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8" r:id="rId2"/>
    <p:sldId id="415" r:id="rId3"/>
    <p:sldId id="554" r:id="rId4"/>
    <p:sldId id="562" r:id="rId5"/>
    <p:sldId id="559" r:id="rId6"/>
    <p:sldId id="560" r:id="rId7"/>
    <p:sldId id="561" r:id="rId8"/>
    <p:sldId id="557" r:id="rId9"/>
    <p:sldId id="556" r:id="rId10"/>
    <p:sldId id="505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C99"/>
    <a:srgbClr val="0066CC"/>
    <a:srgbClr val="0066FF"/>
    <a:srgbClr val="F0F0F0"/>
    <a:srgbClr val="CCECFF"/>
    <a:srgbClr val="CCCCFF"/>
    <a:srgbClr val="CCFF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7" autoAdjust="0"/>
    <p:restoredTop sz="88610" autoAdjust="0"/>
  </p:normalViewPr>
  <p:slideViewPr>
    <p:cSldViewPr showGuides="1">
      <p:cViewPr varScale="1">
        <p:scale>
          <a:sx n="77" d="100"/>
          <a:sy n="77" d="100"/>
        </p:scale>
        <p:origin x="144" y="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56910CF0-DD5D-4B28-B06B-D09704954D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3303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83F95AB-D02E-4CA9-9757-22AF414F26E9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en-US" dirty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 Adirondack atlas main page</a:t>
            </a:r>
          </a:p>
          <a:p>
            <a:r>
              <a:rPr lang="en-US" dirty="0"/>
              <a:t>Visit </a:t>
            </a:r>
            <a:r>
              <a:rPr lang="en-US" dirty="0" err="1"/>
              <a:t>geoserver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layer preview</a:t>
            </a:r>
          </a:p>
          <a:p>
            <a:r>
              <a:rPr lang="en-US" dirty="0" err="1"/>
              <a:t>Mapbox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910CF0-DD5D-4B28-B06B-D09704954DAD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297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AU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2EE79-18D4-43DB-B39B-2C57B0EFE5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2116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7B71B-60A5-45B0-9624-69CC76E5C6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26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86F37-2498-4D47-B5F5-CC18F35DC3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802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AU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A536C-9985-4905-8B19-1FBB8ACB90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313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496944" cy="51125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6775" y="6605588"/>
            <a:ext cx="1905000" cy="252412"/>
          </a:xfrm>
        </p:spPr>
        <p:txBody>
          <a:bodyPr/>
          <a:lstStyle>
            <a:lvl1pPr>
              <a:defRPr sz="1200" smtClean="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D479ADBF-037C-46C5-959A-F06415F10D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133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172200"/>
            <a:ext cx="7772400" cy="457200"/>
          </a:xfrm>
        </p:spPr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444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2B605-6E3A-408A-AD71-A77FD75ED5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7811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5F9BC-B893-47DE-B4A8-B25EC64CEB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295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FA2693-F22E-4441-ADF6-155C124674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79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96383-B695-4A1E-B403-07283464F7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271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1C9A1-3C18-4BCC-B85D-ABB52842B3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905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F64FE-1F16-4E2A-BC15-02E3A065E6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160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90800" y="0"/>
            <a:ext cx="655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fld id="{5B407263-5003-402B-A047-C109106F7A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1296988"/>
          </a:xfrm>
          <a:prstGeom prst="rect">
            <a:avLst/>
          </a:prstGeom>
          <a:solidFill>
            <a:srgbClr val="CCCC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000">
                <a:cs typeface="Arial" pitchFamily="34" charset="0"/>
              </a:rPr>
              <a:t>         </a:t>
            </a:r>
            <a:endParaRPr lang="en-US" altLang="en-US" sz="1000" dirty="0">
              <a:solidFill>
                <a:srgbClr val="F0F0F0"/>
              </a:solidFill>
              <a:cs typeface="Arial" pitchFamily="34" charset="0"/>
            </a:endParaRPr>
          </a:p>
        </p:txBody>
      </p:sp>
      <p:pic>
        <p:nvPicPr>
          <p:cNvPr id="1032" name="Picture 2" descr="4C_Drk.Bckgrnd_Print.TWLOGO.100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115888"/>
            <a:ext cx="25812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33" name="Straight Connector 10"/>
          <p:cNvCxnSpPr>
            <a:cxnSpLocks noChangeShapeType="1"/>
          </p:cNvCxnSpPr>
          <p:nvPr userDrawn="1"/>
        </p:nvCxnSpPr>
        <p:spPr bwMode="auto">
          <a:xfrm>
            <a:off x="0" y="1268413"/>
            <a:ext cx="9144000" cy="0"/>
          </a:xfrm>
          <a:prstGeom prst="line">
            <a:avLst/>
          </a:prstGeom>
          <a:noFill/>
          <a:ln w="101600">
            <a:solidFill>
              <a:srgbClr val="0066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2" r:id="rId1"/>
    <p:sldLayoutId id="2147484242" r:id="rId2"/>
    <p:sldLayoutId id="2147484243" r:id="rId3"/>
    <p:sldLayoutId id="2147484233" r:id="rId4"/>
    <p:sldLayoutId id="2147484234" r:id="rId5"/>
    <p:sldLayoutId id="2147484235" r:id="rId6"/>
    <p:sldLayoutId id="2147484236" r:id="rId7"/>
    <p:sldLayoutId id="2147484237" r:id="rId8"/>
    <p:sldLayoutId id="2147484238" r:id="rId9"/>
    <p:sldLayoutId id="2147484239" r:id="rId10"/>
    <p:sldLayoutId id="2147484240" r:id="rId11"/>
    <p:sldLayoutId id="214748424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A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dirondackatlas.org/api/v1/points.php?keyword=beer" TargetMode="External"/><Relationship Id="rId2" Type="http://schemas.openxmlformats.org/officeDocument/2006/relationships/hyperlink" Target="https://adirondackatlas.org/api/v1/points.php?keyword=win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.ny.gov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7"/>
          <p:cNvSpPr>
            <a:spLocks noGrp="1"/>
          </p:cNvSpPr>
          <p:nvPr>
            <p:ph type="ctrTitle"/>
          </p:nvPr>
        </p:nvSpPr>
        <p:spPr>
          <a:xfrm>
            <a:off x="899592" y="1338752"/>
            <a:ext cx="7199784" cy="1154144"/>
          </a:xfrm>
        </p:spPr>
        <p:txBody>
          <a:bodyPr/>
          <a:lstStyle/>
          <a:p>
            <a:r>
              <a:rPr lang="en-US" altLang="en-US" sz="3600" dirty="0">
                <a:latin typeface="Tahoma" pitchFamily="34" charset="0"/>
                <a:cs typeface="Tahoma" pitchFamily="34" charset="0"/>
              </a:rPr>
              <a:t>Intro to </a:t>
            </a:r>
            <a:r>
              <a:rPr lang="en-US" altLang="en-US" sz="3600">
                <a:latin typeface="Tahoma" pitchFamily="34" charset="0"/>
                <a:cs typeface="Tahoma" pitchFamily="34" charset="0"/>
              </a:rPr>
              <a:t>Web GIS</a:t>
            </a:r>
            <a:endParaRPr lang="en-US" altLang="en-US" sz="36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64" name="TextBox 3"/>
          <p:cNvSpPr txBox="1">
            <a:spLocks noChangeArrowheads="1"/>
          </p:cNvSpPr>
          <p:nvPr/>
        </p:nvSpPr>
        <p:spPr bwMode="auto">
          <a:xfrm>
            <a:off x="1463674" y="6033482"/>
            <a:ext cx="768342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AU" sz="2000" dirty="0">
                <a:solidFill>
                  <a:srgbClr val="2D2D8A"/>
                </a:solidFill>
                <a:latin typeface="+mn-lt"/>
                <a:ea typeface="+mn-ea"/>
              </a:rPr>
              <a:t>Steve Signell, Instructor </a:t>
            </a:r>
          </a:p>
          <a:p>
            <a:pPr>
              <a:defRPr/>
            </a:pPr>
            <a:r>
              <a:rPr lang="en-AU" sz="2000" dirty="0">
                <a:solidFill>
                  <a:srgbClr val="2D2D8A"/>
                </a:solidFill>
                <a:latin typeface="+mn-lt"/>
                <a:ea typeface="+mn-ea"/>
              </a:rPr>
              <a:t>Friday, March 30, 2018</a:t>
            </a:r>
          </a:p>
        </p:txBody>
      </p:sp>
      <p:pic>
        <p:nvPicPr>
          <p:cNvPr id="4100" name="Picture 5" descr="se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4325"/>
            <a:ext cx="1463675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Box 1"/>
          <p:cNvSpPr txBox="1">
            <a:spLocks noChangeArrowheads="1"/>
          </p:cNvSpPr>
          <p:nvPr/>
        </p:nvSpPr>
        <p:spPr bwMode="auto">
          <a:xfrm>
            <a:off x="4140200" y="476250"/>
            <a:ext cx="47529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GIS in the Sciences</a:t>
            </a:r>
            <a:endParaRPr lang="en-US" altLang="en-US" sz="2000" dirty="0"/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ERTH 4750</a:t>
            </a:r>
            <a:endParaRPr lang="en-US" alt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800CB3-D2F8-4CBB-B5EE-6C6B09B23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207" y="2452686"/>
            <a:ext cx="5900622" cy="320856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 Next Class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323528" y="1492251"/>
            <a:ext cx="8208912" cy="5113337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Homework for next Tuesday                   </a:t>
            </a:r>
          </a:p>
          <a:p>
            <a:pPr marL="0" indent="0">
              <a:buNone/>
            </a:pPr>
            <a:r>
              <a:rPr lang="en-US" altLang="en-US" dirty="0"/>
              <a:t>Complete Lab 16 assignment and send me the link to your published Carto Map   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With your group, create a Carto Map and/or a QGIS map project showing 3-4 of your most promising datasets.  Save the QGIS project in your GitHub Repo and/or send me a link to your published Carto map.</a:t>
            </a:r>
            <a:endParaRPr lang="en-US" altLang="en-US" sz="2400" dirty="0"/>
          </a:p>
        </p:txBody>
      </p:sp>
      <p:sp>
        <p:nvSpPr>
          <p:cNvPr id="4915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8F4357-0E75-42B1-A0CC-446E67845605}" type="slidenum">
              <a:rPr lang="en-US" altLang="en-US" sz="1200">
                <a:solidFill>
                  <a:srgbClr val="7F7F7F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12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BE74A6-0A6F-4699-827B-4F22C1474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2727589"/>
            <a:ext cx="6123806" cy="4328181"/>
          </a:xfrm>
          <a:prstGeom prst="rect">
            <a:avLst/>
          </a:prstGeom>
        </p:spPr>
      </p:pic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ahoma" pitchFamily="34" charset="0"/>
                <a:cs typeface="Tahoma" pitchFamily="34" charset="0"/>
              </a:rPr>
              <a:t>Web Mapping</a:t>
            </a:r>
            <a:endParaRPr lang="en-US" altLang="en-US" dirty="0"/>
          </a:p>
        </p:txBody>
      </p:sp>
      <p:sp>
        <p:nvSpPr>
          <p:cNvPr id="25603" name="Content Placeholder 3"/>
          <p:cNvSpPr>
            <a:spLocks noGrp="1"/>
          </p:cNvSpPr>
          <p:nvPr>
            <p:ph idx="1"/>
          </p:nvPr>
        </p:nvSpPr>
        <p:spPr>
          <a:xfrm>
            <a:off x="104378" y="1340769"/>
            <a:ext cx="4611638" cy="5517232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What is Web Mapping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?</a:t>
            </a:r>
            <a:r>
              <a:rPr lang="en-US" altLang="en-US" dirty="0"/>
              <a:t> </a:t>
            </a:r>
          </a:p>
          <a:p>
            <a:r>
              <a:rPr lang="en-US" sz="1800" dirty="0"/>
              <a:t>the process of using the maps delivered by geographic information systems (GIS) in the World Wide Web  (Wikipedia)</a:t>
            </a:r>
          </a:p>
          <a:p>
            <a:r>
              <a:rPr lang="en-US" sz="1800" dirty="0"/>
              <a:t>A web map on the World Wide Web is both served and consumed.</a:t>
            </a:r>
          </a:p>
          <a:p>
            <a:r>
              <a:rPr lang="en-US" sz="1800" dirty="0"/>
              <a:t>More than just web cartography, it is a </a:t>
            </a:r>
            <a:r>
              <a:rPr lang="en-US" sz="1800" b="1" dirty="0"/>
              <a:t>service</a:t>
            </a:r>
            <a:r>
              <a:rPr lang="en-US" sz="1800" dirty="0"/>
              <a:t> by which consumers may choose what the map will show. </a:t>
            </a:r>
          </a:p>
          <a:p>
            <a:r>
              <a:rPr lang="en-US" sz="1800" b="1" dirty="0"/>
              <a:t>Server Side</a:t>
            </a:r>
          </a:p>
          <a:p>
            <a:r>
              <a:rPr lang="en-US" sz="1800" b="1" dirty="0"/>
              <a:t>Client Side </a:t>
            </a:r>
            <a:endParaRPr lang="en-US" sz="1400" b="1" dirty="0"/>
          </a:p>
          <a:p>
            <a:endParaRPr lang="en-US" sz="1800" dirty="0"/>
          </a:p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391F2F-6868-41A3-A479-6002CFD0DB87}"/>
              </a:ext>
            </a:extLst>
          </p:cNvPr>
          <p:cNvSpPr/>
          <p:nvPr/>
        </p:nvSpPr>
        <p:spPr>
          <a:xfrm>
            <a:off x="284884" y="6495357"/>
            <a:ext cx="85803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Source: https://en.wikipedia.org/wiki/Web_mapping</a:t>
            </a:r>
          </a:p>
        </p:txBody>
      </p:sp>
    </p:spTree>
    <p:extLst>
      <p:ext uri="{BB962C8B-B14F-4D97-AF65-F5344CB8AC3E}">
        <p14:creationId xmlns:p14="http://schemas.microsoft.com/office/powerpoint/2010/main" val="365060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D2A3B-3A34-44A8-9FD7-C1824059C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2427811"/>
            <a:ext cx="6335216" cy="2513357"/>
          </a:xfrm>
          <a:prstGeom prst="rect">
            <a:avLst/>
          </a:prstGeom>
        </p:spPr>
      </p:pic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ahoma" pitchFamily="34" charset="0"/>
                <a:cs typeface="Tahoma" pitchFamily="34" charset="0"/>
              </a:rPr>
              <a:t>Interactive Maps</a:t>
            </a:r>
            <a:endParaRPr lang="en-US" altLang="en-US" dirty="0"/>
          </a:p>
        </p:txBody>
      </p:sp>
      <p:sp>
        <p:nvSpPr>
          <p:cNvPr id="25603" name="Content Placeholder 3"/>
          <p:cNvSpPr>
            <a:spLocks noGrp="1"/>
          </p:cNvSpPr>
          <p:nvPr>
            <p:ph idx="1"/>
          </p:nvPr>
        </p:nvSpPr>
        <p:spPr>
          <a:xfrm>
            <a:off x="104378" y="1340769"/>
            <a:ext cx="8788102" cy="5517232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Interactive Maps</a:t>
            </a:r>
          </a:p>
          <a:p>
            <a:r>
              <a:rPr lang="en-US" sz="1800" dirty="0"/>
              <a:t>Browser is your GUI instead of QGIS</a:t>
            </a:r>
          </a:p>
          <a:p>
            <a:r>
              <a:rPr lang="en-US" sz="1800" dirty="0"/>
              <a:t>User-controlled maps are called </a:t>
            </a:r>
            <a:r>
              <a:rPr lang="en-US" sz="1800" b="1" dirty="0"/>
              <a:t>Interactive Maps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Zoom</a:t>
            </a:r>
          </a:p>
          <a:p>
            <a:pPr lvl="1"/>
            <a:r>
              <a:rPr lang="en-US" sz="1800" dirty="0"/>
              <a:t>Pan</a:t>
            </a:r>
          </a:p>
          <a:p>
            <a:pPr lvl="1"/>
            <a:r>
              <a:rPr lang="en-US" sz="1800" dirty="0"/>
              <a:t>Click</a:t>
            </a:r>
          </a:p>
          <a:p>
            <a:pPr lvl="1"/>
            <a:r>
              <a:rPr lang="en-US" sz="1800" dirty="0"/>
              <a:t>Hover</a:t>
            </a:r>
          </a:p>
          <a:p>
            <a:pPr lvl="1"/>
            <a:r>
              <a:rPr lang="en-US" sz="1800" dirty="0"/>
              <a:t>Etc.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2200" dirty="0"/>
              <a:t>Sometimes these actions are handled on the </a:t>
            </a:r>
            <a:r>
              <a:rPr lang="en-US" sz="2200" b="1" dirty="0"/>
              <a:t>Client Side</a:t>
            </a:r>
            <a:r>
              <a:rPr lang="en-US" sz="2200" dirty="0"/>
              <a:t>, sometimes on the </a:t>
            </a:r>
            <a:r>
              <a:rPr lang="en-US" sz="2200" b="1" dirty="0"/>
              <a:t>Server Side</a:t>
            </a:r>
          </a:p>
          <a:p>
            <a:pPr lvl="1"/>
            <a:r>
              <a:rPr lang="en-US" sz="1800" b="1" dirty="0"/>
              <a:t>Client side: all the data is given to the client up front and the work is done in the browser.</a:t>
            </a:r>
          </a:p>
          <a:p>
            <a:pPr lvl="1"/>
            <a:r>
              <a:rPr lang="en-US" sz="1800" b="1" dirty="0"/>
              <a:t>Server Side: data not all loaded at once; map service repeatedly accessed to fetch data as users interact.  </a:t>
            </a:r>
          </a:p>
          <a:p>
            <a:pPr lvl="1"/>
            <a:endParaRPr lang="en-US" sz="1400" dirty="0"/>
          </a:p>
          <a:p>
            <a:endParaRPr lang="en-US" sz="18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738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ahoma" pitchFamily="34" charset="0"/>
                <a:cs typeface="Tahoma" pitchFamily="34" charset="0"/>
              </a:rPr>
              <a:t>Some Web Mapping Services</a:t>
            </a:r>
            <a:endParaRPr lang="en-US" altLang="en-US" dirty="0"/>
          </a:p>
        </p:txBody>
      </p:sp>
      <p:sp>
        <p:nvSpPr>
          <p:cNvPr id="25603" name="Content Placeholder 3"/>
          <p:cNvSpPr>
            <a:spLocks noGrp="1"/>
          </p:cNvSpPr>
          <p:nvPr>
            <p:ph idx="1"/>
          </p:nvPr>
        </p:nvSpPr>
        <p:spPr>
          <a:xfrm>
            <a:off x="104378" y="1340769"/>
            <a:ext cx="8788102" cy="3888431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Web Map Tile Services (WMS/WMTS)</a:t>
            </a:r>
          </a:p>
          <a:p>
            <a:pPr marL="0" indent="0">
              <a:buNone/>
            </a:pPr>
            <a:r>
              <a:rPr lang="en-US" altLang="en-US" dirty="0"/>
              <a:t>Web Feature Services (WFS)</a:t>
            </a:r>
          </a:p>
          <a:p>
            <a:pPr marL="0" indent="0">
              <a:buNone/>
            </a:pPr>
            <a:r>
              <a:rPr lang="en-US" altLang="en-US" dirty="0"/>
              <a:t>Application Program Interfaces (APIs)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 ways of rendering and or delivering geospatial data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686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2D825A-FFAB-4D03-AB48-7F12AB9B5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151" y="2571857"/>
            <a:ext cx="3507849" cy="3055055"/>
          </a:xfrm>
          <a:prstGeom prst="rect">
            <a:avLst/>
          </a:prstGeom>
        </p:spPr>
      </p:pic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ahoma" pitchFamily="34" charset="0"/>
                <a:cs typeface="Tahoma" pitchFamily="34" charset="0"/>
              </a:rPr>
              <a:t>Web Map Tile Services</a:t>
            </a:r>
            <a:endParaRPr lang="en-US" altLang="en-US" dirty="0"/>
          </a:p>
        </p:txBody>
      </p:sp>
      <p:sp>
        <p:nvSpPr>
          <p:cNvPr id="25603" name="Content Placeholder 3"/>
          <p:cNvSpPr>
            <a:spLocks noGrp="1"/>
          </p:cNvSpPr>
          <p:nvPr>
            <p:ph idx="1"/>
          </p:nvPr>
        </p:nvSpPr>
        <p:spPr>
          <a:xfrm>
            <a:off x="104378" y="1340769"/>
            <a:ext cx="6627862" cy="5517232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Web Map Tile Service (WMS or WMTS)</a:t>
            </a:r>
          </a:p>
          <a:p>
            <a:r>
              <a:rPr lang="en-US" sz="1800" dirty="0"/>
              <a:t>Geospatial Server accepts a request from the client’s desktop GIS or browser and produces a series of one or more jpg or </a:t>
            </a:r>
            <a:r>
              <a:rPr lang="en-US" sz="1800" dirty="0" err="1"/>
              <a:t>png</a:t>
            </a:r>
            <a:r>
              <a:rPr lang="en-US" sz="1800" dirty="0"/>
              <a:t> images that get returned to client. </a:t>
            </a:r>
          </a:p>
          <a:p>
            <a:r>
              <a:rPr lang="en-US" sz="1800" dirty="0"/>
              <a:t>Data is NOT included- no attribute table returned</a:t>
            </a:r>
          </a:p>
          <a:p>
            <a:r>
              <a:rPr lang="en-US" sz="1800" dirty="0"/>
              <a:t>A good way to render </a:t>
            </a:r>
            <a:r>
              <a:rPr lang="en-US" sz="1800" dirty="0" err="1"/>
              <a:t>rasters</a:t>
            </a:r>
            <a:r>
              <a:rPr lang="en-US" sz="1800" dirty="0"/>
              <a:t> and large vector datasets.</a:t>
            </a:r>
          </a:p>
          <a:p>
            <a:r>
              <a:rPr lang="en-US" sz="1800" dirty="0"/>
              <a:t>Can’t change the symbology– determined by the server</a:t>
            </a:r>
          </a:p>
          <a:p>
            <a:r>
              <a:rPr lang="en-US" sz="1800" dirty="0"/>
              <a:t>When you click on the map, it sends a request to the Geospatial server to get retrieve the info for that set of coordinates. </a:t>
            </a:r>
          </a:p>
          <a:p>
            <a:r>
              <a:rPr lang="en-US" sz="1800" dirty="0"/>
              <a:t>Client or Server side?</a:t>
            </a:r>
          </a:p>
          <a:p>
            <a:endParaRPr lang="en-US" sz="18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EAC4F-0E0B-4C0C-90AD-E67A7168F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747" y="4405108"/>
            <a:ext cx="2755404" cy="244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81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ahoma" pitchFamily="34" charset="0"/>
                <a:cs typeface="Tahoma" pitchFamily="34" charset="0"/>
              </a:rPr>
              <a:t>Web Feature Services</a:t>
            </a:r>
            <a:endParaRPr lang="en-US" altLang="en-US" dirty="0"/>
          </a:p>
        </p:txBody>
      </p:sp>
      <p:sp>
        <p:nvSpPr>
          <p:cNvPr id="25603" name="Content Placeholder 3"/>
          <p:cNvSpPr>
            <a:spLocks noGrp="1"/>
          </p:cNvSpPr>
          <p:nvPr>
            <p:ph idx="1"/>
          </p:nvPr>
        </p:nvSpPr>
        <p:spPr>
          <a:xfrm>
            <a:off x="104378" y="1340769"/>
            <a:ext cx="6627862" cy="5517232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Web </a:t>
            </a:r>
            <a:r>
              <a:rPr lang="en-US" altLang="en-US" dirty="0" err="1"/>
              <a:t>FeatureService</a:t>
            </a:r>
            <a:r>
              <a:rPr lang="en-US" altLang="en-US" dirty="0"/>
              <a:t> (WFS)</a:t>
            </a:r>
          </a:p>
          <a:p>
            <a:r>
              <a:rPr lang="en-US" sz="1800" dirty="0"/>
              <a:t>Geospatial Server delivers the entire vector dataset including attributes.</a:t>
            </a:r>
          </a:p>
          <a:p>
            <a:r>
              <a:rPr lang="en-US" sz="1800" dirty="0"/>
              <a:t>Once the data is delivered, geospatial server no longer needed.</a:t>
            </a:r>
          </a:p>
          <a:p>
            <a:r>
              <a:rPr lang="en-US" sz="1800" dirty="0"/>
              <a:t>Client or Server side?</a:t>
            </a:r>
          </a:p>
          <a:p>
            <a:endParaRPr lang="en-US" sz="18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62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ahoma" pitchFamily="34" charset="0"/>
                <a:cs typeface="Tahoma" pitchFamily="34" charset="0"/>
              </a:rPr>
              <a:t>Application Programming Interfaces (APIs)</a:t>
            </a:r>
            <a:endParaRPr lang="en-US" altLang="en-US" dirty="0"/>
          </a:p>
        </p:txBody>
      </p:sp>
      <p:sp>
        <p:nvSpPr>
          <p:cNvPr id="25603" name="Content Placeholder 3"/>
          <p:cNvSpPr>
            <a:spLocks noGrp="1"/>
          </p:cNvSpPr>
          <p:nvPr>
            <p:ph idx="1"/>
          </p:nvPr>
        </p:nvSpPr>
        <p:spPr>
          <a:xfrm>
            <a:off x="104378" y="1340769"/>
            <a:ext cx="8428062" cy="5517232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API</a:t>
            </a:r>
          </a:p>
          <a:p>
            <a:r>
              <a:rPr lang="en-US" sz="2000" dirty="0"/>
              <a:t>Exposes data from the server to the web in a way that is easy for web sites to consume</a:t>
            </a:r>
          </a:p>
          <a:p>
            <a:r>
              <a:rPr lang="en-US" sz="2000" dirty="0"/>
              <a:t>Data often accessed via URL (a ‘RESTFUL’ API)</a:t>
            </a:r>
          </a:p>
          <a:p>
            <a:pPr lvl="1"/>
            <a:r>
              <a:rPr lang="en-US" sz="1800" dirty="0">
                <a:hlinkClick r:id="rId2"/>
              </a:rPr>
              <a:t>https://adirondackatlas.org/api/v1/points.php?keyword=wine</a:t>
            </a:r>
            <a:endParaRPr lang="en-US" sz="1800" dirty="0"/>
          </a:p>
          <a:p>
            <a:pPr lvl="1"/>
            <a:r>
              <a:rPr lang="en-US" sz="1800" dirty="0">
                <a:hlinkClick r:id="rId3"/>
              </a:rPr>
              <a:t>https://adirondackatlas.org/api/v1/points.php?keyword=beer</a:t>
            </a:r>
            <a:endParaRPr lang="en-US" sz="1800" dirty="0"/>
          </a:p>
          <a:p>
            <a:pPr lvl="1"/>
            <a:endParaRPr lang="en-US" sz="1400" dirty="0"/>
          </a:p>
          <a:p>
            <a:r>
              <a:rPr lang="en-US" sz="2400" dirty="0">
                <a:hlinkClick r:id="rId4"/>
              </a:rPr>
              <a:t>https://data.ny.gov/</a:t>
            </a:r>
            <a:r>
              <a:rPr lang="en-US" sz="2400" dirty="0"/>
              <a:t> is an good example of a site where all the data can be accessed via RESTFUL API</a:t>
            </a:r>
          </a:p>
          <a:p>
            <a:r>
              <a:rPr lang="en-US" sz="2400" dirty="0"/>
              <a:t>Client or Server side?</a:t>
            </a:r>
          </a:p>
          <a:p>
            <a:r>
              <a:rPr lang="en-US" sz="2400" dirty="0"/>
              <a:t>Demo: Adirondack Atlas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904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ahoma" pitchFamily="34" charset="0"/>
                <a:cs typeface="Tahoma" pitchFamily="34" charset="0"/>
              </a:rPr>
              <a:t>Technology Infrastructure</a:t>
            </a:r>
            <a:endParaRPr lang="en-US" altLang="en-US" dirty="0"/>
          </a:p>
        </p:txBody>
      </p:sp>
      <p:sp>
        <p:nvSpPr>
          <p:cNvPr id="25603" name="Content Placeholder 3"/>
          <p:cNvSpPr>
            <a:spLocks noGrp="1"/>
          </p:cNvSpPr>
          <p:nvPr>
            <p:ph idx="1"/>
          </p:nvPr>
        </p:nvSpPr>
        <p:spPr>
          <a:xfrm>
            <a:off x="104378" y="1340769"/>
            <a:ext cx="4611638" cy="5517232"/>
          </a:xfrm>
        </p:spPr>
        <p:txBody>
          <a:bodyPr/>
          <a:lstStyle/>
          <a:p>
            <a:r>
              <a:rPr lang="en-US" sz="1800" dirty="0"/>
              <a:t>Internal Client Application</a:t>
            </a:r>
          </a:p>
          <a:p>
            <a:r>
              <a:rPr lang="en-US" sz="1800" dirty="0"/>
              <a:t>File Server</a:t>
            </a:r>
          </a:p>
          <a:p>
            <a:r>
              <a:rPr lang="en-US" sz="1800" dirty="0"/>
              <a:t>Database Server</a:t>
            </a:r>
          </a:p>
          <a:p>
            <a:r>
              <a:rPr lang="en-US" sz="1800" dirty="0"/>
              <a:t>Geospatial Server</a:t>
            </a:r>
          </a:p>
          <a:p>
            <a:r>
              <a:rPr lang="en-US" sz="1800" dirty="0"/>
              <a:t>Web Server</a:t>
            </a:r>
          </a:p>
          <a:p>
            <a:r>
              <a:rPr lang="en-US" sz="1800" dirty="0"/>
              <a:t>Browser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A91C3E-1E1C-4ECA-92CC-5137FECB9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728" y="2529819"/>
            <a:ext cx="6123806" cy="432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3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BE74A6-0A6F-4699-827B-4F22C1474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226332"/>
            <a:ext cx="6553200" cy="4631668"/>
          </a:xfrm>
          <a:prstGeom prst="rect">
            <a:avLst/>
          </a:prstGeom>
        </p:spPr>
      </p:pic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ahoma" pitchFamily="34" charset="0"/>
                <a:cs typeface="Tahoma" pitchFamily="34" charset="0"/>
              </a:rPr>
              <a:t>Web Mapping Demo</a:t>
            </a:r>
            <a:endParaRPr lang="en-US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52C79-F3F5-4C0B-B133-B0A2F6168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9" y="1412776"/>
            <a:ext cx="7704856" cy="37444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Adirondack Atlas Example</a:t>
            </a:r>
          </a:p>
          <a:p>
            <a:r>
              <a:rPr lang="en-US" dirty="0" err="1"/>
              <a:t>PostGIS</a:t>
            </a:r>
            <a:endParaRPr lang="en-US" dirty="0"/>
          </a:p>
          <a:p>
            <a:r>
              <a:rPr lang="en-US" dirty="0" err="1"/>
              <a:t>Geoserver</a:t>
            </a:r>
            <a:endParaRPr lang="en-US" dirty="0"/>
          </a:p>
          <a:p>
            <a:r>
              <a:rPr lang="en-US" dirty="0" err="1"/>
              <a:t>Mapbox</a:t>
            </a:r>
            <a:endParaRPr lang="en-US" dirty="0"/>
          </a:p>
          <a:p>
            <a:r>
              <a:rPr lang="en-US" dirty="0"/>
              <a:t>Apache </a:t>
            </a:r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55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ＭＳ Ｐゴシック" pitchFamily="-110" charset="-128"/>
            <a:cs typeface="ＭＳ Ｐゴシック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ＭＳ Ｐゴシック" pitchFamily="-110" charset="-128"/>
            <a:cs typeface="ＭＳ Ｐゴシック" pitchFamily="-11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26009</TotalTime>
  <Words>509</Words>
  <Application>Microsoft Office PowerPoint</Application>
  <PresentationFormat>On-screen Show (4:3)</PresentationFormat>
  <Paragraphs>84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ＭＳ Ｐゴシック</vt:lpstr>
      <vt:lpstr>Arial</vt:lpstr>
      <vt:lpstr>Tahoma</vt:lpstr>
      <vt:lpstr>Wingdings</vt:lpstr>
      <vt:lpstr>Blank Presentation</vt:lpstr>
      <vt:lpstr>Intro to Web GIS</vt:lpstr>
      <vt:lpstr>Web Mapping</vt:lpstr>
      <vt:lpstr>Interactive Maps</vt:lpstr>
      <vt:lpstr>Some Web Mapping Services</vt:lpstr>
      <vt:lpstr>Web Map Tile Services</vt:lpstr>
      <vt:lpstr>Web Feature Services</vt:lpstr>
      <vt:lpstr>Application Programming Interfaces (APIs)</vt:lpstr>
      <vt:lpstr>Technology Infrastructure</vt:lpstr>
      <vt:lpstr>Web Mapping Demo</vt:lpstr>
      <vt:lpstr>For Next Class</vt:lpstr>
    </vt:vector>
  </TitlesOfParts>
  <Company>Peter Darnell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Darnell</dc:creator>
  <cp:lastModifiedBy>Steve Signell</cp:lastModifiedBy>
  <cp:revision>577</cp:revision>
  <dcterms:created xsi:type="dcterms:W3CDTF">2010-02-03T12:43:14Z</dcterms:created>
  <dcterms:modified xsi:type="dcterms:W3CDTF">2018-03-30T05:09:19Z</dcterms:modified>
</cp:coreProperties>
</file>