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8" r:id="rId2"/>
    <p:sldId id="473" r:id="rId3"/>
    <p:sldId id="257" r:id="rId4"/>
    <p:sldId id="307" r:id="rId5"/>
    <p:sldId id="259" r:id="rId6"/>
    <p:sldId id="306" r:id="rId7"/>
    <p:sldId id="260" r:id="rId8"/>
    <p:sldId id="308" r:id="rId9"/>
    <p:sldId id="450" r:id="rId10"/>
    <p:sldId id="452" r:id="rId11"/>
    <p:sldId id="263" r:id="rId12"/>
    <p:sldId id="264" r:id="rId13"/>
    <p:sldId id="290" r:id="rId14"/>
    <p:sldId id="289" r:id="rId15"/>
    <p:sldId id="270" r:id="rId16"/>
    <p:sldId id="399" r:id="rId17"/>
    <p:sldId id="447" r:id="rId18"/>
    <p:sldId id="448" r:id="rId19"/>
    <p:sldId id="449" r:id="rId20"/>
    <p:sldId id="476" r:id="rId21"/>
    <p:sldId id="475" r:id="rId22"/>
    <p:sldId id="457" r:id="rId23"/>
    <p:sldId id="460" r:id="rId24"/>
    <p:sldId id="463" r:id="rId25"/>
    <p:sldId id="462" r:id="rId26"/>
    <p:sldId id="465" r:id="rId27"/>
    <p:sldId id="478" r:id="rId28"/>
    <p:sldId id="479" r:id="rId29"/>
    <p:sldId id="480" r:id="rId30"/>
    <p:sldId id="468" r:id="rId31"/>
    <p:sldId id="474" r:id="rId32"/>
    <p:sldId id="477" r:id="rId33"/>
    <p:sldId id="39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99"/>
    <a:srgbClr val="0066FF"/>
    <a:srgbClr val="F0F0F0"/>
    <a:srgbClr val="CCECFF"/>
    <a:srgbClr val="CC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8610" autoAdjust="0"/>
  </p:normalViewPr>
  <p:slideViewPr>
    <p:cSldViewPr showGuides="1">
      <p:cViewPr varScale="1">
        <p:scale>
          <a:sx n="77" d="100"/>
          <a:sy n="77" d="100"/>
        </p:scale>
        <p:origin x="102" y="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6910CF0-DD5D-4B28-B06B-D09704954D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3F95AB-D02E-4CA9-9757-22AF414F26E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1551CF-9E12-4449-B815-5C8431AC3C2A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2EE79-18D4-43DB-B39B-2C57B0EFE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1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B71B-60A5-45B0-9624-69CC76E5C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86F37-2498-4D47-B5F5-CC18F35DC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80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A536C-9985-4905-8B19-1FBB8ACB9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138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2337D-FCAA-4F3F-BBB7-F7F2EA183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FDF61-931C-4384-8803-FA88E5651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22E59-411D-46C5-AEB2-95A13856F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CA1F9-34E1-4970-9706-199CFB643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91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775" y="6605588"/>
            <a:ext cx="1905000" cy="252412"/>
          </a:xfrm>
        </p:spPr>
        <p:txBody>
          <a:bodyPr/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D479ADBF-037C-46C5-959A-F06415F10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172200"/>
            <a:ext cx="7772400" cy="457200"/>
          </a:xfrm>
        </p:spPr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4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B605-6E3A-408A-AD71-A77FD75ED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1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F9BC-B893-47DE-B4A8-B25EC64CE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9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A2693-F22E-4441-ADF6-155C12467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6383-B695-4A1E-B403-07283464F7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1C9A1-3C18-4BCC-B85D-ABB52842B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F64FE-1F16-4E2A-BC15-02E3A065E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6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0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5B407263-5003-402B-A047-C109106F7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296988"/>
          </a:xfrm>
          <a:prstGeom prst="rect">
            <a:avLst/>
          </a:prstGeom>
          <a:solidFill>
            <a:srgbClr val="CC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000">
                <a:cs typeface="Arial" pitchFamily="34" charset="0"/>
              </a:rPr>
              <a:t>         </a:t>
            </a:r>
            <a:endParaRPr lang="en-US" altLang="en-US" sz="1000">
              <a:solidFill>
                <a:srgbClr val="F0F0F0"/>
              </a:solidFill>
              <a:cs typeface="Arial" pitchFamily="34" charset="0"/>
            </a:endParaRPr>
          </a:p>
        </p:txBody>
      </p:sp>
      <p:pic>
        <p:nvPicPr>
          <p:cNvPr id="1032" name="Picture 2" descr="4C_Drk.Bckgrnd_Print.TWLOGO.100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15888"/>
            <a:ext cx="25812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Straight Connector 10"/>
          <p:cNvCxnSpPr>
            <a:cxnSpLocks noChangeShapeType="1"/>
          </p:cNvCxnSpPr>
          <p:nvPr userDrawn="1"/>
        </p:nvCxn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01600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42" r:id="rId2"/>
    <p:sldLayoutId id="2147484243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A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orkshops.boundlessgeo.com/postgis-intro/glossary.html#term-sq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net/docs/manual-2.1/ST_Length.html" TargetMode="External"/><Relationship Id="rId7" Type="http://schemas.openxmlformats.org/officeDocument/2006/relationships/hyperlink" Target="http://postgis.net/docs/manual-2.1/ST_Y.html" TargetMode="External"/><Relationship Id="rId2" Type="http://schemas.openxmlformats.org/officeDocument/2006/relationships/hyperlink" Target="http://postgis.net/docs/manual-2.1/ST_Are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stgis.net/docs/manual-2.1/ST_X.html" TargetMode="External"/><Relationship Id="rId5" Type="http://schemas.openxmlformats.org/officeDocument/2006/relationships/hyperlink" Target="http://postgis.net/docs/manual-2.1/ST_Perimeter.html" TargetMode="External"/><Relationship Id="rId4" Type="http://schemas.openxmlformats.org/officeDocument/2006/relationships/hyperlink" Target="http://postgis.net/docs/manual-2.1/ST_NPoints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postgis.net/docs/manual-2.1/ST_X.html" TargetMode="External"/><Relationship Id="rId3" Type="http://schemas.openxmlformats.org/officeDocument/2006/relationships/hyperlink" Target="http://postgis.net/docs/manual-2.1/ST_Length.html" TargetMode="External"/><Relationship Id="rId7" Type="http://schemas.openxmlformats.org/officeDocument/2006/relationships/hyperlink" Target="http://postgis.net/docs/manual-2.1/ST_StartPoint.html" TargetMode="External"/><Relationship Id="rId2" Type="http://schemas.openxmlformats.org/officeDocument/2006/relationships/hyperlink" Target="http://postgis.net/docs/manual-2.1/ST_Are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stgis.net/docs/manual-2.1/ST_Perimeter.html" TargetMode="External"/><Relationship Id="rId5" Type="http://schemas.openxmlformats.org/officeDocument/2006/relationships/hyperlink" Target="http://postgis.net/docs/manual-2.1/ST_NumGeometries.html" TargetMode="External"/><Relationship Id="rId4" Type="http://schemas.openxmlformats.org/officeDocument/2006/relationships/hyperlink" Target="http://postgis.net/docs/manual-2.1/ST_NPoints.html" TargetMode="External"/><Relationship Id="rId9" Type="http://schemas.openxmlformats.org/officeDocument/2006/relationships/hyperlink" Target="http://postgis.net/docs/manual-2.1/ST_Y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7"/>
          <p:cNvSpPr>
            <a:spLocks noGrp="1"/>
          </p:cNvSpPr>
          <p:nvPr>
            <p:ph type="ctrTitle"/>
          </p:nvPr>
        </p:nvSpPr>
        <p:spPr>
          <a:xfrm>
            <a:off x="0" y="2030413"/>
            <a:ext cx="9144000" cy="1470025"/>
          </a:xfrm>
        </p:spPr>
        <p:txBody>
          <a:bodyPr/>
          <a:lstStyle/>
          <a:p>
            <a:r>
              <a:rPr lang="en-US" altLang="en-US" sz="3600" dirty="0" err="1">
                <a:latin typeface="Tahoma" pitchFamily="34" charset="0"/>
                <a:cs typeface="Tahoma" pitchFamily="34" charset="0"/>
              </a:rPr>
              <a:t>PostGIS</a:t>
            </a:r>
            <a:r>
              <a:rPr lang="en-US" altLang="en-US" sz="3600" dirty="0">
                <a:latin typeface="Tahoma" pitchFamily="34" charset="0"/>
                <a:cs typeface="Tahoma" pitchFamily="34" charset="0"/>
              </a:rPr>
              <a:t> and Spatial Queries</a:t>
            </a:r>
          </a:p>
        </p:txBody>
      </p:sp>
      <p:pic>
        <p:nvPicPr>
          <p:cNvPr id="4100" name="Picture 5" descr="se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4325"/>
            <a:ext cx="14636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4140200" y="476250"/>
            <a:ext cx="4752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GIS in the Sciences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ERTH 4750 (38031)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A6B3199-B31D-482F-AF1D-F2DD05C6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4" y="6033482"/>
            <a:ext cx="7683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AU" sz="2000" dirty="0">
                <a:solidFill>
                  <a:srgbClr val="2D2D8A"/>
                </a:solidFill>
                <a:latin typeface="+mn-lt"/>
                <a:ea typeface="+mn-ea"/>
              </a:rPr>
              <a:t>Steve Signell, Instructor </a:t>
            </a:r>
          </a:p>
          <a:p>
            <a:pPr>
              <a:defRPr/>
            </a:pPr>
            <a:r>
              <a:rPr lang="en-AU" sz="2000" dirty="0" err="1">
                <a:solidFill>
                  <a:srgbClr val="2D2D8A"/>
                </a:solidFill>
                <a:latin typeface="+mn-lt"/>
                <a:ea typeface="+mn-ea"/>
              </a:rPr>
              <a:t>Tuesady</a:t>
            </a:r>
            <a:r>
              <a:rPr lang="en-AU" sz="2000" dirty="0">
                <a:solidFill>
                  <a:srgbClr val="2D2D8A"/>
                </a:solidFill>
                <a:latin typeface="+mn-lt"/>
                <a:ea typeface="+mn-ea"/>
              </a:rPr>
              <a:t>, April 3,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Databases &amp; 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QUERIES</a:t>
            </a:r>
          </a:p>
          <a:p>
            <a:endParaRPr lang="en-US" dirty="0"/>
          </a:p>
          <a:p>
            <a:r>
              <a:rPr lang="en-US" b="1" dirty="0"/>
              <a:t>Required:</a:t>
            </a:r>
          </a:p>
          <a:p>
            <a:r>
              <a:rPr lang="en-US" dirty="0"/>
              <a:t>SELECT (field(s))</a:t>
            </a:r>
          </a:p>
          <a:p>
            <a:r>
              <a:rPr lang="en-US" dirty="0"/>
              <a:t>FROM (tables)</a:t>
            </a:r>
          </a:p>
          <a:p>
            <a:endParaRPr lang="en-US" dirty="0"/>
          </a:p>
          <a:p>
            <a:r>
              <a:rPr lang="en-US" b="1" dirty="0"/>
              <a:t>Optional:</a:t>
            </a:r>
          </a:p>
          <a:p>
            <a:r>
              <a:rPr lang="en-US" dirty="0"/>
              <a:t>JOIN (combines two FROM items)</a:t>
            </a:r>
          </a:p>
          <a:p>
            <a:r>
              <a:rPr lang="en-US" dirty="0"/>
              <a:t>WHERE (conditions)</a:t>
            </a:r>
          </a:p>
          <a:p>
            <a:r>
              <a:rPr lang="en-US" dirty="0"/>
              <a:t>GROUP BY (fields– used for AGGREGATE functions)</a:t>
            </a:r>
          </a:p>
          <a:p>
            <a:r>
              <a:rPr lang="en-US" dirty="0"/>
              <a:t>ORDER BY (field(s))</a:t>
            </a:r>
          </a:p>
          <a:p>
            <a:r>
              <a:rPr lang="en-US" dirty="0"/>
              <a:t>LIMIT (# rows returned)</a:t>
            </a:r>
          </a:p>
        </p:txBody>
      </p:sp>
    </p:spTree>
    <p:extLst>
      <p:ext uri="{BB962C8B-B14F-4D97-AF65-F5344CB8AC3E}">
        <p14:creationId xmlns:p14="http://schemas.microsoft.com/office/powerpoint/2010/main" val="19644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4B341FE-E45C-4A19-BEBB-B4279316D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Select-From-Where query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81469B8-93E2-4C1E-BF88-130DCCEDB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“Find the name of all students who are under 18”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SELECT name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FROM    students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WHERE  </a:t>
            </a:r>
            <a:r>
              <a:rPr lang="en-US" altLang="en-US" dirty="0" err="1"/>
              <a:t>students.age</a:t>
            </a:r>
            <a:r>
              <a:rPr lang="en-US" altLang="en-US" dirty="0"/>
              <a:t> &lt;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632A0-FFC2-4F37-976B-FBF7B0C43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789040"/>
            <a:ext cx="548870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7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EC243D3-0C9F-46DE-BC4A-898B52180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Queries across multiple tables (joins)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FCAA8EA-B558-4398-BD59-05AF6D71C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“Print the student name and course ID where the student received an ‘A’ in the course”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SELECT students.name,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/>
              <a:t>enrolled.cid</a:t>
            </a: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FROM    students, enrolled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students.sid</a:t>
            </a:r>
            <a:r>
              <a:rPr lang="en-US" altLang="en-US" dirty="0"/>
              <a:t> = </a:t>
            </a:r>
            <a:r>
              <a:rPr lang="en-US" altLang="en-US" dirty="0" err="1"/>
              <a:t>enrolled.sid</a:t>
            </a:r>
            <a:r>
              <a:rPr lang="en-US" altLang="en-US" dirty="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		AND </a:t>
            </a:r>
            <a:r>
              <a:rPr lang="en-US" altLang="en-US" dirty="0" err="1"/>
              <a:t>enrolled.grade</a:t>
            </a:r>
            <a:r>
              <a:rPr lang="en-US" altLang="en-US" dirty="0"/>
              <a:t> = ‘4.0’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4" name="Group 40">
            <a:extLst>
              <a:ext uri="{FF2B5EF4-FFF2-40B4-BE49-F238E27FC236}">
                <a16:creationId xmlns:a16="http://schemas.microsoft.com/office/drawing/2014/main" id="{99E66CF2-D4FE-4AD9-A492-1264E9BF2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31002"/>
              </p:ext>
            </p:extLst>
          </p:nvPr>
        </p:nvGraphicFramePr>
        <p:xfrm>
          <a:off x="6012160" y="2586100"/>
          <a:ext cx="3024336" cy="4011252"/>
        </p:xfrm>
        <a:graphic>
          <a:graphicData uri="http://schemas.openxmlformats.org/drawingml/2006/table">
            <a:tbl>
              <a:tblPr/>
              <a:tblGrid>
                <a:gridCol w="83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enroll_id</a:t>
                      </a:r>
                      <a:endParaRPr kumimoji="0" lang="en-US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Reggae203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Topology101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History105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773E447E-9B11-41D0-9E4E-6D53573C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5" y="4693940"/>
            <a:ext cx="42672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8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5DA838-1B73-45A6-9653-7D7A6AE43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86800" cy="960438"/>
          </a:xfrm>
        </p:spPr>
        <p:txBody>
          <a:bodyPr/>
          <a:lstStyle/>
          <a:p>
            <a:pPr eaLnBrk="1" hangingPunct="1"/>
            <a:r>
              <a:rPr lang="en-US" altLang="en-US" sz="4000"/>
              <a:t>Summary: Why are RDBMS useful?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DA24F1E-A92B-4BF3-91C3-43379F63F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en-US" dirty="0"/>
              <a:t>Data independence – provides abstract view of the data, without details of storage</a:t>
            </a:r>
          </a:p>
          <a:p>
            <a:pPr eaLnBrk="1" hangingPunct="1"/>
            <a:r>
              <a:rPr lang="en-US" altLang="en-US" dirty="0"/>
              <a:t>Efficient data access – uses techniques to store and retrieve data efficiently</a:t>
            </a:r>
          </a:p>
          <a:p>
            <a:pPr eaLnBrk="1" hangingPunct="1"/>
            <a:r>
              <a:rPr lang="en-US" altLang="en-US" dirty="0"/>
              <a:t>Reduced application development time – many important functions already supported</a:t>
            </a:r>
          </a:p>
          <a:p>
            <a:pPr eaLnBrk="1" hangingPunct="1"/>
            <a:r>
              <a:rPr lang="en-US" altLang="en-US" dirty="0"/>
              <a:t>Centralized data administration</a:t>
            </a:r>
          </a:p>
          <a:p>
            <a:pPr eaLnBrk="1" hangingPunct="1"/>
            <a:r>
              <a:rPr lang="en-US" altLang="en-US" dirty="0"/>
              <a:t>Data Integrity and Security</a:t>
            </a:r>
          </a:p>
          <a:p>
            <a:pPr eaLnBrk="1" hangingPunct="1"/>
            <a:r>
              <a:rPr lang="en-US" altLang="en-US" dirty="0"/>
              <a:t>Concurrency control and recovery</a:t>
            </a:r>
          </a:p>
          <a:p>
            <a:pPr eaLnBrk="1" hangingPunct="1"/>
            <a:r>
              <a:rPr lang="en-US" altLang="en-US" dirty="0"/>
              <a:t>Spatial databases are incredibly powerful</a:t>
            </a:r>
          </a:p>
        </p:txBody>
      </p:sp>
    </p:spTree>
    <p:extLst>
      <p:ext uri="{BB962C8B-B14F-4D97-AF65-F5344CB8AC3E}">
        <p14:creationId xmlns:p14="http://schemas.microsoft.com/office/powerpoint/2010/main" val="36362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16FCC64-4B86-4475-A962-212B9470E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So, why don’t scientists use them?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7C936E8-83B3-47E1-B47B-9F4A44252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“I tried to use databases in my project, but they were just too [slow | hard-to-use | expensive | complex] . So I use files”.</a:t>
            </a:r>
          </a:p>
          <a:p>
            <a:pPr lvl="1" eaLnBrk="1" hangingPunct="1"/>
            <a:r>
              <a:rPr lang="en-US" altLang="en-US" dirty="0"/>
              <a:t>Gray and </a:t>
            </a:r>
            <a:r>
              <a:rPr lang="en-US" altLang="en-US" dirty="0" err="1"/>
              <a:t>Szalay</a:t>
            </a:r>
            <a:r>
              <a:rPr lang="en-US" altLang="en-US" dirty="0"/>
              <a:t>, </a:t>
            </a:r>
            <a:r>
              <a:rPr lang="en-US" altLang="en-US" i="1" dirty="0"/>
              <a:t>Where Rubber Meets the Sky: Bridging the Gap Between Databases and Science</a:t>
            </a:r>
          </a:p>
          <a:p>
            <a:pPr eaLnBrk="1" hangingPunct="1"/>
            <a:r>
              <a:rPr lang="en-US" altLang="en-US" dirty="0"/>
              <a:t>Steep(</a:t>
            </a:r>
            <a:r>
              <a:rPr lang="en-US" altLang="en-US" dirty="0" err="1"/>
              <a:t>ish</a:t>
            </a:r>
            <a:r>
              <a:rPr lang="en-US" altLang="en-US" dirty="0"/>
              <a:t>) learning curve</a:t>
            </a:r>
          </a:p>
          <a:p>
            <a:pPr eaLnBrk="1" hangingPunct="1"/>
            <a:r>
              <a:rPr lang="en-US" altLang="en-US" dirty="0"/>
              <a:t>Most scientists never exposed to them in their training.  </a:t>
            </a:r>
          </a:p>
          <a:p>
            <a:pPr eaLnBrk="1" hangingPunct="1"/>
            <a:r>
              <a:rPr lang="en-US" altLang="en-US" dirty="0"/>
              <a:t>50 GIS programs surveyed, only 3 had a class in relational databases.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6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F107E9D-94D5-4655-9059-302E98101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PostgreSQL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C4C2F-C31D-4380-A670-B23A4CC7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6" y="1340768"/>
            <a:ext cx="882158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PostgreSQL, originally called Postgres, was created at UCB by a computer science professor named Michael </a:t>
            </a:r>
            <a:r>
              <a:rPr lang="en-US" altLang="en-US" sz="2000" dirty="0" err="1"/>
              <a:t>Stonebraker</a:t>
            </a:r>
            <a:r>
              <a:rPr lang="en-US" altLang="en-US" sz="2000" dirty="0"/>
              <a:t>, who went on to become the CTO of Informix Corporation.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err="1"/>
              <a:t>Stonebraker</a:t>
            </a:r>
            <a:r>
              <a:rPr lang="en-US" altLang="en-US" sz="2000" dirty="0"/>
              <a:t> started Postgres in 1986 as a </a:t>
            </a:r>
            <a:r>
              <a:rPr lang="en-US" altLang="en-US" sz="2000" dirty="0" err="1"/>
              <a:t>followup</a:t>
            </a:r>
            <a:r>
              <a:rPr lang="en-US" altLang="en-US" sz="2000" dirty="0"/>
              <a:t> project to its predecessor, Ingres, now owned by Computer Associates. The name Postgres thus plays off of its predecessor (as in "after Ingres").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Ingres, developed from 1977 to 1985, had been an exercise in creating a database system according to classic RDBMS theory.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Postgres, developed between 1986-1994, was a project meant to break new ground in database concepts such as exploration of "object relational" technologies.</a:t>
            </a:r>
          </a:p>
        </p:txBody>
      </p:sp>
    </p:spTree>
    <p:extLst>
      <p:ext uri="{BB962C8B-B14F-4D97-AF65-F5344CB8AC3E}">
        <p14:creationId xmlns:p14="http://schemas.microsoft.com/office/powerpoint/2010/main" val="9627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PostGIS</a:t>
            </a:r>
            <a:r>
              <a:rPr lang="en-US" dirty="0"/>
              <a:t> is a spatial extension for PostgreSQL.  But what does that mean; what is it that </a:t>
            </a:r>
            <a:r>
              <a:rPr lang="en-US" dirty="0" err="1"/>
              <a:t>PostGIS</a:t>
            </a:r>
            <a:r>
              <a:rPr lang="en-US" dirty="0"/>
              <a:t> does that turns an ordinary database a spatial database?</a:t>
            </a:r>
          </a:p>
          <a:p>
            <a:endParaRPr lang="en-US" dirty="0"/>
          </a:p>
          <a:p>
            <a:r>
              <a:rPr lang="en-US" dirty="0"/>
              <a:t>The short answer, is. . .</a:t>
            </a:r>
          </a:p>
          <a:p>
            <a:endParaRPr lang="en-US" b="1" dirty="0"/>
          </a:p>
          <a:p>
            <a:r>
              <a:rPr lang="en-US" b="1" dirty="0"/>
              <a:t>Spatial databases store and manipulate spatial objects like any other object in the database.</a:t>
            </a:r>
          </a:p>
          <a:p>
            <a:endParaRPr lang="en-US" b="1" dirty="0"/>
          </a:p>
          <a:p>
            <a:r>
              <a:rPr lang="en-US" b="1" dirty="0"/>
              <a:t>The database knows where everything is so…</a:t>
            </a:r>
          </a:p>
          <a:p>
            <a:endParaRPr lang="en-US" b="1" dirty="0"/>
          </a:p>
          <a:p>
            <a:r>
              <a:rPr lang="en-US" b="1" dirty="0"/>
              <a:t>Find things within a certain distance of others</a:t>
            </a:r>
          </a:p>
          <a:p>
            <a:r>
              <a:rPr lang="en-US" b="1" dirty="0"/>
              <a:t>Find things that intersect</a:t>
            </a:r>
          </a:p>
          <a:p>
            <a:r>
              <a:rPr lang="en-US" b="1" dirty="0"/>
              <a:t>Find things that don’t intersect</a:t>
            </a:r>
          </a:p>
          <a:p>
            <a:r>
              <a:rPr lang="en-US" b="1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Spatial data types</a:t>
            </a:r>
            <a:r>
              <a:rPr lang="en-US" dirty="0"/>
              <a:t> refer to shapes such as point, line, and polygon;  </a:t>
            </a:r>
          </a:p>
          <a:p>
            <a:pPr marL="457200" indent="-457200">
              <a:buAutoNum type="arabicPeriod"/>
            </a:pPr>
            <a:r>
              <a:rPr lang="en-US" b="1" dirty="0"/>
              <a:t>data is stored in a field called ‘</a:t>
            </a:r>
            <a:r>
              <a:rPr lang="en-US" b="1" dirty="0" err="1"/>
              <a:t>geom</a:t>
            </a:r>
            <a:r>
              <a:rPr lang="en-US" b="1" dirty="0"/>
              <a:t>’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US" dirty="0"/>
              <a:t>Multi-dimensional </a:t>
            </a:r>
            <a:r>
              <a:rPr lang="en-US" b="1" dirty="0"/>
              <a:t>spatial indexing</a:t>
            </a:r>
            <a:r>
              <a:rPr lang="en-US" dirty="0"/>
              <a:t> is used for efficient processing of spatial operations;</a:t>
            </a:r>
          </a:p>
          <a:p>
            <a:endParaRPr lang="en-US" b="1" dirty="0"/>
          </a:p>
          <a:p>
            <a:r>
              <a:rPr lang="en-US" b="1" dirty="0"/>
              <a:t>3. Spatial functions</a:t>
            </a:r>
            <a:r>
              <a:rPr lang="en-US" dirty="0"/>
              <a:t>, posed in </a:t>
            </a:r>
            <a:r>
              <a:rPr lang="en-US" i="1" dirty="0">
                <a:hlinkClick r:id="rId2"/>
              </a:rPr>
              <a:t>SQL</a:t>
            </a:r>
            <a:r>
              <a:rPr lang="en-US" dirty="0"/>
              <a:t>, are for querying of spatial properties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2988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45365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Spatial indexing &amp; Bounding Boxes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Answering the question “is A inside B?” is very computationally intensive for polygons but very fast in the case of rectangles. </a:t>
            </a:r>
          </a:p>
          <a:p>
            <a:endParaRPr lang="en-US" dirty="0"/>
          </a:p>
          <a:p>
            <a:r>
              <a:rPr lang="en-US" dirty="0"/>
              <a:t>Even the most complex polygons and </a:t>
            </a:r>
            <a:r>
              <a:rPr lang="en-US" dirty="0" err="1"/>
              <a:t>linestrings</a:t>
            </a:r>
            <a:r>
              <a:rPr lang="en-US" dirty="0"/>
              <a:t> can be represented by a simple bounding box.</a:t>
            </a:r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981200"/>
            <a:ext cx="4010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1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https://postgis.net/docs/manual-2.1/reference.html</a:t>
            </a:r>
          </a:p>
          <a:p>
            <a:endParaRPr lang="en-US" b="1" dirty="0"/>
          </a:p>
          <a:p>
            <a:r>
              <a:rPr lang="en-US" b="1" dirty="0"/>
              <a:t>Conversion</a:t>
            </a:r>
            <a:r>
              <a:rPr lang="en-US" dirty="0"/>
              <a:t>: Functions that </a:t>
            </a:r>
            <a:r>
              <a:rPr lang="en-US" i="1" dirty="0"/>
              <a:t>convert</a:t>
            </a:r>
            <a:r>
              <a:rPr lang="en-US" dirty="0"/>
              <a:t> between geometries and external data formats.</a:t>
            </a:r>
          </a:p>
          <a:p>
            <a:r>
              <a:rPr lang="en-US" b="1" dirty="0"/>
              <a:t>Management</a:t>
            </a:r>
            <a:r>
              <a:rPr lang="en-US" dirty="0"/>
              <a:t>: Functions that </a:t>
            </a:r>
            <a:r>
              <a:rPr lang="en-US" i="1" dirty="0"/>
              <a:t>manage</a:t>
            </a:r>
            <a:r>
              <a:rPr lang="en-US" dirty="0"/>
              <a:t> information about spatial tables and </a:t>
            </a:r>
            <a:r>
              <a:rPr lang="en-US" dirty="0" err="1"/>
              <a:t>PostGIS</a:t>
            </a:r>
            <a:r>
              <a:rPr lang="en-US" dirty="0"/>
              <a:t> administration.</a:t>
            </a:r>
          </a:p>
          <a:p>
            <a:r>
              <a:rPr lang="en-US" b="1" dirty="0"/>
              <a:t>Retrieval</a:t>
            </a:r>
            <a:r>
              <a:rPr lang="en-US" dirty="0"/>
              <a:t>: Functions that </a:t>
            </a:r>
            <a:r>
              <a:rPr lang="en-US" i="1" dirty="0"/>
              <a:t>retrieve</a:t>
            </a:r>
            <a:r>
              <a:rPr lang="en-US" dirty="0"/>
              <a:t> properties and measurements of a Geometry.</a:t>
            </a:r>
          </a:p>
          <a:p>
            <a:r>
              <a:rPr lang="en-US" b="1" dirty="0"/>
              <a:t>Comparison</a:t>
            </a:r>
            <a:r>
              <a:rPr lang="en-US" dirty="0"/>
              <a:t>: Functions that </a:t>
            </a:r>
            <a:r>
              <a:rPr lang="en-US" i="1" dirty="0"/>
              <a:t>compare</a:t>
            </a:r>
            <a:r>
              <a:rPr lang="en-US" dirty="0"/>
              <a:t> two geometries with respect to their spatial relation.</a:t>
            </a:r>
          </a:p>
          <a:p>
            <a:r>
              <a:rPr lang="en-US" b="1" dirty="0"/>
              <a:t>Generation</a:t>
            </a:r>
            <a:r>
              <a:rPr lang="en-US" dirty="0"/>
              <a:t>: Functions that </a:t>
            </a:r>
            <a:r>
              <a:rPr lang="en-US" i="1" dirty="0"/>
              <a:t>generate</a:t>
            </a:r>
            <a:r>
              <a:rPr lang="en-US" dirty="0"/>
              <a:t> new geometries from others.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30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754FF2-D1AB-4DFE-8569-B5E569CBB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78829C0-7BCE-483A-97EA-70CD1256E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Database – collection of persistent data</a:t>
            </a:r>
          </a:p>
          <a:p>
            <a:pPr eaLnBrk="1" hangingPunct="1">
              <a:defRPr/>
            </a:pPr>
            <a:r>
              <a:rPr lang="en-US" altLang="en-US" dirty="0"/>
              <a:t>Database Management System (DBMS) – software system that supports creation, population, and querying of a database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0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Retrieval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340769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hlinkClick r:id="rId2"/>
              </a:rPr>
              <a:t>ST_Area</a:t>
            </a:r>
            <a:r>
              <a:rPr lang="en-US" sz="1800" dirty="0"/>
              <a:t>: Returns the area of the surface if it is a polygon or multi-polygon. For “geometry” type area is in SRID units. For “geography” area is in square meters.</a:t>
            </a:r>
          </a:p>
          <a:p>
            <a:r>
              <a:rPr lang="en-US" sz="1800" dirty="0" err="1">
                <a:hlinkClick r:id="rId3"/>
              </a:rPr>
              <a:t>ST_Length</a:t>
            </a:r>
            <a:r>
              <a:rPr lang="en-US" sz="1800" dirty="0"/>
              <a:t>: Returns the 2d length of the geometry if it is a </a:t>
            </a:r>
            <a:r>
              <a:rPr lang="en-US" sz="1800" dirty="0" err="1"/>
              <a:t>linestring</a:t>
            </a:r>
            <a:r>
              <a:rPr lang="en-US" sz="1800" dirty="0"/>
              <a:t> or </a:t>
            </a:r>
            <a:r>
              <a:rPr lang="en-US" sz="1800" dirty="0" err="1"/>
              <a:t>multilinestring</a:t>
            </a:r>
            <a:r>
              <a:rPr lang="en-US" sz="1800" dirty="0"/>
              <a:t>. geometry are in units of spatial reference and geography are in meters (default spheroid)</a:t>
            </a:r>
          </a:p>
          <a:p>
            <a:r>
              <a:rPr lang="en-US" sz="1800" dirty="0" err="1">
                <a:hlinkClick r:id="rId4"/>
              </a:rPr>
              <a:t>ST_NPoints</a:t>
            </a:r>
            <a:r>
              <a:rPr lang="en-US" sz="1800" dirty="0"/>
              <a:t>: Returns the number of points (vertexes) in a geometry.</a:t>
            </a:r>
          </a:p>
          <a:p>
            <a:r>
              <a:rPr lang="en-US" sz="1800" dirty="0" err="1">
                <a:hlinkClick r:id="rId5"/>
              </a:rPr>
              <a:t>ST_Perimeter</a:t>
            </a:r>
            <a:r>
              <a:rPr lang="en-US" sz="1800" dirty="0"/>
              <a:t>: Returns the length measurement of the boundary of an </a:t>
            </a:r>
            <a:r>
              <a:rPr lang="en-US" sz="1800" dirty="0" err="1"/>
              <a:t>ST_Surface</a:t>
            </a:r>
            <a:r>
              <a:rPr lang="en-US" sz="1800" dirty="0"/>
              <a:t> or </a:t>
            </a:r>
            <a:r>
              <a:rPr lang="en-US" sz="1800" dirty="0" err="1"/>
              <a:t>ST_MultiSurface</a:t>
            </a:r>
            <a:r>
              <a:rPr lang="en-US" sz="1800" dirty="0"/>
              <a:t> value. (Polygon, </a:t>
            </a:r>
            <a:r>
              <a:rPr lang="en-US" sz="1800" dirty="0" err="1"/>
              <a:t>Multipolygon</a:t>
            </a:r>
            <a:r>
              <a:rPr lang="en-US" sz="1800" dirty="0"/>
              <a:t>)</a:t>
            </a:r>
          </a:p>
          <a:p>
            <a:r>
              <a:rPr lang="en-US" sz="1800" dirty="0">
                <a:hlinkClick r:id="rId6"/>
              </a:rPr>
              <a:t>ST_X</a:t>
            </a:r>
            <a:r>
              <a:rPr lang="en-US" sz="1800" dirty="0"/>
              <a:t>: Returns the X coordinate of the point, or NULL if not available. Input must be a point.</a:t>
            </a:r>
          </a:p>
          <a:p>
            <a:r>
              <a:rPr lang="en-US" sz="1800" dirty="0">
                <a:hlinkClick r:id="rId7"/>
              </a:rPr>
              <a:t>ST_Y</a:t>
            </a:r>
            <a:r>
              <a:rPr lang="en-US" sz="1800" dirty="0"/>
              <a:t>: Returns the Y coordinate of the point, or NULL if not available. Input must be a point.</a:t>
            </a:r>
          </a:p>
        </p:txBody>
      </p:sp>
    </p:spTree>
    <p:extLst>
      <p:ext uri="{BB962C8B-B14F-4D97-AF65-F5344CB8AC3E}">
        <p14:creationId xmlns:p14="http://schemas.microsoft.com/office/powerpoint/2010/main" val="37474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Retrieval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340769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hlinkClick r:id="rId2"/>
              </a:rPr>
              <a:t>ST_Area</a:t>
            </a:r>
            <a:r>
              <a:rPr lang="en-US" sz="2000" dirty="0"/>
              <a:t>: Returns the area of the surface if it is a polygon or multi-polygon. For “geometry” type area is in SRID units. For “geography” area is in square meters.</a:t>
            </a:r>
          </a:p>
          <a:p>
            <a:r>
              <a:rPr lang="en-US" sz="2000" dirty="0" err="1">
                <a:hlinkClick r:id="rId3"/>
              </a:rPr>
              <a:t>ST_Length</a:t>
            </a:r>
            <a:r>
              <a:rPr lang="en-US" sz="2000" dirty="0"/>
              <a:t>: Returns the 2d length of the geometry if it is a </a:t>
            </a:r>
            <a:r>
              <a:rPr lang="en-US" sz="2000" dirty="0" err="1"/>
              <a:t>linestring</a:t>
            </a:r>
            <a:r>
              <a:rPr lang="en-US" sz="2000" dirty="0"/>
              <a:t> or </a:t>
            </a:r>
            <a:r>
              <a:rPr lang="en-US" sz="2000" dirty="0" err="1"/>
              <a:t>multilinestring</a:t>
            </a:r>
            <a:r>
              <a:rPr lang="en-US" sz="2000" dirty="0"/>
              <a:t>. geometry are in units of spatial reference and geography are in meters (default spheroid)</a:t>
            </a:r>
          </a:p>
          <a:p>
            <a:r>
              <a:rPr lang="en-US" sz="2000" dirty="0" err="1">
                <a:hlinkClick r:id="rId4"/>
              </a:rPr>
              <a:t>ST_NPoints</a:t>
            </a:r>
            <a:r>
              <a:rPr lang="en-US" sz="2000" dirty="0"/>
              <a:t>: Returns the number of points (vertexes) in a geometry.</a:t>
            </a:r>
          </a:p>
          <a:p>
            <a:r>
              <a:rPr lang="en-US" sz="2000" dirty="0" err="1">
                <a:hlinkClick r:id="rId5"/>
              </a:rPr>
              <a:t>ST_NumGeometries</a:t>
            </a:r>
            <a:r>
              <a:rPr lang="en-US" sz="2000" dirty="0"/>
              <a:t>: If geometry is a GEOMETRYCOLLECTION (or MULTI*) returns the number of geometries, otherwise return NULL.</a:t>
            </a:r>
          </a:p>
          <a:p>
            <a:r>
              <a:rPr lang="en-US" sz="2000" dirty="0" err="1">
                <a:hlinkClick r:id="rId6"/>
              </a:rPr>
              <a:t>ST_Perimeter</a:t>
            </a:r>
            <a:r>
              <a:rPr lang="en-US" sz="2000" dirty="0"/>
              <a:t>: Returns the length measurement of the boundary of an </a:t>
            </a:r>
            <a:r>
              <a:rPr lang="en-US" sz="2000" dirty="0" err="1"/>
              <a:t>ST_Surface</a:t>
            </a:r>
            <a:r>
              <a:rPr lang="en-US" sz="2000" dirty="0"/>
              <a:t> or </a:t>
            </a:r>
            <a:r>
              <a:rPr lang="en-US" sz="2000" dirty="0" err="1"/>
              <a:t>ST_MultiSurface</a:t>
            </a:r>
            <a:r>
              <a:rPr lang="en-US" sz="2000" dirty="0"/>
              <a:t> value. (Polygon, </a:t>
            </a:r>
            <a:r>
              <a:rPr lang="en-US" sz="2000" dirty="0" err="1"/>
              <a:t>Multipolygon</a:t>
            </a:r>
            <a:r>
              <a:rPr lang="en-US" sz="2000" dirty="0"/>
              <a:t>)</a:t>
            </a:r>
          </a:p>
          <a:p>
            <a:r>
              <a:rPr lang="en-US" sz="2000" dirty="0" err="1">
                <a:hlinkClick r:id="rId7"/>
              </a:rPr>
              <a:t>ST_StartPoint</a:t>
            </a:r>
            <a:r>
              <a:rPr lang="en-US" sz="2000" dirty="0"/>
              <a:t>: Returns the first point of a LINESTRING geometry as a POINT.</a:t>
            </a:r>
          </a:p>
          <a:p>
            <a:r>
              <a:rPr lang="en-US" sz="2000" dirty="0">
                <a:hlinkClick r:id="rId8"/>
              </a:rPr>
              <a:t>ST_X</a:t>
            </a:r>
            <a:r>
              <a:rPr lang="en-US" sz="2000" dirty="0"/>
              <a:t>: Returns the X coordinate of the point, or NULL if not available. Input must be a point.</a:t>
            </a:r>
          </a:p>
          <a:p>
            <a:r>
              <a:rPr lang="en-US" sz="2000" dirty="0">
                <a:hlinkClick r:id="rId9"/>
              </a:rPr>
              <a:t>ST_Y</a:t>
            </a:r>
            <a:r>
              <a:rPr lang="en-US" sz="2000" dirty="0"/>
              <a:t>: Returns the Y coordinate of the point, or NULL if not available. Input must be a point.</a:t>
            </a:r>
          </a:p>
        </p:txBody>
      </p:sp>
    </p:spTree>
    <p:extLst>
      <p:ext uri="{BB962C8B-B14F-4D97-AF65-F5344CB8AC3E}">
        <p14:creationId xmlns:p14="http://schemas.microsoft.com/office/powerpoint/2010/main" val="3340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340769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Questions like “Which are the closet bike racks to a park?” or “Where are the intersections of subway lines and streets?” can only be answered by comparing geometries representing the bike racks, streets, and subway lines.</a:t>
            </a:r>
          </a:p>
          <a:p>
            <a:endParaRPr lang="en-US" dirty="0"/>
          </a:p>
          <a:p>
            <a:r>
              <a:rPr lang="en-US" dirty="0"/>
              <a:t>Other Questions:</a:t>
            </a:r>
          </a:p>
          <a:p>
            <a:r>
              <a:rPr lang="en-US" b="1" dirty="0"/>
              <a:t>“What neighborhood and borough is Atlantic Commons in?”</a:t>
            </a:r>
          </a:p>
          <a:p>
            <a:r>
              <a:rPr lang="en-US" b="1" dirty="0"/>
              <a:t>“What streets does Atlantic Commons join with?”</a:t>
            </a:r>
          </a:p>
          <a:p>
            <a:r>
              <a:rPr lang="en-US" b="1" dirty="0"/>
              <a:t>“Approximately how many people live on (within 50 meters of) Atlantic Commons?”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71839"/>
            <a:ext cx="5091844" cy="51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71839"/>
            <a:ext cx="5739916" cy="546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607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91" y="1264149"/>
            <a:ext cx="5449218" cy="559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3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60007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60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380356"/>
            <a:ext cx="6984776" cy="547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33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Creation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CCB991-91D8-4441-AFA3-911A97D6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840760" cy="48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Creation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6A8CC-3BD5-44D6-B3CD-6CBB1004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82" y="1988840"/>
            <a:ext cx="965926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1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Creation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4A7D6-B603-41E4-B9BA-199C80E4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185646" cy="34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597632-20D2-40EE-9DA1-588437C9B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A9F35B3-3B61-4D7D-BC45-728C6CDEB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Database Management System (RDBMS)</a:t>
            </a:r>
          </a:p>
          <a:p>
            <a:pPr lvl="1" eaLnBrk="1" hangingPunct="1"/>
            <a:r>
              <a:rPr lang="en-US" altLang="en-US" dirty="0"/>
              <a:t>Consists of </a:t>
            </a:r>
            <a:r>
              <a:rPr lang="en-US" altLang="en-US" i="1" dirty="0"/>
              <a:t>tables</a:t>
            </a:r>
            <a:r>
              <a:rPr lang="en-US" altLang="en-US" dirty="0"/>
              <a:t> organized into </a:t>
            </a:r>
            <a:r>
              <a:rPr lang="en-US" altLang="en-US" i="1" dirty="0"/>
              <a:t>schemas</a:t>
            </a:r>
            <a:r>
              <a:rPr lang="en-US" altLang="en-US" dirty="0"/>
              <a:t> (folders)</a:t>
            </a:r>
            <a:endParaRPr lang="en-US" altLang="en-US" i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21254C3-4076-42B6-9BE3-189FB3817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6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628800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all campsites: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dirty="0" err="1"/>
              <a:t>a.uid</a:t>
            </a:r>
            <a:r>
              <a:rPr lang="en-US" dirty="0"/>
              <a:t>,</a:t>
            </a:r>
          </a:p>
          <a:p>
            <a:r>
              <a:rPr lang="en-US" dirty="0"/>
              <a:t>    a.name,</a:t>
            </a:r>
          </a:p>
          <a:p>
            <a:r>
              <a:rPr lang="en-US" dirty="0"/>
              <a:t>    </a:t>
            </a:r>
            <a:r>
              <a:rPr lang="en-US" dirty="0" err="1"/>
              <a:t>a.geom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 err="1"/>
              <a:t>api.points</a:t>
            </a:r>
            <a:r>
              <a:rPr lang="en-US" dirty="0"/>
              <a:t> a</a:t>
            </a:r>
          </a:p>
          <a:p>
            <a:r>
              <a:rPr lang="en-US" b="1" dirty="0"/>
              <a:t>WHERE </a:t>
            </a:r>
            <a:r>
              <a:rPr lang="en-US" dirty="0" err="1"/>
              <a:t>a.keywords</a:t>
            </a:r>
            <a:r>
              <a:rPr lang="en-US" dirty="0"/>
              <a:t> </a:t>
            </a:r>
            <a:r>
              <a:rPr lang="en-US" dirty="0" err="1"/>
              <a:t>ilike</a:t>
            </a:r>
            <a:r>
              <a:rPr lang="en-US" dirty="0"/>
              <a:t> '%campsite%’</a:t>
            </a:r>
          </a:p>
          <a:p>
            <a:r>
              <a:rPr lang="en-US" b="1" dirty="0"/>
              <a:t>ORDER BY </a:t>
            </a:r>
            <a:r>
              <a:rPr lang="en-US" dirty="0"/>
              <a:t>a.name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038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62880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all Campsites in the High Peaks Wilderness: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dirty="0" err="1"/>
              <a:t>a.uid</a:t>
            </a:r>
            <a:r>
              <a:rPr lang="en-US" dirty="0"/>
              <a:t>,</a:t>
            </a:r>
          </a:p>
          <a:p>
            <a:r>
              <a:rPr lang="en-US" dirty="0"/>
              <a:t>    	a.name,</a:t>
            </a:r>
          </a:p>
          <a:p>
            <a:r>
              <a:rPr lang="en-US" dirty="0"/>
              <a:t>	</a:t>
            </a:r>
            <a:r>
              <a:rPr lang="en-US" dirty="0" err="1"/>
              <a:t>a.geom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 err="1"/>
              <a:t>api.points</a:t>
            </a:r>
            <a:r>
              <a:rPr lang="en-US" dirty="0"/>
              <a:t> a, </a:t>
            </a:r>
            <a:r>
              <a:rPr lang="en-US" dirty="0" err="1"/>
              <a:t>api.units</a:t>
            </a:r>
            <a:r>
              <a:rPr lang="en-US" dirty="0"/>
              <a:t> b </a:t>
            </a:r>
          </a:p>
          <a:p>
            <a:r>
              <a:rPr lang="en-US" b="1" dirty="0"/>
              <a:t>WHERE </a:t>
            </a:r>
            <a:r>
              <a:rPr lang="en-US" dirty="0" err="1"/>
              <a:t>ST_Intersects</a:t>
            </a:r>
            <a:r>
              <a:rPr lang="en-US" dirty="0"/>
              <a:t>(</a:t>
            </a:r>
            <a:r>
              <a:rPr lang="en-US" dirty="0" err="1"/>
              <a:t>a.geom,b.geom</a:t>
            </a:r>
            <a:r>
              <a:rPr lang="en-US" dirty="0"/>
              <a:t>)</a:t>
            </a:r>
          </a:p>
          <a:p>
            <a:r>
              <a:rPr lang="en-US" dirty="0"/>
              <a:t>	AND </a:t>
            </a:r>
            <a:r>
              <a:rPr lang="en-US" dirty="0" err="1"/>
              <a:t>a.keywords</a:t>
            </a:r>
            <a:r>
              <a:rPr lang="en-US" dirty="0"/>
              <a:t> </a:t>
            </a:r>
            <a:r>
              <a:rPr lang="en-US" dirty="0" err="1"/>
              <a:t>ilike</a:t>
            </a:r>
            <a:r>
              <a:rPr lang="en-US" dirty="0"/>
              <a:t> '%campsite%'</a:t>
            </a:r>
          </a:p>
          <a:p>
            <a:r>
              <a:rPr lang="en-US" dirty="0"/>
              <a:t>	AND b.name='High Peaks Wilderness'</a:t>
            </a:r>
          </a:p>
        </p:txBody>
      </p:sp>
    </p:spTree>
    <p:extLst>
      <p:ext uri="{BB962C8B-B14F-4D97-AF65-F5344CB8AC3E}">
        <p14:creationId xmlns:p14="http://schemas.microsoft.com/office/powerpoint/2010/main" val="1812132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628800"/>
            <a:ext cx="792088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200m buffers of all Campsites in the High Peaks Wilderness: 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dirty="0" err="1"/>
              <a:t>a.uid</a:t>
            </a:r>
            <a:r>
              <a:rPr lang="en-US" dirty="0"/>
              <a:t>,</a:t>
            </a:r>
          </a:p>
          <a:p>
            <a:r>
              <a:rPr lang="en-US" dirty="0"/>
              <a:t>    a.name,</a:t>
            </a:r>
          </a:p>
          <a:p>
            <a:r>
              <a:rPr lang="en-US" dirty="0"/>
              <a:t>    </a:t>
            </a:r>
            <a:r>
              <a:rPr lang="en-US" dirty="0" err="1"/>
              <a:t>ST_Buffer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ST_Transform</a:t>
            </a:r>
            <a:r>
              <a:rPr lang="en-US" dirty="0"/>
              <a:t>(a.geom,3857)</a:t>
            </a:r>
          </a:p>
          <a:p>
            <a:r>
              <a:rPr lang="en-US" dirty="0"/>
              <a:t>    ,200) AS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 err="1"/>
              <a:t>api.points</a:t>
            </a:r>
            <a:r>
              <a:rPr lang="en-US" dirty="0"/>
              <a:t> a, </a:t>
            </a:r>
            <a:r>
              <a:rPr lang="en-US" dirty="0" err="1"/>
              <a:t>api.units</a:t>
            </a:r>
            <a:r>
              <a:rPr lang="en-US" dirty="0"/>
              <a:t> b </a:t>
            </a:r>
          </a:p>
          <a:p>
            <a:r>
              <a:rPr lang="en-US" b="1" dirty="0"/>
              <a:t>WHERE </a:t>
            </a:r>
            <a:r>
              <a:rPr lang="en-US" dirty="0" err="1"/>
              <a:t>ST_Intersects</a:t>
            </a:r>
            <a:r>
              <a:rPr lang="en-US" dirty="0"/>
              <a:t>(</a:t>
            </a:r>
            <a:r>
              <a:rPr lang="en-US" dirty="0" err="1"/>
              <a:t>a.geom,b.geom</a:t>
            </a:r>
            <a:r>
              <a:rPr lang="en-US" dirty="0"/>
              <a:t>)</a:t>
            </a:r>
          </a:p>
          <a:p>
            <a:r>
              <a:rPr lang="en-US" dirty="0"/>
              <a:t>	AND </a:t>
            </a:r>
            <a:r>
              <a:rPr lang="en-US" dirty="0" err="1"/>
              <a:t>a.keywords</a:t>
            </a:r>
            <a:r>
              <a:rPr lang="en-US" dirty="0"/>
              <a:t> </a:t>
            </a:r>
            <a:r>
              <a:rPr lang="en-US" dirty="0" err="1"/>
              <a:t>ilike</a:t>
            </a:r>
            <a:r>
              <a:rPr lang="en-US" dirty="0"/>
              <a:t> '%campsite%'</a:t>
            </a:r>
          </a:p>
          <a:p>
            <a:r>
              <a:rPr lang="en-US" dirty="0"/>
              <a:t>	AND b.name='High Peaks Wilderness’</a:t>
            </a:r>
          </a:p>
          <a:p>
            <a:r>
              <a:rPr lang="en-US" sz="1400" i="1" dirty="0"/>
              <a:t>Note: geometry must be transformed (</a:t>
            </a:r>
            <a:r>
              <a:rPr lang="en-US" sz="1400" i="1" dirty="0" err="1"/>
              <a:t>reprojected</a:t>
            </a:r>
            <a:r>
              <a:rPr lang="en-US" sz="1400" i="1" dirty="0"/>
              <a:t>) to a CRS that has units in meters before buffering!</a:t>
            </a:r>
          </a:p>
        </p:txBody>
      </p:sp>
    </p:spTree>
    <p:extLst>
      <p:ext uri="{BB962C8B-B14F-4D97-AF65-F5344CB8AC3E}">
        <p14:creationId xmlns:p14="http://schemas.microsoft.com/office/powerpoint/2010/main" val="1245193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Questions?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239FB-857D-4AA1-BDDE-52A420F7536F}" type="slidenum">
              <a:rPr lang="en-US" altLang="en-US" sz="12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Homework for Friday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Update your Carto Adirondack map with legends and popups if you haven’t already.</a:t>
            </a:r>
          </a:p>
          <a:p>
            <a:r>
              <a:rPr lang="en-US" altLang="en-US" dirty="0"/>
              <a:t>Work on getting your group data organized and start your analysis… feel free to use GitHub issues to ask me questions.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0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C32EA0-77DD-4237-8B59-C30D43AD9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538B19A-9E99-4CD9-9018-3FFCC2467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 table: </a:t>
            </a:r>
          </a:p>
          <a:p>
            <a:pPr eaLnBrk="1" hangingPunct="1"/>
            <a:r>
              <a:rPr lang="en-US" altLang="en-US" dirty="0"/>
              <a:t>‘Students’ (</a:t>
            </a:r>
            <a:r>
              <a:rPr lang="en-US" altLang="en-US" u="sng" dirty="0" err="1"/>
              <a:t>sid</a:t>
            </a:r>
            <a:r>
              <a:rPr lang="en-US" altLang="en-US" dirty="0"/>
              <a:t>, name, login, age, </a:t>
            </a:r>
            <a:r>
              <a:rPr lang="en-US" altLang="en-US" dirty="0" err="1"/>
              <a:t>gpa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b="1" dirty="0"/>
              <a:t>Students</a:t>
            </a:r>
            <a:r>
              <a:rPr lang="en-US" altLang="en-US" dirty="0"/>
              <a:t> identifies the table</a:t>
            </a:r>
          </a:p>
          <a:p>
            <a:pPr lvl="1" eaLnBrk="1" hangingPunct="1"/>
            <a:r>
              <a:rPr lang="en-US" altLang="en-US" b="1" dirty="0" err="1"/>
              <a:t>sid</a:t>
            </a:r>
            <a:r>
              <a:rPr lang="en-US" altLang="en-US" b="1" dirty="0"/>
              <a:t>, name, login, age, </a:t>
            </a:r>
            <a:r>
              <a:rPr lang="en-US" altLang="en-US" b="1" dirty="0" err="1"/>
              <a:t>gpa</a:t>
            </a:r>
            <a:r>
              <a:rPr lang="en-US" altLang="en-US" dirty="0"/>
              <a:t> identify attributes</a:t>
            </a:r>
          </a:p>
          <a:p>
            <a:pPr lvl="1" eaLnBrk="1" hangingPunct="1"/>
            <a:r>
              <a:rPr lang="en-US" altLang="en-US" b="1" dirty="0" err="1"/>
              <a:t>sid</a:t>
            </a:r>
            <a:r>
              <a:rPr lang="en-US" altLang="en-US" dirty="0"/>
              <a:t> is the ‘primary key’– a unique identifier that is associated with that row.  Never changes!</a:t>
            </a:r>
          </a:p>
          <a:p>
            <a:pPr lvl="1" eaLnBrk="1" hangingPunct="1"/>
            <a:r>
              <a:rPr lang="en-US" altLang="en-US" dirty="0"/>
              <a:t>Usually primary keys are just sequential integers.</a:t>
            </a:r>
          </a:p>
        </p:txBody>
      </p:sp>
    </p:spTree>
    <p:extLst>
      <p:ext uri="{BB962C8B-B14F-4D97-AF65-F5344CB8AC3E}">
        <p14:creationId xmlns:p14="http://schemas.microsoft.com/office/powerpoint/2010/main" val="35389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3A7122-712F-47E4-B0DD-98CE22134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Table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7A5F3D-1E15-4444-8C6C-EAF1B68BA2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Students (</a:t>
            </a:r>
            <a:r>
              <a:rPr lang="en-US" altLang="en-US" sz="2800" i="1" u="sng" dirty="0" err="1"/>
              <a:t>sid</a:t>
            </a:r>
            <a:r>
              <a:rPr lang="en-US" altLang="en-US" sz="2800" dirty="0"/>
              <a:t>: integer, </a:t>
            </a:r>
            <a:r>
              <a:rPr lang="en-US" altLang="en-US" sz="2800" i="1" dirty="0"/>
              <a:t>name</a:t>
            </a:r>
            <a:r>
              <a:rPr lang="en-US" altLang="en-US" sz="2800" dirty="0"/>
              <a:t>: string, </a:t>
            </a:r>
            <a:r>
              <a:rPr lang="en-US" altLang="en-US" sz="2800" i="1" dirty="0"/>
              <a:t>login</a:t>
            </a:r>
            <a:r>
              <a:rPr lang="en-US" altLang="en-US" sz="2800" dirty="0"/>
              <a:t>: string, </a:t>
            </a:r>
            <a:r>
              <a:rPr lang="en-US" altLang="en-US" sz="2800" i="1" dirty="0"/>
              <a:t>age</a:t>
            </a:r>
            <a:r>
              <a:rPr lang="en-US" altLang="en-US" sz="2800" dirty="0"/>
              <a:t>: integer, </a:t>
            </a:r>
            <a:r>
              <a:rPr lang="en-US" altLang="en-US" sz="2800" i="1" dirty="0" err="1"/>
              <a:t>gpa</a:t>
            </a:r>
            <a:r>
              <a:rPr lang="en-US" altLang="en-US" sz="2800" dirty="0"/>
              <a:t>: decimal)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5190" name="Group 70">
            <a:extLst>
              <a:ext uri="{FF2B5EF4-FFF2-40B4-BE49-F238E27FC236}">
                <a16:creationId xmlns:a16="http://schemas.microsoft.com/office/drawing/2014/main" id="{E965F06A-21AE-4D04-8532-08057EA9729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52400" y="2854325"/>
          <a:ext cx="8686800" cy="3629473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sid</a:t>
                      </a:r>
                      <a:endParaRPr kumimoji="0" lang="en-US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Dave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dave@cs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53666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jones@cs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53688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smith@ee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53650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smith@math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Madayan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madayan@music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Guldu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guldu@music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6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3EA9CDF-9689-4628-9791-996589865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Another example table: Courses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578692A-3123-4BA3-B701-66DCFCC78B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56792"/>
            <a:ext cx="8382000" cy="17198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 table: </a:t>
            </a:r>
          </a:p>
          <a:p>
            <a:pPr eaLnBrk="1" hangingPunct="1"/>
            <a:r>
              <a:rPr lang="en-US" altLang="en-US" dirty="0"/>
              <a:t>‘Courses’ (</a:t>
            </a:r>
            <a:r>
              <a:rPr lang="en-US" altLang="en-US" u="sng" dirty="0" err="1"/>
              <a:t>cid</a:t>
            </a:r>
            <a:r>
              <a:rPr lang="en-US" altLang="en-US" dirty="0"/>
              <a:t>, instructor, quarter, dept)</a:t>
            </a:r>
          </a:p>
          <a:p>
            <a:pPr eaLnBrk="1" hangingPunct="1"/>
            <a:r>
              <a:rPr lang="en-US" altLang="en-US" dirty="0" err="1"/>
              <a:t>cid</a:t>
            </a:r>
            <a:r>
              <a:rPr lang="en-US" altLang="en-US" dirty="0"/>
              <a:t> is the primary key</a:t>
            </a:r>
          </a:p>
        </p:txBody>
      </p:sp>
      <p:graphicFrame>
        <p:nvGraphicFramePr>
          <p:cNvPr id="60456" name="Group 40">
            <a:extLst>
              <a:ext uri="{FF2B5EF4-FFF2-40B4-BE49-F238E27FC236}">
                <a16:creationId xmlns:a16="http://schemas.microsoft.com/office/drawing/2014/main" id="{B1E8BA6F-704A-46C4-BD08-90FFFB5AA32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04800" y="3276600"/>
          <a:ext cx="8305800" cy="3333751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Fall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Summer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Topology101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Spring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Fall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9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590765C-E771-4C30-8C5C-9B4BC4726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9261E05-B364-4281-A5D0-D52A23437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Primary key – minimal subset of fields that is unique identifier for a object (row)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u="sng" dirty="0" err="1"/>
              <a:t>sid</a:t>
            </a:r>
            <a:r>
              <a:rPr lang="en-US" altLang="en-US" dirty="0"/>
              <a:t> is primary key for Students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u="sng" dirty="0" err="1"/>
              <a:t>cid</a:t>
            </a:r>
            <a:r>
              <a:rPr lang="en-US" altLang="en-US" dirty="0"/>
              <a:t> is primary key for Courses</a:t>
            </a:r>
            <a:endParaRPr lang="en-US" altLang="en-US" u="sng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How do we express which students take each course?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Foreign key –connections between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Courses (</a:t>
            </a:r>
            <a:r>
              <a:rPr lang="en-US" altLang="en-US" u="sng" dirty="0" err="1"/>
              <a:t>cid</a:t>
            </a:r>
            <a:r>
              <a:rPr lang="en-US" altLang="en-US" dirty="0"/>
              <a:t>, instructor, quarter, dept)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Students (</a:t>
            </a:r>
            <a:r>
              <a:rPr lang="en-US" altLang="en-US" u="sng" dirty="0" err="1"/>
              <a:t>sid</a:t>
            </a:r>
            <a:r>
              <a:rPr lang="en-US" altLang="en-US" dirty="0"/>
              <a:t>, name, login, age, </a:t>
            </a:r>
            <a:r>
              <a:rPr lang="en-US" altLang="en-US" dirty="0" err="1"/>
              <a:t>gpa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7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AA36FC4-8460-4772-AD83-54A0B0250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Putting it together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D09BC0-F20F-4392-BE51-EE0C45A8D0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Enrolled (</a:t>
            </a:r>
            <a:r>
              <a:rPr lang="en-US" altLang="en-US" u="sng" dirty="0" err="1"/>
              <a:t>enroll_id</a:t>
            </a:r>
            <a:r>
              <a:rPr lang="en-US" altLang="en-US" dirty="0"/>
              <a:t>, </a:t>
            </a:r>
            <a:r>
              <a:rPr lang="en-US" altLang="en-US" dirty="0" err="1"/>
              <a:t>sid</a:t>
            </a:r>
            <a:r>
              <a:rPr lang="en-US" altLang="en-US" dirty="0"/>
              <a:t>, </a:t>
            </a:r>
            <a:r>
              <a:rPr lang="en-US" altLang="en-US" dirty="0" err="1"/>
              <a:t>cid</a:t>
            </a:r>
            <a:r>
              <a:rPr lang="en-US" altLang="en-US" dirty="0"/>
              <a:t>, grade)</a:t>
            </a:r>
          </a:p>
        </p:txBody>
      </p:sp>
      <p:graphicFrame>
        <p:nvGraphicFramePr>
          <p:cNvPr id="60456" name="Group 40">
            <a:extLst>
              <a:ext uri="{FF2B5EF4-FFF2-40B4-BE49-F238E27FC236}">
                <a16:creationId xmlns:a16="http://schemas.microsoft.com/office/drawing/2014/main" id="{93672083-49E9-4D87-BEE0-95EA377A58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5317458"/>
              </p:ext>
            </p:extLst>
          </p:nvPr>
        </p:nvGraphicFramePr>
        <p:xfrm>
          <a:off x="4876800" y="2357438"/>
          <a:ext cx="4038600" cy="4305299"/>
        </p:xfrm>
        <a:graphic>
          <a:graphicData uri="http://schemas.openxmlformats.org/drawingml/2006/table">
            <a:tbl>
              <a:tblPr/>
              <a:tblGrid>
                <a:gridCol w="1111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0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enroll_id</a:t>
                      </a:r>
                      <a:endParaRPr kumimoji="0" lang="en-US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Reggae203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Topology101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History105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57" name="Picture 2">
            <a:extLst>
              <a:ext uri="{FF2B5EF4-FFF2-40B4-BE49-F238E27FC236}">
                <a16:creationId xmlns:a16="http://schemas.microsoft.com/office/drawing/2014/main" id="{8944BB21-7E27-43F5-9BE5-944C392EF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800600"/>
            <a:ext cx="436245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8" name="Picture 3">
            <a:extLst>
              <a:ext uri="{FF2B5EF4-FFF2-40B4-BE49-F238E27FC236}">
                <a16:creationId xmlns:a16="http://schemas.microsoft.com/office/drawing/2014/main" id="{ADCDDBBD-C28B-4667-A47B-BBD3FFA3A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57438"/>
            <a:ext cx="42672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1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Databases &amp; 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four “verbs” of SQL (Structured Query Language)</a:t>
            </a:r>
          </a:p>
          <a:p>
            <a:endParaRPr lang="en-US" dirty="0"/>
          </a:p>
          <a:p>
            <a:r>
              <a:rPr lang="en-US" dirty="0"/>
              <a:t>SELECT, returns rows in response to a query</a:t>
            </a:r>
          </a:p>
          <a:p>
            <a:r>
              <a:rPr lang="en-US" dirty="0"/>
              <a:t>INSERT, adds new rows to a table</a:t>
            </a:r>
          </a:p>
          <a:p>
            <a:r>
              <a:rPr lang="en-US" dirty="0"/>
              <a:t>UPDATE, alters existing rows in a table</a:t>
            </a:r>
          </a:p>
          <a:p>
            <a:r>
              <a:rPr lang="en-US" dirty="0"/>
              <a:t>DELETE, removes rows from a table</a:t>
            </a:r>
          </a:p>
        </p:txBody>
      </p:sp>
    </p:spTree>
    <p:extLst>
      <p:ext uri="{BB962C8B-B14F-4D97-AF65-F5344CB8AC3E}">
        <p14:creationId xmlns:p14="http://schemas.microsoft.com/office/powerpoint/2010/main" val="272401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20750</TotalTime>
  <Words>1551</Words>
  <Application>Microsoft Office PowerPoint</Application>
  <PresentationFormat>On-screen Show (4:3)</PresentationFormat>
  <Paragraphs>297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ＭＳ Ｐゴシック</vt:lpstr>
      <vt:lpstr>Arial</vt:lpstr>
      <vt:lpstr>Tahoma</vt:lpstr>
      <vt:lpstr>Blank Presentation</vt:lpstr>
      <vt:lpstr>PostGIS and Spatial Queries</vt:lpstr>
      <vt:lpstr>Introduction</vt:lpstr>
      <vt:lpstr>Relational Database</vt:lpstr>
      <vt:lpstr>Relational Database</vt:lpstr>
      <vt:lpstr>An Example Table</vt:lpstr>
      <vt:lpstr>Another example table: Courses</vt:lpstr>
      <vt:lpstr>Keys</vt:lpstr>
      <vt:lpstr>Putting it together</vt:lpstr>
      <vt:lpstr>Databases &amp; SQL</vt:lpstr>
      <vt:lpstr>Databases &amp; SQL</vt:lpstr>
      <vt:lpstr>Select-From-Where query</vt:lpstr>
      <vt:lpstr>Queries across multiple tables (joins)</vt:lpstr>
      <vt:lpstr>Summary: Why are RDBMS useful?</vt:lpstr>
      <vt:lpstr>So, why don’t scientists use them?</vt:lpstr>
      <vt:lpstr>PostgreSQL</vt:lpstr>
      <vt:lpstr>Spatial Databases</vt:lpstr>
      <vt:lpstr>Spatial Databases</vt:lpstr>
      <vt:lpstr>Spatial Indexing</vt:lpstr>
      <vt:lpstr>Spatial Functions</vt:lpstr>
      <vt:lpstr>Retrieval Functions</vt:lpstr>
      <vt:lpstr>Retrieval Functions</vt:lpstr>
      <vt:lpstr>Comparison Functions</vt:lpstr>
      <vt:lpstr>Comparison Functions</vt:lpstr>
      <vt:lpstr>Comparison Functions</vt:lpstr>
      <vt:lpstr>Comparison Functions</vt:lpstr>
      <vt:lpstr>Comparison Functions</vt:lpstr>
      <vt:lpstr>Creation Functions</vt:lpstr>
      <vt:lpstr>Creation Functions</vt:lpstr>
      <vt:lpstr>Creation Functions</vt:lpstr>
      <vt:lpstr>Demos</vt:lpstr>
      <vt:lpstr>Demos</vt:lpstr>
      <vt:lpstr>Demos</vt:lpstr>
      <vt:lpstr>Questions?</vt:lpstr>
    </vt:vector>
  </TitlesOfParts>
  <Company>Peter Darnell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Darnell</dc:creator>
  <cp:lastModifiedBy>Steve Signell</cp:lastModifiedBy>
  <cp:revision>418</cp:revision>
  <dcterms:created xsi:type="dcterms:W3CDTF">2010-02-03T12:43:14Z</dcterms:created>
  <dcterms:modified xsi:type="dcterms:W3CDTF">2018-04-03T11:52:08Z</dcterms:modified>
</cp:coreProperties>
</file>