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La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c58b16c0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c58b16c0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Dynamically loading the individual </a:t>
            </a:r>
            <a:r>
              <a:rPr b="1" lang="en"/>
              <a:t>organization pages</a:t>
            </a:r>
            <a:r>
              <a:rPr b="1" lang="en"/>
              <a:t>:</a:t>
            </a:r>
            <a:r>
              <a:rPr lang="en"/>
              <a:t> </a:t>
            </a:r>
            <a:r>
              <a:rPr lang="en">
                <a:solidFill>
                  <a:srgbClr val="666666"/>
                </a:solidFill>
                <a:latin typeface="Roboto"/>
                <a:ea typeface="Roboto"/>
                <a:cs typeface="Roboto"/>
                <a:sym typeface="Roboto"/>
              </a:rPr>
              <a:t>Changed from writing out each individual page to loading the page data dynamically, helped to save time in development</a:t>
            </a:r>
            <a:endParaRPr>
              <a:solidFill>
                <a:srgbClr val="666666"/>
              </a:solidFill>
              <a:latin typeface="Roboto"/>
              <a:ea typeface="Roboto"/>
              <a:cs typeface="Roboto"/>
              <a:sym typeface="Roboto"/>
            </a:endParaRPr>
          </a:p>
          <a:p>
            <a:pPr indent="0" lvl="0" marL="0" rtl="0" algn="l">
              <a:spcBef>
                <a:spcPts val="0"/>
              </a:spcBef>
              <a:spcAft>
                <a:spcPts val="0"/>
              </a:spcAft>
              <a:buNone/>
            </a:pPr>
            <a:r>
              <a:rPr b="1" lang="en">
                <a:solidFill>
                  <a:srgbClr val="666666"/>
                </a:solidFill>
                <a:latin typeface="Roboto"/>
                <a:ea typeface="Roboto"/>
                <a:cs typeface="Roboto"/>
                <a:sym typeface="Roboto"/>
              </a:rPr>
              <a:t>Our overall IA: Restructured our council folders for organization and development purposes</a:t>
            </a:r>
            <a:endParaRPr b="1">
              <a:solidFill>
                <a:srgbClr val="666666"/>
              </a:solidFill>
              <a:latin typeface="Roboto"/>
              <a:ea typeface="Roboto"/>
              <a:cs typeface="Roboto"/>
              <a:sym typeface="Roboto"/>
            </a:endParaRPr>
          </a:p>
          <a:p>
            <a:pPr indent="0" lvl="0" marL="0" rtl="0" algn="l">
              <a:spcBef>
                <a:spcPts val="0"/>
              </a:spcBef>
              <a:spcAft>
                <a:spcPts val="0"/>
              </a:spcAft>
              <a:buNone/>
            </a:pPr>
            <a:r>
              <a:rPr b="1" lang="en"/>
              <a:t>Page Layout: </a:t>
            </a:r>
            <a:r>
              <a:rPr lang="en"/>
              <a:t>We did not have to make any changes to the layout of our pages as the information followed a template for each page</a:t>
            </a:r>
            <a:endParaRPr/>
          </a:p>
          <a:p>
            <a:pPr indent="0" lvl="0" marL="0" rtl="0" algn="l">
              <a:spcBef>
                <a:spcPts val="0"/>
              </a:spcBef>
              <a:spcAft>
                <a:spcPts val="0"/>
              </a:spcAft>
              <a:buNone/>
            </a:pPr>
            <a:r>
              <a:rPr b="1" lang="en"/>
              <a:t>Dividing Work Evenly: </a:t>
            </a:r>
            <a:r>
              <a:rPr lang="en"/>
              <a:t>Each person was able to carry their own weight as the project workload was not extremely strenuous due to the dynamically loading nature of the pages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c58b16c0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c58b16c0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plan to share this application with the student executives of the Fraternity Sorority Commons so that the website stays useful and up to date. Handing it off the faculty advisors of the FSC would not be useful as they likely would spend equally as much time updating this website as the existing FSC website, which </a:t>
            </a:r>
            <a:r>
              <a:rPr lang="en"/>
              <a:t>isn't</a:t>
            </a:r>
            <a:r>
              <a:rPr lang="en"/>
              <a:t> much at 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Future versions of this application could include adding extra interactions to the webpages, new </a:t>
            </a:r>
            <a:r>
              <a:rPr lang="en"/>
              <a:t>information</a:t>
            </a:r>
            <a:r>
              <a:rPr lang="en"/>
              <a:t>, or simply adding new </a:t>
            </a:r>
            <a:r>
              <a:rPr lang="en"/>
              <a:t>features. One feature which we wanted to add was a search feature that would find organizations based on certain tags. This way users of the site could find the organizations they are looking even faster than in our current version. An example of this could be a search query of “Philanthropy”, and the chapters that raised the money in a given year would show up as results.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c58b16c0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c58b16c0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c58b16c04_0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c58b16c04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d62b90e6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d62b90e6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c58b169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c58b169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Fraternity Sorority Commons, or FSC, is the governing body for all Greek Organizations on campus here at RPI. Within that body are four councils that each govern a smaller set of Greek Organizations. Our website serves to show the entirety of the FSC and its organizations in a single, easy to use location that allows users to learn more about the organizations at RPI.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to make this project because at least 2 of us, as well as our peers, have expressed difficulty in finding information on all the organizations on campus. Currently, there is an FSC website maintained by the FSC advisors, however it is outdated, riddled with typos, and provides little information on organizations as a whole. The site instead focuses on academic reports that only go as recent as 2022, and judicial hearings for each chapter.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d62b90e6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d62b90e6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 (19) is a </a:t>
            </a:r>
            <a:r>
              <a:rPr lang="en"/>
              <a:t>freshman</a:t>
            </a:r>
            <a:r>
              <a:rPr lang="en"/>
              <a:t> at RPI who did not make many friends in the first few weeks. He is interested in Greek Life as a way of making connections.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Laney (18) is a senior graduating from her local high school. She plans on attending RPI in the Fall, is eager to join Greek Life and wants to learn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Debra (46) is the mother of an RPI student who wants to join a fraternity. She has had a bad experience with Greek Life in the past, and wants to make sure this is a safe choice for him.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c58b16c0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c58b16c0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step of our application development depended on research for each of the greek organizations on the RPI campus and their councils. This was a lengthy process, as we had to navigate through every single headquarters and </a:t>
            </a:r>
            <a:r>
              <a:rPr lang="en"/>
              <a:t>local chapter website for the 32+ organizations. In addition, we had to locate images of their crests, flags, and houses, which were not always on the website.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this was completed, we planned on creating a template for each organization and hardcoding the information into the files. However, we quickly realized it would be more efficient to place the information into a JSON file and have a javascript file dynamically build each organization page. This also makes it much easier to update existing information and add new or returning chapters to campus.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these pages were complete, we needed council pages to link users to each organizations page, as well as provide additional information on the council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we decided to make such a big change in our development strategy, we also changed our focus area to Areas 1 and 3 from the original choice of Areas 1 and 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d5171ad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d5171ad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information architecture, which again due to our changes had a massive overhaul.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c58b16c0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c58b16c0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how we </a:t>
            </a:r>
            <a:r>
              <a:rPr lang="en"/>
              <a:t>divvied up the work amongst our team. Each of us tackled at least one council as a whole, including its council page and its organizations. However, since the IFC has so many fraternities, we divided the organizations three ways. For each of these assignments, the task was for the individual to not just create the web page for the listed organization or council, but also do any research needed on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c58b16c0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c58b16c0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Map using iframe is definitely a very important feature of our </a:t>
            </a:r>
            <a:r>
              <a:rPr lang="en"/>
              <a:t>website and is also very useful because it locates where some of the houses are at RPI. This is important because at RPI many of the fraternities are in different places and it is often confusing where they are located. </a:t>
            </a:r>
            <a:endParaRPr/>
          </a:p>
          <a:p>
            <a:pPr indent="-298450" lvl="0" marL="457200" rtl="0" algn="l">
              <a:spcBef>
                <a:spcPts val="0"/>
              </a:spcBef>
              <a:spcAft>
                <a:spcPts val="0"/>
              </a:spcAft>
              <a:buSzPts val="1100"/>
              <a:buAutoNum type="arabicParenR"/>
            </a:pPr>
            <a:r>
              <a:rPr lang="en"/>
              <a:t>Each web page consists of information about a specific house: this includes picture of the house, founding date, motto, house address, website, and instagram. Furthermore, the colors of each web page are different to represent the unique colors associated with the specific house. This was done by dynamically loading the org pages with information and colors using our json file which Alex talked about.</a:t>
            </a:r>
            <a:endParaRPr/>
          </a:p>
          <a:p>
            <a:pPr indent="-298450" lvl="0" marL="457200" rtl="0" algn="l">
              <a:spcBef>
                <a:spcPts val="0"/>
              </a:spcBef>
              <a:spcAft>
                <a:spcPts val="0"/>
              </a:spcAft>
              <a:buSzPts val="1100"/>
              <a:buAutoNum type="arabicParenR"/>
            </a:pPr>
            <a:r>
              <a:rPr lang="en"/>
              <a:t>We also have a navigation bar that makes our website easy to use and very connected. Users can just click on what to they want to see and go through the website </a:t>
            </a:r>
            <a:endParaRPr/>
          </a:p>
          <a:p>
            <a:pPr indent="-298450" lvl="0" marL="457200" rtl="0" algn="l">
              <a:spcBef>
                <a:spcPts val="0"/>
              </a:spcBef>
              <a:spcAft>
                <a:spcPts val="0"/>
              </a:spcAft>
              <a:buSzPts val="1100"/>
              <a:buAutoNum type="arabicParenR"/>
            </a:pPr>
            <a:r>
              <a:rPr lang="en"/>
              <a:t>Our website always links back to the council pages because of our navigation bar, so when users click on one of the houses to view the page the nav bar is always available and users can click to go back to council pages. This is to ensure that our website never reaches a dead end and we keep the website connected. </a:t>
            </a:r>
            <a:endParaRPr/>
          </a:p>
          <a:p>
            <a:pPr indent="-298450" lvl="0" marL="457200" rtl="0" algn="l">
              <a:spcBef>
                <a:spcPts val="0"/>
              </a:spcBef>
              <a:spcAft>
                <a:spcPts val="0"/>
              </a:spcAft>
              <a:buSzPts val="1100"/>
              <a:buAutoNum type="arabicParenR"/>
            </a:pPr>
            <a:r>
              <a:rPr lang="en"/>
              <a:t>To reiterate, our website is very user friendly and has a good user experience. Our target is RPI students who are interested in greek life and want to learn about what RPI has to offer.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c58b16c04_0_1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c58b16c04_0_1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through the website and show the features and go through it for around one minute (go through each council page and click </a:t>
            </a:r>
            <a:r>
              <a:rPr lang="en"/>
              <a:t>through</a:t>
            </a:r>
            <a:r>
              <a:rPr lang="en"/>
              <a:t> atleast one house page)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ontent.instructables.com/FP5/5U4D/GI0TGH1K/FP55U4DGI0TGH1K.jpg?auto=webp" TargetMode="External"/><Relationship Id="rId4" Type="http://schemas.openxmlformats.org/officeDocument/2006/relationships/hyperlink" Target="https://www.shutterstock.com/image-photo/concept-words-live-demo-on-260nw-1855958839.jpg" TargetMode="External"/><Relationship Id="rId9" Type="http://schemas.openxmlformats.org/officeDocument/2006/relationships/hyperlink" Target="https://thumbs.dreamstime.com/b/d-business-man-presenting-concept-agenda-white-background-36110030.jpg" TargetMode="External"/><Relationship Id="rId5" Type="http://schemas.openxmlformats.org/officeDocument/2006/relationships/hyperlink" Target="https://sarvosys.com/wp-content/uploads/2017/07/cwtype-Features.jpg" TargetMode="External"/><Relationship Id="rId6" Type="http://schemas.openxmlformats.org/officeDocument/2006/relationships/hyperlink" Target="https://encrypted-tbn0.gstatic.com/images?q=tbn:ANd9GcTBHebprEVlgsUDV4xraFA7BtvcvtNMhrnMG90PGmJWNw&amp;s" TargetMode="External"/><Relationship Id="rId7" Type="http://schemas.openxmlformats.org/officeDocument/2006/relationships/hyperlink" Target="https://media.licdn.com/dms/image/C5112AQGYQK9fg48bfw/article-cover_image-shrink_720_1280/0/1520221306735?e=1718841600&amp;v=beta&amp;t=LXbGkkdESM8Ud_hOu9kxd1RMAChGW-i2hNpz4C-hHCk" TargetMode="External"/><Relationship Id="rId8" Type="http://schemas.openxmlformats.org/officeDocument/2006/relationships/hyperlink" Target="https://media.istockphoto.com/id/1205070799/vector/handwritten-lettering-of-thanks-for-watching-vector-illustration.jpg?s=612x612&amp;w=0&amp;k=20&amp;c=Gn9st5UknTfYMpcF_VmW25xk-yrLWRVQQJAMkroqvz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40"/>
              <a:t>Fraternity Sorority Commons Website</a:t>
            </a:r>
            <a:endParaRPr sz="3040"/>
          </a:p>
        </p:txBody>
      </p:sp>
      <p:sp>
        <p:nvSpPr>
          <p:cNvPr id="65" name="Google Shape;65;p13"/>
          <p:cNvSpPr txBox="1"/>
          <p:nvPr>
            <p:ph idx="1" type="subTitle"/>
          </p:nvPr>
        </p:nvSpPr>
        <p:spPr>
          <a:xfrm>
            <a:off x="3682600" y="3698275"/>
            <a:ext cx="5262900" cy="73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Merriweather"/>
                <a:ea typeface="Merriweather"/>
                <a:cs typeface="Merriweather"/>
                <a:sym typeface="Merriweather"/>
              </a:rPr>
              <a:t>Alex Litchfield, Quinn Sharp, Sree Lasya Gogineni</a:t>
            </a:r>
            <a:endParaRPr>
              <a:solidFill>
                <a:schemeClr val="lt1"/>
              </a:solidFill>
              <a:latin typeface="Merriweather"/>
              <a:ea typeface="Merriweather"/>
              <a:cs typeface="Merriweather"/>
              <a:sym typeface="Merriweather"/>
            </a:endParaRPr>
          </a:p>
        </p:txBody>
      </p:sp>
      <p:sp>
        <p:nvSpPr>
          <p:cNvPr id="66" name="Google Shape;66;p13"/>
          <p:cNvSpPr txBox="1"/>
          <p:nvPr/>
        </p:nvSpPr>
        <p:spPr>
          <a:xfrm>
            <a:off x="3877200" y="4168650"/>
            <a:ext cx="4955100" cy="5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a:solidFill>
                  <a:schemeClr val="lt1"/>
                </a:solidFill>
                <a:latin typeface="Merriweather"/>
                <a:ea typeface="Merriweather"/>
                <a:cs typeface="Merriweather"/>
                <a:sym typeface="Merriweather"/>
              </a:rPr>
              <a:t>(</a:t>
            </a:r>
            <a:r>
              <a:rPr lang="en">
                <a:solidFill>
                  <a:schemeClr val="lt1"/>
                </a:solidFill>
                <a:latin typeface="Merriweather"/>
                <a:ea typeface="Merriweather"/>
                <a:cs typeface="Merriweather"/>
                <a:sym typeface="Merriweather"/>
              </a:rPr>
              <a:t>ITWS Team 12 Term Project)</a:t>
            </a:r>
            <a:endParaRPr>
              <a:solidFill>
                <a:schemeClr val="lt1"/>
              </a:solidFill>
              <a:latin typeface="Roboto"/>
              <a:ea typeface="Roboto"/>
              <a:cs typeface="Roboto"/>
              <a:sym typeface="Roboto"/>
            </a:endParaRPr>
          </a:p>
        </p:txBody>
      </p:sp>
      <p:pic>
        <p:nvPicPr>
          <p:cNvPr id="67" name="Google Shape;67;p13"/>
          <p:cNvPicPr preferRelativeResize="0"/>
          <p:nvPr/>
        </p:nvPicPr>
        <p:blipFill>
          <a:blip r:embed="rId3">
            <a:alphaModFix/>
          </a:blip>
          <a:stretch>
            <a:fillRect/>
          </a:stretch>
        </p:blipFill>
        <p:spPr>
          <a:xfrm>
            <a:off x="877750" y="1354775"/>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Reflection</a:t>
            </a:r>
            <a:endParaRPr/>
          </a:p>
        </p:txBody>
      </p:sp>
      <p:sp>
        <p:nvSpPr>
          <p:cNvPr id="141" name="Google Shape;141;p22"/>
          <p:cNvSpPr txBox="1"/>
          <p:nvPr>
            <p:ph idx="1" type="body"/>
          </p:nvPr>
        </p:nvSpPr>
        <p:spPr>
          <a:xfrm>
            <a:off x="4644675" y="811450"/>
            <a:ext cx="4166400" cy="37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What Didn’t Work (Changes We Made)</a:t>
            </a:r>
            <a:r>
              <a:rPr b="1" lang="en" sz="1800"/>
              <a:t>:</a:t>
            </a:r>
            <a:endParaRPr b="1" sz="1800"/>
          </a:p>
          <a:p>
            <a:pPr indent="-311150" lvl="0" marL="457200" rtl="0" algn="l">
              <a:spcBef>
                <a:spcPts val="1200"/>
              </a:spcBef>
              <a:spcAft>
                <a:spcPts val="0"/>
              </a:spcAft>
              <a:buSzPts val="1300"/>
              <a:buAutoNum type="arabicPeriod"/>
            </a:pPr>
            <a:r>
              <a:rPr b="1" lang="en"/>
              <a:t>Dynamically loading the individual organization pages</a:t>
            </a:r>
            <a:endParaRPr b="1"/>
          </a:p>
          <a:p>
            <a:pPr indent="-311150" lvl="0" marL="457200" rtl="0" algn="l">
              <a:spcBef>
                <a:spcPts val="0"/>
              </a:spcBef>
              <a:spcAft>
                <a:spcPts val="0"/>
              </a:spcAft>
              <a:buSzPts val="1300"/>
              <a:buAutoNum type="arabicPeriod"/>
            </a:pPr>
            <a:r>
              <a:rPr b="1" lang="en"/>
              <a:t>Our overall IA</a:t>
            </a:r>
            <a:endParaRPr b="1"/>
          </a:p>
          <a:p>
            <a:pPr indent="0" lvl="0" marL="0" rtl="0" algn="ctr">
              <a:spcBef>
                <a:spcPts val="1200"/>
              </a:spcBef>
              <a:spcAft>
                <a:spcPts val="0"/>
              </a:spcAft>
              <a:buNone/>
            </a:pPr>
            <a:r>
              <a:t/>
            </a:r>
            <a:endParaRPr b="1" sz="1800"/>
          </a:p>
          <a:p>
            <a:pPr indent="0" lvl="0" marL="0" rtl="0" algn="ctr">
              <a:spcBef>
                <a:spcPts val="1200"/>
              </a:spcBef>
              <a:spcAft>
                <a:spcPts val="0"/>
              </a:spcAft>
              <a:buNone/>
            </a:pPr>
            <a:r>
              <a:rPr b="1" lang="en" sz="1800"/>
              <a:t>What Did Work</a:t>
            </a:r>
            <a:endParaRPr b="1" sz="1800"/>
          </a:p>
          <a:p>
            <a:pPr indent="-311150" lvl="0" marL="457200" rtl="0" algn="l">
              <a:spcBef>
                <a:spcPts val="1200"/>
              </a:spcBef>
              <a:spcAft>
                <a:spcPts val="0"/>
              </a:spcAft>
              <a:buSzPts val="1300"/>
              <a:buAutoNum type="arabicPeriod"/>
            </a:pPr>
            <a:r>
              <a:rPr b="1" lang="en"/>
              <a:t>Page Layout (Navbar/other information)</a:t>
            </a:r>
            <a:endParaRPr b="1"/>
          </a:p>
          <a:p>
            <a:pPr indent="-311150" lvl="0" marL="457200" rtl="0" algn="l">
              <a:spcBef>
                <a:spcPts val="0"/>
              </a:spcBef>
              <a:spcAft>
                <a:spcPts val="0"/>
              </a:spcAft>
              <a:buSzPts val="1300"/>
              <a:buAutoNum type="arabicPeriod"/>
            </a:pPr>
            <a:r>
              <a:rPr b="1" lang="en"/>
              <a:t>Dividing work evenly amongst the group</a:t>
            </a:r>
            <a:endParaRPr b="1"/>
          </a:p>
        </p:txBody>
      </p:sp>
      <p:pic>
        <p:nvPicPr>
          <p:cNvPr id="142" name="Google Shape;142;p22"/>
          <p:cNvPicPr preferRelativeResize="0"/>
          <p:nvPr/>
        </p:nvPicPr>
        <p:blipFill>
          <a:blip r:embed="rId3">
            <a:alphaModFix/>
          </a:blip>
          <a:stretch>
            <a:fillRect/>
          </a:stretch>
        </p:blipFill>
        <p:spPr>
          <a:xfrm>
            <a:off x="514774" y="1585625"/>
            <a:ext cx="2977818" cy="291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of the application</a:t>
            </a:r>
            <a:endParaRPr/>
          </a:p>
        </p:txBody>
      </p:sp>
      <p:sp>
        <p:nvSpPr>
          <p:cNvPr id="148" name="Google Shape;148;p23"/>
          <p:cNvSpPr/>
          <p:nvPr/>
        </p:nvSpPr>
        <p:spPr>
          <a:xfrm>
            <a:off x="5883800" y="683400"/>
            <a:ext cx="2649000" cy="3525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Philanthropy</a:t>
            </a:r>
            <a:endParaRPr>
              <a:latin typeface="Roboto"/>
              <a:ea typeface="Roboto"/>
              <a:cs typeface="Roboto"/>
              <a:sym typeface="Roboto"/>
            </a:endParaRPr>
          </a:p>
        </p:txBody>
      </p:sp>
      <p:sp>
        <p:nvSpPr>
          <p:cNvPr id="149" name="Google Shape;149;p23"/>
          <p:cNvSpPr/>
          <p:nvPr/>
        </p:nvSpPr>
        <p:spPr>
          <a:xfrm>
            <a:off x="4572000" y="683400"/>
            <a:ext cx="1002600" cy="3525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Search:</a:t>
            </a:r>
            <a:endParaRPr>
              <a:latin typeface="Roboto"/>
              <a:ea typeface="Roboto"/>
              <a:cs typeface="Roboto"/>
              <a:sym typeface="Roboto"/>
            </a:endParaRPr>
          </a:p>
        </p:txBody>
      </p:sp>
      <p:sp>
        <p:nvSpPr>
          <p:cNvPr id="150" name="Google Shape;150;p23"/>
          <p:cNvSpPr/>
          <p:nvPr/>
        </p:nvSpPr>
        <p:spPr>
          <a:xfrm>
            <a:off x="4572000" y="1296825"/>
            <a:ext cx="3960900" cy="3228300"/>
          </a:xfrm>
          <a:prstGeom prst="rect">
            <a:avLst/>
          </a:prstGeom>
          <a:solidFill>
            <a:srgbClr val="D9D9D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Org 1 - $xxx raised towards xxx foundation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Org 2 - $xxx raised towards xxx foundation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Org 3 - $xxx raised towards xxx foundation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Org 4 - $xxx raised towards xxx foundation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Org 5 - $xxx raised towards xxx foundation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Org 6 - $xxx raised towards xxx foundation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Org 7 - $xxx raised towards xxx foundation</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 </a:t>
            </a:r>
            <a:endParaRPr/>
          </a:p>
        </p:txBody>
      </p:sp>
      <p:sp>
        <p:nvSpPr>
          <p:cNvPr id="156" name="Google Shape;156;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b="1" lang="en" u="sng">
                <a:solidFill>
                  <a:schemeClr val="hlink"/>
                </a:solidFill>
                <a:hlinkClick r:id="rId3"/>
              </a:rPr>
              <a:t>Computer Image</a:t>
            </a:r>
            <a:endParaRPr b="1"/>
          </a:p>
          <a:p>
            <a:pPr indent="-311150" lvl="0" marL="457200" rtl="0" algn="l">
              <a:lnSpc>
                <a:spcPct val="200000"/>
              </a:lnSpc>
              <a:spcBef>
                <a:spcPts val="0"/>
              </a:spcBef>
              <a:spcAft>
                <a:spcPts val="0"/>
              </a:spcAft>
              <a:buSzPts val="1300"/>
              <a:buChar char="●"/>
            </a:pPr>
            <a:r>
              <a:rPr b="1" lang="en" u="sng">
                <a:solidFill>
                  <a:schemeClr val="hlink"/>
                </a:solidFill>
                <a:hlinkClick r:id="rId4"/>
              </a:rPr>
              <a:t>Live Demo Image</a:t>
            </a:r>
            <a:endParaRPr b="1"/>
          </a:p>
          <a:p>
            <a:pPr indent="-311150" lvl="0" marL="457200" rtl="0" algn="l">
              <a:lnSpc>
                <a:spcPct val="200000"/>
              </a:lnSpc>
              <a:spcBef>
                <a:spcPts val="0"/>
              </a:spcBef>
              <a:spcAft>
                <a:spcPts val="0"/>
              </a:spcAft>
              <a:buSzPts val="1300"/>
              <a:buChar char="●"/>
            </a:pPr>
            <a:r>
              <a:rPr b="1" lang="en" u="sng">
                <a:solidFill>
                  <a:schemeClr val="hlink"/>
                </a:solidFill>
                <a:hlinkClick r:id="rId5"/>
              </a:rPr>
              <a:t>Features Image</a:t>
            </a:r>
            <a:endParaRPr b="1"/>
          </a:p>
          <a:p>
            <a:pPr indent="-311150" lvl="0" marL="457200" rtl="0" algn="l">
              <a:lnSpc>
                <a:spcPct val="200000"/>
              </a:lnSpc>
              <a:spcBef>
                <a:spcPts val="0"/>
              </a:spcBef>
              <a:spcAft>
                <a:spcPts val="0"/>
              </a:spcAft>
              <a:buSzPts val="1300"/>
              <a:buChar char="●"/>
            </a:pPr>
            <a:r>
              <a:rPr b="1" lang="en" u="sng">
                <a:solidFill>
                  <a:schemeClr val="hlink"/>
                </a:solidFill>
                <a:hlinkClick r:id="rId6"/>
              </a:rPr>
              <a:t>FSC Logo Image</a:t>
            </a:r>
            <a:endParaRPr b="1"/>
          </a:p>
          <a:p>
            <a:pPr indent="-311150" lvl="0" marL="457200" rtl="0" algn="l">
              <a:lnSpc>
                <a:spcPct val="200000"/>
              </a:lnSpc>
              <a:spcBef>
                <a:spcPts val="0"/>
              </a:spcBef>
              <a:spcAft>
                <a:spcPts val="0"/>
              </a:spcAft>
              <a:buSzPts val="1300"/>
              <a:buChar char="●"/>
            </a:pPr>
            <a:r>
              <a:rPr b="1" lang="en" u="sng">
                <a:solidFill>
                  <a:schemeClr val="hlink"/>
                </a:solidFill>
                <a:hlinkClick r:id="rId7"/>
              </a:rPr>
              <a:t>Group Puzzle Image</a:t>
            </a:r>
            <a:endParaRPr b="1"/>
          </a:p>
          <a:p>
            <a:pPr indent="-311150" lvl="0" marL="457200" rtl="0" algn="l">
              <a:lnSpc>
                <a:spcPct val="200000"/>
              </a:lnSpc>
              <a:spcBef>
                <a:spcPts val="0"/>
              </a:spcBef>
              <a:spcAft>
                <a:spcPts val="0"/>
              </a:spcAft>
              <a:buSzPts val="1300"/>
              <a:buChar char="●"/>
            </a:pPr>
            <a:r>
              <a:rPr b="1" lang="en" u="sng">
                <a:solidFill>
                  <a:schemeClr val="hlink"/>
                </a:solidFill>
                <a:hlinkClick r:id="rId8"/>
              </a:rPr>
              <a:t>Thank You Image</a:t>
            </a:r>
            <a:endParaRPr b="1"/>
          </a:p>
          <a:p>
            <a:pPr indent="-311150" lvl="0" marL="457200" rtl="0" algn="l">
              <a:lnSpc>
                <a:spcPct val="200000"/>
              </a:lnSpc>
              <a:spcBef>
                <a:spcPts val="0"/>
              </a:spcBef>
              <a:spcAft>
                <a:spcPts val="0"/>
              </a:spcAft>
              <a:buSzPts val="1300"/>
              <a:buChar char="●"/>
            </a:pPr>
            <a:r>
              <a:rPr b="1" lang="en" u="sng">
                <a:solidFill>
                  <a:schemeClr val="hlink"/>
                </a:solidFill>
                <a:hlinkClick r:id="rId9"/>
              </a:rPr>
              <a:t>Agenda Image</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04950" y="1258900"/>
            <a:ext cx="3717600" cy="107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Any Questions?</a:t>
            </a:r>
            <a:endParaRPr/>
          </a:p>
          <a:p>
            <a:pPr indent="0" lvl="0" marL="0" rtl="0" algn="l">
              <a:spcBef>
                <a:spcPts val="0"/>
              </a:spcBef>
              <a:spcAft>
                <a:spcPts val="0"/>
              </a:spcAft>
              <a:buNone/>
            </a:pPr>
            <a:r>
              <a:t/>
            </a:r>
            <a:endParaRPr/>
          </a:p>
        </p:txBody>
      </p:sp>
      <p:pic>
        <p:nvPicPr>
          <p:cNvPr descr="Handwritten Lettering Of Thanks For Watching Vector Illustration Stock  Illustration - Download Image Now - iStock" id="162" name="Google Shape;162;p25"/>
          <p:cNvPicPr preferRelativeResize="0"/>
          <p:nvPr/>
        </p:nvPicPr>
        <p:blipFill>
          <a:blip r:embed="rId3">
            <a:alphaModFix/>
          </a:blip>
          <a:stretch>
            <a:fillRect/>
          </a:stretch>
        </p:blipFill>
        <p:spPr>
          <a:xfrm>
            <a:off x="4727375" y="1058300"/>
            <a:ext cx="4000626" cy="283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73" name="Google Shape;73;p14"/>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lnSpcReduction="20000"/>
          </a:bodyPr>
          <a:lstStyle/>
          <a:p>
            <a:pPr indent="-342900" lvl="0" marL="457200" rtl="0" algn="ctr">
              <a:lnSpc>
                <a:spcPct val="200000"/>
              </a:lnSpc>
              <a:spcBef>
                <a:spcPts val="0"/>
              </a:spcBef>
              <a:spcAft>
                <a:spcPts val="0"/>
              </a:spcAft>
              <a:buSzPts val="1800"/>
              <a:buAutoNum type="arabicPeriod"/>
            </a:pPr>
            <a:r>
              <a:rPr b="1" lang="en" sz="1800"/>
              <a:t>What is our Project</a:t>
            </a:r>
            <a:r>
              <a:rPr b="1" lang="en" sz="1800"/>
              <a:t>?</a:t>
            </a:r>
            <a:endParaRPr b="1" sz="1800"/>
          </a:p>
          <a:p>
            <a:pPr indent="-342900" lvl="0" marL="457200" rtl="0" algn="ctr">
              <a:lnSpc>
                <a:spcPct val="200000"/>
              </a:lnSpc>
              <a:spcBef>
                <a:spcPts val="0"/>
              </a:spcBef>
              <a:spcAft>
                <a:spcPts val="0"/>
              </a:spcAft>
              <a:buSzPts val="1800"/>
              <a:buAutoNum type="arabicPeriod"/>
            </a:pPr>
            <a:r>
              <a:rPr b="1" lang="en" sz="1800"/>
              <a:t>Personas</a:t>
            </a:r>
            <a:endParaRPr b="1" sz="1800"/>
          </a:p>
          <a:p>
            <a:pPr indent="-342900" lvl="0" marL="457200" rtl="0" algn="ctr">
              <a:lnSpc>
                <a:spcPct val="200000"/>
              </a:lnSpc>
              <a:spcBef>
                <a:spcPts val="0"/>
              </a:spcBef>
              <a:spcAft>
                <a:spcPts val="0"/>
              </a:spcAft>
              <a:buSzPts val="1800"/>
              <a:buAutoNum type="arabicPeriod"/>
            </a:pPr>
            <a:r>
              <a:rPr b="1" lang="en" sz="1800"/>
              <a:t>Development Strategy</a:t>
            </a:r>
            <a:endParaRPr b="1" sz="1800"/>
          </a:p>
          <a:p>
            <a:pPr indent="-342900" lvl="0" marL="457200" rtl="0" algn="ctr">
              <a:lnSpc>
                <a:spcPct val="200000"/>
              </a:lnSpc>
              <a:spcBef>
                <a:spcPts val="0"/>
              </a:spcBef>
              <a:spcAft>
                <a:spcPts val="0"/>
              </a:spcAft>
              <a:buSzPts val="1800"/>
              <a:buAutoNum type="arabicPeriod"/>
            </a:pPr>
            <a:r>
              <a:rPr b="1" lang="en" sz="1800"/>
              <a:t>Information Architecture</a:t>
            </a:r>
            <a:endParaRPr b="1" sz="1800"/>
          </a:p>
          <a:p>
            <a:pPr indent="-342900" lvl="0" marL="457200" rtl="0" algn="ctr">
              <a:lnSpc>
                <a:spcPct val="200000"/>
              </a:lnSpc>
              <a:spcBef>
                <a:spcPts val="0"/>
              </a:spcBef>
              <a:spcAft>
                <a:spcPts val="0"/>
              </a:spcAft>
              <a:buSzPts val="1800"/>
              <a:buAutoNum type="arabicPeriod"/>
            </a:pPr>
            <a:r>
              <a:rPr b="1" lang="en" sz="1800"/>
              <a:t>Group Dynamics</a:t>
            </a:r>
            <a:endParaRPr b="1" sz="1800"/>
          </a:p>
          <a:p>
            <a:pPr indent="-342900" lvl="0" marL="457200" rtl="0" algn="ctr">
              <a:lnSpc>
                <a:spcPct val="200000"/>
              </a:lnSpc>
              <a:spcBef>
                <a:spcPts val="0"/>
              </a:spcBef>
              <a:spcAft>
                <a:spcPts val="0"/>
              </a:spcAft>
              <a:buSzPts val="1800"/>
              <a:buAutoNum type="arabicPeriod"/>
            </a:pPr>
            <a:r>
              <a:rPr b="1" lang="en" sz="1800"/>
              <a:t>Features</a:t>
            </a:r>
            <a:endParaRPr b="1" sz="1800"/>
          </a:p>
          <a:p>
            <a:pPr indent="-342900" lvl="0" marL="457200" rtl="0" algn="ctr">
              <a:lnSpc>
                <a:spcPct val="200000"/>
              </a:lnSpc>
              <a:spcBef>
                <a:spcPts val="0"/>
              </a:spcBef>
              <a:spcAft>
                <a:spcPts val="0"/>
              </a:spcAft>
              <a:buSzPts val="1800"/>
              <a:buAutoNum type="arabicPeriod"/>
            </a:pPr>
            <a:r>
              <a:rPr b="1" lang="en" sz="1800"/>
              <a:t>Demo</a:t>
            </a:r>
            <a:endParaRPr b="1" sz="1800"/>
          </a:p>
          <a:p>
            <a:pPr indent="-342900" lvl="0" marL="457200" rtl="0" algn="ctr">
              <a:lnSpc>
                <a:spcPct val="200000"/>
              </a:lnSpc>
              <a:spcBef>
                <a:spcPts val="0"/>
              </a:spcBef>
              <a:spcAft>
                <a:spcPts val="0"/>
              </a:spcAft>
              <a:buSzPts val="1800"/>
              <a:buAutoNum type="arabicPeriod"/>
            </a:pPr>
            <a:r>
              <a:rPr b="1" lang="en" sz="1800"/>
              <a:t>Reflection</a:t>
            </a:r>
            <a:endParaRPr b="1" sz="1800"/>
          </a:p>
        </p:txBody>
      </p:sp>
      <p:pic>
        <p:nvPicPr>
          <p:cNvPr id="74" name="Google Shape;74;p14"/>
          <p:cNvPicPr preferRelativeResize="0"/>
          <p:nvPr/>
        </p:nvPicPr>
        <p:blipFill>
          <a:blip r:embed="rId3">
            <a:alphaModFix/>
          </a:blip>
          <a:stretch>
            <a:fillRect/>
          </a:stretch>
        </p:blipFill>
        <p:spPr>
          <a:xfrm>
            <a:off x="860213" y="1657330"/>
            <a:ext cx="2609526" cy="2609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our Project?</a:t>
            </a:r>
            <a:endParaRPr/>
          </a:p>
          <a:p>
            <a:pPr indent="0" lvl="0" marL="0" rtl="0" algn="l">
              <a:spcBef>
                <a:spcPts val="0"/>
              </a:spcBef>
              <a:spcAft>
                <a:spcPts val="0"/>
              </a:spcAft>
              <a:buNone/>
            </a:pPr>
            <a:r>
              <a:rPr lang="en"/>
              <a:t>Why was it made?</a:t>
            </a:r>
            <a:endParaRPr/>
          </a:p>
        </p:txBody>
      </p:sp>
      <p:sp>
        <p:nvSpPr>
          <p:cNvPr id="80" name="Google Shape;80;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What is the FSC Website?</a:t>
            </a:r>
            <a:endParaRPr b="1"/>
          </a:p>
          <a:p>
            <a:pPr indent="-311150" lvl="0" marL="457200" rtl="0" algn="l">
              <a:spcBef>
                <a:spcPts val="1200"/>
              </a:spcBef>
              <a:spcAft>
                <a:spcPts val="0"/>
              </a:spcAft>
              <a:buSzPts val="1300"/>
              <a:buChar char="●"/>
            </a:pPr>
            <a:r>
              <a:rPr b="1" lang="en"/>
              <a:t>A Central Hub of information on Greek Organizations at RPI</a:t>
            </a:r>
            <a:endParaRPr b="1"/>
          </a:p>
          <a:p>
            <a:pPr indent="0" lvl="0" marL="0" rtl="0" algn="ctr">
              <a:spcBef>
                <a:spcPts val="1200"/>
              </a:spcBef>
              <a:spcAft>
                <a:spcPts val="0"/>
              </a:spcAft>
              <a:buNone/>
            </a:pPr>
            <a:r>
              <a:rPr b="1" lang="en" sz="1800"/>
              <a:t>Why make a new FSC </a:t>
            </a:r>
            <a:r>
              <a:rPr b="1" lang="en" sz="1800"/>
              <a:t>Website</a:t>
            </a:r>
            <a:r>
              <a:rPr b="1" lang="en" sz="1800"/>
              <a:t>?</a:t>
            </a:r>
            <a:endParaRPr b="1"/>
          </a:p>
          <a:p>
            <a:pPr indent="-311150" lvl="0" marL="457200" rtl="0" algn="l">
              <a:spcBef>
                <a:spcPts val="1200"/>
              </a:spcBef>
              <a:spcAft>
                <a:spcPts val="0"/>
              </a:spcAft>
              <a:buSzPts val="1300"/>
              <a:buChar char="●"/>
            </a:pPr>
            <a:r>
              <a:rPr b="1" lang="en"/>
              <a:t>Current FSC website is old, out of touch, and missing a lot of information</a:t>
            </a:r>
            <a:endParaRPr b="1"/>
          </a:p>
          <a:p>
            <a:pPr indent="-311150" lvl="0" marL="457200" rtl="0" algn="l">
              <a:spcBef>
                <a:spcPts val="0"/>
              </a:spcBef>
              <a:spcAft>
                <a:spcPts val="0"/>
              </a:spcAft>
              <a:buSzPts val="1300"/>
              <a:buChar char="●"/>
            </a:pPr>
            <a:r>
              <a:rPr b="1" lang="en"/>
              <a:t>Those who run the site take an extremely unreasonable time to make updates to the website that could be crucial for an organization’s campus image</a:t>
            </a:r>
            <a:endParaRPr b="1"/>
          </a:p>
        </p:txBody>
      </p:sp>
      <p:pic>
        <p:nvPicPr>
          <p:cNvPr id="81" name="Google Shape;81;p15"/>
          <p:cNvPicPr preferRelativeResize="0"/>
          <p:nvPr/>
        </p:nvPicPr>
        <p:blipFill>
          <a:blip r:embed="rId3">
            <a:alphaModFix/>
          </a:blip>
          <a:stretch>
            <a:fillRect/>
          </a:stretch>
        </p:blipFill>
        <p:spPr>
          <a:xfrm>
            <a:off x="209763" y="2159900"/>
            <a:ext cx="3910433" cy="1793401"/>
          </a:xfrm>
          <a:prstGeom prst="rect">
            <a:avLst/>
          </a:prstGeom>
          <a:noFill/>
          <a:ln>
            <a:noFill/>
          </a:ln>
        </p:spPr>
      </p:pic>
      <p:sp>
        <p:nvSpPr>
          <p:cNvPr id="82" name="Google Shape;82;p15"/>
          <p:cNvSpPr/>
          <p:nvPr/>
        </p:nvSpPr>
        <p:spPr>
          <a:xfrm rot="1324074">
            <a:off x="4349290" y="3714290"/>
            <a:ext cx="1137860" cy="553917"/>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3" name="Google Shape;83;p15"/>
          <p:cNvSpPr txBox="1"/>
          <p:nvPr/>
        </p:nvSpPr>
        <p:spPr>
          <a:xfrm>
            <a:off x="5359225" y="4071875"/>
            <a:ext cx="2157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800">
                <a:solidFill>
                  <a:schemeClr val="dk2"/>
                </a:solidFill>
                <a:latin typeface="Roboto"/>
                <a:ea typeface="Roboto"/>
                <a:cs typeface="Roboto"/>
                <a:sym typeface="Roboto"/>
              </a:rPr>
              <a:t>Our Homepage!</a:t>
            </a:r>
            <a:endParaRPr sz="13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Personas</a:t>
            </a:r>
            <a:endParaRPr/>
          </a:p>
        </p:txBody>
      </p:sp>
      <p:sp>
        <p:nvSpPr>
          <p:cNvPr id="89" name="Google Shape;89;p16"/>
          <p:cNvSpPr txBox="1"/>
          <p:nvPr>
            <p:ph idx="1" type="body"/>
          </p:nvPr>
        </p:nvSpPr>
        <p:spPr>
          <a:xfrm>
            <a:off x="94775" y="3568875"/>
            <a:ext cx="2930400" cy="101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100"/>
              <a:t>James (19) is</a:t>
            </a:r>
            <a:r>
              <a:rPr lang="en"/>
              <a:t> </a:t>
            </a:r>
            <a:r>
              <a:rPr b="1" lang="en" sz="1100"/>
              <a:t> a freshman at RPI who is interested in Greek Life as a way of making connections</a:t>
            </a:r>
            <a:endParaRPr/>
          </a:p>
        </p:txBody>
      </p:sp>
      <p:sp>
        <p:nvSpPr>
          <p:cNvPr id="90" name="Google Shape;90;p16"/>
          <p:cNvSpPr txBox="1"/>
          <p:nvPr>
            <p:ph idx="2" type="body"/>
          </p:nvPr>
        </p:nvSpPr>
        <p:spPr>
          <a:xfrm>
            <a:off x="3287975" y="3568875"/>
            <a:ext cx="2930400" cy="1153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sz="1805"/>
              <a:t>Laney (18) is a senior graduating from her local high school. She is eager to join Greek Life when she comes to RPI and wants to learn more.</a:t>
            </a:r>
            <a:endParaRPr b="1" sz="1805"/>
          </a:p>
          <a:p>
            <a:pPr indent="0" lvl="0" marL="0" rtl="0" algn="l">
              <a:spcBef>
                <a:spcPts val="1200"/>
              </a:spcBef>
              <a:spcAft>
                <a:spcPts val="1200"/>
              </a:spcAft>
              <a:buNone/>
            </a:pPr>
            <a:r>
              <a:t/>
            </a:r>
            <a:endParaRPr/>
          </a:p>
        </p:txBody>
      </p:sp>
      <p:pic>
        <p:nvPicPr>
          <p:cNvPr id="91" name="Google Shape;91;p16"/>
          <p:cNvPicPr preferRelativeResize="0"/>
          <p:nvPr/>
        </p:nvPicPr>
        <p:blipFill rotWithShape="1">
          <a:blip r:embed="rId3">
            <a:alphaModFix/>
          </a:blip>
          <a:srcRect b="0" l="21197" r="0" t="0"/>
          <a:stretch/>
        </p:blipFill>
        <p:spPr>
          <a:xfrm>
            <a:off x="492375" y="1770050"/>
            <a:ext cx="2063625" cy="1742600"/>
          </a:xfrm>
          <a:prstGeom prst="rect">
            <a:avLst/>
          </a:prstGeom>
          <a:noFill/>
          <a:ln>
            <a:noFill/>
          </a:ln>
        </p:spPr>
      </p:pic>
      <p:pic>
        <p:nvPicPr>
          <p:cNvPr id="92" name="Google Shape;92;p16"/>
          <p:cNvPicPr preferRelativeResize="0"/>
          <p:nvPr/>
        </p:nvPicPr>
        <p:blipFill>
          <a:blip r:embed="rId4">
            <a:alphaModFix/>
          </a:blip>
          <a:stretch>
            <a:fillRect/>
          </a:stretch>
        </p:blipFill>
        <p:spPr>
          <a:xfrm>
            <a:off x="3907514" y="1427225"/>
            <a:ext cx="1425171" cy="2141650"/>
          </a:xfrm>
          <a:prstGeom prst="rect">
            <a:avLst/>
          </a:prstGeom>
          <a:noFill/>
          <a:ln>
            <a:noFill/>
          </a:ln>
        </p:spPr>
      </p:pic>
      <p:pic>
        <p:nvPicPr>
          <p:cNvPr id="93" name="Google Shape;93;p16"/>
          <p:cNvPicPr preferRelativeResize="0"/>
          <p:nvPr/>
        </p:nvPicPr>
        <p:blipFill>
          <a:blip r:embed="rId5">
            <a:alphaModFix/>
          </a:blip>
          <a:stretch>
            <a:fillRect/>
          </a:stretch>
        </p:blipFill>
        <p:spPr>
          <a:xfrm>
            <a:off x="6524625" y="1427225"/>
            <a:ext cx="1979750" cy="1979750"/>
          </a:xfrm>
          <a:prstGeom prst="rect">
            <a:avLst/>
          </a:prstGeom>
          <a:noFill/>
          <a:ln>
            <a:noFill/>
          </a:ln>
        </p:spPr>
      </p:pic>
      <p:sp>
        <p:nvSpPr>
          <p:cNvPr id="94" name="Google Shape;94;p16"/>
          <p:cNvSpPr txBox="1"/>
          <p:nvPr/>
        </p:nvSpPr>
        <p:spPr>
          <a:xfrm>
            <a:off x="6445150" y="3547675"/>
            <a:ext cx="2544000" cy="9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2"/>
                </a:solidFill>
                <a:latin typeface="Roboto"/>
                <a:ea typeface="Roboto"/>
                <a:cs typeface="Roboto"/>
                <a:sym typeface="Roboto"/>
              </a:rPr>
              <a:t>Debra (46) is the mother of an RPI student. After hearing he wants to join a fraternity, she is hesitant to give the go ahead because of past experience.</a:t>
            </a:r>
            <a:endParaRPr b="1" sz="1100">
              <a:solidFill>
                <a:schemeClr val="dk2"/>
              </a:solidFill>
              <a:latin typeface="Roboto"/>
              <a:ea typeface="Roboto"/>
              <a:cs typeface="Roboto"/>
              <a:sym typeface="Roboto"/>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25" y="500925"/>
            <a:ext cx="3706500" cy="105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 Strategy </a:t>
            </a:r>
            <a:endParaRPr/>
          </a:p>
        </p:txBody>
      </p:sp>
      <p:sp>
        <p:nvSpPr>
          <p:cNvPr id="100" name="Google Shape;100;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General Steps for Application Development:</a:t>
            </a:r>
            <a:endParaRPr b="1" sz="1800"/>
          </a:p>
          <a:p>
            <a:pPr indent="-311150" lvl="0" marL="457200" rtl="0" algn="l">
              <a:spcBef>
                <a:spcPts val="1200"/>
              </a:spcBef>
              <a:spcAft>
                <a:spcPts val="0"/>
              </a:spcAft>
              <a:buSzPts val="1300"/>
              <a:buAutoNum type="arabicPeriod"/>
            </a:pPr>
            <a:r>
              <a:rPr b="1" lang="en"/>
              <a:t>Research on Organizations and Councils</a:t>
            </a:r>
            <a:endParaRPr b="1"/>
          </a:p>
          <a:p>
            <a:pPr indent="-311150" lvl="0" marL="457200" rtl="0" algn="l">
              <a:spcBef>
                <a:spcPts val="0"/>
              </a:spcBef>
              <a:spcAft>
                <a:spcPts val="0"/>
              </a:spcAft>
              <a:buSzPts val="1300"/>
              <a:buAutoNum type="arabicPeriod"/>
            </a:pPr>
            <a:r>
              <a:rPr b="1" lang="en"/>
              <a:t>Place this information into a JSON file</a:t>
            </a:r>
            <a:endParaRPr b="1"/>
          </a:p>
          <a:p>
            <a:pPr indent="-311150" lvl="0" marL="457200" rtl="0" algn="l">
              <a:spcBef>
                <a:spcPts val="0"/>
              </a:spcBef>
              <a:spcAft>
                <a:spcPts val="0"/>
              </a:spcAft>
              <a:buSzPts val="1300"/>
              <a:buAutoNum type="arabicPeriod"/>
            </a:pPr>
            <a:r>
              <a:rPr b="1" lang="en"/>
              <a:t>Use Javascript to dynamically each organization page using the JSON file information</a:t>
            </a:r>
            <a:endParaRPr b="1"/>
          </a:p>
          <a:p>
            <a:pPr indent="-311150" lvl="0" marL="457200" rtl="0" algn="l">
              <a:spcBef>
                <a:spcPts val="0"/>
              </a:spcBef>
              <a:spcAft>
                <a:spcPts val="0"/>
              </a:spcAft>
              <a:buSzPts val="1300"/>
              <a:buAutoNum type="arabicPeriod"/>
            </a:pPr>
            <a:r>
              <a:rPr b="1" lang="en"/>
              <a:t>Build landing and council pages</a:t>
            </a:r>
            <a:endParaRPr b="1"/>
          </a:p>
          <a:p>
            <a:pPr indent="0" lvl="0" marL="0" rtl="0" algn="l">
              <a:spcBef>
                <a:spcPts val="1200"/>
              </a:spcBef>
              <a:spcAft>
                <a:spcPts val="0"/>
              </a:spcAft>
              <a:buNone/>
            </a:pPr>
            <a:r>
              <a:t/>
            </a:r>
            <a:endParaRPr b="1"/>
          </a:p>
          <a:p>
            <a:pPr indent="0" lvl="0" marL="0" rtl="0" algn="ctr">
              <a:spcBef>
                <a:spcPts val="1200"/>
              </a:spcBef>
              <a:spcAft>
                <a:spcPts val="0"/>
              </a:spcAft>
              <a:buNone/>
            </a:pPr>
            <a:r>
              <a:rPr b="1" lang="en" sz="1800"/>
              <a:t>Focus Areas:</a:t>
            </a:r>
            <a:endParaRPr b="1" sz="1800"/>
          </a:p>
          <a:p>
            <a:pPr indent="0" lvl="0" marL="0" rtl="0" algn="ctr">
              <a:spcBef>
                <a:spcPts val="1200"/>
              </a:spcBef>
              <a:spcAft>
                <a:spcPts val="0"/>
              </a:spcAft>
              <a:buNone/>
            </a:pPr>
            <a:r>
              <a:rPr b="1" lang="en"/>
              <a:t>A</a:t>
            </a:r>
            <a:r>
              <a:rPr b="1" lang="en" sz="1100"/>
              <a:t>rea 1 HTML, CSS, and graphics for page layout and design</a:t>
            </a:r>
            <a:endParaRPr b="1" sz="1100"/>
          </a:p>
          <a:p>
            <a:pPr indent="0" lvl="0" marL="0" rtl="0" algn="ctr">
              <a:spcBef>
                <a:spcPts val="1200"/>
              </a:spcBef>
              <a:spcAft>
                <a:spcPts val="1200"/>
              </a:spcAft>
              <a:buNone/>
            </a:pPr>
            <a:r>
              <a:rPr b="1" lang="en" sz="1100"/>
              <a:t>Area 3 Pull static data from a data file (JSON)</a:t>
            </a:r>
            <a:endParaRPr b="1" sz="1100"/>
          </a:p>
        </p:txBody>
      </p:sp>
      <p:sp>
        <p:nvSpPr>
          <p:cNvPr id="101" name="Google Shape;101;p17"/>
          <p:cNvSpPr/>
          <p:nvPr/>
        </p:nvSpPr>
        <p:spPr>
          <a:xfrm>
            <a:off x="230891" y="1664825"/>
            <a:ext cx="1524000" cy="1497300"/>
          </a:xfrm>
          <a:prstGeom prst="ellipse">
            <a:avLst/>
          </a:prstGeom>
          <a:solidFill>
            <a:srgbClr val="82C7A5"/>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Research</a:t>
            </a:r>
            <a:endParaRPr>
              <a:latin typeface="Lato"/>
              <a:ea typeface="Lato"/>
              <a:cs typeface="Lato"/>
              <a:sym typeface="Lato"/>
            </a:endParaRPr>
          </a:p>
        </p:txBody>
      </p:sp>
      <p:sp>
        <p:nvSpPr>
          <p:cNvPr id="102" name="Google Shape;102;p17"/>
          <p:cNvSpPr/>
          <p:nvPr/>
        </p:nvSpPr>
        <p:spPr>
          <a:xfrm>
            <a:off x="2803263" y="3725325"/>
            <a:ext cx="1188600" cy="1154400"/>
          </a:xfrm>
          <a:prstGeom prst="ellipse">
            <a:avLst/>
          </a:prstGeom>
          <a:solidFill>
            <a:srgbClr val="FF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JSON</a:t>
            </a:r>
            <a:endParaRPr>
              <a:latin typeface="Lato"/>
              <a:ea typeface="Lato"/>
              <a:cs typeface="Lato"/>
              <a:sym typeface="Lato"/>
            </a:endParaRPr>
          </a:p>
        </p:txBody>
      </p:sp>
      <p:sp>
        <p:nvSpPr>
          <p:cNvPr id="103" name="Google Shape;103;p17"/>
          <p:cNvSpPr/>
          <p:nvPr/>
        </p:nvSpPr>
        <p:spPr>
          <a:xfrm>
            <a:off x="2635575" y="952500"/>
            <a:ext cx="1524000" cy="1497300"/>
          </a:xfrm>
          <a:prstGeom prst="ellipse">
            <a:avLst/>
          </a:prstGeom>
          <a:solidFill>
            <a:srgbClr val="EECE1A"/>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Javascript</a:t>
            </a:r>
            <a:endParaRPr>
              <a:latin typeface="Lato"/>
              <a:ea typeface="Lato"/>
              <a:cs typeface="Lato"/>
              <a:sym typeface="Lato"/>
            </a:endParaRPr>
          </a:p>
        </p:txBody>
      </p:sp>
      <p:sp>
        <p:nvSpPr>
          <p:cNvPr id="104" name="Google Shape;104;p17"/>
          <p:cNvSpPr/>
          <p:nvPr/>
        </p:nvSpPr>
        <p:spPr>
          <a:xfrm>
            <a:off x="1913138" y="2324250"/>
            <a:ext cx="1188600" cy="1154400"/>
          </a:xfrm>
          <a:prstGeom prst="ellipse">
            <a:avLst/>
          </a:prstGeom>
          <a:solidFill>
            <a:srgbClr val="7890CD"/>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HTML/CSS</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 Strategy -</a:t>
            </a:r>
            <a:endParaRPr/>
          </a:p>
          <a:p>
            <a:pPr indent="0" lvl="0" marL="0" rtl="0" algn="l">
              <a:spcBef>
                <a:spcPts val="0"/>
              </a:spcBef>
              <a:spcAft>
                <a:spcPts val="0"/>
              </a:spcAft>
              <a:buNone/>
            </a:pPr>
            <a:r>
              <a:rPr lang="en"/>
              <a:t>Information Architecture</a:t>
            </a:r>
            <a:endParaRPr/>
          </a:p>
        </p:txBody>
      </p:sp>
      <p:pic>
        <p:nvPicPr>
          <p:cNvPr id="110" name="Google Shape;110;p18"/>
          <p:cNvPicPr preferRelativeResize="0"/>
          <p:nvPr/>
        </p:nvPicPr>
        <p:blipFill>
          <a:blip r:embed="rId3">
            <a:alphaModFix/>
          </a:blip>
          <a:stretch>
            <a:fillRect/>
          </a:stretch>
        </p:blipFill>
        <p:spPr>
          <a:xfrm>
            <a:off x="4858675" y="152400"/>
            <a:ext cx="3659047" cy="4838701"/>
          </a:xfrm>
          <a:prstGeom prst="rect">
            <a:avLst/>
          </a:prstGeom>
          <a:noFill/>
          <a:ln>
            <a:noFill/>
          </a:ln>
        </p:spPr>
      </p:pic>
      <p:sp>
        <p:nvSpPr>
          <p:cNvPr id="111" name="Google Shape;111;p18"/>
          <p:cNvSpPr/>
          <p:nvPr/>
        </p:nvSpPr>
        <p:spPr>
          <a:xfrm>
            <a:off x="2850174" y="253500"/>
            <a:ext cx="1278600" cy="1220400"/>
          </a:xfrm>
          <a:prstGeom prst="ellipse">
            <a:avLst/>
          </a:prstGeom>
          <a:solidFill>
            <a:srgbClr val="82C7A5"/>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IFC</a:t>
            </a:r>
            <a:endParaRPr>
              <a:latin typeface="Lato"/>
              <a:ea typeface="Lato"/>
              <a:cs typeface="Lato"/>
              <a:sym typeface="Lato"/>
            </a:endParaRPr>
          </a:p>
        </p:txBody>
      </p:sp>
      <p:sp>
        <p:nvSpPr>
          <p:cNvPr id="112" name="Google Shape;112;p18"/>
          <p:cNvSpPr/>
          <p:nvPr/>
        </p:nvSpPr>
        <p:spPr>
          <a:xfrm>
            <a:off x="2281425" y="3009825"/>
            <a:ext cx="1900800" cy="1833300"/>
          </a:xfrm>
          <a:prstGeom prst="ellipse">
            <a:avLst/>
          </a:prstGeom>
          <a:solidFill>
            <a:srgbClr val="FF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Professional Organizations</a:t>
            </a:r>
            <a:endParaRPr>
              <a:latin typeface="Lato"/>
              <a:ea typeface="Lato"/>
              <a:cs typeface="Lato"/>
              <a:sym typeface="Lato"/>
            </a:endParaRPr>
          </a:p>
        </p:txBody>
      </p:sp>
      <p:sp>
        <p:nvSpPr>
          <p:cNvPr id="113" name="Google Shape;113;p18"/>
          <p:cNvSpPr/>
          <p:nvPr/>
        </p:nvSpPr>
        <p:spPr>
          <a:xfrm>
            <a:off x="2739625" y="1631663"/>
            <a:ext cx="1278600" cy="1220400"/>
          </a:xfrm>
          <a:prstGeom prst="ellipse">
            <a:avLst/>
          </a:prstGeom>
          <a:solidFill>
            <a:srgbClr val="EECE1A"/>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Panhel</a:t>
            </a:r>
            <a:endParaRPr>
              <a:latin typeface="Lato"/>
              <a:ea typeface="Lato"/>
              <a:cs typeface="Lato"/>
              <a:sym typeface="Lato"/>
            </a:endParaRPr>
          </a:p>
        </p:txBody>
      </p:sp>
      <p:sp>
        <p:nvSpPr>
          <p:cNvPr id="114" name="Google Shape;114;p18"/>
          <p:cNvSpPr/>
          <p:nvPr/>
        </p:nvSpPr>
        <p:spPr>
          <a:xfrm>
            <a:off x="311713" y="2508650"/>
            <a:ext cx="1188600" cy="1154400"/>
          </a:xfrm>
          <a:prstGeom prst="ellipse">
            <a:avLst/>
          </a:prstGeom>
          <a:solidFill>
            <a:srgbClr val="7890CD"/>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MSFC</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Dynamics</a:t>
            </a:r>
            <a:endParaRPr/>
          </a:p>
        </p:txBody>
      </p:sp>
      <p:sp>
        <p:nvSpPr>
          <p:cNvPr id="120" name="Google Shape;120;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288925" lvl="0" marL="4572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Landing Page - </a:t>
            </a:r>
            <a:r>
              <a:rPr lang="en" sz="950">
                <a:solidFill>
                  <a:srgbClr val="000000"/>
                </a:solidFill>
                <a:latin typeface="Times New Roman"/>
                <a:ea typeface="Times New Roman"/>
                <a:cs typeface="Times New Roman"/>
                <a:sym typeface="Times New Roman"/>
              </a:rPr>
              <a:t>Quinn</a:t>
            </a:r>
            <a:endParaRPr b="1" sz="950">
              <a:solidFill>
                <a:srgbClr val="000000"/>
              </a:solidFill>
              <a:latin typeface="Times New Roman"/>
              <a:ea typeface="Times New Roman"/>
              <a:cs typeface="Times New Roman"/>
              <a:sym typeface="Times New Roman"/>
            </a:endParaRPr>
          </a:p>
          <a:p>
            <a:pPr indent="-288925" lvl="0" marL="4572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MSFC - </a:t>
            </a:r>
            <a:r>
              <a:rPr lang="en" sz="950">
                <a:solidFill>
                  <a:srgbClr val="000000"/>
                </a:solidFill>
                <a:latin typeface="Times New Roman"/>
                <a:ea typeface="Times New Roman"/>
                <a:cs typeface="Times New Roman"/>
                <a:sym typeface="Times New Roman"/>
              </a:rPr>
              <a:t>Quinn</a:t>
            </a:r>
            <a:endParaRPr sz="950">
              <a:solidFill>
                <a:srgbClr val="000000"/>
              </a:solidFill>
              <a:latin typeface="Times New Roman"/>
              <a:ea typeface="Times New Roman"/>
              <a:cs typeface="Times New Roman"/>
              <a:sym typeface="Times New Roman"/>
            </a:endParaRPr>
          </a:p>
          <a:p>
            <a:pPr indent="-288925" lvl="1" marL="9144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Alpha Phi Alpha -</a:t>
            </a:r>
            <a:r>
              <a:rPr lang="en" sz="950">
                <a:solidFill>
                  <a:srgbClr val="000000"/>
                </a:solidFill>
                <a:latin typeface="Times New Roman"/>
                <a:ea typeface="Times New Roman"/>
                <a:cs typeface="Times New Roman"/>
                <a:sym typeface="Times New Roman"/>
              </a:rPr>
              <a:t> Quinn</a:t>
            </a:r>
            <a:endParaRPr sz="950">
              <a:solidFill>
                <a:srgbClr val="000000"/>
              </a:solidFill>
              <a:latin typeface="Times New Roman"/>
              <a:ea typeface="Times New Roman"/>
              <a:cs typeface="Times New Roman"/>
              <a:sym typeface="Times New Roman"/>
            </a:endParaRPr>
          </a:p>
          <a:p>
            <a:pPr indent="-288925" lvl="1" marL="9144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FIA -</a:t>
            </a:r>
            <a:r>
              <a:rPr lang="en" sz="950">
                <a:solidFill>
                  <a:srgbClr val="000000"/>
                </a:solidFill>
                <a:latin typeface="Times New Roman"/>
                <a:ea typeface="Times New Roman"/>
                <a:cs typeface="Times New Roman"/>
                <a:sym typeface="Times New Roman"/>
              </a:rPr>
              <a:t> Quinn</a:t>
            </a:r>
            <a:endParaRPr sz="950">
              <a:solidFill>
                <a:srgbClr val="000000"/>
              </a:solidFill>
              <a:latin typeface="Times New Roman"/>
              <a:ea typeface="Times New Roman"/>
              <a:cs typeface="Times New Roman"/>
              <a:sym typeface="Times New Roman"/>
            </a:endParaRPr>
          </a:p>
          <a:p>
            <a:pPr indent="-288925" lvl="1" marL="9144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PDPsi -</a:t>
            </a:r>
            <a:r>
              <a:rPr lang="en" sz="950">
                <a:solidFill>
                  <a:srgbClr val="000000"/>
                </a:solidFill>
                <a:latin typeface="Times New Roman"/>
                <a:ea typeface="Times New Roman"/>
                <a:cs typeface="Times New Roman"/>
                <a:sym typeface="Times New Roman"/>
              </a:rPr>
              <a:t> Quinn</a:t>
            </a:r>
            <a:endParaRPr sz="950">
              <a:solidFill>
                <a:srgbClr val="000000"/>
              </a:solidFill>
              <a:latin typeface="Times New Roman"/>
              <a:ea typeface="Times New Roman"/>
              <a:cs typeface="Times New Roman"/>
              <a:sym typeface="Times New Roman"/>
            </a:endParaRPr>
          </a:p>
          <a:p>
            <a:pPr indent="-288925" lvl="1" marL="9144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Omega Phi Beta - </a:t>
            </a:r>
            <a:r>
              <a:rPr lang="en" sz="950">
                <a:solidFill>
                  <a:srgbClr val="000000"/>
                </a:solidFill>
                <a:latin typeface="Times New Roman"/>
                <a:ea typeface="Times New Roman"/>
                <a:cs typeface="Times New Roman"/>
                <a:sym typeface="Times New Roman"/>
              </a:rPr>
              <a:t>Quinn</a:t>
            </a:r>
            <a:endParaRPr sz="950">
              <a:solidFill>
                <a:srgbClr val="000000"/>
              </a:solidFill>
              <a:latin typeface="Times New Roman"/>
              <a:ea typeface="Times New Roman"/>
              <a:cs typeface="Times New Roman"/>
              <a:sym typeface="Times New Roman"/>
            </a:endParaRPr>
          </a:p>
          <a:p>
            <a:pPr indent="-288925" lvl="0" marL="4572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Professional - </a:t>
            </a:r>
            <a:r>
              <a:rPr lang="en" sz="950">
                <a:solidFill>
                  <a:srgbClr val="000000"/>
                </a:solidFill>
                <a:latin typeface="Times New Roman"/>
                <a:ea typeface="Times New Roman"/>
                <a:cs typeface="Times New Roman"/>
                <a:sym typeface="Times New Roman"/>
              </a:rPr>
              <a:t>Alex</a:t>
            </a:r>
            <a:endParaRPr sz="950">
              <a:solidFill>
                <a:srgbClr val="000000"/>
              </a:solidFill>
              <a:latin typeface="Times New Roman"/>
              <a:ea typeface="Times New Roman"/>
              <a:cs typeface="Times New Roman"/>
              <a:sym typeface="Times New Roman"/>
            </a:endParaRPr>
          </a:p>
          <a:p>
            <a:pPr indent="-288925" lvl="1" marL="9144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AOE -</a:t>
            </a:r>
            <a:r>
              <a:rPr lang="en" sz="950">
                <a:solidFill>
                  <a:srgbClr val="000000"/>
                </a:solidFill>
                <a:latin typeface="Times New Roman"/>
                <a:ea typeface="Times New Roman"/>
                <a:cs typeface="Times New Roman"/>
                <a:sym typeface="Times New Roman"/>
              </a:rPr>
              <a:t> Alex</a:t>
            </a:r>
            <a:endParaRPr sz="950">
              <a:solidFill>
                <a:srgbClr val="000000"/>
              </a:solidFill>
              <a:latin typeface="Times New Roman"/>
              <a:ea typeface="Times New Roman"/>
              <a:cs typeface="Times New Roman"/>
              <a:sym typeface="Times New Roman"/>
            </a:endParaRPr>
          </a:p>
          <a:p>
            <a:pPr indent="-288925" lvl="1" marL="9144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Order of Omega -</a:t>
            </a:r>
            <a:r>
              <a:rPr lang="en" sz="950">
                <a:solidFill>
                  <a:srgbClr val="000000"/>
                </a:solidFill>
                <a:latin typeface="Times New Roman"/>
                <a:ea typeface="Times New Roman"/>
                <a:cs typeface="Times New Roman"/>
                <a:sym typeface="Times New Roman"/>
              </a:rPr>
              <a:t> Alex</a:t>
            </a:r>
            <a:endParaRPr sz="950">
              <a:solidFill>
                <a:srgbClr val="000000"/>
              </a:solidFill>
              <a:latin typeface="Times New Roman"/>
              <a:ea typeface="Times New Roman"/>
              <a:cs typeface="Times New Roman"/>
              <a:sym typeface="Times New Roman"/>
            </a:endParaRPr>
          </a:p>
          <a:p>
            <a:pPr indent="-288925" lvl="1" marL="9144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RSEi -</a:t>
            </a:r>
            <a:r>
              <a:rPr lang="en" sz="950">
                <a:solidFill>
                  <a:srgbClr val="000000"/>
                </a:solidFill>
                <a:latin typeface="Times New Roman"/>
                <a:ea typeface="Times New Roman"/>
                <a:cs typeface="Times New Roman"/>
                <a:sym typeface="Times New Roman"/>
              </a:rPr>
              <a:t> Alex</a:t>
            </a:r>
            <a:endParaRPr sz="950">
              <a:solidFill>
                <a:srgbClr val="000000"/>
              </a:solidFill>
              <a:latin typeface="Times New Roman"/>
              <a:ea typeface="Times New Roman"/>
              <a:cs typeface="Times New Roman"/>
              <a:sym typeface="Times New Roman"/>
            </a:endParaRPr>
          </a:p>
          <a:p>
            <a:pPr indent="-288925" lvl="1" marL="9144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APO -</a:t>
            </a:r>
            <a:r>
              <a:rPr lang="en" sz="950">
                <a:solidFill>
                  <a:srgbClr val="000000"/>
                </a:solidFill>
                <a:latin typeface="Times New Roman"/>
                <a:ea typeface="Times New Roman"/>
                <a:cs typeface="Times New Roman"/>
                <a:sym typeface="Times New Roman"/>
              </a:rPr>
              <a:t> Alex</a:t>
            </a:r>
            <a:endParaRPr sz="950">
              <a:solidFill>
                <a:srgbClr val="000000"/>
              </a:solidFill>
              <a:latin typeface="Times New Roman"/>
              <a:ea typeface="Times New Roman"/>
              <a:cs typeface="Times New Roman"/>
              <a:sym typeface="Times New Roman"/>
            </a:endParaRPr>
          </a:p>
          <a:p>
            <a:pPr indent="-288925" lvl="0" marL="4572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Panhel - </a:t>
            </a:r>
            <a:r>
              <a:rPr lang="en" sz="950">
                <a:solidFill>
                  <a:srgbClr val="000000"/>
                </a:solidFill>
                <a:latin typeface="Times New Roman"/>
                <a:ea typeface="Times New Roman"/>
                <a:cs typeface="Times New Roman"/>
                <a:sym typeface="Times New Roman"/>
              </a:rPr>
              <a:t>Sree Lasya</a:t>
            </a:r>
            <a:endParaRPr sz="950">
              <a:solidFill>
                <a:srgbClr val="000000"/>
              </a:solidFill>
              <a:latin typeface="Times New Roman"/>
              <a:ea typeface="Times New Roman"/>
              <a:cs typeface="Times New Roman"/>
              <a:sym typeface="Times New Roman"/>
            </a:endParaRPr>
          </a:p>
          <a:p>
            <a:pPr indent="-288925" lvl="1" marL="9144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AGD</a:t>
            </a:r>
            <a:r>
              <a:rPr lang="en" sz="950">
                <a:solidFill>
                  <a:srgbClr val="000000"/>
                </a:solidFill>
                <a:latin typeface="Times New Roman"/>
                <a:ea typeface="Times New Roman"/>
                <a:cs typeface="Times New Roman"/>
                <a:sym typeface="Times New Roman"/>
              </a:rPr>
              <a:t> - Sree Lasya</a:t>
            </a:r>
            <a:endParaRPr sz="950">
              <a:solidFill>
                <a:srgbClr val="000000"/>
              </a:solidFill>
              <a:latin typeface="Times New Roman"/>
              <a:ea typeface="Times New Roman"/>
              <a:cs typeface="Times New Roman"/>
              <a:sym typeface="Times New Roman"/>
            </a:endParaRPr>
          </a:p>
          <a:p>
            <a:pPr indent="-288925" lvl="1" marL="9144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Pi Phi</a:t>
            </a:r>
            <a:r>
              <a:rPr lang="en" sz="950">
                <a:solidFill>
                  <a:srgbClr val="000000"/>
                </a:solidFill>
                <a:latin typeface="Times New Roman"/>
                <a:ea typeface="Times New Roman"/>
                <a:cs typeface="Times New Roman"/>
                <a:sym typeface="Times New Roman"/>
              </a:rPr>
              <a:t> - Sree Lasya</a:t>
            </a:r>
            <a:endParaRPr sz="950">
              <a:solidFill>
                <a:srgbClr val="000000"/>
              </a:solidFill>
              <a:latin typeface="Times New Roman"/>
              <a:ea typeface="Times New Roman"/>
              <a:cs typeface="Times New Roman"/>
              <a:sym typeface="Times New Roman"/>
            </a:endParaRPr>
          </a:p>
          <a:p>
            <a:pPr indent="-288925" lvl="1" marL="9144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Alpha Phi</a:t>
            </a:r>
            <a:r>
              <a:rPr lang="en" sz="950">
                <a:solidFill>
                  <a:srgbClr val="000000"/>
                </a:solidFill>
                <a:latin typeface="Times New Roman"/>
                <a:ea typeface="Times New Roman"/>
                <a:cs typeface="Times New Roman"/>
                <a:sym typeface="Times New Roman"/>
              </a:rPr>
              <a:t> - Sree Lasya</a:t>
            </a:r>
            <a:endParaRPr sz="950">
              <a:solidFill>
                <a:srgbClr val="000000"/>
              </a:solidFill>
              <a:latin typeface="Times New Roman"/>
              <a:ea typeface="Times New Roman"/>
              <a:cs typeface="Times New Roman"/>
              <a:sym typeface="Times New Roman"/>
            </a:endParaRPr>
          </a:p>
          <a:p>
            <a:pPr indent="-288925" lvl="0" marL="4572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IFC -</a:t>
            </a:r>
            <a:r>
              <a:rPr lang="en" sz="950">
                <a:solidFill>
                  <a:srgbClr val="000000"/>
                </a:solidFill>
                <a:latin typeface="Times New Roman"/>
                <a:ea typeface="Times New Roman"/>
                <a:cs typeface="Times New Roman"/>
                <a:sym typeface="Times New Roman"/>
              </a:rPr>
              <a:t> Quinn</a:t>
            </a:r>
            <a:endParaRPr sz="950">
              <a:solidFill>
                <a:srgbClr val="000000"/>
              </a:solidFill>
              <a:latin typeface="Times New Roman"/>
              <a:ea typeface="Times New Roman"/>
              <a:cs typeface="Times New Roman"/>
              <a:sym typeface="Times New Roman"/>
            </a:endParaRPr>
          </a:p>
          <a:p>
            <a:pPr indent="-288925" lvl="1" marL="9144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Acacia, AXP, AEPi, Asig, Chi Phi, DKE, Delta Phi </a:t>
            </a:r>
            <a:r>
              <a:rPr lang="en" sz="950">
                <a:solidFill>
                  <a:srgbClr val="000000"/>
                </a:solidFill>
                <a:latin typeface="Times New Roman"/>
                <a:ea typeface="Times New Roman"/>
                <a:cs typeface="Times New Roman"/>
                <a:sym typeface="Times New Roman"/>
              </a:rPr>
              <a:t>- Sree Lasya</a:t>
            </a:r>
            <a:endParaRPr sz="950">
              <a:solidFill>
                <a:srgbClr val="000000"/>
              </a:solidFill>
              <a:latin typeface="Times New Roman"/>
              <a:ea typeface="Times New Roman"/>
              <a:cs typeface="Times New Roman"/>
              <a:sym typeface="Times New Roman"/>
            </a:endParaRPr>
          </a:p>
          <a:p>
            <a:pPr indent="-288925" lvl="1" marL="9144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LXA, FIJI, Ski, Pi Kappa Phi, SAE, Sigma Chi </a:t>
            </a:r>
            <a:r>
              <a:rPr lang="en" sz="950">
                <a:solidFill>
                  <a:srgbClr val="000000"/>
                </a:solidFill>
                <a:latin typeface="Times New Roman"/>
                <a:ea typeface="Times New Roman"/>
                <a:cs typeface="Times New Roman"/>
                <a:sym typeface="Times New Roman"/>
              </a:rPr>
              <a:t>- Alex</a:t>
            </a:r>
            <a:endParaRPr sz="950">
              <a:solidFill>
                <a:srgbClr val="000000"/>
              </a:solidFill>
              <a:latin typeface="Times New Roman"/>
              <a:ea typeface="Times New Roman"/>
              <a:cs typeface="Times New Roman"/>
              <a:sym typeface="Times New Roman"/>
            </a:endParaRPr>
          </a:p>
          <a:p>
            <a:pPr indent="-288925" lvl="1" marL="914400" rtl="0" algn="l">
              <a:spcBef>
                <a:spcPts val="0"/>
              </a:spcBef>
              <a:spcAft>
                <a:spcPts val="0"/>
              </a:spcAft>
              <a:buClr>
                <a:srgbClr val="000000"/>
              </a:buClr>
              <a:buSzPts val="950"/>
              <a:buFont typeface="Times New Roman"/>
              <a:buChar char="○"/>
            </a:pPr>
            <a:r>
              <a:rPr b="1" lang="en" sz="950">
                <a:solidFill>
                  <a:srgbClr val="000000"/>
                </a:solidFill>
                <a:latin typeface="Times New Roman"/>
                <a:ea typeface="Times New Roman"/>
                <a:cs typeface="Times New Roman"/>
                <a:sym typeface="Times New Roman"/>
              </a:rPr>
              <a:t>Pi Lam, Pikes, Sig Ep, TEP, TKE, Zoo, Zeta Psi </a:t>
            </a:r>
            <a:r>
              <a:rPr lang="en" sz="950">
                <a:solidFill>
                  <a:srgbClr val="000000"/>
                </a:solidFill>
                <a:latin typeface="Times New Roman"/>
                <a:ea typeface="Times New Roman"/>
                <a:cs typeface="Times New Roman"/>
                <a:sym typeface="Times New Roman"/>
              </a:rPr>
              <a:t>- Quinn</a:t>
            </a:r>
            <a:endParaRPr b="1"/>
          </a:p>
        </p:txBody>
      </p:sp>
      <p:pic>
        <p:nvPicPr>
          <p:cNvPr id="121" name="Google Shape;121;p19"/>
          <p:cNvPicPr preferRelativeResize="0"/>
          <p:nvPr/>
        </p:nvPicPr>
        <p:blipFill>
          <a:blip r:embed="rId3">
            <a:alphaModFix/>
          </a:blip>
          <a:stretch>
            <a:fillRect/>
          </a:stretch>
        </p:blipFill>
        <p:spPr>
          <a:xfrm>
            <a:off x="487975" y="1740600"/>
            <a:ext cx="2828925" cy="161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a:t>
            </a:r>
            <a:endParaRPr/>
          </a:p>
        </p:txBody>
      </p:sp>
      <p:sp>
        <p:nvSpPr>
          <p:cNvPr id="127" name="Google Shape;12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b="1" lang="en"/>
              <a:t>Map using iframe (inline framing)</a:t>
            </a:r>
            <a:endParaRPr b="1"/>
          </a:p>
          <a:p>
            <a:pPr indent="-311150" lvl="0" marL="457200" rtl="0" algn="l">
              <a:lnSpc>
                <a:spcPct val="200000"/>
              </a:lnSpc>
              <a:spcBef>
                <a:spcPts val="0"/>
              </a:spcBef>
              <a:spcAft>
                <a:spcPts val="0"/>
              </a:spcAft>
              <a:buSzPts val="1300"/>
              <a:buChar char="●"/>
            </a:pPr>
            <a:r>
              <a:rPr b="1" lang="en"/>
              <a:t>Dynamically loaded organization pages with information and colors</a:t>
            </a:r>
            <a:endParaRPr b="1"/>
          </a:p>
          <a:p>
            <a:pPr indent="-311150" lvl="0" marL="457200" rtl="0" algn="l">
              <a:lnSpc>
                <a:spcPct val="200000"/>
              </a:lnSpc>
              <a:spcBef>
                <a:spcPts val="0"/>
              </a:spcBef>
              <a:spcAft>
                <a:spcPts val="0"/>
              </a:spcAft>
              <a:buSzPts val="1300"/>
              <a:buChar char="●"/>
            </a:pPr>
            <a:r>
              <a:rPr b="1" lang="en"/>
              <a:t>Navigation Bar</a:t>
            </a:r>
            <a:endParaRPr b="1"/>
          </a:p>
          <a:p>
            <a:pPr indent="-311150" lvl="0" marL="457200" rtl="0" algn="l">
              <a:lnSpc>
                <a:spcPct val="200000"/>
              </a:lnSpc>
              <a:spcBef>
                <a:spcPts val="0"/>
              </a:spcBef>
              <a:spcAft>
                <a:spcPts val="0"/>
              </a:spcAft>
              <a:buSzPts val="1300"/>
              <a:buChar char="●"/>
            </a:pPr>
            <a:r>
              <a:rPr b="1" lang="en"/>
              <a:t>Connected Website</a:t>
            </a:r>
            <a:endParaRPr b="1"/>
          </a:p>
          <a:p>
            <a:pPr indent="-311150" lvl="0" marL="457200" rtl="0" algn="l">
              <a:lnSpc>
                <a:spcPct val="200000"/>
              </a:lnSpc>
              <a:spcBef>
                <a:spcPts val="0"/>
              </a:spcBef>
              <a:spcAft>
                <a:spcPts val="0"/>
              </a:spcAft>
              <a:buSzPts val="1300"/>
              <a:buChar char="●"/>
            </a:pPr>
            <a:r>
              <a:rPr b="1" lang="en"/>
              <a:t>Easy Usability </a:t>
            </a:r>
            <a:endParaRPr b="1"/>
          </a:p>
          <a:p>
            <a:pPr indent="-311150" lvl="0" marL="457200" rtl="0" algn="l">
              <a:lnSpc>
                <a:spcPct val="200000"/>
              </a:lnSpc>
              <a:spcBef>
                <a:spcPts val="0"/>
              </a:spcBef>
              <a:spcAft>
                <a:spcPts val="0"/>
              </a:spcAft>
              <a:buSzPts val="1300"/>
              <a:buChar char="●"/>
            </a:pPr>
            <a:r>
              <a:rPr b="1" lang="en"/>
              <a:t>Good User Experience</a:t>
            </a:r>
            <a:endParaRPr b="1"/>
          </a:p>
          <a:p>
            <a:pPr indent="0" lvl="0" marL="0" rtl="0" algn="l">
              <a:lnSpc>
                <a:spcPct val="200000"/>
              </a:lnSpc>
              <a:spcBef>
                <a:spcPts val="1200"/>
              </a:spcBef>
              <a:spcAft>
                <a:spcPts val="1200"/>
              </a:spcAft>
              <a:buNone/>
            </a:pPr>
            <a:r>
              <a:t/>
            </a:r>
            <a:endParaRPr b="1"/>
          </a:p>
        </p:txBody>
      </p:sp>
      <p:pic>
        <p:nvPicPr>
          <p:cNvPr id="128" name="Google Shape;128;p20"/>
          <p:cNvPicPr preferRelativeResize="0"/>
          <p:nvPr/>
        </p:nvPicPr>
        <p:blipFill>
          <a:blip r:embed="rId3">
            <a:alphaModFix/>
          </a:blip>
          <a:stretch>
            <a:fillRect/>
          </a:stretch>
        </p:blipFill>
        <p:spPr>
          <a:xfrm>
            <a:off x="859250" y="1589612"/>
            <a:ext cx="2151700" cy="161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Demonstration of Website </a:t>
            </a:r>
            <a:endParaRPr/>
          </a:p>
        </p:txBody>
      </p:sp>
      <p:pic>
        <p:nvPicPr>
          <p:cNvPr id="134" name="Google Shape;134;p21"/>
          <p:cNvPicPr preferRelativeResize="0"/>
          <p:nvPr/>
        </p:nvPicPr>
        <p:blipFill>
          <a:blip r:embed="rId3">
            <a:alphaModFix/>
          </a:blip>
          <a:stretch>
            <a:fillRect/>
          </a:stretch>
        </p:blipFill>
        <p:spPr>
          <a:xfrm>
            <a:off x="5364425" y="989787"/>
            <a:ext cx="2789100" cy="2978725"/>
          </a:xfrm>
          <a:prstGeom prst="rect">
            <a:avLst/>
          </a:prstGeom>
          <a:noFill/>
          <a:ln>
            <a:noFill/>
          </a:ln>
        </p:spPr>
      </p:pic>
      <p:pic>
        <p:nvPicPr>
          <p:cNvPr id="135" name="Google Shape;135;p21"/>
          <p:cNvPicPr preferRelativeResize="0"/>
          <p:nvPr/>
        </p:nvPicPr>
        <p:blipFill rotWithShape="1">
          <a:blip r:embed="rId4">
            <a:alphaModFix/>
          </a:blip>
          <a:srcRect b="22993" l="0" r="0" t="18971"/>
          <a:stretch/>
        </p:blipFill>
        <p:spPr>
          <a:xfrm>
            <a:off x="672650" y="1948475"/>
            <a:ext cx="2547350" cy="106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