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layfair Displ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regular.fntdata"/><Relationship Id="rId22" Type="http://schemas.openxmlformats.org/officeDocument/2006/relationships/font" Target="fonts/PlayfairDisplay-italic.fntdata"/><Relationship Id="rId21" Type="http://schemas.openxmlformats.org/officeDocument/2006/relationships/font" Target="fonts/PlayfairDisplay-bold.fntdata"/><Relationship Id="rId24" Type="http://schemas.openxmlformats.org/officeDocument/2006/relationships/font" Target="fonts/Lato-regular.fntdata"/><Relationship Id="rId23" Type="http://schemas.openxmlformats.org/officeDocument/2006/relationships/font" Target="fonts/PlayfairDispl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fde452736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fde452736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Miranda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fde452736a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fde452736a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Miranda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fde452736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fde452736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Billy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fde452736a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fde452736a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7907c2055554334e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907c2055554334e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de3a5861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de3a5861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Heman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fde3a5861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fde3a5861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Catherine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fde452736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fde452736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Heman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fde45273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fde45273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Catherine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fde452736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fde452736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Kellie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fde452736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fde452736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Kellie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fde452736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fde452736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Christian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fde452736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fde452736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Christian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hyperlink" Target="http://drive.google.com/file/d/17IZtdEZuCDaNkUvPF88osqkDxYCIgAwn/view"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21200" y="1298025"/>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Lab Inventory Management &amp; Borrowing System (LIMBS)</a:t>
            </a:r>
            <a:endParaRPr sz="2400"/>
          </a:p>
        </p:txBody>
      </p:sp>
      <p:sp>
        <p:nvSpPr>
          <p:cNvPr id="60" name="Google Shape;60;p13"/>
          <p:cNvSpPr txBox="1"/>
          <p:nvPr>
            <p:ph idx="1" type="subTitle"/>
          </p:nvPr>
        </p:nvSpPr>
        <p:spPr>
          <a:xfrm>
            <a:off x="3096288" y="3893005"/>
            <a:ext cx="29514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00"/>
              <a:t>Catherine Bradsher, Heman Kolla, Christian Marinkovich, Kellie Ng, Billy Wu, Miranda Zheng</a:t>
            </a:r>
            <a:endParaRPr sz="1400"/>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Wireframes</a:t>
            </a:r>
            <a:endParaRPr/>
          </a:p>
        </p:txBody>
      </p:sp>
      <p:pic>
        <p:nvPicPr>
          <p:cNvPr id="114" name="Google Shape;114;p22"/>
          <p:cNvPicPr preferRelativeResize="0"/>
          <p:nvPr/>
        </p:nvPicPr>
        <p:blipFill>
          <a:blip r:embed="rId3">
            <a:alphaModFix/>
          </a:blip>
          <a:stretch>
            <a:fillRect/>
          </a:stretch>
        </p:blipFill>
        <p:spPr>
          <a:xfrm>
            <a:off x="291050" y="1738150"/>
            <a:ext cx="4212751" cy="2734050"/>
          </a:xfrm>
          <a:prstGeom prst="rect">
            <a:avLst/>
          </a:prstGeom>
          <a:noFill/>
          <a:ln cap="flat" cmpd="sng" w="12700">
            <a:solidFill>
              <a:srgbClr val="000000"/>
            </a:solidFill>
            <a:prstDash val="solid"/>
            <a:miter lim="8000"/>
            <a:headEnd len="sm" w="sm" type="none"/>
            <a:tailEnd len="sm" w="sm" type="none"/>
          </a:ln>
        </p:spPr>
      </p:pic>
      <p:pic>
        <p:nvPicPr>
          <p:cNvPr id="115" name="Google Shape;115;p22"/>
          <p:cNvPicPr preferRelativeResize="0"/>
          <p:nvPr/>
        </p:nvPicPr>
        <p:blipFill>
          <a:blip r:embed="rId4">
            <a:alphaModFix/>
          </a:blip>
          <a:stretch>
            <a:fillRect/>
          </a:stretch>
        </p:blipFill>
        <p:spPr>
          <a:xfrm>
            <a:off x="4640200" y="1738148"/>
            <a:ext cx="4212751" cy="2734052"/>
          </a:xfrm>
          <a:prstGeom prst="rect">
            <a:avLst/>
          </a:prstGeom>
          <a:noFill/>
          <a:ln cap="flat" cmpd="sng" w="12700">
            <a:solidFill>
              <a:srgbClr val="000000"/>
            </a:solidFill>
            <a:prstDash val="solid"/>
            <a:miter lim="8000"/>
            <a:headEnd len="sm" w="sm" type="none"/>
            <a:tailEnd len="sm" w="sm" type="none"/>
          </a:ln>
        </p:spPr>
      </p:pic>
      <p:sp>
        <p:nvSpPr>
          <p:cNvPr id="116" name="Google Shape;116;p22"/>
          <p:cNvSpPr txBox="1"/>
          <p:nvPr/>
        </p:nvSpPr>
        <p:spPr>
          <a:xfrm>
            <a:off x="332225" y="997100"/>
            <a:ext cx="85206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2"/>
                </a:solidFill>
                <a:latin typeface="Lato"/>
                <a:ea typeface="Lato"/>
                <a:cs typeface="Lato"/>
                <a:sym typeface="Lato"/>
              </a:rPr>
              <a:t>The following two wireframes walk through what it might look like if a user is trying to check out the item. Once logged in and the lab is selected, LIMBS will show the inventory available for that specific lab.</a:t>
            </a:r>
            <a:endParaRPr>
              <a:solidFill>
                <a:schemeClr val="dk2"/>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Wireframes</a:t>
            </a:r>
            <a:endParaRPr/>
          </a:p>
        </p:txBody>
      </p:sp>
      <p:sp>
        <p:nvSpPr>
          <p:cNvPr id="122" name="Google Shape;122;p23"/>
          <p:cNvSpPr txBox="1"/>
          <p:nvPr/>
        </p:nvSpPr>
        <p:spPr>
          <a:xfrm>
            <a:off x="332225" y="997100"/>
            <a:ext cx="85206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2"/>
                </a:solidFill>
                <a:latin typeface="Lato"/>
                <a:ea typeface="Lato"/>
                <a:cs typeface="Lato"/>
                <a:sym typeface="Lato"/>
              </a:rPr>
              <a:t>This wireframe is an example of what an administrator might be able to see if they log into LIMBS. The system will give them the ability to edit and select any items to change the status of them, or delete them.</a:t>
            </a:r>
            <a:endParaRPr>
              <a:solidFill>
                <a:schemeClr val="dk2"/>
              </a:solidFill>
              <a:latin typeface="Lato"/>
              <a:ea typeface="Lato"/>
              <a:cs typeface="Lato"/>
              <a:sym typeface="Lato"/>
            </a:endParaRPr>
          </a:p>
        </p:txBody>
      </p:sp>
      <p:pic>
        <p:nvPicPr>
          <p:cNvPr id="123" name="Google Shape;123;p23"/>
          <p:cNvPicPr preferRelativeResize="0"/>
          <p:nvPr/>
        </p:nvPicPr>
        <p:blipFill>
          <a:blip r:embed="rId3">
            <a:alphaModFix/>
          </a:blip>
          <a:stretch>
            <a:fillRect/>
          </a:stretch>
        </p:blipFill>
        <p:spPr>
          <a:xfrm>
            <a:off x="287100" y="1728300"/>
            <a:ext cx="4212750" cy="2734458"/>
          </a:xfrm>
          <a:prstGeom prst="rect">
            <a:avLst/>
          </a:prstGeom>
          <a:noFill/>
          <a:ln cap="flat" cmpd="sng" w="12700">
            <a:solidFill>
              <a:srgbClr val="000000"/>
            </a:solidFill>
            <a:prstDash val="solid"/>
            <a:miter lim="8000"/>
            <a:headEnd len="sm" w="sm" type="none"/>
            <a:tailEnd len="sm" w="sm" type="none"/>
          </a:ln>
        </p:spPr>
      </p:pic>
      <p:pic>
        <p:nvPicPr>
          <p:cNvPr id="124" name="Google Shape;124;p23"/>
          <p:cNvPicPr preferRelativeResize="0"/>
          <p:nvPr/>
        </p:nvPicPr>
        <p:blipFill>
          <a:blip r:embed="rId4">
            <a:alphaModFix/>
          </a:blip>
          <a:stretch>
            <a:fillRect/>
          </a:stretch>
        </p:blipFill>
        <p:spPr>
          <a:xfrm>
            <a:off x="4644163" y="1724375"/>
            <a:ext cx="4212725" cy="2742461"/>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 Timeline</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September 9th - 23rd </a:t>
            </a:r>
            <a:r>
              <a:rPr lang="en"/>
              <a:t>- Planning and designing the application and reach out to faculty for ideas</a:t>
            </a:r>
            <a:endParaRPr/>
          </a:p>
          <a:p>
            <a:pPr indent="-342900" lvl="0" marL="457200" rtl="0" algn="l">
              <a:spcBef>
                <a:spcPts val="0"/>
              </a:spcBef>
              <a:spcAft>
                <a:spcPts val="0"/>
              </a:spcAft>
              <a:buSzPts val="1800"/>
              <a:buChar char="●"/>
            </a:pPr>
            <a:r>
              <a:rPr b="1" lang="en"/>
              <a:t>September</a:t>
            </a:r>
            <a:r>
              <a:rPr b="1" lang="en"/>
              <a:t> 24th - October 14th</a:t>
            </a:r>
            <a:r>
              <a:rPr lang="en"/>
              <a:t> - Begin working on </a:t>
            </a:r>
            <a:r>
              <a:rPr lang="en"/>
              <a:t>frontend</a:t>
            </a:r>
            <a:r>
              <a:rPr lang="en"/>
              <a:t> and backend development</a:t>
            </a:r>
            <a:endParaRPr/>
          </a:p>
          <a:p>
            <a:pPr indent="-342900" lvl="0" marL="457200" rtl="0" algn="l">
              <a:spcBef>
                <a:spcPts val="0"/>
              </a:spcBef>
              <a:spcAft>
                <a:spcPts val="0"/>
              </a:spcAft>
              <a:buSzPts val="1800"/>
              <a:buChar char="●"/>
            </a:pPr>
            <a:r>
              <a:rPr b="1" lang="en"/>
              <a:t>October 15th - November 11th</a:t>
            </a:r>
            <a:r>
              <a:rPr lang="en"/>
              <a:t> - Begin </a:t>
            </a:r>
            <a:r>
              <a:rPr lang="en"/>
              <a:t>connecting</a:t>
            </a:r>
            <a:r>
              <a:rPr lang="en"/>
              <a:t> the front end and the backend to ensure that the website is running smoothly</a:t>
            </a:r>
            <a:endParaRPr/>
          </a:p>
          <a:p>
            <a:pPr indent="-342900" lvl="0" marL="457200" rtl="0" algn="l">
              <a:spcBef>
                <a:spcPts val="0"/>
              </a:spcBef>
              <a:spcAft>
                <a:spcPts val="0"/>
              </a:spcAft>
              <a:buSzPts val="1800"/>
              <a:buChar char="●"/>
            </a:pPr>
            <a:r>
              <a:rPr b="1" lang="en"/>
              <a:t>November 12th - December 2nd</a:t>
            </a:r>
            <a:r>
              <a:rPr lang="en"/>
              <a:t> - Testing the application and feedback from potential users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1762650" y="526350"/>
            <a:ext cx="56187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Use LIMBS!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39" name="Shape 139"/>
        <p:cNvGrpSpPr/>
        <p:nvPr/>
      </p:nvGrpSpPr>
      <p:grpSpPr>
        <a:xfrm>
          <a:off x="0" y="0"/>
          <a:ext cx="0" cy="0"/>
          <a:chOff x="0" y="0"/>
          <a:chExt cx="0" cy="0"/>
        </a:xfrm>
      </p:grpSpPr>
      <p:pic>
        <p:nvPicPr>
          <p:cNvPr id="140" name="Google Shape;140;p26" title="filtered-6C94B056-07C6-4330-A62F-A1527818214A.mov">
            <a:hlinkClick r:id="rId3"/>
          </p:cNvPr>
          <p:cNvPicPr preferRelativeResize="0"/>
          <p:nvPr/>
        </p:nvPicPr>
        <p:blipFill>
          <a:blip r:embed="rId4">
            <a:alphaModFix/>
          </a:blip>
          <a:stretch>
            <a:fillRect/>
          </a:stretch>
        </p:blipFill>
        <p:spPr>
          <a:xfrm>
            <a:off x="1167500" y="61025"/>
            <a:ext cx="6704200" cy="5028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LIMBS?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Lab Inventory Management &amp; Borrowing System will streamline tracking, management, and usage of items within a lab or shop</a:t>
            </a:r>
            <a:endParaRPr/>
          </a:p>
          <a:p>
            <a:pPr indent="-342900" lvl="0" marL="457200" rtl="0" algn="l">
              <a:spcBef>
                <a:spcPts val="0"/>
              </a:spcBef>
              <a:spcAft>
                <a:spcPts val="0"/>
              </a:spcAft>
              <a:buSzPts val="1800"/>
              <a:buChar char="●"/>
            </a:pPr>
            <a:r>
              <a:rPr lang="en"/>
              <a:t>Allows users to efficiently check out and return </a:t>
            </a:r>
            <a:r>
              <a:rPr lang="en"/>
              <a:t>reusable</a:t>
            </a:r>
            <a:r>
              <a:rPr lang="en"/>
              <a:t> equipment, or mark supplies like resistors as used</a:t>
            </a:r>
            <a:endParaRPr/>
          </a:p>
          <a:p>
            <a:pPr indent="-342900" lvl="0" marL="457200" rtl="0" algn="l">
              <a:spcBef>
                <a:spcPts val="0"/>
              </a:spcBef>
              <a:spcAft>
                <a:spcPts val="0"/>
              </a:spcAft>
              <a:buSzPts val="1800"/>
              <a:buChar char="●"/>
            </a:pPr>
            <a:r>
              <a:rPr lang="en"/>
              <a:t>Enhances accountability for materials and equipment and reduces the need to manually track inventory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Personas &amp; Stakeholders</a:t>
            </a:r>
            <a:endParaRPr/>
          </a:p>
        </p:txBody>
      </p:sp>
      <p:sp>
        <p:nvSpPr>
          <p:cNvPr id="72" name="Google Shape;72;p15"/>
          <p:cNvSpPr txBox="1"/>
          <p:nvPr>
            <p:ph idx="1" type="body"/>
          </p:nvPr>
        </p:nvSpPr>
        <p:spPr>
          <a:xfrm>
            <a:off x="311700" y="1152475"/>
            <a:ext cx="8520600" cy="3696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Professors:</a:t>
            </a:r>
            <a:endParaRPr/>
          </a:p>
          <a:p>
            <a:pPr indent="-342900" lvl="0" marL="457200" rtl="0" algn="l">
              <a:spcBef>
                <a:spcPts val="0"/>
              </a:spcBef>
              <a:spcAft>
                <a:spcPts val="0"/>
              </a:spcAft>
              <a:buSzPts val="1800"/>
              <a:buChar char="-"/>
            </a:pPr>
            <a:r>
              <a:rPr lang="en"/>
              <a:t>Focus more on teaching and helping students</a:t>
            </a:r>
            <a:endParaRPr/>
          </a:p>
          <a:p>
            <a:pPr indent="0" lvl="0" marL="0" rtl="0" algn="l">
              <a:spcBef>
                <a:spcPts val="0"/>
              </a:spcBef>
              <a:spcAft>
                <a:spcPts val="0"/>
              </a:spcAft>
              <a:buNone/>
            </a:pPr>
            <a:r>
              <a:rPr b="1" lang="en"/>
              <a:t>Shop Student Leadership:</a:t>
            </a:r>
            <a:endParaRPr b="1"/>
          </a:p>
          <a:p>
            <a:pPr indent="-342900" lvl="0" marL="457200" rtl="0" algn="l">
              <a:spcBef>
                <a:spcPts val="0"/>
              </a:spcBef>
              <a:spcAft>
                <a:spcPts val="0"/>
              </a:spcAft>
              <a:buSzPts val="1800"/>
              <a:buChar char="-"/>
            </a:pPr>
            <a:r>
              <a:rPr lang="en"/>
              <a:t>Spend less time managing inventories</a:t>
            </a:r>
            <a:endParaRPr/>
          </a:p>
          <a:p>
            <a:pPr indent="0" lvl="0" marL="0" rtl="0" algn="l">
              <a:spcBef>
                <a:spcPts val="0"/>
              </a:spcBef>
              <a:spcAft>
                <a:spcPts val="0"/>
              </a:spcAft>
              <a:buNone/>
            </a:pPr>
            <a:r>
              <a:rPr b="1" lang="en"/>
              <a:t>All Admins:</a:t>
            </a:r>
            <a:endParaRPr b="1"/>
          </a:p>
          <a:p>
            <a:pPr indent="-342900" lvl="0" marL="457200" rtl="0" algn="l">
              <a:spcBef>
                <a:spcPts val="0"/>
              </a:spcBef>
              <a:spcAft>
                <a:spcPts val="0"/>
              </a:spcAft>
              <a:buSzPts val="1800"/>
              <a:buChar char="-"/>
            </a:pPr>
            <a:r>
              <a:rPr lang="en"/>
              <a:t>Track which items must be restocked</a:t>
            </a:r>
            <a:endParaRPr/>
          </a:p>
          <a:p>
            <a:pPr indent="-342900" lvl="0" marL="457200" rtl="0" algn="l">
              <a:spcBef>
                <a:spcPts val="0"/>
              </a:spcBef>
              <a:spcAft>
                <a:spcPts val="0"/>
              </a:spcAft>
              <a:buSzPts val="1800"/>
              <a:buChar char="-"/>
            </a:pPr>
            <a:r>
              <a:rPr lang="en"/>
              <a:t>Dedicate more of their budget to new equipment instead of replacements</a:t>
            </a:r>
            <a:endParaRPr/>
          </a:p>
          <a:p>
            <a:pPr indent="-317500" lvl="1" marL="914400" rtl="0" algn="l">
              <a:spcBef>
                <a:spcPts val="0"/>
              </a:spcBef>
              <a:spcAft>
                <a:spcPts val="0"/>
              </a:spcAft>
              <a:buSzPts val="1400"/>
              <a:buChar char="-"/>
            </a:pPr>
            <a:r>
              <a:rPr lang="en"/>
              <a:t>Benefits RPI community as a whole</a:t>
            </a:r>
            <a:endParaRPr/>
          </a:p>
          <a:p>
            <a:pPr indent="0" lvl="0" marL="0" rtl="0" algn="l">
              <a:spcBef>
                <a:spcPts val="0"/>
              </a:spcBef>
              <a:spcAft>
                <a:spcPts val="0"/>
              </a:spcAft>
              <a:buNone/>
            </a:pPr>
            <a:r>
              <a:rPr b="1" lang="en"/>
              <a:t>Lab Students:</a:t>
            </a:r>
            <a:endParaRPr/>
          </a:p>
          <a:p>
            <a:pPr indent="-342900" lvl="0" marL="457200" rtl="0" algn="l">
              <a:spcBef>
                <a:spcPts val="0"/>
              </a:spcBef>
              <a:spcAft>
                <a:spcPts val="0"/>
              </a:spcAft>
              <a:buSzPts val="1800"/>
              <a:buChar char="-"/>
            </a:pPr>
            <a:r>
              <a:rPr lang="en"/>
              <a:t>More time with and attention from professors</a:t>
            </a:r>
            <a:endParaRPr/>
          </a:p>
          <a:p>
            <a:pPr indent="-342900" lvl="0" marL="457200" rtl="0" algn="l">
              <a:spcBef>
                <a:spcPts val="0"/>
              </a:spcBef>
              <a:spcAft>
                <a:spcPts val="0"/>
              </a:spcAft>
              <a:buSzPts val="1800"/>
              <a:buChar char="-"/>
            </a:pPr>
            <a:r>
              <a:rPr lang="en"/>
              <a:t>Forgetful students will be less likely to accidentally lose or walk away with equipment, as they now have a written record of which items they have checked out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Sitemap</a:t>
            </a:r>
            <a:endParaRPr/>
          </a:p>
        </p:txBody>
      </p:sp>
      <p:pic>
        <p:nvPicPr>
          <p:cNvPr id="78" name="Google Shape;78;p16"/>
          <p:cNvPicPr preferRelativeResize="0"/>
          <p:nvPr/>
        </p:nvPicPr>
        <p:blipFill>
          <a:blip r:embed="rId3">
            <a:alphaModFix/>
          </a:blip>
          <a:stretch>
            <a:fillRect/>
          </a:stretch>
        </p:blipFill>
        <p:spPr>
          <a:xfrm>
            <a:off x="1363875" y="1017450"/>
            <a:ext cx="6416247" cy="38212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Intended Technologies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Frontend:</a:t>
            </a:r>
            <a:br>
              <a:rPr lang="en"/>
            </a:br>
            <a:r>
              <a:rPr lang="en"/>
              <a:t>* HTML, CSS, JavaScript</a:t>
            </a:r>
            <a:endParaRPr/>
          </a:p>
          <a:p>
            <a:pPr indent="0" lvl="0" marL="0" rtl="0" algn="l">
              <a:spcBef>
                <a:spcPts val="1200"/>
              </a:spcBef>
              <a:spcAft>
                <a:spcPts val="0"/>
              </a:spcAft>
              <a:buNone/>
            </a:pPr>
            <a:r>
              <a:rPr b="1" lang="en"/>
              <a:t>Backend:</a:t>
            </a:r>
            <a:br>
              <a:rPr lang="en"/>
            </a:br>
            <a:r>
              <a:rPr lang="en"/>
              <a:t>* PHP</a:t>
            </a:r>
            <a:br>
              <a:rPr lang="en"/>
            </a:br>
            <a:r>
              <a:rPr lang="en"/>
              <a:t>* MySQL:</a:t>
            </a:r>
            <a:br>
              <a:rPr lang="en"/>
            </a:br>
            <a:r>
              <a:rPr lang="en"/>
              <a:t>	- stores lab or shop’s inventory and updates status accordingly</a:t>
            </a:r>
            <a:br>
              <a:rPr lang="en"/>
            </a:br>
            <a:r>
              <a:rPr lang="en"/>
              <a:t>	- handles user credentials and </a:t>
            </a:r>
            <a:r>
              <a:rPr lang="en"/>
              <a:t>authentication</a:t>
            </a:r>
            <a:r>
              <a:rPr lang="en"/>
              <a:t> process, stores usernames &amp; </a:t>
            </a:r>
            <a:br>
              <a:rPr lang="en"/>
            </a:br>
            <a:r>
              <a:rPr lang="en"/>
              <a:t>	   passwords, roles (student or admin)</a:t>
            </a:r>
            <a:endParaRPr/>
          </a:p>
          <a:p>
            <a:pPr indent="0" lvl="0" marL="0" rtl="0" algn="l">
              <a:spcBef>
                <a:spcPts val="1200"/>
              </a:spcBef>
              <a:spcAft>
                <a:spcPts val="1200"/>
              </a:spcAft>
              <a:buNone/>
            </a:pPr>
            <a:r>
              <a:rPr lang="en"/>
              <a:t>We will also use GitHub Projects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Requirements</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Inventory Management &amp; Search</a:t>
            </a:r>
            <a:endParaRPr/>
          </a:p>
          <a:p>
            <a:pPr indent="-342900" lvl="0" marL="457200" rtl="0" algn="l">
              <a:spcBef>
                <a:spcPts val="1200"/>
              </a:spcBef>
              <a:spcAft>
                <a:spcPts val="0"/>
              </a:spcAft>
              <a:buSzPts val="1800"/>
              <a:buChar char="●"/>
            </a:pPr>
            <a:r>
              <a:rPr lang="en"/>
              <a:t>Administrators will be able to update inventory in real-time</a:t>
            </a:r>
            <a:endParaRPr/>
          </a:p>
          <a:p>
            <a:pPr indent="-342900" lvl="0" marL="457200" rtl="0" algn="l">
              <a:spcBef>
                <a:spcPts val="0"/>
              </a:spcBef>
              <a:spcAft>
                <a:spcPts val="0"/>
              </a:spcAft>
              <a:buSzPts val="1800"/>
              <a:buChar char="●"/>
            </a:pPr>
            <a:r>
              <a:rPr lang="en"/>
              <a:t>Users should be able to view labs and their associated equipment/parts that the user can access</a:t>
            </a:r>
            <a:endParaRPr/>
          </a:p>
          <a:p>
            <a:pPr indent="-342900" lvl="0" marL="457200" rtl="0" algn="l">
              <a:spcBef>
                <a:spcPts val="0"/>
              </a:spcBef>
              <a:spcAft>
                <a:spcPts val="0"/>
              </a:spcAft>
              <a:buSzPts val="1800"/>
              <a:buChar char="●"/>
            </a:pPr>
            <a:r>
              <a:rPr lang="en"/>
              <a:t>Users can search for parts/equipment they have access to via querying for name, category, availability, or use</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Requirements</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User Authentication</a:t>
            </a:r>
            <a:endParaRPr b="1"/>
          </a:p>
          <a:p>
            <a:pPr indent="-342900" lvl="0" marL="457200" rtl="0" algn="l">
              <a:spcBef>
                <a:spcPts val="1200"/>
              </a:spcBef>
              <a:spcAft>
                <a:spcPts val="0"/>
              </a:spcAft>
              <a:buSzPts val="1800"/>
              <a:buChar char="●"/>
            </a:pPr>
            <a:r>
              <a:rPr lang="en"/>
              <a:t>Users will have their own accounts, ensuring system security permissions and user accountability</a:t>
            </a:r>
            <a:endParaRPr/>
          </a:p>
          <a:p>
            <a:pPr indent="-342900" lvl="0" marL="457200" rtl="0" algn="l">
              <a:spcBef>
                <a:spcPts val="0"/>
              </a:spcBef>
              <a:spcAft>
                <a:spcPts val="0"/>
              </a:spcAft>
              <a:buSzPts val="1800"/>
              <a:buChar char="●"/>
            </a:pPr>
            <a:r>
              <a:rPr lang="en"/>
              <a:t>Only people with authorized access to the lab will be able to update and verify the inventory</a:t>
            </a:r>
            <a:endParaRPr/>
          </a:p>
          <a:p>
            <a:pPr indent="-342900" lvl="0" marL="457200" rtl="0" algn="l">
              <a:spcBef>
                <a:spcPts val="0"/>
              </a:spcBef>
              <a:spcAft>
                <a:spcPts val="0"/>
              </a:spcAft>
              <a:buSzPts val="1800"/>
              <a:buChar char="●"/>
            </a:pPr>
            <a:r>
              <a:rPr lang="en"/>
              <a:t>Administrators are provided inventory management features, and will also be able to see who has checked out items, so they know who to contact to find missing items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Requirements</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Borrowing &amp; Returning System</a:t>
            </a:r>
            <a:endParaRPr/>
          </a:p>
          <a:p>
            <a:pPr indent="-342900" lvl="0" marL="457200" rtl="0" algn="l">
              <a:spcBef>
                <a:spcPts val="1200"/>
              </a:spcBef>
              <a:spcAft>
                <a:spcPts val="0"/>
              </a:spcAft>
              <a:buSzPts val="1800"/>
              <a:buChar char="●"/>
            </a:pPr>
            <a:r>
              <a:rPr lang="en"/>
              <a:t>Allows users to check out items and return them, or take them (consumables)</a:t>
            </a:r>
            <a:endParaRPr/>
          </a:p>
          <a:p>
            <a:pPr indent="-342900" lvl="0" marL="457200" rtl="0" algn="l">
              <a:spcBef>
                <a:spcPts val="0"/>
              </a:spcBef>
              <a:spcAft>
                <a:spcPts val="0"/>
              </a:spcAft>
              <a:buSzPts val="1800"/>
              <a:buChar char="●"/>
            </a:pPr>
            <a:r>
              <a:rPr lang="en"/>
              <a:t>LIMBS will record:</a:t>
            </a:r>
            <a:endParaRPr/>
          </a:p>
          <a:p>
            <a:pPr indent="-317500" lvl="1" marL="914400" rtl="0" algn="l">
              <a:spcBef>
                <a:spcPts val="0"/>
              </a:spcBef>
              <a:spcAft>
                <a:spcPts val="0"/>
              </a:spcAft>
              <a:buSzPts val="1400"/>
              <a:buChar char="○"/>
            </a:pPr>
            <a:r>
              <a:rPr lang="en"/>
              <a:t>borrower’s information</a:t>
            </a:r>
            <a:endParaRPr/>
          </a:p>
          <a:p>
            <a:pPr indent="-317500" lvl="1" marL="914400" rtl="0" algn="l">
              <a:spcBef>
                <a:spcPts val="0"/>
              </a:spcBef>
              <a:spcAft>
                <a:spcPts val="0"/>
              </a:spcAft>
              <a:buSzPts val="1400"/>
              <a:buChar char="○"/>
            </a:pPr>
            <a:r>
              <a:rPr lang="en"/>
              <a:t>item information</a:t>
            </a:r>
            <a:endParaRPr/>
          </a:p>
          <a:p>
            <a:pPr indent="-317500" lvl="1" marL="914400" rtl="0" algn="l">
              <a:spcBef>
                <a:spcPts val="0"/>
              </a:spcBef>
              <a:spcAft>
                <a:spcPts val="0"/>
              </a:spcAft>
              <a:buSzPts val="1400"/>
              <a:buChar char="○"/>
            </a:pPr>
            <a:r>
              <a:rPr lang="en"/>
              <a:t>checkout date</a:t>
            </a:r>
            <a:endParaRPr/>
          </a:p>
          <a:p>
            <a:pPr indent="-317500" lvl="1" marL="914400" rtl="0" algn="l">
              <a:spcBef>
                <a:spcPts val="0"/>
              </a:spcBef>
              <a:spcAft>
                <a:spcPts val="0"/>
              </a:spcAft>
              <a:buSzPts val="1400"/>
              <a:buChar char="○"/>
            </a:pPr>
            <a:r>
              <a:rPr lang="en"/>
              <a:t>estimated return date</a:t>
            </a:r>
            <a:endParaRPr/>
          </a:p>
          <a:p>
            <a:pPr indent="-342900" lvl="0" marL="457200" rtl="0" algn="l">
              <a:spcBef>
                <a:spcPts val="0"/>
              </a:spcBef>
              <a:spcAft>
                <a:spcPts val="0"/>
              </a:spcAft>
              <a:buSzPts val="1800"/>
              <a:buChar char="●"/>
            </a:pPr>
            <a:r>
              <a:rPr lang="en"/>
              <a:t>LIMBS will update its inventory to reflect the item’s </a:t>
            </a:r>
            <a:r>
              <a:rPr lang="en"/>
              <a:t>availability</a:t>
            </a: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Nonfunctional Requirements</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Usability </a:t>
            </a:r>
            <a:r>
              <a:rPr lang="en"/>
              <a:t>- Have an interface that is easy to navigate and has a purposeful flow</a:t>
            </a:r>
            <a:endParaRPr/>
          </a:p>
          <a:p>
            <a:pPr indent="-342900" lvl="0" marL="457200" rtl="0" algn="l">
              <a:spcBef>
                <a:spcPts val="0"/>
              </a:spcBef>
              <a:spcAft>
                <a:spcPts val="0"/>
              </a:spcAft>
              <a:buSzPts val="1800"/>
              <a:buChar char="●"/>
            </a:pPr>
            <a:r>
              <a:rPr b="1" lang="en"/>
              <a:t>Security </a:t>
            </a:r>
            <a:r>
              <a:rPr lang="en"/>
              <a:t>- Have secure account authentication and authorization to help protect inventory and lab data</a:t>
            </a:r>
            <a:endParaRPr/>
          </a:p>
          <a:p>
            <a:pPr indent="-342900" lvl="0" marL="457200" rtl="0" algn="l">
              <a:spcBef>
                <a:spcPts val="0"/>
              </a:spcBef>
              <a:spcAft>
                <a:spcPts val="0"/>
              </a:spcAft>
              <a:buSzPts val="1800"/>
              <a:buChar char="●"/>
            </a:pPr>
            <a:r>
              <a:rPr b="1" lang="en"/>
              <a:t>Scalability </a:t>
            </a:r>
            <a:r>
              <a:rPr lang="en"/>
              <a:t>- Have the ability to expand and scale with growing users and more labs on campus</a:t>
            </a:r>
            <a:endParaRPr/>
          </a:p>
          <a:p>
            <a:pPr indent="-342900" lvl="0" marL="457200" rtl="0" algn="l">
              <a:spcBef>
                <a:spcPts val="0"/>
              </a:spcBef>
              <a:spcAft>
                <a:spcPts val="0"/>
              </a:spcAft>
              <a:buSzPts val="1800"/>
              <a:buChar char="●"/>
            </a:pPr>
            <a:r>
              <a:rPr b="1" lang="en"/>
              <a:t>Adaptability </a:t>
            </a:r>
            <a:r>
              <a:rPr lang="en"/>
              <a:t>- Have the system be able to adapt to other inventories such as campus shops and office inventory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