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Inter Light"/>
      <p:regular r:id="rId27"/>
      <p:bold r:id="rId28"/>
      <p:italic r:id="rId29"/>
      <p:boldItalic r:id="rId30"/>
    </p:embeddedFont>
    <p:embeddedFont>
      <p:font typeface="Int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76">
          <p15:clr>
            <a:srgbClr val="747775"/>
          </p15:clr>
        </p15:guide>
        <p15:guide id="2" pos="5184">
          <p15:clr>
            <a:srgbClr val="747775"/>
          </p15:clr>
        </p15:guide>
        <p15:guide id="3" orient="horz" pos="576">
          <p15:clr>
            <a:srgbClr val="747775"/>
          </p15:clr>
        </p15:guide>
        <p15:guide id="4" orient="horz" pos="2592">
          <p15:clr>
            <a:srgbClr val="747775"/>
          </p15:clr>
        </p15:guide>
        <p15:guide id="5" orient="horz" pos="97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"/>
        <p:guide pos="5184"/>
        <p:guide pos="576" orient="horz"/>
        <p:guide pos="2592" orient="horz"/>
        <p:guide pos="97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InterLight-bold.fntdata"/><Relationship Id="rId27" Type="http://schemas.openxmlformats.org/officeDocument/2006/relationships/font" Target="fonts/Inter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regular.fntdata"/><Relationship Id="rId30" Type="http://schemas.openxmlformats.org/officeDocument/2006/relationships/font" Target="fonts/Inter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Inter-italic.fntdata"/><Relationship Id="rId10" Type="http://schemas.openxmlformats.org/officeDocument/2006/relationships/slide" Target="slides/slide5.xml"/><Relationship Id="rId32" Type="http://schemas.openxmlformats.org/officeDocument/2006/relationships/font" Target="fonts/Int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Int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application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honeycomb + laws of ux changes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security changes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Wireframes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Responsibilities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Techstack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Show database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Future implementations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Stakeholders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Target users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 features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c177eedb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c177eedb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Kellie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b7bbca00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b7bbca0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c177eedb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c177eedb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d3fe847f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d3fe847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Catherine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e67eb250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e67eb250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b7bbca00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b7bbca00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Catherine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b7bbca00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b7bbca00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wanted to </a:t>
            </a:r>
            <a:r>
              <a:rPr lang="en"/>
              <a:t>focus</a:t>
            </a:r>
            <a:r>
              <a:rPr lang="en"/>
              <a:t> heavily on querying data from the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so we wrote a comprehensive set of queries before starting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Basic functionalities we wanted to focus 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 the labs a user can access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Display items in lab &amp; formatting them to be readable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Getting information for a single item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Checking out &amp; reserving an item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Logging in and 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continued developing, we realized we needed to add a lot more queries to make our site almost fully functional. Some of the subsequent queries we ended up implementing were: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Ability to search for items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Admin abilities to add/edit an item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Admin abilities to add a user to a lab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Security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exists on the frontend needs to exist on the backend.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b86c0b3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b86c0b3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Catherine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b86c0b3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b86c0b3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Heman - this should be the 10 minute mark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d3fe847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0d3fe847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User: Miranda - will show existing acc, then demonstrate signup at end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Admin: Christian - will add new user to their lab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e67eb25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e67eb25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Heman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c177eedb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c177eedb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Heman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e67eb250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0e67eb250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 ALL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d3fe847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d3fe847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Heman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c177eed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c177eed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Heman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c177eedb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c177eed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c177eedb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c177eedb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Kellie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2-3 mins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for 2.5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c177eedb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c177eedb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Kellie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c177eedb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c177eedb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Kellie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c177eedb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c177eedb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Kellie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3400" y="184800"/>
            <a:ext cx="8857200" cy="4773900"/>
          </a:xfrm>
          <a:prstGeom prst="roundRect">
            <a:avLst>
              <a:gd fmla="val 7692" name="adj"/>
            </a:avLst>
          </a:prstGeom>
          <a:solidFill>
            <a:srgbClr val="778D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64275" y="670800"/>
            <a:ext cx="47865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Inter"/>
                <a:ea typeface="Inter"/>
                <a:cs typeface="Inter"/>
                <a:sym typeface="Inter"/>
              </a:rPr>
              <a:t>L</a:t>
            </a:r>
            <a:r>
              <a:rPr b="1" lang="en" sz="4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ab</a:t>
            </a:r>
            <a:endParaRPr b="1" sz="4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Inter"/>
                <a:ea typeface="Inter"/>
                <a:cs typeface="Inter"/>
                <a:sym typeface="Inter"/>
              </a:rPr>
              <a:t>I</a:t>
            </a:r>
            <a:r>
              <a:rPr b="1" lang="en" sz="4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nventory </a:t>
            </a:r>
            <a:endParaRPr b="1" sz="4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Inter"/>
                <a:ea typeface="Inter"/>
                <a:cs typeface="Inter"/>
                <a:sym typeface="Inter"/>
              </a:rPr>
              <a:t>M</a:t>
            </a:r>
            <a:r>
              <a:rPr b="1" lang="en" sz="4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anagement &amp;</a:t>
            </a:r>
            <a:endParaRPr b="1" sz="4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Inter"/>
                <a:ea typeface="Inter"/>
                <a:cs typeface="Inter"/>
                <a:sym typeface="Inter"/>
              </a:rPr>
              <a:t>B</a:t>
            </a:r>
            <a:r>
              <a:rPr b="1" lang="en" sz="4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orrowing</a:t>
            </a:r>
            <a:endParaRPr b="1" sz="4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Inter"/>
                <a:ea typeface="Inter"/>
                <a:cs typeface="Inter"/>
                <a:sym typeface="Inter"/>
              </a:rPr>
              <a:t>S</a:t>
            </a:r>
            <a:r>
              <a:rPr b="1" lang="en" sz="4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ystem</a:t>
            </a:r>
            <a:endParaRPr b="1" sz="4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278825" y="2803750"/>
            <a:ext cx="2399100" cy="17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Catherine Bradsher</a:t>
            </a:r>
            <a:endParaRPr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Heman Kolla</a:t>
            </a:r>
            <a:endParaRPr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Christian Marinkovich</a:t>
            </a:r>
            <a:endParaRPr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Kellie Ng</a:t>
            </a:r>
            <a:endParaRPr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Billy Wu</a:t>
            </a:r>
            <a:endParaRPr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Miranda Zheng</a:t>
            </a:r>
            <a:endParaRPr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508200" y="1982100"/>
            <a:ext cx="2418600" cy="21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78DA9"/>
                </a:solidFill>
              </a:rPr>
              <a:t>Ensure</a:t>
            </a:r>
            <a:endParaRPr b="1" sz="2400">
              <a:solidFill>
                <a:srgbClr val="778D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78DA9"/>
                </a:solidFill>
              </a:rPr>
              <a:t>Accountability</a:t>
            </a:r>
            <a:endParaRPr b="1" sz="2400">
              <a:solidFill>
                <a:srgbClr val="778D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15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Reserve and check out lab or shop items effortlessly, ensuring availability and reducing conflicts, all while keeping an accurate record of usage.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796" y="1156803"/>
            <a:ext cx="5467500" cy="2958000"/>
          </a:xfrm>
          <a:prstGeom prst="roundRect">
            <a:avLst>
              <a:gd fmla="val 4191" name="adj"/>
            </a:avLst>
          </a:prstGeom>
          <a:noFill/>
          <a:ln cap="flat" cmpd="sng" w="9525">
            <a:solidFill>
              <a:srgbClr val="778DA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143400" y="184800"/>
            <a:ext cx="8857200" cy="4773900"/>
          </a:xfrm>
          <a:prstGeom prst="roundRect">
            <a:avLst>
              <a:gd fmla="val 7692" name="adj"/>
            </a:avLst>
          </a:prstGeom>
          <a:solidFill>
            <a:srgbClr val="778D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914400" y="2673300"/>
            <a:ext cx="6950100" cy="14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Project</a:t>
            </a:r>
            <a:endParaRPr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Development</a:t>
            </a:r>
            <a:endParaRPr b="1" sz="6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912900" y="916350"/>
            <a:ext cx="731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Timeline</a:t>
            </a:r>
            <a:endParaRPr b="1" sz="2820"/>
          </a:p>
        </p:txBody>
      </p:sp>
      <p:cxnSp>
        <p:nvCxnSpPr>
          <p:cNvPr id="144" name="Google Shape;144;p24"/>
          <p:cNvCxnSpPr/>
          <p:nvPr/>
        </p:nvCxnSpPr>
        <p:spPr>
          <a:xfrm>
            <a:off x="3078025" y="2440725"/>
            <a:ext cx="3531900" cy="0"/>
          </a:xfrm>
          <a:prstGeom prst="straightConnector1">
            <a:avLst/>
          </a:prstGeom>
          <a:noFill/>
          <a:ln cap="flat" cmpd="sng" w="28575">
            <a:solidFill>
              <a:srgbClr val="778DA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4"/>
          <p:cNvCxnSpPr/>
          <p:nvPr/>
        </p:nvCxnSpPr>
        <p:spPr>
          <a:xfrm>
            <a:off x="3103988" y="3422200"/>
            <a:ext cx="3531900" cy="0"/>
          </a:xfrm>
          <a:prstGeom prst="straightConnector1">
            <a:avLst/>
          </a:prstGeom>
          <a:noFill/>
          <a:ln cap="flat" cmpd="sng" w="28575">
            <a:solidFill>
              <a:srgbClr val="778D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4"/>
          <p:cNvSpPr txBox="1"/>
          <p:nvPr/>
        </p:nvSpPr>
        <p:spPr>
          <a:xfrm>
            <a:off x="823075" y="2159725"/>
            <a:ext cx="9339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Planning + Project Proposal</a:t>
            </a:r>
            <a:endParaRPr sz="1200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850475" y="1650900"/>
            <a:ext cx="3097500" cy="2559600"/>
          </a:xfrm>
          <a:prstGeom prst="roundRect">
            <a:avLst>
              <a:gd fmla="val 2947" name="adj"/>
            </a:avLst>
          </a:prstGeom>
          <a:solidFill>
            <a:srgbClr val="778DA9">
              <a:alpha val="2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1561225" y="3004820"/>
            <a:ext cx="842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Site Map</a:t>
            </a:r>
            <a:endParaRPr sz="1200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2584225" y="2043975"/>
            <a:ext cx="1074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Wireframing</a:t>
            </a:r>
            <a:endParaRPr sz="1200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2564875" y="3460825"/>
            <a:ext cx="111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Database Schema</a:t>
            </a:r>
            <a:endParaRPr sz="1200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4144550" y="1863163"/>
            <a:ext cx="153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Frontend Development</a:t>
            </a:r>
            <a:endParaRPr sz="1200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4183700" y="3496088"/>
            <a:ext cx="1456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Backend</a:t>
            </a:r>
            <a:r>
              <a:rPr lang="en" sz="1200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 Development</a:t>
            </a:r>
            <a:endParaRPr sz="1200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5932025" y="3490000"/>
            <a:ext cx="1421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Security</a:t>
            </a:r>
            <a:r>
              <a:rPr lang="en" sz="1200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 Measures</a:t>
            </a:r>
            <a:endParaRPr sz="1200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5875625" y="2043975"/>
            <a:ext cx="1534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Optimizations</a:t>
            </a:r>
            <a:endParaRPr sz="1200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6908525" y="2974050"/>
            <a:ext cx="156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Connecting Frontend + Backend</a:t>
            </a:r>
            <a:endParaRPr sz="1200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56" name="Google Shape;156;p24"/>
          <p:cNvCxnSpPr/>
          <p:nvPr/>
        </p:nvCxnSpPr>
        <p:spPr>
          <a:xfrm>
            <a:off x="1288525" y="2938875"/>
            <a:ext cx="1362300" cy="0"/>
          </a:xfrm>
          <a:prstGeom prst="straightConnector1">
            <a:avLst/>
          </a:prstGeom>
          <a:noFill/>
          <a:ln cap="flat" cmpd="sng" w="28575">
            <a:solidFill>
              <a:srgbClr val="778DA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4"/>
          <p:cNvCxnSpPr/>
          <p:nvPr/>
        </p:nvCxnSpPr>
        <p:spPr>
          <a:xfrm>
            <a:off x="7153000" y="2930700"/>
            <a:ext cx="933900" cy="0"/>
          </a:xfrm>
          <a:prstGeom prst="straightConnector1">
            <a:avLst/>
          </a:prstGeom>
          <a:noFill/>
          <a:ln cap="flat" cmpd="sng" w="28575">
            <a:solidFill>
              <a:srgbClr val="778DA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8" name="Google Shape;158;p24"/>
          <p:cNvGrpSpPr/>
          <p:nvPr/>
        </p:nvGrpSpPr>
        <p:grpSpPr>
          <a:xfrm>
            <a:off x="2631150" y="2446825"/>
            <a:ext cx="498000" cy="976800"/>
            <a:chOff x="2255525" y="2195075"/>
            <a:chExt cx="498000" cy="976800"/>
          </a:xfrm>
        </p:grpSpPr>
        <p:cxnSp>
          <p:nvCxnSpPr>
            <p:cNvPr id="159" name="Google Shape;159;p24"/>
            <p:cNvCxnSpPr/>
            <p:nvPr/>
          </p:nvCxnSpPr>
          <p:spPr>
            <a:xfrm flipH="1" rot="10800000">
              <a:off x="2255525" y="2195075"/>
              <a:ext cx="498000" cy="4926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778DA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24"/>
            <p:cNvCxnSpPr/>
            <p:nvPr/>
          </p:nvCxnSpPr>
          <p:spPr>
            <a:xfrm>
              <a:off x="2255525" y="2687675"/>
              <a:ext cx="486000" cy="4842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778DA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1" name="Google Shape;161;p24"/>
          <p:cNvSpPr/>
          <p:nvPr/>
        </p:nvSpPr>
        <p:spPr>
          <a:xfrm>
            <a:off x="5788925" y="1624175"/>
            <a:ext cx="2518500" cy="2559600"/>
          </a:xfrm>
          <a:prstGeom prst="roundRect">
            <a:avLst>
              <a:gd fmla="val 2947" name="adj"/>
            </a:avLst>
          </a:prstGeom>
          <a:solidFill>
            <a:srgbClr val="778DA9">
              <a:alpha val="2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1246675" y="2895525"/>
            <a:ext cx="86700" cy="86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778D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1938913" y="2895525"/>
            <a:ext cx="86700" cy="86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778D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4" name="Google Shape;164;p24"/>
          <p:cNvGrpSpPr/>
          <p:nvPr/>
        </p:nvGrpSpPr>
        <p:grpSpPr>
          <a:xfrm rot="10800000">
            <a:off x="6658875" y="2446825"/>
            <a:ext cx="498000" cy="976800"/>
            <a:chOff x="2255525" y="2195075"/>
            <a:chExt cx="498000" cy="976800"/>
          </a:xfrm>
        </p:grpSpPr>
        <p:cxnSp>
          <p:nvCxnSpPr>
            <p:cNvPr id="165" name="Google Shape;165;p24"/>
            <p:cNvCxnSpPr/>
            <p:nvPr/>
          </p:nvCxnSpPr>
          <p:spPr>
            <a:xfrm flipH="1" rot="10800000">
              <a:off x="2255525" y="2195075"/>
              <a:ext cx="498000" cy="4926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778DA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24"/>
            <p:cNvCxnSpPr/>
            <p:nvPr/>
          </p:nvCxnSpPr>
          <p:spPr>
            <a:xfrm>
              <a:off x="2255525" y="2687675"/>
              <a:ext cx="486000" cy="4842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778DA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7" name="Google Shape;167;p24"/>
          <p:cNvSpPr/>
          <p:nvPr/>
        </p:nvSpPr>
        <p:spPr>
          <a:xfrm>
            <a:off x="3078013" y="2397375"/>
            <a:ext cx="86700" cy="86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778D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3078013" y="3378850"/>
            <a:ext cx="86700" cy="86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778D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4825088" y="2399550"/>
            <a:ext cx="86700" cy="86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778D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4825088" y="3381025"/>
            <a:ext cx="86700" cy="86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778D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6599525" y="2404775"/>
            <a:ext cx="86700" cy="86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778D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6599525" y="3386250"/>
            <a:ext cx="86700" cy="86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778D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7647563" y="2887350"/>
            <a:ext cx="86700" cy="86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778D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4" name="Google Shape;174;p24"/>
          <p:cNvSpPr txBox="1"/>
          <p:nvPr>
            <p:ph type="title"/>
          </p:nvPr>
        </p:nvSpPr>
        <p:spPr>
          <a:xfrm>
            <a:off x="1912475" y="1690225"/>
            <a:ext cx="11130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78DA9"/>
                </a:solidFill>
              </a:rPr>
              <a:t>SPRINT ONE</a:t>
            </a:r>
            <a:endParaRPr b="1" sz="1100">
              <a:solidFill>
                <a:srgbClr val="778DA9"/>
              </a:solidFill>
            </a:endParaRPr>
          </a:p>
        </p:txBody>
      </p:sp>
      <p:sp>
        <p:nvSpPr>
          <p:cNvPr id="175" name="Google Shape;175;p24"/>
          <p:cNvSpPr txBox="1"/>
          <p:nvPr>
            <p:ph type="title"/>
          </p:nvPr>
        </p:nvSpPr>
        <p:spPr>
          <a:xfrm>
            <a:off x="4311950" y="1690225"/>
            <a:ext cx="11130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78DA9"/>
                </a:solidFill>
              </a:rPr>
              <a:t>SPRINT TWO</a:t>
            </a:r>
            <a:endParaRPr b="1" sz="1100">
              <a:solidFill>
                <a:srgbClr val="778DA9"/>
              </a:solidFill>
            </a:endParaRPr>
          </a:p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6565525" y="1690225"/>
            <a:ext cx="11130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78DA9"/>
                </a:solidFill>
              </a:rPr>
              <a:t>SPRINT THREE</a:t>
            </a:r>
            <a:endParaRPr b="1" sz="1100">
              <a:solidFill>
                <a:srgbClr val="778DA9"/>
              </a:solidFill>
            </a:endParaRPr>
          </a:p>
        </p:txBody>
      </p:sp>
      <p:sp>
        <p:nvSpPr>
          <p:cNvPr id="177" name="Google Shape;177;p24"/>
          <p:cNvSpPr txBox="1"/>
          <p:nvPr>
            <p:ph type="title"/>
          </p:nvPr>
        </p:nvSpPr>
        <p:spPr>
          <a:xfrm>
            <a:off x="914400" y="515400"/>
            <a:ext cx="13503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78DA9"/>
                </a:solidFill>
              </a:rPr>
              <a:t>SCRUM</a:t>
            </a:r>
            <a:endParaRPr b="1" sz="1400">
              <a:solidFill>
                <a:srgbClr val="778DA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0" l="0" r="0" t="11629"/>
          <a:stretch/>
        </p:blipFill>
        <p:spPr>
          <a:xfrm>
            <a:off x="1124013" y="1596575"/>
            <a:ext cx="6895974" cy="2639375"/>
          </a:xfrm>
          <a:prstGeom prst="rect">
            <a:avLst/>
          </a:prstGeom>
          <a:noFill/>
          <a:ln cap="flat" cmpd="sng" w="38100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914400" y="914400"/>
            <a:ext cx="205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Wireframe</a:t>
            </a:r>
            <a:endParaRPr b="1" sz="2820"/>
          </a:p>
        </p:txBody>
      </p:sp>
      <p:sp>
        <p:nvSpPr>
          <p:cNvPr id="184" name="Google Shape;184;p25"/>
          <p:cNvSpPr txBox="1"/>
          <p:nvPr>
            <p:ph type="title"/>
          </p:nvPr>
        </p:nvSpPr>
        <p:spPr>
          <a:xfrm>
            <a:off x="2897925" y="914400"/>
            <a:ext cx="552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/>
              <a:t>Initial wireframing to establish the what the team wanted to app to look like. This is a mockup the general “flow” of the site.</a:t>
            </a:r>
            <a:endParaRPr sz="1400"/>
          </a:p>
        </p:txBody>
      </p:sp>
      <p:sp>
        <p:nvSpPr>
          <p:cNvPr id="185" name="Google Shape;185;p25"/>
          <p:cNvSpPr txBox="1"/>
          <p:nvPr>
            <p:ph type="title"/>
          </p:nvPr>
        </p:nvSpPr>
        <p:spPr>
          <a:xfrm>
            <a:off x="914400" y="515400"/>
            <a:ext cx="13503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78DA9"/>
                </a:solidFill>
              </a:rPr>
              <a:t>SPRINT ONE</a:t>
            </a:r>
            <a:endParaRPr b="1" sz="1400">
              <a:solidFill>
                <a:srgbClr val="778DA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914400" y="914400"/>
            <a:ext cx="2827500" cy="9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Database Schema</a:t>
            </a:r>
            <a:endParaRPr b="1"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250" y="872588"/>
            <a:ext cx="4841351" cy="339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>
            <p:ph type="title"/>
          </p:nvPr>
        </p:nvSpPr>
        <p:spPr>
          <a:xfrm>
            <a:off x="914400" y="1827900"/>
            <a:ext cx="2387100" cy="12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/>
              <a:t>This schema established the basic structure of the database and how different parts of the system interact with </a:t>
            </a:r>
            <a:r>
              <a:rPr lang="en" sz="1400"/>
              <a:t>each other</a:t>
            </a:r>
            <a:r>
              <a:rPr lang="en" sz="1400"/>
              <a:t>.</a:t>
            </a:r>
            <a:endParaRPr sz="1400"/>
          </a:p>
        </p:txBody>
      </p:sp>
      <p:sp>
        <p:nvSpPr>
          <p:cNvPr id="193" name="Google Shape;193;p26"/>
          <p:cNvSpPr txBox="1"/>
          <p:nvPr>
            <p:ph type="title"/>
          </p:nvPr>
        </p:nvSpPr>
        <p:spPr>
          <a:xfrm>
            <a:off x="914400" y="515400"/>
            <a:ext cx="13503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78DA9"/>
                </a:solidFill>
              </a:rPr>
              <a:t>SPRINT ONE</a:t>
            </a:r>
            <a:endParaRPr b="1" sz="1400">
              <a:solidFill>
                <a:srgbClr val="778DA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914400" y="914400"/>
            <a:ext cx="73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 Development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914400" y="1547975"/>
            <a:ext cx="73152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D0D0D"/>
                </a:solidFill>
              </a:rPr>
              <a:t>Used HTML and CSS to create the website</a:t>
            </a:r>
            <a:endParaRPr sz="17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0D0D0D"/>
                </a:solidFill>
              </a:rPr>
              <a:t>Used JS to create a mock-up of full functionality for our midterm presentation</a:t>
            </a:r>
            <a:endParaRPr sz="1700">
              <a:solidFill>
                <a:srgbClr val="0D0D0D"/>
              </a:solidFill>
            </a:endParaRPr>
          </a:p>
        </p:txBody>
      </p:sp>
      <p:sp>
        <p:nvSpPr>
          <p:cNvPr id="200" name="Google Shape;200;p27"/>
          <p:cNvSpPr txBox="1"/>
          <p:nvPr>
            <p:ph type="title"/>
          </p:nvPr>
        </p:nvSpPr>
        <p:spPr>
          <a:xfrm>
            <a:off x="914400" y="515400"/>
            <a:ext cx="13503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78DA9"/>
                </a:solidFill>
              </a:rPr>
              <a:t>SPRINT TWO</a:t>
            </a:r>
            <a:endParaRPr b="1" sz="1400">
              <a:solidFill>
                <a:srgbClr val="778DA9"/>
              </a:solidFill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4693500" y="2987100"/>
            <a:ext cx="35361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Dashboards (lab pages + borrowing history)</a:t>
            </a:r>
            <a:endParaRPr i="1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Account Management (profile + change password)</a:t>
            </a:r>
            <a:endParaRPr i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914400" y="3007775"/>
            <a:ext cx="35361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Information pages (landing, features, about us pages)</a:t>
            </a:r>
            <a:endParaRPr i="1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Login + Signup pages (form verification)</a:t>
            </a:r>
            <a:endParaRPr i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3" name="Google Shape;203;p27"/>
          <p:cNvSpPr/>
          <p:nvPr/>
        </p:nvSpPr>
        <p:spPr>
          <a:xfrm rot="-5400000">
            <a:off x="1873200" y="1855316"/>
            <a:ext cx="82500" cy="2000100"/>
          </a:xfrm>
          <a:prstGeom prst="roundRect">
            <a:avLst>
              <a:gd fmla="val 50000" name="adj"/>
            </a:avLst>
          </a:prstGeom>
          <a:solidFill>
            <a:srgbClr val="778D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8DA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914400" y="914400"/>
            <a:ext cx="73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Development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914400" y="1547975"/>
            <a:ext cx="7315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D0D0D"/>
                </a:solidFill>
              </a:rPr>
              <a:t>Focused heavily on querying data from the database</a:t>
            </a:r>
            <a:endParaRPr sz="17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0D0D0D"/>
                </a:solidFill>
              </a:rPr>
              <a:t>Making sure the functionality on the frontend is in the backend.</a:t>
            </a:r>
            <a:endParaRPr sz="1700">
              <a:solidFill>
                <a:srgbClr val="0D0D0D"/>
              </a:solidFill>
            </a:endParaRPr>
          </a:p>
        </p:txBody>
      </p:sp>
      <p:sp>
        <p:nvSpPr>
          <p:cNvPr id="210" name="Google Shape;210;p28"/>
          <p:cNvSpPr txBox="1"/>
          <p:nvPr>
            <p:ph type="title"/>
          </p:nvPr>
        </p:nvSpPr>
        <p:spPr>
          <a:xfrm>
            <a:off x="914400" y="515400"/>
            <a:ext cx="13503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78DA9"/>
                </a:solidFill>
              </a:rPr>
              <a:t>SPRINT TWO</a:t>
            </a:r>
            <a:endParaRPr b="1" sz="1400">
              <a:solidFill>
                <a:srgbClr val="778DA9"/>
              </a:solidFill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914400" y="2652975"/>
            <a:ext cx="3534300" cy="14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Show all labs a user can access</a:t>
            </a:r>
            <a:endParaRPr i="1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Display items in lab &amp; formatting them to be readable</a:t>
            </a:r>
            <a:endParaRPr i="1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Getting information for a single item</a:t>
            </a:r>
            <a:endParaRPr i="1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4695300" y="2652975"/>
            <a:ext cx="3534300" cy="1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Checking out &amp; reserving an item</a:t>
            </a:r>
            <a:endParaRPr i="1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Logging in and out</a:t>
            </a:r>
            <a:endParaRPr i="1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Admin abilities to add/edit an item</a:t>
            </a:r>
            <a:endParaRPr i="1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Admin abilities to add a user to a lab</a:t>
            </a:r>
            <a:endParaRPr i="1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" name="Google Shape;213;p28"/>
          <p:cNvSpPr/>
          <p:nvPr/>
        </p:nvSpPr>
        <p:spPr>
          <a:xfrm rot="-5400000">
            <a:off x="1873200" y="1521241"/>
            <a:ext cx="82500" cy="2000100"/>
          </a:xfrm>
          <a:prstGeom prst="roundRect">
            <a:avLst>
              <a:gd fmla="val 50000" name="adj"/>
            </a:avLst>
          </a:prstGeom>
          <a:solidFill>
            <a:srgbClr val="778D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8DA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914400" y="914400"/>
            <a:ext cx="73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Optimizations + UI/UX Choices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914400" y="1547975"/>
            <a:ext cx="7315200" cy="25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highly</a:t>
            </a:r>
            <a:r>
              <a:rPr lang="en"/>
              <a:t> contrasting colors to make it more visible and accessible (Aesthetic-Usability Effect)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keeping everything in sections to make our site more efficient and readable (Chunking)</a:t>
            </a:r>
            <a:endParaRPr/>
          </a:p>
        </p:txBody>
      </p:sp>
      <p:sp>
        <p:nvSpPr>
          <p:cNvPr id="220" name="Google Shape;220;p29"/>
          <p:cNvSpPr txBox="1"/>
          <p:nvPr>
            <p:ph type="title"/>
          </p:nvPr>
        </p:nvSpPr>
        <p:spPr>
          <a:xfrm>
            <a:off x="914400" y="515400"/>
            <a:ext cx="16833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78DA9"/>
                </a:solidFill>
              </a:rPr>
              <a:t>SPRINT THREE</a:t>
            </a:r>
            <a:endParaRPr b="1" sz="1400">
              <a:solidFill>
                <a:srgbClr val="778DA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914400" y="914400"/>
            <a:ext cx="73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Measures</a:t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914400" y="1547975"/>
            <a:ext cx="3545400" cy="25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8DA9"/>
                </a:solidFill>
              </a:rPr>
              <a:t>Database Connection Password Written Server-Side with nano</a:t>
            </a:r>
            <a:endParaRPr sz="1600">
              <a:solidFill>
                <a:srgbClr val="778D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D0D0D"/>
                </a:solidFill>
              </a:rPr>
              <a:t>Passwords not publicly available on GitHub Rep</a:t>
            </a:r>
            <a:endParaRPr sz="14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8DA9"/>
                </a:solidFill>
              </a:rPr>
              <a:t>Binding Parameters for SQL Statement Execution</a:t>
            </a:r>
            <a:endParaRPr sz="1600">
              <a:solidFill>
                <a:srgbClr val="778D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D0D0D"/>
                </a:solidFill>
              </a:rPr>
              <a:t>Protects against SQL injections</a:t>
            </a:r>
            <a:endParaRPr sz="1400">
              <a:solidFill>
                <a:srgbClr val="0D0D0D"/>
              </a:solidFill>
            </a:endParaRPr>
          </a:p>
        </p:txBody>
      </p:sp>
      <p:sp>
        <p:nvSpPr>
          <p:cNvPr id="227" name="Google Shape;227;p30"/>
          <p:cNvSpPr txBox="1"/>
          <p:nvPr>
            <p:ph type="title"/>
          </p:nvPr>
        </p:nvSpPr>
        <p:spPr>
          <a:xfrm>
            <a:off x="914400" y="515400"/>
            <a:ext cx="20442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78DA9"/>
                </a:solidFill>
              </a:rPr>
              <a:t>SPRINT THREE</a:t>
            </a:r>
            <a:endParaRPr b="1" sz="1400">
              <a:solidFill>
                <a:srgbClr val="778DA9"/>
              </a:solidFill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4684200" y="1547975"/>
            <a:ext cx="3545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8DA9"/>
                </a:solidFill>
                <a:latin typeface="Inter"/>
                <a:ea typeface="Inter"/>
                <a:cs typeface="Inter"/>
                <a:sym typeface="Inter"/>
              </a:rPr>
              <a:t>Limiting Form Response Length</a:t>
            </a:r>
            <a:endParaRPr sz="1600">
              <a:solidFill>
                <a:srgbClr val="778DA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Protects against possible Buffer Overflow &amp; DoS + Data Injection attacks</a:t>
            </a:r>
            <a:endParaRPr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8DA9"/>
                </a:solidFill>
                <a:latin typeface="Inter"/>
                <a:ea typeface="Inter"/>
                <a:cs typeface="Inter"/>
                <a:sym typeface="Inter"/>
              </a:rPr>
              <a:t>Passwords Hashed in Database</a:t>
            </a:r>
            <a:endParaRPr sz="1600">
              <a:solidFill>
                <a:srgbClr val="778DA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Makes it more difficult for hackers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143400" y="184800"/>
            <a:ext cx="8857200" cy="4773900"/>
          </a:xfrm>
          <a:prstGeom prst="roundRect">
            <a:avLst>
              <a:gd fmla="val 7692" name="adj"/>
            </a:avLst>
          </a:prstGeom>
          <a:solidFill>
            <a:srgbClr val="778D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910625" y="2253363"/>
            <a:ext cx="2394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Introduction</a:t>
            </a:r>
            <a:endParaRPr b="1" sz="1800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910625" y="2606700"/>
            <a:ext cx="200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Intro to LIMBS!</a:t>
            </a:r>
            <a:endParaRPr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571950" y="2253363"/>
            <a:ext cx="2394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Features</a:t>
            </a:r>
            <a:endParaRPr b="1" sz="1800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571950" y="2605450"/>
            <a:ext cx="239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Features!</a:t>
            </a:r>
            <a:endParaRPr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202225" y="2255813"/>
            <a:ext cx="2394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Development</a:t>
            </a:r>
            <a:endParaRPr b="1" sz="1800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202225" y="2606688"/>
            <a:ext cx="239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What frontend + </a:t>
            </a:r>
            <a:endParaRPr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backend did</a:t>
            </a:r>
            <a:endParaRPr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Google Shape;67;p14">
            <a:hlinkClick/>
          </p:cNvPr>
          <p:cNvSpPr txBox="1"/>
          <p:nvPr/>
        </p:nvSpPr>
        <p:spPr>
          <a:xfrm>
            <a:off x="910625" y="1136363"/>
            <a:ext cx="23949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8DA9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b="1" sz="3500">
              <a:solidFill>
                <a:srgbClr val="778DA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" name="Google Shape;68;p14">
            <a:hlinkClick/>
          </p:cNvPr>
          <p:cNvSpPr txBox="1"/>
          <p:nvPr/>
        </p:nvSpPr>
        <p:spPr>
          <a:xfrm>
            <a:off x="3540900" y="1136363"/>
            <a:ext cx="23949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8DA9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b="1" sz="3500">
              <a:solidFill>
                <a:srgbClr val="778DA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14">
            <a:hlinkClick/>
          </p:cNvPr>
          <p:cNvSpPr txBox="1"/>
          <p:nvPr/>
        </p:nvSpPr>
        <p:spPr>
          <a:xfrm>
            <a:off x="6171175" y="1138813"/>
            <a:ext cx="23949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8DA9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b="1" sz="3500">
              <a:solidFill>
                <a:srgbClr val="778DA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914400" y="914388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Table of contents</a:t>
            </a:r>
            <a:endParaRPr b="1" sz="2800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" name="Google Shape;71;p14"/>
          <p:cNvSpPr/>
          <p:nvPr/>
        </p:nvSpPr>
        <p:spPr>
          <a:xfrm rot="-5400000">
            <a:off x="1869425" y="1099641"/>
            <a:ext cx="82500" cy="2000100"/>
          </a:xfrm>
          <a:prstGeom prst="roundRect">
            <a:avLst>
              <a:gd fmla="val 50000" name="adj"/>
            </a:avLst>
          </a:prstGeom>
          <a:solidFill>
            <a:srgbClr val="778D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8DA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14"/>
          <p:cNvSpPr/>
          <p:nvPr/>
        </p:nvSpPr>
        <p:spPr>
          <a:xfrm rot="-5400000">
            <a:off x="4515225" y="1099641"/>
            <a:ext cx="82500" cy="2000100"/>
          </a:xfrm>
          <a:prstGeom prst="roundRect">
            <a:avLst>
              <a:gd fmla="val 50000" name="adj"/>
            </a:avLst>
          </a:prstGeom>
          <a:solidFill>
            <a:srgbClr val="778D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8DA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4"/>
          <p:cNvSpPr/>
          <p:nvPr/>
        </p:nvSpPr>
        <p:spPr>
          <a:xfrm rot="-5400000">
            <a:off x="7161025" y="1102091"/>
            <a:ext cx="82500" cy="2000100"/>
          </a:xfrm>
          <a:prstGeom prst="roundRect">
            <a:avLst>
              <a:gd fmla="val 50000" name="adj"/>
            </a:avLst>
          </a:prstGeom>
          <a:solidFill>
            <a:srgbClr val="778D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8DA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109925" y="3949763"/>
            <a:ext cx="2394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Demo</a:t>
            </a:r>
            <a:endParaRPr b="1" sz="1800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109925" y="4300638"/>
            <a:ext cx="239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LIMBS!!</a:t>
            </a:r>
            <a:endParaRPr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p14">
            <a:hlinkClick/>
          </p:cNvPr>
          <p:cNvSpPr txBox="1"/>
          <p:nvPr/>
        </p:nvSpPr>
        <p:spPr>
          <a:xfrm>
            <a:off x="2078875" y="2832763"/>
            <a:ext cx="23949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8DA9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b="1" sz="3500">
              <a:solidFill>
                <a:srgbClr val="778DA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" name="Google Shape;77;p14"/>
          <p:cNvSpPr/>
          <p:nvPr/>
        </p:nvSpPr>
        <p:spPr>
          <a:xfrm rot="-5400000">
            <a:off x="3068725" y="2796041"/>
            <a:ext cx="82500" cy="2000100"/>
          </a:xfrm>
          <a:prstGeom prst="roundRect">
            <a:avLst>
              <a:gd fmla="val 50000" name="adj"/>
            </a:avLst>
          </a:prstGeom>
          <a:solidFill>
            <a:srgbClr val="778D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8DA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860025" y="3949763"/>
            <a:ext cx="2394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Reflections</a:t>
            </a:r>
            <a:endParaRPr b="1" sz="1800"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860025" y="4300638"/>
            <a:ext cx="239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D0D0D"/>
                </a:solidFill>
                <a:latin typeface="Inter"/>
                <a:ea typeface="Inter"/>
                <a:cs typeface="Inter"/>
                <a:sym typeface="Inter"/>
              </a:rPr>
              <a:t>Future plans + Reflections</a:t>
            </a:r>
            <a:endParaRPr>
              <a:solidFill>
                <a:srgbClr val="0D0D0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" name="Google Shape;80;p14">
            <a:hlinkClick/>
          </p:cNvPr>
          <p:cNvSpPr txBox="1"/>
          <p:nvPr/>
        </p:nvSpPr>
        <p:spPr>
          <a:xfrm>
            <a:off x="4828975" y="2832763"/>
            <a:ext cx="23949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78DA9"/>
                </a:solidFill>
                <a:latin typeface="Inter"/>
                <a:ea typeface="Inter"/>
                <a:cs typeface="Inter"/>
                <a:sym typeface="Inter"/>
              </a:rPr>
              <a:t>05</a:t>
            </a:r>
            <a:endParaRPr b="1" sz="3500">
              <a:solidFill>
                <a:srgbClr val="778DA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" name="Google Shape;81;p14"/>
          <p:cNvSpPr/>
          <p:nvPr/>
        </p:nvSpPr>
        <p:spPr>
          <a:xfrm rot="-5400000">
            <a:off x="5818825" y="2796041"/>
            <a:ext cx="82500" cy="2000100"/>
          </a:xfrm>
          <a:prstGeom prst="roundRect">
            <a:avLst>
              <a:gd fmla="val 50000" name="adj"/>
            </a:avLst>
          </a:prstGeom>
          <a:solidFill>
            <a:srgbClr val="778D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8DA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idx="4294967295" type="title"/>
          </p:nvPr>
        </p:nvSpPr>
        <p:spPr>
          <a:xfrm>
            <a:off x="912900" y="916350"/>
            <a:ext cx="731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Group Dynamics</a:t>
            </a:r>
            <a:endParaRPr b="1" sz="2820"/>
          </a:p>
        </p:txBody>
      </p:sp>
      <p:sp>
        <p:nvSpPr>
          <p:cNvPr id="240" name="Google Shape;240;p32"/>
          <p:cNvSpPr txBox="1"/>
          <p:nvPr>
            <p:ph idx="4294967295" type="body"/>
          </p:nvPr>
        </p:nvSpPr>
        <p:spPr>
          <a:xfrm>
            <a:off x="912900" y="1547975"/>
            <a:ext cx="3546900" cy="25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worked well: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Using GitHub Projects &amp; Issues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Scrum Workflow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Consistent Scrum Meetings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Well-Documented Logs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Frequent Use of the Discord Channel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1" name="Google Shape;241;p32"/>
          <p:cNvSpPr txBox="1"/>
          <p:nvPr>
            <p:ph idx="4294967295" type="body"/>
          </p:nvPr>
        </p:nvSpPr>
        <p:spPr>
          <a:xfrm>
            <a:off x="4682700" y="1547975"/>
            <a:ext cx="3546900" cy="25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didn’t work well: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Not having a clear idea of how the system would work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Spent a lot of </a:t>
            </a:r>
            <a:r>
              <a:rPr lang="en">
                <a:solidFill>
                  <a:schemeClr val="dk1"/>
                </a:solidFill>
              </a:rPr>
              <a:t>scrum</a:t>
            </a:r>
            <a:r>
              <a:rPr lang="en">
                <a:solidFill>
                  <a:schemeClr val="dk1"/>
                </a:solidFill>
              </a:rPr>
              <a:t> meetings talking though the system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/>
          <p:nvPr/>
        </p:nvSpPr>
        <p:spPr>
          <a:xfrm>
            <a:off x="143400" y="184800"/>
            <a:ext cx="8857200" cy="4773900"/>
          </a:xfrm>
          <a:prstGeom prst="roundRect">
            <a:avLst>
              <a:gd fmla="val 7692" name="adj"/>
            </a:avLst>
          </a:prstGeom>
          <a:solidFill>
            <a:srgbClr val="778D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you!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Questions?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912900" y="916350"/>
            <a:ext cx="731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778DA9"/>
                </a:solidFill>
              </a:rPr>
              <a:t>Introduction</a:t>
            </a:r>
            <a:endParaRPr b="1" sz="2820">
              <a:solidFill>
                <a:srgbClr val="778DA9"/>
              </a:solidFill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912900" y="1547975"/>
            <a:ext cx="73182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LIMBS s</a:t>
            </a:r>
            <a:r>
              <a:rPr lang="en">
                <a:solidFill>
                  <a:schemeClr val="dk1"/>
                </a:solidFill>
              </a:rPr>
              <a:t>treamlines tracking, management, and restocking of items within a lab or a shop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Allows users to efficiently check out and return reusable equipment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Enhance accountability for materials and equipment to reduce the burden of manually tracking inventory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912900" y="916350"/>
            <a:ext cx="731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Stakeholders</a:t>
            </a:r>
            <a:endParaRPr b="1" sz="2820"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912900" y="1547975"/>
            <a:ext cx="22857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78DA9"/>
                </a:solidFill>
              </a:rPr>
              <a:t>Professors</a:t>
            </a:r>
            <a:endParaRPr>
              <a:solidFill>
                <a:srgbClr val="778DA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E101A"/>
                </a:solidFill>
                <a:latin typeface="Inter Light"/>
                <a:ea typeface="Inter Light"/>
                <a:cs typeface="Inter Light"/>
                <a:sym typeface="Inter Light"/>
              </a:rPr>
              <a:t>Automated systems will help keep track of equipment means professors don’t have to spend time doing so themselves.</a:t>
            </a:r>
            <a:endParaRPr sz="14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429150" y="1547975"/>
            <a:ext cx="22857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78DA9"/>
                </a:solidFill>
              </a:rPr>
              <a:t>Shop Student Leadership</a:t>
            </a:r>
            <a:endParaRPr>
              <a:solidFill>
                <a:srgbClr val="778DA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E101A"/>
                </a:solidFill>
                <a:latin typeface="Inter Light"/>
                <a:ea typeface="Inter Light"/>
                <a:cs typeface="Inter Light"/>
                <a:sym typeface="Inter Light"/>
              </a:rPr>
              <a:t>Increased accountability for lab equipment means student leaders will have to spend less on replacing lost items, and can get more out of their groups’ budget.</a:t>
            </a:r>
            <a:endParaRPr sz="14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5945400" y="1547975"/>
            <a:ext cx="22857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78DA9"/>
                </a:solidFill>
              </a:rPr>
              <a:t>Lab Students</a:t>
            </a:r>
            <a:endParaRPr>
              <a:solidFill>
                <a:srgbClr val="778DA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E101A"/>
                </a:solidFill>
                <a:latin typeface="Inter Light"/>
                <a:ea typeface="Inter Light"/>
                <a:cs typeface="Inter Light"/>
                <a:sym typeface="Inter Light"/>
              </a:rPr>
              <a:t>Forgetful students will also be less likely to accidentally lose or walk away with equipment, as they will have a written record of which items they have checked out.</a:t>
            </a:r>
            <a:endParaRPr sz="14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912900" y="916350"/>
            <a:ext cx="731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Requirements</a:t>
            </a:r>
            <a:endParaRPr b="1" sz="2820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912900" y="1547975"/>
            <a:ext cx="35493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78DA9"/>
                </a:solidFill>
              </a:rPr>
              <a:t>Functional</a:t>
            </a:r>
            <a:endParaRPr b="1">
              <a:solidFill>
                <a:srgbClr val="778DA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0E101A"/>
                </a:solidFill>
                <a:latin typeface="Inter Light"/>
                <a:ea typeface="Inter Light"/>
                <a:cs typeface="Inter Light"/>
                <a:sym typeface="Inter Light"/>
              </a:rPr>
              <a:t>Inventory Management + Search</a:t>
            </a:r>
            <a:endParaRPr i="1" sz="1300">
              <a:solidFill>
                <a:srgbClr val="0E101A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101A"/>
                </a:solidFill>
                <a:latin typeface="Inter Light"/>
                <a:ea typeface="Inter Light"/>
                <a:cs typeface="Inter Light"/>
                <a:sym typeface="Inter Light"/>
              </a:rPr>
              <a:t>Users can view, search, and manage lab items; administrators can add, update, and remove items.</a:t>
            </a:r>
            <a:endParaRPr sz="1100">
              <a:solidFill>
                <a:srgbClr val="0E101A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E101A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0E101A"/>
                </a:solidFill>
                <a:latin typeface="Inter Light"/>
                <a:ea typeface="Inter Light"/>
                <a:cs typeface="Inter Light"/>
                <a:sym typeface="Inter Light"/>
              </a:rPr>
              <a:t>User Authentication</a:t>
            </a:r>
            <a:endParaRPr i="1" sz="1300">
              <a:solidFill>
                <a:srgbClr val="0E101A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101A"/>
                </a:solidFill>
                <a:latin typeface="Inter Light"/>
                <a:ea typeface="Inter Light"/>
                <a:cs typeface="Inter Light"/>
                <a:sym typeface="Inter Light"/>
              </a:rPr>
              <a:t>Secures access with user accounts </a:t>
            </a:r>
            <a:r>
              <a:rPr lang="en" sz="1100">
                <a:solidFill>
                  <a:srgbClr val="0E101A"/>
                </a:solidFill>
                <a:latin typeface="Inter Light"/>
                <a:ea typeface="Inter Light"/>
                <a:cs typeface="Inter Light"/>
                <a:sym typeface="Inter Light"/>
              </a:rPr>
              <a:t>and restricts</a:t>
            </a:r>
            <a:r>
              <a:rPr lang="en" sz="1100">
                <a:solidFill>
                  <a:srgbClr val="0E101A"/>
                </a:solidFill>
                <a:latin typeface="Inter Light"/>
                <a:ea typeface="Inter Light"/>
                <a:cs typeface="Inter Light"/>
                <a:sym typeface="Inter Light"/>
              </a:rPr>
              <a:t> inventory management to authorized users.</a:t>
            </a:r>
            <a:endParaRPr sz="1100">
              <a:solidFill>
                <a:srgbClr val="0E101A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E101A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0E101A"/>
                </a:solidFill>
                <a:latin typeface="Inter Light"/>
                <a:ea typeface="Inter Light"/>
                <a:cs typeface="Inter Light"/>
                <a:sym typeface="Inter Light"/>
              </a:rPr>
              <a:t>Borrowing + Returning System</a:t>
            </a:r>
            <a:endParaRPr i="1" sz="1300">
              <a:solidFill>
                <a:srgbClr val="0E101A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101A"/>
                </a:solidFill>
                <a:latin typeface="Inter Light"/>
                <a:ea typeface="Inter Light"/>
                <a:cs typeface="Inter Light"/>
                <a:sym typeface="Inter Light"/>
              </a:rPr>
              <a:t>Users can check out and return items, with LIMBS tracking borrower details and updating availability.</a:t>
            </a:r>
            <a:endParaRPr sz="1100">
              <a:solidFill>
                <a:srgbClr val="0E101A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680300" y="1547975"/>
            <a:ext cx="35493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78DA9"/>
                </a:solidFill>
              </a:rPr>
              <a:t>Non Functional</a:t>
            </a:r>
            <a:endParaRPr b="1">
              <a:solidFill>
                <a:srgbClr val="778DA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0E101A"/>
                </a:solidFill>
                <a:latin typeface="Inter Light"/>
                <a:ea typeface="Inter Light"/>
                <a:cs typeface="Inter Light"/>
                <a:sym typeface="Inter Light"/>
              </a:rPr>
              <a:t>Usability</a:t>
            </a:r>
            <a:endParaRPr i="1" sz="1300">
              <a:solidFill>
                <a:srgbClr val="0E101A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101A"/>
                </a:solidFill>
                <a:latin typeface="Inter Light"/>
                <a:ea typeface="Inter Light"/>
                <a:cs typeface="Inter Light"/>
                <a:sym typeface="Inter Light"/>
              </a:rPr>
              <a:t>Has an intuitive interface for easy navigation and task completion.</a:t>
            </a:r>
            <a:endParaRPr sz="1100">
              <a:solidFill>
                <a:srgbClr val="0E101A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E101A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0E101A"/>
                </a:solidFill>
                <a:latin typeface="Inter Light"/>
                <a:ea typeface="Inter Light"/>
                <a:cs typeface="Inter Light"/>
                <a:sym typeface="Inter Light"/>
              </a:rPr>
              <a:t>Security</a:t>
            </a:r>
            <a:endParaRPr i="1" sz="1300">
              <a:solidFill>
                <a:srgbClr val="0E101A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101A"/>
                </a:solidFill>
                <a:latin typeface="Inter Light"/>
                <a:ea typeface="Inter Light"/>
                <a:cs typeface="Inter Light"/>
                <a:sym typeface="Inter Light"/>
              </a:rPr>
              <a:t>Secure authentication and authorization will protect sensitive user and inventory data.</a:t>
            </a:r>
            <a:endParaRPr sz="1100">
              <a:solidFill>
                <a:srgbClr val="0E101A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E101A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0E101A"/>
                </a:solidFill>
                <a:latin typeface="Inter Light"/>
                <a:ea typeface="Inter Light"/>
                <a:cs typeface="Inter Light"/>
                <a:sym typeface="Inter Light"/>
              </a:rPr>
              <a:t>Scalability</a:t>
            </a:r>
            <a:endParaRPr i="1" sz="1300">
              <a:solidFill>
                <a:srgbClr val="0E101A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101A"/>
                </a:solidFill>
                <a:latin typeface="Inter Light"/>
                <a:ea typeface="Inter Light"/>
                <a:cs typeface="Inter Light"/>
                <a:sym typeface="Inter Light"/>
              </a:rPr>
              <a:t>Handles growth in users and inventory without performance issues.</a:t>
            </a:r>
            <a:endParaRPr i="1" sz="1300">
              <a:solidFill>
                <a:srgbClr val="0E101A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143400" y="184800"/>
            <a:ext cx="8857200" cy="4773900"/>
          </a:xfrm>
          <a:prstGeom prst="roundRect">
            <a:avLst>
              <a:gd fmla="val 7692" name="adj"/>
            </a:avLst>
          </a:prstGeom>
          <a:solidFill>
            <a:srgbClr val="778D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914400" y="2673300"/>
            <a:ext cx="6950100" cy="14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Project</a:t>
            </a:r>
            <a:endParaRPr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Features</a:t>
            </a:r>
            <a:endParaRPr b="1" sz="6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749700" y="2566800"/>
            <a:ext cx="2177100" cy="15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778DA9"/>
                </a:solidFill>
              </a:rPr>
              <a:t>All labs</a:t>
            </a:r>
            <a:br>
              <a:rPr b="1" lang="en" sz="2400">
                <a:solidFill>
                  <a:srgbClr val="778DA9"/>
                </a:solidFill>
              </a:rPr>
            </a:br>
            <a:r>
              <a:rPr b="1" lang="en" sz="2400">
                <a:solidFill>
                  <a:srgbClr val="778DA9"/>
                </a:solidFill>
              </a:rPr>
              <a:t>in one place.</a:t>
            </a:r>
            <a:endParaRPr b="1" sz="2400">
              <a:solidFill>
                <a:srgbClr val="778DA9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5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Have information for all labs compiled and easily accessible in one place.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796" y="1156803"/>
            <a:ext cx="5467500" cy="2958000"/>
          </a:xfrm>
          <a:prstGeom prst="roundRect">
            <a:avLst>
              <a:gd fmla="val 4191" name="adj"/>
            </a:avLst>
          </a:prstGeom>
          <a:noFill/>
          <a:ln cap="flat" cmpd="sng" w="9525">
            <a:solidFill>
              <a:srgbClr val="778DA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749700" y="1032600"/>
            <a:ext cx="21771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78DA9"/>
                </a:solidFill>
              </a:rPr>
              <a:t>Streamline</a:t>
            </a:r>
            <a:br>
              <a:rPr b="1" lang="en" sz="2400">
                <a:solidFill>
                  <a:srgbClr val="778DA9"/>
                </a:solidFill>
              </a:rPr>
            </a:br>
            <a:r>
              <a:rPr b="1" lang="en" sz="2400">
                <a:solidFill>
                  <a:srgbClr val="778DA9"/>
                </a:solidFill>
              </a:rPr>
              <a:t>inventory tracking.</a:t>
            </a:r>
            <a:endParaRPr b="1" sz="2400">
              <a:solidFill>
                <a:srgbClr val="778D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1500"/>
              </a:spcAft>
              <a:buNone/>
            </a:pPr>
            <a:r>
              <a:rPr lang="en" sz="1300">
                <a:solidFill>
                  <a:srgbClr val="0D0D0D"/>
                </a:solidFill>
              </a:rPr>
              <a:t>Track, restock, and manage lab or shop items with ease. Control inventory access, monitor equipment usage, and ensure accountability—all through a centralized system.</a:t>
            </a:r>
            <a:endParaRPr b="1" sz="1300">
              <a:solidFill>
                <a:srgbClr val="0D0D0D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796" y="1156803"/>
            <a:ext cx="5467500" cy="2958000"/>
          </a:xfrm>
          <a:prstGeom prst="roundRect">
            <a:avLst>
              <a:gd fmla="val 4191" name="adj"/>
            </a:avLst>
          </a:prstGeom>
          <a:noFill/>
          <a:ln cap="flat" cmpd="sng" w="9525">
            <a:solidFill>
              <a:srgbClr val="778DA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749700" y="1087675"/>
            <a:ext cx="2177100" cy="23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78DA9"/>
                </a:solidFill>
              </a:rPr>
              <a:t>Simplify equipment checkout &amp; reservations.</a:t>
            </a:r>
            <a:endParaRPr b="1" sz="2400">
              <a:solidFill>
                <a:srgbClr val="778D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15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Reserve and check out lab or shop items effortlessly, ensuring availability and reducing conflicts, all while keeping an accurate record of usage.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796" y="1156803"/>
            <a:ext cx="5467500" cy="2958000"/>
          </a:xfrm>
          <a:prstGeom prst="roundRect">
            <a:avLst>
              <a:gd fmla="val 4191" name="adj"/>
            </a:avLst>
          </a:prstGeom>
          <a:noFill/>
          <a:ln cap="flat" cmpd="sng" w="9525">
            <a:solidFill>
              <a:srgbClr val="778DA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