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df85dec6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df85dec6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df85dec6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df85dec6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dedaa3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dedaa3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rPr>
              <a:t>What is winshare, winshare is a basketball web app that’s designed to provide live stats and game to game analysis. Our platform uses prior games, team and player form along with other variables to accurately predict future games. Our app will also include a points system where users can use the information we provide to predict the outcome of games and results will be posted on our interactive leaderboard ranking players by accuracy and point total.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df85dec6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df85dec6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2f6da83c48ef0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2f6da83c48ef0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418c55244249fa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418c55244249fa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e1fd58e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e1fd58e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df85dec61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df85dec61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e3651a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e3651a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df85dec61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df85dec61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mWwRJyD0O9A" TargetMode="External"/><Relationship Id="rId4" Type="http://schemas.openxmlformats.org/officeDocument/2006/relationships/image" Target="../media/image2.jp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Winshare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marR="0" rtl="0" algn="ctr">
              <a:lnSpc>
                <a:spcPct val="100000"/>
              </a:lnSpc>
              <a:spcBef>
                <a:spcPts val="0"/>
              </a:spcBef>
              <a:spcAft>
                <a:spcPts val="0"/>
              </a:spcAft>
              <a:buNone/>
            </a:pPr>
            <a:r>
              <a:rPr lang="en"/>
              <a:t>Joshua Collins, Omer Gafar, Shimu Pan</a:t>
            </a:r>
            <a:r>
              <a:rPr lang="en"/>
              <a:t>, Izik Bakhshiyev, Louis Hung, Pranay Sharma</a:t>
            </a:r>
            <a:endParaRPr/>
          </a:p>
        </p:txBody>
      </p:sp>
      <p:pic>
        <p:nvPicPr>
          <p:cNvPr id="130" name="Google Shape;130;p13"/>
          <p:cNvPicPr preferRelativeResize="0"/>
          <p:nvPr/>
        </p:nvPicPr>
        <p:blipFill>
          <a:blip r:embed="rId3">
            <a:alphaModFix/>
          </a:blip>
          <a:stretch>
            <a:fillRect/>
          </a:stretch>
        </p:blipFill>
        <p:spPr>
          <a:xfrm>
            <a:off x="3774225" y="928308"/>
            <a:ext cx="1595550" cy="11041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Timeline</a:t>
            </a:r>
            <a:endParaRPr/>
          </a:p>
        </p:txBody>
      </p:sp>
      <p:pic>
        <p:nvPicPr>
          <p:cNvPr id="198" name="Google Shape;198;p22"/>
          <p:cNvPicPr preferRelativeResize="0"/>
          <p:nvPr/>
        </p:nvPicPr>
        <p:blipFill>
          <a:blip r:embed="rId3">
            <a:alphaModFix/>
          </a:blip>
          <a:stretch>
            <a:fillRect/>
          </a:stretch>
        </p:blipFill>
        <p:spPr>
          <a:xfrm>
            <a:off x="819150" y="1657400"/>
            <a:ext cx="4102900" cy="3026100"/>
          </a:xfrm>
          <a:prstGeom prst="rect">
            <a:avLst/>
          </a:prstGeom>
          <a:noFill/>
          <a:ln>
            <a:noFill/>
          </a:ln>
        </p:spPr>
      </p:pic>
      <p:pic>
        <p:nvPicPr>
          <p:cNvPr id="199" name="Google Shape;199;p22"/>
          <p:cNvPicPr preferRelativeResize="0"/>
          <p:nvPr/>
        </p:nvPicPr>
        <p:blipFill>
          <a:blip r:embed="rId4">
            <a:alphaModFix/>
          </a:blip>
          <a:stretch>
            <a:fillRect/>
          </a:stretch>
        </p:blipFill>
        <p:spPr>
          <a:xfrm>
            <a:off x="7109225" y="3679550"/>
            <a:ext cx="1804775" cy="124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Promo Video</a:t>
            </a:r>
            <a:endParaRPr/>
          </a:p>
        </p:txBody>
      </p:sp>
      <p:sp>
        <p:nvSpPr>
          <p:cNvPr id="205" name="Google Shape;20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u="sng">
                <a:solidFill>
                  <a:srgbClr val="000000"/>
                </a:solidFill>
                <a:latin typeface="Arial"/>
                <a:ea typeface="Arial"/>
                <a:cs typeface="Arial"/>
                <a:sym typeface="Arial"/>
              </a:rPr>
              <a:t>https://youtube.com/shorts/mWwRJyD0O9A?si=YGIouq2I8b_CU7Yt</a:t>
            </a:r>
            <a:endParaRPr sz="1200" u="sng">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descr="Team 1&#10;RPI ITWS-2200" id="206" name="Google Shape;206;p23" title="WinShare Promotional Video">
            <a:hlinkClick r:id="rId3"/>
          </p:cNvPr>
          <p:cNvPicPr preferRelativeResize="0"/>
          <p:nvPr/>
        </p:nvPicPr>
        <p:blipFill>
          <a:blip r:embed="rId4">
            <a:alphaModFix/>
          </a:blip>
          <a:stretch>
            <a:fillRect/>
          </a:stretch>
        </p:blipFill>
        <p:spPr>
          <a:xfrm>
            <a:off x="3048000" y="2571750"/>
            <a:ext cx="3048000" cy="1714500"/>
          </a:xfrm>
          <a:prstGeom prst="rect">
            <a:avLst/>
          </a:prstGeom>
          <a:noFill/>
          <a:ln>
            <a:noFill/>
          </a:ln>
        </p:spPr>
      </p:pic>
      <p:pic>
        <p:nvPicPr>
          <p:cNvPr id="207" name="Google Shape;207;p23"/>
          <p:cNvPicPr preferRelativeResize="0"/>
          <p:nvPr/>
        </p:nvPicPr>
        <p:blipFill>
          <a:blip r:embed="rId5">
            <a:alphaModFix/>
          </a:blip>
          <a:stretch>
            <a:fillRect/>
          </a:stretch>
        </p:blipFill>
        <p:spPr>
          <a:xfrm>
            <a:off x="7109225" y="3679550"/>
            <a:ext cx="1804775" cy="124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79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36" name="Google Shape;136;p14"/>
          <p:cNvSpPr txBox="1"/>
          <p:nvPr>
            <p:ph idx="1" type="body"/>
          </p:nvPr>
        </p:nvSpPr>
        <p:spPr>
          <a:xfrm>
            <a:off x="819150" y="1507500"/>
            <a:ext cx="7505700" cy="32400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0"/>
              </a:spcAft>
              <a:buNone/>
            </a:pPr>
            <a:r>
              <a:rPr b="1" lang="en" sz="4450">
                <a:solidFill>
                  <a:srgbClr val="000000"/>
                </a:solidFill>
                <a:latin typeface="Arial"/>
                <a:ea typeface="Arial"/>
                <a:cs typeface="Arial"/>
                <a:sym typeface="Arial"/>
              </a:rPr>
              <a:t>What is WinShare?</a:t>
            </a:r>
            <a:endParaRPr b="1" sz="4450">
              <a:solidFill>
                <a:srgbClr val="000000"/>
              </a:solidFill>
              <a:latin typeface="Arial"/>
              <a:ea typeface="Arial"/>
              <a:cs typeface="Arial"/>
              <a:sym typeface="Arial"/>
            </a:endParaRPr>
          </a:p>
          <a:p>
            <a:pPr indent="-299244" lvl="0" marL="457200" rtl="0" algn="l">
              <a:spcBef>
                <a:spcPts val="1200"/>
              </a:spcBef>
              <a:spcAft>
                <a:spcPts val="0"/>
              </a:spcAft>
              <a:buClr>
                <a:srgbClr val="000000"/>
              </a:buClr>
              <a:buSzPct val="100000"/>
              <a:buFont typeface="Arial"/>
              <a:buChar char="●"/>
            </a:pPr>
            <a:r>
              <a:rPr lang="en" sz="4450">
                <a:solidFill>
                  <a:srgbClr val="000000"/>
                </a:solidFill>
                <a:latin typeface="Arial"/>
                <a:ea typeface="Arial"/>
                <a:cs typeface="Arial"/>
                <a:sym typeface="Arial"/>
              </a:rPr>
              <a:t>A platform designed for sports enthusiasts, specifically NBA fans, to predict player and team performance</a:t>
            </a:r>
            <a:endParaRPr sz="4450">
              <a:solidFill>
                <a:srgbClr val="000000"/>
              </a:solidFill>
              <a:latin typeface="Arial"/>
              <a:ea typeface="Arial"/>
              <a:cs typeface="Arial"/>
              <a:sym typeface="Arial"/>
            </a:endParaRPr>
          </a:p>
          <a:p>
            <a:pPr indent="-299244" lvl="0" marL="457200" rtl="0" algn="l">
              <a:spcBef>
                <a:spcPts val="0"/>
              </a:spcBef>
              <a:spcAft>
                <a:spcPts val="0"/>
              </a:spcAft>
              <a:buClr>
                <a:srgbClr val="000000"/>
              </a:buClr>
              <a:buSzPct val="100000"/>
              <a:buFont typeface="Arial"/>
              <a:buChar char="●"/>
            </a:pPr>
            <a:r>
              <a:rPr lang="en" sz="4450">
                <a:solidFill>
                  <a:srgbClr val="000000"/>
                </a:solidFill>
                <a:latin typeface="Arial"/>
                <a:ea typeface="Arial"/>
                <a:cs typeface="Arial"/>
                <a:sym typeface="Arial"/>
              </a:rPr>
              <a:t>Uses real-time and historical data analytics for game predictions and insights</a:t>
            </a:r>
            <a:endParaRPr sz="4450">
              <a:solidFill>
                <a:srgbClr val="000000"/>
              </a:solidFill>
              <a:latin typeface="Arial"/>
              <a:ea typeface="Arial"/>
              <a:cs typeface="Arial"/>
              <a:sym typeface="Arial"/>
            </a:endParaRPr>
          </a:p>
          <a:p>
            <a:pPr indent="0" lvl="0" marL="0" rtl="0" algn="l">
              <a:spcBef>
                <a:spcPts val="1200"/>
              </a:spcBef>
              <a:spcAft>
                <a:spcPts val="0"/>
              </a:spcAft>
              <a:buNone/>
            </a:pPr>
            <a:r>
              <a:rPr b="1" lang="en" sz="4450">
                <a:solidFill>
                  <a:srgbClr val="000000"/>
                </a:solidFill>
                <a:latin typeface="Arial"/>
                <a:ea typeface="Arial"/>
                <a:cs typeface="Arial"/>
                <a:sym typeface="Arial"/>
              </a:rPr>
              <a:t>Key Features:</a:t>
            </a:r>
            <a:endParaRPr b="1" sz="4450">
              <a:solidFill>
                <a:srgbClr val="000000"/>
              </a:solidFill>
              <a:latin typeface="Arial"/>
              <a:ea typeface="Arial"/>
              <a:cs typeface="Arial"/>
              <a:sym typeface="Arial"/>
            </a:endParaRPr>
          </a:p>
          <a:p>
            <a:pPr indent="-299244" lvl="0" marL="457200" rtl="0" algn="l">
              <a:spcBef>
                <a:spcPts val="1200"/>
              </a:spcBef>
              <a:spcAft>
                <a:spcPts val="0"/>
              </a:spcAft>
              <a:buClr>
                <a:srgbClr val="000000"/>
              </a:buClr>
              <a:buSzPct val="100000"/>
              <a:buFont typeface="Arial"/>
              <a:buChar char="●"/>
            </a:pPr>
            <a:r>
              <a:rPr lang="en" sz="4450">
                <a:solidFill>
                  <a:srgbClr val="000000"/>
                </a:solidFill>
                <a:latin typeface="Arial"/>
                <a:ea typeface="Arial"/>
                <a:cs typeface="Arial"/>
                <a:sym typeface="Arial"/>
              </a:rPr>
              <a:t>Real-Time Predictions &amp; Data Analytics</a:t>
            </a:r>
            <a:endParaRPr sz="4450">
              <a:solidFill>
                <a:srgbClr val="000000"/>
              </a:solidFill>
              <a:latin typeface="Arial"/>
              <a:ea typeface="Arial"/>
              <a:cs typeface="Arial"/>
              <a:sym typeface="Arial"/>
            </a:endParaRPr>
          </a:p>
          <a:p>
            <a:pPr indent="-299244" lvl="0" marL="457200" rtl="0" algn="l">
              <a:spcBef>
                <a:spcPts val="0"/>
              </a:spcBef>
              <a:spcAft>
                <a:spcPts val="0"/>
              </a:spcAft>
              <a:buClr>
                <a:srgbClr val="000000"/>
              </a:buClr>
              <a:buSzPct val="100000"/>
              <a:buFont typeface="Arial"/>
              <a:buChar char="●"/>
            </a:pPr>
            <a:r>
              <a:rPr lang="en" sz="4450">
                <a:solidFill>
                  <a:srgbClr val="000000"/>
                </a:solidFill>
                <a:latin typeface="Arial"/>
                <a:ea typeface="Arial"/>
                <a:cs typeface="Arial"/>
                <a:sym typeface="Arial"/>
              </a:rPr>
              <a:t>Competitive Leaderboard that tracks top users for accuracy and points</a:t>
            </a:r>
            <a:endParaRPr sz="4450">
              <a:solidFill>
                <a:srgbClr val="000000"/>
              </a:solidFill>
              <a:latin typeface="Arial"/>
              <a:ea typeface="Arial"/>
              <a:cs typeface="Arial"/>
              <a:sym typeface="Arial"/>
            </a:endParaRPr>
          </a:p>
          <a:p>
            <a:pPr indent="0" lvl="0" marL="0" rtl="0" algn="l">
              <a:spcBef>
                <a:spcPts val="1200"/>
              </a:spcBef>
              <a:spcAft>
                <a:spcPts val="0"/>
              </a:spcAft>
              <a:buNone/>
            </a:pPr>
            <a:r>
              <a:rPr b="1" lang="en" sz="4450">
                <a:solidFill>
                  <a:srgbClr val="000000"/>
                </a:solidFill>
                <a:latin typeface="Arial"/>
                <a:ea typeface="Arial"/>
                <a:cs typeface="Arial"/>
                <a:sym typeface="Arial"/>
              </a:rPr>
              <a:t>Why Use WinShare?</a:t>
            </a:r>
            <a:endParaRPr b="1" sz="4450">
              <a:solidFill>
                <a:srgbClr val="000000"/>
              </a:solidFill>
              <a:latin typeface="Arial"/>
              <a:ea typeface="Arial"/>
              <a:cs typeface="Arial"/>
              <a:sym typeface="Arial"/>
            </a:endParaRPr>
          </a:p>
          <a:p>
            <a:pPr indent="-299244" lvl="0" marL="457200" rtl="0" algn="l">
              <a:spcBef>
                <a:spcPts val="1200"/>
              </a:spcBef>
              <a:spcAft>
                <a:spcPts val="0"/>
              </a:spcAft>
              <a:buClr>
                <a:srgbClr val="000000"/>
              </a:buClr>
              <a:buSzPct val="100000"/>
              <a:buFont typeface="Arial"/>
              <a:buChar char="●"/>
            </a:pPr>
            <a:r>
              <a:rPr lang="en" sz="4450">
                <a:solidFill>
                  <a:srgbClr val="000000"/>
                </a:solidFill>
                <a:latin typeface="Arial"/>
                <a:ea typeface="Arial"/>
                <a:cs typeface="Arial"/>
                <a:sym typeface="Arial"/>
              </a:rPr>
              <a:t>Access to comprehensive NBA data</a:t>
            </a:r>
            <a:endParaRPr sz="4450">
              <a:solidFill>
                <a:srgbClr val="000000"/>
              </a:solidFill>
              <a:latin typeface="Arial"/>
              <a:ea typeface="Arial"/>
              <a:cs typeface="Arial"/>
              <a:sym typeface="Arial"/>
            </a:endParaRPr>
          </a:p>
          <a:p>
            <a:pPr indent="-299244" lvl="0" marL="457200" rtl="0" algn="l">
              <a:spcBef>
                <a:spcPts val="0"/>
              </a:spcBef>
              <a:spcAft>
                <a:spcPts val="0"/>
              </a:spcAft>
              <a:buClr>
                <a:srgbClr val="000000"/>
              </a:buClr>
              <a:buSzPct val="100000"/>
              <a:buFont typeface="Arial"/>
              <a:buChar char="●"/>
            </a:pPr>
            <a:r>
              <a:rPr lang="en" sz="4450">
                <a:solidFill>
                  <a:srgbClr val="000000"/>
                </a:solidFill>
                <a:latin typeface="Arial"/>
                <a:ea typeface="Arial"/>
                <a:cs typeface="Arial"/>
                <a:sym typeface="Arial"/>
              </a:rPr>
              <a:t>Test and improve your sports knowledge</a:t>
            </a:r>
            <a:endParaRPr sz="4450">
              <a:solidFill>
                <a:srgbClr val="000000"/>
              </a:solidFill>
              <a:latin typeface="Arial"/>
              <a:ea typeface="Arial"/>
              <a:cs typeface="Arial"/>
              <a:sym typeface="Arial"/>
            </a:endParaRPr>
          </a:p>
          <a:p>
            <a:pPr indent="-299244" lvl="0" marL="457200" rtl="0" algn="l">
              <a:spcBef>
                <a:spcPts val="0"/>
              </a:spcBef>
              <a:spcAft>
                <a:spcPts val="0"/>
              </a:spcAft>
              <a:buClr>
                <a:srgbClr val="000000"/>
              </a:buClr>
              <a:buSzPct val="100000"/>
              <a:buFont typeface="Arial"/>
              <a:buChar char="●"/>
            </a:pPr>
            <a:r>
              <a:rPr lang="en" sz="4450">
                <a:solidFill>
                  <a:srgbClr val="000000"/>
                </a:solidFill>
                <a:latin typeface="Arial"/>
                <a:ea typeface="Arial"/>
                <a:cs typeface="Arial"/>
                <a:sym typeface="Arial"/>
              </a:rPr>
              <a:t>Join a competitive community of NBA fans</a:t>
            </a:r>
            <a:endParaRPr sz="44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37" name="Google Shape;137;p14"/>
          <p:cNvPicPr preferRelativeResize="0"/>
          <p:nvPr/>
        </p:nvPicPr>
        <p:blipFill>
          <a:blip r:embed="rId3">
            <a:alphaModFix/>
          </a:blip>
          <a:stretch>
            <a:fillRect/>
          </a:stretch>
        </p:blipFill>
        <p:spPr>
          <a:xfrm>
            <a:off x="7109225" y="3679550"/>
            <a:ext cx="1804775" cy="124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60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and Non-Functional Requirements</a:t>
            </a:r>
            <a:endParaRPr/>
          </a:p>
        </p:txBody>
      </p:sp>
      <p:sp>
        <p:nvSpPr>
          <p:cNvPr id="143" name="Google Shape;143;p15"/>
          <p:cNvSpPr txBox="1"/>
          <p:nvPr>
            <p:ph idx="1" type="body"/>
          </p:nvPr>
        </p:nvSpPr>
        <p:spPr>
          <a:xfrm>
            <a:off x="819150" y="1449800"/>
            <a:ext cx="7505700" cy="3170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SzPts val="523"/>
              <a:buNone/>
            </a:pPr>
            <a:r>
              <a:rPr b="1" lang="en" sz="1100">
                <a:solidFill>
                  <a:srgbClr val="000000"/>
                </a:solidFill>
                <a:latin typeface="Arial"/>
                <a:ea typeface="Arial"/>
                <a:cs typeface="Arial"/>
                <a:sym typeface="Arial"/>
              </a:rPr>
              <a:t>Functional Requirement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Provide real-time and historical NBA statistics for players and teams.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Prediction system about game outcomes and player performances.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Global and friend leaderboard.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“Wallet” system that stores points for each user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Non-Functional Requirement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Dynamic leaderboard updates (once every 30 minutes).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Streaks, achievements, and badges for correct predictions.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Pull up to date statistics on basketball games from server and live games.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Daily and weekly reward system that rewards points for users.</a:t>
            </a:r>
            <a:endParaRPr sz="1100">
              <a:solidFill>
                <a:srgbClr val="000000"/>
              </a:solidFill>
              <a:latin typeface="Arial"/>
              <a:ea typeface="Arial"/>
              <a:cs typeface="Arial"/>
              <a:sym typeface="Arial"/>
            </a:endParaRPr>
          </a:p>
        </p:txBody>
      </p:sp>
      <p:pic>
        <p:nvPicPr>
          <p:cNvPr id="144" name="Google Shape;144;p15"/>
          <p:cNvPicPr preferRelativeResize="0"/>
          <p:nvPr/>
        </p:nvPicPr>
        <p:blipFill>
          <a:blip r:embed="rId3">
            <a:alphaModFix/>
          </a:blip>
          <a:stretch>
            <a:fillRect/>
          </a:stretch>
        </p:blipFill>
        <p:spPr>
          <a:xfrm>
            <a:off x="7109225" y="3679550"/>
            <a:ext cx="1804775" cy="124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&amp; Techniques Used</a:t>
            </a:r>
            <a:endParaRPr/>
          </a:p>
        </p:txBody>
      </p:sp>
      <p:sp>
        <p:nvSpPr>
          <p:cNvPr id="150" name="Google Shape;150;p16"/>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Structure</a:t>
            </a:r>
            <a:r>
              <a:rPr b="1" lang="en"/>
              <a:t> &amp; </a:t>
            </a:r>
            <a:r>
              <a:rPr b="1" lang="en"/>
              <a:t>styling:</a:t>
            </a:r>
            <a:endParaRPr b="1"/>
          </a:p>
          <a:p>
            <a:pPr indent="-298450" lvl="1" marL="914400" rtl="0" algn="l">
              <a:spcBef>
                <a:spcPts val="0"/>
              </a:spcBef>
              <a:spcAft>
                <a:spcPts val="0"/>
              </a:spcAft>
              <a:buSzPts val="1100"/>
              <a:buChar char="○"/>
            </a:pPr>
            <a:r>
              <a:rPr lang="en"/>
              <a:t>For each webpage, HTML is used for the structure </a:t>
            </a:r>
            <a:endParaRPr/>
          </a:p>
          <a:p>
            <a:pPr indent="-298450" lvl="1" marL="914400" rtl="0" algn="l">
              <a:spcBef>
                <a:spcPts val="0"/>
              </a:spcBef>
              <a:spcAft>
                <a:spcPts val="0"/>
              </a:spcAft>
              <a:buSzPts val="1100"/>
              <a:buChar char="○"/>
            </a:pPr>
            <a:r>
              <a:rPr lang="en"/>
              <a:t>To style these pages, CSS is also used </a:t>
            </a:r>
            <a:endParaRPr/>
          </a:p>
          <a:p>
            <a:pPr indent="-311150" lvl="0" marL="457200" rtl="0" algn="l">
              <a:spcBef>
                <a:spcPts val="0"/>
              </a:spcBef>
              <a:spcAft>
                <a:spcPts val="0"/>
              </a:spcAft>
              <a:buSzPts val="1300"/>
              <a:buChar char="●"/>
            </a:pPr>
            <a:r>
              <a:rPr b="1" lang="en"/>
              <a:t>On-Point Analysis &amp; effects:</a:t>
            </a:r>
            <a:endParaRPr b="1"/>
          </a:p>
          <a:p>
            <a:pPr indent="-298450" lvl="1" marL="914400" rtl="0" algn="l">
              <a:spcBef>
                <a:spcPts val="0"/>
              </a:spcBef>
              <a:spcAft>
                <a:spcPts val="0"/>
              </a:spcAft>
              <a:buSzPts val="1100"/>
              <a:buChar char="○"/>
            </a:pPr>
            <a:r>
              <a:rPr lang="en"/>
              <a:t>For our personal analysis of data and for adding effects to </a:t>
            </a:r>
            <a:r>
              <a:rPr lang="en"/>
              <a:t>web pages</a:t>
            </a:r>
            <a:r>
              <a:rPr lang="en"/>
              <a:t>, we will be using JavaScript </a:t>
            </a:r>
            <a:endParaRPr/>
          </a:p>
          <a:p>
            <a:pPr indent="-311150" lvl="0" marL="457200" rtl="0" algn="l">
              <a:spcBef>
                <a:spcPts val="0"/>
              </a:spcBef>
              <a:spcAft>
                <a:spcPts val="0"/>
              </a:spcAft>
              <a:buSzPts val="1300"/>
              <a:buChar char="●"/>
            </a:pPr>
            <a:r>
              <a:rPr b="1" lang="en"/>
              <a:t>Account &amp; Leaderboard management:</a:t>
            </a:r>
            <a:endParaRPr b="1"/>
          </a:p>
          <a:p>
            <a:pPr indent="-298450" lvl="1" marL="914400" rtl="0" algn="l">
              <a:spcBef>
                <a:spcPts val="0"/>
              </a:spcBef>
              <a:spcAft>
                <a:spcPts val="0"/>
              </a:spcAft>
              <a:buSzPts val="1100"/>
              <a:buChar char="○"/>
            </a:pPr>
            <a:r>
              <a:rPr lang="en"/>
              <a:t>To be able to manage users accounts and their place on the leaderboard, we will use PHP &amp; MySQL</a:t>
            </a:r>
            <a:endParaRPr/>
          </a:p>
          <a:p>
            <a:pPr indent="-311150" lvl="0" marL="457200" rtl="0" algn="l">
              <a:spcBef>
                <a:spcPts val="0"/>
              </a:spcBef>
              <a:spcAft>
                <a:spcPts val="0"/>
              </a:spcAft>
              <a:buSzPts val="1300"/>
              <a:buChar char="●"/>
            </a:pPr>
            <a:r>
              <a:rPr b="1" lang="en"/>
              <a:t>Gathering data:</a:t>
            </a:r>
            <a:endParaRPr b="1"/>
          </a:p>
          <a:p>
            <a:pPr indent="-298450" lvl="1" marL="914400" rtl="0" algn="l">
              <a:spcBef>
                <a:spcPts val="0"/>
              </a:spcBef>
              <a:spcAft>
                <a:spcPts val="0"/>
              </a:spcAft>
              <a:buSzPts val="1100"/>
              <a:buChar char="○"/>
            </a:pPr>
            <a:r>
              <a:rPr lang="en"/>
              <a:t>We intend to collect live data using the NBA’s API</a:t>
            </a:r>
            <a:endParaRPr/>
          </a:p>
        </p:txBody>
      </p:sp>
      <p:pic>
        <p:nvPicPr>
          <p:cNvPr id="151" name="Google Shape;151;p16"/>
          <p:cNvPicPr preferRelativeResize="0"/>
          <p:nvPr/>
        </p:nvPicPr>
        <p:blipFill>
          <a:blip r:embed="rId3">
            <a:alphaModFix/>
          </a:blip>
          <a:stretch>
            <a:fillRect/>
          </a:stretch>
        </p:blipFill>
        <p:spPr>
          <a:xfrm>
            <a:off x="7109225" y="3679550"/>
            <a:ext cx="1804775" cy="124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a:t>
            </a:r>
            <a:endParaRPr/>
          </a:p>
        </p:txBody>
      </p:sp>
      <p:sp>
        <p:nvSpPr>
          <p:cNvPr id="157" name="Google Shape;157;p17"/>
          <p:cNvSpPr txBox="1"/>
          <p:nvPr>
            <p:ph idx="1" type="body"/>
          </p:nvPr>
        </p:nvSpPr>
        <p:spPr>
          <a:xfrm>
            <a:off x="819150" y="1800200"/>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James Holden Smith</a:t>
            </a:r>
            <a:endParaRPr b="1"/>
          </a:p>
          <a:p>
            <a:pPr indent="-311150" lvl="0" marL="457200" rtl="0" algn="l">
              <a:spcBef>
                <a:spcPts val="1200"/>
              </a:spcBef>
              <a:spcAft>
                <a:spcPts val="0"/>
              </a:spcAft>
              <a:buSzPts val="1300"/>
              <a:buChar char="-"/>
            </a:pPr>
            <a:r>
              <a:rPr lang="en"/>
              <a:t>19 Years Old</a:t>
            </a:r>
            <a:endParaRPr/>
          </a:p>
          <a:p>
            <a:pPr indent="-311150" lvl="0" marL="457200" rtl="0" algn="l">
              <a:spcBef>
                <a:spcPts val="0"/>
              </a:spcBef>
              <a:spcAft>
                <a:spcPts val="0"/>
              </a:spcAft>
              <a:buSzPts val="1300"/>
              <a:buChar char="-"/>
            </a:pPr>
            <a:r>
              <a:rPr lang="en"/>
              <a:t>Caucasian</a:t>
            </a:r>
            <a:r>
              <a:rPr lang="en"/>
              <a:t> male college </a:t>
            </a:r>
            <a:r>
              <a:rPr lang="en"/>
              <a:t>student</a:t>
            </a:r>
            <a:endParaRPr/>
          </a:p>
          <a:p>
            <a:pPr indent="-311150" lvl="0" marL="457200" rtl="0" algn="l">
              <a:spcBef>
                <a:spcPts val="0"/>
              </a:spcBef>
              <a:spcAft>
                <a:spcPts val="0"/>
              </a:spcAft>
              <a:buSzPts val="1300"/>
              <a:buChar char="-"/>
            </a:pPr>
            <a:r>
              <a:rPr lang="en"/>
              <a:t>Joins roommate’s Fantasy league</a:t>
            </a:r>
            <a:endParaRPr/>
          </a:p>
          <a:p>
            <a:pPr indent="-311150" lvl="0" marL="457200" rtl="0" algn="l">
              <a:spcBef>
                <a:spcPts val="0"/>
              </a:spcBef>
              <a:spcAft>
                <a:spcPts val="0"/>
              </a:spcAft>
              <a:buSzPts val="1300"/>
              <a:buChar char="-"/>
            </a:pPr>
            <a:r>
              <a:rPr lang="en"/>
              <a:t>Doesn’t want to be punished for coming in last place ( 24 hours in a Waffle House )</a:t>
            </a:r>
            <a:endParaRPr/>
          </a:p>
          <a:p>
            <a:pPr indent="-311150" lvl="0" marL="457200" rtl="0" algn="l">
              <a:spcBef>
                <a:spcPts val="0"/>
              </a:spcBef>
              <a:spcAft>
                <a:spcPts val="0"/>
              </a:spcAft>
              <a:buSzPts val="1300"/>
              <a:buChar char="-"/>
            </a:pPr>
            <a:r>
              <a:rPr lang="en"/>
              <a:t>Joins WinShare to understand how to draft a good team by making predictions on the performance of several players</a:t>
            </a:r>
            <a:endParaRPr/>
          </a:p>
        </p:txBody>
      </p:sp>
      <p:sp>
        <p:nvSpPr>
          <p:cNvPr id="158" name="Google Shape;158;p17"/>
          <p:cNvSpPr txBox="1"/>
          <p:nvPr>
            <p:ph idx="2" type="body"/>
          </p:nvPr>
        </p:nvSpPr>
        <p:spPr>
          <a:xfrm>
            <a:off x="4572000" y="1800200"/>
            <a:ext cx="36861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Geraldine Thompson</a:t>
            </a:r>
            <a:endParaRPr b="1"/>
          </a:p>
          <a:p>
            <a:pPr indent="-311150" lvl="0" marL="457200" rtl="0" algn="l">
              <a:spcBef>
                <a:spcPts val="1200"/>
              </a:spcBef>
              <a:spcAft>
                <a:spcPts val="0"/>
              </a:spcAft>
              <a:buSzPts val="1300"/>
              <a:buChar char="-"/>
            </a:pPr>
            <a:r>
              <a:rPr lang="en"/>
              <a:t>56 </a:t>
            </a:r>
            <a:r>
              <a:rPr lang="en"/>
              <a:t>years old</a:t>
            </a:r>
            <a:endParaRPr/>
          </a:p>
          <a:p>
            <a:pPr indent="-311150" lvl="0" marL="457200" rtl="0" algn="l">
              <a:spcBef>
                <a:spcPts val="0"/>
              </a:spcBef>
              <a:spcAft>
                <a:spcPts val="0"/>
              </a:spcAft>
              <a:buSzPts val="1300"/>
              <a:buChar char="-"/>
            </a:pPr>
            <a:r>
              <a:rPr lang="en"/>
              <a:t>Caucasian female</a:t>
            </a:r>
            <a:endParaRPr/>
          </a:p>
          <a:p>
            <a:pPr indent="-311150" lvl="0" marL="457200" rtl="0" algn="l">
              <a:spcBef>
                <a:spcPts val="0"/>
              </a:spcBef>
              <a:spcAft>
                <a:spcPts val="0"/>
              </a:spcAft>
              <a:buSzPts val="1300"/>
              <a:buChar char="-"/>
            </a:pPr>
            <a:r>
              <a:rPr lang="en"/>
              <a:t>Married to NBA </a:t>
            </a:r>
            <a:r>
              <a:rPr lang="en"/>
              <a:t>fanatic, Timothy Thompson</a:t>
            </a:r>
            <a:endParaRPr/>
          </a:p>
          <a:p>
            <a:pPr indent="-311150" lvl="0" marL="457200" rtl="0" algn="l">
              <a:spcBef>
                <a:spcPts val="0"/>
              </a:spcBef>
              <a:spcAft>
                <a:spcPts val="0"/>
              </a:spcAft>
              <a:buSzPts val="1300"/>
              <a:buChar char="-"/>
            </a:pPr>
            <a:r>
              <a:rPr lang="en"/>
              <a:t>Timothy spends every weekend watching sports, his favorite league being the NBA.</a:t>
            </a:r>
            <a:endParaRPr/>
          </a:p>
          <a:p>
            <a:pPr indent="-311150" lvl="0" marL="457200" rtl="0" algn="l">
              <a:spcBef>
                <a:spcPts val="0"/>
              </a:spcBef>
              <a:spcAft>
                <a:spcPts val="0"/>
              </a:spcAft>
              <a:buSzPts val="1300"/>
              <a:buChar char="-"/>
            </a:pPr>
            <a:r>
              <a:rPr lang="en"/>
              <a:t>Geraldine wants to spend                            more time with him</a:t>
            </a:r>
            <a:endParaRPr/>
          </a:p>
          <a:p>
            <a:pPr indent="-311150" lvl="0" marL="457200" rtl="0" algn="l">
              <a:spcBef>
                <a:spcPts val="0"/>
              </a:spcBef>
              <a:spcAft>
                <a:spcPts val="0"/>
              </a:spcAft>
              <a:buSzPts val="1300"/>
              <a:buChar char="-"/>
            </a:pPr>
            <a:r>
              <a:rPr lang="en"/>
              <a:t>She plays on WinShare to                                 get a better understanding                               for basketball</a:t>
            </a:r>
            <a:endParaRPr/>
          </a:p>
        </p:txBody>
      </p:sp>
      <p:pic>
        <p:nvPicPr>
          <p:cNvPr id="159" name="Google Shape;159;p17"/>
          <p:cNvPicPr preferRelativeResize="0"/>
          <p:nvPr/>
        </p:nvPicPr>
        <p:blipFill>
          <a:blip r:embed="rId3">
            <a:alphaModFix/>
          </a:blip>
          <a:stretch>
            <a:fillRect/>
          </a:stretch>
        </p:blipFill>
        <p:spPr>
          <a:xfrm>
            <a:off x="7109225" y="3679550"/>
            <a:ext cx="1804775" cy="124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 </a:t>
            </a:r>
            <a:endParaRPr/>
          </a:p>
        </p:txBody>
      </p:sp>
      <p:sp>
        <p:nvSpPr>
          <p:cNvPr id="165" name="Google Shape;165;p18"/>
          <p:cNvSpPr txBox="1"/>
          <p:nvPr>
            <p:ph idx="1" type="body"/>
          </p:nvPr>
        </p:nvSpPr>
        <p:spPr>
          <a:xfrm>
            <a:off x="819150" y="1580825"/>
            <a:ext cx="7505700" cy="2857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Our web app's stakeholders include: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NBA</a:t>
            </a:r>
            <a:r>
              <a:rPr lang="en" sz="1100">
                <a:solidFill>
                  <a:srgbClr val="000000"/>
                </a:solidFill>
                <a:latin typeface="Arial"/>
                <a:ea typeface="Arial"/>
                <a:cs typeface="Arial"/>
                <a:sym typeface="Arial"/>
              </a:rPr>
              <a:t> (primary sponsor and sports league)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Fanatics</a:t>
            </a:r>
            <a:r>
              <a:rPr lang="en" sz="1100">
                <a:solidFill>
                  <a:srgbClr val="000000"/>
                </a:solidFill>
                <a:latin typeface="Arial"/>
                <a:ea typeface="Arial"/>
                <a:cs typeface="Arial"/>
                <a:sym typeface="Arial"/>
              </a:rPr>
              <a:t> (points incentive feature sponsor)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Tech firms</a:t>
            </a:r>
            <a:r>
              <a:rPr lang="en" sz="1100">
                <a:solidFill>
                  <a:srgbClr val="000000"/>
                </a:solidFill>
                <a:latin typeface="Arial"/>
                <a:ea typeface="Arial"/>
                <a:cs typeface="Arial"/>
                <a:sym typeface="Arial"/>
              </a:rPr>
              <a:t> (IBM, AWS, Google Cloud for promoting analytics services)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Sports equipment/apparel</a:t>
            </a:r>
            <a:r>
              <a:rPr lang="en" sz="1100">
                <a:solidFill>
                  <a:srgbClr val="000000"/>
                </a:solidFill>
                <a:latin typeface="Arial"/>
                <a:ea typeface="Arial"/>
                <a:cs typeface="Arial"/>
                <a:sym typeface="Arial"/>
              </a:rPr>
              <a:t> (Nike, Adidas, Under Armour for exclusive promotions/merchandise)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Media networks</a:t>
            </a:r>
            <a:r>
              <a:rPr lang="en" sz="1100">
                <a:solidFill>
                  <a:srgbClr val="000000"/>
                </a:solidFill>
                <a:latin typeface="Arial"/>
                <a:ea typeface="Arial"/>
                <a:cs typeface="Arial"/>
                <a:sym typeface="Arial"/>
              </a:rPr>
              <a:t> (ESPN, Fox Sports for cross-promotion of shows and events)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These partnerships will drive multiple revenue streams through targeted ads, promotions, and increased user engagement.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7109225" y="3679550"/>
            <a:ext cx="1804775" cy="1248900"/>
          </a:xfrm>
          <a:prstGeom prst="rect">
            <a:avLst/>
          </a:prstGeom>
          <a:noFill/>
          <a:ln>
            <a:noFill/>
          </a:ln>
        </p:spPr>
      </p:pic>
      <p:pic>
        <p:nvPicPr>
          <p:cNvPr id="167" name="Google Shape;167;p18"/>
          <p:cNvPicPr preferRelativeResize="0"/>
          <p:nvPr/>
        </p:nvPicPr>
        <p:blipFill>
          <a:blip r:embed="rId4">
            <a:alphaModFix/>
          </a:blip>
          <a:stretch>
            <a:fillRect/>
          </a:stretch>
        </p:blipFill>
        <p:spPr>
          <a:xfrm>
            <a:off x="4110447" y="1144925"/>
            <a:ext cx="461551" cy="1025224"/>
          </a:xfrm>
          <a:prstGeom prst="rect">
            <a:avLst/>
          </a:prstGeom>
          <a:noFill/>
          <a:ln>
            <a:noFill/>
          </a:ln>
        </p:spPr>
      </p:pic>
      <p:pic>
        <p:nvPicPr>
          <p:cNvPr id="168" name="Google Shape;168;p18"/>
          <p:cNvPicPr preferRelativeResize="0"/>
          <p:nvPr/>
        </p:nvPicPr>
        <p:blipFill>
          <a:blip r:embed="rId5">
            <a:alphaModFix/>
          </a:blip>
          <a:stretch>
            <a:fillRect/>
          </a:stretch>
        </p:blipFill>
        <p:spPr>
          <a:xfrm>
            <a:off x="5933100" y="1707574"/>
            <a:ext cx="966074" cy="724550"/>
          </a:xfrm>
          <a:prstGeom prst="rect">
            <a:avLst/>
          </a:prstGeom>
          <a:noFill/>
          <a:ln>
            <a:noFill/>
          </a:ln>
        </p:spPr>
      </p:pic>
      <p:pic>
        <p:nvPicPr>
          <p:cNvPr id="169" name="Google Shape;169;p18"/>
          <p:cNvPicPr preferRelativeResize="0"/>
          <p:nvPr/>
        </p:nvPicPr>
        <p:blipFill>
          <a:blip r:embed="rId6">
            <a:alphaModFix/>
          </a:blip>
          <a:stretch>
            <a:fillRect/>
          </a:stretch>
        </p:blipFill>
        <p:spPr>
          <a:xfrm>
            <a:off x="7109225" y="1970575"/>
            <a:ext cx="601200" cy="601180"/>
          </a:xfrm>
          <a:prstGeom prst="rect">
            <a:avLst/>
          </a:prstGeom>
          <a:noFill/>
          <a:ln>
            <a:noFill/>
          </a:ln>
        </p:spPr>
      </p:pic>
      <p:pic>
        <p:nvPicPr>
          <p:cNvPr id="170" name="Google Shape;170;p18"/>
          <p:cNvPicPr preferRelativeResize="0"/>
          <p:nvPr/>
        </p:nvPicPr>
        <p:blipFill>
          <a:blip r:embed="rId7">
            <a:alphaModFix/>
          </a:blip>
          <a:stretch>
            <a:fillRect/>
          </a:stretch>
        </p:blipFill>
        <p:spPr>
          <a:xfrm>
            <a:off x="7710425" y="2503550"/>
            <a:ext cx="1085246" cy="334600"/>
          </a:xfrm>
          <a:prstGeom prst="rect">
            <a:avLst/>
          </a:prstGeom>
          <a:noFill/>
          <a:ln>
            <a:noFill/>
          </a:ln>
        </p:spPr>
      </p:pic>
      <p:pic>
        <p:nvPicPr>
          <p:cNvPr id="171" name="Google Shape;171;p18"/>
          <p:cNvPicPr preferRelativeResize="0"/>
          <p:nvPr/>
        </p:nvPicPr>
        <p:blipFill>
          <a:blip r:embed="rId8">
            <a:alphaModFix/>
          </a:blip>
          <a:stretch>
            <a:fillRect/>
          </a:stretch>
        </p:blipFill>
        <p:spPr>
          <a:xfrm>
            <a:off x="5009175" y="1580825"/>
            <a:ext cx="601212" cy="601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Wire Frames</a:t>
            </a:r>
            <a:endParaRPr/>
          </a:p>
        </p:txBody>
      </p:sp>
      <p:pic>
        <p:nvPicPr>
          <p:cNvPr id="177" name="Google Shape;177;p19"/>
          <p:cNvPicPr preferRelativeResize="0"/>
          <p:nvPr/>
        </p:nvPicPr>
        <p:blipFill rotWithShape="1">
          <a:blip r:embed="rId3">
            <a:alphaModFix/>
          </a:blip>
          <a:srcRect b="59" l="0" r="0" t="49"/>
          <a:stretch/>
        </p:blipFill>
        <p:spPr>
          <a:xfrm>
            <a:off x="819150" y="1466300"/>
            <a:ext cx="6195776" cy="3462150"/>
          </a:xfrm>
          <a:prstGeom prst="rect">
            <a:avLst/>
          </a:prstGeom>
          <a:noFill/>
          <a:ln>
            <a:noFill/>
          </a:ln>
        </p:spPr>
      </p:pic>
      <p:pic>
        <p:nvPicPr>
          <p:cNvPr id="178" name="Google Shape;178;p19"/>
          <p:cNvPicPr preferRelativeResize="0"/>
          <p:nvPr/>
        </p:nvPicPr>
        <p:blipFill>
          <a:blip r:embed="rId4">
            <a:alphaModFix/>
          </a:blip>
          <a:stretch>
            <a:fillRect/>
          </a:stretch>
        </p:blipFill>
        <p:spPr>
          <a:xfrm>
            <a:off x="7109225" y="3679550"/>
            <a:ext cx="1804775" cy="124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Wire Frames</a:t>
            </a:r>
            <a:endParaRPr/>
          </a:p>
        </p:txBody>
      </p:sp>
      <p:pic>
        <p:nvPicPr>
          <p:cNvPr id="184" name="Google Shape;184;p20"/>
          <p:cNvPicPr preferRelativeResize="0"/>
          <p:nvPr/>
        </p:nvPicPr>
        <p:blipFill rotWithShape="1">
          <a:blip r:embed="rId3">
            <a:alphaModFix/>
          </a:blip>
          <a:srcRect b="59" l="0" r="0" t="49"/>
          <a:stretch/>
        </p:blipFill>
        <p:spPr>
          <a:xfrm>
            <a:off x="819150" y="1466300"/>
            <a:ext cx="6195776" cy="3462150"/>
          </a:xfrm>
          <a:prstGeom prst="rect">
            <a:avLst/>
          </a:prstGeom>
          <a:noFill/>
          <a:ln>
            <a:noFill/>
          </a:ln>
        </p:spPr>
      </p:pic>
      <p:pic>
        <p:nvPicPr>
          <p:cNvPr id="185" name="Google Shape;185;p20"/>
          <p:cNvPicPr preferRelativeResize="0"/>
          <p:nvPr/>
        </p:nvPicPr>
        <p:blipFill>
          <a:blip r:embed="rId4">
            <a:alphaModFix/>
          </a:blip>
          <a:stretch>
            <a:fillRect/>
          </a:stretch>
        </p:blipFill>
        <p:spPr>
          <a:xfrm>
            <a:off x="7109225" y="3679550"/>
            <a:ext cx="1804775" cy="124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Site Map</a:t>
            </a:r>
            <a:endParaRPr/>
          </a:p>
        </p:txBody>
      </p:sp>
      <p:pic>
        <p:nvPicPr>
          <p:cNvPr id="191" name="Google Shape;191;p21"/>
          <p:cNvPicPr preferRelativeResize="0"/>
          <p:nvPr/>
        </p:nvPicPr>
        <p:blipFill>
          <a:blip r:embed="rId3">
            <a:alphaModFix/>
          </a:blip>
          <a:stretch>
            <a:fillRect/>
          </a:stretch>
        </p:blipFill>
        <p:spPr>
          <a:xfrm>
            <a:off x="819150" y="1506932"/>
            <a:ext cx="7505700" cy="2517291"/>
          </a:xfrm>
          <a:prstGeom prst="rect">
            <a:avLst/>
          </a:prstGeom>
          <a:noFill/>
          <a:ln>
            <a:noFill/>
          </a:ln>
        </p:spPr>
      </p:pic>
      <p:pic>
        <p:nvPicPr>
          <p:cNvPr id="192" name="Google Shape;192;p21"/>
          <p:cNvPicPr preferRelativeResize="0"/>
          <p:nvPr/>
        </p:nvPicPr>
        <p:blipFill>
          <a:blip r:embed="rId4">
            <a:alphaModFix/>
          </a:blip>
          <a:stretch>
            <a:fillRect/>
          </a:stretch>
        </p:blipFill>
        <p:spPr>
          <a:xfrm>
            <a:off x="7109225" y="3679550"/>
            <a:ext cx="1804775" cy="124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