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ionzhD0bp1haLNTEgQij4l6PHr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830392" y="1191256"/>
            <a:ext cx="745763" cy="45826"/>
            <a:chOff x="4580561" y="2589004"/>
            <a:chExt cx="1064464" cy="25200"/>
          </a:xfrm>
        </p:grpSpPr>
        <p:sp>
          <p:nvSpPr>
            <p:cNvPr id="12" name="Google Shape;12;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5" name="Google Shape;15;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 name="Google Shape;1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3"/>
          <p:cNvGrpSpPr/>
          <p:nvPr/>
        </p:nvGrpSpPr>
        <p:grpSpPr>
          <a:xfrm>
            <a:off x="830392" y="1191256"/>
            <a:ext cx="745763" cy="45826"/>
            <a:chOff x="4580561" y="2589004"/>
            <a:chExt cx="1064464" cy="25200"/>
          </a:xfrm>
        </p:grpSpPr>
        <p:sp>
          <p:nvSpPr>
            <p:cNvPr id="20" name="Google Shape;20;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14"/>
          <p:cNvGrpSpPr/>
          <p:nvPr/>
        </p:nvGrpSpPr>
        <p:grpSpPr>
          <a:xfrm>
            <a:off x="830392" y="1191256"/>
            <a:ext cx="745763" cy="45826"/>
            <a:chOff x="4580561" y="2589004"/>
            <a:chExt cx="1064464" cy="25200"/>
          </a:xfrm>
        </p:grpSpPr>
        <p:sp>
          <p:nvSpPr>
            <p:cNvPr id="27" name="Google Shape;2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0" name="Google Shape;30;p1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4" name="Google Shape;34;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40" name="Google Shape;40;p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Think of your favorite web company. They all have many things in common but one thing immediately comes to mind: they all started as a small team of dedicated individuals who decided to put their skills to the test and bring their vision from concept to completion. Now it’s your turn.</a:t>
            </a:r>
            <a:endParaRPr/>
          </a:p>
          <a:p>
            <a:pPr indent="-311150" lvl="0" marL="457200" rtl="0" algn="l">
              <a:lnSpc>
                <a:spcPct val="115000"/>
              </a:lnSpc>
              <a:spcBef>
                <a:spcPts val="0"/>
              </a:spcBef>
              <a:spcAft>
                <a:spcPts val="0"/>
              </a:spcAft>
              <a:buSzPts val="1300"/>
              <a:buChar char="●"/>
            </a:pPr>
            <a:r>
              <a:rPr lang="en"/>
              <a:t>Rather than developing a project according to a spec that I provide, you will be providing the concept for a new website that meets a general set of guidelines as a project proposal (by the time the proposal is due, you will have the skills you need to begin development, along with a plan on how to proceed).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94" name="Google Shape;94;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Presentations will be on the last, penultimate, and (if needed) antepenultimate days of class</a:t>
            </a:r>
            <a:endParaRPr/>
          </a:p>
          <a:p>
            <a:pPr indent="-311150" lvl="0" marL="457200" rtl="0" algn="l">
              <a:lnSpc>
                <a:spcPct val="115000"/>
              </a:lnSpc>
              <a:spcBef>
                <a:spcPts val="0"/>
              </a:spcBef>
              <a:spcAft>
                <a:spcPts val="0"/>
              </a:spcAft>
              <a:buSzPts val="1300"/>
              <a:buChar char="●"/>
            </a:pPr>
            <a:r>
              <a:rPr lang="en"/>
              <a:t>Presentations will be capped at 30 minutes</a:t>
            </a:r>
            <a:endParaRPr/>
          </a:p>
          <a:p>
            <a:pPr indent="-298450" lvl="1" marL="914400" rtl="0" algn="l">
              <a:lnSpc>
                <a:spcPct val="115000"/>
              </a:lnSpc>
              <a:spcBef>
                <a:spcPts val="0"/>
              </a:spcBef>
              <a:spcAft>
                <a:spcPts val="0"/>
              </a:spcAft>
              <a:buSzPts val="1100"/>
              <a:buChar char="○"/>
            </a:pPr>
            <a:r>
              <a:rPr lang="en"/>
              <a:t>You get 20 minutes for:</a:t>
            </a:r>
            <a:endParaRPr/>
          </a:p>
          <a:p>
            <a:pPr indent="-298450" lvl="2" marL="1371600" rtl="0" algn="l">
              <a:lnSpc>
                <a:spcPct val="115000"/>
              </a:lnSpc>
              <a:spcBef>
                <a:spcPts val="0"/>
              </a:spcBef>
              <a:spcAft>
                <a:spcPts val="0"/>
              </a:spcAft>
              <a:buSzPts val="1100"/>
              <a:buChar char="■"/>
            </a:pPr>
            <a:r>
              <a:rPr lang="en"/>
              <a:t>Brief introduction</a:t>
            </a:r>
            <a:endParaRPr/>
          </a:p>
          <a:p>
            <a:pPr indent="-298450" lvl="2" marL="1371600" rtl="0" algn="l">
              <a:lnSpc>
                <a:spcPct val="115000"/>
              </a:lnSpc>
              <a:spcBef>
                <a:spcPts val="0"/>
              </a:spcBef>
              <a:spcAft>
                <a:spcPts val="0"/>
              </a:spcAft>
              <a:buSzPts val="1100"/>
              <a:buChar char="■"/>
            </a:pPr>
            <a:r>
              <a:rPr lang="en"/>
              <a:t>Specifics of the underlying implementation</a:t>
            </a:r>
            <a:endParaRPr/>
          </a:p>
          <a:p>
            <a:pPr indent="-298450" lvl="2" marL="1371600" rtl="0" algn="l">
              <a:lnSpc>
                <a:spcPct val="115000"/>
              </a:lnSpc>
              <a:spcBef>
                <a:spcPts val="0"/>
              </a:spcBef>
              <a:spcAft>
                <a:spcPts val="0"/>
              </a:spcAft>
              <a:buSzPts val="1100"/>
              <a:buChar char="■"/>
            </a:pPr>
            <a:r>
              <a:rPr lang="en"/>
              <a:t>Brief demonstration of its functionality</a:t>
            </a:r>
            <a:endParaRPr/>
          </a:p>
          <a:p>
            <a:pPr indent="-298450" lvl="1" marL="914400" rtl="0" algn="l">
              <a:lnSpc>
                <a:spcPct val="115000"/>
              </a:lnSpc>
              <a:spcBef>
                <a:spcPts val="0"/>
              </a:spcBef>
              <a:spcAft>
                <a:spcPts val="0"/>
              </a:spcAft>
              <a:buSzPts val="1100"/>
              <a:buChar char="○"/>
            </a:pPr>
            <a:r>
              <a:rPr lang="en"/>
              <a:t>Then, 10 minutes for Q&amp;A from me, the TA, and your classmates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46" name="Google Shape;46;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This is a semester-long project</a:t>
            </a:r>
            <a:endParaRPr/>
          </a:p>
          <a:p>
            <a:pPr indent="-311150" lvl="0" marL="457200" rtl="0" algn="l">
              <a:lnSpc>
                <a:spcPct val="115000"/>
              </a:lnSpc>
              <a:spcBef>
                <a:spcPts val="0"/>
              </a:spcBef>
              <a:spcAft>
                <a:spcPts val="0"/>
              </a:spcAft>
              <a:buSzPts val="1300"/>
              <a:buChar char="●"/>
            </a:pPr>
            <a:r>
              <a:rPr lang="en"/>
              <a:t>Begin thinking </a:t>
            </a:r>
            <a:r>
              <a:rPr b="1" lang="en"/>
              <a:t>now</a:t>
            </a:r>
            <a:r>
              <a:rPr lang="en"/>
              <a:t> about what you think you might want to spend your semester working on</a:t>
            </a:r>
            <a:endParaRPr/>
          </a:p>
          <a:p>
            <a:pPr indent="-298450" lvl="1" marL="914400" rtl="0" algn="l">
              <a:lnSpc>
                <a:spcPct val="115000"/>
              </a:lnSpc>
              <a:spcBef>
                <a:spcPts val="0"/>
              </a:spcBef>
              <a:spcAft>
                <a:spcPts val="0"/>
              </a:spcAft>
              <a:buSzPts val="1100"/>
              <a:buChar char="○"/>
            </a:pPr>
            <a:r>
              <a:rPr lang="en"/>
              <a:t>It should be something you don’t think you could pull off right now</a:t>
            </a:r>
            <a:endParaRPr/>
          </a:p>
          <a:p>
            <a:pPr indent="-298450" lvl="2" marL="1371600" rtl="0" algn="l">
              <a:lnSpc>
                <a:spcPct val="115000"/>
              </a:lnSpc>
              <a:spcBef>
                <a:spcPts val="0"/>
              </a:spcBef>
              <a:spcAft>
                <a:spcPts val="0"/>
              </a:spcAft>
              <a:buSzPts val="1100"/>
              <a:buChar char="■"/>
            </a:pPr>
            <a:r>
              <a:rPr lang="en"/>
              <a:t>(But don’t go overboard, needs to be realistic)</a:t>
            </a:r>
            <a:endParaRPr/>
          </a:p>
          <a:p>
            <a:pPr indent="-298450" lvl="1" marL="914400" rtl="0" algn="l">
              <a:lnSpc>
                <a:spcPct val="115000"/>
              </a:lnSpc>
              <a:spcBef>
                <a:spcPts val="0"/>
              </a:spcBef>
              <a:spcAft>
                <a:spcPts val="0"/>
              </a:spcAft>
              <a:buSzPts val="1100"/>
              <a:buChar char="○"/>
            </a:pPr>
            <a:r>
              <a:rPr lang="en"/>
              <a:t>Something you could see yourself being proud of selling/delivering to a real client, or the creation of something completely novel</a:t>
            </a:r>
            <a:endParaRPr/>
          </a:p>
          <a:p>
            <a:pPr indent="-311150" lvl="0" marL="457200" rtl="0" algn="l">
              <a:lnSpc>
                <a:spcPct val="115000"/>
              </a:lnSpc>
              <a:spcBef>
                <a:spcPts val="0"/>
              </a:spcBef>
              <a:spcAft>
                <a:spcPts val="0"/>
              </a:spcAft>
              <a:buSzPts val="1300"/>
              <a:buChar char="●"/>
            </a:pPr>
            <a:r>
              <a:rPr lang="en"/>
              <a:t>You have a lot of freedom, but I will vet each project</a:t>
            </a:r>
            <a:endParaRPr/>
          </a:p>
          <a:p>
            <a:pPr indent="-311150" lvl="0" marL="457200" rtl="0" algn="l">
              <a:lnSpc>
                <a:spcPct val="115000"/>
              </a:lnSpc>
              <a:spcBef>
                <a:spcPts val="0"/>
              </a:spcBef>
              <a:spcAft>
                <a:spcPts val="0"/>
              </a:spcAft>
              <a:buSzPts val="1300"/>
              <a:buChar char="●"/>
            </a:pPr>
            <a:r>
              <a:rPr lang="en"/>
              <a:t>Checkpoints along the way</a:t>
            </a:r>
            <a:endParaRPr/>
          </a:p>
          <a:p>
            <a:pPr indent="-298450" lvl="1" marL="914400" rtl="0" algn="l">
              <a:lnSpc>
                <a:spcPct val="115000"/>
              </a:lnSpc>
              <a:spcBef>
                <a:spcPts val="0"/>
              </a:spcBef>
              <a:spcAft>
                <a:spcPts val="0"/>
              </a:spcAft>
              <a:buSzPts val="1100"/>
              <a:buChar char="○"/>
            </a:pPr>
            <a:r>
              <a:rPr lang="en"/>
              <a:t>First checkpoint: Project proposals due September 10! (That’s 1.5 weeks from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52" name="Google Shape;52;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Proposals must include</a:t>
            </a:r>
            <a:endParaRPr/>
          </a:p>
          <a:p>
            <a:pPr indent="-298450" lvl="1" marL="914400" rtl="0" algn="l">
              <a:lnSpc>
                <a:spcPct val="115000"/>
              </a:lnSpc>
              <a:spcBef>
                <a:spcPts val="0"/>
              </a:spcBef>
              <a:spcAft>
                <a:spcPts val="0"/>
              </a:spcAft>
              <a:buSzPts val="1100"/>
              <a:buChar char="○"/>
            </a:pPr>
            <a:r>
              <a:rPr lang="en"/>
              <a:t>The name of your team, the names of all team members</a:t>
            </a:r>
            <a:endParaRPr/>
          </a:p>
          <a:p>
            <a:pPr indent="-298450" lvl="1" marL="914400" rtl="0" algn="l">
              <a:lnSpc>
                <a:spcPct val="115000"/>
              </a:lnSpc>
              <a:spcBef>
                <a:spcPts val="0"/>
              </a:spcBef>
              <a:spcAft>
                <a:spcPts val="0"/>
              </a:spcAft>
              <a:buSzPts val="1100"/>
              <a:buChar char="○"/>
            </a:pPr>
            <a:r>
              <a:rPr lang="en"/>
              <a:t>Summary of proposed project  -&gt; Derek</a:t>
            </a:r>
            <a:endParaRPr/>
          </a:p>
          <a:p>
            <a:pPr indent="-298450" lvl="1" marL="914400" rtl="0" algn="l">
              <a:lnSpc>
                <a:spcPct val="115000"/>
              </a:lnSpc>
              <a:spcBef>
                <a:spcPts val="0"/>
              </a:spcBef>
              <a:spcAft>
                <a:spcPts val="0"/>
              </a:spcAft>
              <a:buSzPts val="1100"/>
              <a:buChar char="○"/>
            </a:pPr>
            <a:r>
              <a:rPr lang="en"/>
              <a:t>Description of each type of user and stakeholder, and how the site generates value for each (Personas) -&gt; </a:t>
            </a:r>
            <a:endParaRPr/>
          </a:p>
          <a:p>
            <a:pPr indent="-298450" lvl="1" marL="914400" rtl="0" algn="l">
              <a:lnSpc>
                <a:spcPct val="115000"/>
              </a:lnSpc>
              <a:spcBef>
                <a:spcPts val="0"/>
              </a:spcBef>
              <a:spcAft>
                <a:spcPts val="0"/>
              </a:spcAft>
              <a:buSzPts val="1100"/>
              <a:buChar char="○"/>
            </a:pPr>
            <a:r>
              <a:rPr lang="en"/>
              <a:t>A summary of the technologies you intend to use</a:t>
            </a:r>
            <a:endParaRPr/>
          </a:p>
          <a:p>
            <a:pPr indent="-298450" lvl="1" marL="914400" rtl="0" algn="l">
              <a:lnSpc>
                <a:spcPct val="115000"/>
              </a:lnSpc>
              <a:spcBef>
                <a:spcPts val="0"/>
              </a:spcBef>
              <a:spcAft>
                <a:spcPts val="0"/>
              </a:spcAft>
              <a:buSzPts val="1100"/>
              <a:buChar char="○"/>
            </a:pPr>
            <a:r>
              <a:rPr lang="en"/>
              <a:t>Any functional and non-functional requirements -&gt; Joe </a:t>
            </a:r>
            <a:endParaRPr/>
          </a:p>
          <a:p>
            <a:pPr indent="-298450" lvl="1" marL="914400" rtl="0" algn="l">
              <a:lnSpc>
                <a:spcPct val="115000"/>
              </a:lnSpc>
              <a:spcBef>
                <a:spcPts val="0"/>
              </a:spcBef>
              <a:spcAft>
                <a:spcPts val="0"/>
              </a:spcAft>
              <a:buSzPts val="1100"/>
              <a:buChar char="○"/>
            </a:pPr>
            <a:r>
              <a:rPr lang="en"/>
              <a:t>An estimated project schedule </a:t>
            </a:r>
            <a:endParaRPr/>
          </a:p>
          <a:p>
            <a:pPr indent="-298450" lvl="1" marL="914400" rtl="0" algn="l">
              <a:lnSpc>
                <a:spcPct val="115000"/>
              </a:lnSpc>
              <a:spcBef>
                <a:spcPts val="0"/>
              </a:spcBef>
              <a:spcAft>
                <a:spcPts val="0"/>
              </a:spcAft>
              <a:buSzPts val="1100"/>
              <a:buChar char="○"/>
            </a:pPr>
            <a:r>
              <a:rPr lang="en"/>
              <a:t>A site map demonstrating the basic structure of your site -&gt; Heidi </a:t>
            </a:r>
            <a:endParaRPr/>
          </a:p>
          <a:p>
            <a:pPr indent="-298450" lvl="1" marL="914400" rtl="0" algn="l">
              <a:lnSpc>
                <a:spcPct val="115000"/>
              </a:lnSpc>
              <a:spcBef>
                <a:spcPts val="0"/>
              </a:spcBef>
              <a:spcAft>
                <a:spcPts val="0"/>
              </a:spcAft>
              <a:buSzPts val="1100"/>
              <a:buChar char="○"/>
            </a:pPr>
            <a:r>
              <a:rPr lang="en"/>
              <a:t>Two wireframes of pages that help demonstrate the intended functionality -&gt; Miles</a:t>
            </a:r>
            <a:endParaRPr/>
          </a:p>
          <a:p>
            <a:pPr indent="-298450" lvl="1" marL="914400" rtl="0" algn="l">
              <a:lnSpc>
                <a:spcPct val="115000"/>
              </a:lnSpc>
              <a:spcBef>
                <a:spcPts val="0"/>
              </a:spcBef>
              <a:spcAft>
                <a:spcPts val="0"/>
              </a:spcAft>
              <a:buSzPts val="1100"/>
              <a:buChar char="○"/>
            </a:pPr>
            <a:r>
              <a:rPr lang="en"/>
              <a:t>A 60-second Instagram video advertisement (will be posted on the ITWS Ig) -&gt; Cooper</a:t>
            </a:r>
            <a:endParaRPr/>
          </a:p>
          <a:p>
            <a:pPr indent="-311150" lvl="0" marL="457200" rtl="0" algn="l">
              <a:lnSpc>
                <a:spcPct val="115000"/>
              </a:lnSpc>
              <a:spcBef>
                <a:spcPts val="0"/>
              </a:spcBef>
              <a:spcAft>
                <a:spcPts val="0"/>
              </a:spcAft>
              <a:buSzPts val="1300"/>
              <a:buChar char="●"/>
            </a:pPr>
            <a:r>
              <a:rPr lang="en"/>
              <a:t>Caveat: I am aware that everything you write is subject to change. That’s fine if over the course of the semester everything changes</a:t>
            </a:r>
            <a:endParaRPr/>
          </a:p>
          <a:p>
            <a:pPr indent="-311150" lvl="0" marL="457200" rtl="0" algn="l">
              <a:lnSpc>
                <a:spcPct val="115000"/>
              </a:lnSpc>
              <a:spcBef>
                <a:spcPts val="0"/>
              </a:spcBef>
              <a:spcAft>
                <a:spcPts val="0"/>
              </a:spcAft>
              <a:buSzPts val="1300"/>
              <a:buChar char="●"/>
            </a:pPr>
            <a:r>
              <a:rPr lang="en"/>
              <a:t>You can’t do this in less than 4 full pages of typed text + the pictures. Err on the side of telling me too much. Standard 1-inch margins, double-spaced ok, </a:t>
            </a:r>
            <a:r>
              <a:rPr i="1" lang="en"/>
              <a:t>actual prose please</a:t>
            </a:r>
            <a:r>
              <a:rPr lang="en"/>
              <a:t> (</a:t>
            </a:r>
            <a:r>
              <a:rPr b="1" lang="en"/>
              <a:t>not</a:t>
            </a:r>
            <a:r>
              <a:rPr lang="en"/>
              <a:t> bullet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Proposals are due 9/10!</a:t>
            </a:r>
            <a:endParaRPr/>
          </a:p>
        </p:txBody>
      </p:sp>
      <p:sp>
        <p:nvSpPr>
          <p:cNvPr id="58" name="Google Shape;58;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On that day, two things will happen.</a:t>
            </a:r>
            <a:endParaRPr/>
          </a:p>
          <a:p>
            <a:pPr indent="-311150" lvl="0" marL="457200" rtl="0" algn="l">
              <a:lnSpc>
                <a:spcPct val="115000"/>
              </a:lnSpc>
              <a:spcBef>
                <a:spcPts val="1600"/>
              </a:spcBef>
              <a:spcAft>
                <a:spcPts val="0"/>
              </a:spcAft>
              <a:buSzPts val="1300"/>
              <a:buAutoNum type="arabicPeriod"/>
            </a:pPr>
            <a:r>
              <a:rPr lang="en"/>
              <a:t>Each group will give a 5-ish minute presentation. You will field questions from other students, the TA, and me </a:t>
            </a:r>
            <a:r>
              <a:rPr b="1" lang="en"/>
              <a:t>after</a:t>
            </a:r>
            <a:r>
              <a:rPr lang="en"/>
              <a:t> those 5 minutes.</a:t>
            </a:r>
            <a:endParaRPr/>
          </a:p>
          <a:p>
            <a:pPr indent="-311150" lvl="0" marL="457200" rtl="0" algn="l">
              <a:lnSpc>
                <a:spcPct val="115000"/>
              </a:lnSpc>
              <a:spcBef>
                <a:spcPts val="0"/>
              </a:spcBef>
              <a:spcAft>
                <a:spcPts val="0"/>
              </a:spcAft>
              <a:buSzPts val="1300"/>
              <a:buAutoNum type="arabicPeriod"/>
            </a:pPr>
            <a:r>
              <a:rPr lang="en"/>
              <a:t>Each group will create an Instagram video (to be posted to the ITWS Ig). 60 seconds max. You will show the video in class. We will vote for the best video (can’t vote for yourself). Winning group can have their lowest lab score raised to 50 at the end of the semester.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Stakeholder analysis</a:t>
            </a:r>
            <a:endParaRPr/>
          </a:p>
        </p:txBody>
      </p:sp>
      <p:sp>
        <p:nvSpPr>
          <p:cNvPr id="64" name="Google Shape;64;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Think of every group of people that could possibly derive any sort of value whatsoever from your app, </a:t>
            </a:r>
            <a:r>
              <a:rPr i="1" lang="en"/>
              <a:t>even if they don’t use the app directly</a:t>
            </a:r>
            <a:r>
              <a:rPr lang="en"/>
              <a:t>.</a:t>
            </a:r>
            <a:endParaRPr/>
          </a:p>
          <a:p>
            <a:pPr indent="0" lvl="0" marL="0" rtl="0" algn="l">
              <a:lnSpc>
                <a:spcPct val="115000"/>
              </a:lnSpc>
              <a:spcBef>
                <a:spcPts val="1600"/>
              </a:spcBef>
              <a:spcAft>
                <a:spcPts val="1600"/>
              </a:spcAft>
              <a:buSzPts val="1300"/>
              <a:buNone/>
            </a:pPr>
            <a:r>
              <a:rPr lang="en"/>
              <a:t>Example: An app that helps students create schedules (</a:t>
            </a:r>
            <a:r>
              <a:rPr i="1" lang="en"/>
              <a:t>e.g.,</a:t>
            </a:r>
            <a:r>
              <a:rPr lang="en"/>
              <a:t> QUACS) would have </a:t>
            </a:r>
            <a:r>
              <a:rPr b="1" lang="en"/>
              <a:t>parents </a:t>
            </a:r>
            <a:r>
              <a:rPr lang="en"/>
              <a:t>as a stakeholder because it enables students to have better conversations with their parents about long-term scheduling, their academic goals, and their day-to-day lives on campus. </a:t>
            </a:r>
            <a:r>
              <a:rPr i="1" lang="en"/>
              <a:t>Even though parents don’t use QUACS directly, they still derive value from it.</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Functional vs. non-functional requirements</a:t>
            </a:r>
            <a:endParaRPr/>
          </a:p>
        </p:txBody>
      </p:sp>
      <p:sp>
        <p:nvSpPr>
          <p:cNvPr id="70" name="Google Shape;70;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Think of an email client.</a:t>
            </a:r>
            <a:endParaRPr/>
          </a:p>
          <a:p>
            <a:pPr indent="0" lvl="0" marL="0" rtl="0" algn="l">
              <a:lnSpc>
                <a:spcPct val="115000"/>
              </a:lnSpc>
              <a:spcBef>
                <a:spcPts val="1600"/>
              </a:spcBef>
              <a:spcAft>
                <a:spcPts val="0"/>
              </a:spcAft>
              <a:buSzPts val="1300"/>
              <a:buNone/>
            </a:pPr>
            <a:r>
              <a:rPr b="1" lang="en"/>
              <a:t>What</a:t>
            </a:r>
            <a:r>
              <a:rPr lang="en"/>
              <a:t> things must an email client have (or must not have) in order to be considered an email client? These are your </a:t>
            </a:r>
            <a:r>
              <a:rPr b="1" lang="en"/>
              <a:t>functional requirements</a:t>
            </a:r>
            <a:r>
              <a:rPr lang="en"/>
              <a:t>. (Example: must be able to download mail from a server)</a:t>
            </a:r>
            <a:endParaRPr/>
          </a:p>
          <a:p>
            <a:pPr indent="0" lvl="0" marL="0" rtl="0" algn="l">
              <a:lnSpc>
                <a:spcPct val="115000"/>
              </a:lnSpc>
              <a:spcBef>
                <a:spcPts val="1600"/>
              </a:spcBef>
              <a:spcAft>
                <a:spcPts val="1600"/>
              </a:spcAft>
              <a:buSzPts val="1300"/>
              <a:buNone/>
            </a:pPr>
            <a:r>
              <a:rPr b="1" lang="en"/>
              <a:t>How</a:t>
            </a:r>
            <a:r>
              <a:rPr lang="en"/>
              <a:t> will your email client do those things? These are your </a:t>
            </a:r>
            <a:r>
              <a:rPr b="1" lang="en"/>
              <a:t>non-functional requirements</a:t>
            </a:r>
            <a:r>
              <a:rPr lang="en"/>
              <a:t>. (Example: the client should automatically download mail from the server at 10-minute intervals)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76" name="Google Shape;76;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AT A MINIMUM, YOUR PROJECT MUST MEET THE FOLLOWING REQUIREMENTS</a:t>
            </a:r>
            <a:endParaRPr/>
          </a:p>
          <a:p>
            <a:pPr indent="-311150" lvl="0" marL="457200" rtl="0" algn="l">
              <a:lnSpc>
                <a:spcPct val="115000"/>
              </a:lnSpc>
              <a:spcBef>
                <a:spcPts val="0"/>
              </a:spcBef>
              <a:spcAft>
                <a:spcPts val="0"/>
              </a:spcAft>
              <a:buSzPts val="1300"/>
              <a:buChar char="●"/>
            </a:pPr>
            <a:r>
              <a:rPr lang="en"/>
              <a:t>Functional (not necessarily identical) in the following browsers</a:t>
            </a:r>
            <a:endParaRPr/>
          </a:p>
          <a:p>
            <a:pPr indent="-298450" lvl="1" marL="914400" rtl="0" algn="l">
              <a:lnSpc>
                <a:spcPct val="115000"/>
              </a:lnSpc>
              <a:spcBef>
                <a:spcPts val="0"/>
              </a:spcBef>
              <a:spcAft>
                <a:spcPts val="0"/>
              </a:spcAft>
              <a:buSzPts val="1100"/>
              <a:buChar char="○"/>
            </a:pPr>
            <a:r>
              <a:rPr lang="en"/>
              <a:t>Chrome (latest)</a:t>
            </a:r>
            <a:endParaRPr/>
          </a:p>
          <a:p>
            <a:pPr indent="-298450" lvl="1" marL="914400" rtl="0" algn="l">
              <a:lnSpc>
                <a:spcPct val="115000"/>
              </a:lnSpc>
              <a:spcBef>
                <a:spcPts val="0"/>
              </a:spcBef>
              <a:spcAft>
                <a:spcPts val="0"/>
              </a:spcAft>
              <a:buSzPts val="1100"/>
              <a:buChar char="○"/>
            </a:pPr>
            <a:r>
              <a:rPr lang="en"/>
              <a:t>Firefox (latest)</a:t>
            </a:r>
            <a:endParaRPr/>
          </a:p>
          <a:p>
            <a:pPr indent="-311150" lvl="0" marL="457200" rtl="0" algn="l">
              <a:lnSpc>
                <a:spcPct val="115000"/>
              </a:lnSpc>
              <a:spcBef>
                <a:spcPts val="0"/>
              </a:spcBef>
              <a:spcAft>
                <a:spcPts val="0"/>
              </a:spcAft>
              <a:buSzPts val="1300"/>
              <a:buChar char="●"/>
            </a:pPr>
            <a:r>
              <a:rPr lang="en"/>
              <a:t>AMP stack – Apache, MySQL (MariaDB), PHP</a:t>
            </a:r>
            <a:endParaRPr/>
          </a:p>
          <a:p>
            <a:pPr indent="-298450" lvl="1" marL="914400" rtl="0" algn="l">
              <a:lnSpc>
                <a:spcPct val="115000"/>
              </a:lnSpc>
              <a:spcBef>
                <a:spcPts val="0"/>
              </a:spcBef>
              <a:spcAft>
                <a:spcPts val="0"/>
              </a:spcAft>
              <a:buSzPts val="1100"/>
              <a:buChar char="○"/>
            </a:pPr>
            <a:r>
              <a:rPr lang="en"/>
              <a:t>These are already on your VM, so just use those versions.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82" name="Google Shape;82;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Your application must make use of the following in a non-trivial way</a:t>
            </a:r>
            <a:endParaRPr/>
          </a:p>
          <a:p>
            <a:pPr indent="-298450" lvl="1" marL="914400" rtl="0" algn="l">
              <a:lnSpc>
                <a:spcPct val="115000"/>
              </a:lnSpc>
              <a:spcBef>
                <a:spcPts val="0"/>
              </a:spcBef>
              <a:spcAft>
                <a:spcPts val="0"/>
              </a:spcAft>
              <a:buSzPts val="1100"/>
              <a:buChar char="○"/>
            </a:pPr>
            <a:r>
              <a:rPr lang="en"/>
              <a:t>Valid semantic markup (HTML5)</a:t>
            </a:r>
            <a:endParaRPr/>
          </a:p>
          <a:p>
            <a:pPr indent="-298450" lvl="1" marL="914400" rtl="0" algn="l">
              <a:lnSpc>
                <a:spcPct val="115000"/>
              </a:lnSpc>
              <a:spcBef>
                <a:spcPts val="0"/>
              </a:spcBef>
              <a:spcAft>
                <a:spcPts val="0"/>
              </a:spcAft>
              <a:buSzPts val="1100"/>
              <a:buChar char="○"/>
            </a:pPr>
            <a:r>
              <a:rPr lang="en"/>
              <a:t>Valid CSS (browser prefixes excepted)</a:t>
            </a:r>
            <a:endParaRPr/>
          </a:p>
          <a:p>
            <a:pPr indent="-298450" lvl="1" marL="914400" rtl="0" algn="l">
              <a:lnSpc>
                <a:spcPct val="115000"/>
              </a:lnSpc>
              <a:spcBef>
                <a:spcPts val="0"/>
              </a:spcBef>
              <a:spcAft>
                <a:spcPts val="0"/>
              </a:spcAft>
              <a:buSzPts val="1100"/>
              <a:buChar char="○"/>
            </a:pPr>
            <a:r>
              <a:rPr lang="en"/>
              <a:t>Client-side scripting (JavaScript)</a:t>
            </a:r>
            <a:endParaRPr/>
          </a:p>
          <a:p>
            <a:pPr indent="-298450" lvl="1" marL="914400" rtl="0" algn="l">
              <a:lnSpc>
                <a:spcPct val="115000"/>
              </a:lnSpc>
              <a:spcBef>
                <a:spcPts val="0"/>
              </a:spcBef>
              <a:spcAft>
                <a:spcPts val="0"/>
              </a:spcAft>
              <a:buSzPts val="1100"/>
              <a:buChar char="○"/>
            </a:pPr>
            <a:r>
              <a:rPr lang="en"/>
              <a:t>Server-side programming (PHP)</a:t>
            </a:r>
            <a:endParaRPr/>
          </a:p>
          <a:p>
            <a:pPr indent="-298450" lvl="1" marL="914400" rtl="0" algn="l">
              <a:lnSpc>
                <a:spcPct val="115000"/>
              </a:lnSpc>
              <a:spcBef>
                <a:spcPts val="0"/>
              </a:spcBef>
              <a:spcAft>
                <a:spcPts val="0"/>
              </a:spcAft>
              <a:buSzPts val="1100"/>
              <a:buChar char="○"/>
            </a:pPr>
            <a:r>
              <a:rPr lang="en"/>
              <a:t>Database connectivity (MariaDB)</a:t>
            </a:r>
            <a:endParaRPr/>
          </a:p>
          <a:p>
            <a:pPr indent="-311150" lvl="0" marL="457200" rtl="0" algn="l">
              <a:lnSpc>
                <a:spcPct val="115000"/>
              </a:lnSpc>
              <a:spcBef>
                <a:spcPts val="0"/>
              </a:spcBef>
              <a:spcAft>
                <a:spcPts val="0"/>
              </a:spcAft>
              <a:buSzPts val="1300"/>
              <a:buChar char="●"/>
            </a:pPr>
            <a:r>
              <a:rPr lang="en"/>
              <a:t>Your application must support the notion of authentication and authorization (logging in and user roles/permissions)</a:t>
            </a:r>
            <a:endParaRPr/>
          </a:p>
          <a:p>
            <a:pPr indent="-311150" lvl="0" marL="457200" rtl="0" algn="l">
              <a:lnSpc>
                <a:spcPct val="115000"/>
              </a:lnSpc>
              <a:spcBef>
                <a:spcPts val="0"/>
              </a:spcBef>
              <a:spcAft>
                <a:spcPts val="0"/>
              </a:spcAft>
              <a:buSzPts val="1300"/>
              <a:buChar char="●"/>
            </a:pPr>
            <a:r>
              <a:rPr lang="en"/>
              <a:t>Your application must provide an easy means for administrative users to maintain it, without knowledge of the underlying technologies</a:t>
            </a:r>
            <a:endParaRPr/>
          </a:p>
          <a:p>
            <a:pPr indent="-311150" lvl="0" marL="457200" rtl="0" algn="l">
              <a:lnSpc>
                <a:spcPct val="115000"/>
              </a:lnSpc>
              <a:spcBef>
                <a:spcPts val="0"/>
              </a:spcBef>
              <a:spcAft>
                <a:spcPts val="0"/>
              </a:spcAft>
              <a:buSzPts val="1300"/>
              <a:buChar char="●"/>
            </a:pPr>
            <a:r>
              <a:rPr lang="en"/>
              <a:t>Your application must be easy to install, maintain, and extend by future developers (</a:t>
            </a:r>
            <a:r>
              <a:rPr i="1" lang="en"/>
              <a:t>i.e.</a:t>
            </a:r>
            <a:r>
              <a:rPr lang="en"/>
              <a:t>, not you)</a:t>
            </a:r>
            <a:endParaRPr/>
          </a:p>
          <a:p>
            <a:pPr indent="-311150" lvl="0" marL="457200" rtl="0" algn="l">
              <a:lnSpc>
                <a:spcPct val="115000"/>
              </a:lnSpc>
              <a:spcBef>
                <a:spcPts val="0"/>
              </a:spcBef>
              <a:spcAft>
                <a:spcPts val="0"/>
              </a:spcAft>
              <a:buSzPts val="1300"/>
              <a:buChar char="●"/>
            </a:pPr>
            <a:r>
              <a:rPr lang="en"/>
              <a:t>Your site must address all seven facets of user experience (we’ll discuss later). Things like making the experience visually desirable and ensuring findability do matter! (Peter Morville honeycomb)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Group project</a:t>
            </a:r>
            <a:endParaRPr/>
          </a:p>
        </p:txBody>
      </p:sp>
      <p:sp>
        <p:nvSpPr>
          <p:cNvPr id="88" name="Google Shape;88;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Midterm presentations will be on </a:t>
            </a:r>
            <a:r>
              <a:rPr b="1" lang="en"/>
              <a:t>October 25</a:t>
            </a:r>
            <a:endParaRPr/>
          </a:p>
          <a:p>
            <a:pPr indent="-311150" lvl="0" marL="457200" rtl="0" algn="l">
              <a:lnSpc>
                <a:spcPct val="115000"/>
              </a:lnSpc>
              <a:spcBef>
                <a:spcPts val="0"/>
              </a:spcBef>
              <a:spcAft>
                <a:spcPts val="0"/>
              </a:spcAft>
              <a:buSzPts val="1300"/>
              <a:buChar char="●"/>
            </a:pPr>
            <a:r>
              <a:rPr lang="en"/>
              <a:t>Each group has 10 minutes</a:t>
            </a:r>
            <a:endParaRPr/>
          </a:p>
          <a:p>
            <a:pPr indent="-298450" lvl="1" marL="914400" rtl="0" algn="l">
              <a:lnSpc>
                <a:spcPct val="115000"/>
              </a:lnSpc>
              <a:spcBef>
                <a:spcPts val="0"/>
              </a:spcBef>
              <a:spcAft>
                <a:spcPts val="0"/>
              </a:spcAft>
              <a:buSzPts val="1100"/>
              <a:buChar char="○"/>
            </a:pPr>
            <a:r>
              <a:rPr lang="en"/>
              <a:t>5 minute demo of working frontend with fake backend</a:t>
            </a:r>
            <a:endParaRPr/>
          </a:p>
          <a:p>
            <a:pPr indent="-298450" lvl="1" marL="914400" rtl="0" algn="l">
              <a:lnSpc>
                <a:spcPct val="115000"/>
              </a:lnSpc>
              <a:spcBef>
                <a:spcPts val="0"/>
              </a:spcBef>
              <a:spcAft>
                <a:spcPts val="0"/>
              </a:spcAft>
              <a:buSzPts val="1100"/>
              <a:buChar char="○"/>
            </a:pPr>
            <a:r>
              <a:rPr lang="en"/>
              <a:t>5 minutes of 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