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02b84c0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02b84c0a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02b84c0a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02b84c0a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02b84c0a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02b84c0a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02b84c0a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02b84c0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02b84c0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02b84c0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02b84c0a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02b84c0a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03b0bf5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03b0bf5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03b0bf5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03b0bf5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0417fd6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0417fd6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0417fd6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0417fd6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021320f6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021320f6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07f344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07f344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021320f6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021320f6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021320f6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021320f6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021320f6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021320f6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021320f6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021320f6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021320f6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021320f6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02b84c0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02b84c0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02b84c0a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02b84c0a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t4lxD2DPVCAzi10og2Vdl8IxWn7lPqeT/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Rensselaer</a:t>
            </a:r>
            <a:r>
              <a:rPr lang="en"/>
              <a:t> Polytechnic Marketplace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1200"/>
              </a:spcAft>
              <a:buNone/>
            </a:pPr>
            <a:r>
              <a:rPr lang="en" sz="2200"/>
              <a:t>Aidan Pechet, Alex Cote, Anish Patel, Na’Sir Miller, Peter Simone</a:t>
            </a:r>
            <a:endParaRPr sz="2200"/>
          </a:p>
        </p:txBody>
      </p:sp>
      <p:pic>
        <p:nvPicPr>
          <p:cNvPr id="61" name="Google Shape;61;p13"/>
          <p:cNvPicPr preferRelativeResize="0"/>
          <p:nvPr/>
        </p:nvPicPr>
        <p:blipFill>
          <a:blip r:embed="rId3">
            <a:alphaModFix/>
          </a:blip>
          <a:stretch>
            <a:fillRect/>
          </a:stretch>
        </p:blipFill>
        <p:spPr>
          <a:xfrm>
            <a:off x="6645000" y="979988"/>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are necessary for RPM to function:</a:t>
            </a:r>
            <a:endParaRPr/>
          </a:p>
          <a:p>
            <a:pPr indent="-342900" lvl="0" marL="457200" rtl="0" algn="l">
              <a:spcBef>
                <a:spcPts val="1200"/>
              </a:spcBef>
              <a:spcAft>
                <a:spcPts val="0"/>
              </a:spcAft>
              <a:buSzPts val="1800"/>
              <a:buChar char="-"/>
            </a:pPr>
            <a:r>
              <a:rPr lang="en"/>
              <a:t>Recommender</a:t>
            </a:r>
            <a:r>
              <a:rPr lang="en"/>
              <a:t> System</a:t>
            </a:r>
            <a:endParaRPr/>
          </a:p>
          <a:p>
            <a:pPr indent="-342900" lvl="0" marL="457200" rtl="0" algn="l">
              <a:spcBef>
                <a:spcPts val="0"/>
              </a:spcBef>
              <a:spcAft>
                <a:spcPts val="0"/>
              </a:spcAft>
              <a:buSzPts val="1800"/>
              <a:buChar char="-"/>
            </a:pPr>
            <a:r>
              <a:rPr lang="en"/>
              <a:t>Database with related attributes</a:t>
            </a:r>
            <a:endParaRPr/>
          </a:p>
          <a:p>
            <a:pPr indent="-342900" lvl="0" marL="457200" rtl="0" algn="l">
              <a:spcBef>
                <a:spcPts val="0"/>
              </a:spcBef>
              <a:spcAft>
                <a:spcPts val="0"/>
              </a:spcAft>
              <a:buSzPts val="1800"/>
              <a:buChar char="-"/>
            </a:pPr>
            <a:r>
              <a:rPr lang="en"/>
              <a:t>User login/signup</a:t>
            </a:r>
            <a:endParaRPr/>
          </a:p>
          <a:p>
            <a:pPr indent="-342900" lvl="0" marL="457200" rtl="0" algn="l">
              <a:spcBef>
                <a:spcPts val="0"/>
              </a:spcBef>
              <a:spcAft>
                <a:spcPts val="0"/>
              </a:spcAft>
              <a:buSzPts val="1800"/>
              <a:buChar char="-"/>
            </a:pPr>
            <a:r>
              <a:rPr lang="en"/>
              <a:t>Finding an RPI-based meetup spot between two given locations</a:t>
            </a:r>
            <a:endParaRPr/>
          </a:p>
          <a:p>
            <a:pPr indent="-342900" lvl="0" marL="457200" rtl="0" algn="l">
              <a:spcBef>
                <a:spcPts val="0"/>
              </a:spcBef>
              <a:spcAft>
                <a:spcPts val="0"/>
              </a:spcAft>
              <a:buSzPts val="1800"/>
              <a:buChar char="-"/>
            </a:pPr>
            <a:r>
              <a:rPr lang="en"/>
              <a:t>Online Payment</a:t>
            </a:r>
            <a:endParaRPr/>
          </a:p>
          <a:p>
            <a:pPr indent="-342900" lvl="0" marL="457200" rtl="0" algn="l">
              <a:spcBef>
                <a:spcPts val="0"/>
              </a:spcBef>
              <a:spcAft>
                <a:spcPts val="0"/>
              </a:spcAft>
              <a:buSzPts val="1800"/>
              <a:buChar char="-"/>
            </a:pPr>
            <a:r>
              <a:rPr lang="en"/>
              <a:t>Notifications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are also necessary for a successful RPM:</a:t>
            </a:r>
            <a:endParaRPr/>
          </a:p>
          <a:p>
            <a:pPr indent="-342900" lvl="0" marL="457200" rtl="0" algn="l">
              <a:spcBef>
                <a:spcPts val="1200"/>
              </a:spcBef>
              <a:spcAft>
                <a:spcPts val="0"/>
              </a:spcAft>
              <a:buSzPts val="1800"/>
              <a:buChar char="-"/>
            </a:pPr>
            <a:r>
              <a:rPr lang="en"/>
              <a:t>Duo implementation</a:t>
            </a:r>
            <a:endParaRPr/>
          </a:p>
          <a:p>
            <a:pPr indent="-342900" lvl="0" marL="457200" rtl="0" algn="l">
              <a:spcBef>
                <a:spcPts val="0"/>
              </a:spcBef>
              <a:spcAft>
                <a:spcPts val="0"/>
              </a:spcAft>
              <a:buSzPts val="1800"/>
              <a:buChar char="-"/>
            </a:pPr>
            <a:r>
              <a:rPr lang="en"/>
              <a:t>Responsive site</a:t>
            </a:r>
            <a:endParaRPr/>
          </a:p>
          <a:p>
            <a:pPr indent="-317500" lvl="1" marL="914400" rtl="0" algn="l">
              <a:spcBef>
                <a:spcPts val="0"/>
              </a:spcBef>
              <a:spcAft>
                <a:spcPts val="0"/>
              </a:spcAft>
              <a:buSzPts val="1400"/>
              <a:buChar char="-"/>
            </a:pPr>
            <a:r>
              <a:rPr lang="en"/>
              <a:t>Clicking, typing, etc</a:t>
            </a:r>
            <a:endParaRPr/>
          </a:p>
          <a:p>
            <a:pPr indent="-317500" lvl="1" marL="914400" rtl="0" algn="l">
              <a:spcBef>
                <a:spcPts val="0"/>
              </a:spcBef>
              <a:spcAft>
                <a:spcPts val="0"/>
              </a:spcAft>
              <a:buSzPts val="1400"/>
              <a:buChar char="-"/>
            </a:pPr>
            <a:r>
              <a:rPr lang="en"/>
              <a:t>Creations and deletions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Architecture</a:t>
            </a:r>
            <a:r>
              <a:rPr lang="en"/>
              <a:t> and Visuals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Information Architecture</a:t>
            </a:r>
            <a:endParaRPr/>
          </a:p>
        </p:txBody>
      </p:sp>
      <p:pic>
        <p:nvPicPr>
          <p:cNvPr id="130" name="Google Shape;130;p25"/>
          <p:cNvPicPr preferRelativeResize="0"/>
          <p:nvPr/>
        </p:nvPicPr>
        <p:blipFill rotWithShape="1">
          <a:blip r:embed="rId3">
            <a:alphaModFix/>
          </a:blip>
          <a:srcRect b="0" l="0" r="0" t="1826"/>
          <a:stretch/>
        </p:blipFill>
        <p:spPr>
          <a:xfrm>
            <a:off x="1600200" y="384125"/>
            <a:ext cx="5943600" cy="385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Database Architecture</a:t>
            </a:r>
            <a:endParaRPr/>
          </a:p>
        </p:txBody>
      </p:sp>
      <p:pic>
        <p:nvPicPr>
          <p:cNvPr id="136" name="Google Shape;136;p26"/>
          <p:cNvPicPr preferRelativeResize="0"/>
          <p:nvPr/>
        </p:nvPicPr>
        <p:blipFill>
          <a:blip r:embed="rId3">
            <a:alphaModFix/>
          </a:blip>
          <a:stretch>
            <a:fillRect/>
          </a:stretch>
        </p:blipFill>
        <p:spPr>
          <a:xfrm>
            <a:off x="1600200" y="401538"/>
            <a:ext cx="5943600" cy="244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287125" y="4537750"/>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Mockup: Home Screen</a:t>
            </a:r>
            <a:endParaRPr/>
          </a:p>
        </p:txBody>
      </p:sp>
      <p:pic>
        <p:nvPicPr>
          <p:cNvPr id="142" name="Google Shape;142;p27"/>
          <p:cNvPicPr preferRelativeResize="0"/>
          <p:nvPr/>
        </p:nvPicPr>
        <p:blipFill>
          <a:blip r:embed="rId3">
            <a:alphaModFix/>
          </a:blip>
          <a:stretch>
            <a:fillRect/>
          </a:stretch>
        </p:blipFill>
        <p:spPr>
          <a:xfrm>
            <a:off x="1594975" y="304800"/>
            <a:ext cx="5954038" cy="42329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287125" y="4537750"/>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Mockup: Featured Listings</a:t>
            </a:r>
            <a:endParaRPr/>
          </a:p>
        </p:txBody>
      </p:sp>
      <p:pic>
        <p:nvPicPr>
          <p:cNvPr id="148" name="Google Shape;148;p28"/>
          <p:cNvPicPr preferRelativeResize="0"/>
          <p:nvPr/>
        </p:nvPicPr>
        <p:blipFill>
          <a:blip r:embed="rId3">
            <a:alphaModFix/>
          </a:blip>
          <a:stretch>
            <a:fillRect/>
          </a:stretch>
        </p:blipFill>
        <p:spPr>
          <a:xfrm>
            <a:off x="1594975" y="304800"/>
            <a:ext cx="5954038" cy="42329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body"/>
          </p:nvPr>
        </p:nvSpPr>
        <p:spPr>
          <a:xfrm>
            <a:off x="287125" y="4537750"/>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Mockup: Post a Listing</a:t>
            </a:r>
            <a:endParaRPr/>
          </a:p>
        </p:txBody>
      </p:sp>
      <p:pic>
        <p:nvPicPr>
          <p:cNvPr id="154" name="Google Shape;154;p29"/>
          <p:cNvPicPr preferRelativeResize="0"/>
          <p:nvPr/>
        </p:nvPicPr>
        <p:blipFill>
          <a:blip r:embed="rId3">
            <a:alphaModFix/>
          </a:blip>
          <a:stretch>
            <a:fillRect/>
          </a:stretch>
        </p:blipFill>
        <p:spPr>
          <a:xfrm>
            <a:off x="1594975" y="304800"/>
            <a:ext cx="5954038" cy="42329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None/>
            </a:pPr>
            <a:r>
              <a:rPr lang="en"/>
              <a:t>The Rensselaer Polytechnic Marketplace is committed to fostering a community led all-in-one experience. We want to provide our users with the comfortability and ease of access to their peers and their items. In order to act upon the RPI motto, “Why not change the world?”, we will be encouraging green behavior on our platform and on campus.</a:t>
            </a:r>
            <a:endParaRPr/>
          </a:p>
          <a:p>
            <a:pPr indent="0" lvl="0" marL="0" rtl="0" algn="l">
              <a:lnSpc>
                <a:spcPct val="200000"/>
              </a:lnSpc>
              <a:spcBef>
                <a:spcPts val="0"/>
              </a:spcBef>
              <a:spcAft>
                <a:spcPts val="0"/>
              </a:spcAft>
              <a:buNone/>
            </a:pPr>
            <a:r>
              <a:t/>
            </a:r>
            <a:endParaRPr/>
          </a:p>
          <a:p>
            <a:pPr indent="0" lvl="0" marL="0" rtl="0" algn="l">
              <a:lnSpc>
                <a:spcPct val="200000"/>
              </a:lnSpc>
              <a:spcBef>
                <a:spcPts val="0"/>
              </a:spcBef>
              <a:spcAft>
                <a:spcPts val="0"/>
              </a:spcAft>
              <a:buNone/>
            </a:pPr>
            <a:r>
              <a:rPr lang="en"/>
              <a:t>With all that being said, why not buy and sell?</a:t>
            </a:r>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a:t>Rensselaer</a:t>
            </a:r>
            <a:r>
              <a:rPr lang="en"/>
              <a:t> Polytechnic Marketplace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RPM is a marketplace application, designed specifically for RPI students, with a focus on encouraging sustainability.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RPM offers a number of services tailored to the needs of the typical RPI student:</a:t>
            </a:r>
            <a:endParaRPr/>
          </a:p>
          <a:p>
            <a:pPr indent="-342900" lvl="0" marL="457200" rtl="0" algn="l">
              <a:spcBef>
                <a:spcPts val="1200"/>
              </a:spcBef>
              <a:spcAft>
                <a:spcPts val="0"/>
              </a:spcAft>
              <a:buSzPts val="1800"/>
              <a:buChar char="-"/>
            </a:pPr>
            <a:r>
              <a:rPr lang="en"/>
              <a:t>Item Selling</a:t>
            </a:r>
            <a:endParaRPr/>
          </a:p>
          <a:p>
            <a:pPr indent="-342900" lvl="0" marL="457200" rtl="0" algn="l">
              <a:spcBef>
                <a:spcPts val="0"/>
              </a:spcBef>
              <a:spcAft>
                <a:spcPts val="0"/>
              </a:spcAft>
              <a:buSzPts val="1800"/>
              <a:buChar char="-"/>
            </a:pPr>
            <a:r>
              <a:rPr lang="en"/>
              <a:t>Exchange Locations</a:t>
            </a:r>
            <a:endParaRPr/>
          </a:p>
          <a:p>
            <a:pPr indent="-342900" lvl="0" marL="457200" rtl="0" algn="l">
              <a:spcBef>
                <a:spcPts val="0"/>
              </a:spcBef>
              <a:spcAft>
                <a:spcPts val="0"/>
              </a:spcAft>
              <a:buSzPts val="1800"/>
              <a:buChar char="-"/>
            </a:pPr>
            <a:r>
              <a:rPr lang="en"/>
              <a:t>Giveaway </a:t>
            </a:r>
            <a:r>
              <a:rPr lang="en"/>
              <a:t>Raffle</a:t>
            </a:r>
            <a:r>
              <a:rPr lang="en"/>
              <a:t> Periods</a:t>
            </a:r>
            <a:endParaRPr/>
          </a:p>
          <a:p>
            <a:pPr indent="-342900" lvl="0" marL="457200" rtl="0" algn="l">
              <a:spcBef>
                <a:spcPts val="0"/>
              </a:spcBef>
              <a:spcAft>
                <a:spcPts val="0"/>
              </a:spcAft>
              <a:buSzPts val="1800"/>
              <a:buChar char="-"/>
            </a:pPr>
            <a:r>
              <a:rPr lang="en"/>
              <a:t>Featured Listings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32" title="marketpalceAD.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Stakeholders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RPI Students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RPM provides value for the typical RPI student in a number of potential ways:</a:t>
            </a:r>
            <a:endParaRPr/>
          </a:p>
          <a:p>
            <a:pPr indent="-342900" lvl="0" marL="457200" rtl="0" algn="l">
              <a:spcBef>
                <a:spcPts val="1200"/>
              </a:spcBef>
              <a:spcAft>
                <a:spcPts val="0"/>
              </a:spcAft>
              <a:buSzPts val="1800"/>
              <a:buChar char="-"/>
            </a:pPr>
            <a:r>
              <a:rPr lang="en"/>
              <a:t>Opportunities</a:t>
            </a:r>
            <a:r>
              <a:rPr lang="en"/>
              <a:t> for Income</a:t>
            </a:r>
            <a:endParaRPr/>
          </a:p>
          <a:p>
            <a:pPr indent="-342900" lvl="0" marL="457200" rtl="0" algn="l">
              <a:spcBef>
                <a:spcPts val="0"/>
              </a:spcBef>
              <a:spcAft>
                <a:spcPts val="0"/>
              </a:spcAft>
              <a:buSzPts val="1800"/>
              <a:buChar char="-"/>
            </a:pPr>
            <a:r>
              <a:rPr lang="en"/>
              <a:t>Opportunities for Free Items</a:t>
            </a:r>
            <a:endParaRPr/>
          </a:p>
          <a:p>
            <a:pPr indent="-342900" lvl="0" marL="457200" rtl="0" algn="l">
              <a:spcBef>
                <a:spcPts val="0"/>
              </a:spcBef>
              <a:spcAft>
                <a:spcPts val="0"/>
              </a:spcAft>
              <a:buSzPts val="1800"/>
              <a:buChar char="-"/>
            </a:pPr>
            <a:r>
              <a:rPr lang="en"/>
              <a:t>Convenience</a:t>
            </a:r>
            <a:endParaRPr/>
          </a:p>
          <a:p>
            <a:pPr indent="-342900" lvl="0" marL="457200" rtl="0" algn="l">
              <a:spcBef>
                <a:spcPts val="0"/>
              </a:spcBef>
              <a:spcAft>
                <a:spcPts val="0"/>
              </a:spcAft>
              <a:buSzPts val="1800"/>
              <a:buChar char="-"/>
            </a:pPr>
            <a:r>
              <a:rPr lang="en"/>
              <a:t>No Delivery</a:t>
            </a:r>
            <a:endParaRPr/>
          </a:p>
          <a:p>
            <a:pPr indent="-342900" lvl="0" marL="457200" rtl="0" algn="l">
              <a:spcBef>
                <a:spcPts val="0"/>
              </a:spcBef>
              <a:spcAft>
                <a:spcPts val="0"/>
              </a:spcAft>
              <a:buSzPts val="1800"/>
              <a:buChar char="-"/>
            </a:pPr>
            <a:r>
              <a:rPr lang="en"/>
              <a:t>Offload Unused Items</a:t>
            </a:r>
            <a:endParaRPr/>
          </a:p>
          <a:p>
            <a:pPr indent="-342900" lvl="0" marL="457200" rtl="0" algn="l">
              <a:spcBef>
                <a:spcPts val="0"/>
              </a:spcBef>
              <a:spcAft>
                <a:spcPts val="0"/>
              </a:spcAft>
              <a:buSzPts val="1800"/>
              <a:buChar char="-"/>
            </a:pPr>
            <a:r>
              <a:rPr lang="en"/>
              <a:t>Get What You Need</a:t>
            </a:r>
            <a:endParaRPr/>
          </a:p>
          <a:p>
            <a:pPr indent="0" lvl="0" marL="0" rtl="0" algn="l">
              <a:spcBef>
                <a:spcPts val="1200"/>
              </a:spcBef>
              <a:spcAft>
                <a:spcPts val="1200"/>
              </a:spcAft>
              <a:buNone/>
            </a:pPr>
            <a:r>
              <a:rPr lang="en"/>
              <a:t>Additionally, by providing easy access to items, the average student can be worried about less, and therefore be less stressed.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RPI Educators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RPM provides value to RPI educators in a less direct way than students.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improving the readiness and decreasing the stress of students, they are more prepared to learn - and thus the job of the educator becomes ever so slightly easier.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RPI Parents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somewhat similar, but more direct, way to educators, RPM provides value to the parents of RPI students.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By allowing their children to easily get what they need, RPM takes stress off of parents - who can now worry less about the little things.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Additionally, free offers mean that parents can potentially spend less money on their children - be it on a </a:t>
            </a:r>
            <a:r>
              <a:rPr lang="en"/>
              <a:t>mini fridge</a:t>
            </a:r>
            <a:r>
              <a:rPr lang="en"/>
              <a:t> or storage unit.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Sustainability Groups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RPM aims to actively encourage </a:t>
            </a:r>
            <a:r>
              <a:rPr lang="en"/>
              <a:t>recycling</a:t>
            </a:r>
            <a:r>
              <a:rPr lang="en"/>
              <a:t> by encouraging people to give away used items to people who need them instead of disposing of them.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a:t>
            </a:r>
            <a:r>
              <a:rPr lang="en"/>
              <a:t>incentivising</a:t>
            </a:r>
            <a:r>
              <a:rPr lang="en"/>
              <a:t> giveaways we can further this cause in a more effective manner.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t>
            </a:r>
            <a:r>
              <a:rPr lang="en"/>
              <a:t>echnicals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utilize several technologies in order to make RPM function:</a:t>
            </a:r>
            <a:endParaRPr/>
          </a:p>
          <a:p>
            <a:pPr indent="-342900" lvl="0" marL="457200" rtl="0" algn="l">
              <a:spcBef>
                <a:spcPts val="1200"/>
              </a:spcBef>
              <a:spcAft>
                <a:spcPts val="0"/>
              </a:spcAft>
              <a:buSzPts val="1800"/>
              <a:buChar char="-"/>
            </a:pPr>
            <a:r>
              <a:rPr lang="en"/>
              <a:t>AMP stack and </a:t>
            </a:r>
            <a:r>
              <a:rPr lang="en"/>
              <a:t>complementaries</a:t>
            </a:r>
            <a:endParaRPr/>
          </a:p>
          <a:p>
            <a:pPr indent="-342900" lvl="0" marL="457200" rtl="0" algn="l">
              <a:spcBef>
                <a:spcPts val="0"/>
              </a:spcBef>
              <a:spcAft>
                <a:spcPts val="0"/>
              </a:spcAft>
              <a:buSzPts val="1800"/>
              <a:buChar char="-"/>
            </a:pPr>
            <a:r>
              <a:rPr lang="en"/>
              <a:t>Apache</a:t>
            </a:r>
            <a:endParaRPr/>
          </a:p>
          <a:p>
            <a:pPr indent="-342900" lvl="0" marL="457200" rtl="0" algn="l">
              <a:spcBef>
                <a:spcPts val="0"/>
              </a:spcBef>
              <a:spcAft>
                <a:spcPts val="0"/>
              </a:spcAft>
              <a:buSzPts val="1800"/>
              <a:buChar char="-"/>
            </a:pPr>
            <a:r>
              <a:rPr lang="en"/>
              <a:t>MariaDB</a:t>
            </a:r>
            <a:endParaRPr/>
          </a:p>
          <a:p>
            <a:pPr indent="-342900" lvl="0" marL="457200" rtl="0" algn="l">
              <a:spcBef>
                <a:spcPts val="0"/>
              </a:spcBef>
              <a:spcAft>
                <a:spcPts val="0"/>
              </a:spcAft>
              <a:buSzPts val="1800"/>
              <a:buChar char="-"/>
            </a:pPr>
            <a:r>
              <a:rPr lang="en"/>
              <a:t>PHP</a:t>
            </a:r>
            <a:endParaRPr/>
          </a:p>
          <a:p>
            <a:pPr indent="-342900" lvl="0" marL="457200" rtl="0" algn="l">
              <a:spcBef>
                <a:spcPts val="0"/>
              </a:spcBef>
              <a:spcAft>
                <a:spcPts val="0"/>
              </a:spcAft>
              <a:buSzPts val="1800"/>
              <a:buChar char="-"/>
            </a:pPr>
            <a:r>
              <a:rPr lang="en"/>
              <a:t>HTML</a:t>
            </a:r>
            <a:endParaRPr/>
          </a:p>
          <a:p>
            <a:pPr indent="-342900" lvl="0" marL="457200" rtl="0" algn="l">
              <a:spcBef>
                <a:spcPts val="0"/>
              </a:spcBef>
              <a:spcAft>
                <a:spcPts val="0"/>
              </a:spcAft>
              <a:buSzPts val="1800"/>
              <a:buChar char="-"/>
            </a:pPr>
            <a:r>
              <a:rPr lang="en"/>
              <a:t>CSS</a:t>
            </a:r>
            <a:endParaRPr/>
          </a:p>
          <a:p>
            <a:pPr indent="-342900" lvl="0" marL="457200" rtl="0" algn="l">
              <a:spcBef>
                <a:spcPts val="0"/>
              </a:spcBef>
              <a:spcAft>
                <a:spcPts val="0"/>
              </a:spcAft>
              <a:buSzPts val="1800"/>
              <a:buChar char="-"/>
            </a:pPr>
            <a:r>
              <a:rPr lang="en"/>
              <a:t>JavaScript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CC0000"/>
      </a:dk2>
      <a:lt2>
        <a:srgbClr val="E06666"/>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