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1854432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1854432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41610a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41610a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1854432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1854432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de77f0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de77f0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1854432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1854432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1854432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1854432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Windvision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Wacky Windmills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35500" y="45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Recap of Windvision</a:t>
            </a:r>
            <a:endParaRPr sz="4000"/>
          </a:p>
        </p:txBody>
      </p:sp>
      <p:sp>
        <p:nvSpPr>
          <p:cNvPr id="61" name="Google Shape;61;p14"/>
          <p:cNvSpPr txBox="1"/>
          <p:nvPr>
            <p:ph idx="1" type="body"/>
          </p:nvPr>
        </p:nvSpPr>
        <p:spPr>
          <a:xfrm>
            <a:off x="311700" y="12469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plan to utilize wind speed data</a:t>
            </a:r>
            <a:r>
              <a:rPr lang="en"/>
              <a:t> from many locations to create a website with a user-friendly interface and easy for anyone to navigate, accessing data by searching or browsing.</a:t>
            </a:r>
            <a:endParaRPr/>
          </a:p>
          <a:p>
            <a:pPr indent="-342900" lvl="0" marL="457200" rtl="0" algn="l">
              <a:spcBef>
                <a:spcPts val="0"/>
              </a:spcBef>
              <a:spcAft>
                <a:spcPts val="0"/>
              </a:spcAft>
              <a:buSzPts val="1800"/>
              <a:buChar char="●"/>
            </a:pPr>
            <a:r>
              <a:rPr lang="en"/>
              <a:t>NASA data processed and analyzed for accurate information, accessible by searching or browsing</a:t>
            </a:r>
            <a:endParaRPr/>
          </a:p>
          <a:p>
            <a:pPr indent="-342900" lvl="0" marL="457200" rtl="0" algn="l">
              <a:spcBef>
                <a:spcPts val="0"/>
              </a:spcBef>
              <a:spcAft>
                <a:spcPts val="0"/>
              </a:spcAft>
              <a:buSzPts val="1800"/>
              <a:buChar char="●"/>
            </a:pPr>
            <a:r>
              <a:rPr lang="en"/>
              <a:t>The main goal is to present users with easy to read data in order to help them pick ideal locations for wind farms. However this data could be used for many applications</a:t>
            </a:r>
            <a:endParaRPr/>
          </a:p>
        </p:txBody>
      </p:sp>
      <p:pic>
        <p:nvPicPr>
          <p:cNvPr id="62" name="Google Shape;62;p14"/>
          <p:cNvPicPr preferRelativeResize="0"/>
          <p:nvPr/>
        </p:nvPicPr>
        <p:blipFill>
          <a:blip r:embed="rId3">
            <a:alphaModFix/>
          </a:blip>
          <a:stretch>
            <a:fillRect/>
          </a:stretch>
        </p:blipFill>
        <p:spPr>
          <a:xfrm>
            <a:off x="5454925" y="3542900"/>
            <a:ext cx="2483350" cy="1600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Timeline</a:t>
            </a:r>
            <a:endParaRPr sz="4000"/>
          </a:p>
        </p:txBody>
      </p:sp>
      <p:grpSp>
        <p:nvGrpSpPr>
          <p:cNvPr id="68" name="Google Shape;68;p15"/>
          <p:cNvGrpSpPr/>
          <p:nvPr/>
        </p:nvGrpSpPr>
        <p:grpSpPr>
          <a:xfrm>
            <a:off x="247497" y="1252950"/>
            <a:ext cx="2277294" cy="2505785"/>
            <a:chOff x="1083025" y="1574031"/>
            <a:chExt cx="1834900" cy="1567389"/>
          </a:xfrm>
        </p:grpSpPr>
        <p:sp>
          <p:nvSpPr>
            <p:cNvPr id="69" name="Google Shape;69;p15"/>
            <p:cNvSpPr txBox="1"/>
            <p:nvPr/>
          </p:nvSpPr>
          <p:spPr>
            <a:xfrm>
              <a:off x="1330413" y="1574031"/>
              <a:ext cx="898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rgbClr val="6D9EEB"/>
                  </a:solidFill>
                  <a:latin typeface="Roboto"/>
                  <a:ea typeface="Roboto"/>
                  <a:cs typeface="Roboto"/>
                  <a:sym typeface="Roboto"/>
                </a:rPr>
                <a:t>January</a:t>
              </a:r>
              <a:endParaRPr b="1" sz="1600">
                <a:solidFill>
                  <a:srgbClr val="6D9EEB"/>
                </a:solidFill>
                <a:latin typeface="Roboto"/>
                <a:ea typeface="Roboto"/>
                <a:cs typeface="Roboto"/>
                <a:sym typeface="Roboto"/>
              </a:endParaRPr>
            </a:p>
          </p:txBody>
        </p:sp>
        <p:sp>
          <p:nvSpPr>
            <p:cNvPr id="70" name="Google Shape;70;p15"/>
            <p:cNvSpPr txBox="1"/>
            <p:nvPr/>
          </p:nvSpPr>
          <p:spPr>
            <a:xfrm>
              <a:off x="1083128" y="2695020"/>
              <a:ext cx="16578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78D8"/>
                  </a:solidFill>
                  <a:latin typeface="Roboto"/>
                  <a:ea typeface="Roboto"/>
                  <a:cs typeface="Roboto"/>
                  <a:sym typeface="Roboto"/>
                </a:rPr>
                <a:t>Project Proposal</a:t>
              </a:r>
              <a:endParaRPr sz="1800">
                <a:solidFill>
                  <a:srgbClr val="3C78D8"/>
                </a:solidFill>
                <a:latin typeface="Roboto"/>
                <a:ea typeface="Roboto"/>
                <a:cs typeface="Roboto"/>
                <a:sym typeface="Roboto"/>
              </a:endParaRPr>
            </a:p>
          </p:txBody>
        </p:sp>
        <p:cxnSp>
          <p:nvCxnSpPr>
            <p:cNvPr id="71" name="Google Shape;71;p15"/>
            <p:cNvCxnSpPr/>
            <p:nvPr/>
          </p:nvCxnSpPr>
          <p:spPr>
            <a:xfrm>
              <a:off x="2180202" y="1695421"/>
              <a:ext cx="718500" cy="741900"/>
            </a:xfrm>
            <a:prstGeom prst="straightConnector1">
              <a:avLst/>
            </a:prstGeom>
            <a:noFill/>
            <a:ln cap="flat" cmpd="sng" w="9525">
              <a:solidFill>
                <a:srgbClr val="6D9EEB"/>
              </a:solidFill>
              <a:prstDash val="solid"/>
              <a:round/>
              <a:headEnd len="sm" w="sm" type="none"/>
              <a:tailEnd len="sm" w="sm" type="none"/>
            </a:ln>
          </p:spPr>
        </p:cxnSp>
        <p:sp>
          <p:nvSpPr>
            <p:cNvPr id="72" name="Google Shape;72;p15"/>
            <p:cNvSpPr/>
            <p:nvPr/>
          </p:nvSpPr>
          <p:spPr>
            <a:xfrm flipH="1">
              <a:off x="1083025" y="2306625"/>
              <a:ext cx="1834800" cy="143400"/>
            </a:xfrm>
            <a:prstGeom prst="parallelogram">
              <a:avLst>
                <a:gd fmla="val 96952"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 name="Google Shape;73;p15"/>
            <p:cNvSpPr/>
            <p:nvPr/>
          </p:nvSpPr>
          <p:spPr>
            <a:xfrm>
              <a:off x="1083125" y="2460449"/>
              <a:ext cx="1834800" cy="143400"/>
            </a:xfrm>
            <a:prstGeom prst="parallelogram">
              <a:avLst>
                <a:gd fmla="val 96952"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5"/>
          <p:cNvGrpSpPr/>
          <p:nvPr/>
        </p:nvGrpSpPr>
        <p:grpSpPr>
          <a:xfrm>
            <a:off x="2368400" y="1252950"/>
            <a:ext cx="2277314" cy="2505785"/>
            <a:chOff x="1083009" y="1574031"/>
            <a:chExt cx="1834915" cy="1567389"/>
          </a:xfrm>
        </p:grpSpPr>
        <p:sp>
          <p:nvSpPr>
            <p:cNvPr id="75" name="Google Shape;75;p15"/>
            <p:cNvSpPr txBox="1"/>
            <p:nvPr/>
          </p:nvSpPr>
          <p:spPr>
            <a:xfrm>
              <a:off x="1209026" y="1574031"/>
              <a:ext cx="1019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rgbClr val="6D9EEB"/>
                  </a:solidFill>
                  <a:latin typeface="Roboto"/>
                  <a:ea typeface="Roboto"/>
                  <a:cs typeface="Roboto"/>
                  <a:sym typeface="Roboto"/>
                </a:rPr>
                <a:t>February</a:t>
              </a:r>
              <a:endParaRPr b="1" sz="1600">
                <a:solidFill>
                  <a:srgbClr val="6D9EEB"/>
                </a:solidFill>
                <a:latin typeface="Roboto"/>
                <a:ea typeface="Roboto"/>
                <a:cs typeface="Roboto"/>
                <a:sym typeface="Roboto"/>
              </a:endParaRPr>
            </a:p>
          </p:txBody>
        </p:sp>
        <p:sp>
          <p:nvSpPr>
            <p:cNvPr id="76" name="Google Shape;76;p15"/>
            <p:cNvSpPr txBox="1"/>
            <p:nvPr/>
          </p:nvSpPr>
          <p:spPr>
            <a:xfrm>
              <a:off x="1083009" y="2695020"/>
              <a:ext cx="18348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78D8"/>
                  </a:solidFill>
                  <a:latin typeface="Roboto"/>
                  <a:ea typeface="Roboto"/>
                  <a:cs typeface="Roboto"/>
                  <a:sym typeface="Roboto"/>
                </a:rPr>
                <a:t>Finished Front-End</a:t>
              </a:r>
              <a:endParaRPr sz="1800">
                <a:solidFill>
                  <a:srgbClr val="3C78D8"/>
                </a:solidFill>
                <a:latin typeface="Roboto"/>
                <a:ea typeface="Roboto"/>
                <a:cs typeface="Roboto"/>
                <a:sym typeface="Roboto"/>
              </a:endParaRPr>
            </a:p>
          </p:txBody>
        </p:sp>
        <p:cxnSp>
          <p:nvCxnSpPr>
            <p:cNvPr id="77" name="Google Shape;77;p15"/>
            <p:cNvCxnSpPr/>
            <p:nvPr/>
          </p:nvCxnSpPr>
          <p:spPr>
            <a:xfrm>
              <a:off x="2180202" y="1695421"/>
              <a:ext cx="718500" cy="741900"/>
            </a:xfrm>
            <a:prstGeom prst="straightConnector1">
              <a:avLst/>
            </a:prstGeom>
            <a:noFill/>
            <a:ln cap="flat" cmpd="sng" w="9525">
              <a:solidFill>
                <a:srgbClr val="6D9EEB"/>
              </a:solidFill>
              <a:prstDash val="solid"/>
              <a:round/>
              <a:headEnd len="sm" w="sm" type="none"/>
              <a:tailEnd len="sm" w="sm" type="none"/>
            </a:ln>
          </p:spPr>
        </p:cxnSp>
        <p:sp>
          <p:nvSpPr>
            <p:cNvPr id="78" name="Google Shape;78;p15"/>
            <p:cNvSpPr/>
            <p:nvPr/>
          </p:nvSpPr>
          <p:spPr>
            <a:xfrm flipH="1">
              <a:off x="1083025" y="2306625"/>
              <a:ext cx="1834800" cy="143400"/>
            </a:xfrm>
            <a:prstGeom prst="parallelogram">
              <a:avLst>
                <a:gd fmla="val 96952"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 name="Google Shape;79;p15"/>
            <p:cNvSpPr/>
            <p:nvPr/>
          </p:nvSpPr>
          <p:spPr>
            <a:xfrm>
              <a:off x="1083125" y="2460449"/>
              <a:ext cx="1834800" cy="143400"/>
            </a:xfrm>
            <a:prstGeom prst="parallelogram">
              <a:avLst>
                <a:gd fmla="val 96952"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5"/>
          <p:cNvGrpSpPr/>
          <p:nvPr/>
        </p:nvGrpSpPr>
        <p:grpSpPr>
          <a:xfrm>
            <a:off x="4492935" y="1251804"/>
            <a:ext cx="2277294" cy="2505806"/>
            <a:chOff x="1083025" y="1574025"/>
            <a:chExt cx="1834900" cy="1567402"/>
          </a:xfrm>
        </p:grpSpPr>
        <p:sp>
          <p:nvSpPr>
            <p:cNvPr id="81" name="Google Shape;81;p15"/>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rgbClr val="858585"/>
                  </a:solidFill>
                  <a:latin typeface="Roboto"/>
                  <a:ea typeface="Roboto"/>
                  <a:cs typeface="Roboto"/>
                  <a:sym typeface="Roboto"/>
                </a:rPr>
                <a:t>March</a:t>
              </a:r>
              <a:endParaRPr b="1" sz="1600">
                <a:solidFill>
                  <a:srgbClr val="858585"/>
                </a:solidFill>
                <a:latin typeface="Roboto"/>
                <a:ea typeface="Roboto"/>
                <a:cs typeface="Roboto"/>
                <a:sym typeface="Roboto"/>
              </a:endParaRPr>
            </a:p>
          </p:txBody>
        </p:sp>
        <p:sp>
          <p:nvSpPr>
            <p:cNvPr id="82" name="Google Shape;82;p15"/>
            <p:cNvSpPr txBox="1"/>
            <p:nvPr/>
          </p:nvSpPr>
          <p:spPr>
            <a:xfrm>
              <a:off x="1083117" y="2695027"/>
              <a:ext cx="18348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858585"/>
                  </a:solidFill>
                  <a:latin typeface="Roboto"/>
                  <a:ea typeface="Roboto"/>
                  <a:cs typeface="Roboto"/>
                  <a:sym typeface="Roboto"/>
                </a:rPr>
                <a:t>Work on Back-End</a:t>
              </a:r>
              <a:endParaRPr sz="1800">
                <a:solidFill>
                  <a:srgbClr val="858585"/>
                </a:solidFill>
                <a:latin typeface="Roboto"/>
                <a:ea typeface="Roboto"/>
                <a:cs typeface="Roboto"/>
                <a:sym typeface="Roboto"/>
              </a:endParaRPr>
            </a:p>
          </p:txBody>
        </p:sp>
        <p:cxnSp>
          <p:nvCxnSpPr>
            <p:cNvPr id="83" name="Google Shape;83;p15"/>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84" name="Google Shape;84;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 name="Google Shape;85;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5"/>
          <p:cNvGrpSpPr/>
          <p:nvPr/>
        </p:nvGrpSpPr>
        <p:grpSpPr>
          <a:xfrm>
            <a:off x="6619204" y="1251800"/>
            <a:ext cx="2277306" cy="2812670"/>
            <a:chOff x="1083015" y="1574025"/>
            <a:chExt cx="1834910" cy="1753098"/>
          </a:xfrm>
        </p:grpSpPr>
        <p:sp>
          <p:nvSpPr>
            <p:cNvPr id="87" name="Google Shape;87;p15"/>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600">
                  <a:solidFill>
                    <a:srgbClr val="858585"/>
                  </a:solidFill>
                  <a:latin typeface="Roboto"/>
                  <a:ea typeface="Roboto"/>
                  <a:cs typeface="Roboto"/>
                  <a:sym typeface="Roboto"/>
                </a:rPr>
                <a:t>April</a:t>
              </a:r>
              <a:endParaRPr b="1" sz="1600">
                <a:solidFill>
                  <a:srgbClr val="858585"/>
                </a:solidFill>
                <a:latin typeface="Roboto"/>
                <a:ea typeface="Roboto"/>
                <a:cs typeface="Roboto"/>
                <a:sym typeface="Roboto"/>
              </a:endParaRPr>
            </a:p>
          </p:txBody>
        </p:sp>
        <p:sp>
          <p:nvSpPr>
            <p:cNvPr id="88" name="Google Shape;88;p15"/>
            <p:cNvSpPr txBox="1"/>
            <p:nvPr/>
          </p:nvSpPr>
          <p:spPr>
            <a:xfrm>
              <a:off x="1083015" y="2695022"/>
              <a:ext cx="1834800" cy="632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858585"/>
                  </a:solidFill>
                  <a:latin typeface="Roboto"/>
                  <a:ea typeface="Roboto"/>
                  <a:cs typeface="Roboto"/>
                  <a:sym typeface="Roboto"/>
                </a:rPr>
                <a:t>Finish Back-End + Presentation</a:t>
              </a:r>
              <a:endParaRPr sz="1800">
                <a:solidFill>
                  <a:srgbClr val="858585"/>
                </a:solidFill>
                <a:latin typeface="Roboto"/>
                <a:ea typeface="Roboto"/>
                <a:cs typeface="Roboto"/>
                <a:sym typeface="Roboto"/>
              </a:endParaRPr>
            </a:p>
          </p:txBody>
        </p:sp>
        <p:cxnSp>
          <p:nvCxnSpPr>
            <p:cNvPr id="89" name="Google Shape;89;p15"/>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90" name="Google Shape;90;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 name="Google Shape;91;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Sitemap</a:t>
            </a:r>
            <a:endParaRPr sz="4000"/>
          </a:p>
        </p:txBody>
      </p:sp>
      <p:pic>
        <p:nvPicPr>
          <p:cNvPr id="97" name="Google Shape;97;p16"/>
          <p:cNvPicPr preferRelativeResize="0"/>
          <p:nvPr/>
        </p:nvPicPr>
        <p:blipFill>
          <a:blip r:embed="rId3">
            <a:alphaModFix/>
          </a:blip>
          <a:stretch>
            <a:fillRect/>
          </a:stretch>
        </p:blipFill>
        <p:spPr>
          <a:xfrm>
            <a:off x="1152300" y="1237972"/>
            <a:ext cx="6839400" cy="32454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Problems</a:t>
            </a:r>
            <a:endParaRPr/>
          </a:p>
        </p:txBody>
      </p:sp>
      <p:sp>
        <p:nvSpPr>
          <p:cNvPr id="103" name="Google Shape;10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Original plan</a:t>
            </a:r>
            <a:r>
              <a:rPr lang="en"/>
              <a:t>: Use wind speed, direction and temperature in Connecticut</a:t>
            </a:r>
            <a:endParaRPr/>
          </a:p>
          <a:p>
            <a:pPr indent="0" lvl="0" marL="0" rtl="0" algn="l">
              <a:spcBef>
                <a:spcPts val="1200"/>
              </a:spcBef>
              <a:spcAft>
                <a:spcPts val="0"/>
              </a:spcAft>
              <a:buNone/>
            </a:pPr>
            <a:r>
              <a:rPr lang="en"/>
              <a:t>Turns out there aren’t enough data points in CT to make it worth doing so now we’re doing the whole Northeast</a:t>
            </a:r>
            <a:endParaRPr/>
          </a:p>
          <a:p>
            <a:pPr indent="0" lvl="0" marL="0" rtl="0" algn="l">
              <a:spcBef>
                <a:spcPts val="1200"/>
              </a:spcBef>
              <a:spcAft>
                <a:spcPts val="0"/>
              </a:spcAft>
              <a:buNone/>
            </a:pPr>
            <a:r>
              <a:rPr b="1" lang="en"/>
              <a:t>Wind speed</a:t>
            </a:r>
            <a:r>
              <a:rPr lang="en"/>
              <a:t>: Data is good and we were able to convert it into CSV</a:t>
            </a:r>
            <a:endParaRPr/>
          </a:p>
          <a:p>
            <a:pPr indent="0" lvl="0" marL="0" rtl="0" algn="l">
              <a:spcBef>
                <a:spcPts val="1200"/>
              </a:spcBef>
              <a:spcAft>
                <a:spcPts val="0"/>
              </a:spcAft>
              <a:buNone/>
            </a:pPr>
            <a:r>
              <a:rPr b="1" lang="en"/>
              <a:t>Wind direction</a:t>
            </a:r>
            <a:r>
              <a:rPr lang="en"/>
              <a:t>: Can’t even find the data on NASA Giovanni</a:t>
            </a:r>
            <a:endParaRPr/>
          </a:p>
          <a:p>
            <a:pPr indent="0" lvl="0" marL="0" rtl="0" algn="l">
              <a:spcBef>
                <a:spcPts val="1200"/>
              </a:spcBef>
              <a:spcAft>
                <a:spcPts val="0"/>
              </a:spcAft>
              <a:buNone/>
            </a:pPr>
            <a:r>
              <a:rPr b="1" lang="en"/>
              <a:t>Air Temperature</a:t>
            </a:r>
            <a:r>
              <a:rPr lang="en"/>
              <a:t>: Data points are so similar across most </a:t>
            </a:r>
            <a:r>
              <a:rPr lang="en"/>
              <a:t>locations</a:t>
            </a:r>
            <a:r>
              <a:rPr lang="en"/>
              <a:t> it’s not a useful metric</a:t>
            </a:r>
            <a:endParaRPr/>
          </a:p>
          <a:p>
            <a:pPr indent="0" lvl="0" marL="0" rtl="0" algn="l">
              <a:spcBef>
                <a:spcPts val="1200"/>
              </a:spcBef>
              <a:spcAft>
                <a:spcPts val="1200"/>
              </a:spcAft>
              <a:buNone/>
            </a:pPr>
            <a:r>
              <a:rPr b="1" lang="en"/>
              <a:t>Where we’re at now</a:t>
            </a:r>
            <a:r>
              <a:rPr lang="en"/>
              <a:t>: Using wind speed in Northeast and trying to figure out what the best other data points to use 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102625" y="6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Demo</a:t>
            </a:r>
            <a:endParaRPr sz="4000"/>
          </a:p>
        </p:txBody>
      </p:sp>
      <p:pic>
        <p:nvPicPr>
          <p:cNvPr id="109" name="Google Shape;109;p18"/>
          <p:cNvPicPr preferRelativeResize="0"/>
          <p:nvPr/>
        </p:nvPicPr>
        <p:blipFill>
          <a:blip r:embed="rId3">
            <a:alphaModFix/>
          </a:blip>
          <a:stretch>
            <a:fillRect/>
          </a:stretch>
        </p:blipFill>
        <p:spPr>
          <a:xfrm>
            <a:off x="0" y="706432"/>
            <a:ext cx="9143999" cy="5005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Listening.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