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256" r:id="rId2"/>
    <p:sldId id="371" r:id="rId3"/>
    <p:sldId id="1509" r:id="rId4"/>
    <p:sldId id="1510" r:id="rId5"/>
    <p:sldId id="1511" r:id="rId6"/>
    <p:sldId id="1597" r:id="rId7"/>
    <p:sldId id="1513" r:id="rId8"/>
    <p:sldId id="1514" r:id="rId9"/>
    <p:sldId id="1515" r:id="rId10"/>
    <p:sldId id="1516" r:id="rId11"/>
    <p:sldId id="1517" r:id="rId12"/>
    <p:sldId id="1518" r:id="rId13"/>
    <p:sldId id="1598" r:id="rId14"/>
    <p:sldId id="1521" r:id="rId15"/>
    <p:sldId id="1522" r:id="rId16"/>
    <p:sldId id="1523" r:id="rId17"/>
    <p:sldId id="1599" r:id="rId18"/>
    <p:sldId id="1526" r:id="rId19"/>
    <p:sldId id="1527" r:id="rId20"/>
    <p:sldId id="1528" r:id="rId21"/>
    <p:sldId id="1529" r:id="rId22"/>
    <p:sldId id="1530" r:id="rId23"/>
    <p:sldId id="1531" r:id="rId24"/>
    <p:sldId id="1532" r:id="rId25"/>
    <p:sldId id="1533" r:id="rId26"/>
    <p:sldId id="1600" r:id="rId27"/>
    <p:sldId id="1536" r:id="rId28"/>
    <p:sldId id="1537" r:id="rId29"/>
    <p:sldId id="1538" r:id="rId30"/>
    <p:sldId id="1539" r:id="rId31"/>
    <p:sldId id="1540" r:id="rId32"/>
    <p:sldId id="1541" r:id="rId33"/>
    <p:sldId id="1542" r:id="rId34"/>
    <p:sldId id="1543" r:id="rId35"/>
    <p:sldId id="1601" r:id="rId36"/>
    <p:sldId id="1546" r:id="rId37"/>
    <p:sldId id="1548" r:id="rId38"/>
    <p:sldId id="1549" r:id="rId39"/>
    <p:sldId id="1550" r:id="rId40"/>
    <p:sldId id="1602" r:id="rId41"/>
    <p:sldId id="1553" r:id="rId42"/>
    <p:sldId id="1554" r:id="rId43"/>
    <p:sldId id="1555" r:id="rId44"/>
    <p:sldId id="1556" r:id="rId45"/>
    <p:sldId id="419" r:id="rId46"/>
    <p:sldId id="373" r:id="rId47"/>
    <p:sldId id="374" r:id="rId48"/>
    <p:sldId id="378" r:id="rId49"/>
    <p:sldId id="420" r:id="rId50"/>
    <p:sldId id="421" r:id="rId51"/>
    <p:sldId id="422" r:id="rId52"/>
    <p:sldId id="423" r:id="rId53"/>
    <p:sldId id="25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28" autoAdjust="0"/>
  </p:normalViewPr>
  <p:slideViewPr>
    <p:cSldViewPr snapToGrid="0" snapToObjects="1">
      <p:cViewPr varScale="1">
        <p:scale>
          <a:sx n="77" d="100"/>
          <a:sy n="77" d="100"/>
        </p:scale>
        <p:origin x="1618" y="53"/>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DB9219-4A66-4B41-AFAD-B4DCC55121D3}" type="datetimeFigureOut">
              <a:rPr lang="en-US" smtClean="0"/>
              <a:pPr/>
              <a:t>2/20/2022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A99D96-90C2-44B4-8DCF-3216EB4C3627}" type="slidenum">
              <a:rPr lang="en-US" smtClean="0"/>
              <a:pPr/>
              <a:t>‹#›</a:t>
            </a:fld>
            <a:endParaRPr lang="en-US"/>
          </a:p>
        </p:txBody>
      </p:sp>
    </p:spTree>
    <p:extLst>
      <p:ext uri="{BB962C8B-B14F-4D97-AF65-F5344CB8AC3E}">
        <p14:creationId xmlns:p14="http://schemas.microsoft.com/office/powerpoint/2010/main" val="3374085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796F5A-DA36-4202-8F3F-DA89D0431918}" type="datetimeFigureOut">
              <a:rPr lang="en-US" smtClean="0"/>
              <a:pPr/>
              <a:t>2/20/2022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BABC4-D3F8-4FEC-A081-17F891AA9F9F}" type="slidenum">
              <a:rPr lang="en-US" smtClean="0"/>
              <a:pPr/>
              <a:t>‹#›</a:t>
            </a:fld>
            <a:endParaRPr lang="en-US"/>
          </a:p>
        </p:txBody>
      </p:sp>
    </p:spTree>
    <p:extLst>
      <p:ext uri="{BB962C8B-B14F-4D97-AF65-F5344CB8AC3E}">
        <p14:creationId xmlns:p14="http://schemas.microsoft.com/office/powerpoint/2010/main" val="2167849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1</a:t>
            </a:fld>
            <a:endParaRPr lang="en-US"/>
          </a:p>
        </p:txBody>
      </p:sp>
    </p:spTree>
    <p:extLst>
      <p:ext uri="{BB962C8B-B14F-4D97-AF65-F5344CB8AC3E}">
        <p14:creationId xmlns:p14="http://schemas.microsoft.com/office/powerpoint/2010/main" val="229684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5C7452AD-CEF0-4B9C-BB8C-5D6D9B0EE20A}"/>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B76A34C2-66E4-40B8-B469-0EF2CA6F11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Ya, benar. Caranya mudah sekali. Langkah pertama, isi penuh jurigen 3-galon. Kedua, pindahkan seluruh air dari jurigen 3-galon ke jurigen 4-galon. Ketiga, isi penuh jurigen 3-galon. Keempat, pindahkan sebagian air dari jurigen 3-galon ke jurigen 4-galon sampai jurigen 4-galon penuh. Dengan demikian, air yang tersisa di dalam jurigen 3-galon adalah tepat dua galon. Hanya memerlukan empat langkah untuk mendapatkan solusinya.</a:t>
            </a:r>
          </a:p>
        </p:txBody>
      </p:sp>
      <p:sp>
        <p:nvSpPr>
          <p:cNvPr id="4" name="Slide Number Placeholder 3">
            <a:extLst>
              <a:ext uri="{FF2B5EF4-FFF2-40B4-BE49-F238E27FC236}">
                <a16:creationId xmlns:a16="http://schemas.microsoft.com/office/drawing/2014/main" id="{B4817CD0-95EA-47B9-A854-F08B3CB1ED63}"/>
              </a:ext>
            </a:extLst>
          </p:cNvPr>
          <p:cNvSpPr>
            <a:spLocks noGrp="1"/>
          </p:cNvSpPr>
          <p:nvPr>
            <p:ph type="sldNum" sz="quarter" idx="5"/>
          </p:nvPr>
        </p:nvSpPr>
        <p:spPr/>
        <p:txBody>
          <a:bodyPr/>
          <a:lstStyle/>
          <a:p>
            <a:pPr defTabSz="914400">
              <a:defRPr/>
            </a:pPr>
            <a:fld id="{939FE0FD-6B5C-4722-ABAD-2551C787E1E4}" type="slidenum">
              <a:rPr lang="en-US" sz="1400" kern="0" smtClean="0">
                <a:solidFill>
                  <a:srgbClr val="000000"/>
                </a:solidFill>
                <a:latin typeface="Arial"/>
                <a:cs typeface="Arial"/>
                <a:sym typeface="Arial"/>
              </a:rPr>
              <a:pPr defTabSz="914400">
                <a:defRPr/>
              </a:pPr>
              <a:t>10</a:t>
            </a:fld>
            <a:endParaRPr lang="en-US" sz="1400" kern="0">
              <a:solidFill>
                <a:srgbClr val="000000"/>
              </a:solidFill>
              <a:latin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24B38479-FAD4-4003-A496-5B142C669807}"/>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C5A23509-D747-4665-9BF9-115A7DB262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Bagi manusia, masalah ini sangat mudah diselesaikan. Bagaimana dengan komputer? Bisakah kita membuat teknik komputasi yang membuat komputer mampu menyelesaikan masalah tersebut? Ya, bisa. Teknik komputasi itu bernama </a:t>
            </a:r>
            <a:r>
              <a:rPr lang="en-US" altLang="en-US" i="1"/>
              <a:t>Searching</a:t>
            </a:r>
            <a:r>
              <a:rPr lang="en-US" altLang="en-US"/>
              <a:t>. Bagaimana caranya? Pertama, kita harus mendefinisikan keadaan atau </a:t>
            </a:r>
            <a:r>
              <a:rPr lang="en-US" altLang="en-US" i="1"/>
              <a:t>state</a:t>
            </a:r>
            <a:r>
              <a:rPr lang="en-US" altLang="en-US"/>
              <a:t>.</a:t>
            </a:r>
          </a:p>
        </p:txBody>
      </p:sp>
      <p:sp>
        <p:nvSpPr>
          <p:cNvPr id="4" name="Slide Number Placeholder 3">
            <a:extLst>
              <a:ext uri="{FF2B5EF4-FFF2-40B4-BE49-F238E27FC236}">
                <a16:creationId xmlns:a16="http://schemas.microsoft.com/office/drawing/2014/main" id="{D5018654-0E05-498B-997A-3DD7D1389BAF}"/>
              </a:ext>
            </a:extLst>
          </p:cNvPr>
          <p:cNvSpPr>
            <a:spLocks noGrp="1"/>
          </p:cNvSpPr>
          <p:nvPr>
            <p:ph type="sldNum" sz="quarter" idx="5"/>
          </p:nvPr>
        </p:nvSpPr>
        <p:spPr/>
        <p:txBody>
          <a:bodyPr/>
          <a:lstStyle/>
          <a:p>
            <a:pPr defTabSz="914400">
              <a:defRPr/>
            </a:pPr>
            <a:fld id="{6CFA84CB-1D43-42C5-B087-323585AF5478}" type="slidenum">
              <a:rPr lang="en-US" sz="1400" kern="0" smtClean="0">
                <a:solidFill>
                  <a:srgbClr val="000000"/>
                </a:solidFill>
                <a:latin typeface="Arial"/>
                <a:cs typeface="Arial"/>
                <a:sym typeface="Arial"/>
              </a:rPr>
              <a:pPr defTabSz="914400">
                <a:defRPr/>
              </a:pPr>
              <a:t>11</a:t>
            </a:fld>
            <a:endParaRPr lang="en-US" sz="1400" kern="0">
              <a:solidFill>
                <a:srgbClr val="000000"/>
              </a:solidFill>
              <a:latin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17C67C96-EC28-466E-9638-7B083E3F6F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DA162B3E-0D9E-4F2C-9861-45C41118B0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6000"/>
              <a:t>Pada masalah jurigen air, keadaan atau </a:t>
            </a:r>
            <a:r>
              <a:rPr lang="en-US" altLang="en-US" sz="6000" i="1"/>
              <a:t>state </a:t>
            </a:r>
            <a:r>
              <a:rPr lang="en-US" altLang="en-US" sz="6000"/>
              <a:t>bisa dinyatakan sebagai jumlah air yang berada dalam jurigen 4-galon dan jurigen 3-galon. Keadaan bisa dinyatakan sebagai titik koordinat (</a:t>
            </a:r>
            <a:r>
              <a:rPr lang="en-US" altLang="en-US" sz="6000" i="1"/>
              <a:t>x</a:t>
            </a:r>
            <a:r>
              <a:rPr lang="en-US" altLang="en-US" sz="6000"/>
              <a:t>, </a:t>
            </a:r>
            <a:r>
              <a:rPr lang="en-US" altLang="en-US" sz="6000" i="1"/>
              <a:t>y</a:t>
            </a:r>
            <a:r>
              <a:rPr lang="en-US" altLang="en-US" sz="6000"/>
              <a:t>), di mana </a:t>
            </a:r>
            <a:r>
              <a:rPr lang="en-US" altLang="en-US" sz="4800" i="1"/>
              <a:t>x</a:t>
            </a:r>
            <a:r>
              <a:rPr lang="en-US" altLang="en-US" sz="4800"/>
              <a:t> adalah jurigen berkapasitas empat galon sedangkan </a:t>
            </a:r>
            <a:r>
              <a:rPr lang="en-US" altLang="en-US" sz="4800" i="1"/>
              <a:t>y</a:t>
            </a:r>
            <a:r>
              <a:rPr lang="en-US" altLang="en-US" sz="4800"/>
              <a:t> adalah jurigen berkapasitas tiga galon. Dengan demikian, </a:t>
            </a:r>
            <a:r>
              <a:rPr lang="en-US" altLang="en-US" sz="4800" i="1"/>
              <a:t>x</a:t>
            </a:r>
            <a:r>
              <a:rPr lang="en-US" altLang="en-US" sz="4800"/>
              <a:t> = 0, 1, 2, 3, 4 dan </a:t>
            </a:r>
            <a:r>
              <a:rPr lang="en-US" altLang="en-US" sz="4800" i="1"/>
              <a:t>y</a:t>
            </a:r>
            <a:r>
              <a:rPr lang="en-US" altLang="en-US" sz="4800"/>
              <a:t> = 0, 1, 2, 3. Jadi, </a:t>
            </a:r>
            <a:r>
              <a:rPr lang="en-US" altLang="en-US" sz="6000"/>
              <a:t>K</a:t>
            </a:r>
            <a:r>
              <a:rPr lang="id-ID" altLang="en-US" sz="6000"/>
              <a:t>eadaan </a:t>
            </a:r>
            <a:r>
              <a:rPr lang="en-US" altLang="en-US" sz="6000"/>
              <a:t>A</a:t>
            </a:r>
            <a:r>
              <a:rPr lang="id-ID" altLang="en-US" sz="6000"/>
              <a:t>wal </a:t>
            </a:r>
            <a:r>
              <a:rPr lang="en-US" altLang="en-US" sz="6000"/>
              <a:t>atau </a:t>
            </a:r>
            <a:r>
              <a:rPr lang="en-US" altLang="en-US" sz="6000" i="1"/>
              <a:t>Initial State </a:t>
            </a:r>
            <a:r>
              <a:rPr lang="en-US" altLang="en-US" sz="6000"/>
              <a:t>bisa dinyatakan sebagai titik koordinat </a:t>
            </a:r>
            <a:r>
              <a:rPr lang="id-ID" altLang="en-US" sz="6000"/>
              <a:t>(0, 0)</a:t>
            </a:r>
            <a:r>
              <a:rPr lang="en-US" altLang="en-US" sz="6000"/>
              <a:t>. Sedangkan K</a:t>
            </a:r>
            <a:r>
              <a:rPr lang="id-ID" altLang="en-US" sz="6000"/>
              <a:t>eadaan </a:t>
            </a:r>
            <a:r>
              <a:rPr lang="en-US" altLang="en-US" sz="6000"/>
              <a:t>T</a:t>
            </a:r>
            <a:r>
              <a:rPr lang="id-ID" altLang="en-US" sz="6000"/>
              <a:t>ujuan</a:t>
            </a:r>
            <a:r>
              <a:rPr lang="en-US" altLang="en-US" sz="6000"/>
              <a:t> atau </a:t>
            </a:r>
            <a:r>
              <a:rPr lang="en-US" altLang="en-US" sz="6000" i="1"/>
              <a:t>Goal State </a:t>
            </a:r>
            <a:r>
              <a:rPr lang="en-US" altLang="en-US" sz="6000"/>
              <a:t>dinyatakan sebagai titik </a:t>
            </a:r>
            <a:r>
              <a:rPr lang="id-ID" altLang="en-US" sz="6000"/>
              <a:t>(</a:t>
            </a:r>
            <a:r>
              <a:rPr lang="en-US" altLang="en-US" sz="6000" i="1"/>
              <a:t>n</a:t>
            </a:r>
            <a:r>
              <a:rPr lang="id-ID" altLang="en-US" sz="6000"/>
              <a:t>, 2)</a:t>
            </a:r>
            <a:r>
              <a:rPr lang="en-US" altLang="en-US" sz="6000"/>
              <a:t>, </a:t>
            </a:r>
            <a:r>
              <a:rPr lang="id-ID" altLang="en-US" sz="6000"/>
              <a:t>untuk setiap nilai </a:t>
            </a:r>
            <a:r>
              <a:rPr lang="id-ID" altLang="en-US" sz="6000" i="1"/>
              <a:t>n </a:t>
            </a:r>
            <a:r>
              <a:rPr lang="id-ID" altLang="en-US" sz="6000"/>
              <a:t>berupa bilangan bulat </a:t>
            </a:r>
            <a:r>
              <a:rPr lang="en-US" altLang="en-US" sz="6000"/>
              <a:t>dalam interval [</a:t>
            </a:r>
            <a:r>
              <a:rPr lang="id-ID" altLang="en-US" sz="6000"/>
              <a:t>0</a:t>
            </a:r>
            <a:r>
              <a:rPr lang="en-US" altLang="en-US" sz="6000"/>
              <a:t>,</a:t>
            </a:r>
            <a:r>
              <a:rPr lang="id-ID" altLang="en-US" sz="6000"/>
              <a:t> 4</a:t>
            </a:r>
            <a:r>
              <a:rPr lang="en-US" altLang="en-US" sz="6000"/>
              <a:t>]</a:t>
            </a:r>
            <a:r>
              <a:rPr lang="id-ID" altLang="en-US" sz="6000"/>
              <a:t>.</a:t>
            </a:r>
          </a:p>
          <a:p>
            <a:endParaRPr lang="en-US" altLang="en-US"/>
          </a:p>
        </p:txBody>
      </p:sp>
      <p:sp>
        <p:nvSpPr>
          <p:cNvPr id="87044" name="Slide Number Placeholder 3">
            <a:extLst>
              <a:ext uri="{FF2B5EF4-FFF2-40B4-BE49-F238E27FC236}">
                <a16:creationId xmlns:a16="http://schemas.microsoft.com/office/drawing/2014/main" id="{4342E312-6B9D-4BB5-9A45-C69E3FB6C1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D04DDA4A-4398-436E-8C25-ABEC2B3E6797}" type="slidenum">
              <a:rPr lang="en-US" altLang="en-US" smtClean="0">
                <a:solidFill>
                  <a:srgbClr val="000000"/>
                </a:solidFill>
              </a:rPr>
              <a:pPr defTabSz="1827213" fontAlgn="base">
                <a:spcBef>
                  <a:spcPct val="0"/>
                </a:spcBef>
                <a:spcAft>
                  <a:spcPct val="0"/>
                </a:spcAft>
              </a:pPr>
              <a:t>12</a:t>
            </a:fld>
            <a:endParaRPr lang="en-US"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13</a:t>
            </a:fld>
            <a:endParaRPr lang="en-US"/>
          </a:p>
        </p:txBody>
      </p:sp>
    </p:spTree>
    <p:extLst>
      <p:ext uri="{BB962C8B-B14F-4D97-AF65-F5344CB8AC3E}">
        <p14:creationId xmlns:p14="http://schemas.microsoft.com/office/powerpoint/2010/main" val="3630942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907392EF-2DEE-4FAD-8992-3C63A052FD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65A51A24-6B5F-4921-926E-EC76FCA8AD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Aturan produksi atau o</a:t>
            </a:r>
            <a:r>
              <a:rPr lang="id-ID" altLang="en-US"/>
              <a:t>perator</a:t>
            </a:r>
            <a:r>
              <a:rPr lang="en-US" altLang="en-US"/>
              <a:t> </a:t>
            </a:r>
            <a:r>
              <a:rPr lang="id-ID" altLang="en-US"/>
              <a:t>adalah langkah untuk mengubah suatu keadaan menjadi keadaan yang lain.</a:t>
            </a:r>
            <a:r>
              <a:rPr lang="en-US" altLang="en-US"/>
              <a:t> H</a:t>
            </a:r>
            <a:r>
              <a:rPr lang="id-ID" altLang="en-US"/>
              <a:t>impunan operator </a:t>
            </a:r>
            <a:r>
              <a:rPr lang="en-US" altLang="en-US"/>
              <a:t>harus lengkap. J</a:t>
            </a:r>
            <a:r>
              <a:rPr lang="id-ID" altLang="en-US"/>
              <a:t>ika tidak lengkap</a:t>
            </a:r>
            <a:r>
              <a:rPr lang="en-US" altLang="en-US"/>
              <a:t>, s</a:t>
            </a:r>
            <a:r>
              <a:rPr lang="id-ID" altLang="en-US"/>
              <a:t>olusi tidak ditemukan.</a:t>
            </a:r>
            <a:r>
              <a:rPr lang="en-US" altLang="en-US"/>
              <a:t> Bagaimana cara memastikan bahwa </a:t>
            </a:r>
            <a:r>
              <a:rPr lang="id-ID" altLang="en-US"/>
              <a:t>himpunan operator</a:t>
            </a:r>
            <a:r>
              <a:rPr lang="en-US" altLang="en-US"/>
              <a:t> sudah lengkap atau belum</a:t>
            </a:r>
            <a:r>
              <a:rPr lang="id-ID" altLang="en-US"/>
              <a:t>?</a:t>
            </a:r>
            <a:r>
              <a:rPr lang="en-US" altLang="en-US"/>
              <a:t> Untuk kasus yang kompleks, terkadang kita harus melakukan pengecekan satu per satu sampai kita yakin bahwa aturan produksi yang dibuat sudah lengkap. Untuk kasus yang sederhana, kita bisa dengan mudah memastikan kelengkapan </a:t>
            </a:r>
            <a:r>
              <a:rPr lang="id-ID" altLang="en-US"/>
              <a:t>himpunan operator</a:t>
            </a:r>
            <a:r>
              <a:rPr lang="en-US" altLang="en-US"/>
              <a:t>.</a:t>
            </a:r>
            <a:endParaRPr lang="id-ID" altLang="en-US"/>
          </a:p>
        </p:txBody>
      </p:sp>
      <p:sp>
        <p:nvSpPr>
          <p:cNvPr id="93188" name="Slide Number Placeholder 3">
            <a:extLst>
              <a:ext uri="{FF2B5EF4-FFF2-40B4-BE49-F238E27FC236}">
                <a16:creationId xmlns:a16="http://schemas.microsoft.com/office/drawing/2014/main" id="{7C907FE5-0B38-4BD1-8359-996537C7C1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402E5295-D2AC-4E11-9324-B755FAB32EC4}" type="slidenum">
              <a:rPr lang="en-US" altLang="en-US" smtClean="0">
                <a:solidFill>
                  <a:srgbClr val="000000"/>
                </a:solidFill>
              </a:rPr>
              <a:pPr defTabSz="1827213" fontAlgn="base">
                <a:spcBef>
                  <a:spcPct val="0"/>
                </a:spcBef>
                <a:spcAft>
                  <a:spcPct val="0"/>
                </a:spcAft>
              </a:pPr>
              <a:t>14</a:t>
            </a:fld>
            <a:endParaRPr lang="en-US"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761B93F3-A1E7-4FEA-8200-388AB77879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C4DB360D-FCB0-4BE1-82D2-309F9933CB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Untuk masalah jurigen air, terdapat dua belas aturan produksi. Dijamin sudah lengkap untuk menemukan solusi. Aturan produksi yang pertama adalah Jika (x,y) maka (4,y), yang bisa diartikan sebagai “</a:t>
            </a:r>
            <a:r>
              <a:rPr lang="en-US" altLang="en-US">
                <a:solidFill>
                  <a:srgbClr val="000000"/>
                </a:solidFill>
                <a:latin typeface="Arial" panose="020B0604020202020204" pitchFamily="34" charset="0"/>
                <a:ea typeface="Times New Roman" panose="02020603050405020304" pitchFamily="18" charset="0"/>
                <a:cs typeface="Arial" panose="020B0604020202020204" pitchFamily="34" charset="0"/>
              </a:rPr>
              <a:t>Isi penuh jurigen 4-galon</a:t>
            </a:r>
            <a:r>
              <a:rPr lang="en-US" altLang="en-US"/>
              <a:t>”. Aturan produksi yang kedua adalah Jika (x,y) maka (x,4), yang bisa diartikan sebagai “</a:t>
            </a:r>
            <a:r>
              <a:rPr lang="en-US" altLang="en-US">
                <a:solidFill>
                  <a:srgbClr val="000000"/>
                </a:solidFill>
                <a:latin typeface="Arial" panose="020B0604020202020204" pitchFamily="34" charset="0"/>
                <a:cs typeface="Times New Roman" panose="02020603050405020304" pitchFamily="18" charset="0"/>
              </a:rPr>
              <a:t>Isi penuh jurigen 3-galon</a:t>
            </a:r>
            <a:r>
              <a:rPr lang="en-US" altLang="en-US"/>
              <a:t>”. Demikian seterusnya hingga aturan produksi keenam.</a:t>
            </a:r>
          </a:p>
        </p:txBody>
      </p:sp>
      <p:sp>
        <p:nvSpPr>
          <p:cNvPr id="95236" name="Slide Number Placeholder 3">
            <a:extLst>
              <a:ext uri="{FF2B5EF4-FFF2-40B4-BE49-F238E27FC236}">
                <a16:creationId xmlns:a16="http://schemas.microsoft.com/office/drawing/2014/main" id="{8678BA28-EC9A-4C1D-AF77-835A18186A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20152024-B53C-4DAE-9AC0-5CFD09BAE235}" type="slidenum">
              <a:rPr lang="en-US" altLang="en-US" smtClean="0">
                <a:solidFill>
                  <a:srgbClr val="000000"/>
                </a:solidFill>
              </a:rPr>
              <a:pPr defTabSz="1827213" fontAlgn="base">
                <a:spcBef>
                  <a:spcPct val="0"/>
                </a:spcBef>
                <a:spcAft>
                  <a:spcPct val="0"/>
                </a:spcAft>
              </a:pPr>
              <a:t>15</a:t>
            </a:fld>
            <a:endParaRPr lang="en-US"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BAD4366C-1C41-4DE6-8027-81B0164213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90204F9F-5B99-4576-9379-8DED144CC0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Aturan produksi ketujuh adalah Jika (x,y) maka (4,y-(4-x)), yang bisa diartikan sebagai “</a:t>
            </a:r>
            <a:r>
              <a:rPr lang="id-ID" altLang="en-US">
                <a:solidFill>
                  <a:srgbClr val="000000"/>
                </a:solidFill>
                <a:latin typeface="Arial" panose="020B0604020202020204" pitchFamily="34" charset="0"/>
                <a:ea typeface="Times New Roman" panose="02020603050405020304" pitchFamily="18" charset="0"/>
                <a:cs typeface="Arial" panose="020B0604020202020204" pitchFamily="34" charset="0"/>
              </a:rPr>
              <a:t>Tuangkan air dari jurigen 3</a:t>
            </a:r>
            <a:r>
              <a:rPr lang="en-US" altLang="en-US">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id-ID" altLang="en-US">
                <a:solidFill>
                  <a:srgbClr val="000000"/>
                </a:solidFill>
                <a:latin typeface="Arial" panose="020B0604020202020204" pitchFamily="34" charset="0"/>
                <a:ea typeface="Times New Roman" panose="02020603050405020304" pitchFamily="18" charset="0"/>
                <a:cs typeface="Arial" panose="020B0604020202020204" pitchFamily="34" charset="0"/>
              </a:rPr>
              <a:t>galon ke jurigen 4</a:t>
            </a:r>
            <a:r>
              <a:rPr lang="en-US" altLang="en-US">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id-ID" altLang="en-US">
                <a:solidFill>
                  <a:srgbClr val="000000"/>
                </a:solidFill>
                <a:latin typeface="Arial" panose="020B0604020202020204" pitchFamily="34" charset="0"/>
                <a:ea typeface="Times New Roman" panose="02020603050405020304" pitchFamily="18" charset="0"/>
                <a:cs typeface="Arial" panose="020B0604020202020204" pitchFamily="34" charset="0"/>
              </a:rPr>
              <a:t>galon sampai jurigen 4</a:t>
            </a:r>
            <a:r>
              <a:rPr lang="en-US" altLang="en-US">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id-ID" altLang="en-US">
                <a:solidFill>
                  <a:srgbClr val="000000"/>
                </a:solidFill>
                <a:latin typeface="Arial" panose="020B0604020202020204" pitchFamily="34" charset="0"/>
                <a:ea typeface="Times New Roman" panose="02020603050405020304" pitchFamily="18" charset="0"/>
                <a:cs typeface="Arial" panose="020B0604020202020204" pitchFamily="34" charset="0"/>
              </a:rPr>
              <a:t>galon penuh</a:t>
            </a:r>
            <a:r>
              <a:rPr lang="en-US" altLang="en-US"/>
              <a:t>”. Aturan produksi kedelapan adalah Jika (x,y) maka (</a:t>
            </a:r>
            <a:r>
              <a:rPr lang="en-US" altLang="en-US">
                <a:solidFill>
                  <a:srgbClr val="000000"/>
                </a:solidFill>
                <a:latin typeface="Arial" panose="020B0604020202020204" pitchFamily="34" charset="0"/>
                <a:cs typeface="Times New Roman" panose="02020603050405020304" pitchFamily="18" charset="0"/>
              </a:rPr>
              <a:t>x-(3-y),3</a:t>
            </a:r>
            <a:r>
              <a:rPr lang="en-US" altLang="en-US"/>
              <a:t>), yang bisa diartikan sebagai “</a:t>
            </a:r>
            <a:r>
              <a:rPr lang="id-ID" altLang="en-US">
                <a:solidFill>
                  <a:srgbClr val="000000"/>
                </a:solidFill>
                <a:latin typeface="Arial" panose="020B0604020202020204" pitchFamily="34" charset="0"/>
                <a:cs typeface="Times New Roman" panose="02020603050405020304" pitchFamily="18" charset="0"/>
              </a:rPr>
              <a:t>Tuangkan air dari jurigen 4</a:t>
            </a:r>
            <a:r>
              <a:rPr lang="en-US" altLang="en-US">
                <a:solidFill>
                  <a:srgbClr val="000000"/>
                </a:solidFill>
                <a:latin typeface="Arial" panose="020B0604020202020204" pitchFamily="34" charset="0"/>
                <a:cs typeface="Times New Roman" panose="02020603050405020304" pitchFamily="18" charset="0"/>
              </a:rPr>
              <a:t>-</a:t>
            </a:r>
            <a:r>
              <a:rPr lang="id-ID" altLang="en-US">
                <a:solidFill>
                  <a:srgbClr val="000000"/>
                </a:solidFill>
                <a:latin typeface="Arial" panose="020B0604020202020204" pitchFamily="34" charset="0"/>
                <a:cs typeface="Times New Roman" panose="02020603050405020304" pitchFamily="18" charset="0"/>
              </a:rPr>
              <a:t>galon ke jurigen 3</a:t>
            </a:r>
            <a:r>
              <a:rPr lang="en-US" altLang="en-US">
                <a:solidFill>
                  <a:srgbClr val="000000"/>
                </a:solidFill>
                <a:latin typeface="Arial" panose="020B0604020202020204" pitchFamily="34" charset="0"/>
                <a:cs typeface="Times New Roman" panose="02020603050405020304" pitchFamily="18" charset="0"/>
              </a:rPr>
              <a:t>-</a:t>
            </a:r>
            <a:r>
              <a:rPr lang="id-ID" altLang="en-US">
                <a:solidFill>
                  <a:srgbClr val="000000"/>
                </a:solidFill>
                <a:latin typeface="Arial" panose="020B0604020202020204" pitchFamily="34" charset="0"/>
                <a:cs typeface="Times New Roman" panose="02020603050405020304" pitchFamily="18" charset="0"/>
              </a:rPr>
              <a:t>galon sampai jurigen 3</a:t>
            </a:r>
            <a:r>
              <a:rPr lang="en-US" altLang="en-US">
                <a:solidFill>
                  <a:srgbClr val="000000"/>
                </a:solidFill>
                <a:latin typeface="Arial" panose="020B0604020202020204" pitchFamily="34" charset="0"/>
                <a:cs typeface="Times New Roman" panose="02020603050405020304" pitchFamily="18" charset="0"/>
              </a:rPr>
              <a:t>-</a:t>
            </a:r>
            <a:r>
              <a:rPr lang="id-ID" altLang="en-US">
                <a:solidFill>
                  <a:srgbClr val="000000"/>
                </a:solidFill>
                <a:latin typeface="Arial" panose="020B0604020202020204" pitchFamily="34" charset="0"/>
                <a:cs typeface="Times New Roman" panose="02020603050405020304" pitchFamily="18" charset="0"/>
              </a:rPr>
              <a:t>galon penuh</a:t>
            </a:r>
            <a:r>
              <a:rPr lang="en-US" altLang="en-US"/>
              <a:t>”. Kedua aturan ini terlihat kompleks. Aturan produksi kesembilan adalah Jika (x,y) maka (</a:t>
            </a:r>
            <a:r>
              <a:rPr lang="en-US" altLang="en-US">
                <a:solidFill>
                  <a:srgbClr val="000000"/>
                </a:solidFill>
                <a:latin typeface="Arial" panose="020B0604020202020204" pitchFamily="34" charset="0"/>
                <a:cs typeface="Times New Roman" panose="02020603050405020304" pitchFamily="18" charset="0"/>
              </a:rPr>
              <a:t>x+y,0</a:t>
            </a:r>
            <a:r>
              <a:rPr lang="en-US" altLang="en-US"/>
              <a:t>), yang berarti “</a:t>
            </a:r>
            <a:r>
              <a:rPr lang="en-US" altLang="en-US">
                <a:solidFill>
                  <a:srgbClr val="000000"/>
                </a:solidFill>
                <a:latin typeface="Arial" panose="020B0604020202020204" pitchFamily="34" charset="0"/>
                <a:cs typeface="Times New Roman" panose="02020603050405020304" pitchFamily="18" charset="0"/>
              </a:rPr>
              <a:t>Tuangkan seluruh air dari jurigen 3-galon ke jurigen 4-galon</a:t>
            </a:r>
            <a:r>
              <a:rPr lang="en-US" altLang="en-US"/>
              <a:t>”. Demikian seterusnya hingga aturan produksi kedua belas.</a:t>
            </a:r>
          </a:p>
        </p:txBody>
      </p:sp>
      <p:sp>
        <p:nvSpPr>
          <p:cNvPr id="97284" name="Slide Number Placeholder 3">
            <a:extLst>
              <a:ext uri="{FF2B5EF4-FFF2-40B4-BE49-F238E27FC236}">
                <a16:creationId xmlns:a16="http://schemas.microsoft.com/office/drawing/2014/main" id="{297FE88F-6BDB-4BED-BC1B-A695B3A93F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20D6DD29-32F3-4935-9657-755A85A45FCD}" type="slidenum">
              <a:rPr lang="en-US" altLang="en-US" smtClean="0">
                <a:solidFill>
                  <a:srgbClr val="000000"/>
                </a:solidFill>
              </a:rPr>
              <a:pPr defTabSz="1827213" fontAlgn="base">
                <a:spcBef>
                  <a:spcPct val="0"/>
                </a:spcBef>
                <a:spcAft>
                  <a:spcPct val="0"/>
                </a:spcAft>
              </a:pPr>
              <a:t>16</a:t>
            </a:fld>
            <a:endParaRPr lang="en-US"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17</a:t>
            </a:fld>
            <a:endParaRPr lang="en-US"/>
          </a:p>
        </p:txBody>
      </p:sp>
    </p:spTree>
    <p:extLst>
      <p:ext uri="{BB962C8B-B14F-4D97-AF65-F5344CB8AC3E}">
        <p14:creationId xmlns:p14="http://schemas.microsoft.com/office/powerpoint/2010/main" val="7124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D9B089F2-30E7-4469-B372-08EB206F6A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BF029952-CE1A-4CC1-AC0A-5E4F51C3F4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Breadth-First Search atau BFS termasuk metode pencarian </a:t>
            </a:r>
            <a:r>
              <a:rPr lang="en-US" altLang="en-US" i="1"/>
              <a:t>blind search </a:t>
            </a:r>
            <a:r>
              <a:rPr lang="en-US" altLang="en-US"/>
              <a:t>atau pencarian buta, tanpa informasi apapun. Pencarian dilakukan pada semua simpul atau </a:t>
            </a:r>
            <a:r>
              <a:rPr lang="en-US" altLang="en-US" i="1"/>
              <a:t>node</a:t>
            </a:r>
            <a:r>
              <a:rPr lang="en-US" altLang="en-US"/>
              <a:t> di setiap level, secara berurutan dari kiri ke kanan. Jika pada satu level belum ditemukan solusi, maka pencarian dilanjutkan pada level berikutnya. Demikian seterusnya sampai ditemukan solusi. Sebagai contoh, marilah kita berlatih menggunakan BFS untuk mencari solusi </a:t>
            </a:r>
            <a:r>
              <a:rPr lang="fi-FI" altLang="en-US"/>
              <a:t>masalah Jurigen Air. Langkah pertama, bangkitkan </a:t>
            </a:r>
            <a:r>
              <a:rPr lang="fi-FI" altLang="en-US" i="1"/>
              <a:t>initial state</a:t>
            </a:r>
            <a:r>
              <a:rPr lang="fi-FI" altLang="en-US"/>
              <a:t>, yaitu simpul (0,0), yang disebut simpul akar atau </a:t>
            </a:r>
            <a:r>
              <a:rPr lang="fi-FI" altLang="en-US" i="1"/>
              <a:t>root, </a:t>
            </a:r>
            <a:r>
              <a:rPr lang="fi-FI" altLang="en-US"/>
              <a:t>dengan level kedalaman sama dengan nol.</a:t>
            </a:r>
            <a:endParaRPr lang="id-ID" altLang="en-US"/>
          </a:p>
        </p:txBody>
      </p:sp>
      <p:sp>
        <p:nvSpPr>
          <p:cNvPr id="103428" name="Slide Number Placeholder 3">
            <a:extLst>
              <a:ext uri="{FF2B5EF4-FFF2-40B4-BE49-F238E27FC236}">
                <a16:creationId xmlns:a16="http://schemas.microsoft.com/office/drawing/2014/main" id="{C36BC85D-1378-4012-88CC-38681CB5B1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D78E62F0-E6E1-47E4-B570-6F2B011F1CED}" type="slidenum">
              <a:rPr lang="en-US" altLang="en-US" smtClean="0">
                <a:solidFill>
                  <a:srgbClr val="000000"/>
                </a:solidFill>
              </a:rPr>
              <a:pPr defTabSz="1827213" fontAlgn="base">
                <a:spcBef>
                  <a:spcPct val="0"/>
                </a:spcBef>
                <a:spcAft>
                  <a:spcPct val="0"/>
                </a:spcAft>
              </a:pPr>
              <a:t>18</a:t>
            </a:fld>
            <a:endParaRPr lang="en-US"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33650624-A805-4ED2-AFCE-DD782DA611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281C91D2-EB9B-479A-870B-D4DC1DB3D3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i-FI" altLang="en-US"/>
              <a:t>Langkah kedua, bangkitkan </a:t>
            </a:r>
            <a:r>
              <a:rPr lang="fi-FI" altLang="en-US" i="1"/>
              <a:t>next state </a:t>
            </a:r>
            <a:r>
              <a:rPr lang="fi-FI" altLang="en-US"/>
              <a:t>atau suksesor menggunakan aturan produksi. Karena BFS membangkitkan suksesor secara sekuensial dimulai dari aturan produksi yang pertama kali ditemukan, maka pembangkitan suksesor dari suatu simpul bergantung pada urutan Aturan Produksi yang telah dibuat sebelumnya. Misalkan pada langkah kedua ini dihasilkan suksesor (4,0) dulu, lalu suksesor (0,3). Pada level satu ini, solusinya belum ditemukan.</a:t>
            </a:r>
            <a:endParaRPr lang="id-ID" altLang="en-US"/>
          </a:p>
        </p:txBody>
      </p:sp>
      <p:sp>
        <p:nvSpPr>
          <p:cNvPr id="105476" name="Slide Number Placeholder 3">
            <a:extLst>
              <a:ext uri="{FF2B5EF4-FFF2-40B4-BE49-F238E27FC236}">
                <a16:creationId xmlns:a16="http://schemas.microsoft.com/office/drawing/2014/main" id="{FF3D0567-2DBC-4A19-A387-8BF5DA1C35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4D7B0AD8-754D-4D45-B6F1-B115CE4D1413}" type="slidenum">
              <a:rPr lang="en-US" altLang="en-US" smtClean="0">
                <a:solidFill>
                  <a:srgbClr val="000000"/>
                </a:solidFill>
              </a:rPr>
              <a:pPr defTabSz="1827213" fontAlgn="base">
                <a:spcBef>
                  <a:spcPct val="0"/>
                </a:spcBef>
                <a:spcAft>
                  <a:spcPct val="0"/>
                </a:spcAft>
              </a:pPr>
              <a:t>19</a:t>
            </a:fld>
            <a:endParaRPr lang="en-US"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2</a:t>
            </a:fld>
            <a:endParaRPr lang="en-US"/>
          </a:p>
        </p:txBody>
      </p:sp>
    </p:spTree>
    <p:extLst>
      <p:ext uri="{BB962C8B-B14F-4D97-AF65-F5344CB8AC3E}">
        <p14:creationId xmlns:p14="http://schemas.microsoft.com/office/powerpoint/2010/main" val="3787260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25848A5A-4B25-428A-97C9-38D0937405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955EC8B0-46FF-457F-9E6F-EBCC9E35B8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i-FI" altLang="en-US"/>
              <a:t>Pembangkitan simpul dilanjutkan ke level dua. Jadi, pada langkah ketiga, bangkitkan suksesor dari simpul (4,0) menggunakan aturan produksi secara berurutan. Misalkan dihasilkan suksesor dengan urutan (4,3), (0,0), dan (1,3). Karena solusinya belum ditemukan, maka bangkitkan suksesor dari simpul sebelah kanan, yaitu (0,3) menggunakan aturan produksi secara berurutan. Misalkan dihasilkan suksesor dengan urutan (4,3), (0,0), dan (3,0). Pada level dua ini, solusinya juga belum ditemukan.</a:t>
            </a:r>
            <a:endParaRPr lang="id-ID" altLang="en-US"/>
          </a:p>
        </p:txBody>
      </p:sp>
      <p:sp>
        <p:nvSpPr>
          <p:cNvPr id="107524" name="Slide Number Placeholder 3">
            <a:extLst>
              <a:ext uri="{FF2B5EF4-FFF2-40B4-BE49-F238E27FC236}">
                <a16:creationId xmlns:a16="http://schemas.microsoft.com/office/drawing/2014/main" id="{C83F6315-23BA-4109-9A43-4DB6C2B512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E52DE564-5E4F-41A2-9892-A400E00F222A}" type="slidenum">
              <a:rPr lang="en-US" altLang="en-US" smtClean="0">
                <a:solidFill>
                  <a:srgbClr val="000000"/>
                </a:solidFill>
              </a:rPr>
              <a:pPr defTabSz="1827213" fontAlgn="base">
                <a:spcBef>
                  <a:spcPct val="0"/>
                </a:spcBef>
                <a:spcAft>
                  <a:spcPct val="0"/>
                </a:spcAft>
              </a:pPr>
              <a:t>20</a:t>
            </a:fld>
            <a:endParaRPr lang="en-US"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D28B0C2C-431A-45E9-9AFA-C7157E3E43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A5857EC2-1419-47CB-B5A5-E737D504AC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i-FI" altLang="en-US"/>
              <a:t>Pembangkitan simpul dilanjutkan ke level tiga. Jadi, pada langkah keempat, bangkitkan suksesor dari setiap simpul di level dua, mulai dari yang paling kiri hingga paling kanan. Pada level tiga ini, solusinya juga belum ditemukan.</a:t>
            </a:r>
            <a:endParaRPr lang="id-ID" altLang="en-US"/>
          </a:p>
        </p:txBody>
      </p:sp>
      <p:sp>
        <p:nvSpPr>
          <p:cNvPr id="109572" name="Slide Number Placeholder 3">
            <a:extLst>
              <a:ext uri="{FF2B5EF4-FFF2-40B4-BE49-F238E27FC236}">
                <a16:creationId xmlns:a16="http://schemas.microsoft.com/office/drawing/2014/main" id="{BEE70CE1-0795-4D23-A34F-AE5029587C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BAAF4F0B-EA4F-4530-BD24-B3CB6B7D182A}" type="slidenum">
              <a:rPr lang="en-US" altLang="en-US" smtClean="0">
                <a:solidFill>
                  <a:srgbClr val="000000"/>
                </a:solidFill>
              </a:rPr>
              <a:pPr defTabSz="1827213" fontAlgn="base">
                <a:spcBef>
                  <a:spcPct val="0"/>
                </a:spcBef>
                <a:spcAft>
                  <a:spcPct val="0"/>
                </a:spcAft>
              </a:pPr>
              <a:t>21</a:t>
            </a:fld>
            <a:endParaRPr lang="en-US"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3A9C9F81-8674-41C3-A35A-61E319586D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75CD95FA-F764-41C7-B184-78252CE7F2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i-FI" altLang="en-US"/>
              <a:t>Pembangkitan simpul dilanjutkan ke level empat. Jadi, pada langkah kelima ini, dibangkitkan suksesor dari setiap simpul di level tiga, mulai dari yang paling kiri hingga paling kanan. Pada level empat ini, solusinya telah ditemukan, yaitu simpul (4,2), yang berarti jurigen pertama berisi 4 galon air sedangkan jurigen kedua berisi 2 galon air. Karena solusinya telah ditemukan, maka pencarian BFS dihentikan dan mengembalikan solusi berupa simpul (4,2).</a:t>
            </a:r>
            <a:endParaRPr lang="id-ID" altLang="en-US"/>
          </a:p>
        </p:txBody>
      </p:sp>
      <p:sp>
        <p:nvSpPr>
          <p:cNvPr id="111620" name="Slide Number Placeholder 3">
            <a:extLst>
              <a:ext uri="{FF2B5EF4-FFF2-40B4-BE49-F238E27FC236}">
                <a16:creationId xmlns:a16="http://schemas.microsoft.com/office/drawing/2014/main" id="{DB8EE269-B1B7-40E5-B5CF-BD3B5175B7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1B131C72-EC0A-4403-B04A-80AED57CAB3A}" type="slidenum">
              <a:rPr lang="en-US" altLang="en-US" smtClean="0">
                <a:solidFill>
                  <a:srgbClr val="000000"/>
                </a:solidFill>
              </a:rPr>
              <a:pPr defTabSz="1827213" fontAlgn="base">
                <a:spcBef>
                  <a:spcPct val="0"/>
                </a:spcBef>
                <a:spcAft>
                  <a:spcPct val="0"/>
                </a:spcAft>
              </a:pPr>
              <a:t>22</a:t>
            </a:fld>
            <a:endParaRPr lang="en-US"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F76FD9BC-16A2-4AFD-A106-CE4788D3DC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EB452C74-4C42-4E30-B524-8AA130A1E0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Dengan strategi tersebut, BFS pasti menjamin ditemukannya solusi (jika solusinya memang ada). Dan solusi yang ditemukan pasti yang paling optimal. Dengan kata lain, BFS adalah </a:t>
            </a:r>
            <a:r>
              <a:rPr lang="en-US" altLang="en-US" i="1"/>
              <a:t>complete </a:t>
            </a:r>
            <a:r>
              <a:rPr lang="en-US" altLang="en-US"/>
              <a:t>dan </a:t>
            </a:r>
            <a:r>
              <a:rPr lang="en-US" altLang="en-US" i="1"/>
              <a:t>optimal</a:t>
            </a:r>
            <a:r>
              <a:rPr lang="en-US" altLang="en-US"/>
              <a:t>. Tetapi, BFS harus menyimpan semua simpul yang pernah dibangkitkan. Hal ini harus dilakukan agar BFS dapat melakukan penelusuran balik simpul-simpul sampai </a:t>
            </a:r>
            <a:r>
              <a:rPr lang="en-US" altLang="en-US" i="1"/>
              <a:t>root</a:t>
            </a:r>
            <a:r>
              <a:rPr lang="en-US" altLang="en-US"/>
              <a:t>. Jika </a:t>
            </a:r>
            <a:r>
              <a:rPr lang="en-US" altLang="en-US" i="1"/>
              <a:t>b </a:t>
            </a:r>
            <a:r>
              <a:rPr lang="en-US" altLang="en-US"/>
              <a:t>adalah faktor percabangan (jumlah simpul anak yang dimiliki oleh suatu simpul) dan </a:t>
            </a:r>
            <a:r>
              <a:rPr lang="en-US" altLang="en-US" i="1"/>
              <a:t>d </a:t>
            </a:r>
            <a:r>
              <a:rPr lang="en-US" altLang="en-US"/>
              <a:t>adalah kedalaman solusi, maka jumlah simpul yang harus disimpan adalah sebanyak O(</a:t>
            </a:r>
            <a:r>
              <a:rPr lang="en-US" altLang="en-US" i="1"/>
              <a:t>b</a:t>
            </a:r>
            <a:r>
              <a:rPr lang="en-US" altLang="en-US" i="1" baseline="30000"/>
              <a:t>d</a:t>
            </a:r>
            <a:r>
              <a:rPr lang="en-US" altLang="en-US"/>
              <a:t>).</a:t>
            </a:r>
            <a:endParaRPr lang="id-ID" altLang="en-US"/>
          </a:p>
        </p:txBody>
      </p:sp>
      <p:sp>
        <p:nvSpPr>
          <p:cNvPr id="113668" name="Slide Number Placeholder 3">
            <a:extLst>
              <a:ext uri="{FF2B5EF4-FFF2-40B4-BE49-F238E27FC236}">
                <a16:creationId xmlns:a16="http://schemas.microsoft.com/office/drawing/2014/main" id="{706FBDE4-D831-4BB3-8248-BB2870D10A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9B6F79AF-17AC-4F82-859B-424EFFC3C2B5}" type="slidenum">
              <a:rPr lang="en-US" altLang="en-US" smtClean="0">
                <a:solidFill>
                  <a:srgbClr val="000000"/>
                </a:solidFill>
              </a:rPr>
              <a:pPr defTabSz="1827213" fontAlgn="base">
                <a:spcBef>
                  <a:spcPct val="0"/>
                </a:spcBef>
                <a:spcAft>
                  <a:spcPct val="0"/>
                </a:spcAft>
              </a:pPr>
              <a:t>23</a:t>
            </a:fld>
            <a:endParaRPr lang="en-US"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D6FDFA6C-9F8D-43F5-898E-59E01873BF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EF62C533-4404-47E2-BB0A-3985118252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Untuk b = </a:t>
            </a:r>
            <a:r>
              <a:rPr lang="en-US" altLang="en-US" i="1"/>
              <a:t>10</a:t>
            </a:r>
            <a:r>
              <a:rPr lang="en-US" altLang="en-US"/>
              <a:t> dan </a:t>
            </a:r>
            <a:r>
              <a:rPr lang="en-US" altLang="en-US" i="1"/>
              <a:t>d</a:t>
            </a:r>
            <a:r>
              <a:rPr lang="en-US" altLang="en-US"/>
              <a:t> = 8, maka BFS harus membangkitkan dan menyimpan sebanyak lebih dari seratus juta simpul. Jika diasumsikan bahwa dalam satu detik komputer bisa membangkitkan dan menguji satu juta simpul, maka waktu proses yang diperlukan untuk menemukan solusi di level 8 adalah 100</a:t>
            </a:r>
            <a:r>
              <a:rPr lang="en-US" altLang="en-US" baseline="30000"/>
              <a:t> </a:t>
            </a:r>
            <a:r>
              <a:rPr lang="en-US" altLang="en-US"/>
              <a:t>detik atau sekitar 1,67 menit. Jika satu simpul direpresentasikan dalam struktur data sebesar 100 </a:t>
            </a:r>
            <a:r>
              <a:rPr lang="en-US" altLang="en-US" i="1"/>
              <a:t>bytes</a:t>
            </a:r>
            <a:r>
              <a:rPr lang="en-US" altLang="en-US"/>
              <a:t>, maka diperlukan memori sebesar 10 </a:t>
            </a:r>
            <a:r>
              <a:rPr lang="en-US" altLang="en-US" i="1"/>
              <a:t>gigabytes</a:t>
            </a:r>
            <a:r>
              <a:rPr lang="en-US" altLang="en-US"/>
              <a:t>.</a:t>
            </a:r>
            <a:endParaRPr lang="id-ID" altLang="en-US"/>
          </a:p>
        </p:txBody>
      </p:sp>
      <p:sp>
        <p:nvSpPr>
          <p:cNvPr id="115716" name="Slide Number Placeholder 3">
            <a:extLst>
              <a:ext uri="{FF2B5EF4-FFF2-40B4-BE49-F238E27FC236}">
                <a16:creationId xmlns:a16="http://schemas.microsoft.com/office/drawing/2014/main" id="{7E6925A3-D3D0-4812-8CD0-BFDB8BA73F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8764CB29-705C-4101-90B4-44F489715E91}" type="slidenum">
              <a:rPr lang="en-US" altLang="en-US" smtClean="0">
                <a:solidFill>
                  <a:srgbClr val="000000"/>
                </a:solidFill>
              </a:rPr>
              <a:pPr defTabSz="1827213" fontAlgn="base">
                <a:spcBef>
                  <a:spcPct val="0"/>
                </a:spcBef>
                <a:spcAft>
                  <a:spcPct val="0"/>
                </a:spcAft>
              </a:pPr>
              <a:t>24</a:t>
            </a:fld>
            <a:endParaRPr lang="en-US"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4448DAB5-8B0A-40A3-B949-4268D1A8DE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64E1A0C0-8A04-495E-B661-B4047E6D2D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Dari segi kecepatan, hal ini mungkin masih bisa diterima. Tetapi, dari sisi memori yang diperlukan, hal ini menjadi masalah yang serius. Dengan permasalahan dan komputer yang sama, waktu proses yang diperlukan untuk menemukan solusi di level 14 adalah 10 pangkat 8</a:t>
            </a:r>
            <a:r>
              <a:rPr lang="en-US" altLang="en-US" baseline="30000"/>
              <a:t> </a:t>
            </a:r>
            <a:r>
              <a:rPr lang="en-US" altLang="en-US"/>
              <a:t>detik atau lebih dari 3 tahun, dan diperlukan memori sebesar seribu </a:t>
            </a:r>
            <a:r>
              <a:rPr lang="en-US" altLang="en-US" i="1"/>
              <a:t>terabytes</a:t>
            </a:r>
            <a:r>
              <a:rPr lang="en-US" altLang="en-US"/>
              <a:t>. </a:t>
            </a:r>
            <a:r>
              <a:rPr lang="fi-FI" altLang="en-US"/>
              <a:t>Oleh karena itu, BFS sangat sulit diimplementasikan di dunia nyata.</a:t>
            </a:r>
            <a:endParaRPr lang="id-ID" altLang="en-US"/>
          </a:p>
        </p:txBody>
      </p:sp>
      <p:sp>
        <p:nvSpPr>
          <p:cNvPr id="117764" name="Slide Number Placeholder 3">
            <a:extLst>
              <a:ext uri="{FF2B5EF4-FFF2-40B4-BE49-F238E27FC236}">
                <a16:creationId xmlns:a16="http://schemas.microsoft.com/office/drawing/2014/main" id="{15FADDC8-4474-4D59-B47C-EE90B30405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27817081-16ED-40B1-8244-C0C57AA950AC}" type="slidenum">
              <a:rPr lang="en-US" altLang="en-US" smtClean="0">
                <a:solidFill>
                  <a:srgbClr val="000000"/>
                </a:solidFill>
              </a:rPr>
              <a:pPr defTabSz="1827213" fontAlgn="base">
                <a:spcBef>
                  <a:spcPct val="0"/>
                </a:spcBef>
                <a:spcAft>
                  <a:spcPct val="0"/>
                </a:spcAft>
              </a:pPr>
              <a:t>25</a:t>
            </a:fld>
            <a:endParaRPr lang="en-US"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26</a:t>
            </a:fld>
            <a:endParaRPr lang="en-US"/>
          </a:p>
        </p:txBody>
      </p:sp>
    </p:spTree>
    <p:extLst>
      <p:ext uri="{BB962C8B-B14F-4D97-AF65-F5344CB8AC3E}">
        <p14:creationId xmlns:p14="http://schemas.microsoft.com/office/powerpoint/2010/main" val="1265773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B0BBDD4B-41F6-42BD-BD5B-4A3F22643D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727BB251-1D0D-4A95-A5FC-ACA8E50394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Depth-First Search atau DFS juga termasuk metode pencarian </a:t>
            </a:r>
            <a:r>
              <a:rPr lang="en-US" altLang="en-US" i="1"/>
              <a:t>blind search</a:t>
            </a:r>
            <a:r>
              <a:rPr lang="en-US" altLang="en-US"/>
              <a:t>. Pencarian dilakukan pada suatu simpul dalam setiap level dari yang paling kiri. Jika pada level yang terdalam solusi belum ditemukan, maka pencarian dilanjutkan pada simpul sebelah kanan sambal menghapus simpul sebelah kiri. Jika pada level yang paling dalam tidak ditemukan solusi, maka pencarian dilanjutkan pada level sebelumnya. Demikian seterusnya sampai ditemukan solusi. Sebagai contoh, marilah kita berlatih menggunakan BFS untuk mencari solusi </a:t>
            </a:r>
            <a:r>
              <a:rPr lang="fi-FI" altLang="en-US"/>
              <a:t>masalah Jurigen Air. Langkah pertama, bangkitkan </a:t>
            </a:r>
            <a:r>
              <a:rPr lang="fi-FI" altLang="en-US" i="1"/>
              <a:t>initial state</a:t>
            </a:r>
            <a:r>
              <a:rPr lang="fi-FI" altLang="en-US"/>
              <a:t>, yaitu simpul (0,0), yang disebut simpul akar atau </a:t>
            </a:r>
            <a:r>
              <a:rPr lang="fi-FI" altLang="en-US" i="1"/>
              <a:t>root, </a:t>
            </a:r>
            <a:r>
              <a:rPr lang="fi-FI" altLang="en-US"/>
              <a:t>dengan level kedalaman sama dengan nol.</a:t>
            </a:r>
            <a:endParaRPr lang="id-ID" altLang="en-US"/>
          </a:p>
        </p:txBody>
      </p:sp>
      <p:sp>
        <p:nvSpPr>
          <p:cNvPr id="123908" name="Slide Number Placeholder 3">
            <a:extLst>
              <a:ext uri="{FF2B5EF4-FFF2-40B4-BE49-F238E27FC236}">
                <a16:creationId xmlns:a16="http://schemas.microsoft.com/office/drawing/2014/main" id="{30A28BDC-02D3-405D-A19A-5BD5BF90C6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70E027C4-F19A-4492-933F-70215901CA1E}" type="slidenum">
              <a:rPr lang="en-US" altLang="en-US" smtClean="0">
                <a:solidFill>
                  <a:srgbClr val="000000"/>
                </a:solidFill>
              </a:rPr>
              <a:pPr defTabSz="1827213" fontAlgn="base">
                <a:spcBef>
                  <a:spcPct val="0"/>
                </a:spcBef>
                <a:spcAft>
                  <a:spcPct val="0"/>
                </a:spcAft>
              </a:pPr>
              <a:t>27</a:t>
            </a:fld>
            <a:endParaRPr lang="en-US"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EE7ED0FF-EDC9-4760-9641-3DB02B7257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06ACE4C2-5804-4C57-AD81-7C4DDBC101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i-FI" altLang="en-US"/>
              <a:t>Langkah kedua, bangkitkan </a:t>
            </a:r>
            <a:r>
              <a:rPr lang="fi-FI" altLang="en-US" i="1"/>
              <a:t>next state </a:t>
            </a:r>
            <a:r>
              <a:rPr lang="fi-FI" altLang="en-US"/>
              <a:t>atau suksesor menggunakan aturan produksi secara urutan sesuai dengan Aturan Produksi yang telah dibuat sebelumnya. Misalkan pada langkah kedua ini dihasilkan suksesor (4,0) lebih dulu, baru kemudian suksesor (0,3). Pada level satu ini, solusinya belum ditemukan.</a:t>
            </a:r>
            <a:endParaRPr lang="id-ID" altLang="en-US"/>
          </a:p>
        </p:txBody>
      </p:sp>
      <p:sp>
        <p:nvSpPr>
          <p:cNvPr id="125956" name="Slide Number Placeholder 3">
            <a:extLst>
              <a:ext uri="{FF2B5EF4-FFF2-40B4-BE49-F238E27FC236}">
                <a16:creationId xmlns:a16="http://schemas.microsoft.com/office/drawing/2014/main" id="{49CEA944-BF76-4752-991A-5EE45975FC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24B3915F-DA47-45D3-ABC8-AE13874AD9A2}" type="slidenum">
              <a:rPr lang="en-US" altLang="en-US" smtClean="0">
                <a:solidFill>
                  <a:srgbClr val="000000"/>
                </a:solidFill>
              </a:rPr>
              <a:pPr defTabSz="1827213" fontAlgn="base">
                <a:spcBef>
                  <a:spcPct val="0"/>
                </a:spcBef>
                <a:spcAft>
                  <a:spcPct val="0"/>
                </a:spcAft>
              </a:pPr>
              <a:t>28</a:t>
            </a:fld>
            <a:endParaRPr lang="en-US"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F1EAD64F-836D-43A1-AD94-7CE9EF0B96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710E7E57-D994-494C-8D1B-3B5B961903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i-FI" altLang="en-US"/>
              <a:t>Pembangkitan simpul dilanjutkan ke level dua. Jadi, pada langkah ketiga, bangkitkan suksesor dari simpul (4,0) menggunakan aturan produksi secara berurutan. Misalkan dihasilkan suksesor dengan urutan (4,3), (0,0), dan (1,3). Pada level dua ini, solusinya juga belum ditemukan.</a:t>
            </a:r>
            <a:endParaRPr lang="id-ID" altLang="en-US"/>
          </a:p>
        </p:txBody>
      </p:sp>
      <p:sp>
        <p:nvSpPr>
          <p:cNvPr id="128004" name="Slide Number Placeholder 3">
            <a:extLst>
              <a:ext uri="{FF2B5EF4-FFF2-40B4-BE49-F238E27FC236}">
                <a16:creationId xmlns:a16="http://schemas.microsoft.com/office/drawing/2014/main" id="{DFB39620-D742-4025-8C6B-0D09B9E822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E58EB4E7-90B8-4128-B9C2-719A05B999BF}" type="slidenum">
              <a:rPr lang="en-US" altLang="en-US" smtClean="0">
                <a:solidFill>
                  <a:srgbClr val="000000"/>
                </a:solidFill>
              </a:rPr>
              <a:pPr defTabSz="1827213" fontAlgn="base">
                <a:spcBef>
                  <a:spcPct val="0"/>
                </a:spcBef>
                <a:spcAft>
                  <a:spcPct val="0"/>
                </a:spcAft>
              </a:pPr>
              <a:t>29</a:t>
            </a:fld>
            <a:endParaRPr lang="en-US"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C3E966B7-23B0-48FE-BC5C-4FA65C984C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052FBF08-3634-4405-A9CF-0058A83584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Teknik </a:t>
            </a:r>
            <a:r>
              <a:rPr lang="en-US" altLang="en-US" i="1"/>
              <a:t>searching</a:t>
            </a:r>
            <a:r>
              <a:rPr lang="en-US" altLang="en-US"/>
              <a:t> atau pencarian digunakan untuk memecahkan berbagai masalah. Diskrit atau kontinu. Statis maupun dinamis. Langkah pertama yang harus dilakukan adalah mendefinisikan ruang masalah untuk suatu masalah yang dihadapi. Ruang masalah bisa digambarkan sebagai himpunan keadaan atau </a:t>
            </a:r>
            <a:r>
              <a:rPr lang="en-US" altLang="en-US" i="1"/>
              <a:t>state</a:t>
            </a:r>
            <a:r>
              <a:rPr lang="en-US" altLang="en-US"/>
              <a:t>. Ruang masalah bisa juga digambarkan sebagai himpunan rute dari </a:t>
            </a:r>
            <a:r>
              <a:rPr lang="en-US" altLang="en-US" i="1"/>
              <a:t>initial state</a:t>
            </a:r>
            <a:r>
              <a:rPr lang="en-US" altLang="en-US"/>
              <a:t> menuju </a:t>
            </a:r>
            <a:r>
              <a:rPr lang="en-US" altLang="en-US" i="1"/>
              <a:t>goal state</a:t>
            </a:r>
            <a:r>
              <a:rPr lang="en-US" altLang="en-US"/>
              <a:t>.</a:t>
            </a:r>
          </a:p>
        </p:txBody>
      </p:sp>
      <p:sp>
        <p:nvSpPr>
          <p:cNvPr id="66564" name="Slide Number Placeholder 3">
            <a:extLst>
              <a:ext uri="{FF2B5EF4-FFF2-40B4-BE49-F238E27FC236}">
                <a16:creationId xmlns:a16="http://schemas.microsoft.com/office/drawing/2014/main" id="{2A6F915C-9050-4E99-9A9F-B19B6DE9C6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0DF1B14A-655D-41CF-A059-6A60DBE35EEC}" type="slidenum">
              <a:rPr lang="en-US" altLang="en-US" smtClean="0"/>
              <a:pPr defTabSz="1827213" fontAlgn="base">
                <a:spcBef>
                  <a:spcPct val="0"/>
                </a:spcBef>
                <a:spcAft>
                  <a:spcPct val="0"/>
                </a:spcAft>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DDD04284-4F9A-4454-BB69-931F745AD8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D22AA961-D91F-47D0-9D9B-94972BCF48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i-FI" altLang="en-US"/>
              <a:t>Pembangkitan simpul dilanjutkan ke level tiga. Jadi, pada langkah keempat, bangkitkan suksesor dari simpul paling kiri di level dua, yaitu simpul (4,3). Pada langkah ini, dihasilkan dua simpul baru, yaitu (4,0 dan (0,3). Pada level tiga ini, solusinya juga belum ditemukan. Pembangkitan simpul dilanjutkan terus ke level yang lebih dalam.</a:t>
            </a:r>
            <a:endParaRPr lang="id-ID" altLang="en-US"/>
          </a:p>
        </p:txBody>
      </p:sp>
      <p:sp>
        <p:nvSpPr>
          <p:cNvPr id="130052" name="Slide Number Placeholder 3">
            <a:extLst>
              <a:ext uri="{FF2B5EF4-FFF2-40B4-BE49-F238E27FC236}">
                <a16:creationId xmlns:a16="http://schemas.microsoft.com/office/drawing/2014/main" id="{48A5FD5B-1A02-4738-BC80-E3716CCAD7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B28ACEB4-F808-48FB-B934-0F0FFA764D9E}" type="slidenum">
              <a:rPr lang="en-US" altLang="en-US" smtClean="0">
                <a:solidFill>
                  <a:srgbClr val="000000"/>
                </a:solidFill>
              </a:rPr>
              <a:pPr defTabSz="1827213" fontAlgn="base">
                <a:spcBef>
                  <a:spcPct val="0"/>
                </a:spcBef>
                <a:spcAft>
                  <a:spcPct val="0"/>
                </a:spcAft>
              </a:pPr>
              <a:t>30</a:t>
            </a:fld>
            <a:endParaRPr lang="en-US"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DE0391E8-ECC5-4A47-B076-A211F60113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34095F5A-B024-49B1-9CD8-0329AD0FBF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fi-FI" altLang="en-US"/>
              <a:t>Misalkan, pada level enam telah ditemukan solusi, yaitu simpul (4,2), yang berarti jurigen pertama berisi 4 galon air sedangkan jurigen kedua berisi 2 galon air. Karena solusinya telah ditemukan, maka pencarian BFS dihentikan dan mengembalikan solusi berupa simpul (4,2). Apakah solusi ini paling optimal? Tidak. Karena solusi tersebut berada di level enam. Ada solusi lain yang berada di level empat, yang berada di sebelah kanan. Mengapa DFS tidak bisa menemukan solusi optimal? Karena DFS fokus mencari di sebelah kiri. Beda dengan BFS, yang pada setiap level melakukan pencarian semua simpul dari kiri ke kanan.</a:t>
            </a:r>
            <a:endParaRPr lang="id-ID" altLang="en-US"/>
          </a:p>
        </p:txBody>
      </p:sp>
      <p:sp>
        <p:nvSpPr>
          <p:cNvPr id="132100" name="Slide Number Placeholder 3">
            <a:extLst>
              <a:ext uri="{FF2B5EF4-FFF2-40B4-BE49-F238E27FC236}">
                <a16:creationId xmlns:a16="http://schemas.microsoft.com/office/drawing/2014/main" id="{00F09096-1AD6-496C-9A88-72642DAF60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C483D9F2-8039-4BCF-995D-8228DA828686}" type="slidenum">
              <a:rPr lang="en-US" altLang="en-US" smtClean="0">
                <a:solidFill>
                  <a:srgbClr val="000000"/>
                </a:solidFill>
              </a:rPr>
              <a:pPr defTabSz="1827213" fontAlgn="base">
                <a:spcBef>
                  <a:spcPct val="0"/>
                </a:spcBef>
                <a:spcAft>
                  <a:spcPct val="0"/>
                </a:spcAft>
              </a:pPr>
              <a:t>31</a:t>
            </a:fld>
            <a:endParaRPr lang="en-US"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99EE836C-0C0F-4D1F-AF20-2D5084D0A8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4D8D113B-B82B-4285-99E7-965A27E73A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Tetapi, DFS memiliki dua kelebihan. Pertama, pemakain memorinya lebih sedikit. DFS hanya menyimpan sekitar </a:t>
            </a:r>
            <a:r>
              <a:rPr lang="en-US" altLang="en-US" i="1"/>
              <a:t>b </a:t>
            </a:r>
            <a:r>
              <a:rPr lang="en-US" altLang="en-US"/>
              <a:t>kali </a:t>
            </a:r>
            <a:r>
              <a:rPr lang="en-US" altLang="en-US" i="1"/>
              <a:t>d </a:t>
            </a:r>
            <a:r>
              <a:rPr lang="en-US" altLang="en-US"/>
              <a:t>simpul, dimana </a:t>
            </a:r>
            <a:r>
              <a:rPr lang="en-US" altLang="en-US" i="1"/>
              <a:t>b </a:t>
            </a:r>
            <a:r>
              <a:rPr lang="en-US" altLang="en-US"/>
              <a:t>adalah faktor percabangan dan </a:t>
            </a:r>
            <a:r>
              <a:rPr lang="en-US" altLang="en-US" i="1"/>
              <a:t>d </a:t>
            </a:r>
            <a:r>
              <a:rPr lang="en-US" altLang="en-US"/>
              <a:t>adalah kedalaman solusi. Jika </a:t>
            </a:r>
            <a:r>
              <a:rPr lang="en-US" altLang="en-US" i="1"/>
              <a:t>b</a:t>
            </a:r>
            <a:r>
              <a:rPr lang="en-US" altLang="en-US"/>
              <a:t> = 10 dan </a:t>
            </a:r>
            <a:r>
              <a:rPr lang="en-US" altLang="en-US" i="1"/>
              <a:t>d</a:t>
            </a:r>
            <a:r>
              <a:rPr lang="en-US" altLang="en-US"/>
              <a:t> = 3, maka jumlah simpul yang disimpan di memori hanya 30. Kelebihan kedua adalah jika solusi yang dicari berada pada level yang dalam dan paling kiri, maka DFS akan menemukannya dengan cepat.</a:t>
            </a:r>
            <a:endParaRPr lang="id-ID" altLang="en-US"/>
          </a:p>
        </p:txBody>
      </p:sp>
      <p:sp>
        <p:nvSpPr>
          <p:cNvPr id="134148" name="Slide Number Placeholder 3">
            <a:extLst>
              <a:ext uri="{FF2B5EF4-FFF2-40B4-BE49-F238E27FC236}">
                <a16:creationId xmlns:a16="http://schemas.microsoft.com/office/drawing/2014/main" id="{CE91D129-EEDE-4794-8E19-1CE17A0AEF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379D2BC8-0DF3-46B2-AA2D-656ECA2C537B}" type="slidenum">
              <a:rPr lang="en-US" altLang="en-US" smtClean="0">
                <a:solidFill>
                  <a:srgbClr val="000000"/>
                </a:solidFill>
              </a:rPr>
              <a:pPr defTabSz="1827213" fontAlgn="base">
                <a:spcBef>
                  <a:spcPct val="0"/>
                </a:spcBef>
                <a:spcAft>
                  <a:spcPct val="0"/>
                </a:spcAft>
              </a:pPr>
              <a:t>32</a:t>
            </a:fld>
            <a:endParaRPr lang="en-US"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88BA1463-E58C-472F-87D7-1DE103A278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BD18BBA3-2C25-4AB9-82FE-AD8792AF20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Bagaimanapun, DFS juga memiliki dua kelemahan. Pertama, jika pohon yang dibangkitkan mempunyai level yang sangat dalam (tak terhingga), maka tidak ada jaminan menemukan solusi. Artinya, DFS tidak </a:t>
            </a:r>
            <a:r>
              <a:rPr lang="en-US" altLang="en-US" i="1"/>
              <a:t>complete</a:t>
            </a:r>
            <a:r>
              <a:rPr lang="en-US" altLang="en-US"/>
              <a:t>. Kelemahan kedua adalah jika terdapat lebih dari satu solusi yang sama tetapi berada pada level yang berbeda, maka DFS tidak menjamin untuk menemukan solusi yang paling baik. Artinya, DFS tidak optimal.</a:t>
            </a:r>
            <a:endParaRPr lang="id-ID" altLang="en-US"/>
          </a:p>
        </p:txBody>
      </p:sp>
      <p:sp>
        <p:nvSpPr>
          <p:cNvPr id="136196" name="Slide Number Placeholder 3">
            <a:extLst>
              <a:ext uri="{FF2B5EF4-FFF2-40B4-BE49-F238E27FC236}">
                <a16:creationId xmlns:a16="http://schemas.microsoft.com/office/drawing/2014/main" id="{9EAD684A-A068-4C66-A606-ABBBCE219C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11B5E5DD-05C1-487C-A9A5-E1334AFC08DB}" type="slidenum">
              <a:rPr lang="en-US" altLang="en-US" smtClean="0">
                <a:solidFill>
                  <a:srgbClr val="000000"/>
                </a:solidFill>
              </a:rPr>
              <a:pPr defTabSz="1827213" fontAlgn="base">
                <a:spcBef>
                  <a:spcPct val="0"/>
                </a:spcBef>
                <a:spcAft>
                  <a:spcPct val="0"/>
                </a:spcAft>
              </a:pPr>
              <a:t>33</a:t>
            </a:fld>
            <a:endParaRPr lang="en-US"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20F9C9B3-31A1-4539-8472-BE5F89F221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95C3FBF4-FE4A-4BF8-AB29-9EEFC7FCAD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Kelemahan kedua tersebut bisa diatasi dengan </a:t>
            </a:r>
            <a:r>
              <a:rPr lang="it-IT" altLang="en-US"/>
              <a:t>memberikan batas kedalaman maksimum dari suatu jalur solusi, yang dikenal dengan metode </a:t>
            </a:r>
            <a:r>
              <a:rPr lang="en-US" altLang="en-US" i="1"/>
              <a:t>Depth-Limited</a:t>
            </a:r>
            <a:r>
              <a:rPr lang="en-US" altLang="en-US"/>
              <a:t> </a:t>
            </a:r>
            <a:r>
              <a:rPr lang="en-US" altLang="en-US" i="1"/>
              <a:t>Search</a:t>
            </a:r>
            <a:r>
              <a:rPr lang="en-US" altLang="en-US"/>
              <a:t> (DLS). </a:t>
            </a:r>
            <a:r>
              <a:rPr lang="it-IT" altLang="en-US"/>
              <a:t>Tetapi, sebelum menggunakan DLS, kita harus tahu berapa level kedalaman maksimumnya. Jika batasan kedalaman terlalu kecil, DLS tidak dapat menemukan solusi yang ada. Artinya, DLS bisa menjadi tidak </a:t>
            </a:r>
            <a:r>
              <a:rPr lang="it-IT" altLang="en-US" i="1"/>
              <a:t>complete</a:t>
            </a:r>
            <a:r>
              <a:rPr lang="it-IT" altLang="en-US"/>
              <a:t> jika batasan kedalamannya lebih kecil dibandingkan dengan level solusinya.</a:t>
            </a:r>
            <a:endParaRPr lang="id-ID" altLang="en-US"/>
          </a:p>
        </p:txBody>
      </p:sp>
      <p:sp>
        <p:nvSpPr>
          <p:cNvPr id="138244" name="Slide Number Placeholder 3">
            <a:extLst>
              <a:ext uri="{FF2B5EF4-FFF2-40B4-BE49-F238E27FC236}">
                <a16:creationId xmlns:a16="http://schemas.microsoft.com/office/drawing/2014/main" id="{4A0408CC-4FB5-4BD3-BE6B-BF67513845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211A2C07-DDA0-43F9-95A7-0E04F0E3CFF0}" type="slidenum">
              <a:rPr lang="en-US" altLang="en-US" smtClean="0">
                <a:solidFill>
                  <a:srgbClr val="000000"/>
                </a:solidFill>
              </a:rPr>
              <a:pPr defTabSz="1827213" fontAlgn="base">
                <a:spcBef>
                  <a:spcPct val="0"/>
                </a:spcBef>
                <a:spcAft>
                  <a:spcPct val="0"/>
                </a:spcAft>
              </a:pPr>
              <a:t>34</a:t>
            </a:fld>
            <a:endParaRPr lang="en-US"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35</a:t>
            </a:fld>
            <a:endParaRPr lang="en-US"/>
          </a:p>
        </p:txBody>
      </p:sp>
    </p:spTree>
    <p:extLst>
      <p:ext uri="{BB962C8B-B14F-4D97-AF65-F5344CB8AC3E}">
        <p14:creationId xmlns:p14="http://schemas.microsoft.com/office/powerpoint/2010/main" val="35824848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1BD2D23D-62EB-4D54-BE58-4F5579751E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E623816A-3443-485D-9C0F-4F4BF0D62F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Secara konsep, UCS hampir sama dengan BFS. Perbedaannya adalah BFS menggunakan urutan level dari yang terendah sampai yang tertinggi. Sedangkan UCS menggunakan urutan biaya dari yang terkecil sampai yang terbesar. UCS berusaha menemukan solusi dengan total biaya terendah yang dihitung berdasarkan biaya dari simpul asal menuju ke simpul tujuan.</a:t>
            </a:r>
          </a:p>
        </p:txBody>
      </p:sp>
      <p:sp>
        <p:nvSpPr>
          <p:cNvPr id="144388" name="Slide Number Placeholder 3">
            <a:extLst>
              <a:ext uri="{FF2B5EF4-FFF2-40B4-BE49-F238E27FC236}">
                <a16:creationId xmlns:a16="http://schemas.microsoft.com/office/drawing/2014/main" id="{9A80D487-0184-4070-A2B9-FFDBCE4DD6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D123CB01-854D-457F-89B4-3321DC0E3946}" type="slidenum">
              <a:rPr lang="en-US" altLang="en-US" smtClean="0">
                <a:solidFill>
                  <a:srgbClr val="000000"/>
                </a:solidFill>
              </a:rPr>
              <a:pPr defTabSz="1827213" fontAlgn="base">
                <a:spcBef>
                  <a:spcPct val="0"/>
                </a:spcBef>
                <a:spcAft>
                  <a:spcPct val="0"/>
                </a:spcAft>
              </a:pPr>
              <a:t>36</a:t>
            </a:fld>
            <a:endParaRPr lang="en-US"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D70DB769-EADA-480E-9316-D0302E2A51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8C581D14-67C7-4BD8-93CE-394FA829FB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Biaya dari simpul asal ke suatu simpul n dilambangkan sebagai g(n). Perhatikan contoh pencarian rute pada gambar 2-4 di bawah ini. Pada gambar tersebut, UCS menemukan solusi terbaik. Karena mengikuti konsep BFS, maka UCS adalah complete dan optimal. Artinya, UCS menjamin menemukan solusi (jika ada) dan menjamin bahwa solusi tersebut adalah yang terbaik (berada di level paling dangkal).</a:t>
            </a:r>
          </a:p>
        </p:txBody>
      </p:sp>
      <p:sp>
        <p:nvSpPr>
          <p:cNvPr id="146436" name="Slide Number Placeholder 3">
            <a:extLst>
              <a:ext uri="{FF2B5EF4-FFF2-40B4-BE49-F238E27FC236}">
                <a16:creationId xmlns:a16="http://schemas.microsoft.com/office/drawing/2014/main" id="{5DA8BEF8-26DA-44B7-BACE-3A27FDB567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277FA42A-8DE0-4956-B152-95E30E4CC832}" type="slidenum">
              <a:rPr lang="en-US" altLang="en-US" smtClean="0">
                <a:solidFill>
                  <a:srgbClr val="000000"/>
                </a:solidFill>
              </a:rPr>
              <a:pPr defTabSz="1827213" fontAlgn="base">
                <a:spcBef>
                  <a:spcPct val="0"/>
                </a:spcBef>
                <a:spcAft>
                  <a:spcPct val="0"/>
                </a:spcAft>
              </a:pPr>
              <a:t>37</a:t>
            </a:fld>
            <a:endParaRPr lang="en-US"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D53E4110-672E-4B1C-A556-432530DD58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961D4D7D-54DE-40A5-9826-7D726366A8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Sebagai ilustrasi, misalkan diberikan sebuah masalah pencarian rute dari kota S menuju ke kota G. Pada masalah ini, digunakan basis data berupa biaya antara satu kota dengan kota lainnya. Pembangkitan pohon menggunakan UCS dilakukan dari kiri ke kanan, seperti BFS. Angka pada setiap busur menyatakan biaya atau g(n) dari simpul asal ke simpul terakhir tersebut. Pada langkah keempat, UCS menemukan S-B-G sebagai rute dengan biaya minimum, yaitu 10, yang paling minimum dibandig rute S-A-B maupun rute S-C yang menghasilkan biaya sebesar 12.</a:t>
            </a:r>
          </a:p>
        </p:txBody>
      </p:sp>
      <p:sp>
        <p:nvSpPr>
          <p:cNvPr id="148484" name="Slide Number Placeholder 3">
            <a:extLst>
              <a:ext uri="{FF2B5EF4-FFF2-40B4-BE49-F238E27FC236}">
                <a16:creationId xmlns:a16="http://schemas.microsoft.com/office/drawing/2014/main" id="{5D7E22D7-7549-40A3-B694-0FD9882EFA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D45DB8A0-EFBD-4CFA-A6D7-3F3B86BD163E}" type="slidenum">
              <a:rPr lang="en-US" altLang="en-US" smtClean="0">
                <a:solidFill>
                  <a:srgbClr val="000000"/>
                </a:solidFill>
              </a:rPr>
              <a:pPr defTabSz="1827213" fontAlgn="base">
                <a:spcBef>
                  <a:spcPct val="0"/>
                </a:spcBef>
                <a:spcAft>
                  <a:spcPct val="0"/>
                </a:spcAft>
              </a:pPr>
              <a:t>38</a:t>
            </a:fld>
            <a:endParaRPr lang="en-US"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40873901-634E-4ECD-93CE-0B7C76E95E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16795202-FE70-4C66-869D-AA47F59AB6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Pada masalah jurigen air, biaya bisa dinyatakan sebagai jumlah air yang dipindahkan. Misalnya, solusi pada level 4 di gambar ini bisa dihitung biayanya dengan menjumlahkan air yang dipindahkan akibat pengaplikasian operator atau aturan produksi, yaitu sebesar 3 + 3 + 3 + 2 = 11. Tetapi, jika diasumsikan bahwa biaya memindahkan 3 galon air adalah sama persis dengan memindahkan 4 galon air, maka metode UCS akan sama persis dengan BFS. Dengan kata lain, UCS akan sama dengan BFS jika fungsi biaya yang digunakan sama persis dengan kedalaman level.</a:t>
            </a:r>
          </a:p>
        </p:txBody>
      </p:sp>
      <p:sp>
        <p:nvSpPr>
          <p:cNvPr id="150532" name="Slide Number Placeholder 3">
            <a:extLst>
              <a:ext uri="{FF2B5EF4-FFF2-40B4-BE49-F238E27FC236}">
                <a16:creationId xmlns:a16="http://schemas.microsoft.com/office/drawing/2014/main" id="{80172E68-DB17-464B-8AF0-C027746E4F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4BC69069-2192-4C5D-8338-41EA986199D5}" type="slidenum">
              <a:rPr lang="en-US" altLang="en-US" smtClean="0">
                <a:solidFill>
                  <a:srgbClr val="000000"/>
                </a:solidFill>
              </a:rPr>
              <a:pPr defTabSz="1827213" fontAlgn="base">
                <a:spcBef>
                  <a:spcPct val="0"/>
                </a:spcBef>
                <a:spcAft>
                  <a:spcPct val="0"/>
                </a:spcAft>
              </a:pPr>
              <a:t>39</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778FF2B7-F367-46C5-AA9F-860CFB635A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2F6207DF-DDC3-45C7-A903-00F95F1BE9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Langkah ke dua adalah mendefinisikan aturan produksi yang digunakan untuk mengubah suatu </a:t>
            </a:r>
            <a:r>
              <a:rPr lang="en-US" altLang="en-US" i="1"/>
              <a:t>state</a:t>
            </a:r>
            <a:r>
              <a:rPr lang="en-US" altLang="en-US"/>
              <a:t> ke </a:t>
            </a:r>
            <a:r>
              <a:rPr lang="en-US" altLang="en-US" i="1"/>
              <a:t>state</a:t>
            </a:r>
            <a:r>
              <a:rPr lang="en-US" altLang="en-US"/>
              <a:t> lainnya. Aturan produksi harus terdefinisi secara lengkap. Bagaimana jika tidak lengkap? Kita akan mendapatkan masalah serius. Jika aturan produksinya tidak lengkap, maka solusi yang kita cari tidak dapat ditemukan.</a:t>
            </a:r>
          </a:p>
        </p:txBody>
      </p:sp>
      <p:sp>
        <p:nvSpPr>
          <p:cNvPr id="68612" name="Slide Number Placeholder 3">
            <a:extLst>
              <a:ext uri="{FF2B5EF4-FFF2-40B4-BE49-F238E27FC236}">
                <a16:creationId xmlns:a16="http://schemas.microsoft.com/office/drawing/2014/main" id="{0E3166CE-1632-4177-81C9-92C071F8CF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073E157E-0194-47AF-AAE8-0C71C7B24758}" type="slidenum">
              <a:rPr lang="en-US" altLang="en-US" smtClean="0"/>
              <a:pPr defTabSz="1827213" fontAlgn="base">
                <a:spcBef>
                  <a:spcPct val="0"/>
                </a:spcBef>
                <a:spcAft>
                  <a:spcPct val="0"/>
                </a:spcAft>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40</a:t>
            </a:fld>
            <a:endParaRPr lang="en-US"/>
          </a:p>
        </p:txBody>
      </p:sp>
    </p:spTree>
    <p:extLst>
      <p:ext uri="{BB962C8B-B14F-4D97-AF65-F5344CB8AC3E}">
        <p14:creationId xmlns:p14="http://schemas.microsoft.com/office/powerpoint/2010/main" val="10197552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AFF8E82F-982F-4287-97E1-57F598240F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AEA77AA8-06A0-4DC4-ADC9-59CF77172A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i="1"/>
              <a:t>Iterative-Deepening Search </a:t>
            </a:r>
            <a:r>
              <a:rPr lang="en-US" altLang="en-US"/>
              <a:t>atau IDS merupakan metode yang menggabungkan kelebihan BFS (yaitu </a:t>
            </a:r>
            <a:r>
              <a:rPr lang="en-US" altLang="en-US" i="1"/>
              <a:t>complete </a:t>
            </a:r>
            <a:r>
              <a:rPr lang="en-US" altLang="en-US"/>
              <a:t>dan </a:t>
            </a:r>
            <a:r>
              <a:rPr lang="en-US" altLang="en-US" i="1"/>
              <a:t>optimal</a:t>
            </a:r>
            <a:r>
              <a:rPr lang="en-US" altLang="en-US"/>
              <a:t>) dengan kelebihan DFS (yaitu </a:t>
            </a:r>
            <a:r>
              <a:rPr lang="en-US" altLang="en-US" i="1"/>
              <a:t>space complexity</a:t>
            </a:r>
            <a:r>
              <a:rPr lang="en-US" altLang="en-US"/>
              <a:t> rendah). Tetapi, konsekuensinya adalah </a:t>
            </a:r>
            <a:r>
              <a:rPr lang="en-US" altLang="en-US" i="1"/>
              <a:t>time complexity</a:t>
            </a:r>
            <a:r>
              <a:rPr lang="en-US" altLang="en-US"/>
              <a:t>-nya menjadi tinggi.</a:t>
            </a:r>
          </a:p>
        </p:txBody>
      </p:sp>
      <p:sp>
        <p:nvSpPr>
          <p:cNvPr id="156676" name="Slide Number Placeholder 3">
            <a:extLst>
              <a:ext uri="{FF2B5EF4-FFF2-40B4-BE49-F238E27FC236}">
                <a16:creationId xmlns:a16="http://schemas.microsoft.com/office/drawing/2014/main" id="{4D626505-25DA-404D-8F7F-8CF3549BD6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F4D1E1CD-9715-40D7-8A0A-141D733F4354}" type="slidenum">
              <a:rPr lang="en-US" altLang="en-US" smtClean="0">
                <a:solidFill>
                  <a:srgbClr val="000000"/>
                </a:solidFill>
              </a:rPr>
              <a:pPr defTabSz="1827213" fontAlgn="base">
                <a:spcBef>
                  <a:spcPct val="0"/>
                </a:spcBef>
                <a:spcAft>
                  <a:spcPct val="0"/>
                </a:spcAft>
              </a:pPr>
              <a:t>41</a:t>
            </a:fld>
            <a:endParaRPr lang="en-US"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327A6444-96E0-4080-929D-4EF5A85549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1950CC12-8A0B-4A44-9ED1-3BB9837347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Sebagai ilustrasi, perhatikan gambar ini. IDS melakukan pencarian secara iteratif menggunakan penelusuran </a:t>
            </a:r>
            <a:r>
              <a:rPr lang="en-US" altLang="en-US" i="1"/>
              <a:t>Depth-Limited Search</a:t>
            </a:r>
            <a:r>
              <a:rPr lang="en-US" altLang="en-US"/>
              <a:t> (DLS) dimulai dengan batasan level 0. Jika belum ditemukan solusi, maka dilakukan iterasi ke-2 dengan batasan level 1. Demikian seterusnya sampai ditemukan solusi. Untuk mempercepat proses pencarian, kita bisa menggunakan teknik </a:t>
            </a:r>
            <a:r>
              <a:rPr lang="en-US" altLang="en-US" i="1"/>
              <a:t>parallel processing </a:t>
            </a:r>
            <a:r>
              <a:rPr lang="en-US" altLang="en-US"/>
              <a:t>(menggunakan lebih dari satu </a:t>
            </a:r>
            <a:r>
              <a:rPr lang="en-US" altLang="en-US" i="1"/>
              <a:t>processor</a:t>
            </a:r>
            <a:r>
              <a:rPr lang="en-US" altLang="en-US"/>
              <a:t>).</a:t>
            </a:r>
          </a:p>
        </p:txBody>
      </p:sp>
      <p:sp>
        <p:nvSpPr>
          <p:cNvPr id="158724" name="Slide Number Placeholder 3">
            <a:extLst>
              <a:ext uri="{FF2B5EF4-FFF2-40B4-BE49-F238E27FC236}">
                <a16:creationId xmlns:a16="http://schemas.microsoft.com/office/drawing/2014/main" id="{056593D8-B24F-4247-A8BA-5286880F45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92C740A0-8B37-49AE-80F9-64D02F79A122}" type="slidenum">
              <a:rPr lang="en-US" altLang="en-US" smtClean="0">
                <a:solidFill>
                  <a:srgbClr val="000000"/>
                </a:solidFill>
              </a:rPr>
              <a:pPr defTabSz="1827213" fontAlgn="base">
                <a:spcBef>
                  <a:spcPct val="0"/>
                </a:spcBef>
                <a:spcAft>
                  <a:spcPct val="0"/>
                </a:spcAft>
              </a:pPr>
              <a:t>42</a:t>
            </a:fld>
            <a:endParaRPr lang="en-US"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50B378AF-0F2E-49A8-80EA-896FF50EF3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9CB169F3-E024-4861-98AD-737983C49E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Sementara itu, </a:t>
            </a:r>
            <a:r>
              <a:rPr lang="en-US" altLang="en-US" i="1"/>
              <a:t>Bi-Directional Search </a:t>
            </a:r>
            <a:r>
              <a:rPr lang="en-US" altLang="en-US"/>
              <a:t>melakukan pencarian dari dua arah. Dari </a:t>
            </a:r>
            <a:r>
              <a:rPr lang="en-US" altLang="en-US" i="1"/>
              <a:t>initial state </a:t>
            </a:r>
            <a:r>
              <a:rPr lang="en-US" altLang="en-US"/>
              <a:t>dan dari </a:t>
            </a:r>
            <a:r>
              <a:rPr lang="en-US" altLang="en-US" i="1"/>
              <a:t>goal state</a:t>
            </a:r>
            <a:r>
              <a:rPr lang="en-US" altLang="en-US"/>
              <a:t>. Pada setiap iterasi, dilakukan pencarian maju (dari </a:t>
            </a:r>
            <a:r>
              <a:rPr lang="en-US" altLang="en-US" i="1"/>
              <a:t>start </a:t>
            </a:r>
            <a:r>
              <a:rPr lang="en-US" altLang="en-US"/>
              <a:t>ke </a:t>
            </a:r>
            <a:r>
              <a:rPr lang="en-US" altLang="en-US" i="1"/>
              <a:t>goal</a:t>
            </a:r>
            <a:r>
              <a:rPr lang="en-US" altLang="en-US"/>
              <a:t>) dan pencarian mundur (dari </a:t>
            </a:r>
            <a:r>
              <a:rPr lang="en-US" altLang="en-US" i="1"/>
              <a:t>goal </a:t>
            </a:r>
            <a:r>
              <a:rPr lang="en-US" altLang="en-US"/>
              <a:t>ke </a:t>
            </a:r>
            <a:r>
              <a:rPr lang="en-US" altLang="en-US" i="1"/>
              <a:t>start</a:t>
            </a:r>
            <a:r>
              <a:rPr lang="en-US" altLang="en-US"/>
              <a:t>). Ketika dua arah pencarian telah membangkitkan simpul yang sama, maka solusi telah ditemukan, yaitu dengan cara menggabungkan kedua jalur yang bertemu.</a:t>
            </a:r>
          </a:p>
        </p:txBody>
      </p:sp>
      <p:sp>
        <p:nvSpPr>
          <p:cNvPr id="160772" name="Slide Number Placeholder 3">
            <a:extLst>
              <a:ext uri="{FF2B5EF4-FFF2-40B4-BE49-F238E27FC236}">
                <a16:creationId xmlns:a16="http://schemas.microsoft.com/office/drawing/2014/main" id="{C6DD8017-C3E5-4393-B052-D370BEE7E0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7CA5467E-F156-4641-B65C-ECB7D88AE96D}" type="slidenum">
              <a:rPr lang="en-US" altLang="en-US" smtClean="0">
                <a:solidFill>
                  <a:srgbClr val="000000"/>
                </a:solidFill>
              </a:rPr>
              <a:pPr defTabSz="1827213" fontAlgn="base">
                <a:spcBef>
                  <a:spcPct val="0"/>
                </a:spcBef>
                <a:spcAft>
                  <a:spcPct val="0"/>
                </a:spcAft>
              </a:pPr>
              <a:t>43</a:t>
            </a:fld>
            <a:endParaRPr lang="en-US"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8BC66F7A-3860-4B22-9D3B-73EC959966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506497FF-E42D-4DCD-99C4-915A0C015B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Selanjutnya, perbandingan keenam metode pencarian </a:t>
            </a:r>
            <a:r>
              <a:rPr lang="en-US" altLang="en-US" i="1"/>
              <a:t>Blind Search </a:t>
            </a:r>
            <a:r>
              <a:rPr lang="en-US" altLang="en-US"/>
              <a:t>dapat disimpulkan pada tabel ini. Dengan bantuan tabel tersebut, kita bisa menentukan metode mana yang sebaiknya digunakan untuk menyelesaikan suatu masalah yang diberikan. Sebagai contoh, metode pencarian apa yang sebaiknya digunakan jika kita menghadapi suatu masalah dengan karakteristik: faktor percabangan 10, level solusinya sekitar 100, solusi yang ditemukan harus paling optimal tetapi memerlukan memori paling sedikit, dan waktu proses tidak diperhatikan? Pada kasus ini, </a:t>
            </a:r>
            <a:r>
              <a:rPr lang="en-US" altLang="en-US" i="1"/>
              <a:t>b </a:t>
            </a:r>
            <a:r>
              <a:rPr lang="en-US" altLang="en-US"/>
              <a:t>= 10 dan </a:t>
            </a:r>
            <a:r>
              <a:rPr lang="en-US" altLang="en-US" i="1"/>
              <a:t>d</a:t>
            </a:r>
            <a:r>
              <a:rPr lang="en-US" altLang="en-US"/>
              <a:t> = 100, maka IDS memerlukan memori untuk menyimpan 1.000 simpul, sedangkan BDS memerlukan memori untuk menyimpan 10</a:t>
            </a:r>
            <a:r>
              <a:rPr lang="en-US" altLang="en-US" baseline="30000"/>
              <a:t>50</a:t>
            </a:r>
            <a:r>
              <a:rPr lang="en-US" altLang="en-US"/>
              <a:t> simpul. Sebenarnya, IDS membutuhkan waktu proses yang lebih lama dibandingkan dengan BDS. Tetapi, karena pada kasus tersebut waktu proses tidak diperhatikan, maka IDS adalah pilihan terbaik untuk kasus tersebut.</a:t>
            </a:r>
            <a:endParaRPr lang="id-ID" altLang="en-US"/>
          </a:p>
        </p:txBody>
      </p:sp>
      <p:sp>
        <p:nvSpPr>
          <p:cNvPr id="162820" name="Slide Number Placeholder 3">
            <a:extLst>
              <a:ext uri="{FF2B5EF4-FFF2-40B4-BE49-F238E27FC236}">
                <a16:creationId xmlns:a16="http://schemas.microsoft.com/office/drawing/2014/main" id="{C26DD2CE-9F82-4A8F-AC86-D4ECB36D98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F5C6F0BE-FDC3-4078-8F9C-45511AA7A44C}" type="slidenum">
              <a:rPr lang="en-US" altLang="en-US" smtClean="0">
                <a:solidFill>
                  <a:srgbClr val="000000"/>
                </a:solidFill>
              </a:rPr>
              <a:pPr defTabSz="1827213" fontAlgn="base">
                <a:spcBef>
                  <a:spcPct val="0"/>
                </a:spcBef>
                <a:spcAft>
                  <a:spcPct val="0"/>
                </a:spcAft>
              </a:pPr>
              <a:t>44</a:t>
            </a:fld>
            <a:endParaRPr lang="en-US"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45</a:t>
            </a:fld>
            <a:endParaRPr lang="en-US"/>
          </a:p>
        </p:txBody>
      </p:sp>
    </p:spTree>
    <p:extLst>
      <p:ext uri="{BB962C8B-B14F-4D97-AF65-F5344CB8AC3E}">
        <p14:creationId xmlns:p14="http://schemas.microsoft.com/office/powerpoint/2010/main" val="34858283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46</a:t>
            </a:fld>
            <a:endParaRPr lang="en-US"/>
          </a:p>
        </p:txBody>
      </p:sp>
    </p:spTree>
    <p:extLst>
      <p:ext uri="{BB962C8B-B14F-4D97-AF65-F5344CB8AC3E}">
        <p14:creationId xmlns:p14="http://schemas.microsoft.com/office/powerpoint/2010/main" val="30431203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47</a:t>
            </a:fld>
            <a:endParaRPr lang="en-US"/>
          </a:p>
        </p:txBody>
      </p:sp>
    </p:spTree>
    <p:extLst>
      <p:ext uri="{BB962C8B-B14F-4D97-AF65-F5344CB8AC3E}">
        <p14:creationId xmlns:p14="http://schemas.microsoft.com/office/powerpoint/2010/main" val="15574680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48</a:t>
            </a:fld>
            <a:endParaRPr lang="en-US"/>
          </a:p>
        </p:txBody>
      </p:sp>
    </p:spTree>
    <p:extLst>
      <p:ext uri="{BB962C8B-B14F-4D97-AF65-F5344CB8AC3E}">
        <p14:creationId xmlns:p14="http://schemas.microsoft.com/office/powerpoint/2010/main" val="1475284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49</a:t>
            </a:fld>
            <a:endParaRPr lang="en-US"/>
          </a:p>
        </p:txBody>
      </p:sp>
    </p:spTree>
    <p:extLst>
      <p:ext uri="{BB962C8B-B14F-4D97-AF65-F5344CB8AC3E}">
        <p14:creationId xmlns:p14="http://schemas.microsoft.com/office/powerpoint/2010/main" val="2926483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6E2465C0-3E56-42A1-A991-C694E394CE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64794BBD-025C-4651-B184-0C53FD7979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Langkah ketiga adalah memilih metode pencarian yang tepat, sehingga dapat menemukan solusi terbaik secara efisien. Dengan usaha dan sumberdaya yang minimum. Banyak sekali metode pencarian yang bisa digunakan, yang bisa dikelompokkan ke dalam dua kategori. Yang pertama adlaah </a:t>
            </a:r>
            <a:r>
              <a:rPr lang="en-US" altLang="en-US" i="1"/>
              <a:t>blind search</a:t>
            </a:r>
            <a:r>
              <a:rPr lang="en-US" altLang="en-US"/>
              <a:t> atau </a:t>
            </a:r>
            <a:r>
              <a:rPr lang="en-US" altLang="en-US" i="1"/>
              <a:t>un-informed search</a:t>
            </a:r>
            <a:r>
              <a:rPr lang="en-US" altLang="en-US"/>
              <a:t>. Pencarian buta atau tidak berbekal informasi. Yang kedua adalah </a:t>
            </a:r>
            <a:r>
              <a:rPr lang="en-US" altLang="en-US" i="1"/>
              <a:t>heuristic</a:t>
            </a:r>
            <a:r>
              <a:rPr lang="en-US" altLang="en-US"/>
              <a:t> </a:t>
            </a:r>
            <a:r>
              <a:rPr lang="en-US" altLang="en-US" i="1"/>
              <a:t>search </a:t>
            </a:r>
            <a:r>
              <a:rPr lang="en-US" altLang="en-US"/>
              <a:t>atau </a:t>
            </a:r>
            <a:r>
              <a:rPr lang="en-US" altLang="en-US" i="1"/>
              <a:t>informed search</a:t>
            </a:r>
            <a:r>
              <a:rPr lang="en-US" altLang="en-US"/>
              <a:t>. Pencarian dengan panduan atau berbekal informasi. Setiap metode memiliki kelebihan dan kekurangan. Performansinya pun sangat bervariasi untuk masalah yang diberikan. Sama dengan semua teknik komputasi yang lain, tidak ada metode pencarian paling hebat untuk semua masalah. Jadi, kita musti pintar memilih metode yang tepat.</a:t>
            </a:r>
          </a:p>
        </p:txBody>
      </p:sp>
      <p:sp>
        <p:nvSpPr>
          <p:cNvPr id="70660" name="Slide Number Placeholder 3">
            <a:extLst>
              <a:ext uri="{FF2B5EF4-FFF2-40B4-BE49-F238E27FC236}">
                <a16:creationId xmlns:a16="http://schemas.microsoft.com/office/drawing/2014/main" id="{382332F4-A5EC-4912-A3F2-0D1263D9C2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253A2173-2E13-4C6D-8F72-432C741C5C0A}" type="slidenum">
              <a:rPr lang="en-US" altLang="en-US" smtClean="0"/>
              <a:pPr defTabSz="1827213" fontAlgn="base">
                <a:spcBef>
                  <a:spcPct val="0"/>
                </a:spcBef>
                <a:spcAft>
                  <a:spcPct val="0"/>
                </a:spcAft>
              </a:pPr>
              <a:t>5</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50</a:t>
            </a:fld>
            <a:endParaRPr lang="en-US"/>
          </a:p>
        </p:txBody>
      </p:sp>
    </p:spTree>
    <p:extLst>
      <p:ext uri="{BB962C8B-B14F-4D97-AF65-F5344CB8AC3E}">
        <p14:creationId xmlns:p14="http://schemas.microsoft.com/office/powerpoint/2010/main" val="42385473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51</a:t>
            </a:fld>
            <a:endParaRPr lang="en-US"/>
          </a:p>
        </p:txBody>
      </p:sp>
    </p:spTree>
    <p:extLst>
      <p:ext uri="{BB962C8B-B14F-4D97-AF65-F5344CB8AC3E}">
        <p14:creationId xmlns:p14="http://schemas.microsoft.com/office/powerpoint/2010/main" val="36242428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52</a:t>
            </a:fld>
            <a:endParaRPr lang="en-US"/>
          </a:p>
        </p:txBody>
      </p:sp>
    </p:spTree>
    <p:extLst>
      <p:ext uri="{BB962C8B-B14F-4D97-AF65-F5344CB8AC3E}">
        <p14:creationId xmlns:p14="http://schemas.microsoft.com/office/powerpoint/2010/main" val="17675216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53</a:t>
            </a:fld>
            <a:endParaRPr lang="en-US"/>
          </a:p>
        </p:txBody>
      </p:sp>
    </p:spTree>
    <p:extLst>
      <p:ext uri="{BB962C8B-B14F-4D97-AF65-F5344CB8AC3E}">
        <p14:creationId xmlns:p14="http://schemas.microsoft.com/office/powerpoint/2010/main" val="4255469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34BABC4-D3F8-4FEC-A081-17F891AA9F9F}" type="slidenum">
              <a:rPr lang="en-US" smtClean="0"/>
              <a:pPr/>
              <a:t>6</a:t>
            </a:fld>
            <a:endParaRPr lang="en-US"/>
          </a:p>
        </p:txBody>
      </p:sp>
    </p:spTree>
    <p:extLst>
      <p:ext uri="{BB962C8B-B14F-4D97-AF65-F5344CB8AC3E}">
        <p14:creationId xmlns:p14="http://schemas.microsoft.com/office/powerpoint/2010/main" val="349212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44E368FF-D4B3-4B65-A02F-05DEB4C016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372B4022-B123-4841-8BE9-1154E2C667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Ruang masalah bisa digambarkan ke dalam dua hal berbeda. Pertama, ruang masalah dinyatakan sebagai himpunan keadaan (</a:t>
            </a:r>
            <a:r>
              <a:rPr lang="en-US" altLang="en-US" i="1"/>
              <a:t>state</a:t>
            </a:r>
            <a:r>
              <a:rPr lang="en-US" altLang="en-US"/>
              <a:t>). Misalnya, pada permainan catur, ruang masalahnya adalah himpunan keadaan yang berupa posisi-posisi buah catur. Ketika permainan belum dimulai, semua buah catur berada di posisi awal. Semua pion berada di depan. Raja, ratu, menteri, kuda, dan benteng berada di belakang. Di akhir permainan, raja yang kalah tidak bisa bergerak kemanapun. Atau bisa juga sebagai himpunan rute dari </a:t>
            </a:r>
            <a:r>
              <a:rPr lang="en-US" altLang="en-US" i="1"/>
              <a:t>initial state</a:t>
            </a:r>
            <a:r>
              <a:rPr lang="en-US" altLang="en-US"/>
              <a:t> menuju </a:t>
            </a:r>
            <a:r>
              <a:rPr lang="en-US" altLang="en-US" i="1"/>
              <a:t>goal state</a:t>
            </a:r>
            <a:r>
              <a:rPr lang="en-US" altLang="en-US"/>
              <a:t>.</a:t>
            </a:r>
          </a:p>
        </p:txBody>
      </p:sp>
      <p:sp>
        <p:nvSpPr>
          <p:cNvPr id="76804" name="Slide Number Placeholder 3">
            <a:extLst>
              <a:ext uri="{FF2B5EF4-FFF2-40B4-BE49-F238E27FC236}">
                <a16:creationId xmlns:a16="http://schemas.microsoft.com/office/drawing/2014/main" id="{68B4FC89-7812-4706-82CE-B9ECC13191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6F2F9558-44B9-4D58-AF8A-F25247B5265B}" type="slidenum">
              <a:rPr lang="en-US" altLang="en-US" smtClean="0">
                <a:solidFill>
                  <a:srgbClr val="000000"/>
                </a:solidFill>
              </a:rPr>
              <a:pPr defTabSz="1827213" fontAlgn="base">
                <a:spcBef>
                  <a:spcPct val="0"/>
                </a:spcBef>
                <a:spcAft>
                  <a:spcPct val="0"/>
                </a:spcAft>
              </a:pPr>
              <a:t>7</a:t>
            </a:fld>
            <a:endParaRPr lang="en-US"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1AF6231E-BF4B-4DC9-A109-52C060D654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AA2A3ADD-5EEA-4501-BBE4-87A7EBDB4F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Kedua, ruang masalah dinyatakan sebagai himpunan rute dari </a:t>
            </a:r>
            <a:r>
              <a:rPr lang="en-US" altLang="en-US" i="1"/>
              <a:t>initial state</a:t>
            </a:r>
            <a:r>
              <a:rPr lang="en-US" altLang="en-US"/>
              <a:t> menuju </a:t>
            </a:r>
            <a:r>
              <a:rPr lang="en-US" altLang="en-US" i="1"/>
              <a:t>goal state</a:t>
            </a:r>
            <a:r>
              <a:rPr lang="en-US" altLang="en-US"/>
              <a:t>. Misalnya, pada aplikasi Google Maps dan Transportasi Online, terdapat fitur pencarian rute jalan dari suatu lokasi ke lokasi lain. Ruang masalahnya adalah himpunan kemungkinan rute yang bisa dipilih untuk mencapai lokasi tujuan. Setiap rute berisi urutan persimpangan jalan dari lokasi awal ke lokasi tujuan.</a:t>
            </a:r>
          </a:p>
          <a:p>
            <a:endParaRPr lang="en-US" altLang="en-US"/>
          </a:p>
        </p:txBody>
      </p:sp>
      <p:sp>
        <p:nvSpPr>
          <p:cNvPr id="78852" name="Slide Number Placeholder 3">
            <a:extLst>
              <a:ext uri="{FF2B5EF4-FFF2-40B4-BE49-F238E27FC236}">
                <a16:creationId xmlns:a16="http://schemas.microsoft.com/office/drawing/2014/main" id="{20D15EA2-0E7F-4F7B-9CC0-76BA31183C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defTabSz="1827213" fontAlgn="base">
              <a:spcBef>
                <a:spcPct val="0"/>
              </a:spcBef>
              <a:spcAft>
                <a:spcPct val="0"/>
              </a:spcAft>
            </a:pPr>
            <a:fld id="{ECD5CBC8-0E3F-43B1-87DB-E685A57B7B49}" type="slidenum">
              <a:rPr lang="en-US" altLang="en-US" smtClean="0">
                <a:solidFill>
                  <a:srgbClr val="000000"/>
                </a:solidFill>
              </a:rPr>
              <a:pPr defTabSz="1827213" fontAlgn="base">
                <a:spcBef>
                  <a:spcPct val="0"/>
                </a:spcBef>
                <a:spcAft>
                  <a:spcPct val="0"/>
                </a:spcAft>
              </a:pPr>
              <a:t>8</a:t>
            </a:fld>
            <a:endParaRPr lang="en-US"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9146BEE5-4E64-4961-9CE3-DEF9BFBDC41E}"/>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9EB1ADF2-C885-4AAB-8360-986A224781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Agar lebih jelas, mari kita bahas Masalah Jurigen Air. Anda diberi dua buah jurigen air tanpa skala ukuran. Yang pertama berkapasitas maksimum 4 gallon. Yang kedua berkapasitas maksimum 3 galon. Terdapat sebuah kran yang dapat mengalirkan air dengan jumlah tidak terbatas, yang bisa digunakan untuk mengisi kedua jurigen tersebut. Bagaimana mendapatkan tepat 2 galon air di dalam jurigen yang berkapasitas 3 galon?</a:t>
            </a:r>
          </a:p>
        </p:txBody>
      </p:sp>
      <p:sp>
        <p:nvSpPr>
          <p:cNvPr id="4" name="Slide Number Placeholder 3">
            <a:extLst>
              <a:ext uri="{FF2B5EF4-FFF2-40B4-BE49-F238E27FC236}">
                <a16:creationId xmlns:a16="http://schemas.microsoft.com/office/drawing/2014/main" id="{F1576C96-3796-461A-9E85-BD8304853431}"/>
              </a:ext>
            </a:extLst>
          </p:cNvPr>
          <p:cNvSpPr>
            <a:spLocks noGrp="1"/>
          </p:cNvSpPr>
          <p:nvPr>
            <p:ph type="sldNum" sz="quarter" idx="5"/>
          </p:nvPr>
        </p:nvSpPr>
        <p:spPr/>
        <p:txBody>
          <a:bodyPr/>
          <a:lstStyle/>
          <a:p>
            <a:pPr defTabSz="914400">
              <a:defRPr/>
            </a:pPr>
            <a:fld id="{751D8281-7A2A-42F8-9AD5-DFF5B1E24F5F}" type="slidenum">
              <a:rPr lang="en-US" sz="1400" kern="0" smtClean="0">
                <a:solidFill>
                  <a:srgbClr val="000000"/>
                </a:solidFill>
                <a:latin typeface="Arial"/>
                <a:cs typeface="Arial"/>
                <a:sym typeface="Arial"/>
              </a:rPr>
              <a:pPr defTabSz="914400">
                <a:defRPr/>
              </a:pPr>
              <a:t>9</a:t>
            </a:fld>
            <a:endParaRPr lang="en-US" sz="1400" kern="0">
              <a:solidFill>
                <a:srgbClr val="000000"/>
              </a:solidFill>
              <a:latin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90308202-65DB-4994-BCEA-8690276EA9D3}" type="datetime1">
              <a:rPr lang="id-ID" smtClean="0"/>
              <a:pPr>
                <a:defRPr/>
              </a:pPr>
              <a:t>20/02/2022</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6" name="Picture 2" descr="C:\Users\Mystogan\Pictures\Untitled-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2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a:t>Click to edit Master title style</a:t>
            </a:r>
          </a:p>
        </p:txBody>
      </p:sp>
      <p:pic>
        <p:nvPicPr>
          <p:cNvPr id="10"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 y="0"/>
            <a:ext cx="9143993" cy="12477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Mystogan\Pictures\75_bi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6242667"/>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1"/>
          <p:cNvSpPr txBox="1">
            <a:spLocks/>
          </p:cNvSpPr>
          <p:nvPr userDrawn="1"/>
        </p:nvSpPr>
        <p:spPr>
          <a:xfrm>
            <a:off x="129381" y="6492875"/>
            <a:ext cx="358775"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02B1F015-1154-6F45-9F5A-29B4836DF7ED}" type="slidenum">
              <a:rPr kumimoji="0" lang="en-US" sz="1050" b="0" i="0" u="none" strike="noStrike" kern="1200" cap="none" spc="0" normalizeH="0" baseline="0" noProof="0" smtClean="0">
                <a:ln>
                  <a:noFill/>
                </a:ln>
                <a:solidFill>
                  <a:schemeClr val="bg1"/>
                </a:solidFill>
                <a:effectLst/>
                <a:uLnTx/>
                <a:uFillTx/>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schemeClr val="bg1"/>
              </a:solidFill>
              <a:effectLst/>
              <a:uLnTx/>
              <a:uFillTx/>
              <a:latin typeface="+mn-lt"/>
              <a:ea typeface="+mn-ea"/>
              <a:cs typeface="+mn-cs"/>
            </a:endParaRPr>
          </a:p>
        </p:txBody>
      </p:sp>
      <p:sp>
        <p:nvSpPr>
          <p:cNvPr id="16" name="Date Placeholder 2"/>
          <p:cNvSpPr txBox="1">
            <a:spLocks/>
          </p:cNvSpPr>
          <p:nvPr userDrawn="1"/>
        </p:nvSpPr>
        <p:spPr>
          <a:xfrm>
            <a:off x="550069" y="6492875"/>
            <a:ext cx="1643062"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49DE922-2F34-1241-8A40-1B6D2996FA4E}" type="datetime1">
              <a:rPr kumimoji="0" lang="en-US" sz="1050" b="0" i="0" u="none" strike="noStrike" kern="1200" cap="none" spc="0" normalizeH="0" baseline="0" noProof="0" smtClean="0">
                <a:ln>
                  <a:noFill/>
                </a:ln>
                <a:solidFill>
                  <a:schemeClr val="bg1"/>
                </a:solidFill>
                <a:effectLst/>
                <a:uLnTx/>
                <a:uFillTx/>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2/20/2022</a:t>
            </a:fld>
            <a:endParaRPr kumimoji="0" lang="en-US" sz="105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68016103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0B12E4E6-3936-4FAB-AF76-08C6D1B6E897}" type="datetime1">
              <a:rPr lang="id-ID" smtClean="0"/>
              <a:pPr>
                <a:defRPr/>
              </a:pPr>
              <a:t>20/02/2022</a:t>
            </a:fld>
            <a:endParaRPr lang="en-US" dirty="0"/>
          </a:p>
        </p:txBody>
      </p:sp>
      <p:sp>
        <p:nvSpPr>
          <p:cNvPr id="2" name="Rectangle 1"/>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177518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pPr>
              <a:defRPr/>
            </a:pPr>
            <a:fld id="{F0540D16-EBF5-0D44-A21F-B32E9F609578}" type="slidenum">
              <a:rPr lang="en-US"/>
              <a:pPr>
                <a:defRPr/>
              </a:pPr>
              <a:t>‹#›</a:t>
            </a:fld>
            <a:endParaRPr lang="en-US" dirty="0"/>
          </a:p>
        </p:txBody>
      </p:sp>
      <p:sp>
        <p:nvSpPr>
          <p:cNvPr id="4" name="Date Placeholder 2"/>
          <p:cNvSpPr>
            <a:spLocks noGrp="1"/>
          </p:cNvSpPr>
          <p:nvPr>
            <p:ph type="dt" sz="half" idx="11"/>
          </p:nvPr>
        </p:nvSpPr>
        <p:spPr/>
        <p:txBody>
          <a:bodyPr/>
          <a:lstStyle>
            <a:lvl1pPr>
              <a:defRPr/>
            </a:lvl1pPr>
          </a:lstStyle>
          <a:p>
            <a:pPr>
              <a:defRPr/>
            </a:pPr>
            <a:fld id="{5FD109D2-3EC9-4EA0-9D7E-D68C5B7AD664}" type="datetime1">
              <a:rPr lang="id-ID" smtClean="0"/>
              <a:pPr>
                <a:defRPr/>
              </a:pPr>
              <a:t>20/02/2022</a:t>
            </a:fld>
            <a:endParaRPr lang="en-US" dirty="0"/>
          </a:p>
        </p:txBody>
      </p:sp>
      <p:sp>
        <p:nvSpPr>
          <p:cNvPr id="6" name="Rectangle 5"/>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7"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821045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Slide">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74826" y="2009550"/>
            <a:ext cx="4035425" cy="40023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4"/>
          </p:nvPr>
        </p:nvSpPr>
        <p:spPr>
          <a:xfrm>
            <a:off x="4738863" y="2009550"/>
            <a:ext cx="4035425" cy="400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25"/>
          </p:nvPr>
        </p:nvSpPr>
        <p:spPr/>
        <p:txBody>
          <a:bodyPr/>
          <a:lstStyle>
            <a:lvl1pPr>
              <a:defRPr/>
            </a:lvl1pPr>
          </a:lstStyle>
          <a:p>
            <a:pPr>
              <a:defRPr/>
            </a:pPr>
            <a:fld id="{C8467590-0BC9-4B4A-95A3-307D97AD4B4F}" type="slidenum">
              <a:rPr lang="en-US"/>
              <a:pPr>
                <a:defRPr/>
              </a:pPr>
              <a:t>‹#›</a:t>
            </a:fld>
            <a:endParaRPr lang="en-US" dirty="0"/>
          </a:p>
        </p:txBody>
      </p:sp>
      <p:sp>
        <p:nvSpPr>
          <p:cNvPr id="7" name="Date Placeholder 2"/>
          <p:cNvSpPr>
            <a:spLocks noGrp="1"/>
          </p:cNvSpPr>
          <p:nvPr>
            <p:ph type="dt" sz="half" idx="26"/>
          </p:nvPr>
        </p:nvSpPr>
        <p:spPr/>
        <p:txBody>
          <a:bodyPr/>
          <a:lstStyle>
            <a:lvl1pPr>
              <a:defRPr/>
            </a:lvl1pPr>
          </a:lstStyle>
          <a:p>
            <a:pPr>
              <a:defRPr/>
            </a:pPr>
            <a:fld id="{BACC1DBF-D696-4121-8BEB-E73875636099}" type="datetime1">
              <a:rPr lang="id-ID" smtClean="0"/>
              <a:pPr>
                <a:defRPr/>
              </a:pPr>
              <a:t>20/02/2022</a:t>
            </a:fld>
            <a:endParaRPr lang="en-US" dirty="0"/>
          </a:p>
        </p:txBody>
      </p:sp>
      <p:sp>
        <p:nvSpPr>
          <p:cNvPr id="9" name="Rectangle 8"/>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5124" y="1336417"/>
            <a:ext cx="8409163" cy="641239"/>
          </a:xfrm>
        </p:spPr>
        <p:txBody>
          <a:bodyPr/>
          <a:lstStyle/>
          <a:p>
            <a:r>
              <a:rPr lang="en-US"/>
              <a:t>Click to edit Master title style</a:t>
            </a:r>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13723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366889" y="1645920"/>
            <a:ext cx="4035247"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2"/>
          <p:cNvSpPr>
            <a:spLocks noGrp="1"/>
          </p:cNvSpPr>
          <p:nvPr>
            <p:ph type="body" idx="17"/>
          </p:nvPr>
        </p:nvSpPr>
        <p:spPr>
          <a:xfrm>
            <a:off x="4703762" y="1645920"/>
            <a:ext cx="4045126"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4"/>
          <p:cNvSpPr>
            <a:spLocks noGrp="1"/>
          </p:cNvSpPr>
          <p:nvPr>
            <p:ph sz="quarter" idx="24"/>
          </p:nvPr>
        </p:nvSpPr>
        <p:spPr>
          <a:xfrm>
            <a:off x="357187" y="2659063"/>
            <a:ext cx="404495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25"/>
          </p:nvPr>
        </p:nvSpPr>
        <p:spPr>
          <a:xfrm>
            <a:off x="4703762" y="2659063"/>
            <a:ext cx="404495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
          <p:cNvSpPr>
            <a:spLocks noGrp="1"/>
          </p:cNvSpPr>
          <p:nvPr>
            <p:ph type="sldNum" sz="quarter" idx="26"/>
          </p:nvPr>
        </p:nvSpPr>
        <p:spPr/>
        <p:txBody>
          <a:bodyPr/>
          <a:lstStyle>
            <a:lvl1pPr>
              <a:defRPr/>
            </a:lvl1pPr>
          </a:lstStyle>
          <a:p>
            <a:pPr>
              <a:defRPr/>
            </a:pPr>
            <a:fld id="{E5D3C417-35D1-DE4B-9003-F2E94344F58E}" type="slidenum">
              <a:rPr lang="en-US"/>
              <a:pPr>
                <a:defRPr/>
              </a:pPr>
              <a:t>‹#›</a:t>
            </a:fld>
            <a:endParaRPr lang="en-US" dirty="0"/>
          </a:p>
        </p:txBody>
      </p:sp>
      <p:sp>
        <p:nvSpPr>
          <p:cNvPr id="9" name="Date Placeholder 2"/>
          <p:cNvSpPr>
            <a:spLocks noGrp="1"/>
          </p:cNvSpPr>
          <p:nvPr>
            <p:ph type="dt" sz="half" idx="27"/>
          </p:nvPr>
        </p:nvSpPr>
        <p:spPr/>
        <p:txBody>
          <a:bodyPr/>
          <a:lstStyle>
            <a:lvl1pPr>
              <a:defRPr/>
            </a:lvl1pPr>
          </a:lstStyle>
          <a:p>
            <a:pPr>
              <a:defRPr/>
            </a:pPr>
            <a:fld id="{FE386ABE-CA8F-4711-AC8E-E587576491AD}" type="datetime1">
              <a:rPr lang="id-ID" smtClean="0"/>
              <a:pPr>
                <a:defRPr/>
              </a:pPr>
              <a:t>20/02/2022</a:t>
            </a:fld>
            <a:endParaRPr lang="en-US" dirty="0"/>
          </a:p>
        </p:txBody>
      </p:sp>
      <p:sp>
        <p:nvSpPr>
          <p:cNvPr id="11" name="Rectangle 10"/>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20"/>
          <p:cNvSpPr>
            <a:spLocks noGrp="1"/>
          </p:cNvSpPr>
          <p:nvPr>
            <p:ph type="body" sz="quarter" idx="28"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10825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678538" y="2009550"/>
            <a:ext cx="4035425" cy="40023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p:cNvSpPr>
            <a:spLocks noGrp="1"/>
          </p:cNvSpPr>
          <p:nvPr>
            <p:ph type="pic" sz="quarter" idx="22"/>
          </p:nvPr>
        </p:nvSpPr>
        <p:spPr>
          <a:xfrm>
            <a:off x="365125" y="2009550"/>
            <a:ext cx="3997325" cy="40023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a:t>Drag picture to placeholder or click icon to add</a:t>
            </a:r>
          </a:p>
        </p:txBody>
      </p:sp>
      <p:sp>
        <p:nvSpPr>
          <p:cNvPr id="6" name="Slide Number Placeholder 1"/>
          <p:cNvSpPr>
            <a:spLocks noGrp="1"/>
          </p:cNvSpPr>
          <p:nvPr>
            <p:ph type="sldNum" sz="quarter" idx="23"/>
          </p:nvPr>
        </p:nvSpPr>
        <p:spPr/>
        <p:txBody>
          <a:bodyPr/>
          <a:lstStyle>
            <a:lvl1pPr>
              <a:defRPr/>
            </a:lvl1pPr>
          </a:lstStyle>
          <a:p>
            <a:pPr>
              <a:defRPr/>
            </a:pPr>
            <a:fld id="{C2DA4596-0E95-4845-A51E-381771D71C5B}" type="slidenum">
              <a:rPr lang="en-US"/>
              <a:pPr>
                <a:defRPr/>
              </a:pPr>
              <a:t>‹#›</a:t>
            </a:fld>
            <a:endParaRPr lang="en-US" dirty="0"/>
          </a:p>
        </p:txBody>
      </p:sp>
      <p:sp>
        <p:nvSpPr>
          <p:cNvPr id="7" name="Date Placeholder 2"/>
          <p:cNvSpPr>
            <a:spLocks noGrp="1"/>
          </p:cNvSpPr>
          <p:nvPr>
            <p:ph type="dt" sz="half" idx="24"/>
          </p:nvPr>
        </p:nvSpPr>
        <p:spPr/>
        <p:txBody>
          <a:bodyPr/>
          <a:lstStyle>
            <a:lvl1pPr>
              <a:defRPr/>
            </a:lvl1pPr>
          </a:lstStyle>
          <a:p>
            <a:pPr>
              <a:defRPr/>
            </a:pPr>
            <a:fld id="{D5DDB154-561A-420B-9931-B8E8CCFCC8F8}" type="datetime1">
              <a:rPr lang="id-ID" smtClean="0"/>
              <a:pPr>
                <a:defRPr/>
              </a:pPr>
              <a:t>20/02/2022</a:t>
            </a:fld>
            <a:endParaRPr lang="en-US" dirty="0"/>
          </a:p>
        </p:txBody>
      </p:sp>
      <p:sp>
        <p:nvSpPr>
          <p:cNvPr id="9" name="Rectangle 8"/>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4661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6" name="Title 1"/>
          <p:cNvSpPr txBox="1">
            <a:spLocks/>
          </p:cNvSpPr>
          <p:nvPr userDrawn="1"/>
        </p:nvSpPr>
        <p:spPr bwMode="auto">
          <a:xfrm>
            <a:off x="434548" y="4489331"/>
            <a:ext cx="8326438" cy="211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5400" dirty="0">
                <a:solidFill>
                  <a:srgbClr val="C00000"/>
                </a:solidFill>
                <a:latin typeface="Brush Script Std" pitchFamily="66" charset="0"/>
              </a:rPr>
              <a:t>THANK YOU</a:t>
            </a:r>
          </a:p>
        </p:txBody>
      </p:sp>
      <p:sp>
        <p:nvSpPr>
          <p:cNvPr id="16" name="Rectangle 15"/>
          <p:cNvSpPr/>
          <p:nvPr userDrawn="1"/>
        </p:nvSpPr>
        <p:spPr>
          <a:xfrm>
            <a:off x="-489" y="4670967"/>
            <a:ext cx="9141923"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4" name="Picture 2" descr="C:\Users\Mystogan\Pictures\red-digital-background.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7910" b="13980"/>
          <a:stretch/>
        </p:blipFill>
        <p:spPr bwMode="auto">
          <a:xfrm>
            <a:off x="-2566" y="0"/>
            <a:ext cx="9144000" cy="46709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ystogan\Pictures\logo-white.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4392" y="142946"/>
            <a:ext cx="3039184" cy="60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72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B67236-B60D-4E51-979D-F9BDCD12FB71}" type="datetimeFigureOut">
              <a:rPr lang="en-US" smtClean="0"/>
              <a:pPr>
                <a:defRPr/>
              </a:pPr>
              <a:t>2/20/2022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8510C0-C023-46DB-8927-270F0F88F70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5B30C8B-E2BC-4EE6-A21C-4F8D6D3FC934}" type="datetimeFigureOut">
              <a:rPr lang="en-US"/>
              <a:pPr>
                <a:defRPr/>
              </a:pPr>
              <a:t>2/20/2022</a:t>
            </a:fld>
            <a:endParaRPr lang="en-US"/>
          </a:p>
        </p:txBody>
      </p:sp>
      <p:sp>
        <p:nvSpPr>
          <p:cNvPr id="5"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42A94E5-A39D-46B1-A8BE-601D3A7105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3999" cy="68580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6" name="Title Placeholder 9"/>
          <p:cNvSpPr>
            <a:spLocks noGrp="1" noChangeAspect="1"/>
          </p:cNvSpPr>
          <p:nvPr>
            <p:ph type="title"/>
          </p:nvPr>
        </p:nvSpPr>
        <p:spPr bwMode="auto">
          <a:xfrm>
            <a:off x="365125" y="1336417"/>
            <a:ext cx="8326438" cy="64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5" name="Picture 2" descr="C:\Users\Mystogan\Pictures\75_big.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24840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389908" y="6451886"/>
            <a:ext cx="358775"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a:defRPr/>
            </a:pPr>
            <a:fld id="{02B1F015-1154-6F45-9F5A-29B4836DF7ED}" type="slidenum">
              <a:rPr lang="en-US" smtClean="0"/>
              <a:pPr>
                <a:defRPr/>
              </a:pPr>
              <a:t>‹#›</a:t>
            </a:fld>
            <a:endParaRPr lang="en-US" dirty="0"/>
          </a:p>
        </p:txBody>
      </p:sp>
      <p:sp>
        <p:nvSpPr>
          <p:cNvPr id="3" name="Date Placeholder 2"/>
          <p:cNvSpPr>
            <a:spLocks noGrp="1"/>
          </p:cNvSpPr>
          <p:nvPr>
            <p:ph type="dt" sz="half" idx="2"/>
          </p:nvPr>
        </p:nvSpPr>
        <p:spPr>
          <a:xfrm>
            <a:off x="810596" y="6451886"/>
            <a:ext cx="1643062"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a:defRPr/>
            </a:pPr>
            <a:fld id="{B808C0EA-8E8D-457A-B4A6-A269581B7171}" type="datetime1">
              <a:rPr lang="id-ID" smtClean="0"/>
              <a:pPr>
                <a:defRPr/>
              </a:pPr>
              <a:t>20/02/2022</a:t>
            </a:fld>
            <a:endParaRPr lang="en-US" dirty="0"/>
          </a:p>
        </p:txBody>
      </p:sp>
      <p:sp>
        <p:nvSpPr>
          <p:cNvPr id="1030" name="Rectangle 3"/>
          <p:cNvSpPr>
            <a:spLocks noChangeArrowheads="1"/>
          </p:cNvSpPr>
          <p:nvPr/>
        </p:nvSpPr>
        <p:spPr bwMode="auto">
          <a:xfrm rot="-5400000">
            <a:off x="9449594" y="5911057"/>
            <a:ext cx="17097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600" dirty="0">
                <a:solidFill>
                  <a:srgbClr val="7F7F7F"/>
                </a:solidFill>
              </a:rPr>
              <a:t>12-CRS-0106 REVISED 8 FEB 2013</a:t>
            </a:r>
          </a:p>
        </p:txBody>
      </p:sp>
      <p:sp>
        <p:nvSpPr>
          <p:cNvPr id="1031" name="Text Placeholder 11"/>
          <p:cNvSpPr>
            <a:spLocks noGrp="1"/>
          </p:cNvSpPr>
          <p:nvPr>
            <p:ph type="body" idx="1"/>
          </p:nvPr>
        </p:nvSpPr>
        <p:spPr bwMode="auto">
          <a:xfrm>
            <a:off x="365125" y="1977656"/>
            <a:ext cx="8326438" cy="405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3"/>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3" y="0"/>
            <a:ext cx="9143993" cy="124777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8" r:id="rId1"/>
    <p:sldLayoutId id="2147483704" r:id="rId2"/>
    <p:sldLayoutId id="2147483705" r:id="rId3"/>
    <p:sldLayoutId id="2147483706" r:id="rId4"/>
    <p:sldLayoutId id="2147483707" r:id="rId5"/>
    <p:sldLayoutId id="2147483708" r:id="rId6"/>
    <p:sldLayoutId id="2147483709" r:id="rId7"/>
    <p:sldLayoutId id="2147483713" r:id="rId8"/>
    <p:sldLayoutId id="2147483714" r:id="rId9"/>
    <p:sldLayoutId id="2147483718" r:id="rId10"/>
  </p:sldLayoutIdLst>
  <p:hf hdr="0" ftr="0"/>
  <p:txStyles>
    <p:titleStyle>
      <a:lvl1pPr algn="l" defTabSz="457200" rtl="0" eaLnBrk="1" fontAlgn="base" hangingPunct="1">
        <a:spcBef>
          <a:spcPct val="0"/>
        </a:spcBef>
        <a:spcAft>
          <a:spcPct val="0"/>
        </a:spcAft>
        <a:defRPr sz="2800" b="1" kern="1200">
          <a:solidFill>
            <a:schemeClr val="tx1">
              <a:lumMod val="75000"/>
              <a:lumOff val="25000"/>
            </a:schemeClr>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spcBef>
          <a:spcPts val="1800"/>
        </a:spcBef>
        <a:spcAft>
          <a:spcPct val="0"/>
        </a:spcAft>
        <a:buSzPct val="135000"/>
        <a:buBlip>
          <a:blip r:embed="rId15"/>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19.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20.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ID" dirty="0"/>
              <a:t>CRI2D3 </a:t>
            </a:r>
            <a:r>
              <a:rPr lang="en-ID" dirty="0" err="1"/>
              <a:t>Kecerdasan</a:t>
            </a:r>
            <a:r>
              <a:rPr lang="en-ID" dirty="0"/>
              <a:t> </a:t>
            </a:r>
            <a:r>
              <a:rPr lang="en-ID" dirty="0" err="1"/>
              <a:t>Buatan</a:t>
            </a:r>
            <a:br>
              <a:rPr lang="id-ID" dirty="0"/>
            </a:br>
            <a:r>
              <a:rPr lang="en-ID" dirty="0" err="1"/>
              <a:t>Pertemuan</a:t>
            </a:r>
            <a:r>
              <a:rPr lang="en-ID" dirty="0"/>
              <a:t> 2: Uninformed Search</a:t>
            </a:r>
            <a:endParaRPr lang="en-US" dirty="0"/>
          </a:p>
        </p:txBody>
      </p:sp>
      <p:sp>
        <p:nvSpPr>
          <p:cNvPr id="11" name="Subtitle 10"/>
          <p:cNvSpPr>
            <a:spLocks noGrp="1"/>
          </p:cNvSpPr>
          <p:nvPr>
            <p:ph type="subTitle" idx="1"/>
          </p:nvPr>
        </p:nvSpPr>
        <p:spPr/>
        <p:txBody>
          <a:bodyPr/>
          <a:lstStyle/>
          <a:p>
            <a:r>
              <a:rPr lang="en-US" dirty="0"/>
              <a:t>Author-</a:t>
            </a:r>
            <a:r>
              <a:rPr lang="id-ID" dirty="0"/>
              <a:t>Tim Dosen</a:t>
            </a:r>
            <a:endParaRPr lang="en-US" dirty="0"/>
          </a:p>
        </p:txBody>
      </p:sp>
      <p:sp>
        <p:nvSpPr>
          <p:cNvPr id="12" name="Text Placeholder 11"/>
          <p:cNvSpPr>
            <a:spLocks noGrp="1"/>
          </p:cNvSpPr>
          <p:nvPr>
            <p:ph type="body" sz="quarter" idx="13"/>
          </p:nvPr>
        </p:nvSpPr>
        <p:spPr/>
        <p:txBody>
          <a:bodyPr/>
          <a:lstStyle/>
          <a:p>
            <a:r>
              <a:rPr lang="en-ID" dirty="0"/>
              <a:t>Program </a:t>
            </a:r>
            <a:r>
              <a:rPr lang="en-ID" dirty="0" err="1"/>
              <a:t>Studi</a:t>
            </a:r>
            <a:r>
              <a:rPr lang="en-ID" dirty="0"/>
              <a:t> </a:t>
            </a:r>
            <a:r>
              <a:rPr lang="en-ID" dirty="0" err="1"/>
              <a:t>Rekayasa</a:t>
            </a:r>
            <a:r>
              <a:rPr lang="en-ID" dirty="0"/>
              <a:t> </a:t>
            </a:r>
            <a:r>
              <a:rPr lang="en-ID" dirty="0" err="1"/>
              <a:t>Perangkat</a:t>
            </a:r>
            <a:r>
              <a:rPr lang="en-ID" dirty="0"/>
              <a:t> </a:t>
            </a:r>
            <a:r>
              <a:rPr lang="en-ID" dirty="0" err="1"/>
              <a:t>Lunak</a:t>
            </a:r>
            <a:endParaRPr lang="en-ID" dirty="0"/>
          </a:p>
          <a:p>
            <a:endParaRPr lang="en-US" dirty="0"/>
          </a:p>
        </p:txBody>
      </p:sp>
      <p:sp>
        <p:nvSpPr>
          <p:cNvPr id="5" name="Date Placeholder 4"/>
          <p:cNvSpPr>
            <a:spLocks noGrp="1"/>
          </p:cNvSpPr>
          <p:nvPr>
            <p:ph type="dt" sz="half" idx="14"/>
          </p:nvPr>
        </p:nvSpPr>
        <p:spPr/>
        <p:txBody>
          <a:bodyPr/>
          <a:lstStyle/>
          <a:p>
            <a:pPr>
              <a:defRPr/>
            </a:pPr>
            <a:fld id="{195A51FA-076A-4365-91F8-C7D57477CC31}" type="datetime1">
              <a:rPr lang="id-ID" smtClean="0"/>
              <a:pPr>
                <a:defRPr/>
              </a:pPr>
              <a:t>20/02/2022</a:t>
            </a:fld>
            <a:endParaRPr lang="en-US" dirty="0"/>
          </a:p>
        </p:txBody>
      </p:sp>
      <p:sp>
        <p:nvSpPr>
          <p:cNvPr id="7" name="Slide Number Placeholder 6"/>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Tree>
    <p:extLst>
      <p:ext uri="{BB962C8B-B14F-4D97-AF65-F5344CB8AC3E}">
        <p14:creationId xmlns:p14="http://schemas.microsoft.com/office/powerpoint/2010/main" val="119129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1">
            <a:extLst>
              <a:ext uri="{FF2B5EF4-FFF2-40B4-BE49-F238E27FC236}">
                <a16:creationId xmlns:a16="http://schemas.microsoft.com/office/drawing/2014/main" id="{883EFB39-7B5A-4B7A-BFF0-093A871F2409}"/>
              </a:ext>
            </a:extLst>
          </p:cNvPr>
          <p:cNvGraphicFramePr>
            <a:graphicFrameLocks noChangeAspect="1"/>
          </p:cNvGraphicFramePr>
          <p:nvPr>
            <p:extLst>
              <p:ext uri="{D42A27DB-BD31-4B8C-83A1-F6EECF244321}">
                <p14:modId xmlns:p14="http://schemas.microsoft.com/office/powerpoint/2010/main" val="3180694992"/>
              </p:ext>
            </p:extLst>
          </p:nvPr>
        </p:nvGraphicFramePr>
        <p:xfrm>
          <a:off x="945086" y="2755513"/>
          <a:ext cx="6229782" cy="3137518"/>
        </p:xfrm>
        <a:graphic>
          <a:graphicData uri="http://schemas.openxmlformats.org/presentationml/2006/ole">
            <mc:AlternateContent xmlns:mc="http://schemas.openxmlformats.org/markup-compatibility/2006">
              <mc:Choice xmlns:v="urn:schemas-microsoft-com:vml" Requires="v">
                <p:oleObj name="Visio" r:id="rId3" imgW="3606564" imgH="1718409" progId="Visio.Drawing.11">
                  <p:embed/>
                </p:oleObj>
              </mc:Choice>
              <mc:Fallback>
                <p:oleObj name="Visio" r:id="rId3" imgW="3606564" imgH="1718409" progId="Visio.Drawing.11">
                  <p:embed/>
                  <p:pic>
                    <p:nvPicPr>
                      <p:cNvPr id="81922" name="Object 1">
                        <a:extLst>
                          <a:ext uri="{FF2B5EF4-FFF2-40B4-BE49-F238E27FC236}">
                            <a16:creationId xmlns:a16="http://schemas.microsoft.com/office/drawing/2014/main" id="{883EFB39-7B5A-4B7A-BFF0-093A871F2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086" y="2755513"/>
                        <a:ext cx="6229782" cy="3137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3" name="Rectangle 8">
            <a:extLst>
              <a:ext uri="{FF2B5EF4-FFF2-40B4-BE49-F238E27FC236}">
                <a16:creationId xmlns:a16="http://schemas.microsoft.com/office/drawing/2014/main" id="{9C2A1D0D-AC83-4059-933A-F0D2AFC14C2C}"/>
              </a:ext>
            </a:extLst>
          </p:cNvPr>
          <p:cNvSpPr>
            <a:spLocks noChangeArrowheads="1"/>
          </p:cNvSpPr>
          <p:nvPr/>
        </p:nvSpPr>
        <p:spPr bwMode="auto">
          <a:xfrm>
            <a:off x="200749" y="1278185"/>
            <a:ext cx="788577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dirty="0" err="1">
                <a:solidFill>
                  <a:srgbClr val="000000"/>
                </a:solidFill>
              </a:rPr>
              <a:t>Masalah</a:t>
            </a:r>
            <a:r>
              <a:rPr lang="en-US" altLang="en-US" b="1" dirty="0">
                <a:solidFill>
                  <a:srgbClr val="000000"/>
                </a:solidFill>
              </a:rPr>
              <a:t> </a:t>
            </a:r>
            <a:r>
              <a:rPr lang="en-US" altLang="en-US" b="1" dirty="0" err="1">
                <a:solidFill>
                  <a:srgbClr val="000000"/>
                </a:solidFill>
              </a:rPr>
              <a:t>Jurigen</a:t>
            </a:r>
            <a:r>
              <a:rPr lang="en-US" altLang="en-US" b="1" dirty="0">
                <a:solidFill>
                  <a:srgbClr val="000000"/>
                </a:solidFill>
              </a:rPr>
              <a:t> Air:</a:t>
            </a:r>
            <a:endParaRPr lang="id-ID" altLang="en-US" b="1" dirty="0">
              <a:solidFill>
                <a:srgbClr val="000000"/>
              </a:solidFill>
            </a:endParaRPr>
          </a:p>
          <a:p>
            <a:pPr>
              <a:buFont typeface="Arial" panose="020B0604020202020204" pitchFamily="34" charset="0"/>
              <a:buChar char="•"/>
            </a:pPr>
            <a:r>
              <a:rPr lang="en-US" altLang="en-US" dirty="0">
                <a:solidFill>
                  <a:srgbClr val="000000"/>
                </a:solidFill>
              </a:rPr>
              <a:t> </a:t>
            </a:r>
            <a:r>
              <a:rPr lang="en-US" altLang="en-US" dirty="0" err="1">
                <a:solidFill>
                  <a:srgbClr val="000000"/>
                </a:solidFill>
              </a:rPr>
              <a:t>Terdapat</a:t>
            </a:r>
            <a:r>
              <a:rPr lang="en-US" altLang="en-US" dirty="0">
                <a:solidFill>
                  <a:srgbClr val="000000"/>
                </a:solidFill>
              </a:rPr>
              <a:t> </a:t>
            </a:r>
            <a:r>
              <a:rPr lang="en-US" altLang="en-US" dirty="0" err="1">
                <a:solidFill>
                  <a:srgbClr val="000000"/>
                </a:solidFill>
              </a:rPr>
              <a:t>dua</a:t>
            </a:r>
            <a:r>
              <a:rPr lang="en-US" altLang="en-US" dirty="0">
                <a:solidFill>
                  <a:srgbClr val="000000"/>
                </a:solidFill>
              </a:rPr>
              <a:t> </a:t>
            </a:r>
            <a:r>
              <a:rPr lang="en-US" altLang="en-US" dirty="0" err="1">
                <a:solidFill>
                  <a:srgbClr val="000000"/>
                </a:solidFill>
              </a:rPr>
              <a:t>jurigen</a:t>
            </a:r>
            <a:r>
              <a:rPr lang="en-US" altLang="en-US" dirty="0">
                <a:solidFill>
                  <a:srgbClr val="000000"/>
                </a:solidFill>
              </a:rPr>
              <a:t> </a:t>
            </a:r>
            <a:r>
              <a:rPr lang="en-US" altLang="en-US" dirty="0" err="1">
                <a:solidFill>
                  <a:srgbClr val="C00000"/>
                </a:solidFill>
              </a:rPr>
              <a:t>tanpa</a:t>
            </a:r>
            <a:r>
              <a:rPr lang="en-US" altLang="en-US" dirty="0">
                <a:solidFill>
                  <a:srgbClr val="C00000"/>
                </a:solidFill>
              </a:rPr>
              <a:t> </a:t>
            </a:r>
            <a:r>
              <a:rPr lang="en-US" altLang="en-US" dirty="0" err="1">
                <a:solidFill>
                  <a:srgbClr val="C00000"/>
                </a:solidFill>
              </a:rPr>
              <a:t>skala</a:t>
            </a:r>
            <a:r>
              <a:rPr lang="en-US" altLang="en-US" dirty="0">
                <a:solidFill>
                  <a:srgbClr val="C00000"/>
                </a:solidFill>
              </a:rPr>
              <a:t> </a:t>
            </a:r>
            <a:r>
              <a:rPr lang="en-US" altLang="en-US" dirty="0" err="1">
                <a:solidFill>
                  <a:srgbClr val="C00000"/>
                </a:solidFill>
              </a:rPr>
              <a:t>ukuran</a:t>
            </a:r>
            <a:r>
              <a:rPr lang="en-US" altLang="en-US" dirty="0">
                <a:solidFill>
                  <a:srgbClr val="000000"/>
                </a:solidFill>
              </a:rPr>
              <a:t>.</a:t>
            </a:r>
          </a:p>
          <a:p>
            <a:pPr>
              <a:buFont typeface="Arial" panose="020B0604020202020204" pitchFamily="34" charset="0"/>
              <a:buChar char="•"/>
            </a:pPr>
            <a:r>
              <a:rPr lang="en-US" altLang="en-US" dirty="0">
                <a:solidFill>
                  <a:srgbClr val="000000"/>
                </a:solidFill>
              </a:rPr>
              <a:t> </a:t>
            </a:r>
            <a:r>
              <a:rPr lang="en-US" altLang="en-US" dirty="0" err="1">
                <a:solidFill>
                  <a:srgbClr val="000000"/>
                </a:solidFill>
              </a:rPr>
              <a:t>Sebuah</a:t>
            </a:r>
            <a:r>
              <a:rPr lang="en-US" altLang="en-US" dirty="0">
                <a:solidFill>
                  <a:srgbClr val="000000"/>
                </a:solidFill>
              </a:rPr>
              <a:t> </a:t>
            </a:r>
            <a:r>
              <a:rPr lang="en-US" altLang="en-US" dirty="0" err="1">
                <a:solidFill>
                  <a:srgbClr val="000000"/>
                </a:solidFill>
              </a:rPr>
              <a:t>kran</a:t>
            </a:r>
            <a:r>
              <a:rPr lang="en-US" altLang="en-US" dirty="0">
                <a:solidFill>
                  <a:srgbClr val="000000"/>
                </a:solidFill>
              </a:rPr>
              <a:t> air yang </a:t>
            </a:r>
            <a:r>
              <a:rPr lang="en-US" altLang="en-US" dirty="0" err="1">
                <a:solidFill>
                  <a:srgbClr val="000000"/>
                </a:solidFill>
              </a:rPr>
              <a:t>bisa</a:t>
            </a:r>
            <a:r>
              <a:rPr lang="en-US" altLang="en-US" dirty="0">
                <a:solidFill>
                  <a:srgbClr val="000000"/>
                </a:solidFill>
              </a:rPr>
              <a:t> </a:t>
            </a:r>
            <a:r>
              <a:rPr lang="en-US" altLang="en-US" dirty="0" err="1">
                <a:solidFill>
                  <a:srgbClr val="000000"/>
                </a:solidFill>
              </a:rPr>
              <a:t>mengeluarkan</a:t>
            </a:r>
            <a:r>
              <a:rPr lang="en-US" altLang="en-US" dirty="0">
                <a:solidFill>
                  <a:srgbClr val="000000"/>
                </a:solidFill>
              </a:rPr>
              <a:t> air </a:t>
            </a:r>
            <a:r>
              <a:rPr lang="en-US" altLang="en-US" dirty="0" err="1">
                <a:solidFill>
                  <a:srgbClr val="C00000"/>
                </a:solidFill>
              </a:rPr>
              <a:t>tanpa</a:t>
            </a:r>
            <a:r>
              <a:rPr lang="en-US" altLang="en-US" dirty="0">
                <a:solidFill>
                  <a:srgbClr val="C00000"/>
                </a:solidFill>
              </a:rPr>
              <a:t> </a:t>
            </a:r>
            <a:r>
              <a:rPr lang="en-US" altLang="en-US" dirty="0" err="1">
                <a:solidFill>
                  <a:srgbClr val="C00000"/>
                </a:solidFill>
              </a:rPr>
              <a:t>batas</a:t>
            </a:r>
            <a:r>
              <a:rPr lang="en-US" altLang="en-US" dirty="0">
                <a:solidFill>
                  <a:srgbClr val="000000"/>
                </a:solidFill>
              </a:rPr>
              <a:t>. </a:t>
            </a:r>
          </a:p>
          <a:p>
            <a:pPr>
              <a:buFont typeface="Arial" panose="020B0604020202020204" pitchFamily="34" charset="0"/>
              <a:buChar char="•"/>
            </a:pPr>
            <a:r>
              <a:rPr lang="en-US" altLang="en-US" dirty="0">
                <a:solidFill>
                  <a:srgbClr val="000000"/>
                </a:solidFill>
              </a:rPr>
              <a:t> </a:t>
            </a:r>
            <a:r>
              <a:rPr lang="en-US" altLang="en-US" dirty="0" err="1">
                <a:solidFill>
                  <a:srgbClr val="000000"/>
                </a:solidFill>
              </a:rPr>
              <a:t>Bagaimana</a:t>
            </a:r>
            <a:r>
              <a:rPr lang="en-US" altLang="en-US" dirty="0">
                <a:solidFill>
                  <a:srgbClr val="000000"/>
                </a:solidFill>
              </a:rPr>
              <a:t> </a:t>
            </a:r>
            <a:r>
              <a:rPr lang="en-US" altLang="en-US" dirty="0" err="1">
                <a:solidFill>
                  <a:srgbClr val="000000"/>
                </a:solidFill>
              </a:rPr>
              <a:t>mendapatkan</a:t>
            </a:r>
            <a:r>
              <a:rPr lang="en-US" altLang="en-US" dirty="0">
                <a:solidFill>
                  <a:srgbClr val="000000"/>
                </a:solidFill>
              </a:rPr>
              <a:t> </a:t>
            </a:r>
            <a:r>
              <a:rPr lang="en-US" altLang="en-US" dirty="0" err="1">
                <a:solidFill>
                  <a:srgbClr val="C00000"/>
                </a:solidFill>
              </a:rPr>
              <a:t>tepat</a:t>
            </a:r>
            <a:r>
              <a:rPr lang="en-US" altLang="en-US" dirty="0">
                <a:solidFill>
                  <a:srgbClr val="C00000"/>
                </a:solidFill>
              </a:rPr>
              <a:t> 2 </a:t>
            </a:r>
            <a:r>
              <a:rPr lang="en-US" altLang="en-US" dirty="0" err="1">
                <a:solidFill>
                  <a:srgbClr val="C00000"/>
                </a:solidFill>
              </a:rPr>
              <a:t>galon</a:t>
            </a:r>
            <a:r>
              <a:rPr lang="en-US" altLang="en-US" dirty="0">
                <a:solidFill>
                  <a:srgbClr val="000000"/>
                </a:solidFill>
              </a:rPr>
              <a:t> air di </a:t>
            </a:r>
            <a:r>
              <a:rPr lang="en-US" altLang="en-US" dirty="0" err="1">
                <a:solidFill>
                  <a:srgbClr val="000000"/>
                </a:solidFill>
              </a:rPr>
              <a:t>dalam</a:t>
            </a:r>
            <a:r>
              <a:rPr lang="en-US" altLang="en-US" dirty="0">
                <a:solidFill>
                  <a:srgbClr val="000000"/>
                </a:solidFill>
              </a:rPr>
              <a:t> </a:t>
            </a:r>
            <a:r>
              <a:rPr lang="en-US" altLang="en-US" dirty="0" err="1">
                <a:solidFill>
                  <a:srgbClr val="000000"/>
                </a:solidFill>
              </a:rPr>
              <a:t>jurigen</a:t>
            </a:r>
            <a:r>
              <a:rPr lang="en-US" altLang="en-US" dirty="0">
                <a:solidFill>
                  <a:srgbClr val="000000"/>
                </a:solidFill>
              </a:rPr>
              <a:t> 3-galon?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1">
            <a:extLst>
              <a:ext uri="{FF2B5EF4-FFF2-40B4-BE49-F238E27FC236}">
                <a16:creationId xmlns:a16="http://schemas.microsoft.com/office/drawing/2014/main" id="{2EEE3291-580F-446B-A052-2CA01ADAA75A}"/>
              </a:ext>
            </a:extLst>
          </p:cNvPr>
          <p:cNvGraphicFramePr>
            <a:graphicFrameLocks noChangeAspect="1"/>
          </p:cNvGraphicFramePr>
          <p:nvPr>
            <p:extLst>
              <p:ext uri="{D42A27DB-BD31-4B8C-83A1-F6EECF244321}">
                <p14:modId xmlns:p14="http://schemas.microsoft.com/office/powerpoint/2010/main" val="2635636828"/>
              </p:ext>
            </p:extLst>
          </p:nvPr>
        </p:nvGraphicFramePr>
        <p:xfrm>
          <a:off x="1196295" y="2764157"/>
          <a:ext cx="6229782" cy="3137518"/>
        </p:xfrm>
        <a:graphic>
          <a:graphicData uri="http://schemas.openxmlformats.org/presentationml/2006/ole">
            <mc:AlternateContent xmlns:mc="http://schemas.openxmlformats.org/markup-compatibility/2006">
              <mc:Choice xmlns:v="urn:schemas-microsoft-com:vml" Requires="v">
                <p:oleObj name="Visio" r:id="rId3" imgW="3606564" imgH="1718409" progId="Visio.Drawing.11">
                  <p:embed/>
                </p:oleObj>
              </mc:Choice>
              <mc:Fallback>
                <p:oleObj name="Visio" r:id="rId3" imgW="3606564" imgH="1718409" progId="Visio.Drawing.11">
                  <p:embed/>
                  <p:pic>
                    <p:nvPicPr>
                      <p:cNvPr id="83970" name="Object 1">
                        <a:extLst>
                          <a:ext uri="{FF2B5EF4-FFF2-40B4-BE49-F238E27FC236}">
                            <a16:creationId xmlns:a16="http://schemas.microsoft.com/office/drawing/2014/main" id="{2EEE3291-580F-446B-A052-2CA01ADAA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295" y="2764157"/>
                        <a:ext cx="6229782" cy="3137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1" name="Rectangle 8">
            <a:extLst>
              <a:ext uri="{FF2B5EF4-FFF2-40B4-BE49-F238E27FC236}">
                <a16:creationId xmlns:a16="http://schemas.microsoft.com/office/drawing/2014/main" id="{B669BCED-2F24-4DEF-90F6-31651BE08C77}"/>
              </a:ext>
            </a:extLst>
          </p:cNvPr>
          <p:cNvSpPr>
            <a:spLocks noChangeArrowheads="1"/>
          </p:cNvSpPr>
          <p:nvPr/>
        </p:nvSpPr>
        <p:spPr bwMode="auto">
          <a:xfrm>
            <a:off x="291184" y="1366669"/>
            <a:ext cx="788577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dirty="0" err="1">
                <a:solidFill>
                  <a:srgbClr val="000000"/>
                </a:solidFill>
              </a:rPr>
              <a:t>Masalah</a:t>
            </a:r>
            <a:r>
              <a:rPr lang="en-US" altLang="en-US" b="1" dirty="0">
                <a:solidFill>
                  <a:srgbClr val="000000"/>
                </a:solidFill>
              </a:rPr>
              <a:t> </a:t>
            </a:r>
            <a:r>
              <a:rPr lang="en-US" altLang="en-US" b="1" dirty="0" err="1">
                <a:solidFill>
                  <a:srgbClr val="000000"/>
                </a:solidFill>
              </a:rPr>
              <a:t>Jurigen</a:t>
            </a:r>
            <a:r>
              <a:rPr lang="en-US" altLang="en-US" b="1" dirty="0">
                <a:solidFill>
                  <a:srgbClr val="000000"/>
                </a:solidFill>
              </a:rPr>
              <a:t> Air:</a:t>
            </a:r>
            <a:endParaRPr lang="id-ID" altLang="en-US" b="1" dirty="0">
              <a:solidFill>
                <a:srgbClr val="000000"/>
              </a:solidFill>
            </a:endParaRPr>
          </a:p>
          <a:p>
            <a:pPr>
              <a:buFont typeface="Arial" panose="020B0604020202020204" pitchFamily="34" charset="0"/>
              <a:buChar char="•"/>
            </a:pPr>
            <a:r>
              <a:rPr lang="en-US" altLang="en-US" dirty="0">
                <a:solidFill>
                  <a:srgbClr val="000000"/>
                </a:solidFill>
              </a:rPr>
              <a:t> </a:t>
            </a:r>
            <a:r>
              <a:rPr lang="en-US" altLang="en-US" dirty="0" err="1">
                <a:solidFill>
                  <a:srgbClr val="000000"/>
                </a:solidFill>
              </a:rPr>
              <a:t>Terdapat</a:t>
            </a:r>
            <a:r>
              <a:rPr lang="en-US" altLang="en-US" dirty="0">
                <a:solidFill>
                  <a:srgbClr val="000000"/>
                </a:solidFill>
              </a:rPr>
              <a:t> </a:t>
            </a:r>
            <a:r>
              <a:rPr lang="en-US" altLang="en-US" dirty="0" err="1">
                <a:solidFill>
                  <a:srgbClr val="000000"/>
                </a:solidFill>
              </a:rPr>
              <a:t>dua</a:t>
            </a:r>
            <a:r>
              <a:rPr lang="en-US" altLang="en-US" dirty="0">
                <a:solidFill>
                  <a:srgbClr val="000000"/>
                </a:solidFill>
              </a:rPr>
              <a:t> </a:t>
            </a:r>
            <a:r>
              <a:rPr lang="en-US" altLang="en-US" dirty="0" err="1">
                <a:solidFill>
                  <a:srgbClr val="000000"/>
                </a:solidFill>
              </a:rPr>
              <a:t>jurigen</a:t>
            </a:r>
            <a:r>
              <a:rPr lang="en-US" altLang="en-US" dirty="0">
                <a:solidFill>
                  <a:srgbClr val="000000"/>
                </a:solidFill>
              </a:rPr>
              <a:t> </a:t>
            </a:r>
            <a:r>
              <a:rPr lang="en-US" altLang="en-US" dirty="0" err="1">
                <a:solidFill>
                  <a:srgbClr val="C00000"/>
                </a:solidFill>
              </a:rPr>
              <a:t>tanpa</a:t>
            </a:r>
            <a:r>
              <a:rPr lang="en-US" altLang="en-US" dirty="0">
                <a:solidFill>
                  <a:srgbClr val="C00000"/>
                </a:solidFill>
              </a:rPr>
              <a:t> </a:t>
            </a:r>
            <a:r>
              <a:rPr lang="en-US" altLang="en-US" dirty="0" err="1">
                <a:solidFill>
                  <a:srgbClr val="C00000"/>
                </a:solidFill>
              </a:rPr>
              <a:t>skala</a:t>
            </a:r>
            <a:r>
              <a:rPr lang="en-US" altLang="en-US" dirty="0">
                <a:solidFill>
                  <a:srgbClr val="C00000"/>
                </a:solidFill>
              </a:rPr>
              <a:t> </a:t>
            </a:r>
            <a:r>
              <a:rPr lang="en-US" altLang="en-US" dirty="0" err="1">
                <a:solidFill>
                  <a:srgbClr val="C00000"/>
                </a:solidFill>
              </a:rPr>
              <a:t>ukuran</a:t>
            </a:r>
            <a:r>
              <a:rPr lang="en-US" altLang="en-US" dirty="0">
                <a:solidFill>
                  <a:srgbClr val="000000"/>
                </a:solidFill>
              </a:rPr>
              <a:t>.</a:t>
            </a:r>
          </a:p>
          <a:p>
            <a:pPr>
              <a:buFont typeface="Arial" panose="020B0604020202020204" pitchFamily="34" charset="0"/>
              <a:buChar char="•"/>
            </a:pPr>
            <a:r>
              <a:rPr lang="en-US" altLang="en-US" dirty="0">
                <a:solidFill>
                  <a:srgbClr val="000000"/>
                </a:solidFill>
              </a:rPr>
              <a:t> </a:t>
            </a:r>
            <a:r>
              <a:rPr lang="en-US" altLang="en-US" dirty="0" err="1">
                <a:solidFill>
                  <a:srgbClr val="000000"/>
                </a:solidFill>
              </a:rPr>
              <a:t>Sebuah</a:t>
            </a:r>
            <a:r>
              <a:rPr lang="en-US" altLang="en-US" dirty="0">
                <a:solidFill>
                  <a:srgbClr val="000000"/>
                </a:solidFill>
              </a:rPr>
              <a:t> </a:t>
            </a:r>
            <a:r>
              <a:rPr lang="en-US" altLang="en-US" dirty="0" err="1">
                <a:solidFill>
                  <a:srgbClr val="000000"/>
                </a:solidFill>
              </a:rPr>
              <a:t>kran</a:t>
            </a:r>
            <a:r>
              <a:rPr lang="en-US" altLang="en-US" dirty="0">
                <a:solidFill>
                  <a:srgbClr val="000000"/>
                </a:solidFill>
              </a:rPr>
              <a:t> air yang </a:t>
            </a:r>
            <a:r>
              <a:rPr lang="en-US" altLang="en-US" dirty="0" err="1">
                <a:solidFill>
                  <a:srgbClr val="000000"/>
                </a:solidFill>
              </a:rPr>
              <a:t>bisa</a:t>
            </a:r>
            <a:r>
              <a:rPr lang="en-US" altLang="en-US" dirty="0">
                <a:solidFill>
                  <a:srgbClr val="000000"/>
                </a:solidFill>
              </a:rPr>
              <a:t> </a:t>
            </a:r>
            <a:r>
              <a:rPr lang="en-US" altLang="en-US" dirty="0" err="1">
                <a:solidFill>
                  <a:srgbClr val="000000"/>
                </a:solidFill>
              </a:rPr>
              <a:t>mengeluarkan</a:t>
            </a:r>
            <a:r>
              <a:rPr lang="en-US" altLang="en-US" dirty="0">
                <a:solidFill>
                  <a:srgbClr val="000000"/>
                </a:solidFill>
              </a:rPr>
              <a:t> air </a:t>
            </a:r>
            <a:r>
              <a:rPr lang="en-US" altLang="en-US" dirty="0" err="1">
                <a:solidFill>
                  <a:srgbClr val="C00000"/>
                </a:solidFill>
              </a:rPr>
              <a:t>tanpa</a:t>
            </a:r>
            <a:r>
              <a:rPr lang="en-US" altLang="en-US" dirty="0">
                <a:solidFill>
                  <a:srgbClr val="C00000"/>
                </a:solidFill>
              </a:rPr>
              <a:t> </a:t>
            </a:r>
            <a:r>
              <a:rPr lang="en-US" altLang="en-US" dirty="0" err="1">
                <a:solidFill>
                  <a:srgbClr val="C00000"/>
                </a:solidFill>
              </a:rPr>
              <a:t>batas</a:t>
            </a:r>
            <a:r>
              <a:rPr lang="en-US" altLang="en-US" dirty="0">
                <a:solidFill>
                  <a:srgbClr val="000000"/>
                </a:solidFill>
              </a:rPr>
              <a:t>. </a:t>
            </a:r>
          </a:p>
          <a:p>
            <a:pPr>
              <a:buFont typeface="Arial" panose="020B0604020202020204" pitchFamily="34" charset="0"/>
              <a:buChar char="•"/>
            </a:pPr>
            <a:r>
              <a:rPr lang="en-US" altLang="en-US" dirty="0">
                <a:solidFill>
                  <a:srgbClr val="000000"/>
                </a:solidFill>
              </a:rPr>
              <a:t> </a:t>
            </a:r>
            <a:r>
              <a:rPr lang="en-US" altLang="en-US" dirty="0" err="1">
                <a:solidFill>
                  <a:srgbClr val="000000"/>
                </a:solidFill>
              </a:rPr>
              <a:t>Bagaimana</a:t>
            </a:r>
            <a:r>
              <a:rPr lang="en-US" altLang="en-US" dirty="0">
                <a:solidFill>
                  <a:srgbClr val="000000"/>
                </a:solidFill>
              </a:rPr>
              <a:t> </a:t>
            </a:r>
            <a:r>
              <a:rPr lang="en-US" altLang="en-US" dirty="0" err="1">
                <a:solidFill>
                  <a:srgbClr val="000000"/>
                </a:solidFill>
              </a:rPr>
              <a:t>mendapatkan</a:t>
            </a:r>
            <a:r>
              <a:rPr lang="en-US" altLang="en-US" dirty="0">
                <a:solidFill>
                  <a:srgbClr val="000000"/>
                </a:solidFill>
              </a:rPr>
              <a:t> </a:t>
            </a:r>
            <a:r>
              <a:rPr lang="en-US" altLang="en-US" dirty="0" err="1">
                <a:solidFill>
                  <a:srgbClr val="C00000"/>
                </a:solidFill>
              </a:rPr>
              <a:t>tepat</a:t>
            </a:r>
            <a:r>
              <a:rPr lang="en-US" altLang="en-US" dirty="0">
                <a:solidFill>
                  <a:srgbClr val="C00000"/>
                </a:solidFill>
              </a:rPr>
              <a:t> 2 </a:t>
            </a:r>
            <a:r>
              <a:rPr lang="en-US" altLang="en-US" dirty="0" err="1">
                <a:solidFill>
                  <a:srgbClr val="C00000"/>
                </a:solidFill>
              </a:rPr>
              <a:t>galon</a:t>
            </a:r>
            <a:r>
              <a:rPr lang="en-US" altLang="en-US" dirty="0">
                <a:solidFill>
                  <a:srgbClr val="000000"/>
                </a:solidFill>
              </a:rPr>
              <a:t> air di </a:t>
            </a:r>
            <a:r>
              <a:rPr lang="en-US" altLang="en-US" dirty="0" err="1">
                <a:solidFill>
                  <a:srgbClr val="000000"/>
                </a:solidFill>
              </a:rPr>
              <a:t>dalam</a:t>
            </a:r>
            <a:r>
              <a:rPr lang="en-US" altLang="en-US" dirty="0">
                <a:solidFill>
                  <a:srgbClr val="000000"/>
                </a:solidFill>
              </a:rPr>
              <a:t> </a:t>
            </a:r>
            <a:r>
              <a:rPr lang="en-US" altLang="en-US" dirty="0" err="1">
                <a:solidFill>
                  <a:srgbClr val="000000"/>
                </a:solidFill>
              </a:rPr>
              <a:t>jurigen</a:t>
            </a:r>
            <a:r>
              <a:rPr lang="en-US" altLang="en-US" dirty="0">
                <a:solidFill>
                  <a:srgbClr val="000000"/>
                </a:solidFill>
              </a:rPr>
              <a:t> 3-galon?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A3F3-CEE2-43A2-83B1-110B1AE8A09B}"/>
              </a:ext>
            </a:extLst>
          </p:cNvPr>
          <p:cNvSpPr>
            <a:spLocks noGrp="1"/>
          </p:cNvSpPr>
          <p:nvPr>
            <p:ph type="title"/>
          </p:nvPr>
        </p:nvSpPr>
        <p:spPr>
          <a:xfrm>
            <a:off x="448983" y="1290676"/>
            <a:ext cx="8246035" cy="610950"/>
          </a:xfrm>
        </p:spPr>
        <p:txBody>
          <a:bodyPr/>
          <a:lstStyle/>
          <a:p>
            <a:pPr>
              <a:defRPr/>
            </a:pPr>
            <a:r>
              <a:rPr dirty="0" err="1"/>
              <a:t>Ruang</a:t>
            </a:r>
            <a:r>
              <a:rPr dirty="0"/>
              <a:t> </a:t>
            </a:r>
            <a:r>
              <a:rPr dirty="0" err="1"/>
              <a:t>Keadaan</a:t>
            </a:r>
            <a:endParaRPr lang="id-ID" dirty="0"/>
          </a:p>
        </p:txBody>
      </p:sp>
      <p:sp>
        <p:nvSpPr>
          <p:cNvPr id="3" name="Content Placeholder 2">
            <a:extLst>
              <a:ext uri="{FF2B5EF4-FFF2-40B4-BE49-F238E27FC236}">
                <a16:creationId xmlns:a16="http://schemas.microsoft.com/office/drawing/2014/main" id="{2E6ACA96-4FFE-45F8-85B1-8BDF5E9C2B06}"/>
              </a:ext>
            </a:extLst>
          </p:cNvPr>
          <p:cNvSpPr>
            <a:spLocks noGrp="1"/>
          </p:cNvSpPr>
          <p:nvPr>
            <p:ph idx="1"/>
          </p:nvPr>
        </p:nvSpPr>
        <p:spPr bwMode="auto">
          <a:xfrm>
            <a:off x="448983" y="2207100"/>
            <a:ext cx="8246035" cy="35132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9" tIns="17149" rIns="34299" bIns="17149" numCol="1" anchor="t" anchorCtr="0" compatLnSpc="1">
            <a:prstTxWarp prst="textNoShape">
              <a:avLst/>
            </a:prstTxWarp>
          </a:bodyPr>
          <a:lstStyle/>
          <a:p>
            <a:pPr marL="270940" indent="-270940">
              <a:buFont typeface="Arial" panose="020B0604020202020204" pitchFamily="34" charset="0"/>
              <a:buChar char="•"/>
            </a:pPr>
            <a:r>
              <a:rPr altLang="en-US" sz="2251">
                <a:latin typeface="Lato"/>
              </a:rPr>
              <a:t>Keadaan bisa berupa jumlah air yang berada dalam jurigen 4-galon dan jurigen 3-galon. </a:t>
            </a:r>
          </a:p>
          <a:p>
            <a:pPr marL="270940" indent="-270940">
              <a:buFont typeface="Arial" panose="020B0604020202020204" pitchFamily="34" charset="0"/>
              <a:buChar char="•"/>
            </a:pPr>
            <a:r>
              <a:rPr altLang="en-US" sz="2251">
                <a:latin typeface="Lato"/>
              </a:rPr>
              <a:t>Keadaan = (</a:t>
            </a:r>
            <a:r>
              <a:rPr altLang="en-US" sz="2251" i="1">
                <a:latin typeface="Lato"/>
              </a:rPr>
              <a:t>x</a:t>
            </a:r>
            <a:r>
              <a:rPr altLang="en-US" sz="2251">
                <a:latin typeface="Lato"/>
              </a:rPr>
              <a:t>, </a:t>
            </a:r>
            <a:r>
              <a:rPr altLang="en-US" sz="2251" i="1">
                <a:latin typeface="Lato"/>
              </a:rPr>
              <a:t>y</a:t>
            </a:r>
            <a:r>
              <a:rPr altLang="en-US" sz="2251">
                <a:latin typeface="Lato"/>
              </a:rPr>
              <a:t>)</a:t>
            </a:r>
          </a:p>
          <a:p>
            <a:pPr marL="613931" lvl="3" indent="-270940">
              <a:buFont typeface="Arial" panose="020B0604020202020204" pitchFamily="34" charset="0"/>
              <a:buChar char="•"/>
            </a:pPr>
            <a:r>
              <a:rPr altLang="en-US" sz="1800" i="1">
                <a:latin typeface="Lato"/>
              </a:rPr>
              <a:t>x</a:t>
            </a:r>
            <a:r>
              <a:rPr altLang="en-US" sz="1800">
                <a:latin typeface="Lato"/>
              </a:rPr>
              <a:t> = 0, 1, 2, 3, 4 </a:t>
            </a:r>
          </a:p>
          <a:p>
            <a:pPr marL="613931" lvl="3" indent="-270940">
              <a:buFont typeface="Arial" panose="020B0604020202020204" pitchFamily="34" charset="0"/>
              <a:buChar char="•"/>
            </a:pPr>
            <a:r>
              <a:rPr altLang="en-US" sz="1800" i="1">
                <a:latin typeface="Lato"/>
              </a:rPr>
              <a:t>y</a:t>
            </a:r>
            <a:r>
              <a:rPr altLang="en-US" sz="1800">
                <a:latin typeface="Lato"/>
              </a:rPr>
              <a:t> = 0, 1, 2, 3</a:t>
            </a:r>
          </a:p>
          <a:p>
            <a:pPr marL="270940" indent="-270940">
              <a:buFont typeface="Arial" panose="020B0604020202020204" pitchFamily="34" charset="0"/>
              <a:buChar char="•"/>
            </a:pPr>
            <a:r>
              <a:rPr altLang="en-US" sz="2251">
                <a:latin typeface="Lato"/>
              </a:rPr>
              <a:t>K</a:t>
            </a:r>
            <a:r>
              <a:rPr lang="id-ID" altLang="en-US" sz="2251">
                <a:latin typeface="Lato"/>
              </a:rPr>
              <a:t>eadaan </a:t>
            </a:r>
            <a:r>
              <a:rPr altLang="en-US" sz="2251">
                <a:latin typeface="Lato"/>
              </a:rPr>
              <a:t>A</a:t>
            </a:r>
            <a:r>
              <a:rPr lang="id-ID" altLang="en-US" sz="2251">
                <a:latin typeface="Lato"/>
              </a:rPr>
              <a:t>wal </a:t>
            </a:r>
            <a:r>
              <a:rPr altLang="en-US" sz="2251">
                <a:latin typeface="Lato"/>
              </a:rPr>
              <a:t>= </a:t>
            </a:r>
            <a:r>
              <a:rPr lang="id-ID" altLang="en-US" sz="2251">
                <a:latin typeface="Lato"/>
              </a:rPr>
              <a:t>(0, 0) </a:t>
            </a:r>
            <a:endParaRPr altLang="en-US" sz="2251">
              <a:latin typeface="Lato"/>
            </a:endParaRPr>
          </a:p>
          <a:p>
            <a:pPr marL="270940" indent="-270940">
              <a:buFont typeface="Arial" panose="020B0604020202020204" pitchFamily="34" charset="0"/>
              <a:buChar char="•"/>
            </a:pPr>
            <a:r>
              <a:rPr altLang="en-US" sz="2251">
                <a:latin typeface="Lato"/>
              </a:rPr>
              <a:t>K</a:t>
            </a:r>
            <a:r>
              <a:rPr lang="id-ID" altLang="en-US" sz="2251">
                <a:latin typeface="Lato"/>
              </a:rPr>
              <a:t>eadaan </a:t>
            </a:r>
            <a:r>
              <a:rPr altLang="en-US" sz="2251">
                <a:latin typeface="Lato"/>
              </a:rPr>
              <a:t>T</a:t>
            </a:r>
            <a:r>
              <a:rPr lang="id-ID" altLang="en-US" sz="2251">
                <a:latin typeface="Lato"/>
              </a:rPr>
              <a:t>ujuan</a:t>
            </a:r>
            <a:r>
              <a:rPr altLang="en-US" sz="2251">
                <a:latin typeface="Lato"/>
              </a:rPr>
              <a:t> = </a:t>
            </a:r>
            <a:r>
              <a:rPr lang="id-ID" altLang="en-US" sz="2251">
                <a:latin typeface="Lato"/>
              </a:rPr>
              <a:t>(</a:t>
            </a:r>
            <a:r>
              <a:rPr altLang="en-US" sz="2251" i="1">
                <a:latin typeface="Lato"/>
              </a:rPr>
              <a:t>n</a:t>
            </a:r>
            <a:r>
              <a:rPr lang="id-ID" altLang="en-US" sz="2251">
                <a:latin typeface="Lato"/>
              </a:rPr>
              <a:t>, 2)</a:t>
            </a:r>
            <a:r>
              <a:rPr altLang="en-US" sz="2251">
                <a:latin typeface="Lato"/>
              </a:rPr>
              <a:t> </a:t>
            </a:r>
            <a:r>
              <a:rPr lang="id-ID" altLang="en-US" sz="2251">
                <a:latin typeface="Lato"/>
              </a:rPr>
              <a:t>untuk setiap nilai </a:t>
            </a:r>
            <a:r>
              <a:rPr lang="id-ID" altLang="en-US" sz="2251" i="1">
                <a:latin typeface="Lato"/>
              </a:rPr>
              <a:t>n </a:t>
            </a:r>
            <a:r>
              <a:rPr lang="id-ID" altLang="en-US" sz="2251">
                <a:latin typeface="Lato"/>
              </a:rPr>
              <a:t>berupa bilangan bulat </a:t>
            </a:r>
            <a:r>
              <a:rPr altLang="en-US" sz="2251">
                <a:latin typeface="Lato"/>
              </a:rPr>
              <a:t>dalam interval [</a:t>
            </a:r>
            <a:r>
              <a:rPr lang="id-ID" altLang="en-US" sz="2251">
                <a:latin typeface="Lato"/>
              </a:rPr>
              <a:t>0</a:t>
            </a:r>
            <a:r>
              <a:rPr altLang="en-US" sz="2251">
                <a:latin typeface="Lato"/>
              </a:rPr>
              <a:t>,</a:t>
            </a:r>
            <a:r>
              <a:rPr lang="id-ID" altLang="en-US" sz="2251">
                <a:latin typeface="Lato"/>
              </a:rPr>
              <a:t> 4</a:t>
            </a:r>
            <a:r>
              <a:rPr altLang="en-US" sz="2251">
                <a:latin typeface="Lato"/>
              </a:rPr>
              <a:t>]</a:t>
            </a:r>
            <a:r>
              <a:rPr lang="id-ID" altLang="en-US" sz="2251">
                <a:latin typeface="Lato"/>
              </a:rPr>
              <a:t>.</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1">
              <a:buFont typeface="Arial" pitchFamily="34" charset="0"/>
              <a:buChar char="•"/>
            </a:pPr>
            <a:endParaRPr lang="id-ID" sz="3600" dirty="0"/>
          </a:p>
        </p:txBody>
      </p:sp>
      <p:sp>
        <p:nvSpPr>
          <p:cNvPr id="3" name="Title 2"/>
          <p:cNvSpPr>
            <a:spLocks noGrp="1"/>
          </p:cNvSpPr>
          <p:nvPr>
            <p:ph type="title"/>
          </p:nvPr>
        </p:nvSpPr>
        <p:spPr>
          <a:xfrm>
            <a:off x="413359" y="1600200"/>
            <a:ext cx="8578241" cy="990600"/>
          </a:xfrm>
        </p:spPr>
        <p:txBody>
          <a:bodyPr/>
          <a:lstStyle/>
          <a:p>
            <a:r>
              <a:rPr lang="en-ID" altLang="en-US" sz="3200" b="1" dirty="0" err="1">
                <a:latin typeface="Lato"/>
              </a:rPr>
              <a:t>Aturan</a:t>
            </a:r>
            <a:r>
              <a:rPr lang="en-ID" altLang="en-US" sz="3200" b="1" dirty="0">
                <a:latin typeface="Lato"/>
              </a:rPr>
              <a:t> </a:t>
            </a:r>
            <a:r>
              <a:rPr lang="en-ID" altLang="en-US" sz="3200" b="1" dirty="0" err="1">
                <a:latin typeface="Lato"/>
              </a:rPr>
              <a:t>Produksi</a:t>
            </a:r>
            <a:endParaRPr lang="en-ID" altLang="en-US" sz="3200" b="1" i="1" dirty="0">
              <a:latin typeface="Lato"/>
            </a:endParaRPr>
          </a:p>
        </p:txBody>
      </p:sp>
      <p:pic>
        <p:nvPicPr>
          <p:cNvPr id="4" name="Picture 15">
            <a:extLst>
              <a:ext uri="{FF2B5EF4-FFF2-40B4-BE49-F238E27FC236}">
                <a16:creationId xmlns:a16="http://schemas.microsoft.com/office/drawing/2014/main" id="{61645618-44D9-478C-8952-7B1E80825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653" y="2949464"/>
            <a:ext cx="2581947" cy="29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819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6F3DBC-D484-4ED8-889F-FB7587E2002E}"/>
              </a:ext>
            </a:extLst>
          </p:cNvPr>
          <p:cNvSpPr>
            <a:spLocks noGrp="1"/>
          </p:cNvSpPr>
          <p:nvPr>
            <p:ph type="title"/>
          </p:nvPr>
        </p:nvSpPr>
        <p:spPr>
          <a:xfrm>
            <a:off x="448983" y="1290676"/>
            <a:ext cx="8246035" cy="610950"/>
          </a:xfrm>
        </p:spPr>
        <p:txBody>
          <a:bodyPr/>
          <a:lstStyle/>
          <a:p>
            <a:pPr>
              <a:defRPr/>
            </a:pPr>
            <a:r>
              <a:rPr dirty="0" err="1"/>
              <a:t>Himpunan</a:t>
            </a:r>
            <a:r>
              <a:rPr dirty="0"/>
              <a:t> Operator</a:t>
            </a:r>
            <a:endParaRPr lang="id-ID" dirty="0">
              <a:solidFill>
                <a:schemeClr val="tx1"/>
              </a:solidFill>
            </a:endParaRPr>
          </a:p>
        </p:txBody>
      </p:sp>
      <p:sp>
        <p:nvSpPr>
          <p:cNvPr id="92163" name="Content Placeholder 3">
            <a:extLst>
              <a:ext uri="{FF2B5EF4-FFF2-40B4-BE49-F238E27FC236}">
                <a16:creationId xmlns:a16="http://schemas.microsoft.com/office/drawing/2014/main" id="{8ADA28C8-FAFD-48BE-8E1D-77DC9678DCAC}"/>
              </a:ext>
            </a:extLst>
          </p:cNvPr>
          <p:cNvSpPr>
            <a:spLocks noGrp="1"/>
          </p:cNvSpPr>
          <p:nvPr>
            <p:ph idx="1"/>
          </p:nvPr>
        </p:nvSpPr>
        <p:spPr bwMode="auto">
          <a:xfrm>
            <a:off x="448983" y="2207100"/>
            <a:ext cx="8246035" cy="35132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9" tIns="17149" rIns="34299" bIns="17149" numCol="1" anchor="t" anchorCtr="0" compatLnSpc="1">
            <a:prstTxWarp prst="textNoShape">
              <a:avLst/>
            </a:prstTxWarp>
          </a:bodyPr>
          <a:lstStyle/>
          <a:p>
            <a:pPr marL="321554" indent="-321554">
              <a:buFont typeface="Arial" panose="020B0604020202020204" pitchFamily="34" charset="0"/>
              <a:buChar char="•"/>
            </a:pPr>
            <a:r>
              <a:rPr altLang="en-US" sz="2251">
                <a:latin typeface="Lato"/>
              </a:rPr>
              <a:t>Aturan produksi atau o</a:t>
            </a:r>
            <a:r>
              <a:rPr lang="id-ID" altLang="en-US" sz="2251">
                <a:latin typeface="Lato"/>
              </a:rPr>
              <a:t>perator</a:t>
            </a:r>
            <a:r>
              <a:rPr altLang="en-US" sz="2251">
                <a:latin typeface="Lato"/>
              </a:rPr>
              <a:t> </a:t>
            </a:r>
            <a:r>
              <a:rPr lang="id-ID" altLang="en-US" sz="2251">
                <a:latin typeface="Lato"/>
              </a:rPr>
              <a:t>adalah langkah untuk mengubah suatu keadaan menjadi keadaan yang lain.</a:t>
            </a:r>
            <a:endParaRPr altLang="en-US" sz="2251">
              <a:latin typeface="Lato"/>
            </a:endParaRPr>
          </a:p>
          <a:p>
            <a:pPr marL="321554" indent="-321554">
              <a:buFont typeface="Arial" panose="020B0604020202020204" pitchFamily="34" charset="0"/>
              <a:buChar char="•"/>
            </a:pPr>
            <a:r>
              <a:rPr altLang="en-US" sz="2251">
                <a:latin typeface="Lato"/>
              </a:rPr>
              <a:t>H</a:t>
            </a:r>
            <a:r>
              <a:rPr lang="id-ID" altLang="en-US" sz="2251">
                <a:latin typeface="Lato"/>
              </a:rPr>
              <a:t>impunan operator </a:t>
            </a:r>
            <a:r>
              <a:rPr altLang="en-US" sz="2251">
                <a:latin typeface="Lato"/>
              </a:rPr>
              <a:t>harus lengkap. </a:t>
            </a:r>
          </a:p>
          <a:p>
            <a:pPr marL="321554" indent="-321554">
              <a:buFont typeface="Arial" panose="020B0604020202020204" pitchFamily="34" charset="0"/>
              <a:buChar char="•"/>
            </a:pPr>
            <a:r>
              <a:rPr altLang="en-US" sz="2251">
                <a:latin typeface="Lato"/>
              </a:rPr>
              <a:t>J</a:t>
            </a:r>
            <a:r>
              <a:rPr lang="id-ID" altLang="en-US" sz="2251">
                <a:latin typeface="Lato"/>
              </a:rPr>
              <a:t>ika tidak lengkap</a:t>
            </a:r>
            <a:r>
              <a:rPr altLang="en-US" sz="2251">
                <a:latin typeface="Lato"/>
              </a:rPr>
              <a:t>, s</a:t>
            </a:r>
            <a:r>
              <a:rPr lang="id-ID" altLang="en-US" sz="2251">
                <a:latin typeface="Lato"/>
              </a:rPr>
              <a:t>olusi tidak ditemukan.</a:t>
            </a:r>
            <a:endParaRPr altLang="en-US" sz="2251">
              <a:latin typeface="Lato"/>
            </a:endParaRPr>
          </a:p>
          <a:p>
            <a:pPr marL="321554" indent="-321554">
              <a:buFont typeface="Arial" panose="020B0604020202020204" pitchFamily="34" charset="0"/>
              <a:buChar char="•"/>
            </a:pPr>
            <a:r>
              <a:rPr altLang="en-US" sz="2251">
                <a:latin typeface="Lato"/>
              </a:rPr>
              <a:t>Bagaimana cara memastikan bahwa </a:t>
            </a:r>
            <a:r>
              <a:rPr lang="id-ID" altLang="en-US" sz="2251">
                <a:latin typeface="Lato"/>
              </a:rPr>
              <a:t>himpunan operator</a:t>
            </a:r>
            <a:r>
              <a:rPr altLang="en-US" sz="2251">
                <a:latin typeface="Lato"/>
              </a:rPr>
              <a:t> sudah lengkap atau belum</a:t>
            </a:r>
            <a:r>
              <a:rPr lang="id-ID" altLang="en-US" sz="2251">
                <a:latin typeface="Lato"/>
              </a:rPr>
              <a:t>?</a:t>
            </a: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FDF2435-16C2-4F77-8C0F-634A42C03B88}"/>
              </a:ext>
            </a:extLst>
          </p:cNvPr>
          <p:cNvGraphicFramePr>
            <a:graphicFrameLocks noGrp="1"/>
          </p:cNvGraphicFramePr>
          <p:nvPr>
            <p:extLst>
              <p:ext uri="{D42A27DB-BD31-4B8C-83A1-F6EECF244321}">
                <p14:modId xmlns:p14="http://schemas.microsoft.com/office/powerpoint/2010/main" val="619044290"/>
              </p:ext>
            </p:extLst>
          </p:nvPr>
        </p:nvGraphicFramePr>
        <p:xfrm>
          <a:off x="1116432" y="1446979"/>
          <a:ext cx="6345302" cy="4744686"/>
        </p:xfrm>
        <a:graphic>
          <a:graphicData uri="http://schemas.openxmlformats.org/drawingml/2006/table">
            <a:tbl>
              <a:tblPr/>
              <a:tblGrid>
                <a:gridCol w="342991">
                  <a:extLst>
                    <a:ext uri="{9D8B030D-6E8A-4147-A177-3AD203B41FA5}">
                      <a16:colId xmlns:a16="http://schemas.microsoft.com/office/drawing/2014/main" val="20000"/>
                    </a:ext>
                  </a:extLst>
                </a:gridCol>
                <a:gridCol w="900237">
                  <a:extLst>
                    <a:ext uri="{9D8B030D-6E8A-4147-A177-3AD203B41FA5}">
                      <a16:colId xmlns:a16="http://schemas.microsoft.com/office/drawing/2014/main" val="20001"/>
                    </a:ext>
                  </a:extLst>
                </a:gridCol>
                <a:gridCol w="400198">
                  <a:extLst>
                    <a:ext uri="{9D8B030D-6E8A-4147-A177-3AD203B41FA5}">
                      <a16:colId xmlns:a16="http://schemas.microsoft.com/office/drawing/2014/main" val="20002"/>
                    </a:ext>
                  </a:extLst>
                </a:gridCol>
                <a:gridCol w="1120553">
                  <a:extLst>
                    <a:ext uri="{9D8B030D-6E8A-4147-A177-3AD203B41FA5}">
                      <a16:colId xmlns:a16="http://schemas.microsoft.com/office/drawing/2014/main" val="20003"/>
                    </a:ext>
                  </a:extLst>
                </a:gridCol>
                <a:gridCol w="3581323">
                  <a:extLst>
                    <a:ext uri="{9D8B030D-6E8A-4147-A177-3AD203B41FA5}">
                      <a16:colId xmlns:a16="http://schemas.microsoft.com/office/drawing/2014/main" val="20004"/>
                    </a:ext>
                  </a:extLst>
                </a:gridCol>
              </a:tblGrid>
              <a:tr h="790781">
                <a:tc>
                  <a:txBody>
                    <a:bodyPr/>
                    <a:lstStyle/>
                    <a:p>
                      <a:pPr marL="342900" lvl="0" indent="-342900" algn="ctr">
                        <a:lnSpc>
                          <a:spcPct val="150000"/>
                        </a:lnSpc>
                        <a:spcAft>
                          <a:spcPts val="0"/>
                        </a:spcAft>
                        <a:buFont typeface="+mj-lt"/>
                        <a:buNone/>
                        <a:tabLst>
                          <a:tab pos="228600" algn="l"/>
                        </a:tabLst>
                      </a:pPr>
                      <a:r>
                        <a:rPr lang="en-US" sz="1400" dirty="0">
                          <a:latin typeface="Arial" pitchFamily="34" charset="0"/>
                          <a:ea typeface="Times New Roman"/>
                          <a:cs typeface="Arial" pitchFamily="34" charset="0"/>
                        </a:rPr>
                        <a:t>1</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a:t>
                      </a:r>
                      <a:endParaRPr lang="id-ID" sz="1400" dirty="0">
                        <a:latin typeface="Arial" pitchFamily="34" charset="0"/>
                        <a:ea typeface="Times New Roman"/>
                        <a:cs typeface="Arial" pitchFamily="34" charset="0"/>
                      </a:endParaRPr>
                    </a:p>
                    <a:p>
                      <a:pPr algn="just">
                        <a:lnSpc>
                          <a:spcPct val="150000"/>
                        </a:lnSpc>
                        <a:spcAft>
                          <a:spcPts val="0"/>
                        </a:spcAft>
                      </a:pPr>
                      <a:r>
                        <a:rPr lang="en-US" sz="1400" dirty="0">
                          <a:solidFill>
                            <a:srgbClr val="000000"/>
                          </a:solidFill>
                          <a:latin typeface="Arial" pitchFamily="34" charset="0"/>
                          <a:ea typeface="Times New Roman"/>
                          <a:cs typeface="Arial" pitchFamily="34" charset="0"/>
                        </a:rPr>
                        <a:t>If x &lt; 4</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sym typeface="Symbol"/>
                        </a:rPr>
                        <a:t></a:t>
                      </a:r>
                      <a:endParaRPr lang="id-ID" sz="140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rPr>
                        <a:t>(4,y)</a:t>
                      </a:r>
                      <a:endParaRPr lang="id-ID" sz="140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Isi </a:t>
                      </a:r>
                      <a:r>
                        <a:rPr lang="en-US" sz="1400" dirty="0" err="1">
                          <a:solidFill>
                            <a:srgbClr val="000000"/>
                          </a:solidFill>
                          <a:latin typeface="Arial" pitchFamily="34" charset="0"/>
                          <a:ea typeface="Times New Roman"/>
                          <a:cs typeface="Arial" pitchFamily="34" charset="0"/>
                        </a:rPr>
                        <a:t>penuh</a:t>
                      </a:r>
                      <a:r>
                        <a:rPr lang="en-US" sz="1400" dirty="0">
                          <a:solidFill>
                            <a:srgbClr val="000000"/>
                          </a:solidFill>
                          <a:latin typeface="Arial" pitchFamily="34" charset="0"/>
                          <a:ea typeface="Times New Roman"/>
                          <a:cs typeface="Arial" pitchFamily="34" charset="0"/>
                        </a:rPr>
                        <a:t> </a:t>
                      </a:r>
                      <a:r>
                        <a:rPr lang="en-US" sz="1400" dirty="0" err="1">
                          <a:solidFill>
                            <a:srgbClr val="000000"/>
                          </a:solidFill>
                          <a:latin typeface="Arial" pitchFamily="34" charset="0"/>
                          <a:ea typeface="Times New Roman"/>
                          <a:cs typeface="Arial" pitchFamily="34" charset="0"/>
                        </a:rPr>
                        <a:t>jurigen</a:t>
                      </a:r>
                      <a:r>
                        <a:rPr lang="en-US" sz="1400" dirty="0">
                          <a:solidFill>
                            <a:srgbClr val="000000"/>
                          </a:solidFill>
                          <a:latin typeface="Arial" pitchFamily="34" charset="0"/>
                          <a:ea typeface="Times New Roman"/>
                          <a:cs typeface="Arial" pitchFamily="34" charset="0"/>
                        </a:rPr>
                        <a:t> 4-galon</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90781">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2</a:t>
                      </a: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a:t>
                      </a:r>
                      <a:endParaRPr lang="id-ID" sz="1400" dirty="0">
                        <a:latin typeface="Arial" pitchFamily="34" charset="0"/>
                        <a:ea typeface="Times New Roman"/>
                        <a:cs typeface="Arial" pitchFamily="34" charset="0"/>
                      </a:endParaRPr>
                    </a:p>
                    <a:p>
                      <a:pPr algn="just">
                        <a:lnSpc>
                          <a:spcPct val="150000"/>
                        </a:lnSpc>
                        <a:spcAft>
                          <a:spcPts val="0"/>
                        </a:spcAft>
                      </a:pPr>
                      <a:r>
                        <a:rPr lang="en-US" sz="1400" dirty="0">
                          <a:solidFill>
                            <a:srgbClr val="000000"/>
                          </a:solidFill>
                          <a:latin typeface="Arial" pitchFamily="34" charset="0"/>
                          <a:ea typeface="Times New Roman"/>
                          <a:cs typeface="Arial" pitchFamily="34" charset="0"/>
                        </a:rPr>
                        <a:t>If y &lt; 3</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sym typeface="Symbol"/>
                        </a:rPr>
                        <a:t></a:t>
                      </a:r>
                      <a:endParaRPr lang="id-ID" sz="1400" dirty="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rPr>
                        <a:t>(x,3)</a:t>
                      </a:r>
                      <a:endParaRPr lang="id-ID" sz="140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Isi </a:t>
                      </a:r>
                      <a:r>
                        <a:rPr lang="en-US" sz="1400" dirty="0" err="1">
                          <a:solidFill>
                            <a:srgbClr val="000000"/>
                          </a:solidFill>
                          <a:latin typeface="Arial" pitchFamily="34" charset="0"/>
                          <a:ea typeface="Times New Roman"/>
                          <a:cs typeface="Arial" pitchFamily="34" charset="0"/>
                        </a:rPr>
                        <a:t>penuh</a:t>
                      </a:r>
                      <a:r>
                        <a:rPr lang="en-US" sz="1400" dirty="0">
                          <a:solidFill>
                            <a:srgbClr val="000000"/>
                          </a:solidFill>
                          <a:latin typeface="Arial" pitchFamily="34" charset="0"/>
                          <a:ea typeface="Times New Roman"/>
                          <a:cs typeface="Arial" pitchFamily="34" charset="0"/>
                        </a:rPr>
                        <a:t> </a:t>
                      </a:r>
                      <a:r>
                        <a:rPr lang="en-US" sz="1400" dirty="0" err="1">
                          <a:solidFill>
                            <a:srgbClr val="000000"/>
                          </a:solidFill>
                          <a:latin typeface="Arial" pitchFamily="34" charset="0"/>
                          <a:ea typeface="Times New Roman"/>
                          <a:cs typeface="Arial" pitchFamily="34" charset="0"/>
                        </a:rPr>
                        <a:t>jurigen</a:t>
                      </a:r>
                      <a:r>
                        <a:rPr lang="en-US" sz="1400" dirty="0">
                          <a:solidFill>
                            <a:srgbClr val="000000"/>
                          </a:solidFill>
                          <a:latin typeface="Arial" pitchFamily="34" charset="0"/>
                          <a:ea typeface="Times New Roman"/>
                          <a:cs typeface="Arial" pitchFamily="34" charset="0"/>
                        </a:rPr>
                        <a:t> 3-galon</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90781">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3</a:t>
                      </a: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a:t>
                      </a:r>
                      <a:endParaRPr lang="id-ID" sz="1400" dirty="0">
                        <a:latin typeface="Arial" pitchFamily="34" charset="0"/>
                        <a:ea typeface="Times New Roman"/>
                        <a:cs typeface="Arial" pitchFamily="34" charset="0"/>
                      </a:endParaRPr>
                    </a:p>
                    <a:p>
                      <a:pPr algn="just">
                        <a:lnSpc>
                          <a:spcPct val="150000"/>
                        </a:lnSpc>
                        <a:spcAft>
                          <a:spcPts val="0"/>
                        </a:spcAft>
                      </a:pPr>
                      <a:r>
                        <a:rPr lang="en-US" sz="1400" dirty="0">
                          <a:solidFill>
                            <a:srgbClr val="000000"/>
                          </a:solidFill>
                          <a:latin typeface="Arial" pitchFamily="34" charset="0"/>
                          <a:ea typeface="Times New Roman"/>
                          <a:cs typeface="Arial" pitchFamily="34" charset="0"/>
                        </a:rPr>
                        <a:t>If x &gt; 0</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sym typeface="Symbol"/>
                        </a:rPr>
                        <a:t></a:t>
                      </a:r>
                      <a:endParaRPr lang="id-ID" sz="1400" dirty="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(x-</a:t>
                      </a:r>
                      <a:r>
                        <a:rPr lang="en-US" sz="1400" dirty="0" err="1">
                          <a:solidFill>
                            <a:srgbClr val="000000"/>
                          </a:solidFill>
                          <a:latin typeface="Arial" pitchFamily="34" charset="0"/>
                          <a:ea typeface="Times New Roman"/>
                          <a:cs typeface="Arial" pitchFamily="34" charset="0"/>
                        </a:rPr>
                        <a:t>d,y</a:t>
                      </a:r>
                      <a:r>
                        <a:rPr lang="en-US" sz="1400" dirty="0">
                          <a:solidFill>
                            <a:srgbClr val="000000"/>
                          </a:solidFill>
                          <a:latin typeface="Arial" pitchFamily="34" charset="0"/>
                          <a:ea typeface="Times New Roman"/>
                          <a:cs typeface="Arial" pitchFamily="34" charset="0"/>
                        </a:rPr>
                        <a:t>)</a:t>
                      </a:r>
                      <a:endParaRPr lang="id-ID" sz="1400" dirty="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id-ID" sz="1400" dirty="0">
                          <a:solidFill>
                            <a:srgbClr val="000000"/>
                          </a:solidFill>
                          <a:latin typeface="Arial" pitchFamily="34" charset="0"/>
                          <a:ea typeface="Times New Roman"/>
                          <a:cs typeface="Arial" pitchFamily="34" charset="0"/>
                        </a:rPr>
                        <a:t>Buang sebagian air dari jurigen 4</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90781">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4</a:t>
                      </a:r>
                      <a:endParaRPr lang="id-ID" sz="1400" dirty="0">
                        <a:solidFill>
                          <a:srgbClr val="000000"/>
                        </a:solidFill>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a:t>
                      </a:r>
                      <a:endParaRPr lang="id-ID" sz="1400" dirty="0">
                        <a:latin typeface="Arial" pitchFamily="34" charset="0"/>
                        <a:ea typeface="Times New Roman"/>
                        <a:cs typeface="Arial" pitchFamily="34" charset="0"/>
                      </a:endParaRPr>
                    </a:p>
                    <a:p>
                      <a:pPr algn="just">
                        <a:lnSpc>
                          <a:spcPct val="150000"/>
                        </a:lnSpc>
                        <a:spcAft>
                          <a:spcPts val="0"/>
                        </a:spcAft>
                      </a:pPr>
                      <a:r>
                        <a:rPr lang="en-US" sz="1400" dirty="0">
                          <a:solidFill>
                            <a:srgbClr val="000000"/>
                          </a:solidFill>
                          <a:latin typeface="Arial" pitchFamily="34" charset="0"/>
                          <a:ea typeface="Times New Roman"/>
                          <a:cs typeface="Arial" pitchFamily="34" charset="0"/>
                        </a:rPr>
                        <a:t>If y &gt; 0</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sym typeface="Symbol"/>
                        </a:rPr>
                        <a:t></a:t>
                      </a:r>
                      <a:endParaRPr lang="id-ID" sz="140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-d)</a:t>
                      </a:r>
                      <a:endParaRPr lang="id-ID" sz="1400" dirty="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id-ID" sz="1400" dirty="0">
                          <a:solidFill>
                            <a:srgbClr val="000000"/>
                          </a:solidFill>
                          <a:latin typeface="Arial" pitchFamily="34" charset="0"/>
                          <a:ea typeface="Times New Roman"/>
                          <a:cs typeface="Arial" pitchFamily="34" charset="0"/>
                        </a:rPr>
                        <a:t>Buang sebagian air dari jurigen 3</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90781">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5</a:t>
                      </a:r>
                      <a:endParaRPr lang="id-ID" sz="1400" dirty="0">
                        <a:solidFill>
                          <a:srgbClr val="000000"/>
                        </a:solidFill>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a:t>
                      </a:r>
                      <a:endParaRPr lang="id-ID" sz="1400" dirty="0">
                        <a:latin typeface="Arial" pitchFamily="34" charset="0"/>
                        <a:ea typeface="Times New Roman"/>
                        <a:cs typeface="Arial" pitchFamily="34" charset="0"/>
                      </a:endParaRPr>
                    </a:p>
                    <a:p>
                      <a:pPr algn="just">
                        <a:lnSpc>
                          <a:spcPct val="150000"/>
                        </a:lnSpc>
                        <a:spcAft>
                          <a:spcPts val="0"/>
                        </a:spcAft>
                      </a:pPr>
                      <a:r>
                        <a:rPr lang="en-US" sz="1400" dirty="0">
                          <a:solidFill>
                            <a:srgbClr val="000000"/>
                          </a:solidFill>
                          <a:latin typeface="Arial" pitchFamily="34" charset="0"/>
                          <a:ea typeface="Times New Roman"/>
                          <a:cs typeface="Arial" pitchFamily="34" charset="0"/>
                        </a:rPr>
                        <a:t>If x &gt; 0</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sym typeface="Symbol"/>
                        </a:rPr>
                        <a:t></a:t>
                      </a:r>
                      <a:endParaRPr lang="id-ID" sz="140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rPr>
                        <a:t>(0,y)</a:t>
                      </a:r>
                      <a:endParaRPr lang="id-ID" sz="140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err="1">
                          <a:solidFill>
                            <a:srgbClr val="000000"/>
                          </a:solidFill>
                          <a:latin typeface="Arial" pitchFamily="34" charset="0"/>
                          <a:ea typeface="Times New Roman"/>
                          <a:cs typeface="Arial" pitchFamily="34" charset="0"/>
                        </a:rPr>
                        <a:t>Kosongkan</a:t>
                      </a:r>
                      <a:r>
                        <a:rPr lang="en-US" sz="1400" dirty="0">
                          <a:solidFill>
                            <a:srgbClr val="000000"/>
                          </a:solidFill>
                          <a:latin typeface="Arial" pitchFamily="34" charset="0"/>
                          <a:ea typeface="Times New Roman"/>
                          <a:cs typeface="Arial" pitchFamily="34" charset="0"/>
                        </a:rPr>
                        <a:t> </a:t>
                      </a:r>
                      <a:r>
                        <a:rPr lang="en-US" sz="1400" dirty="0" err="1">
                          <a:solidFill>
                            <a:srgbClr val="000000"/>
                          </a:solidFill>
                          <a:latin typeface="Arial" pitchFamily="34" charset="0"/>
                          <a:ea typeface="Times New Roman"/>
                          <a:cs typeface="Arial" pitchFamily="34" charset="0"/>
                        </a:rPr>
                        <a:t>jurigen</a:t>
                      </a:r>
                      <a:r>
                        <a:rPr lang="en-US" sz="1400" dirty="0">
                          <a:solidFill>
                            <a:srgbClr val="000000"/>
                          </a:solidFill>
                          <a:latin typeface="Arial" pitchFamily="34" charset="0"/>
                          <a:ea typeface="Times New Roman"/>
                          <a:cs typeface="Arial" pitchFamily="34" charset="0"/>
                        </a:rPr>
                        <a:t> 4-galon</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90781">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6</a:t>
                      </a: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a:t>
                      </a:r>
                      <a:endParaRPr lang="id-ID" sz="1400" dirty="0">
                        <a:latin typeface="Arial" pitchFamily="34" charset="0"/>
                        <a:ea typeface="Times New Roman"/>
                        <a:cs typeface="Arial" pitchFamily="34" charset="0"/>
                      </a:endParaRPr>
                    </a:p>
                    <a:p>
                      <a:pPr algn="just">
                        <a:lnSpc>
                          <a:spcPct val="150000"/>
                        </a:lnSpc>
                        <a:spcAft>
                          <a:spcPts val="0"/>
                        </a:spcAft>
                      </a:pPr>
                      <a:r>
                        <a:rPr lang="en-US" sz="1400" dirty="0">
                          <a:solidFill>
                            <a:srgbClr val="000000"/>
                          </a:solidFill>
                          <a:latin typeface="Arial" pitchFamily="34" charset="0"/>
                          <a:ea typeface="Times New Roman"/>
                          <a:cs typeface="Arial" pitchFamily="34" charset="0"/>
                        </a:rPr>
                        <a:t>If y &gt; 0</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sym typeface="Symbol"/>
                        </a:rPr>
                        <a:t></a:t>
                      </a:r>
                      <a:endParaRPr lang="id-ID" sz="1400" dirty="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(x,0)</a:t>
                      </a:r>
                      <a:endParaRPr lang="id-ID" sz="1400" dirty="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err="1">
                          <a:solidFill>
                            <a:srgbClr val="000000"/>
                          </a:solidFill>
                          <a:latin typeface="Arial" pitchFamily="34" charset="0"/>
                          <a:ea typeface="Times New Roman"/>
                          <a:cs typeface="Arial" pitchFamily="34" charset="0"/>
                        </a:rPr>
                        <a:t>Kosongkan</a:t>
                      </a:r>
                      <a:r>
                        <a:rPr lang="en-US" sz="1400" dirty="0">
                          <a:solidFill>
                            <a:srgbClr val="000000"/>
                          </a:solidFill>
                          <a:latin typeface="Arial" pitchFamily="34" charset="0"/>
                          <a:ea typeface="Times New Roman"/>
                          <a:cs typeface="Arial" pitchFamily="34" charset="0"/>
                        </a:rPr>
                        <a:t> </a:t>
                      </a:r>
                      <a:r>
                        <a:rPr lang="en-US" sz="1400" dirty="0" err="1">
                          <a:solidFill>
                            <a:srgbClr val="000000"/>
                          </a:solidFill>
                          <a:latin typeface="Arial" pitchFamily="34" charset="0"/>
                          <a:ea typeface="Times New Roman"/>
                          <a:cs typeface="Arial" pitchFamily="34" charset="0"/>
                        </a:rPr>
                        <a:t>jurigen</a:t>
                      </a:r>
                      <a:r>
                        <a:rPr lang="en-US" sz="1400" dirty="0">
                          <a:solidFill>
                            <a:srgbClr val="000000"/>
                          </a:solidFill>
                          <a:latin typeface="Arial" pitchFamily="34" charset="0"/>
                          <a:ea typeface="Times New Roman"/>
                          <a:cs typeface="Arial" pitchFamily="34" charset="0"/>
                        </a:rPr>
                        <a:t> 3-galon</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F8A0C76-9BC4-43AC-8009-5EE7628CDEAB}"/>
              </a:ext>
            </a:extLst>
          </p:cNvPr>
          <p:cNvGraphicFramePr>
            <a:graphicFrameLocks noGrp="1"/>
          </p:cNvGraphicFramePr>
          <p:nvPr>
            <p:extLst>
              <p:ext uri="{D42A27DB-BD31-4B8C-83A1-F6EECF244321}">
                <p14:modId xmlns:p14="http://schemas.microsoft.com/office/powerpoint/2010/main" val="461606012"/>
              </p:ext>
            </p:extLst>
          </p:nvPr>
        </p:nvGraphicFramePr>
        <p:xfrm>
          <a:off x="1152827" y="1453231"/>
          <a:ext cx="6573961" cy="4859018"/>
        </p:xfrm>
        <a:graphic>
          <a:graphicData uri="http://schemas.openxmlformats.org/drawingml/2006/table">
            <a:tbl>
              <a:tblPr/>
              <a:tblGrid>
                <a:gridCol w="374020">
                  <a:extLst>
                    <a:ext uri="{9D8B030D-6E8A-4147-A177-3AD203B41FA5}">
                      <a16:colId xmlns:a16="http://schemas.microsoft.com/office/drawing/2014/main" val="20000"/>
                    </a:ext>
                  </a:extLst>
                </a:gridCol>
                <a:gridCol w="1636517">
                  <a:extLst>
                    <a:ext uri="{9D8B030D-6E8A-4147-A177-3AD203B41FA5}">
                      <a16:colId xmlns:a16="http://schemas.microsoft.com/office/drawing/2014/main" val="20001"/>
                    </a:ext>
                  </a:extLst>
                </a:gridCol>
                <a:gridCol w="325508">
                  <a:extLst>
                    <a:ext uri="{9D8B030D-6E8A-4147-A177-3AD203B41FA5}">
                      <a16:colId xmlns:a16="http://schemas.microsoft.com/office/drawing/2014/main" val="20002"/>
                    </a:ext>
                  </a:extLst>
                </a:gridCol>
                <a:gridCol w="919767">
                  <a:extLst>
                    <a:ext uri="{9D8B030D-6E8A-4147-A177-3AD203B41FA5}">
                      <a16:colId xmlns:a16="http://schemas.microsoft.com/office/drawing/2014/main" val="20003"/>
                    </a:ext>
                  </a:extLst>
                </a:gridCol>
                <a:gridCol w="3318149">
                  <a:extLst>
                    <a:ext uri="{9D8B030D-6E8A-4147-A177-3AD203B41FA5}">
                      <a16:colId xmlns:a16="http://schemas.microsoft.com/office/drawing/2014/main" val="20004"/>
                    </a:ext>
                  </a:extLst>
                </a:gridCol>
              </a:tblGrid>
              <a:tr h="984936">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7</a:t>
                      </a: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a:t>
                      </a:r>
                      <a:endParaRPr lang="id-ID" sz="1400" dirty="0">
                        <a:latin typeface="Arial" pitchFamily="34" charset="0"/>
                        <a:ea typeface="Times New Roman"/>
                        <a:cs typeface="Arial" pitchFamily="34" charset="0"/>
                      </a:endParaRPr>
                    </a:p>
                    <a:p>
                      <a:pPr algn="just">
                        <a:lnSpc>
                          <a:spcPct val="150000"/>
                        </a:lnSpc>
                        <a:spcAft>
                          <a:spcPts val="0"/>
                        </a:spcAft>
                      </a:pPr>
                      <a:r>
                        <a:rPr lang="en-US" sz="1400" dirty="0">
                          <a:solidFill>
                            <a:srgbClr val="000000"/>
                          </a:solidFill>
                          <a:latin typeface="Arial" pitchFamily="34" charset="0"/>
                          <a:ea typeface="Times New Roman"/>
                          <a:cs typeface="Arial" pitchFamily="34" charset="0"/>
                        </a:rPr>
                        <a:t>If </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 </a:t>
                      </a:r>
                      <a:r>
                        <a:rPr lang="en-US" sz="1400" dirty="0">
                          <a:solidFill>
                            <a:srgbClr val="000000"/>
                          </a:solidFill>
                          <a:latin typeface="Arial" pitchFamily="34" charset="0"/>
                          <a:ea typeface="Times New Roman"/>
                          <a:cs typeface="Arial" pitchFamily="34" charset="0"/>
                          <a:sym typeface="Symbol"/>
                        </a:rPr>
                        <a:t></a:t>
                      </a:r>
                      <a:r>
                        <a:rPr lang="en-US" sz="1400" dirty="0">
                          <a:solidFill>
                            <a:srgbClr val="000000"/>
                          </a:solidFill>
                          <a:latin typeface="Arial" pitchFamily="34" charset="0"/>
                          <a:ea typeface="Times New Roman"/>
                          <a:cs typeface="Arial" pitchFamily="34" charset="0"/>
                        </a:rPr>
                        <a:t> 4 and y &gt; 0</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sym typeface="Symbol"/>
                        </a:rPr>
                        <a:t></a:t>
                      </a:r>
                      <a:endParaRPr lang="id-ID" sz="1400" dirty="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(4,y-(4-x))</a:t>
                      </a:r>
                      <a:endParaRPr lang="id-ID" sz="1400" dirty="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id-ID" sz="1400" dirty="0">
                          <a:solidFill>
                            <a:srgbClr val="000000"/>
                          </a:solidFill>
                          <a:latin typeface="Arial" pitchFamily="34" charset="0"/>
                          <a:ea typeface="Times New Roman"/>
                          <a:cs typeface="Arial" pitchFamily="34" charset="0"/>
                        </a:rPr>
                        <a:t>Tuangkan air dari jurigen 3</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 ke jurigen 4</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 sampai jurigen 4</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 penuh</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4936">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8</a:t>
                      </a:r>
                      <a:endParaRPr lang="id-ID" sz="1400" dirty="0">
                        <a:solidFill>
                          <a:srgbClr val="000000"/>
                        </a:solidFill>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a:t>
                      </a:r>
                      <a:endParaRPr lang="id-ID" sz="1400" dirty="0">
                        <a:latin typeface="Arial" pitchFamily="34" charset="0"/>
                        <a:ea typeface="Times New Roman"/>
                        <a:cs typeface="Arial" pitchFamily="34" charset="0"/>
                      </a:endParaRPr>
                    </a:p>
                    <a:p>
                      <a:pPr algn="just">
                        <a:lnSpc>
                          <a:spcPct val="150000"/>
                        </a:lnSpc>
                        <a:spcAft>
                          <a:spcPts val="0"/>
                        </a:spcAft>
                      </a:pPr>
                      <a:r>
                        <a:rPr lang="en-US" sz="1400" dirty="0">
                          <a:solidFill>
                            <a:srgbClr val="000000"/>
                          </a:solidFill>
                          <a:latin typeface="Arial" pitchFamily="34" charset="0"/>
                          <a:ea typeface="Times New Roman"/>
                          <a:cs typeface="Arial" pitchFamily="34" charset="0"/>
                        </a:rPr>
                        <a:t>If </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 </a:t>
                      </a:r>
                      <a:r>
                        <a:rPr lang="en-US" sz="1400" dirty="0">
                          <a:solidFill>
                            <a:srgbClr val="000000"/>
                          </a:solidFill>
                          <a:latin typeface="Arial" pitchFamily="34" charset="0"/>
                          <a:ea typeface="Times New Roman"/>
                          <a:cs typeface="Arial" pitchFamily="34" charset="0"/>
                          <a:sym typeface="Symbol"/>
                        </a:rPr>
                        <a:t></a:t>
                      </a:r>
                      <a:r>
                        <a:rPr lang="en-US" sz="1400" dirty="0">
                          <a:solidFill>
                            <a:srgbClr val="000000"/>
                          </a:solidFill>
                          <a:latin typeface="Arial" pitchFamily="34" charset="0"/>
                          <a:ea typeface="Times New Roman"/>
                          <a:cs typeface="Arial" pitchFamily="34" charset="0"/>
                        </a:rPr>
                        <a:t> 3 and x &gt; 0</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sym typeface="Symbol"/>
                        </a:rPr>
                        <a:t></a:t>
                      </a:r>
                      <a:endParaRPr lang="id-ID" sz="1400" dirty="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(x-(3-y),3)</a:t>
                      </a:r>
                      <a:endParaRPr lang="id-ID" sz="1400" dirty="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id-ID" sz="1400" dirty="0">
                          <a:solidFill>
                            <a:srgbClr val="000000"/>
                          </a:solidFill>
                          <a:latin typeface="Arial" pitchFamily="34" charset="0"/>
                          <a:ea typeface="Times New Roman"/>
                          <a:cs typeface="Arial" pitchFamily="34" charset="0"/>
                        </a:rPr>
                        <a:t>Tuangkan air dari jurigen 4</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 ke jurigen 3</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 sampai jurigen 3</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 penuh</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7949">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9</a:t>
                      </a:r>
                      <a:endParaRPr lang="id-ID" sz="1400" dirty="0">
                        <a:solidFill>
                          <a:srgbClr val="000000"/>
                        </a:solidFill>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rPr>
                        <a:t>(x,y)</a:t>
                      </a:r>
                      <a:endParaRPr lang="id-ID" sz="1400">
                        <a:latin typeface="Arial" pitchFamily="34" charset="0"/>
                        <a:ea typeface="Times New Roman"/>
                        <a:cs typeface="Arial" pitchFamily="34" charset="0"/>
                      </a:endParaRPr>
                    </a:p>
                    <a:p>
                      <a:pPr algn="just">
                        <a:lnSpc>
                          <a:spcPct val="150000"/>
                        </a:lnSpc>
                        <a:spcAft>
                          <a:spcPts val="0"/>
                        </a:spcAft>
                      </a:pPr>
                      <a:r>
                        <a:rPr lang="en-US" sz="1400">
                          <a:solidFill>
                            <a:srgbClr val="000000"/>
                          </a:solidFill>
                          <a:latin typeface="Arial" pitchFamily="34" charset="0"/>
                          <a:ea typeface="Times New Roman"/>
                          <a:cs typeface="Arial" pitchFamily="34" charset="0"/>
                        </a:rPr>
                        <a:t>If x+y </a:t>
                      </a:r>
                      <a:r>
                        <a:rPr lang="en-US" sz="1400">
                          <a:solidFill>
                            <a:srgbClr val="000000"/>
                          </a:solidFill>
                          <a:latin typeface="Arial" pitchFamily="34" charset="0"/>
                          <a:ea typeface="Times New Roman"/>
                          <a:cs typeface="Arial" pitchFamily="34" charset="0"/>
                          <a:sym typeface="Symbol"/>
                        </a:rPr>
                        <a:t></a:t>
                      </a:r>
                      <a:r>
                        <a:rPr lang="en-US" sz="1400">
                          <a:solidFill>
                            <a:srgbClr val="000000"/>
                          </a:solidFill>
                          <a:latin typeface="Arial" pitchFamily="34" charset="0"/>
                          <a:ea typeface="Times New Roman"/>
                          <a:cs typeface="Arial" pitchFamily="34" charset="0"/>
                        </a:rPr>
                        <a:t> 4 and y &gt; 0</a:t>
                      </a:r>
                      <a:endParaRPr lang="id-ID" sz="140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sym typeface="Symbol"/>
                        </a:rPr>
                        <a:t></a:t>
                      </a:r>
                      <a:endParaRPr lang="id-ID" sz="1400" dirty="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(x+y,0)</a:t>
                      </a:r>
                      <a:endParaRPr lang="id-ID" sz="1400" dirty="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err="1">
                          <a:solidFill>
                            <a:srgbClr val="000000"/>
                          </a:solidFill>
                          <a:latin typeface="Arial" pitchFamily="34" charset="0"/>
                          <a:ea typeface="Times New Roman"/>
                          <a:cs typeface="Arial" pitchFamily="34" charset="0"/>
                        </a:rPr>
                        <a:t>Tuangkan</a:t>
                      </a:r>
                      <a:r>
                        <a:rPr lang="en-US" sz="1400" dirty="0">
                          <a:solidFill>
                            <a:srgbClr val="000000"/>
                          </a:solidFill>
                          <a:latin typeface="Arial" pitchFamily="34" charset="0"/>
                          <a:ea typeface="Times New Roman"/>
                          <a:cs typeface="Arial" pitchFamily="34" charset="0"/>
                        </a:rPr>
                        <a:t> </a:t>
                      </a:r>
                      <a:r>
                        <a:rPr lang="en-US" sz="1400" dirty="0" err="1">
                          <a:solidFill>
                            <a:srgbClr val="000000"/>
                          </a:solidFill>
                          <a:latin typeface="Arial" pitchFamily="34" charset="0"/>
                          <a:ea typeface="Times New Roman"/>
                          <a:cs typeface="Arial" pitchFamily="34" charset="0"/>
                        </a:rPr>
                        <a:t>seluruh</a:t>
                      </a:r>
                      <a:r>
                        <a:rPr lang="en-US" sz="1400" dirty="0">
                          <a:solidFill>
                            <a:srgbClr val="000000"/>
                          </a:solidFill>
                          <a:latin typeface="Arial" pitchFamily="34" charset="0"/>
                          <a:ea typeface="Times New Roman"/>
                          <a:cs typeface="Arial" pitchFamily="34" charset="0"/>
                        </a:rPr>
                        <a:t> air </a:t>
                      </a:r>
                      <a:r>
                        <a:rPr lang="en-US" sz="1400" dirty="0" err="1">
                          <a:solidFill>
                            <a:srgbClr val="000000"/>
                          </a:solidFill>
                          <a:latin typeface="Arial" pitchFamily="34" charset="0"/>
                          <a:ea typeface="Times New Roman"/>
                          <a:cs typeface="Arial" pitchFamily="34" charset="0"/>
                        </a:rPr>
                        <a:t>dari</a:t>
                      </a:r>
                      <a:r>
                        <a:rPr lang="en-US" sz="1400" dirty="0">
                          <a:solidFill>
                            <a:srgbClr val="000000"/>
                          </a:solidFill>
                          <a:latin typeface="Arial" pitchFamily="34" charset="0"/>
                          <a:ea typeface="Times New Roman"/>
                          <a:cs typeface="Arial" pitchFamily="34" charset="0"/>
                        </a:rPr>
                        <a:t> </a:t>
                      </a:r>
                      <a:r>
                        <a:rPr lang="en-US" sz="1400" dirty="0" err="1">
                          <a:solidFill>
                            <a:srgbClr val="000000"/>
                          </a:solidFill>
                          <a:latin typeface="Arial" pitchFamily="34" charset="0"/>
                          <a:ea typeface="Times New Roman"/>
                          <a:cs typeface="Arial" pitchFamily="34" charset="0"/>
                        </a:rPr>
                        <a:t>jurigen</a:t>
                      </a:r>
                      <a:r>
                        <a:rPr lang="en-US" sz="1400" dirty="0">
                          <a:solidFill>
                            <a:srgbClr val="000000"/>
                          </a:solidFill>
                          <a:latin typeface="Arial" pitchFamily="34" charset="0"/>
                          <a:ea typeface="Times New Roman"/>
                          <a:cs typeface="Arial" pitchFamily="34" charset="0"/>
                        </a:rPr>
                        <a:t> 3-galon </a:t>
                      </a:r>
                      <a:r>
                        <a:rPr lang="en-US" sz="1400" dirty="0" err="1">
                          <a:solidFill>
                            <a:srgbClr val="000000"/>
                          </a:solidFill>
                          <a:latin typeface="Arial" pitchFamily="34" charset="0"/>
                          <a:ea typeface="Times New Roman"/>
                          <a:cs typeface="Arial" pitchFamily="34" charset="0"/>
                        </a:rPr>
                        <a:t>ke</a:t>
                      </a:r>
                      <a:r>
                        <a:rPr lang="en-US" sz="1400" dirty="0">
                          <a:solidFill>
                            <a:srgbClr val="000000"/>
                          </a:solidFill>
                          <a:latin typeface="Arial" pitchFamily="34" charset="0"/>
                          <a:ea typeface="Times New Roman"/>
                          <a:cs typeface="Arial" pitchFamily="34" charset="0"/>
                        </a:rPr>
                        <a:t> </a:t>
                      </a:r>
                      <a:r>
                        <a:rPr lang="en-US" sz="1400" dirty="0" err="1">
                          <a:solidFill>
                            <a:srgbClr val="000000"/>
                          </a:solidFill>
                          <a:latin typeface="Arial" pitchFamily="34" charset="0"/>
                          <a:ea typeface="Times New Roman"/>
                          <a:cs typeface="Arial" pitchFamily="34" charset="0"/>
                        </a:rPr>
                        <a:t>jurigen</a:t>
                      </a:r>
                      <a:r>
                        <a:rPr lang="en-US" sz="1400" dirty="0">
                          <a:solidFill>
                            <a:srgbClr val="000000"/>
                          </a:solidFill>
                          <a:latin typeface="Arial" pitchFamily="34" charset="0"/>
                          <a:ea typeface="Times New Roman"/>
                          <a:cs typeface="Arial" pitchFamily="34" charset="0"/>
                        </a:rPr>
                        <a:t> 4-galon</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87949">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10</a:t>
                      </a: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a:t>
                      </a:r>
                      <a:endParaRPr lang="id-ID" sz="1400" dirty="0">
                        <a:latin typeface="Arial" pitchFamily="34" charset="0"/>
                        <a:ea typeface="Times New Roman"/>
                        <a:cs typeface="Arial" pitchFamily="34" charset="0"/>
                      </a:endParaRPr>
                    </a:p>
                    <a:p>
                      <a:pPr algn="just">
                        <a:lnSpc>
                          <a:spcPct val="150000"/>
                        </a:lnSpc>
                        <a:spcAft>
                          <a:spcPts val="0"/>
                        </a:spcAft>
                      </a:pPr>
                      <a:r>
                        <a:rPr lang="en-US" sz="1400" dirty="0">
                          <a:solidFill>
                            <a:srgbClr val="000000"/>
                          </a:solidFill>
                          <a:latin typeface="Arial" pitchFamily="34" charset="0"/>
                          <a:ea typeface="Times New Roman"/>
                          <a:cs typeface="Arial" pitchFamily="34" charset="0"/>
                        </a:rPr>
                        <a:t>If </a:t>
                      </a:r>
                      <a:r>
                        <a:rPr lang="en-US" sz="1400" dirty="0" err="1">
                          <a:solidFill>
                            <a:srgbClr val="000000"/>
                          </a:solidFill>
                          <a:latin typeface="Arial" pitchFamily="34" charset="0"/>
                          <a:ea typeface="Times New Roman"/>
                          <a:cs typeface="Arial" pitchFamily="34" charset="0"/>
                        </a:rPr>
                        <a:t>x+y</a:t>
                      </a:r>
                      <a:r>
                        <a:rPr lang="en-US" sz="1400" dirty="0">
                          <a:solidFill>
                            <a:srgbClr val="000000"/>
                          </a:solidFill>
                          <a:latin typeface="Arial" pitchFamily="34" charset="0"/>
                          <a:ea typeface="Times New Roman"/>
                          <a:cs typeface="Arial" pitchFamily="34" charset="0"/>
                        </a:rPr>
                        <a:t> </a:t>
                      </a:r>
                      <a:r>
                        <a:rPr lang="en-US" sz="1400" dirty="0">
                          <a:solidFill>
                            <a:srgbClr val="000000"/>
                          </a:solidFill>
                          <a:latin typeface="Arial" pitchFamily="34" charset="0"/>
                          <a:ea typeface="Times New Roman"/>
                          <a:cs typeface="Arial" pitchFamily="34" charset="0"/>
                          <a:sym typeface="Symbol"/>
                        </a:rPr>
                        <a:t> </a:t>
                      </a:r>
                      <a:r>
                        <a:rPr lang="en-US" sz="1400" dirty="0">
                          <a:solidFill>
                            <a:srgbClr val="000000"/>
                          </a:solidFill>
                          <a:latin typeface="Arial" pitchFamily="34" charset="0"/>
                          <a:ea typeface="Times New Roman"/>
                          <a:cs typeface="Arial" pitchFamily="34" charset="0"/>
                        </a:rPr>
                        <a:t>3 and x &gt; 0</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sym typeface="Symbol"/>
                        </a:rPr>
                        <a:t></a:t>
                      </a:r>
                      <a:endParaRPr lang="id-ID" sz="140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rPr>
                        <a:t>(0,x+y)</a:t>
                      </a:r>
                      <a:endParaRPr lang="id-ID" sz="140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err="1">
                          <a:solidFill>
                            <a:srgbClr val="000000"/>
                          </a:solidFill>
                          <a:latin typeface="Arial" pitchFamily="34" charset="0"/>
                          <a:ea typeface="Times New Roman"/>
                          <a:cs typeface="Arial" pitchFamily="34" charset="0"/>
                        </a:rPr>
                        <a:t>Tuangkan</a:t>
                      </a:r>
                      <a:r>
                        <a:rPr lang="en-US" sz="1400" dirty="0">
                          <a:solidFill>
                            <a:srgbClr val="000000"/>
                          </a:solidFill>
                          <a:latin typeface="Arial" pitchFamily="34" charset="0"/>
                          <a:ea typeface="Times New Roman"/>
                          <a:cs typeface="Arial" pitchFamily="34" charset="0"/>
                        </a:rPr>
                        <a:t> </a:t>
                      </a:r>
                      <a:r>
                        <a:rPr lang="en-US" sz="1400" dirty="0" err="1">
                          <a:solidFill>
                            <a:srgbClr val="000000"/>
                          </a:solidFill>
                          <a:latin typeface="Arial" pitchFamily="34" charset="0"/>
                          <a:ea typeface="Times New Roman"/>
                          <a:cs typeface="Arial" pitchFamily="34" charset="0"/>
                        </a:rPr>
                        <a:t>seluruh</a:t>
                      </a:r>
                      <a:r>
                        <a:rPr lang="en-US" sz="1400" dirty="0">
                          <a:solidFill>
                            <a:srgbClr val="000000"/>
                          </a:solidFill>
                          <a:latin typeface="Arial" pitchFamily="34" charset="0"/>
                          <a:ea typeface="Times New Roman"/>
                          <a:cs typeface="Arial" pitchFamily="34" charset="0"/>
                        </a:rPr>
                        <a:t> air </a:t>
                      </a:r>
                      <a:r>
                        <a:rPr lang="en-US" sz="1400" dirty="0" err="1">
                          <a:solidFill>
                            <a:srgbClr val="000000"/>
                          </a:solidFill>
                          <a:latin typeface="Arial" pitchFamily="34" charset="0"/>
                          <a:ea typeface="Times New Roman"/>
                          <a:cs typeface="Arial" pitchFamily="34" charset="0"/>
                        </a:rPr>
                        <a:t>dari</a:t>
                      </a:r>
                      <a:r>
                        <a:rPr lang="en-US" sz="1400" dirty="0">
                          <a:solidFill>
                            <a:srgbClr val="000000"/>
                          </a:solidFill>
                          <a:latin typeface="Arial" pitchFamily="34" charset="0"/>
                          <a:ea typeface="Times New Roman"/>
                          <a:cs typeface="Arial" pitchFamily="34" charset="0"/>
                        </a:rPr>
                        <a:t> </a:t>
                      </a:r>
                      <a:r>
                        <a:rPr lang="en-US" sz="1400" dirty="0" err="1">
                          <a:solidFill>
                            <a:srgbClr val="000000"/>
                          </a:solidFill>
                          <a:latin typeface="Arial" pitchFamily="34" charset="0"/>
                          <a:ea typeface="Times New Roman"/>
                          <a:cs typeface="Arial" pitchFamily="34" charset="0"/>
                        </a:rPr>
                        <a:t>jurigen</a:t>
                      </a:r>
                      <a:r>
                        <a:rPr lang="en-US" sz="1400" dirty="0">
                          <a:solidFill>
                            <a:srgbClr val="000000"/>
                          </a:solidFill>
                          <a:latin typeface="Arial" pitchFamily="34" charset="0"/>
                          <a:ea typeface="Times New Roman"/>
                          <a:cs typeface="Arial" pitchFamily="34" charset="0"/>
                        </a:rPr>
                        <a:t> 4-galon </a:t>
                      </a:r>
                      <a:r>
                        <a:rPr lang="en-US" sz="1400" dirty="0" err="1">
                          <a:solidFill>
                            <a:srgbClr val="000000"/>
                          </a:solidFill>
                          <a:latin typeface="Arial" pitchFamily="34" charset="0"/>
                          <a:ea typeface="Times New Roman"/>
                          <a:cs typeface="Arial" pitchFamily="34" charset="0"/>
                        </a:rPr>
                        <a:t>ke</a:t>
                      </a:r>
                      <a:r>
                        <a:rPr lang="en-US" sz="1400" dirty="0">
                          <a:solidFill>
                            <a:srgbClr val="000000"/>
                          </a:solidFill>
                          <a:latin typeface="Arial" pitchFamily="34" charset="0"/>
                          <a:ea typeface="Times New Roman"/>
                          <a:cs typeface="Arial" pitchFamily="34" charset="0"/>
                        </a:rPr>
                        <a:t> </a:t>
                      </a:r>
                      <a:r>
                        <a:rPr lang="en-US" sz="1400" dirty="0" err="1">
                          <a:solidFill>
                            <a:srgbClr val="000000"/>
                          </a:solidFill>
                          <a:latin typeface="Arial" pitchFamily="34" charset="0"/>
                          <a:ea typeface="Times New Roman"/>
                          <a:cs typeface="Arial" pitchFamily="34" charset="0"/>
                        </a:rPr>
                        <a:t>jurigen</a:t>
                      </a:r>
                      <a:r>
                        <a:rPr lang="en-US" sz="1400" dirty="0">
                          <a:solidFill>
                            <a:srgbClr val="000000"/>
                          </a:solidFill>
                          <a:latin typeface="Arial" pitchFamily="34" charset="0"/>
                          <a:ea typeface="Times New Roman"/>
                          <a:cs typeface="Arial" pitchFamily="34" charset="0"/>
                        </a:rPr>
                        <a:t> 3-galon</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6624">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11</a:t>
                      </a: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rPr>
                        <a:t>(0,2)</a:t>
                      </a:r>
                      <a:endParaRPr lang="id-ID" sz="140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sym typeface="Symbol"/>
                        </a:rPr>
                        <a:t></a:t>
                      </a:r>
                      <a:endParaRPr lang="id-ID" sz="140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rPr>
                        <a:t>(2,0)</a:t>
                      </a:r>
                      <a:endParaRPr lang="id-ID" sz="140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id-ID" sz="1400" dirty="0">
                          <a:solidFill>
                            <a:srgbClr val="000000"/>
                          </a:solidFill>
                          <a:latin typeface="Arial" pitchFamily="34" charset="0"/>
                          <a:ea typeface="Times New Roman"/>
                          <a:cs typeface="Arial" pitchFamily="34" charset="0"/>
                        </a:rPr>
                        <a:t>Tuangkan 2 galon air dari jurigen 3</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 ke jurigen 4</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6624">
                <a:tc>
                  <a:txBody>
                    <a:bodyPr/>
                    <a:lstStyle/>
                    <a:p>
                      <a:pPr marL="342900" lvl="0" indent="-342900" algn="ctr">
                        <a:lnSpc>
                          <a:spcPct val="150000"/>
                        </a:lnSpc>
                        <a:spcAft>
                          <a:spcPts val="0"/>
                        </a:spcAft>
                        <a:buFont typeface="+mj-lt"/>
                        <a:buNone/>
                        <a:tabLst>
                          <a:tab pos="228600" algn="l"/>
                        </a:tabLst>
                      </a:pPr>
                      <a:r>
                        <a:rPr lang="en-US" sz="1400" dirty="0">
                          <a:solidFill>
                            <a:srgbClr val="000000"/>
                          </a:solidFill>
                          <a:latin typeface="Arial" pitchFamily="34" charset="0"/>
                          <a:ea typeface="Times New Roman"/>
                          <a:cs typeface="Arial" pitchFamily="34" charset="0"/>
                        </a:rPr>
                        <a:t>12</a:t>
                      </a:r>
                      <a:endParaRPr lang="id-ID" sz="1400" dirty="0">
                        <a:solidFill>
                          <a:srgbClr val="000000"/>
                        </a:solidFill>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solidFill>
                            <a:srgbClr val="000000"/>
                          </a:solidFill>
                          <a:latin typeface="Arial" pitchFamily="34" charset="0"/>
                          <a:ea typeface="Times New Roman"/>
                          <a:cs typeface="Arial" pitchFamily="34" charset="0"/>
                        </a:rPr>
                        <a:t>(2,y)</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sym typeface="Symbol"/>
                        </a:rPr>
                        <a:t></a:t>
                      </a:r>
                      <a:endParaRPr lang="id-ID" sz="1400">
                        <a:latin typeface="Arial" pitchFamily="34" charset="0"/>
                        <a:ea typeface="Times New Roman"/>
                        <a:cs typeface="Arial" pitchFamily="34" charset="0"/>
                      </a:endParaRPr>
                    </a:p>
                  </a:txBody>
                  <a:tcPr marL="51448" marR="5144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solidFill>
                            <a:srgbClr val="000000"/>
                          </a:solidFill>
                          <a:latin typeface="Arial" pitchFamily="34" charset="0"/>
                          <a:ea typeface="Times New Roman"/>
                          <a:cs typeface="Arial" pitchFamily="34" charset="0"/>
                        </a:rPr>
                        <a:t>(0,y)</a:t>
                      </a:r>
                      <a:endParaRPr lang="id-ID" sz="1400">
                        <a:latin typeface="Arial" pitchFamily="34" charset="0"/>
                        <a:ea typeface="Times New Roman"/>
                        <a:cs typeface="Arial" pitchFamily="34" charset="0"/>
                      </a:endParaRPr>
                    </a:p>
                  </a:txBody>
                  <a:tcPr marL="51448" marR="51448"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id-ID" sz="1400" dirty="0">
                          <a:solidFill>
                            <a:srgbClr val="000000"/>
                          </a:solidFill>
                          <a:latin typeface="Arial" pitchFamily="34" charset="0"/>
                          <a:ea typeface="Times New Roman"/>
                          <a:cs typeface="Arial" pitchFamily="34" charset="0"/>
                        </a:rPr>
                        <a:t>Buang 2 galon air d</a:t>
                      </a:r>
                      <a:r>
                        <a:rPr lang="en-US" sz="1400" dirty="0" err="1">
                          <a:solidFill>
                            <a:srgbClr val="000000"/>
                          </a:solidFill>
                          <a:latin typeface="Arial" pitchFamily="34" charset="0"/>
                          <a:ea typeface="Times New Roman"/>
                          <a:cs typeface="Arial" pitchFamily="34" charset="0"/>
                        </a:rPr>
                        <a:t>ari</a:t>
                      </a:r>
                      <a:r>
                        <a:rPr lang="id-ID" sz="1400" dirty="0">
                          <a:solidFill>
                            <a:srgbClr val="000000"/>
                          </a:solidFill>
                          <a:latin typeface="Arial" pitchFamily="34" charset="0"/>
                          <a:ea typeface="Times New Roman"/>
                          <a:cs typeface="Arial" pitchFamily="34" charset="0"/>
                        </a:rPr>
                        <a:t> jurigen 4</a:t>
                      </a:r>
                      <a:r>
                        <a:rPr lang="en-US" sz="1400" dirty="0">
                          <a:solidFill>
                            <a:srgbClr val="000000"/>
                          </a:solidFill>
                          <a:latin typeface="Arial" pitchFamily="34" charset="0"/>
                          <a:ea typeface="Times New Roman"/>
                          <a:cs typeface="Arial" pitchFamily="34" charset="0"/>
                        </a:rPr>
                        <a:t>-</a:t>
                      </a:r>
                      <a:r>
                        <a:rPr lang="id-ID" sz="1400" dirty="0">
                          <a:solidFill>
                            <a:srgbClr val="000000"/>
                          </a:solidFill>
                          <a:latin typeface="Arial" pitchFamily="34" charset="0"/>
                          <a:ea typeface="Times New Roman"/>
                          <a:cs typeface="Arial" pitchFamily="34" charset="0"/>
                        </a:rPr>
                        <a:t>galon sampai habis.</a:t>
                      </a:r>
                      <a:endParaRPr lang="id-ID" sz="1400" dirty="0">
                        <a:latin typeface="Arial" pitchFamily="34" charset="0"/>
                        <a:ea typeface="Times New Roman"/>
                        <a:cs typeface="Arial" pitchFamily="34" charset="0"/>
                      </a:endParaRPr>
                    </a:p>
                  </a:txBody>
                  <a:tcPr marL="51448" marR="514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1">
              <a:buFont typeface="Arial" pitchFamily="34" charset="0"/>
              <a:buChar char="•"/>
            </a:pPr>
            <a:endParaRPr lang="id-ID" sz="3600" dirty="0"/>
          </a:p>
        </p:txBody>
      </p:sp>
      <p:sp>
        <p:nvSpPr>
          <p:cNvPr id="3" name="Title 2"/>
          <p:cNvSpPr>
            <a:spLocks noGrp="1"/>
          </p:cNvSpPr>
          <p:nvPr>
            <p:ph type="title"/>
          </p:nvPr>
        </p:nvSpPr>
        <p:spPr>
          <a:xfrm>
            <a:off x="413359" y="1600200"/>
            <a:ext cx="8578241" cy="990600"/>
          </a:xfrm>
        </p:spPr>
        <p:txBody>
          <a:bodyPr/>
          <a:lstStyle/>
          <a:p>
            <a:r>
              <a:rPr lang="en-ID" altLang="en-US" sz="3200" b="1" dirty="0">
                <a:latin typeface="Lato"/>
              </a:rPr>
              <a:t>Breadth-First Search</a:t>
            </a:r>
            <a:endParaRPr lang="en-ID" altLang="en-US" sz="3200" b="1" i="1" dirty="0">
              <a:latin typeface="Lato"/>
            </a:endParaRPr>
          </a:p>
        </p:txBody>
      </p:sp>
      <p:pic>
        <p:nvPicPr>
          <p:cNvPr id="4" name="Picture 15">
            <a:extLst>
              <a:ext uri="{FF2B5EF4-FFF2-40B4-BE49-F238E27FC236}">
                <a16:creationId xmlns:a16="http://schemas.microsoft.com/office/drawing/2014/main" id="{61645618-44D9-478C-8952-7B1E80825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653" y="2949464"/>
            <a:ext cx="2581947" cy="29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84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412B4-D8B7-48AA-90C8-88CEDC8A0998}"/>
              </a:ext>
            </a:extLst>
          </p:cNvPr>
          <p:cNvSpPr>
            <a:spLocks noGrp="1"/>
          </p:cNvSpPr>
          <p:nvPr>
            <p:ph type="title"/>
          </p:nvPr>
        </p:nvSpPr>
        <p:spPr>
          <a:xfrm>
            <a:off x="448983" y="1290676"/>
            <a:ext cx="8246035" cy="610950"/>
          </a:xfrm>
        </p:spPr>
        <p:txBody>
          <a:bodyPr/>
          <a:lstStyle/>
          <a:p>
            <a:pPr>
              <a:defRPr/>
            </a:pPr>
            <a:r>
              <a:rPr dirty="0">
                <a:solidFill>
                  <a:schemeClr val="tx1"/>
                </a:solidFill>
              </a:rPr>
              <a:t>Breadth-First Search (BFS)</a:t>
            </a:r>
          </a:p>
        </p:txBody>
      </p:sp>
      <p:graphicFrame>
        <p:nvGraphicFramePr>
          <p:cNvPr id="102403" name="Object 2">
            <a:extLst>
              <a:ext uri="{FF2B5EF4-FFF2-40B4-BE49-F238E27FC236}">
                <a16:creationId xmlns:a16="http://schemas.microsoft.com/office/drawing/2014/main" id="{5674F153-9EFC-4ED4-802E-52F460326333}"/>
              </a:ext>
            </a:extLst>
          </p:cNvPr>
          <p:cNvGraphicFramePr>
            <a:graphicFrameLocks noChangeAspect="1"/>
          </p:cNvGraphicFramePr>
          <p:nvPr/>
        </p:nvGraphicFramePr>
        <p:xfrm>
          <a:off x="1245123" y="2034415"/>
          <a:ext cx="6653755" cy="3601388"/>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02403" name="Object 2">
                        <a:extLst>
                          <a:ext uri="{FF2B5EF4-FFF2-40B4-BE49-F238E27FC236}">
                            <a16:creationId xmlns:a16="http://schemas.microsoft.com/office/drawing/2014/main" id="{5674F153-9EFC-4ED4-802E-52F460326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23" y="2034415"/>
                        <a:ext cx="6653755" cy="360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21489E-AED9-4D65-94B7-FEEA82EB4F74}"/>
              </a:ext>
            </a:extLst>
          </p:cNvPr>
          <p:cNvSpPr>
            <a:spLocks noGrp="1"/>
          </p:cNvSpPr>
          <p:nvPr>
            <p:ph type="title"/>
          </p:nvPr>
        </p:nvSpPr>
        <p:spPr>
          <a:xfrm>
            <a:off x="448983" y="1290676"/>
            <a:ext cx="8246035" cy="610950"/>
          </a:xfrm>
        </p:spPr>
        <p:txBody>
          <a:bodyPr/>
          <a:lstStyle/>
          <a:p>
            <a:pPr>
              <a:defRPr/>
            </a:pPr>
            <a:r>
              <a:rPr dirty="0">
                <a:solidFill>
                  <a:schemeClr val="tx1"/>
                </a:solidFill>
              </a:rPr>
              <a:t>Breadth-First Search (BFS)</a:t>
            </a:r>
          </a:p>
        </p:txBody>
      </p:sp>
      <p:graphicFrame>
        <p:nvGraphicFramePr>
          <p:cNvPr id="104451" name="Object 2">
            <a:extLst>
              <a:ext uri="{FF2B5EF4-FFF2-40B4-BE49-F238E27FC236}">
                <a16:creationId xmlns:a16="http://schemas.microsoft.com/office/drawing/2014/main" id="{1D5E2016-6EEE-4F71-A522-D2C735EDED25}"/>
              </a:ext>
            </a:extLst>
          </p:cNvPr>
          <p:cNvGraphicFramePr>
            <a:graphicFrameLocks noChangeAspect="1"/>
          </p:cNvGraphicFramePr>
          <p:nvPr/>
        </p:nvGraphicFramePr>
        <p:xfrm>
          <a:off x="1245123" y="2034415"/>
          <a:ext cx="6653755" cy="3601388"/>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04451" name="Object 2">
                        <a:extLst>
                          <a:ext uri="{FF2B5EF4-FFF2-40B4-BE49-F238E27FC236}">
                            <a16:creationId xmlns:a16="http://schemas.microsoft.com/office/drawing/2014/main" id="{1D5E2016-6EEE-4F71-A522-D2C735EDE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23" y="2034415"/>
                        <a:ext cx="6653755" cy="360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Searching-Based Systems</a:t>
            </a:r>
            <a:endParaRPr lang="id-ID" dirty="0"/>
          </a:p>
        </p:txBody>
      </p:sp>
      <p:sp>
        <p:nvSpPr>
          <p:cNvPr id="4" name="Content Placeholder 3"/>
          <p:cNvSpPr>
            <a:spLocks noGrp="1"/>
          </p:cNvSpPr>
          <p:nvPr>
            <p:ph idx="1"/>
          </p:nvPr>
        </p:nvSpPr>
        <p:spPr/>
        <p:txBody>
          <a:bodyPr/>
          <a:lstStyle/>
          <a:p>
            <a:r>
              <a:rPr lang="en-US" dirty="0" err="1"/>
              <a:t>Konversi</a:t>
            </a:r>
            <a:r>
              <a:rPr lang="en-US" dirty="0"/>
              <a:t> </a:t>
            </a:r>
            <a:r>
              <a:rPr lang="en-US" dirty="0" err="1"/>
              <a:t>masalah</a:t>
            </a:r>
            <a:r>
              <a:rPr lang="en-US" dirty="0"/>
              <a:t> </a:t>
            </a:r>
            <a:r>
              <a:rPr lang="en-US" dirty="0" err="1"/>
              <a:t>ke</a:t>
            </a:r>
            <a:r>
              <a:rPr lang="en-US" dirty="0"/>
              <a:t> </a:t>
            </a:r>
            <a:r>
              <a:rPr lang="en-US" dirty="0" err="1"/>
              <a:t>ruang</a:t>
            </a:r>
            <a:r>
              <a:rPr lang="en-US" dirty="0"/>
              <a:t> </a:t>
            </a:r>
            <a:r>
              <a:rPr lang="en-US" dirty="0" err="1"/>
              <a:t>keadaan</a:t>
            </a:r>
            <a:endParaRPr lang="en-US" dirty="0"/>
          </a:p>
          <a:p>
            <a:r>
              <a:rPr lang="en-US" dirty="0" err="1"/>
              <a:t>Sistem</a:t>
            </a:r>
            <a:r>
              <a:rPr lang="en-US" dirty="0"/>
              <a:t> </a:t>
            </a:r>
            <a:r>
              <a:rPr lang="en-US" dirty="0" err="1"/>
              <a:t>Produksi</a:t>
            </a:r>
            <a:r>
              <a:rPr lang="en-US" dirty="0"/>
              <a:t>:</a:t>
            </a:r>
          </a:p>
          <a:p>
            <a:pPr lvl="1"/>
            <a:r>
              <a:rPr lang="en-US" b="1" dirty="0" err="1"/>
              <a:t>Sebuah</a:t>
            </a:r>
            <a:r>
              <a:rPr lang="en-US" b="1" dirty="0"/>
              <a:t> </a:t>
            </a:r>
            <a:r>
              <a:rPr lang="en-US" b="1" dirty="0" err="1"/>
              <a:t>himpunan</a:t>
            </a:r>
            <a:r>
              <a:rPr lang="en-US" b="1" dirty="0"/>
              <a:t> </a:t>
            </a:r>
            <a:r>
              <a:rPr lang="en-US" b="1" dirty="0" err="1"/>
              <a:t>aturan</a:t>
            </a:r>
            <a:endParaRPr lang="en-US" b="1" dirty="0"/>
          </a:p>
          <a:p>
            <a:pPr lvl="1"/>
            <a:r>
              <a:rPr lang="en-US" dirty="0" err="1"/>
              <a:t>Satu</a:t>
            </a:r>
            <a:r>
              <a:rPr lang="en-US" dirty="0"/>
              <a:t> </a:t>
            </a:r>
            <a:r>
              <a:rPr lang="en-US" dirty="0" err="1"/>
              <a:t>atau</a:t>
            </a:r>
            <a:r>
              <a:rPr lang="en-US" dirty="0"/>
              <a:t> </a:t>
            </a:r>
            <a:r>
              <a:rPr lang="en-US" dirty="0" err="1"/>
              <a:t>lebih</a:t>
            </a:r>
            <a:r>
              <a:rPr lang="en-US" dirty="0"/>
              <a:t> </a:t>
            </a:r>
            <a:r>
              <a:rPr lang="en-US" b="1" dirty="0" err="1"/>
              <a:t>pengetahuan</a:t>
            </a:r>
            <a:r>
              <a:rPr lang="en-US" b="1" dirty="0"/>
              <a:t> </a:t>
            </a:r>
            <a:r>
              <a:rPr lang="en-US" dirty="0" err="1"/>
              <a:t>atau</a:t>
            </a:r>
            <a:r>
              <a:rPr lang="en-US" dirty="0"/>
              <a:t> basis data yang </a:t>
            </a:r>
            <a:r>
              <a:rPr lang="en-US" dirty="0" err="1"/>
              <a:t>berisi</a:t>
            </a:r>
            <a:r>
              <a:rPr lang="en-US" dirty="0"/>
              <a:t> </a:t>
            </a:r>
            <a:r>
              <a:rPr lang="en-US" dirty="0" err="1"/>
              <a:t>informasi</a:t>
            </a:r>
            <a:r>
              <a:rPr lang="en-US" dirty="0"/>
              <a:t> </a:t>
            </a:r>
            <a:r>
              <a:rPr lang="en-US" dirty="0" err="1"/>
              <a:t>apapun</a:t>
            </a:r>
            <a:r>
              <a:rPr lang="en-US" dirty="0"/>
              <a:t> </a:t>
            </a:r>
            <a:r>
              <a:rPr lang="en-US" dirty="0" err="1"/>
              <a:t>untuk</a:t>
            </a:r>
            <a:r>
              <a:rPr lang="en-US" dirty="0"/>
              <a:t> </a:t>
            </a:r>
            <a:r>
              <a:rPr lang="en-US" dirty="0" err="1"/>
              <a:t>tujuan</a:t>
            </a:r>
            <a:r>
              <a:rPr lang="en-US" dirty="0"/>
              <a:t> </a:t>
            </a:r>
            <a:r>
              <a:rPr lang="en-US" dirty="0" err="1"/>
              <a:t>tertentu</a:t>
            </a:r>
            <a:r>
              <a:rPr lang="en-US" dirty="0"/>
              <a:t>.</a:t>
            </a:r>
          </a:p>
          <a:p>
            <a:pPr lvl="1"/>
            <a:r>
              <a:rPr lang="id-ID" b="1" dirty="0"/>
              <a:t>Strategi kontrol </a:t>
            </a:r>
            <a:r>
              <a:rPr lang="en-US" dirty="0"/>
              <a:t>(</a:t>
            </a:r>
            <a:r>
              <a:rPr lang="en-US" dirty="0" err="1"/>
              <a:t>metode</a:t>
            </a:r>
            <a:r>
              <a:rPr lang="en-US" dirty="0"/>
              <a:t> </a:t>
            </a:r>
            <a:r>
              <a:rPr lang="en-US" i="1" dirty="0"/>
              <a:t>searching</a:t>
            </a:r>
            <a:r>
              <a:rPr lang="en-US" dirty="0"/>
              <a:t>)</a:t>
            </a:r>
          </a:p>
          <a:p>
            <a:pPr lvl="2"/>
            <a:r>
              <a:rPr lang="en-US" dirty="0" err="1"/>
              <a:t>Menentukan</a:t>
            </a:r>
            <a:r>
              <a:rPr lang="id-ID" dirty="0"/>
              <a:t> urutan dimana aturan akan dibandingkan dengan basis data</a:t>
            </a:r>
            <a:r>
              <a:rPr lang="en-US" dirty="0"/>
              <a:t>;</a:t>
            </a:r>
          </a:p>
          <a:p>
            <a:pPr lvl="2"/>
            <a:r>
              <a:rPr lang="en-US" dirty="0" err="1"/>
              <a:t>Menentukan</a:t>
            </a:r>
            <a:r>
              <a:rPr lang="id-ID" dirty="0"/>
              <a:t> cara pemecahan masalah jika beberapa aturan dapat dilakukan pada waktu yang sama</a:t>
            </a:r>
            <a:r>
              <a:rPr lang="en-US" dirty="0"/>
              <a:t>.</a:t>
            </a: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8FCC42-DEE9-4C74-BE75-A9B413CBC517}"/>
              </a:ext>
            </a:extLst>
          </p:cNvPr>
          <p:cNvSpPr>
            <a:spLocks noGrp="1"/>
          </p:cNvSpPr>
          <p:nvPr>
            <p:ph type="title"/>
          </p:nvPr>
        </p:nvSpPr>
        <p:spPr>
          <a:xfrm>
            <a:off x="448983" y="1290676"/>
            <a:ext cx="8246035" cy="610950"/>
          </a:xfrm>
        </p:spPr>
        <p:txBody>
          <a:bodyPr/>
          <a:lstStyle/>
          <a:p>
            <a:pPr>
              <a:defRPr/>
            </a:pPr>
            <a:r>
              <a:rPr dirty="0">
                <a:solidFill>
                  <a:schemeClr val="tx1"/>
                </a:solidFill>
              </a:rPr>
              <a:t>Breadth-First Search (BFS)</a:t>
            </a:r>
          </a:p>
        </p:txBody>
      </p:sp>
      <p:graphicFrame>
        <p:nvGraphicFramePr>
          <p:cNvPr id="106499" name="Object 2">
            <a:extLst>
              <a:ext uri="{FF2B5EF4-FFF2-40B4-BE49-F238E27FC236}">
                <a16:creationId xmlns:a16="http://schemas.microsoft.com/office/drawing/2014/main" id="{C9DBF707-2766-4BE6-846C-F98AE8222AD9}"/>
              </a:ext>
            </a:extLst>
          </p:cNvPr>
          <p:cNvGraphicFramePr>
            <a:graphicFrameLocks noChangeAspect="1"/>
          </p:cNvGraphicFramePr>
          <p:nvPr/>
        </p:nvGraphicFramePr>
        <p:xfrm>
          <a:off x="1245123" y="2034415"/>
          <a:ext cx="6653755" cy="3601388"/>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06499" name="Object 2">
                        <a:extLst>
                          <a:ext uri="{FF2B5EF4-FFF2-40B4-BE49-F238E27FC236}">
                            <a16:creationId xmlns:a16="http://schemas.microsoft.com/office/drawing/2014/main" id="{C9DBF707-2766-4BE6-846C-F98AE8222A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23" y="2034415"/>
                        <a:ext cx="6653755" cy="360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C028C3-6146-4B82-9410-0265D4930A92}"/>
              </a:ext>
            </a:extLst>
          </p:cNvPr>
          <p:cNvSpPr>
            <a:spLocks noGrp="1"/>
          </p:cNvSpPr>
          <p:nvPr>
            <p:ph type="title"/>
          </p:nvPr>
        </p:nvSpPr>
        <p:spPr>
          <a:xfrm>
            <a:off x="448983" y="1290676"/>
            <a:ext cx="8246035" cy="610950"/>
          </a:xfrm>
        </p:spPr>
        <p:txBody>
          <a:bodyPr/>
          <a:lstStyle/>
          <a:p>
            <a:pPr>
              <a:defRPr/>
            </a:pPr>
            <a:r>
              <a:rPr dirty="0">
                <a:solidFill>
                  <a:schemeClr val="tx1"/>
                </a:solidFill>
              </a:rPr>
              <a:t>Breadth-First Search (BFS)</a:t>
            </a:r>
          </a:p>
        </p:txBody>
      </p:sp>
      <p:graphicFrame>
        <p:nvGraphicFramePr>
          <p:cNvPr id="108547" name="Object 2">
            <a:extLst>
              <a:ext uri="{FF2B5EF4-FFF2-40B4-BE49-F238E27FC236}">
                <a16:creationId xmlns:a16="http://schemas.microsoft.com/office/drawing/2014/main" id="{789D9347-7C36-455E-BBE2-3A4E0953D0B3}"/>
              </a:ext>
            </a:extLst>
          </p:cNvPr>
          <p:cNvGraphicFramePr>
            <a:graphicFrameLocks noChangeAspect="1"/>
          </p:cNvGraphicFramePr>
          <p:nvPr/>
        </p:nvGraphicFramePr>
        <p:xfrm>
          <a:off x="1245123" y="2034415"/>
          <a:ext cx="6653755" cy="3601388"/>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08547" name="Object 2">
                        <a:extLst>
                          <a:ext uri="{FF2B5EF4-FFF2-40B4-BE49-F238E27FC236}">
                            <a16:creationId xmlns:a16="http://schemas.microsoft.com/office/drawing/2014/main" id="{789D9347-7C36-455E-BBE2-3A4E0953D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23" y="2034415"/>
                        <a:ext cx="6653755" cy="360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B1155-9AC7-476E-85E5-71DCA9117F85}"/>
              </a:ext>
            </a:extLst>
          </p:cNvPr>
          <p:cNvSpPr>
            <a:spLocks noGrp="1"/>
          </p:cNvSpPr>
          <p:nvPr>
            <p:ph type="title"/>
          </p:nvPr>
        </p:nvSpPr>
        <p:spPr>
          <a:xfrm>
            <a:off x="448983" y="1290676"/>
            <a:ext cx="8246035" cy="610950"/>
          </a:xfrm>
        </p:spPr>
        <p:txBody>
          <a:bodyPr/>
          <a:lstStyle/>
          <a:p>
            <a:pPr>
              <a:defRPr/>
            </a:pPr>
            <a:r>
              <a:rPr dirty="0">
                <a:solidFill>
                  <a:schemeClr val="tx1"/>
                </a:solidFill>
              </a:rPr>
              <a:t>Breadth-First Search (BFS)</a:t>
            </a:r>
          </a:p>
        </p:txBody>
      </p:sp>
      <p:graphicFrame>
        <p:nvGraphicFramePr>
          <p:cNvPr id="110595" name="Object 2">
            <a:extLst>
              <a:ext uri="{FF2B5EF4-FFF2-40B4-BE49-F238E27FC236}">
                <a16:creationId xmlns:a16="http://schemas.microsoft.com/office/drawing/2014/main" id="{B5865ADB-B060-4BF2-ADBC-B008D6178811}"/>
              </a:ext>
            </a:extLst>
          </p:cNvPr>
          <p:cNvGraphicFramePr>
            <a:graphicFrameLocks noChangeAspect="1"/>
          </p:cNvGraphicFramePr>
          <p:nvPr/>
        </p:nvGraphicFramePr>
        <p:xfrm>
          <a:off x="1245123" y="2034415"/>
          <a:ext cx="6653755" cy="3601388"/>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10595" name="Object 2">
                        <a:extLst>
                          <a:ext uri="{FF2B5EF4-FFF2-40B4-BE49-F238E27FC236}">
                            <a16:creationId xmlns:a16="http://schemas.microsoft.com/office/drawing/2014/main" id="{B5865ADB-B060-4BF2-ADBC-B008D6178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23" y="2034415"/>
                        <a:ext cx="6653755" cy="360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9FC7E2-5B70-46C2-8E3C-2419A66CC3AE}"/>
              </a:ext>
            </a:extLst>
          </p:cNvPr>
          <p:cNvSpPr>
            <a:spLocks noGrp="1"/>
          </p:cNvSpPr>
          <p:nvPr>
            <p:ph type="title"/>
          </p:nvPr>
        </p:nvSpPr>
        <p:spPr>
          <a:xfrm>
            <a:off x="448983" y="1290676"/>
            <a:ext cx="8246035" cy="610950"/>
          </a:xfrm>
        </p:spPr>
        <p:txBody>
          <a:bodyPr/>
          <a:lstStyle/>
          <a:p>
            <a:pPr>
              <a:defRPr/>
            </a:pPr>
            <a:r>
              <a:rPr dirty="0" err="1">
                <a:solidFill>
                  <a:schemeClr val="tx1"/>
                </a:solidFill>
              </a:rPr>
              <a:t>Aplikasi</a:t>
            </a:r>
            <a:r>
              <a:rPr dirty="0">
                <a:solidFill>
                  <a:schemeClr val="tx1"/>
                </a:solidFill>
              </a:rPr>
              <a:t> </a:t>
            </a:r>
            <a:r>
              <a:rPr lang="id-ID" dirty="0">
                <a:solidFill>
                  <a:schemeClr val="tx1"/>
                </a:solidFill>
              </a:rPr>
              <a:t>Roboti</a:t>
            </a:r>
            <a:r>
              <a:rPr dirty="0">
                <a:solidFill>
                  <a:schemeClr val="tx1"/>
                </a:solidFill>
              </a:rPr>
              <a:t>ka</a:t>
            </a:r>
            <a:endParaRPr lang="id-ID" dirty="0">
              <a:solidFill>
                <a:schemeClr val="tx1"/>
              </a:solidFill>
            </a:endParaRPr>
          </a:p>
        </p:txBody>
      </p:sp>
      <p:graphicFrame>
        <p:nvGraphicFramePr>
          <p:cNvPr id="112643" name="Object 2">
            <a:extLst>
              <a:ext uri="{FF2B5EF4-FFF2-40B4-BE49-F238E27FC236}">
                <a16:creationId xmlns:a16="http://schemas.microsoft.com/office/drawing/2014/main" id="{9CB4D432-5542-4A06-B008-A34F138BDB83}"/>
              </a:ext>
            </a:extLst>
          </p:cNvPr>
          <p:cNvGraphicFramePr>
            <a:graphicFrameLocks noChangeAspect="1"/>
          </p:cNvGraphicFramePr>
          <p:nvPr/>
        </p:nvGraphicFramePr>
        <p:xfrm>
          <a:off x="1245123" y="2034415"/>
          <a:ext cx="6653755" cy="3601388"/>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12643" name="Object 2">
                        <a:extLst>
                          <a:ext uri="{FF2B5EF4-FFF2-40B4-BE49-F238E27FC236}">
                            <a16:creationId xmlns:a16="http://schemas.microsoft.com/office/drawing/2014/main" id="{9CB4D432-5542-4A06-B008-A34F138BD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23" y="2034415"/>
                        <a:ext cx="6653755" cy="360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82F093-4B0C-4E01-AF5E-A0D420D26EBC}"/>
              </a:ext>
            </a:extLst>
          </p:cNvPr>
          <p:cNvSpPr>
            <a:spLocks noGrp="1"/>
          </p:cNvSpPr>
          <p:nvPr>
            <p:ph type="title"/>
          </p:nvPr>
        </p:nvSpPr>
        <p:spPr>
          <a:xfrm>
            <a:off x="448983" y="1290676"/>
            <a:ext cx="8246035" cy="610950"/>
          </a:xfrm>
        </p:spPr>
        <p:txBody>
          <a:bodyPr/>
          <a:lstStyle/>
          <a:p>
            <a:pPr>
              <a:defRPr/>
            </a:pPr>
            <a:r>
              <a:rPr dirty="0" err="1">
                <a:solidFill>
                  <a:schemeClr val="tx1"/>
                </a:solidFill>
              </a:rPr>
              <a:t>Aplikasi</a:t>
            </a:r>
            <a:r>
              <a:rPr dirty="0">
                <a:solidFill>
                  <a:schemeClr val="tx1"/>
                </a:solidFill>
              </a:rPr>
              <a:t> </a:t>
            </a:r>
            <a:r>
              <a:rPr lang="id-ID" dirty="0">
                <a:solidFill>
                  <a:schemeClr val="tx1"/>
                </a:solidFill>
              </a:rPr>
              <a:t>Roboti</a:t>
            </a:r>
            <a:r>
              <a:rPr dirty="0">
                <a:solidFill>
                  <a:schemeClr val="tx1"/>
                </a:solidFill>
              </a:rPr>
              <a:t>ka</a:t>
            </a:r>
            <a:endParaRPr lang="id-ID" dirty="0">
              <a:solidFill>
                <a:schemeClr val="tx1"/>
              </a:solidFill>
            </a:endParaRPr>
          </a:p>
        </p:txBody>
      </p:sp>
      <p:graphicFrame>
        <p:nvGraphicFramePr>
          <p:cNvPr id="114691" name="Object 2">
            <a:extLst>
              <a:ext uri="{FF2B5EF4-FFF2-40B4-BE49-F238E27FC236}">
                <a16:creationId xmlns:a16="http://schemas.microsoft.com/office/drawing/2014/main" id="{7576331B-A6A0-4944-9A65-CCA102810E37}"/>
              </a:ext>
            </a:extLst>
          </p:cNvPr>
          <p:cNvGraphicFramePr>
            <a:graphicFrameLocks noChangeAspect="1"/>
          </p:cNvGraphicFramePr>
          <p:nvPr/>
        </p:nvGraphicFramePr>
        <p:xfrm>
          <a:off x="1245123" y="2034415"/>
          <a:ext cx="6653755" cy="3601388"/>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14691" name="Object 2">
                        <a:extLst>
                          <a:ext uri="{FF2B5EF4-FFF2-40B4-BE49-F238E27FC236}">
                            <a16:creationId xmlns:a16="http://schemas.microsoft.com/office/drawing/2014/main" id="{7576331B-A6A0-4944-9A65-CCA102810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23" y="2034415"/>
                        <a:ext cx="6653755" cy="360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82C71-0F45-4A6E-9CBE-F12144BD5E8C}"/>
              </a:ext>
            </a:extLst>
          </p:cNvPr>
          <p:cNvSpPr>
            <a:spLocks noGrp="1"/>
          </p:cNvSpPr>
          <p:nvPr>
            <p:ph type="title"/>
          </p:nvPr>
        </p:nvSpPr>
        <p:spPr>
          <a:xfrm>
            <a:off x="448983" y="1290676"/>
            <a:ext cx="8246035" cy="610950"/>
          </a:xfrm>
        </p:spPr>
        <p:txBody>
          <a:bodyPr/>
          <a:lstStyle/>
          <a:p>
            <a:pPr>
              <a:defRPr/>
            </a:pPr>
            <a:r>
              <a:rPr dirty="0" err="1">
                <a:solidFill>
                  <a:schemeClr val="tx1"/>
                </a:solidFill>
              </a:rPr>
              <a:t>Aplikasi</a:t>
            </a:r>
            <a:r>
              <a:rPr dirty="0">
                <a:solidFill>
                  <a:schemeClr val="tx1"/>
                </a:solidFill>
              </a:rPr>
              <a:t> </a:t>
            </a:r>
            <a:r>
              <a:rPr lang="id-ID" dirty="0">
                <a:solidFill>
                  <a:schemeClr val="tx1"/>
                </a:solidFill>
              </a:rPr>
              <a:t>Roboti</a:t>
            </a:r>
            <a:r>
              <a:rPr dirty="0">
                <a:solidFill>
                  <a:schemeClr val="tx1"/>
                </a:solidFill>
              </a:rPr>
              <a:t>ka</a:t>
            </a:r>
            <a:endParaRPr lang="id-ID" dirty="0">
              <a:solidFill>
                <a:schemeClr val="tx1"/>
              </a:solidFill>
            </a:endParaRPr>
          </a:p>
        </p:txBody>
      </p:sp>
      <p:graphicFrame>
        <p:nvGraphicFramePr>
          <p:cNvPr id="116739" name="Object 2">
            <a:extLst>
              <a:ext uri="{FF2B5EF4-FFF2-40B4-BE49-F238E27FC236}">
                <a16:creationId xmlns:a16="http://schemas.microsoft.com/office/drawing/2014/main" id="{A16D19A4-63CE-4944-BE15-3B305E764A2B}"/>
              </a:ext>
            </a:extLst>
          </p:cNvPr>
          <p:cNvGraphicFramePr>
            <a:graphicFrameLocks noChangeAspect="1"/>
          </p:cNvGraphicFramePr>
          <p:nvPr/>
        </p:nvGraphicFramePr>
        <p:xfrm>
          <a:off x="1245123" y="2034415"/>
          <a:ext cx="6653755" cy="3601388"/>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16739" name="Object 2">
                        <a:extLst>
                          <a:ext uri="{FF2B5EF4-FFF2-40B4-BE49-F238E27FC236}">
                            <a16:creationId xmlns:a16="http://schemas.microsoft.com/office/drawing/2014/main" id="{A16D19A4-63CE-4944-BE15-3B305E764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23" y="2034415"/>
                        <a:ext cx="6653755" cy="360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1">
              <a:buFont typeface="Arial" pitchFamily="34" charset="0"/>
              <a:buChar char="•"/>
            </a:pPr>
            <a:endParaRPr lang="id-ID" sz="3600" dirty="0"/>
          </a:p>
        </p:txBody>
      </p:sp>
      <p:sp>
        <p:nvSpPr>
          <p:cNvPr id="3" name="Title 2"/>
          <p:cNvSpPr>
            <a:spLocks noGrp="1"/>
          </p:cNvSpPr>
          <p:nvPr>
            <p:ph type="title"/>
          </p:nvPr>
        </p:nvSpPr>
        <p:spPr>
          <a:xfrm>
            <a:off x="413359" y="1600200"/>
            <a:ext cx="8578241" cy="990600"/>
          </a:xfrm>
        </p:spPr>
        <p:txBody>
          <a:bodyPr/>
          <a:lstStyle/>
          <a:p>
            <a:r>
              <a:rPr lang="en-ID" altLang="en-US" sz="3200" b="1" dirty="0">
                <a:latin typeface="Lato"/>
              </a:rPr>
              <a:t>Depth-First Search</a:t>
            </a:r>
            <a:endParaRPr lang="en-ID" altLang="en-US" sz="3200" b="1" i="1" dirty="0">
              <a:latin typeface="Lato"/>
            </a:endParaRPr>
          </a:p>
        </p:txBody>
      </p:sp>
      <p:pic>
        <p:nvPicPr>
          <p:cNvPr id="4" name="Picture 15">
            <a:extLst>
              <a:ext uri="{FF2B5EF4-FFF2-40B4-BE49-F238E27FC236}">
                <a16:creationId xmlns:a16="http://schemas.microsoft.com/office/drawing/2014/main" id="{61645618-44D9-478C-8952-7B1E80825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653" y="2949464"/>
            <a:ext cx="2581947" cy="29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0423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D1DE1A-63CD-4E63-B190-B1EE45B8CA8A}"/>
              </a:ext>
            </a:extLst>
          </p:cNvPr>
          <p:cNvSpPr>
            <a:spLocks noGrp="1"/>
          </p:cNvSpPr>
          <p:nvPr>
            <p:ph type="title"/>
          </p:nvPr>
        </p:nvSpPr>
        <p:spPr>
          <a:xfrm>
            <a:off x="448983" y="1290676"/>
            <a:ext cx="8246035" cy="610950"/>
          </a:xfrm>
        </p:spPr>
        <p:txBody>
          <a:bodyPr/>
          <a:lstStyle/>
          <a:p>
            <a:pPr>
              <a:defRPr/>
            </a:pPr>
            <a:r>
              <a:rPr dirty="0">
                <a:solidFill>
                  <a:schemeClr val="tx1"/>
                </a:solidFill>
              </a:rPr>
              <a:t>Depth-First Search (DFS)</a:t>
            </a:r>
          </a:p>
        </p:txBody>
      </p:sp>
      <p:graphicFrame>
        <p:nvGraphicFramePr>
          <p:cNvPr id="122883" name="Object 1">
            <a:extLst>
              <a:ext uri="{FF2B5EF4-FFF2-40B4-BE49-F238E27FC236}">
                <a16:creationId xmlns:a16="http://schemas.microsoft.com/office/drawing/2014/main" id="{D2D02EED-E540-491C-8140-5C06F4FE6AC8}"/>
              </a:ext>
            </a:extLst>
          </p:cNvPr>
          <p:cNvGraphicFramePr>
            <a:graphicFrameLocks noChangeAspect="1"/>
          </p:cNvGraphicFramePr>
          <p:nvPr/>
        </p:nvGraphicFramePr>
        <p:xfrm>
          <a:off x="1196890" y="2035606"/>
          <a:ext cx="6752007" cy="3306036"/>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22883" name="Object 1">
                        <a:extLst>
                          <a:ext uri="{FF2B5EF4-FFF2-40B4-BE49-F238E27FC236}">
                            <a16:creationId xmlns:a16="http://schemas.microsoft.com/office/drawing/2014/main" id="{D2D02EED-E540-491C-8140-5C06F4FE6A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890" y="2035606"/>
                        <a:ext cx="6752007" cy="330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3D1FDF-E8BF-4DAB-97A9-3DB40224371D}"/>
              </a:ext>
            </a:extLst>
          </p:cNvPr>
          <p:cNvSpPr>
            <a:spLocks noGrp="1"/>
          </p:cNvSpPr>
          <p:nvPr>
            <p:ph type="title"/>
          </p:nvPr>
        </p:nvSpPr>
        <p:spPr>
          <a:xfrm>
            <a:off x="448983" y="1290676"/>
            <a:ext cx="8246035" cy="610950"/>
          </a:xfrm>
        </p:spPr>
        <p:txBody>
          <a:bodyPr/>
          <a:lstStyle/>
          <a:p>
            <a:pPr>
              <a:defRPr/>
            </a:pPr>
            <a:r>
              <a:rPr dirty="0">
                <a:solidFill>
                  <a:schemeClr val="tx1"/>
                </a:solidFill>
              </a:rPr>
              <a:t>Depth-First Search (DFS)</a:t>
            </a:r>
          </a:p>
        </p:txBody>
      </p:sp>
      <p:graphicFrame>
        <p:nvGraphicFramePr>
          <p:cNvPr id="124931" name="Object 1">
            <a:extLst>
              <a:ext uri="{FF2B5EF4-FFF2-40B4-BE49-F238E27FC236}">
                <a16:creationId xmlns:a16="http://schemas.microsoft.com/office/drawing/2014/main" id="{88A142D6-6E5F-462E-8BD2-943C17FEBB8B}"/>
              </a:ext>
            </a:extLst>
          </p:cNvPr>
          <p:cNvGraphicFramePr>
            <a:graphicFrameLocks noChangeAspect="1"/>
          </p:cNvGraphicFramePr>
          <p:nvPr/>
        </p:nvGraphicFramePr>
        <p:xfrm>
          <a:off x="1196890" y="2035606"/>
          <a:ext cx="6752007" cy="3306036"/>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24931" name="Object 1">
                        <a:extLst>
                          <a:ext uri="{FF2B5EF4-FFF2-40B4-BE49-F238E27FC236}">
                            <a16:creationId xmlns:a16="http://schemas.microsoft.com/office/drawing/2014/main" id="{88A142D6-6E5F-462E-8BD2-943C17FEBB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890" y="2035606"/>
                        <a:ext cx="6752007" cy="330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862D1F-49AA-433B-95BA-7E1EF5A0593E}"/>
              </a:ext>
            </a:extLst>
          </p:cNvPr>
          <p:cNvSpPr>
            <a:spLocks noGrp="1"/>
          </p:cNvSpPr>
          <p:nvPr>
            <p:ph type="title"/>
          </p:nvPr>
        </p:nvSpPr>
        <p:spPr>
          <a:xfrm>
            <a:off x="448983" y="1290676"/>
            <a:ext cx="8246035" cy="610950"/>
          </a:xfrm>
        </p:spPr>
        <p:txBody>
          <a:bodyPr/>
          <a:lstStyle/>
          <a:p>
            <a:pPr>
              <a:defRPr/>
            </a:pPr>
            <a:r>
              <a:rPr dirty="0">
                <a:solidFill>
                  <a:schemeClr val="tx1"/>
                </a:solidFill>
              </a:rPr>
              <a:t>Depth-First Search (DFS)</a:t>
            </a:r>
          </a:p>
        </p:txBody>
      </p:sp>
      <p:graphicFrame>
        <p:nvGraphicFramePr>
          <p:cNvPr id="126979" name="Object 1">
            <a:extLst>
              <a:ext uri="{FF2B5EF4-FFF2-40B4-BE49-F238E27FC236}">
                <a16:creationId xmlns:a16="http://schemas.microsoft.com/office/drawing/2014/main" id="{1B50BED5-EC0D-44A4-89F4-2BBA41904524}"/>
              </a:ext>
            </a:extLst>
          </p:cNvPr>
          <p:cNvGraphicFramePr>
            <a:graphicFrameLocks noChangeAspect="1"/>
          </p:cNvGraphicFramePr>
          <p:nvPr/>
        </p:nvGraphicFramePr>
        <p:xfrm>
          <a:off x="1196890" y="2035606"/>
          <a:ext cx="6752007" cy="3306036"/>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26979" name="Object 1">
                        <a:extLst>
                          <a:ext uri="{FF2B5EF4-FFF2-40B4-BE49-F238E27FC236}">
                            <a16:creationId xmlns:a16="http://schemas.microsoft.com/office/drawing/2014/main" id="{1B50BED5-EC0D-44A4-89F4-2BBA41904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890" y="2035606"/>
                        <a:ext cx="6752007" cy="330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C6D5C0-E952-42C6-931C-A8407A040BFA}"/>
              </a:ext>
            </a:extLst>
          </p:cNvPr>
          <p:cNvSpPr>
            <a:spLocks noGrp="1"/>
          </p:cNvSpPr>
          <p:nvPr>
            <p:ph type="title"/>
          </p:nvPr>
        </p:nvSpPr>
        <p:spPr>
          <a:xfrm>
            <a:off x="448983" y="1290676"/>
            <a:ext cx="8246035" cy="610950"/>
          </a:xfrm>
        </p:spPr>
        <p:txBody>
          <a:bodyPr/>
          <a:lstStyle/>
          <a:p>
            <a:pPr>
              <a:defRPr/>
            </a:pPr>
            <a:r>
              <a:rPr dirty="0" err="1">
                <a:solidFill>
                  <a:schemeClr val="tx1"/>
                </a:solidFill>
              </a:rPr>
              <a:t>Teknik</a:t>
            </a:r>
            <a:r>
              <a:rPr dirty="0">
                <a:solidFill>
                  <a:schemeClr val="tx1"/>
                </a:solidFill>
              </a:rPr>
              <a:t> searching </a:t>
            </a:r>
            <a:endParaRPr lang="id-ID" dirty="0">
              <a:solidFill>
                <a:schemeClr val="tx1"/>
              </a:solidFill>
            </a:endParaRPr>
          </a:p>
        </p:txBody>
      </p:sp>
      <p:sp>
        <p:nvSpPr>
          <p:cNvPr id="65539" name="Content Placeholder 3">
            <a:extLst>
              <a:ext uri="{FF2B5EF4-FFF2-40B4-BE49-F238E27FC236}">
                <a16:creationId xmlns:a16="http://schemas.microsoft.com/office/drawing/2014/main" id="{EB437976-B8D3-4AE4-B191-F3B7B8136520}"/>
              </a:ext>
            </a:extLst>
          </p:cNvPr>
          <p:cNvSpPr>
            <a:spLocks noGrp="1"/>
          </p:cNvSpPr>
          <p:nvPr>
            <p:ph idx="1"/>
          </p:nvPr>
        </p:nvSpPr>
        <p:spPr bwMode="auto">
          <a:xfrm>
            <a:off x="448983" y="2207100"/>
            <a:ext cx="8246035" cy="35132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9" tIns="17149" rIns="34299" bIns="17149" numCol="1" anchor="t" anchorCtr="0" compatLnSpc="1">
            <a:prstTxWarp prst="textNoShape">
              <a:avLst/>
            </a:prstTxWarp>
          </a:bodyPr>
          <a:lstStyle/>
          <a:p>
            <a:pPr marL="428739" indent="-428739">
              <a:lnSpc>
                <a:spcPct val="150000"/>
              </a:lnSpc>
              <a:buFont typeface="Lato"/>
              <a:buAutoNum type="arabicPeriod"/>
            </a:pPr>
            <a:r>
              <a:rPr altLang="en-US" sz="2251">
                <a:latin typeface="Lato Light"/>
              </a:rPr>
              <a:t>Definisikan ruang masalah</a:t>
            </a: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09A6A7-66AF-45B7-B960-1A408B8C59E3}"/>
              </a:ext>
            </a:extLst>
          </p:cNvPr>
          <p:cNvSpPr>
            <a:spLocks noGrp="1"/>
          </p:cNvSpPr>
          <p:nvPr>
            <p:ph type="title"/>
          </p:nvPr>
        </p:nvSpPr>
        <p:spPr>
          <a:xfrm>
            <a:off x="448983" y="1290676"/>
            <a:ext cx="8246035" cy="610950"/>
          </a:xfrm>
        </p:spPr>
        <p:txBody>
          <a:bodyPr/>
          <a:lstStyle/>
          <a:p>
            <a:pPr>
              <a:defRPr/>
            </a:pPr>
            <a:r>
              <a:rPr dirty="0">
                <a:solidFill>
                  <a:schemeClr val="tx1"/>
                </a:solidFill>
              </a:rPr>
              <a:t>Depth-First Search (DFS)</a:t>
            </a:r>
          </a:p>
        </p:txBody>
      </p:sp>
      <p:graphicFrame>
        <p:nvGraphicFramePr>
          <p:cNvPr id="129027" name="Object 1">
            <a:extLst>
              <a:ext uri="{FF2B5EF4-FFF2-40B4-BE49-F238E27FC236}">
                <a16:creationId xmlns:a16="http://schemas.microsoft.com/office/drawing/2014/main" id="{CC67C6B8-5752-4132-9AA4-D9D7070B09CC}"/>
              </a:ext>
            </a:extLst>
          </p:cNvPr>
          <p:cNvGraphicFramePr>
            <a:graphicFrameLocks noChangeAspect="1"/>
          </p:cNvGraphicFramePr>
          <p:nvPr/>
        </p:nvGraphicFramePr>
        <p:xfrm>
          <a:off x="1196890" y="2035606"/>
          <a:ext cx="6752007" cy="3306036"/>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29027" name="Object 1">
                        <a:extLst>
                          <a:ext uri="{FF2B5EF4-FFF2-40B4-BE49-F238E27FC236}">
                            <a16:creationId xmlns:a16="http://schemas.microsoft.com/office/drawing/2014/main" id="{CC67C6B8-5752-4132-9AA4-D9D7070B09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890" y="2035606"/>
                        <a:ext cx="6752007" cy="330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64D911-7593-4DEB-A1A4-B1DB4DE087C4}"/>
              </a:ext>
            </a:extLst>
          </p:cNvPr>
          <p:cNvSpPr>
            <a:spLocks noGrp="1"/>
          </p:cNvSpPr>
          <p:nvPr>
            <p:ph type="title"/>
          </p:nvPr>
        </p:nvSpPr>
        <p:spPr>
          <a:xfrm>
            <a:off x="448983" y="1290676"/>
            <a:ext cx="8246035" cy="610950"/>
          </a:xfrm>
        </p:spPr>
        <p:txBody>
          <a:bodyPr/>
          <a:lstStyle/>
          <a:p>
            <a:pPr>
              <a:defRPr/>
            </a:pPr>
            <a:r>
              <a:rPr dirty="0">
                <a:solidFill>
                  <a:schemeClr val="tx1"/>
                </a:solidFill>
              </a:rPr>
              <a:t>Depth-First Search (DFS)</a:t>
            </a:r>
          </a:p>
        </p:txBody>
      </p:sp>
      <p:graphicFrame>
        <p:nvGraphicFramePr>
          <p:cNvPr id="131075" name="Object 1">
            <a:extLst>
              <a:ext uri="{FF2B5EF4-FFF2-40B4-BE49-F238E27FC236}">
                <a16:creationId xmlns:a16="http://schemas.microsoft.com/office/drawing/2014/main" id="{AA2694BF-813C-4640-8D02-E325659E71F5}"/>
              </a:ext>
            </a:extLst>
          </p:cNvPr>
          <p:cNvGraphicFramePr>
            <a:graphicFrameLocks noChangeAspect="1"/>
          </p:cNvGraphicFramePr>
          <p:nvPr/>
        </p:nvGraphicFramePr>
        <p:xfrm>
          <a:off x="1196890" y="2035606"/>
          <a:ext cx="6752007" cy="3306036"/>
        </p:xfrm>
        <a:graphic>
          <a:graphicData uri="http://schemas.openxmlformats.org/presentationml/2006/ole">
            <mc:AlternateContent xmlns:mc="http://schemas.openxmlformats.org/markup-compatibility/2006">
              <mc:Choice xmlns:v="urn:schemas-microsoft-com:vml" Requires="v">
                <p:oleObj name="Visio" r:id="rId3" imgW="7959596" imgH="3906196" progId="Visio.Drawing.11">
                  <p:embed/>
                </p:oleObj>
              </mc:Choice>
              <mc:Fallback>
                <p:oleObj name="Visio" r:id="rId3" imgW="7959596" imgH="3906196" progId="Visio.Drawing.11">
                  <p:embed/>
                  <p:pic>
                    <p:nvPicPr>
                      <p:cNvPr id="131075" name="Object 1">
                        <a:extLst>
                          <a:ext uri="{FF2B5EF4-FFF2-40B4-BE49-F238E27FC236}">
                            <a16:creationId xmlns:a16="http://schemas.microsoft.com/office/drawing/2014/main" id="{AA2694BF-813C-4640-8D02-E325659E71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890" y="2035606"/>
                        <a:ext cx="6752007" cy="330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98B1E8-A7F5-4AD4-A9F7-F9E8CC40C8D6}"/>
              </a:ext>
            </a:extLst>
          </p:cNvPr>
          <p:cNvSpPr>
            <a:spLocks noGrp="1"/>
          </p:cNvSpPr>
          <p:nvPr>
            <p:ph type="title"/>
          </p:nvPr>
        </p:nvSpPr>
        <p:spPr>
          <a:xfrm>
            <a:off x="448983" y="1290676"/>
            <a:ext cx="8246035" cy="610950"/>
          </a:xfrm>
        </p:spPr>
        <p:txBody>
          <a:bodyPr/>
          <a:lstStyle/>
          <a:p>
            <a:pPr>
              <a:defRPr/>
            </a:pPr>
            <a:r>
              <a:rPr dirty="0">
                <a:solidFill>
                  <a:schemeClr val="tx1"/>
                </a:solidFill>
              </a:rPr>
              <a:t>Depth-First Search (DFS)</a:t>
            </a:r>
          </a:p>
        </p:txBody>
      </p:sp>
      <p:graphicFrame>
        <p:nvGraphicFramePr>
          <p:cNvPr id="133123" name="Object 1">
            <a:extLst>
              <a:ext uri="{FF2B5EF4-FFF2-40B4-BE49-F238E27FC236}">
                <a16:creationId xmlns:a16="http://schemas.microsoft.com/office/drawing/2014/main" id="{3667B67C-7953-419E-A1AB-48CA1B52E382}"/>
              </a:ext>
            </a:extLst>
          </p:cNvPr>
          <p:cNvGraphicFramePr>
            <a:graphicFrameLocks noChangeAspect="1"/>
          </p:cNvGraphicFramePr>
          <p:nvPr/>
        </p:nvGraphicFramePr>
        <p:xfrm>
          <a:off x="1196890" y="2035606"/>
          <a:ext cx="6752007" cy="3306036"/>
        </p:xfrm>
        <a:graphic>
          <a:graphicData uri="http://schemas.openxmlformats.org/presentationml/2006/ole">
            <mc:AlternateContent xmlns:mc="http://schemas.openxmlformats.org/markup-compatibility/2006">
              <mc:Choice xmlns:v="urn:schemas-microsoft-com:vml" Requires="v">
                <p:oleObj name="Visio" r:id="rId3" imgW="7959596" imgH="3906196" progId="Visio.Drawing.11">
                  <p:embed/>
                </p:oleObj>
              </mc:Choice>
              <mc:Fallback>
                <p:oleObj name="Visio" r:id="rId3" imgW="7959596" imgH="3906196" progId="Visio.Drawing.11">
                  <p:embed/>
                  <p:pic>
                    <p:nvPicPr>
                      <p:cNvPr id="133123" name="Object 1">
                        <a:extLst>
                          <a:ext uri="{FF2B5EF4-FFF2-40B4-BE49-F238E27FC236}">
                            <a16:creationId xmlns:a16="http://schemas.microsoft.com/office/drawing/2014/main" id="{3667B67C-7953-419E-A1AB-48CA1B52E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890" y="2035606"/>
                        <a:ext cx="6752007" cy="330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16DC90-676D-4250-A418-512E244E7323}"/>
              </a:ext>
            </a:extLst>
          </p:cNvPr>
          <p:cNvSpPr>
            <a:spLocks noGrp="1"/>
          </p:cNvSpPr>
          <p:nvPr>
            <p:ph type="title"/>
          </p:nvPr>
        </p:nvSpPr>
        <p:spPr>
          <a:xfrm>
            <a:off x="448983" y="1290676"/>
            <a:ext cx="8246035" cy="610950"/>
          </a:xfrm>
        </p:spPr>
        <p:txBody>
          <a:bodyPr/>
          <a:lstStyle/>
          <a:p>
            <a:pPr>
              <a:defRPr/>
            </a:pPr>
            <a:r>
              <a:rPr dirty="0">
                <a:solidFill>
                  <a:schemeClr val="tx1"/>
                </a:solidFill>
              </a:rPr>
              <a:t>Depth-First Search (DFS)</a:t>
            </a:r>
          </a:p>
        </p:txBody>
      </p:sp>
      <p:graphicFrame>
        <p:nvGraphicFramePr>
          <p:cNvPr id="135171" name="Object 1">
            <a:extLst>
              <a:ext uri="{FF2B5EF4-FFF2-40B4-BE49-F238E27FC236}">
                <a16:creationId xmlns:a16="http://schemas.microsoft.com/office/drawing/2014/main" id="{92F4D2E0-D22D-4319-AFBD-6CE3417D6DDA}"/>
              </a:ext>
            </a:extLst>
          </p:cNvPr>
          <p:cNvGraphicFramePr>
            <a:graphicFrameLocks noChangeAspect="1"/>
          </p:cNvGraphicFramePr>
          <p:nvPr/>
        </p:nvGraphicFramePr>
        <p:xfrm>
          <a:off x="1196890" y="2035606"/>
          <a:ext cx="6752007" cy="3306036"/>
        </p:xfrm>
        <a:graphic>
          <a:graphicData uri="http://schemas.openxmlformats.org/presentationml/2006/ole">
            <mc:AlternateContent xmlns:mc="http://schemas.openxmlformats.org/markup-compatibility/2006">
              <mc:Choice xmlns:v="urn:schemas-microsoft-com:vml" Requires="v">
                <p:oleObj name="Visio" r:id="rId3" imgW="7959596" imgH="3906196" progId="Visio.Drawing.11">
                  <p:embed/>
                </p:oleObj>
              </mc:Choice>
              <mc:Fallback>
                <p:oleObj name="Visio" r:id="rId3" imgW="7959596" imgH="3906196" progId="Visio.Drawing.11">
                  <p:embed/>
                  <p:pic>
                    <p:nvPicPr>
                      <p:cNvPr id="135171" name="Object 1">
                        <a:extLst>
                          <a:ext uri="{FF2B5EF4-FFF2-40B4-BE49-F238E27FC236}">
                            <a16:creationId xmlns:a16="http://schemas.microsoft.com/office/drawing/2014/main" id="{92F4D2E0-D22D-4319-AFBD-6CE3417D6D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890" y="2035606"/>
                        <a:ext cx="6752007" cy="330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0154B9-57C2-48D2-AE99-1F03BD94F16B}"/>
              </a:ext>
            </a:extLst>
          </p:cNvPr>
          <p:cNvSpPr>
            <a:spLocks noGrp="1"/>
          </p:cNvSpPr>
          <p:nvPr>
            <p:ph type="title"/>
          </p:nvPr>
        </p:nvSpPr>
        <p:spPr>
          <a:xfrm>
            <a:off x="448983" y="1290676"/>
            <a:ext cx="8246035" cy="610950"/>
          </a:xfrm>
        </p:spPr>
        <p:txBody>
          <a:bodyPr/>
          <a:lstStyle/>
          <a:p>
            <a:pPr>
              <a:defRPr/>
            </a:pPr>
            <a:r>
              <a:rPr dirty="0">
                <a:solidFill>
                  <a:schemeClr val="tx1"/>
                </a:solidFill>
              </a:rPr>
              <a:t>Depth-First Search (DFS)</a:t>
            </a:r>
          </a:p>
        </p:txBody>
      </p:sp>
      <p:graphicFrame>
        <p:nvGraphicFramePr>
          <p:cNvPr id="137219" name="Object 1">
            <a:extLst>
              <a:ext uri="{FF2B5EF4-FFF2-40B4-BE49-F238E27FC236}">
                <a16:creationId xmlns:a16="http://schemas.microsoft.com/office/drawing/2014/main" id="{A1978B37-92BB-43D5-89B5-DDCBE3CDE7F2}"/>
              </a:ext>
            </a:extLst>
          </p:cNvPr>
          <p:cNvGraphicFramePr>
            <a:graphicFrameLocks noChangeAspect="1"/>
          </p:cNvGraphicFramePr>
          <p:nvPr/>
        </p:nvGraphicFramePr>
        <p:xfrm>
          <a:off x="1196890" y="2035606"/>
          <a:ext cx="6752007" cy="3306036"/>
        </p:xfrm>
        <a:graphic>
          <a:graphicData uri="http://schemas.openxmlformats.org/presentationml/2006/ole">
            <mc:AlternateContent xmlns:mc="http://schemas.openxmlformats.org/markup-compatibility/2006">
              <mc:Choice xmlns:v="urn:schemas-microsoft-com:vml" Requires="v">
                <p:oleObj name="Visio" r:id="rId3" imgW="7959596" imgH="3906196" progId="Visio.Drawing.11">
                  <p:embed/>
                </p:oleObj>
              </mc:Choice>
              <mc:Fallback>
                <p:oleObj name="Visio" r:id="rId3" imgW="7959596" imgH="3906196" progId="Visio.Drawing.11">
                  <p:embed/>
                  <p:pic>
                    <p:nvPicPr>
                      <p:cNvPr id="137219" name="Object 1">
                        <a:extLst>
                          <a:ext uri="{FF2B5EF4-FFF2-40B4-BE49-F238E27FC236}">
                            <a16:creationId xmlns:a16="http://schemas.microsoft.com/office/drawing/2014/main" id="{A1978B37-92BB-43D5-89B5-DDCBE3CDE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890" y="2035606"/>
                        <a:ext cx="6752007" cy="330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1">
              <a:buFont typeface="Arial" pitchFamily="34" charset="0"/>
              <a:buChar char="•"/>
            </a:pPr>
            <a:endParaRPr lang="id-ID" sz="3600" dirty="0"/>
          </a:p>
        </p:txBody>
      </p:sp>
      <p:sp>
        <p:nvSpPr>
          <p:cNvPr id="3" name="Title 2"/>
          <p:cNvSpPr>
            <a:spLocks noGrp="1"/>
          </p:cNvSpPr>
          <p:nvPr>
            <p:ph type="title"/>
          </p:nvPr>
        </p:nvSpPr>
        <p:spPr>
          <a:xfrm>
            <a:off x="413359" y="1600200"/>
            <a:ext cx="8578241" cy="990600"/>
          </a:xfrm>
        </p:spPr>
        <p:txBody>
          <a:bodyPr/>
          <a:lstStyle/>
          <a:p>
            <a:r>
              <a:rPr lang="en-ID" altLang="en-US" sz="3200" b="1" dirty="0">
                <a:latin typeface="Lato"/>
              </a:rPr>
              <a:t>Uniform Cost Search</a:t>
            </a:r>
            <a:endParaRPr lang="en-ID" altLang="en-US" sz="3200" b="1" i="1" dirty="0">
              <a:latin typeface="Lato"/>
            </a:endParaRPr>
          </a:p>
        </p:txBody>
      </p:sp>
      <p:pic>
        <p:nvPicPr>
          <p:cNvPr id="4" name="Picture 15">
            <a:extLst>
              <a:ext uri="{FF2B5EF4-FFF2-40B4-BE49-F238E27FC236}">
                <a16:creationId xmlns:a16="http://schemas.microsoft.com/office/drawing/2014/main" id="{61645618-44D9-478C-8952-7B1E80825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653" y="2949464"/>
            <a:ext cx="2581947" cy="29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1122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1ED6423-6966-402A-ACAF-3C83A27879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559" y="1085239"/>
            <a:ext cx="3251253" cy="138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3">
            <a:extLst>
              <a:ext uri="{FF2B5EF4-FFF2-40B4-BE49-F238E27FC236}">
                <a16:creationId xmlns:a16="http://schemas.microsoft.com/office/drawing/2014/main" id="{C100FE67-18BB-4521-ACF5-FD97B43B3C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3756" y="3429000"/>
            <a:ext cx="257242" cy="37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a:extLst>
              <a:ext uri="{FF2B5EF4-FFF2-40B4-BE49-F238E27FC236}">
                <a16:creationId xmlns:a16="http://schemas.microsoft.com/office/drawing/2014/main" id="{ADB5693B-E24B-48C1-B3BE-5E852F1DAC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5481" y="3429000"/>
            <a:ext cx="1400540" cy="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5">
            <a:extLst>
              <a:ext uri="{FF2B5EF4-FFF2-40B4-BE49-F238E27FC236}">
                <a16:creationId xmlns:a16="http://schemas.microsoft.com/office/drawing/2014/main" id="{B51EB3CA-3F90-427F-A1AF-C40001CF11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088" y="3421854"/>
            <a:ext cx="1400540" cy="172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6">
            <a:extLst>
              <a:ext uri="{FF2B5EF4-FFF2-40B4-BE49-F238E27FC236}">
                <a16:creationId xmlns:a16="http://schemas.microsoft.com/office/drawing/2014/main" id="{D9B79A16-555C-4940-894F-30F56F5BB7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8364" y="3429000"/>
            <a:ext cx="1400540" cy="172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blinds(horizontal)">
                                      <p:cBhvr>
                                        <p:cTn id="12" dur="500"/>
                                        <p:tgtEl>
                                          <p:spTgt spid="62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blinds(horizontal)">
                                      <p:cBhvr>
                                        <p:cTn id="17" dur="500"/>
                                        <p:tgtEl>
                                          <p:spTgt spid="624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469"/>
                                        </p:tgtEl>
                                        <p:attrNameLst>
                                          <p:attrName>style.visibility</p:attrName>
                                        </p:attrNameLst>
                                      </p:cBhvr>
                                      <p:to>
                                        <p:strVal val="visible"/>
                                      </p:to>
                                    </p:set>
                                    <p:animEffect transition="in" filter="blinds(horizontal)">
                                      <p:cBhvr>
                                        <p:cTn id="22" dur="500"/>
                                        <p:tgtEl>
                                          <p:spTgt spid="624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470"/>
                                        </p:tgtEl>
                                        <p:attrNameLst>
                                          <p:attrName>style.visibility</p:attrName>
                                        </p:attrNameLst>
                                      </p:cBhvr>
                                      <p:to>
                                        <p:strVal val="visible"/>
                                      </p:to>
                                    </p:set>
                                    <p:animEffect transition="in" filter="blinds(horizontal)">
                                      <p:cBhvr>
                                        <p:cTn id="27"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3CB4184-CEF5-4CF3-BFBC-1AD801042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559" y="1085239"/>
            <a:ext cx="3251253" cy="138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3">
            <a:extLst>
              <a:ext uri="{FF2B5EF4-FFF2-40B4-BE49-F238E27FC236}">
                <a16:creationId xmlns:a16="http://schemas.microsoft.com/office/drawing/2014/main" id="{1C99D392-9FB7-4A4A-A802-B772AAA5B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3756" y="3429000"/>
            <a:ext cx="257242" cy="37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a:extLst>
              <a:ext uri="{FF2B5EF4-FFF2-40B4-BE49-F238E27FC236}">
                <a16:creationId xmlns:a16="http://schemas.microsoft.com/office/drawing/2014/main" id="{0D23C892-6095-4C79-84D9-82F92F4946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5481" y="3429000"/>
            <a:ext cx="1400540" cy="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5">
            <a:extLst>
              <a:ext uri="{FF2B5EF4-FFF2-40B4-BE49-F238E27FC236}">
                <a16:creationId xmlns:a16="http://schemas.microsoft.com/office/drawing/2014/main" id="{F439A1DC-766E-40F3-A109-BA8FF6000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088" y="3421854"/>
            <a:ext cx="1400540" cy="172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6">
            <a:extLst>
              <a:ext uri="{FF2B5EF4-FFF2-40B4-BE49-F238E27FC236}">
                <a16:creationId xmlns:a16="http://schemas.microsoft.com/office/drawing/2014/main" id="{77A2E3A3-E836-4B2C-9AFE-F7066EB388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8364" y="3429000"/>
            <a:ext cx="1400540" cy="172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blinds(horizontal)">
                                      <p:cBhvr>
                                        <p:cTn id="12" dur="500"/>
                                        <p:tgtEl>
                                          <p:spTgt spid="62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blinds(horizontal)">
                                      <p:cBhvr>
                                        <p:cTn id="17" dur="500"/>
                                        <p:tgtEl>
                                          <p:spTgt spid="624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469"/>
                                        </p:tgtEl>
                                        <p:attrNameLst>
                                          <p:attrName>style.visibility</p:attrName>
                                        </p:attrNameLst>
                                      </p:cBhvr>
                                      <p:to>
                                        <p:strVal val="visible"/>
                                      </p:to>
                                    </p:set>
                                    <p:animEffect transition="in" filter="blinds(horizontal)">
                                      <p:cBhvr>
                                        <p:cTn id="22" dur="500"/>
                                        <p:tgtEl>
                                          <p:spTgt spid="624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470"/>
                                        </p:tgtEl>
                                        <p:attrNameLst>
                                          <p:attrName>style.visibility</p:attrName>
                                        </p:attrNameLst>
                                      </p:cBhvr>
                                      <p:to>
                                        <p:strVal val="visible"/>
                                      </p:to>
                                    </p:set>
                                    <p:animEffect transition="in" filter="blinds(horizontal)">
                                      <p:cBhvr>
                                        <p:cTn id="27"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FEA01D8-6B0F-4EA3-9718-E5341D06D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559" y="1085239"/>
            <a:ext cx="3251253" cy="138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3">
            <a:extLst>
              <a:ext uri="{FF2B5EF4-FFF2-40B4-BE49-F238E27FC236}">
                <a16:creationId xmlns:a16="http://schemas.microsoft.com/office/drawing/2014/main" id="{30DC3C5E-872E-411B-9318-25B9D2E6C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3756" y="3429000"/>
            <a:ext cx="257242" cy="37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a:extLst>
              <a:ext uri="{FF2B5EF4-FFF2-40B4-BE49-F238E27FC236}">
                <a16:creationId xmlns:a16="http://schemas.microsoft.com/office/drawing/2014/main" id="{8D487768-6D57-46C0-89C2-BFA47A2D77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5481" y="3429000"/>
            <a:ext cx="1400540" cy="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5">
            <a:extLst>
              <a:ext uri="{FF2B5EF4-FFF2-40B4-BE49-F238E27FC236}">
                <a16:creationId xmlns:a16="http://schemas.microsoft.com/office/drawing/2014/main" id="{D57B6A1F-364F-42DC-A871-F42EB346C3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088" y="3421854"/>
            <a:ext cx="1400540" cy="172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6">
            <a:extLst>
              <a:ext uri="{FF2B5EF4-FFF2-40B4-BE49-F238E27FC236}">
                <a16:creationId xmlns:a16="http://schemas.microsoft.com/office/drawing/2014/main" id="{DE990017-46C7-4742-BBF0-D61F3C8255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8364" y="3429000"/>
            <a:ext cx="1400540" cy="172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blinds(horizontal)">
                                      <p:cBhvr>
                                        <p:cTn id="12" dur="500"/>
                                        <p:tgtEl>
                                          <p:spTgt spid="62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blinds(horizontal)">
                                      <p:cBhvr>
                                        <p:cTn id="17" dur="500"/>
                                        <p:tgtEl>
                                          <p:spTgt spid="624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469"/>
                                        </p:tgtEl>
                                        <p:attrNameLst>
                                          <p:attrName>style.visibility</p:attrName>
                                        </p:attrNameLst>
                                      </p:cBhvr>
                                      <p:to>
                                        <p:strVal val="visible"/>
                                      </p:to>
                                    </p:set>
                                    <p:animEffect transition="in" filter="blinds(horizontal)">
                                      <p:cBhvr>
                                        <p:cTn id="22" dur="500"/>
                                        <p:tgtEl>
                                          <p:spTgt spid="624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470"/>
                                        </p:tgtEl>
                                        <p:attrNameLst>
                                          <p:attrName>style.visibility</p:attrName>
                                        </p:attrNameLst>
                                      </p:cBhvr>
                                      <p:to>
                                        <p:strVal val="visible"/>
                                      </p:to>
                                    </p:set>
                                    <p:animEffect transition="in" filter="blinds(horizontal)">
                                      <p:cBhvr>
                                        <p:cTn id="27"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06" name="Object 2">
            <a:extLst>
              <a:ext uri="{FF2B5EF4-FFF2-40B4-BE49-F238E27FC236}">
                <a16:creationId xmlns:a16="http://schemas.microsoft.com/office/drawing/2014/main" id="{2ADFB8F6-DCE8-4466-A246-08A9926F1F03}"/>
              </a:ext>
            </a:extLst>
          </p:cNvPr>
          <p:cNvGraphicFramePr>
            <a:graphicFrameLocks noChangeAspect="1"/>
          </p:cNvGraphicFramePr>
          <p:nvPr/>
        </p:nvGraphicFramePr>
        <p:xfrm>
          <a:off x="1245123" y="2034415"/>
          <a:ext cx="6653755" cy="3601388"/>
        </p:xfrm>
        <a:graphic>
          <a:graphicData uri="http://schemas.openxmlformats.org/presentationml/2006/ole">
            <mc:AlternateContent xmlns:mc="http://schemas.openxmlformats.org/markup-compatibility/2006">
              <mc:Choice xmlns:v="urn:schemas-microsoft-com:vml" Requires="v">
                <p:oleObj name="Visio" r:id="rId3" imgW="7959533" imgH="3906288" progId="Visio.Drawing.11">
                  <p:embed/>
                </p:oleObj>
              </mc:Choice>
              <mc:Fallback>
                <p:oleObj name="Visio" r:id="rId3" imgW="7959533" imgH="3906288" progId="Visio.Drawing.11">
                  <p:embed/>
                  <p:pic>
                    <p:nvPicPr>
                      <p:cNvPr id="149506" name="Object 2">
                        <a:extLst>
                          <a:ext uri="{FF2B5EF4-FFF2-40B4-BE49-F238E27FC236}">
                            <a16:creationId xmlns:a16="http://schemas.microsoft.com/office/drawing/2014/main" id="{2ADFB8F6-DCE8-4466-A246-08A9926F1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23" y="2034415"/>
                        <a:ext cx="6653755" cy="360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6DF65D-D3BE-40D0-B652-0007BD75A1A7}"/>
              </a:ext>
            </a:extLst>
          </p:cNvPr>
          <p:cNvSpPr>
            <a:spLocks noGrp="1"/>
          </p:cNvSpPr>
          <p:nvPr>
            <p:ph type="title"/>
          </p:nvPr>
        </p:nvSpPr>
        <p:spPr>
          <a:xfrm>
            <a:off x="448983" y="1290676"/>
            <a:ext cx="8246035" cy="610950"/>
          </a:xfrm>
        </p:spPr>
        <p:txBody>
          <a:bodyPr/>
          <a:lstStyle/>
          <a:p>
            <a:pPr>
              <a:defRPr/>
            </a:pPr>
            <a:r>
              <a:rPr dirty="0" err="1">
                <a:solidFill>
                  <a:schemeClr val="tx1"/>
                </a:solidFill>
              </a:rPr>
              <a:t>Teknik</a:t>
            </a:r>
            <a:r>
              <a:rPr dirty="0">
                <a:solidFill>
                  <a:schemeClr val="tx1"/>
                </a:solidFill>
              </a:rPr>
              <a:t> searching </a:t>
            </a:r>
            <a:endParaRPr lang="id-ID" dirty="0">
              <a:solidFill>
                <a:schemeClr val="tx1"/>
              </a:solidFill>
            </a:endParaRPr>
          </a:p>
        </p:txBody>
      </p:sp>
      <p:sp>
        <p:nvSpPr>
          <p:cNvPr id="67587" name="Content Placeholder 3">
            <a:extLst>
              <a:ext uri="{FF2B5EF4-FFF2-40B4-BE49-F238E27FC236}">
                <a16:creationId xmlns:a16="http://schemas.microsoft.com/office/drawing/2014/main" id="{3944AFB4-BFAF-4C20-A1C2-8697879E2C62}"/>
              </a:ext>
            </a:extLst>
          </p:cNvPr>
          <p:cNvSpPr>
            <a:spLocks noGrp="1"/>
          </p:cNvSpPr>
          <p:nvPr>
            <p:ph idx="1"/>
          </p:nvPr>
        </p:nvSpPr>
        <p:spPr bwMode="auto">
          <a:xfrm>
            <a:off x="448983" y="2207100"/>
            <a:ext cx="8246035" cy="35132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9" tIns="17149" rIns="34299" bIns="17149" numCol="1" anchor="t" anchorCtr="0" compatLnSpc="1">
            <a:prstTxWarp prst="textNoShape">
              <a:avLst/>
            </a:prstTxWarp>
          </a:bodyPr>
          <a:lstStyle/>
          <a:p>
            <a:pPr marL="428739" indent="-428739">
              <a:lnSpc>
                <a:spcPct val="150000"/>
              </a:lnSpc>
              <a:buFont typeface="Lato"/>
              <a:buAutoNum type="arabicPeriod"/>
            </a:pPr>
            <a:r>
              <a:rPr altLang="en-US" sz="2251">
                <a:latin typeface="Lato Light"/>
              </a:rPr>
              <a:t>Definisikan ruang masalah</a:t>
            </a:r>
          </a:p>
          <a:p>
            <a:pPr marL="428739" indent="-428739">
              <a:lnSpc>
                <a:spcPct val="150000"/>
              </a:lnSpc>
              <a:buFont typeface="Lato"/>
              <a:buAutoNum type="arabicPeriod"/>
            </a:pPr>
            <a:r>
              <a:rPr altLang="en-US" sz="2251">
                <a:latin typeface="Lato Light"/>
              </a:rPr>
              <a:t>Definisikan aturan produksi</a:t>
            </a: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1">
              <a:buFont typeface="Arial" pitchFamily="34" charset="0"/>
              <a:buChar char="•"/>
            </a:pPr>
            <a:endParaRPr lang="id-ID" sz="3600" dirty="0"/>
          </a:p>
        </p:txBody>
      </p:sp>
      <p:sp>
        <p:nvSpPr>
          <p:cNvPr id="3" name="Title 2"/>
          <p:cNvSpPr>
            <a:spLocks noGrp="1"/>
          </p:cNvSpPr>
          <p:nvPr>
            <p:ph type="title"/>
          </p:nvPr>
        </p:nvSpPr>
        <p:spPr>
          <a:xfrm>
            <a:off x="413359" y="1600200"/>
            <a:ext cx="8578241" cy="990600"/>
          </a:xfrm>
        </p:spPr>
        <p:txBody>
          <a:bodyPr/>
          <a:lstStyle/>
          <a:p>
            <a:r>
              <a:rPr lang="en-ID" altLang="en-US" sz="3200" b="1" dirty="0">
                <a:latin typeface="Lato"/>
              </a:rPr>
              <a:t>Iterative-Deepening Search &amp; Bi-Directional Search </a:t>
            </a:r>
            <a:endParaRPr lang="en-ID" altLang="en-US" sz="3200" b="1" i="1" dirty="0">
              <a:latin typeface="Lato"/>
            </a:endParaRPr>
          </a:p>
        </p:txBody>
      </p:sp>
      <p:pic>
        <p:nvPicPr>
          <p:cNvPr id="4" name="Picture 15">
            <a:extLst>
              <a:ext uri="{FF2B5EF4-FFF2-40B4-BE49-F238E27FC236}">
                <a16:creationId xmlns:a16="http://schemas.microsoft.com/office/drawing/2014/main" id="{61645618-44D9-478C-8952-7B1E80825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653" y="2949464"/>
            <a:ext cx="2581947" cy="29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5624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FD0E03D4-F5F2-4E80-BA2A-6F96B9034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931" y="1542559"/>
            <a:ext cx="2641494" cy="48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CBAC3BDE-CF47-4119-A452-CDDF79375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932" y="2571527"/>
            <a:ext cx="3902694" cy="1020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70722D4B-056E-4A08-8E37-2C77302E98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931" y="4057814"/>
            <a:ext cx="6724020" cy="168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2D51ECD-6DF1-45CA-88D4-ECC4123BD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931" y="1542559"/>
            <a:ext cx="2641494" cy="48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45D68639-2840-41DD-AFDA-6DAE64215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932" y="2571527"/>
            <a:ext cx="3902694" cy="1020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BC31F884-FF7E-47B1-88DE-99F1253546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931" y="4057814"/>
            <a:ext cx="6724020" cy="168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6" name="Object 1">
            <a:extLst>
              <a:ext uri="{FF2B5EF4-FFF2-40B4-BE49-F238E27FC236}">
                <a16:creationId xmlns:a16="http://schemas.microsoft.com/office/drawing/2014/main" id="{DF0F8DAF-2BEB-41D1-B80F-9F3CA0F91F2A}"/>
              </a:ext>
            </a:extLst>
          </p:cNvPr>
          <p:cNvGraphicFramePr>
            <a:graphicFrameLocks noChangeAspect="1"/>
          </p:cNvGraphicFramePr>
          <p:nvPr/>
        </p:nvGraphicFramePr>
        <p:xfrm>
          <a:off x="1529756" y="1342482"/>
          <a:ext cx="6084488" cy="4173037"/>
        </p:xfrm>
        <a:graphic>
          <a:graphicData uri="http://schemas.openxmlformats.org/presentationml/2006/ole">
            <mc:AlternateContent xmlns:mc="http://schemas.openxmlformats.org/markup-compatibility/2006">
              <mc:Choice xmlns:v="urn:schemas-microsoft-com:vml" Requires="v">
                <p:oleObj name="Visio" r:id="rId3" imgW="4378061" imgH="3006387" progId="Visio.Drawing.11">
                  <p:embed/>
                </p:oleObj>
              </mc:Choice>
              <mc:Fallback>
                <p:oleObj name="Visio" r:id="rId3" imgW="4378061" imgH="3006387" progId="Visio.Drawing.11">
                  <p:embed/>
                  <p:pic>
                    <p:nvPicPr>
                      <p:cNvPr id="159746" name="Object 1">
                        <a:extLst>
                          <a:ext uri="{FF2B5EF4-FFF2-40B4-BE49-F238E27FC236}">
                            <a16:creationId xmlns:a16="http://schemas.microsoft.com/office/drawing/2014/main" id="{DF0F8DAF-2BEB-41D1-B80F-9F3CA0F91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9756" y="1342482"/>
                        <a:ext cx="6084488" cy="4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DD1250-04B9-4D5E-9D4C-61516DA87245}"/>
              </a:ext>
            </a:extLst>
          </p:cNvPr>
          <p:cNvSpPr>
            <a:spLocks noGrp="1"/>
          </p:cNvSpPr>
          <p:nvPr>
            <p:ph type="title"/>
          </p:nvPr>
        </p:nvSpPr>
        <p:spPr>
          <a:xfrm>
            <a:off x="448983" y="1290676"/>
            <a:ext cx="8246035" cy="610950"/>
          </a:xfrm>
        </p:spPr>
        <p:txBody>
          <a:bodyPr/>
          <a:lstStyle/>
          <a:p>
            <a:pPr>
              <a:defRPr/>
            </a:pPr>
            <a:r>
              <a:rPr dirty="0" err="1"/>
              <a:t>Perbandingan</a:t>
            </a:r>
            <a:r>
              <a:rPr dirty="0"/>
              <a:t> </a:t>
            </a:r>
            <a:r>
              <a:rPr dirty="0" err="1"/>
              <a:t>Metode</a:t>
            </a:r>
            <a:r>
              <a:rPr dirty="0"/>
              <a:t> </a:t>
            </a:r>
            <a:r>
              <a:rPr dirty="0" err="1"/>
              <a:t>Pencarian</a:t>
            </a:r>
            <a:endParaRPr lang="id-ID" dirty="0">
              <a:solidFill>
                <a:schemeClr val="tx1"/>
              </a:solidFill>
            </a:endParaRPr>
          </a:p>
        </p:txBody>
      </p:sp>
      <p:graphicFrame>
        <p:nvGraphicFramePr>
          <p:cNvPr id="6" name="Table 5">
            <a:extLst>
              <a:ext uri="{FF2B5EF4-FFF2-40B4-BE49-F238E27FC236}">
                <a16:creationId xmlns:a16="http://schemas.microsoft.com/office/drawing/2014/main" id="{01C4F74A-D931-46EC-8673-5952CB30684B}"/>
              </a:ext>
            </a:extLst>
          </p:cNvPr>
          <p:cNvGraphicFramePr>
            <a:graphicFrameLocks noGrp="1"/>
          </p:cNvGraphicFramePr>
          <p:nvPr/>
        </p:nvGraphicFramePr>
        <p:xfrm>
          <a:off x="728257" y="2216033"/>
          <a:ext cx="7096782" cy="2762015"/>
        </p:xfrm>
        <a:graphic>
          <a:graphicData uri="http://schemas.openxmlformats.org/drawingml/2006/table">
            <a:tbl>
              <a:tblPr/>
              <a:tblGrid>
                <a:gridCol w="1648181">
                  <a:extLst>
                    <a:ext uri="{9D8B030D-6E8A-4147-A177-3AD203B41FA5}">
                      <a16:colId xmlns:a16="http://schemas.microsoft.com/office/drawing/2014/main" val="20000"/>
                    </a:ext>
                  </a:extLst>
                </a:gridCol>
                <a:gridCol w="792087">
                  <a:extLst>
                    <a:ext uri="{9D8B030D-6E8A-4147-A177-3AD203B41FA5}">
                      <a16:colId xmlns:a16="http://schemas.microsoft.com/office/drawing/2014/main" val="20001"/>
                    </a:ext>
                  </a:extLst>
                </a:gridCol>
                <a:gridCol w="829806">
                  <a:extLst>
                    <a:ext uri="{9D8B030D-6E8A-4147-A177-3AD203B41FA5}">
                      <a16:colId xmlns:a16="http://schemas.microsoft.com/office/drawing/2014/main" val="20002"/>
                    </a:ext>
                  </a:extLst>
                </a:gridCol>
                <a:gridCol w="804661">
                  <a:extLst>
                    <a:ext uri="{9D8B030D-6E8A-4147-A177-3AD203B41FA5}">
                      <a16:colId xmlns:a16="http://schemas.microsoft.com/office/drawing/2014/main" val="20003"/>
                    </a:ext>
                  </a:extLst>
                </a:gridCol>
                <a:gridCol w="1464161">
                  <a:extLst>
                    <a:ext uri="{9D8B030D-6E8A-4147-A177-3AD203B41FA5}">
                      <a16:colId xmlns:a16="http://schemas.microsoft.com/office/drawing/2014/main" val="20004"/>
                    </a:ext>
                  </a:extLst>
                </a:gridCol>
                <a:gridCol w="740653">
                  <a:extLst>
                    <a:ext uri="{9D8B030D-6E8A-4147-A177-3AD203B41FA5}">
                      <a16:colId xmlns:a16="http://schemas.microsoft.com/office/drawing/2014/main" val="20005"/>
                    </a:ext>
                  </a:extLst>
                </a:gridCol>
                <a:gridCol w="817233">
                  <a:extLst>
                    <a:ext uri="{9D8B030D-6E8A-4147-A177-3AD203B41FA5}">
                      <a16:colId xmlns:a16="http://schemas.microsoft.com/office/drawing/2014/main" val="20006"/>
                    </a:ext>
                  </a:extLst>
                </a:gridCol>
              </a:tblGrid>
              <a:tr h="552403">
                <a:tc>
                  <a:txBody>
                    <a:bodyPr/>
                    <a:lstStyle/>
                    <a:p>
                      <a:pPr algn="just">
                        <a:lnSpc>
                          <a:spcPct val="200000"/>
                        </a:lnSpc>
                        <a:spcBef>
                          <a:spcPts val="300"/>
                        </a:spcBef>
                        <a:spcAft>
                          <a:spcPts val="600"/>
                        </a:spcAft>
                        <a:tabLst>
                          <a:tab pos="800100" algn="l"/>
                          <a:tab pos="457200" algn="l"/>
                        </a:tabLst>
                      </a:pPr>
                      <a:r>
                        <a:rPr lang="en-US" sz="2100" b="1" spc="-30" dirty="0" err="1">
                          <a:latin typeface="Times New Roman" panose="02020603050405020304" pitchFamily="18" charset="0"/>
                          <a:ea typeface="Times New Roman"/>
                          <a:cs typeface="Times New Roman" panose="02020603050405020304" pitchFamily="18" charset="0"/>
                        </a:rPr>
                        <a:t>Kriteria</a:t>
                      </a:r>
                      <a:endParaRPr lang="id-ID" sz="2100" b="1"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 pos="457200" algn="l"/>
                        </a:tabLst>
                      </a:pPr>
                      <a:r>
                        <a:rPr lang="en-US" sz="2100" b="1" spc="-30">
                          <a:latin typeface="Times New Roman" panose="02020603050405020304" pitchFamily="18" charset="0"/>
                          <a:ea typeface="Times New Roman"/>
                          <a:cs typeface="Times New Roman" panose="02020603050405020304" pitchFamily="18" charset="0"/>
                        </a:rPr>
                        <a:t>BFS</a:t>
                      </a:r>
                      <a:endParaRPr lang="id-ID" sz="2100" b="1"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 pos="457200" algn="l"/>
                        </a:tabLst>
                      </a:pPr>
                      <a:r>
                        <a:rPr lang="en-US" sz="2100" b="1" spc="-30" dirty="0">
                          <a:latin typeface="Times New Roman" panose="02020603050405020304" pitchFamily="18" charset="0"/>
                          <a:ea typeface="Times New Roman"/>
                          <a:cs typeface="Times New Roman" panose="02020603050405020304" pitchFamily="18" charset="0"/>
                        </a:rPr>
                        <a:t>UCS</a:t>
                      </a:r>
                      <a:endParaRPr lang="id-ID" sz="2100" b="1"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 pos="457200" algn="l"/>
                        </a:tabLst>
                      </a:pPr>
                      <a:r>
                        <a:rPr lang="en-US" sz="2100" b="1" spc="-30" dirty="0">
                          <a:latin typeface="Times New Roman" panose="02020603050405020304" pitchFamily="18" charset="0"/>
                          <a:ea typeface="Times New Roman"/>
                          <a:cs typeface="Times New Roman" panose="02020603050405020304" pitchFamily="18" charset="0"/>
                        </a:rPr>
                        <a:t>DFS</a:t>
                      </a:r>
                      <a:endParaRPr lang="id-ID" sz="2100" b="1"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15240" algn="ctr">
                        <a:lnSpc>
                          <a:spcPct val="200000"/>
                        </a:lnSpc>
                        <a:spcBef>
                          <a:spcPts val="300"/>
                        </a:spcBef>
                        <a:spcAft>
                          <a:spcPts val="600"/>
                        </a:spcAft>
                        <a:tabLst>
                          <a:tab pos="800100" algn="l"/>
                          <a:tab pos="457200" algn="l"/>
                        </a:tabLst>
                      </a:pPr>
                      <a:r>
                        <a:rPr lang="en-US" sz="2100" b="1" spc="-30" dirty="0">
                          <a:latin typeface="Times New Roman" panose="02020603050405020304" pitchFamily="18" charset="0"/>
                          <a:ea typeface="Times New Roman"/>
                          <a:cs typeface="Times New Roman" panose="02020603050405020304" pitchFamily="18" charset="0"/>
                        </a:rPr>
                        <a:t>DLS</a:t>
                      </a:r>
                      <a:endParaRPr lang="id-ID" sz="2100" b="1"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 pos="457200" algn="l"/>
                        </a:tabLst>
                      </a:pPr>
                      <a:r>
                        <a:rPr lang="en-US" sz="2100" b="1" spc="-30" dirty="0">
                          <a:latin typeface="Times New Roman" panose="02020603050405020304" pitchFamily="18" charset="0"/>
                          <a:ea typeface="Times New Roman"/>
                          <a:cs typeface="Times New Roman" panose="02020603050405020304" pitchFamily="18" charset="0"/>
                        </a:rPr>
                        <a:t>IDS</a:t>
                      </a:r>
                      <a:endParaRPr lang="id-ID" sz="2100" b="1"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 pos="457200" algn="l"/>
                        </a:tabLst>
                      </a:pPr>
                      <a:r>
                        <a:rPr lang="en-US" sz="2100" b="1" spc="-30" dirty="0">
                          <a:latin typeface="Times New Roman" panose="02020603050405020304" pitchFamily="18" charset="0"/>
                          <a:ea typeface="Times New Roman"/>
                          <a:cs typeface="Times New Roman" panose="02020603050405020304" pitchFamily="18" charset="0"/>
                        </a:rPr>
                        <a:t>BDS</a:t>
                      </a:r>
                      <a:endParaRPr lang="id-ID" sz="2100" b="1"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52403">
                <a:tc>
                  <a:txBody>
                    <a:bodyPr/>
                    <a:lstStyle/>
                    <a:p>
                      <a:pPr algn="just">
                        <a:lnSpc>
                          <a:spcPct val="200000"/>
                        </a:lnSpc>
                        <a:spcBef>
                          <a:spcPts val="300"/>
                        </a:spcBef>
                        <a:spcAft>
                          <a:spcPts val="600"/>
                        </a:spcAft>
                        <a:tabLst>
                          <a:tab pos="800100" algn="l"/>
                          <a:tab pos="457200" algn="l"/>
                        </a:tabLst>
                      </a:pPr>
                      <a:r>
                        <a:rPr lang="en-US" sz="2100" b="1" spc="-30" dirty="0">
                          <a:latin typeface="Times New Roman" panose="02020603050405020304" pitchFamily="18" charset="0"/>
                          <a:ea typeface="Times New Roman"/>
                          <a:cs typeface="Times New Roman" panose="02020603050405020304" pitchFamily="18" charset="0"/>
                        </a:rPr>
                        <a:t>Time</a:t>
                      </a:r>
                      <a:endParaRPr lang="id-ID" sz="2100" b="1"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dirty="0" err="1">
                          <a:latin typeface="Times New Roman" panose="02020603050405020304" pitchFamily="18" charset="0"/>
                          <a:ea typeface="Times New Roman"/>
                          <a:cs typeface="Times New Roman" panose="02020603050405020304" pitchFamily="18" charset="0"/>
                        </a:rPr>
                        <a:t>b</a:t>
                      </a:r>
                      <a:r>
                        <a:rPr lang="en-US" sz="2100" i="1" spc="-30" baseline="30000" dirty="0" err="1">
                          <a:latin typeface="Times New Roman" panose="02020603050405020304" pitchFamily="18" charset="0"/>
                          <a:ea typeface="Times New Roman"/>
                          <a:cs typeface="Times New Roman" panose="02020603050405020304" pitchFamily="18" charset="0"/>
                        </a:rPr>
                        <a:t>d</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dirty="0" err="1">
                          <a:latin typeface="Times New Roman" panose="02020603050405020304" pitchFamily="18" charset="0"/>
                          <a:ea typeface="Times New Roman"/>
                          <a:cs typeface="Times New Roman" panose="02020603050405020304" pitchFamily="18" charset="0"/>
                        </a:rPr>
                        <a:t>b</a:t>
                      </a:r>
                      <a:r>
                        <a:rPr lang="en-US" sz="2100" i="1" spc="-30" baseline="30000" dirty="0" err="1">
                          <a:latin typeface="Times New Roman" panose="02020603050405020304" pitchFamily="18" charset="0"/>
                          <a:ea typeface="Times New Roman"/>
                          <a:cs typeface="Times New Roman" panose="02020603050405020304" pitchFamily="18" charset="0"/>
                        </a:rPr>
                        <a:t>d</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a:latin typeface="Times New Roman" panose="02020603050405020304" pitchFamily="18" charset="0"/>
                          <a:ea typeface="Times New Roman"/>
                          <a:cs typeface="Times New Roman" panose="02020603050405020304" pitchFamily="18" charset="0"/>
                        </a:rPr>
                        <a:t>b</a:t>
                      </a:r>
                      <a:r>
                        <a:rPr lang="en-US" sz="2100" i="1" spc="-30" baseline="30000">
                          <a:latin typeface="Times New Roman" panose="02020603050405020304" pitchFamily="18" charset="0"/>
                          <a:ea typeface="Times New Roman"/>
                          <a:cs typeface="Times New Roman" panose="02020603050405020304" pitchFamily="18" charset="0"/>
                        </a:rPr>
                        <a:t>m</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dirty="0" err="1">
                          <a:latin typeface="Times New Roman" panose="02020603050405020304" pitchFamily="18" charset="0"/>
                          <a:ea typeface="Times New Roman"/>
                          <a:cs typeface="Times New Roman" panose="02020603050405020304" pitchFamily="18" charset="0"/>
                        </a:rPr>
                        <a:t>b</a:t>
                      </a:r>
                      <a:r>
                        <a:rPr lang="en-US" sz="2100" i="1" spc="-30" baseline="30000" dirty="0" err="1">
                          <a:latin typeface="Times New Roman" panose="02020603050405020304" pitchFamily="18" charset="0"/>
                          <a:ea typeface="Times New Roman"/>
                          <a:cs typeface="Times New Roman" panose="02020603050405020304" pitchFamily="18" charset="0"/>
                        </a:rPr>
                        <a:t>l</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a:latin typeface="Times New Roman" panose="02020603050405020304" pitchFamily="18" charset="0"/>
                          <a:ea typeface="Times New Roman"/>
                          <a:cs typeface="Times New Roman" panose="02020603050405020304" pitchFamily="18" charset="0"/>
                        </a:rPr>
                        <a:t>b</a:t>
                      </a:r>
                      <a:r>
                        <a:rPr lang="en-US" sz="2100" i="1" spc="-30" baseline="30000">
                          <a:latin typeface="Times New Roman" panose="02020603050405020304" pitchFamily="18" charset="0"/>
                          <a:ea typeface="Times New Roman"/>
                          <a:cs typeface="Times New Roman" panose="02020603050405020304" pitchFamily="18" charset="0"/>
                        </a:rPr>
                        <a:t>d</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 pos="457200" algn="l"/>
                        </a:tabLst>
                      </a:pPr>
                      <a:r>
                        <a:rPr lang="en-US" sz="2100" i="1" spc="-30">
                          <a:latin typeface="Times New Roman" panose="02020603050405020304" pitchFamily="18" charset="0"/>
                          <a:ea typeface="Times New Roman"/>
                          <a:cs typeface="Times New Roman" panose="02020603050405020304" pitchFamily="18" charset="0"/>
                        </a:rPr>
                        <a:t>b</a:t>
                      </a:r>
                      <a:r>
                        <a:rPr lang="en-US" sz="2100" i="1" spc="-30" baseline="30000">
                          <a:latin typeface="Times New Roman" panose="02020603050405020304" pitchFamily="18" charset="0"/>
                          <a:ea typeface="Times New Roman"/>
                          <a:cs typeface="Times New Roman" panose="02020603050405020304" pitchFamily="18" charset="0"/>
                        </a:rPr>
                        <a:t>d/2</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52403">
                <a:tc>
                  <a:txBody>
                    <a:bodyPr/>
                    <a:lstStyle/>
                    <a:p>
                      <a:pPr algn="just">
                        <a:lnSpc>
                          <a:spcPct val="200000"/>
                        </a:lnSpc>
                        <a:spcBef>
                          <a:spcPts val="300"/>
                        </a:spcBef>
                        <a:spcAft>
                          <a:spcPts val="600"/>
                        </a:spcAft>
                        <a:tabLst>
                          <a:tab pos="800100" algn="l"/>
                        </a:tabLst>
                      </a:pPr>
                      <a:r>
                        <a:rPr lang="en-US" sz="2100" b="1" i="1" spc="-30" dirty="0">
                          <a:latin typeface="Times New Roman" panose="02020603050405020304" pitchFamily="18" charset="0"/>
                          <a:ea typeface="Times New Roman"/>
                          <a:cs typeface="Times New Roman" panose="02020603050405020304" pitchFamily="18" charset="0"/>
                        </a:rPr>
                        <a:t>Space</a:t>
                      </a:r>
                      <a:endParaRPr lang="id-ID" sz="2100" b="1"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a:latin typeface="Times New Roman" panose="02020603050405020304" pitchFamily="18" charset="0"/>
                          <a:ea typeface="Times New Roman"/>
                          <a:cs typeface="Times New Roman" panose="02020603050405020304" pitchFamily="18" charset="0"/>
                        </a:rPr>
                        <a:t>b</a:t>
                      </a:r>
                      <a:r>
                        <a:rPr lang="en-US" sz="2100" i="1" spc="-30" baseline="30000">
                          <a:latin typeface="Times New Roman" panose="02020603050405020304" pitchFamily="18" charset="0"/>
                          <a:ea typeface="Times New Roman"/>
                          <a:cs typeface="Times New Roman" panose="02020603050405020304" pitchFamily="18" charset="0"/>
                        </a:rPr>
                        <a:t>d</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dirty="0" err="1">
                          <a:latin typeface="Times New Roman" panose="02020603050405020304" pitchFamily="18" charset="0"/>
                          <a:ea typeface="Times New Roman"/>
                          <a:cs typeface="Times New Roman" panose="02020603050405020304" pitchFamily="18" charset="0"/>
                        </a:rPr>
                        <a:t>b</a:t>
                      </a:r>
                      <a:r>
                        <a:rPr lang="en-US" sz="2100" i="1" spc="-30" baseline="30000" dirty="0" err="1">
                          <a:latin typeface="Times New Roman" panose="02020603050405020304" pitchFamily="18" charset="0"/>
                          <a:ea typeface="Times New Roman"/>
                          <a:cs typeface="Times New Roman" panose="02020603050405020304" pitchFamily="18" charset="0"/>
                        </a:rPr>
                        <a:t>d</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dirty="0" err="1">
                          <a:latin typeface="Times New Roman" panose="02020603050405020304" pitchFamily="18" charset="0"/>
                          <a:ea typeface="Times New Roman"/>
                          <a:cs typeface="Times New Roman" panose="02020603050405020304" pitchFamily="18" charset="0"/>
                        </a:rPr>
                        <a:t>bm</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dirty="0" err="1">
                          <a:latin typeface="Times New Roman" panose="02020603050405020304" pitchFamily="18" charset="0"/>
                          <a:ea typeface="Times New Roman"/>
                          <a:cs typeface="Times New Roman" panose="02020603050405020304" pitchFamily="18" charset="0"/>
                        </a:rPr>
                        <a:t>bl</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dirty="0" err="1">
                          <a:latin typeface="Times New Roman" panose="02020603050405020304" pitchFamily="18" charset="0"/>
                          <a:ea typeface="Times New Roman"/>
                          <a:cs typeface="Times New Roman" panose="02020603050405020304" pitchFamily="18" charset="0"/>
                        </a:rPr>
                        <a:t>bd</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i="1" spc="-30">
                          <a:latin typeface="Times New Roman" panose="02020603050405020304" pitchFamily="18" charset="0"/>
                          <a:ea typeface="Times New Roman"/>
                          <a:cs typeface="Times New Roman" panose="02020603050405020304" pitchFamily="18" charset="0"/>
                        </a:rPr>
                        <a:t>b</a:t>
                      </a:r>
                      <a:r>
                        <a:rPr lang="en-US" sz="2100" i="1" spc="-30" baseline="30000">
                          <a:latin typeface="Times New Roman" panose="02020603050405020304" pitchFamily="18" charset="0"/>
                          <a:ea typeface="Times New Roman"/>
                          <a:cs typeface="Times New Roman" panose="02020603050405020304" pitchFamily="18" charset="0"/>
                        </a:rPr>
                        <a:t>d/2</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52403">
                <a:tc>
                  <a:txBody>
                    <a:bodyPr/>
                    <a:lstStyle/>
                    <a:p>
                      <a:pPr algn="just">
                        <a:lnSpc>
                          <a:spcPct val="200000"/>
                        </a:lnSpc>
                        <a:spcBef>
                          <a:spcPts val="300"/>
                        </a:spcBef>
                        <a:spcAft>
                          <a:spcPts val="600"/>
                        </a:spcAft>
                        <a:tabLst>
                          <a:tab pos="800100" algn="l"/>
                        </a:tabLst>
                      </a:pPr>
                      <a:r>
                        <a:rPr lang="en-US" sz="2100" b="1" spc="-30" dirty="0">
                          <a:latin typeface="Times New Roman" panose="02020603050405020304" pitchFamily="18" charset="0"/>
                          <a:ea typeface="Times New Roman"/>
                          <a:cs typeface="Times New Roman" panose="02020603050405020304" pitchFamily="18" charset="0"/>
                        </a:rPr>
                        <a:t>Complete?</a:t>
                      </a:r>
                      <a:endParaRPr lang="id-ID" sz="2100" b="1"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spc="-30" dirty="0">
                          <a:latin typeface="Times New Roman" panose="02020603050405020304" pitchFamily="18" charset="0"/>
                          <a:ea typeface="Times New Roman"/>
                          <a:cs typeface="Times New Roman" panose="02020603050405020304" pitchFamily="18" charset="0"/>
                        </a:rPr>
                        <a:t>Yes</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spc="-30">
                          <a:latin typeface="Times New Roman" panose="02020603050405020304" pitchFamily="18" charset="0"/>
                          <a:ea typeface="Times New Roman"/>
                          <a:cs typeface="Times New Roman" panose="02020603050405020304" pitchFamily="18" charset="0"/>
                        </a:rPr>
                        <a:t>Yes</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spc="-30">
                          <a:latin typeface="Times New Roman" panose="02020603050405020304" pitchFamily="18" charset="0"/>
                          <a:ea typeface="Times New Roman"/>
                          <a:cs typeface="Times New Roman" panose="02020603050405020304" pitchFamily="18" charset="0"/>
                        </a:rPr>
                        <a:t>No</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spc="-30" dirty="0">
                          <a:latin typeface="Times New Roman" panose="02020603050405020304" pitchFamily="18" charset="0"/>
                          <a:ea typeface="Times New Roman"/>
                          <a:cs typeface="Times New Roman" panose="02020603050405020304" pitchFamily="18" charset="0"/>
                        </a:rPr>
                        <a:t>Yes, if </a:t>
                      </a:r>
                      <a:r>
                        <a:rPr lang="en-US" sz="2100" i="1" spc="-30" dirty="0">
                          <a:latin typeface="Times New Roman" panose="02020603050405020304" pitchFamily="18" charset="0"/>
                          <a:ea typeface="Times New Roman"/>
                          <a:cs typeface="Times New Roman" panose="02020603050405020304" pitchFamily="18" charset="0"/>
                        </a:rPr>
                        <a:t>l</a:t>
                      </a:r>
                      <a:r>
                        <a:rPr lang="en-US" sz="2100" spc="-30" dirty="0">
                          <a:latin typeface="Times New Roman" panose="02020603050405020304" pitchFamily="18" charset="0"/>
                          <a:ea typeface="Times New Roman"/>
                          <a:cs typeface="Times New Roman" panose="02020603050405020304" pitchFamily="18" charset="0"/>
                        </a:rPr>
                        <a:t> </a:t>
                      </a:r>
                      <a:r>
                        <a:rPr lang="en-US" sz="2100" spc="-30" dirty="0">
                          <a:latin typeface="Times New Roman" panose="02020603050405020304" pitchFamily="18" charset="0"/>
                          <a:ea typeface="Times New Roman"/>
                          <a:cs typeface="Times New Roman" panose="02020603050405020304" pitchFamily="18" charset="0"/>
                          <a:sym typeface="Symbol"/>
                        </a:rPr>
                        <a:t></a:t>
                      </a:r>
                      <a:r>
                        <a:rPr lang="en-US" sz="2100" spc="-30" dirty="0">
                          <a:latin typeface="Times New Roman" panose="02020603050405020304" pitchFamily="18" charset="0"/>
                          <a:ea typeface="Times New Roman"/>
                          <a:cs typeface="Times New Roman" panose="02020603050405020304" pitchFamily="18" charset="0"/>
                        </a:rPr>
                        <a:t> </a:t>
                      </a:r>
                      <a:r>
                        <a:rPr lang="en-US" sz="2100" i="1" spc="-30" dirty="0">
                          <a:latin typeface="Times New Roman" panose="02020603050405020304" pitchFamily="18" charset="0"/>
                          <a:ea typeface="Times New Roman"/>
                          <a:cs typeface="Times New Roman" panose="02020603050405020304" pitchFamily="18" charset="0"/>
                        </a:rPr>
                        <a:t>d</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Bef>
                          <a:spcPts val="300"/>
                        </a:spcBef>
                        <a:spcAft>
                          <a:spcPts val="600"/>
                        </a:spcAft>
                        <a:tabLst>
                          <a:tab pos="800100" algn="l"/>
                        </a:tabLst>
                      </a:pPr>
                      <a:r>
                        <a:rPr lang="en-US" sz="2100" spc="-30" dirty="0">
                          <a:latin typeface="Times New Roman" panose="02020603050405020304" pitchFamily="18" charset="0"/>
                          <a:ea typeface="Times New Roman"/>
                          <a:cs typeface="Times New Roman" panose="02020603050405020304" pitchFamily="18" charset="0"/>
                        </a:rPr>
                        <a:t>Yes</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Bef>
                          <a:spcPts val="300"/>
                        </a:spcBef>
                        <a:spcAft>
                          <a:spcPts val="600"/>
                        </a:spcAft>
                        <a:tabLst>
                          <a:tab pos="800100" algn="l"/>
                        </a:tabLst>
                      </a:pPr>
                      <a:r>
                        <a:rPr lang="en-US" sz="2100" spc="-30">
                          <a:latin typeface="Times New Roman" panose="02020603050405020304" pitchFamily="18" charset="0"/>
                          <a:ea typeface="Times New Roman"/>
                          <a:cs typeface="Times New Roman" panose="02020603050405020304" pitchFamily="18" charset="0"/>
                        </a:rPr>
                        <a:t>Yes</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52403">
                <a:tc>
                  <a:txBody>
                    <a:bodyPr/>
                    <a:lstStyle/>
                    <a:p>
                      <a:pPr algn="just">
                        <a:lnSpc>
                          <a:spcPct val="200000"/>
                        </a:lnSpc>
                        <a:spcBef>
                          <a:spcPts val="300"/>
                        </a:spcBef>
                        <a:spcAft>
                          <a:spcPts val="600"/>
                        </a:spcAft>
                        <a:tabLst>
                          <a:tab pos="800100" algn="l"/>
                        </a:tabLst>
                      </a:pPr>
                      <a:r>
                        <a:rPr lang="en-US" sz="2100" b="1" spc="-30" dirty="0">
                          <a:latin typeface="Times New Roman" panose="02020603050405020304" pitchFamily="18" charset="0"/>
                          <a:ea typeface="Times New Roman"/>
                          <a:cs typeface="Times New Roman" panose="02020603050405020304" pitchFamily="18" charset="0"/>
                        </a:rPr>
                        <a:t>Optimal?</a:t>
                      </a:r>
                      <a:endParaRPr lang="id-ID" sz="2100" b="1"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spc="-30">
                          <a:latin typeface="Times New Roman" panose="02020603050405020304" pitchFamily="18" charset="0"/>
                          <a:ea typeface="Times New Roman"/>
                          <a:cs typeface="Times New Roman" panose="02020603050405020304" pitchFamily="18" charset="0"/>
                        </a:rPr>
                        <a:t>Yes</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spc="-30">
                          <a:latin typeface="Times New Roman" panose="02020603050405020304" pitchFamily="18" charset="0"/>
                          <a:ea typeface="Times New Roman"/>
                          <a:cs typeface="Times New Roman" panose="02020603050405020304" pitchFamily="18" charset="0"/>
                        </a:rPr>
                        <a:t>Yes</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spc="-30">
                          <a:latin typeface="Times New Roman" panose="02020603050405020304" pitchFamily="18" charset="0"/>
                          <a:ea typeface="Times New Roman"/>
                          <a:cs typeface="Times New Roman" panose="02020603050405020304" pitchFamily="18" charset="0"/>
                        </a:rPr>
                        <a:t>No</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200000"/>
                        </a:lnSpc>
                        <a:spcBef>
                          <a:spcPts val="300"/>
                        </a:spcBef>
                        <a:spcAft>
                          <a:spcPts val="600"/>
                        </a:spcAft>
                        <a:tabLst>
                          <a:tab pos="800100" algn="l"/>
                        </a:tabLst>
                      </a:pPr>
                      <a:r>
                        <a:rPr lang="en-US" sz="2100" spc="-30">
                          <a:latin typeface="Times New Roman" panose="02020603050405020304" pitchFamily="18" charset="0"/>
                          <a:ea typeface="Times New Roman"/>
                          <a:cs typeface="Times New Roman" panose="02020603050405020304" pitchFamily="18" charset="0"/>
                        </a:rPr>
                        <a:t>No</a:t>
                      </a:r>
                      <a:endParaRPr lang="id-ID" sz="2100" spc="-3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Bef>
                          <a:spcPts val="300"/>
                        </a:spcBef>
                        <a:spcAft>
                          <a:spcPts val="600"/>
                        </a:spcAft>
                        <a:tabLst>
                          <a:tab pos="800100" algn="l"/>
                        </a:tabLst>
                      </a:pPr>
                      <a:r>
                        <a:rPr lang="en-US" sz="2100" spc="-30" dirty="0">
                          <a:latin typeface="Times New Roman" panose="02020603050405020304" pitchFamily="18" charset="0"/>
                          <a:ea typeface="Times New Roman"/>
                          <a:cs typeface="Times New Roman" panose="02020603050405020304" pitchFamily="18" charset="0"/>
                        </a:rPr>
                        <a:t>Yes</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Bef>
                          <a:spcPts val="300"/>
                        </a:spcBef>
                        <a:spcAft>
                          <a:spcPts val="600"/>
                        </a:spcAft>
                        <a:tabLst>
                          <a:tab pos="800100" algn="l"/>
                        </a:tabLst>
                      </a:pPr>
                      <a:r>
                        <a:rPr lang="en-US" sz="2100" spc="-30" dirty="0">
                          <a:latin typeface="Times New Roman" panose="02020603050405020304" pitchFamily="18" charset="0"/>
                          <a:ea typeface="Times New Roman"/>
                          <a:cs typeface="Times New Roman" panose="02020603050405020304" pitchFamily="18" charset="0"/>
                        </a:rPr>
                        <a:t>Yes</a:t>
                      </a:r>
                      <a:endParaRPr lang="id-ID" sz="2100" spc="-30" dirty="0">
                        <a:latin typeface="Times New Roman" panose="02020603050405020304" pitchFamily="18" charset="0"/>
                        <a:ea typeface="Times New Roman"/>
                        <a:cs typeface="Times New Roman" panose="02020603050405020304" pitchFamily="18" charset="0"/>
                      </a:endParaRPr>
                    </a:p>
                  </a:txBody>
                  <a:tcPr marL="51448" marR="51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61845" name="Rectangle 3">
            <a:extLst>
              <a:ext uri="{FF2B5EF4-FFF2-40B4-BE49-F238E27FC236}">
                <a16:creationId xmlns:a16="http://schemas.microsoft.com/office/drawing/2014/main" id="{5AA8A174-2CF3-40D4-ACC7-D127DB73E7F4}"/>
              </a:ext>
            </a:extLst>
          </p:cNvPr>
          <p:cNvSpPr>
            <a:spLocks noChangeArrowheads="1"/>
          </p:cNvSpPr>
          <p:nvPr/>
        </p:nvSpPr>
        <p:spPr bwMode="auto">
          <a:xfrm>
            <a:off x="587727" y="4944076"/>
            <a:ext cx="7195034"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a:defRPr sz="3600">
                <a:solidFill>
                  <a:schemeClr val="tx1"/>
                </a:solidFill>
                <a:latin typeface="Lato Light"/>
              </a:defRPr>
            </a:lvl1pPr>
            <a:lvl2pPr>
              <a:defRPr sz="3600">
                <a:solidFill>
                  <a:schemeClr val="tx1"/>
                </a:solidFill>
                <a:latin typeface="Lato Light"/>
              </a:defRPr>
            </a:lvl2pPr>
            <a:lvl3pPr>
              <a:defRPr sz="3600">
                <a:solidFill>
                  <a:schemeClr val="tx1"/>
                </a:solidFill>
                <a:latin typeface="Lato Light"/>
              </a:defRPr>
            </a:lvl3pPr>
            <a:lvl4pPr>
              <a:defRPr sz="3600">
                <a:solidFill>
                  <a:schemeClr val="tx1"/>
                </a:solidFill>
                <a:latin typeface="Lato Light"/>
              </a:defRPr>
            </a:lvl4pPr>
            <a:lvl5pPr>
              <a:defRPr sz="3600">
                <a:solidFill>
                  <a:schemeClr val="tx1"/>
                </a:solidFill>
                <a:latin typeface="Lato Light"/>
              </a:defRPr>
            </a:lvl5pPr>
            <a:lvl6pPr marL="4113213" indent="-1827213" defTabSz="1827213" eaLnBrk="0" fontAlgn="base" hangingPunct="0">
              <a:spcBef>
                <a:spcPct val="0"/>
              </a:spcBef>
              <a:spcAft>
                <a:spcPct val="0"/>
              </a:spcAft>
              <a:defRPr sz="3600">
                <a:solidFill>
                  <a:schemeClr val="tx1"/>
                </a:solidFill>
                <a:latin typeface="Lato Light"/>
              </a:defRPr>
            </a:lvl6pPr>
            <a:lvl7pPr marL="4570413" indent="-1827213" defTabSz="1827213" eaLnBrk="0" fontAlgn="base" hangingPunct="0">
              <a:spcBef>
                <a:spcPct val="0"/>
              </a:spcBef>
              <a:spcAft>
                <a:spcPct val="0"/>
              </a:spcAft>
              <a:defRPr sz="3600">
                <a:solidFill>
                  <a:schemeClr val="tx1"/>
                </a:solidFill>
                <a:latin typeface="Lato Light"/>
              </a:defRPr>
            </a:lvl7pPr>
            <a:lvl8pPr marL="5027613" indent="-1827213" defTabSz="1827213" eaLnBrk="0" fontAlgn="base" hangingPunct="0">
              <a:spcBef>
                <a:spcPct val="0"/>
              </a:spcBef>
              <a:spcAft>
                <a:spcPct val="0"/>
              </a:spcAft>
              <a:defRPr sz="3600">
                <a:solidFill>
                  <a:schemeClr val="tx1"/>
                </a:solidFill>
                <a:latin typeface="Lato Light"/>
              </a:defRPr>
            </a:lvl8pPr>
            <a:lvl9pPr marL="5484813" indent="-1827213" defTabSz="1827213" eaLnBrk="0" fontAlgn="base" hangingPunct="0">
              <a:spcBef>
                <a:spcPct val="0"/>
              </a:spcBef>
              <a:spcAft>
                <a:spcPct val="0"/>
              </a:spcAft>
              <a:defRPr sz="3600">
                <a:solidFill>
                  <a:schemeClr val="tx1"/>
                </a:solidFill>
                <a:latin typeface="Lato Light"/>
              </a:defRPr>
            </a:lvl9pPr>
          </a:lstStyle>
          <a:p>
            <a:pPr algn="just"/>
            <a:r>
              <a:rPr lang="en-US" altLang="en-US" sz="1500" b="1" dirty="0" err="1">
                <a:solidFill>
                  <a:srgbClr val="000000"/>
                </a:solidFill>
                <a:latin typeface="Times New Roman" panose="02020603050405020304" pitchFamily="18" charset="0"/>
                <a:cs typeface="Times New Roman" panose="02020603050405020304" pitchFamily="18" charset="0"/>
              </a:rPr>
              <a:t>Keterangan</a:t>
            </a:r>
            <a:r>
              <a:rPr lang="en-US" altLang="en-US" sz="1500" b="1" dirty="0">
                <a:solidFill>
                  <a:srgbClr val="000000"/>
                </a:solidFill>
                <a:latin typeface="Times New Roman" panose="02020603050405020304" pitchFamily="18" charset="0"/>
                <a:cs typeface="Times New Roman" panose="02020603050405020304" pitchFamily="18" charset="0"/>
              </a:rPr>
              <a:t>:</a:t>
            </a:r>
            <a:endParaRPr lang="en-US" altLang="en-US" sz="1500" dirty="0">
              <a:solidFill>
                <a:srgbClr val="445469"/>
              </a:solidFill>
              <a:latin typeface="Times New Roman" panose="02020603050405020304" pitchFamily="18" charset="0"/>
              <a:cs typeface="Times New Roman" panose="02020603050405020304" pitchFamily="18" charset="0"/>
            </a:endParaRPr>
          </a:p>
          <a:p>
            <a:pPr algn="just"/>
            <a:r>
              <a:rPr lang="en-US" altLang="en-US" sz="1500" i="1" dirty="0">
                <a:solidFill>
                  <a:srgbClr val="000000"/>
                </a:solidFill>
                <a:latin typeface="Times New Roman" panose="02020603050405020304" pitchFamily="18" charset="0"/>
                <a:cs typeface="Times New Roman" panose="02020603050405020304" pitchFamily="18" charset="0"/>
              </a:rPr>
              <a:t>b	</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dirty="0" err="1">
                <a:solidFill>
                  <a:srgbClr val="000000"/>
                </a:solidFill>
                <a:latin typeface="Times New Roman" panose="02020603050405020304" pitchFamily="18" charset="0"/>
                <a:cs typeface="Times New Roman" panose="02020603050405020304" pitchFamily="18" charset="0"/>
              </a:rPr>
              <a:t>faktor</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dirty="0" err="1">
                <a:solidFill>
                  <a:srgbClr val="000000"/>
                </a:solidFill>
                <a:latin typeface="Times New Roman" panose="02020603050405020304" pitchFamily="18" charset="0"/>
                <a:cs typeface="Times New Roman" panose="02020603050405020304" pitchFamily="18" charset="0"/>
              </a:rPr>
              <a:t>percabangan</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i="1" dirty="0">
                <a:solidFill>
                  <a:srgbClr val="000000"/>
                </a:solidFill>
                <a:latin typeface="Times New Roman" panose="02020603050405020304" pitchFamily="18" charset="0"/>
                <a:cs typeface="Times New Roman" panose="02020603050405020304" pitchFamily="18" charset="0"/>
              </a:rPr>
              <a:t>branching factor</a:t>
            </a:r>
            <a:r>
              <a:rPr lang="en-US" altLang="en-US" sz="1500" dirty="0">
                <a:solidFill>
                  <a:srgbClr val="000000"/>
                </a:solidFill>
                <a:latin typeface="Times New Roman" panose="02020603050405020304" pitchFamily="18" charset="0"/>
                <a:cs typeface="Times New Roman" panose="02020603050405020304" pitchFamily="18" charset="0"/>
              </a:rPr>
              <a:t>)</a:t>
            </a:r>
            <a:endParaRPr lang="en-US" altLang="en-US" sz="1500" dirty="0">
              <a:solidFill>
                <a:srgbClr val="445469"/>
              </a:solidFill>
              <a:latin typeface="Times New Roman" panose="02020603050405020304" pitchFamily="18" charset="0"/>
              <a:cs typeface="Times New Roman" panose="02020603050405020304" pitchFamily="18" charset="0"/>
            </a:endParaRPr>
          </a:p>
          <a:p>
            <a:pPr algn="just"/>
            <a:r>
              <a:rPr lang="en-US" altLang="en-US" sz="1500" i="1" dirty="0">
                <a:solidFill>
                  <a:srgbClr val="000000"/>
                </a:solidFill>
                <a:latin typeface="Times New Roman" panose="02020603050405020304" pitchFamily="18" charset="0"/>
                <a:cs typeface="Times New Roman" panose="02020603050405020304" pitchFamily="18" charset="0"/>
              </a:rPr>
              <a:t>d	</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dirty="0" err="1">
                <a:solidFill>
                  <a:srgbClr val="000000"/>
                </a:solidFill>
                <a:latin typeface="Times New Roman" panose="02020603050405020304" pitchFamily="18" charset="0"/>
                <a:cs typeface="Times New Roman" panose="02020603050405020304" pitchFamily="18" charset="0"/>
              </a:rPr>
              <a:t>kedalaman</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dirty="0" err="1">
                <a:solidFill>
                  <a:srgbClr val="000000"/>
                </a:solidFill>
                <a:latin typeface="Times New Roman" panose="02020603050405020304" pitchFamily="18" charset="0"/>
                <a:cs typeface="Times New Roman" panose="02020603050405020304" pitchFamily="18" charset="0"/>
              </a:rPr>
              <a:t>solusi</a:t>
            </a:r>
            <a:r>
              <a:rPr lang="en-US" altLang="en-US" sz="1500" dirty="0">
                <a:solidFill>
                  <a:srgbClr val="000000"/>
                </a:solidFill>
                <a:latin typeface="Times New Roman" panose="02020603050405020304" pitchFamily="18" charset="0"/>
                <a:cs typeface="Times New Roman" panose="02020603050405020304" pitchFamily="18" charset="0"/>
              </a:rPr>
              <a:t> optimal (</a:t>
            </a:r>
            <a:r>
              <a:rPr lang="en-US" altLang="en-US" sz="1500" i="1" dirty="0">
                <a:solidFill>
                  <a:srgbClr val="000000"/>
                </a:solidFill>
                <a:latin typeface="Times New Roman" panose="02020603050405020304" pitchFamily="18" charset="0"/>
                <a:cs typeface="Times New Roman" panose="02020603050405020304" pitchFamily="18" charset="0"/>
              </a:rPr>
              <a:t>depth of optimal solution</a:t>
            </a:r>
            <a:r>
              <a:rPr lang="en-US" altLang="en-US" sz="1500" dirty="0">
                <a:solidFill>
                  <a:srgbClr val="000000"/>
                </a:solidFill>
                <a:latin typeface="Times New Roman" panose="02020603050405020304" pitchFamily="18" charset="0"/>
                <a:cs typeface="Times New Roman" panose="02020603050405020304" pitchFamily="18" charset="0"/>
              </a:rPr>
              <a:t>)</a:t>
            </a:r>
            <a:endParaRPr lang="en-US" altLang="en-US" sz="1500" dirty="0">
              <a:solidFill>
                <a:srgbClr val="445469"/>
              </a:solidFill>
              <a:latin typeface="Times New Roman" panose="02020603050405020304" pitchFamily="18" charset="0"/>
              <a:cs typeface="Times New Roman" panose="02020603050405020304" pitchFamily="18" charset="0"/>
            </a:endParaRPr>
          </a:p>
          <a:p>
            <a:pPr algn="just"/>
            <a:r>
              <a:rPr lang="en-US" altLang="en-US" sz="1500" i="1" dirty="0">
                <a:solidFill>
                  <a:srgbClr val="000000"/>
                </a:solidFill>
                <a:latin typeface="Times New Roman" panose="02020603050405020304" pitchFamily="18" charset="0"/>
                <a:cs typeface="Times New Roman" panose="02020603050405020304" pitchFamily="18" charset="0"/>
              </a:rPr>
              <a:t>m	</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dirty="0" err="1">
                <a:solidFill>
                  <a:srgbClr val="000000"/>
                </a:solidFill>
                <a:latin typeface="Times New Roman" panose="02020603050405020304" pitchFamily="18" charset="0"/>
                <a:cs typeface="Times New Roman" panose="02020603050405020304" pitchFamily="18" charset="0"/>
              </a:rPr>
              <a:t>kedalaman</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dirty="0" err="1">
                <a:solidFill>
                  <a:srgbClr val="000000"/>
                </a:solidFill>
                <a:latin typeface="Times New Roman" panose="02020603050405020304" pitchFamily="18" charset="0"/>
                <a:cs typeface="Times New Roman" panose="02020603050405020304" pitchFamily="18" charset="0"/>
              </a:rPr>
              <a:t>maksimum</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dirty="0" err="1">
                <a:solidFill>
                  <a:srgbClr val="000000"/>
                </a:solidFill>
                <a:latin typeface="Times New Roman" panose="02020603050405020304" pitchFamily="18" charset="0"/>
                <a:cs typeface="Times New Roman" panose="02020603050405020304" pitchFamily="18" charset="0"/>
              </a:rPr>
              <a:t>dari</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dirty="0" err="1">
                <a:solidFill>
                  <a:srgbClr val="000000"/>
                </a:solidFill>
                <a:latin typeface="Times New Roman" panose="02020603050405020304" pitchFamily="18" charset="0"/>
                <a:cs typeface="Times New Roman" panose="02020603050405020304" pitchFamily="18" charset="0"/>
              </a:rPr>
              <a:t>pohon</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dirty="0" err="1">
                <a:solidFill>
                  <a:srgbClr val="000000"/>
                </a:solidFill>
                <a:latin typeface="Times New Roman" panose="02020603050405020304" pitchFamily="18" charset="0"/>
                <a:cs typeface="Times New Roman" panose="02020603050405020304" pitchFamily="18" charset="0"/>
              </a:rPr>
              <a:t>pencarian</a:t>
            </a:r>
            <a:r>
              <a:rPr lang="en-US" altLang="en-US" sz="1500" dirty="0">
                <a:solidFill>
                  <a:srgbClr val="000000"/>
                </a:solidFill>
                <a:latin typeface="Times New Roman" panose="02020603050405020304" pitchFamily="18" charset="0"/>
                <a:cs typeface="Times New Roman" panose="02020603050405020304" pitchFamily="18" charset="0"/>
              </a:rPr>
              <a:t> (</a:t>
            </a:r>
            <a:r>
              <a:rPr lang="en-US" altLang="en-US" sz="1500" i="1" dirty="0">
                <a:solidFill>
                  <a:srgbClr val="000000"/>
                </a:solidFill>
                <a:latin typeface="Times New Roman" panose="02020603050405020304" pitchFamily="18" charset="0"/>
                <a:cs typeface="Times New Roman" panose="02020603050405020304" pitchFamily="18" charset="0"/>
              </a:rPr>
              <a:t>maximum depth of the tree</a:t>
            </a:r>
            <a:r>
              <a:rPr lang="en-US" altLang="en-US" sz="1500" dirty="0">
                <a:solidFill>
                  <a:srgbClr val="000000"/>
                </a:solidFill>
                <a:latin typeface="Times New Roman" panose="02020603050405020304" pitchFamily="18" charset="0"/>
                <a:cs typeface="Times New Roman" panose="02020603050405020304" pitchFamily="18" charset="0"/>
              </a:rPr>
              <a:t>)</a:t>
            </a:r>
            <a:endParaRPr lang="en-US" altLang="en-US" sz="1500" dirty="0">
              <a:solidFill>
                <a:srgbClr val="445469"/>
              </a:solidFill>
              <a:latin typeface="Times New Roman" panose="02020603050405020304" pitchFamily="18" charset="0"/>
              <a:cs typeface="Times New Roman" panose="02020603050405020304" pitchFamily="18" charset="0"/>
            </a:endParaRPr>
          </a:p>
          <a:p>
            <a:pPr algn="just"/>
            <a:r>
              <a:rPr lang="fi-FI" altLang="en-US" sz="1500" i="1" dirty="0">
                <a:solidFill>
                  <a:srgbClr val="000000"/>
                </a:solidFill>
                <a:latin typeface="Times New Roman" panose="02020603050405020304" pitchFamily="18" charset="0"/>
                <a:cs typeface="Times New Roman" panose="02020603050405020304" pitchFamily="18" charset="0"/>
              </a:rPr>
              <a:t>l	</a:t>
            </a:r>
            <a:r>
              <a:rPr lang="fi-FI" altLang="en-US" sz="1500" dirty="0">
                <a:solidFill>
                  <a:srgbClr val="000000"/>
                </a:solidFill>
                <a:latin typeface="Times New Roman" panose="02020603050405020304" pitchFamily="18" charset="0"/>
                <a:cs typeface="Times New Roman" panose="02020603050405020304" pitchFamily="18" charset="0"/>
              </a:rPr>
              <a:t>:  batasan kedalaman (</a:t>
            </a:r>
            <a:r>
              <a:rPr lang="fi-FI" altLang="en-US" sz="1500" i="1" dirty="0">
                <a:solidFill>
                  <a:srgbClr val="000000"/>
                </a:solidFill>
                <a:latin typeface="Times New Roman" panose="02020603050405020304" pitchFamily="18" charset="0"/>
                <a:cs typeface="Times New Roman" panose="02020603050405020304" pitchFamily="18" charset="0"/>
              </a:rPr>
              <a:t>depth limit</a:t>
            </a:r>
            <a:r>
              <a:rPr lang="fi-FI" altLang="en-US" sz="1500" dirty="0">
                <a:solidFill>
                  <a:srgbClr val="000000"/>
                </a:solidFill>
                <a:latin typeface="Times New Roman" panose="02020603050405020304" pitchFamily="18" charset="0"/>
                <a:cs typeface="Times New Roman" panose="02020603050405020304" pitchFamily="18" charset="0"/>
              </a:rPr>
              <a:t>)</a:t>
            </a:r>
            <a:endParaRPr lang="en-US" altLang="en-US" sz="1500" dirty="0">
              <a:solidFill>
                <a:srgbClr val="445469"/>
              </a:solidFill>
              <a:latin typeface="Times New Roman" panose="02020603050405020304" pitchFamily="18" charset="0"/>
              <a:cs typeface="Times New Roman" panose="02020603050405020304" pitchFamily="18" charset="0"/>
            </a:endParaRPr>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4294967295"/>
          </p:nvPr>
        </p:nvSpPr>
        <p:spPr>
          <a:xfrm>
            <a:off x="0" y="6356350"/>
            <a:ext cx="1643063" cy="365125"/>
          </a:xfrm>
        </p:spPr>
        <p:txBody>
          <a:bodyPr/>
          <a:lstStyle/>
          <a:p>
            <a:pPr>
              <a:defRPr/>
            </a:pPr>
            <a:fld id="{FC439E91-4AF3-43DB-8D56-BBD3BFA0F91F}" type="datetime1">
              <a:rPr lang="id-ID" smtClean="0"/>
              <a:pPr>
                <a:defRPr/>
              </a:pPr>
              <a:t>20/02/2022</a:t>
            </a:fld>
            <a:endParaRPr lang="en-US" dirty="0"/>
          </a:p>
        </p:txBody>
      </p:sp>
    </p:spTree>
    <p:extLst>
      <p:ext uri="{BB962C8B-B14F-4D97-AF65-F5344CB8AC3E}">
        <p14:creationId xmlns:p14="http://schemas.microsoft.com/office/powerpoint/2010/main" val="3833490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Metode-metode</a:t>
            </a:r>
            <a:r>
              <a:rPr lang="en-US" dirty="0"/>
              <a:t> </a:t>
            </a:r>
            <a:r>
              <a:rPr lang="en-US" dirty="0" err="1"/>
              <a:t>pencarian</a:t>
            </a:r>
            <a:endParaRPr lang="id-ID" dirty="0"/>
          </a:p>
        </p:txBody>
      </p:sp>
      <p:sp>
        <p:nvSpPr>
          <p:cNvPr id="3" name="Content Placeholder 2"/>
          <p:cNvSpPr>
            <a:spLocks noGrp="1"/>
          </p:cNvSpPr>
          <p:nvPr>
            <p:ph idx="1"/>
          </p:nvPr>
        </p:nvSpPr>
        <p:spPr/>
        <p:txBody>
          <a:bodyPr/>
          <a:lstStyle/>
          <a:p>
            <a:r>
              <a:rPr lang="en-US" b="1" i="1" dirty="0"/>
              <a:t>Blind </a:t>
            </a:r>
            <a:r>
              <a:rPr lang="en-US" b="1" dirty="0"/>
              <a:t>(</a:t>
            </a:r>
            <a:r>
              <a:rPr lang="en-US" b="1" i="1" dirty="0"/>
              <a:t>un-informed</a:t>
            </a:r>
            <a:r>
              <a:rPr lang="en-US" b="1" dirty="0"/>
              <a:t>)</a:t>
            </a:r>
          </a:p>
          <a:p>
            <a:pPr lvl="1"/>
            <a:r>
              <a:rPr lang="en-US" dirty="0" err="1"/>
              <a:t>Tanpa</a:t>
            </a:r>
            <a:r>
              <a:rPr lang="en-US" dirty="0"/>
              <a:t> </a:t>
            </a:r>
            <a:r>
              <a:rPr lang="en-US" dirty="0" err="1"/>
              <a:t>informasi</a:t>
            </a:r>
            <a:endParaRPr lang="en-US" dirty="0"/>
          </a:p>
          <a:p>
            <a:pPr lvl="1"/>
            <a:r>
              <a:rPr lang="en-US" dirty="0" err="1"/>
              <a:t>Kompleksitas</a:t>
            </a:r>
            <a:r>
              <a:rPr lang="en-US" dirty="0"/>
              <a:t> </a:t>
            </a:r>
            <a:r>
              <a:rPr lang="en-US" dirty="0" err="1"/>
              <a:t>tinggi</a:t>
            </a:r>
            <a:endParaRPr lang="en-US" dirty="0"/>
          </a:p>
          <a:p>
            <a:r>
              <a:rPr lang="en-US" b="1" i="1" dirty="0"/>
              <a:t>Heuristic </a:t>
            </a:r>
            <a:r>
              <a:rPr lang="en-US" b="1" dirty="0"/>
              <a:t>(</a:t>
            </a:r>
            <a:r>
              <a:rPr lang="en-US" b="1" i="1" dirty="0"/>
              <a:t>informed</a:t>
            </a:r>
            <a:r>
              <a:rPr lang="en-US" b="1" dirty="0"/>
              <a:t>)</a:t>
            </a:r>
          </a:p>
          <a:p>
            <a:pPr lvl="1"/>
            <a:r>
              <a:rPr lang="en-US" dirty="0" err="1"/>
              <a:t>Dengan</a:t>
            </a:r>
            <a:r>
              <a:rPr lang="en-US" dirty="0"/>
              <a:t> </a:t>
            </a:r>
            <a:r>
              <a:rPr lang="en-US" dirty="0" err="1"/>
              <a:t>informasi</a:t>
            </a:r>
            <a:endParaRPr lang="en-US" dirty="0"/>
          </a:p>
          <a:p>
            <a:pPr lvl="1"/>
            <a:r>
              <a:rPr lang="en-US" dirty="0" err="1"/>
              <a:t>Kompleksitas</a:t>
            </a:r>
            <a:r>
              <a:rPr lang="en-US" dirty="0"/>
              <a:t> </a:t>
            </a:r>
            <a:r>
              <a:rPr lang="en-US" dirty="0" err="1"/>
              <a:t>relatif</a:t>
            </a:r>
            <a:r>
              <a:rPr lang="en-US" dirty="0"/>
              <a:t> </a:t>
            </a:r>
            <a:r>
              <a:rPr lang="en-US" dirty="0" err="1"/>
              <a:t>rendah</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Ukuran</a:t>
            </a:r>
            <a:r>
              <a:rPr lang="en-US" dirty="0"/>
              <a:t> P</a:t>
            </a:r>
            <a:r>
              <a:rPr lang="id-ID" dirty="0"/>
              <a:t>erformansi</a:t>
            </a:r>
          </a:p>
        </p:txBody>
      </p:sp>
      <p:sp>
        <p:nvSpPr>
          <p:cNvPr id="3" name="Content Placeholder 2"/>
          <p:cNvSpPr>
            <a:spLocks noGrp="1"/>
          </p:cNvSpPr>
          <p:nvPr>
            <p:ph idx="1"/>
          </p:nvPr>
        </p:nvSpPr>
        <p:spPr/>
        <p:txBody>
          <a:bodyPr/>
          <a:lstStyle/>
          <a:p>
            <a:pPr lvl="0"/>
            <a:r>
              <a:rPr lang="id-ID" b="1" i="1" dirty="0"/>
              <a:t>Completeness: </a:t>
            </a:r>
            <a:r>
              <a:rPr lang="id-ID" sz="2000" dirty="0"/>
              <a:t>Apakah metode tersebut </a:t>
            </a:r>
            <a:r>
              <a:rPr lang="id-ID" sz="2000" b="1" dirty="0"/>
              <a:t>menjamin penemuan solusi</a:t>
            </a:r>
            <a:r>
              <a:rPr lang="id-ID" sz="2000" dirty="0"/>
              <a:t> jika solusinya memang ada?</a:t>
            </a:r>
            <a:endParaRPr lang="id-ID" sz="2400" dirty="0"/>
          </a:p>
          <a:p>
            <a:r>
              <a:rPr lang="id-ID" b="1" i="1" dirty="0"/>
              <a:t>Optimality:</a:t>
            </a:r>
            <a:r>
              <a:rPr lang="en-US" b="1" i="1" dirty="0"/>
              <a:t>	</a:t>
            </a:r>
            <a:r>
              <a:rPr lang="id-ID" sz="2000" dirty="0"/>
              <a:t>Apakah metode tersebut menjamin menemukan solusi yang </a:t>
            </a:r>
            <a:r>
              <a:rPr lang="id-ID" sz="2000" b="1" dirty="0"/>
              <a:t>terbaik</a:t>
            </a:r>
            <a:r>
              <a:rPr lang="id-ID" sz="2000" dirty="0"/>
              <a:t> jika terdapat beberapa solusi berbeda?</a:t>
            </a:r>
          </a:p>
          <a:p>
            <a:pPr lvl="0"/>
            <a:r>
              <a:rPr lang="en-US" b="1" i="1" dirty="0"/>
              <a:t>Time complexity</a:t>
            </a:r>
            <a:r>
              <a:rPr lang="id-ID" b="1" i="1" dirty="0"/>
              <a:t>:</a:t>
            </a:r>
            <a:r>
              <a:rPr lang="id-ID" i="1" dirty="0"/>
              <a:t>B</a:t>
            </a:r>
            <a:r>
              <a:rPr lang="en-US" sz="2000" dirty="0" err="1"/>
              <a:t>erapa</a:t>
            </a:r>
            <a:r>
              <a:rPr lang="en-US" sz="2000" dirty="0"/>
              <a:t> lama </a:t>
            </a:r>
            <a:r>
              <a:rPr lang="en-US" sz="2000" b="1" dirty="0" err="1"/>
              <a:t>waktu</a:t>
            </a:r>
            <a:r>
              <a:rPr lang="en-US" sz="2000" dirty="0"/>
              <a:t> yang </a:t>
            </a:r>
            <a:r>
              <a:rPr lang="en-US" sz="2000" dirty="0" err="1"/>
              <a:t>diperlukan</a:t>
            </a:r>
            <a:r>
              <a:rPr lang="en-US" sz="2000" dirty="0"/>
              <a:t>?</a:t>
            </a:r>
            <a:endParaRPr lang="id-ID" sz="2400" dirty="0"/>
          </a:p>
          <a:p>
            <a:pPr lvl="0"/>
            <a:r>
              <a:rPr lang="en-US" b="1" i="1" dirty="0"/>
              <a:t>Space complexity</a:t>
            </a:r>
            <a:r>
              <a:rPr lang="id-ID" b="1" i="1" dirty="0"/>
              <a:t>:</a:t>
            </a:r>
            <a:r>
              <a:rPr lang="en-US" sz="2000" dirty="0" err="1"/>
              <a:t>Berapa</a:t>
            </a:r>
            <a:r>
              <a:rPr lang="en-US" sz="2000" dirty="0"/>
              <a:t> </a:t>
            </a:r>
            <a:r>
              <a:rPr lang="en-US" sz="2000" dirty="0" err="1"/>
              <a:t>banyak</a:t>
            </a:r>
            <a:r>
              <a:rPr lang="en-US" sz="2000" dirty="0"/>
              <a:t> </a:t>
            </a:r>
            <a:r>
              <a:rPr lang="en-US" sz="2000" b="1" dirty="0" err="1"/>
              <a:t>memori</a:t>
            </a:r>
            <a:r>
              <a:rPr lang="en-US" sz="2000" dirty="0"/>
              <a:t> yang </a:t>
            </a:r>
            <a:r>
              <a:rPr lang="en-US" sz="2000" dirty="0" err="1"/>
              <a:t>diperlukan</a:t>
            </a:r>
            <a:r>
              <a:rPr lang="en-US" sz="2000" dirty="0"/>
              <a:t>?</a:t>
            </a:r>
            <a:endParaRPr lang="id-ID"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Ruang</a:t>
            </a:r>
            <a:r>
              <a:rPr lang="en-US" dirty="0"/>
              <a:t> </a:t>
            </a:r>
            <a:r>
              <a:rPr lang="en-US" dirty="0" err="1"/>
              <a:t>Pencarian</a:t>
            </a:r>
            <a:endParaRPr lang="id-ID" dirty="0"/>
          </a:p>
        </p:txBody>
      </p:sp>
      <p:sp>
        <p:nvSpPr>
          <p:cNvPr id="3" name="Content Placeholder 2"/>
          <p:cNvSpPr>
            <a:spLocks noGrp="1"/>
          </p:cNvSpPr>
          <p:nvPr>
            <p:ph idx="1"/>
          </p:nvPr>
        </p:nvSpPr>
        <p:spPr/>
        <p:txBody>
          <a:bodyPr/>
          <a:lstStyle/>
          <a:p>
            <a:r>
              <a:rPr lang="en-US" dirty="0" err="1"/>
              <a:t>Penghitungan</a:t>
            </a:r>
            <a:r>
              <a:rPr lang="en-US" dirty="0"/>
              <a:t> </a:t>
            </a:r>
            <a:r>
              <a:rPr lang="en-US" dirty="0" err="1"/>
              <a:t>ruang</a:t>
            </a:r>
            <a:r>
              <a:rPr lang="en-US" dirty="0"/>
              <a:t> </a:t>
            </a:r>
            <a:r>
              <a:rPr lang="en-US" dirty="0" err="1"/>
              <a:t>pencarian</a:t>
            </a:r>
            <a:r>
              <a:rPr lang="en-US" dirty="0"/>
              <a:t>:</a:t>
            </a:r>
          </a:p>
          <a:p>
            <a:pPr lvl="1"/>
            <a:r>
              <a:rPr lang="en-US" dirty="0" err="1"/>
              <a:t>Faktor</a:t>
            </a:r>
            <a:r>
              <a:rPr lang="en-US" dirty="0"/>
              <a:t> </a:t>
            </a:r>
            <a:r>
              <a:rPr lang="en-US" dirty="0" err="1"/>
              <a:t>pencabangan</a:t>
            </a:r>
            <a:r>
              <a:rPr lang="en-US" dirty="0"/>
              <a:t> </a:t>
            </a:r>
            <a:r>
              <a:rPr lang="en-US" dirty="0" err="1"/>
              <a:t>atau</a:t>
            </a:r>
            <a:r>
              <a:rPr lang="en-US" dirty="0"/>
              <a:t> </a:t>
            </a:r>
            <a:r>
              <a:rPr lang="en-US" b="1" i="1" dirty="0"/>
              <a:t>branching factor</a:t>
            </a:r>
            <a:r>
              <a:rPr lang="en-US" i="1" dirty="0"/>
              <a:t> </a:t>
            </a:r>
            <a:r>
              <a:rPr lang="en-US" dirty="0"/>
              <a:t>(</a:t>
            </a:r>
            <a:r>
              <a:rPr lang="en-US" i="1" dirty="0"/>
              <a:t>b</a:t>
            </a:r>
            <a:r>
              <a:rPr lang="en-US" dirty="0"/>
              <a:t>)</a:t>
            </a:r>
          </a:p>
          <a:p>
            <a:pPr lvl="1"/>
            <a:r>
              <a:rPr lang="en-US" dirty="0" err="1"/>
              <a:t>Kedalaman</a:t>
            </a:r>
            <a:r>
              <a:rPr lang="en-US" dirty="0"/>
              <a:t> </a:t>
            </a:r>
            <a:r>
              <a:rPr lang="en-US" dirty="0" err="1"/>
              <a:t>solusi</a:t>
            </a:r>
            <a:r>
              <a:rPr lang="en-US" dirty="0"/>
              <a:t> </a:t>
            </a:r>
            <a:r>
              <a:rPr lang="en-US" dirty="0" err="1"/>
              <a:t>atau</a:t>
            </a:r>
            <a:r>
              <a:rPr lang="en-US" dirty="0"/>
              <a:t> </a:t>
            </a:r>
            <a:r>
              <a:rPr lang="en-US" b="1" i="1" dirty="0"/>
              <a:t>depth</a:t>
            </a:r>
            <a:r>
              <a:rPr lang="en-US" dirty="0"/>
              <a:t> (</a:t>
            </a:r>
            <a:r>
              <a:rPr lang="en-US" i="1" dirty="0"/>
              <a:t>d</a:t>
            </a:r>
            <a:r>
              <a:rPr lang="en-US" dirty="0"/>
              <a:t>)</a:t>
            </a:r>
          </a:p>
          <a:p>
            <a:r>
              <a:rPr lang="en-US" dirty="0"/>
              <a:t>8</a:t>
            </a:r>
            <a:r>
              <a:rPr lang="en-US" i="1" dirty="0"/>
              <a:t>-Puzzle </a:t>
            </a:r>
            <a:r>
              <a:rPr lang="en-US" i="1" dirty="0">
                <a:sym typeface="Wingdings" pitchFamily="2" charset="2"/>
              </a:rPr>
              <a:t> </a:t>
            </a:r>
            <a:r>
              <a:rPr lang="en-US" dirty="0"/>
              <a:t> </a:t>
            </a:r>
            <a:r>
              <a:rPr lang="en-US" i="1" dirty="0"/>
              <a:t>b</a:t>
            </a:r>
            <a:r>
              <a:rPr lang="en-US" dirty="0"/>
              <a:t> = 2,13</a:t>
            </a:r>
          </a:p>
          <a:p>
            <a:r>
              <a:rPr lang="en-US" dirty="0"/>
              <a:t>Rubik’</a:t>
            </a:r>
            <a:r>
              <a:rPr lang="en-US" i="1" dirty="0"/>
              <a:t>s</a:t>
            </a:r>
            <a:r>
              <a:rPr lang="en-US" dirty="0"/>
              <a:t> cube </a:t>
            </a:r>
            <a:r>
              <a:rPr lang="en-US" dirty="0">
                <a:sym typeface="Wingdings" pitchFamily="2" charset="2"/>
              </a:rPr>
              <a:t> </a:t>
            </a:r>
            <a:r>
              <a:rPr lang="en-US" i="1" dirty="0"/>
              <a:t>b</a:t>
            </a:r>
            <a:r>
              <a:rPr lang="en-US" dirty="0"/>
              <a:t> = 13,34</a:t>
            </a:r>
          </a:p>
          <a:p>
            <a:r>
              <a:rPr lang="en-US" dirty="0" err="1"/>
              <a:t>Permainan</a:t>
            </a:r>
            <a:r>
              <a:rPr lang="en-US" dirty="0"/>
              <a:t> </a:t>
            </a:r>
            <a:r>
              <a:rPr lang="en-US" dirty="0" err="1"/>
              <a:t>Catur</a:t>
            </a:r>
            <a:r>
              <a:rPr lang="en-US" dirty="0"/>
              <a:t> </a:t>
            </a:r>
            <a:r>
              <a:rPr lang="en-US" dirty="0">
                <a:sym typeface="Wingdings" pitchFamily="2" charset="2"/>
              </a:rPr>
              <a:t> </a:t>
            </a:r>
            <a:r>
              <a:rPr lang="en-US" dirty="0"/>
              <a:t>rata-rata </a:t>
            </a:r>
            <a:r>
              <a:rPr lang="en-US" i="1" dirty="0"/>
              <a:t>b =</a:t>
            </a:r>
            <a:r>
              <a:rPr lang="en-US" dirty="0"/>
              <a:t> 35</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Branching Factor</a:t>
            </a:r>
            <a:endParaRPr lang="en-US" dirty="0"/>
          </a:p>
        </p:txBody>
      </p:sp>
      <p:sp>
        <p:nvSpPr>
          <p:cNvPr id="3" name="Content Placeholder 2"/>
          <p:cNvSpPr>
            <a:spLocks noGrp="1"/>
          </p:cNvSpPr>
          <p:nvPr>
            <p:ph sz="quarter" idx="14"/>
          </p:nvPr>
        </p:nvSpPr>
        <p:spPr/>
        <p:txBody>
          <a:bodyPr/>
          <a:lstStyle/>
          <a:p>
            <a:r>
              <a:rPr lang="id-ID" dirty="0"/>
              <a:t>It affect the time and space complexcity</a:t>
            </a:r>
          </a:p>
          <a:p>
            <a:r>
              <a:rPr lang="id-ID" dirty="0"/>
              <a:t>Know your enemy before the war </a:t>
            </a:r>
            <a:r>
              <a:rPr lang="id-ID" dirty="0">
                <a:sym typeface="Wingdings" pitchFamily="2" charset="2"/>
              </a:rPr>
              <a:t></a:t>
            </a:r>
          </a:p>
          <a:p>
            <a:r>
              <a:rPr lang="id-ID" dirty="0">
                <a:sym typeface="Wingdings" pitchFamily="2" charset="2"/>
              </a:rPr>
              <a:t>Let’s start with simple problem 5 Puzzle</a:t>
            </a:r>
            <a:endParaRPr lang="en-US" dirty="0"/>
          </a:p>
        </p:txBody>
      </p:sp>
      <p:sp>
        <p:nvSpPr>
          <p:cNvPr id="4" name="Text Placeholder 3"/>
          <p:cNvSpPr>
            <a:spLocks noGrp="1"/>
          </p:cNvSpPr>
          <p:nvPr>
            <p:ph type="body" sz="quarter" idx="17"/>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CD2BB-67BB-42AE-8814-5DAF186CCF35}"/>
              </a:ext>
            </a:extLst>
          </p:cNvPr>
          <p:cNvSpPr>
            <a:spLocks noGrp="1"/>
          </p:cNvSpPr>
          <p:nvPr>
            <p:ph type="title"/>
          </p:nvPr>
        </p:nvSpPr>
        <p:spPr>
          <a:xfrm>
            <a:off x="448983" y="1290676"/>
            <a:ext cx="8246035" cy="610950"/>
          </a:xfrm>
        </p:spPr>
        <p:txBody>
          <a:bodyPr/>
          <a:lstStyle/>
          <a:p>
            <a:pPr>
              <a:defRPr/>
            </a:pPr>
            <a:r>
              <a:rPr dirty="0" err="1">
                <a:solidFill>
                  <a:schemeClr val="tx1"/>
                </a:solidFill>
              </a:rPr>
              <a:t>Teknik</a:t>
            </a:r>
            <a:r>
              <a:rPr dirty="0">
                <a:solidFill>
                  <a:schemeClr val="tx1"/>
                </a:solidFill>
              </a:rPr>
              <a:t> searching </a:t>
            </a:r>
            <a:endParaRPr lang="id-ID" dirty="0">
              <a:solidFill>
                <a:schemeClr val="tx1"/>
              </a:solidFill>
            </a:endParaRPr>
          </a:p>
        </p:txBody>
      </p:sp>
      <p:sp>
        <p:nvSpPr>
          <p:cNvPr id="69635" name="Content Placeholder 3">
            <a:extLst>
              <a:ext uri="{FF2B5EF4-FFF2-40B4-BE49-F238E27FC236}">
                <a16:creationId xmlns:a16="http://schemas.microsoft.com/office/drawing/2014/main" id="{FB66B5B9-55F1-463A-8167-537CBA8B23D4}"/>
              </a:ext>
            </a:extLst>
          </p:cNvPr>
          <p:cNvSpPr>
            <a:spLocks noGrp="1"/>
          </p:cNvSpPr>
          <p:nvPr>
            <p:ph idx="1"/>
          </p:nvPr>
        </p:nvSpPr>
        <p:spPr bwMode="auto">
          <a:xfrm>
            <a:off x="448983" y="2207100"/>
            <a:ext cx="8246035" cy="35132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9" tIns="17149" rIns="34299" bIns="17149" numCol="1" anchor="t" anchorCtr="0" compatLnSpc="1">
            <a:prstTxWarp prst="textNoShape">
              <a:avLst/>
            </a:prstTxWarp>
          </a:bodyPr>
          <a:lstStyle/>
          <a:p>
            <a:pPr marL="428739" indent="-428739">
              <a:lnSpc>
                <a:spcPct val="150000"/>
              </a:lnSpc>
              <a:buFont typeface="Lato"/>
              <a:buAutoNum type="arabicPeriod"/>
            </a:pPr>
            <a:r>
              <a:rPr altLang="en-US" sz="2251">
                <a:latin typeface="Lato Light"/>
              </a:rPr>
              <a:t>Definisikan ruang masalah</a:t>
            </a:r>
          </a:p>
          <a:p>
            <a:pPr marL="428739" indent="-428739">
              <a:lnSpc>
                <a:spcPct val="150000"/>
              </a:lnSpc>
              <a:buFont typeface="Lato"/>
              <a:buAutoNum type="arabicPeriod"/>
            </a:pPr>
            <a:r>
              <a:rPr altLang="en-US" sz="2251">
                <a:latin typeface="Lato Light"/>
              </a:rPr>
              <a:t>Definisikan aturan produksi </a:t>
            </a:r>
          </a:p>
          <a:p>
            <a:pPr marL="428739" indent="-428739">
              <a:lnSpc>
                <a:spcPct val="150000"/>
              </a:lnSpc>
              <a:buFont typeface="Lato"/>
              <a:buAutoNum type="arabicPeriod"/>
            </a:pPr>
            <a:r>
              <a:rPr altLang="en-US" sz="2251">
                <a:latin typeface="Lato Light"/>
              </a:rPr>
              <a:t>Pilih metode pencarian yang tepat</a:t>
            </a:r>
            <a:endParaRPr altLang="en-US" sz="2251">
              <a:latin typeface="Lato"/>
            </a:endParaRP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026978" y="2254250"/>
            <a:ext cx="5665219" cy="3780790"/>
          </a:xfrm>
        </p:spPr>
        <p:txBody>
          <a:bodyPr>
            <a:normAutofit fontScale="77500" lnSpcReduction="20000"/>
          </a:bodyPr>
          <a:lstStyle/>
          <a:p>
            <a:r>
              <a:rPr lang="en-US" dirty="0"/>
              <a:t>Equal likelihood:</a:t>
            </a:r>
          </a:p>
          <a:p>
            <a:pPr lvl="1"/>
            <a:r>
              <a:rPr lang="en-US" dirty="0"/>
              <a:t>Expanding node determined by blank position, let’s call it in corner (c) and side (s)</a:t>
            </a:r>
          </a:p>
          <a:p>
            <a:pPr lvl="1"/>
            <a:r>
              <a:rPr lang="en-US" dirty="0"/>
              <a:t>In c position the branching will be 2 node, while in s position the branching will be 3 node</a:t>
            </a:r>
          </a:p>
          <a:p>
            <a:pPr lvl="1"/>
            <a:r>
              <a:rPr lang="en-US" dirty="0"/>
              <a:t>The asymptotic branching factor value will range in 2 until 3.</a:t>
            </a:r>
          </a:p>
          <a:p>
            <a:pPr lvl="1"/>
            <a:r>
              <a:rPr lang="en-US" dirty="0"/>
              <a:t>By evaluate all possible position we get branching factor is: 14/6=2.333</a:t>
            </a:r>
          </a:p>
          <a:p>
            <a:pPr lvl="1"/>
            <a:r>
              <a:rPr lang="en-US" dirty="0"/>
              <a:t>Unfortunately, this assumes that all possible location of blank are equally likely, which is incorrect</a:t>
            </a:r>
          </a:p>
          <a:p>
            <a:pPr lvl="1"/>
            <a:r>
              <a:rPr lang="en-US" dirty="0"/>
              <a:t>The number of s position will occur frequently and  </a:t>
            </a:r>
            <a:r>
              <a:rPr lang="id-ID" dirty="0"/>
              <a:t>will overrepresented in the search tree.</a:t>
            </a:r>
            <a:endParaRPr lang="en-US"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50</a:t>
            </a:fld>
            <a:endParaRPr lang="en-US" dirty="0"/>
          </a:p>
        </p:txBody>
      </p:sp>
      <p:sp>
        <p:nvSpPr>
          <p:cNvPr id="4" name="Date Placeholder 3"/>
          <p:cNvSpPr>
            <a:spLocks noGrp="1"/>
          </p:cNvSpPr>
          <p:nvPr>
            <p:ph type="dt" sz="half" idx="16"/>
          </p:nvPr>
        </p:nvSpPr>
        <p:spPr/>
        <p:txBody>
          <a:bodyPr/>
          <a:lstStyle/>
          <a:p>
            <a:pPr>
              <a:defRPr/>
            </a:pPr>
            <a:fld id="{0B12E4E6-3936-4FAB-AF76-08C6D1B6E897}" type="datetime1">
              <a:rPr lang="id-ID" smtClean="0"/>
              <a:pPr>
                <a:defRPr/>
              </a:pPr>
              <a:t>20/02/2022</a:t>
            </a:fld>
            <a:endParaRPr lang="en-US" dirty="0"/>
          </a:p>
        </p:txBody>
      </p:sp>
      <p:sp>
        <p:nvSpPr>
          <p:cNvPr id="5" name="Title 4"/>
          <p:cNvSpPr>
            <a:spLocks noGrp="1"/>
          </p:cNvSpPr>
          <p:nvPr>
            <p:ph type="title"/>
          </p:nvPr>
        </p:nvSpPr>
        <p:spPr/>
        <p:txBody>
          <a:bodyPr/>
          <a:lstStyle/>
          <a:p>
            <a:r>
              <a:rPr lang="id-ID" dirty="0"/>
              <a:t>5 Puzzle Problem</a:t>
            </a:r>
            <a:endParaRPr lang="en-US" dirty="0"/>
          </a:p>
        </p:txBody>
      </p:sp>
      <p:sp>
        <p:nvSpPr>
          <p:cNvPr id="6" name="Text Placeholder 5"/>
          <p:cNvSpPr>
            <a:spLocks noGrp="1"/>
          </p:cNvSpPr>
          <p:nvPr>
            <p:ph type="body" sz="quarter" idx="17"/>
          </p:nvPr>
        </p:nvSpPr>
        <p:spPr/>
        <p:txBody>
          <a:bodyPr/>
          <a:lstStyle/>
          <a:p>
            <a:endParaRPr lang="en-US"/>
          </a:p>
        </p:txBody>
      </p:sp>
      <p:pic>
        <p:nvPicPr>
          <p:cNvPr id="138243" name="Picture 3"/>
          <p:cNvPicPr>
            <a:picLocks noChangeAspect="1" noChangeArrowheads="1"/>
          </p:cNvPicPr>
          <p:nvPr/>
        </p:nvPicPr>
        <p:blipFill>
          <a:blip r:embed="rId3"/>
          <a:srcRect/>
          <a:stretch>
            <a:fillRect/>
          </a:stretch>
        </p:blipFill>
        <p:spPr bwMode="auto">
          <a:xfrm>
            <a:off x="365125" y="2254250"/>
            <a:ext cx="2057400" cy="1435100"/>
          </a:xfrm>
          <a:prstGeom prst="rect">
            <a:avLst/>
          </a:prstGeom>
          <a:noFill/>
          <a:ln w="9525">
            <a:noFill/>
            <a:miter lim="800000"/>
            <a:headEnd/>
            <a:tailEnd/>
          </a:ln>
        </p:spPr>
      </p:pic>
      <p:graphicFrame>
        <p:nvGraphicFramePr>
          <p:cNvPr id="9" name="Table 8"/>
          <p:cNvGraphicFramePr>
            <a:graphicFrameLocks noGrp="1"/>
          </p:cNvGraphicFramePr>
          <p:nvPr/>
        </p:nvGraphicFramePr>
        <p:xfrm>
          <a:off x="748683" y="4729655"/>
          <a:ext cx="2032617" cy="1103368"/>
        </p:xfrm>
        <a:graphic>
          <a:graphicData uri="http://schemas.openxmlformats.org/drawingml/2006/table">
            <a:tbl>
              <a:tblPr firstRow="1" bandRow="1">
                <a:tableStyleId>{5940675A-B579-460E-94D1-54222C63F5DA}</a:tableStyleId>
              </a:tblPr>
              <a:tblGrid>
                <a:gridCol w="677539">
                  <a:extLst>
                    <a:ext uri="{9D8B030D-6E8A-4147-A177-3AD203B41FA5}">
                      <a16:colId xmlns:a16="http://schemas.microsoft.com/office/drawing/2014/main" val="20000"/>
                    </a:ext>
                  </a:extLst>
                </a:gridCol>
                <a:gridCol w="677539">
                  <a:extLst>
                    <a:ext uri="{9D8B030D-6E8A-4147-A177-3AD203B41FA5}">
                      <a16:colId xmlns:a16="http://schemas.microsoft.com/office/drawing/2014/main" val="20001"/>
                    </a:ext>
                  </a:extLst>
                </a:gridCol>
                <a:gridCol w="677539">
                  <a:extLst>
                    <a:ext uri="{9D8B030D-6E8A-4147-A177-3AD203B41FA5}">
                      <a16:colId xmlns:a16="http://schemas.microsoft.com/office/drawing/2014/main" val="20002"/>
                    </a:ext>
                  </a:extLst>
                </a:gridCol>
              </a:tblGrid>
              <a:tr h="551684">
                <a:tc>
                  <a:txBody>
                    <a:bodyPr/>
                    <a:lstStyle/>
                    <a:p>
                      <a:pPr algn="ctr"/>
                      <a:r>
                        <a:rPr lang="id-ID" dirty="0"/>
                        <a:t>2</a:t>
                      </a:r>
                      <a:endParaRPr lang="en-US" dirty="0"/>
                    </a:p>
                  </a:txBody>
                  <a:tcPr anchor="ctr"/>
                </a:tc>
                <a:tc>
                  <a:txBody>
                    <a:bodyPr/>
                    <a:lstStyle/>
                    <a:p>
                      <a:pPr algn="ctr"/>
                      <a:r>
                        <a:rPr lang="id-ID" dirty="0"/>
                        <a:t>3</a:t>
                      </a:r>
                      <a:endParaRPr lang="en-US" dirty="0"/>
                    </a:p>
                  </a:txBody>
                  <a:tcPr anchor="ctr"/>
                </a:tc>
                <a:tc>
                  <a:txBody>
                    <a:bodyPr/>
                    <a:lstStyle/>
                    <a:p>
                      <a:pPr algn="ctr"/>
                      <a:r>
                        <a:rPr lang="id-ID" dirty="0"/>
                        <a:t>2</a:t>
                      </a:r>
                      <a:endParaRPr lang="en-US" dirty="0"/>
                    </a:p>
                  </a:txBody>
                  <a:tcPr anchor="ctr"/>
                </a:tc>
                <a:extLst>
                  <a:ext uri="{0D108BD9-81ED-4DB2-BD59-A6C34878D82A}">
                    <a16:rowId xmlns:a16="http://schemas.microsoft.com/office/drawing/2014/main" val="10000"/>
                  </a:ext>
                </a:extLst>
              </a:tr>
              <a:tr h="551684">
                <a:tc>
                  <a:txBody>
                    <a:bodyPr/>
                    <a:lstStyle/>
                    <a:p>
                      <a:pPr algn="ctr"/>
                      <a:r>
                        <a:rPr lang="id-ID" dirty="0"/>
                        <a:t>2</a:t>
                      </a:r>
                      <a:endParaRPr lang="en-US" dirty="0"/>
                    </a:p>
                  </a:txBody>
                  <a:tcPr anchor="ctr"/>
                </a:tc>
                <a:tc>
                  <a:txBody>
                    <a:bodyPr/>
                    <a:lstStyle/>
                    <a:p>
                      <a:pPr algn="ctr"/>
                      <a:r>
                        <a:rPr lang="id-ID" dirty="0"/>
                        <a:t>3</a:t>
                      </a:r>
                      <a:endParaRPr lang="en-US" dirty="0"/>
                    </a:p>
                  </a:txBody>
                  <a:tcPr anchor="ctr"/>
                </a:tc>
                <a:tc>
                  <a:txBody>
                    <a:bodyPr/>
                    <a:lstStyle/>
                    <a:p>
                      <a:pPr algn="ctr"/>
                      <a:r>
                        <a:rPr lang="id-ID" dirty="0"/>
                        <a:t>2</a:t>
                      </a:r>
                      <a:endParaRPr lang="en-US" dirty="0"/>
                    </a:p>
                  </a:txBody>
                  <a:tcPr anchor="ctr"/>
                </a:tc>
                <a:extLst>
                  <a:ext uri="{0D108BD9-81ED-4DB2-BD59-A6C34878D82A}">
                    <a16:rowId xmlns:a16="http://schemas.microsoft.com/office/drawing/2014/main" val="10001"/>
                  </a:ext>
                </a:extLst>
              </a:tr>
            </a:tbl>
          </a:graphicData>
        </a:graphic>
      </p:graphicFrame>
      <p:sp>
        <p:nvSpPr>
          <p:cNvPr id="10" name="TextBox 9"/>
          <p:cNvSpPr txBox="1"/>
          <p:nvPr/>
        </p:nvSpPr>
        <p:spPr>
          <a:xfrm>
            <a:off x="389908" y="4187224"/>
            <a:ext cx="2416175" cy="523220"/>
          </a:xfrm>
          <a:prstGeom prst="rect">
            <a:avLst/>
          </a:prstGeom>
          <a:ln>
            <a:noFill/>
          </a:ln>
        </p:spPr>
        <p:txBody>
          <a:bodyPr wrap="square" rtlCol="0">
            <a:spAutoFit/>
          </a:bodyPr>
          <a:lstStyle/>
          <a:p>
            <a:r>
              <a:rPr lang="en-US" sz="1400" dirty="0"/>
              <a:t>Branching </a:t>
            </a:r>
            <a:r>
              <a:rPr lang="en-US" sz="1400" dirty="0" err="1"/>
              <a:t>posibility</a:t>
            </a:r>
            <a:r>
              <a:rPr lang="en-US" sz="1400" dirty="0"/>
              <a:t> base on blank position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89908" y="2254250"/>
            <a:ext cx="8344033" cy="3153322"/>
          </a:xfrm>
        </p:spPr>
        <p:txBody>
          <a:bodyPr>
            <a:normAutofit fontScale="62500" lnSpcReduction="20000"/>
          </a:bodyPr>
          <a:lstStyle/>
          <a:p>
            <a:r>
              <a:rPr lang="en-US" dirty="0"/>
              <a:t>The exact value of the branching factor will depend</a:t>
            </a:r>
            <a:r>
              <a:rPr lang="id-ID" dirty="0"/>
              <a:t> </a:t>
            </a:r>
            <a:r>
              <a:rPr lang="en-US" dirty="0"/>
              <a:t>on </a:t>
            </a:r>
            <a:r>
              <a:rPr lang="en-US" dirty="0" err="1"/>
              <a:t>fs</a:t>
            </a:r>
            <a:r>
              <a:rPr lang="en-US" dirty="0"/>
              <a:t>, the fraction of total nodes at a given level of</a:t>
            </a:r>
            <a:r>
              <a:rPr lang="id-ID" dirty="0"/>
              <a:t> </a:t>
            </a:r>
            <a:r>
              <a:rPr lang="en-US" dirty="0"/>
              <a:t>the tree that are s nodes, with </a:t>
            </a:r>
            <a:r>
              <a:rPr lang="en-US" dirty="0" err="1"/>
              <a:t>fc</a:t>
            </a:r>
            <a:r>
              <a:rPr lang="en-US" dirty="0"/>
              <a:t> = 1 - </a:t>
            </a:r>
            <a:r>
              <a:rPr lang="en-US" dirty="0" err="1"/>
              <a:t>fs</a:t>
            </a:r>
            <a:r>
              <a:rPr lang="en-US" dirty="0"/>
              <a:t> being the</a:t>
            </a:r>
            <a:r>
              <a:rPr lang="id-ID" dirty="0"/>
              <a:t> </a:t>
            </a:r>
            <a:r>
              <a:rPr lang="en-US" dirty="0"/>
              <a:t>fraction of c nodes. </a:t>
            </a:r>
            <a:endParaRPr lang="id-ID" dirty="0"/>
          </a:p>
          <a:p>
            <a:r>
              <a:rPr lang="en-US" dirty="0"/>
              <a:t>A c node</a:t>
            </a:r>
            <a:r>
              <a:rPr lang="id-ID" dirty="0"/>
              <a:t> </a:t>
            </a:r>
            <a:r>
              <a:rPr lang="en-US" dirty="0"/>
              <a:t>at one level generates an s node and another c node</a:t>
            </a:r>
            <a:r>
              <a:rPr lang="id-ID" dirty="0"/>
              <a:t> </a:t>
            </a:r>
            <a:r>
              <a:rPr lang="en-US" dirty="0"/>
              <a:t>at the next level. Similarly, an s node at one level</a:t>
            </a:r>
            <a:r>
              <a:rPr lang="id-ID" dirty="0"/>
              <a:t> </a:t>
            </a:r>
            <a:r>
              <a:rPr lang="en-US" dirty="0"/>
              <a:t>generates another s node and two c nodes at the next</a:t>
            </a:r>
            <a:r>
              <a:rPr lang="id-ID" dirty="0"/>
              <a:t> </a:t>
            </a:r>
            <a:r>
              <a:rPr lang="en-US" dirty="0"/>
              <a:t>level. Thus, the number of c nodes at a given level is</a:t>
            </a:r>
            <a:r>
              <a:rPr lang="id-ID" dirty="0"/>
              <a:t> </a:t>
            </a:r>
            <a:r>
              <a:rPr lang="en-US" dirty="0"/>
              <a:t>two times the number of s nodes plus the number of c</a:t>
            </a:r>
            <a:r>
              <a:rPr lang="id-ID" dirty="0"/>
              <a:t> </a:t>
            </a:r>
            <a:r>
              <a:rPr lang="en-US" dirty="0"/>
              <a:t>nodes at the previous level, and the number of s nodes</a:t>
            </a:r>
            <a:r>
              <a:rPr lang="id-ID" dirty="0"/>
              <a:t> </a:t>
            </a:r>
            <a:r>
              <a:rPr lang="en-US" dirty="0"/>
              <a:t>is the number of c nodes plus the number of s nodes</a:t>
            </a:r>
            <a:r>
              <a:rPr lang="id-ID" dirty="0"/>
              <a:t> </a:t>
            </a:r>
            <a:r>
              <a:rPr lang="en-US" dirty="0"/>
              <a:t>at the previous level. Thus, if there are </a:t>
            </a:r>
            <a:r>
              <a:rPr lang="en-US" dirty="0" err="1"/>
              <a:t>nfs</a:t>
            </a:r>
            <a:r>
              <a:rPr lang="en-US" dirty="0"/>
              <a:t> s nodes</a:t>
            </a:r>
            <a:r>
              <a:rPr lang="id-ID" dirty="0"/>
              <a:t> </a:t>
            </a:r>
            <a:r>
              <a:rPr lang="en-US" dirty="0"/>
              <a:t>and </a:t>
            </a:r>
            <a:r>
              <a:rPr lang="en-US" dirty="0" err="1"/>
              <a:t>nfc</a:t>
            </a:r>
            <a:r>
              <a:rPr lang="en-US" dirty="0"/>
              <a:t> c nodes at one level, then at the next level we</a:t>
            </a:r>
            <a:r>
              <a:rPr lang="id-ID" dirty="0"/>
              <a:t> </a:t>
            </a:r>
            <a:r>
              <a:rPr lang="en-US" dirty="0"/>
              <a:t>will have 2nfs + </a:t>
            </a:r>
            <a:r>
              <a:rPr lang="en-US" dirty="0" err="1"/>
              <a:t>nfc</a:t>
            </a:r>
            <a:r>
              <a:rPr lang="en-US" dirty="0"/>
              <a:t> c nodes and </a:t>
            </a:r>
            <a:r>
              <a:rPr lang="en-US" dirty="0" err="1"/>
              <a:t>nfs</a:t>
            </a:r>
            <a:r>
              <a:rPr lang="en-US" dirty="0"/>
              <a:t> + </a:t>
            </a:r>
            <a:r>
              <a:rPr lang="en-US" dirty="0" err="1"/>
              <a:t>nfc</a:t>
            </a:r>
            <a:r>
              <a:rPr lang="en-US" dirty="0"/>
              <a:t> s nodes</a:t>
            </a:r>
            <a:r>
              <a:rPr lang="id-ID" dirty="0"/>
              <a:t> </a:t>
            </a:r>
            <a:r>
              <a:rPr lang="en-US" dirty="0"/>
              <a:t>at the next level.</a:t>
            </a:r>
            <a:endParaRPr lang="id-ID" dirty="0"/>
          </a:p>
          <a:p>
            <a:r>
              <a:rPr lang="en-US" dirty="0"/>
              <a:t>Next we assume that the fraction </a:t>
            </a:r>
            <a:r>
              <a:rPr lang="en-US" dirty="0" err="1"/>
              <a:t>fs</a:t>
            </a:r>
            <a:r>
              <a:rPr lang="id-ID" dirty="0"/>
              <a:t> </a:t>
            </a:r>
            <a:r>
              <a:rPr lang="en-US" dirty="0"/>
              <a:t>converges to an equilibrium value, and hence must be</a:t>
            </a:r>
            <a:r>
              <a:rPr lang="id-ID" dirty="0"/>
              <a:t> </a:t>
            </a:r>
            <a:r>
              <a:rPr lang="en-US" dirty="0"/>
              <a:t>the same at the next level, or</a:t>
            </a:r>
          </a:p>
          <a:p>
            <a:pPr lvl="1"/>
            <a:endParaRPr lang="en-US"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51</a:t>
            </a:fld>
            <a:endParaRPr lang="en-US" dirty="0"/>
          </a:p>
        </p:txBody>
      </p:sp>
      <p:sp>
        <p:nvSpPr>
          <p:cNvPr id="4" name="Date Placeholder 3"/>
          <p:cNvSpPr>
            <a:spLocks noGrp="1"/>
          </p:cNvSpPr>
          <p:nvPr>
            <p:ph type="dt" sz="half" idx="16"/>
          </p:nvPr>
        </p:nvSpPr>
        <p:spPr/>
        <p:txBody>
          <a:bodyPr/>
          <a:lstStyle/>
          <a:p>
            <a:pPr>
              <a:defRPr/>
            </a:pPr>
            <a:fld id="{0B12E4E6-3936-4FAB-AF76-08C6D1B6E897}" type="datetime1">
              <a:rPr lang="id-ID" smtClean="0"/>
              <a:pPr>
                <a:defRPr/>
              </a:pPr>
              <a:t>20/02/2022</a:t>
            </a:fld>
            <a:endParaRPr lang="en-US" dirty="0"/>
          </a:p>
        </p:txBody>
      </p:sp>
      <p:sp>
        <p:nvSpPr>
          <p:cNvPr id="5" name="Title 4"/>
          <p:cNvSpPr>
            <a:spLocks noGrp="1"/>
          </p:cNvSpPr>
          <p:nvPr>
            <p:ph type="title"/>
          </p:nvPr>
        </p:nvSpPr>
        <p:spPr/>
        <p:txBody>
          <a:bodyPr/>
          <a:lstStyle/>
          <a:p>
            <a:r>
              <a:rPr lang="id-ID" dirty="0"/>
              <a:t>5 Puzzle Problem Branching Factor [1]</a:t>
            </a:r>
            <a:endParaRPr lang="en-US" dirty="0"/>
          </a:p>
        </p:txBody>
      </p:sp>
      <p:sp>
        <p:nvSpPr>
          <p:cNvPr id="6" name="Text Placeholder 5"/>
          <p:cNvSpPr>
            <a:spLocks noGrp="1"/>
          </p:cNvSpPr>
          <p:nvPr>
            <p:ph type="body" sz="quarter" idx="17"/>
          </p:nvPr>
        </p:nvSpPr>
        <p:spPr/>
        <p:txBody>
          <a:bodyPr/>
          <a:lstStyle/>
          <a:p>
            <a:endParaRPr lang="en-US"/>
          </a:p>
        </p:txBody>
      </p:sp>
      <p:pic>
        <p:nvPicPr>
          <p:cNvPr id="139266" name="Picture 2"/>
          <p:cNvPicPr>
            <a:picLocks noChangeAspect="1" noChangeArrowheads="1"/>
          </p:cNvPicPr>
          <p:nvPr/>
        </p:nvPicPr>
        <p:blipFill>
          <a:blip r:embed="rId3"/>
          <a:srcRect/>
          <a:stretch>
            <a:fillRect/>
          </a:stretch>
        </p:blipFill>
        <p:spPr bwMode="auto">
          <a:xfrm>
            <a:off x="5418163" y="4960440"/>
            <a:ext cx="3124200" cy="13335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normAutofit fontScale="92500" lnSpcReduction="10000"/>
          </a:bodyPr>
          <a:lstStyle/>
          <a:p>
            <a:r>
              <a:rPr lang="id-ID" dirty="0"/>
              <a:t>The solution of the equantation is ~0.4142 (sqrt(2)-1)</a:t>
            </a:r>
          </a:p>
          <a:p>
            <a:r>
              <a:rPr lang="id-ID" dirty="0"/>
              <a:t>fs=0.4142, fc=1-fs = 0.5858</a:t>
            </a:r>
          </a:p>
          <a:p>
            <a:r>
              <a:rPr lang="id-ID" dirty="0"/>
              <a:t>Branching factor at each level:</a:t>
            </a:r>
          </a:p>
          <a:p>
            <a:pPr lvl="1"/>
            <a:r>
              <a:rPr lang="id-ID" dirty="0"/>
              <a:t>3nfs+2nfc (abaikan n)</a:t>
            </a:r>
          </a:p>
          <a:p>
            <a:pPr lvl="1"/>
            <a:r>
              <a:rPr lang="id-ID" dirty="0"/>
              <a:t>3 x 0.4142+ 2 x 0.5858 = 2.4142</a:t>
            </a:r>
          </a:p>
          <a:p>
            <a:r>
              <a:rPr lang="id-ID" dirty="0"/>
              <a:t>This branching factor assume that the parent of </a:t>
            </a:r>
            <a:r>
              <a:rPr lang="en-US" dirty="0"/>
              <a:t>a node is generated as one of its children.</a:t>
            </a:r>
            <a:endParaRPr lang="id-ID" dirty="0"/>
          </a:p>
          <a:p>
            <a:r>
              <a:rPr lang="id-ID" dirty="0"/>
              <a:t>What is value of 5 Puzzle Branching Factor if the </a:t>
            </a:r>
            <a:r>
              <a:rPr lang="en-US" dirty="0"/>
              <a:t>we wouldn’t generate the parent as one of the children</a:t>
            </a:r>
            <a:r>
              <a:rPr lang="id-ID" dirty="0"/>
              <a:t>?</a:t>
            </a:r>
            <a:endParaRPr lang="en-US" dirty="0"/>
          </a:p>
          <a:p>
            <a:pPr>
              <a:buNone/>
            </a:pPr>
            <a:endParaRPr lang="en-US"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52</a:t>
            </a:fld>
            <a:endParaRPr lang="en-US" dirty="0"/>
          </a:p>
        </p:txBody>
      </p:sp>
      <p:sp>
        <p:nvSpPr>
          <p:cNvPr id="4" name="Date Placeholder 3"/>
          <p:cNvSpPr>
            <a:spLocks noGrp="1"/>
          </p:cNvSpPr>
          <p:nvPr>
            <p:ph type="dt" sz="half" idx="16"/>
          </p:nvPr>
        </p:nvSpPr>
        <p:spPr/>
        <p:txBody>
          <a:bodyPr/>
          <a:lstStyle/>
          <a:p>
            <a:pPr>
              <a:defRPr/>
            </a:pPr>
            <a:fld id="{0B12E4E6-3936-4FAB-AF76-08C6D1B6E897}" type="datetime1">
              <a:rPr lang="id-ID" smtClean="0"/>
              <a:pPr>
                <a:defRPr/>
              </a:pPr>
              <a:t>20/02/2022</a:t>
            </a:fld>
            <a:endParaRPr lang="en-US" dirty="0"/>
          </a:p>
        </p:txBody>
      </p:sp>
      <p:sp>
        <p:nvSpPr>
          <p:cNvPr id="5" name="Title 4"/>
          <p:cNvSpPr>
            <a:spLocks noGrp="1"/>
          </p:cNvSpPr>
          <p:nvPr>
            <p:ph type="title"/>
          </p:nvPr>
        </p:nvSpPr>
        <p:spPr/>
        <p:txBody>
          <a:bodyPr/>
          <a:lstStyle/>
          <a:p>
            <a:r>
              <a:rPr lang="id-ID" dirty="0"/>
              <a:t>5 Puzzle Problem Branching Factor [2]</a:t>
            </a:r>
            <a:endParaRPr lang="en-US" dirty="0"/>
          </a:p>
        </p:txBody>
      </p:sp>
      <p:sp>
        <p:nvSpPr>
          <p:cNvPr id="6" name="Text Placeholder 5"/>
          <p:cNvSpPr>
            <a:spLocks noGrp="1"/>
          </p:cNvSpPr>
          <p:nvPr>
            <p:ph type="body" sz="quarter" idx="17"/>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4294967295"/>
          </p:nvPr>
        </p:nvSpPr>
        <p:spPr>
          <a:xfrm>
            <a:off x="0" y="6356350"/>
            <a:ext cx="1643063" cy="365125"/>
          </a:xfrm>
        </p:spPr>
        <p:txBody>
          <a:bodyPr/>
          <a:lstStyle/>
          <a:p>
            <a:pPr>
              <a:defRPr/>
            </a:pPr>
            <a:fld id="{FC439E91-4AF3-43DB-8D56-BBD3BFA0F91F}" type="datetime1">
              <a:rPr lang="id-ID" smtClean="0"/>
              <a:pPr>
                <a:defRPr/>
              </a:pPr>
              <a:t>20/02/2022</a:t>
            </a:fld>
            <a:endParaRPr lang="en-US" dirty="0"/>
          </a:p>
        </p:txBody>
      </p:sp>
    </p:spTree>
    <p:extLst>
      <p:ext uri="{BB962C8B-B14F-4D97-AF65-F5344CB8AC3E}">
        <p14:creationId xmlns:p14="http://schemas.microsoft.com/office/powerpoint/2010/main" val="166628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1">
              <a:buFont typeface="Arial" pitchFamily="34" charset="0"/>
              <a:buChar char="•"/>
            </a:pPr>
            <a:endParaRPr lang="id-ID" sz="3600" dirty="0"/>
          </a:p>
        </p:txBody>
      </p:sp>
      <p:sp>
        <p:nvSpPr>
          <p:cNvPr id="3" name="Title 2"/>
          <p:cNvSpPr>
            <a:spLocks noGrp="1"/>
          </p:cNvSpPr>
          <p:nvPr>
            <p:ph type="title"/>
          </p:nvPr>
        </p:nvSpPr>
        <p:spPr>
          <a:xfrm>
            <a:off x="413359" y="1600200"/>
            <a:ext cx="8578241" cy="990600"/>
          </a:xfrm>
        </p:spPr>
        <p:txBody>
          <a:bodyPr/>
          <a:lstStyle/>
          <a:p>
            <a:r>
              <a:rPr lang="en-ID" altLang="en-US" sz="3200" b="1" dirty="0" err="1">
                <a:latin typeface="Lato"/>
              </a:rPr>
              <a:t>Ruang</a:t>
            </a:r>
            <a:r>
              <a:rPr lang="en-ID" altLang="en-US" sz="3200" b="1" dirty="0">
                <a:latin typeface="Lato"/>
              </a:rPr>
              <a:t> </a:t>
            </a:r>
            <a:r>
              <a:rPr lang="en-ID" altLang="en-US" sz="3200" b="1" dirty="0" err="1">
                <a:latin typeface="Lato"/>
              </a:rPr>
              <a:t>Masalah</a:t>
            </a:r>
            <a:endParaRPr lang="en-ID" altLang="en-US" sz="3200" b="1" i="1" dirty="0">
              <a:latin typeface="Lato"/>
            </a:endParaRPr>
          </a:p>
        </p:txBody>
      </p:sp>
      <p:pic>
        <p:nvPicPr>
          <p:cNvPr id="4" name="Picture 15">
            <a:extLst>
              <a:ext uri="{FF2B5EF4-FFF2-40B4-BE49-F238E27FC236}">
                <a16:creationId xmlns:a16="http://schemas.microsoft.com/office/drawing/2014/main" id="{61645618-44D9-478C-8952-7B1E80825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653" y="2949464"/>
            <a:ext cx="2581947" cy="29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639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45C3F7-7A82-4B0E-848A-8F9C80A136FA}"/>
              </a:ext>
            </a:extLst>
          </p:cNvPr>
          <p:cNvSpPr>
            <a:spLocks noGrp="1"/>
          </p:cNvSpPr>
          <p:nvPr>
            <p:ph type="title"/>
          </p:nvPr>
        </p:nvSpPr>
        <p:spPr>
          <a:xfrm>
            <a:off x="448983" y="1290676"/>
            <a:ext cx="8246035" cy="610950"/>
          </a:xfrm>
        </p:spPr>
        <p:txBody>
          <a:bodyPr/>
          <a:lstStyle/>
          <a:p>
            <a:pPr>
              <a:defRPr/>
            </a:pPr>
            <a:r>
              <a:rPr altLang="en-US" dirty="0" err="1"/>
              <a:t>Ruang</a:t>
            </a:r>
            <a:r>
              <a:rPr altLang="en-US" dirty="0"/>
              <a:t> </a:t>
            </a:r>
            <a:r>
              <a:rPr altLang="en-US" dirty="0" err="1"/>
              <a:t>Masalah</a:t>
            </a:r>
            <a:endParaRPr lang="id-ID" dirty="0">
              <a:solidFill>
                <a:schemeClr val="tx1"/>
              </a:solidFill>
            </a:endParaRPr>
          </a:p>
        </p:txBody>
      </p:sp>
      <p:sp>
        <p:nvSpPr>
          <p:cNvPr id="75779" name="Content Placeholder 3">
            <a:extLst>
              <a:ext uri="{FF2B5EF4-FFF2-40B4-BE49-F238E27FC236}">
                <a16:creationId xmlns:a16="http://schemas.microsoft.com/office/drawing/2014/main" id="{EBB798B7-94D7-4D3B-947A-B223B83A3FD0}"/>
              </a:ext>
            </a:extLst>
          </p:cNvPr>
          <p:cNvSpPr>
            <a:spLocks noGrp="1"/>
          </p:cNvSpPr>
          <p:nvPr>
            <p:ph idx="1"/>
          </p:nvPr>
        </p:nvSpPr>
        <p:spPr bwMode="auto">
          <a:xfrm>
            <a:off x="448983" y="2207100"/>
            <a:ext cx="8246035" cy="35132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9" tIns="17149" rIns="34299" bIns="17149" numCol="1" anchor="t" anchorCtr="0" compatLnSpc="1">
            <a:prstTxWarp prst="textNoShape">
              <a:avLst/>
            </a:prstTxWarp>
          </a:bodyPr>
          <a:lstStyle/>
          <a:p>
            <a:pPr marL="428739" indent="-428739">
              <a:lnSpc>
                <a:spcPct val="150000"/>
              </a:lnSpc>
              <a:buFont typeface="Lato"/>
              <a:buAutoNum type="arabicPeriod"/>
            </a:pPr>
            <a:r>
              <a:rPr altLang="en-US" sz="2251">
                <a:latin typeface="Lato"/>
              </a:rPr>
              <a:t>Himpunan keadaan (</a:t>
            </a:r>
            <a:r>
              <a:rPr altLang="en-US" sz="2251" i="1">
                <a:latin typeface="Lato"/>
              </a:rPr>
              <a:t>state</a:t>
            </a:r>
            <a:r>
              <a:rPr altLang="en-US" sz="2251">
                <a:latin typeface="Lato"/>
              </a:rPr>
              <a:t>)</a:t>
            </a:r>
            <a:endParaRPr altLang="en-US" sz="2251">
              <a:latin typeface="Lato Light"/>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CDF6B5-62AC-46F5-9F7D-7AE36363C3CC}"/>
              </a:ext>
            </a:extLst>
          </p:cNvPr>
          <p:cNvSpPr>
            <a:spLocks noGrp="1"/>
          </p:cNvSpPr>
          <p:nvPr>
            <p:ph type="title"/>
          </p:nvPr>
        </p:nvSpPr>
        <p:spPr>
          <a:xfrm>
            <a:off x="448983" y="1290676"/>
            <a:ext cx="8246035" cy="610950"/>
          </a:xfrm>
        </p:spPr>
        <p:txBody>
          <a:bodyPr/>
          <a:lstStyle/>
          <a:p>
            <a:pPr>
              <a:defRPr/>
            </a:pPr>
            <a:r>
              <a:rPr altLang="en-US" dirty="0" err="1"/>
              <a:t>Ruang</a:t>
            </a:r>
            <a:r>
              <a:rPr altLang="en-US" dirty="0"/>
              <a:t> </a:t>
            </a:r>
            <a:r>
              <a:rPr altLang="en-US" dirty="0" err="1"/>
              <a:t>Masalah</a:t>
            </a:r>
            <a:endParaRPr lang="id-ID" dirty="0">
              <a:solidFill>
                <a:schemeClr val="tx1"/>
              </a:solidFill>
            </a:endParaRPr>
          </a:p>
        </p:txBody>
      </p:sp>
      <p:sp>
        <p:nvSpPr>
          <p:cNvPr id="77827" name="Content Placeholder 3">
            <a:extLst>
              <a:ext uri="{FF2B5EF4-FFF2-40B4-BE49-F238E27FC236}">
                <a16:creationId xmlns:a16="http://schemas.microsoft.com/office/drawing/2014/main" id="{AAB47749-872D-4995-BEC9-DCF45F2A22C1}"/>
              </a:ext>
            </a:extLst>
          </p:cNvPr>
          <p:cNvSpPr>
            <a:spLocks noGrp="1"/>
          </p:cNvSpPr>
          <p:nvPr>
            <p:ph idx="1"/>
          </p:nvPr>
        </p:nvSpPr>
        <p:spPr bwMode="auto">
          <a:xfrm>
            <a:off x="448983" y="2207100"/>
            <a:ext cx="8246035" cy="35132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9" tIns="17149" rIns="34299" bIns="17149" numCol="1" anchor="t" anchorCtr="0" compatLnSpc="1">
            <a:prstTxWarp prst="textNoShape">
              <a:avLst/>
            </a:prstTxWarp>
          </a:bodyPr>
          <a:lstStyle/>
          <a:p>
            <a:pPr marL="428739" indent="-428739">
              <a:lnSpc>
                <a:spcPct val="150000"/>
              </a:lnSpc>
              <a:buFont typeface="Lato"/>
              <a:buAutoNum type="arabicPeriod"/>
            </a:pPr>
            <a:r>
              <a:rPr altLang="en-US" sz="2251">
                <a:latin typeface="Lato"/>
              </a:rPr>
              <a:t>Himpunan keadaan (</a:t>
            </a:r>
            <a:r>
              <a:rPr altLang="en-US" sz="2251" i="1">
                <a:latin typeface="Lato"/>
              </a:rPr>
              <a:t>state</a:t>
            </a:r>
            <a:r>
              <a:rPr altLang="en-US" sz="2251">
                <a:latin typeface="Lato"/>
              </a:rPr>
              <a:t>)</a:t>
            </a:r>
          </a:p>
          <a:p>
            <a:pPr marL="428739" indent="-428739">
              <a:lnSpc>
                <a:spcPct val="150000"/>
              </a:lnSpc>
              <a:buFont typeface="Lato"/>
              <a:buAutoNum type="arabicPeriod"/>
            </a:pPr>
            <a:r>
              <a:rPr altLang="en-US" sz="2251">
                <a:latin typeface="Lato"/>
              </a:rPr>
              <a:t>Himpunan rute dari </a:t>
            </a:r>
            <a:r>
              <a:rPr altLang="en-US" sz="2251" i="1">
                <a:latin typeface="Lato"/>
              </a:rPr>
              <a:t>initial state</a:t>
            </a:r>
            <a:r>
              <a:rPr altLang="en-US" sz="2251">
                <a:latin typeface="Lato"/>
              </a:rPr>
              <a:t> menuju </a:t>
            </a:r>
            <a:r>
              <a:rPr altLang="en-US" sz="2251" i="1">
                <a:latin typeface="Lato"/>
              </a:rPr>
              <a:t>goal state</a:t>
            </a:r>
            <a:endParaRPr altLang="en-US" sz="2251">
              <a:latin typeface="Lato Light"/>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1">
            <a:extLst>
              <a:ext uri="{FF2B5EF4-FFF2-40B4-BE49-F238E27FC236}">
                <a16:creationId xmlns:a16="http://schemas.microsoft.com/office/drawing/2014/main" id="{E0C1B1A8-9339-41C3-8670-3AF63B514AEB}"/>
              </a:ext>
            </a:extLst>
          </p:cNvPr>
          <p:cNvGraphicFramePr>
            <a:graphicFrameLocks noChangeAspect="1"/>
          </p:cNvGraphicFramePr>
          <p:nvPr>
            <p:extLst>
              <p:ext uri="{D42A27DB-BD31-4B8C-83A1-F6EECF244321}">
                <p14:modId xmlns:p14="http://schemas.microsoft.com/office/powerpoint/2010/main" val="1805899320"/>
              </p:ext>
            </p:extLst>
          </p:nvPr>
        </p:nvGraphicFramePr>
        <p:xfrm>
          <a:off x="1196295" y="2833948"/>
          <a:ext cx="6229782" cy="3137518"/>
        </p:xfrm>
        <a:graphic>
          <a:graphicData uri="http://schemas.openxmlformats.org/presentationml/2006/ole">
            <mc:AlternateContent xmlns:mc="http://schemas.openxmlformats.org/markup-compatibility/2006">
              <mc:Choice xmlns:v="urn:schemas-microsoft-com:vml" Requires="v">
                <p:oleObj name="Visio" r:id="rId3" imgW="3606564" imgH="1718409" progId="Visio.Drawing.11">
                  <p:embed/>
                </p:oleObj>
              </mc:Choice>
              <mc:Fallback>
                <p:oleObj name="Visio" r:id="rId3" imgW="3606564" imgH="1718409" progId="Visio.Drawing.11">
                  <p:embed/>
                  <p:pic>
                    <p:nvPicPr>
                      <p:cNvPr id="79874" name="Object 1">
                        <a:extLst>
                          <a:ext uri="{FF2B5EF4-FFF2-40B4-BE49-F238E27FC236}">
                            <a16:creationId xmlns:a16="http://schemas.microsoft.com/office/drawing/2014/main" id="{E0C1B1A8-9339-41C3-8670-3AF63B514A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295" y="2833948"/>
                        <a:ext cx="6229782" cy="3137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5" name="Rectangle 8">
            <a:extLst>
              <a:ext uri="{FF2B5EF4-FFF2-40B4-BE49-F238E27FC236}">
                <a16:creationId xmlns:a16="http://schemas.microsoft.com/office/drawing/2014/main" id="{7FAF9831-3B48-4C35-AA09-14DBE16429F9}"/>
              </a:ext>
            </a:extLst>
          </p:cNvPr>
          <p:cNvSpPr>
            <a:spLocks noChangeArrowheads="1"/>
          </p:cNvSpPr>
          <p:nvPr/>
        </p:nvSpPr>
        <p:spPr bwMode="auto">
          <a:xfrm>
            <a:off x="291184" y="1356620"/>
            <a:ext cx="788577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1" dirty="0" err="1">
                <a:solidFill>
                  <a:srgbClr val="000000"/>
                </a:solidFill>
              </a:rPr>
              <a:t>Masalah</a:t>
            </a:r>
            <a:r>
              <a:rPr lang="en-US" altLang="en-US" b="1" dirty="0">
                <a:solidFill>
                  <a:srgbClr val="000000"/>
                </a:solidFill>
              </a:rPr>
              <a:t> </a:t>
            </a:r>
            <a:r>
              <a:rPr lang="en-US" altLang="en-US" b="1" dirty="0" err="1">
                <a:solidFill>
                  <a:srgbClr val="000000"/>
                </a:solidFill>
              </a:rPr>
              <a:t>Jurigen</a:t>
            </a:r>
            <a:r>
              <a:rPr lang="en-US" altLang="en-US" b="1" dirty="0">
                <a:solidFill>
                  <a:srgbClr val="000000"/>
                </a:solidFill>
              </a:rPr>
              <a:t> Air:</a:t>
            </a:r>
            <a:endParaRPr lang="id-ID" altLang="en-US" b="1" dirty="0">
              <a:solidFill>
                <a:srgbClr val="000000"/>
              </a:solidFill>
            </a:endParaRPr>
          </a:p>
          <a:p>
            <a:pPr>
              <a:buFont typeface="Arial" panose="020B0604020202020204" pitchFamily="34" charset="0"/>
              <a:buChar char="•"/>
            </a:pPr>
            <a:r>
              <a:rPr lang="en-US" altLang="en-US" dirty="0">
                <a:solidFill>
                  <a:srgbClr val="000000"/>
                </a:solidFill>
              </a:rPr>
              <a:t> </a:t>
            </a:r>
            <a:r>
              <a:rPr lang="en-US" altLang="en-US" dirty="0" err="1">
                <a:solidFill>
                  <a:srgbClr val="000000"/>
                </a:solidFill>
              </a:rPr>
              <a:t>Terdapat</a:t>
            </a:r>
            <a:r>
              <a:rPr lang="en-US" altLang="en-US" dirty="0">
                <a:solidFill>
                  <a:srgbClr val="000000"/>
                </a:solidFill>
              </a:rPr>
              <a:t> </a:t>
            </a:r>
            <a:r>
              <a:rPr lang="en-US" altLang="en-US" dirty="0" err="1">
                <a:solidFill>
                  <a:srgbClr val="000000"/>
                </a:solidFill>
              </a:rPr>
              <a:t>dua</a:t>
            </a:r>
            <a:r>
              <a:rPr lang="en-US" altLang="en-US" dirty="0">
                <a:solidFill>
                  <a:srgbClr val="000000"/>
                </a:solidFill>
              </a:rPr>
              <a:t> </a:t>
            </a:r>
            <a:r>
              <a:rPr lang="en-US" altLang="en-US" dirty="0" err="1">
                <a:solidFill>
                  <a:srgbClr val="000000"/>
                </a:solidFill>
              </a:rPr>
              <a:t>jurigen</a:t>
            </a:r>
            <a:r>
              <a:rPr lang="en-US" altLang="en-US" dirty="0">
                <a:solidFill>
                  <a:srgbClr val="000000"/>
                </a:solidFill>
              </a:rPr>
              <a:t> </a:t>
            </a:r>
            <a:r>
              <a:rPr lang="en-US" altLang="en-US" dirty="0" err="1">
                <a:solidFill>
                  <a:srgbClr val="C00000"/>
                </a:solidFill>
              </a:rPr>
              <a:t>tanpa</a:t>
            </a:r>
            <a:r>
              <a:rPr lang="en-US" altLang="en-US" dirty="0">
                <a:solidFill>
                  <a:srgbClr val="C00000"/>
                </a:solidFill>
              </a:rPr>
              <a:t> </a:t>
            </a:r>
            <a:r>
              <a:rPr lang="en-US" altLang="en-US" dirty="0" err="1">
                <a:solidFill>
                  <a:srgbClr val="C00000"/>
                </a:solidFill>
              </a:rPr>
              <a:t>skala</a:t>
            </a:r>
            <a:r>
              <a:rPr lang="en-US" altLang="en-US" dirty="0">
                <a:solidFill>
                  <a:srgbClr val="C00000"/>
                </a:solidFill>
              </a:rPr>
              <a:t> </a:t>
            </a:r>
            <a:r>
              <a:rPr lang="en-US" altLang="en-US" dirty="0" err="1">
                <a:solidFill>
                  <a:srgbClr val="C00000"/>
                </a:solidFill>
              </a:rPr>
              <a:t>ukuran</a:t>
            </a:r>
            <a:r>
              <a:rPr lang="en-US" altLang="en-US" dirty="0">
                <a:solidFill>
                  <a:srgbClr val="000000"/>
                </a:solidFill>
              </a:rPr>
              <a:t>.</a:t>
            </a:r>
          </a:p>
          <a:p>
            <a:pPr>
              <a:buFont typeface="Arial" panose="020B0604020202020204" pitchFamily="34" charset="0"/>
              <a:buChar char="•"/>
            </a:pPr>
            <a:r>
              <a:rPr lang="en-US" altLang="en-US" dirty="0">
                <a:solidFill>
                  <a:srgbClr val="000000"/>
                </a:solidFill>
              </a:rPr>
              <a:t> </a:t>
            </a:r>
            <a:r>
              <a:rPr lang="en-US" altLang="en-US" dirty="0" err="1">
                <a:solidFill>
                  <a:srgbClr val="000000"/>
                </a:solidFill>
              </a:rPr>
              <a:t>Sebuah</a:t>
            </a:r>
            <a:r>
              <a:rPr lang="en-US" altLang="en-US" dirty="0">
                <a:solidFill>
                  <a:srgbClr val="000000"/>
                </a:solidFill>
              </a:rPr>
              <a:t> </a:t>
            </a:r>
            <a:r>
              <a:rPr lang="en-US" altLang="en-US" dirty="0" err="1">
                <a:solidFill>
                  <a:srgbClr val="000000"/>
                </a:solidFill>
              </a:rPr>
              <a:t>kran</a:t>
            </a:r>
            <a:r>
              <a:rPr lang="en-US" altLang="en-US" dirty="0">
                <a:solidFill>
                  <a:srgbClr val="000000"/>
                </a:solidFill>
              </a:rPr>
              <a:t> air yang </a:t>
            </a:r>
            <a:r>
              <a:rPr lang="en-US" altLang="en-US" dirty="0" err="1">
                <a:solidFill>
                  <a:srgbClr val="000000"/>
                </a:solidFill>
              </a:rPr>
              <a:t>bisa</a:t>
            </a:r>
            <a:r>
              <a:rPr lang="en-US" altLang="en-US" dirty="0">
                <a:solidFill>
                  <a:srgbClr val="000000"/>
                </a:solidFill>
              </a:rPr>
              <a:t> </a:t>
            </a:r>
            <a:r>
              <a:rPr lang="en-US" altLang="en-US" dirty="0" err="1">
                <a:solidFill>
                  <a:srgbClr val="000000"/>
                </a:solidFill>
              </a:rPr>
              <a:t>mengeluarkan</a:t>
            </a:r>
            <a:r>
              <a:rPr lang="en-US" altLang="en-US" dirty="0">
                <a:solidFill>
                  <a:srgbClr val="000000"/>
                </a:solidFill>
              </a:rPr>
              <a:t> air </a:t>
            </a:r>
            <a:r>
              <a:rPr lang="en-US" altLang="en-US" dirty="0" err="1">
                <a:solidFill>
                  <a:srgbClr val="C00000"/>
                </a:solidFill>
              </a:rPr>
              <a:t>tanpa</a:t>
            </a:r>
            <a:r>
              <a:rPr lang="en-US" altLang="en-US" dirty="0">
                <a:solidFill>
                  <a:srgbClr val="C00000"/>
                </a:solidFill>
              </a:rPr>
              <a:t> </a:t>
            </a:r>
            <a:r>
              <a:rPr lang="en-US" altLang="en-US" dirty="0" err="1">
                <a:solidFill>
                  <a:srgbClr val="C00000"/>
                </a:solidFill>
              </a:rPr>
              <a:t>batas</a:t>
            </a:r>
            <a:r>
              <a:rPr lang="en-US" altLang="en-US" dirty="0">
                <a:solidFill>
                  <a:srgbClr val="000000"/>
                </a:solidFill>
              </a:rPr>
              <a:t>. </a:t>
            </a:r>
          </a:p>
          <a:p>
            <a:pPr>
              <a:buFont typeface="Arial" panose="020B0604020202020204" pitchFamily="34" charset="0"/>
              <a:buChar char="•"/>
            </a:pPr>
            <a:r>
              <a:rPr lang="en-US" altLang="en-US" dirty="0">
                <a:solidFill>
                  <a:srgbClr val="000000"/>
                </a:solidFill>
              </a:rPr>
              <a:t> </a:t>
            </a:r>
            <a:r>
              <a:rPr lang="en-US" altLang="en-US" dirty="0" err="1">
                <a:solidFill>
                  <a:srgbClr val="000000"/>
                </a:solidFill>
              </a:rPr>
              <a:t>Bagaimana</a:t>
            </a:r>
            <a:r>
              <a:rPr lang="en-US" altLang="en-US" dirty="0">
                <a:solidFill>
                  <a:srgbClr val="000000"/>
                </a:solidFill>
              </a:rPr>
              <a:t> </a:t>
            </a:r>
            <a:r>
              <a:rPr lang="en-US" altLang="en-US" dirty="0" err="1">
                <a:solidFill>
                  <a:srgbClr val="000000"/>
                </a:solidFill>
              </a:rPr>
              <a:t>mendapatkan</a:t>
            </a:r>
            <a:r>
              <a:rPr lang="en-US" altLang="en-US" dirty="0">
                <a:solidFill>
                  <a:srgbClr val="000000"/>
                </a:solidFill>
              </a:rPr>
              <a:t> </a:t>
            </a:r>
            <a:r>
              <a:rPr lang="en-US" altLang="en-US" dirty="0" err="1">
                <a:solidFill>
                  <a:srgbClr val="C00000"/>
                </a:solidFill>
              </a:rPr>
              <a:t>tepat</a:t>
            </a:r>
            <a:r>
              <a:rPr lang="en-US" altLang="en-US" dirty="0">
                <a:solidFill>
                  <a:srgbClr val="C00000"/>
                </a:solidFill>
              </a:rPr>
              <a:t> 2 </a:t>
            </a:r>
            <a:r>
              <a:rPr lang="en-US" altLang="en-US" dirty="0" err="1">
                <a:solidFill>
                  <a:srgbClr val="C00000"/>
                </a:solidFill>
              </a:rPr>
              <a:t>galon</a:t>
            </a:r>
            <a:r>
              <a:rPr lang="en-US" altLang="en-US" dirty="0">
                <a:solidFill>
                  <a:srgbClr val="000000"/>
                </a:solidFill>
              </a:rPr>
              <a:t> air di </a:t>
            </a:r>
            <a:r>
              <a:rPr lang="en-US" altLang="en-US" dirty="0" err="1">
                <a:solidFill>
                  <a:srgbClr val="000000"/>
                </a:solidFill>
              </a:rPr>
              <a:t>dalam</a:t>
            </a:r>
            <a:r>
              <a:rPr lang="en-US" altLang="en-US" dirty="0">
                <a:solidFill>
                  <a:srgbClr val="000000"/>
                </a:solidFill>
              </a:rPr>
              <a:t> </a:t>
            </a:r>
            <a:r>
              <a:rPr lang="en-US" altLang="en-US" dirty="0" err="1">
                <a:solidFill>
                  <a:srgbClr val="000000"/>
                </a:solidFill>
              </a:rPr>
              <a:t>jurigen</a:t>
            </a:r>
            <a:r>
              <a:rPr lang="en-US" altLang="en-US" dirty="0">
                <a:solidFill>
                  <a:srgbClr val="000000"/>
                </a:solidFill>
              </a:rPr>
              <a:t> 3-galon?</a:t>
            </a:r>
          </a:p>
        </p:txBody>
      </p:sp>
    </p:spTree>
  </p:cSld>
  <p:clrMapOvr>
    <a:masterClrMapping/>
  </p:clrMapOvr>
</p:sld>
</file>

<file path=ppt/theme/theme1.xml><?xml version="1.0" encoding="utf-8"?>
<a:theme xmlns:a="http://schemas.openxmlformats.org/drawingml/2006/main" name="template_informatika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1418</TotalTime>
  <Words>4301</Words>
  <Application>Microsoft Office PowerPoint</Application>
  <PresentationFormat>On-screen Show (4:3)</PresentationFormat>
  <Paragraphs>331</Paragraphs>
  <Slides>53</Slides>
  <Notes>53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4" baseType="lpstr">
      <vt:lpstr>Arial</vt:lpstr>
      <vt:lpstr>Brush Script Std</vt:lpstr>
      <vt:lpstr>Calibri</vt:lpstr>
      <vt:lpstr>Lato</vt:lpstr>
      <vt:lpstr>Lato Light</vt:lpstr>
      <vt:lpstr>Lucida Grande</vt:lpstr>
      <vt:lpstr>Times New Roman</vt:lpstr>
      <vt:lpstr>Verdana</vt:lpstr>
      <vt:lpstr>Wingdings</vt:lpstr>
      <vt:lpstr>template_informatika_slide</vt:lpstr>
      <vt:lpstr>Visio</vt:lpstr>
      <vt:lpstr>CRI2D3 Kecerdasan Buatan Pertemuan 2: Uninformed Search</vt:lpstr>
      <vt:lpstr>Searching-Based Systems</vt:lpstr>
      <vt:lpstr>Teknik searching </vt:lpstr>
      <vt:lpstr>Teknik searching </vt:lpstr>
      <vt:lpstr>Teknik searching </vt:lpstr>
      <vt:lpstr>Ruang Masalah</vt:lpstr>
      <vt:lpstr>Ruang Masalah</vt:lpstr>
      <vt:lpstr>Ruang Masalah</vt:lpstr>
      <vt:lpstr>PowerPoint Presentation</vt:lpstr>
      <vt:lpstr>PowerPoint Presentation</vt:lpstr>
      <vt:lpstr>PowerPoint Presentation</vt:lpstr>
      <vt:lpstr>Ruang Keadaan</vt:lpstr>
      <vt:lpstr>Aturan Produksi</vt:lpstr>
      <vt:lpstr>Himpunan Operator</vt:lpstr>
      <vt:lpstr>PowerPoint Presentation</vt:lpstr>
      <vt:lpstr>PowerPoint Presentation</vt:lpstr>
      <vt:lpstr>Breadth-First Search</vt:lpstr>
      <vt:lpstr>Breadth-First Search (BFS)</vt:lpstr>
      <vt:lpstr>Breadth-First Search (BFS)</vt:lpstr>
      <vt:lpstr>Breadth-First Search (BFS)</vt:lpstr>
      <vt:lpstr>Breadth-First Search (BFS)</vt:lpstr>
      <vt:lpstr>Breadth-First Search (BFS)</vt:lpstr>
      <vt:lpstr>Aplikasi Robotika</vt:lpstr>
      <vt:lpstr>Aplikasi Robotika</vt:lpstr>
      <vt:lpstr>Aplikasi Robotika</vt:lpstr>
      <vt:lpstr>Depth-First Search</vt:lpstr>
      <vt:lpstr>Depth-First Search (DFS)</vt:lpstr>
      <vt:lpstr>Depth-First Search (DFS)</vt:lpstr>
      <vt:lpstr>Depth-First Search (DFS)</vt:lpstr>
      <vt:lpstr>Depth-First Search (DFS)</vt:lpstr>
      <vt:lpstr>Depth-First Search (DFS)</vt:lpstr>
      <vt:lpstr>Depth-First Search (DFS)</vt:lpstr>
      <vt:lpstr>Depth-First Search (DFS)</vt:lpstr>
      <vt:lpstr>Depth-First Search (DFS)</vt:lpstr>
      <vt:lpstr>Uniform Cost Search</vt:lpstr>
      <vt:lpstr>PowerPoint Presentation</vt:lpstr>
      <vt:lpstr>PowerPoint Presentation</vt:lpstr>
      <vt:lpstr>PowerPoint Presentation</vt:lpstr>
      <vt:lpstr>PowerPoint Presentation</vt:lpstr>
      <vt:lpstr>Iterative-Deepening Search &amp; Bi-Directional Search </vt:lpstr>
      <vt:lpstr>PowerPoint Presentation</vt:lpstr>
      <vt:lpstr>PowerPoint Presentation</vt:lpstr>
      <vt:lpstr>PowerPoint Presentation</vt:lpstr>
      <vt:lpstr>Perbandingan Metode Pencarian</vt:lpstr>
      <vt:lpstr>PowerPoint Presentation</vt:lpstr>
      <vt:lpstr>Metode-metode pencarian</vt:lpstr>
      <vt:lpstr>Ukuran Performansi</vt:lpstr>
      <vt:lpstr>Ruang Pencarian</vt:lpstr>
      <vt:lpstr>Branching Factor</vt:lpstr>
      <vt:lpstr>5 Puzzle Problem</vt:lpstr>
      <vt:lpstr>5 Puzzle Problem Branching Factor [1]</vt:lpstr>
      <vt:lpstr>5 Puzzle Problem Branching Factor [2]</vt:lpstr>
      <vt:lpstr>PowerPoint Presentation</vt:lpstr>
    </vt:vector>
  </TitlesOfParts>
  <Company>IEEE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Engel, Lisa Lisa.</dc:creator>
  <cp:lastModifiedBy>TJOKORDA AGUNG BUDI WIRAYUDA</cp:lastModifiedBy>
  <cp:revision>138</cp:revision>
  <cp:lastPrinted>2021-02-15T12:01:25Z</cp:lastPrinted>
  <dcterms:created xsi:type="dcterms:W3CDTF">2012-11-14T18:53:32Z</dcterms:created>
  <dcterms:modified xsi:type="dcterms:W3CDTF">2022-02-20T13:33:58Z</dcterms:modified>
</cp:coreProperties>
</file>