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Gagalin" charset="1" panose="00000500000000000000"/>
      <p:regular r:id="rId12"/>
    </p:embeddedFont>
    <p:embeddedFont>
      <p:font typeface="Aleppo" charset="1" panose="00000500000000000000"/>
      <p:regular r:id="rId13"/>
    </p:embeddedFont>
    <p:embeddedFont>
      <p:font typeface="A Day Without Sun Text" charset="1" panose="02000506000000090004"/>
      <p:regular r:id="rId14"/>
    </p:embeddedFont>
    <p:embeddedFont>
      <p:font typeface="A Day Without Sun Text Bold" charset="1" panose="02000506000000090004"/>
      <p:regular r:id="rId15"/>
    </p:embeddedFont>
    <p:embeddedFont>
      <p:font typeface="A Day Without Sun Text Italics" charset="1" panose="02000506000000090004"/>
      <p:regular r:id="rId16"/>
    </p:embeddedFont>
    <p:embeddedFont>
      <p:font typeface="A Day Without Sun Text Bold Italics" charset="1" panose="02000506000000090004"/>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27" Target="slides/slide10.xml" Type="http://schemas.openxmlformats.org/officeDocument/2006/relationships/slide"/><Relationship Id="rId28" Target="slides/slide11.xml" Type="http://schemas.openxmlformats.org/officeDocument/2006/relationships/slide"/><Relationship Id="rId29" Target="slides/slide12.xml" Type="http://schemas.openxmlformats.org/officeDocument/2006/relationships/slide"/><Relationship Id="rId3" Target="viewProps.xml" Type="http://schemas.openxmlformats.org/officeDocument/2006/relationships/viewProps"/><Relationship Id="rId30" Target="slides/slide13.xml" Type="http://schemas.openxmlformats.org/officeDocument/2006/relationships/slide"/><Relationship Id="rId31" Target="slides/slide14.xml" Type="http://schemas.openxmlformats.org/officeDocument/2006/relationships/slide"/><Relationship Id="rId32" Target="slides/slide15.xml" Type="http://schemas.openxmlformats.org/officeDocument/2006/relationships/slide"/><Relationship Id="rId33" Target="slides/slide16.xml" Type="http://schemas.openxmlformats.org/officeDocument/2006/relationships/slide"/><Relationship Id="rId34" Target="slides/slide17.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20.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21.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10" Target="https://id.wikipedia.org/wiki/Web_semantik" TargetMode="External" Type="http://schemas.openxmlformats.org/officeDocument/2006/relationships/hyperlink"/><Relationship Id="rId11" Target="https://id.wikipedia.org/w/index.php?title=Tanda_Kurung&amp;action=edit&amp;redlink=1" TargetMode="External" Type="http://schemas.openxmlformats.org/officeDocument/2006/relationships/hyperlink"/><Relationship Id="rId12" Target="https://id.wikipedia.org/w/index.php?title=Bahasa_scripting&amp;action=edit&amp;redlink=1" TargetMode="External" Type="http://schemas.openxmlformats.org/officeDocument/2006/relationships/hyperlink"/><Relationship Id="rId13" Target="https://id.wikipedia.org/wiki/JavaScript" TargetMode="External" Type="http://schemas.openxmlformats.org/officeDocument/2006/relationships/hyperlink"/><Relationship Id="rId14" Target="https://id.wikipedia.org/wiki/World_Wide_Web_Consortium" TargetMode="External" Type="http://schemas.openxmlformats.org/officeDocument/2006/relationships/hyperlink"/><Relationship Id="rId2" Target="../media/image7.png" Type="http://schemas.openxmlformats.org/officeDocument/2006/relationships/image"/><Relationship Id="rId3" Target="../media/image8.svg" Type="http://schemas.openxmlformats.org/officeDocument/2006/relationships/image"/><Relationship Id="rId4" Target="https://id.wikipedia.org/wiki/Bahasa_markah" TargetMode="External" Type="http://schemas.openxmlformats.org/officeDocument/2006/relationships/hyperlink"/><Relationship Id="rId5" Target="https://id.wikipedia.org/wiki/Browser" TargetMode="External" Type="http://schemas.openxmlformats.org/officeDocument/2006/relationships/hyperlink"/><Relationship Id="rId6" Target="https://id.wikipedia.org/wiki/Browser" TargetMode="External" Type="http://schemas.openxmlformats.org/officeDocument/2006/relationships/hyperlink"/><Relationship Id="rId7" Target="https://id.wikipedia.org/wiki/Server_web" TargetMode="External" Type="http://schemas.openxmlformats.org/officeDocument/2006/relationships/hyperlink"/><Relationship Id="rId8" Target="https://id.wikipedia.org/wiki/Mesin_peramban" TargetMode="External" Type="http://schemas.openxmlformats.org/officeDocument/2006/relationships/hyperlink"/><Relationship Id="rId9" Target="https://id.wikipedia.org/wiki/Halaman_web" TargetMode="External" Type="http://schemas.openxmlformats.org/officeDocument/2006/relationships/hyperlink"/></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https://id.wikipedia.org/wiki/Tabel" TargetMode="External" Type="http://schemas.openxmlformats.org/officeDocument/2006/relationships/hyperlink"/><Relationship Id="rId4" Target="https://id.wikipedia.org/wiki/Perangkat_lunak" TargetMode="External" Type="http://schemas.openxmlformats.org/officeDocument/2006/relationships/hyperlink"/><Relationship Id="rId5" Target="https://id.wikipedia.org/wiki/Komputer" TargetMode="External" Type="http://schemas.openxmlformats.org/officeDocument/2006/relationships/hyperlink"/><Relationship Id="rId6" Target="http://localhost/phpMyAdmin"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7814268"/>
            <a:ext cx="11225497" cy="684729"/>
            <a:chOff x="0" y="0"/>
            <a:chExt cx="2956509" cy="180340"/>
          </a:xfrm>
        </p:grpSpPr>
        <p:sp>
          <p:nvSpPr>
            <p:cNvPr name="Freeform 3" id="3"/>
            <p:cNvSpPr/>
            <p:nvPr/>
          </p:nvSpPr>
          <p:spPr>
            <a:xfrm flipH="false" flipV="false" rot="0">
              <a:off x="0" y="0"/>
              <a:ext cx="2956509" cy="180340"/>
            </a:xfrm>
            <a:custGeom>
              <a:avLst/>
              <a:gdLst/>
              <a:ahLst/>
              <a:cxnLst/>
              <a:rect r="r" b="b" t="t" l="l"/>
              <a:pathLst>
                <a:path h="180340" w="2956509">
                  <a:moveTo>
                    <a:pt x="0" y="0"/>
                  </a:moveTo>
                  <a:lnTo>
                    <a:pt x="2956509" y="0"/>
                  </a:lnTo>
                  <a:lnTo>
                    <a:pt x="2956509" y="180340"/>
                  </a:lnTo>
                  <a:lnTo>
                    <a:pt x="0" y="180340"/>
                  </a:lnTo>
                  <a:close/>
                </a:path>
              </a:pathLst>
            </a:custGeom>
            <a:solidFill>
              <a:srgbClr val="FFFFFF"/>
            </a:solidFill>
          </p:spPr>
        </p:sp>
        <p:sp>
          <p:nvSpPr>
            <p:cNvPr name="TextBox 4" id="4"/>
            <p:cNvSpPr txBox="true"/>
            <p:nvPr/>
          </p:nvSpPr>
          <p:spPr>
            <a:xfrm>
              <a:off x="0" y="47625"/>
              <a:ext cx="2956509" cy="132715"/>
            </a:xfrm>
            <a:prstGeom prst="rect">
              <a:avLst/>
            </a:prstGeom>
          </p:spPr>
          <p:txBody>
            <a:bodyPr anchor="ctr" rtlCol="false" tIns="50800" lIns="50800" bIns="50800" rIns="50800"/>
            <a:lstStyle/>
            <a:p>
              <a:pPr algn="ctr">
                <a:lnSpc>
                  <a:spcPts val="2499"/>
                </a:lnSpc>
              </a:pPr>
            </a:p>
          </p:txBody>
        </p:sp>
      </p:grpSp>
      <p:grpSp>
        <p:nvGrpSpPr>
          <p:cNvPr name="Group 5" id="5"/>
          <p:cNvGrpSpPr/>
          <p:nvPr/>
        </p:nvGrpSpPr>
        <p:grpSpPr>
          <a:xfrm rot="0">
            <a:off x="9809470" y="2124123"/>
            <a:ext cx="8478530" cy="656698"/>
            <a:chOff x="0" y="0"/>
            <a:chExt cx="2233029" cy="172958"/>
          </a:xfrm>
        </p:grpSpPr>
        <p:sp>
          <p:nvSpPr>
            <p:cNvPr name="Freeform 6" id="6"/>
            <p:cNvSpPr/>
            <p:nvPr/>
          </p:nvSpPr>
          <p:spPr>
            <a:xfrm flipH="false" flipV="false" rot="0">
              <a:off x="0" y="0"/>
              <a:ext cx="2233029" cy="172958"/>
            </a:xfrm>
            <a:custGeom>
              <a:avLst/>
              <a:gdLst/>
              <a:ahLst/>
              <a:cxnLst/>
              <a:rect r="r" b="b" t="t" l="l"/>
              <a:pathLst>
                <a:path h="172958" w="2233029">
                  <a:moveTo>
                    <a:pt x="0" y="0"/>
                  </a:moveTo>
                  <a:lnTo>
                    <a:pt x="2233029" y="0"/>
                  </a:lnTo>
                  <a:lnTo>
                    <a:pt x="2233029" y="172958"/>
                  </a:lnTo>
                  <a:lnTo>
                    <a:pt x="0" y="172958"/>
                  </a:lnTo>
                  <a:close/>
                </a:path>
              </a:pathLst>
            </a:custGeom>
            <a:solidFill>
              <a:srgbClr val="FFFFFF"/>
            </a:solidFill>
          </p:spPr>
        </p:sp>
        <p:sp>
          <p:nvSpPr>
            <p:cNvPr name="TextBox 7" id="7"/>
            <p:cNvSpPr txBox="true"/>
            <p:nvPr/>
          </p:nvSpPr>
          <p:spPr>
            <a:xfrm>
              <a:off x="0" y="47625"/>
              <a:ext cx="2233029" cy="125333"/>
            </a:xfrm>
            <a:prstGeom prst="rect">
              <a:avLst/>
            </a:prstGeom>
          </p:spPr>
          <p:txBody>
            <a:bodyPr anchor="ctr" rtlCol="false" tIns="50800" lIns="50800" bIns="50800" rIns="50800"/>
            <a:lstStyle/>
            <a:p>
              <a:pPr algn="ctr">
                <a:lnSpc>
                  <a:spcPts val="2499"/>
                </a:lnSpc>
              </a:pPr>
            </a:p>
          </p:txBody>
        </p:sp>
      </p:grpSp>
      <p:sp>
        <p:nvSpPr>
          <p:cNvPr name="AutoShape 8" id="8"/>
          <p:cNvSpPr/>
          <p:nvPr/>
        </p:nvSpPr>
        <p:spPr>
          <a:xfrm rot="0">
            <a:off x="0" y="990600"/>
            <a:ext cx="6492240" cy="0"/>
          </a:xfrm>
          <a:prstGeom prst="line">
            <a:avLst/>
          </a:prstGeom>
          <a:ln cap="rnd" w="38100">
            <a:solidFill>
              <a:srgbClr val="FFFFFF"/>
            </a:solidFill>
            <a:prstDash val="solid"/>
            <a:headEnd type="none" len="sm" w="sm"/>
            <a:tailEnd type="none" len="sm" w="sm"/>
          </a:ln>
        </p:spPr>
      </p:sp>
      <p:sp>
        <p:nvSpPr>
          <p:cNvPr name="AutoShape 9" id="9"/>
          <p:cNvSpPr/>
          <p:nvPr/>
        </p:nvSpPr>
        <p:spPr>
          <a:xfrm rot="0">
            <a:off x="11795760" y="9220200"/>
            <a:ext cx="6492240" cy="0"/>
          </a:xfrm>
          <a:prstGeom prst="line">
            <a:avLst/>
          </a:prstGeom>
          <a:ln cap="rnd" w="38100">
            <a:solidFill>
              <a:srgbClr val="FFFFFF"/>
            </a:solidFill>
            <a:prstDash val="solid"/>
            <a:headEnd type="none" len="sm" w="sm"/>
            <a:tailEnd type="none" len="sm" w="sm"/>
          </a:ln>
        </p:spPr>
      </p:sp>
      <p:sp>
        <p:nvSpPr>
          <p:cNvPr name="Freeform 10" id="10"/>
          <p:cNvSpPr/>
          <p:nvPr/>
        </p:nvSpPr>
        <p:spPr>
          <a:xfrm flipH="false" flipV="false" rot="0">
            <a:off x="1028700" y="1994493"/>
            <a:ext cx="1388598" cy="972018"/>
          </a:xfrm>
          <a:custGeom>
            <a:avLst/>
            <a:gdLst/>
            <a:ahLst/>
            <a:cxnLst/>
            <a:rect r="r" b="b" t="t" l="l"/>
            <a:pathLst>
              <a:path h="972018" w="1388598">
                <a:moveTo>
                  <a:pt x="0" y="0"/>
                </a:moveTo>
                <a:lnTo>
                  <a:pt x="1388598" y="0"/>
                </a:lnTo>
                <a:lnTo>
                  <a:pt x="1388598" y="972019"/>
                </a:lnTo>
                <a:lnTo>
                  <a:pt x="0" y="9720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117220">
            <a:off x="12771867" y="3655426"/>
            <a:ext cx="4418577" cy="4114800"/>
          </a:xfrm>
          <a:custGeom>
            <a:avLst/>
            <a:gdLst/>
            <a:ahLst/>
            <a:cxnLst/>
            <a:rect r="r" b="b" t="t" l="l"/>
            <a:pathLst>
              <a:path h="4114800" w="4418577">
                <a:moveTo>
                  <a:pt x="0" y="0"/>
                </a:moveTo>
                <a:lnTo>
                  <a:pt x="4418577" y="0"/>
                </a:lnTo>
                <a:lnTo>
                  <a:pt x="441857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476515" y="3242883"/>
            <a:ext cx="11207437" cy="744196"/>
          </a:xfrm>
          <a:prstGeom prst="rect">
            <a:avLst/>
          </a:prstGeom>
        </p:spPr>
        <p:txBody>
          <a:bodyPr anchor="t" rtlCol="false" tIns="0" lIns="0" bIns="0" rIns="0">
            <a:spAutoFit/>
          </a:bodyPr>
          <a:lstStyle/>
          <a:p>
            <a:pPr>
              <a:lnSpc>
                <a:spcPts val="5674"/>
              </a:lnSpc>
            </a:pPr>
            <a:r>
              <a:rPr lang="en-US" sz="5674" spc="-56">
                <a:solidFill>
                  <a:srgbClr val="FFFFFF"/>
                </a:solidFill>
                <a:latin typeface="Montserrat Classic Bold"/>
              </a:rPr>
              <a:t>WEBSITE TAMPIL JUZ AMMA</a:t>
            </a:r>
          </a:p>
        </p:txBody>
      </p:sp>
      <p:sp>
        <p:nvSpPr>
          <p:cNvPr name="TextBox 13" id="13"/>
          <p:cNvSpPr txBox="true"/>
          <p:nvPr/>
        </p:nvSpPr>
        <p:spPr>
          <a:xfrm rot="0">
            <a:off x="476515" y="4338980"/>
            <a:ext cx="7565837" cy="961505"/>
          </a:xfrm>
          <a:prstGeom prst="rect">
            <a:avLst/>
          </a:prstGeom>
        </p:spPr>
        <p:txBody>
          <a:bodyPr anchor="t" rtlCol="false" tIns="0" lIns="0" bIns="0" rIns="0">
            <a:spAutoFit/>
          </a:bodyPr>
          <a:lstStyle/>
          <a:p>
            <a:pPr>
              <a:lnSpc>
                <a:spcPts val="3729"/>
              </a:lnSpc>
            </a:pPr>
            <a:r>
              <a:rPr lang="en-US" sz="3729" spc="820">
                <a:solidFill>
                  <a:srgbClr val="FFFFFF"/>
                </a:solidFill>
                <a:latin typeface="A Day Without Sun Text"/>
              </a:rPr>
              <a:t>MENGGUNAKAN NATIVE PHP, BOOTSTRAP 5, DAN MYSQL</a:t>
            </a:r>
          </a:p>
        </p:txBody>
      </p:sp>
      <p:sp>
        <p:nvSpPr>
          <p:cNvPr name="TextBox 14" id="14"/>
          <p:cNvSpPr txBox="true"/>
          <p:nvPr/>
        </p:nvSpPr>
        <p:spPr>
          <a:xfrm rot="0">
            <a:off x="686195" y="5665201"/>
            <a:ext cx="3573239" cy="1736725"/>
          </a:xfrm>
          <a:prstGeom prst="rect">
            <a:avLst/>
          </a:prstGeom>
        </p:spPr>
        <p:txBody>
          <a:bodyPr anchor="t" rtlCol="false" tIns="0" lIns="0" bIns="0" rIns="0">
            <a:spAutoFit/>
          </a:bodyPr>
          <a:lstStyle/>
          <a:p>
            <a:pPr>
              <a:lnSpc>
                <a:spcPts val="3499"/>
              </a:lnSpc>
            </a:pPr>
            <a:r>
              <a:rPr lang="en-US" sz="2499">
                <a:solidFill>
                  <a:srgbClr val="FFFFFF"/>
                </a:solidFill>
                <a:latin typeface="Montserrat Classic"/>
              </a:rPr>
              <a:t>oleh </a:t>
            </a:r>
          </a:p>
          <a:p>
            <a:pPr>
              <a:lnSpc>
                <a:spcPts val="3499"/>
              </a:lnSpc>
            </a:pPr>
            <a:r>
              <a:rPr lang="en-US" sz="2499">
                <a:solidFill>
                  <a:srgbClr val="FFFFFF"/>
                </a:solidFill>
                <a:latin typeface="Montserrat Classic"/>
              </a:rPr>
              <a:t>Albar Bayu Pradana</a:t>
            </a:r>
          </a:p>
          <a:p>
            <a:pPr>
              <a:lnSpc>
                <a:spcPts val="3499"/>
              </a:lnSpc>
            </a:pPr>
            <a:r>
              <a:rPr lang="en-US" sz="2499">
                <a:solidFill>
                  <a:srgbClr val="FFFFFF"/>
                </a:solidFill>
                <a:latin typeface="Montserrat Classic"/>
              </a:rPr>
              <a:t>XI RPA</a:t>
            </a:r>
          </a:p>
          <a:p>
            <a:pPr>
              <a:lnSpc>
                <a:spcPts val="3499"/>
              </a:lnSpc>
            </a:pPr>
            <a:r>
              <a:rPr lang="en-US" sz="2499">
                <a:solidFill>
                  <a:srgbClr val="FFFFFF"/>
                </a:solidFill>
                <a:latin typeface="Montserrat Classic"/>
              </a:rPr>
              <a:t>07</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0" y="990600"/>
            <a:ext cx="6492240" cy="0"/>
          </a:xfrm>
          <a:prstGeom prst="line">
            <a:avLst/>
          </a:prstGeom>
          <a:ln cap="rnd" w="38100">
            <a:solidFill>
              <a:srgbClr val="FFFFFF"/>
            </a:solidFill>
            <a:prstDash val="solid"/>
            <a:headEnd type="none" len="sm" w="sm"/>
            <a:tailEnd type="none" len="sm" w="sm"/>
          </a:ln>
        </p:spPr>
      </p:sp>
      <p:sp>
        <p:nvSpPr>
          <p:cNvPr name="AutoShape 3" id="3"/>
          <p:cNvSpPr/>
          <p:nvPr/>
        </p:nvSpPr>
        <p:spPr>
          <a:xfrm rot="0">
            <a:off x="11795760" y="9220200"/>
            <a:ext cx="6492240" cy="0"/>
          </a:xfrm>
          <a:prstGeom prst="line">
            <a:avLst/>
          </a:prstGeom>
          <a:ln cap="rnd" w="38100">
            <a:solidFill>
              <a:srgbClr val="FFFFFF"/>
            </a:solidFill>
            <a:prstDash val="solid"/>
            <a:headEnd type="none" len="sm" w="sm"/>
            <a:tailEnd type="none" len="sm" w="sm"/>
          </a:ln>
        </p:spPr>
      </p:sp>
      <p:sp>
        <p:nvSpPr>
          <p:cNvPr name="Freeform 4" id="4"/>
          <p:cNvSpPr/>
          <p:nvPr/>
        </p:nvSpPr>
        <p:spPr>
          <a:xfrm flipH="false" flipV="false" rot="0">
            <a:off x="13242991" y="3086100"/>
            <a:ext cx="4016309" cy="4114800"/>
          </a:xfrm>
          <a:custGeom>
            <a:avLst/>
            <a:gdLst/>
            <a:ahLst/>
            <a:cxnLst/>
            <a:rect r="r" b="b" t="t" l="l"/>
            <a:pathLst>
              <a:path h="4114800" w="4016309">
                <a:moveTo>
                  <a:pt x="0" y="0"/>
                </a:moveTo>
                <a:lnTo>
                  <a:pt x="4016309" y="0"/>
                </a:lnTo>
                <a:lnTo>
                  <a:pt x="401630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108306" y="2931534"/>
            <a:ext cx="10448131" cy="6525821"/>
          </a:xfrm>
          <a:prstGeom prst="rect">
            <a:avLst/>
          </a:prstGeom>
        </p:spPr>
        <p:txBody>
          <a:bodyPr anchor="t" rtlCol="false" tIns="0" lIns="0" bIns="0" rIns="0">
            <a:spAutoFit/>
          </a:bodyPr>
          <a:lstStyle/>
          <a:p>
            <a:pPr algn="just">
              <a:lnSpc>
                <a:spcPts val="2859"/>
              </a:lnSpc>
            </a:pPr>
            <a:r>
              <a:rPr lang="en-US" sz="2042">
                <a:solidFill>
                  <a:srgbClr val="FFFFFF"/>
                </a:solidFill>
                <a:latin typeface="Montserrat Classic"/>
              </a:rPr>
              <a:t>  Dalam komputasi, database adalah kumpulan data terorganisir yang disimpan dan diakses secara elektronik dari sistem komputer. Di mana database lebih kompleks mereka sering dikembangkan menggunakan desain formal dan teknik pemodelan. Sistem manajemen database (DBMS) adalah perangkat lunak yang berinteraksi dengan pengguna akhir, aplikasi, dan database itu sendiri untuk menangkap dan menganalisis data. Perangkat lunak DBMS juga mencakup fasilitas inti yang disediakan untuk mengelola database.</a:t>
            </a:r>
          </a:p>
          <a:p>
            <a:pPr algn="just">
              <a:lnSpc>
                <a:spcPts val="2859"/>
              </a:lnSpc>
            </a:pPr>
            <a:r>
              <a:rPr lang="en-US" sz="2042">
                <a:solidFill>
                  <a:srgbClr val="FFFFFF"/>
                </a:solidFill>
                <a:latin typeface="Montserrat Classic"/>
              </a:rPr>
              <a:t> Jumlah total database, DBMS dan aplikasi terkait dapat disebut sebagai "sistem database". Seringkali istilah "database" juga digunakan secara longgar untuk merujuk ke salah satu DBMS, sistem database atau aplikasi yang terkait dengan database. Ilmuwan komputer dapat mengklasifikasikan sistem manajemen basis data sesuai dengan model database yang mereka dukung. Database relasional menjadi dominan pada 1980-an. Data model ini sebagai baris dan kolom dalam serangkaian tabel, dan sebagian besar menggunakan SQL untuk menulis and querying data. Pada 2000-an, database non-relasional menjadi populer, disebut sebagai NoSQL karena mereka menggunakan bahasa query yang berbeda.</a:t>
            </a:r>
          </a:p>
          <a:p>
            <a:pPr algn="just">
              <a:lnSpc>
                <a:spcPts val="2859"/>
              </a:lnSpc>
            </a:pPr>
          </a:p>
        </p:txBody>
      </p:sp>
      <p:sp>
        <p:nvSpPr>
          <p:cNvPr name="TextBox 6" id="6"/>
          <p:cNvSpPr txBox="true"/>
          <p:nvPr/>
        </p:nvSpPr>
        <p:spPr>
          <a:xfrm rot="0">
            <a:off x="1028700" y="1629836"/>
            <a:ext cx="3835415" cy="1002541"/>
          </a:xfrm>
          <a:prstGeom prst="rect">
            <a:avLst/>
          </a:prstGeom>
        </p:spPr>
        <p:txBody>
          <a:bodyPr anchor="t" rtlCol="false" tIns="0" lIns="0" bIns="0" rIns="0">
            <a:spAutoFit/>
          </a:bodyPr>
          <a:lstStyle/>
          <a:p>
            <a:pPr algn="just">
              <a:lnSpc>
                <a:spcPts val="3826"/>
              </a:lnSpc>
            </a:pPr>
            <a:r>
              <a:rPr lang="en-US" sz="3826" spc="-38">
                <a:solidFill>
                  <a:srgbClr val="FFFFFF"/>
                </a:solidFill>
                <a:latin typeface="Montserrat Classic Bold"/>
              </a:rPr>
              <a:t>Definisi </a:t>
            </a:r>
          </a:p>
          <a:p>
            <a:pPr algn="just">
              <a:lnSpc>
                <a:spcPts val="3826"/>
              </a:lnSpc>
            </a:pPr>
            <a:r>
              <a:rPr lang="en-US" sz="3826" spc="-38">
                <a:solidFill>
                  <a:srgbClr val="FFFFFF"/>
                </a:solidFill>
                <a:latin typeface="Montserrat Classic Bold"/>
              </a:rPr>
              <a:t>Database</a:t>
            </a: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0" y="990600"/>
            <a:ext cx="6492240" cy="0"/>
          </a:xfrm>
          <a:prstGeom prst="line">
            <a:avLst/>
          </a:prstGeom>
          <a:ln cap="rnd" w="38100">
            <a:solidFill>
              <a:srgbClr val="FFFFFF"/>
            </a:solidFill>
            <a:prstDash val="solid"/>
            <a:headEnd type="none" len="sm" w="sm"/>
            <a:tailEnd type="none" len="sm" w="sm"/>
          </a:ln>
        </p:spPr>
      </p:sp>
      <p:sp>
        <p:nvSpPr>
          <p:cNvPr name="AutoShape 3" id="3"/>
          <p:cNvSpPr/>
          <p:nvPr/>
        </p:nvSpPr>
        <p:spPr>
          <a:xfrm rot="0">
            <a:off x="11795760" y="9220200"/>
            <a:ext cx="6492240" cy="0"/>
          </a:xfrm>
          <a:prstGeom prst="line">
            <a:avLst/>
          </a:prstGeom>
          <a:ln cap="rnd" w="38100">
            <a:solidFill>
              <a:srgbClr val="FFFFFF"/>
            </a:solidFill>
            <a:prstDash val="solid"/>
            <a:headEnd type="none" len="sm" w="sm"/>
            <a:tailEnd type="none" len="sm" w="sm"/>
          </a:ln>
        </p:spPr>
      </p:sp>
      <p:sp>
        <p:nvSpPr>
          <p:cNvPr name="Freeform 4" id="4"/>
          <p:cNvSpPr/>
          <p:nvPr/>
        </p:nvSpPr>
        <p:spPr>
          <a:xfrm flipH="false" flipV="false" rot="0">
            <a:off x="13144500" y="30861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868211" y="3183738"/>
            <a:ext cx="10927549" cy="5800258"/>
          </a:xfrm>
          <a:prstGeom prst="rect">
            <a:avLst/>
          </a:prstGeom>
        </p:spPr>
        <p:txBody>
          <a:bodyPr anchor="t" rtlCol="false" tIns="0" lIns="0" bIns="0" rIns="0">
            <a:spAutoFit/>
          </a:bodyPr>
          <a:lstStyle/>
          <a:p>
            <a:pPr algn="just">
              <a:lnSpc>
                <a:spcPts val="2859"/>
              </a:lnSpc>
            </a:pPr>
            <a:r>
              <a:rPr lang="en-US" sz="2042">
                <a:solidFill>
                  <a:srgbClr val="FFFFFF"/>
                </a:solidFill>
                <a:latin typeface="Montserrat Classic"/>
              </a:rPr>
              <a:t> Pengertian dari Bootstrap adalah kerangka kerja CSS yang bersifat open source dan digunakan untuk kebutuhan pembuatan tampilan desain visual dari aplikasi web atau situs website. Kerangka kerja yang digunakan berbentuk template desain berbasis HTML dan CSS untuk kebutuhan pengembangan navigasi, tombol, tipografi, formulir, dan komponen antarmuka yang lainnya. </a:t>
            </a:r>
          </a:p>
          <a:p>
            <a:pPr algn="just">
              <a:lnSpc>
                <a:spcPts val="2859"/>
              </a:lnSpc>
            </a:pPr>
            <a:r>
              <a:rPr lang="en-US" sz="2042">
                <a:solidFill>
                  <a:srgbClr val="FFFFFF"/>
                </a:solidFill>
                <a:latin typeface="Montserrat Classic"/>
              </a:rPr>
              <a:t> Selain itu, Bootstrap juga memiliki fitur yang mencakup library dari JavaScript. Untuk penggunaan dari framework ini digunakan untuk membantu dalam menyusun program aplikasi pada sisi front end (client – side). Untuk sekarang, Bootstrap sangat diminati oleh berbagai pengembang web melalui platform Github untuk membantu proses pembuatan desain aplikasi atau website yang lebih komprehensif dan modern.</a:t>
            </a:r>
          </a:p>
          <a:p>
            <a:pPr algn="just">
              <a:lnSpc>
                <a:spcPts val="2859"/>
              </a:lnSpc>
            </a:pPr>
            <a:r>
              <a:rPr lang="en-US" sz="2042">
                <a:solidFill>
                  <a:srgbClr val="FFFFFF"/>
                </a:solidFill>
                <a:latin typeface="Montserrat Classic"/>
              </a:rPr>
              <a:t> Kelebihan:</a:t>
            </a:r>
          </a:p>
          <a:p>
            <a:pPr algn="just">
              <a:lnSpc>
                <a:spcPts val="2859"/>
              </a:lnSpc>
            </a:pPr>
            <a:r>
              <a:rPr lang="en-US" sz="2042">
                <a:solidFill>
                  <a:srgbClr val="FFFFFF"/>
                </a:solidFill>
                <a:latin typeface="Montserrat Classic"/>
              </a:rPr>
              <a:t> 1. Fleksibel</a:t>
            </a:r>
          </a:p>
          <a:p>
            <a:pPr algn="just">
              <a:lnSpc>
                <a:spcPts val="2859"/>
              </a:lnSpc>
            </a:pPr>
            <a:r>
              <a:rPr lang="en-US" sz="2042">
                <a:solidFill>
                  <a:srgbClr val="FFFFFF"/>
                </a:solidFill>
                <a:latin typeface="Montserrat Classic"/>
              </a:rPr>
              <a:t> 2. Mudah digunakan</a:t>
            </a:r>
          </a:p>
          <a:p>
            <a:pPr algn="just">
              <a:lnSpc>
                <a:spcPts val="2859"/>
              </a:lnSpc>
            </a:pPr>
            <a:r>
              <a:rPr lang="en-US" sz="2042">
                <a:solidFill>
                  <a:srgbClr val="FFFFFF"/>
                </a:solidFill>
                <a:latin typeface="Montserrat Classic"/>
              </a:rPr>
              <a:t> 3. Desain yang responsif </a:t>
            </a:r>
          </a:p>
          <a:p>
            <a:pPr algn="just">
              <a:lnSpc>
                <a:spcPts val="2859"/>
              </a:lnSpc>
            </a:pPr>
          </a:p>
        </p:txBody>
      </p:sp>
      <p:sp>
        <p:nvSpPr>
          <p:cNvPr name="TextBox 6" id="6"/>
          <p:cNvSpPr txBox="true"/>
          <p:nvPr/>
        </p:nvSpPr>
        <p:spPr>
          <a:xfrm rot="0">
            <a:off x="1028700" y="1629836"/>
            <a:ext cx="3835415" cy="1002541"/>
          </a:xfrm>
          <a:prstGeom prst="rect">
            <a:avLst/>
          </a:prstGeom>
        </p:spPr>
        <p:txBody>
          <a:bodyPr anchor="t" rtlCol="false" tIns="0" lIns="0" bIns="0" rIns="0">
            <a:spAutoFit/>
          </a:bodyPr>
          <a:lstStyle/>
          <a:p>
            <a:pPr algn="just">
              <a:lnSpc>
                <a:spcPts val="3826"/>
              </a:lnSpc>
            </a:pPr>
            <a:r>
              <a:rPr lang="en-US" sz="3826" spc="-38">
                <a:solidFill>
                  <a:srgbClr val="FFFFFF"/>
                </a:solidFill>
                <a:latin typeface="Montserrat Classic Bold"/>
              </a:rPr>
              <a:t>Definisi </a:t>
            </a:r>
          </a:p>
          <a:p>
            <a:pPr algn="just">
              <a:lnSpc>
                <a:spcPts val="3826"/>
              </a:lnSpc>
            </a:pPr>
            <a:r>
              <a:rPr lang="en-US" sz="3826" spc="-38">
                <a:solidFill>
                  <a:srgbClr val="FFFFFF"/>
                </a:solidFill>
                <a:latin typeface="Montserrat Classic Bold"/>
              </a:rPr>
              <a:t>Bootstrap</a:t>
            </a:r>
          </a:p>
        </p:txBody>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949894" y="4294746"/>
            <a:ext cx="14388213" cy="1526057"/>
          </a:xfrm>
          <a:prstGeom prst="rect">
            <a:avLst/>
          </a:prstGeom>
        </p:spPr>
        <p:txBody>
          <a:bodyPr anchor="t" rtlCol="false" tIns="0" lIns="0" bIns="0" rIns="0">
            <a:spAutoFit/>
          </a:bodyPr>
          <a:lstStyle/>
          <a:p>
            <a:pPr algn="ctr">
              <a:lnSpc>
                <a:spcPts val="12486"/>
              </a:lnSpc>
              <a:spcBef>
                <a:spcPct val="0"/>
              </a:spcBef>
            </a:pPr>
            <a:r>
              <a:rPr lang="en-US" sz="8919">
                <a:solidFill>
                  <a:srgbClr val="FFFFFF"/>
                </a:solidFill>
                <a:latin typeface="Montserrat Classic Bold"/>
              </a:rPr>
              <a:t>PROSES PERANCANGAN</a:t>
            </a:r>
          </a:p>
        </p:txBody>
      </p:sp>
      <p:sp>
        <p:nvSpPr>
          <p:cNvPr name="Freeform 3" id="3"/>
          <p:cNvSpPr/>
          <p:nvPr/>
        </p:nvSpPr>
        <p:spPr>
          <a:xfrm flipH="false" flipV="false" rot="0">
            <a:off x="8333557" y="2124247"/>
            <a:ext cx="2028713" cy="2341949"/>
          </a:xfrm>
          <a:custGeom>
            <a:avLst/>
            <a:gdLst/>
            <a:ahLst/>
            <a:cxnLst/>
            <a:rect r="r" b="b" t="t" l="l"/>
            <a:pathLst>
              <a:path h="2341949" w="2028713">
                <a:moveTo>
                  <a:pt x="0" y="0"/>
                </a:moveTo>
                <a:lnTo>
                  <a:pt x="2028713" y="0"/>
                </a:lnTo>
                <a:lnTo>
                  <a:pt x="2028713" y="2341949"/>
                </a:lnTo>
                <a:lnTo>
                  <a:pt x="0" y="23419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5797312" y="2271325"/>
            <a:ext cx="6693376" cy="1847768"/>
          </a:xfrm>
          <a:prstGeom prst="rect">
            <a:avLst/>
          </a:prstGeom>
        </p:spPr>
        <p:txBody>
          <a:bodyPr anchor="t" rtlCol="false" tIns="0" lIns="0" bIns="0" rIns="0">
            <a:spAutoFit/>
          </a:bodyPr>
          <a:lstStyle/>
          <a:p>
            <a:pPr algn="ctr">
              <a:lnSpc>
                <a:spcPts val="15188"/>
              </a:lnSpc>
              <a:spcBef>
                <a:spcPct val="0"/>
              </a:spcBef>
            </a:pPr>
            <a:r>
              <a:rPr lang="en-US" sz="10849">
                <a:solidFill>
                  <a:srgbClr val="FFFFFF"/>
                </a:solidFill>
                <a:latin typeface="Gagalin"/>
              </a:rPr>
              <a:t>3</a:t>
            </a:r>
          </a:p>
        </p:txBody>
      </p:sp>
    </p:spTree>
  </p:cSld>
  <p:clrMapOvr>
    <a:masterClrMapping/>
  </p:clrMapOvr>
  <p:transition spd="fast">
    <p:fade/>
  </p:transition>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0" y="990600"/>
            <a:ext cx="6492240" cy="0"/>
          </a:xfrm>
          <a:prstGeom prst="line">
            <a:avLst/>
          </a:prstGeom>
          <a:ln cap="rnd" w="38100">
            <a:solidFill>
              <a:srgbClr val="FFFFFF"/>
            </a:solidFill>
            <a:prstDash val="solid"/>
            <a:headEnd type="none" len="sm" w="sm"/>
            <a:tailEnd type="none" len="sm" w="sm"/>
          </a:ln>
        </p:spPr>
      </p:sp>
      <p:sp>
        <p:nvSpPr>
          <p:cNvPr name="AutoShape 3" id="3"/>
          <p:cNvSpPr/>
          <p:nvPr/>
        </p:nvSpPr>
        <p:spPr>
          <a:xfrm rot="0">
            <a:off x="11795760" y="9220200"/>
            <a:ext cx="6492240" cy="0"/>
          </a:xfrm>
          <a:prstGeom prst="line">
            <a:avLst/>
          </a:prstGeom>
          <a:ln cap="rnd" w="38100">
            <a:solidFill>
              <a:srgbClr val="FFFFFF"/>
            </a:solidFill>
            <a:prstDash val="solid"/>
            <a:headEnd type="none" len="sm" w="sm"/>
            <a:tailEnd type="none" len="sm" w="sm"/>
          </a:ln>
        </p:spPr>
      </p:sp>
      <p:sp>
        <p:nvSpPr>
          <p:cNvPr name="Freeform 4" id="4"/>
          <p:cNvSpPr/>
          <p:nvPr/>
        </p:nvSpPr>
        <p:spPr>
          <a:xfrm flipH="false" flipV="false" rot="0">
            <a:off x="3487398" y="2853800"/>
            <a:ext cx="11313204" cy="5656602"/>
          </a:xfrm>
          <a:custGeom>
            <a:avLst/>
            <a:gdLst/>
            <a:ahLst/>
            <a:cxnLst/>
            <a:rect r="r" b="b" t="t" l="l"/>
            <a:pathLst>
              <a:path h="5656602" w="11313204">
                <a:moveTo>
                  <a:pt x="0" y="0"/>
                </a:moveTo>
                <a:lnTo>
                  <a:pt x="11313204" y="0"/>
                </a:lnTo>
                <a:lnTo>
                  <a:pt x="11313204" y="5656602"/>
                </a:lnTo>
                <a:lnTo>
                  <a:pt x="0" y="5656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026223" y="4023657"/>
            <a:ext cx="10235554" cy="3316889"/>
          </a:xfrm>
          <a:custGeom>
            <a:avLst/>
            <a:gdLst/>
            <a:ahLst/>
            <a:cxnLst/>
            <a:rect r="r" b="b" t="t" l="l"/>
            <a:pathLst>
              <a:path h="3316889" w="10235554">
                <a:moveTo>
                  <a:pt x="0" y="0"/>
                </a:moveTo>
                <a:lnTo>
                  <a:pt x="10235554" y="0"/>
                </a:lnTo>
                <a:lnTo>
                  <a:pt x="10235554" y="3316889"/>
                </a:lnTo>
                <a:lnTo>
                  <a:pt x="0" y="3316889"/>
                </a:lnTo>
                <a:lnTo>
                  <a:pt x="0" y="0"/>
                </a:lnTo>
                <a:close/>
              </a:path>
            </a:pathLst>
          </a:custGeom>
          <a:blipFill>
            <a:blip r:embed="rId4"/>
            <a:stretch>
              <a:fillRect l="0" t="0" r="0" b="0"/>
            </a:stretch>
          </a:blipFill>
        </p:spPr>
      </p:sp>
      <p:sp>
        <p:nvSpPr>
          <p:cNvPr name="TextBox 6" id="6"/>
          <p:cNvSpPr txBox="true"/>
          <p:nvPr/>
        </p:nvSpPr>
        <p:spPr>
          <a:xfrm rot="0">
            <a:off x="2242447" y="1717302"/>
            <a:ext cx="8499587" cy="514571"/>
          </a:xfrm>
          <a:prstGeom prst="rect">
            <a:avLst/>
          </a:prstGeom>
        </p:spPr>
        <p:txBody>
          <a:bodyPr anchor="t" rtlCol="false" tIns="0" lIns="0" bIns="0" rIns="0">
            <a:spAutoFit/>
          </a:bodyPr>
          <a:lstStyle/>
          <a:p>
            <a:pPr>
              <a:lnSpc>
                <a:spcPts val="3813"/>
              </a:lnSpc>
            </a:pPr>
            <a:r>
              <a:rPr lang="en-US" sz="3813">
                <a:solidFill>
                  <a:srgbClr val="FFFFFF"/>
                </a:solidFill>
                <a:latin typeface="Montserrat Classic Bold"/>
              </a:rPr>
              <a:t>DFD (Data Flow Diagram) Level 0</a:t>
            </a:r>
          </a:p>
        </p:txBody>
      </p:sp>
    </p:spTree>
  </p:cSld>
  <p:clrMapOvr>
    <a:masterClrMapping/>
  </p:clrMapOvr>
  <p:transition spd="fast">
    <p:push dir="l"/>
  </p:transition>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0" y="990600"/>
            <a:ext cx="6492240" cy="0"/>
          </a:xfrm>
          <a:prstGeom prst="line">
            <a:avLst/>
          </a:prstGeom>
          <a:ln cap="rnd" w="38100">
            <a:solidFill>
              <a:srgbClr val="FFFFFF"/>
            </a:solidFill>
            <a:prstDash val="solid"/>
            <a:headEnd type="none" len="sm" w="sm"/>
            <a:tailEnd type="none" len="sm" w="sm"/>
          </a:ln>
        </p:spPr>
      </p:sp>
      <p:sp>
        <p:nvSpPr>
          <p:cNvPr name="AutoShape 3" id="3"/>
          <p:cNvSpPr/>
          <p:nvPr/>
        </p:nvSpPr>
        <p:spPr>
          <a:xfrm rot="0">
            <a:off x="11795760" y="9220200"/>
            <a:ext cx="6492240" cy="0"/>
          </a:xfrm>
          <a:prstGeom prst="line">
            <a:avLst/>
          </a:prstGeom>
          <a:ln cap="rnd" w="38100">
            <a:solidFill>
              <a:srgbClr val="FFFFFF"/>
            </a:solidFill>
            <a:prstDash val="solid"/>
            <a:headEnd type="none" len="sm" w="sm"/>
            <a:tailEnd type="none" len="sm" w="sm"/>
          </a:ln>
        </p:spPr>
      </p:sp>
      <p:sp>
        <p:nvSpPr>
          <p:cNvPr name="Freeform 4" id="4"/>
          <p:cNvSpPr/>
          <p:nvPr/>
        </p:nvSpPr>
        <p:spPr>
          <a:xfrm flipH="false" flipV="false" rot="0">
            <a:off x="3487398" y="2853800"/>
            <a:ext cx="11313204" cy="5656602"/>
          </a:xfrm>
          <a:custGeom>
            <a:avLst/>
            <a:gdLst/>
            <a:ahLst/>
            <a:cxnLst/>
            <a:rect r="r" b="b" t="t" l="l"/>
            <a:pathLst>
              <a:path h="5656602" w="11313204">
                <a:moveTo>
                  <a:pt x="0" y="0"/>
                </a:moveTo>
                <a:lnTo>
                  <a:pt x="11313204" y="0"/>
                </a:lnTo>
                <a:lnTo>
                  <a:pt x="11313204" y="5656602"/>
                </a:lnTo>
                <a:lnTo>
                  <a:pt x="0" y="5656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5735120" y="3411403"/>
            <a:ext cx="6817759" cy="4541398"/>
          </a:xfrm>
          <a:custGeom>
            <a:avLst/>
            <a:gdLst/>
            <a:ahLst/>
            <a:cxnLst/>
            <a:rect r="r" b="b" t="t" l="l"/>
            <a:pathLst>
              <a:path h="4541398" w="6817759">
                <a:moveTo>
                  <a:pt x="0" y="0"/>
                </a:moveTo>
                <a:lnTo>
                  <a:pt x="6817760" y="0"/>
                </a:lnTo>
                <a:lnTo>
                  <a:pt x="6817760" y="4541397"/>
                </a:lnTo>
                <a:lnTo>
                  <a:pt x="0" y="4541397"/>
                </a:lnTo>
                <a:lnTo>
                  <a:pt x="0" y="0"/>
                </a:lnTo>
                <a:close/>
              </a:path>
            </a:pathLst>
          </a:custGeom>
          <a:blipFill>
            <a:blip r:embed="rId4"/>
            <a:stretch>
              <a:fillRect l="0" t="0" r="0" b="0"/>
            </a:stretch>
          </a:blipFill>
        </p:spPr>
      </p:sp>
      <p:sp>
        <p:nvSpPr>
          <p:cNvPr name="TextBox 6" id="6"/>
          <p:cNvSpPr txBox="true"/>
          <p:nvPr/>
        </p:nvSpPr>
        <p:spPr>
          <a:xfrm rot="0">
            <a:off x="2186386" y="1717302"/>
            <a:ext cx="8611708" cy="514571"/>
          </a:xfrm>
          <a:prstGeom prst="rect">
            <a:avLst/>
          </a:prstGeom>
        </p:spPr>
        <p:txBody>
          <a:bodyPr anchor="t" rtlCol="false" tIns="0" lIns="0" bIns="0" rIns="0">
            <a:spAutoFit/>
          </a:bodyPr>
          <a:lstStyle/>
          <a:p>
            <a:pPr>
              <a:lnSpc>
                <a:spcPts val="3813"/>
              </a:lnSpc>
            </a:pPr>
            <a:r>
              <a:rPr lang="en-US" sz="3813">
                <a:solidFill>
                  <a:srgbClr val="FFFFFF"/>
                </a:solidFill>
                <a:latin typeface="Montserrat Classic Bold"/>
              </a:rPr>
              <a:t>ERD (Entity Relationship Diagram) </a:t>
            </a:r>
          </a:p>
        </p:txBody>
      </p:sp>
    </p:spTree>
  </p:cSld>
  <p:clrMapOvr>
    <a:masterClrMapping/>
  </p:clrMapOvr>
  <p:transition spd="fast">
    <p:push dir="l"/>
  </p:transition>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0" y="990600"/>
            <a:ext cx="6492240" cy="0"/>
          </a:xfrm>
          <a:prstGeom prst="line">
            <a:avLst/>
          </a:prstGeom>
          <a:ln cap="rnd" w="38100">
            <a:solidFill>
              <a:srgbClr val="FFFFFF"/>
            </a:solidFill>
            <a:prstDash val="solid"/>
            <a:headEnd type="none" len="sm" w="sm"/>
            <a:tailEnd type="none" len="sm" w="sm"/>
          </a:ln>
        </p:spPr>
      </p:sp>
      <p:sp>
        <p:nvSpPr>
          <p:cNvPr name="AutoShape 3" id="3"/>
          <p:cNvSpPr/>
          <p:nvPr/>
        </p:nvSpPr>
        <p:spPr>
          <a:xfrm rot="0">
            <a:off x="11795760" y="9220200"/>
            <a:ext cx="6492240" cy="0"/>
          </a:xfrm>
          <a:prstGeom prst="line">
            <a:avLst/>
          </a:prstGeom>
          <a:ln cap="rnd" w="38100">
            <a:solidFill>
              <a:srgbClr val="FFFFFF"/>
            </a:solidFill>
            <a:prstDash val="solid"/>
            <a:headEnd type="none" len="sm" w="sm"/>
            <a:tailEnd type="none" len="sm" w="sm"/>
          </a:ln>
        </p:spPr>
      </p:sp>
      <p:sp>
        <p:nvSpPr>
          <p:cNvPr name="Freeform 4" id="4"/>
          <p:cNvSpPr/>
          <p:nvPr/>
        </p:nvSpPr>
        <p:spPr>
          <a:xfrm flipH="false" flipV="false" rot="0">
            <a:off x="2999672" y="2609937"/>
            <a:ext cx="12288657" cy="6144328"/>
          </a:xfrm>
          <a:custGeom>
            <a:avLst/>
            <a:gdLst/>
            <a:ahLst/>
            <a:cxnLst/>
            <a:rect r="r" b="b" t="t" l="l"/>
            <a:pathLst>
              <a:path h="6144328" w="12288657">
                <a:moveTo>
                  <a:pt x="0" y="0"/>
                </a:moveTo>
                <a:lnTo>
                  <a:pt x="12288656" y="0"/>
                </a:lnTo>
                <a:lnTo>
                  <a:pt x="12288656" y="6144329"/>
                </a:lnTo>
                <a:lnTo>
                  <a:pt x="0" y="61443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5251495" y="2711127"/>
            <a:ext cx="7785009" cy="5941949"/>
          </a:xfrm>
          <a:custGeom>
            <a:avLst/>
            <a:gdLst/>
            <a:ahLst/>
            <a:cxnLst/>
            <a:rect r="r" b="b" t="t" l="l"/>
            <a:pathLst>
              <a:path h="5941949" w="7785009">
                <a:moveTo>
                  <a:pt x="0" y="0"/>
                </a:moveTo>
                <a:lnTo>
                  <a:pt x="7785010" y="0"/>
                </a:lnTo>
                <a:lnTo>
                  <a:pt x="7785010" y="5941949"/>
                </a:lnTo>
                <a:lnTo>
                  <a:pt x="0" y="5941949"/>
                </a:lnTo>
                <a:lnTo>
                  <a:pt x="0" y="0"/>
                </a:lnTo>
                <a:close/>
              </a:path>
            </a:pathLst>
          </a:custGeom>
          <a:blipFill>
            <a:blip r:embed="rId4"/>
            <a:stretch>
              <a:fillRect l="0" t="0" r="0" b="0"/>
            </a:stretch>
          </a:blipFill>
        </p:spPr>
      </p:sp>
      <p:sp>
        <p:nvSpPr>
          <p:cNvPr name="TextBox 6" id="6"/>
          <p:cNvSpPr txBox="true"/>
          <p:nvPr/>
        </p:nvSpPr>
        <p:spPr>
          <a:xfrm rot="0">
            <a:off x="1591929" y="1717302"/>
            <a:ext cx="11947310" cy="514571"/>
          </a:xfrm>
          <a:prstGeom prst="rect">
            <a:avLst/>
          </a:prstGeom>
        </p:spPr>
        <p:txBody>
          <a:bodyPr anchor="t" rtlCol="false" tIns="0" lIns="0" bIns="0" rIns="0">
            <a:spAutoFit/>
          </a:bodyPr>
          <a:lstStyle/>
          <a:p>
            <a:pPr>
              <a:lnSpc>
                <a:spcPts val="3813"/>
              </a:lnSpc>
            </a:pPr>
            <a:r>
              <a:rPr lang="en-US" sz="3813">
                <a:solidFill>
                  <a:srgbClr val="FFFFFF"/>
                </a:solidFill>
                <a:latin typeface="Montserrat Classic Bold"/>
              </a:rPr>
              <a:t>Flowchart / Proses Yang Terjadi Dalam Website</a:t>
            </a:r>
          </a:p>
        </p:txBody>
      </p:sp>
    </p:spTree>
  </p:cSld>
  <p:clrMapOvr>
    <a:masterClrMapping/>
  </p:clrMapOvr>
  <p:transition spd="fast">
    <p:push dir="l"/>
  </p:transition>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3607955" y="2791181"/>
            <a:ext cx="11072090" cy="1175754"/>
          </a:xfrm>
          <a:prstGeom prst="rect">
            <a:avLst/>
          </a:prstGeom>
        </p:spPr>
        <p:txBody>
          <a:bodyPr anchor="t" rtlCol="false" tIns="0" lIns="0" bIns="0" rIns="0">
            <a:spAutoFit/>
          </a:bodyPr>
          <a:lstStyle/>
          <a:p>
            <a:pPr algn="ctr">
              <a:lnSpc>
                <a:spcPts val="9608"/>
              </a:lnSpc>
              <a:spcBef>
                <a:spcPct val="0"/>
              </a:spcBef>
            </a:pPr>
            <a:r>
              <a:rPr lang="en-US" sz="6863">
                <a:solidFill>
                  <a:srgbClr val="FFFFFF"/>
                </a:solidFill>
                <a:latin typeface="Montserrat Classic Bold"/>
              </a:rPr>
              <a:t>KESIMPULAN</a:t>
            </a:r>
          </a:p>
        </p:txBody>
      </p:sp>
      <p:grpSp>
        <p:nvGrpSpPr>
          <p:cNvPr name="Group 3" id="3"/>
          <p:cNvGrpSpPr/>
          <p:nvPr/>
        </p:nvGrpSpPr>
        <p:grpSpPr>
          <a:xfrm rot="0">
            <a:off x="6413978" y="1028700"/>
            <a:ext cx="4919162" cy="1721169"/>
            <a:chOff x="0" y="0"/>
            <a:chExt cx="6558883" cy="2294891"/>
          </a:xfrm>
        </p:grpSpPr>
        <p:sp>
          <p:nvSpPr>
            <p:cNvPr name="Freeform 4" id="4"/>
            <p:cNvSpPr/>
            <p:nvPr/>
          </p:nvSpPr>
          <p:spPr>
            <a:xfrm flipH="false" flipV="false" rot="0">
              <a:off x="2485283" y="0"/>
              <a:ext cx="1987950" cy="2294891"/>
            </a:xfrm>
            <a:custGeom>
              <a:avLst/>
              <a:gdLst/>
              <a:ahLst/>
              <a:cxnLst/>
              <a:rect r="r" b="b" t="t" l="l"/>
              <a:pathLst>
                <a:path h="2294891" w="1987950">
                  <a:moveTo>
                    <a:pt x="0" y="0"/>
                  </a:moveTo>
                  <a:lnTo>
                    <a:pt x="1987950" y="0"/>
                  </a:lnTo>
                  <a:lnTo>
                    <a:pt x="1987950" y="2294891"/>
                  </a:lnTo>
                  <a:lnTo>
                    <a:pt x="0" y="22948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0" y="187729"/>
              <a:ext cx="6558883" cy="1767034"/>
            </a:xfrm>
            <a:prstGeom prst="rect">
              <a:avLst/>
            </a:prstGeom>
          </p:spPr>
          <p:txBody>
            <a:bodyPr anchor="t" rtlCol="false" tIns="0" lIns="0" bIns="0" rIns="0">
              <a:spAutoFit/>
            </a:bodyPr>
            <a:lstStyle/>
            <a:p>
              <a:pPr algn="ctr">
                <a:lnSpc>
                  <a:spcPts val="11162"/>
                </a:lnSpc>
                <a:spcBef>
                  <a:spcPct val="0"/>
                </a:spcBef>
              </a:pPr>
              <a:r>
                <a:rPr lang="en-US" sz="7973">
                  <a:solidFill>
                    <a:srgbClr val="FFFFFF"/>
                  </a:solidFill>
                  <a:latin typeface="Gagalin"/>
                </a:rPr>
                <a:t>4</a:t>
              </a:r>
            </a:p>
          </p:txBody>
        </p:sp>
      </p:grpSp>
      <p:sp>
        <p:nvSpPr>
          <p:cNvPr name="TextBox 6" id="6"/>
          <p:cNvSpPr txBox="true"/>
          <p:nvPr/>
        </p:nvSpPr>
        <p:spPr>
          <a:xfrm rot="0">
            <a:off x="2976177" y="4681948"/>
            <a:ext cx="13207456" cy="3124367"/>
          </a:xfrm>
          <a:prstGeom prst="rect">
            <a:avLst/>
          </a:prstGeom>
        </p:spPr>
        <p:txBody>
          <a:bodyPr anchor="t" rtlCol="false" tIns="0" lIns="0" bIns="0" rIns="0">
            <a:spAutoFit/>
          </a:bodyPr>
          <a:lstStyle/>
          <a:p>
            <a:pPr algn="ctr">
              <a:lnSpc>
                <a:spcPts val="4190"/>
              </a:lnSpc>
            </a:pPr>
            <a:r>
              <a:rPr lang="en-US" sz="2993">
                <a:solidFill>
                  <a:srgbClr val="FFFFFF"/>
                </a:solidFill>
                <a:latin typeface="Gagalin"/>
              </a:rPr>
              <a:t>Membuat rancangan website adalah dengan cara membuat mockup, database, flowchart, DFD, ERD, dengan desain yang anda inginkan. Dengan membuat rangkaian logika, database, flowchart, DFD, ERD yang sesuai dengan kebutuhan website. Sebuah website akan terlihat lebih menarik jika terdapat berbagai fitur yang dibutuhkan oleh pengguna.</a:t>
            </a:r>
          </a:p>
          <a:p>
            <a:pPr algn="ctr">
              <a:lnSpc>
                <a:spcPts val="4190"/>
              </a:lnSpc>
            </a:pPr>
          </a:p>
        </p:txBody>
      </p:sp>
    </p:spTree>
  </p:cSld>
  <p:clrMapOvr>
    <a:masterClrMapping/>
  </p:clrMapOvr>
  <p:transition spd="fast">
    <p:push dir="l"/>
  </p:transition>
</p:sld>
</file>

<file path=ppt/slides/slide17.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3836954" y="3827943"/>
            <a:ext cx="10614092" cy="1542938"/>
          </a:xfrm>
          <a:prstGeom prst="rect">
            <a:avLst/>
          </a:prstGeom>
        </p:spPr>
        <p:txBody>
          <a:bodyPr anchor="t" rtlCol="false" tIns="0" lIns="0" bIns="0" rIns="0">
            <a:spAutoFit/>
          </a:bodyPr>
          <a:lstStyle/>
          <a:p>
            <a:pPr algn="ctr">
              <a:lnSpc>
                <a:spcPts val="12599"/>
              </a:lnSpc>
              <a:spcBef>
                <a:spcPct val="0"/>
              </a:spcBef>
            </a:pPr>
            <a:r>
              <a:rPr lang="en-US" sz="9000" spc="900">
                <a:solidFill>
                  <a:srgbClr val="FFFFFF"/>
                </a:solidFill>
                <a:latin typeface="Montserrat Classic Bold"/>
              </a:rPr>
              <a:t>THANK YOU</a:t>
            </a:r>
          </a:p>
        </p:txBody>
      </p:sp>
      <p:sp>
        <p:nvSpPr>
          <p:cNvPr name="AutoShape 3" id="3"/>
          <p:cNvSpPr/>
          <p:nvPr/>
        </p:nvSpPr>
        <p:spPr>
          <a:xfrm rot="0">
            <a:off x="0" y="990600"/>
            <a:ext cx="6492240" cy="0"/>
          </a:xfrm>
          <a:prstGeom prst="line">
            <a:avLst/>
          </a:prstGeom>
          <a:ln cap="rnd" w="38100">
            <a:solidFill>
              <a:srgbClr val="FFFFFF"/>
            </a:solidFill>
            <a:prstDash val="solid"/>
            <a:headEnd type="none" len="sm" w="sm"/>
            <a:tailEnd type="none" len="sm" w="sm"/>
          </a:ln>
        </p:spPr>
      </p:sp>
      <p:sp>
        <p:nvSpPr>
          <p:cNvPr name="AutoShape 4" id="4"/>
          <p:cNvSpPr/>
          <p:nvPr/>
        </p:nvSpPr>
        <p:spPr>
          <a:xfrm rot="0">
            <a:off x="11795760" y="9220200"/>
            <a:ext cx="6492240" cy="0"/>
          </a:xfrm>
          <a:prstGeom prst="line">
            <a:avLst/>
          </a:prstGeom>
          <a:ln cap="rnd" w="38100">
            <a:solidFill>
              <a:srgbClr val="FFFFFF"/>
            </a:solidFill>
            <a:prstDash val="solid"/>
            <a:headEnd type="none" len="sm" w="sm"/>
            <a:tailEnd type="none" len="sm" w="sm"/>
          </a:ln>
        </p:spPr>
      </p:sp>
    </p:spTree>
  </p:cSld>
  <p:clrMapOvr>
    <a:masterClrMapping/>
  </p:clrMapOvr>
  <p:transition spd="slow">
    <p:cover dir="l"/>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4248376" y="4294746"/>
            <a:ext cx="9791248" cy="1526057"/>
          </a:xfrm>
          <a:prstGeom prst="rect">
            <a:avLst/>
          </a:prstGeom>
        </p:spPr>
        <p:txBody>
          <a:bodyPr anchor="t" rtlCol="false" tIns="0" lIns="0" bIns="0" rIns="0">
            <a:spAutoFit/>
          </a:bodyPr>
          <a:lstStyle/>
          <a:p>
            <a:pPr algn="ctr">
              <a:lnSpc>
                <a:spcPts val="12486"/>
              </a:lnSpc>
              <a:spcBef>
                <a:spcPct val="0"/>
              </a:spcBef>
            </a:pPr>
            <a:r>
              <a:rPr lang="en-US" sz="8919">
                <a:solidFill>
                  <a:srgbClr val="FFFFFF"/>
                </a:solidFill>
                <a:latin typeface="Montserrat Classic Bold"/>
              </a:rPr>
              <a:t>PENDAHULUAN</a:t>
            </a:r>
          </a:p>
        </p:txBody>
      </p:sp>
      <p:grpSp>
        <p:nvGrpSpPr>
          <p:cNvPr name="Group 3" id="3"/>
          <p:cNvGrpSpPr/>
          <p:nvPr/>
        </p:nvGrpSpPr>
        <p:grpSpPr>
          <a:xfrm rot="0">
            <a:off x="5797312" y="2124247"/>
            <a:ext cx="6693376" cy="2341949"/>
            <a:chOff x="0" y="0"/>
            <a:chExt cx="8924501" cy="3122599"/>
          </a:xfrm>
        </p:grpSpPr>
        <p:sp>
          <p:nvSpPr>
            <p:cNvPr name="Freeform 4" id="4"/>
            <p:cNvSpPr/>
            <p:nvPr/>
          </p:nvSpPr>
          <p:spPr>
            <a:xfrm flipH="false" flipV="false" rot="0">
              <a:off x="3381660" y="0"/>
              <a:ext cx="2704951" cy="3122599"/>
            </a:xfrm>
            <a:custGeom>
              <a:avLst/>
              <a:gdLst/>
              <a:ahLst/>
              <a:cxnLst/>
              <a:rect r="r" b="b" t="t" l="l"/>
              <a:pathLst>
                <a:path h="3122599" w="2704951">
                  <a:moveTo>
                    <a:pt x="0" y="0"/>
                  </a:moveTo>
                  <a:lnTo>
                    <a:pt x="2704951" y="0"/>
                  </a:lnTo>
                  <a:lnTo>
                    <a:pt x="2704951" y="3122599"/>
                  </a:lnTo>
                  <a:lnTo>
                    <a:pt x="0" y="31225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0" y="407782"/>
              <a:ext cx="8924501" cy="2397015"/>
            </a:xfrm>
            <a:prstGeom prst="rect">
              <a:avLst/>
            </a:prstGeom>
          </p:spPr>
          <p:txBody>
            <a:bodyPr anchor="t" rtlCol="false" tIns="0" lIns="0" bIns="0" rIns="0">
              <a:spAutoFit/>
            </a:bodyPr>
            <a:lstStyle/>
            <a:p>
              <a:pPr algn="ctr">
                <a:lnSpc>
                  <a:spcPts val="15188"/>
                </a:lnSpc>
                <a:spcBef>
                  <a:spcPct val="0"/>
                </a:spcBef>
              </a:pPr>
              <a:r>
                <a:rPr lang="en-US" sz="10849">
                  <a:solidFill>
                    <a:srgbClr val="FFFFFF"/>
                  </a:solidFill>
                  <a:latin typeface="Gagalin"/>
                </a:rPr>
                <a:t>1</a:t>
              </a:r>
            </a:p>
          </p:txBody>
        </p:sp>
      </p:grpSp>
    </p:spTree>
  </p:cSld>
  <p:clrMapOvr>
    <a:masterClrMapping/>
  </p:clrMapOvr>
  <p:transition spd="slow">
    <p:cover dir="l"/>
  </p:transition>
</p:sld>
</file>

<file path=ppt/slides/slide3.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0" y="990600"/>
            <a:ext cx="6492240" cy="0"/>
          </a:xfrm>
          <a:prstGeom prst="line">
            <a:avLst/>
          </a:prstGeom>
          <a:ln cap="rnd" w="38100">
            <a:solidFill>
              <a:srgbClr val="FFFFFF"/>
            </a:solidFill>
            <a:prstDash val="solid"/>
            <a:headEnd type="none" len="sm" w="sm"/>
            <a:tailEnd type="none" len="sm" w="sm"/>
          </a:ln>
        </p:spPr>
      </p:sp>
      <p:sp>
        <p:nvSpPr>
          <p:cNvPr name="AutoShape 3" id="3"/>
          <p:cNvSpPr/>
          <p:nvPr/>
        </p:nvSpPr>
        <p:spPr>
          <a:xfrm rot="0">
            <a:off x="11795760" y="9220200"/>
            <a:ext cx="6492240" cy="0"/>
          </a:xfrm>
          <a:prstGeom prst="line">
            <a:avLst/>
          </a:prstGeom>
          <a:ln cap="rnd" w="38100">
            <a:solidFill>
              <a:srgbClr val="FFFFFF"/>
            </a:solidFill>
            <a:prstDash val="solid"/>
            <a:headEnd type="none" len="sm" w="sm"/>
            <a:tailEnd type="none" len="sm" w="sm"/>
          </a:ln>
        </p:spPr>
      </p:sp>
      <p:grpSp>
        <p:nvGrpSpPr>
          <p:cNvPr name="Group 4" id="4"/>
          <p:cNvGrpSpPr/>
          <p:nvPr/>
        </p:nvGrpSpPr>
        <p:grpSpPr>
          <a:xfrm rot="0">
            <a:off x="2461088" y="4849072"/>
            <a:ext cx="300695" cy="3824259"/>
            <a:chOff x="0" y="0"/>
            <a:chExt cx="79195" cy="1007212"/>
          </a:xfrm>
        </p:grpSpPr>
        <p:sp>
          <p:nvSpPr>
            <p:cNvPr name="Freeform 5" id="5"/>
            <p:cNvSpPr/>
            <p:nvPr/>
          </p:nvSpPr>
          <p:spPr>
            <a:xfrm flipH="false" flipV="false" rot="0">
              <a:off x="0" y="0"/>
              <a:ext cx="79195" cy="1007212"/>
            </a:xfrm>
            <a:custGeom>
              <a:avLst/>
              <a:gdLst/>
              <a:ahLst/>
              <a:cxnLst/>
              <a:rect r="r" b="b" t="t" l="l"/>
              <a:pathLst>
                <a:path h="1007212" w="79195">
                  <a:moveTo>
                    <a:pt x="0" y="0"/>
                  </a:moveTo>
                  <a:lnTo>
                    <a:pt x="79195" y="0"/>
                  </a:lnTo>
                  <a:lnTo>
                    <a:pt x="79195" y="1007212"/>
                  </a:lnTo>
                  <a:lnTo>
                    <a:pt x="0" y="1007212"/>
                  </a:lnTo>
                  <a:close/>
                </a:path>
              </a:pathLst>
            </a:custGeom>
            <a:solidFill>
              <a:srgbClr val="FFFFFF"/>
            </a:solidFill>
          </p:spPr>
        </p:sp>
        <p:sp>
          <p:nvSpPr>
            <p:cNvPr name="TextBox 6" id="6"/>
            <p:cNvSpPr txBox="true"/>
            <p:nvPr/>
          </p:nvSpPr>
          <p:spPr>
            <a:xfrm>
              <a:off x="0" y="47625"/>
              <a:ext cx="79195" cy="959587"/>
            </a:xfrm>
            <a:prstGeom prst="rect">
              <a:avLst/>
            </a:prstGeom>
          </p:spPr>
          <p:txBody>
            <a:bodyPr anchor="ctr" rtlCol="false" tIns="50800" lIns="50800" bIns="50800" rIns="50800"/>
            <a:lstStyle/>
            <a:p>
              <a:pPr algn="ctr">
                <a:lnSpc>
                  <a:spcPts val="2499"/>
                </a:lnSpc>
              </a:pPr>
            </a:p>
          </p:txBody>
        </p:sp>
      </p:grpSp>
      <p:sp>
        <p:nvSpPr>
          <p:cNvPr name="TextBox 7" id="7"/>
          <p:cNvSpPr txBox="true"/>
          <p:nvPr/>
        </p:nvSpPr>
        <p:spPr>
          <a:xfrm rot="0">
            <a:off x="3470049" y="3571487"/>
            <a:ext cx="13789251" cy="5265679"/>
          </a:xfrm>
          <a:prstGeom prst="rect">
            <a:avLst/>
          </a:prstGeom>
        </p:spPr>
        <p:txBody>
          <a:bodyPr anchor="t" rtlCol="false" tIns="0" lIns="0" bIns="0" rIns="0">
            <a:spAutoFit/>
          </a:bodyPr>
          <a:lstStyle/>
          <a:p>
            <a:pPr algn="just">
              <a:lnSpc>
                <a:spcPts val="3476"/>
              </a:lnSpc>
            </a:pPr>
            <a:r>
              <a:rPr lang="en-US" sz="2483">
                <a:solidFill>
                  <a:srgbClr val="FFFFFF"/>
                </a:solidFill>
                <a:latin typeface="Montserrat Classic"/>
              </a:rPr>
              <a:t> Media online sudah menjadi media yang tidak asing lagi dalam masyarakat, Media yang menawarkan berbagai kemudahan terutama dalam mencari informasi dan kebutuhan lainnya. Semakin canggihnya teknologi kita juga dapat membaca dan mempelajari berbagai hal lewat internet.</a:t>
            </a:r>
          </a:p>
          <a:p>
            <a:pPr algn="just">
              <a:lnSpc>
                <a:spcPts val="3476"/>
              </a:lnSpc>
            </a:pPr>
            <a:r>
              <a:rPr lang="en-US" sz="2483">
                <a:solidFill>
                  <a:srgbClr val="FFFFFF"/>
                </a:solidFill>
                <a:latin typeface="Montserrat Classic"/>
              </a:rPr>
              <a:t> Untuk mengoptimalkan informasi media masa yang ada, fasilitas internet dapat digunakan untuk memberikan pengetahuan tentang agama terlebih dalam hal membaca al quran bagi yang beragam islam maka dari itu penulis mencoba untuk membangun suatu “Website Tampil Juz Amma yang menngunakan native php, bootstrap 5, dan mysql.</a:t>
            </a:r>
          </a:p>
          <a:p>
            <a:pPr algn="just">
              <a:lnSpc>
                <a:spcPts val="3476"/>
              </a:lnSpc>
            </a:pPr>
            <a:r>
              <a:rPr lang="en-US" sz="2483">
                <a:solidFill>
                  <a:srgbClr val="FFFFFF"/>
                </a:solidFill>
                <a:latin typeface="Montserrat Classic"/>
              </a:rPr>
              <a:t> Dengan adanya website ini penulis berharap dapat membantu masyarakat dalam hal mempelajari membaca al-quran dan hal keagamaan lainnya.</a:t>
            </a:r>
          </a:p>
          <a:p>
            <a:pPr algn="just">
              <a:lnSpc>
                <a:spcPts val="3476"/>
              </a:lnSpc>
              <a:spcBef>
                <a:spcPct val="0"/>
              </a:spcBef>
            </a:pPr>
          </a:p>
        </p:txBody>
      </p:sp>
      <p:sp>
        <p:nvSpPr>
          <p:cNvPr name="TextBox 8" id="8"/>
          <p:cNvSpPr txBox="true"/>
          <p:nvPr/>
        </p:nvSpPr>
        <p:spPr>
          <a:xfrm rot="0">
            <a:off x="3470049" y="1753890"/>
            <a:ext cx="6571850" cy="1025732"/>
          </a:xfrm>
          <a:prstGeom prst="rect">
            <a:avLst/>
          </a:prstGeom>
        </p:spPr>
        <p:txBody>
          <a:bodyPr anchor="t" rtlCol="false" tIns="0" lIns="0" bIns="0" rIns="0">
            <a:spAutoFit/>
          </a:bodyPr>
          <a:lstStyle/>
          <a:p>
            <a:pPr>
              <a:lnSpc>
                <a:spcPts val="8380"/>
              </a:lnSpc>
              <a:spcBef>
                <a:spcPct val="0"/>
              </a:spcBef>
            </a:pPr>
            <a:r>
              <a:rPr lang="en-US" sz="5986">
                <a:solidFill>
                  <a:srgbClr val="FFFFFF"/>
                </a:solidFill>
                <a:latin typeface="Aleppo"/>
              </a:rPr>
              <a:t>Latar Belakang</a:t>
            </a:r>
          </a:p>
        </p:txBody>
      </p:sp>
    </p:spTree>
  </p:cSld>
  <p:clrMapOvr>
    <a:masterClrMapping/>
  </p:clrMapOvr>
  <p:transition spd="fast">
    <p:cover dir="d"/>
  </p:transition>
</p:sld>
</file>

<file path=ppt/slides/slide4.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0" y="990600"/>
            <a:ext cx="6492240" cy="0"/>
          </a:xfrm>
          <a:prstGeom prst="line">
            <a:avLst/>
          </a:prstGeom>
          <a:ln cap="rnd" w="38100">
            <a:solidFill>
              <a:srgbClr val="FFFFFF"/>
            </a:solidFill>
            <a:prstDash val="solid"/>
            <a:headEnd type="none" len="sm" w="sm"/>
            <a:tailEnd type="none" len="sm" w="sm"/>
          </a:ln>
        </p:spPr>
      </p:sp>
      <p:sp>
        <p:nvSpPr>
          <p:cNvPr name="AutoShape 3" id="3"/>
          <p:cNvSpPr/>
          <p:nvPr/>
        </p:nvSpPr>
        <p:spPr>
          <a:xfrm rot="0">
            <a:off x="11795760" y="9220200"/>
            <a:ext cx="6492240" cy="0"/>
          </a:xfrm>
          <a:prstGeom prst="line">
            <a:avLst/>
          </a:prstGeom>
          <a:ln cap="rnd" w="38100">
            <a:solidFill>
              <a:srgbClr val="FFFFFF"/>
            </a:solidFill>
            <a:prstDash val="solid"/>
            <a:headEnd type="none" len="sm" w="sm"/>
            <a:tailEnd type="none" len="sm" w="sm"/>
          </a:ln>
        </p:spPr>
      </p:sp>
      <p:grpSp>
        <p:nvGrpSpPr>
          <p:cNvPr name="Group 4" id="4"/>
          <p:cNvGrpSpPr/>
          <p:nvPr/>
        </p:nvGrpSpPr>
        <p:grpSpPr>
          <a:xfrm rot="0">
            <a:off x="2461088" y="4849072"/>
            <a:ext cx="300695" cy="3824259"/>
            <a:chOff x="0" y="0"/>
            <a:chExt cx="79195" cy="1007212"/>
          </a:xfrm>
        </p:grpSpPr>
        <p:sp>
          <p:nvSpPr>
            <p:cNvPr name="Freeform 5" id="5"/>
            <p:cNvSpPr/>
            <p:nvPr/>
          </p:nvSpPr>
          <p:spPr>
            <a:xfrm flipH="false" flipV="false" rot="0">
              <a:off x="0" y="0"/>
              <a:ext cx="79195" cy="1007212"/>
            </a:xfrm>
            <a:custGeom>
              <a:avLst/>
              <a:gdLst/>
              <a:ahLst/>
              <a:cxnLst/>
              <a:rect r="r" b="b" t="t" l="l"/>
              <a:pathLst>
                <a:path h="1007212" w="79195">
                  <a:moveTo>
                    <a:pt x="0" y="0"/>
                  </a:moveTo>
                  <a:lnTo>
                    <a:pt x="79195" y="0"/>
                  </a:lnTo>
                  <a:lnTo>
                    <a:pt x="79195" y="1007212"/>
                  </a:lnTo>
                  <a:lnTo>
                    <a:pt x="0" y="1007212"/>
                  </a:lnTo>
                  <a:close/>
                </a:path>
              </a:pathLst>
            </a:custGeom>
            <a:solidFill>
              <a:srgbClr val="FFFFFF"/>
            </a:solidFill>
          </p:spPr>
        </p:sp>
        <p:sp>
          <p:nvSpPr>
            <p:cNvPr name="TextBox 6" id="6"/>
            <p:cNvSpPr txBox="true"/>
            <p:nvPr/>
          </p:nvSpPr>
          <p:spPr>
            <a:xfrm>
              <a:off x="0" y="47625"/>
              <a:ext cx="79195" cy="959587"/>
            </a:xfrm>
            <a:prstGeom prst="rect">
              <a:avLst/>
            </a:prstGeom>
          </p:spPr>
          <p:txBody>
            <a:bodyPr anchor="ctr" rtlCol="false" tIns="50800" lIns="50800" bIns="50800" rIns="50800"/>
            <a:lstStyle/>
            <a:p>
              <a:pPr algn="ctr">
                <a:lnSpc>
                  <a:spcPts val="2499"/>
                </a:lnSpc>
              </a:pPr>
            </a:p>
          </p:txBody>
        </p:sp>
      </p:grpSp>
      <p:sp>
        <p:nvSpPr>
          <p:cNvPr name="TextBox 7" id="7"/>
          <p:cNvSpPr txBox="true"/>
          <p:nvPr/>
        </p:nvSpPr>
        <p:spPr>
          <a:xfrm rot="0">
            <a:off x="3470049" y="3571487"/>
            <a:ext cx="13789251" cy="5265679"/>
          </a:xfrm>
          <a:prstGeom prst="rect">
            <a:avLst/>
          </a:prstGeom>
        </p:spPr>
        <p:txBody>
          <a:bodyPr anchor="t" rtlCol="false" tIns="0" lIns="0" bIns="0" rIns="0">
            <a:spAutoFit/>
          </a:bodyPr>
          <a:lstStyle/>
          <a:p>
            <a:pPr algn="just">
              <a:lnSpc>
                <a:spcPts val="3476"/>
              </a:lnSpc>
            </a:pPr>
            <a:r>
              <a:rPr lang="en-US" sz="2483">
                <a:solidFill>
                  <a:srgbClr val="FFFFFF"/>
                </a:solidFill>
                <a:latin typeface="Montserrat Classic"/>
              </a:rPr>
              <a:t>  Tujuan dibuatnya Website Tampil Juz ‘Amma yang menngunakan native php, bootstrap 5, dan mysql adalah:</a:t>
            </a:r>
          </a:p>
          <a:p>
            <a:pPr algn="just">
              <a:lnSpc>
                <a:spcPts val="3476"/>
              </a:lnSpc>
            </a:pPr>
            <a:r>
              <a:rPr lang="en-US" sz="2483">
                <a:solidFill>
                  <a:srgbClr val="FFFFFF"/>
                </a:solidFill>
                <a:latin typeface="Montserrat Classic"/>
              </a:rPr>
              <a:t>        “Mengarahkan masyarakat yang hendak belajar membaca alquran supaya </a:t>
            </a:r>
          </a:p>
          <a:p>
            <a:pPr algn="just">
              <a:lnSpc>
                <a:spcPts val="3476"/>
              </a:lnSpc>
            </a:pPr>
            <a:r>
              <a:rPr lang="en-US" sz="2483">
                <a:solidFill>
                  <a:srgbClr val="FFFFFF"/>
                </a:solidFill>
                <a:latin typeface="Montserrat Classic"/>
              </a:rPr>
              <a:t>         dapat mempelajari aquran dengan mengikuti perkembangan zaman.”</a:t>
            </a:r>
          </a:p>
          <a:p>
            <a:pPr algn="just">
              <a:lnSpc>
                <a:spcPts val="3476"/>
              </a:lnSpc>
            </a:pPr>
          </a:p>
          <a:p>
            <a:pPr algn="just">
              <a:lnSpc>
                <a:spcPts val="3476"/>
              </a:lnSpc>
            </a:pPr>
            <a:r>
              <a:rPr lang="en-US" sz="2483">
                <a:solidFill>
                  <a:srgbClr val="FFFFFF"/>
                </a:solidFill>
                <a:latin typeface="Montserrat Classic"/>
              </a:rPr>
              <a:t>   Manfaat dari Webiste Tampil juz ‘amma menggunakan native php, bootstrap 5, dan mysql adalah:</a:t>
            </a:r>
          </a:p>
          <a:p>
            <a:pPr algn="just">
              <a:lnSpc>
                <a:spcPts val="3476"/>
              </a:lnSpc>
            </a:pPr>
            <a:r>
              <a:rPr lang="en-US" sz="2483">
                <a:solidFill>
                  <a:srgbClr val="FFFFFF"/>
                </a:solidFill>
                <a:latin typeface="Montserrat Classic"/>
              </a:rPr>
              <a:t>             1.      Memudahkan pengguna membaca dan menggunakan website </a:t>
            </a:r>
          </a:p>
          <a:p>
            <a:pPr algn="just">
              <a:lnSpc>
                <a:spcPts val="3476"/>
              </a:lnSpc>
            </a:pPr>
            <a:r>
              <a:rPr lang="en-US" sz="2483">
                <a:solidFill>
                  <a:srgbClr val="FFFFFF"/>
                </a:solidFill>
                <a:latin typeface="Montserrat Classic"/>
              </a:rPr>
              <a:t>                      dengan gadget yang dimiliki.</a:t>
            </a:r>
          </a:p>
          <a:p>
            <a:pPr algn="just">
              <a:lnSpc>
                <a:spcPts val="3476"/>
              </a:lnSpc>
            </a:pPr>
            <a:r>
              <a:rPr lang="en-US" sz="2483">
                <a:solidFill>
                  <a:srgbClr val="FFFFFF"/>
                </a:solidFill>
                <a:latin typeface="Montserrat Classic"/>
              </a:rPr>
              <a:t>            2.      Masyarakat dapat mengakses dengan mudah dan dimana saja.</a:t>
            </a:r>
          </a:p>
          <a:p>
            <a:pPr algn="just">
              <a:lnSpc>
                <a:spcPts val="3476"/>
              </a:lnSpc>
            </a:pPr>
          </a:p>
          <a:p>
            <a:pPr algn="just">
              <a:lnSpc>
                <a:spcPts val="3476"/>
              </a:lnSpc>
              <a:spcBef>
                <a:spcPct val="0"/>
              </a:spcBef>
            </a:pPr>
          </a:p>
        </p:txBody>
      </p:sp>
      <p:sp>
        <p:nvSpPr>
          <p:cNvPr name="TextBox 8" id="8"/>
          <p:cNvSpPr txBox="true"/>
          <p:nvPr/>
        </p:nvSpPr>
        <p:spPr>
          <a:xfrm rot="0">
            <a:off x="3470049" y="1753890"/>
            <a:ext cx="8325711" cy="1025732"/>
          </a:xfrm>
          <a:prstGeom prst="rect">
            <a:avLst/>
          </a:prstGeom>
        </p:spPr>
        <p:txBody>
          <a:bodyPr anchor="t" rtlCol="false" tIns="0" lIns="0" bIns="0" rIns="0">
            <a:spAutoFit/>
          </a:bodyPr>
          <a:lstStyle/>
          <a:p>
            <a:pPr>
              <a:lnSpc>
                <a:spcPts val="8380"/>
              </a:lnSpc>
              <a:spcBef>
                <a:spcPct val="0"/>
              </a:spcBef>
            </a:pPr>
            <a:r>
              <a:rPr lang="en-US" sz="5986">
                <a:solidFill>
                  <a:srgbClr val="FFFFFF"/>
                </a:solidFill>
                <a:latin typeface="Aleppo"/>
              </a:rPr>
              <a:t>tujuan &amp; manfaat</a:t>
            </a:r>
          </a:p>
        </p:txBody>
      </p:sp>
    </p:spTree>
  </p:cSld>
  <p:clrMapOvr>
    <a:masterClrMapping/>
  </p:clrMapOvr>
  <p:transition spd="fast">
    <p:cover dir="d"/>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2342317" y="4294746"/>
            <a:ext cx="13603365" cy="1526057"/>
          </a:xfrm>
          <a:prstGeom prst="rect">
            <a:avLst/>
          </a:prstGeom>
        </p:spPr>
        <p:txBody>
          <a:bodyPr anchor="t" rtlCol="false" tIns="0" lIns="0" bIns="0" rIns="0">
            <a:spAutoFit/>
          </a:bodyPr>
          <a:lstStyle/>
          <a:p>
            <a:pPr algn="ctr">
              <a:lnSpc>
                <a:spcPts val="12486"/>
              </a:lnSpc>
              <a:spcBef>
                <a:spcPct val="0"/>
              </a:spcBef>
            </a:pPr>
            <a:r>
              <a:rPr lang="en-US" sz="8919">
                <a:solidFill>
                  <a:srgbClr val="FFFFFF"/>
                </a:solidFill>
                <a:latin typeface="Montserrat Classic Bold"/>
              </a:rPr>
              <a:t>TINJAUAN PUSTAKA</a:t>
            </a:r>
          </a:p>
        </p:txBody>
      </p:sp>
      <p:grpSp>
        <p:nvGrpSpPr>
          <p:cNvPr name="Group 3" id="3"/>
          <p:cNvGrpSpPr/>
          <p:nvPr/>
        </p:nvGrpSpPr>
        <p:grpSpPr>
          <a:xfrm rot="0">
            <a:off x="5797312" y="2124247"/>
            <a:ext cx="6693376" cy="2341949"/>
            <a:chOff x="0" y="0"/>
            <a:chExt cx="8924501" cy="3122599"/>
          </a:xfrm>
        </p:grpSpPr>
        <p:sp>
          <p:nvSpPr>
            <p:cNvPr name="Freeform 4" id="4"/>
            <p:cNvSpPr/>
            <p:nvPr/>
          </p:nvSpPr>
          <p:spPr>
            <a:xfrm flipH="false" flipV="false" rot="0">
              <a:off x="3381660" y="0"/>
              <a:ext cx="2704951" cy="3122599"/>
            </a:xfrm>
            <a:custGeom>
              <a:avLst/>
              <a:gdLst/>
              <a:ahLst/>
              <a:cxnLst/>
              <a:rect r="r" b="b" t="t" l="l"/>
              <a:pathLst>
                <a:path h="3122599" w="2704951">
                  <a:moveTo>
                    <a:pt x="0" y="0"/>
                  </a:moveTo>
                  <a:lnTo>
                    <a:pt x="2704951" y="0"/>
                  </a:lnTo>
                  <a:lnTo>
                    <a:pt x="2704951" y="3122599"/>
                  </a:lnTo>
                  <a:lnTo>
                    <a:pt x="0" y="31225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0" y="262779"/>
              <a:ext cx="8924501" cy="2397015"/>
            </a:xfrm>
            <a:prstGeom prst="rect">
              <a:avLst/>
            </a:prstGeom>
          </p:spPr>
          <p:txBody>
            <a:bodyPr anchor="t" rtlCol="false" tIns="0" lIns="0" bIns="0" rIns="0">
              <a:spAutoFit/>
            </a:bodyPr>
            <a:lstStyle/>
            <a:p>
              <a:pPr algn="ctr">
                <a:lnSpc>
                  <a:spcPts val="15188"/>
                </a:lnSpc>
                <a:spcBef>
                  <a:spcPct val="0"/>
                </a:spcBef>
              </a:pPr>
              <a:r>
                <a:rPr lang="en-US" sz="10849">
                  <a:solidFill>
                    <a:srgbClr val="FFFFFF"/>
                  </a:solidFill>
                  <a:latin typeface="Gagalin"/>
                </a:rPr>
                <a:t>2</a:t>
              </a:r>
            </a:p>
          </p:txBody>
        </p:sp>
      </p:grpSp>
    </p:spTree>
  </p:cSld>
  <p:clrMapOvr>
    <a:masterClrMapping/>
  </p:clrMapOvr>
  <p:transition spd="slow">
    <p:cover dir="d"/>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0" y="990600"/>
            <a:ext cx="6492240" cy="0"/>
          </a:xfrm>
          <a:prstGeom prst="line">
            <a:avLst/>
          </a:prstGeom>
          <a:ln cap="rnd" w="38100">
            <a:solidFill>
              <a:srgbClr val="FFFFFF"/>
            </a:solidFill>
            <a:prstDash val="solid"/>
            <a:headEnd type="none" len="sm" w="sm"/>
            <a:tailEnd type="none" len="sm" w="sm"/>
          </a:ln>
        </p:spPr>
      </p:sp>
      <p:sp>
        <p:nvSpPr>
          <p:cNvPr name="AutoShape 3" id="3"/>
          <p:cNvSpPr/>
          <p:nvPr/>
        </p:nvSpPr>
        <p:spPr>
          <a:xfrm rot="0">
            <a:off x="11795760" y="9220200"/>
            <a:ext cx="6492240" cy="0"/>
          </a:xfrm>
          <a:prstGeom prst="line">
            <a:avLst/>
          </a:prstGeom>
          <a:ln cap="rnd" w="38100">
            <a:solidFill>
              <a:srgbClr val="FFFFFF"/>
            </a:solidFill>
            <a:prstDash val="solid"/>
            <a:headEnd type="none" len="sm" w="sm"/>
            <a:tailEnd type="none" len="sm" w="sm"/>
          </a:ln>
        </p:spPr>
      </p:sp>
      <p:sp>
        <p:nvSpPr>
          <p:cNvPr name="Freeform 4" id="4"/>
          <p:cNvSpPr/>
          <p:nvPr/>
        </p:nvSpPr>
        <p:spPr>
          <a:xfrm flipH="false" flipV="false" rot="0">
            <a:off x="14341533" y="3394433"/>
            <a:ext cx="2917767" cy="4114800"/>
          </a:xfrm>
          <a:custGeom>
            <a:avLst/>
            <a:gdLst/>
            <a:ahLst/>
            <a:cxnLst/>
            <a:rect r="r" b="b" t="t" l="l"/>
            <a:pathLst>
              <a:path h="4114800" w="2917767">
                <a:moveTo>
                  <a:pt x="0" y="0"/>
                </a:moveTo>
                <a:lnTo>
                  <a:pt x="2917767" y="0"/>
                </a:lnTo>
                <a:lnTo>
                  <a:pt x="291776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028700" y="3097689"/>
            <a:ext cx="11054986" cy="6170795"/>
          </a:xfrm>
          <a:prstGeom prst="rect">
            <a:avLst/>
          </a:prstGeom>
        </p:spPr>
        <p:txBody>
          <a:bodyPr anchor="t" rtlCol="false" tIns="0" lIns="0" bIns="0" rIns="0">
            <a:spAutoFit/>
          </a:bodyPr>
          <a:lstStyle/>
          <a:p>
            <a:pPr algn="just">
              <a:lnSpc>
                <a:spcPts val="2702"/>
              </a:lnSpc>
            </a:pPr>
            <a:r>
              <a:rPr lang="en-US" sz="1930">
                <a:solidFill>
                  <a:srgbClr val="FFFFFF"/>
                </a:solidFill>
                <a:latin typeface="Montserrat Classic"/>
              </a:rPr>
              <a:t> </a:t>
            </a:r>
            <a:r>
              <a:rPr lang="en-US" sz="1930">
                <a:solidFill>
                  <a:srgbClr val="FFFFFF"/>
                </a:solidFill>
                <a:latin typeface="Montserrat Classic Bold"/>
              </a:rPr>
              <a:t>Hypertext Markup Language (HTML)</a:t>
            </a:r>
            <a:r>
              <a:rPr lang="en-US" sz="1930">
                <a:solidFill>
                  <a:srgbClr val="FFFFFF"/>
                </a:solidFill>
                <a:latin typeface="Montserrat Classic"/>
              </a:rPr>
              <a:t> adalah </a:t>
            </a:r>
            <a:r>
              <a:rPr lang="en-US" sz="1930" u="sng">
                <a:solidFill>
                  <a:srgbClr val="FFFFFF"/>
                </a:solidFill>
                <a:latin typeface="Montserrat Classic"/>
                <a:hlinkClick r:id="rId4" tooltip="https://id.wikipedia.org/wiki/Bahasa_markah"/>
              </a:rPr>
              <a:t>bahasa markah</a:t>
            </a:r>
            <a:r>
              <a:rPr lang="en-US" sz="1930">
                <a:solidFill>
                  <a:srgbClr val="FFFFFF"/>
                </a:solidFill>
                <a:latin typeface="Montserrat Classic"/>
              </a:rPr>
              <a:t> standar untuk dokumen yang dirancang untuk ditampilkan di </a:t>
            </a:r>
            <a:r>
              <a:rPr lang="en-US" sz="1930" u="sng">
                <a:solidFill>
                  <a:srgbClr val="FFFFFF"/>
                </a:solidFill>
                <a:latin typeface="Montserrat Classic"/>
                <a:hlinkClick r:id="rId5" tooltip="https://id.wikipedia.org/wiki/Browser"/>
              </a:rPr>
              <a:t>peramban internet</a:t>
            </a:r>
            <a:r>
              <a:rPr lang="en-US" sz="1930">
                <a:solidFill>
                  <a:srgbClr val="FFFFFF"/>
                </a:solidFill>
                <a:latin typeface="Montserrat Classic"/>
              </a:rPr>
              <a:t>. Ini dapat dibantu oleh teknologi seperti Cascading Stylesheet(CSS) dan bahasa scripting seperti Javascript dan VBScripting.</a:t>
            </a:r>
          </a:p>
          <a:p>
            <a:pPr algn="just">
              <a:lnSpc>
                <a:spcPts val="2702"/>
              </a:lnSpc>
            </a:pPr>
            <a:r>
              <a:rPr lang="en-US" sz="1930">
                <a:solidFill>
                  <a:srgbClr val="FFFFFF"/>
                </a:solidFill>
                <a:latin typeface="Montserrat Classic"/>
              </a:rPr>
              <a:t> </a:t>
            </a:r>
            <a:r>
              <a:rPr lang="en-US" sz="1930" u="sng">
                <a:solidFill>
                  <a:srgbClr val="FFFFFF"/>
                </a:solidFill>
                <a:latin typeface="Montserrat Classic"/>
                <a:hlinkClick r:id="rId6" tooltip="https://id.wikipedia.org/wiki/Browser"/>
              </a:rPr>
              <a:t>Peramban internet</a:t>
            </a:r>
            <a:r>
              <a:rPr lang="en-US" sz="1930">
                <a:solidFill>
                  <a:srgbClr val="FFFFFF"/>
                </a:solidFill>
                <a:latin typeface="Montserrat Classic"/>
              </a:rPr>
              <a:t> menerima dokumen HTML dari </a:t>
            </a:r>
            <a:r>
              <a:rPr lang="en-US" sz="1930" u="sng">
                <a:solidFill>
                  <a:srgbClr val="FFFFFF"/>
                </a:solidFill>
                <a:latin typeface="Montserrat Classic"/>
                <a:hlinkClick r:id="rId7" tooltip="https://id.wikipedia.org/wiki/Server_web"/>
              </a:rPr>
              <a:t>server web</a:t>
            </a:r>
            <a:r>
              <a:rPr lang="en-US" sz="1930">
                <a:solidFill>
                  <a:srgbClr val="FFFFFF"/>
                </a:solidFill>
                <a:latin typeface="Montserrat Classic"/>
              </a:rPr>
              <a:t> atau dari penyimpanan lokal dan </a:t>
            </a:r>
            <a:r>
              <a:rPr lang="en-US" sz="1930" u="sng">
                <a:solidFill>
                  <a:srgbClr val="FFFFFF"/>
                </a:solidFill>
                <a:latin typeface="Montserrat Classic"/>
                <a:hlinkClick r:id="rId8" tooltip="https://id.wikipedia.org/wiki/Mesin_peramban"/>
              </a:rPr>
              <a:t>membuat</a:t>
            </a:r>
            <a:r>
              <a:rPr lang="en-US" sz="1930">
                <a:solidFill>
                  <a:srgbClr val="FFFFFF"/>
                </a:solidFill>
                <a:latin typeface="Montserrat Classic"/>
              </a:rPr>
              <a:t> dokumen menjadi halaman web multimedia. HTML menggambarkan struktur </a:t>
            </a:r>
            <a:r>
              <a:rPr lang="en-US" sz="1930" u="sng">
                <a:solidFill>
                  <a:srgbClr val="FFFFFF"/>
                </a:solidFill>
                <a:latin typeface="Montserrat Classic"/>
                <a:hlinkClick r:id="rId9" tooltip="https://id.wikipedia.org/wiki/Halaman_web"/>
              </a:rPr>
              <a:t>halaman web</a:t>
            </a:r>
            <a:r>
              <a:rPr lang="en-US" sz="1930">
                <a:solidFill>
                  <a:srgbClr val="FFFFFF"/>
                </a:solidFill>
                <a:latin typeface="Montserrat Classic"/>
              </a:rPr>
              <a:t> secara </a:t>
            </a:r>
            <a:r>
              <a:rPr lang="en-US" sz="1930" u="sng">
                <a:solidFill>
                  <a:srgbClr val="FFFFFF"/>
                </a:solidFill>
                <a:latin typeface="Montserrat Classic"/>
                <a:hlinkClick r:id="rId10" tooltip="https://id.wikipedia.org/wiki/Web_semantik"/>
              </a:rPr>
              <a:t>semantik</a:t>
            </a:r>
            <a:r>
              <a:rPr lang="en-US" sz="1930">
                <a:solidFill>
                  <a:srgbClr val="FFFFFF"/>
                </a:solidFill>
                <a:latin typeface="Montserrat Classic"/>
              </a:rPr>
              <a:t> dan isyarat awal yang disertakan untuk penampilan dokumen.</a:t>
            </a:r>
          </a:p>
          <a:p>
            <a:pPr algn="just">
              <a:lnSpc>
                <a:spcPts val="2702"/>
              </a:lnSpc>
            </a:pPr>
            <a:r>
              <a:rPr lang="en-US" sz="1930">
                <a:solidFill>
                  <a:srgbClr val="FFFFFF"/>
                </a:solidFill>
                <a:latin typeface="Montserrat Classic"/>
              </a:rPr>
              <a:t> Elemen HTML digambarkan oleh tag, ditulis  menggunakan tanda </a:t>
            </a:r>
            <a:r>
              <a:rPr lang="en-US" sz="1930" u="sng">
                <a:solidFill>
                  <a:srgbClr val="FFFFFF"/>
                </a:solidFill>
                <a:latin typeface="Montserrat Classic"/>
                <a:hlinkClick r:id="rId11" tooltip="https://id.wikipedia.org/w/index.php?title=Tanda_Kurung&amp;action=edit&amp;redlink=1"/>
              </a:rPr>
              <a:t>kurung sudut</a:t>
            </a:r>
            <a:r>
              <a:rPr lang="en-US" sz="1930">
                <a:solidFill>
                  <a:srgbClr val="FFFFFF"/>
                </a:solidFill>
                <a:latin typeface="Montserrat Classic"/>
              </a:rPr>
              <a:t>. Tag seperti &lt;img /&gt; dan &lt;input /&gt; langsung perkenalkan konten ke dalam halaman. Tag lain seperti &lt;p&gt; mengelilingi dan memberikan informasi tentang teks dokumen dan mungkin menyertakan tag lain sebagai sub-elemen. Peramban tidak menampilkan tag HTML, tetapi menggunakannya untuk menafsirkan konten halaman.</a:t>
            </a:r>
          </a:p>
          <a:p>
            <a:pPr algn="just">
              <a:lnSpc>
                <a:spcPts val="2702"/>
              </a:lnSpc>
            </a:pPr>
            <a:r>
              <a:rPr lang="en-US" sz="1930">
                <a:solidFill>
                  <a:srgbClr val="FFFFFF"/>
                </a:solidFill>
                <a:latin typeface="Montserrat Classic"/>
              </a:rPr>
              <a:t> HTML dapat menyematkan program yang ditulis dalam </a:t>
            </a:r>
            <a:r>
              <a:rPr lang="en-US" sz="1930" u="sng">
                <a:solidFill>
                  <a:srgbClr val="FFFFFF"/>
                </a:solidFill>
                <a:latin typeface="Montserrat Classic"/>
                <a:hlinkClick r:id="rId12" tooltip="https://id.wikipedia.org/w/index.php?title=Bahasa_scripting&amp;action=edit&amp;redlink=1"/>
              </a:rPr>
              <a:t>bahasa scripting</a:t>
            </a:r>
            <a:r>
              <a:rPr lang="en-US" sz="1930">
                <a:solidFill>
                  <a:srgbClr val="FFFFFF"/>
                </a:solidFill>
                <a:latin typeface="Montserrat Classic"/>
              </a:rPr>
              <a:t> seperti </a:t>
            </a:r>
            <a:r>
              <a:rPr lang="en-US" sz="1930" u="sng">
                <a:solidFill>
                  <a:srgbClr val="FFFFFF"/>
                </a:solidFill>
                <a:latin typeface="Montserrat Classic"/>
                <a:hlinkClick r:id="rId13" tooltip="https://id.wikipedia.org/wiki/JavaScript"/>
              </a:rPr>
              <a:t>JavaScript</a:t>
            </a:r>
            <a:r>
              <a:rPr lang="en-US" sz="1930">
                <a:solidFill>
                  <a:srgbClr val="FFFFFF"/>
                </a:solidFill>
                <a:latin typeface="Montserrat Classic"/>
              </a:rPr>
              <a:t>, yang memengaruhi perilaku dan konten halaman web. Dimasukkannya CSS mendefinisikan tampilan dan tata letak konten. </a:t>
            </a:r>
            <a:r>
              <a:rPr lang="en-US" sz="1930" u="sng">
                <a:solidFill>
                  <a:srgbClr val="FFFFFF"/>
                </a:solidFill>
                <a:latin typeface="Montserrat Classic"/>
                <a:hlinkClick r:id="rId14" tooltip="https://id.wikipedia.org/wiki/World_Wide_Web_Consortium"/>
              </a:rPr>
              <a:t>World Wide Web Consortium</a:t>
            </a:r>
            <a:r>
              <a:rPr lang="en-US" sz="1930">
                <a:solidFill>
                  <a:srgbClr val="FFFFFF"/>
                </a:solidFill>
                <a:latin typeface="Montserrat Classic"/>
              </a:rPr>
              <a:t> (W3C), mantan pengelola HTML dan pemelihara standar CSS saat ini, telah mendorong penggunaan CSS pada HTML presentasi eksplisit sejak 1997.</a:t>
            </a:r>
          </a:p>
          <a:p>
            <a:pPr algn="just">
              <a:lnSpc>
                <a:spcPts val="2702"/>
              </a:lnSpc>
            </a:pPr>
          </a:p>
        </p:txBody>
      </p:sp>
      <p:sp>
        <p:nvSpPr>
          <p:cNvPr name="TextBox 6" id="6"/>
          <p:cNvSpPr txBox="true"/>
          <p:nvPr/>
        </p:nvSpPr>
        <p:spPr>
          <a:xfrm rot="0">
            <a:off x="1028700" y="1533682"/>
            <a:ext cx="4516372" cy="1182849"/>
          </a:xfrm>
          <a:prstGeom prst="rect">
            <a:avLst/>
          </a:prstGeom>
        </p:spPr>
        <p:txBody>
          <a:bodyPr anchor="t" rtlCol="false" tIns="0" lIns="0" bIns="0" rIns="0">
            <a:spAutoFit/>
          </a:bodyPr>
          <a:lstStyle/>
          <a:p>
            <a:pPr algn="just">
              <a:lnSpc>
                <a:spcPts val="4506"/>
              </a:lnSpc>
            </a:pPr>
            <a:r>
              <a:rPr lang="en-US" sz="4506" spc="-45">
                <a:solidFill>
                  <a:srgbClr val="FFFFFF"/>
                </a:solidFill>
                <a:latin typeface="Montserrat Classic Bold"/>
              </a:rPr>
              <a:t>Definisi </a:t>
            </a:r>
          </a:p>
          <a:p>
            <a:pPr algn="just">
              <a:lnSpc>
                <a:spcPts val="4506"/>
              </a:lnSpc>
            </a:pPr>
            <a:r>
              <a:rPr lang="en-US" sz="4506" spc="-45">
                <a:solidFill>
                  <a:srgbClr val="FFFFFF"/>
                </a:solidFill>
                <a:latin typeface="Montserrat Classic Bold"/>
              </a:rPr>
              <a:t>HTML</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0" y="990600"/>
            <a:ext cx="6492240" cy="0"/>
          </a:xfrm>
          <a:prstGeom prst="line">
            <a:avLst/>
          </a:prstGeom>
          <a:ln cap="rnd" w="38100">
            <a:solidFill>
              <a:srgbClr val="FFFFFF"/>
            </a:solidFill>
            <a:prstDash val="solid"/>
            <a:headEnd type="none" len="sm" w="sm"/>
            <a:tailEnd type="none" len="sm" w="sm"/>
          </a:ln>
        </p:spPr>
      </p:sp>
      <p:sp>
        <p:nvSpPr>
          <p:cNvPr name="AutoShape 3" id="3"/>
          <p:cNvSpPr/>
          <p:nvPr/>
        </p:nvSpPr>
        <p:spPr>
          <a:xfrm rot="0">
            <a:off x="11795760" y="9220200"/>
            <a:ext cx="6492240" cy="0"/>
          </a:xfrm>
          <a:prstGeom prst="line">
            <a:avLst/>
          </a:prstGeom>
          <a:ln cap="rnd" w="38100">
            <a:solidFill>
              <a:srgbClr val="FFFFFF"/>
            </a:solidFill>
            <a:prstDash val="solid"/>
            <a:headEnd type="none" len="sm" w="sm"/>
            <a:tailEnd type="none" len="sm" w="sm"/>
          </a:ln>
        </p:spPr>
      </p:sp>
      <p:sp>
        <p:nvSpPr>
          <p:cNvPr name="Freeform 4" id="4"/>
          <p:cNvSpPr/>
          <p:nvPr/>
        </p:nvSpPr>
        <p:spPr>
          <a:xfrm flipH="false" flipV="false" rot="0">
            <a:off x="12829981" y="4222936"/>
            <a:ext cx="4429319" cy="2303246"/>
          </a:xfrm>
          <a:custGeom>
            <a:avLst/>
            <a:gdLst/>
            <a:ahLst/>
            <a:cxnLst/>
            <a:rect r="r" b="b" t="t" l="l"/>
            <a:pathLst>
              <a:path h="2303246" w="4429319">
                <a:moveTo>
                  <a:pt x="0" y="0"/>
                </a:moveTo>
                <a:lnTo>
                  <a:pt x="4429319" y="0"/>
                </a:lnTo>
                <a:lnTo>
                  <a:pt x="4429319" y="2303246"/>
                </a:lnTo>
                <a:lnTo>
                  <a:pt x="0" y="23032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028700" y="2378649"/>
            <a:ext cx="9707813" cy="7151442"/>
          </a:xfrm>
          <a:prstGeom prst="rect">
            <a:avLst/>
          </a:prstGeom>
        </p:spPr>
        <p:txBody>
          <a:bodyPr anchor="t" rtlCol="false" tIns="0" lIns="0" bIns="0" rIns="0">
            <a:spAutoFit/>
          </a:bodyPr>
          <a:lstStyle/>
          <a:p>
            <a:pPr algn="just">
              <a:lnSpc>
                <a:spcPts val="2171"/>
              </a:lnSpc>
            </a:pPr>
            <a:r>
              <a:rPr lang="en-US" sz="1550">
                <a:solidFill>
                  <a:srgbClr val="FFFFFF"/>
                </a:solidFill>
                <a:latin typeface="Montserrat Classic"/>
              </a:rPr>
              <a:t>  PHP adalah bahasa penulisan script open-source yang biasanya digunakan dalam pemrograman atau pengembangan website. PHP atau Hypertext Preprocessor sebenarnya mirip dengan JavaScript dan Python , perbedaannya adalah PHP seringkali digunakan untuk komunikasi sisi server, sedangkan JavaScript bisa frontend dan backend. Sementara itu, Python hanya untuk sisi server (backend).</a:t>
            </a:r>
          </a:p>
          <a:p>
            <a:pPr algn="just">
              <a:lnSpc>
                <a:spcPts val="2171"/>
              </a:lnSpc>
            </a:pPr>
            <a:r>
              <a:rPr lang="en-US" sz="1550">
                <a:solidFill>
                  <a:srgbClr val="FFFFFF"/>
                </a:solidFill>
                <a:latin typeface="Montserrat Classic"/>
              </a:rPr>
              <a:t> Bahasa penulisan script adalah bahasa yang mengotomatiskan eksekusi tugas dalam environtment runtime khusus. Tugas ini mencakup menginstruksikan halaman statis (dibuat dengan HTML dan CSS) untuk melakukan tindakan tertentu dengan aturan yang sudah diterapkan.</a:t>
            </a:r>
          </a:p>
          <a:p>
            <a:pPr algn="just">
              <a:lnSpc>
                <a:spcPts val="2171"/>
              </a:lnSpc>
            </a:pPr>
            <a:r>
              <a:rPr lang="en-US" sz="1550">
                <a:solidFill>
                  <a:srgbClr val="FFFFFF"/>
                </a:solidFill>
                <a:latin typeface="Montserrat Classic"/>
              </a:rPr>
              <a:t> Di sisi lain, bahasa penulisan script sisi server berarti script dijalankan di server sebelum dikirimkan ke browser. Jadi, bukannya langsung mengirimkan source code, web server akan mengurai kode lebih dahulu dengan mengubahnya menjadi format HTML biasa. </a:t>
            </a:r>
          </a:p>
          <a:p>
            <a:pPr algn="just">
              <a:lnSpc>
                <a:spcPts val="2171"/>
              </a:lnSpc>
            </a:pPr>
            <a:r>
              <a:rPr lang="en-US" sz="1550">
                <a:solidFill>
                  <a:srgbClr val="FFFFFF"/>
                </a:solidFill>
                <a:latin typeface="Montserrat Classic"/>
              </a:rPr>
              <a:t> Berikut adalah beberapa keunggulan PHP :</a:t>
            </a:r>
          </a:p>
          <a:p>
            <a:pPr algn="just">
              <a:lnSpc>
                <a:spcPts val="2171"/>
              </a:lnSpc>
            </a:pPr>
            <a:r>
              <a:rPr lang="en-US" sz="1550">
                <a:solidFill>
                  <a:srgbClr val="FFFFFF"/>
                </a:solidFill>
                <a:latin typeface="Montserrat Classic"/>
              </a:rPr>
              <a:t>a.Mudah dipelajari.</a:t>
            </a:r>
          </a:p>
          <a:p>
            <a:pPr algn="just">
              <a:lnSpc>
                <a:spcPts val="2171"/>
              </a:lnSpc>
            </a:pPr>
            <a:r>
              <a:rPr lang="en-US" sz="1550">
                <a:solidFill>
                  <a:srgbClr val="FFFFFF"/>
                </a:solidFill>
                <a:latin typeface="Montserrat Classic"/>
              </a:rPr>
              <a:t>b.Banyak digunakan.</a:t>
            </a:r>
          </a:p>
          <a:p>
            <a:pPr algn="just">
              <a:lnSpc>
                <a:spcPts val="2171"/>
              </a:lnSpc>
            </a:pPr>
            <a:r>
              <a:rPr lang="en-US" sz="1550">
                <a:solidFill>
                  <a:srgbClr val="FFFFFF"/>
                </a:solidFill>
                <a:latin typeface="Montserrat Classic"/>
              </a:rPr>
              <a:t>c.Hemat biaya.</a:t>
            </a:r>
          </a:p>
          <a:p>
            <a:pPr algn="just">
              <a:lnSpc>
                <a:spcPts val="2171"/>
              </a:lnSpc>
            </a:pPr>
            <a:r>
              <a:rPr lang="en-US" sz="1550">
                <a:solidFill>
                  <a:srgbClr val="FFFFFF"/>
                </a:solidFill>
                <a:latin typeface="Montserrat Classic"/>
              </a:rPr>
              <a:t>d.Ada banyak komunitasnya.</a:t>
            </a:r>
          </a:p>
          <a:p>
            <a:pPr algn="just">
              <a:lnSpc>
                <a:spcPts val="2171"/>
              </a:lnSpc>
            </a:pPr>
            <a:r>
              <a:rPr lang="en-US" sz="1550">
                <a:solidFill>
                  <a:srgbClr val="FFFFFF"/>
                </a:solidFill>
                <a:latin typeface="Montserrat Classic"/>
              </a:rPr>
              <a:t>e.Terintegrasi dengan database, beberapa contohnya adalah MySQL, Oracle, Sybase, DB2, dan lain-lain.</a:t>
            </a:r>
          </a:p>
          <a:p>
            <a:pPr algn="just">
              <a:lnSpc>
                <a:spcPts val="2171"/>
              </a:lnSpc>
            </a:pPr>
            <a:r>
              <a:rPr lang="en-US" sz="1550">
                <a:solidFill>
                  <a:srgbClr val="FFFFFF"/>
                </a:solidFill>
                <a:latin typeface="Montserrat Classic"/>
              </a:rPr>
              <a:t> Selain memiliki beberapa keunggulan, berikut adalah fungsi dari PHP:</a:t>
            </a:r>
          </a:p>
          <a:p>
            <a:pPr algn="just">
              <a:lnSpc>
                <a:spcPts val="2171"/>
              </a:lnSpc>
            </a:pPr>
            <a:r>
              <a:rPr lang="en-US" sz="1550">
                <a:solidFill>
                  <a:srgbClr val="FFFFFF"/>
                </a:solidFill>
                <a:latin typeface="Montserrat Classic"/>
              </a:rPr>
              <a:t>a.Membuat, membuka, membaca, menulis, menghapus, dan menutup file di server.</a:t>
            </a:r>
          </a:p>
          <a:p>
            <a:pPr algn="just">
              <a:lnSpc>
                <a:spcPts val="2171"/>
              </a:lnSpc>
            </a:pPr>
            <a:r>
              <a:rPr lang="en-US" sz="1550">
                <a:solidFill>
                  <a:srgbClr val="FFFFFF"/>
                </a:solidFill>
                <a:latin typeface="Montserrat Classic"/>
              </a:rPr>
              <a:t>b.Dapat digunakan untuk mengumpulkan data form.</a:t>
            </a:r>
          </a:p>
          <a:p>
            <a:pPr algn="just">
              <a:lnSpc>
                <a:spcPts val="2171"/>
              </a:lnSpc>
            </a:pPr>
            <a:r>
              <a:rPr lang="en-US" sz="1550">
                <a:solidFill>
                  <a:srgbClr val="FFFFFF"/>
                </a:solidFill>
                <a:latin typeface="Montserrat Classic"/>
              </a:rPr>
              <a:t>c.Dapat digunakan untuk menambahkan, menghapus, dan memodifikasi data di database.</a:t>
            </a:r>
          </a:p>
          <a:p>
            <a:pPr algn="just">
              <a:lnSpc>
                <a:spcPts val="2171"/>
              </a:lnSpc>
            </a:pPr>
            <a:r>
              <a:rPr lang="en-US" sz="1550">
                <a:solidFill>
                  <a:srgbClr val="FFFFFF"/>
                </a:solidFill>
                <a:latin typeface="Montserrat Classic"/>
              </a:rPr>
              <a:t>d.Untuk mengontrol akses pengguna.</a:t>
            </a:r>
          </a:p>
          <a:p>
            <a:pPr algn="just">
              <a:lnSpc>
                <a:spcPts val="2171"/>
              </a:lnSpc>
            </a:pPr>
            <a:r>
              <a:rPr lang="en-US" sz="1550">
                <a:solidFill>
                  <a:srgbClr val="FFFFFF"/>
                </a:solidFill>
                <a:latin typeface="Montserrat Classic"/>
              </a:rPr>
              <a:t>e.Enskripsi data</a:t>
            </a:r>
          </a:p>
          <a:p>
            <a:pPr algn="just">
              <a:lnSpc>
                <a:spcPts val="2171"/>
              </a:lnSpc>
            </a:pPr>
          </a:p>
        </p:txBody>
      </p:sp>
      <p:sp>
        <p:nvSpPr>
          <p:cNvPr name="TextBox 6" id="6"/>
          <p:cNvSpPr txBox="true"/>
          <p:nvPr/>
        </p:nvSpPr>
        <p:spPr>
          <a:xfrm rot="0">
            <a:off x="1028700" y="1290383"/>
            <a:ext cx="3835415" cy="1002541"/>
          </a:xfrm>
          <a:prstGeom prst="rect">
            <a:avLst/>
          </a:prstGeom>
        </p:spPr>
        <p:txBody>
          <a:bodyPr anchor="t" rtlCol="false" tIns="0" lIns="0" bIns="0" rIns="0">
            <a:spAutoFit/>
          </a:bodyPr>
          <a:lstStyle/>
          <a:p>
            <a:pPr algn="just">
              <a:lnSpc>
                <a:spcPts val="3826"/>
              </a:lnSpc>
            </a:pPr>
            <a:r>
              <a:rPr lang="en-US" sz="3826" spc="-38">
                <a:solidFill>
                  <a:srgbClr val="FFFFFF"/>
                </a:solidFill>
                <a:latin typeface="Montserrat Classic Bold"/>
              </a:rPr>
              <a:t>Definisi </a:t>
            </a:r>
          </a:p>
          <a:p>
            <a:pPr algn="just">
              <a:lnSpc>
                <a:spcPts val="3826"/>
              </a:lnSpc>
            </a:pPr>
            <a:r>
              <a:rPr lang="en-US" sz="3826" spc="-38">
                <a:solidFill>
                  <a:srgbClr val="FFFFFF"/>
                </a:solidFill>
                <a:latin typeface="Montserrat Classic Bold"/>
              </a:rPr>
              <a:t>PHP</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0" y="990600"/>
            <a:ext cx="6492240" cy="0"/>
          </a:xfrm>
          <a:prstGeom prst="line">
            <a:avLst/>
          </a:prstGeom>
          <a:ln cap="rnd" w="38100">
            <a:solidFill>
              <a:srgbClr val="FFFFFF"/>
            </a:solidFill>
            <a:prstDash val="solid"/>
            <a:headEnd type="none" len="sm" w="sm"/>
            <a:tailEnd type="none" len="sm" w="sm"/>
          </a:ln>
        </p:spPr>
      </p:sp>
      <p:sp>
        <p:nvSpPr>
          <p:cNvPr name="AutoShape 3" id="3"/>
          <p:cNvSpPr/>
          <p:nvPr/>
        </p:nvSpPr>
        <p:spPr>
          <a:xfrm rot="0">
            <a:off x="11795760" y="9220200"/>
            <a:ext cx="6492240" cy="0"/>
          </a:xfrm>
          <a:prstGeom prst="line">
            <a:avLst/>
          </a:prstGeom>
          <a:ln cap="rnd" w="38100">
            <a:solidFill>
              <a:srgbClr val="FFFFFF"/>
            </a:solidFill>
            <a:prstDash val="solid"/>
            <a:headEnd type="none" len="sm" w="sm"/>
            <a:tailEnd type="none" len="sm" w="sm"/>
          </a:ln>
        </p:spPr>
      </p:sp>
      <p:sp>
        <p:nvSpPr>
          <p:cNvPr name="Freeform 4" id="4"/>
          <p:cNvSpPr/>
          <p:nvPr/>
        </p:nvSpPr>
        <p:spPr>
          <a:xfrm flipH="false" flipV="false" rot="0">
            <a:off x="13654524" y="3321196"/>
            <a:ext cx="3604776" cy="3644608"/>
          </a:xfrm>
          <a:custGeom>
            <a:avLst/>
            <a:gdLst/>
            <a:ahLst/>
            <a:cxnLst/>
            <a:rect r="r" b="b" t="t" l="l"/>
            <a:pathLst>
              <a:path h="3644608" w="3604776">
                <a:moveTo>
                  <a:pt x="0" y="0"/>
                </a:moveTo>
                <a:lnTo>
                  <a:pt x="3604776" y="0"/>
                </a:lnTo>
                <a:lnTo>
                  <a:pt x="3604776" y="3644608"/>
                </a:lnTo>
                <a:lnTo>
                  <a:pt x="0" y="3644608"/>
                </a:lnTo>
                <a:lnTo>
                  <a:pt x="0" y="0"/>
                </a:lnTo>
                <a:close/>
              </a:path>
            </a:pathLst>
          </a:custGeom>
          <a:blipFill>
            <a:blip r:embed="rId2"/>
            <a:stretch>
              <a:fillRect l="0" t="0" r="0" b="0"/>
            </a:stretch>
          </a:blipFill>
        </p:spPr>
      </p:sp>
      <p:sp>
        <p:nvSpPr>
          <p:cNvPr name="TextBox 5" id="5"/>
          <p:cNvSpPr txBox="true"/>
          <p:nvPr/>
        </p:nvSpPr>
        <p:spPr>
          <a:xfrm rot="0">
            <a:off x="1028700" y="3119213"/>
            <a:ext cx="10167640" cy="5629922"/>
          </a:xfrm>
          <a:prstGeom prst="rect">
            <a:avLst/>
          </a:prstGeom>
        </p:spPr>
        <p:txBody>
          <a:bodyPr anchor="t" rtlCol="false" tIns="0" lIns="0" bIns="0" rIns="0">
            <a:spAutoFit/>
          </a:bodyPr>
          <a:lstStyle/>
          <a:p>
            <a:pPr algn="just">
              <a:lnSpc>
                <a:spcPts val="3174"/>
              </a:lnSpc>
            </a:pPr>
            <a:r>
              <a:rPr lang="en-US" sz="2267">
                <a:solidFill>
                  <a:srgbClr val="FFFFFF"/>
                </a:solidFill>
                <a:latin typeface="Montserrat Classic"/>
              </a:rPr>
              <a:t> XAMPP adalah paket tumpukan solusi server web lintas platform gratis dan open-source yang dikembangkan oleh Apache Friends, terutama terdiri dari Apache HTTP Server, database MariaDB, dan penerjemah untuk skrip yang ditulis dalam bahasa pemrograman PHP dan Perl. Karena sebagian besar penyebaran server web yang sebenarnya menggunakan komponen yang sama dengan XAMPP, itu membuat transisi dari server uji lokal ke server langsung menjadi mungkin. </a:t>
            </a:r>
          </a:p>
          <a:p>
            <a:pPr algn="just">
              <a:lnSpc>
                <a:spcPts val="3174"/>
              </a:lnSpc>
            </a:pPr>
            <a:r>
              <a:rPr lang="en-US" sz="2267">
                <a:solidFill>
                  <a:srgbClr val="FFFFFF"/>
                </a:solidFill>
                <a:latin typeface="Montserrat Classic"/>
              </a:rPr>
              <a:t> Kemudahan penyebaran XAMPP berarti tumpukan WAMP atau LAMP dapat diinstal dengan cepat dan hanya pada sistem operasi oleh pengembang, dengan keuntungan bahwa aplikasi add-in umum seperti WordPress dan Joomla! Juga dapat diinstal dengan mudah yang sama menggunakan Bitnami.</a:t>
            </a:r>
          </a:p>
          <a:p>
            <a:pPr algn="just">
              <a:lnSpc>
                <a:spcPts val="3174"/>
              </a:lnSpc>
            </a:pPr>
          </a:p>
        </p:txBody>
      </p:sp>
      <p:sp>
        <p:nvSpPr>
          <p:cNvPr name="TextBox 6" id="6"/>
          <p:cNvSpPr txBox="true"/>
          <p:nvPr/>
        </p:nvSpPr>
        <p:spPr>
          <a:xfrm rot="0">
            <a:off x="1028700" y="1629836"/>
            <a:ext cx="3835415" cy="1002541"/>
          </a:xfrm>
          <a:prstGeom prst="rect">
            <a:avLst/>
          </a:prstGeom>
        </p:spPr>
        <p:txBody>
          <a:bodyPr anchor="t" rtlCol="false" tIns="0" lIns="0" bIns="0" rIns="0">
            <a:spAutoFit/>
          </a:bodyPr>
          <a:lstStyle/>
          <a:p>
            <a:pPr algn="just">
              <a:lnSpc>
                <a:spcPts val="3826"/>
              </a:lnSpc>
            </a:pPr>
            <a:r>
              <a:rPr lang="en-US" sz="3826" spc="-38">
                <a:solidFill>
                  <a:srgbClr val="FFFFFF"/>
                </a:solidFill>
                <a:latin typeface="Montserrat Classic Bold"/>
              </a:rPr>
              <a:t>Definisi </a:t>
            </a:r>
          </a:p>
          <a:p>
            <a:pPr algn="just">
              <a:lnSpc>
                <a:spcPts val="3826"/>
              </a:lnSpc>
            </a:pPr>
            <a:r>
              <a:rPr lang="en-US" sz="3826" spc="-38">
                <a:solidFill>
                  <a:srgbClr val="FFFFFF"/>
                </a:solidFill>
                <a:latin typeface="Montserrat Classic Bold"/>
              </a:rPr>
              <a:t>Xampp</a:t>
            </a: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0" y="990600"/>
            <a:ext cx="6492240" cy="0"/>
          </a:xfrm>
          <a:prstGeom prst="line">
            <a:avLst/>
          </a:prstGeom>
          <a:ln cap="rnd" w="38100">
            <a:solidFill>
              <a:srgbClr val="FFFFFF"/>
            </a:solidFill>
            <a:prstDash val="solid"/>
            <a:headEnd type="none" len="sm" w="sm"/>
            <a:tailEnd type="none" len="sm" w="sm"/>
          </a:ln>
        </p:spPr>
      </p:sp>
      <p:sp>
        <p:nvSpPr>
          <p:cNvPr name="AutoShape 3" id="3"/>
          <p:cNvSpPr/>
          <p:nvPr/>
        </p:nvSpPr>
        <p:spPr>
          <a:xfrm rot="0">
            <a:off x="11795760" y="9220200"/>
            <a:ext cx="6492240" cy="0"/>
          </a:xfrm>
          <a:prstGeom prst="line">
            <a:avLst/>
          </a:prstGeom>
          <a:ln cap="rnd" w="38100">
            <a:solidFill>
              <a:srgbClr val="FFFFFF"/>
            </a:solidFill>
            <a:prstDash val="solid"/>
            <a:headEnd type="none" len="sm" w="sm"/>
            <a:tailEnd type="none" len="sm" w="sm"/>
          </a:ln>
        </p:spPr>
      </p:sp>
      <p:sp>
        <p:nvSpPr>
          <p:cNvPr name="Freeform 4" id="4"/>
          <p:cNvSpPr/>
          <p:nvPr/>
        </p:nvSpPr>
        <p:spPr>
          <a:xfrm flipH="false" flipV="false" rot="0">
            <a:off x="12216214" y="3500710"/>
            <a:ext cx="5567778" cy="3285579"/>
          </a:xfrm>
          <a:custGeom>
            <a:avLst/>
            <a:gdLst/>
            <a:ahLst/>
            <a:cxnLst/>
            <a:rect r="r" b="b" t="t" l="l"/>
            <a:pathLst>
              <a:path h="3285579" w="5567778">
                <a:moveTo>
                  <a:pt x="0" y="0"/>
                </a:moveTo>
                <a:lnTo>
                  <a:pt x="5567778" y="0"/>
                </a:lnTo>
                <a:lnTo>
                  <a:pt x="5567778" y="3285580"/>
                </a:lnTo>
                <a:lnTo>
                  <a:pt x="0" y="3285580"/>
                </a:lnTo>
                <a:lnTo>
                  <a:pt x="0" y="0"/>
                </a:lnTo>
                <a:close/>
              </a:path>
            </a:pathLst>
          </a:custGeom>
          <a:blipFill>
            <a:blip r:embed="rId2"/>
            <a:stretch>
              <a:fillRect l="0" t="0" r="0" b="0"/>
            </a:stretch>
          </a:blipFill>
        </p:spPr>
      </p:sp>
      <p:sp>
        <p:nvSpPr>
          <p:cNvPr name="TextBox 5" id="5"/>
          <p:cNvSpPr txBox="true"/>
          <p:nvPr/>
        </p:nvSpPr>
        <p:spPr>
          <a:xfrm rot="0">
            <a:off x="1108306" y="2950584"/>
            <a:ext cx="10767867" cy="6307716"/>
          </a:xfrm>
          <a:prstGeom prst="rect">
            <a:avLst/>
          </a:prstGeom>
        </p:spPr>
        <p:txBody>
          <a:bodyPr anchor="t" rtlCol="false" tIns="0" lIns="0" bIns="0" rIns="0">
            <a:spAutoFit/>
          </a:bodyPr>
          <a:lstStyle/>
          <a:p>
            <a:pPr algn="just">
              <a:lnSpc>
                <a:spcPts val="2372"/>
              </a:lnSpc>
            </a:pPr>
            <a:r>
              <a:rPr lang="en-US" sz="1694">
                <a:solidFill>
                  <a:srgbClr val="FFFFFF"/>
                </a:solidFill>
                <a:latin typeface="Montserrat Classic"/>
              </a:rPr>
              <a:t>  PhpMyAdmin adalah perangkat lunak bebas yang ditulis dalam bahasa pemrograman PHP yang digunakan untuk menangani administrasi MySQL melalui website Jejaring Jagat Jembar (World Wide Web) . phpMyAdmin mendukung berbagai operasi MySQL, diantaranya (mengelola basis data, tabel-tabel, bidang (fields), relasi (relations), indeks, pengguna (users), perizinan (permissions), dan lain-lain)</a:t>
            </a:r>
          </a:p>
          <a:p>
            <a:pPr algn="just">
              <a:lnSpc>
                <a:spcPts val="2372"/>
              </a:lnSpc>
            </a:pPr>
            <a:r>
              <a:rPr lang="en-US" sz="1694">
                <a:solidFill>
                  <a:srgbClr val="FFFFFF"/>
                </a:solidFill>
                <a:latin typeface="Montserrat Classic"/>
              </a:rPr>
              <a:t> Pada dasarnya, mengelola basis data dengan MySQL harus dilakukan dengan cara mengetikkan baris-baris perintah yang sesuai (command line) untuk setiap maksud tertentu. Jika seseorang ingin membuat basis data (database), ketikkan baris perintah yang sesuai untuk membuat basis data. Jika seseorang menghapus </a:t>
            </a:r>
            <a:r>
              <a:rPr lang="en-US" sz="1694" u="sng">
                <a:solidFill>
                  <a:srgbClr val="FFFFFF"/>
                </a:solidFill>
                <a:latin typeface="Montserrat Classic"/>
                <a:hlinkClick r:id="rId3" tooltip="https://id.wikipedia.org/wiki/Tabel"/>
              </a:rPr>
              <a:t>tabel</a:t>
            </a:r>
            <a:r>
              <a:rPr lang="en-US" sz="1694">
                <a:solidFill>
                  <a:srgbClr val="FFFFFF"/>
                </a:solidFill>
                <a:latin typeface="Montserrat Classic"/>
              </a:rPr>
              <a:t>, ketikkan baris perintah yang sesuai untuk menghapus tabel. Hal tersebut tentu saja sangat menyulitkan karena seseorang harus hafal dan mengetikkan perintahnya satu per satu.</a:t>
            </a:r>
          </a:p>
          <a:p>
            <a:pPr algn="just">
              <a:lnSpc>
                <a:spcPts val="2372"/>
              </a:lnSpc>
            </a:pPr>
            <a:r>
              <a:rPr lang="en-US" sz="1694">
                <a:solidFill>
                  <a:srgbClr val="FFFFFF"/>
                </a:solidFill>
                <a:latin typeface="Montserrat Classic"/>
              </a:rPr>
              <a:t> Saat ini banyak sekali </a:t>
            </a:r>
            <a:r>
              <a:rPr lang="en-US" sz="1694" u="sng">
                <a:solidFill>
                  <a:srgbClr val="FFFFFF"/>
                </a:solidFill>
                <a:latin typeface="Montserrat Classic"/>
                <a:hlinkClick r:id="rId4" tooltip="https://id.wikipedia.org/wiki/Perangkat_lunak"/>
              </a:rPr>
              <a:t>perangkat lunak</a:t>
            </a:r>
            <a:r>
              <a:rPr lang="en-US" sz="1694">
                <a:solidFill>
                  <a:srgbClr val="FFFFFF"/>
                </a:solidFill>
                <a:latin typeface="Montserrat Classic"/>
              </a:rPr>
              <a:t> yang dapat dimanfaatkan untuk mengelola basis data dalam MySQL, salah satunya adalah phpMyAdmin. Dengan phpMyAdmin, seseorang dapat membuat database, membuat tabel, mengisi data, dan lain-lain dengan mudah, tanpa harus menghafal baris perintahnya.</a:t>
            </a:r>
          </a:p>
          <a:p>
            <a:pPr algn="just">
              <a:lnSpc>
                <a:spcPts val="2372"/>
              </a:lnSpc>
            </a:pPr>
            <a:r>
              <a:rPr lang="en-US" sz="1694">
                <a:solidFill>
                  <a:srgbClr val="FFFFFF"/>
                </a:solidFill>
                <a:latin typeface="Montserrat Classic"/>
              </a:rPr>
              <a:t> phpMyAdmin merupakan bagian untuk mengelola basis data MySQL yang ada di </a:t>
            </a:r>
            <a:r>
              <a:rPr lang="en-US" sz="1694" u="sng">
                <a:solidFill>
                  <a:srgbClr val="FFFFFF"/>
                </a:solidFill>
                <a:latin typeface="Montserrat Classic"/>
                <a:hlinkClick r:id="rId5" tooltip="https://id.wikipedia.org/wiki/Komputer"/>
              </a:rPr>
              <a:t>komputer</a:t>
            </a:r>
            <a:r>
              <a:rPr lang="en-US" sz="1694">
                <a:solidFill>
                  <a:srgbClr val="FFFFFF"/>
                </a:solidFill>
                <a:latin typeface="Montserrat Classic"/>
              </a:rPr>
              <a:t>. Untuk membukanya, buka browser lalu ketikan alamat </a:t>
            </a:r>
            <a:r>
              <a:rPr lang="en-US" sz="1694" u="sng">
                <a:solidFill>
                  <a:srgbClr val="FFFFFF"/>
                </a:solidFill>
                <a:latin typeface="Montserrat Classic"/>
                <a:hlinkClick r:id="rId6" tooltip="http://localhost/phpMyAdmin"/>
              </a:rPr>
              <a:t>http://localhost/phpMyAdmin</a:t>
            </a:r>
            <a:r>
              <a:rPr lang="en-US" sz="1694">
                <a:solidFill>
                  <a:srgbClr val="FFFFFF"/>
                </a:solidFill>
                <a:latin typeface="Montserrat Classic"/>
              </a:rPr>
              <a:t>, maka akan muncul halaman phpMyAdmin. Di situ nantinya seseorang bisa membuat (create) basis data baru, dan mengelolanya</a:t>
            </a:r>
          </a:p>
          <a:p>
            <a:pPr algn="just">
              <a:lnSpc>
                <a:spcPts val="2372"/>
              </a:lnSpc>
            </a:pPr>
          </a:p>
          <a:p>
            <a:pPr algn="just">
              <a:lnSpc>
                <a:spcPts val="2372"/>
              </a:lnSpc>
            </a:pPr>
          </a:p>
        </p:txBody>
      </p:sp>
      <p:sp>
        <p:nvSpPr>
          <p:cNvPr name="TextBox 6" id="6"/>
          <p:cNvSpPr txBox="true"/>
          <p:nvPr/>
        </p:nvSpPr>
        <p:spPr>
          <a:xfrm rot="0">
            <a:off x="1028700" y="1629836"/>
            <a:ext cx="3835415" cy="1002541"/>
          </a:xfrm>
          <a:prstGeom prst="rect">
            <a:avLst/>
          </a:prstGeom>
        </p:spPr>
        <p:txBody>
          <a:bodyPr anchor="t" rtlCol="false" tIns="0" lIns="0" bIns="0" rIns="0">
            <a:spAutoFit/>
          </a:bodyPr>
          <a:lstStyle/>
          <a:p>
            <a:pPr algn="just">
              <a:lnSpc>
                <a:spcPts val="3826"/>
              </a:lnSpc>
            </a:pPr>
            <a:r>
              <a:rPr lang="en-US" sz="3826" spc="-38">
                <a:solidFill>
                  <a:srgbClr val="FFFFFF"/>
                </a:solidFill>
                <a:latin typeface="Montserrat Classic Bold"/>
              </a:rPr>
              <a:t>Definisi </a:t>
            </a:r>
          </a:p>
          <a:p>
            <a:pPr algn="just">
              <a:lnSpc>
                <a:spcPts val="3826"/>
              </a:lnSpc>
            </a:pPr>
            <a:r>
              <a:rPr lang="en-US" sz="3826" spc="-38">
                <a:solidFill>
                  <a:srgbClr val="FFFFFF"/>
                </a:solidFill>
                <a:latin typeface="Montserrat Classic Bold"/>
              </a:rPr>
              <a:t>PHPMyAdmin</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DAF1eWSB1to</dc:identifier>
  <dcterms:modified xsi:type="dcterms:W3CDTF">2011-08-01T06:04:30Z</dcterms:modified>
  <cp:revision>1</cp:revision>
  <dc:title>Presentasi Hasil TA</dc:title>
</cp:coreProperties>
</file>