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5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05304-6EE3-5844-8859-ACAB62885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EA1EB-4CF0-5F72-6069-ED32A6B1A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9C743-5781-8BF6-F0EA-465E10B7E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6923-8D68-45BC-AEF2-CA750BE77258}" type="datetimeFigureOut">
              <a:rPr lang="en-ID" smtClean="0"/>
              <a:t>05/11/2023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ADE18-C303-34FF-5C18-985320E4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CE00B-84A2-7464-B648-866CBBCFD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7CE2-802F-43EA-8EB3-DC1BE6D29E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0892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FC51-78EE-4849-82FA-19295114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043BA-A4D8-24D3-B205-448AE29AD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1E8E-533A-ACAC-173C-C57495A1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6923-8D68-45BC-AEF2-CA750BE77258}" type="datetimeFigureOut">
              <a:rPr lang="en-ID" smtClean="0"/>
              <a:t>05/11/2023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7BC7D-9C9A-CFC7-845F-792F11EC6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FC9D1-35E6-2A92-6ED5-A3A6E220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7CE2-802F-43EA-8EB3-DC1BE6D29E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1983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1876A8-44D1-4A21-72C4-F7C693A32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E4F72-50DC-7BAE-A6DB-3CBBBE697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4F5C6-E910-7CA2-48BB-4E0778869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6923-8D68-45BC-AEF2-CA750BE77258}" type="datetimeFigureOut">
              <a:rPr lang="en-ID" smtClean="0"/>
              <a:t>05/11/2023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9FC87-1C31-28D3-98D4-F01F6BC1D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7B050-553A-97BF-C031-BF0D3387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7CE2-802F-43EA-8EB3-DC1BE6D29E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726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6823-B7EC-4ADC-90E5-14A8DEE7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9CDF6-4295-2052-0E81-9AF99BACC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12B07-8D7B-7963-3E07-213BDC269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6923-8D68-45BC-AEF2-CA750BE77258}" type="datetimeFigureOut">
              <a:rPr lang="en-ID" smtClean="0"/>
              <a:t>05/11/2023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E02BF-7634-9C87-5302-E8B6FF77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F1AF8-F6A9-2E4F-90CE-B43B5DDD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7CE2-802F-43EA-8EB3-DC1BE6D29E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55011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B6214-899B-A5DD-1EE1-CA712FE56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94216-80AF-AE78-A93A-28E5387CD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55009-4954-E011-7EDA-7D79F5931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6923-8D68-45BC-AEF2-CA750BE77258}" type="datetimeFigureOut">
              <a:rPr lang="en-ID" smtClean="0"/>
              <a:t>05/11/2023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67F27-DF75-DE97-33B9-6D9684A2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7DD2E-474B-3762-A78E-F4CBE29B3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7CE2-802F-43EA-8EB3-DC1BE6D29E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750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DB3D7-F08F-8EC8-EE2D-207808F26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E0FC1-49B5-DDD4-7D50-7C55B9D42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F62F2-D2AA-87BF-D819-10E502CEB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5E30B-628B-6D08-1D59-BE7461B06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6923-8D68-45BC-AEF2-CA750BE77258}" type="datetimeFigureOut">
              <a:rPr lang="en-ID" smtClean="0"/>
              <a:t>05/11/2023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DFA4D-7045-5F00-D9C6-8C7FE874F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8E270-3B0F-A87D-A762-E04E528E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7CE2-802F-43EA-8EB3-DC1BE6D29E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544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D4F9D-F4E3-0A73-EDDB-A7C572BE4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6D341-B875-0DBC-0DF3-25B5B548B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A78C7-4C8D-D4D8-836F-5C69C7F5A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29A3D7-EFBB-9065-16AF-3DE9F6DA0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490BAE-7B59-5D58-C9A5-9DA2C50CE4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BD6103-9529-A76C-3737-C30674CAE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6923-8D68-45BC-AEF2-CA750BE77258}" type="datetimeFigureOut">
              <a:rPr lang="en-ID" smtClean="0"/>
              <a:t>05/11/2023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133FD7-C632-A94E-6250-703AC0CD5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7E03DA-6BF3-0A71-1E3C-8D75BBE8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7CE2-802F-43EA-8EB3-DC1BE6D29E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568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3854-E35C-F757-FCD9-7F46AA9A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747BF4-8563-BDF2-BBC2-9B9DAC97E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6923-8D68-45BC-AEF2-CA750BE77258}" type="datetimeFigureOut">
              <a:rPr lang="en-ID" smtClean="0"/>
              <a:t>05/11/2023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E139E-D608-FD9B-1AFF-9513A43F7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A1BE1-F59C-DA33-FB0B-2EDB63BD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7CE2-802F-43EA-8EB3-DC1BE6D29E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816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1AC5E-D1A8-9776-0715-39B3F712A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6923-8D68-45BC-AEF2-CA750BE77258}" type="datetimeFigureOut">
              <a:rPr lang="en-ID" smtClean="0"/>
              <a:t>05/11/2023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58F552-E778-B341-5E8D-D2C4697B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0F0E9-4C42-48C9-6FD1-9E5CC6D4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7CE2-802F-43EA-8EB3-DC1BE6D29E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131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8633A-8782-39F1-39FE-7F6F33E93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8FCE7-30E4-6ACA-8C0E-94279662F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8E82E-4BEC-3029-4C5B-E14E408A4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B3633-2B7F-E2C8-2F0C-BE9CA629A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6923-8D68-45BC-AEF2-CA750BE77258}" type="datetimeFigureOut">
              <a:rPr lang="en-ID" smtClean="0"/>
              <a:t>05/11/2023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AF85E-5ECB-3E57-2B36-629C8EBA7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F4D4B-ADF4-0E09-6AB4-071187B3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7CE2-802F-43EA-8EB3-DC1BE6D29E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657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FB22E-2E80-0B17-C4D0-0E6AC4BBE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0B2FFE-691F-5CC8-4D7C-F129D67D8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76DC2-A24D-F90E-1824-F254CF1E9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84523-36C0-0316-72B8-0F7DD833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6923-8D68-45BC-AEF2-CA750BE77258}" type="datetimeFigureOut">
              <a:rPr lang="en-ID" smtClean="0"/>
              <a:t>05/11/2023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9DC17-60C6-5158-11F8-7690C6183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F130E-239A-AF64-2FC9-6E5FBAC66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7CE2-802F-43EA-8EB3-DC1BE6D29E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054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1D0E94-F76A-C1EB-EAA1-80BBCC850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A7681-00F3-4A65-A97A-38E7785A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F4795-F31E-6AD4-82AC-F5138EC04F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56923-8D68-45BC-AEF2-CA750BE77258}" type="datetimeFigureOut">
              <a:rPr lang="en-ID" smtClean="0"/>
              <a:t>05/11/2023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A6BE8-E190-1D2A-47C8-A8C52C101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26AC5-1BBA-0C6D-AC18-C56C5BCED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77CE2-802F-43EA-8EB3-DC1BE6D29E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021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nodejs.org/en/download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D62E3-B244-4878-A442-F37B5233F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826" y="0"/>
            <a:ext cx="457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B80C885-D235-45B6-BC5D-68EDBC5F877E}"/>
              </a:ext>
            </a:extLst>
          </p:cNvPr>
          <p:cNvSpPr/>
          <p:nvPr/>
        </p:nvSpPr>
        <p:spPr>
          <a:xfrm>
            <a:off x="7616092" y="1"/>
            <a:ext cx="4575907" cy="6857999"/>
          </a:xfrm>
          <a:prstGeom prst="rect">
            <a:avLst/>
          </a:prstGeom>
          <a:solidFill>
            <a:srgbClr val="095B96">
              <a:alpha val="54000"/>
            </a:srgbClr>
          </a:solidFill>
          <a:ln>
            <a:solidFill>
              <a:srgbClr val="095B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AC62FB-27B4-4316-90EF-94115C51BBB8}"/>
              </a:ext>
            </a:extLst>
          </p:cNvPr>
          <p:cNvSpPr/>
          <p:nvPr/>
        </p:nvSpPr>
        <p:spPr>
          <a:xfrm>
            <a:off x="7952" y="548680"/>
            <a:ext cx="3927807" cy="288032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971AA1-B3FC-433E-B5E8-CEC60021634D}"/>
              </a:ext>
            </a:extLst>
          </p:cNvPr>
          <p:cNvSpPr txBox="1"/>
          <p:nvPr/>
        </p:nvSpPr>
        <p:spPr>
          <a:xfrm>
            <a:off x="241603" y="3014677"/>
            <a:ext cx="5745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Montserrat" panose="00000500000000000000" pitchFamily="50" charset="0"/>
              </a:rPr>
              <a:t>NODE.JS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5F211A-1DD1-4BC6-A238-127C3B3348A9}"/>
              </a:ext>
            </a:extLst>
          </p:cNvPr>
          <p:cNvSpPr txBox="1"/>
          <p:nvPr/>
        </p:nvSpPr>
        <p:spPr>
          <a:xfrm>
            <a:off x="241603" y="5307652"/>
            <a:ext cx="846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By 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621D6F-E2C3-4CAE-822D-4D40B4FEEF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12" y="5615429"/>
            <a:ext cx="1203256" cy="3077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6233C5-3F1C-4CDC-8F97-8092BD53D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426" y="1371600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35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CARA INSTALL NODE.JS</a:t>
            </a:r>
            <a:endParaRPr lang="en-ID" sz="2400" b="1" dirty="0">
              <a:solidFill>
                <a:srgbClr val="095B96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03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31434" y="6383899"/>
            <a:ext cx="52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10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B8952E20-5944-4DD0-94CA-902309CE46DB}"/>
              </a:ext>
            </a:extLst>
          </p:cNvPr>
          <p:cNvSpPr txBox="1">
            <a:spLocks/>
          </p:cNvSpPr>
          <p:nvPr/>
        </p:nvSpPr>
        <p:spPr>
          <a:xfrm>
            <a:off x="256603" y="1587634"/>
            <a:ext cx="11597710" cy="39992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800" dirty="0">
                <a:solidFill>
                  <a:srgbClr val="36344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Setelah proses </a:t>
            </a:r>
            <a:r>
              <a:rPr lang="en-ID" sz="1800" dirty="0" err="1">
                <a:solidFill>
                  <a:srgbClr val="36344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selesai</a:t>
            </a:r>
            <a:r>
              <a:rPr lang="en-ID" sz="1800" dirty="0">
                <a:solidFill>
                  <a:srgbClr val="36344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Command Prompt </a:t>
            </a:r>
            <a:r>
              <a:rPr lang="en-ID" sz="1800" dirty="0" err="1">
                <a:solidFill>
                  <a:srgbClr val="36344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ID" sz="1800" dirty="0">
                <a:solidFill>
                  <a:srgbClr val="36344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36344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meminta</a:t>
            </a:r>
            <a:r>
              <a:rPr lang="en-ID" sz="1800" dirty="0">
                <a:solidFill>
                  <a:srgbClr val="36344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Anda </a:t>
            </a:r>
            <a:r>
              <a:rPr lang="en-ID" sz="1800" dirty="0" err="1">
                <a:solidFill>
                  <a:srgbClr val="36344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menekan</a:t>
            </a:r>
            <a:r>
              <a:rPr lang="en-ID" sz="1800" dirty="0">
                <a:solidFill>
                  <a:srgbClr val="36344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 </a:t>
            </a:r>
            <a:r>
              <a:rPr lang="en-ID" sz="1800" b="1" dirty="0">
                <a:solidFill>
                  <a:srgbClr val="36344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Enter</a:t>
            </a:r>
            <a:r>
              <a:rPr lang="en-ID" sz="1800" dirty="0">
                <a:solidFill>
                  <a:srgbClr val="36344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 </a:t>
            </a:r>
            <a:r>
              <a:rPr lang="en-ID" sz="1800" dirty="0" err="1">
                <a:solidFill>
                  <a:srgbClr val="36344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800" dirty="0">
                <a:solidFill>
                  <a:srgbClr val="36344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36344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menutup</a:t>
            </a:r>
            <a:r>
              <a:rPr lang="en-ID" sz="1800" dirty="0">
                <a:solidFill>
                  <a:srgbClr val="36344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36344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jendela</a:t>
            </a:r>
            <a:r>
              <a:rPr lang="en-ID" sz="1800" dirty="0">
                <a:solidFill>
                  <a:srgbClr val="36344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ID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2DDEBC-3418-4FD1-8662-370B234ED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541" y="2637974"/>
            <a:ext cx="9456917" cy="315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38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CARA INSTALL NODE.JS</a:t>
            </a:r>
            <a:endParaRPr lang="en-ID" sz="2400" b="1" dirty="0">
              <a:solidFill>
                <a:srgbClr val="095B96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03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92396" y="6383899"/>
            <a:ext cx="52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11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B8952E20-5944-4DD0-94CA-902309CE46DB}"/>
              </a:ext>
            </a:extLst>
          </p:cNvPr>
          <p:cNvSpPr txBox="1">
            <a:spLocks/>
          </p:cNvSpPr>
          <p:nvPr/>
        </p:nvSpPr>
        <p:spPr>
          <a:xfrm>
            <a:off x="258930" y="2051651"/>
            <a:ext cx="11597710" cy="39992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800" dirty="0">
                <a:latin typeface="Poppins" panose="00000500000000000000" pitchFamily="2" charset="0"/>
                <a:cs typeface="Poppins" panose="00000500000000000000" pitchFamily="2" charset="0"/>
              </a:rPr>
              <a:t>Untuk memverifikasi versi Node.js, buka Command Prompt dan jalankan command berikut:</a:t>
            </a:r>
          </a:p>
          <a:p>
            <a:endParaRPr lang="en-ID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17A81E-C1E1-413E-87DD-2ECE3E2CB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975" y="2683851"/>
            <a:ext cx="8556703" cy="293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10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MENJALANKAN NODE.JS</a:t>
            </a:r>
            <a:endParaRPr lang="en-ID" sz="2400" b="1" dirty="0">
              <a:solidFill>
                <a:srgbClr val="095B96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04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48852" y="6383899"/>
            <a:ext cx="52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12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B8952E20-5944-4DD0-94CA-902309CE46DB}"/>
              </a:ext>
            </a:extLst>
          </p:cNvPr>
          <p:cNvSpPr txBox="1">
            <a:spLocks/>
          </p:cNvSpPr>
          <p:nvPr/>
        </p:nvSpPr>
        <p:spPr>
          <a:xfrm>
            <a:off x="258930" y="2051651"/>
            <a:ext cx="11597710" cy="39992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1800" dirty="0" err="1">
                <a:latin typeface="Poppins" panose="00000500000000000000" pitchFamily="2" charset="0"/>
                <a:cs typeface="Poppins" panose="00000500000000000000" pitchFamily="2" charset="0"/>
              </a:rPr>
              <a:t>Buat</a:t>
            </a:r>
            <a:r>
              <a:rPr lang="en-GB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sebuah</a:t>
            </a:r>
            <a:r>
              <a:rPr lang="en-GB" sz="1800" dirty="0">
                <a:latin typeface="Poppins" panose="00000500000000000000" pitchFamily="2" charset="0"/>
                <a:cs typeface="Poppins" panose="00000500000000000000" pitchFamily="2" charset="0"/>
              </a:rPr>
              <a:t> file </a:t>
            </a:r>
            <a:r>
              <a:rPr lang="en-GB" sz="18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GB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1800" dirty="0" err="1">
                <a:latin typeface="Poppins" panose="00000500000000000000" pitchFamily="2" charset="0"/>
                <a:cs typeface="Poppins" panose="00000500000000000000" pitchFamily="2" charset="0"/>
              </a:rPr>
              <a:t>nama</a:t>
            </a:r>
            <a:r>
              <a:rPr lang="en-GB" sz="1800" dirty="0">
                <a:latin typeface="Poppins" panose="00000500000000000000" pitchFamily="2" charset="0"/>
                <a:cs typeface="Poppins" panose="00000500000000000000" pitchFamily="2" charset="0"/>
              </a:rPr>
              <a:t> “hello-world.js”, </a:t>
            </a:r>
            <a:r>
              <a:rPr lang="en-GB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setelah</a:t>
            </a:r>
            <a:r>
              <a:rPr lang="en-GB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1800" dirty="0" err="1">
                <a:latin typeface="Poppins" panose="00000500000000000000" pitchFamily="2" charset="0"/>
                <a:cs typeface="Poppins" panose="00000500000000000000" pitchFamily="2" charset="0"/>
              </a:rPr>
              <a:t>itu</a:t>
            </a:r>
            <a:r>
              <a:rPr lang="en-GB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1800" dirty="0" err="1">
                <a:latin typeface="Poppins" panose="00000500000000000000" pitchFamily="2" charset="0"/>
                <a:cs typeface="Poppins" panose="00000500000000000000" pitchFamily="2" charset="0"/>
              </a:rPr>
              <a:t>masukan</a:t>
            </a:r>
            <a:r>
              <a:rPr lang="en-GB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1800" dirty="0" err="1">
                <a:latin typeface="Poppins" panose="00000500000000000000" pitchFamily="2" charset="0"/>
                <a:cs typeface="Poppins" panose="00000500000000000000" pitchFamily="2" charset="0"/>
              </a:rPr>
              <a:t>kode</a:t>
            </a:r>
            <a:r>
              <a:rPr lang="en-GB" sz="1800" dirty="0">
                <a:latin typeface="Poppins" panose="00000500000000000000" pitchFamily="2" charset="0"/>
                <a:cs typeface="Poppins" panose="00000500000000000000" pitchFamily="2" charset="0"/>
              </a:rPr>
              <a:t> program </a:t>
            </a:r>
            <a:r>
              <a:rPr lang="en-GB" sz="1800" dirty="0" err="1">
                <a:latin typeface="Poppins" panose="00000500000000000000" pitchFamily="2" charset="0"/>
                <a:cs typeface="Poppins" panose="00000500000000000000" pitchFamily="2" charset="0"/>
              </a:rPr>
              <a:t>berikut</a:t>
            </a:r>
            <a:endParaRPr lang="en-GB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50000"/>
              </a:lnSpc>
            </a:pPr>
            <a:endParaRPr lang="en-ID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50000"/>
              </a:lnSpc>
            </a:pPr>
            <a:endParaRPr lang="en-ID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50000"/>
              </a:lnSpc>
            </a:pPr>
            <a:endParaRPr lang="en-ID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Setelah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itu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eksekusi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perintah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berikut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pada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cmd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ID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50000"/>
              </a:lnSpc>
            </a:pPr>
            <a:endParaRPr lang="en-ID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53FFA0-61E2-429B-B8DD-3618BE9BE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586" y="3117598"/>
            <a:ext cx="9260827" cy="6228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7CCD21-5EE9-4B0F-84E8-A0771AB77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944" y="5002970"/>
            <a:ext cx="4440112" cy="78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86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760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MEMBUAT WEBSERVER DENGAN NODE.JS</a:t>
            </a:r>
            <a:endParaRPr lang="en-ID" sz="2400" b="1" dirty="0">
              <a:solidFill>
                <a:srgbClr val="095B96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05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48852" y="6383899"/>
            <a:ext cx="52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13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B8952E20-5944-4DD0-94CA-902309CE46DB}"/>
              </a:ext>
            </a:extLst>
          </p:cNvPr>
          <p:cNvSpPr txBox="1">
            <a:spLocks/>
          </p:cNvSpPr>
          <p:nvPr/>
        </p:nvSpPr>
        <p:spPr>
          <a:xfrm>
            <a:off x="258930" y="2051651"/>
            <a:ext cx="11597710" cy="39992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err="1">
                <a:latin typeface="Poppins" panose="00000500000000000000" pitchFamily="2" charset="0"/>
                <a:cs typeface="Poppins" panose="00000500000000000000" pitchFamily="2" charset="0"/>
              </a:rPr>
              <a:t>Buat</a:t>
            </a:r>
            <a:r>
              <a:rPr lang="en-GB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sebuah</a:t>
            </a:r>
            <a:r>
              <a:rPr lang="en-GB" sz="1800" dirty="0">
                <a:latin typeface="Poppins" panose="00000500000000000000" pitchFamily="2" charset="0"/>
                <a:cs typeface="Poppins" panose="00000500000000000000" pitchFamily="2" charset="0"/>
              </a:rPr>
              <a:t> file </a:t>
            </a:r>
            <a:r>
              <a:rPr lang="en-GB" sz="18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GB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1800" dirty="0" err="1">
                <a:latin typeface="Poppins" panose="00000500000000000000" pitchFamily="2" charset="0"/>
                <a:cs typeface="Poppins" panose="00000500000000000000" pitchFamily="2" charset="0"/>
              </a:rPr>
              <a:t>nama</a:t>
            </a:r>
            <a:r>
              <a:rPr lang="en-GB" sz="1800" dirty="0">
                <a:latin typeface="Poppins" panose="00000500000000000000" pitchFamily="2" charset="0"/>
                <a:cs typeface="Poppins" panose="00000500000000000000" pitchFamily="2" charset="0"/>
              </a:rPr>
              <a:t> “server.js”, </a:t>
            </a:r>
            <a:r>
              <a:rPr lang="en-GB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setelah</a:t>
            </a:r>
            <a:r>
              <a:rPr lang="en-GB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1800" dirty="0" err="1">
                <a:latin typeface="Poppins" panose="00000500000000000000" pitchFamily="2" charset="0"/>
                <a:cs typeface="Poppins" panose="00000500000000000000" pitchFamily="2" charset="0"/>
              </a:rPr>
              <a:t>itu</a:t>
            </a:r>
            <a:r>
              <a:rPr lang="en-GB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1800" dirty="0" err="1">
                <a:latin typeface="Poppins" panose="00000500000000000000" pitchFamily="2" charset="0"/>
                <a:cs typeface="Poppins" panose="00000500000000000000" pitchFamily="2" charset="0"/>
              </a:rPr>
              <a:t>masukan</a:t>
            </a:r>
            <a:r>
              <a:rPr lang="en-GB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1800" dirty="0" err="1">
                <a:latin typeface="Poppins" panose="00000500000000000000" pitchFamily="2" charset="0"/>
                <a:cs typeface="Poppins" panose="00000500000000000000" pitchFamily="2" charset="0"/>
              </a:rPr>
              <a:t>kode</a:t>
            </a:r>
            <a:r>
              <a:rPr lang="en-GB" sz="1800" dirty="0">
                <a:latin typeface="Poppins" panose="00000500000000000000" pitchFamily="2" charset="0"/>
                <a:cs typeface="Poppins" panose="00000500000000000000" pitchFamily="2" charset="0"/>
              </a:rPr>
              <a:t> program </a:t>
            </a:r>
            <a:r>
              <a:rPr lang="en-GB" sz="1800" dirty="0" err="1">
                <a:latin typeface="Poppins" panose="00000500000000000000" pitchFamily="2" charset="0"/>
                <a:cs typeface="Poppins" panose="00000500000000000000" pitchFamily="2" charset="0"/>
              </a:rPr>
              <a:t>berikut</a:t>
            </a:r>
            <a:endParaRPr lang="en-GB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ID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C85EBE-19C9-4857-807E-8AE1D2F72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716" y="2658739"/>
            <a:ext cx="7038567" cy="304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03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760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IMPORT MODUL DENGAN COMMON 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06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48852" y="6383899"/>
            <a:ext cx="52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14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B8952E20-5944-4DD0-94CA-902309CE46DB}"/>
              </a:ext>
            </a:extLst>
          </p:cNvPr>
          <p:cNvSpPr txBox="1">
            <a:spLocks/>
          </p:cNvSpPr>
          <p:nvPr/>
        </p:nvSpPr>
        <p:spPr>
          <a:xfrm>
            <a:off x="258930" y="1587634"/>
            <a:ext cx="11597710" cy="39992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CommonJS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spesifikasi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standar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modul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lingkungan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runtime JavaScript,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terutama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server-side development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menggunakan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Node.js.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merupakan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salah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satu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beberapa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sistem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modul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mengorganisasi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kode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JavaScript dan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mengelola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dependensi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pengembangan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server-side.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76DD30-49C5-4321-9462-04410E30C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069" y="3369698"/>
            <a:ext cx="3982698" cy="25899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5EE576-39CC-446A-A57F-76BD57D26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906" y="3859684"/>
            <a:ext cx="5045144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30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760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PROMISE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07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48852" y="6383899"/>
            <a:ext cx="52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15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B8952E20-5944-4DD0-94CA-902309CE46DB}"/>
              </a:ext>
            </a:extLst>
          </p:cNvPr>
          <p:cNvSpPr txBox="1">
            <a:spLocks/>
          </p:cNvSpPr>
          <p:nvPr/>
        </p:nvSpPr>
        <p:spPr>
          <a:xfrm>
            <a:off x="258930" y="2753968"/>
            <a:ext cx="11597710" cy="39992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Promise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suatu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objek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mewakili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mungkin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tersedia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segera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di masa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depan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mungkin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tidak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tersedia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sama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sekali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</a:p>
          <a:p>
            <a:pPr>
              <a:lnSpc>
                <a:spcPct val="150000"/>
              </a:lnSpc>
            </a:pPr>
            <a:endParaRPr lang="en-ID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967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760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PROMISE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07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48852" y="6383899"/>
            <a:ext cx="52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16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B8952E20-5944-4DD0-94CA-902309CE46DB}"/>
              </a:ext>
            </a:extLst>
          </p:cNvPr>
          <p:cNvSpPr txBox="1">
            <a:spLocks/>
          </p:cNvSpPr>
          <p:nvPr/>
        </p:nvSpPr>
        <p:spPr>
          <a:xfrm>
            <a:off x="258930" y="1729729"/>
            <a:ext cx="11597710" cy="399926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Sebuah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Promise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memiliki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tiga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keadaan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utama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Pending: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Awalnya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ketika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Promise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dibuat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ia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berada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keadaan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pending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menunggu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berarti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hasil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penolakan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operasi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asinkron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belum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tersedia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ID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Fulfilled (Resolved):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Jika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operasi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asinkron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berhasil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, Promise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berpindah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ke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keadaan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fulfilled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resolved, dan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hasil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operasi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tersebut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tersedia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ID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Rejected: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Jika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operasi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asinkron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mengalami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kesalahan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ditolak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maka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Promise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berpindah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ke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keadaan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rejected, dan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kesalahan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terjadi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tersedia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8609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760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PROMISE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07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48852" y="6383899"/>
            <a:ext cx="52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17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B8952E20-5944-4DD0-94CA-902309CE46DB}"/>
              </a:ext>
            </a:extLst>
          </p:cNvPr>
          <p:cNvSpPr txBox="1">
            <a:spLocks/>
          </p:cNvSpPr>
          <p:nvPr/>
        </p:nvSpPr>
        <p:spPr>
          <a:xfrm>
            <a:off x="258930" y="1999696"/>
            <a:ext cx="11597710" cy="39992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Anda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Promise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menggunakan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konstruktor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Promise.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Berikut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contoh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sederhana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endParaRPr lang="en-ID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ID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281885-537D-4427-B260-F75FFA484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643" y="2957742"/>
            <a:ext cx="8656713" cy="245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32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760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PROMISE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07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48852" y="6383899"/>
            <a:ext cx="52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18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B8952E20-5944-4DD0-94CA-902309CE46DB}"/>
              </a:ext>
            </a:extLst>
          </p:cNvPr>
          <p:cNvSpPr txBox="1">
            <a:spLocks/>
          </p:cNvSpPr>
          <p:nvPr/>
        </p:nvSpPr>
        <p:spPr>
          <a:xfrm>
            <a:off x="258930" y="1729729"/>
            <a:ext cx="11597710" cy="39992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Anda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kemudian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menggabungkan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Promise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menggunakan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metode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seperti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then() dan catch():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251D2C-2E48-46FC-A050-2C9705200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071" y="2654085"/>
            <a:ext cx="7835857" cy="282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41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760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ASYNC/AWAIT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08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48852" y="6383899"/>
            <a:ext cx="52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19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B8952E20-5944-4DD0-94CA-902309CE46DB}"/>
              </a:ext>
            </a:extLst>
          </p:cNvPr>
          <p:cNvSpPr txBox="1">
            <a:spLocks/>
          </p:cNvSpPr>
          <p:nvPr/>
        </p:nvSpPr>
        <p:spPr>
          <a:xfrm>
            <a:off x="258930" y="2442171"/>
            <a:ext cx="11597710" cy="39992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Async/Await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fitur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 JavaScript yang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memungkinkan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 Anda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menulis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kode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asinkron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gaya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lebih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mirip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kode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sinkron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sehingga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lebih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mudah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dibaca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dipahami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56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APA ITU NODE.JS ?</a:t>
            </a:r>
            <a:endParaRPr lang="en-ID" sz="2400" b="1" dirty="0">
              <a:solidFill>
                <a:srgbClr val="095B96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01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96600" y="6383899"/>
            <a:ext cx="48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02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B8952E20-5944-4DD0-94CA-902309CE46DB}"/>
              </a:ext>
            </a:extLst>
          </p:cNvPr>
          <p:cNvSpPr txBox="1">
            <a:spLocks/>
          </p:cNvSpPr>
          <p:nvPr/>
        </p:nvSpPr>
        <p:spPr>
          <a:xfrm>
            <a:off x="258930" y="2088940"/>
            <a:ext cx="11597710" cy="39992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Node.js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lingkungan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runtime (runtime environment)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berbasis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JavaScript yang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dibangun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di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atas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mesin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JavaScript V8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Google Chrome.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memungkinkan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pengembang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menjalankan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kode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JavaScript di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sisi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server, yang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sebelumnya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terbatas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pada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eksekusi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di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sisi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klien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(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browser). Node.js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memungkinkan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JavaScript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pengembangan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berbasis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server dan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memungkinkan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Anda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aplikasi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berbasis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server yang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efisien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berskala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8831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760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ASYNC/AWAIT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08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79183" y="6383899"/>
            <a:ext cx="52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20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B8952E20-5944-4DD0-94CA-902309CE46DB}"/>
              </a:ext>
            </a:extLst>
          </p:cNvPr>
          <p:cNvSpPr txBox="1">
            <a:spLocks/>
          </p:cNvSpPr>
          <p:nvPr/>
        </p:nvSpPr>
        <p:spPr>
          <a:xfrm>
            <a:off x="258930" y="1788052"/>
            <a:ext cx="11597710" cy="399926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Async/Await, Anda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menulis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kode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bersifat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asinkron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menggunakan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kata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kunci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async dan await.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Berikut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penjelasan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singkat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tentang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keduanya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ID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async: Anda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menambahkan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kata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kunci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async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sebelum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definisi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sebuah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fungsi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menandai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bahwa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fungsi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tersebut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asynchronous.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Fungsi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diberi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tanda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async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selalu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mengembalikan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sebuah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Promise.</a:t>
            </a:r>
          </a:p>
          <a:p>
            <a:pPr>
              <a:lnSpc>
                <a:spcPct val="150000"/>
              </a:lnSpc>
            </a:pPr>
            <a:endParaRPr lang="en-ID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await: Anda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menggunakan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kata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kunci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await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fungsi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diberi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tanda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async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menunggu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hasil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operasi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asinkron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kode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berhenti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sejenak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menunggu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hingga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operasi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asinkron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selesai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, dan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kemudian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mengembalikan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hasilnya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1504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760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ASYNC/AWAIT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08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557561" y="6383899"/>
            <a:ext cx="52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21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503650-D764-4487-923A-08049223E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327" y="1344770"/>
            <a:ext cx="5591345" cy="448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67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KELEBIHAN NODE.JS</a:t>
            </a:r>
            <a:endParaRPr lang="en-ID" sz="2400" b="1" dirty="0">
              <a:solidFill>
                <a:srgbClr val="095B96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02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96600" y="6383899"/>
            <a:ext cx="48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03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B8952E20-5944-4DD0-94CA-902309CE46DB}"/>
              </a:ext>
            </a:extLst>
          </p:cNvPr>
          <p:cNvSpPr txBox="1">
            <a:spLocks/>
          </p:cNvSpPr>
          <p:nvPr/>
        </p:nvSpPr>
        <p:spPr>
          <a:xfrm>
            <a:off x="258930" y="1856706"/>
            <a:ext cx="11597710" cy="3999263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buFont typeface="+mj-lt"/>
              <a:buAutoNum type="arabicPeriod"/>
            </a:pP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Kinerja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Tinggi: Node.js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dibangun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model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asinkron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dan non-blocking yang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memungkinkan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mengatasi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banyak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permintaan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tanpa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perlu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proses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sekuensial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. Hal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membuatnya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sangat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cocok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aplikasi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berkinerja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tinggi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waktu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nyata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>
              <a:lnSpc>
                <a:spcPct val="170000"/>
              </a:lnSpc>
              <a:buFont typeface="+mj-lt"/>
              <a:buAutoNum type="arabicPeriod"/>
            </a:pP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Kode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Server dan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Klien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Seragam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: Node.js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menggunakan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bahasa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JavaScript di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kedua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sisi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baik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di server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maupun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di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klien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. Hal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memungkinkan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pengembang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menggunakan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bahasa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sama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di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seluruh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tumpukan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teknologi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>
              <a:lnSpc>
                <a:spcPct val="170000"/>
              </a:lnSpc>
              <a:buFont typeface="+mj-lt"/>
              <a:buAutoNum type="arabicPeriod"/>
            </a:pP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NPM (Node Package Manager): NPM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manajer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paket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kuat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ekosistem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modul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JavaScript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terbesar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memungkinkan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pengembang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mudah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menemukan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menginstal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, dan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mengelola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paket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modul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pihak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ketiga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>
              <a:lnSpc>
                <a:spcPct val="170000"/>
              </a:lnSpc>
              <a:buFont typeface="+mj-lt"/>
              <a:buAutoNum type="arabicPeriod"/>
            </a:pP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Fleksibel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Ekstensibel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: Anda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mengintegrasikan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banyak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modul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pustaka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pihak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ketiga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proyek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Node.js Anda.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memungkinkan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Anda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mengembangkan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berbagai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jenis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aplikasi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server web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hingga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aplikasi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berbasis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mikrokontroler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>
              <a:lnSpc>
                <a:spcPct val="170000"/>
              </a:lnSpc>
              <a:buFont typeface="+mj-lt"/>
              <a:buAutoNum type="arabicPeriod"/>
            </a:pP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Komunitas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Kuat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: Node.js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memiliki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komunitas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besar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aktif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menyediakan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banyak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dukungan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modul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, dan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sumber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daya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membantu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pengembang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>
              <a:lnSpc>
                <a:spcPct val="170000"/>
              </a:lnSpc>
              <a:buFont typeface="+mj-lt"/>
              <a:buAutoNum type="arabicPeriod"/>
            </a:pP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Pemeliharaan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Mudah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menggunakan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bahasa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JavaScript di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seluruh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tumpukan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teknologi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pemeliharaan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kode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menjadi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lebih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mudah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karena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Anda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hanya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perlu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mengelola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satu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bahasa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>
              <a:lnSpc>
                <a:spcPct val="170000"/>
              </a:lnSpc>
            </a:pPr>
            <a:endParaRPr lang="en-ID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537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CARA INSTALL NODE.JS</a:t>
            </a:r>
            <a:endParaRPr lang="en-ID" sz="2400" b="1" dirty="0">
              <a:solidFill>
                <a:srgbClr val="095B96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03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79181" y="6383899"/>
            <a:ext cx="52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04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B8952E20-5944-4DD0-94CA-902309CE46DB}"/>
              </a:ext>
            </a:extLst>
          </p:cNvPr>
          <p:cNvSpPr txBox="1">
            <a:spLocks/>
          </p:cNvSpPr>
          <p:nvPr/>
        </p:nvSpPr>
        <p:spPr>
          <a:xfrm>
            <a:off x="258930" y="1856706"/>
            <a:ext cx="11597710" cy="39992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Download pada website 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  <a:hlinkClick r:id="rId2"/>
              </a:rPr>
              <a:t>https://nodejs.org/en/download</a:t>
            </a:r>
            <a:endParaRPr lang="en-ID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ID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4DF266-3C08-44C6-B972-D04B1CE48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0" y="2387569"/>
            <a:ext cx="9573961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14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CARA INSTALL NODE.JS</a:t>
            </a:r>
            <a:endParaRPr lang="en-ID" sz="2400" b="1" dirty="0">
              <a:solidFill>
                <a:srgbClr val="095B96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03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79181" y="6383899"/>
            <a:ext cx="52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05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B8952E20-5944-4DD0-94CA-902309CE46DB}"/>
              </a:ext>
            </a:extLst>
          </p:cNvPr>
          <p:cNvSpPr txBox="1">
            <a:spLocks/>
          </p:cNvSpPr>
          <p:nvPr/>
        </p:nvSpPr>
        <p:spPr>
          <a:xfrm>
            <a:off x="258930" y="1856706"/>
            <a:ext cx="11597710" cy="39992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1800" dirty="0" err="1">
                <a:solidFill>
                  <a:srgbClr val="36344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Klik</a:t>
            </a:r>
            <a:r>
              <a:rPr lang="en-ID" sz="1800" dirty="0">
                <a:solidFill>
                  <a:srgbClr val="36344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36344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dua</a:t>
            </a:r>
            <a:r>
              <a:rPr lang="en-ID" sz="1800" dirty="0">
                <a:solidFill>
                  <a:srgbClr val="36344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kali file yang </a:t>
            </a:r>
            <a:r>
              <a:rPr lang="en-ID" sz="1800" dirty="0" err="1">
                <a:solidFill>
                  <a:srgbClr val="36344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didownload</a:t>
            </a:r>
            <a:r>
              <a:rPr lang="en-ID" sz="1800" dirty="0">
                <a:solidFill>
                  <a:srgbClr val="36344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dan </a:t>
            </a:r>
            <a:r>
              <a:rPr lang="en-ID" sz="1800" dirty="0" err="1">
                <a:solidFill>
                  <a:srgbClr val="36344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jendela</a:t>
            </a:r>
            <a:r>
              <a:rPr lang="en-ID" sz="1800" dirty="0">
                <a:solidFill>
                  <a:srgbClr val="36344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 </a:t>
            </a:r>
            <a:r>
              <a:rPr lang="en-ID" sz="1800" b="1" dirty="0">
                <a:solidFill>
                  <a:srgbClr val="36344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Node.js Setup</a:t>
            </a:r>
            <a:r>
              <a:rPr lang="en-ID" sz="1800" dirty="0">
                <a:solidFill>
                  <a:srgbClr val="36344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 </a:t>
            </a:r>
            <a:r>
              <a:rPr lang="en-ID" sz="1800" dirty="0" err="1">
                <a:solidFill>
                  <a:srgbClr val="36344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ID" sz="1800" dirty="0">
                <a:solidFill>
                  <a:srgbClr val="36344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solidFill>
                  <a:srgbClr val="36344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terbuka</a:t>
            </a:r>
            <a:r>
              <a:rPr lang="en-ID" sz="1800" dirty="0">
                <a:solidFill>
                  <a:srgbClr val="36344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ID" sz="1800" dirty="0" err="1">
                <a:solidFill>
                  <a:srgbClr val="36344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Klik</a:t>
            </a:r>
            <a:r>
              <a:rPr lang="en-ID" sz="1800" dirty="0">
                <a:solidFill>
                  <a:srgbClr val="36344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 </a:t>
            </a:r>
            <a:r>
              <a:rPr lang="en-ID" sz="1800" b="1" dirty="0">
                <a:solidFill>
                  <a:srgbClr val="36344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Next</a:t>
            </a:r>
            <a:r>
              <a:rPr lang="en-ID" sz="1800" dirty="0">
                <a:solidFill>
                  <a:srgbClr val="36344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endParaRPr lang="en-ID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646E3D-8120-44B9-A9E1-87ED26241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194" y="2372882"/>
            <a:ext cx="4519612" cy="354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13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CARA INSTALL NODE.JS</a:t>
            </a:r>
            <a:endParaRPr lang="en-ID" sz="2400" b="1" dirty="0">
              <a:solidFill>
                <a:srgbClr val="095B96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03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79181" y="6383899"/>
            <a:ext cx="52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06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B8952E20-5944-4DD0-94CA-902309CE46DB}"/>
              </a:ext>
            </a:extLst>
          </p:cNvPr>
          <p:cNvSpPr txBox="1">
            <a:spLocks/>
          </p:cNvSpPr>
          <p:nvPr/>
        </p:nvSpPr>
        <p:spPr>
          <a:xfrm>
            <a:off x="258930" y="1673528"/>
            <a:ext cx="11597710" cy="39992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36344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Baca EULA program dan </a:t>
            </a:r>
            <a:r>
              <a:rPr lang="en-GB" sz="1800" dirty="0" err="1">
                <a:solidFill>
                  <a:srgbClr val="36344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centang</a:t>
            </a:r>
            <a:r>
              <a:rPr lang="en-GB" sz="1800" dirty="0">
                <a:solidFill>
                  <a:srgbClr val="36344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I accept the terms in the License Agreement. </a:t>
            </a:r>
            <a:r>
              <a:rPr lang="en-GB" sz="1800" dirty="0" err="1">
                <a:solidFill>
                  <a:srgbClr val="36344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Klik</a:t>
            </a:r>
            <a:r>
              <a:rPr lang="en-GB" sz="1800" dirty="0">
                <a:solidFill>
                  <a:srgbClr val="36344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Next </a:t>
            </a:r>
            <a:r>
              <a:rPr lang="en-GB" sz="1800" dirty="0" err="1">
                <a:solidFill>
                  <a:srgbClr val="36344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lagi</a:t>
            </a:r>
            <a:r>
              <a:rPr lang="en-GB" sz="1800" dirty="0">
                <a:solidFill>
                  <a:srgbClr val="36344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Pilih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folder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tujuan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lalu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klik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Next.</a:t>
            </a:r>
          </a:p>
          <a:p>
            <a:pPr>
              <a:lnSpc>
                <a:spcPct val="150000"/>
              </a:lnSpc>
            </a:pPr>
            <a:endParaRPr lang="en-ID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87A98D-3D4D-4060-B967-1055EF4D1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2468120"/>
            <a:ext cx="4595581" cy="358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84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CARA INSTALL NODE.JS</a:t>
            </a:r>
            <a:endParaRPr lang="en-ID" sz="2400" b="1" dirty="0">
              <a:solidFill>
                <a:srgbClr val="095B96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03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79181" y="6383899"/>
            <a:ext cx="52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07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B8952E20-5944-4DD0-94CA-902309CE46DB}"/>
              </a:ext>
            </a:extLst>
          </p:cNvPr>
          <p:cNvSpPr txBox="1">
            <a:spLocks/>
          </p:cNvSpPr>
          <p:nvPr/>
        </p:nvSpPr>
        <p:spPr>
          <a:xfrm>
            <a:off x="258930" y="1673528"/>
            <a:ext cx="11597710" cy="39992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Pilih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fitur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diinstal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Kalau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tidak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yakin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biarkan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defaultnya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Klik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Next.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187CF9-65D3-469F-A1A5-D2283262F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037" y="2375904"/>
            <a:ext cx="43959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98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CARA INSTALL NODE.JS</a:t>
            </a:r>
            <a:endParaRPr lang="en-ID" sz="2400" b="1" dirty="0">
              <a:solidFill>
                <a:srgbClr val="095B96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03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79181" y="6383899"/>
            <a:ext cx="52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08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B8952E20-5944-4DD0-94CA-902309CE46DB}"/>
              </a:ext>
            </a:extLst>
          </p:cNvPr>
          <p:cNvSpPr txBox="1">
            <a:spLocks/>
          </p:cNvSpPr>
          <p:nvPr/>
        </p:nvSpPr>
        <p:spPr>
          <a:xfrm>
            <a:off x="258930" y="2565281"/>
            <a:ext cx="11597710" cy="39992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Di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halaman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berikutnya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centang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Automatically install the necessary tools.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Klik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Next,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lalu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Install.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Mungkin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muncul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prompt yang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menanyakan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apakah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Anda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mengizinkan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program Setup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melakukan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perubahan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pada PC Anda.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Pilih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Yes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kalau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dirty="0" err="1">
                <a:latin typeface="Poppins" panose="00000500000000000000" pitchFamily="2" charset="0"/>
                <a:cs typeface="Poppins" panose="00000500000000000000" pitchFamily="2" charset="0"/>
              </a:rPr>
              <a:t>bersedia</a:t>
            </a:r>
            <a:r>
              <a:rPr lang="en-ID" sz="18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3477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38DB66-6A01-4D4E-BF45-BC8A9D67D3EC}"/>
              </a:ext>
            </a:extLst>
          </p:cNvPr>
          <p:cNvSpPr/>
          <p:nvPr/>
        </p:nvSpPr>
        <p:spPr>
          <a:xfrm>
            <a:off x="335360" y="2480"/>
            <a:ext cx="720080" cy="1268760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F830D-6815-4562-B2C4-B5BF2D735DDC}"/>
              </a:ext>
            </a:extLst>
          </p:cNvPr>
          <p:cNvSpPr txBox="1"/>
          <p:nvPr/>
        </p:nvSpPr>
        <p:spPr>
          <a:xfrm>
            <a:off x="1415480" y="40354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5B96"/>
                </a:solidFill>
                <a:latin typeface="Montserrat" panose="00000500000000000000" pitchFamily="50" charset="0"/>
              </a:rPr>
              <a:t>CARA INSTALL NODE.JS</a:t>
            </a:r>
            <a:endParaRPr lang="en-ID" sz="2400" b="1" dirty="0">
              <a:solidFill>
                <a:srgbClr val="095B96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9AB47-852B-45B0-AD64-77BF8A62E16E}"/>
              </a:ext>
            </a:extLst>
          </p:cNvPr>
          <p:cNvSpPr txBox="1"/>
          <p:nvPr/>
        </p:nvSpPr>
        <p:spPr>
          <a:xfrm>
            <a:off x="411560" y="403546"/>
            <a:ext cx="64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</a:rPr>
              <a:t>03</a:t>
            </a:r>
            <a:endParaRPr lang="en-ID" sz="24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DDC3F-34EF-4B9B-A500-D2C311248BDA}"/>
              </a:ext>
            </a:extLst>
          </p:cNvPr>
          <p:cNvCxnSpPr/>
          <p:nvPr/>
        </p:nvCxnSpPr>
        <p:spPr>
          <a:xfrm>
            <a:off x="335360" y="6309320"/>
            <a:ext cx="115212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B12A0C-89DB-4BA9-B736-B9E570E6F636}"/>
              </a:ext>
            </a:extLst>
          </p:cNvPr>
          <p:cNvSpPr txBox="1"/>
          <p:nvPr/>
        </p:nvSpPr>
        <p:spPr>
          <a:xfrm>
            <a:off x="11479181" y="6383899"/>
            <a:ext cx="52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Montserrat" panose="00000500000000000000" pitchFamily="50" charset="0"/>
              </a:rPr>
              <a:t>09</a:t>
            </a:r>
            <a:endParaRPr lang="en-ID" b="1" dirty="0">
              <a:solidFill>
                <a:srgbClr val="A6A6A6"/>
              </a:solidFill>
              <a:latin typeface="Montserrat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FA7D4-4C41-40F2-A89A-E9B4E89B8776}"/>
              </a:ext>
            </a:extLst>
          </p:cNvPr>
          <p:cNvSpPr txBox="1"/>
          <p:nvPr/>
        </p:nvSpPr>
        <p:spPr>
          <a:xfrm>
            <a:off x="258930" y="6441434"/>
            <a:ext cx="943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Jl.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Terusan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Mars Utara III No.8D,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Manjahlega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Bandung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Kidul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Kota Bandung, </a:t>
            </a:r>
            <a:r>
              <a:rPr lang="en-ID" sz="1000" dirty="0" err="1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Jawa</a:t>
            </a:r>
            <a:r>
              <a:rPr lang="en-ID" sz="1000" dirty="0">
                <a:solidFill>
                  <a:srgbClr val="A6A6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Barat 40267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0DE73-9D96-44D7-A3FE-0FEAC82C1F34}"/>
              </a:ext>
            </a:extLst>
          </p:cNvPr>
          <p:cNvSpPr/>
          <p:nvPr/>
        </p:nvSpPr>
        <p:spPr>
          <a:xfrm>
            <a:off x="10416480" y="519520"/>
            <a:ext cx="1775520" cy="229715"/>
          </a:xfrm>
          <a:prstGeom prst="rect">
            <a:avLst/>
          </a:prstGeom>
          <a:solidFill>
            <a:srgbClr val="09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B8952E20-5944-4DD0-94CA-902309CE46DB}"/>
              </a:ext>
            </a:extLst>
          </p:cNvPr>
          <p:cNvSpPr txBox="1">
            <a:spLocks/>
          </p:cNvSpPr>
          <p:nvPr/>
        </p:nvSpPr>
        <p:spPr>
          <a:xfrm>
            <a:off x="258930" y="1601029"/>
            <a:ext cx="11597710" cy="39992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sv-SE" sz="1800" dirty="0">
                <a:solidFill>
                  <a:srgbClr val="36344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Setelah penginstalan default selesai, Command Prompt akan terbuka dan menampilkan setting tambahan. Tekan dua kali tombol apa pun untuk melanjutkan.</a:t>
            </a:r>
          </a:p>
          <a:p>
            <a:pPr>
              <a:lnSpc>
                <a:spcPct val="150000"/>
              </a:lnSpc>
            </a:pPr>
            <a:endParaRPr lang="en-ID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F8F581-7758-4BE2-977C-A1439D902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418" y="2617308"/>
            <a:ext cx="6743164" cy="343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19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1360</Words>
  <Application>Microsoft Office PowerPoint</Application>
  <PresentationFormat>Widescreen</PresentationFormat>
  <Paragraphs>120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Montserrat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 itu Node.js</dc:title>
  <dc:creator>Muhammad Aslam Setiawan Riziq</dc:creator>
  <cp:lastModifiedBy>Barnes Yosia</cp:lastModifiedBy>
  <cp:revision>2</cp:revision>
  <dcterms:created xsi:type="dcterms:W3CDTF">2023-11-04T13:22:52Z</dcterms:created>
  <dcterms:modified xsi:type="dcterms:W3CDTF">2023-11-05T15:08:35Z</dcterms:modified>
</cp:coreProperties>
</file>