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5" r:id="rId13"/>
    <p:sldId id="316" r:id="rId14"/>
    <p:sldId id="314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EDF8-96A0-51F3-73CE-CE738E9D3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955C6-4FC8-DAD2-D42D-AAC6998F8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CAB72-760C-BD53-56F7-D945D089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AA6-6180-4BD0-BF4A-63F2ACBF2866}" type="datetimeFigureOut">
              <a:rPr lang="en-ID" smtClean="0"/>
              <a:t>05/11/2023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8EABF-05AC-F386-650A-C2FD80D9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436F2-B74A-C40D-2FA7-F900531F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907-C82F-4443-A2E3-D78F56B390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785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4C93-199D-1AF4-2F48-FE92458F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9C894-D9DC-E9C6-E70E-87E002443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A7BF4-03C5-B1F1-E8FB-F45E23B9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AA6-6180-4BD0-BF4A-63F2ACBF2866}" type="datetimeFigureOut">
              <a:rPr lang="en-ID" smtClean="0"/>
              <a:t>05/11/2023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339D0-0B29-7DAD-F2BD-DD0DB3E0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AD1CE-77D5-D914-D54C-BD5C944A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907-C82F-4443-A2E3-D78F56B390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659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E1EDD-F246-30D6-3614-9CBBBF3DF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9A7DA-6058-9483-1E5E-6D4F06ADA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A8F73-98D1-4144-AAAD-82CF084E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AA6-6180-4BD0-BF4A-63F2ACBF2866}" type="datetimeFigureOut">
              <a:rPr lang="en-ID" smtClean="0"/>
              <a:t>05/11/2023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27458-9C2E-BBEA-1896-4EC64E17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425C4-AE22-63D5-1137-4D46C379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907-C82F-4443-A2E3-D78F56B390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073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F065-2655-98E6-F8D3-DA1455FA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D0328-5532-0BCB-091A-E61CE0FB0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BF47-331A-9270-7BB7-7C79EAE5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AA6-6180-4BD0-BF4A-63F2ACBF2866}" type="datetimeFigureOut">
              <a:rPr lang="en-ID" smtClean="0"/>
              <a:t>05/11/2023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0D9E4-56B2-6B5A-5DF4-58C79CE4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CE0E7-BD30-7BC4-96EC-F5A8FA53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907-C82F-4443-A2E3-D78F56B390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15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DCF4-3179-8348-A039-AACAAEF6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F79B2-B374-BBCD-2CE5-45534B7D1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C3D3D-F04B-58AB-440F-24594A77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AA6-6180-4BD0-BF4A-63F2ACBF2866}" type="datetimeFigureOut">
              <a:rPr lang="en-ID" smtClean="0"/>
              <a:t>05/11/2023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4CD64-C65F-F08D-7CB7-2850579F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AB6D8-DB33-2550-4333-78F74140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907-C82F-4443-A2E3-D78F56B390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386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D4F7-28C3-E5D2-C5C5-2C5C15F7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3D13F-D16B-E5F4-17F5-349340279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049A7-122E-E4FD-9580-A1D10A8E9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72628-2417-82B9-7A51-52770B05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AA6-6180-4BD0-BF4A-63F2ACBF2866}" type="datetimeFigureOut">
              <a:rPr lang="en-ID" smtClean="0"/>
              <a:t>05/11/2023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D311F-B377-1358-3646-85F48E27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D1CC5-267D-BFF2-1137-C13028685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907-C82F-4443-A2E3-D78F56B390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386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8F86-0732-8A15-1220-DDFCAE60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1E255-7564-BADD-AD65-212479845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DDAF0-BF26-F4B0-9958-6116968E0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6599E-3758-D3E8-405A-26F03F9E4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12E8B4-EE3B-918C-A6EC-9070BEB3B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BA9F4-9644-4BF7-7D47-BF34BF4E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AA6-6180-4BD0-BF4A-63F2ACBF2866}" type="datetimeFigureOut">
              <a:rPr lang="en-ID" smtClean="0"/>
              <a:t>05/11/2023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CC1D39-53EA-CC5A-23C1-CF89F730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D4BED-4848-2075-0ED2-DFEC4C1D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907-C82F-4443-A2E3-D78F56B390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29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A4D0-45C7-1CE5-DCF8-2DD0749A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0D8BB-DAC3-EF2B-4F24-3D46526D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AA6-6180-4BD0-BF4A-63F2ACBF2866}" type="datetimeFigureOut">
              <a:rPr lang="en-ID" smtClean="0"/>
              <a:t>05/11/2023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F7392-944C-8721-7CCD-40FEF89E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27F69-409D-0EBB-E137-3584BAC9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907-C82F-4443-A2E3-D78F56B390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636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D5292-BED2-470D-C3AF-49A3EA84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AA6-6180-4BD0-BF4A-63F2ACBF2866}" type="datetimeFigureOut">
              <a:rPr lang="en-ID" smtClean="0"/>
              <a:t>05/11/2023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B9E26-8BE7-242A-AED6-1070A6BAB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A9035-83B6-C5A3-9EE6-BB5517BB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907-C82F-4443-A2E3-D78F56B390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898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2E64-E807-AB07-7C4C-14D00988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F5389-0A33-F4A6-FB71-782868E0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BD5B-256B-33B2-19FC-B838BDFE0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D5DF5-F161-77F0-D4AA-EC24F6EB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AA6-6180-4BD0-BF4A-63F2ACBF2866}" type="datetimeFigureOut">
              <a:rPr lang="en-ID" smtClean="0"/>
              <a:t>05/11/2023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FEBF2-79DB-CF84-6212-219BEF7D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7E1F8-3D2E-51B2-9EB3-3532376D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907-C82F-4443-A2E3-D78F56B390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100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C18F-0E5C-BBF6-B2BA-B096A941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8CEEE-5A28-9479-2697-1D7956583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83150-6243-2492-3849-C0A67112A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29572-DF2D-8E3D-1972-B06AB2F4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AA6-6180-4BD0-BF4A-63F2ACBF2866}" type="datetimeFigureOut">
              <a:rPr lang="en-ID" smtClean="0"/>
              <a:t>05/11/2023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61017-D0D2-7C98-EAAD-5D1CA430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833EE-7A51-DD1D-3226-76417739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907-C82F-4443-A2E3-D78F56B390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077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57A7-42E8-D8B6-EC26-DDA9B7C2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B55C3-0893-2049-9192-37F5DF3D7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EB4A7-C72C-C4E6-B776-3A97DF0C8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25AA6-6180-4BD0-BF4A-63F2ACBF2866}" type="datetimeFigureOut">
              <a:rPr lang="en-ID" smtClean="0"/>
              <a:t>05/11/2023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E1478-2C25-88A5-D4B2-C0BE36098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FC553-FEA5-7FCD-DD7D-4F7C19777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8A907-C82F-4443-A2E3-D78F56B390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671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D62E3-B244-4878-A442-F37B5233F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26" y="0"/>
            <a:ext cx="457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80C885-D235-45B6-BC5D-68EDBC5F877E}"/>
              </a:ext>
            </a:extLst>
          </p:cNvPr>
          <p:cNvSpPr/>
          <p:nvPr/>
        </p:nvSpPr>
        <p:spPr>
          <a:xfrm>
            <a:off x="7616092" y="1"/>
            <a:ext cx="4575907" cy="6857999"/>
          </a:xfrm>
          <a:prstGeom prst="rect">
            <a:avLst/>
          </a:prstGeom>
          <a:solidFill>
            <a:srgbClr val="095B96">
              <a:alpha val="54000"/>
            </a:srgbClr>
          </a:solidFill>
          <a:ln>
            <a:solidFill>
              <a:srgbClr val="095B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AC62FB-27B4-4316-90EF-94115C51BBB8}"/>
              </a:ext>
            </a:extLst>
          </p:cNvPr>
          <p:cNvSpPr/>
          <p:nvPr/>
        </p:nvSpPr>
        <p:spPr>
          <a:xfrm>
            <a:off x="7952" y="548680"/>
            <a:ext cx="3927807" cy="288032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71AA1-B3FC-433E-B5E8-CEC60021634D}"/>
              </a:ext>
            </a:extLst>
          </p:cNvPr>
          <p:cNvSpPr txBox="1"/>
          <p:nvPr/>
        </p:nvSpPr>
        <p:spPr>
          <a:xfrm>
            <a:off x="241603" y="3014677"/>
            <a:ext cx="5745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Montserrat" panose="00000500000000000000" pitchFamily="50" charset="0"/>
              </a:rPr>
              <a:t>JAVASCRIPT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5F211A-1DD1-4BC6-A238-127C3B3348A9}"/>
              </a:ext>
            </a:extLst>
          </p:cNvPr>
          <p:cNvSpPr txBox="1"/>
          <p:nvPr/>
        </p:nvSpPr>
        <p:spPr>
          <a:xfrm>
            <a:off x="241603" y="5307652"/>
            <a:ext cx="84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By 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621D6F-E2C3-4CAE-822D-4D40B4FEEF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2" y="5615429"/>
            <a:ext cx="1203256" cy="3077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9802CE-28D7-40A0-B058-0E36C61E2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67" y="1597870"/>
            <a:ext cx="6514384" cy="36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35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TIPE DATA KHUSUS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06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30151" y="6383899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10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132651E-FC42-4DF7-87E8-0A6FD8AD0AAF}"/>
              </a:ext>
            </a:extLst>
          </p:cNvPr>
          <p:cNvSpPr txBox="1">
            <a:spLocks/>
          </p:cNvSpPr>
          <p:nvPr/>
        </p:nvSpPr>
        <p:spPr>
          <a:xfrm>
            <a:off x="258930" y="1920693"/>
            <a:ext cx="1159771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n-NO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Undefined: Tipe data ini digunakan untuk variabel yang telah dideklarasikan tetapi belum diberi nilai. Contoh :</a:t>
            </a:r>
            <a:endParaRPr lang="en-ID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F4FE80-C295-44DC-B68F-F338E8677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295" y="3219848"/>
            <a:ext cx="7507410" cy="237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0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TIPE DATA KHUSUS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06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30151" y="6383899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10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132651E-FC42-4DF7-87E8-0A6FD8AD0AAF}"/>
              </a:ext>
            </a:extLst>
          </p:cNvPr>
          <p:cNvSpPr txBox="1">
            <a:spLocks/>
          </p:cNvSpPr>
          <p:nvPr/>
        </p:nvSpPr>
        <p:spPr>
          <a:xfrm>
            <a:off x="258930" y="1807480"/>
            <a:ext cx="1159771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Symbol (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Simbol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):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unik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diubah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berguna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konteks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pengoptimalan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penggunaan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objek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:</a:t>
            </a:r>
            <a:endParaRPr lang="en-ID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A43FE1-9354-4FFE-B5BA-3ACE5FB68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3315787"/>
            <a:ext cx="11521280" cy="20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59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TIPE DATA KHUSUS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06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30151" y="6383899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12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132651E-FC42-4DF7-87E8-0A6FD8AD0AAF}"/>
              </a:ext>
            </a:extLst>
          </p:cNvPr>
          <p:cNvSpPr txBox="1">
            <a:spLocks/>
          </p:cNvSpPr>
          <p:nvPr/>
        </p:nvSpPr>
        <p:spPr>
          <a:xfrm>
            <a:off x="258930" y="1807480"/>
            <a:ext cx="1159771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Array (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Larik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):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yang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menyimpan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sejumlah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urutan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endParaRPr lang="en-ID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7B19B2-585E-4A92-A5BA-3825769C7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66" y="3368235"/>
            <a:ext cx="9567867" cy="186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4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TIPE DATA KHUSUS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06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30151" y="6383899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13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132651E-FC42-4DF7-87E8-0A6FD8AD0AAF}"/>
              </a:ext>
            </a:extLst>
          </p:cNvPr>
          <p:cNvSpPr txBox="1">
            <a:spLocks/>
          </p:cNvSpPr>
          <p:nvPr/>
        </p:nvSpPr>
        <p:spPr>
          <a:xfrm>
            <a:off x="258930" y="1807480"/>
            <a:ext cx="1159771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 (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Fungsi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):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Fungsi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khusus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menjalankan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blok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tertentu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endParaRPr lang="en-ID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6E41EB-5DF9-4BAF-8D35-70D92C713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3135096"/>
            <a:ext cx="9827491" cy="234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88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TIPE DATA REFERENSI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07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30151" y="6383899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14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132651E-FC42-4DF7-87E8-0A6FD8AD0AAF}"/>
              </a:ext>
            </a:extLst>
          </p:cNvPr>
          <p:cNvSpPr txBox="1">
            <a:spLocks/>
          </p:cNvSpPr>
          <p:nvPr/>
        </p:nvSpPr>
        <p:spPr>
          <a:xfrm>
            <a:off x="258930" y="1807480"/>
            <a:ext cx="1159771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Object (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Objek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):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yang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menyimpan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banyak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bentuk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pasangan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kunci-nilai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endParaRPr lang="en-ID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FF0790-3880-4EC2-BB2D-FEEFD2CA6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83" y="3004456"/>
            <a:ext cx="8766233" cy="274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4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07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30151" y="6383899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15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132651E-FC42-4DF7-87E8-0A6FD8AD0AAF}"/>
              </a:ext>
            </a:extLst>
          </p:cNvPr>
          <p:cNvSpPr txBox="1">
            <a:spLocks/>
          </p:cNvSpPr>
          <p:nvPr/>
        </p:nvSpPr>
        <p:spPr>
          <a:xfrm>
            <a:off x="258930" y="2148537"/>
            <a:ext cx="1159771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b="1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Operator</a:t>
            </a:r>
            <a:r>
              <a:rPr lang="en-ID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simbol</a:t>
            </a:r>
            <a:r>
              <a:rPr lang="en-ID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karakter</a:t>
            </a:r>
            <a:r>
              <a:rPr lang="en-ID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khusus</a:t>
            </a:r>
            <a:r>
              <a:rPr lang="en-ID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melakukan</a:t>
            </a:r>
            <a:r>
              <a:rPr lang="en-ID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operasi</a:t>
            </a:r>
            <a:r>
              <a:rPr lang="en-ID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pada </a:t>
            </a:r>
            <a:r>
              <a:rPr lang="en-ID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ID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data. </a:t>
            </a:r>
            <a:r>
              <a:rPr lang="en-ID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Mereka</a:t>
            </a:r>
            <a:r>
              <a:rPr lang="en-ID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memungkinkan</a:t>
            </a:r>
            <a:r>
              <a:rPr lang="en-ID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ID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melakukan</a:t>
            </a:r>
            <a:r>
              <a:rPr lang="en-ID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perhitungan</a:t>
            </a:r>
            <a:r>
              <a:rPr lang="en-ID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matematika</a:t>
            </a:r>
            <a:r>
              <a:rPr lang="en-ID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perbandingan</a:t>
            </a:r>
            <a:r>
              <a:rPr lang="en-ID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manipulasi</a:t>
            </a:r>
            <a:r>
              <a:rPr lang="en-ID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teks</a:t>
            </a:r>
            <a:r>
              <a:rPr lang="en-ID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dan </a:t>
            </a:r>
            <a:r>
              <a:rPr lang="en-ID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banyak</a:t>
            </a:r>
            <a:r>
              <a:rPr lang="en-ID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lagi</a:t>
            </a:r>
            <a:r>
              <a:rPr lang="en-ID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ID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426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OPERATOR ARITMATIKA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08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30151" y="6383899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16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FFE967-F9FF-4583-B9DC-DE241A32AD30}"/>
              </a:ext>
            </a:extLst>
          </p:cNvPr>
          <p:cNvSpPr txBox="1">
            <a:spLocks/>
          </p:cNvSpPr>
          <p:nvPr/>
        </p:nvSpPr>
        <p:spPr>
          <a:xfrm>
            <a:off x="335360" y="1646179"/>
            <a:ext cx="1152128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sv-SE" sz="2400" b="1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Operator aritmatika </a:t>
            </a:r>
            <a:r>
              <a:rPr lang="sv-SE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 untuk melakukan operasi matematika pada angka. Berikut adalah beberapa operator aritmatika yang umum digunakan dalam JavaScript:</a:t>
            </a:r>
          </a:p>
          <a:p>
            <a:pPr>
              <a:lnSpc>
                <a:spcPct val="150000"/>
              </a:lnSpc>
            </a:pP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Penjumlahan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(+):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menambahkan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dua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b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D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DFA2EB-9EFA-436E-A5F5-7E17A336C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70" y="4478429"/>
            <a:ext cx="9191259" cy="136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3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OPERATOR ARITMATIKA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08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30151" y="6383899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17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663DD13-4533-4E79-A856-AEFEECD4BF12}"/>
              </a:ext>
            </a:extLst>
          </p:cNvPr>
          <p:cNvSpPr txBox="1">
            <a:spLocks/>
          </p:cNvSpPr>
          <p:nvPr/>
        </p:nvSpPr>
        <p:spPr>
          <a:xfrm>
            <a:off x="258930" y="1780076"/>
            <a:ext cx="1159771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Pengurangan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(-):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mengurangkan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lain.</a:t>
            </a:r>
          </a:p>
          <a:p>
            <a:pPr>
              <a:lnSpc>
                <a:spcPct val="150000"/>
              </a:lnSpc>
            </a:pPr>
            <a:endParaRPr lang="en-ID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4AA8C0-951D-46A5-B3C8-2A9083BD0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45" y="3594465"/>
            <a:ext cx="9041880" cy="152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79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OPERATOR ARITMATIKA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08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30151" y="6383899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18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A179217-4A60-48AA-968D-FF260B5E38B3}"/>
              </a:ext>
            </a:extLst>
          </p:cNvPr>
          <p:cNvSpPr txBox="1">
            <a:spLocks/>
          </p:cNvSpPr>
          <p:nvPr/>
        </p:nvSpPr>
        <p:spPr>
          <a:xfrm>
            <a:off x="258930" y="2044540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Perkalian (*): Digunakan untuk mengalikan dua nilai.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D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CFD37-9F8D-4C6C-BF53-77C155441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703" y="3270297"/>
            <a:ext cx="9038593" cy="13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40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OPERATOR ARITMATIKA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08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30151" y="6383899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19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CA385-D5E5-4EFE-BD1B-9876B22BDCE3}"/>
              </a:ext>
            </a:extLst>
          </p:cNvPr>
          <p:cNvSpPr txBox="1">
            <a:spLocks/>
          </p:cNvSpPr>
          <p:nvPr/>
        </p:nvSpPr>
        <p:spPr>
          <a:xfrm>
            <a:off x="258930" y="1987142"/>
            <a:ext cx="11597710" cy="31247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Pembagian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(/):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membagi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lain.</a:t>
            </a:r>
          </a:p>
          <a:p>
            <a:pPr>
              <a:lnSpc>
                <a:spcPct val="150000"/>
              </a:lnSpc>
            </a:pPr>
            <a:endParaRPr lang="en-ID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AE956D-C916-4A9D-9457-CCF893919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89" y="3230140"/>
            <a:ext cx="9741191" cy="141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8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JAVASCRIPT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01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96600" y="6383899"/>
            <a:ext cx="4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02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8952E20-5944-4DD0-94CA-902309CE46DB}"/>
              </a:ext>
            </a:extLst>
          </p:cNvPr>
          <p:cNvSpPr txBox="1">
            <a:spLocks/>
          </p:cNvSpPr>
          <p:nvPr/>
        </p:nvSpPr>
        <p:spPr>
          <a:xfrm>
            <a:off x="258930" y="1724592"/>
            <a:ext cx="11597710" cy="39992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600" b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ID" sz="160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adalah bahasa pemrograman dengan kemampuannya untuk memberikan interaktivitas dan responsivitas pada situs web. </a:t>
            </a:r>
          </a:p>
          <a:p>
            <a:pPr>
              <a:lnSpc>
                <a:spcPct val="150000"/>
              </a:lnSpc>
            </a:pPr>
            <a:r>
              <a:rPr lang="en-ID" sz="1600" b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ID" sz="160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memiliki peran yang sangat penting dalam pengembangan web modern. Beberapa fungsi utamanya meliputi:</a:t>
            </a:r>
          </a:p>
          <a:p>
            <a:pPr>
              <a:lnSpc>
                <a:spcPct val="150000"/>
              </a:lnSpc>
            </a:pPr>
            <a:r>
              <a:rPr lang="en-ID" sz="160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- </a:t>
            </a:r>
            <a:r>
              <a:rPr lang="en-ID" sz="1600" b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Interaktivitas</a:t>
            </a:r>
            <a:r>
              <a:rPr lang="en-ID" sz="160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JavaScript memungkinkan pembuatan elemen-elemen halaman web yang dapat berinteraksi dengan pengguna.</a:t>
            </a:r>
          </a:p>
          <a:p>
            <a:pPr>
              <a:lnSpc>
                <a:spcPct val="150000"/>
              </a:lnSpc>
            </a:pPr>
            <a:r>
              <a:rPr lang="en-ID" sz="160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- </a:t>
            </a:r>
            <a:r>
              <a:rPr lang="en-ID" sz="1600" b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Manipulasi DOM</a:t>
            </a:r>
            <a:r>
              <a:rPr lang="en-ID" sz="160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Document Object Model (DOM) adalah representasi struktural dari halaman web, dan JavaScript memungkinkan pengembang untuk mengakses dan memanipulasi elemen-elemen DOM.</a:t>
            </a:r>
          </a:p>
          <a:p>
            <a:pPr>
              <a:lnSpc>
                <a:spcPct val="150000"/>
              </a:lnSpc>
            </a:pPr>
            <a:r>
              <a:rPr lang="en-ID" sz="160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- </a:t>
            </a:r>
            <a:r>
              <a:rPr lang="en-ID" sz="1600" b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Komunikasi dengan Server</a:t>
            </a:r>
            <a:r>
              <a:rPr lang="en-ID" sz="160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JavaScript memungkinkan pengembang mengirim permintaan ke server dan menerima data secara asinkron melalui AJAX (Asynchronous JavaScript and XML).</a:t>
            </a:r>
            <a:endParaRPr lang="en-ID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831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OPERATOR ARITMATIKA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08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86608" y="6383899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20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CA385-D5E5-4EFE-BD1B-9876B22BDCE3}"/>
              </a:ext>
            </a:extLst>
          </p:cNvPr>
          <p:cNvSpPr txBox="1">
            <a:spLocks/>
          </p:cNvSpPr>
          <p:nvPr/>
        </p:nvSpPr>
        <p:spPr>
          <a:xfrm>
            <a:off x="258930" y="1987142"/>
            <a:ext cx="11597710" cy="31247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Modulus (%): Mengembalikan sisa pembagian dari dua nilai.</a:t>
            </a:r>
          </a:p>
          <a:p>
            <a:pPr marL="0" indent="0">
              <a:buNone/>
            </a:pPr>
            <a:endParaRPr lang="en-ID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9F8878-E57D-4F6C-A083-C0ED50EC5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98" y="3353498"/>
            <a:ext cx="9911003" cy="152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68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OPERATOR PERBANDINGAN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09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38862" y="6383899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21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CA385-D5E5-4EFE-BD1B-9876B22BDCE3}"/>
              </a:ext>
            </a:extLst>
          </p:cNvPr>
          <p:cNvSpPr txBox="1">
            <a:spLocks/>
          </p:cNvSpPr>
          <p:nvPr/>
        </p:nvSpPr>
        <p:spPr>
          <a:xfrm>
            <a:off x="258930" y="1725882"/>
            <a:ext cx="11597710" cy="31247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Operator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perbandingan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membandingkan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dua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mengembalikan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boolean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(true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false).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Berikut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beberapa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operator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perbandingan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umum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fi-FI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Sama dengan (==): Memeriksa apakah dua nilai sama.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fi-FI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D" sz="1800" dirty="0">
              <a:solidFill>
                <a:srgbClr val="24242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35A696-C876-475F-B445-501DECA84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673" y="4084722"/>
            <a:ext cx="9480654" cy="148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38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OPERATOR PERBANDINGAN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09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86608" y="6383899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22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CA385-D5E5-4EFE-BD1B-9876B22BDCE3}"/>
              </a:ext>
            </a:extLst>
          </p:cNvPr>
          <p:cNvSpPr txBox="1">
            <a:spLocks/>
          </p:cNvSpPr>
          <p:nvPr/>
        </p:nvSpPr>
        <p:spPr>
          <a:xfrm>
            <a:off x="258930" y="2181971"/>
            <a:ext cx="11597710" cy="31247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Tidak sama dengan (!=): Memeriksa apakah dua nilai tidak sama.</a:t>
            </a:r>
            <a:br>
              <a:rPr lang="nn-NO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67347F-C566-4546-94DF-66FF97B7A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33" y="3289863"/>
            <a:ext cx="9786333" cy="146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65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OPERATOR PERBANDINGAN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09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86608" y="6383899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23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CA385-D5E5-4EFE-BD1B-9876B22BDCE3}"/>
              </a:ext>
            </a:extLst>
          </p:cNvPr>
          <p:cNvSpPr txBox="1">
            <a:spLocks/>
          </p:cNvSpPr>
          <p:nvPr/>
        </p:nvSpPr>
        <p:spPr>
          <a:xfrm>
            <a:off x="258930" y="2181971"/>
            <a:ext cx="11597710" cy="31247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besar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(&gt;):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Memeriksa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apakah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pertama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besar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kedua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47340A-CBF2-4CFD-8E57-3DF41D23E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56" y="3287359"/>
            <a:ext cx="9736858" cy="155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85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OPERATOR PERBANDINGAN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09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86608" y="6383899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24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CA385-D5E5-4EFE-BD1B-9876B22BDCE3}"/>
              </a:ext>
            </a:extLst>
          </p:cNvPr>
          <p:cNvSpPr txBox="1">
            <a:spLocks/>
          </p:cNvSpPr>
          <p:nvPr/>
        </p:nvSpPr>
        <p:spPr>
          <a:xfrm>
            <a:off x="258930" y="2181971"/>
            <a:ext cx="11597710" cy="31247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Kurang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(&lt;):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Memeriksa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apakah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pertama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kecil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kedua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123160-8566-4182-AD3F-86FDE58D9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20" y="3207072"/>
            <a:ext cx="10056359" cy="14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06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OPERATOR PERBANDINGAN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09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86608" y="6383899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25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CA385-D5E5-4EFE-BD1B-9876B22BDCE3}"/>
              </a:ext>
            </a:extLst>
          </p:cNvPr>
          <p:cNvSpPr txBox="1">
            <a:spLocks/>
          </p:cNvSpPr>
          <p:nvPr/>
        </p:nvSpPr>
        <p:spPr>
          <a:xfrm>
            <a:off x="258930" y="2181971"/>
            <a:ext cx="11597710" cy="31247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besar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sama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(&gt;=):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Memeriksa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apakah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pertama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besar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sama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kedua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b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488F5F-5F2A-415C-9D25-CD3E7E1D3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57" y="3363793"/>
            <a:ext cx="9419286" cy="143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OPERATOR LOGIKA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55105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10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86608" y="6383899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26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CA385-D5E5-4EFE-BD1B-9876B22BDCE3}"/>
              </a:ext>
            </a:extLst>
          </p:cNvPr>
          <p:cNvSpPr txBox="1">
            <a:spLocks/>
          </p:cNvSpPr>
          <p:nvPr/>
        </p:nvSpPr>
        <p:spPr>
          <a:xfrm>
            <a:off x="258930" y="1964254"/>
            <a:ext cx="11597710" cy="31247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Operator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logika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menggabungkan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membalikkan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boolean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Beberapa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operator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logika</a:t>
            </a:r>
            <a:endParaRPr lang="en-ID" sz="1800" dirty="0">
              <a:solidFill>
                <a:srgbClr val="24242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AND (&amp;&amp;):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Mengembalikan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true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kedua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operandnya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true.</a:t>
            </a:r>
          </a:p>
          <a:p>
            <a:pPr>
              <a:lnSpc>
                <a:spcPct val="150000"/>
              </a:lnSpc>
            </a:pP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1BDDD1-E7A3-4038-8F3A-BE37F7221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67" y="3753693"/>
            <a:ext cx="9635235" cy="151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7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OPERATOR LOGIKA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55105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10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86608" y="6383899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27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CA385-D5E5-4EFE-BD1B-9876B22BDCE3}"/>
              </a:ext>
            </a:extLst>
          </p:cNvPr>
          <p:cNvSpPr txBox="1">
            <a:spLocks/>
          </p:cNvSpPr>
          <p:nvPr/>
        </p:nvSpPr>
        <p:spPr>
          <a:xfrm>
            <a:off x="258930" y="2314316"/>
            <a:ext cx="11597710" cy="31247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 (||):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Mengembalikan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true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salah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operandnya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true.</a:t>
            </a:r>
          </a:p>
          <a:p>
            <a:pPr marL="0" indent="0">
              <a:buNone/>
            </a:pP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700D73-0CFF-441E-8921-876AF4266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199" y="3342327"/>
            <a:ext cx="9801601" cy="144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03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OPERATOR LOGIKA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55105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10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86608" y="6383899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28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CA385-D5E5-4EFE-BD1B-9876B22BDCE3}"/>
              </a:ext>
            </a:extLst>
          </p:cNvPr>
          <p:cNvSpPr txBox="1">
            <a:spLocks/>
          </p:cNvSpPr>
          <p:nvPr/>
        </p:nvSpPr>
        <p:spPr>
          <a:xfrm>
            <a:off x="258930" y="2314316"/>
            <a:ext cx="11597710" cy="31247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 (!):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Memflip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operandnya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!true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menjadi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false dan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sebaliknya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F4CFFC-B6F4-4C10-852D-6CBEEB22F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00" y="3312894"/>
            <a:ext cx="10665570" cy="155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05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OPERATOR PENUGASAN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81232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11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86608" y="6383899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29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CA385-D5E5-4EFE-BD1B-9876B22BDCE3}"/>
              </a:ext>
            </a:extLst>
          </p:cNvPr>
          <p:cNvSpPr txBox="1">
            <a:spLocks/>
          </p:cNvSpPr>
          <p:nvPr/>
        </p:nvSpPr>
        <p:spPr>
          <a:xfrm>
            <a:off x="258930" y="1696007"/>
            <a:ext cx="11597710" cy="31247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Operator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penugasan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memberikan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kepada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Operator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penugasan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dasar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=.</a:t>
            </a:r>
          </a:p>
          <a:p>
            <a:pPr>
              <a:lnSpc>
                <a:spcPct val="150000"/>
              </a:lnSpc>
            </a:pP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Selain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itu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operator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penugasan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lain yang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mempersingkat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seperti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+=, -=, *=, dan /=.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Misalnya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CA2B9A-3E0D-467B-81EA-22F0F082C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289" y="3737466"/>
            <a:ext cx="9666992" cy="182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6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VARIABLE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02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96600" y="6383899"/>
            <a:ext cx="4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03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8952E20-5944-4DD0-94CA-902309CE46DB}"/>
              </a:ext>
            </a:extLst>
          </p:cNvPr>
          <p:cNvSpPr txBox="1">
            <a:spLocks/>
          </p:cNvSpPr>
          <p:nvPr/>
        </p:nvSpPr>
        <p:spPr>
          <a:xfrm>
            <a:off x="258930" y="1788052"/>
            <a:ext cx="11597710" cy="39992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2000" b="1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ID" sz="20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wadah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tempat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menyimpan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data. </a:t>
            </a:r>
          </a:p>
          <a:p>
            <a:pPr>
              <a:lnSpc>
                <a:spcPct val="150000"/>
              </a:lnSpc>
            </a:pPr>
            <a:r>
              <a:rPr lang="en-ID" sz="2000" b="1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menyimpan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informasi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diubah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diakses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skrip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JavaScript. </a:t>
            </a:r>
          </a:p>
          <a:p>
            <a:pPr>
              <a:lnSpc>
                <a:spcPct val="150000"/>
              </a:lnSpc>
            </a:pP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Data yang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disimpan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bisa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berupa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angka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teks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objek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lainnya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, Kita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menyimpan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mengolah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, dan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memanipulasi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ID" sz="20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2000" dirty="0">
                <a:latin typeface="Poppins" panose="00000500000000000000" pitchFamily="2" charset="0"/>
                <a:cs typeface="Poppins" panose="00000500000000000000" pitchFamily="2" charset="0"/>
              </a:rPr>
              <a:t> program JavaScript.</a:t>
            </a:r>
          </a:p>
        </p:txBody>
      </p:sp>
    </p:spTree>
    <p:extLst>
      <p:ext uri="{BB962C8B-B14F-4D97-AF65-F5344CB8AC3E}">
        <p14:creationId xmlns:p14="http://schemas.microsoft.com/office/powerpoint/2010/main" val="3771464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OPERATOR NULL CHECKING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63814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12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86608" y="6383899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30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CA385-D5E5-4EFE-BD1B-9876B22BDCE3}"/>
              </a:ext>
            </a:extLst>
          </p:cNvPr>
          <p:cNvSpPr txBox="1">
            <a:spLocks/>
          </p:cNvSpPr>
          <p:nvPr/>
        </p:nvSpPr>
        <p:spPr>
          <a:xfrm>
            <a:off x="258930" y="1530542"/>
            <a:ext cx="11597710" cy="31247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Operator null checking, juga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dikenal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operator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keamanan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(safe navigation operator),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operator yang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menghindari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kesalahan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terjadi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mencoba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mengakses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properti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metode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objek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bernilai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null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undefined.</a:t>
            </a:r>
          </a:p>
          <a:p>
            <a:pPr>
              <a:lnSpc>
                <a:spcPct val="150000"/>
              </a:lnSpc>
            </a:pP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 JavaScript,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Kitadapat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operator ‘?.’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melakukan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null checking:</a:t>
            </a:r>
          </a:p>
          <a:p>
            <a:pPr>
              <a:lnSpc>
                <a:spcPct val="150000"/>
              </a:lnSpc>
            </a:pP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FCB457-FADA-43BA-9F2C-B866839D3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182" y="3263535"/>
            <a:ext cx="8053635" cy="264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68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OPERATOR KONDISIONAL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63814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12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47571" y="6383899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31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CA385-D5E5-4EFE-BD1B-9876B22BDCE3}"/>
              </a:ext>
            </a:extLst>
          </p:cNvPr>
          <p:cNvSpPr txBox="1">
            <a:spLocks/>
          </p:cNvSpPr>
          <p:nvPr/>
        </p:nvSpPr>
        <p:spPr>
          <a:xfrm>
            <a:off x="258930" y="1600212"/>
            <a:ext cx="11597710" cy="31247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Operator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kondisional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pada JavaScript,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sering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disebut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ternary operator,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alat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memungkinkan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pernyataan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berdasarkan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kondisi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diberikan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sangat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berguna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ingin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keputusan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sederhana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Berikut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sintaksis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umum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operator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kondisional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ternary operator:</a:t>
            </a: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9F2F25-EE3F-422E-A018-80D93DB6B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08" y="3647741"/>
            <a:ext cx="9692584" cy="228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8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63814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13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04026" y="6392608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32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CA385-D5E5-4EFE-BD1B-9876B22BDCE3}"/>
              </a:ext>
            </a:extLst>
          </p:cNvPr>
          <p:cNvSpPr txBox="1">
            <a:spLocks/>
          </p:cNvSpPr>
          <p:nvPr/>
        </p:nvSpPr>
        <p:spPr>
          <a:xfrm>
            <a:off x="258930" y="1687299"/>
            <a:ext cx="11597710" cy="31247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If statement pada JavaScript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salah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bentuk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pernyataan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bersyarat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melakukan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tindakan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berbeda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berdasarkan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kondisi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berbeda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Pernyataan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if statement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mengeksekusi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pernyataan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blok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suatu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kondisi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terpenuhi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A49A45-948F-40F9-A20A-0790FA623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25" y="3354122"/>
            <a:ext cx="8356150" cy="250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68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SWITCH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46396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14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04026" y="6392608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33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CA385-D5E5-4EFE-BD1B-9876B22BDCE3}"/>
              </a:ext>
            </a:extLst>
          </p:cNvPr>
          <p:cNvSpPr txBox="1">
            <a:spLocks/>
          </p:cNvSpPr>
          <p:nvPr/>
        </p:nvSpPr>
        <p:spPr>
          <a:xfrm>
            <a:off x="258930" y="1687299"/>
            <a:ext cx="5832648" cy="31247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Switch statement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merupakan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salah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jenis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conditional statement pada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bahasa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pemrograman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JavaScript yang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melakukan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percabangan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program. Switch statement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ingin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mengevaluasi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ekspresi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beberapa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berbeda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mengeksekusi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program yang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spesifik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berdasarkan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A13D57-BAE2-4B89-ACC4-99AEB9F49D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68"/>
          <a:stretch/>
        </p:blipFill>
        <p:spPr>
          <a:xfrm>
            <a:off x="6311573" y="1690688"/>
            <a:ext cx="5042227" cy="410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86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JAVASCRIPT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63814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04026" y="6392608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34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CA385-D5E5-4EFE-BD1B-9876B22BDCE3}"/>
              </a:ext>
            </a:extLst>
          </p:cNvPr>
          <p:cNvSpPr txBox="1">
            <a:spLocks/>
          </p:cNvSpPr>
          <p:nvPr/>
        </p:nvSpPr>
        <p:spPr>
          <a:xfrm>
            <a:off x="258930" y="1687299"/>
            <a:ext cx="11597710" cy="5595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blok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menjalankan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tugas-tugas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tertentu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AFBDAB0-33EF-4C46-9404-0EA283EE8DFB}"/>
              </a:ext>
            </a:extLst>
          </p:cNvPr>
          <p:cNvSpPr txBox="1">
            <a:spLocks/>
          </p:cNvSpPr>
          <p:nvPr/>
        </p:nvSpPr>
        <p:spPr>
          <a:xfrm>
            <a:off x="258930" y="2474137"/>
            <a:ext cx="11597710" cy="5595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800" b="1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Mendefinisikan</a:t>
            </a:r>
            <a:r>
              <a:rPr lang="en-ID" sz="1800" b="1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</a:t>
            </a:r>
            <a:endParaRPr lang="en-ID" sz="1800" dirty="0">
              <a:solidFill>
                <a:srgbClr val="24242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3E65A24-6FAD-4F9C-A320-BE8DC722CD9E}"/>
              </a:ext>
            </a:extLst>
          </p:cNvPr>
          <p:cNvSpPr txBox="1">
            <a:spLocks/>
          </p:cNvSpPr>
          <p:nvPr/>
        </p:nvSpPr>
        <p:spPr>
          <a:xfrm>
            <a:off x="297145" y="4399278"/>
            <a:ext cx="11597710" cy="5595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800" b="1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Memanggil</a:t>
            </a:r>
            <a:r>
              <a:rPr lang="en-ID" sz="1800" b="1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</a:t>
            </a:r>
            <a:endParaRPr lang="en-ID" sz="1800" dirty="0">
              <a:solidFill>
                <a:srgbClr val="24242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432477-B851-4E66-8339-AA84DD47F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594" y="2861688"/>
            <a:ext cx="7380381" cy="14677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27E407-F662-4C78-A52E-12B6A85CC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508" y="4837706"/>
            <a:ext cx="7824983" cy="124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06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JAVASCRIPT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63814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04026" y="6392608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35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CA385-D5E5-4EFE-BD1B-9876B22BDCE3}"/>
              </a:ext>
            </a:extLst>
          </p:cNvPr>
          <p:cNvSpPr txBox="1">
            <a:spLocks/>
          </p:cNvSpPr>
          <p:nvPr/>
        </p:nvSpPr>
        <p:spPr>
          <a:xfrm>
            <a:off x="258930" y="2091999"/>
            <a:ext cx="11597710" cy="5595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Poppins" panose="00000500000000000000" pitchFamily="2" charset="0"/>
                <a:cs typeface="Poppins" panose="00000500000000000000" pitchFamily="2" charset="0"/>
              </a:rPr>
              <a:t>Pure Functions</a:t>
            </a: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84F706-9602-4B78-846E-0E26A70E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573" y="2920055"/>
            <a:ext cx="7544853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26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JAVASCRIPT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63814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04026" y="6392608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36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CA385-D5E5-4EFE-BD1B-9876B22BDCE3}"/>
              </a:ext>
            </a:extLst>
          </p:cNvPr>
          <p:cNvSpPr txBox="1">
            <a:spLocks/>
          </p:cNvSpPr>
          <p:nvPr/>
        </p:nvSpPr>
        <p:spPr>
          <a:xfrm>
            <a:off x="258930" y="2091999"/>
            <a:ext cx="11597710" cy="5595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Arrow Function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788523-FCDD-4E1E-BE1A-B4CA5DBFA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57" y="3143924"/>
            <a:ext cx="7773485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77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JAVASCRIPT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63814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04026" y="6392608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37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CA385-D5E5-4EFE-BD1B-9876B22BDCE3}"/>
              </a:ext>
            </a:extLst>
          </p:cNvPr>
          <p:cNvSpPr txBox="1">
            <a:spLocks/>
          </p:cNvSpPr>
          <p:nvPr/>
        </p:nvSpPr>
        <p:spPr>
          <a:xfrm>
            <a:off x="258930" y="2091999"/>
            <a:ext cx="11597710" cy="5595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First-class Function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ED7458-5B5E-4DBB-A1EC-47043BC3F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476" y="2783618"/>
            <a:ext cx="8151047" cy="26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05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PENGGUNAAN DEFAULT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63814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16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04026" y="6392608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38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CA385-D5E5-4EFE-BD1B-9876B22BDCE3}"/>
              </a:ext>
            </a:extLst>
          </p:cNvPr>
          <p:cNvSpPr txBox="1">
            <a:spLocks/>
          </p:cNvSpPr>
          <p:nvPr/>
        </p:nvSpPr>
        <p:spPr>
          <a:xfrm>
            <a:off x="258930" y="1804616"/>
            <a:ext cx="11597710" cy="5595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D" sz="1800" b="1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1. Default Parameter </a:t>
            </a:r>
            <a:r>
              <a:rPr lang="en-ID" sz="1800" b="1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1800" b="1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</a:t>
            </a:r>
            <a:endParaRPr lang="en-ID" sz="1800" dirty="0">
              <a:solidFill>
                <a:srgbClr val="24242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Kita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memberikan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default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parameter function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diberikan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saat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pemanggilan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function.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b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443184-095F-45B5-8D3E-38CC7637B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39" y="3340654"/>
            <a:ext cx="7189838" cy="245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03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PENGGUNAAN DEFAULT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63814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16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04026" y="6392608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39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CA385-D5E5-4EFE-BD1B-9876B22BDCE3}"/>
              </a:ext>
            </a:extLst>
          </p:cNvPr>
          <p:cNvSpPr txBox="1">
            <a:spLocks/>
          </p:cNvSpPr>
          <p:nvPr/>
        </p:nvSpPr>
        <p:spPr>
          <a:xfrm>
            <a:off x="258930" y="1665274"/>
            <a:ext cx="11597710" cy="5595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D" sz="1800" b="1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2. </a:t>
            </a:r>
            <a:r>
              <a:rPr lang="en-ID" sz="1800" b="1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Mengatasi</a:t>
            </a:r>
            <a:r>
              <a:rPr lang="en-ID" sz="1800" b="1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ID" sz="1800" b="1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b="1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ID" sz="1800" b="1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Terdefinisi</a:t>
            </a:r>
            <a:endParaRPr lang="en-ID" sz="1800" dirty="0">
              <a:solidFill>
                <a:srgbClr val="24242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Kita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mencoba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mengakses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belum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dideklarasikan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belum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Kita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default value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menghindari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kesalahan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(error):</a:t>
            </a:r>
            <a:b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atas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hargaSatuan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belum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didefinisikan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default 0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menghindari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error.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0F4860-E93D-4D08-BB3E-7E57F9D98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84" y="3369149"/>
            <a:ext cx="7253352" cy="152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5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CARA MENDEFINISIKAN VARIABEL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03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60480" y="6383899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04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8952E20-5944-4DD0-94CA-902309CE46DB}"/>
              </a:ext>
            </a:extLst>
          </p:cNvPr>
          <p:cNvSpPr txBox="1">
            <a:spLocks/>
          </p:cNvSpPr>
          <p:nvPr/>
        </p:nvSpPr>
        <p:spPr>
          <a:xfrm>
            <a:off x="258930" y="1856706"/>
            <a:ext cx="11597710" cy="39992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2000" b="1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mendeklarasikan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cakupan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(scope)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fungsi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global.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Namun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var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cakupan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luas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yang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menyebabkan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masalah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tertentu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D" sz="2000" b="1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let 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cakupan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blok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(block scope).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pilihan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modern dan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aman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dibandingkan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var.</a:t>
            </a:r>
          </a:p>
          <a:p>
            <a:pPr>
              <a:lnSpc>
                <a:spcPct val="150000"/>
              </a:lnSpc>
            </a:pPr>
            <a:r>
              <a:rPr lang="en-ID" sz="2000" b="1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const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nilainya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berubah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setelah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diberikan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awal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bersifat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konstan</a:t>
            </a:r>
            <a:r>
              <a:rPr lang="en-ID" sz="20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3260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PENGGUNAAN DEFAULT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63814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16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04026" y="6392608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40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CA385-D5E5-4EFE-BD1B-9876B22BDCE3}"/>
              </a:ext>
            </a:extLst>
          </p:cNvPr>
          <p:cNvSpPr txBox="1">
            <a:spLocks/>
          </p:cNvSpPr>
          <p:nvPr/>
        </p:nvSpPr>
        <p:spPr>
          <a:xfrm>
            <a:off x="258930" y="2022327"/>
            <a:ext cx="11597710" cy="5595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D" sz="1800" b="1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3. Operator Ternary</a:t>
            </a:r>
            <a:endParaRPr lang="en-ID" sz="1800" dirty="0">
              <a:solidFill>
                <a:srgbClr val="24242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Kita juga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operator ternary (? :)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mengatur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default.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B50118-8A33-4F19-A1DA-A6668B9CC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70" y="3786053"/>
            <a:ext cx="9492860" cy="148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85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PENGGUNAAN DEFAULT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63814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16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04026" y="6392608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41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CA385-D5E5-4EFE-BD1B-9876B22BDCE3}"/>
              </a:ext>
            </a:extLst>
          </p:cNvPr>
          <p:cNvSpPr txBox="1">
            <a:spLocks/>
          </p:cNvSpPr>
          <p:nvPr/>
        </p:nvSpPr>
        <p:spPr>
          <a:xfrm>
            <a:off x="258930" y="1935240"/>
            <a:ext cx="11597710" cy="5595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D" sz="1800" b="1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4. </a:t>
            </a:r>
            <a:r>
              <a:rPr lang="en-ID" sz="1800" b="1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Nullish</a:t>
            </a:r>
            <a:r>
              <a:rPr lang="en-ID" sz="1800" b="1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Coalescing Operator (??)</a:t>
            </a:r>
            <a:endParaRPr lang="en-ID" sz="1800" dirty="0">
              <a:solidFill>
                <a:srgbClr val="24242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JavaScript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memperkenalkan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operator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baru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bernama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nullish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coalescing operator (??) yang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memungkinkan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Kita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mengatur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default value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berdasarkan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ketidakterdefinisian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(null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undefined). </a:t>
            </a:r>
            <a:r>
              <a:rPr lang="en-ID" sz="18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ID" sz="18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b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32D308-E607-4926-AD8A-172A753EB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82" y="3797245"/>
            <a:ext cx="9988835" cy="15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836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TRANSFORMASI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63814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17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04026" y="6392608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42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CA385-D5E5-4EFE-BD1B-9876B22BDCE3}"/>
              </a:ext>
            </a:extLst>
          </p:cNvPr>
          <p:cNvSpPr txBox="1">
            <a:spLocks/>
          </p:cNvSpPr>
          <p:nvPr/>
        </p:nvSpPr>
        <p:spPr>
          <a:xfrm>
            <a:off x="258930" y="2440337"/>
            <a:ext cx="11597710" cy="5595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Transformasi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array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proses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mengubah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memodifikasi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elemen-elemen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array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menghasilkan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array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baru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nilai-nilai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diubah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sesuai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aturan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tertentu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 Ada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beberapa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bentuk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transformasi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array 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umum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pemrograman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 Di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bawah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beberapa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antaranya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87854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TRANSFORMASI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63814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17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04026" y="6392608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43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CA385-D5E5-4EFE-BD1B-9876B22BDCE3}"/>
              </a:ext>
            </a:extLst>
          </p:cNvPr>
          <p:cNvSpPr txBox="1">
            <a:spLocks/>
          </p:cNvSpPr>
          <p:nvPr/>
        </p:nvSpPr>
        <p:spPr>
          <a:xfrm>
            <a:off x="258930" y="2187786"/>
            <a:ext cx="11597710" cy="5595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Map: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metode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map()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array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baru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elemen-elemen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dihasilkan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transformasi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elemen-elemen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array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asli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534E19-7E0D-4134-BA2D-BAF85AF2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558" y="3318226"/>
            <a:ext cx="7507625" cy="188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918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TRANSFORMASI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63814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17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04026" y="6392608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44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CA385-D5E5-4EFE-BD1B-9876B22BDCE3}"/>
              </a:ext>
            </a:extLst>
          </p:cNvPr>
          <p:cNvSpPr txBox="1">
            <a:spLocks/>
          </p:cNvSpPr>
          <p:nvPr/>
        </p:nvSpPr>
        <p:spPr>
          <a:xfrm>
            <a:off x="258930" y="2022321"/>
            <a:ext cx="11597710" cy="5595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Filter: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metode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filter()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array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baru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hanya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berisi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elemen-elemen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memenuhi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kondisi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tertentu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61E878-E40A-434E-834B-E78C5CDFB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47" y="3263535"/>
            <a:ext cx="7636106" cy="204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54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TRANSFORMASI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63814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17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04026" y="6392608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45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CA385-D5E5-4EFE-BD1B-9876B22BDCE3}"/>
              </a:ext>
            </a:extLst>
          </p:cNvPr>
          <p:cNvSpPr txBox="1">
            <a:spLocks/>
          </p:cNvSpPr>
          <p:nvPr/>
        </p:nvSpPr>
        <p:spPr>
          <a:xfrm>
            <a:off x="258930" y="2022321"/>
            <a:ext cx="11597710" cy="5595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Reduce: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metode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reduce()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menggabungkan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semua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elemen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array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menjadi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fungsi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akumulator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F46DBC-1BC8-433A-8997-B2C3D7D2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3600711"/>
            <a:ext cx="10583752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51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TRANSFORMASI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63814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17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04026" y="6392608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46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CA385-D5E5-4EFE-BD1B-9876B22BDCE3}"/>
              </a:ext>
            </a:extLst>
          </p:cNvPr>
          <p:cNvSpPr txBox="1">
            <a:spLocks/>
          </p:cNvSpPr>
          <p:nvPr/>
        </p:nvSpPr>
        <p:spPr>
          <a:xfrm>
            <a:off x="258930" y="2022321"/>
            <a:ext cx="11597710" cy="5595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ForEach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metode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forEach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()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menjalankan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fungsi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pada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setiap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elemen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array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tanpa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menghasilkan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array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baru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276D54-6531-4B4C-B020-196840007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62" y="3282216"/>
            <a:ext cx="9083675" cy="19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556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TRANSFORMASI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63814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17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04026" y="6392608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47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CA385-D5E5-4EFE-BD1B-9876B22BDCE3}"/>
              </a:ext>
            </a:extLst>
          </p:cNvPr>
          <p:cNvSpPr txBox="1">
            <a:spLocks/>
          </p:cNvSpPr>
          <p:nvPr/>
        </p:nvSpPr>
        <p:spPr>
          <a:xfrm>
            <a:off x="258930" y="2022321"/>
            <a:ext cx="11597710" cy="5595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Sort: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metode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sort()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mengurutkan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elemen-elemen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array.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3AA896-DCA3-48EE-9C34-BFE47DA7C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474" y="3017811"/>
            <a:ext cx="8645052" cy="185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710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TRANSFORMASI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63814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17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69190" y="6392608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48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CA385-D5E5-4EFE-BD1B-9876B22BDCE3}"/>
              </a:ext>
            </a:extLst>
          </p:cNvPr>
          <p:cNvSpPr txBox="1">
            <a:spLocks/>
          </p:cNvSpPr>
          <p:nvPr/>
        </p:nvSpPr>
        <p:spPr>
          <a:xfrm>
            <a:off x="258930" y="1996194"/>
            <a:ext cx="11597710" cy="5595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find: pada array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menemukan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elemen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pertama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array 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memenuhi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kondisi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ditentukan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bentuk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fungsi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036D4-9A61-45CD-B413-4B97970B8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681" y="3203766"/>
            <a:ext cx="7020638" cy="229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8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TIPE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04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60480" y="6383899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05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8952E20-5944-4DD0-94CA-902309CE46DB}"/>
              </a:ext>
            </a:extLst>
          </p:cNvPr>
          <p:cNvSpPr txBox="1">
            <a:spLocks/>
          </p:cNvSpPr>
          <p:nvPr/>
        </p:nvSpPr>
        <p:spPr>
          <a:xfrm>
            <a:off x="258930" y="1724592"/>
            <a:ext cx="11597710" cy="39992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2400" b="1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ID" sz="2400" b="1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cara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komputer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mengorganisasi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menyimpan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dan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memanipulasi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informasi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JavaScript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Bahasa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pemrograman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berjenis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dinamis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</a:t>
            </a:r>
            <a:r>
              <a:rPr lang="en-ID" sz="2400" b="1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Dynamically Typed </a:t>
            </a:r>
            <a:r>
              <a:rPr lang="en-ID" sz="2400" b="1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Leanguage</a:t>
            </a:r>
            <a:r>
              <a:rPr lang="en-ID" sz="2400" b="1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 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yang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luas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pengembangan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web.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JavaScript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berubah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mudah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ID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30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TIPE DATA DASAR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60480" y="6383899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06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8952E20-5944-4DD0-94CA-902309CE46DB}"/>
              </a:ext>
            </a:extLst>
          </p:cNvPr>
          <p:cNvSpPr txBox="1">
            <a:spLocks/>
          </p:cNvSpPr>
          <p:nvPr/>
        </p:nvSpPr>
        <p:spPr>
          <a:xfrm>
            <a:off x="258930" y="1904028"/>
            <a:ext cx="11597710" cy="39992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2400" b="1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Number (Angka):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merepresentasikan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angka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baik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bilangan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bulat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maupun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pecahan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endParaRPr lang="en-ID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7C1516-8D34-40E4-B239-BBB07A84C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53" y="3344091"/>
            <a:ext cx="10921893" cy="23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5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TIPE DATA DASAR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60480" y="6383899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07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132651E-FC42-4DF7-87E8-0A6FD8AD0AAF}"/>
              </a:ext>
            </a:extLst>
          </p:cNvPr>
          <p:cNvSpPr txBox="1">
            <a:spLocks/>
          </p:cNvSpPr>
          <p:nvPr/>
        </p:nvSpPr>
        <p:spPr>
          <a:xfrm>
            <a:off x="258930" y="1920693"/>
            <a:ext cx="1159771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String (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Teks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):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merepresentasikan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teks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Teks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harus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diapit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oleh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tanda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kutip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tunggal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(‘ ‘)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ganda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(“ “).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ID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0CAAD2-2AEA-405D-88C6-62160FD0B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39" y="3429000"/>
            <a:ext cx="10520721" cy="190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TIPE DATA DASAR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60480" y="6383899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08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132651E-FC42-4DF7-87E8-0A6FD8AD0AAF}"/>
              </a:ext>
            </a:extLst>
          </p:cNvPr>
          <p:cNvSpPr txBox="1">
            <a:spLocks/>
          </p:cNvSpPr>
          <p:nvPr/>
        </p:nvSpPr>
        <p:spPr>
          <a:xfrm>
            <a:off x="258930" y="1920693"/>
            <a:ext cx="1159771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Boolean (Boolean):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hanya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dua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true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false.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ekspresi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logika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endParaRPr lang="en-ID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48D90B-357E-460B-9118-29A9FFED2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47" y="3429000"/>
            <a:ext cx="10686105" cy="20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42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TIPE DATA KHUSUS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06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60480" y="6383899"/>
            <a:ext cx="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09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132651E-FC42-4DF7-87E8-0A6FD8AD0AAF}"/>
              </a:ext>
            </a:extLst>
          </p:cNvPr>
          <p:cNvSpPr txBox="1">
            <a:spLocks/>
          </p:cNvSpPr>
          <p:nvPr/>
        </p:nvSpPr>
        <p:spPr>
          <a:xfrm>
            <a:off x="258930" y="1920693"/>
            <a:ext cx="1159771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Null: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yang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menyatakan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bahwa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referensi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2400" dirty="0" err="1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ID" sz="2400" dirty="0">
                <a:solidFill>
                  <a:srgbClr val="2424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:</a:t>
            </a:r>
            <a:endParaRPr lang="en-ID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34E199-A53C-4721-B785-FEF3FCE89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80" y="3429000"/>
            <a:ext cx="11906412" cy="189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2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2534</Words>
  <Application>Microsoft Office PowerPoint</Application>
  <PresentationFormat>Widescreen</PresentationFormat>
  <Paragraphs>264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Montserrat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</dc:title>
  <dc:creator>Muhammad Aslam Setiawan Riziq</dc:creator>
  <cp:lastModifiedBy>Barnes Yosia</cp:lastModifiedBy>
  <cp:revision>6</cp:revision>
  <dcterms:created xsi:type="dcterms:W3CDTF">2023-11-04T12:47:17Z</dcterms:created>
  <dcterms:modified xsi:type="dcterms:W3CDTF">2023-11-05T14:57:36Z</dcterms:modified>
</cp:coreProperties>
</file>