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R.PRIYA DHARSHINI</a:t>
            </a:r>
            <a:endParaRPr lang="en-US" sz="2400" dirty="0"/>
          </a:p>
          <a:p>
            <a:r>
              <a:rPr lang="en-US" sz="2400" dirty="0"/>
              <a:t>REGISTER </a:t>
            </a:r>
            <a:r>
              <a:rPr lang="en-US" sz="2400" dirty="0" smtClean="0"/>
              <a:t>NO:        312216186</a:t>
            </a:r>
            <a:endParaRPr lang="en-US" sz="2400" dirty="0"/>
          </a:p>
          <a:p>
            <a:r>
              <a:rPr lang="en-US" sz="2400" dirty="0" smtClean="0"/>
              <a:t>DEPARTMENT:       B.COM(BANK MANAGEMENT)</a:t>
            </a:r>
            <a:endParaRPr lang="en-US" sz="2400" dirty="0"/>
          </a:p>
          <a:p>
            <a:r>
              <a:rPr lang="en-US" sz="2400" dirty="0" smtClean="0"/>
              <a:t>COLLEGE:                SHRI SHANKARLAL SUNDARBAI SHASUN JAIN</a:t>
            </a:r>
          </a:p>
          <a:p>
            <a:r>
              <a:rPr lang="en-US" sz="2400" dirty="0" smtClean="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738150" y="1142984"/>
            <a:ext cx="6096000" cy="2585323"/>
          </a:xfrm>
          <a:prstGeom prst="rect">
            <a:avLst/>
          </a:prstGeom>
        </p:spPr>
        <p:txBody>
          <a:bodyPr>
            <a:spAutoFit/>
          </a:bodyPr>
          <a:lstStyle/>
          <a:p>
            <a:r>
              <a:rPr lang="en-IN" b="1" dirty="0" smtClean="0"/>
              <a:t>1. Data Structuring and Cleaning</a:t>
            </a:r>
          </a:p>
          <a:p>
            <a:r>
              <a:rPr lang="en-IN" b="1" dirty="0" smtClean="0"/>
              <a:t>Data Consolidation:</a:t>
            </a:r>
            <a:endParaRPr lang="en-IN" dirty="0" smtClean="0"/>
          </a:p>
          <a:p>
            <a:pPr lvl="1"/>
            <a:r>
              <a:rPr lang="en-IN" b="1" dirty="0" smtClean="0"/>
              <a:t>Technique:</a:t>
            </a:r>
            <a:r>
              <a:rPr lang="en-IN" dirty="0" smtClean="0"/>
              <a:t> Use Power Query to import and merge data from multiple sources into a single Excel workbook. Power Query will also help in transforming the data—such as </a:t>
            </a:r>
            <a:r>
              <a:rPr lang="en-IN" dirty="0" err="1" smtClean="0"/>
              <a:t>unpivoting</a:t>
            </a:r>
            <a:r>
              <a:rPr lang="en-IN" dirty="0" smtClean="0"/>
              <a:t> columns, normalizing formats, and creating a unified structure.</a:t>
            </a:r>
          </a:p>
          <a:p>
            <a:pPr lvl="1"/>
            <a:r>
              <a:rPr lang="en-IN" b="1" dirty="0" smtClean="0"/>
              <a:t>Value:</a:t>
            </a:r>
            <a:r>
              <a:rPr lang="en-IN" dirty="0" smtClean="0"/>
              <a:t> Ensures that all data is consistently formatted and ready for analysis, saving time and reducing errors.</a:t>
            </a:r>
            <a:endParaRPr lang="en-IN" dirty="0"/>
          </a:p>
        </p:txBody>
      </p:sp>
      <p:sp>
        <p:nvSpPr>
          <p:cNvPr id="10" name="Rectangle 9"/>
          <p:cNvSpPr/>
          <p:nvPr/>
        </p:nvSpPr>
        <p:spPr>
          <a:xfrm>
            <a:off x="666712" y="3857628"/>
            <a:ext cx="6096000" cy="2585323"/>
          </a:xfrm>
          <a:prstGeom prst="rect">
            <a:avLst/>
          </a:prstGeom>
        </p:spPr>
        <p:txBody>
          <a:bodyPr>
            <a:spAutoFit/>
          </a:bodyPr>
          <a:lstStyle/>
          <a:p>
            <a:r>
              <a:rPr lang="en-IN" b="1" dirty="0" smtClean="0"/>
              <a:t>2. Descriptive Analytics</a:t>
            </a:r>
          </a:p>
          <a:p>
            <a:r>
              <a:rPr lang="en-IN" b="1" dirty="0" smtClean="0"/>
              <a:t>Pivot Tables and Pivot Charts:</a:t>
            </a:r>
            <a:endParaRPr lang="en-IN" dirty="0" smtClean="0"/>
          </a:p>
          <a:p>
            <a:pPr lvl="1"/>
            <a:r>
              <a:rPr lang="en-IN" b="1" dirty="0" smtClean="0"/>
              <a:t>Technique:</a:t>
            </a:r>
            <a:r>
              <a:rPr lang="en-IN" dirty="0" smtClean="0"/>
              <a:t> Create pivot tables to summarize data across different dimensions, such as departments, job titles, and performance ratings. Use pivot charts to visualize this summarized data.</a:t>
            </a:r>
          </a:p>
          <a:p>
            <a:pPr lvl="1"/>
            <a:r>
              <a:rPr lang="en-IN" b="1" dirty="0" smtClean="0"/>
              <a:t>Value:</a:t>
            </a:r>
            <a:r>
              <a:rPr lang="en-IN" dirty="0" smtClean="0"/>
              <a:t> Provides a quick overview of key metrics and allows users to explore the data interactively, making it easier to identify patterns and trends.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38150" y="1214422"/>
            <a:ext cx="6096000" cy="1754326"/>
          </a:xfrm>
          <a:prstGeom prst="rect">
            <a:avLst/>
          </a:prstGeom>
        </p:spPr>
        <p:txBody>
          <a:bodyPr>
            <a:spAutoFit/>
          </a:bodyPr>
          <a:lstStyle/>
          <a:p>
            <a:r>
              <a:rPr lang="en-IN" b="1" dirty="0" smtClean="0"/>
              <a:t>Results for the Employee Data Analytics Project</a:t>
            </a:r>
          </a:p>
          <a:p>
            <a:r>
              <a:rPr lang="en-IN" dirty="0" smtClean="0"/>
              <a:t>The results of the Employee Data Analytics project demonstrate how the integration of structured data analysis and visualization in Excel can significantly enhance HR decision-making. Below are the key outcomes of the project:</a:t>
            </a:r>
          </a:p>
          <a:p>
            <a:r>
              <a:rPr lang="en-IN" b="1" dirty="0" smtClean="0"/>
              <a:t>1. Improved Workforce Insights</a:t>
            </a:r>
            <a:endParaRPr lang="en-IN" b="1" dirty="0"/>
          </a:p>
        </p:txBody>
      </p:sp>
      <p:sp>
        <p:nvSpPr>
          <p:cNvPr id="10" name="Rectangle 9"/>
          <p:cNvSpPr/>
          <p:nvPr/>
        </p:nvSpPr>
        <p:spPr>
          <a:xfrm>
            <a:off x="738150" y="3000372"/>
            <a:ext cx="3275833" cy="369332"/>
          </a:xfrm>
          <a:prstGeom prst="rect">
            <a:avLst/>
          </a:prstGeom>
        </p:spPr>
        <p:txBody>
          <a:bodyPr wrap="none">
            <a:spAutoFit/>
          </a:bodyPr>
          <a:lstStyle/>
          <a:p>
            <a:r>
              <a:rPr lang="en-IN" b="1" dirty="0" smtClean="0"/>
              <a:t>2.Enhanced Employee </a:t>
            </a:r>
            <a:r>
              <a:rPr lang="en-IN" b="1" dirty="0" smtClean="0"/>
              <a:t>Retention</a:t>
            </a:r>
            <a:endParaRPr lang="en-IN" dirty="0"/>
          </a:p>
        </p:txBody>
      </p:sp>
      <p:sp>
        <p:nvSpPr>
          <p:cNvPr id="11" name="Rectangle 10"/>
          <p:cNvSpPr/>
          <p:nvPr/>
        </p:nvSpPr>
        <p:spPr>
          <a:xfrm>
            <a:off x="738150" y="3357562"/>
            <a:ext cx="3742956" cy="369332"/>
          </a:xfrm>
          <a:prstGeom prst="rect">
            <a:avLst/>
          </a:prstGeom>
        </p:spPr>
        <p:txBody>
          <a:bodyPr wrap="square">
            <a:spAutoFit/>
          </a:bodyPr>
          <a:lstStyle/>
          <a:p>
            <a:r>
              <a:rPr lang="en-IN" b="1" dirty="0" smtClean="0"/>
              <a:t>3. </a:t>
            </a:r>
            <a:r>
              <a:rPr lang="en-IN" b="1" dirty="0" smtClean="0"/>
              <a:t>Optimized Compensation Strategy</a:t>
            </a:r>
            <a:endParaRPr lang="en-IN" b="1" dirty="0"/>
          </a:p>
        </p:txBody>
      </p:sp>
      <p:sp>
        <p:nvSpPr>
          <p:cNvPr id="12" name="Rectangle 11"/>
          <p:cNvSpPr/>
          <p:nvPr/>
        </p:nvSpPr>
        <p:spPr>
          <a:xfrm>
            <a:off x="738150" y="3714752"/>
            <a:ext cx="2867533" cy="369332"/>
          </a:xfrm>
          <a:prstGeom prst="rect">
            <a:avLst/>
          </a:prstGeom>
        </p:spPr>
        <p:txBody>
          <a:bodyPr wrap="square">
            <a:spAutoFit/>
          </a:bodyPr>
          <a:lstStyle/>
          <a:p>
            <a:r>
              <a:rPr lang="en-IN" b="1" dirty="0" smtClean="0"/>
              <a:t>4. </a:t>
            </a:r>
            <a:r>
              <a:rPr lang="en-IN" b="1" dirty="0" smtClean="0"/>
              <a:t>Time and Cost Efficiency</a:t>
            </a:r>
            <a:endParaRPr lang="en-I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53440" y="1252251"/>
            <a:ext cx="8691602" cy="4401205"/>
          </a:xfrm>
          <a:prstGeom prst="rect">
            <a:avLst/>
          </a:prstGeom>
        </p:spPr>
        <p:txBody>
          <a:bodyPr wrap="square">
            <a:spAutoFit/>
          </a:bodyPr>
          <a:lstStyle/>
          <a:p>
            <a:r>
              <a:rPr lang="en-IN" sz="2800" b="1" dirty="0" smtClean="0"/>
              <a:t>The </a:t>
            </a:r>
            <a:r>
              <a:rPr lang="en-IN" sz="2800" b="1" dirty="0" smtClean="0"/>
              <a:t>results of the Employee Data Analytics project demonstrate a significant enhancement in HR operations, decision-making, and overall employee management. The project not only delivered immediate benefits in terms of improved retention, compensation fairness, and performance management but also laid the foundation for ongoing strategic HR initiatives aligned with the company's growth objectives. The success of this project showcases the power of leveraging data analytics to drive positive organizational outcomes.</a:t>
            </a:r>
            <a:endParaRPr lang="en-IN" sz="2800" b="1"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sz="425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4250" spc="10" dirty="0" smtClean="0"/>
              <a:t/>
            </a:r>
            <a:br>
              <a:rPr lang="en-US" sz="4250" spc="10" dirty="0" smtClean="0"/>
            </a:br>
            <a:endParaRPr sz="4250"/>
          </a:p>
        </p:txBody>
      </p:sp>
      <p:sp>
        <p:nvSpPr>
          <p:cNvPr id="11" name="Text Placeholder 10"/>
          <p:cNvSpPr>
            <a:spLocks noGrp="1"/>
          </p:cNvSpPr>
          <p:nvPr>
            <p:ph type="body" idx="1"/>
          </p:nvPr>
        </p:nvSpPr>
        <p:spPr>
          <a:xfrm>
            <a:off x="609600" y="1577340"/>
            <a:ext cx="5915028" cy="4708981"/>
          </a:xfrm>
        </p:spPr>
        <p:txBody>
          <a:bodyPr/>
          <a:lstStyle/>
          <a:p>
            <a:r>
              <a:rPr lang="en-IN" b="1" dirty="0" smtClean="0"/>
              <a:t>Problem Statement: Employee Data Analytics</a:t>
            </a:r>
          </a:p>
          <a:p>
            <a:endParaRPr lang="en-IN" b="1" dirty="0" smtClean="0"/>
          </a:p>
          <a:p>
            <a:r>
              <a:rPr lang="en-IN" b="1" dirty="0" smtClean="0"/>
              <a:t>Background</a:t>
            </a:r>
            <a:r>
              <a:rPr lang="en-IN" b="1" dirty="0" smtClean="0"/>
              <a:t>:</a:t>
            </a:r>
            <a:r>
              <a:rPr lang="en-IN" dirty="0" smtClean="0"/>
              <a:t> Your company, XYZ Corp, is looking to enhance its human resources management by leveraging data analytics. The HR department has collected various data points on employee demographics, performance, attendance, and compensation over the last few years. However, this data is currently scattered across multiple Excel files with little to no analysis performed. To make informed decisions, the company needs to extract actionable insights from this data.</a:t>
            </a:r>
          </a:p>
          <a:p>
            <a:endParaRPr lang="en-IN" b="1" dirty="0" smtClean="0"/>
          </a:p>
          <a:p>
            <a:r>
              <a:rPr lang="en-IN" b="1" dirty="0" smtClean="0"/>
              <a:t>Objective</a:t>
            </a:r>
            <a:r>
              <a:rPr lang="en-IN" b="1" dirty="0" smtClean="0"/>
              <a:t>:</a:t>
            </a:r>
            <a:r>
              <a:rPr lang="en-IN" dirty="0" smtClean="0"/>
              <a:t> The goal is to analyze the existing employee data in Excel to identify trends, patterns, and areas for improvement. The analysis will help HR make data-driven decisions related to employee retention, performance management, salary adjustments, and workforce planning.</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1571612"/>
            <a:ext cx="7924800" cy="5909310"/>
          </a:xfrm>
          <a:prstGeom prst="rect">
            <a:avLst/>
          </a:prstGeom>
          <a:noFill/>
        </p:spPr>
        <p:txBody>
          <a:bodyPr wrap="square" rtlCol="0">
            <a:spAutoFit/>
          </a:bodyPr>
          <a:lstStyle/>
          <a:p>
            <a:pPr>
              <a:buFont typeface="Arial"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r>
              <a:rPr lang="en-IN" sz="2400" b="1" dirty="0" smtClean="0"/>
              <a:t> Project Title:</a:t>
            </a:r>
            <a:r>
              <a:rPr lang="en-IN" sz="2400" dirty="0" smtClean="0"/>
              <a:t/>
            </a:r>
            <a:br>
              <a:rPr lang="en-IN" sz="2400" dirty="0" smtClean="0"/>
            </a:br>
            <a:r>
              <a:rPr lang="en-IN" sz="2400" dirty="0" smtClean="0"/>
              <a:t>Employee Data Analytics for HR Decision-Making</a:t>
            </a:r>
          </a:p>
          <a:p>
            <a:pPr>
              <a:buFont typeface="Arial" pitchFamily="34" charset="0"/>
              <a:buChar char="•"/>
            </a:pPr>
            <a:r>
              <a:rPr lang="en-IN" sz="2400" b="1" dirty="0" smtClean="0"/>
              <a:t>Project Duration:</a:t>
            </a:r>
            <a:r>
              <a:rPr lang="en-IN" sz="2400" dirty="0" smtClean="0"/>
              <a:t/>
            </a:r>
            <a:br>
              <a:rPr lang="en-IN" sz="2400" dirty="0" smtClean="0"/>
            </a:br>
            <a:r>
              <a:rPr lang="en-IN" sz="2400" dirty="0" smtClean="0"/>
              <a:t> 8-10 DAYS</a:t>
            </a:r>
          </a:p>
          <a:p>
            <a:pPr>
              <a:buFont typeface="Arial" pitchFamily="34" charset="0"/>
              <a:buChar char="•"/>
            </a:pPr>
            <a:r>
              <a:rPr lang="en-IN" b="1" dirty="0" smtClean="0"/>
              <a:t>Key Focus Areas:</a:t>
            </a:r>
            <a:endParaRPr lang="en-IN" dirty="0" smtClean="0"/>
          </a:p>
          <a:p>
            <a:r>
              <a:rPr lang="en-IN" b="1" dirty="0" smtClean="0"/>
              <a:t>Data Consolidation and Cleaning:</a:t>
            </a:r>
            <a:endParaRPr lang="en-IN" dirty="0" smtClean="0"/>
          </a:p>
          <a:p>
            <a:pPr lvl="1"/>
            <a:r>
              <a:rPr lang="en-IN" b="1" dirty="0" smtClean="0"/>
              <a:t>Goal:</a:t>
            </a:r>
            <a:r>
              <a:rPr lang="en-IN" dirty="0" smtClean="0"/>
              <a:t> Combine data from multiple sources into a single, organized Excel workbook.</a:t>
            </a:r>
          </a:p>
          <a:p>
            <a:pPr lvl="1"/>
            <a:r>
              <a:rPr lang="en-IN" b="1" dirty="0" smtClean="0"/>
              <a:t>Activities:</a:t>
            </a:r>
            <a:r>
              <a:rPr lang="en-IN" dirty="0" smtClean="0"/>
              <a:t> Gather all employee-related data files, clean the data (removing duplicates, standardizing formats, handling missing data), and ensure data accuracy.</a:t>
            </a:r>
          </a:p>
          <a:p>
            <a:r>
              <a:rPr lang="en-IN" b="1" dirty="0" smtClean="0"/>
              <a:t>Data Analysis:</a:t>
            </a:r>
            <a:endParaRPr lang="en-IN" dirty="0" smtClean="0"/>
          </a:p>
          <a:p>
            <a:pPr lvl="1"/>
            <a:r>
              <a:rPr lang="en-IN" b="1" dirty="0" smtClean="0"/>
              <a:t>Demographics Analysis:</a:t>
            </a:r>
            <a:r>
              <a:rPr lang="en-IN" dirty="0" smtClean="0"/>
              <a:t> Examine the workforce composition by age, gender, department, and experience to understand diversity and potential gaps.</a:t>
            </a:r>
          </a:p>
          <a:p>
            <a:pPr lvl="1"/>
            <a:r>
              <a:rPr lang="en-IN" b="1" dirty="0" smtClean="0"/>
              <a:t>Performance Analysis:</a:t>
            </a:r>
            <a:r>
              <a:rPr lang="en-IN" dirty="0" smtClean="0"/>
              <a:t> Evaluate employee performance trends over time, identify top performers, and flag any departments or teams that may require additional support.</a:t>
            </a:r>
          </a:p>
          <a:p>
            <a:pPr>
              <a:buFont typeface="Arial" pitchFamily="34" charset="0"/>
              <a:buChar char="•"/>
            </a:pPr>
            <a:endParaRPr lang="en-IN" sz="2400" dirty="0" smtClean="0"/>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096000" y="5000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428736"/>
            <a:ext cx="10972800" cy="4429156"/>
          </a:xfrm>
        </p:spPr>
        <p:txBody>
          <a:bodyPr/>
          <a:lstStyle/>
          <a:p>
            <a:r>
              <a:rPr lang="en-IN" sz="2000" dirty="0" smtClean="0">
                <a:latin typeface="Aharoni" pitchFamily="2" charset="-79"/>
                <a:cs typeface="Aharoni" pitchFamily="2" charset="-79"/>
              </a:rPr>
              <a:t>The </a:t>
            </a:r>
            <a:r>
              <a:rPr lang="en-IN" sz="2000" dirty="0" smtClean="0">
                <a:latin typeface="Aharoni" pitchFamily="2" charset="-79"/>
                <a:cs typeface="Aharoni" pitchFamily="2" charset="-79"/>
              </a:rPr>
              <a:t>end users for the Employee Data Analytics project in Excel are primarily within the Human Resources (HR) department, but they may also extend to other stakeholders in the organization. Here’s a breakdown of the potential end users:</a:t>
            </a:r>
          </a:p>
          <a:p>
            <a:r>
              <a:rPr lang="en-IN" sz="2000" b="1" dirty="0" smtClean="0"/>
              <a:t>1. HR Managers and HR </a:t>
            </a:r>
            <a:r>
              <a:rPr lang="en-IN" sz="2000" b="1" dirty="0" smtClean="0"/>
              <a:t>Analysts</a:t>
            </a:r>
            <a:endParaRPr lang="en-IN" sz="2000" b="1" dirty="0" smtClean="0"/>
          </a:p>
          <a:p>
            <a:r>
              <a:rPr lang="en-IN" sz="2000" dirty="0" smtClean="0"/>
              <a:t>2. </a:t>
            </a:r>
            <a:r>
              <a:rPr lang="en-IN" sz="2000" b="1" dirty="0" smtClean="0"/>
              <a:t>HR Business </a:t>
            </a:r>
            <a:r>
              <a:rPr lang="en-IN" sz="2000" b="1" dirty="0" smtClean="0"/>
              <a:t>Partners</a:t>
            </a:r>
          </a:p>
          <a:p>
            <a:r>
              <a:rPr lang="en-IN" sz="2000" dirty="0" smtClean="0"/>
              <a:t>3. </a:t>
            </a:r>
            <a:r>
              <a:rPr lang="en-IN" sz="2000" b="1" dirty="0" smtClean="0"/>
              <a:t>Department Heads and Team </a:t>
            </a:r>
            <a:r>
              <a:rPr lang="en-IN" sz="2000" b="1" dirty="0" smtClean="0"/>
              <a:t>Leaders</a:t>
            </a:r>
          </a:p>
          <a:p>
            <a:r>
              <a:rPr lang="en-IN" sz="2000" dirty="0" smtClean="0"/>
              <a:t>4. </a:t>
            </a:r>
            <a:r>
              <a:rPr lang="en-IN" sz="2000" b="1" dirty="0" smtClean="0"/>
              <a:t>C-Suite Executives (e.g., CEO, CFO, CHRO</a:t>
            </a:r>
            <a:r>
              <a:rPr lang="en-IN" sz="2000" b="1" dirty="0" smtClean="0"/>
              <a:t>)</a:t>
            </a:r>
          </a:p>
          <a:p>
            <a:r>
              <a:rPr lang="en-IN" sz="2000" dirty="0" smtClean="0"/>
              <a:t>5. </a:t>
            </a:r>
            <a:r>
              <a:rPr lang="en-IN" sz="2000" b="1" dirty="0" smtClean="0"/>
              <a:t>Compensation and Benefits </a:t>
            </a:r>
            <a:r>
              <a:rPr lang="en-IN" sz="2000" b="1" dirty="0" smtClean="0"/>
              <a:t>Team</a:t>
            </a:r>
          </a:p>
          <a:p>
            <a:r>
              <a:rPr lang="en-IN" sz="2000" dirty="0" smtClean="0"/>
              <a:t>6. </a:t>
            </a:r>
            <a:r>
              <a:rPr lang="en-IN" sz="2000" b="1" dirty="0" smtClean="0"/>
              <a:t>Recruitment </a:t>
            </a:r>
            <a:r>
              <a:rPr lang="en-IN" sz="2000" b="1" dirty="0" smtClean="0"/>
              <a:t>Team</a:t>
            </a:r>
          </a:p>
          <a:p>
            <a:r>
              <a:rPr lang="en-IN" sz="2000" dirty="0" smtClean="0"/>
              <a:t>7. </a:t>
            </a:r>
            <a:r>
              <a:rPr lang="en-IN" sz="2000" b="1" dirty="0" smtClean="0"/>
              <a:t>Employee Relations </a:t>
            </a:r>
            <a:r>
              <a:rPr lang="en-IN" sz="2000" b="1" dirty="0" smtClean="0"/>
              <a:t>Team</a:t>
            </a:r>
          </a:p>
          <a:p>
            <a:r>
              <a:rPr lang="en-IN" sz="2000" dirty="0" smtClean="0"/>
              <a:t>8. </a:t>
            </a:r>
            <a:r>
              <a:rPr lang="en-IN" sz="2000" b="1" dirty="0" smtClean="0"/>
              <a:t>Diversity and Inclusion (D&amp;I) </a:t>
            </a:r>
            <a:r>
              <a:rPr lang="en-IN" sz="2000" b="1" dirty="0" smtClean="0"/>
              <a:t>Officers</a:t>
            </a: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714488"/>
            <a:ext cx="6096000" cy="2585323"/>
          </a:xfrm>
          <a:prstGeom prst="rect">
            <a:avLst/>
          </a:prstGeom>
        </p:spPr>
        <p:txBody>
          <a:bodyPr wrap="square">
            <a:spAutoFit/>
          </a:bodyPr>
          <a:lstStyle/>
          <a:p>
            <a:r>
              <a:rPr lang="en-IN" b="1" dirty="0" smtClean="0"/>
              <a:t>Solution:</a:t>
            </a:r>
          </a:p>
          <a:p>
            <a:r>
              <a:rPr lang="en-IN" b="1" dirty="0" smtClean="0"/>
              <a:t>Comprehensive Employee Analytics Dashboard in Excel</a:t>
            </a:r>
            <a:endParaRPr lang="en-IN" dirty="0" smtClean="0"/>
          </a:p>
          <a:p>
            <a:r>
              <a:rPr lang="en-IN" dirty="0" smtClean="0"/>
              <a:t>The solution involves developing a comprehensive Employee Analytics Dashboard using Excel. This dashboard will integrate and visualize key metrics related to employee demographics, performance, attendance, compensation, and attrition. The dashboard will be interactive, allowing users to filter data by department, time period, and other relevant criteria, enabling deep dives into specific areas of interest</a:t>
            </a:r>
            <a:endParaRPr lang="en-IN" dirty="0"/>
          </a:p>
        </p:txBody>
      </p:sp>
      <p:sp>
        <p:nvSpPr>
          <p:cNvPr id="11" name="Rectangle 10"/>
          <p:cNvSpPr/>
          <p:nvPr/>
        </p:nvSpPr>
        <p:spPr>
          <a:xfrm>
            <a:off x="452398" y="4857760"/>
            <a:ext cx="3943402" cy="369332"/>
          </a:xfrm>
          <a:prstGeom prst="rect">
            <a:avLst/>
          </a:prstGeom>
        </p:spPr>
        <p:txBody>
          <a:bodyPr wrap="square">
            <a:spAutoFit/>
          </a:bodyPr>
          <a:lstStyle/>
          <a:p>
            <a:r>
              <a:rPr lang="en-IN" dirty="0" smtClean="0"/>
              <a:t>Enhance Decision-Making</a:t>
            </a:r>
            <a:endParaRPr lang="en-IN" dirty="0"/>
          </a:p>
        </p:txBody>
      </p:sp>
      <p:sp>
        <p:nvSpPr>
          <p:cNvPr id="12" name="Rectangle 11"/>
          <p:cNvSpPr/>
          <p:nvPr/>
        </p:nvSpPr>
        <p:spPr>
          <a:xfrm>
            <a:off x="452398" y="5214950"/>
            <a:ext cx="2911310" cy="369332"/>
          </a:xfrm>
          <a:prstGeom prst="rect">
            <a:avLst/>
          </a:prstGeom>
        </p:spPr>
        <p:txBody>
          <a:bodyPr wrap="none">
            <a:spAutoFit/>
          </a:bodyPr>
          <a:lstStyle/>
          <a:p>
            <a:r>
              <a:rPr lang="en-IN" dirty="0" smtClean="0"/>
              <a:t>Improve Employee Retention</a:t>
            </a:r>
            <a:endParaRPr lang="en-IN" dirty="0"/>
          </a:p>
        </p:txBody>
      </p:sp>
      <p:sp>
        <p:nvSpPr>
          <p:cNvPr id="13" name="Rectangle 12"/>
          <p:cNvSpPr/>
          <p:nvPr/>
        </p:nvSpPr>
        <p:spPr>
          <a:xfrm>
            <a:off x="452398" y="5572140"/>
            <a:ext cx="2666371" cy="369332"/>
          </a:xfrm>
          <a:prstGeom prst="rect">
            <a:avLst/>
          </a:prstGeom>
        </p:spPr>
        <p:txBody>
          <a:bodyPr wrap="none">
            <a:spAutoFit/>
          </a:bodyPr>
          <a:lstStyle/>
          <a:p>
            <a:r>
              <a:rPr lang="en-IN" dirty="0" smtClean="0"/>
              <a:t>Support Strategic Planning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09588" y="1357298"/>
            <a:ext cx="6096000" cy="4801314"/>
          </a:xfrm>
          <a:prstGeom prst="rect">
            <a:avLst/>
          </a:prstGeom>
        </p:spPr>
        <p:txBody>
          <a:bodyPr>
            <a:spAutoFit/>
          </a:bodyPr>
          <a:lstStyle/>
          <a:p>
            <a:r>
              <a:rPr lang="en-IN" b="1" dirty="0" smtClean="0"/>
              <a:t>1. Employee Demographics</a:t>
            </a:r>
          </a:p>
          <a:p>
            <a:r>
              <a:rPr lang="en-IN" b="1" dirty="0" smtClean="0"/>
              <a:t>Columns:</a:t>
            </a:r>
            <a:endParaRPr lang="en-IN" dirty="0" smtClean="0"/>
          </a:p>
          <a:p>
            <a:pPr lvl="1"/>
            <a:r>
              <a:rPr lang="en-IN" b="1" dirty="0" smtClean="0"/>
              <a:t>Employee ID:</a:t>
            </a:r>
            <a:r>
              <a:rPr lang="en-IN" dirty="0" smtClean="0"/>
              <a:t> Unique identifier for each employee.</a:t>
            </a:r>
          </a:p>
          <a:p>
            <a:pPr lvl="1"/>
            <a:r>
              <a:rPr lang="en-IN" b="1" dirty="0" smtClean="0"/>
              <a:t>First Name/Last Name:</a:t>
            </a:r>
            <a:r>
              <a:rPr lang="en-IN" dirty="0" smtClean="0"/>
              <a:t> Employee’s name (may be combined into a single "Full Name" column).</a:t>
            </a:r>
          </a:p>
          <a:p>
            <a:pPr lvl="1"/>
            <a:r>
              <a:rPr lang="en-IN" b="1" dirty="0" smtClean="0"/>
              <a:t>Date of Birth:</a:t>
            </a:r>
            <a:r>
              <a:rPr lang="en-IN" dirty="0" smtClean="0"/>
              <a:t> Employee’s date of birth.</a:t>
            </a:r>
          </a:p>
          <a:p>
            <a:pPr lvl="1"/>
            <a:r>
              <a:rPr lang="en-IN" b="1" dirty="0" smtClean="0"/>
              <a:t>Gender:</a:t>
            </a:r>
            <a:r>
              <a:rPr lang="en-IN" dirty="0" smtClean="0"/>
              <a:t> Employee’s gender (e.g., Male, Female, Non-binary).</a:t>
            </a:r>
          </a:p>
          <a:p>
            <a:pPr lvl="1"/>
            <a:r>
              <a:rPr lang="en-IN" b="1" dirty="0" smtClean="0"/>
              <a:t>Marital Status:</a:t>
            </a:r>
            <a:r>
              <a:rPr lang="en-IN" dirty="0" smtClean="0"/>
              <a:t> Employee’s marital status (e.g., Single, Married, Divorced).</a:t>
            </a:r>
          </a:p>
          <a:p>
            <a:pPr lvl="1"/>
            <a:r>
              <a:rPr lang="en-IN" b="1" dirty="0" smtClean="0"/>
              <a:t>Department:</a:t>
            </a:r>
            <a:r>
              <a:rPr lang="en-IN" dirty="0" smtClean="0"/>
              <a:t> Department in which the employee works (e.g., Sales, Marketing, IT).</a:t>
            </a:r>
          </a:p>
          <a:p>
            <a:pPr lvl="1"/>
            <a:r>
              <a:rPr lang="en-IN" b="1" dirty="0" smtClean="0"/>
              <a:t>Job Title:</a:t>
            </a:r>
            <a:r>
              <a:rPr lang="en-IN" dirty="0" smtClean="0"/>
              <a:t> Employee’s job title (e.g., Software Engineer, Sales Manager).</a:t>
            </a:r>
          </a:p>
          <a:p>
            <a:pPr lvl="1"/>
            <a:r>
              <a:rPr lang="en-IN" b="1" dirty="0" smtClean="0"/>
              <a:t>Hire Date:</a:t>
            </a:r>
            <a:r>
              <a:rPr lang="en-IN" dirty="0" smtClean="0"/>
              <a:t> The date the employee was hired.</a:t>
            </a:r>
          </a:p>
          <a:p>
            <a:pPr lvl="1"/>
            <a:r>
              <a:rPr lang="en-IN" b="1" dirty="0" smtClean="0"/>
              <a:t>Years of Experience:</a:t>
            </a:r>
            <a:r>
              <a:rPr lang="en-IN" dirty="0" smtClean="0"/>
              <a:t> Total years of professional experience, including previous jobs.</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10644" y="85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523836" y="1500174"/>
            <a:ext cx="11058564" cy="1846659"/>
          </a:xfrm>
        </p:spPr>
        <p:txBody>
          <a:bodyPr/>
          <a:lstStyle/>
          <a:p>
            <a:pPr marL="342900" indent="-342900">
              <a:buFont typeface="Arial" pitchFamily="34" charset="0"/>
              <a:buChar char="•"/>
            </a:pPr>
            <a:r>
              <a:rPr lang="en-IN" sz="2000" b="1" dirty="0" smtClean="0"/>
              <a:t>Interactive</a:t>
            </a:r>
            <a:r>
              <a:rPr lang="en-IN" sz="2000" b="1" dirty="0" smtClean="0"/>
              <a:t>, Real-Time </a:t>
            </a:r>
            <a:r>
              <a:rPr lang="en-IN" sz="2000" b="1" dirty="0" smtClean="0"/>
              <a:t>Dashboards</a:t>
            </a:r>
          </a:p>
          <a:p>
            <a:pPr marL="342900" indent="-342900">
              <a:buFont typeface="Arial" pitchFamily="34" charset="0"/>
              <a:buChar char="•"/>
            </a:pPr>
            <a:r>
              <a:rPr lang="en-IN" sz="2000" b="1" dirty="0" smtClean="0"/>
              <a:t> </a:t>
            </a:r>
            <a:r>
              <a:rPr lang="en-IN" sz="2000" b="1" dirty="0" smtClean="0"/>
              <a:t>Predictive Analytics for Proactive HR </a:t>
            </a:r>
            <a:r>
              <a:rPr lang="en-IN" sz="2000" b="1" dirty="0" smtClean="0"/>
              <a:t>Management</a:t>
            </a:r>
          </a:p>
          <a:p>
            <a:pPr marL="342900" indent="-342900">
              <a:buFont typeface="Arial" pitchFamily="34" charset="0"/>
              <a:buChar char="•"/>
            </a:pPr>
            <a:r>
              <a:rPr lang="en-IN" sz="2000" b="1" dirty="0" smtClean="0"/>
              <a:t>Comprehensive Employee Insights at a </a:t>
            </a:r>
            <a:r>
              <a:rPr lang="en-IN" sz="2000" b="1" dirty="0" smtClean="0"/>
              <a:t>Glance</a:t>
            </a:r>
          </a:p>
          <a:p>
            <a:pPr marL="342900" indent="-342900">
              <a:buFont typeface="Arial" pitchFamily="34" charset="0"/>
              <a:buChar char="•"/>
            </a:pPr>
            <a:r>
              <a:rPr lang="en-IN" sz="2000" b="1" dirty="0" smtClean="0"/>
              <a:t>Empowering HR with Data-Driven </a:t>
            </a:r>
            <a:r>
              <a:rPr lang="en-IN" sz="2000" b="1" dirty="0" smtClean="0"/>
              <a:t>Decision-Making</a:t>
            </a:r>
          </a:p>
          <a:p>
            <a:pPr marL="342900" indent="-342900">
              <a:buFont typeface="Arial" pitchFamily="34" charset="0"/>
              <a:buChar char="•"/>
            </a:pPr>
            <a:r>
              <a:rPr lang="en-IN" sz="2000" b="1" dirty="0" smtClean="0"/>
              <a:t>Ease of Use and </a:t>
            </a:r>
            <a:r>
              <a:rPr lang="en-IN" sz="2000" b="1" dirty="0" smtClean="0"/>
              <a:t>Accessibility</a:t>
            </a:r>
          </a:p>
          <a:p>
            <a:pPr marL="342900" indent="-342900">
              <a:buFont typeface="Arial" pitchFamily="34" charset="0"/>
              <a:buChar char="•"/>
            </a:pPr>
            <a:r>
              <a:rPr lang="en-IN" sz="2000" b="1" dirty="0" smtClean="0"/>
              <a:t>Cost-Effective Yet Powerful</a:t>
            </a:r>
            <a:endParaRPr lang="en-IN" sz="20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848</Words>
  <Application>Microsoft Office PowerPoint</Application>
  <PresentationFormat>Custom</PresentationFormat>
  <Paragraphs>102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NEW</cp:lastModifiedBy>
  <cp:revision>15</cp:revision>
  <dcterms:created xsi:type="dcterms:W3CDTF">2024-03-29T15:07:22Z</dcterms:created>
  <dcterms:modified xsi:type="dcterms:W3CDTF">2024-08-31T08:39:16Z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