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9" r:id="rId6"/>
    <p:sldId id="267" r:id="rId7"/>
    <p:sldId id="258" r:id="rId8"/>
    <p:sldId id="271" r:id="rId9"/>
    <p:sldId id="264" r:id="rId10"/>
    <p:sldId id="270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spressif.com/en/products/esp826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QTT" TargetMode="External"/><Relationship Id="rId2" Type="http://schemas.openxmlformats.org/officeDocument/2006/relationships/hyperlink" Target="https://en.wikipedia.org/wiki/General-purpose_input/outp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ESP8266 Node MCU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Pinout</a:t>
            </a:r>
          </a:p>
          <a:p>
            <a:r>
              <a:rPr lang="en-US" dirty="0"/>
              <a:t>Working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17A0B-97A6-4DA8-BA28-22A1900C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99" y="3378"/>
            <a:ext cx="8873747" cy="68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DCD3-7206-4847-8497-D6B2FB24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01"/>
            <a:ext cx="10515600" cy="1325563"/>
          </a:xfrm>
        </p:spPr>
        <p:txBody>
          <a:bodyPr/>
          <a:lstStyle/>
          <a:p>
            <a:r>
              <a:rPr lang="en-US" dirty="0"/>
              <a:t>Pin Definition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475EE3-C5BD-4BFF-A463-427BB8BF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3" y="879566"/>
            <a:ext cx="7403628" cy="5703464"/>
          </a:xfrm>
        </p:spPr>
      </p:pic>
    </p:spTree>
    <p:extLst>
      <p:ext uri="{BB962C8B-B14F-4D97-AF65-F5344CB8AC3E}">
        <p14:creationId xmlns:p14="http://schemas.microsoft.com/office/powerpoint/2010/main" val="30800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9CB-0A63-4981-9F0F-24D6AD9E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219835"/>
          </a:xfrm>
        </p:spPr>
        <p:txBody>
          <a:bodyPr/>
          <a:lstStyle/>
          <a:p>
            <a:pPr algn="ctr"/>
            <a:r>
              <a:rPr lang="en-US" b="1" dirty="0"/>
              <a:t>Using Node MCU with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563B-1E8C-477A-A6CA-309CEF53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3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Install Arduino IDE.</a:t>
            </a:r>
          </a:p>
          <a:p>
            <a:pPr marL="0" indent="0">
              <a:buNone/>
            </a:pPr>
            <a:r>
              <a:rPr lang="en-US" dirty="0"/>
              <a:t>2) Edit board manager URL for specific board.</a:t>
            </a:r>
          </a:p>
          <a:p>
            <a:pPr lvl="1"/>
            <a:r>
              <a:rPr lang="en-US" dirty="0"/>
              <a:t>a) File -&gt; Preferences -&gt; URL for additional board.</a:t>
            </a:r>
          </a:p>
          <a:p>
            <a:pPr marL="0" indent="0">
              <a:buNone/>
            </a:pPr>
            <a:r>
              <a:rPr lang="en-US" dirty="0"/>
              <a:t>3) Install Board Library in Arduino IDE:</a:t>
            </a:r>
          </a:p>
          <a:p>
            <a:pPr lvl="1"/>
            <a:r>
              <a:rPr lang="en-US" dirty="0"/>
              <a:t>a) Tools -&gt; Board -&gt; Boards Manager -&gt; Install ESP8266 boards.</a:t>
            </a:r>
          </a:p>
          <a:p>
            <a:pPr marL="0" indent="0">
              <a:buNone/>
            </a:pPr>
            <a:r>
              <a:rPr lang="en-US" dirty="0"/>
              <a:t>4) Install Driver for USB Cable:</a:t>
            </a:r>
          </a:p>
          <a:p>
            <a:pPr lvl="1"/>
            <a:r>
              <a:rPr lang="en-US" dirty="0"/>
              <a:t>a) Device Manager -&gt; USB Port </a:t>
            </a:r>
          </a:p>
          <a:p>
            <a:pPr marL="0" indent="0">
              <a:buNone/>
            </a:pPr>
            <a:r>
              <a:rPr lang="en-US" dirty="0"/>
              <a:t>5) Select the required board and COM port.</a:t>
            </a:r>
          </a:p>
          <a:p>
            <a:pPr lvl="1"/>
            <a:r>
              <a:rPr lang="en-US" dirty="0"/>
              <a:t>a) Board: </a:t>
            </a:r>
            <a:r>
              <a:rPr lang="en-US" dirty="0" err="1"/>
              <a:t>NodeMCU</a:t>
            </a:r>
            <a:r>
              <a:rPr lang="en-US" dirty="0"/>
              <a:t> 1.0(ESP-12E Module) </a:t>
            </a:r>
          </a:p>
          <a:p>
            <a:pPr lvl="1"/>
            <a:r>
              <a:rPr lang="en-US" dirty="0"/>
              <a:t>b) Port: Select the available 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60D-D071-4ED5-A3DF-421E164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ESP8266??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7095-50A8-46F0-8F60-9EAD902A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methods to connect to </a:t>
            </a:r>
            <a:r>
              <a:rPr lang="en-US" dirty="0" err="1"/>
              <a:t>wifi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1) Arduino(Microcontroller) + </a:t>
            </a:r>
            <a:r>
              <a:rPr lang="en-US" dirty="0" err="1"/>
              <a:t>Wifi-Sheild</a:t>
            </a:r>
            <a:r>
              <a:rPr lang="en-US" dirty="0"/>
              <a:t> (Rs. 4500) </a:t>
            </a:r>
          </a:p>
          <a:p>
            <a:r>
              <a:rPr lang="en-US" dirty="0"/>
              <a:t>2) CC3000 Wi-fi( Rs. 2400)</a:t>
            </a:r>
          </a:p>
          <a:p>
            <a:r>
              <a:rPr lang="en-US" dirty="0"/>
              <a:t>3) ESP8266 ( Rs. 250-400)</a:t>
            </a:r>
          </a:p>
          <a:p>
            <a:r>
              <a:rPr lang="en-US" dirty="0"/>
              <a:t>4) ESP8266 Node MCU ( Rs. 300-400)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758-8FD6-40E4-94F7-D3C929FE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/>
          <a:lstStyle/>
          <a:p>
            <a:r>
              <a:rPr lang="en-US" b="1" dirty="0"/>
              <a:t>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2996-EEA5-44AE-ADA4-516FB0FC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ESP8266 is a low cost </a:t>
            </a:r>
            <a:r>
              <a:rPr lang="en-US" dirty="0" err="1"/>
              <a:t>Wifi</a:t>
            </a:r>
            <a:r>
              <a:rPr lang="en-US" dirty="0"/>
              <a:t> chip from </a:t>
            </a:r>
            <a:r>
              <a:rPr lang="en-US" dirty="0" err="1">
                <a:hlinkClick r:id="rId2"/>
              </a:rPr>
              <a:t>Espressif</a:t>
            </a:r>
            <a:r>
              <a:rPr lang="en-US" dirty="0"/>
              <a:t>, that you can use with your Arduino (for example) or even use it in standalone</a:t>
            </a:r>
          </a:p>
          <a:p>
            <a:r>
              <a:rPr lang="en-US" dirty="0"/>
              <a:t>This small module allows micro-controllers to connect to a Wi-Fi network and make simple TCP/IP connections.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2E14-ECE6-4809-A85D-CC9C9908F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40" y="3898611"/>
            <a:ext cx="2602973" cy="260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1289A-8945-41E3-8A01-3F1AA14C80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8" y="3526535"/>
            <a:ext cx="3080655" cy="3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25C3-2AA5-467D-B40D-DD371793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Node MCU?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1FDD-3011-4B6A-A627-FE4DFC3D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NodeMCU</a:t>
            </a:r>
            <a:r>
              <a:rPr lang="en-US" dirty="0"/>
              <a:t> is the name of a micro controller designed by </a:t>
            </a:r>
            <a:r>
              <a:rPr lang="en-US" dirty="0" err="1"/>
              <a:t>Espressif</a:t>
            </a:r>
            <a:r>
              <a:rPr lang="en-US" dirty="0"/>
              <a:t> Systems. The ESP8266 itself is a self-contained Wi-Fi networking solution offering as a bridge from existing micro controller to Wi-Fi and is also capable of running self-contained applications. </a:t>
            </a:r>
          </a:p>
          <a:p>
            <a:r>
              <a:rPr lang="en-US" dirty="0"/>
              <a:t>This module comes with a built in USB connector and a rich assortment of pin-outs.</a:t>
            </a:r>
          </a:p>
          <a:p>
            <a:r>
              <a:rPr lang="en-US" dirty="0"/>
              <a:t> With a micro USB cable, you can connect </a:t>
            </a:r>
            <a:r>
              <a:rPr lang="en-US" dirty="0" err="1"/>
              <a:t>NodeMCU</a:t>
            </a:r>
            <a:r>
              <a:rPr lang="en-US" dirty="0"/>
              <a:t> devkit to your laptop and flash it without any trouble, just like Arduino. It is also immediately breadboard friendly. </a:t>
            </a:r>
          </a:p>
        </p:txBody>
      </p:sp>
    </p:spTree>
    <p:extLst>
      <p:ext uri="{BB962C8B-B14F-4D97-AF65-F5344CB8AC3E}">
        <p14:creationId xmlns:p14="http://schemas.microsoft.com/office/powerpoint/2010/main" val="9758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7E35C-903A-443F-93E2-84E16C13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81" y="326186"/>
            <a:ext cx="6907639" cy="63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744F-E2F6-4F76-BFE8-EF4F144A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330926"/>
            <a:ext cx="11216639" cy="6235337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An open-source firmware and development kit that helps you to prototype your IOT product. </a:t>
            </a:r>
          </a:p>
          <a:p>
            <a:pPr algn="just" fontAlgn="base"/>
            <a:r>
              <a:rPr lang="en-US" dirty="0"/>
              <a:t>Simple ESP8266 can only be used to connect other micro-controllers like Arduino to internet with its inbuilt wi-fi chip. But with Node MCU development kit this hardware module can use its </a:t>
            </a:r>
            <a:r>
              <a:rPr lang="en-US" dirty="0">
                <a:hlinkClick r:id="rId2"/>
              </a:rPr>
              <a:t>GPIO</a:t>
            </a:r>
            <a:r>
              <a:rPr lang="en-US" dirty="0"/>
              <a:t> pins to connect to other peripherals without help of any other micro-controller.</a:t>
            </a:r>
          </a:p>
          <a:p>
            <a:pPr algn="just" fontAlgn="base"/>
            <a:r>
              <a:rPr lang="en-US" dirty="0"/>
              <a:t>That means you can program </a:t>
            </a:r>
            <a:r>
              <a:rPr lang="en-US" dirty="0" err="1"/>
              <a:t>NodeMCU</a:t>
            </a:r>
            <a:r>
              <a:rPr lang="en-US" dirty="0"/>
              <a:t> to work with other devices using GPIO along with connected wi-fi.</a:t>
            </a:r>
          </a:p>
          <a:p>
            <a:pPr algn="just" fontAlgn="base"/>
            <a:r>
              <a:rPr lang="en-US" dirty="0"/>
              <a:t>This make </a:t>
            </a:r>
            <a:r>
              <a:rPr lang="en-US" dirty="0" err="1"/>
              <a:t>NodeMCU</a:t>
            </a:r>
            <a:r>
              <a:rPr lang="en-US" dirty="0"/>
              <a:t> ideal for use in </a:t>
            </a:r>
            <a:r>
              <a:rPr lang="en-US" dirty="0" err="1"/>
              <a:t>Iot</a:t>
            </a:r>
            <a:r>
              <a:rPr lang="en-US" dirty="0"/>
              <a:t> projects. These can be programmed and then connected with other hardware like relays, buttons </a:t>
            </a:r>
            <a:r>
              <a:rPr lang="en-US" dirty="0" err="1"/>
              <a:t>etc</a:t>
            </a:r>
            <a:r>
              <a:rPr lang="en-US" dirty="0"/>
              <a:t> via GPIO and also to wi-fi. Over wi-fi they can contact with some more powerful machines like </a:t>
            </a:r>
            <a:r>
              <a:rPr lang="en-US" dirty="0" err="1"/>
              <a:t>RaspberryPi</a:t>
            </a:r>
            <a:r>
              <a:rPr lang="en-US" dirty="0"/>
              <a:t> using protocols like </a:t>
            </a:r>
            <a:r>
              <a:rPr lang="en-US" dirty="0">
                <a:hlinkClick r:id="rId3"/>
              </a:rPr>
              <a:t>MQTT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Using wi-fi these nodes can transfer states to main machine located on network or some sort of server. Server/Main machine can also issue commands to these nodes which they can perform as per their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3E8E-572B-4572-B15F-0E4ACC8D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28B4-4765-446B-8A9D-B30C622A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550126"/>
            <a:ext cx="11477896" cy="51380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Voltage: </a:t>
            </a:r>
            <a:r>
              <a:rPr lang="en-US" dirty="0"/>
              <a:t>3.3V. </a:t>
            </a:r>
          </a:p>
          <a:p>
            <a:pPr marL="0" indent="0">
              <a:buNone/>
            </a:pPr>
            <a:r>
              <a:rPr lang="en-US" dirty="0"/>
              <a:t>• Wi-Fi Direct (P2P), soft-AP. </a:t>
            </a:r>
          </a:p>
          <a:p>
            <a:pPr marL="0" indent="0">
              <a:buNone/>
            </a:pPr>
            <a:r>
              <a:rPr lang="en-US" dirty="0"/>
              <a:t>• Current consumption: 10uA~170mA.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Flash memory : 4MB,</a:t>
            </a:r>
            <a:r>
              <a:rPr lang="en-US" dirty="0"/>
              <a:t> total attachable 16MB max (512K normal). </a:t>
            </a:r>
          </a:p>
          <a:p>
            <a:pPr marL="0" indent="0">
              <a:buNone/>
            </a:pPr>
            <a:r>
              <a:rPr lang="en-US" dirty="0"/>
              <a:t>• Integrated TCP/IP protocol stack. </a:t>
            </a:r>
          </a:p>
          <a:p>
            <a:pPr marL="0" indent="0">
              <a:buNone/>
            </a:pPr>
            <a:r>
              <a:rPr lang="en-US" dirty="0"/>
              <a:t>• Processor: </a:t>
            </a:r>
            <a:r>
              <a:rPr lang="en-US" dirty="0" err="1"/>
              <a:t>Tensilica</a:t>
            </a:r>
            <a:r>
              <a:rPr lang="en-US" dirty="0"/>
              <a:t> L106 32-bit.</a:t>
            </a:r>
          </a:p>
          <a:p>
            <a:pPr marL="0" indent="0">
              <a:buNone/>
            </a:pPr>
            <a:r>
              <a:rPr lang="en-US" dirty="0"/>
              <a:t> • Processor speed: 80~160MHz. </a:t>
            </a:r>
          </a:p>
          <a:p>
            <a:pPr marL="0" indent="0">
              <a:buNone/>
            </a:pPr>
            <a:r>
              <a:rPr lang="en-US" dirty="0"/>
              <a:t>• RAM: 32K + 80K.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GPIOs:</a:t>
            </a:r>
            <a:r>
              <a:rPr lang="en-US" dirty="0"/>
              <a:t> 17 (multiplexed with other functions). </a:t>
            </a:r>
          </a:p>
          <a:p>
            <a:pPr marL="0" indent="0">
              <a:buNone/>
            </a:pPr>
            <a:r>
              <a:rPr lang="en-US" dirty="0"/>
              <a:t>• Analog to Digital: 1 input with 1024 step resolution. </a:t>
            </a:r>
          </a:p>
          <a:p>
            <a:pPr marL="0" indent="0">
              <a:buNone/>
            </a:pPr>
            <a:r>
              <a:rPr lang="en-US" dirty="0"/>
              <a:t>• +19.5dBm output power in 802.11b mode </a:t>
            </a:r>
          </a:p>
          <a:p>
            <a:pPr marL="0" indent="0">
              <a:buNone/>
            </a:pPr>
            <a:r>
              <a:rPr lang="en-US" dirty="0"/>
              <a:t>• 802.11 support: b/g/n. </a:t>
            </a:r>
          </a:p>
          <a:p>
            <a:pPr marL="0" indent="0">
              <a:buNone/>
            </a:pPr>
            <a:r>
              <a:rPr lang="en-US" dirty="0"/>
              <a:t>• Maximum concurrent TCP connections: 5. </a:t>
            </a:r>
          </a:p>
        </p:txBody>
      </p:sp>
    </p:spTree>
    <p:extLst>
      <p:ext uri="{BB962C8B-B14F-4D97-AF65-F5344CB8AC3E}">
        <p14:creationId xmlns:p14="http://schemas.microsoft.com/office/powerpoint/2010/main" val="43782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FA8E8-8058-413D-9E3E-7909FE80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1" y="0"/>
            <a:ext cx="10303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6C11-5CD0-47BF-82CF-660FBF10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Node MCU Hardware: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433A-2824-4AD7-A09F-1B867598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46268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ESP8266</a:t>
            </a:r>
            <a:r>
              <a:rPr lang="en-US" dirty="0"/>
              <a:t> : It is main chip which with inbuilt w-</a:t>
            </a:r>
            <a:r>
              <a:rPr lang="en-US" dirty="0" err="1"/>
              <a:t>ifi</a:t>
            </a:r>
            <a:endParaRPr lang="en-US" dirty="0"/>
          </a:p>
          <a:p>
            <a:pPr fontAlgn="base"/>
            <a:r>
              <a:rPr lang="en-US" b="1" dirty="0"/>
              <a:t>USB to UART convertor</a:t>
            </a:r>
            <a:r>
              <a:rPr lang="en-US" dirty="0"/>
              <a:t> : This chip will convert USB data to UART(Universal Asynchronous Receiver-Transmitter) data which main chip can understand</a:t>
            </a:r>
          </a:p>
          <a:p>
            <a:pPr fontAlgn="base"/>
            <a:r>
              <a:rPr lang="en-US" b="1" dirty="0"/>
              <a:t>Voltage regulators: </a:t>
            </a:r>
            <a:r>
              <a:rPr lang="en-US" dirty="0"/>
              <a:t>Converts input voltage to 3.3V.</a:t>
            </a:r>
          </a:p>
          <a:p>
            <a:pPr fontAlgn="base"/>
            <a:r>
              <a:rPr lang="en-US" b="1" dirty="0"/>
              <a:t>Status LED</a:t>
            </a:r>
            <a:r>
              <a:rPr lang="en-US" dirty="0"/>
              <a:t> : This LED is basically used to show current status like flashing/booting</a:t>
            </a:r>
          </a:p>
          <a:p>
            <a:pPr fontAlgn="base"/>
            <a:r>
              <a:rPr lang="en-US" b="1" dirty="0" err="1"/>
              <a:t>MicroUSB</a:t>
            </a:r>
            <a:r>
              <a:rPr lang="en-US" b="1" dirty="0"/>
              <a:t> port</a:t>
            </a:r>
            <a:r>
              <a:rPr lang="en-US" dirty="0"/>
              <a:t> : Connect board to Computer for programming and powering  the board.</a:t>
            </a:r>
          </a:p>
          <a:p>
            <a:pPr fontAlgn="base"/>
            <a:r>
              <a:rPr lang="en-US" b="1" dirty="0"/>
              <a:t>Reset/Flash buttons</a:t>
            </a:r>
            <a:r>
              <a:rPr lang="en-US" dirty="0"/>
              <a:t> : Perform actions on board.</a:t>
            </a:r>
          </a:p>
          <a:p>
            <a:pPr fontAlgn="base"/>
            <a:r>
              <a:rPr lang="en-US" b="1" dirty="0"/>
              <a:t>GPIO pins</a:t>
            </a:r>
            <a:r>
              <a:rPr lang="en-US" dirty="0"/>
              <a:t> : To connect board with other peripherals.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526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ESP8266 Node MCU</vt:lpstr>
      <vt:lpstr>Why ESP8266??</vt:lpstr>
      <vt:lpstr>ESP8266</vt:lpstr>
      <vt:lpstr>What is Node MCU?</vt:lpstr>
      <vt:lpstr>PowerPoint Presentation</vt:lpstr>
      <vt:lpstr>PowerPoint Presentation</vt:lpstr>
      <vt:lpstr>Specification:</vt:lpstr>
      <vt:lpstr>PowerPoint Presentation</vt:lpstr>
      <vt:lpstr>Node MCU Hardware:</vt:lpstr>
      <vt:lpstr>PowerPoint Presentation</vt:lpstr>
      <vt:lpstr>Pin Definition</vt:lpstr>
      <vt:lpstr>Using Node MCU with 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Rutvij Shah</dc:creator>
  <cp:lastModifiedBy>Rutvij Shah</cp:lastModifiedBy>
  <cp:revision>43</cp:revision>
  <dcterms:created xsi:type="dcterms:W3CDTF">2019-02-17T06:58:13Z</dcterms:created>
  <dcterms:modified xsi:type="dcterms:W3CDTF">2019-03-01T20:05:37Z</dcterms:modified>
</cp:coreProperties>
</file>