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B274C2-1705-497A-AAC8-A99AAFB4148A}">
          <p14:sldIdLst>
            <p14:sldId id="256"/>
            <p14:sldId id="257"/>
            <p14:sldId id="264"/>
            <p14:sldId id="258"/>
            <p14:sldId id="260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576-5D3B-45F7-9E52-19AC5E12630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8E7484E-C7B9-4C67-A0F2-DBC40DFE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9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576-5D3B-45F7-9E52-19AC5E12630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484E-C7B9-4C67-A0F2-DBC40DFE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6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576-5D3B-45F7-9E52-19AC5E12630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484E-C7B9-4C67-A0F2-DBC40DFE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576-5D3B-45F7-9E52-19AC5E12630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484E-C7B9-4C67-A0F2-DBC40DFE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A442576-5D3B-45F7-9E52-19AC5E12630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8E7484E-C7B9-4C67-A0F2-DBC40DFE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2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576-5D3B-45F7-9E52-19AC5E12630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484E-C7B9-4C67-A0F2-DBC40DFE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9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576-5D3B-45F7-9E52-19AC5E12630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484E-C7B9-4C67-A0F2-DBC40DFE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576-5D3B-45F7-9E52-19AC5E12630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484E-C7B9-4C67-A0F2-DBC40DFE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576-5D3B-45F7-9E52-19AC5E12630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484E-C7B9-4C67-A0F2-DBC40DFE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6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576-5D3B-45F7-9E52-19AC5E12630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484E-C7B9-4C67-A0F2-DBC40DFE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2576-5D3B-45F7-9E52-19AC5E126302}" type="datetimeFigureOut">
              <a:rPr lang="en-US" smtClean="0"/>
              <a:t>10/25/2019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484E-C7B9-4C67-A0F2-DBC40DFE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442576-5D3B-45F7-9E52-19AC5E126302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8E7484E-C7B9-4C67-A0F2-DBC40DFE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2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1)%20ATA/ATA_Schematic/ATA.jpeg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1)%20ATA/ATA_Datasheets/BC547.pdf" TargetMode="External"/><Relationship Id="rId2" Type="http://schemas.openxmlformats.org/officeDocument/2006/relationships/hyperlink" Target="1)%20ATA/ATA_Datasheets/BT136-600F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1)%20ATA/ATA_Datasheets/SRD-05VDC-SL-C-Datasheet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)%20ATA/ATA_Simulation" TargetMode="External"/><Relationship Id="rId2" Type="http://schemas.openxmlformats.org/officeDocument/2006/relationships/hyperlink" Target="1)%20ATA/ATA_Schemati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1)%20ATA/ATA_Datasheets" TargetMode="External"/><Relationship Id="rId4" Type="http://schemas.openxmlformats.org/officeDocument/2006/relationships/hyperlink" Target="1)%20ATA/ATA_PCBlayou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78D76B-5289-404E-956C-70828D63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/>
          <a:lstStyle/>
          <a:p>
            <a:r>
              <a:rPr lang="en-US" dirty="0"/>
              <a:t>1) Anti theft alarm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2911E2A-938D-4E21-8A86-C767B3152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/>
          <a:lstStyle/>
          <a:p>
            <a:r>
              <a:rPr lang="en-US" dirty="0"/>
              <a:t>Be secure always.</a:t>
            </a:r>
          </a:p>
        </p:txBody>
      </p:sp>
    </p:spTree>
    <p:extLst>
      <p:ext uri="{BB962C8B-B14F-4D97-AF65-F5344CB8AC3E}">
        <p14:creationId xmlns:p14="http://schemas.microsoft.com/office/powerpoint/2010/main" val="208447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6F845A2-4B1A-4EAC-BB23-2A3F355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E74F31-64EB-493D-B873-EA22409C2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b="1" dirty="0"/>
              <a:t>INSPIRATION:</a:t>
            </a:r>
            <a:r>
              <a:rPr lang="en-US" sz="2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Reliable system which is low maintenance.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Various purposes at various places to protect theft.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Easily installable by the buyer himself.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For example: used in residency, industrial and rural areas.  </a:t>
            </a:r>
          </a:p>
          <a:p>
            <a:r>
              <a:rPr lang="en-US" sz="2400" b="1" dirty="0"/>
              <a:t>AIM: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Our aim is to build a reliable and cheap alarm to detect unauthorized access into your property. </a:t>
            </a:r>
          </a:p>
        </p:txBody>
      </p:sp>
    </p:spTree>
    <p:extLst>
      <p:ext uri="{BB962C8B-B14F-4D97-AF65-F5344CB8AC3E}">
        <p14:creationId xmlns:p14="http://schemas.microsoft.com/office/powerpoint/2010/main" val="246272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file"/>
            <a:extLst>
              <a:ext uri="{FF2B5EF4-FFF2-40B4-BE49-F238E27FC236}">
                <a16:creationId xmlns:a16="http://schemas.microsoft.com/office/drawing/2014/main" id="{759E5878-3F77-4FC1-864F-A0018E4D8D6D}"/>
              </a:ext>
            </a:extLst>
          </p:cNvPr>
          <p:cNvSpPr/>
          <p:nvPr/>
        </p:nvSpPr>
        <p:spPr>
          <a:xfrm>
            <a:off x="690155" y="2292314"/>
            <a:ext cx="2307771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</a:p>
        </p:txBody>
      </p:sp>
      <p:sp>
        <p:nvSpPr>
          <p:cNvPr id="6" name="Rectangle 5">
            <a:hlinkClick r:id="rId2" action="ppaction://hlinkfile"/>
            <a:extLst>
              <a:ext uri="{FF2B5EF4-FFF2-40B4-BE49-F238E27FC236}">
                <a16:creationId xmlns:a16="http://schemas.microsoft.com/office/drawing/2014/main" id="{26B60C39-32E1-4806-8FE5-C7D18A4C7D79}"/>
              </a:ext>
            </a:extLst>
          </p:cNvPr>
          <p:cNvSpPr/>
          <p:nvPr/>
        </p:nvSpPr>
        <p:spPr>
          <a:xfrm>
            <a:off x="4606834" y="2292314"/>
            <a:ext cx="2238104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Switching Circuit</a:t>
            </a:r>
          </a:p>
        </p:txBody>
      </p:sp>
      <p:sp>
        <p:nvSpPr>
          <p:cNvPr id="7" name="Rectangle 6">
            <a:hlinkClick r:id="rId2" action="ppaction://hlinkfile"/>
            <a:extLst>
              <a:ext uri="{FF2B5EF4-FFF2-40B4-BE49-F238E27FC236}">
                <a16:creationId xmlns:a16="http://schemas.microsoft.com/office/drawing/2014/main" id="{546B0C95-0F47-49B6-9867-D125D03C116F}"/>
              </a:ext>
            </a:extLst>
          </p:cNvPr>
          <p:cNvSpPr/>
          <p:nvPr/>
        </p:nvSpPr>
        <p:spPr>
          <a:xfrm>
            <a:off x="8934993" y="2292314"/>
            <a:ext cx="1994265" cy="118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sp>
        <p:nvSpPr>
          <p:cNvPr id="8" name="Rectangle 7">
            <a:hlinkClick r:id="rId2" action="ppaction://hlinkfile"/>
            <a:extLst>
              <a:ext uri="{FF2B5EF4-FFF2-40B4-BE49-F238E27FC236}">
                <a16:creationId xmlns:a16="http://schemas.microsoft.com/office/drawing/2014/main" id="{2AA0174C-86F5-4FE4-B4CB-6FAA426F0CE8}"/>
              </a:ext>
            </a:extLst>
          </p:cNvPr>
          <p:cNvSpPr/>
          <p:nvPr/>
        </p:nvSpPr>
        <p:spPr>
          <a:xfrm>
            <a:off x="4606834" y="4963886"/>
            <a:ext cx="2238095" cy="9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Circuit Indicator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4DCC33-FA36-4431-B3A0-F2495685460B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6844938" y="2884497"/>
            <a:ext cx="2090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2FD718-5EC1-419F-85DC-97C8CFFA782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97926" y="2884497"/>
            <a:ext cx="1608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8D88A9-7061-4F4A-AFC7-00F2E8AEA0EA}"/>
              </a:ext>
            </a:extLst>
          </p:cNvPr>
          <p:cNvCxnSpPr/>
          <p:nvPr/>
        </p:nvCxnSpPr>
        <p:spPr>
          <a:xfrm>
            <a:off x="5138057" y="333538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276861-5B1C-4AE4-A2D0-FAA87DE82DB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725886" y="3476680"/>
            <a:ext cx="0" cy="148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3">
            <a:extLst>
              <a:ext uri="{FF2B5EF4-FFF2-40B4-BE49-F238E27FC236}">
                <a16:creationId xmlns:a16="http://schemas.microsoft.com/office/drawing/2014/main" id="{8D2F8D11-FBD3-4D22-AA2F-FCAF942D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80369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DD1E8B-F7D0-46E2-8DCA-2D405308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4632"/>
            <a:ext cx="10058400" cy="1609344"/>
          </a:xfrm>
        </p:spPr>
        <p:txBody>
          <a:bodyPr/>
          <a:lstStyle/>
          <a:p>
            <a:r>
              <a:rPr lang="en-US" dirty="0"/>
              <a:t>Concept and working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75154-F10C-4A67-A680-F28137E7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1408"/>
            <a:ext cx="10058400" cy="4050792"/>
          </a:xfrm>
        </p:spPr>
        <p:txBody>
          <a:bodyPr/>
          <a:lstStyle/>
          <a:p>
            <a:r>
              <a:rPr lang="en-US" dirty="0"/>
              <a:t>This circuit uses a simple wire loop as sensor.</a:t>
            </a:r>
          </a:p>
          <a:p>
            <a:r>
              <a:rPr lang="en-US" dirty="0"/>
              <a:t>Use to protect any device against theft, or as a door opening alarm.</a:t>
            </a:r>
          </a:p>
          <a:p>
            <a:r>
              <a:rPr lang="en-US" dirty="0"/>
              <a:t>Triac is used as the switching device. Transistor is used to drive the gate of Triac.</a:t>
            </a:r>
          </a:p>
          <a:p>
            <a:r>
              <a:rPr lang="en-US" dirty="0"/>
              <a:t>Sensing loop is closed, base of transistor is pulled down to ground.</a:t>
            </a:r>
          </a:p>
          <a:p>
            <a:r>
              <a:rPr lang="en-US" dirty="0"/>
              <a:t>When the loop breaks it forward-biases the transistor.</a:t>
            </a:r>
          </a:p>
          <a:p>
            <a:r>
              <a:rPr lang="en-US" dirty="0"/>
              <a:t>Triac gets its gate current and the buzzer sounds.  </a:t>
            </a:r>
          </a:p>
        </p:txBody>
      </p:sp>
    </p:spTree>
    <p:extLst>
      <p:ext uri="{BB962C8B-B14F-4D97-AF65-F5344CB8AC3E}">
        <p14:creationId xmlns:p14="http://schemas.microsoft.com/office/powerpoint/2010/main" val="24974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80F223-C4AD-41B2-A11F-D64C4D0E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5872BD-548D-4701-BD96-CB63D5C8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BT136 : </a:t>
            </a:r>
            <a:r>
              <a:rPr lang="en-US" dirty="0">
                <a:hlinkClick r:id="rId2" action="ppaction://hlinkfile"/>
              </a:rPr>
              <a:t>TRIAC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BC547 : </a:t>
            </a:r>
            <a:r>
              <a:rPr lang="en-US" dirty="0">
                <a:hlinkClick r:id="rId3" action="ppaction://hlinkfile"/>
              </a:rPr>
              <a:t>NPN Transistor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hlinkClick r:id="rId4" action="ppaction://hlinkfile"/>
              </a:rPr>
              <a:t>5V Relay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Resistors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5mm Led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5mm Screw terminal block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On/Off Switch</a:t>
            </a:r>
          </a:p>
        </p:txBody>
      </p:sp>
    </p:spTree>
    <p:extLst>
      <p:ext uri="{BB962C8B-B14F-4D97-AF65-F5344CB8AC3E}">
        <p14:creationId xmlns:p14="http://schemas.microsoft.com/office/powerpoint/2010/main" val="337119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236CD4-BCB0-4B64-91D8-7D76EA60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Related documents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CE749A-9A06-4B39-A2AA-2BD51C65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Schematic: </a:t>
            </a:r>
          </a:p>
          <a:p>
            <a:pPr marL="0" indent="0">
              <a:buNone/>
            </a:pPr>
            <a:r>
              <a:rPr lang="it-IT" dirty="0">
                <a:hlinkClick r:id="rId2" action="ppaction://hlinkfile"/>
              </a:rPr>
              <a:t>1) ATA\ATA_Schematic</a:t>
            </a:r>
            <a:endParaRPr lang="en-US" dirty="0"/>
          </a:p>
          <a:p>
            <a:r>
              <a:rPr lang="en-US" dirty="0"/>
              <a:t>Simulation:</a:t>
            </a:r>
          </a:p>
          <a:p>
            <a:pPr marL="0" indent="0">
              <a:buNone/>
            </a:pPr>
            <a:r>
              <a:rPr lang="en-US" dirty="0">
                <a:hlinkClick r:id="rId3" action="ppaction://hlinkfile"/>
              </a:rPr>
              <a:t>1) ATA\</a:t>
            </a:r>
            <a:r>
              <a:rPr lang="en-US" dirty="0" err="1">
                <a:hlinkClick r:id="rId3" action="ppaction://hlinkfile"/>
              </a:rPr>
              <a:t>ATA_Simulation</a:t>
            </a:r>
            <a:endParaRPr lang="en-US" dirty="0"/>
          </a:p>
          <a:p>
            <a:r>
              <a:rPr lang="en-US" dirty="0"/>
              <a:t>PCB Layout: </a:t>
            </a:r>
          </a:p>
          <a:p>
            <a:pPr marL="0" indent="0">
              <a:buNone/>
            </a:pPr>
            <a:r>
              <a:rPr lang="en-US" dirty="0">
                <a:hlinkClick r:id="rId4" action="ppaction://hlinkfile"/>
              </a:rPr>
              <a:t>1) ATA\</a:t>
            </a:r>
            <a:r>
              <a:rPr lang="en-US" dirty="0" err="1">
                <a:hlinkClick r:id="rId4" action="ppaction://hlinkfile"/>
              </a:rPr>
              <a:t>ATA_PCBlayout</a:t>
            </a:r>
            <a:endParaRPr lang="en-US" dirty="0"/>
          </a:p>
          <a:p>
            <a:r>
              <a:rPr lang="en-US" dirty="0"/>
              <a:t>Datasheets:</a:t>
            </a:r>
          </a:p>
          <a:p>
            <a:pPr marL="0" indent="0">
              <a:buNone/>
            </a:pPr>
            <a:r>
              <a:rPr lang="en-US" dirty="0">
                <a:hlinkClick r:id="rId5" action="ppaction://hlinkfile"/>
              </a:rPr>
              <a:t>1) ATA\</a:t>
            </a:r>
            <a:r>
              <a:rPr lang="en-US" dirty="0" err="1">
                <a:hlinkClick r:id="rId5" action="ppaction://hlinkfile"/>
              </a:rPr>
              <a:t>ATA_Datasheets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D36D69-B140-48A6-978D-03613871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26B64E8-560D-4D2D-B3BF-870A80E10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02691"/>
                <a:ext cx="10058400" cy="4269509"/>
              </a:xfrm>
            </p:spPr>
            <p:txBody>
              <a:bodyPr/>
              <a:lstStyle/>
              <a:p>
                <a:r>
                  <a:rPr lang="en-US" dirty="0"/>
                  <a:t>Applying KVL in the input loop:</a:t>
                </a:r>
              </a:p>
              <a:p>
                <a:pPr marL="0" indent="0">
                  <a:buNone/>
                </a:pPr>
                <a:r>
                  <a:rPr lang="en-US" dirty="0" err="1"/>
                  <a:t>Vcc</a:t>
                </a:r>
                <a:r>
                  <a:rPr lang="en-US" dirty="0"/>
                  <a:t> – </a:t>
                </a:r>
                <a:r>
                  <a:rPr lang="en-US" dirty="0" err="1"/>
                  <a:t>Ib</a:t>
                </a:r>
                <a:r>
                  <a:rPr lang="en-US" dirty="0"/>
                  <a:t>*(R3) – </a:t>
                </a:r>
                <a:r>
                  <a:rPr lang="en-US" dirty="0" err="1"/>
                  <a:t>Vbe</a:t>
                </a:r>
                <a:r>
                  <a:rPr lang="en-US" dirty="0"/>
                  <a:t> – (</a:t>
                </a:r>
                <a:r>
                  <a:rPr lang="en-US" dirty="0" err="1"/>
                  <a:t>Ic</a:t>
                </a:r>
                <a:r>
                  <a:rPr lang="en-US" dirty="0"/>
                  <a:t> + </a:t>
                </a:r>
                <a:r>
                  <a:rPr lang="en-US" dirty="0" err="1"/>
                  <a:t>Ib</a:t>
                </a:r>
                <a:r>
                  <a:rPr lang="en-US" dirty="0"/>
                  <a:t>)*R2 – 1 = 0</a:t>
                </a:r>
              </a:p>
              <a:p>
                <a:r>
                  <a:rPr lang="en-US" dirty="0"/>
                  <a:t>Here, taking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/>
                  <a:t> = 110</a:t>
                </a:r>
              </a:p>
              <a:p>
                <a:pPr marL="0" indent="0">
                  <a:buNone/>
                </a:pPr>
                <a:r>
                  <a:rPr lang="en-US" b="1" dirty="0" err="1"/>
                  <a:t>Ic</a:t>
                </a:r>
                <a:r>
                  <a:rPr lang="en-US" dirty="0"/>
                  <a:t>  = 20 mA</a:t>
                </a:r>
              </a:p>
              <a:p>
                <a:pPr marL="0" indent="0">
                  <a:buNone/>
                </a:pPr>
                <a:r>
                  <a:rPr lang="en-US" b="1" dirty="0" err="1"/>
                  <a:t>Ib</a:t>
                </a:r>
                <a:r>
                  <a:rPr lang="en-US" dirty="0"/>
                  <a:t> = 0.2 mA</a:t>
                </a:r>
              </a:p>
              <a:p>
                <a:pPr marL="0" indent="0">
                  <a:buNone/>
                </a:pPr>
                <a:r>
                  <a:rPr lang="en-US" b="1" dirty="0"/>
                  <a:t>R2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Vbb</m:t>
                        </m:r>
                        <m:r>
                          <m:rPr>
                            <m:nor/>
                          </m:rPr>
                          <a:rPr lang="en-US" dirty="0"/>
                          <m:t> – </m:t>
                        </m:r>
                        <m:r>
                          <m:rPr>
                            <m:nor/>
                          </m:rPr>
                          <a:rPr lang="en-US" dirty="0"/>
                          <m:t>Vbe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Ib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R2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/>
                          <m:t>V</m:t>
                        </m:r>
                        <m:r>
                          <m:rPr>
                            <m:nor/>
                          </m:rPr>
                          <a:rPr lang="en-US" dirty="0"/>
                          <m:t>bb</m:t>
                        </m:r>
                        <m:r>
                          <m:rPr>
                            <m:nor/>
                          </m:rPr>
                          <a:rPr lang="en-US" dirty="0"/>
                          <m:t> – 470(</m:t>
                        </m:r>
                        <m:r>
                          <m:rPr>
                            <m:nor/>
                          </m:rPr>
                          <a:rPr lang="en-US" dirty="0"/>
                          <m:t>Ib</m:t>
                        </m:r>
                        <m:r>
                          <m:rPr>
                            <m:nor/>
                          </m:rPr>
                          <a:rPr lang="en-US" dirty="0"/>
                          <m:t> + 110∗</m:t>
                        </m:r>
                        <m:r>
                          <m:rPr>
                            <m:nor/>
                          </m:rPr>
                          <a:rPr lang="en-US" dirty="0"/>
                          <m:t>Ib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Ib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m:rPr>
                            <m:nor/>
                          </m:rPr>
                          <a:rPr lang="en-US" dirty="0"/>
                          <m:t> – 470(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0.0002</m:t>
                        </m:r>
                        <m:r>
                          <m:rPr>
                            <m:nor/>
                          </m:rPr>
                          <a:rPr lang="en-US" dirty="0"/>
                          <m:t> + 1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0∗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0.0002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0.0002</m:t>
                        </m:r>
                      </m:den>
                    </m:f>
                  </m:oMath>
                </a14:m>
                <a:r>
                  <a:rPr lang="en-US" dirty="0"/>
                  <a:t> = 12.53 K</a:t>
                </a:r>
                <a:r>
                  <a:rPr lang="el-GR" dirty="0"/>
                  <a:t>Ω</a:t>
                </a:r>
                <a:endParaRPr lang="en-US" dirty="0"/>
              </a:p>
              <a:p>
                <a:r>
                  <a:rPr lang="en-US" dirty="0"/>
                  <a:t>Therefore, R3 = 500 </a:t>
                </a:r>
                <a:r>
                  <a:rPr lang="el-GR" dirty="0"/>
                  <a:t>Ω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26B64E8-560D-4D2D-B3BF-870A80E10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02691"/>
                <a:ext cx="10058400" cy="4269509"/>
              </a:xfrm>
              <a:blipFill>
                <a:blip r:embed="rId2"/>
                <a:stretch>
                  <a:fillRect l="-667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31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24EB-C395-4E01-9FDA-40991670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58D0-58F6-4B8C-8FBC-59F3494D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Loop has to be refitted every time a break-in occurs.</a:t>
            </a:r>
          </a:p>
          <a:p>
            <a:r>
              <a:rPr lang="en-US" dirty="0"/>
              <a:t>2) In certain cases it has to be fitted at a proper height.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2E49-C65B-4B28-85CA-02841202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5ACF-3E43-4E53-883C-2A71CAFA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pPr marL="274320" lvl="1" indent="0">
              <a:buNone/>
            </a:pPr>
            <a:r>
              <a:rPr lang="en-US" sz="2400" dirty="0"/>
              <a:t>1) Reliable system which is low maintenance.</a:t>
            </a:r>
          </a:p>
          <a:p>
            <a:pPr marL="274320" lvl="1" indent="0">
              <a:buNone/>
            </a:pPr>
            <a:r>
              <a:rPr lang="en-US" sz="2400" dirty="0"/>
              <a:t>2) Various purposes at various places to protect theft. </a:t>
            </a:r>
          </a:p>
          <a:p>
            <a:pPr marL="274320" lvl="1" indent="0">
              <a:buNone/>
            </a:pPr>
            <a:r>
              <a:rPr lang="en-US" sz="2400" dirty="0"/>
              <a:t>3) Easily installable by the buyer himself.</a:t>
            </a:r>
          </a:p>
        </p:txBody>
      </p:sp>
    </p:spTree>
    <p:extLst>
      <p:ext uri="{BB962C8B-B14F-4D97-AF65-F5344CB8AC3E}">
        <p14:creationId xmlns:p14="http://schemas.microsoft.com/office/powerpoint/2010/main" val="257192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118</TotalTime>
  <Words>335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Cambria</vt:lpstr>
      <vt:lpstr>Cambria Math</vt:lpstr>
      <vt:lpstr>Rockwell</vt:lpstr>
      <vt:lpstr>Rockwell Condensed</vt:lpstr>
      <vt:lpstr>Wingdings</vt:lpstr>
      <vt:lpstr>Wood Type</vt:lpstr>
      <vt:lpstr>1) Anti theft alarm</vt:lpstr>
      <vt:lpstr>Introduction</vt:lpstr>
      <vt:lpstr>Block Diagram</vt:lpstr>
      <vt:lpstr>Concept and working</vt:lpstr>
      <vt:lpstr>Components</vt:lpstr>
      <vt:lpstr>Related documents</vt:lpstr>
      <vt:lpstr>calculations</vt:lpstr>
      <vt:lpstr>Limitations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Anti theft alarm</dc:title>
  <dc:creator>Rutvij Shah</dc:creator>
  <cp:lastModifiedBy>Rutvij Shah</cp:lastModifiedBy>
  <cp:revision>27</cp:revision>
  <dcterms:created xsi:type="dcterms:W3CDTF">2019-09-26T13:40:41Z</dcterms:created>
  <dcterms:modified xsi:type="dcterms:W3CDTF">2019-10-25T13:49:16Z</dcterms:modified>
</cp:coreProperties>
</file>