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E93958-3DED-4A9F-B953-4F0F86066D7E}"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2C41AC0-7EB6-4402-959E-00C33219EEB6}" type="slidenum">
              <a:rPr lang="en-US" smtClean="0"/>
              <a:t>‹#›</a:t>
            </a:fld>
            <a:endParaRPr lang="en-US"/>
          </a:p>
        </p:txBody>
      </p:sp>
    </p:spTree>
    <p:extLst>
      <p:ext uri="{BB962C8B-B14F-4D97-AF65-F5344CB8AC3E}">
        <p14:creationId xmlns:p14="http://schemas.microsoft.com/office/powerpoint/2010/main" val="413945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93958-3DED-4A9F-B953-4F0F86066D7E}"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267917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93958-3DED-4A9F-B953-4F0F86066D7E}"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23200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93958-3DED-4A9F-B953-4F0F86066D7E}"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3779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9E93958-3DED-4A9F-B953-4F0F86066D7E}" type="datetimeFigureOut">
              <a:rPr lang="en-US" smtClean="0"/>
              <a:t>10/25/2019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2C41AC0-7EB6-4402-959E-00C33219EEB6}" type="slidenum">
              <a:rPr lang="en-US" smtClean="0"/>
              <a:t>‹#›</a:t>
            </a:fld>
            <a:endParaRPr lang="en-US"/>
          </a:p>
        </p:txBody>
      </p:sp>
    </p:spTree>
    <p:extLst>
      <p:ext uri="{BB962C8B-B14F-4D97-AF65-F5344CB8AC3E}">
        <p14:creationId xmlns:p14="http://schemas.microsoft.com/office/powerpoint/2010/main" val="156684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93958-3DED-4A9F-B953-4F0F86066D7E}"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30238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E93958-3DED-4A9F-B953-4F0F86066D7E}"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317761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E93958-3DED-4A9F-B953-4F0F86066D7E}"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206716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93958-3DED-4A9F-B953-4F0F86066D7E}"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16313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93958-3DED-4A9F-B953-4F0F86066D7E}"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327222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93958-3DED-4A9F-B953-4F0F86066D7E}" type="datetimeFigureOut">
              <a:rPr lang="en-US" smtClean="0"/>
              <a:t>10/25/2019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C41AC0-7EB6-4402-959E-00C33219EEB6}" type="slidenum">
              <a:rPr lang="en-US" smtClean="0"/>
              <a:t>‹#›</a:t>
            </a:fld>
            <a:endParaRPr lang="en-US"/>
          </a:p>
        </p:txBody>
      </p:sp>
    </p:spTree>
    <p:extLst>
      <p:ext uri="{BB962C8B-B14F-4D97-AF65-F5344CB8AC3E}">
        <p14:creationId xmlns:p14="http://schemas.microsoft.com/office/powerpoint/2010/main" val="114592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E93958-3DED-4A9F-B953-4F0F86066D7E}" type="datetimeFigureOut">
              <a:rPr lang="en-US" smtClean="0"/>
              <a:t>10/25/2019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2C41AC0-7EB6-4402-959E-00C33219EEB6}" type="slidenum">
              <a:rPr lang="en-US" smtClean="0"/>
              <a:t>‹#›</a:t>
            </a:fld>
            <a:endParaRPr lang="en-US"/>
          </a:p>
        </p:txBody>
      </p:sp>
    </p:spTree>
    <p:extLst>
      <p:ext uri="{BB962C8B-B14F-4D97-AF65-F5344CB8AC3E}">
        <p14:creationId xmlns:p14="http://schemas.microsoft.com/office/powerpoint/2010/main" val="90979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2)%20DSL/DSL_Schematic/DSL.jp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2)%20DSL/DSL_Datasheets/LM7805.pdf" TargetMode="External"/><Relationship Id="rId7" Type="http://schemas.openxmlformats.org/officeDocument/2006/relationships/hyperlink" Target="2)%20DSL/DSL_Datasheets/7404_FairchildSemiconductor.pdf"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2)%20DSL/DSL_Datasheets/IN4001A_DcComponents.pdf" TargetMode="External"/><Relationship Id="rId5" Type="http://schemas.openxmlformats.org/officeDocument/2006/relationships/hyperlink" Target="2)%20DSL/DSL_Datasheets/datasheetNE555P.pdf" TargetMode="External"/><Relationship Id="rId4" Type="http://schemas.openxmlformats.org/officeDocument/2006/relationships/hyperlink" Target="2)%20DSL/DSL_Datasheets/BC547.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2)%20DSL/DSL_Schematic"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2)%20DSL/DSL_Datasheets" TargetMode="External"/><Relationship Id="rId4" Type="http://schemas.openxmlformats.org/officeDocument/2006/relationships/hyperlink" Target="2)%20DSL/DSL_PCB"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873041-A6A5-4ACE-AD98-6DD2661DFB21}"/>
              </a:ext>
            </a:extLst>
          </p:cNvPr>
          <p:cNvSpPr>
            <a:spLocks noGrp="1"/>
          </p:cNvSpPr>
          <p:nvPr>
            <p:ph type="title"/>
          </p:nvPr>
        </p:nvSpPr>
        <p:spPr>
          <a:xfrm>
            <a:off x="2167128" y="1225296"/>
            <a:ext cx="9281160" cy="3520440"/>
          </a:xfrm>
        </p:spPr>
        <p:txBody>
          <a:bodyPr/>
          <a:lstStyle/>
          <a:p>
            <a:r>
              <a:rPr lang="en-US" dirty="0"/>
              <a:t>2) Doorbell security 	light</a:t>
            </a:r>
          </a:p>
        </p:txBody>
      </p:sp>
      <p:sp>
        <p:nvSpPr>
          <p:cNvPr id="11" name="Text Placeholder 2">
            <a:extLst>
              <a:ext uri="{FF2B5EF4-FFF2-40B4-BE49-F238E27FC236}">
                <a16:creationId xmlns:a16="http://schemas.microsoft.com/office/drawing/2014/main" id="{FC647897-037A-42E6-8AE6-CAEDE1906264}"/>
              </a:ext>
            </a:extLst>
          </p:cNvPr>
          <p:cNvSpPr>
            <a:spLocks noGrp="1"/>
          </p:cNvSpPr>
          <p:nvPr>
            <p:ph type="body" idx="1"/>
          </p:nvPr>
        </p:nvSpPr>
        <p:spPr>
          <a:xfrm>
            <a:off x="2165774" y="5020056"/>
            <a:ext cx="9052560" cy="1066800"/>
          </a:xfrm>
        </p:spPr>
        <p:txBody>
          <a:bodyPr/>
          <a:lstStyle/>
          <a:p>
            <a:r>
              <a:rPr lang="en-US" dirty="0"/>
              <a:t>Be secure always.</a:t>
            </a:r>
          </a:p>
          <a:p>
            <a:endParaRPr lang="en-US" dirty="0"/>
          </a:p>
        </p:txBody>
      </p:sp>
    </p:spTree>
    <p:extLst>
      <p:ext uri="{BB962C8B-B14F-4D97-AF65-F5344CB8AC3E}">
        <p14:creationId xmlns:p14="http://schemas.microsoft.com/office/powerpoint/2010/main" val="253762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1000"/>
                                        <p:tgtEl>
                                          <p:spTgt spid="10"/>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arn(inVertical)">
                                      <p:cBhvr>
                                        <p:cTn id="11" dur="7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BF7DE-2830-4DE5-B346-89A08FFE59FF}"/>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introduction</a:t>
            </a:r>
            <a:endParaRPr lang="en-US" dirty="0"/>
          </a:p>
        </p:txBody>
      </p:sp>
      <p:sp>
        <p:nvSpPr>
          <p:cNvPr id="5" name="Content Placeholder 2">
            <a:extLst>
              <a:ext uri="{FF2B5EF4-FFF2-40B4-BE49-F238E27FC236}">
                <a16:creationId xmlns:a16="http://schemas.microsoft.com/office/drawing/2014/main" id="{B12FA95E-F99C-4870-891D-0D9DBF709092}"/>
              </a:ext>
            </a:extLst>
          </p:cNvPr>
          <p:cNvSpPr txBox="1">
            <a:spLocks/>
          </p:cNvSpPr>
          <p:nvPr/>
        </p:nvSpPr>
        <p:spPr>
          <a:xfrm>
            <a:off x="1069848" y="2121408"/>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t>INSPIRATION:</a:t>
            </a:r>
            <a:r>
              <a:rPr lang="en-US" dirty="0"/>
              <a:t> </a:t>
            </a:r>
          </a:p>
          <a:p>
            <a:pPr>
              <a:buFont typeface="Arial" panose="020B0604020202020204" pitchFamily="34" charset="0"/>
              <a:buChar char="•"/>
            </a:pPr>
            <a:r>
              <a:rPr lang="en-US" dirty="0"/>
              <a:t>Many people live alone and at lonely locations across the city.</a:t>
            </a:r>
          </a:p>
          <a:p>
            <a:pPr>
              <a:buFont typeface="Arial" panose="020B0604020202020204" pitchFamily="34" charset="0"/>
              <a:buChar char="•"/>
            </a:pPr>
            <a:r>
              <a:rPr lang="en-US" dirty="0"/>
              <a:t>During night, if someone rings the doorbell, the person cannot see who is it outside.</a:t>
            </a:r>
          </a:p>
          <a:p>
            <a:pPr>
              <a:buFont typeface="Arial" panose="020B0604020202020204" pitchFamily="34" charset="0"/>
              <a:buChar char="•"/>
            </a:pPr>
            <a:r>
              <a:rPr lang="en-US" dirty="0"/>
              <a:t>This system will help them recognize the person and see if any threat is present.</a:t>
            </a:r>
          </a:p>
          <a:p>
            <a:r>
              <a:rPr lang="en-US" b="1" dirty="0"/>
              <a:t>AIM: </a:t>
            </a:r>
          </a:p>
          <a:p>
            <a:pPr>
              <a:buFont typeface="Arial" panose="020B0604020202020204" pitchFamily="34" charset="0"/>
              <a:buChar char="•"/>
            </a:pPr>
            <a:r>
              <a:rPr lang="en-US" dirty="0"/>
              <a:t>Whenever at night, doorbell is pressed the bulb outside glows for some time and helps the owner see the person outside and can reset the circuit to turn off the bulb. The bulb automatically gets off after a certain time if the owner doesn’t respond and saves electricity.</a:t>
            </a:r>
          </a:p>
        </p:txBody>
      </p:sp>
    </p:spTree>
    <p:extLst>
      <p:ext uri="{BB962C8B-B14F-4D97-AF65-F5344CB8AC3E}">
        <p14:creationId xmlns:p14="http://schemas.microsoft.com/office/powerpoint/2010/main" val="34446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B30C-34F0-4EA7-8EDA-7CEA3B84A251}"/>
              </a:ext>
            </a:extLst>
          </p:cNvPr>
          <p:cNvSpPr>
            <a:spLocks noGrp="1"/>
          </p:cNvSpPr>
          <p:nvPr>
            <p:ph type="title"/>
          </p:nvPr>
        </p:nvSpPr>
        <p:spPr/>
        <p:txBody>
          <a:bodyPr/>
          <a:lstStyle/>
          <a:p>
            <a:r>
              <a:rPr lang="en-US" dirty="0"/>
              <a:t>Block Diagram</a:t>
            </a:r>
          </a:p>
        </p:txBody>
      </p:sp>
      <p:sp>
        <p:nvSpPr>
          <p:cNvPr id="4" name="Rectangle 3">
            <a:hlinkClick r:id="rId2" action="ppaction://hlinkfile"/>
            <a:extLst>
              <a:ext uri="{FF2B5EF4-FFF2-40B4-BE49-F238E27FC236}">
                <a16:creationId xmlns:a16="http://schemas.microsoft.com/office/drawing/2014/main" id="{80982E75-2FA9-4B25-A75C-E769080857B1}"/>
              </a:ext>
            </a:extLst>
          </p:cNvPr>
          <p:cNvSpPr/>
          <p:nvPr/>
        </p:nvSpPr>
        <p:spPr>
          <a:xfrm>
            <a:off x="1063752" y="2000793"/>
            <a:ext cx="1435608" cy="9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Bell Switch</a:t>
            </a:r>
          </a:p>
        </p:txBody>
      </p:sp>
      <p:sp>
        <p:nvSpPr>
          <p:cNvPr id="5" name="Rectangle 4">
            <a:hlinkClick r:id="rId2" action="ppaction://hlinkfile"/>
            <a:extLst>
              <a:ext uri="{FF2B5EF4-FFF2-40B4-BE49-F238E27FC236}">
                <a16:creationId xmlns:a16="http://schemas.microsoft.com/office/drawing/2014/main" id="{844AAAA7-EF95-4C86-9490-1FF1099146A8}"/>
              </a:ext>
            </a:extLst>
          </p:cNvPr>
          <p:cNvSpPr/>
          <p:nvPr/>
        </p:nvSpPr>
        <p:spPr>
          <a:xfrm>
            <a:off x="3528278" y="1985554"/>
            <a:ext cx="1426898" cy="931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Sensing Circuit</a:t>
            </a:r>
          </a:p>
        </p:txBody>
      </p:sp>
      <p:sp>
        <p:nvSpPr>
          <p:cNvPr id="6" name="Rectangle 5">
            <a:hlinkClick r:id="rId2" action="ppaction://hlinkfile"/>
            <a:extLst>
              <a:ext uri="{FF2B5EF4-FFF2-40B4-BE49-F238E27FC236}">
                <a16:creationId xmlns:a16="http://schemas.microsoft.com/office/drawing/2014/main" id="{F1380ACB-D60C-4FB1-87C4-30F123A77792}"/>
              </a:ext>
            </a:extLst>
          </p:cNvPr>
          <p:cNvSpPr/>
          <p:nvPr/>
        </p:nvSpPr>
        <p:spPr>
          <a:xfrm>
            <a:off x="6096000" y="2000793"/>
            <a:ext cx="1435608" cy="9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 </a:t>
            </a:r>
          </a:p>
          <a:p>
            <a:pPr algn="ctr"/>
            <a:r>
              <a:rPr lang="en-US" dirty="0"/>
              <a:t>Circuit</a:t>
            </a:r>
          </a:p>
        </p:txBody>
      </p:sp>
      <p:sp>
        <p:nvSpPr>
          <p:cNvPr id="7" name="Rectangle 6">
            <a:hlinkClick r:id="rId2" action="ppaction://hlinkfile"/>
            <a:extLst>
              <a:ext uri="{FF2B5EF4-FFF2-40B4-BE49-F238E27FC236}">
                <a16:creationId xmlns:a16="http://schemas.microsoft.com/office/drawing/2014/main" id="{86804AAE-B5BF-4DA2-BA44-A0A5DCEC7E0B}"/>
              </a:ext>
            </a:extLst>
          </p:cNvPr>
          <p:cNvSpPr/>
          <p:nvPr/>
        </p:nvSpPr>
        <p:spPr>
          <a:xfrm>
            <a:off x="8560526" y="2000793"/>
            <a:ext cx="1435608" cy="9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Bulb </a:t>
            </a:r>
          </a:p>
          <a:p>
            <a:pPr algn="ctr"/>
            <a:r>
              <a:rPr lang="en-US" dirty="0"/>
              <a:t>Triggering Circuit</a:t>
            </a:r>
          </a:p>
        </p:txBody>
      </p:sp>
      <p:sp>
        <p:nvSpPr>
          <p:cNvPr id="8" name="Rectangle 7">
            <a:hlinkClick r:id="rId2" action="ppaction://hlinkfile"/>
            <a:extLst>
              <a:ext uri="{FF2B5EF4-FFF2-40B4-BE49-F238E27FC236}">
                <a16:creationId xmlns:a16="http://schemas.microsoft.com/office/drawing/2014/main" id="{A8BE5FB8-419F-4418-A7FA-2CFBA77B6747}"/>
              </a:ext>
            </a:extLst>
          </p:cNvPr>
          <p:cNvSpPr/>
          <p:nvPr/>
        </p:nvSpPr>
        <p:spPr>
          <a:xfrm>
            <a:off x="4754879" y="4764025"/>
            <a:ext cx="1505277" cy="9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Doorbell</a:t>
            </a:r>
            <a:endParaRPr lang="en-US" dirty="0"/>
          </a:p>
        </p:txBody>
      </p:sp>
      <p:cxnSp>
        <p:nvCxnSpPr>
          <p:cNvPr id="17" name="Straight Arrow Connector 16">
            <a:extLst>
              <a:ext uri="{FF2B5EF4-FFF2-40B4-BE49-F238E27FC236}">
                <a16:creationId xmlns:a16="http://schemas.microsoft.com/office/drawing/2014/main" id="{69026628-DB8E-45FD-B917-3A67F2604342}"/>
              </a:ext>
            </a:extLst>
          </p:cNvPr>
          <p:cNvCxnSpPr>
            <a:cxnSpLocks/>
            <a:stCxn id="4" idx="3"/>
          </p:cNvCxnSpPr>
          <p:nvPr/>
        </p:nvCxnSpPr>
        <p:spPr>
          <a:xfrm>
            <a:off x="2499360" y="2459082"/>
            <a:ext cx="931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154E3B-01D4-4A2B-AE84-67D6746C1A77}"/>
              </a:ext>
            </a:extLst>
          </p:cNvPr>
          <p:cNvCxnSpPr/>
          <p:nvPr/>
        </p:nvCxnSpPr>
        <p:spPr>
          <a:xfrm>
            <a:off x="5067082" y="2459081"/>
            <a:ext cx="880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221DC8-ED46-4104-9FDF-0818981030B4}"/>
              </a:ext>
            </a:extLst>
          </p:cNvPr>
          <p:cNvCxnSpPr>
            <a:stCxn id="6" idx="3"/>
          </p:cNvCxnSpPr>
          <p:nvPr/>
        </p:nvCxnSpPr>
        <p:spPr>
          <a:xfrm flipV="1">
            <a:off x="7531608" y="2459081"/>
            <a:ext cx="9505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9DCB6FC-C22C-48E1-BD81-DB752D661AF1}"/>
              </a:ext>
            </a:extLst>
          </p:cNvPr>
          <p:cNvCxnSpPr>
            <a:cxnSpLocks/>
          </p:cNvCxnSpPr>
          <p:nvPr/>
        </p:nvCxnSpPr>
        <p:spPr>
          <a:xfrm rot="5400000">
            <a:off x="5725016" y="2616053"/>
            <a:ext cx="2242459" cy="1913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DD03941-1675-4CDC-9545-B5A89BC7403E}"/>
              </a:ext>
            </a:extLst>
          </p:cNvPr>
          <p:cNvCxnSpPr>
            <a:stCxn id="4" idx="2"/>
          </p:cNvCxnSpPr>
          <p:nvPr/>
        </p:nvCxnSpPr>
        <p:spPr>
          <a:xfrm rot="16200000" flipH="1">
            <a:off x="2018538" y="2680388"/>
            <a:ext cx="2281647" cy="2755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20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2748EC-A515-4250-BB27-327381636BBE}"/>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Concept and working</a:t>
            </a:r>
            <a:endParaRPr lang="en-US" dirty="0"/>
          </a:p>
        </p:txBody>
      </p:sp>
      <p:sp>
        <p:nvSpPr>
          <p:cNvPr id="5" name="Content Placeholder 2">
            <a:extLst>
              <a:ext uri="{FF2B5EF4-FFF2-40B4-BE49-F238E27FC236}">
                <a16:creationId xmlns:a16="http://schemas.microsoft.com/office/drawing/2014/main" id="{DA160F27-6140-4994-BDFA-F42402F2F9DB}"/>
              </a:ext>
            </a:extLst>
          </p:cNvPr>
          <p:cNvSpPr txBox="1">
            <a:spLocks/>
          </p:cNvSpPr>
          <p:nvPr/>
        </p:nvSpPr>
        <p:spPr>
          <a:xfrm>
            <a:off x="1069848" y="2121408"/>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When bell switch is pressed during the night, not only the bell rings but the bulb connected to it also glows.</a:t>
            </a:r>
          </a:p>
          <a:p>
            <a:r>
              <a:rPr lang="en-US" dirty="0"/>
              <a:t>In order to turn the bulb off, a reset pushbutton is provided.  </a:t>
            </a:r>
          </a:p>
          <a:p>
            <a:r>
              <a:rPr lang="en-US" dirty="0"/>
              <a:t>Supply is fed to the collector of transistor BC547.</a:t>
            </a:r>
          </a:p>
          <a:p>
            <a:r>
              <a:rPr lang="en-US" dirty="0"/>
              <a:t>A LDR is connected to the base of this transistor.</a:t>
            </a:r>
          </a:p>
          <a:p>
            <a:r>
              <a:rPr lang="en-US" dirty="0"/>
              <a:t>When bell switch is closed, the bell rings.</a:t>
            </a:r>
          </a:p>
          <a:p>
            <a:r>
              <a:rPr lang="en-US" dirty="0"/>
              <a:t>Monostable timer turns on the bulb through a relay.</a:t>
            </a:r>
          </a:p>
          <a:p>
            <a:endParaRPr lang="en-US" dirty="0"/>
          </a:p>
        </p:txBody>
      </p:sp>
    </p:spTree>
    <p:extLst>
      <p:ext uri="{BB962C8B-B14F-4D97-AF65-F5344CB8AC3E}">
        <p14:creationId xmlns:p14="http://schemas.microsoft.com/office/powerpoint/2010/main" val="27882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1000"/>
                                        <p:tgtEl>
                                          <p:spTgt spid="5">
                                            <p:txEl>
                                              <p:pRg st="5" end="5"/>
                                            </p:txEl>
                                          </p:spTgt>
                                        </p:tgtEl>
                                      </p:cBhvr>
                                    </p:animEffect>
                                    <p:anim calcmode="lin" valueType="num">
                                      <p:cBhvr>
                                        <p:cTn id="4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3E066-3CF5-43D8-906B-03DD639CF13E}"/>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Components</a:t>
            </a:r>
            <a:endParaRPr lang="en-US" dirty="0"/>
          </a:p>
        </p:txBody>
      </p:sp>
      <p:sp>
        <p:nvSpPr>
          <p:cNvPr id="5" name="Content Placeholder 2">
            <a:extLst>
              <a:ext uri="{FF2B5EF4-FFF2-40B4-BE49-F238E27FC236}">
                <a16:creationId xmlns:a16="http://schemas.microsoft.com/office/drawing/2014/main" id="{9585A024-06D9-45A6-9324-82EDBA595D2C}"/>
              </a:ext>
            </a:extLst>
          </p:cNvPr>
          <p:cNvSpPr txBox="1">
            <a:spLocks/>
          </p:cNvSpPr>
          <p:nvPr/>
        </p:nvSpPr>
        <p:spPr>
          <a:xfrm>
            <a:off x="1069848" y="2121408"/>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t>1) 7805 : </a:t>
            </a:r>
            <a:r>
              <a:rPr lang="en-US" dirty="0">
                <a:hlinkClick r:id="rId3" action="ppaction://hlinkfile"/>
              </a:rPr>
              <a:t>Voltage Regulator</a:t>
            </a:r>
            <a:endParaRPr lang="en-US" dirty="0"/>
          </a:p>
          <a:p>
            <a:pPr marL="0" indent="0">
              <a:buFont typeface="Wingdings" pitchFamily="2" charset="2"/>
              <a:buNone/>
            </a:pPr>
            <a:r>
              <a:rPr lang="en-US" dirty="0"/>
              <a:t>2) LDR</a:t>
            </a:r>
          </a:p>
          <a:p>
            <a:pPr marL="0" indent="0">
              <a:buFont typeface="Wingdings" pitchFamily="2" charset="2"/>
              <a:buNone/>
            </a:pPr>
            <a:r>
              <a:rPr lang="en-US" dirty="0"/>
              <a:t>3) Potentiometer</a:t>
            </a:r>
          </a:p>
          <a:p>
            <a:pPr marL="0" indent="0">
              <a:buFont typeface="Wingdings" pitchFamily="2" charset="2"/>
              <a:buNone/>
            </a:pPr>
            <a:r>
              <a:rPr lang="en-US" dirty="0"/>
              <a:t>4) </a:t>
            </a:r>
            <a:r>
              <a:rPr lang="en-US" dirty="0">
                <a:hlinkClick r:id="rId4" action="ppaction://hlinkfile"/>
              </a:rPr>
              <a:t>BC547</a:t>
            </a:r>
            <a:endParaRPr lang="en-US" dirty="0"/>
          </a:p>
          <a:p>
            <a:pPr marL="0" indent="0">
              <a:buFont typeface="Wingdings" pitchFamily="2" charset="2"/>
              <a:buNone/>
            </a:pPr>
            <a:r>
              <a:rPr lang="en-US" dirty="0"/>
              <a:t>5) Capacitor and Resistors</a:t>
            </a:r>
          </a:p>
          <a:p>
            <a:pPr marL="0" indent="0">
              <a:buFont typeface="Wingdings" pitchFamily="2" charset="2"/>
              <a:buNone/>
            </a:pPr>
            <a:r>
              <a:rPr lang="en-US" dirty="0"/>
              <a:t>6) </a:t>
            </a:r>
            <a:r>
              <a:rPr lang="en-US" dirty="0">
                <a:hlinkClick r:id="rId5" action="ppaction://hlinkfile"/>
              </a:rPr>
              <a:t>555 Timer</a:t>
            </a:r>
            <a:endParaRPr lang="en-US" dirty="0"/>
          </a:p>
          <a:p>
            <a:pPr marL="0" indent="0">
              <a:buFont typeface="Wingdings" pitchFamily="2" charset="2"/>
              <a:buNone/>
            </a:pPr>
            <a:r>
              <a:rPr lang="en-US" dirty="0"/>
              <a:t>7) Silicon Diode : </a:t>
            </a:r>
            <a:r>
              <a:rPr lang="en-US" dirty="0">
                <a:hlinkClick r:id="rId6" action="ppaction://hlinkfile"/>
              </a:rPr>
              <a:t>1N4001</a:t>
            </a:r>
            <a:endParaRPr lang="en-US" dirty="0"/>
          </a:p>
          <a:p>
            <a:pPr marL="0" indent="0">
              <a:buFont typeface="Wingdings" pitchFamily="2" charset="2"/>
              <a:buNone/>
            </a:pPr>
            <a:r>
              <a:rPr lang="en-US" dirty="0"/>
              <a:t>8) 7404 : </a:t>
            </a:r>
            <a:r>
              <a:rPr lang="en-US" dirty="0">
                <a:hlinkClick r:id="rId7" action="ppaction://hlinkfile"/>
              </a:rPr>
              <a:t>NOT logic gate</a:t>
            </a:r>
            <a:endParaRPr lang="en-US" dirty="0"/>
          </a:p>
          <a:p>
            <a:pPr marL="0" indent="0">
              <a:buFont typeface="Wingdings" pitchFamily="2" charset="2"/>
              <a:buNone/>
            </a:pPr>
            <a:r>
              <a:rPr lang="en-US" dirty="0"/>
              <a:t>9) Screw terminal connector</a:t>
            </a:r>
          </a:p>
        </p:txBody>
      </p:sp>
    </p:spTree>
    <p:extLst>
      <p:ext uri="{BB962C8B-B14F-4D97-AF65-F5344CB8AC3E}">
        <p14:creationId xmlns:p14="http://schemas.microsoft.com/office/powerpoint/2010/main" val="9764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1000"/>
                                        <p:tgtEl>
                                          <p:spTgt spid="5">
                                            <p:txEl>
                                              <p:pRg st="7" end="7"/>
                                            </p:txEl>
                                          </p:spTgt>
                                        </p:tgtEl>
                                      </p:cBhvr>
                                    </p:animEffect>
                                    <p:anim calcmode="lin" valueType="num">
                                      <p:cBhvr>
                                        <p:cTn id="5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8500"/>
                            </p:stCondLst>
                            <p:childTnLst>
                              <p:par>
                                <p:cTn id="57" presetID="42" presetClass="entr" presetSubtype="0" fill="hold" grpId="0" nodeType="after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fade">
                                      <p:cBhvr>
                                        <p:cTn id="59" dur="1000"/>
                                        <p:tgtEl>
                                          <p:spTgt spid="5">
                                            <p:txEl>
                                              <p:pRg st="8" end="8"/>
                                            </p:txEl>
                                          </p:spTgt>
                                        </p:tgtEl>
                                      </p:cBhvr>
                                    </p:animEffect>
                                    <p:anim calcmode="lin" valueType="num">
                                      <p:cBhvr>
                                        <p:cTn id="6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C728BE-9DE9-4059-8C96-F7877BBDD1A8}"/>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Related documents</a:t>
            </a:r>
          </a:p>
        </p:txBody>
      </p:sp>
      <p:sp>
        <p:nvSpPr>
          <p:cNvPr id="5" name="Content Placeholder 2">
            <a:extLst>
              <a:ext uri="{FF2B5EF4-FFF2-40B4-BE49-F238E27FC236}">
                <a16:creationId xmlns:a16="http://schemas.microsoft.com/office/drawing/2014/main" id="{A0CB995E-1CD8-4523-A963-70CC82E6D2CF}"/>
              </a:ext>
            </a:extLst>
          </p:cNvPr>
          <p:cNvSpPr txBox="1">
            <a:spLocks/>
          </p:cNvSpPr>
          <p:nvPr/>
        </p:nvSpPr>
        <p:spPr>
          <a:xfrm>
            <a:off x="1069848" y="2121408"/>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Schematic: </a:t>
            </a:r>
          </a:p>
          <a:p>
            <a:pPr marL="0" indent="0">
              <a:buFont typeface="Wingdings" pitchFamily="2" charset="2"/>
              <a:buNone/>
            </a:pPr>
            <a:r>
              <a:rPr lang="en-US" dirty="0">
                <a:hlinkClick r:id="rId3" action="ppaction://hlinkfile"/>
              </a:rPr>
              <a:t>2) DSL\</a:t>
            </a:r>
            <a:r>
              <a:rPr lang="en-US" dirty="0" err="1">
                <a:hlinkClick r:id="rId3" action="ppaction://hlinkfile"/>
              </a:rPr>
              <a:t>DSL_Schematic</a:t>
            </a:r>
            <a:endParaRPr lang="en-US" dirty="0"/>
          </a:p>
          <a:p>
            <a:r>
              <a:rPr lang="en-US" dirty="0"/>
              <a:t>PCB Layout: </a:t>
            </a:r>
          </a:p>
          <a:p>
            <a:pPr marL="0" indent="0">
              <a:buFont typeface="Wingdings" pitchFamily="2" charset="2"/>
              <a:buNone/>
            </a:pPr>
            <a:r>
              <a:rPr lang="en-US" dirty="0">
                <a:hlinkClick r:id="rId4" action="ppaction://hlinkfile"/>
              </a:rPr>
              <a:t>2) DSL\DSL_PCB</a:t>
            </a:r>
            <a:endParaRPr lang="en-US" dirty="0"/>
          </a:p>
          <a:p>
            <a:r>
              <a:rPr lang="en-US" dirty="0"/>
              <a:t>Datasheets:</a:t>
            </a:r>
          </a:p>
          <a:p>
            <a:pPr marL="0" indent="0">
              <a:buFont typeface="Wingdings" pitchFamily="2" charset="2"/>
              <a:buNone/>
            </a:pPr>
            <a:r>
              <a:rPr lang="en-US" dirty="0">
                <a:hlinkClick r:id="rId5" action="ppaction://hlinkfile"/>
              </a:rPr>
              <a:t>2) DSL\</a:t>
            </a:r>
            <a:r>
              <a:rPr lang="en-US" dirty="0" err="1">
                <a:hlinkClick r:id="rId5" action="ppaction://hlinkfile"/>
              </a:rPr>
              <a:t>DSL_Datasheets</a:t>
            </a: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209637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8932-8044-43E6-95F7-94514F946D52}"/>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calculations</a:t>
            </a:r>
            <a:endParaRPr lang="en-US" dirty="0"/>
          </a:p>
        </p:txBody>
      </p:sp>
      <p:sp>
        <p:nvSpPr>
          <p:cNvPr id="3" name="Content Placeholder 2">
            <a:extLst>
              <a:ext uri="{FF2B5EF4-FFF2-40B4-BE49-F238E27FC236}">
                <a16:creationId xmlns:a16="http://schemas.microsoft.com/office/drawing/2014/main" id="{C8FDE3F2-7361-41CB-9089-7C3CDA287FE5}"/>
              </a:ext>
            </a:extLst>
          </p:cNvPr>
          <p:cNvSpPr txBox="1">
            <a:spLocks/>
          </p:cNvSpPr>
          <p:nvPr/>
        </p:nvSpPr>
        <p:spPr>
          <a:xfrm>
            <a:off x="1069848" y="2121408"/>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LDR Resistance Limits Used: </a:t>
            </a:r>
          </a:p>
          <a:p>
            <a:pPr marL="0" indent="0">
              <a:buFont typeface="Wingdings" pitchFamily="2" charset="2"/>
              <a:buNone/>
            </a:pPr>
            <a:r>
              <a:rPr lang="en-US" dirty="0"/>
              <a:t>	DARK: 50 k</a:t>
            </a:r>
            <a:r>
              <a:rPr lang="el-GR" dirty="0"/>
              <a:t>Ω</a:t>
            </a:r>
            <a:endParaRPr lang="en-US" dirty="0"/>
          </a:p>
          <a:p>
            <a:pPr marL="0" indent="0">
              <a:buFont typeface="Wingdings" pitchFamily="2" charset="2"/>
              <a:buNone/>
            </a:pPr>
            <a:r>
              <a:rPr lang="en-US" dirty="0"/>
              <a:t>	LIGHT: 1 k</a:t>
            </a:r>
            <a:r>
              <a:rPr lang="el-GR" dirty="0"/>
              <a:t>Ω</a:t>
            </a:r>
            <a:endParaRPr lang="en-US" dirty="0"/>
          </a:p>
          <a:p>
            <a:r>
              <a:rPr lang="en-US" dirty="0"/>
              <a:t>555 Timer Monostable Mode:</a:t>
            </a:r>
          </a:p>
          <a:p>
            <a:pPr marL="0" indent="0">
              <a:buFont typeface="Wingdings" pitchFamily="2" charset="2"/>
              <a:buNone/>
            </a:pPr>
            <a:r>
              <a:rPr lang="en-US" dirty="0"/>
              <a:t>	T = 1.1 * R * C</a:t>
            </a:r>
          </a:p>
          <a:p>
            <a:r>
              <a:rPr lang="en-US" dirty="0"/>
              <a:t>For T = 1.5 mins,  C = 1000uF and R= 100 k</a:t>
            </a:r>
            <a:r>
              <a:rPr lang="el-GR" dirty="0"/>
              <a:t> Ω</a:t>
            </a:r>
            <a:endParaRPr lang="en-US" dirty="0"/>
          </a:p>
          <a:p>
            <a:endParaRPr lang="en-US" dirty="0"/>
          </a:p>
          <a:p>
            <a:pPr marL="0" indent="0">
              <a:buNone/>
            </a:pPr>
            <a:endParaRPr lang="en-US" dirty="0"/>
          </a:p>
          <a:p>
            <a:pPr marL="822960" lvl="3" indent="0">
              <a:buFont typeface="Wingdings" pitchFamily="2" charset="2"/>
              <a:buNone/>
            </a:pPr>
            <a:r>
              <a:rPr lang="en-US" dirty="0"/>
              <a:t>  </a:t>
            </a:r>
          </a:p>
        </p:txBody>
      </p:sp>
    </p:spTree>
    <p:extLst>
      <p:ext uri="{BB962C8B-B14F-4D97-AF65-F5344CB8AC3E}">
        <p14:creationId xmlns:p14="http://schemas.microsoft.com/office/powerpoint/2010/main" val="305089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3231-56CC-453C-8B06-9642BC3557D3}"/>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C1FE698-9E3E-483E-A768-469F2A83C62B}"/>
              </a:ext>
            </a:extLst>
          </p:cNvPr>
          <p:cNvSpPr>
            <a:spLocks noGrp="1"/>
          </p:cNvSpPr>
          <p:nvPr>
            <p:ph idx="1"/>
          </p:nvPr>
        </p:nvSpPr>
        <p:spPr/>
        <p:txBody>
          <a:bodyPr/>
          <a:lstStyle/>
          <a:p>
            <a:r>
              <a:rPr lang="en-US" dirty="0"/>
              <a:t>1) LDR is very sensitive and should be present at a specific place.</a:t>
            </a:r>
          </a:p>
          <a:p>
            <a:r>
              <a:rPr lang="en-US" dirty="0"/>
              <a:t>2) Only useful in certain conditions.</a:t>
            </a:r>
          </a:p>
          <a:p>
            <a:endParaRPr lang="en-US" dirty="0"/>
          </a:p>
        </p:txBody>
      </p:sp>
    </p:spTree>
    <p:extLst>
      <p:ext uri="{BB962C8B-B14F-4D97-AF65-F5344CB8AC3E}">
        <p14:creationId xmlns:p14="http://schemas.microsoft.com/office/powerpoint/2010/main" val="390503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DA9A-44E8-4E6A-98D9-B355F920A499}"/>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FC4FE403-AF30-4C03-84C3-1D7D522F232F}"/>
              </a:ext>
            </a:extLst>
          </p:cNvPr>
          <p:cNvSpPr>
            <a:spLocks noGrp="1"/>
          </p:cNvSpPr>
          <p:nvPr>
            <p:ph idx="1"/>
          </p:nvPr>
        </p:nvSpPr>
        <p:spPr/>
        <p:txBody>
          <a:bodyPr/>
          <a:lstStyle/>
          <a:p>
            <a:pPr marL="457200" indent="-457200">
              <a:buAutoNum type="arabicParenR"/>
            </a:pPr>
            <a:r>
              <a:rPr lang="en-US" dirty="0"/>
              <a:t>Low cost.</a:t>
            </a:r>
          </a:p>
          <a:p>
            <a:pPr marL="457200" indent="-457200">
              <a:buAutoNum type="arabicParenR"/>
            </a:pPr>
            <a:r>
              <a:rPr lang="en-US" dirty="0"/>
              <a:t>Automatic Switch-off.</a:t>
            </a:r>
          </a:p>
        </p:txBody>
      </p:sp>
    </p:spTree>
    <p:extLst>
      <p:ext uri="{BB962C8B-B14F-4D97-AF65-F5344CB8AC3E}">
        <p14:creationId xmlns:p14="http://schemas.microsoft.com/office/powerpoint/2010/main" val="591923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42</TotalTime>
  <Words>314</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Rockwell</vt:lpstr>
      <vt:lpstr>Rockwell Condensed</vt:lpstr>
      <vt:lpstr>Wingdings</vt:lpstr>
      <vt:lpstr>Wood Type</vt:lpstr>
      <vt:lpstr>2) Doorbell security  light</vt:lpstr>
      <vt:lpstr>PowerPoint Presentation</vt:lpstr>
      <vt:lpstr>Block Diagram</vt:lpstr>
      <vt:lpstr>PowerPoint Presentation</vt:lpstr>
      <vt:lpstr>PowerPoint Presentation</vt:lpstr>
      <vt:lpstr>PowerPoint Presentation</vt:lpstr>
      <vt:lpstr>PowerPoint Presentation</vt:lpstr>
      <vt:lpstr>Limitations</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Doorbell security  light</dc:title>
  <dc:creator>Rutvij Shah</dc:creator>
  <cp:lastModifiedBy>Rutvij Shah</cp:lastModifiedBy>
  <cp:revision>31</cp:revision>
  <dcterms:created xsi:type="dcterms:W3CDTF">2019-09-26T14:44:42Z</dcterms:created>
  <dcterms:modified xsi:type="dcterms:W3CDTF">2019-10-25T13:51:59Z</dcterms:modified>
</cp:coreProperties>
</file>