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D5318E-897A-4C20-831D-D7C8BC493B38}"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D3D15AD-2C1B-4E9F-9D09-F5F28F353BC2}" type="slidenum">
              <a:rPr lang="en-US" smtClean="0"/>
              <a:t>‹#›</a:t>
            </a:fld>
            <a:endParaRPr lang="en-US"/>
          </a:p>
        </p:txBody>
      </p:sp>
    </p:spTree>
    <p:extLst>
      <p:ext uri="{BB962C8B-B14F-4D97-AF65-F5344CB8AC3E}">
        <p14:creationId xmlns:p14="http://schemas.microsoft.com/office/powerpoint/2010/main" val="367139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5318E-897A-4C20-831D-D7C8BC493B38}"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D15AD-2C1B-4E9F-9D09-F5F28F353BC2}" type="slidenum">
              <a:rPr lang="en-US" smtClean="0"/>
              <a:t>‹#›</a:t>
            </a:fld>
            <a:endParaRPr lang="en-US"/>
          </a:p>
        </p:txBody>
      </p:sp>
    </p:spTree>
    <p:extLst>
      <p:ext uri="{BB962C8B-B14F-4D97-AF65-F5344CB8AC3E}">
        <p14:creationId xmlns:p14="http://schemas.microsoft.com/office/powerpoint/2010/main" val="352926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5318E-897A-4C20-831D-D7C8BC493B38}"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D15AD-2C1B-4E9F-9D09-F5F28F353BC2}" type="slidenum">
              <a:rPr lang="en-US" smtClean="0"/>
              <a:t>‹#›</a:t>
            </a:fld>
            <a:endParaRPr lang="en-US"/>
          </a:p>
        </p:txBody>
      </p:sp>
    </p:spTree>
    <p:extLst>
      <p:ext uri="{BB962C8B-B14F-4D97-AF65-F5344CB8AC3E}">
        <p14:creationId xmlns:p14="http://schemas.microsoft.com/office/powerpoint/2010/main" val="267183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5318E-897A-4C20-831D-D7C8BC493B38}"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D15AD-2C1B-4E9F-9D09-F5F28F353BC2}" type="slidenum">
              <a:rPr lang="en-US" smtClean="0"/>
              <a:t>‹#›</a:t>
            </a:fld>
            <a:endParaRPr lang="en-US"/>
          </a:p>
        </p:txBody>
      </p:sp>
    </p:spTree>
    <p:extLst>
      <p:ext uri="{BB962C8B-B14F-4D97-AF65-F5344CB8AC3E}">
        <p14:creationId xmlns:p14="http://schemas.microsoft.com/office/powerpoint/2010/main" val="406290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DD5318E-897A-4C20-831D-D7C8BC493B38}" type="datetimeFigureOut">
              <a:rPr lang="en-US" smtClean="0"/>
              <a:t>10/25/2019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D3D15AD-2C1B-4E9F-9D09-F5F28F353BC2}" type="slidenum">
              <a:rPr lang="en-US" smtClean="0"/>
              <a:t>‹#›</a:t>
            </a:fld>
            <a:endParaRPr lang="en-US"/>
          </a:p>
        </p:txBody>
      </p:sp>
    </p:spTree>
    <p:extLst>
      <p:ext uri="{BB962C8B-B14F-4D97-AF65-F5344CB8AC3E}">
        <p14:creationId xmlns:p14="http://schemas.microsoft.com/office/powerpoint/2010/main" val="821547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D5318E-897A-4C20-831D-D7C8BC493B38}"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D15AD-2C1B-4E9F-9D09-F5F28F353BC2}" type="slidenum">
              <a:rPr lang="en-US" smtClean="0"/>
              <a:t>‹#›</a:t>
            </a:fld>
            <a:endParaRPr lang="en-US"/>
          </a:p>
        </p:txBody>
      </p:sp>
    </p:spTree>
    <p:extLst>
      <p:ext uri="{BB962C8B-B14F-4D97-AF65-F5344CB8AC3E}">
        <p14:creationId xmlns:p14="http://schemas.microsoft.com/office/powerpoint/2010/main" val="377894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D5318E-897A-4C20-831D-D7C8BC493B38}" type="datetimeFigureOut">
              <a:rPr lang="en-US" smtClean="0"/>
              <a:t>10/25/2019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3D15AD-2C1B-4E9F-9D09-F5F28F353BC2}" type="slidenum">
              <a:rPr lang="en-US" smtClean="0"/>
              <a:t>‹#›</a:t>
            </a:fld>
            <a:endParaRPr lang="en-US"/>
          </a:p>
        </p:txBody>
      </p:sp>
    </p:spTree>
    <p:extLst>
      <p:ext uri="{BB962C8B-B14F-4D97-AF65-F5344CB8AC3E}">
        <p14:creationId xmlns:p14="http://schemas.microsoft.com/office/powerpoint/2010/main" val="243106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D5318E-897A-4C20-831D-D7C8BC493B38}" type="datetimeFigureOut">
              <a:rPr lang="en-US" smtClean="0"/>
              <a:t>10/25/2019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3D15AD-2C1B-4E9F-9D09-F5F28F353BC2}" type="slidenum">
              <a:rPr lang="en-US" smtClean="0"/>
              <a:t>‹#›</a:t>
            </a:fld>
            <a:endParaRPr lang="en-US"/>
          </a:p>
        </p:txBody>
      </p:sp>
    </p:spTree>
    <p:extLst>
      <p:ext uri="{BB962C8B-B14F-4D97-AF65-F5344CB8AC3E}">
        <p14:creationId xmlns:p14="http://schemas.microsoft.com/office/powerpoint/2010/main" val="424059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D5318E-897A-4C20-831D-D7C8BC493B38}" type="datetimeFigureOut">
              <a:rPr lang="en-US" smtClean="0"/>
              <a:t>10/25/2019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3D15AD-2C1B-4E9F-9D09-F5F28F353BC2}" type="slidenum">
              <a:rPr lang="en-US" smtClean="0"/>
              <a:t>‹#›</a:t>
            </a:fld>
            <a:endParaRPr lang="en-US"/>
          </a:p>
        </p:txBody>
      </p:sp>
    </p:spTree>
    <p:extLst>
      <p:ext uri="{BB962C8B-B14F-4D97-AF65-F5344CB8AC3E}">
        <p14:creationId xmlns:p14="http://schemas.microsoft.com/office/powerpoint/2010/main" val="2603468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D5318E-897A-4C20-831D-D7C8BC493B38}"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D3D15AD-2C1B-4E9F-9D09-F5F28F353BC2}" type="slidenum">
              <a:rPr lang="en-US" smtClean="0"/>
              <a:t>‹#›</a:t>
            </a:fld>
            <a:endParaRPr lang="en-US"/>
          </a:p>
        </p:txBody>
      </p:sp>
    </p:spTree>
    <p:extLst>
      <p:ext uri="{BB962C8B-B14F-4D97-AF65-F5344CB8AC3E}">
        <p14:creationId xmlns:p14="http://schemas.microsoft.com/office/powerpoint/2010/main" val="7875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D5318E-897A-4C20-831D-D7C8BC493B38}" type="datetimeFigureOut">
              <a:rPr lang="en-US" smtClean="0"/>
              <a:t>10/25/2019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D3D15AD-2C1B-4E9F-9D09-F5F28F353BC2}" type="slidenum">
              <a:rPr lang="en-US" smtClean="0"/>
              <a:t>‹#›</a:t>
            </a:fld>
            <a:endParaRPr lang="en-US"/>
          </a:p>
        </p:txBody>
      </p:sp>
    </p:spTree>
    <p:extLst>
      <p:ext uri="{BB962C8B-B14F-4D97-AF65-F5344CB8AC3E}">
        <p14:creationId xmlns:p14="http://schemas.microsoft.com/office/powerpoint/2010/main" val="410195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DD5318E-897A-4C20-831D-D7C8BC493B38}" type="datetimeFigureOut">
              <a:rPr lang="en-US" smtClean="0"/>
              <a:t>10/25/2019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D3D15AD-2C1B-4E9F-9D09-F5F28F353BC2}" type="slidenum">
              <a:rPr lang="en-US" smtClean="0"/>
              <a:t>‹#›</a:t>
            </a:fld>
            <a:endParaRPr lang="en-US"/>
          </a:p>
        </p:txBody>
      </p:sp>
    </p:spTree>
    <p:extLst>
      <p:ext uri="{BB962C8B-B14F-4D97-AF65-F5344CB8AC3E}">
        <p14:creationId xmlns:p14="http://schemas.microsoft.com/office/powerpoint/2010/main" val="3018531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3)%20Fire%20Alarm/FA_Simulation" TargetMode="External"/><Relationship Id="rId2" Type="http://schemas.openxmlformats.org/officeDocument/2006/relationships/hyperlink" Target="3)%20Fire%20Alarm/FA_Schematic" TargetMode="External"/><Relationship Id="rId1" Type="http://schemas.openxmlformats.org/officeDocument/2006/relationships/slideLayout" Target="../slideLayouts/slideLayout2.xml"/><Relationship Id="rId4" Type="http://schemas.openxmlformats.org/officeDocument/2006/relationships/hyperlink" Target="3)%20Fire%20Alarm/FA_Datasheet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6B1321A-7BFE-48FC-B493-68CD1C5319F7}"/>
              </a:ext>
            </a:extLst>
          </p:cNvPr>
          <p:cNvSpPr>
            <a:spLocks noGrp="1"/>
          </p:cNvSpPr>
          <p:nvPr>
            <p:ph type="title"/>
          </p:nvPr>
        </p:nvSpPr>
        <p:spPr>
          <a:xfrm>
            <a:off x="2167128" y="1225296"/>
            <a:ext cx="9281160" cy="3520440"/>
          </a:xfrm>
        </p:spPr>
        <p:txBody>
          <a:bodyPr/>
          <a:lstStyle/>
          <a:p>
            <a:r>
              <a:rPr lang="en-US" dirty="0"/>
              <a:t>3) Fire alarm</a:t>
            </a:r>
          </a:p>
        </p:txBody>
      </p:sp>
      <p:sp>
        <p:nvSpPr>
          <p:cNvPr id="9" name="Text Placeholder 2">
            <a:extLst>
              <a:ext uri="{FF2B5EF4-FFF2-40B4-BE49-F238E27FC236}">
                <a16:creationId xmlns:a16="http://schemas.microsoft.com/office/drawing/2014/main" id="{3213E812-0768-479D-970E-AEB24157E117}"/>
              </a:ext>
            </a:extLst>
          </p:cNvPr>
          <p:cNvSpPr>
            <a:spLocks noGrp="1"/>
          </p:cNvSpPr>
          <p:nvPr>
            <p:ph type="body" idx="1"/>
          </p:nvPr>
        </p:nvSpPr>
        <p:spPr>
          <a:xfrm>
            <a:off x="2165774" y="5020056"/>
            <a:ext cx="9052560" cy="1066800"/>
          </a:xfrm>
        </p:spPr>
        <p:txBody>
          <a:bodyPr/>
          <a:lstStyle/>
          <a:p>
            <a:r>
              <a:rPr lang="en-US" dirty="0"/>
              <a:t>Be secure always.</a:t>
            </a:r>
          </a:p>
          <a:p>
            <a:endParaRPr lang="en-US" dirty="0"/>
          </a:p>
        </p:txBody>
      </p:sp>
    </p:spTree>
    <p:extLst>
      <p:ext uri="{BB962C8B-B14F-4D97-AF65-F5344CB8AC3E}">
        <p14:creationId xmlns:p14="http://schemas.microsoft.com/office/powerpoint/2010/main" val="174430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1000"/>
                                        <p:tgtEl>
                                          <p:spTgt spid="8"/>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arn(inVertical)">
                                      <p:cBhvr>
                                        <p:cTn id="11"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4CCD7C-56F9-4BED-8D6F-423F91E32763}"/>
              </a:ext>
            </a:extLst>
          </p:cNvPr>
          <p:cNvSpPr>
            <a:spLocks noGrp="1"/>
          </p:cNvSpPr>
          <p:nvPr>
            <p:ph type="title"/>
          </p:nvPr>
        </p:nvSpPr>
        <p:spPr>
          <a:xfrm>
            <a:off x="1069848" y="484632"/>
            <a:ext cx="10058400" cy="1609344"/>
          </a:xfrm>
        </p:spPr>
        <p:txBody>
          <a:bodyPr/>
          <a:lstStyle/>
          <a:p>
            <a:r>
              <a:rPr lang="en-US" dirty="0"/>
              <a:t>introduction</a:t>
            </a:r>
          </a:p>
        </p:txBody>
      </p:sp>
      <p:sp>
        <p:nvSpPr>
          <p:cNvPr id="5" name="Content Placeholder 2">
            <a:extLst>
              <a:ext uri="{FF2B5EF4-FFF2-40B4-BE49-F238E27FC236}">
                <a16:creationId xmlns:a16="http://schemas.microsoft.com/office/drawing/2014/main" id="{2532418A-7C2B-4B46-8037-B74E761268AF}"/>
              </a:ext>
            </a:extLst>
          </p:cNvPr>
          <p:cNvSpPr>
            <a:spLocks noGrp="1"/>
          </p:cNvSpPr>
          <p:nvPr>
            <p:ph idx="1"/>
          </p:nvPr>
        </p:nvSpPr>
        <p:spPr>
          <a:xfrm>
            <a:off x="1069848" y="2121408"/>
            <a:ext cx="10058400" cy="4050792"/>
          </a:xfrm>
        </p:spPr>
        <p:txBody>
          <a:bodyPr/>
          <a:lstStyle/>
          <a:p>
            <a:pPr algn="just"/>
            <a:r>
              <a:rPr lang="en-US" b="1" dirty="0"/>
              <a:t>INSPIRATION:</a:t>
            </a:r>
            <a:r>
              <a:rPr lang="en-US" dirty="0"/>
              <a:t> </a:t>
            </a:r>
          </a:p>
          <a:p>
            <a:pPr lvl="1" algn="just">
              <a:buFont typeface="Arial" panose="020B0604020202020204" pitchFamily="34" charset="0"/>
              <a:buChar char="•"/>
            </a:pPr>
            <a:r>
              <a:rPr lang="en-US" dirty="0"/>
              <a:t>Most fire alarm circuits are microcontroller based, thus costly. </a:t>
            </a:r>
          </a:p>
          <a:p>
            <a:pPr lvl="1" algn="just">
              <a:buFont typeface="Arial" panose="020B0604020202020204" pitchFamily="34" charset="0"/>
              <a:buChar char="•"/>
            </a:pPr>
            <a:r>
              <a:rPr lang="en-US" dirty="0"/>
              <a:t>Only a single sensor to detect fire so work in certain conditions only. </a:t>
            </a:r>
          </a:p>
          <a:p>
            <a:pPr lvl="1" algn="just">
              <a:buFont typeface="Arial" panose="020B0604020202020204" pitchFamily="34" charset="0"/>
              <a:buChar char="•"/>
            </a:pPr>
            <a:r>
              <a:rPr lang="en-US" dirty="0"/>
              <a:t>A multi-sensor alarm without microcontroller.</a:t>
            </a:r>
          </a:p>
          <a:p>
            <a:pPr lvl="1" algn="just">
              <a:buFont typeface="Arial" panose="020B0604020202020204" pitchFamily="34" charset="0"/>
              <a:buChar char="•"/>
            </a:pPr>
            <a:r>
              <a:rPr lang="en-US" dirty="0"/>
              <a:t>Reliable and cheap.</a:t>
            </a:r>
          </a:p>
          <a:p>
            <a:pPr algn="just"/>
            <a:r>
              <a:rPr lang="en-US" b="1" dirty="0"/>
              <a:t>AIM: </a:t>
            </a:r>
          </a:p>
          <a:p>
            <a:pPr lvl="1" algn="just">
              <a:buFont typeface="Arial" panose="020B0604020202020204" pitchFamily="34" charset="0"/>
              <a:buChar char="•"/>
            </a:pPr>
            <a:r>
              <a:rPr lang="en-US" dirty="0"/>
              <a:t>To build a fire alarm which detects high temperature, smoke and fire flames and sounds an alarm if either of the three conditions are present. The sensitivity of the sensor should be adjustable for it to be installed in various places like home, factory, etc.</a:t>
            </a:r>
          </a:p>
          <a:p>
            <a:pPr algn="just"/>
            <a:endParaRPr lang="en-US" dirty="0"/>
          </a:p>
        </p:txBody>
      </p:sp>
    </p:spTree>
    <p:extLst>
      <p:ext uri="{BB962C8B-B14F-4D97-AF65-F5344CB8AC3E}">
        <p14:creationId xmlns:p14="http://schemas.microsoft.com/office/powerpoint/2010/main" val="173044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1000"/>
                                        <p:tgtEl>
                                          <p:spTgt spid="5">
                                            <p:txEl>
                                              <p:pRg st="1" end="1"/>
                                            </p:txEl>
                                          </p:spTgt>
                                        </p:tgtEl>
                                      </p:cBhvr>
                                    </p:animEffect>
                                    <p:anim calcmode="lin" valueType="num">
                                      <p:cBhvr>
                                        <p:cTn id="1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1000"/>
                                        <p:tgtEl>
                                          <p:spTgt spid="5">
                                            <p:txEl>
                                              <p:pRg st="5" end="5"/>
                                            </p:txEl>
                                          </p:spTgt>
                                        </p:tgtEl>
                                      </p:cBhvr>
                                    </p:animEffect>
                                    <p:anim calcmode="lin" valueType="num">
                                      <p:cBhvr>
                                        <p:cTn id="3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Effect transition="in" filter="fade">
                                      <p:cBhvr>
                                        <p:cTn id="43" dur="1000"/>
                                        <p:tgtEl>
                                          <p:spTgt spid="5">
                                            <p:txEl>
                                              <p:pRg st="6" end="6"/>
                                            </p:txEl>
                                          </p:spTgt>
                                        </p:tgtEl>
                                      </p:cBhvr>
                                    </p:animEffect>
                                    <p:anim calcmode="lin" valueType="num">
                                      <p:cBhvr>
                                        <p:cTn id="4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5F3C60-41FB-41D7-BE2A-72868CB27AF6}"/>
              </a:ext>
            </a:extLst>
          </p:cNvPr>
          <p:cNvSpPr>
            <a:spLocks noGrp="1"/>
          </p:cNvSpPr>
          <p:nvPr>
            <p:ph type="title"/>
          </p:nvPr>
        </p:nvSpPr>
        <p:spPr/>
        <p:txBody>
          <a:bodyPr/>
          <a:lstStyle/>
          <a:p>
            <a:r>
              <a:rPr lang="en-US" dirty="0"/>
              <a:t>Block Diagram</a:t>
            </a:r>
          </a:p>
        </p:txBody>
      </p:sp>
      <p:sp>
        <p:nvSpPr>
          <p:cNvPr id="5" name="Rectangle 4">
            <a:extLst>
              <a:ext uri="{FF2B5EF4-FFF2-40B4-BE49-F238E27FC236}">
                <a16:creationId xmlns:a16="http://schemas.microsoft.com/office/drawing/2014/main" id="{D84C8B49-C1FE-4A4E-8BA0-5CE1458D2F16}"/>
              </a:ext>
            </a:extLst>
          </p:cNvPr>
          <p:cNvSpPr/>
          <p:nvPr/>
        </p:nvSpPr>
        <p:spPr>
          <a:xfrm>
            <a:off x="1367245" y="2264228"/>
            <a:ext cx="1837509" cy="92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Flame Sensor</a:t>
            </a:r>
          </a:p>
        </p:txBody>
      </p:sp>
      <p:sp>
        <p:nvSpPr>
          <p:cNvPr id="6" name="Rectangle 5">
            <a:extLst>
              <a:ext uri="{FF2B5EF4-FFF2-40B4-BE49-F238E27FC236}">
                <a16:creationId xmlns:a16="http://schemas.microsoft.com/office/drawing/2014/main" id="{B120CB30-2DA6-4DCA-81A7-C4EEB74EC4F9}"/>
              </a:ext>
            </a:extLst>
          </p:cNvPr>
          <p:cNvSpPr/>
          <p:nvPr/>
        </p:nvSpPr>
        <p:spPr>
          <a:xfrm>
            <a:off x="4850674" y="2264226"/>
            <a:ext cx="1837509" cy="923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Temperature Sensor</a:t>
            </a:r>
          </a:p>
        </p:txBody>
      </p:sp>
      <p:sp>
        <p:nvSpPr>
          <p:cNvPr id="7" name="Rectangle 6">
            <a:extLst>
              <a:ext uri="{FF2B5EF4-FFF2-40B4-BE49-F238E27FC236}">
                <a16:creationId xmlns:a16="http://schemas.microsoft.com/office/drawing/2014/main" id="{E91C853A-E0DD-4C22-845C-3C9100BC8166}"/>
              </a:ext>
            </a:extLst>
          </p:cNvPr>
          <p:cNvSpPr/>
          <p:nvPr/>
        </p:nvSpPr>
        <p:spPr>
          <a:xfrm>
            <a:off x="8334103" y="2264227"/>
            <a:ext cx="1924594" cy="92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Smoke Sensor</a:t>
            </a:r>
          </a:p>
        </p:txBody>
      </p:sp>
      <p:sp>
        <p:nvSpPr>
          <p:cNvPr id="8" name="Rectangle 7">
            <a:extLst>
              <a:ext uri="{FF2B5EF4-FFF2-40B4-BE49-F238E27FC236}">
                <a16:creationId xmlns:a16="http://schemas.microsoft.com/office/drawing/2014/main" id="{86AB5773-EF43-46BB-AF03-742E35AD1A73}"/>
              </a:ext>
            </a:extLst>
          </p:cNvPr>
          <p:cNvSpPr/>
          <p:nvPr/>
        </p:nvSpPr>
        <p:spPr>
          <a:xfrm>
            <a:off x="4850674" y="4075611"/>
            <a:ext cx="1837509" cy="809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Comparator</a:t>
            </a:r>
          </a:p>
        </p:txBody>
      </p:sp>
      <p:cxnSp>
        <p:nvCxnSpPr>
          <p:cNvPr id="10" name="Connector: Elbow 9">
            <a:extLst>
              <a:ext uri="{FF2B5EF4-FFF2-40B4-BE49-F238E27FC236}">
                <a16:creationId xmlns:a16="http://schemas.microsoft.com/office/drawing/2014/main" id="{010DAF68-0FB9-474C-8C93-E14336434A90}"/>
              </a:ext>
            </a:extLst>
          </p:cNvPr>
          <p:cNvCxnSpPr>
            <a:stCxn id="5" idx="2"/>
            <a:endCxn id="8" idx="1"/>
          </p:cNvCxnSpPr>
          <p:nvPr/>
        </p:nvCxnSpPr>
        <p:spPr>
          <a:xfrm rot="16200000" flipH="1">
            <a:off x="2921726" y="2551611"/>
            <a:ext cx="1293223" cy="25646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D2963B6-8F3F-480D-B914-174E1B8524AF}"/>
              </a:ext>
            </a:extLst>
          </p:cNvPr>
          <p:cNvCxnSpPr>
            <a:stCxn id="6" idx="2"/>
            <a:endCxn id="8" idx="0"/>
          </p:cNvCxnSpPr>
          <p:nvPr/>
        </p:nvCxnSpPr>
        <p:spPr>
          <a:xfrm>
            <a:off x="5769429" y="3187336"/>
            <a:ext cx="0" cy="88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E2ACEB0-4B4F-4BAA-A8B7-A7E8133FA330}"/>
              </a:ext>
            </a:extLst>
          </p:cNvPr>
          <p:cNvCxnSpPr>
            <a:stCxn id="7" idx="2"/>
            <a:endCxn id="8" idx="3"/>
          </p:cNvCxnSpPr>
          <p:nvPr/>
        </p:nvCxnSpPr>
        <p:spPr>
          <a:xfrm rot="5400000">
            <a:off x="7345680" y="2529840"/>
            <a:ext cx="1293224" cy="26082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4B2AFF5-B5C6-4C66-AB1F-596D886C3AAD}"/>
              </a:ext>
            </a:extLst>
          </p:cNvPr>
          <p:cNvSpPr/>
          <p:nvPr/>
        </p:nvSpPr>
        <p:spPr>
          <a:xfrm>
            <a:off x="4850674" y="5617029"/>
            <a:ext cx="1837509" cy="809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Alarm</a:t>
            </a:r>
          </a:p>
        </p:txBody>
      </p:sp>
      <p:cxnSp>
        <p:nvCxnSpPr>
          <p:cNvPr id="20" name="Straight Arrow Connector 19">
            <a:extLst>
              <a:ext uri="{FF2B5EF4-FFF2-40B4-BE49-F238E27FC236}">
                <a16:creationId xmlns:a16="http://schemas.microsoft.com/office/drawing/2014/main" id="{47DBDAAC-FFB2-4D71-9609-852290C5D823}"/>
              </a:ext>
            </a:extLst>
          </p:cNvPr>
          <p:cNvCxnSpPr>
            <a:stCxn id="8" idx="2"/>
            <a:endCxn id="18" idx="0"/>
          </p:cNvCxnSpPr>
          <p:nvPr/>
        </p:nvCxnSpPr>
        <p:spPr>
          <a:xfrm>
            <a:off x="5769429" y="4885509"/>
            <a:ext cx="0"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142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759F03-3233-42B7-B496-4D8C2B8F7ADF}"/>
              </a:ext>
            </a:extLst>
          </p:cNvPr>
          <p:cNvSpPr>
            <a:spLocks noGrp="1"/>
          </p:cNvSpPr>
          <p:nvPr>
            <p:ph type="title"/>
          </p:nvPr>
        </p:nvSpPr>
        <p:spPr>
          <a:xfrm>
            <a:off x="1069848" y="484632"/>
            <a:ext cx="10058400" cy="1609344"/>
          </a:xfrm>
        </p:spPr>
        <p:txBody>
          <a:bodyPr/>
          <a:lstStyle/>
          <a:p>
            <a:r>
              <a:rPr lang="en-US" dirty="0"/>
              <a:t>Concept and working</a:t>
            </a:r>
          </a:p>
        </p:txBody>
      </p:sp>
      <p:sp>
        <p:nvSpPr>
          <p:cNvPr id="5" name="Content Placeholder 2">
            <a:extLst>
              <a:ext uri="{FF2B5EF4-FFF2-40B4-BE49-F238E27FC236}">
                <a16:creationId xmlns:a16="http://schemas.microsoft.com/office/drawing/2014/main" id="{2CFD2AF9-DCFB-430C-A386-9D768B645C7C}"/>
              </a:ext>
            </a:extLst>
          </p:cNvPr>
          <p:cNvSpPr>
            <a:spLocks noGrp="1"/>
          </p:cNvSpPr>
          <p:nvPr>
            <p:ph idx="1"/>
          </p:nvPr>
        </p:nvSpPr>
        <p:spPr>
          <a:xfrm>
            <a:off x="1069848" y="2121408"/>
            <a:ext cx="10058400" cy="4050792"/>
          </a:xfrm>
        </p:spPr>
        <p:txBody>
          <a:bodyPr>
            <a:normAutofit/>
          </a:bodyPr>
          <a:lstStyle/>
          <a:p>
            <a:r>
              <a:rPr lang="en-US" dirty="0"/>
              <a:t>On detection of either flames or high temperatures or smoke, alarm is raised.</a:t>
            </a:r>
          </a:p>
          <a:p>
            <a:r>
              <a:rPr lang="en-US" dirty="0"/>
              <a:t>Dual comparator LM358 triggers </a:t>
            </a:r>
            <a:r>
              <a:rPr lang="en-US" dirty="0" err="1"/>
              <a:t>npn</a:t>
            </a:r>
            <a:r>
              <a:rPr lang="en-US" dirty="0"/>
              <a:t> transistor. </a:t>
            </a:r>
          </a:p>
          <a:p>
            <a:r>
              <a:rPr lang="en-US" dirty="0"/>
              <a:t>Transistor conducts and energizes relay to activate the alarm connected across it.</a:t>
            </a:r>
          </a:p>
          <a:p>
            <a:r>
              <a:rPr lang="en-US" dirty="0"/>
              <a:t>Adjustable temperature and smoke threshold values. </a:t>
            </a:r>
          </a:p>
          <a:p>
            <a:r>
              <a:rPr lang="en-US" dirty="0"/>
              <a:t>Safety indicator led is present. </a:t>
            </a:r>
          </a:p>
          <a:p>
            <a:r>
              <a:rPr lang="en-US" dirty="0"/>
              <a:t>Circuit functional led is present.</a:t>
            </a:r>
          </a:p>
        </p:txBody>
      </p:sp>
    </p:spTree>
    <p:extLst>
      <p:ext uri="{BB962C8B-B14F-4D97-AF65-F5344CB8AC3E}">
        <p14:creationId xmlns:p14="http://schemas.microsoft.com/office/powerpoint/2010/main" val="398371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1000"/>
                                        <p:tgtEl>
                                          <p:spTgt spid="5">
                                            <p:txEl>
                                              <p:pRg st="2" end="2"/>
                                            </p:txEl>
                                          </p:spTgt>
                                        </p:tgtEl>
                                      </p:cBhvr>
                                    </p:animEffect>
                                    <p:anim calcmode="lin" valueType="num">
                                      <p:cBhvr>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grpId="0" nodeType="after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2" presetClass="entr" presetSubtype="0" fill="hold" grpId="0" nodeType="after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1000"/>
                                        <p:tgtEl>
                                          <p:spTgt spid="5">
                                            <p:txEl>
                                              <p:pRg st="5" end="5"/>
                                            </p:txEl>
                                          </p:spTgt>
                                        </p:tgtEl>
                                      </p:cBhvr>
                                    </p:animEffect>
                                    <p:anim calcmode="lin" valueType="num">
                                      <p:cBhvr>
                                        <p:cTn id="4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740FC4-E329-47F2-9D0A-48F074CE4C6C}"/>
              </a:ext>
            </a:extLst>
          </p:cNvPr>
          <p:cNvSpPr>
            <a:spLocks noGrp="1"/>
          </p:cNvSpPr>
          <p:nvPr>
            <p:ph type="title"/>
          </p:nvPr>
        </p:nvSpPr>
        <p:spPr>
          <a:xfrm>
            <a:off x="1069848" y="484632"/>
            <a:ext cx="10058400" cy="1609344"/>
          </a:xfrm>
        </p:spPr>
        <p:txBody>
          <a:bodyPr/>
          <a:lstStyle/>
          <a:p>
            <a:r>
              <a:rPr lang="en-US" dirty="0"/>
              <a:t>Components</a:t>
            </a:r>
          </a:p>
        </p:txBody>
      </p:sp>
      <p:sp>
        <p:nvSpPr>
          <p:cNvPr id="5" name="Content Placeholder 2">
            <a:extLst>
              <a:ext uri="{FF2B5EF4-FFF2-40B4-BE49-F238E27FC236}">
                <a16:creationId xmlns:a16="http://schemas.microsoft.com/office/drawing/2014/main" id="{833DA3E7-426D-4256-9D82-4D0ABD49D89F}"/>
              </a:ext>
            </a:extLst>
          </p:cNvPr>
          <p:cNvSpPr>
            <a:spLocks noGrp="1"/>
          </p:cNvSpPr>
          <p:nvPr>
            <p:ph idx="1"/>
          </p:nvPr>
        </p:nvSpPr>
        <p:spPr>
          <a:xfrm>
            <a:off x="1069848" y="2121408"/>
            <a:ext cx="10058400" cy="4050792"/>
          </a:xfrm>
        </p:spPr>
        <p:txBody>
          <a:bodyPr/>
          <a:lstStyle/>
          <a:p>
            <a:pPr marL="457200" indent="-457200">
              <a:buFont typeface="+mj-lt"/>
              <a:buAutoNum type="arabicParenR"/>
            </a:pPr>
            <a:r>
              <a:rPr lang="en-US" dirty="0"/>
              <a:t>MQ 135</a:t>
            </a:r>
          </a:p>
          <a:p>
            <a:pPr marL="457200" indent="-457200">
              <a:buFont typeface="+mj-lt"/>
              <a:buAutoNum type="arabicParenR"/>
            </a:pPr>
            <a:r>
              <a:rPr lang="en-US" dirty="0"/>
              <a:t>IR Flame sensor</a:t>
            </a:r>
          </a:p>
          <a:p>
            <a:pPr marL="457200" indent="-457200">
              <a:buFont typeface="+mj-lt"/>
              <a:buAutoNum type="arabicParenR"/>
            </a:pPr>
            <a:r>
              <a:rPr lang="en-US" dirty="0"/>
              <a:t>LM35</a:t>
            </a:r>
          </a:p>
          <a:p>
            <a:pPr marL="457200" indent="-457200">
              <a:buFont typeface="+mj-lt"/>
              <a:buAutoNum type="arabicParenR"/>
            </a:pPr>
            <a:r>
              <a:rPr lang="en-US" dirty="0"/>
              <a:t>LM358 </a:t>
            </a:r>
          </a:p>
          <a:p>
            <a:pPr marL="457200" indent="-457200">
              <a:buFont typeface="+mj-lt"/>
              <a:buAutoNum type="arabicParenR"/>
            </a:pPr>
            <a:r>
              <a:rPr lang="en-US" dirty="0"/>
              <a:t>Relay</a:t>
            </a:r>
          </a:p>
          <a:p>
            <a:pPr marL="457200" indent="-457200">
              <a:buFont typeface="+mj-lt"/>
              <a:buAutoNum type="arabicParenR"/>
            </a:pPr>
            <a:r>
              <a:rPr lang="en-US" dirty="0"/>
              <a:t>Led</a:t>
            </a:r>
          </a:p>
          <a:p>
            <a:pPr marL="457200" indent="-457200">
              <a:buFont typeface="+mj-lt"/>
              <a:buAutoNum type="arabicParenR"/>
            </a:pPr>
            <a:r>
              <a:rPr lang="en-US" dirty="0"/>
              <a:t>Resistors</a:t>
            </a:r>
          </a:p>
          <a:p>
            <a:pPr marL="457200" indent="-457200">
              <a:buFont typeface="+mj-lt"/>
              <a:buAutoNum type="arabicParenR"/>
            </a:pPr>
            <a:r>
              <a:rPr lang="en-US" dirty="0"/>
              <a:t>Pinhead PCB Connectors</a:t>
            </a:r>
          </a:p>
        </p:txBody>
      </p:sp>
    </p:spTree>
    <p:extLst>
      <p:ext uri="{BB962C8B-B14F-4D97-AF65-F5344CB8AC3E}">
        <p14:creationId xmlns:p14="http://schemas.microsoft.com/office/powerpoint/2010/main" val="32795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1000"/>
                                        <p:tgtEl>
                                          <p:spTgt spid="5">
                                            <p:txEl>
                                              <p:pRg st="2" end="2"/>
                                            </p:txEl>
                                          </p:spTgt>
                                        </p:tgtEl>
                                      </p:cBhvr>
                                    </p:animEffect>
                                    <p:anim calcmode="lin" valueType="num">
                                      <p:cBhvr>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grpId="0" nodeType="after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2" presetClass="entr" presetSubtype="0" fill="hold" grpId="0" nodeType="after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1000"/>
                                        <p:tgtEl>
                                          <p:spTgt spid="5">
                                            <p:txEl>
                                              <p:pRg st="5" end="5"/>
                                            </p:txEl>
                                          </p:spTgt>
                                        </p:tgtEl>
                                      </p:cBhvr>
                                    </p:animEffect>
                                    <p:anim calcmode="lin" valueType="num">
                                      <p:cBhvr>
                                        <p:cTn id="4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6500"/>
                            </p:stCondLst>
                            <p:childTnLst>
                              <p:par>
                                <p:cTn id="45" presetID="42" presetClass="entr" presetSubtype="0" fill="hold" grpId="0" nodeType="after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1000"/>
                                        <p:tgtEl>
                                          <p:spTgt spid="5">
                                            <p:txEl>
                                              <p:pRg st="6" end="6"/>
                                            </p:txEl>
                                          </p:spTgt>
                                        </p:tgtEl>
                                      </p:cBhvr>
                                    </p:animEffect>
                                    <p:anim calcmode="lin" valueType="num">
                                      <p:cBhvr>
                                        <p:cTn id="4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50" fill="hold">
                            <p:stCondLst>
                              <p:cond delay="7500"/>
                            </p:stCondLst>
                            <p:childTnLst>
                              <p:par>
                                <p:cTn id="51" presetID="42" presetClass="entr" presetSubtype="0" fill="hold" grpId="0" nodeType="after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Effect transition="in" filter="fade">
                                      <p:cBhvr>
                                        <p:cTn id="53" dur="1000"/>
                                        <p:tgtEl>
                                          <p:spTgt spid="5">
                                            <p:txEl>
                                              <p:pRg st="7" end="7"/>
                                            </p:txEl>
                                          </p:spTgt>
                                        </p:tgtEl>
                                      </p:cBhvr>
                                    </p:animEffect>
                                    <p:anim calcmode="lin" valueType="num">
                                      <p:cBhvr>
                                        <p:cTn id="54"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C28F8A-62AB-4B95-832D-F2920B45FD75}"/>
              </a:ext>
            </a:extLst>
          </p:cNvPr>
          <p:cNvSpPr>
            <a:spLocks noGrp="1"/>
          </p:cNvSpPr>
          <p:nvPr>
            <p:ph type="title"/>
          </p:nvPr>
        </p:nvSpPr>
        <p:spPr>
          <a:xfrm>
            <a:off x="1069848" y="512064"/>
            <a:ext cx="10058400" cy="1609344"/>
          </a:xfrm>
        </p:spPr>
        <p:txBody>
          <a:bodyPr/>
          <a:lstStyle/>
          <a:p>
            <a:r>
              <a:rPr lang="en-US" dirty="0"/>
              <a:t>Related documents</a:t>
            </a:r>
          </a:p>
        </p:txBody>
      </p:sp>
      <p:sp>
        <p:nvSpPr>
          <p:cNvPr id="5" name="Content Placeholder 2">
            <a:extLst>
              <a:ext uri="{FF2B5EF4-FFF2-40B4-BE49-F238E27FC236}">
                <a16:creationId xmlns:a16="http://schemas.microsoft.com/office/drawing/2014/main" id="{BE247408-D4CF-4962-A85E-1858C62273BF}"/>
              </a:ext>
            </a:extLst>
          </p:cNvPr>
          <p:cNvSpPr>
            <a:spLocks noGrp="1"/>
          </p:cNvSpPr>
          <p:nvPr>
            <p:ph idx="1"/>
          </p:nvPr>
        </p:nvSpPr>
        <p:spPr>
          <a:xfrm>
            <a:off x="1069848" y="2121408"/>
            <a:ext cx="10058400" cy="4050792"/>
          </a:xfrm>
        </p:spPr>
        <p:txBody>
          <a:bodyPr/>
          <a:lstStyle/>
          <a:p>
            <a:r>
              <a:rPr lang="en-US" dirty="0"/>
              <a:t>Schematic: </a:t>
            </a:r>
          </a:p>
          <a:p>
            <a:pPr marL="0" indent="0">
              <a:buNone/>
            </a:pPr>
            <a:r>
              <a:rPr lang="en-US" dirty="0">
                <a:hlinkClick r:id="rId2" action="ppaction://hlinkfile"/>
              </a:rPr>
              <a:t>3) Fire Alarm\</a:t>
            </a:r>
            <a:r>
              <a:rPr lang="en-US" dirty="0" err="1">
                <a:hlinkClick r:id="rId2" action="ppaction://hlinkfile"/>
              </a:rPr>
              <a:t>FA_Schematic</a:t>
            </a:r>
            <a:endParaRPr lang="en-US" dirty="0"/>
          </a:p>
          <a:p>
            <a:r>
              <a:rPr lang="en-US" dirty="0"/>
              <a:t>Simulation:</a:t>
            </a:r>
          </a:p>
          <a:p>
            <a:pPr marL="0" indent="0">
              <a:buNone/>
            </a:pPr>
            <a:r>
              <a:rPr lang="en-US" dirty="0">
                <a:hlinkClick r:id="rId3" action="ppaction://hlinkfile"/>
              </a:rPr>
              <a:t>3) Fire Alarm\</a:t>
            </a:r>
            <a:r>
              <a:rPr lang="en-US" dirty="0" err="1">
                <a:hlinkClick r:id="rId3" action="ppaction://hlinkfile"/>
              </a:rPr>
              <a:t>FA_Simulation</a:t>
            </a:r>
            <a:endParaRPr lang="en-US" dirty="0"/>
          </a:p>
          <a:p>
            <a:r>
              <a:rPr lang="en-US" dirty="0"/>
              <a:t>PCB Layout: </a:t>
            </a:r>
          </a:p>
          <a:p>
            <a:pPr marL="0" indent="0">
              <a:buNone/>
            </a:pPr>
            <a:r>
              <a:rPr lang="en-US" dirty="0">
                <a:hlinkClick r:id="rId3" action="ppaction://hlinkfile"/>
              </a:rPr>
              <a:t>3) Fire Alarm\</a:t>
            </a:r>
            <a:r>
              <a:rPr lang="en-US" dirty="0" err="1">
                <a:hlinkClick r:id="rId3" action="ppaction://hlinkfile"/>
              </a:rPr>
              <a:t>FA_Simulation</a:t>
            </a:r>
            <a:endParaRPr lang="en-US" dirty="0"/>
          </a:p>
          <a:p>
            <a:r>
              <a:rPr lang="en-US" dirty="0"/>
              <a:t>Datasheets:</a:t>
            </a:r>
          </a:p>
          <a:p>
            <a:pPr marL="0" indent="0">
              <a:buNone/>
            </a:pPr>
            <a:r>
              <a:rPr lang="en-US" dirty="0">
                <a:hlinkClick r:id="rId4" action="ppaction://hlinkfile"/>
              </a:rPr>
              <a:t>3) Fire Alarm\</a:t>
            </a:r>
            <a:r>
              <a:rPr lang="en-US" dirty="0" err="1">
                <a:hlinkClick r:id="rId4" action="ppaction://hlinkfile"/>
              </a:rPr>
              <a:t>FA_Datasheets</a:t>
            </a:r>
            <a:endParaRPr lang="en-US" dirty="0"/>
          </a:p>
          <a:p>
            <a:pPr marL="0" indent="0">
              <a:buNone/>
            </a:pPr>
            <a:endParaRPr lang="en-US" dirty="0"/>
          </a:p>
        </p:txBody>
      </p:sp>
    </p:spTree>
    <p:extLst>
      <p:ext uri="{BB962C8B-B14F-4D97-AF65-F5344CB8AC3E}">
        <p14:creationId xmlns:p14="http://schemas.microsoft.com/office/powerpoint/2010/main" val="245043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1000"/>
                                        <p:tgtEl>
                                          <p:spTgt spid="5">
                                            <p:txEl>
                                              <p:pRg st="2" end="2"/>
                                            </p:txEl>
                                          </p:spTgt>
                                        </p:tgtEl>
                                      </p:cBhvr>
                                    </p:animEffect>
                                    <p:anim calcmode="lin" valueType="num">
                                      <p:cBhvr>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grpId="0" nodeType="after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2" presetClass="entr" presetSubtype="0" fill="hold" grpId="0" nodeType="after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1000"/>
                                        <p:tgtEl>
                                          <p:spTgt spid="5">
                                            <p:txEl>
                                              <p:pRg st="5" end="5"/>
                                            </p:txEl>
                                          </p:spTgt>
                                        </p:tgtEl>
                                      </p:cBhvr>
                                    </p:animEffect>
                                    <p:anim calcmode="lin" valueType="num">
                                      <p:cBhvr>
                                        <p:cTn id="4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6500"/>
                            </p:stCondLst>
                            <p:childTnLst>
                              <p:par>
                                <p:cTn id="45" presetID="42" presetClass="entr" presetSubtype="0" fill="hold" grpId="0" nodeType="after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1000"/>
                                        <p:tgtEl>
                                          <p:spTgt spid="5">
                                            <p:txEl>
                                              <p:pRg st="6" end="6"/>
                                            </p:txEl>
                                          </p:spTgt>
                                        </p:tgtEl>
                                      </p:cBhvr>
                                    </p:animEffect>
                                    <p:anim calcmode="lin" valueType="num">
                                      <p:cBhvr>
                                        <p:cTn id="4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50" fill="hold">
                            <p:stCondLst>
                              <p:cond delay="7500"/>
                            </p:stCondLst>
                            <p:childTnLst>
                              <p:par>
                                <p:cTn id="51" presetID="42" presetClass="entr" presetSubtype="0" fill="hold" grpId="0" nodeType="after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Effect transition="in" filter="fade">
                                      <p:cBhvr>
                                        <p:cTn id="53" dur="1000"/>
                                        <p:tgtEl>
                                          <p:spTgt spid="5">
                                            <p:txEl>
                                              <p:pRg st="7" end="7"/>
                                            </p:txEl>
                                          </p:spTgt>
                                        </p:tgtEl>
                                      </p:cBhvr>
                                    </p:animEffect>
                                    <p:anim calcmode="lin" valueType="num">
                                      <p:cBhvr>
                                        <p:cTn id="54"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CE65BD-CF42-46C5-A8DC-FEE74F4C7740}"/>
              </a:ext>
            </a:extLst>
          </p:cNvPr>
          <p:cNvSpPr>
            <a:spLocks noGrp="1"/>
          </p:cNvSpPr>
          <p:nvPr>
            <p:ph type="title"/>
          </p:nvPr>
        </p:nvSpPr>
        <p:spPr>
          <a:xfrm>
            <a:off x="1069848" y="484632"/>
            <a:ext cx="10058400" cy="1609344"/>
          </a:xfrm>
        </p:spPr>
        <p:txBody>
          <a:bodyPr/>
          <a:lstStyle/>
          <a:p>
            <a:r>
              <a:rPr lang="en-US" dirty="0"/>
              <a:t>calculations</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D8B7F2F-DAAF-4244-BA35-FF852FD87D9D}"/>
                  </a:ext>
                </a:extLst>
              </p:cNvPr>
              <p:cNvSpPr>
                <a:spLocks noGrp="1"/>
              </p:cNvSpPr>
              <p:nvPr>
                <p:ph idx="1"/>
              </p:nvPr>
            </p:nvSpPr>
            <p:spPr>
              <a:xfrm>
                <a:off x="1069848" y="2121408"/>
                <a:ext cx="10058400" cy="4050792"/>
              </a:xfrm>
            </p:spPr>
            <p:txBody>
              <a:bodyPr/>
              <a:lstStyle/>
              <a:p>
                <a:r>
                  <a:rPr lang="en-US" dirty="0"/>
                  <a:t>Vref:</a:t>
                </a:r>
              </a:p>
              <a:p>
                <a:pPr marL="0" indent="0">
                  <a:buNone/>
                </a:pPr>
                <a:r>
                  <a:rPr lang="en-US" dirty="0"/>
                  <a:t>	1) LM35:  0.45 v ( 45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endParaRPr lang="en-US" b="0" dirty="0">
                  <a:ea typeface="Cambria Math" panose="02040503050406030204" pitchFamily="18" charset="0"/>
                </a:endParaRPr>
              </a:p>
              <a:p>
                <a:pPr marL="0" indent="0">
                  <a:buNone/>
                </a:pPr>
                <a:r>
                  <a:rPr lang="en-US" dirty="0"/>
                  <a:t>	2) Flame sensor : 4 V ( Active Low Sensor)</a:t>
                </a:r>
              </a:p>
              <a:p>
                <a:pPr marL="0" indent="0">
                  <a:buNone/>
                </a:pPr>
                <a:r>
                  <a:rPr lang="en-US" dirty="0"/>
                  <a:t>	3) MQ135: 3.5V (By practical testing) </a:t>
                </a:r>
              </a:p>
              <a:p>
                <a:pPr marL="0" indent="0">
                  <a:buNone/>
                </a:pPr>
                <a:endParaRPr lang="en-US" dirty="0"/>
              </a:p>
              <a:p>
                <a:endParaRPr lang="en-US" dirty="0"/>
              </a:p>
            </p:txBody>
          </p:sp>
        </mc:Choice>
        <mc:Fallback xmlns="">
          <p:sp>
            <p:nvSpPr>
              <p:cNvPr id="5" name="Content Placeholder 2">
                <a:extLst>
                  <a:ext uri="{FF2B5EF4-FFF2-40B4-BE49-F238E27FC236}">
                    <a16:creationId xmlns:a16="http://schemas.microsoft.com/office/drawing/2014/main" id="{6D8B7F2F-DAAF-4244-BA35-FF852FD87D9D}"/>
                  </a:ext>
                </a:extLst>
              </p:cNvPr>
              <p:cNvSpPr>
                <a:spLocks noGrp="1" noRot="1" noChangeAspect="1" noMove="1" noResize="1" noEditPoints="1" noAdjustHandles="1" noChangeArrowheads="1" noChangeShapeType="1" noTextEdit="1"/>
              </p:cNvSpPr>
              <p:nvPr>
                <p:ph idx="1"/>
              </p:nvPr>
            </p:nvSpPr>
            <p:spPr>
              <a:xfrm>
                <a:off x="1069848" y="2121408"/>
                <a:ext cx="10058400" cy="4050792"/>
              </a:xfrm>
              <a:blipFill>
                <a:blip r:embed="rId2"/>
                <a:stretch>
                  <a:fillRect l="-303" t="-1504"/>
                </a:stretch>
              </a:blipFill>
            </p:spPr>
            <p:txBody>
              <a:bodyPr/>
              <a:lstStyle/>
              <a:p>
                <a:r>
                  <a:rPr lang="en-US">
                    <a:noFill/>
                  </a:rPr>
                  <a:t> </a:t>
                </a:r>
              </a:p>
            </p:txBody>
          </p:sp>
        </mc:Fallback>
      </mc:AlternateContent>
    </p:spTree>
    <p:extLst>
      <p:ext uri="{BB962C8B-B14F-4D97-AF65-F5344CB8AC3E}">
        <p14:creationId xmlns:p14="http://schemas.microsoft.com/office/powerpoint/2010/main" val="385746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1000"/>
                                        <p:tgtEl>
                                          <p:spTgt spid="5">
                                            <p:txEl>
                                              <p:pRg st="2" end="2"/>
                                            </p:txEl>
                                          </p:spTgt>
                                        </p:tgtEl>
                                      </p:cBhvr>
                                    </p:animEffect>
                                    <p:anim calcmode="lin" valueType="num">
                                      <p:cBhvr>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A033-E8AC-4481-8C07-969368B5C70A}"/>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05241ED8-F1E7-4F4B-96C3-9F2530AA65D8}"/>
              </a:ext>
            </a:extLst>
          </p:cNvPr>
          <p:cNvSpPr>
            <a:spLocks noGrp="1"/>
          </p:cNvSpPr>
          <p:nvPr>
            <p:ph idx="1"/>
          </p:nvPr>
        </p:nvSpPr>
        <p:spPr/>
        <p:txBody>
          <a:bodyPr/>
          <a:lstStyle/>
          <a:p>
            <a:r>
              <a:rPr lang="en-US" dirty="0"/>
              <a:t>1) Flame sensor’s sensing distance depends on the intensity of the flame.</a:t>
            </a:r>
          </a:p>
          <a:p>
            <a:r>
              <a:rPr lang="en-US" dirty="0"/>
              <a:t>2) LM35 takes some time to heat up.</a:t>
            </a:r>
          </a:p>
          <a:p>
            <a:r>
              <a:rPr lang="en-US" dirty="0"/>
              <a:t>3) MQ135 has 48 hours preheat time.</a:t>
            </a:r>
          </a:p>
          <a:p>
            <a:endParaRPr lang="en-US" dirty="0"/>
          </a:p>
        </p:txBody>
      </p:sp>
    </p:spTree>
    <p:extLst>
      <p:ext uri="{BB962C8B-B14F-4D97-AF65-F5344CB8AC3E}">
        <p14:creationId xmlns:p14="http://schemas.microsoft.com/office/powerpoint/2010/main" val="299917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4A51-C46C-4D5D-B184-793336EBF46C}"/>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D19F2D53-18AE-4B74-AA8A-F84AA5465465}"/>
              </a:ext>
            </a:extLst>
          </p:cNvPr>
          <p:cNvSpPr>
            <a:spLocks noGrp="1"/>
          </p:cNvSpPr>
          <p:nvPr>
            <p:ph idx="1"/>
          </p:nvPr>
        </p:nvSpPr>
        <p:spPr/>
        <p:txBody>
          <a:bodyPr/>
          <a:lstStyle/>
          <a:p>
            <a:r>
              <a:rPr lang="en-US" dirty="0"/>
              <a:t>1) All sensors can be configured for different environments.</a:t>
            </a:r>
          </a:p>
          <a:p>
            <a:r>
              <a:rPr lang="en-US" dirty="0"/>
              <a:t>2) Cheaper than current available </a:t>
            </a:r>
            <a:r>
              <a:rPr lang="en-US"/>
              <a:t>systems.</a:t>
            </a:r>
            <a:endParaRPr lang="en-US" dirty="0"/>
          </a:p>
        </p:txBody>
      </p:sp>
    </p:spTree>
    <p:extLst>
      <p:ext uri="{BB962C8B-B14F-4D97-AF65-F5344CB8AC3E}">
        <p14:creationId xmlns:p14="http://schemas.microsoft.com/office/powerpoint/2010/main" val="105315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35</TotalTime>
  <Words>279</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 Math</vt:lpstr>
      <vt:lpstr>Rockwell</vt:lpstr>
      <vt:lpstr>Rockwell Condensed</vt:lpstr>
      <vt:lpstr>Wingdings</vt:lpstr>
      <vt:lpstr>Wood Type</vt:lpstr>
      <vt:lpstr>3) Fire alarm</vt:lpstr>
      <vt:lpstr>introduction</vt:lpstr>
      <vt:lpstr>Block Diagram</vt:lpstr>
      <vt:lpstr>Concept and working</vt:lpstr>
      <vt:lpstr>Components</vt:lpstr>
      <vt:lpstr>Related documents</vt:lpstr>
      <vt:lpstr>calculations</vt:lpstr>
      <vt:lpstr>Limitations</vt:lpstr>
      <vt:lpstr>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Fire alarm</dc:title>
  <dc:creator>Rutvij Shah</dc:creator>
  <cp:lastModifiedBy>Rutvij Shah</cp:lastModifiedBy>
  <cp:revision>20</cp:revision>
  <dcterms:created xsi:type="dcterms:W3CDTF">2019-09-26T14:48:27Z</dcterms:created>
  <dcterms:modified xsi:type="dcterms:W3CDTF">2019-10-25T13:53:08Z</dcterms:modified>
</cp:coreProperties>
</file>