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 id="267" r:id="rId10"/>
    <p:sldId id="266" r:id="rId11"/>
    <p:sldId id="265" r:id="rId12"/>
    <p:sldId id="264" r:id="rId13"/>
    <p:sldId id="263"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719F2-B143-39A2-ED10-07663A7EED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4CBA8A8-02CB-0128-4617-A8E8F6F541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5FBAA1F-69D8-2315-12D4-7456ED0293C3}"/>
              </a:ext>
            </a:extLst>
          </p:cNvPr>
          <p:cNvSpPr>
            <a:spLocks noGrp="1"/>
          </p:cNvSpPr>
          <p:nvPr>
            <p:ph type="dt" sz="half" idx="10"/>
          </p:nvPr>
        </p:nvSpPr>
        <p:spPr/>
        <p:txBody>
          <a:bodyPr/>
          <a:lstStyle/>
          <a:p>
            <a:fld id="{7E50F0A8-757E-48C0-B8FE-734978337A3D}" type="datetimeFigureOut">
              <a:rPr lang="en-AU" smtClean="0"/>
              <a:t>6/05/2022</a:t>
            </a:fld>
            <a:endParaRPr lang="en-AU"/>
          </a:p>
        </p:txBody>
      </p:sp>
      <p:sp>
        <p:nvSpPr>
          <p:cNvPr id="5" name="Footer Placeholder 4">
            <a:extLst>
              <a:ext uri="{FF2B5EF4-FFF2-40B4-BE49-F238E27FC236}">
                <a16:creationId xmlns:a16="http://schemas.microsoft.com/office/drawing/2014/main" id="{EC312600-9279-34A4-7B48-B79BEF6E4F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9DDCF69-C3DB-255D-16B1-EB96B7DA5286}"/>
              </a:ext>
            </a:extLst>
          </p:cNvPr>
          <p:cNvSpPr>
            <a:spLocks noGrp="1"/>
          </p:cNvSpPr>
          <p:nvPr>
            <p:ph type="sldNum" sz="quarter" idx="12"/>
          </p:nvPr>
        </p:nvSpPr>
        <p:spPr/>
        <p:txBody>
          <a:bodyPr/>
          <a:lstStyle/>
          <a:p>
            <a:fld id="{71F93745-7333-441D-8F87-D0D955511CC0}" type="slidenum">
              <a:rPr lang="en-AU" smtClean="0"/>
              <a:t>‹#›</a:t>
            </a:fld>
            <a:endParaRPr lang="en-AU"/>
          </a:p>
        </p:txBody>
      </p:sp>
    </p:spTree>
    <p:extLst>
      <p:ext uri="{BB962C8B-B14F-4D97-AF65-F5344CB8AC3E}">
        <p14:creationId xmlns:p14="http://schemas.microsoft.com/office/powerpoint/2010/main" val="385529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FC7DE-0492-4BA2-3DFE-8EEAC14FB4D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21590B9-949B-CD8B-8958-ABDD38985F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8640753-53B8-354D-E8C2-967FAD8E231E}"/>
              </a:ext>
            </a:extLst>
          </p:cNvPr>
          <p:cNvSpPr>
            <a:spLocks noGrp="1"/>
          </p:cNvSpPr>
          <p:nvPr>
            <p:ph type="dt" sz="half" idx="10"/>
          </p:nvPr>
        </p:nvSpPr>
        <p:spPr/>
        <p:txBody>
          <a:bodyPr/>
          <a:lstStyle/>
          <a:p>
            <a:fld id="{7E50F0A8-757E-48C0-B8FE-734978337A3D}" type="datetimeFigureOut">
              <a:rPr lang="en-AU" smtClean="0"/>
              <a:t>6/05/2022</a:t>
            </a:fld>
            <a:endParaRPr lang="en-AU"/>
          </a:p>
        </p:txBody>
      </p:sp>
      <p:sp>
        <p:nvSpPr>
          <p:cNvPr id="5" name="Footer Placeholder 4">
            <a:extLst>
              <a:ext uri="{FF2B5EF4-FFF2-40B4-BE49-F238E27FC236}">
                <a16:creationId xmlns:a16="http://schemas.microsoft.com/office/drawing/2014/main" id="{88282F7B-55EC-962E-F8F6-415589A0672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2983E0B-5E37-F0CD-5572-8FCD9C1D8A31}"/>
              </a:ext>
            </a:extLst>
          </p:cNvPr>
          <p:cNvSpPr>
            <a:spLocks noGrp="1"/>
          </p:cNvSpPr>
          <p:nvPr>
            <p:ph type="sldNum" sz="quarter" idx="12"/>
          </p:nvPr>
        </p:nvSpPr>
        <p:spPr/>
        <p:txBody>
          <a:bodyPr/>
          <a:lstStyle/>
          <a:p>
            <a:fld id="{71F93745-7333-441D-8F87-D0D955511CC0}" type="slidenum">
              <a:rPr lang="en-AU" smtClean="0"/>
              <a:t>‹#›</a:t>
            </a:fld>
            <a:endParaRPr lang="en-AU"/>
          </a:p>
        </p:txBody>
      </p:sp>
    </p:spTree>
    <p:extLst>
      <p:ext uri="{BB962C8B-B14F-4D97-AF65-F5344CB8AC3E}">
        <p14:creationId xmlns:p14="http://schemas.microsoft.com/office/powerpoint/2010/main" val="4185654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C5848B-05C4-21E1-1F9D-953CD7E421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1818220-A81A-2703-7740-954F2985ED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FDE06AD-D296-F0B6-BB9D-57563A3E35D0}"/>
              </a:ext>
            </a:extLst>
          </p:cNvPr>
          <p:cNvSpPr>
            <a:spLocks noGrp="1"/>
          </p:cNvSpPr>
          <p:nvPr>
            <p:ph type="dt" sz="half" idx="10"/>
          </p:nvPr>
        </p:nvSpPr>
        <p:spPr/>
        <p:txBody>
          <a:bodyPr/>
          <a:lstStyle/>
          <a:p>
            <a:fld id="{7E50F0A8-757E-48C0-B8FE-734978337A3D}" type="datetimeFigureOut">
              <a:rPr lang="en-AU" smtClean="0"/>
              <a:t>6/05/2022</a:t>
            </a:fld>
            <a:endParaRPr lang="en-AU"/>
          </a:p>
        </p:txBody>
      </p:sp>
      <p:sp>
        <p:nvSpPr>
          <p:cNvPr id="5" name="Footer Placeholder 4">
            <a:extLst>
              <a:ext uri="{FF2B5EF4-FFF2-40B4-BE49-F238E27FC236}">
                <a16:creationId xmlns:a16="http://schemas.microsoft.com/office/drawing/2014/main" id="{FF13E2B6-6EE7-CCCB-E2CD-0C7ECEE0C39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1765AA0-E5E5-4F7A-5AC7-7C9E31348AF7}"/>
              </a:ext>
            </a:extLst>
          </p:cNvPr>
          <p:cNvSpPr>
            <a:spLocks noGrp="1"/>
          </p:cNvSpPr>
          <p:nvPr>
            <p:ph type="sldNum" sz="quarter" idx="12"/>
          </p:nvPr>
        </p:nvSpPr>
        <p:spPr/>
        <p:txBody>
          <a:bodyPr/>
          <a:lstStyle/>
          <a:p>
            <a:fld id="{71F93745-7333-441D-8F87-D0D955511CC0}" type="slidenum">
              <a:rPr lang="en-AU" smtClean="0"/>
              <a:t>‹#›</a:t>
            </a:fld>
            <a:endParaRPr lang="en-AU"/>
          </a:p>
        </p:txBody>
      </p:sp>
    </p:spTree>
    <p:extLst>
      <p:ext uri="{BB962C8B-B14F-4D97-AF65-F5344CB8AC3E}">
        <p14:creationId xmlns:p14="http://schemas.microsoft.com/office/powerpoint/2010/main" val="2088229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0F2B-F3E0-2FFC-D56F-8A27AF11097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F4F609A-75D8-1837-1837-BF384DE215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F1AE23E-2667-5A22-851D-C04A8D847ECE}"/>
              </a:ext>
            </a:extLst>
          </p:cNvPr>
          <p:cNvSpPr>
            <a:spLocks noGrp="1"/>
          </p:cNvSpPr>
          <p:nvPr>
            <p:ph type="dt" sz="half" idx="10"/>
          </p:nvPr>
        </p:nvSpPr>
        <p:spPr/>
        <p:txBody>
          <a:bodyPr/>
          <a:lstStyle/>
          <a:p>
            <a:fld id="{7E50F0A8-757E-48C0-B8FE-734978337A3D}" type="datetimeFigureOut">
              <a:rPr lang="en-AU" smtClean="0"/>
              <a:t>6/05/2022</a:t>
            </a:fld>
            <a:endParaRPr lang="en-AU"/>
          </a:p>
        </p:txBody>
      </p:sp>
      <p:sp>
        <p:nvSpPr>
          <p:cNvPr id="5" name="Footer Placeholder 4">
            <a:extLst>
              <a:ext uri="{FF2B5EF4-FFF2-40B4-BE49-F238E27FC236}">
                <a16:creationId xmlns:a16="http://schemas.microsoft.com/office/drawing/2014/main" id="{3CD6DEE1-4D1D-46BA-70F4-2C2AE84C40B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BB1F0F9-D7BF-66B4-706B-6A49F57EC1ED}"/>
              </a:ext>
            </a:extLst>
          </p:cNvPr>
          <p:cNvSpPr>
            <a:spLocks noGrp="1"/>
          </p:cNvSpPr>
          <p:nvPr>
            <p:ph type="sldNum" sz="quarter" idx="12"/>
          </p:nvPr>
        </p:nvSpPr>
        <p:spPr/>
        <p:txBody>
          <a:bodyPr/>
          <a:lstStyle/>
          <a:p>
            <a:fld id="{71F93745-7333-441D-8F87-D0D955511CC0}" type="slidenum">
              <a:rPr lang="en-AU" smtClean="0"/>
              <a:t>‹#›</a:t>
            </a:fld>
            <a:endParaRPr lang="en-AU"/>
          </a:p>
        </p:txBody>
      </p:sp>
    </p:spTree>
    <p:extLst>
      <p:ext uri="{BB962C8B-B14F-4D97-AF65-F5344CB8AC3E}">
        <p14:creationId xmlns:p14="http://schemas.microsoft.com/office/powerpoint/2010/main" val="245915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C9BF-F7DB-458F-F8D9-76EF4920F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97E9E6F-7F50-D6C3-64EE-8BA8870BF8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B3FC59-6D1E-0927-04FF-0445249F7A52}"/>
              </a:ext>
            </a:extLst>
          </p:cNvPr>
          <p:cNvSpPr>
            <a:spLocks noGrp="1"/>
          </p:cNvSpPr>
          <p:nvPr>
            <p:ph type="dt" sz="half" idx="10"/>
          </p:nvPr>
        </p:nvSpPr>
        <p:spPr/>
        <p:txBody>
          <a:bodyPr/>
          <a:lstStyle/>
          <a:p>
            <a:fld id="{7E50F0A8-757E-48C0-B8FE-734978337A3D}" type="datetimeFigureOut">
              <a:rPr lang="en-AU" smtClean="0"/>
              <a:t>6/05/2022</a:t>
            </a:fld>
            <a:endParaRPr lang="en-AU"/>
          </a:p>
        </p:txBody>
      </p:sp>
      <p:sp>
        <p:nvSpPr>
          <p:cNvPr id="5" name="Footer Placeholder 4">
            <a:extLst>
              <a:ext uri="{FF2B5EF4-FFF2-40B4-BE49-F238E27FC236}">
                <a16:creationId xmlns:a16="http://schemas.microsoft.com/office/drawing/2014/main" id="{D93E1B6C-0E88-294F-68AB-CD7B77CACFE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ECBF0DA-BB6B-AD4C-0F92-39F124D43B25}"/>
              </a:ext>
            </a:extLst>
          </p:cNvPr>
          <p:cNvSpPr>
            <a:spLocks noGrp="1"/>
          </p:cNvSpPr>
          <p:nvPr>
            <p:ph type="sldNum" sz="quarter" idx="12"/>
          </p:nvPr>
        </p:nvSpPr>
        <p:spPr/>
        <p:txBody>
          <a:bodyPr/>
          <a:lstStyle/>
          <a:p>
            <a:fld id="{71F93745-7333-441D-8F87-D0D955511CC0}" type="slidenum">
              <a:rPr lang="en-AU" smtClean="0"/>
              <a:t>‹#›</a:t>
            </a:fld>
            <a:endParaRPr lang="en-AU"/>
          </a:p>
        </p:txBody>
      </p:sp>
    </p:spTree>
    <p:extLst>
      <p:ext uri="{BB962C8B-B14F-4D97-AF65-F5344CB8AC3E}">
        <p14:creationId xmlns:p14="http://schemas.microsoft.com/office/powerpoint/2010/main" val="340262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8AB0B-5846-4AD8-9532-989585A04F9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C9FDF71-0912-CEE6-61F1-B5E77FAFF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5FE0B7D-3060-711D-791E-B3479AACDD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214C276-CD93-95DE-F315-E213A11F2F5C}"/>
              </a:ext>
            </a:extLst>
          </p:cNvPr>
          <p:cNvSpPr>
            <a:spLocks noGrp="1"/>
          </p:cNvSpPr>
          <p:nvPr>
            <p:ph type="dt" sz="half" idx="10"/>
          </p:nvPr>
        </p:nvSpPr>
        <p:spPr/>
        <p:txBody>
          <a:bodyPr/>
          <a:lstStyle/>
          <a:p>
            <a:fld id="{7E50F0A8-757E-48C0-B8FE-734978337A3D}" type="datetimeFigureOut">
              <a:rPr lang="en-AU" smtClean="0"/>
              <a:t>6/05/2022</a:t>
            </a:fld>
            <a:endParaRPr lang="en-AU"/>
          </a:p>
        </p:txBody>
      </p:sp>
      <p:sp>
        <p:nvSpPr>
          <p:cNvPr id="6" name="Footer Placeholder 5">
            <a:extLst>
              <a:ext uri="{FF2B5EF4-FFF2-40B4-BE49-F238E27FC236}">
                <a16:creationId xmlns:a16="http://schemas.microsoft.com/office/drawing/2014/main" id="{66F57120-93B0-CFD8-89E8-9F4C0AD7D1A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5938C04-861A-A5BA-3FF5-9B8AF18C9AE2}"/>
              </a:ext>
            </a:extLst>
          </p:cNvPr>
          <p:cNvSpPr>
            <a:spLocks noGrp="1"/>
          </p:cNvSpPr>
          <p:nvPr>
            <p:ph type="sldNum" sz="quarter" idx="12"/>
          </p:nvPr>
        </p:nvSpPr>
        <p:spPr/>
        <p:txBody>
          <a:bodyPr/>
          <a:lstStyle/>
          <a:p>
            <a:fld id="{71F93745-7333-441D-8F87-D0D955511CC0}" type="slidenum">
              <a:rPr lang="en-AU" smtClean="0"/>
              <a:t>‹#›</a:t>
            </a:fld>
            <a:endParaRPr lang="en-AU"/>
          </a:p>
        </p:txBody>
      </p:sp>
    </p:spTree>
    <p:extLst>
      <p:ext uri="{BB962C8B-B14F-4D97-AF65-F5344CB8AC3E}">
        <p14:creationId xmlns:p14="http://schemas.microsoft.com/office/powerpoint/2010/main" val="2165513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5CC8-AF5A-6F5F-7953-B69D33F66D7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55B8E47-3F0C-21CF-13E4-770879F1CF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F4708E-1658-5083-CC37-6FE12CAF3D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0730888-9EEF-F8BB-5CF0-58E62F1CAF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00DCA7-C204-0679-333B-19DF083EF9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A2B584D-54C0-6C7E-3568-F5BDB7E61D43}"/>
              </a:ext>
            </a:extLst>
          </p:cNvPr>
          <p:cNvSpPr>
            <a:spLocks noGrp="1"/>
          </p:cNvSpPr>
          <p:nvPr>
            <p:ph type="dt" sz="half" idx="10"/>
          </p:nvPr>
        </p:nvSpPr>
        <p:spPr/>
        <p:txBody>
          <a:bodyPr/>
          <a:lstStyle/>
          <a:p>
            <a:fld id="{7E50F0A8-757E-48C0-B8FE-734978337A3D}" type="datetimeFigureOut">
              <a:rPr lang="en-AU" smtClean="0"/>
              <a:t>6/05/2022</a:t>
            </a:fld>
            <a:endParaRPr lang="en-AU"/>
          </a:p>
        </p:txBody>
      </p:sp>
      <p:sp>
        <p:nvSpPr>
          <p:cNvPr id="8" name="Footer Placeholder 7">
            <a:extLst>
              <a:ext uri="{FF2B5EF4-FFF2-40B4-BE49-F238E27FC236}">
                <a16:creationId xmlns:a16="http://schemas.microsoft.com/office/drawing/2014/main" id="{37B29C19-5909-26D9-864E-FC02083E6DD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34C531D-584D-D112-EE53-222008CEDA80}"/>
              </a:ext>
            </a:extLst>
          </p:cNvPr>
          <p:cNvSpPr>
            <a:spLocks noGrp="1"/>
          </p:cNvSpPr>
          <p:nvPr>
            <p:ph type="sldNum" sz="quarter" idx="12"/>
          </p:nvPr>
        </p:nvSpPr>
        <p:spPr/>
        <p:txBody>
          <a:bodyPr/>
          <a:lstStyle/>
          <a:p>
            <a:fld id="{71F93745-7333-441D-8F87-D0D955511CC0}" type="slidenum">
              <a:rPr lang="en-AU" smtClean="0"/>
              <a:t>‹#›</a:t>
            </a:fld>
            <a:endParaRPr lang="en-AU"/>
          </a:p>
        </p:txBody>
      </p:sp>
    </p:spTree>
    <p:extLst>
      <p:ext uri="{BB962C8B-B14F-4D97-AF65-F5344CB8AC3E}">
        <p14:creationId xmlns:p14="http://schemas.microsoft.com/office/powerpoint/2010/main" val="910948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D37BF-4C6E-C25D-6442-6681F9C55A3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BB87592F-3136-0EEA-7EEA-2A6B38E93EE0}"/>
              </a:ext>
            </a:extLst>
          </p:cNvPr>
          <p:cNvSpPr>
            <a:spLocks noGrp="1"/>
          </p:cNvSpPr>
          <p:nvPr>
            <p:ph type="dt" sz="half" idx="10"/>
          </p:nvPr>
        </p:nvSpPr>
        <p:spPr/>
        <p:txBody>
          <a:bodyPr/>
          <a:lstStyle/>
          <a:p>
            <a:fld id="{7E50F0A8-757E-48C0-B8FE-734978337A3D}" type="datetimeFigureOut">
              <a:rPr lang="en-AU" smtClean="0"/>
              <a:t>6/05/2022</a:t>
            </a:fld>
            <a:endParaRPr lang="en-AU"/>
          </a:p>
        </p:txBody>
      </p:sp>
      <p:sp>
        <p:nvSpPr>
          <p:cNvPr id="4" name="Footer Placeholder 3">
            <a:extLst>
              <a:ext uri="{FF2B5EF4-FFF2-40B4-BE49-F238E27FC236}">
                <a16:creationId xmlns:a16="http://schemas.microsoft.com/office/drawing/2014/main" id="{9BE77540-E9F2-CC4B-45DA-E055334E856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4496FCD-45D5-3F5D-CA87-0D3D285CE612}"/>
              </a:ext>
            </a:extLst>
          </p:cNvPr>
          <p:cNvSpPr>
            <a:spLocks noGrp="1"/>
          </p:cNvSpPr>
          <p:nvPr>
            <p:ph type="sldNum" sz="quarter" idx="12"/>
          </p:nvPr>
        </p:nvSpPr>
        <p:spPr/>
        <p:txBody>
          <a:bodyPr/>
          <a:lstStyle/>
          <a:p>
            <a:fld id="{71F93745-7333-441D-8F87-D0D955511CC0}" type="slidenum">
              <a:rPr lang="en-AU" smtClean="0"/>
              <a:t>‹#›</a:t>
            </a:fld>
            <a:endParaRPr lang="en-AU"/>
          </a:p>
        </p:txBody>
      </p:sp>
    </p:spTree>
    <p:extLst>
      <p:ext uri="{BB962C8B-B14F-4D97-AF65-F5344CB8AC3E}">
        <p14:creationId xmlns:p14="http://schemas.microsoft.com/office/powerpoint/2010/main" val="2791435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39C704-0194-50A2-6988-377CF584D05C}"/>
              </a:ext>
            </a:extLst>
          </p:cNvPr>
          <p:cNvSpPr>
            <a:spLocks noGrp="1"/>
          </p:cNvSpPr>
          <p:nvPr>
            <p:ph type="dt" sz="half" idx="10"/>
          </p:nvPr>
        </p:nvSpPr>
        <p:spPr/>
        <p:txBody>
          <a:bodyPr/>
          <a:lstStyle/>
          <a:p>
            <a:fld id="{7E50F0A8-757E-48C0-B8FE-734978337A3D}" type="datetimeFigureOut">
              <a:rPr lang="en-AU" smtClean="0"/>
              <a:t>6/05/2022</a:t>
            </a:fld>
            <a:endParaRPr lang="en-AU"/>
          </a:p>
        </p:txBody>
      </p:sp>
      <p:sp>
        <p:nvSpPr>
          <p:cNvPr id="3" name="Footer Placeholder 2">
            <a:extLst>
              <a:ext uri="{FF2B5EF4-FFF2-40B4-BE49-F238E27FC236}">
                <a16:creationId xmlns:a16="http://schemas.microsoft.com/office/drawing/2014/main" id="{E06A8DE3-14D9-6945-675D-BD152299982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5C90B44-3795-452A-A5A8-ECB081696316}"/>
              </a:ext>
            </a:extLst>
          </p:cNvPr>
          <p:cNvSpPr>
            <a:spLocks noGrp="1"/>
          </p:cNvSpPr>
          <p:nvPr>
            <p:ph type="sldNum" sz="quarter" idx="12"/>
          </p:nvPr>
        </p:nvSpPr>
        <p:spPr/>
        <p:txBody>
          <a:bodyPr/>
          <a:lstStyle/>
          <a:p>
            <a:fld id="{71F93745-7333-441D-8F87-D0D955511CC0}" type="slidenum">
              <a:rPr lang="en-AU" smtClean="0"/>
              <a:t>‹#›</a:t>
            </a:fld>
            <a:endParaRPr lang="en-AU"/>
          </a:p>
        </p:txBody>
      </p:sp>
    </p:spTree>
    <p:extLst>
      <p:ext uri="{BB962C8B-B14F-4D97-AF65-F5344CB8AC3E}">
        <p14:creationId xmlns:p14="http://schemas.microsoft.com/office/powerpoint/2010/main" val="675896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931A-32D4-40BB-71C0-FD63C1BA36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D7B2308-021B-2488-839F-096E4E415C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1B3C751-6B03-76AA-74F7-473B960A3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27105-C7D3-CC76-DD7A-1E3BF6BAAE3F}"/>
              </a:ext>
            </a:extLst>
          </p:cNvPr>
          <p:cNvSpPr>
            <a:spLocks noGrp="1"/>
          </p:cNvSpPr>
          <p:nvPr>
            <p:ph type="dt" sz="half" idx="10"/>
          </p:nvPr>
        </p:nvSpPr>
        <p:spPr/>
        <p:txBody>
          <a:bodyPr/>
          <a:lstStyle/>
          <a:p>
            <a:fld id="{7E50F0A8-757E-48C0-B8FE-734978337A3D}" type="datetimeFigureOut">
              <a:rPr lang="en-AU" smtClean="0"/>
              <a:t>6/05/2022</a:t>
            </a:fld>
            <a:endParaRPr lang="en-AU"/>
          </a:p>
        </p:txBody>
      </p:sp>
      <p:sp>
        <p:nvSpPr>
          <p:cNvPr id="6" name="Footer Placeholder 5">
            <a:extLst>
              <a:ext uri="{FF2B5EF4-FFF2-40B4-BE49-F238E27FC236}">
                <a16:creationId xmlns:a16="http://schemas.microsoft.com/office/drawing/2014/main" id="{95661E23-69F1-DB29-E285-EC131580B6F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AA9C97A-686B-B1B8-27A6-97FD76962C74}"/>
              </a:ext>
            </a:extLst>
          </p:cNvPr>
          <p:cNvSpPr>
            <a:spLocks noGrp="1"/>
          </p:cNvSpPr>
          <p:nvPr>
            <p:ph type="sldNum" sz="quarter" idx="12"/>
          </p:nvPr>
        </p:nvSpPr>
        <p:spPr/>
        <p:txBody>
          <a:bodyPr/>
          <a:lstStyle/>
          <a:p>
            <a:fld id="{71F93745-7333-441D-8F87-D0D955511CC0}" type="slidenum">
              <a:rPr lang="en-AU" smtClean="0"/>
              <a:t>‹#›</a:t>
            </a:fld>
            <a:endParaRPr lang="en-AU"/>
          </a:p>
        </p:txBody>
      </p:sp>
    </p:spTree>
    <p:extLst>
      <p:ext uri="{BB962C8B-B14F-4D97-AF65-F5344CB8AC3E}">
        <p14:creationId xmlns:p14="http://schemas.microsoft.com/office/powerpoint/2010/main" val="2861572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1FFD-6E41-4D55-CD08-FC3E808556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96D3B80-9E2C-3CE2-3523-7C6E0E9265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BD9A3B3-71DC-52FE-65BE-DD2A65286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1E8D32-AEA8-8D7B-1FA0-F7DEFF5C1158}"/>
              </a:ext>
            </a:extLst>
          </p:cNvPr>
          <p:cNvSpPr>
            <a:spLocks noGrp="1"/>
          </p:cNvSpPr>
          <p:nvPr>
            <p:ph type="dt" sz="half" idx="10"/>
          </p:nvPr>
        </p:nvSpPr>
        <p:spPr/>
        <p:txBody>
          <a:bodyPr/>
          <a:lstStyle/>
          <a:p>
            <a:fld id="{7E50F0A8-757E-48C0-B8FE-734978337A3D}" type="datetimeFigureOut">
              <a:rPr lang="en-AU" smtClean="0"/>
              <a:t>6/05/2022</a:t>
            </a:fld>
            <a:endParaRPr lang="en-AU"/>
          </a:p>
        </p:txBody>
      </p:sp>
      <p:sp>
        <p:nvSpPr>
          <p:cNvPr id="6" name="Footer Placeholder 5">
            <a:extLst>
              <a:ext uri="{FF2B5EF4-FFF2-40B4-BE49-F238E27FC236}">
                <a16:creationId xmlns:a16="http://schemas.microsoft.com/office/drawing/2014/main" id="{F19E556B-98FF-C0C4-8787-BCBF9518DC7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71DC096-91FD-0936-13FA-7BA8CCC3DFAF}"/>
              </a:ext>
            </a:extLst>
          </p:cNvPr>
          <p:cNvSpPr>
            <a:spLocks noGrp="1"/>
          </p:cNvSpPr>
          <p:nvPr>
            <p:ph type="sldNum" sz="quarter" idx="12"/>
          </p:nvPr>
        </p:nvSpPr>
        <p:spPr/>
        <p:txBody>
          <a:bodyPr/>
          <a:lstStyle/>
          <a:p>
            <a:fld id="{71F93745-7333-441D-8F87-D0D955511CC0}" type="slidenum">
              <a:rPr lang="en-AU" smtClean="0"/>
              <a:t>‹#›</a:t>
            </a:fld>
            <a:endParaRPr lang="en-AU"/>
          </a:p>
        </p:txBody>
      </p:sp>
    </p:spTree>
    <p:extLst>
      <p:ext uri="{BB962C8B-B14F-4D97-AF65-F5344CB8AC3E}">
        <p14:creationId xmlns:p14="http://schemas.microsoft.com/office/powerpoint/2010/main" val="3267839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C8441-3295-E83A-1AF1-B148709ED3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7CA97CE-3571-DAD5-075C-8EF7C72EB7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4D37BC4-59C2-D8D9-5A7D-12DB5ED88A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0F0A8-757E-48C0-B8FE-734978337A3D}" type="datetimeFigureOut">
              <a:rPr lang="en-AU" smtClean="0"/>
              <a:t>6/05/2022</a:t>
            </a:fld>
            <a:endParaRPr lang="en-AU"/>
          </a:p>
        </p:txBody>
      </p:sp>
      <p:sp>
        <p:nvSpPr>
          <p:cNvPr id="5" name="Footer Placeholder 4">
            <a:extLst>
              <a:ext uri="{FF2B5EF4-FFF2-40B4-BE49-F238E27FC236}">
                <a16:creationId xmlns:a16="http://schemas.microsoft.com/office/drawing/2014/main" id="{E504E29C-5785-DEE0-661A-D2EA96A1B6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A64424E-BFAA-7C59-17CA-4679C3A583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93745-7333-441D-8F87-D0D955511CC0}" type="slidenum">
              <a:rPr lang="en-AU" smtClean="0"/>
              <a:t>‹#›</a:t>
            </a:fld>
            <a:endParaRPr lang="en-AU"/>
          </a:p>
        </p:txBody>
      </p:sp>
    </p:spTree>
    <p:extLst>
      <p:ext uri="{BB962C8B-B14F-4D97-AF65-F5344CB8AC3E}">
        <p14:creationId xmlns:p14="http://schemas.microsoft.com/office/powerpoint/2010/main" val="104555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coingecko.com/en/ap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coingecko.com/en/api/" TargetMode="External"/><Relationship Id="rId2" Type="http://schemas.openxmlformats.org/officeDocument/2006/relationships/hyperlink" Target="https://data.nasdaq.com/tools/ap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E45E0-A63B-DEA6-766C-CB9D504E374D}"/>
              </a:ext>
            </a:extLst>
          </p:cNvPr>
          <p:cNvSpPr>
            <a:spLocks noGrp="1"/>
          </p:cNvSpPr>
          <p:nvPr>
            <p:ph type="ctrTitle"/>
          </p:nvPr>
        </p:nvSpPr>
        <p:spPr/>
        <p:txBody>
          <a:bodyPr/>
          <a:lstStyle/>
          <a:p>
            <a:r>
              <a:rPr lang="en-AU" dirty="0"/>
              <a:t>Title TBC</a:t>
            </a:r>
            <a:br>
              <a:rPr lang="en-AU" dirty="0"/>
            </a:br>
            <a:endParaRPr lang="en-AU" dirty="0"/>
          </a:p>
        </p:txBody>
      </p:sp>
      <p:sp>
        <p:nvSpPr>
          <p:cNvPr id="3" name="Subtitle 2">
            <a:extLst>
              <a:ext uri="{FF2B5EF4-FFF2-40B4-BE49-F238E27FC236}">
                <a16:creationId xmlns:a16="http://schemas.microsoft.com/office/drawing/2014/main" id="{96505982-000C-A52C-F332-AECCE3D6587D}"/>
              </a:ext>
            </a:extLst>
          </p:cNvPr>
          <p:cNvSpPr>
            <a:spLocks noGrp="1"/>
          </p:cNvSpPr>
          <p:nvPr>
            <p:ph type="subTitle" idx="1"/>
          </p:nvPr>
        </p:nvSpPr>
        <p:spPr/>
        <p:txBody>
          <a:bodyPr/>
          <a:lstStyle/>
          <a:p>
            <a:r>
              <a:rPr lang="en-AU" dirty="0"/>
              <a:t>Team 3: Raelyn </a:t>
            </a:r>
            <a:r>
              <a:rPr lang="en-AU" dirty="0" err="1"/>
              <a:t>Sangil</a:t>
            </a:r>
            <a:r>
              <a:rPr lang="en-AU" dirty="0"/>
              <a:t> (project lead), </a:t>
            </a:r>
            <a:r>
              <a:rPr lang="en-AU" dirty="0" err="1"/>
              <a:t>Parvinder</a:t>
            </a:r>
            <a:r>
              <a:rPr lang="en-AU" dirty="0"/>
              <a:t> </a:t>
            </a:r>
            <a:r>
              <a:rPr lang="en-AU" dirty="0" err="1"/>
              <a:t>Rakhra</a:t>
            </a:r>
            <a:r>
              <a:rPr lang="en-AU" dirty="0"/>
              <a:t>, Kurt Cullerton, Ramon Lee</a:t>
            </a:r>
          </a:p>
        </p:txBody>
      </p:sp>
    </p:spTree>
    <p:extLst>
      <p:ext uri="{BB962C8B-B14F-4D97-AF65-F5344CB8AC3E}">
        <p14:creationId xmlns:p14="http://schemas.microsoft.com/office/powerpoint/2010/main" val="3590596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AC98-B3F2-C390-EC40-34CF1E9263AE}"/>
              </a:ext>
            </a:extLst>
          </p:cNvPr>
          <p:cNvSpPr>
            <a:spLocks noGrp="1"/>
          </p:cNvSpPr>
          <p:nvPr>
            <p:ph type="title"/>
          </p:nvPr>
        </p:nvSpPr>
        <p:spPr/>
        <p:txBody>
          <a:bodyPr/>
          <a:lstStyle/>
          <a:p>
            <a:r>
              <a:rPr lang="en-AU" dirty="0"/>
              <a:t>The Findings (cont.)</a:t>
            </a:r>
          </a:p>
        </p:txBody>
      </p:sp>
      <p:sp>
        <p:nvSpPr>
          <p:cNvPr id="3" name="Content Placeholder 2">
            <a:extLst>
              <a:ext uri="{FF2B5EF4-FFF2-40B4-BE49-F238E27FC236}">
                <a16:creationId xmlns:a16="http://schemas.microsoft.com/office/drawing/2014/main" id="{D5B10E46-B556-CD88-30E8-3D055BD76416}"/>
              </a:ext>
            </a:extLst>
          </p:cNvPr>
          <p:cNvSpPr>
            <a:spLocks noGrp="1"/>
          </p:cNvSpPr>
          <p:nvPr>
            <p:ph idx="1"/>
          </p:nvPr>
        </p:nvSpPr>
        <p:spPr/>
        <p:txBody>
          <a:bodyPr/>
          <a:lstStyle/>
          <a:p>
            <a:pPr marL="0" indent="0" algn="l">
              <a:buNone/>
            </a:pPr>
            <a:r>
              <a:rPr lang="en-AU" b="0" i="0" dirty="0">
                <a:solidFill>
                  <a:srgbClr val="1D1C1D"/>
                </a:solidFill>
                <a:effectLst/>
                <a:latin typeface="Slack-Lato"/>
              </a:rPr>
              <a:t>3.</a:t>
            </a:r>
            <a:r>
              <a:rPr lang="en-GB" b="0" i="0" dirty="0">
                <a:solidFill>
                  <a:srgbClr val="1D1C1D"/>
                </a:solidFill>
                <a:effectLst/>
                <a:latin typeface="Slack-Lato"/>
              </a:rPr>
              <a:t>If a target audience had $20K to invest:</a:t>
            </a:r>
          </a:p>
          <a:p>
            <a:pPr marL="457200" lvl="1" indent="0">
              <a:buNone/>
            </a:pPr>
            <a:r>
              <a:rPr lang="en-GB" dirty="0">
                <a:solidFill>
                  <a:srgbClr val="1D1C1D"/>
                </a:solidFill>
                <a:latin typeface="Slack-Lato"/>
              </a:rPr>
              <a:t>c. </a:t>
            </a:r>
            <a:r>
              <a:rPr lang="en-GB" b="0" i="0" dirty="0">
                <a:solidFill>
                  <a:srgbClr val="1D1C1D"/>
                </a:solidFill>
                <a:effectLst/>
                <a:latin typeface="Slack-Lato"/>
              </a:rPr>
              <a:t>Looking at this output, would it have been wiser to invest in crypto or stocks? </a:t>
            </a:r>
            <a:endParaRPr lang="en-GB" i="1" dirty="0">
              <a:solidFill>
                <a:srgbClr val="1D1C1D"/>
              </a:solidFill>
              <a:latin typeface="Slack-Lato"/>
            </a:endParaRPr>
          </a:p>
          <a:p>
            <a:endParaRPr lang="en-AU" dirty="0"/>
          </a:p>
        </p:txBody>
      </p:sp>
    </p:spTree>
    <p:extLst>
      <p:ext uri="{BB962C8B-B14F-4D97-AF65-F5344CB8AC3E}">
        <p14:creationId xmlns:p14="http://schemas.microsoft.com/office/powerpoint/2010/main" val="3588193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AC98-B3F2-C390-EC40-34CF1E9263AE}"/>
              </a:ext>
            </a:extLst>
          </p:cNvPr>
          <p:cNvSpPr>
            <a:spLocks noGrp="1"/>
          </p:cNvSpPr>
          <p:nvPr>
            <p:ph type="title"/>
          </p:nvPr>
        </p:nvSpPr>
        <p:spPr/>
        <p:txBody>
          <a:bodyPr/>
          <a:lstStyle/>
          <a:p>
            <a:r>
              <a:rPr lang="en-AU" dirty="0"/>
              <a:t>The Findings (cont.)</a:t>
            </a:r>
          </a:p>
        </p:txBody>
      </p:sp>
      <p:sp>
        <p:nvSpPr>
          <p:cNvPr id="3" name="Content Placeholder 2">
            <a:extLst>
              <a:ext uri="{FF2B5EF4-FFF2-40B4-BE49-F238E27FC236}">
                <a16:creationId xmlns:a16="http://schemas.microsoft.com/office/drawing/2014/main" id="{D5B10E46-B556-CD88-30E8-3D055BD76416}"/>
              </a:ext>
            </a:extLst>
          </p:cNvPr>
          <p:cNvSpPr>
            <a:spLocks noGrp="1"/>
          </p:cNvSpPr>
          <p:nvPr>
            <p:ph idx="1"/>
          </p:nvPr>
        </p:nvSpPr>
        <p:spPr/>
        <p:txBody>
          <a:bodyPr/>
          <a:lstStyle/>
          <a:p>
            <a:pPr marL="0" indent="0" algn="l">
              <a:buNone/>
            </a:pPr>
            <a:r>
              <a:rPr lang="en-AU" b="0" i="0" dirty="0">
                <a:solidFill>
                  <a:srgbClr val="1D1C1D"/>
                </a:solidFill>
                <a:effectLst/>
                <a:latin typeface="Slack-Lato"/>
              </a:rPr>
              <a:t>3.</a:t>
            </a:r>
            <a:r>
              <a:rPr lang="en-GB" b="0" i="0" dirty="0">
                <a:solidFill>
                  <a:srgbClr val="1D1C1D"/>
                </a:solidFill>
                <a:effectLst/>
                <a:latin typeface="Slack-Lato"/>
              </a:rPr>
              <a:t>If a target audience had $20K to invest:</a:t>
            </a:r>
          </a:p>
          <a:p>
            <a:pPr marL="457200" lvl="1" indent="0">
              <a:buNone/>
            </a:pPr>
            <a:r>
              <a:rPr lang="en-GB" b="0" dirty="0">
                <a:solidFill>
                  <a:srgbClr val="1D1C1D"/>
                </a:solidFill>
                <a:effectLst/>
                <a:latin typeface="Slack-Lato"/>
              </a:rPr>
              <a:t>d. </a:t>
            </a:r>
            <a:r>
              <a:rPr lang="en-GB" b="0" i="0" dirty="0">
                <a:solidFill>
                  <a:srgbClr val="1D1C1D"/>
                </a:solidFill>
                <a:effectLst/>
                <a:latin typeface="Slack-Lato"/>
              </a:rPr>
              <a:t>If the $20K was split between investment of </a:t>
            </a:r>
            <a:r>
              <a:rPr lang="en-GB" b="0" i="0" dirty="0" err="1">
                <a:solidFill>
                  <a:srgbClr val="1D1C1D"/>
                </a:solidFill>
                <a:effectLst/>
                <a:latin typeface="Slack-Lato"/>
              </a:rPr>
              <a:t>Stocks:Cyrpto</a:t>
            </a:r>
            <a:r>
              <a:rPr lang="en-GB" b="0" i="0" dirty="0">
                <a:solidFill>
                  <a:srgbClr val="1D1C1D"/>
                </a:solidFill>
                <a:effectLst/>
                <a:latin typeface="Slack-Lato"/>
              </a:rPr>
              <a:t> at varying ratios, which would ratio would have been the most optimal 50:50, 60:40. 40:60? </a:t>
            </a:r>
          </a:p>
          <a:p>
            <a:endParaRPr lang="en-AU" dirty="0"/>
          </a:p>
        </p:txBody>
      </p:sp>
    </p:spTree>
    <p:extLst>
      <p:ext uri="{BB962C8B-B14F-4D97-AF65-F5344CB8AC3E}">
        <p14:creationId xmlns:p14="http://schemas.microsoft.com/office/powerpoint/2010/main" val="30061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AC98-B3F2-C390-EC40-34CF1E9263AE}"/>
              </a:ext>
            </a:extLst>
          </p:cNvPr>
          <p:cNvSpPr>
            <a:spLocks noGrp="1"/>
          </p:cNvSpPr>
          <p:nvPr>
            <p:ph type="title"/>
          </p:nvPr>
        </p:nvSpPr>
        <p:spPr/>
        <p:txBody>
          <a:bodyPr/>
          <a:lstStyle/>
          <a:p>
            <a:r>
              <a:rPr lang="en-AU" dirty="0"/>
              <a:t>The Findings (cont.)</a:t>
            </a:r>
          </a:p>
        </p:txBody>
      </p:sp>
      <p:sp>
        <p:nvSpPr>
          <p:cNvPr id="3" name="Content Placeholder 2">
            <a:extLst>
              <a:ext uri="{FF2B5EF4-FFF2-40B4-BE49-F238E27FC236}">
                <a16:creationId xmlns:a16="http://schemas.microsoft.com/office/drawing/2014/main" id="{D5B10E46-B556-CD88-30E8-3D055BD76416}"/>
              </a:ext>
            </a:extLst>
          </p:cNvPr>
          <p:cNvSpPr>
            <a:spLocks noGrp="1"/>
          </p:cNvSpPr>
          <p:nvPr>
            <p:ph idx="1"/>
          </p:nvPr>
        </p:nvSpPr>
        <p:spPr/>
        <p:txBody>
          <a:bodyPr/>
          <a:lstStyle/>
          <a:p>
            <a:pPr marL="0" indent="0">
              <a:buNone/>
            </a:pPr>
            <a:r>
              <a:rPr lang="en-GB" b="0" i="0" dirty="0">
                <a:solidFill>
                  <a:srgbClr val="1D1C1D"/>
                </a:solidFill>
                <a:effectLst/>
                <a:latin typeface="Slack-Lato"/>
              </a:rPr>
              <a:t>4. Now that we have an understanding of the last 5 years, how volatile were these stocks when affected by global events like: </a:t>
            </a:r>
          </a:p>
          <a:p>
            <a:pPr marL="914400" lvl="1" indent="-457200">
              <a:buAutoNum type="alphaLcPeriod"/>
            </a:pPr>
            <a:r>
              <a:rPr lang="en-GB" b="0" i="0" dirty="0">
                <a:solidFill>
                  <a:srgbClr val="1D1C1D"/>
                </a:solidFill>
                <a:effectLst/>
                <a:latin typeface="Slack-Lato"/>
              </a:rPr>
              <a:t>The Covid announcement</a:t>
            </a:r>
          </a:p>
          <a:p>
            <a:endParaRPr lang="en-AU" dirty="0"/>
          </a:p>
        </p:txBody>
      </p:sp>
    </p:spTree>
    <p:extLst>
      <p:ext uri="{BB962C8B-B14F-4D97-AF65-F5344CB8AC3E}">
        <p14:creationId xmlns:p14="http://schemas.microsoft.com/office/powerpoint/2010/main" val="4282779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AC98-B3F2-C390-EC40-34CF1E9263AE}"/>
              </a:ext>
            </a:extLst>
          </p:cNvPr>
          <p:cNvSpPr>
            <a:spLocks noGrp="1"/>
          </p:cNvSpPr>
          <p:nvPr>
            <p:ph type="title"/>
          </p:nvPr>
        </p:nvSpPr>
        <p:spPr/>
        <p:txBody>
          <a:bodyPr/>
          <a:lstStyle/>
          <a:p>
            <a:r>
              <a:rPr lang="en-AU" dirty="0"/>
              <a:t>The Findings (cont.)</a:t>
            </a:r>
          </a:p>
        </p:txBody>
      </p:sp>
      <p:sp>
        <p:nvSpPr>
          <p:cNvPr id="3" name="Content Placeholder 2">
            <a:extLst>
              <a:ext uri="{FF2B5EF4-FFF2-40B4-BE49-F238E27FC236}">
                <a16:creationId xmlns:a16="http://schemas.microsoft.com/office/drawing/2014/main" id="{D5B10E46-B556-CD88-30E8-3D055BD76416}"/>
              </a:ext>
            </a:extLst>
          </p:cNvPr>
          <p:cNvSpPr>
            <a:spLocks noGrp="1"/>
          </p:cNvSpPr>
          <p:nvPr>
            <p:ph idx="1"/>
          </p:nvPr>
        </p:nvSpPr>
        <p:spPr/>
        <p:txBody>
          <a:bodyPr/>
          <a:lstStyle/>
          <a:p>
            <a:pPr marL="0" indent="0">
              <a:buNone/>
            </a:pPr>
            <a:r>
              <a:rPr lang="en-GB" b="0" i="0" dirty="0">
                <a:solidFill>
                  <a:srgbClr val="1D1C1D"/>
                </a:solidFill>
                <a:effectLst/>
                <a:latin typeface="Slack-Lato"/>
              </a:rPr>
              <a:t>4. Now that we have an understanding of the last 5 years, how volatile were these stocks when affected by global events like: </a:t>
            </a:r>
          </a:p>
          <a:p>
            <a:pPr marL="457200" lvl="1" indent="0">
              <a:buNone/>
            </a:pPr>
            <a:r>
              <a:rPr lang="en-GB" b="0" i="0" dirty="0">
                <a:solidFill>
                  <a:srgbClr val="1D1C1D"/>
                </a:solidFill>
                <a:effectLst/>
                <a:latin typeface="Slack-Lato"/>
              </a:rPr>
              <a:t>b. The Russia/Ukraine war announcement </a:t>
            </a:r>
          </a:p>
          <a:p>
            <a:endParaRPr lang="en-AU" dirty="0"/>
          </a:p>
        </p:txBody>
      </p:sp>
    </p:spTree>
    <p:extLst>
      <p:ext uri="{BB962C8B-B14F-4D97-AF65-F5344CB8AC3E}">
        <p14:creationId xmlns:p14="http://schemas.microsoft.com/office/powerpoint/2010/main" val="3277943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AC98-B3F2-C390-EC40-34CF1E9263AE}"/>
              </a:ext>
            </a:extLst>
          </p:cNvPr>
          <p:cNvSpPr>
            <a:spLocks noGrp="1"/>
          </p:cNvSpPr>
          <p:nvPr>
            <p:ph type="title"/>
          </p:nvPr>
        </p:nvSpPr>
        <p:spPr/>
        <p:txBody>
          <a:bodyPr/>
          <a:lstStyle/>
          <a:p>
            <a:r>
              <a:rPr lang="en-AU" dirty="0"/>
              <a:t>The Findings (cont.)</a:t>
            </a:r>
          </a:p>
        </p:txBody>
      </p:sp>
      <p:sp>
        <p:nvSpPr>
          <p:cNvPr id="3" name="Content Placeholder 2">
            <a:extLst>
              <a:ext uri="{FF2B5EF4-FFF2-40B4-BE49-F238E27FC236}">
                <a16:creationId xmlns:a16="http://schemas.microsoft.com/office/drawing/2014/main" id="{D5B10E46-B556-CD88-30E8-3D055BD76416}"/>
              </a:ext>
            </a:extLst>
          </p:cNvPr>
          <p:cNvSpPr>
            <a:spLocks noGrp="1"/>
          </p:cNvSpPr>
          <p:nvPr>
            <p:ph idx="1"/>
          </p:nvPr>
        </p:nvSpPr>
        <p:spPr/>
        <p:txBody>
          <a:bodyPr/>
          <a:lstStyle/>
          <a:p>
            <a:pPr marL="0" indent="0">
              <a:buNone/>
            </a:pPr>
            <a:r>
              <a:rPr lang="en-GB" b="0" i="0" dirty="0">
                <a:solidFill>
                  <a:srgbClr val="1D1C1D"/>
                </a:solidFill>
                <a:effectLst/>
                <a:latin typeface="Slack-Lato"/>
              </a:rPr>
              <a:t>4. Now that we have an understanding of the last 5 years, how volatile were these stocks when affected by global events like: </a:t>
            </a:r>
          </a:p>
          <a:p>
            <a:pPr marL="457200" lvl="1" indent="0">
              <a:buNone/>
            </a:pPr>
            <a:r>
              <a:rPr lang="en-GB" dirty="0">
                <a:solidFill>
                  <a:srgbClr val="1D1C1D"/>
                </a:solidFill>
                <a:latin typeface="Slack-Lato"/>
              </a:rPr>
              <a:t>c. </a:t>
            </a:r>
            <a:r>
              <a:rPr lang="en-GB" b="0" i="0" dirty="0">
                <a:solidFill>
                  <a:srgbClr val="1D1C1D"/>
                </a:solidFill>
                <a:effectLst/>
                <a:latin typeface="Slack-Lato"/>
              </a:rPr>
              <a:t>US inflation rates </a:t>
            </a:r>
          </a:p>
          <a:p>
            <a:endParaRPr lang="en-AU" dirty="0"/>
          </a:p>
        </p:txBody>
      </p:sp>
    </p:spTree>
    <p:extLst>
      <p:ext uri="{BB962C8B-B14F-4D97-AF65-F5344CB8AC3E}">
        <p14:creationId xmlns:p14="http://schemas.microsoft.com/office/powerpoint/2010/main" val="3200333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AC98-B3F2-C390-EC40-34CF1E9263AE}"/>
              </a:ext>
            </a:extLst>
          </p:cNvPr>
          <p:cNvSpPr>
            <a:spLocks noGrp="1"/>
          </p:cNvSpPr>
          <p:nvPr>
            <p:ph type="title"/>
          </p:nvPr>
        </p:nvSpPr>
        <p:spPr/>
        <p:txBody>
          <a:bodyPr/>
          <a:lstStyle/>
          <a:p>
            <a:r>
              <a:rPr lang="en-AU" dirty="0"/>
              <a:t>The Findings (cont.)</a:t>
            </a:r>
          </a:p>
        </p:txBody>
      </p:sp>
      <p:sp>
        <p:nvSpPr>
          <p:cNvPr id="3" name="Content Placeholder 2">
            <a:extLst>
              <a:ext uri="{FF2B5EF4-FFF2-40B4-BE49-F238E27FC236}">
                <a16:creationId xmlns:a16="http://schemas.microsoft.com/office/drawing/2014/main" id="{D5B10E46-B556-CD88-30E8-3D055BD76416}"/>
              </a:ext>
            </a:extLst>
          </p:cNvPr>
          <p:cNvSpPr>
            <a:spLocks noGrp="1"/>
          </p:cNvSpPr>
          <p:nvPr>
            <p:ph idx="1"/>
          </p:nvPr>
        </p:nvSpPr>
        <p:spPr/>
        <p:txBody>
          <a:bodyPr/>
          <a:lstStyle/>
          <a:p>
            <a:pPr marL="0" indent="0">
              <a:buNone/>
            </a:pPr>
            <a:r>
              <a:rPr lang="en-GB" b="0" i="0" dirty="0">
                <a:solidFill>
                  <a:srgbClr val="1D1C1D"/>
                </a:solidFill>
                <a:effectLst/>
                <a:latin typeface="Slack-Lato"/>
              </a:rPr>
              <a:t>4. Now that we have an understanding of the last 5 years, how volatile were these stocks when affected by global events like: </a:t>
            </a:r>
          </a:p>
          <a:p>
            <a:pPr marL="457200" lvl="1" indent="0">
              <a:buNone/>
            </a:pPr>
            <a:r>
              <a:rPr lang="en-GB" dirty="0">
                <a:solidFill>
                  <a:srgbClr val="1D1C1D"/>
                </a:solidFill>
                <a:latin typeface="Slack-Lato"/>
              </a:rPr>
              <a:t>d. </a:t>
            </a:r>
            <a:r>
              <a:rPr lang="en-GB" b="0" i="0" dirty="0">
                <a:solidFill>
                  <a:srgbClr val="1D1C1D"/>
                </a:solidFill>
                <a:effectLst/>
                <a:latin typeface="Slack-Lato"/>
              </a:rPr>
              <a:t>US interest rate hikes </a:t>
            </a:r>
          </a:p>
          <a:p>
            <a:endParaRPr lang="en-AU" dirty="0"/>
          </a:p>
        </p:txBody>
      </p:sp>
    </p:spTree>
    <p:extLst>
      <p:ext uri="{BB962C8B-B14F-4D97-AF65-F5344CB8AC3E}">
        <p14:creationId xmlns:p14="http://schemas.microsoft.com/office/powerpoint/2010/main" val="3510989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AC98-B3F2-C390-EC40-34CF1E9263AE}"/>
              </a:ext>
            </a:extLst>
          </p:cNvPr>
          <p:cNvSpPr>
            <a:spLocks noGrp="1"/>
          </p:cNvSpPr>
          <p:nvPr>
            <p:ph type="title"/>
          </p:nvPr>
        </p:nvSpPr>
        <p:spPr/>
        <p:txBody>
          <a:bodyPr/>
          <a:lstStyle/>
          <a:p>
            <a:r>
              <a:rPr lang="en-AU" dirty="0"/>
              <a:t>The Findings (cont.)</a:t>
            </a:r>
          </a:p>
        </p:txBody>
      </p:sp>
      <p:sp>
        <p:nvSpPr>
          <p:cNvPr id="3" name="Content Placeholder 2">
            <a:extLst>
              <a:ext uri="{FF2B5EF4-FFF2-40B4-BE49-F238E27FC236}">
                <a16:creationId xmlns:a16="http://schemas.microsoft.com/office/drawing/2014/main" id="{D5B10E46-B556-CD88-30E8-3D055BD76416}"/>
              </a:ext>
            </a:extLst>
          </p:cNvPr>
          <p:cNvSpPr>
            <a:spLocks noGrp="1"/>
          </p:cNvSpPr>
          <p:nvPr>
            <p:ph idx="1"/>
          </p:nvPr>
        </p:nvSpPr>
        <p:spPr/>
        <p:txBody>
          <a:bodyPr/>
          <a:lstStyle/>
          <a:p>
            <a:pPr marL="0" indent="0">
              <a:buNone/>
            </a:pPr>
            <a:r>
              <a:rPr lang="en-GB" b="0" i="0" dirty="0">
                <a:solidFill>
                  <a:srgbClr val="1D1C1D"/>
                </a:solidFill>
                <a:effectLst/>
                <a:latin typeface="Slack-Lato"/>
              </a:rPr>
              <a:t>5. Considering all our analysis, what would we advise to our target audience about our sample data overall?</a:t>
            </a:r>
          </a:p>
          <a:p>
            <a:endParaRPr lang="en-AU" dirty="0"/>
          </a:p>
        </p:txBody>
      </p:sp>
    </p:spTree>
    <p:extLst>
      <p:ext uri="{BB962C8B-B14F-4D97-AF65-F5344CB8AC3E}">
        <p14:creationId xmlns:p14="http://schemas.microsoft.com/office/powerpoint/2010/main" val="67058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D17F-6BFC-D8E8-296C-983C8C560E49}"/>
              </a:ext>
            </a:extLst>
          </p:cNvPr>
          <p:cNvSpPr>
            <a:spLocks noGrp="1"/>
          </p:cNvSpPr>
          <p:nvPr>
            <p:ph type="title"/>
          </p:nvPr>
        </p:nvSpPr>
        <p:spPr/>
        <p:txBody>
          <a:bodyPr/>
          <a:lstStyle/>
          <a:p>
            <a:r>
              <a:rPr lang="en-AU" dirty="0"/>
              <a:t>Difficulties</a:t>
            </a:r>
          </a:p>
        </p:txBody>
      </p:sp>
      <p:sp>
        <p:nvSpPr>
          <p:cNvPr id="3" name="Content Placeholder 2">
            <a:extLst>
              <a:ext uri="{FF2B5EF4-FFF2-40B4-BE49-F238E27FC236}">
                <a16:creationId xmlns:a16="http://schemas.microsoft.com/office/drawing/2014/main" id="{E5E99CA2-EB35-85D3-AEE7-4A6789770AB8}"/>
              </a:ext>
            </a:extLst>
          </p:cNvPr>
          <p:cNvSpPr>
            <a:spLocks noGrp="1"/>
          </p:cNvSpPr>
          <p:nvPr>
            <p:ph idx="1"/>
          </p:nvPr>
        </p:nvSpPr>
        <p:spPr/>
        <p:txBody>
          <a:bodyPr>
            <a:normAutofit fontScale="92500" lnSpcReduction="10000"/>
          </a:bodyPr>
          <a:lstStyle/>
          <a:p>
            <a:r>
              <a:rPr lang="en-AU" dirty="0"/>
              <a:t>During the importing data stage:</a:t>
            </a:r>
          </a:p>
          <a:p>
            <a:pPr lvl="1"/>
            <a:r>
              <a:rPr lang="en-AU" dirty="0"/>
              <a:t>We found that some sites wanted to charge you for the data that we would need for our Crypto sample. We found a free source on </a:t>
            </a:r>
            <a:r>
              <a:rPr lang="en-AU" b="0" i="0" u="sng" dirty="0">
                <a:effectLst/>
                <a:latin typeface="Slack-Lato"/>
                <a:hlinkClick r:id="rId2"/>
              </a:rPr>
              <a:t>https://www.coingecko.com/en/api/</a:t>
            </a:r>
            <a:r>
              <a:rPr lang="en-AU" b="0" i="0" u="sng" dirty="0">
                <a:effectLst/>
                <a:latin typeface="Slack-Lato"/>
              </a:rPr>
              <a:t>.</a:t>
            </a:r>
            <a:endParaRPr lang="en-AU" dirty="0"/>
          </a:p>
          <a:p>
            <a:r>
              <a:rPr lang="en-AU" dirty="0"/>
              <a:t>During the data cleaning stage:</a:t>
            </a:r>
          </a:p>
          <a:p>
            <a:pPr lvl="1"/>
            <a:r>
              <a:rPr lang="en-AU" dirty="0"/>
              <a:t>After importing the Bitcoin data, we found that </a:t>
            </a:r>
            <a:r>
              <a:rPr lang="en-AU" dirty="0" err="1"/>
              <a:t>Coingecko</a:t>
            </a:r>
            <a:r>
              <a:rPr lang="en-AU" dirty="0"/>
              <a:t> provided dates in the UNIX format (number of milliseconds that have elapsed since January 1, 1970 00:00:00 (UTC)). There was a struggle to convert it into a useable date format. The key was in the milliseconds.</a:t>
            </a:r>
          </a:p>
          <a:p>
            <a:pPr lvl="1"/>
            <a:r>
              <a:rPr lang="en-AU" dirty="0"/>
              <a:t>We found that our original sample for Crypto currency was not suitable. We had grabbed the top 5 Crypto as of 5/5/2022 however 3 of those (Luna, SOL, ADA) were not 5 years old. We had to select 3 new crypto with high market cap that were at least 5 years old, resulting in our current sample.</a:t>
            </a:r>
          </a:p>
          <a:p>
            <a:r>
              <a:rPr lang="en-AU" dirty="0"/>
              <a:t>During the analysis stage:</a:t>
            </a:r>
          </a:p>
          <a:p>
            <a:endParaRPr lang="en-AU" dirty="0"/>
          </a:p>
        </p:txBody>
      </p:sp>
    </p:spTree>
    <p:extLst>
      <p:ext uri="{BB962C8B-B14F-4D97-AF65-F5344CB8AC3E}">
        <p14:creationId xmlns:p14="http://schemas.microsoft.com/office/powerpoint/2010/main" val="2950597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63F5-73C0-6C82-7364-954EA7B1F8A2}"/>
              </a:ext>
            </a:extLst>
          </p:cNvPr>
          <p:cNvSpPr>
            <a:spLocks noGrp="1"/>
          </p:cNvSpPr>
          <p:nvPr>
            <p:ph type="title"/>
          </p:nvPr>
        </p:nvSpPr>
        <p:spPr/>
        <p:txBody>
          <a:bodyPr/>
          <a:lstStyle/>
          <a:p>
            <a:r>
              <a:rPr lang="en-AU" dirty="0"/>
              <a:t>Reference list</a:t>
            </a:r>
          </a:p>
        </p:txBody>
      </p:sp>
      <p:sp>
        <p:nvSpPr>
          <p:cNvPr id="3" name="Content Placeholder 2">
            <a:extLst>
              <a:ext uri="{FF2B5EF4-FFF2-40B4-BE49-F238E27FC236}">
                <a16:creationId xmlns:a16="http://schemas.microsoft.com/office/drawing/2014/main" id="{6F68E049-1461-1A73-6615-FF1C6475CF25}"/>
              </a:ext>
            </a:extLst>
          </p:cNvPr>
          <p:cNvSpPr>
            <a:spLocks noGrp="1"/>
          </p:cNvSpPr>
          <p:nvPr>
            <p:ph idx="1"/>
          </p:nvPr>
        </p:nvSpPr>
        <p:spPr/>
        <p:txBody>
          <a:bodyPr/>
          <a:lstStyle/>
          <a:p>
            <a:r>
              <a:rPr lang="en-AU" dirty="0"/>
              <a:t>Stock Data - </a:t>
            </a:r>
            <a:r>
              <a:rPr lang="en-AU" b="0" i="0" u="sng" dirty="0">
                <a:effectLst/>
                <a:latin typeface="Slack-Lato"/>
                <a:hlinkClick r:id="rId2"/>
              </a:rPr>
              <a:t>https://data.nasdaq.com/tools/api</a:t>
            </a:r>
            <a:endParaRPr lang="en-AU" b="0" i="0" u="sng" dirty="0">
              <a:effectLst/>
              <a:latin typeface="Slack-Lato"/>
            </a:endParaRPr>
          </a:p>
          <a:p>
            <a:r>
              <a:rPr lang="en-AU" dirty="0">
                <a:latin typeface="Slack-Lato"/>
              </a:rPr>
              <a:t>Crypto Data - </a:t>
            </a:r>
            <a:r>
              <a:rPr lang="en-AU" b="0" i="0" u="sng" dirty="0">
                <a:effectLst/>
                <a:latin typeface="Slack-Lato"/>
                <a:hlinkClick r:id="rId3"/>
              </a:rPr>
              <a:t>https://www.coingecko.com/en/api/</a:t>
            </a:r>
            <a:endParaRPr lang="en-AU" b="0" i="0" dirty="0">
              <a:effectLst/>
              <a:latin typeface="Slack-Lato"/>
            </a:endParaRPr>
          </a:p>
          <a:p>
            <a:r>
              <a:rPr lang="en-AU" dirty="0">
                <a:latin typeface="Slack-Lato"/>
              </a:rPr>
              <a:t>Others to TBC</a:t>
            </a:r>
            <a:endParaRPr lang="en-AU" dirty="0"/>
          </a:p>
        </p:txBody>
      </p:sp>
    </p:spTree>
    <p:extLst>
      <p:ext uri="{BB962C8B-B14F-4D97-AF65-F5344CB8AC3E}">
        <p14:creationId xmlns:p14="http://schemas.microsoft.com/office/powerpoint/2010/main" val="2790937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2D886-D2B4-5136-BA14-1FDFDA1710B1}"/>
              </a:ext>
            </a:extLst>
          </p:cNvPr>
          <p:cNvSpPr>
            <a:spLocks noGrp="1"/>
          </p:cNvSpPr>
          <p:nvPr>
            <p:ph type="title"/>
          </p:nvPr>
        </p:nvSpPr>
        <p:spPr/>
        <p:txBody>
          <a:bodyPr/>
          <a:lstStyle/>
          <a:p>
            <a:r>
              <a:rPr lang="en-AU" dirty="0"/>
              <a:t>Questions?</a:t>
            </a:r>
          </a:p>
        </p:txBody>
      </p:sp>
      <p:sp>
        <p:nvSpPr>
          <p:cNvPr id="3" name="Content Placeholder 2">
            <a:extLst>
              <a:ext uri="{FF2B5EF4-FFF2-40B4-BE49-F238E27FC236}">
                <a16:creationId xmlns:a16="http://schemas.microsoft.com/office/drawing/2014/main" id="{894BEBE0-E6A9-0529-E8E5-6CE1B9175476}"/>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334917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2D3F7-4FCB-9CB8-1241-0F4EEC1DA68E}"/>
              </a:ext>
            </a:extLst>
          </p:cNvPr>
          <p:cNvSpPr>
            <a:spLocks noGrp="1"/>
          </p:cNvSpPr>
          <p:nvPr>
            <p:ph type="title"/>
          </p:nvPr>
        </p:nvSpPr>
        <p:spPr/>
        <p:txBody>
          <a:bodyPr/>
          <a:lstStyle/>
          <a:p>
            <a:r>
              <a:rPr lang="en-AU" dirty="0"/>
              <a:t>Motivation and Summary</a:t>
            </a:r>
          </a:p>
        </p:txBody>
      </p:sp>
      <p:sp>
        <p:nvSpPr>
          <p:cNvPr id="3" name="Content Placeholder 2">
            <a:extLst>
              <a:ext uri="{FF2B5EF4-FFF2-40B4-BE49-F238E27FC236}">
                <a16:creationId xmlns:a16="http://schemas.microsoft.com/office/drawing/2014/main" id="{78675C1F-65FB-CFCB-7A3F-4DCA2CEA1183}"/>
              </a:ext>
            </a:extLst>
          </p:cNvPr>
          <p:cNvSpPr>
            <a:spLocks noGrp="1"/>
          </p:cNvSpPr>
          <p:nvPr>
            <p:ph idx="1"/>
          </p:nvPr>
        </p:nvSpPr>
        <p:spPr/>
        <p:txBody>
          <a:bodyPr/>
          <a:lstStyle/>
          <a:p>
            <a:r>
              <a:rPr lang="en-AU" dirty="0"/>
              <a:t>Target audience: Beginners to the trading market</a:t>
            </a:r>
          </a:p>
          <a:p>
            <a:r>
              <a:rPr lang="en-AU" dirty="0"/>
              <a:t>Data set: Top 5 Crypto (that are at least 5 years old) and Top 5 Stocks by market price over the last 5 years</a:t>
            </a:r>
          </a:p>
          <a:p>
            <a:r>
              <a:rPr lang="en-AU" dirty="0"/>
              <a:t>Scope: We aim to provide an analysis of the data set that will enhance the target audience’s ability to decide which of these Crypto or Stocks to invest in, given that they had $20K to invest.</a:t>
            </a:r>
          </a:p>
        </p:txBody>
      </p:sp>
    </p:spTree>
    <p:extLst>
      <p:ext uri="{BB962C8B-B14F-4D97-AF65-F5344CB8AC3E}">
        <p14:creationId xmlns:p14="http://schemas.microsoft.com/office/powerpoint/2010/main" val="127421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2E6C-EC43-195C-46A3-C9D256E2864F}"/>
              </a:ext>
            </a:extLst>
          </p:cNvPr>
          <p:cNvSpPr>
            <a:spLocks noGrp="1"/>
          </p:cNvSpPr>
          <p:nvPr>
            <p:ph type="title"/>
          </p:nvPr>
        </p:nvSpPr>
        <p:spPr/>
        <p:txBody>
          <a:bodyPr/>
          <a:lstStyle/>
          <a:p>
            <a:r>
              <a:rPr lang="en-AU" dirty="0"/>
              <a:t>The Data</a:t>
            </a:r>
          </a:p>
        </p:txBody>
      </p:sp>
      <p:sp>
        <p:nvSpPr>
          <p:cNvPr id="3" name="Content Placeholder 2">
            <a:extLst>
              <a:ext uri="{FF2B5EF4-FFF2-40B4-BE49-F238E27FC236}">
                <a16:creationId xmlns:a16="http://schemas.microsoft.com/office/drawing/2014/main" id="{D9FB94DA-EEA4-25B9-27CF-A09A96AEFC6A}"/>
              </a:ext>
            </a:extLst>
          </p:cNvPr>
          <p:cNvSpPr>
            <a:spLocks noGrp="1"/>
          </p:cNvSpPr>
          <p:nvPr>
            <p:ph idx="1"/>
          </p:nvPr>
        </p:nvSpPr>
        <p:spPr/>
        <p:txBody>
          <a:bodyPr>
            <a:normAutofit/>
          </a:bodyPr>
          <a:lstStyle/>
          <a:p>
            <a:r>
              <a:rPr lang="en-AU" dirty="0"/>
              <a:t>What did we think we’d need</a:t>
            </a:r>
          </a:p>
          <a:p>
            <a:r>
              <a:rPr lang="en-AU" dirty="0"/>
              <a:t>How did we get it (where from), which API</a:t>
            </a:r>
          </a:p>
        </p:txBody>
      </p:sp>
    </p:spTree>
    <p:extLst>
      <p:ext uri="{BB962C8B-B14F-4D97-AF65-F5344CB8AC3E}">
        <p14:creationId xmlns:p14="http://schemas.microsoft.com/office/powerpoint/2010/main" val="91349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90476-9FAE-F45B-B393-EB6E7F72099C}"/>
              </a:ext>
            </a:extLst>
          </p:cNvPr>
          <p:cNvSpPr>
            <a:spLocks noGrp="1"/>
          </p:cNvSpPr>
          <p:nvPr>
            <p:ph type="title"/>
          </p:nvPr>
        </p:nvSpPr>
        <p:spPr/>
        <p:txBody>
          <a:bodyPr/>
          <a:lstStyle/>
          <a:p>
            <a:r>
              <a:rPr lang="en-AU" dirty="0"/>
              <a:t>Data Clean up and exploration</a:t>
            </a:r>
          </a:p>
        </p:txBody>
      </p:sp>
      <p:sp>
        <p:nvSpPr>
          <p:cNvPr id="3" name="Content Placeholder 2">
            <a:extLst>
              <a:ext uri="{FF2B5EF4-FFF2-40B4-BE49-F238E27FC236}">
                <a16:creationId xmlns:a16="http://schemas.microsoft.com/office/drawing/2014/main" id="{1A030701-99C5-0BD2-8435-B699C39C73C6}"/>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1676201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1A27-B441-D8A3-885B-A1E2A9BB8B78}"/>
              </a:ext>
            </a:extLst>
          </p:cNvPr>
          <p:cNvSpPr>
            <a:spLocks noGrp="1"/>
          </p:cNvSpPr>
          <p:nvPr>
            <p:ph type="title"/>
          </p:nvPr>
        </p:nvSpPr>
        <p:spPr/>
        <p:txBody>
          <a:bodyPr/>
          <a:lstStyle/>
          <a:p>
            <a:r>
              <a:rPr lang="en-AU" dirty="0"/>
              <a:t>The Analysis</a:t>
            </a:r>
          </a:p>
        </p:txBody>
      </p:sp>
      <p:sp>
        <p:nvSpPr>
          <p:cNvPr id="3" name="Content Placeholder 2">
            <a:extLst>
              <a:ext uri="{FF2B5EF4-FFF2-40B4-BE49-F238E27FC236}">
                <a16:creationId xmlns:a16="http://schemas.microsoft.com/office/drawing/2014/main" id="{EA4850C7-7310-9172-A07E-208F069C5477}"/>
              </a:ext>
            </a:extLst>
          </p:cNvPr>
          <p:cNvSpPr>
            <a:spLocks noGrp="1"/>
          </p:cNvSpPr>
          <p:nvPr>
            <p:ph idx="1"/>
          </p:nvPr>
        </p:nvSpPr>
        <p:spPr/>
        <p:txBody>
          <a:bodyPr>
            <a:normAutofit fontScale="62500" lnSpcReduction="20000"/>
          </a:bodyPr>
          <a:lstStyle/>
          <a:p>
            <a:pPr algn="l">
              <a:buFont typeface="+mj-lt"/>
              <a:buAutoNum type="arabicPeriod"/>
            </a:pPr>
            <a:r>
              <a:rPr lang="en-GB" b="0" i="0" dirty="0">
                <a:solidFill>
                  <a:srgbClr val="1D1C1D"/>
                </a:solidFill>
                <a:effectLst/>
                <a:latin typeface="Slack-Lato"/>
              </a:rPr>
              <a:t>How did the top 5 stocks (by market cap as off 5/5/2022) fair over the past 5 years? </a:t>
            </a:r>
          </a:p>
          <a:p>
            <a:pPr algn="l">
              <a:buFont typeface="+mj-lt"/>
              <a:buAutoNum type="arabicPeriod"/>
            </a:pPr>
            <a:r>
              <a:rPr lang="en-GB" b="0" i="0" dirty="0">
                <a:solidFill>
                  <a:srgbClr val="1D1C1D"/>
                </a:solidFill>
                <a:effectLst/>
                <a:latin typeface="Slack-Lato"/>
              </a:rPr>
              <a:t>How did the top 5 crypto (by market cap as off 5/5/2022) fair over the past 5 years? </a:t>
            </a:r>
          </a:p>
          <a:p>
            <a:pPr algn="l">
              <a:buFont typeface="+mj-lt"/>
              <a:buAutoNum type="arabicPeriod"/>
            </a:pPr>
            <a:r>
              <a:rPr lang="en-GB" b="0" i="0" dirty="0">
                <a:solidFill>
                  <a:srgbClr val="1D1C1D"/>
                </a:solidFill>
                <a:effectLst/>
                <a:latin typeface="Slack-Lato"/>
              </a:rPr>
              <a:t>If a target audience had $20K to invest:</a:t>
            </a:r>
          </a:p>
          <a:p>
            <a:pPr marL="914400" lvl="1" indent="-457200">
              <a:buAutoNum type="alphaLcPeriod"/>
            </a:pPr>
            <a:r>
              <a:rPr lang="en-GB" b="0" i="0" dirty="0">
                <a:solidFill>
                  <a:srgbClr val="1D1C1D"/>
                </a:solidFill>
                <a:effectLst/>
                <a:latin typeface="Slack-Lato"/>
              </a:rPr>
              <a:t>If $4k was invested in each of the top 5 stocks, how many stocks would that make each? (provided purchase date was 1/1/2017) How much would that amount of stocks be worth as of 5/5/2017? </a:t>
            </a:r>
          </a:p>
          <a:p>
            <a:pPr marL="914400" lvl="1" indent="-457200">
              <a:buAutoNum type="alphaLcPeriod"/>
            </a:pPr>
            <a:r>
              <a:rPr lang="en-GB" b="0" i="0" dirty="0">
                <a:solidFill>
                  <a:srgbClr val="1D1C1D"/>
                </a:solidFill>
                <a:effectLst/>
                <a:latin typeface="Slack-Lato"/>
              </a:rPr>
              <a:t>If $4k was invested in each of the top 5 crypto, how many crypto would that make each? (provided purchase date was 1/1/2017) How much would that amount of crypto be worth as of 5/5/2017? </a:t>
            </a:r>
          </a:p>
          <a:p>
            <a:pPr marL="914400" lvl="1" indent="-457200">
              <a:buAutoNum type="alphaLcPeriod"/>
            </a:pPr>
            <a:r>
              <a:rPr lang="en-GB" b="0" i="0" dirty="0">
                <a:solidFill>
                  <a:srgbClr val="1D1C1D"/>
                </a:solidFill>
                <a:effectLst/>
                <a:latin typeface="Slack-Lato"/>
              </a:rPr>
              <a:t>Looking at this output, would it have been wiser to invest in crypto or stocks? </a:t>
            </a:r>
            <a:endParaRPr lang="en-GB" i="1" dirty="0">
              <a:solidFill>
                <a:srgbClr val="1D1C1D"/>
              </a:solidFill>
              <a:latin typeface="Slack-Lato"/>
            </a:endParaRPr>
          </a:p>
          <a:p>
            <a:pPr marL="914400" lvl="1" indent="-457200">
              <a:buAutoNum type="alphaLcPeriod"/>
            </a:pPr>
            <a:r>
              <a:rPr lang="en-GB" b="0" i="0" dirty="0">
                <a:solidFill>
                  <a:srgbClr val="1D1C1D"/>
                </a:solidFill>
                <a:effectLst/>
                <a:latin typeface="Slack-Lato"/>
              </a:rPr>
              <a:t>If the $20K was split between investment of </a:t>
            </a:r>
            <a:r>
              <a:rPr lang="en-GB" b="0" i="0" dirty="0" err="1">
                <a:solidFill>
                  <a:srgbClr val="1D1C1D"/>
                </a:solidFill>
                <a:effectLst/>
                <a:latin typeface="Slack-Lato"/>
              </a:rPr>
              <a:t>Stocks:Cyrpto</a:t>
            </a:r>
            <a:r>
              <a:rPr lang="en-GB" b="0" i="0" dirty="0">
                <a:solidFill>
                  <a:srgbClr val="1D1C1D"/>
                </a:solidFill>
                <a:effectLst/>
                <a:latin typeface="Slack-Lato"/>
              </a:rPr>
              <a:t> at varying ratios, which would ratio would have been the most optimal 50:50, 60:40. 40:60? </a:t>
            </a:r>
          </a:p>
          <a:p>
            <a:pPr>
              <a:buFont typeface="+mj-lt"/>
              <a:buAutoNum type="arabicPeriod"/>
            </a:pPr>
            <a:r>
              <a:rPr lang="en-GB" b="0" i="0" dirty="0">
                <a:solidFill>
                  <a:srgbClr val="1D1C1D"/>
                </a:solidFill>
                <a:effectLst/>
                <a:latin typeface="Slack-Lato"/>
              </a:rPr>
              <a:t>Now that we have an understanding of the last 5 years, how volatile were these stocks when affected by global events like: </a:t>
            </a:r>
          </a:p>
          <a:p>
            <a:pPr marL="914400" lvl="1" indent="-457200">
              <a:buAutoNum type="alphaLcPeriod"/>
            </a:pPr>
            <a:r>
              <a:rPr lang="en-GB" b="0" i="0" dirty="0">
                <a:solidFill>
                  <a:srgbClr val="1D1C1D"/>
                </a:solidFill>
                <a:effectLst/>
                <a:latin typeface="Slack-Lato"/>
              </a:rPr>
              <a:t>The Covid announcement</a:t>
            </a:r>
          </a:p>
          <a:p>
            <a:pPr marL="914400" lvl="1" indent="-457200">
              <a:buAutoNum type="alphaLcPeriod"/>
            </a:pPr>
            <a:r>
              <a:rPr lang="en-GB" b="0" i="0" dirty="0">
                <a:solidFill>
                  <a:srgbClr val="1D1C1D"/>
                </a:solidFill>
                <a:effectLst/>
                <a:latin typeface="Slack-Lato"/>
              </a:rPr>
              <a:t>The Russia/Ukraine war announcement </a:t>
            </a:r>
          </a:p>
          <a:p>
            <a:pPr marL="914400" lvl="1" indent="-457200">
              <a:buAutoNum type="alphaLcPeriod"/>
            </a:pPr>
            <a:r>
              <a:rPr lang="en-GB" b="0" i="0" dirty="0">
                <a:solidFill>
                  <a:srgbClr val="1D1C1D"/>
                </a:solidFill>
                <a:effectLst/>
                <a:latin typeface="Slack-Lato"/>
              </a:rPr>
              <a:t>US inflation rates </a:t>
            </a:r>
          </a:p>
          <a:p>
            <a:pPr marL="914400" lvl="1" indent="-457200">
              <a:buAutoNum type="alphaLcPeriod"/>
            </a:pPr>
            <a:r>
              <a:rPr lang="en-GB" b="0" i="0" dirty="0">
                <a:solidFill>
                  <a:srgbClr val="1D1C1D"/>
                </a:solidFill>
                <a:effectLst/>
                <a:latin typeface="Slack-Lato"/>
              </a:rPr>
              <a:t>US interest rate hikes </a:t>
            </a:r>
          </a:p>
          <a:p>
            <a:pPr>
              <a:buFont typeface="+mj-lt"/>
              <a:buAutoNum type="arabicPeriod"/>
            </a:pPr>
            <a:r>
              <a:rPr lang="en-GB" b="0" i="0" dirty="0">
                <a:solidFill>
                  <a:srgbClr val="1D1C1D"/>
                </a:solidFill>
                <a:effectLst/>
                <a:latin typeface="Slack-Lato"/>
              </a:rPr>
              <a:t>Considering all our analysis, what would we advise to our target audience about our sample data overall?</a:t>
            </a:r>
          </a:p>
          <a:p>
            <a:endParaRPr lang="en-AU" dirty="0"/>
          </a:p>
        </p:txBody>
      </p:sp>
    </p:spTree>
    <p:extLst>
      <p:ext uri="{BB962C8B-B14F-4D97-AF65-F5344CB8AC3E}">
        <p14:creationId xmlns:p14="http://schemas.microsoft.com/office/powerpoint/2010/main" val="77116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339D7-17A4-F5EA-0557-720B4C1AD84F}"/>
              </a:ext>
            </a:extLst>
          </p:cNvPr>
          <p:cNvSpPr>
            <a:spLocks noGrp="1"/>
          </p:cNvSpPr>
          <p:nvPr>
            <p:ph type="title"/>
          </p:nvPr>
        </p:nvSpPr>
        <p:spPr/>
        <p:txBody>
          <a:bodyPr/>
          <a:lstStyle/>
          <a:p>
            <a:r>
              <a:rPr lang="en-AU" dirty="0"/>
              <a:t>The Findings</a:t>
            </a:r>
          </a:p>
        </p:txBody>
      </p:sp>
      <p:sp>
        <p:nvSpPr>
          <p:cNvPr id="3" name="Content Placeholder 2">
            <a:extLst>
              <a:ext uri="{FF2B5EF4-FFF2-40B4-BE49-F238E27FC236}">
                <a16:creationId xmlns:a16="http://schemas.microsoft.com/office/drawing/2014/main" id="{70C58C78-3AF7-A4C5-4115-EBC2203A90DE}"/>
              </a:ext>
            </a:extLst>
          </p:cNvPr>
          <p:cNvSpPr>
            <a:spLocks noGrp="1"/>
          </p:cNvSpPr>
          <p:nvPr>
            <p:ph idx="1"/>
          </p:nvPr>
        </p:nvSpPr>
        <p:spPr/>
        <p:txBody>
          <a:bodyPr/>
          <a:lstStyle/>
          <a:p>
            <a:pPr algn="l">
              <a:buFont typeface="+mj-lt"/>
              <a:buAutoNum type="arabicPeriod"/>
            </a:pPr>
            <a:r>
              <a:rPr lang="en-GB" b="0" i="0" dirty="0">
                <a:solidFill>
                  <a:srgbClr val="1D1C1D"/>
                </a:solidFill>
                <a:effectLst/>
                <a:latin typeface="Slack-Lato"/>
              </a:rPr>
              <a:t>How did the top 5 stocks (by market cap as off 5/5/2022) fair over the past 5 years? </a:t>
            </a:r>
          </a:p>
        </p:txBody>
      </p:sp>
    </p:spTree>
    <p:extLst>
      <p:ext uri="{BB962C8B-B14F-4D97-AF65-F5344CB8AC3E}">
        <p14:creationId xmlns:p14="http://schemas.microsoft.com/office/powerpoint/2010/main" val="221709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AC98-B3F2-C390-EC40-34CF1E9263AE}"/>
              </a:ext>
            </a:extLst>
          </p:cNvPr>
          <p:cNvSpPr>
            <a:spLocks noGrp="1"/>
          </p:cNvSpPr>
          <p:nvPr>
            <p:ph type="title"/>
          </p:nvPr>
        </p:nvSpPr>
        <p:spPr/>
        <p:txBody>
          <a:bodyPr/>
          <a:lstStyle/>
          <a:p>
            <a:r>
              <a:rPr lang="en-AU" dirty="0"/>
              <a:t>The Findings (cont.)</a:t>
            </a:r>
          </a:p>
        </p:txBody>
      </p:sp>
      <p:sp>
        <p:nvSpPr>
          <p:cNvPr id="3" name="Content Placeholder 2">
            <a:extLst>
              <a:ext uri="{FF2B5EF4-FFF2-40B4-BE49-F238E27FC236}">
                <a16:creationId xmlns:a16="http://schemas.microsoft.com/office/drawing/2014/main" id="{D5B10E46-B556-CD88-30E8-3D055BD76416}"/>
              </a:ext>
            </a:extLst>
          </p:cNvPr>
          <p:cNvSpPr>
            <a:spLocks noGrp="1"/>
          </p:cNvSpPr>
          <p:nvPr>
            <p:ph idx="1"/>
          </p:nvPr>
        </p:nvSpPr>
        <p:spPr/>
        <p:txBody>
          <a:bodyPr/>
          <a:lstStyle/>
          <a:p>
            <a:pPr marL="0" indent="0" algn="l">
              <a:buNone/>
            </a:pPr>
            <a:r>
              <a:rPr lang="en-GB" b="0" i="0" dirty="0">
                <a:solidFill>
                  <a:srgbClr val="1D1C1D"/>
                </a:solidFill>
                <a:effectLst/>
                <a:latin typeface="Slack-Lato"/>
              </a:rPr>
              <a:t>2. How did the top 5 crypto (by market cap as off 5/5/2022) fair over the past 5 years? </a:t>
            </a:r>
          </a:p>
        </p:txBody>
      </p:sp>
    </p:spTree>
    <p:extLst>
      <p:ext uri="{BB962C8B-B14F-4D97-AF65-F5344CB8AC3E}">
        <p14:creationId xmlns:p14="http://schemas.microsoft.com/office/powerpoint/2010/main" val="1483448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AC98-B3F2-C390-EC40-34CF1E9263AE}"/>
              </a:ext>
            </a:extLst>
          </p:cNvPr>
          <p:cNvSpPr>
            <a:spLocks noGrp="1"/>
          </p:cNvSpPr>
          <p:nvPr>
            <p:ph type="title"/>
          </p:nvPr>
        </p:nvSpPr>
        <p:spPr/>
        <p:txBody>
          <a:bodyPr/>
          <a:lstStyle/>
          <a:p>
            <a:r>
              <a:rPr lang="en-AU" dirty="0"/>
              <a:t>The Findings (cont.)</a:t>
            </a:r>
          </a:p>
        </p:txBody>
      </p:sp>
      <p:sp>
        <p:nvSpPr>
          <p:cNvPr id="3" name="Content Placeholder 2">
            <a:extLst>
              <a:ext uri="{FF2B5EF4-FFF2-40B4-BE49-F238E27FC236}">
                <a16:creationId xmlns:a16="http://schemas.microsoft.com/office/drawing/2014/main" id="{D5B10E46-B556-CD88-30E8-3D055BD76416}"/>
              </a:ext>
            </a:extLst>
          </p:cNvPr>
          <p:cNvSpPr>
            <a:spLocks noGrp="1"/>
          </p:cNvSpPr>
          <p:nvPr>
            <p:ph idx="1"/>
          </p:nvPr>
        </p:nvSpPr>
        <p:spPr/>
        <p:txBody>
          <a:bodyPr/>
          <a:lstStyle/>
          <a:p>
            <a:pPr marL="0" indent="0" algn="l">
              <a:buNone/>
            </a:pPr>
            <a:r>
              <a:rPr lang="en-AU" b="0" i="0" dirty="0">
                <a:solidFill>
                  <a:srgbClr val="1D1C1D"/>
                </a:solidFill>
                <a:effectLst/>
                <a:latin typeface="Slack-Lato"/>
              </a:rPr>
              <a:t>3.</a:t>
            </a:r>
            <a:r>
              <a:rPr lang="en-GB" b="0" i="0" dirty="0">
                <a:solidFill>
                  <a:srgbClr val="1D1C1D"/>
                </a:solidFill>
                <a:effectLst/>
                <a:latin typeface="Slack-Lato"/>
              </a:rPr>
              <a:t>If a target audience had $20K to invest:</a:t>
            </a:r>
          </a:p>
          <a:p>
            <a:pPr marL="457200" lvl="1" indent="0">
              <a:buNone/>
            </a:pPr>
            <a:r>
              <a:rPr lang="en-GB" b="0" i="0" dirty="0">
                <a:solidFill>
                  <a:srgbClr val="1D1C1D"/>
                </a:solidFill>
                <a:effectLst/>
                <a:latin typeface="Slack-Lato"/>
              </a:rPr>
              <a:t>a. If $4k was invested in each of the top 5 stocks, how many stocks would that make each? (provided purchase date was 1/1/2017) How much would that amount of stocks be worth as of 5/5/2017? </a:t>
            </a:r>
          </a:p>
          <a:p>
            <a:pPr marL="0" indent="0">
              <a:buNone/>
            </a:pPr>
            <a:endParaRPr lang="en-AU" dirty="0"/>
          </a:p>
        </p:txBody>
      </p:sp>
    </p:spTree>
    <p:extLst>
      <p:ext uri="{BB962C8B-B14F-4D97-AF65-F5344CB8AC3E}">
        <p14:creationId xmlns:p14="http://schemas.microsoft.com/office/powerpoint/2010/main" val="4579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AC98-B3F2-C390-EC40-34CF1E9263AE}"/>
              </a:ext>
            </a:extLst>
          </p:cNvPr>
          <p:cNvSpPr>
            <a:spLocks noGrp="1"/>
          </p:cNvSpPr>
          <p:nvPr>
            <p:ph type="title"/>
          </p:nvPr>
        </p:nvSpPr>
        <p:spPr/>
        <p:txBody>
          <a:bodyPr/>
          <a:lstStyle/>
          <a:p>
            <a:r>
              <a:rPr lang="en-AU" dirty="0"/>
              <a:t>The Findings (cont.)</a:t>
            </a:r>
          </a:p>
        </p:txBody>
      </p:sp>
      <p:sp>
        <p:nvSpPr>
          <p:cNvPr id="3" name="Content Placeholder 2">
            <a:extLst>
              <a:ext uri="{FF2B5EF4-FFF2-40B4-BE49-F238E27FC236}">
                <a16:creationId xmlns:a16="http://schemas.microsoft.com/office/drawing/2014/main" id="{D5B10E46-B556-CD88-30E8-3D055BD76416}"/>
              </a:ext>
            </a:extLst>
          </p:cNvPr>
          <p:cNvSpPr>
            <a:spLocks noGrp="1"/>
          </p:cNvSpPr>
          <p:nvPr>
            <p:ph idx="1"/>
          </p:nvPr>
        </p:nvSpPr>
        <p:spPr/>
        <p:txBody>
          <a:bodyPr/>
          <a:lstStyle/>
          <a:p>
            <a:pPr marL="0" indent="0" algn="l">
              <a:buNone/>
            </a:pPr>
            <a:r>
              <a:rPr lang="en-AU" b="0" i="0" dirty="0">
                <a:solidFill>
                  <a:srgbClr val="1D1C1D"/>
                </a:solidFill>
                <a:effectLst/>
                <a:latin typeface="Slack-Lato"/>
              </a:rPr>
              <a:t>3.</a:t>
            </a:r>
            <a:r>
              <a:rPr lang="en-GB" b="0" i="0" dirty="0">
                <a:solidFill>
                  <a:srgbClr val="1D1C1D"/>
                </a:solidFill>
                <a:effectLst/>
                <a:latin typeface="Slack-Lato"/>
              </a:rPr>
              <a:t>If a target audience had $20K to invest:</a:t>
            </a:r>
          </a:p>
          <a:p>
            <a:pPr marL="457200" lvl="1" indent="0">
              <a:buNone/>
            </a:pPr>
            <a:r>
              <a:rPr lang="en-GB" b="0" i="0" dirty="0">
                <a:solidFill>
                  <a:srgbClr val="1D1C1D"/>
                </a:solidFill>
                <a:effectLst/>
                <a:latin typeface="Slack-Lato"/>
              </a:rPr>
              <a:t>b. If $4k was invested in each of the top 5 crypto, how many crypto would that make each? (provided purchase date was 1/1/2017) How much would that amount of crypto be worth as of 5/5/2017? </a:t>
            </a:r>
          </a:p>
        </p:txBody>
      </p:sp>
    </p:spTree>
    <p:extLst>
      <p:ext uri="{BB962C8B-B14F-4D97-AF65-F5344CB8AC3E}">
        <p14:creationId xmlns:p14="http://schemas.microsoft.com/office/powerpoint/2010/main" val="617959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4577</TotalTime>
  <Words>1004</Words>
  <Application>Microsoft Office PowerPoint</Application>
  <PresentationFormat>Widescreen</PresentationFormat>
  <Paragraphs>66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Slack-Lato</vt:lpstr>
      <vt:lpstr>Office Theme</vt:lpstr>
      <vt:lpstr>Title TBC </vt:lpstr>
      <vt:lpstr>Motivation and Summary</vt:lpstr>
      <vt:lpstr>The Data</vt:lpstr>
      <vt:lpstr>Data Clean up and exploration</vt:lpstr>
      <vt:lpstr>The Analysis</vt:lpstr>
      <vt:lpstr>The Findings</vt:lpstr>
      <vt:lpstr>The Findings (cont.)</vt:lpstr>
      <vt:lpstr>The Findings (cont.)</vt:lpstr>
      <vt:lpstr>The Findings (cont.)</vt:lpstr>
      <vt:lpstr>The Findings (cont.)</vt:lpstr>
      <vt:lpstr>The Findings (cont.)</vt:lpstr>
      <vt:lpstr>The Findings (cont.)</vt:lpstr>
      <vt:lpstr>The Findings (cont.)</vt:lpstr>
      <vt:lpstr>The Findings (cont.)</vt:lpstr>
      <vt:lpstr>The Findings (cont.)</vt:lpstr>
      <vt:lpstr>The Findings (cont.)</vt:lpstr>
      <vt:lpstr>Difficulties</vt:lpstr>
      <vt:lpstr>Reference list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TBC </dc:title>
  <dc:creator>William Lam</dc:creator>
  <cp:lastModifiedBy>William Lam</cp:lastModifiedBy>
  <cp:revision>1</cp:revision>
  <dcterms:created xsi:type="dcterms:W3CDTF">2022-05-06T08:58:11Z</dcterms:created>
  <dcterms:modified xsi:type="dcterms:W3CDTF">2022-05-09T13:15:22Z</dcterms:modified>
</cp:coreProperties>
</file>