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Outfit"/>
      <p:regular r:id="rId27"/>
      <p:bold r:id="rId28"/>
    </p:embeddedFont>
    <p:embeddedFont>
      <p:font typeface="Oi"/>
      <p:regular r:id="rId29"/>
    </p:embeddedFont>
    <p:embeddedFont>
      <p:font typeface="Lexen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2" roundtripDataSignature="AMtx7mjWzmykedZywVOgwM7x5XBVldUp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utfit-bold.fntdata"/><Relationship Id="rId27" Type="http://schemas.openxmlformats.org/officeDocument/2006/relationships/font" Target="fonts/Outfi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i-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bold.fntdata"/><Relationship Id="rId30" Type="http://schemas.openxmlformats.org/officeDocument/2006/relationships/font" Target="fonts/Lexend-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49e0c8875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2649e0c8875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49e0c8875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649e0c8875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49e0c8875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2649e0c8875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49e0c8875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2649e0c8875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49e0c8875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2649e0c8875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49e0c8875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2649e0c8875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49e0c8875_0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2649e0c8875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49e0c8875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2649e0c8875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49e0c8875_0_1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2649e0c8875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49e0c8875_0_1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2649e0c8875_0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49e0c8875_0_1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2649e0c8875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649e0c8875_0_2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2649e0c8875_0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9e0c887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649e0c887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49cce2ac8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2649cce2ac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49e0c8875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2649e0c8875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49e0c8875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649e0c8875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49e0c8875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2649e0c8875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49e0c8875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649e0c8875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49e0c8875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2649e0c8875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idx="2" type="pic"/>
          </p:nvPr>
        </p:nvSpPr>
        <p:spPr>
          <a:xfrm>
            <a:off x="5183188" y="987425"/>
            <a:ext cx="6172200" cy="4873625"/>
          </a:xfrm>
          <a:prstGeom prst="rect">
            <a:avLst/>
          </a:prstGeom>
          <a:noFill/>
          <a:ln>
            <a:noFill/>
          </a:ln>
        </p:spPr>
      </p:sp>
      <p:sp>
        <p:nvSpPr>
          <p:cNvPr id="42" name="Google Shape;4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9"/>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22" name="Google Shape;22;p19"/>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9.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18.png"/><Relationship Id="rId6"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hyperlink" Target="https://www.w3schools.com/js/js_reserved.asp" TargetMode="External"/><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510975" y="1763225"/>
            <a:ext cx="4148700" cy="2770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4500">
                <a:solidFill>
                  <a:srgbClr val="454657"/>
                </a:solidFill>
                <a:latin typeface="Outfit"/>
                <a:ea typeface="Outfit"/>
                <a:cs typeface="Outfit"/>
                <a:sym typeface="Outfit"/>
              </a:rPr>
              <a:t>Lesson 1: Overview Javascript</a:t>
            </a:r>
            <a:endParaRPr b="1" sz="4500">
              <a:solidFill>
                <a:srgbClr val="4D5C61"/>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1" sz="4500">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2649e0c8875_0_6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62" name="Google Shape;162;g2649e0c8875_0_6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3" name="Google Shape;163;g2649e0c8875_0_65"/>
          <p:cNvGrpSpPr/>
          <p:nvPr/>
        </p:nvGrpSpPr>
        <p:grpSpPr>
          <a:xfrm>
            <a:off x="2141933" y="1571215"/>
            <a:ext cx="802345" cy="718650"/>
            <a:chOff x="3266480" y="1084626"/>
            <a:chExt cx="1122946" cy="958200"/>
          </a:xfrm>
        </p:grpSpPr>
        <p:sp>
          <p:nvSpPr>
            <p:cNvPr id="164" name="Google Shape;164;g2649e0c8875_0_6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65" name="Google Shape;165;g2649e0c8875_0_6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66" name="Google Shape;166;g2649e0c8875_0_65"/>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Biến cục bộ và biến toàn cục.</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67" name="Google Shape;167;g2649e0c8875_0_65"/>
          <p:cNvSpPr txBox="1"/>
          <p:nvPr/>
        </p:nvSpPr>
        <p:spPr>
          <a:xfrm>
            <a:off x="1447800" y="1858175"/>
            <a:ext cx="7444200" cy="11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Scope (phạm vi) là một khái niệm quan trọng xác định vùng mà biến có thể được truy cập và sử dụng trong chương trình. Phạm vi quy định nơi mà biến có hiệu lực và có thể được sử dụng.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JavaScript, có hai loại biến quan trọng là biến cục bộ (local variables) và biến toàn cục (global variables), và cách chúng hoạt động khác nhau tùy thuộc vào cách chúng được khai báo và nơi chúng được sử dụng trong chương trình.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68" name="Google Shape;168;g2649e0c8875_0_65"/>
          <p:cNvPicPr preferRelativeResize="0"/>
          <p:nvPr/>
        </p:nvPicPr>
        <p:blipFill>
          <a:blip r:embed="rId5">
            <a:alphaModFix/>
          </a:blip>
          <a:stretch>
            <a:fillRect/>
          </a:stretch>
        </p:blipFill>
        <p:spPr>
          <a:xfrm>
            <a:off x="2218199" y="3198100"/>
            <a:ext cx="3818176" cy="2006050"/>
          </a:xfrm>
          <a:prstGeom prst="rect">
            <a:avLst/>
          </a:prstGeom>
          <a:noFill/>
          <a:ln>
            <a:noFill/>
          </a:ln>
        </p:spPr>
      </p:pic>
      <p:pic>
        <p:nvPicPr>
          <p:cNvPr id="169" name="Google Shape;169;g2649e0c8875_0_65"/>
          <p:cNvPicPr preferRelativeResize="0"/>
          <p:nvPr/>
        </p:nvPicPr>
        <p:blipFill>
          <a:blip r:embed="rId6">
            <a:alphaModFix/>
          </a:blip>
          <a:stretch>
            <a:fillRect/>
          </a:stretch>
        </p:blipFill>
        <p:spPr>
          <a:xfrm>
            <a:off x="6155625" y="3198099"/>
            <a:ext cx="3818175" cy="2006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2649e0c8875_0_7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75" name="Google Shape;175;g2649e0c8875_0_7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76" name="Google Shape;176;g2649e0c8875_0_77"/>
          <p:cNvGrpSpPr/>
          <p:nvPr/>
        </p:nvGrpSpPr>
        <p:grpSpPr>
          <a:xfrm>
            <a:off x="2141933" y="1571215"/>
            <a:ext cx="802345" cy="718650"/>
            <a:chOff x="3266480" y="1084626"/>
            <a:chExt cx="1122946" cy="958200"/>
          </a:xfrm>
        </p:grpSpPr>
        <p:sp>
          <p:nvSpPr>
            <p:cNvPr id="177" name="Google Shape;177;g2649e0c8875_0_7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78" name="Google Shape;178;g2649e0c8875_0_7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79" name="Google Shape;179;g2649e0c8875_0_77"/>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Biến cục bộ và biến toàn cục.</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80" name="Google Shape;180;g2649e0c8875_0_77"/>
          <p:cNvSpPr txBox="1"/>
          <p:nvPr/>
        </p:nvSpPr>
        <p:spPr>
          <a:xfrm>
            <a:off x="1447800" y="1858175"/>
            <a:ext cx="7444200" cy="11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Biến Cục Bộ (Local Variables):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Khai Báo: Biến cục bộ được khai báo bên trong một hàm hoặc khối mã (block) bằng từ khóa var, let, hoặc const.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Phạm Vi (Scope): Biến cục bộ chỉ có hiệu lực và có thể truy cập được trong hàm hoặc khối mã mà nó được khai báo. Ngoài ra, các biến cục bộ sẽ không ảnh hưởng đến các phạm vi khác.</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g2649e0c8875_0_89"/>
          <p:cNvPicPr preferRelativeResize="0"/>
          <p:nvPr/>
        </p:nvPicPr>
        <p:blipFill rotWithShape="1">
          <a:blip r:embed="rId3">
            <a:alphaModFix/>
          </a:blip>
          <a:srcRect b="0" l="0" r="0" t="0"/>
          <a:stretch/>
        </p:blipFill>
        <p:spPr>
          <a:xfrm>
            <a:off x="0" y="-76200"/>
            <a:ext cx="12192000" cy="6858001"/>
          </a:xfrm>
          <a:prstGeom prst="rect">
            <a:avLst/>
          </a:prstGeom>
          <a:noFill/>
          <a:ln>
            <a:noFill/>
          </a:ln>
        </p:spPr>
      </p:pic>
      <p:pic>
        <p:nvPicPr>
          <p:cNvPr id="186" name="Google Shape;186;g2649e0c8875_0_8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87" name="Google Shape;187;g2649e0c8875_0_89"/>
          <p:cNvGrpSpPr/>
          <p:nvPr/>
        </p:nvGrpSpPr>
        <p:grpSpPr>
          <a:xfrm>
            <a:off x="2141933" y="1571215"/>
            <a:ext cx="802345" cy="718650"/>
            <a:chOff x="3266480" y="1084626"/>
            <a:chExt cx="1122946" cy="958200"/>
          </a:xfrm>
        </p:grpSpPr>
        <p:sp>
          <p:nvSpPr>
            <p:cNvPr id="188" name="Google Shape;188;g2649e0c8875_0_8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89" name="Google Shape;189;g2649e0c8875_0_8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90" name="Google Shape;190;g2649e0c8875_0_89"/>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Biến cục bộ và biến toàn cục.</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91" name="Google Shape;191;g2649e0c8875_0_89"/>
          <p:cNvSpPr txBox="1"/>
          <p:nvPr/>
        </p:nvSpPr>
        <p:spPr>
          <a:xfrm>
            <a:off x="1447800" y="1858175"/>
            <a:ext cx="7444200" cy="18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Biến Toàn Cục (Global Variables):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Khai Báo: Biến toàn cục được khai báo bên ngoài bất kỳ hàm nào, thường là ở đầu tệp hoặc script, bằng cách sử dụng var, let, hoặc const.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Phạm Vi (Scope): Biến toàn cục có thể truy cập từ mọi nơi trong chương trình, bao gồm cả bên trong các hàm.</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Lưu ý: Sử dụng biến toàn cục nhiều có thể dẫn đến các vấn đề về quản lý mã nguồn và khó khăn trong việc theo dõi sự thay đổi giá trị của biến. Do đó, thường nên ưu tiên sử dụng biến cục bộ và truyền giá trị qua tham số nếu có thể.</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2649e0c8875_0_9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97" name="Google Shape;197;g2649e0c8875_0_9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98" name="Google Shape;198;g2649e0c8875_0_99"/>
          <p:cNvGrpSpPr/>
          <p:nvPr/>
        </p:nvGrpSpPr>
        <p:grpSpPr>
          <a:xfrm>
            <a:off x="2141933" y="1571215"/>
            <a:ext cx="802345" cy="718650"/>
            <a:chOff x="3266480" y="1084626"/>
            <a:chExt cx="1122946" cy="958200"/>
          </a:xfrm>
        </p:grpSpPr>
        <p:sp>
          <p:nvSpPr>
            <p:cNvPr id="199" name="Google Shape;199;g2649e0c8875_0_9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00" name="Google Shape;200;g2649e0c8875_0_9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01" name="Google Shape;201;g2649e0c8875_0_99"/>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Phân biệt var, let và const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02" name="Google Shape;202;g2649e0c8875_0_99"/>
          <p:cNvSpPr txBox="1"/>
          <p:nvPr/>
        </p:nvSpPr>
        <p:spPr>
          <a:xfrm>
            <a:off x="1447800" y="1858175"/>
            <a:ext cx="7444200" cy="20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Để phân biệt var, let và const bạn có thể tách thành các nhóm để so sánh như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Nhóm 1: var/let và const. (theo cách sử dụng)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var, let dùng để khởi tạo những biến có thể gán lại giá trị mới trong quá trình làm việc.</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var, let khi khởi tạo một biến không cần phải gán luôn giá trị khởi tạo.</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const dùng để khởi tạo những biến hằng số.</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const khi khởi tạo một biến phải gán luôn giá trị</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Nhóm 2: var và let/const (theo phiên bản)</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var có tính chất hoisting, không có scope.</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let và const không có tính chất hoisting, có scope.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2649e0c8875_0_10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08" name="Google Shape;208;g2649e0c8875_0_10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09" name="Google Shape;209;g2649e0c8875_0_109"/>
          <p:cNvGrpSpPr/>
          <p:nvPr/>
        </p:nvGrpSpPr>
        <p:grpSpPr>
          <a:xfrm>
            <a:off x="2141933" y="1571215"/>
            <a:ext cx="802345" cy="718650"/>
            <a:chOff x="3266480" y="1084626"/>
            <a:chExt cx="1122946" cy="958200"/>
          </a:xfrm>
        </p:grpSpPr>
        <p:sp>
          <p:nvSpPr>
            <p:cNvPr id="210" name="Google Shape;210;g2649e0c8875_0_10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11" name="Google Shape;211;g2649e0c8875_0_10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12" name="Google Shape;212;g2649e0c8875_0_109"/>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Quizz</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13" name="Google Shape;213;g2649e0c8875_0_109"/>
          <p:cNvSpPr txBox="1"/>
          <p:nvPr/>
        </p:nvSpPr>
        <p:spPr>
          <a:xfrm>
            <a:off x="3083913" y="2000225"/>
            <a:ext cx="2130000" cy="20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Giá trị của res1 và res2?</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14" name="Google Shape;214;g2649e0c8875_0_109"/>
          <p:cNvPicPr preferRelativeResize="0"/>
          <p:nvPr/>
        </p:nvPicPr>
        <p:blipFill>
          <a:blip r:embed="rId5">
            <a:alphaModFix/>
          </a:blip>
          <a:stretch>
            <a:fillRect/>
          </a:stretch>
        </p:blipFill>
        <p:spPr>
          <a:xfrm>
            <a:off x="5733838" y="1933888"/>
            <a:ext cx="3374250" cy="22173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2649e0c8875_0_12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20" name="Google Shape;220;g2649e0c8875_0_12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21" name="Google Shape;221;g2649e0c8875_0_120"/>
          <p:cNvGrpSpPr/>
          <p:nvPr/>
        </p:nvGrpSpPr>
        <p:grpSpPr>
          <a:xfrm>
            <a:off x="2141933" y="1571215"/>
            <a:ext cx="802345" cy="718650"/>
            <a:chOff x="3266480" y="1084626"/>
            <a:chExt cx="1122946" cy="958200"/>
          </a:xfrm>
        </p:grpSpPr>
        <p:sp>
          <p:nvSpPr>
            <p:cNvPr id="222" name="Google Shape;222;g2649e0c8875_0_12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23" name="Google Shape;223;g2649e0c8875_0_12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24" name="Google Shape;224;g2649e0c8875_0_120"/>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6. Kiểu dữ liệu.</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25" name="Google Shape;225;g2649e0c8875_0_120"/>
          <p:cNvSpPr txBox="1"/>
          <p:nvPr/>
        </p:nvSpPr>
        <p:spPr>
          <a:xfrm>
            <a:off x="1447800" y="1858175"/>
            <a:ext cx="7444200" cy="18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Javascript có các kiểu dữ liệu cơ bản (nguyên thuỷ)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Number: kiểu số. Sử dụng để thực hiện các tính toán toán học.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String: Kiểu chuỗi ký tự. Sử dụng trong các xử lý liên quan tới văn bản.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Boolean: Kiểu dữ liệu nhị phân. Đại diện cho đúng hoặc sai.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Null: Kiểu dữ liệu rỗng.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Undefined: Kiểu dữ liệu không xác định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Với một biến trong Javascript, chúng không có kiểu dữ liệu cố định. Thay vào đó, các biến javascript sẽ có kiểu dữ liệu dựa vào giá trị mà chúng đang mang. Để biết được kiểu dữ liệu hiện tại của một biến, ta có thể sử dụng từ khoá typeof.</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26" name="Google Shape;226;g2649e0c8875_0_120"/>
          <p:cNvPicPr preferRelativeResize="0"/>
          <p:nvPr/>
        </p:nvPicPr>
        <p:blipFill>
          <a:blip r:embed="rId5">
            <a:alphaModFix/>
          </a:blip>
          <a:stretch>
            <a:fillRect/>
          </a:stretch>
        </p:blipFill>
        <p:spPr>
          <a:xfrm>
            <a:off x="4400825" y="3746975"/>
            <a:ext cx="2715450" cy="25665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g2649e0c8875_0_13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32" name="Google Shape;232;g2649e0c8875_0_13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33" name="Google Shape;233;g2649e0c8875_0_131"/>
          <p:cNvGrpSpPr/>
          <p:nvPr/>
        </p:nvGrpSpPr>
        <p:grpSpPr>
          <a:xfrm>
            <a:off x="2141933" y="1571215"/>
            <a:ext cx="802345" cy="718650"/>
            <a:chOff x="3266480" y="1084626"/>
            <a:chExt cx="1122946" cy="958200"/>
          </a:xfrm>
        </p:grpSpPr>
        <p:sp>
          <p:nvSpPr>
            <p:cNvPr id="234" name="Google Shape;234;g2649e0c8875_0_13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35" name="Google Shape;235;g2649e0c8875_0_13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36" name="Google Shape;236;g2649e0c8875_0_131"/>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6. Kiểu dữ liệu.</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pic>
        <p:nvPicPr>
          <p:cNvPr id="237" name="Google Shape;237;g2649e0c8875_0_131"/>
          <p:cNvPicPr preferRelativeResize="0"/>
          <p:nvPr/>
        </p:nvPicPr>
        <p:blipFill>
          <a:blip r:embed="rId5">
            <a:alphaModFix/>
          </a:blip>
          <a:stretch>
            <a:fillRect/>
          </a:stretch>
        </p:blipFill>
        <p:spPr>
          <a:xfrm>
            <a:off x="3550400" y="1672675"/>
            <a:ext cx="5091179" cy="38209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g2649e0c8875_0_143"/>
          <p:cNvPicPr preferRelativeResize="0"/>
          <p:nvPr/>
        </p:nvPicPr>
        <p:blipFill rotWithShape="1">
          <a:blip r:embed="rId3">
            <a:alphaModFix/>
          </a:blip>
          <a:srcRect b="0" l="0" r="0" t="0"/>
          <a:stretch/>
        </p:blipFill>
        <p:spPr>
          <a:xfrm>
            <a:off x="0" y="228600"/>
            <a:ext cx="12192000" cy="6858001"/>
          </a:xfrm>
          <a:prstGeom prst="rect">
            <a:avLst/>
          </a:prstGeom>
          <a:noFill/>
          <a:ln>
            <a:noFill/>
          </a:ln>
        </p:spPr>
      </p:pic>
      <p:pic>
        <p:nvPicPr>
          <p:cNvPr id="243" name="Google Shape;243;g2649e0c8875_0_14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44" name="Google Shape;244;g2649e0c8875_0_143"/>
          <p:cNvGrpSpPr/>
          <p:nvPr/>
        </p:nvGrpSpPr>
        <p:grpSpPr>
          <a:xfrm>
            <a:off x="2141933" y="1571215"/>
            <a:ext cx="802345" cy="718650"/>
            <a:chOff x="3266480" y="1084626"/>
            <a:chExt cx="1122946" cy="958200"/>
          </a:xfrm>
        </p:grpSpPr>
        <p:sp>
          <p:nvSpPr>
            <p:cNvPr id="245" name="Google Shape;245;g2649e0c8875_0_14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46" name="Google Shape;246;g2649e0c8875_0_14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47" name="Google Shape;247;g2649e0c8875_0_143"/>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6. Kiểu dữ liệu.</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48" name="Google Shape;248;g2649e0c8875_0_143"/>
          <p:cNvSpPr txBox="1"/>
          <p:nvPr/>
        </p:nvSpPr>
        <p:spPr>
          <a:xfrm>
            <a:off x="1447800" y="1858175"/>
            <a:ext cx="5565900" cy="18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So sánh null và undefined:</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undefined: Biến có giá trị undefined khi nó được khai báo nhưng chưa được gán giá trị hoặc khi truy cập một thuộc tính không tồn tại trong đối tượng.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null: Biến có giá trị null khi bạn cần gán một giá trị không tồn tại hoặc không có ý nghĩa nào cả. Nó là một giá trị được gán để biểu diễn sự trống rỗng hoặc thiếu vắng giá trị.</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So sánh: undefined và null là bằng nhau nhưng không đồng nghĩa. Nếu so sánh chặt (===), nó sẽ trả về true.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Sử dụng đặc biệt: undefined thường xuất hiện tự nhiên khi một biến không được khởi tạo, trong khi null thường được gán một cách cố ý để chỉ ra rằng một biến hoặc đối tượng không có giá trị hay tham chiếu nào.</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Trong ngữ cảnh thực tế, thường sử dụng undefined khi một giá trị không tồn tại một cách tự nhiên, trong khi null thường được sử dụng để chỉ đến sự trống rỗng hay thiếu vắng giá trị theo quyết định của lập trình viên.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49" name="Google Shape;249;g2649e0c8875_0_143"/>
          <p:cNvPicPr preferRelativeResize="0"/>
          <p:nvPr/>
        </p:nvPicPr>
        <p:blipFill>
          <a:blip r:embed="rId5">
            <a:alphaModFix/>
          </a:blip>
          <a:stretch>
            <a:fillRect/>
          </a:stretch>
        </p:blipFill>
        <p:spPr>
          <a:xfrm>
            <a:off x="7088075" y="2537700"/>
            <a:ext cx="4764495" cy="1888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g2649e0c8875_0_15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55" name="Google Shape;255;g2649e0c8875_0_15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56" name="Google Shape;256;g2649e0c8875_0_155"/>
          <p:cNvGrpSpPr/>
          <p:nvPr/>
        </p:nvGrpSpPr>
        <p:grpSpPr>
          <a:xfrm>
            <a:off x="2141933" y="1571215"/>
            <a:ext cx="802345" cy="718650"/>
            <a:chOff x="3266480" y="1084626"/>
            <a:chExt cx="1122946" cy="958200"/>
          </a:xfrm>
        </p:grpSpPr>
        <p:sp>
          <p:nvSpPr>
            <p:cNvPr id="257" name="Google Shape;257;g2649e0c8875_0_15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58" name="Google Shape;258;g2649e0c8875_0_15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59" name="Google Shape;259;g2649e0c8875_0_155"/>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7. Toán tử.</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60" name="Google Shape;260;g2649e0c8875_0_155"/>
          <p:cNvSpPr txBox="1"/>
          <p:nvPr/>
        </p:nvSpPr>
        <p:spPr>
          <a:xfrm>
            <a:off x="1447800" y="1858175"/>
            <a:ext cx="6715500" cy="18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Với các kiểu dữ liệu khác nhau, chúng ta sẽ có nhiều phép tính toán khác nhau.</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61" name="Google Shape;261;g2649e0c8875_0_155"/>
          <p:cNvPicPr preferRelativeResize="0"/>
          <p:nvPr/>
        </p:nvPicPr>
        <p:blipFill>
          <a:blip r:embed="rId5">
            <a:alphaModFix/>
          </a:blip>
          <a:stretch>
            <a:fillRect/>
          </a:stretch>
        </p:blipFill>
        <p:spPr>
          <a:xfrm>
            <a:off x="4480351" y="2667850"/>
            <a:ext cx="1899350" cy="2768050"/>
          </a:xfrm>
          <a:prstGeom prst="rect">
            <a:avLst/>
          </a:prstGeom>
          <a:noFill/>
          <a:ln>
            <a:noFill/>
          </a:ln>
        </p:spPr>
      </p:pic>
      <p:pic>
        <p:nvPicPr>
          <p:cNvPr id="262" name="Google Shape;262;g2649e0c8875_0_155"/>
          <p:cNvPicPr preferRelativeResize="0"/>
          <p:nvPr/>
        </p:nvPicPr>
        <p:blipFill>
          <a:blip r:embed="rId6">
            <a:alphaModFix/>
          </a:blip>
          <a:stretch>
            <a:fillRect/>
          </a:stretch>
        </p:blipFill>
        <p:spPr>
          <a:xfrm>
            <a:off x="7968001" y="2470725"/>
            <a:ext cx="1514475" cy="3162300"/>
          </a:xfrm>
          <a:prstGeom prst="rect">
            <a:avLst/>
          </a:prstGeom>
          <a:noFill/>
          <a:ln>
            <a:noFill/>
          </a:ln>
        </p:spPr>
      </p:pic>
      <p:sp>
        <p:nvSpPr>
          <p:cNvPr id="263" name="Google Shape;263;g2649e0c8875_0_155"/>
          <p:cNvSpPr txBox="1"/>
          <p:nvPr/>
        </p:nvSpPr>
        <p:spPr>
          <a:xfrm>
            <a:off x="2608075" y="3848625"/>
            <a:ext cx="2123100" cy="40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200">
                <a:solidFill>
                  <a:srgbClr val="454657"/>
                </a:solidFill>
                <a:latin typeface="Lexend"/>
                <a:ea typeface="Lexend"/>
                <a:cs typeface="Lexend"/>
                <a:sym typeface="Lexend"/>
              </a:rPr>
              <a:t>Toán tử toán học</a:t>
            </a:r>
            <a:endParaRPr sz="1200">
              <a:solidFill>
                <a:srgbClr val="454657"/>
              </a:solidFill>
              <a:latin typeface="Lexend"/>
              <a:ea typeface="Lexend"/>
              <a:cs typeface="Lexend"/>
              <a:sym typeface="Lexend"/>
            </a:endParaRPr>
          </a:p>
        </p:txBody>
      </p:sp>
      <p:sp>
        <p:nvSpPr>
          <p:cNvPr id="264" name="Google Shape;264;g2649e0c8875_0_155"/>
          <p:cNvSpPr txBox="1"/>
          <p:nvPr/>
        </p:nvSpPr>
        <p:spPr>
          <a:xfrm>
            <a:off x="6507775" y="3848625"/>
            <a:ext cx="2123100" cy="40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200">
                <a:solidFill>
                  <a:srgbClr val="454657"/>
                </a:solidFill>
                <a:latin typeface="Lexend"/>
                <a:ea typeface="Lexend"/>
                <a:cs typeface="Lexend"/>
                <a:sym typeface="Lexend"/>
              </a:rPr>
              <a:t>Toán tử gán</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g2649e0c8875_0_17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70" name="Google Shape;270;g2649e0c8875_0_17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71" name="Google Shape;271;g2649e0c8875_0_170"/>
          <p:cNvGrpSpPr/>
          <p:nvPr/>
        </p:nvGrpSpPr>
        <p:grpSpPr>
          <a:xfrm>
            <a:off x="2141933" y="1571215"/>
            <a:ext cx="802345" cy="718650"/>
            <a:chOff x="3266480" y="1084626"/>
            <a:chExt cx="1122946" cy="958200"/>
          </a:xfrm>
        </p:grpSpPr>
        <p:sp>
          <p:nvSpPr>
            <p:cNvPr id="272" name="Google Shape;272;g2649e0c8875_0_17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73" name="Google Shape;273;g2649e0c8875_0_17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74" name="Google Shape;274;g2649e0c8875_0_170"/>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7. Toán tử.</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20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75" name="Google Shape;275;g2649e0c8875_0_170"/>
          <p:cNvSpPr txBox="1"/>
          <p:nvPr/>
        </p:nvSpPr>
        <p:spPr>
          <a:xfrm>
            <a:off x="2465413" y="2186325"/>
            <a:ext cx="2123100" cy="40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200">
                <a:solidFill>
                  <a:srgbClr val="454657"/>
                </a:solidFill>
                <a:latin typeface="Lexend"/>
                <a:ea typeface="Lexend"/>
                <a:cs typeface="Lexend"/>
                <a:sym typeface="Lexend"/>
              </a:rPr>
              <a:t>Toán tử nối chuỗi</a:t>
            </a:r>
            <a:endParaRPr sz="1200">
              <a:solidFill>
                <a:srgbClr val="454657"/>
              </a:solidFill>
              <a:latin typeface="Lexend"/>
              <a:ea typeface="Lexend"/>
              <a:cs typeface="Lexend"/>
              <a:sym typeface="Lexend"/>
            </a:endParaRPr>
          </a:p>
        </p:txBody>
      </p:sp>
      <p:pic>
        <p:nvPicPr>
          <p:cNvPr id="276" name="Google Shape;276;g2649e0c8875_0_170"/>
          <p:cNvPicPr preferRelativeResize="0"/>
          <p:nvPr/>
        </p:nvPicPr>
        <p:blipFill>
          <a:blip r:embed="rId5">
            <a:alphaModFix/>
          </a:blip>
          <a:stretch>
            <a:fillRect/>
          </a:stretch>
        </p:blipFill>
        <p:spPr>
          <a:xfrm>
            <a:off x="2260588" y="2592825"/>
            <a:ext cx="3189828" cy="1101250"/>
          </a:xfrm>
          <a:prstGeom prst="rect">
            <a:avLst/>
          </a:prstGeom>
          <a:noFill/>
          <a:ln>
            <a:noFill/>
          </a:ln>
        </p:spPr>
      </p:pic>
      <p:pic>
        <p:nvPicPr>
          <p:cNvPr id="277" name="Google Shape;277;g2649e0c8875_0_170"/>
          <p:cNvPicPr preferRelativeResize="0"/>
          <p:nvPr/>
        </p:nvPicPr>
        <p:blipFill>
          <a:blip r:embed="rId6">
            <a:alphaModFix/>
          </a:blip>
          <a:stretch>
            <a:fillRect/>
          </a:stretch>
        </p:blipFill>
        <p:spPr>
          <a:xfrm>
            <a:off x="6492389" y="2551425"/>
            <a:ext cx="3439025" cy="2605325"/>
          </a:xfrm>
          <a:prstGeom prst="rect">
            <a:avLst/>
          </a:prstGeom>
          <a:noFill/>
          <a:ln>
            <a:noFill/>
          </a:ln>
        </p:spPr>
      </p:pic>
      <p:sp>
        <p:nvSpPr>
          <p:cNvPr id="278" name="Google Shape;278;g2649e0c8875_0_170"/>
          <p:cNvSpPr txBox="1"/>
          <p:nvPr/>
        </p:nvSpPr>
        <p:spPr>
          <a:xfrm>
            <a:off x="7067525" y="2036325"/>
            <a:ext cx="2123100" cy="40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200">
                <a:solidFill>
                  <a:srgbClr val="454657"/>
                </a:solidFill>
                <a:latin typeface="Lexend"/>
                <a:ea typeface="Lexend"/>
                <a:cs typeface="Lexend"/>
                <a:sym typeface="Lexend"/>
              </a:rPr>
              <a:t>Toán tử so sánh</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76" name="Google Shape;76;p2"/>
          <p:cNvSpPr txBox="1"/>
          <p:nvPr/>
        </p:nvSpPr>
        <p:spPr>
          <a:xfrm>
            <a:off x="2244000" y="175345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454657"/>
                </a:solidFill>
                <a:latin typeface="Lexend"/>
                <a:ea typeface="Lexend"/>
                <a:cs typeface="Lexend"/>
                <a:sym typeface="Lexend"/>
              </a:rPr>
              <a:t>Nội dung</a:t>
            </a:r>
            <a:endParaRPr b="1" i="0" sz="3000" u="none" cap="none" strike="noStrike">
              <a:solidFill>
                <a:srgbClr val="454657"/>
              </a:solidFill>
              <a:latin typeface="Lexend"/>
              <a:ea typeface="Lexend"/>
              <a:cs typeface="Lexend"/>
              <a:sym typeface="Lexend"/>
            </a:endParaRPr>
          </a:p>
        </p:txBody>
      </p:sp>
      <p:sp>
        <p:nvSpPr>
          <p:cNvPr id="77" name="Google Shape;77;p2"/>
          <p:cNvSpPr txBox="1"/>
          <p:nvPr/>
        </p:nvSpPr>
        <p:spPr>
          <a:xfrm>
            <a:off x="2244000" y="2642250"/>
            <a:ext cx="74988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Javascript là gì?</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Viết code Javascript ở đâu?</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Biến và các thao tác với biến.</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Biến cục bộ và biến toàn cục.</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Phân biệt var, let và const</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Kiểu dữ liệu.</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Toán tử.</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Comment.</a:t>
            </a:r>
            <a:endParaRPr sz="20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g2649e0c8875_0_18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84" name="Google Shape;284;g2649e0c8875_0_18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85" name="Google Shape;285;g2649e0c8875_0_188"/>
          <p:cNvGrpSpPr/>
          <p:nvPr/>
        </p:nvGrpSpPr>
        <p:grpSpPr>
          <a:xfrm>
            <a:off x="2141933" y="1571215"/>
            <a:ext cx="802345" cy="718650"/>
            <a:chOff x="3266480" y="1084626"/>
            <a:chExt cx="1122946" cy="958200"/>
          </a:xfrm>
        </p:grpSpPr>
        <p:sp>
          <p:nvSpPr>
            <p:cNvPr id="286" name="Google Shape;286;g2649e0c8875_0_18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87" name="Google Shape;287;g2649e0c8875_0_18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88" name="Google Shape;288;g2649e0c8875_0_188"/>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7. Toán tử.</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20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89" name="Google Shape;289;g2649e0c8875_0_188"/>
          <p:cNvSpPr txBox="1"/>
          <p:nvPr/>
        </p:nvSpPr>
        <p:spPr>
          <a:xfrm>
            <a:off x="2617563" y="1802338"/>
            <a:ext cx="2123100" cy="40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200">
                <a:solidFill>
                  <a:srgbClr val="454657"/>
                </a:solidFill>
                <a:latin typeface="Lexend"/>
                <a:ea typeface="Lexend"/>
                <a:cs typeface="Lexend"/>
                <a:sym typeface="Lexend"/>
              </a:rPr>
              <a:t>Toán tử nối chuỗi</a:t>
            </a:r>
            <a:endParaRPr sz="1200">
              <a:solidFill>
                <a:srgbClr val="454657"/>
              </a:solidFill>
              <a:latin typeface="Lexend"/>
              <a:ea typeface="Lexend"/>
              <a:cs typeface="Lexend"/>
              <a:sym typeface="Lexend"/>
            </a:endParaRPr>
          </a:p>
        </p:txBody>
      </p:sp>
      <p:pic>
        <p:nvPicPr>
          <p:cNvPr id="290" name="Google Shape;290;g2649e0c8875_0_188"/>
          <p:cNvPicPr preferRelativeResize="0"/>
          <p:nvPr/>
        </p:nvPicPr>
        <p:blipFill>
          <a:blip r:embed="rId5">
            <a:alphaModFix/>
          </a:blip>
          <a:stretch>
            <a:fillRect/>
          </a:stretch>
        </p:blipFill>
        <p:spPr>
          <a:xfrm>
            <a:off x="2393288" y="2154613"/>
            <a:ext cx="3189828" cy="1101250"/>
          </a:xfrm>
          <a:prstGeom prst="rect">
            <a:avLst/>
          </a:prstGeom>
          <a:noFill/>
          <a:ln>
            <a:noFill/>
          </a:ln>
        </p:spPr>
      </p:pic>
      <p:pic>
        <p:nvPicPr>
          <p:cNvPr id="291" name="Google Shape;291;g2649e0c8875_0_188"/>
          <p:cNvPicPr preferRelativeResize="0"/>
          <p:nvPr/>
        </p:nvPicPr>
        <p:blipFill>
          <a:blip r:embed="rId6">
            <a:alphaModFix/>
          </a:blip>
          <a:stretch>
            <a:fillRect/>
          </a:stretch>
        </p:blipFill>
        <p:spPr>
          <a:xfrm>
            <a:off x="6257377" y="2946662"/>
            <a:ext cx="3439025" cy="2605325"/>
          </a:xfrm>
          <a:prstGeom prst="rect">
            <a:avLst/>
          </a:prstGeom>
          <a:noFill/>
          <a:ln>
            <a:noFill/>
          </a:ln>
        </p:spPr>
      </p:pic>
      <p:sp>
        <p:nvSpPr>
          <p:cNvPr id="292" name="Google Shape;292;g2649e0c8875_0_188"/>
          <p:cNvSpPr txBox="1"/>
          <p:nvPr/>
        </p:nvSpPr>
        <p:spPr>
          <a:xfrm>
            <a:off x="6915350" y="2430113"/>
            <a:ext cx="2123100" cy="40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200">
                <a:solidFill>
                  <a:srgbClr val="454657"/>
                </a:solidFill>
                <a:latin typeface="Lexend"/>
                <a:ea typeface="Lexend"/>
                <a:cs typeface="Lexend"/>
                <a:sym typeface="Lexend"/>
              </a:rPr>
              <a:t>Toán tử so sánh</a:t>
            </a:r>
            <a:endParaRPr sz="1200">
              <a:solidFill>
                <a:srgbClr val="454657"/>
              </a:solidFill>
              <a:latin typeface="Lexend"/>
              <a:ea typeface="Lexend"/>
              <a:cs typeface="Lexend"/>
              <a:sym typeface="Lexend"/>
            </a:endParaRPr>
          </a:p>
        </p:txBody>
      </p:sp>
      <p:sp>
        <p:nvSpPr>
          <p:cNvPr id="293" name="Google Shape;293;g2649e0c8875_0_188"/>
          <p:cNvSpPr txBox="1"/>
          <p:nvPr/>
        </p:nvSpPr>
        <p:spPr>
          <a:xfrm>
            <a:off x="2887625" y="3451075"/>
            <a:ext cx="2123100" cy="40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200">
                <a:solidFill>
                  <a:srgbClr val="454657"/>
                </a:solidFill>
                <a:latin typeface="Lexend"/>
                <a:ea typeface="Lexend"/>
                <a:cs typeface="Lexend"/>
                <a:sym typeface="Lexend"/>
              </a:rPr>
              <a:t>Toán tử logic</a:t>
            </a:r>
            <a:endParaRPr sz="1200">
              <a:solidFill>
                <a:srgbClr val="454657"/>
              </a:solidFill>
              <a:latin typeface="Lexend"/>
              <a:ea typeface="Lexend"/>
              <a:cs typeface="Lexend"/>
              <a:sym typeface="Lexend"/>
            </a:endParaRPr>
          </a:p>
        </p:txBody>
      </p:sp>
      <p:pic>
        <p:nvPicPr>
          <p:cNvPr id="294" name="Google Shape;294;g2649e0c8875_0_188"/>
          <p:cNvPicPr preferRelativeResize="0"/>
          <p:nvPr/>
        </p:nvPicPr>
        <p:blipFill>
          <a:blip r:embed="rId7">
            <a:alphaModFix/>
          </a:blip>
          <a:stretch>
            <a:fillRect/>
          </a:stretch>
        </p:blipFill>
        <p:spPr>
          <a:xfrm>
            <a:off x="2685600" y="3857575"/>
            <a:ext cx="2857500" cy="19526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g2649e0c8875_0_20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00" name="Google Shape;300;g2649e0c8875_0_20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01" name="Google Shape;301;g2649e0c8875_0_203"/>
          <p:cNvGrpSpPr/>
          <p:nvPr/>
        </p:nvGrpSpPr>
        <p:grpSpPr>
          <a:xfrm>
            <a:off x="2141933" y="1571215"/>
            <a:ext cx="802345" cy="718650"/>
            <a:chOff x="3266480" y="1084626"/>
            <a:chExt cx="1122946" cy="958200"/>
          </a:xfrm>
        </p:grpSpPr>
        <p:sp>
          <p:nvSpPr>
            <p:cNvPr id="302" name="Google Shape;302;g2649e0c8875_0_20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03" name="Google Shape;303;g2649e0c8875_0_20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04" name="Google Shape;304;g2649e0c8875_0_203"/>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8. Comment.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305" name="Google Shape;305;g2649e0c8875_0_203"/>
          <p:cNvSpPr txBox="1"/>
          <p:nvPr/>
        </p:nvSpPr>
        <p:spPr>
          <a:xfrm>
            <a:off x="1447800" y="1858175"/>
            <a:ext cx="7444200" cy="20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JavaScript, comment (bình luận) được sử dụng để thêm chú thích hoặc giải thích cho mã nguồn, giúp làm cho mã nguồn trở nên dễ đọc và hiểu hơn. Comment không được thực thi và không ảnh hưởng đến việc chạy chương trình.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jS, để comment một dòng lệnh, người ta có thể sử dụng cú pháp // cho từng dòng hoặc /* */ cho nhiều dòng. Những đoạn nằm trong comment sẽ bị bỏ qua, không được chạy trên trình duyệt</a:t>
            </a:r>
            <a:br>
              <a:rPr lang="en-US" sz="1200">
                <a:solidFill>
                  <a:srgbClr val="454657"/>
                </a:solidFill>
                <a:latin typeface="Lexend"/>
                <a:ea typeface="Lexend"/>
                <a:cs typeface="Lexend"/>
                <a:sym typeface="Lexend"/>
              </a:rPr>
            </a:br>
            <a:r>
              <a:rPr lang="en-US" sz="1200">
                <a:solidFill>
                  <a:srgbClr val="454657"/>
                </a:solidFill>
                <a:latin typeface="Lexend"/>
                <a:ea typeface="Lexend"/>
                <a:cs typeface="Lexend"/>
                <a:sym typeface="Lexend"/>
              </a:rPr>
              <a:t>- Comment là một công cụ quan trọng trong phát triển phần mềm, giúp làm cho mã nguồn trở nên dễ đọc, dễ bảo trì và chia sẻ thông tin giữa các thành viên trong nhóm phát triển.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306" name="Google Shape;306;g2649e0c8875_0_203"/>
          <p:cNvPicPr preferRelativeResize="0"/>
          <p:nvPr/>
        </p:nvPicPr>
        <p:blipFill>
          <a:blip r:embed="rId5">
            <a:alphaModFix/>
          </a:blip>
          <a:stretch>
            <a:fillRect/>
          </a:stretch>
        </p:blipFill>
        <p:spPr>
          <a:xfrm>
            <a:off x="4169501" y="3699025"/>
            <a:ext cx="3852975" cy="2469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2649e0c8875_0_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83" name="Google Shape;83;g2649e0c8875_0_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84" name="Google Shape;84;g2649e0c8875_0_0"/>
          <p:cNvGrpSpPr/>
          <p:nvPr/>
        </p:nvGrpSpPr>
        <p:grpSpPr>
          <a:xfrm>
            <a:off x="2141933" y="1571215"/>
            <a:ext cx="802345" cy="718650"/>
            <a:chOff x="3266480" y="1084626"/>
            <a:chExt cx="1122946" cy="958200"/>
          </a:xfrm>
        </p:grpSpPr>
        <p:sp>
          <p:nvSpPr>
            <p:cNvPr id="85" name="Google Shape;85;g2649e0c8875_0_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86" name="Google Shape;86;g2649e0c8875_0_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87" name="Google Shape;87;g2649e0c8875_0_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Javascript là gì?</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pic>
        <p:nvPicPr>
          <p:cNvPr id="88" name="Google Shape;88;g2649e0c8875_0_0"/>
          <p:cNvPicPr preferRelativeResize="0"/>
          <p:nvPr/>
        </p:nvPicPr>
        <p:blipFill>
          <a:blip r:embed="rId5">
            <a:alphaModFix/>
          </a:blip>
          <a:stretch>
            <a:fillRect/>
          </a:stretch>
        </p:blipFill>
        <p:spPr>
          <a:xfrm>
            <a:off x="3032499" y="1811550"/>
            <a:ext cx="6126999" cy="3436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g2649cce2ac8_1_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94" name="Google Shape;94;g2649cce2ac8_1_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95" name="Google Shape;95;g2649cce2ac8_1_2"/>
          <p:cNvGrpSpPr/>
          <p:nvPr/>
        </p:nvGrpSpPr>
        <p:grpSpPr>
          <a:xfrm>
            <a:off x="2141933" y="1571215"/>
            <a:ext cx="802345" cy="718650"/>
            <a:chOff x="3266480" y="1084626"/>
            <a:chExt cx="1122946" cy="958200"/>
          </a:xfrm>
        </p:grpSpPr>
        <p:sp>
          <p:nvSpPr>
            <p:cNvPr id="96" name="Google Shape;96;g2649cce2ac8_1_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97" name="Google Shape;97;g2649cce2ac8_1_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98" name="Google Shape;98;g2649cce2ac8_1_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Javascript là gì?</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99" name="Google Shape;99;g2649cce2ac8_1_2"/>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Javascript là một trong những công nghệ chủ yếu để xây dựng các ứng dụng website. Javascript được nhúng vào trong HTML để tăng cường trải nghiệm người dùng bằng cách thêm nhiều tương tác với ứng dụng.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Với các ứng dụng web hiện đại, vai trò của JS càng ngày càng quan trọng hơn. Toàn bộ ứng dụng có thể được tạo ra bằng Javascript.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JS còn có thể được sử dụng để tạo ra các ứng dụng chạy bên phía server (chạy trên máy tính thay vì trình duyệt) hay thậm chí cả các ứng dụng di động trên IOS và Android. Chúng ta sẽ nói về các ứng dụng khác của Javascript ở những lớp sắp tới.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Tóm lại:</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Javascript là ngôn ngữ lập trình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Tạo các hành vi, sự kiện cho trang web</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Bấm vào nút → hiển thị một thông báo</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Bộ đếm thời gian</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Lấy dữ liệu từ nơi khác → hiển thị lên trang web</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Không phải Java</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Phiên bản mới nhất ECMAScript 2023 (ES1).</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Phiên bản chuẩn ECMAScript 2015 (ES6)</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2649e0c8875_0_1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05" name="Google Shape;105;g2649e0c8875_0_1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06" name="Google Shape;106;g2649e0c8875_0_11"/>
          <p:cNvGrpSpPr/>
          <p:nvPr/>
        </p:nvGrpSpPr>
        <p:grpSpPr>
          <a:xfrm>
            <a:off x="2141933" y="1571215"/>
            <a:ext cx="802345" cy="718650"/>
            <a:chOff x="3266480" y="1084626"/>
            <a:chExt cx="1122946" cy="958200"/>
          </a:xfrm>
        </p:grpSpPr>
        <p:sp>
          <p:nvSpPr>
            <p:cNvPr id="107" name="Google Shape;107;g2649e0c8875_0_1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08" name="Google Shape;108;g2649e0c8875_0_1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09" name="Google Shape;109;g2649e0c8875_0_1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Viết code Javascript ở đâu?</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10" name="Google Shape;110;g2649e0c8875_0_11"/>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Bạn có thể viết code Javascript theo 3 cách: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External: viết code ở 1 file .js, dùng thẻ script để nhúng vào HTML.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Internal: viết code trong thẻ script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Inline: viết code trong các thuộc tính của thẻ: onclick, onchange,...</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g2649e0c8875_0_21"/>
          <p:cNvPicPr preferRelativeResize="0"/>
          <p:nvPr/>
        </p:nvPicPr>
        <p:blipFill rotWithShape="1">
          <a:blip r:embed="rId3">
            <a:alphaModFix/>
          </a:blip>
          <a:srcRect b="0" l="0" r="0" t="0"/>
          <a:stretch/>
        </p:blipFill>
        <p:spPr>
          <a:xfrm>
            <a:off x="0" y="6425"/>
            <a:ext cx="12192000" cy="6858001"/>
          </a:xfrm>
          <a:prstGeom prst="rect">
            <a:avLst/>
          </a:prstGeom>
          <a:noFill/>
          <a:ln>
            <a:noFill/>
          </a:ln>
        </p:spPr>
      </p:pic>
      <p:pic>
        <p:nvPicPr>
          <p:cNvPr id="116" name="Google Shape;116;g2649e0c8875_0_2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17" name="Google Shape;117;g2649e0c8875_0_21"/>
          <p:cNvGrpSpPr/>
          <p:nvPr/>
        </p:nvGrpSpPr>
        <p:grpSpPr>
          <a:xfrm>
            <a:off x="2141933" y="1571215"/>
            <a:ext cx="802345" cy="718650"/>
            <a:chOff x="3266480" y="1084626"/>
            <a:chExt cx="1122946" cy="958200"/>
          </a:xfrm>
        </p:grpSpPr>
        <p:sp>
          <p:nvSpPr>
            <p:cNvPr id="118" name="Google Shape;118;g2649e0c8875_0_2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19" name="Google Shape;119;g2649e0c8875_0_2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20" name="Google Shape;120;g2649e0c8875_0_21"/>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Biến và các thao tác với biến.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21" name="Google Shape;121;g2649e0c8875_0_21"/>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Biến (variable) là một trong ứng khái niệm cơ bản của bất cứ ngôn ngữ lập trình nào. Biến là đại diện cho một vùng nhớ trong ứng dụng. Biến được sử dụng để lưu trữ một dữ liệu, và có thể truy xuất tới dữ liệu đó qua tên của biến.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Để khai báo một biến trong Javascript, bạn có thể sử dụng một trong 3 từ khóa</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var =&gt; VD: var x;</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let =&gt; VD: let y;</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const =&gt; VD: const PI = 3.14;</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g2649e0c8875_0_3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27" name="Google Shape;127;g2649e0c8875_0_3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28" name="Google Shape;128;g2649e0c8875_0_31"/>
          <p:cNvGrpSpPr/>
          <p:nvPr/>
        </p:nvGrpSpPr>
        <p:grpSpPr>
          <a:xfrm>
            <a:off x="2141933" y="1571215"/>
            <a:ext cx="802345" cy="718650"/>
            <a:chOff x="3266480" y="1084626"/>
            <a:chExt cx="1122946" cy="958200"/>
          </a:xfrm>
        </p:grpSpPr>
        <p:sp>
          <p:nvSpPr>
            <p:cNvPr id="129" name="Google Shape;129;g2649e0c8875_0_3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30" name="Google Shape;130;g2649e0c8875_0_3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31" name="Google Shape;131;g2649e0c8875_0_31"/>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Biến và các thao tác với biến.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32" name="Google Shape;132;g2649e0c8875_0_31"/>
          <p:cNvSpPr txBox="1"/>
          <p:nvPr/>
        </p:nvSpPr>
        <p:spPr>
          <a:xfrm>
            <a:off x="1447800" y="1858175"/>
            <a:ext cx="7444200" cy="16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Gán là một thao tác cơ bản để thay đổi giá trị mà biến nắm giữ. Trong JS, phép gán được thể hiện với dấu =, theo sau là giá trị ta muốn gán. Phép gán cũng có thể được sử dụng trực tiếp khi biến được khai báo.</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biến được khai báo với từ khoá const có một điểm khác biệt với hai từ khoá let và var: các biến khai báo với const được gọi là các hằng số. Các hằng số là các giá trị không đổi trong suốt quá trình chạy của ứng dụng. Vì vậy, các hằng số này không cho phép giá trị được gán lại sau khi khởi tạo.</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33" name="Google Shape;133;g2649e0c8875_0_31"/>
          <p:cNvPicPr preferRelativeResize="0"/>
          <p:nvPr/>
        </p:nvPicPr>
        <p:blipFill>
          <a:blip r:embed="rId5">
            <a:alphaModFix/>
          </a:blip>
          <a:stretch>
            <a:fillRect/>
          </a:stretch>
        </p:blipFill>
        <p:spPr>
          <a:xfrm>
            <a:off x="3926628" y="3469475"/>
            <a:ext cx="4338725" cy="24483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2649e0c8875_0_4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39" name="Google Shape;139;g2649e0c8875_0_4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40" name="Google Shape;140;g2649e0c8875_0_42"/>
          <p:cNvGrpSpPr/>
          <p:nvPr/>
        </p:nvGrpSpPr>
        <p:grpSpPr>
          <a:xfrm>
            <a:off x="2141933" y="1571215"/>
            <a:ext cx="802345" cy="718650"/>
            <a:chOff x="3266480" y="1084626"/>
            <a:chExt cx="1122946" cy="958200"/>
          </a:xfrm>
        </p:grpSpPr>
        <p:sp>
          <p:nvSpPr>
            <p:cNvPr id="141" name="Google Shape;141;g2649e0c8875_0_4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42" name="Google Shape;142;g2649e0c8875_0_4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43" name="Google Shape;143;g2649e0c8875_0_42"/>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Biến và các thao tác với biến.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44" name="Google Shape;144;g2649e0c8875_0_42"/>
          <p:cNvSpPr txBox="1"/>
          <p:nvPr/>
        </p:nvSpPr>
        <p:spPr>
          <a:xfrm>
            <a:off x="1447800" y="1754600"/>
            <a:ext cx="7444200" cy="16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JS, đặt tên các biến cân phải tuân thủ những quy tắc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Chữ cái đầu tiên trong tên biến buộc phải là ký tự trong bảng chữ cái hoặc dấu gạch dưới (_) hoặc dấu đô la ($). 1a là một tên biến không hợp lệ.</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Tên biến có thể sử dụng các chữ cái, chữ số hoặc dấu gạch dưới (_) và dấu đô la ($)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Các biến có phân biệt viết hoa và viết thường (case-sensitive). a và A là 2 biến khác nhau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Không được sử dụng các từ khoá của JS để đặt tên. Danh sách các từ khoá có thể xem tại đây: </a:t>
            </a:r>
            <a:r>
              <a:rPr lang="en-US" sz="1200" u="sng">
                <a:solidFill>
                  <a:srgbClr val="454657"/>
                </a:solidFill>
                <a:latin typeface="Lexend"/>
                <a:ea typeface="Lexend"/>
                <a:cs typeface="Lexend"/>
                <a:sym typeface="Lexend"/>
                <a:hlinkClick r:id="rId5">
                  <a:extLst>
                    <a:ext uri="{A12FA001-AC4F-418D-AE19-62706E023703}">
                      <ahyp:hlinkClr val="tx"/>
                    </a:ext>
                  </a:extLst>
                </a:hlinkClick>
              </a:rPr>
              <a:t>https://www.w3schools.com/js/js_reserved.asp</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45" name="Google Shape;145;g2649e0c8875_0_42"/>
          <p:cNvPicPr preferRelativeResize="0"/>
          <p:nvPr/>
        </p:nvPicPr>
        <p:blipFill>
          <a:blip r:embed="rId6">
            <a:alphaModFix/>
          </a:blip>
          <a:stretch>
            <a:fillRect/>
          </a:stretch>
        </p:blipFill>
        <p:spPr>
          <a:xfrm>
            <a:off x="4625990" y="3497950"/>
            <a:ext cx="2940025" cy="2589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2649e0c8875_0_5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51" name="Google Shape;151;g2649e0c8875_0_5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52" name="Google Shape;152;g2649e0c8875_0_54"/>
          <p:cNvGrpSpPr/>
          <p:nvPr/>
        </p:nvGrpSpPr>
        <p:grpSpPr>
          <a:xfrm>
            <a:off x="2141933" y="1571215"/>
            <a:ext cx="802345" cy="718650"/>
            <a:chOff x="3266480" y="1084626"/>
            <a:chExt cx="1122946" cy="958200"/>
          </a:xfrm>
        </p:grpSpPr>
        <p:sp>
          <p:nvSpPr>
            <p:cNvPr id="153" name="Google Shape;153;g2649e0c8875_0_5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54" name="Google Shape;154;g2649e0c8875_0_5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55" name="Google Shape;155;g2649e0c8875_0_54"/>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Biến và các thao tác với biến.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56" name="Google Shape;156;g2649e0c8875_0_54"/>
          <p:cNvSpPr txBox="1"/>
          <p:nvPr/>
        </p:nvSpPr>
        <p:spPr>
          <a:xfrm>
            <a:off x="1447800" y="1858175"/>
            <a:ext cx="7444200" cy="16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Đơn giản hóa: Nếu bạn sử dụng VS Code để lập trình JS mà thấy gạch đỏ → lỗi quy tắc đặt tên.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Với JS, convention thường được sử dụng là dạng “camelCase”.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VD: myName, idCardNumber, isGirl,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