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sldIdLst>
    <p:sldId id="1860" r:id="rId6"/>
    <p:sldId id="1502" r:id="rId7"/>
    <p:sldId id="259" r:id="rId8"/>
    <p:sldId id="268" r:id="rId9"/>
    <p:sldId id="262" r:id="rId10"/>
    <p:sldId id="260" r:id="rId11"/>
    <p:sldId id="261" r:id="rId12"/>
    <p:sldId id="265" r:id="rId13"/>
    <p:sldId id="263" r:id="rId14"/>
    <p:sldId id="1573" r:id="rId15"/>
    <p:sldId id="1574" r:id="rId16"/>
    <p:sldId id="39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6CAFB-D375-4105-B90E-B81F77C2126D}" v="172" dt="2018-09-07T13:53:28.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60"/>
  </p:normalViewPr>
  <p:slideViewPr>
    <p:cSldViewPr snapToGrid="0">
      <p:cViewPr varScale="1">
        <p:scale>
          <a:sx n="91" d="100"/>
          <a:sy n="91" d="100"/>
        </p:scale>
        <p:origin x="33"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AED8-0708-4003-8271-82287D7F428C}"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B2CCB-0717-404A-9DED-C7E88593F555}" type="slidenum">
              <a:rPr lang="en-US" smtClean="0"/>
              <a:t>‹#›</a:t>
            </a:fld>
            <a:endParaRPr lang="en-US"/>
          </a:p>
        </p:txBody>
      </p:sp>
    </p:spTree>
    <p:extLst>
      <p:ext uri="{BB962C8B-B14F-4D97-AF65-F5344CB8AC3E}">
        <p14:creationId xmlns:p14="http://schemas.microsoft.com/office/powerpoint/2010/main" val="364522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12/5/2018 10:36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11016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12/5/2018 10:36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22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8B2CCB-0717-404A-9DED-C7E88593F555}" type="slidenum">
              <a:rPr lang="en-US" smtClean="0"/>
              <a:t>8</a:t>
            </a:fld>
            <a:endParaRPr lang="en-US"/>
          </a:p>
        </p:txBody>
      </p:sp>
    </p:spTree>
    <p:extLst>
      <p:ext uri="{BB962C8B-B14F-4D97-AF65-F5344CB8AC3E}">
        <p14:creationId xmlns:p14="http://schemas.microsoft.com/office/powerpoint/2010/main" val="174112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a:p>
        </p:txBody>
      </p:sp>
      <p:sp>
        <p:nvSpPr>
          <p:cNvPr id="4" name="Header Placeholder 3"/>
          <p:cNvSpPr>
            <a:spLocks noGrp="1"/>
          </p:cNvSpPr>
          <p:nvPr>
            <p:ph type="hdr" sz="quarter"/>
          </p:nvPr>
        </p:nvSpPr>
        <p:spPr/>
        <p:txBody>
          <a:bodyPr/>
          <a:lstStyle/>
          <a:p>
            <a:pPr marL="0" marR="0" lvl="0" indent="0" algn="l" defTabSz="93242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3109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F7733D6C-4BFC-AD4C-B77E-9F18E9698CDB}" type="datetime1">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12/5/2018</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marL="0" marR="0" lvl="0" indent="0" algn="r" defTabSz="932425" rtl="0" eaLnBrk="1" fontAlgn="auto" latinLnBrk="0" hangingPunct="1">
              <a:lnSpc>
                <a:spcPct val="100000"/>
              </a:lnSpc>
              <a:spcBef>
                <a:spcPts val="0"/>
              </a:spcBef>
              <a:spcAft>
                <a:spcPts val="0"/>
              </a:spcAft>
              <a:buClrTx/>
              <a:buSzTx/>
              <a:buFontTx/>
              <a:buNone/>
              <a:tabLst/>
              <a:defRPr/>
            </a:pPr>
            <a:fld id="{56730852-60DF-A64A-BAD3-05EA9A4B1A18}" type="slidenum">
              <a:rPr kumimoji="0" lang="en-U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932425"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06409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http://draw</a:t>
            </a:r>
            <a:r>
              <a:rPr lang="en-US" dirty="0"/>
              <a:t>.io</a:t>
            </a:r>
          </a:p>
        </p:txBody>
      </p:sp>
      <p:sp>
        <p:nvSpPr>
          <p:cNvPr id="4" name="Slide Number Placeholder 3"/>
          <p:cNvSpPr>
            <a:spLocks noGrp="1"/>
          </p:cNvSpPr>
          <p:nvPr>
            <p:ph type="sldNum" sz="quarter" idx="5"/>
          </p:nvPr>
        </p:nvSpPr>
        <p:spPr/>
        <p:txBody>
          <a:bodyPr/>
          <a:lstStyle/>
          <a:p>
            <a:fld id="{048B2CCB-0717-404A-9DED-C7E88593F555}" type="slidenum">
              <a:rPr lang="en-US" smtClean="0"/>
              <a:t>13</a:t>
            </a:fld>
            <a:endParaRPr lang="en-US"/>
          </a:p>
        </p:txBody>
      </p:sp>
    </p:spTree>
    <p:extLst>
      <p:ext uri="{BB962C8B-B14F-4D97-AF65-F5344CB8AC3E}">
        <p14:creationId xmlns:p14="http://schemas.microsoft.com/office/powerpoint/2010/main" val="5810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71E9-DDCD-4484-8844-C6554445C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88E59-28C2-4369-93C6-2F1D2A99F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94D8E-021F-4FAF-84F9-506FF2A48BC6}"/>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5" name="Footer Placeholder 4">
            <a:extLst>
              <a:ext uri="{FF2B5EF4-FFF2-40B4-BE49-F238E27FC236}">
                <a16:creationId xmlns:a16="http://schemas.microsoft.com/office/drawing/2014/main" id="{006ED572-C77C-47B9-9CF1-FDF0ED3CF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B997B-29C0-41CC-B46E-F3853D645A9B}"/>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20618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64B4-88CF-465B-A9AA-90CA450F52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28591-3144-4F81-B4B8-5F0618C0D4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02ECE-838B-4F3F-92FC-00D78B492C55}"/>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5" name="Footer Placeholder 4">
            <a:extLst>
              <a:ext uri="{FF2B5EF4-FFF2-40B4-BE49-F238E27FC236}">
                <a16:creationId xmlns:a16="http://schemas.microsoft.com/office/drawing/2014/main" id="{DE4A1D83-25CB-4440-B081-2F4B3EDBA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D4536-0405-4E5A-84FE-0D440F5A59E9}"/>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249050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36C42-F692-447D-B9B1-DAF75564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37A8D5-86D7-4F54-A9E5-4179F047BC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759CB-E3C1-4BDB-A127-FEDD7360E801}"/>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5" name="Footer Placeholder 4">
            <a:extLst>
              <a:ext uri="{FF2B5EF4-FFF2-40B4-BE49-F238E27FC236}">
                <a16:creationId xmlns:a16="http://schemas.microsoft.com/office/drawing/2014/main" id="{5F7E03E6-EDA7-4455-81DC-5B5788644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F5672-62D2-4900-ABBF-09478F70F066}"/>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273151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zure TechCon 2018">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A picture containing object&#10;&#10;Description generated with high confidence">
            <a:extLst>
              <a:ext uri="{FF2B5EF4-FFF2-40B4-BE49-F238E27FC236}">
                <a16:creationId xmlns:a16="http://schemas.microsoft.com/office/drawing/2014/main" id="{AC606A9E-48EF-4A2A-BC24-FE78CCEF5A01}"/>
              </a:ext>
            </a:extLst>
          </p:cNvPr>
          <p:cNvPicPr>
            <a:picLocks noChangeAspect="1"/>
          </p:cNvPicPr>
          <p:nvPr userDrawn="1"/>
        </p:nvPicPr>
        <p:blipFill>
          <a:blip r:embed="rId3"/>
          <a:stretch>
            <a:fillRect/>
          </a:stretch>
        </p:blipFill>
        <p:spPr>
          <a:xfrm>
            <a:off x="5722490" y="4727518"/>
            <a:ext cx="2011206" cy="373563"/>
          </a:xfrm>
          <a:prstGeom prst="rect">
            <a:avLst/>
          </a:prstGeom>
        </p:spPr>
      </p:pic>
      <p:sp>
        <p:nvSpPr>
          <p:cNvPr id="4" name="TextBox 3">
            <a:extLst>
              <a:ext uri="{FF2B5EF4-FFF2-40B4-BE49-F238E27FC236}">
                <a16:creationId xmlns:a16="http://schemas.microsoft.com/office/drawing/2014/main" id="{28FC38B5-963D-4E0A-959E-233333F11443}"/>
              </a:ext>
            </a:extLst>
          </p:cNvPr>
          <p:cNvSpPr txBox="1"/>
          <p:nvPr userDrawn="1"/>
        </p:nvSpPr>
        <p:spPr>
          <a:xfrm>
            <a:off x="4153746" y="4606495"/>
            <a:ext cx="1505614"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Sponsor:</a:t>
            </a:r>
          </a:p>
        </p:txBody>
      </p:sp>
      <p:sp>
        <p:nvSpPr>
          <p:cNvPr id="2" name="TextBox 1">
            <a:extLst>
              <a:ext uri="{FF2B5EF4-FFF2-40B4-BE49-F238E27FC236}">
                <a16:creationId xmlns:a16="http://schemas.microsoft.com/office/drawing/2014/main" id="{8F29B2A0-86FB-4F90-86F2-E2D3B9E6EC84}"/>
              </a:ext>
            </a:extLst>
          </p:cNvPr>
          <p:cNvSpPr txBox="1"/>
          <p:nvPr userDrawn="1"/>
        </p:nvSpPr>
        <p:spPr>
          <a:xfrm>
            <a:off x="-32147" y="6237185"/>
            <a:ext cx="3438109"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www.azuredevdays.com</a:t>
            </a:r>
          </a:p>
        </p:txBody>
      </p:sp>
      <p:sp>
        <p:nvSpPr>
          <p:cNvPr id="5" name="TextBox 4">
            <a:extLst>
              <a:ext uri="{FF2B5EF4-FFF2-40B4-BE49-F238E27FC236}">
                <a16:creationId xmlns:a16="http://schemas.microsoft.com/office/drawing/2014/main" id="{CCA3BD13-4D4E-4497-8F7B-FA5B2C0DB91E}"/>
              </a:ext>
            </a:extLst>
          </p:cNvPr>
          <p:cNvSpPr txBox="1"/>
          <p:nvPr userDrawn="1"/>
        </p:nvSpPr>
        <p:spPr>
          <a:xfrm>
            <a:off x="7664743" y="6242391"/>
            <a:ext cx="4396781"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Content : aka.ms/azuredevdays</a:t>
            </a:r>
          </a:p>
        </p:txBody>
      </p:sp>
    </p:spTree>
    <p:extLst>
      <p:ext uri="{BB962C8B-B14F-4D97-AF65-F5344CB8AC3E}">
        <p14:creationId xmlns:p14="http://schemas.microsoft.com/office/powerpoint/2010/main" val="3115948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4" name="Rectangle 3"/>
          <p:cNvSpPr/>
          <p:nvPr userDrawn="1"/>
        </p:nvSpPr>
        <p:spPr>
          <a:xfrm>
            <a:off x="277181" y="5923422"/>
            <a:ext cx="2418336"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AzureDevDays</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1305123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644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24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13878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76164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536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90967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2201-DA0B-4F41-8CAC-20B841DC7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80738-D703-41BE-B369-1A62CF7B67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F95BC-46F2-4DB5-8694-502F6C5B74FD}"/>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5" name="Footer Placeholder 4">
            <a:extLst>
              <a:ext uri="{FF2B5EF4-FFF2-40B4-BE49-F238E27FC236}">
                <a16:creationId xmlns:a16="http://schemas.microsoft.com/office/drawing/2014/main" id="{30D68135-E3A0-4150-99DF-F839C8EE7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55F3D-422B-4ECA-B047-099A168AFA78}"/>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667869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830303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56264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8242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5044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594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361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86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8024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9466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Rectangle 5"/>
          <p:cNvSpPr/>
          <p:nvPr userDrawn="1"/>
        </p:nvSpPr>
        <p:spPr bwMode="auto">
          <a:xfrm>
            <a:off x="269239" y="291073"/>
            <a:ext cx="6276530" cy="6278977"/>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59" tIns="143407" rIns="179259" bIns="143407"/>
          <a:lstStyle/>
          <a:p>
            <a:pPr algn="ctr" defTabSz="913938" fontAlgn="base">
              <a:lnSpc>
                <a:spcPct val="90000"/>
              </a:lnSpc>
              <a:spcBef>
                <a:spcPct val="0"/>
              </a:spcBef>
              <a:spcAft>
                <a:spcPct val="0"/>
              </a:spcAft>
              <a:defRPr/>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15138" y="552661"/>
            <a:ext cx="1229472" cy="2628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75953" y="1413025"/>
            <a:ext cx="6171371" cy="2488894"/>
          </a:xfrm>
        </p:spPr>
        <p:txBody>
          <a:bodyPr/>
          <a:lstStyle>
            <a:lvl1pPr>
              <a:defRPr sz="5881" baseline="0">
                <a:solidFill>
                  <a:schemeClr val="bg1"/>
                </a:solidFill>
              </a:defRPr>
            </a:lvl1pPr>
          </a:lstStyle>
          <a:p>
            <a:r>
              <a:rPr lang="en-US"/>
              <a:t>Click to edit Master title style</a:t>
            </a:r>
          </a:p>
        </p:txBody>
      </p:sp>
      <p:sp>
        <p:nvSpPr>
          <p:cNvPr id="19" name="Subtitle 2"/>
          <p:cNvSpPr>
            <a:spLocks noGrp="1"/>
          </p:cNvSpPr>
          <p:nvPr>
            <p:ph type="subTitle" idx="1"/>
          </p:nvPr>
        </p:nvSpPr>
        <p:spPr>
          <a:xfrm>
            <a:off x="375958" y="5387438"/>
            <a:ext cx="5720046" cy="425822"/>
          </a:xfrm>
        </p:spPr>
        <p:txBody>
          <a:bodyPr anchor="ctr"/>
          <a:lstStyle>
            <a:lvl1pPr marL="0" indent="0" algn="l">
              <a:lnSpc>
                <a:spcPct val="100000"/>
              </a:lnSpc>
              <a:spcBef>
                <a:spcPts val="0"/>
              </a:spcBef>
              <a:buNone/>
              <a:defRPr sz="1567">
                <a:solidFill>
                  <a:schemeClr val="bg1"/>
                </a:solidFill>
                <a:latin typeface="+mj-lt"/>
              </a:defRPr>
            </a:lvl1pPr>
            <a:lvl2pPr marL="448112" indent="0" algn="ctr">
              <a:buNone/>
              <a:defRPr>
                <a:solidFill>
                  <a:schemeClr val="tx1">
                    <a:tint val="75000"/>
                  </a:schemeClr>
                </a:solidFill>
              </a:defRPr>
            </a:lvl2pPr>
            <a:lvl3pPr marL="896225" indent="0" algn="ctr">
              <a:buNone/>
              <a:defRPr>
                <a:solidFill>
                  <a:schemeClr val="tx1">
                    <a:tint val="75000"/>
                  </a:schemeClr>
                </a:solidFill>
              </a:defRPr>
            </a:lvl3pPr>
            <a:lvl4pPr marL="1344336" indent="0" algn="ctr">
              <a:buNone/>
              <a:defRPr>
                <a:solidFill>
                  <a:schemeClr val="tx1">
                    <a:tint val="75000"/>
                  </a:schemeClr>
                </a:solidFill>
              </a:defRPr>
            </a:lvl4pPr>
            <a:lvl5pPr marL="1792450" indent="0" algn="ctr">
              <a:buNone/>
              <a:defRPr>
                <a:solidFill>
                  <a:schemeClr val="tx1">
                    <a:tint val="75000"/>
                  </a:schemeClr>
                </a:solidFill>
              </a:defRPr>
            </a:lvl5pPr>
            <a:lvl6pPr marL="2240563" indent="0" algn="ctr">
              <a:buNone/>
              <a:defRPr>
                <a:solidFill>
                  <a:schemeClr val="tx1">
                    <a:tint val="75000"/>
                  </a:schemeClr>
                </a:solidFill>
              </a:defRPr>
            </a:lvl6pPr>
            <a:lvl7pPr marL="2688675" indent="0" algn="ctr">
              <a:buNone/>
              <a:defRPr>
                <a:solidFill>
                  <a:schemeClr val="tx1">
                    <a:tint val="75000"/>
                  </a:schemeClr>
                </a:solidFill>
              </a:defRPr>
            </a:lvl7pPr>
            <a:lvl8pPr marL="3136786" indent="0" algn="ctr">
              <a:buNone/>
              <a:defRPr>
                <a:solidFill>
                  <a:schemeClr val="tx1">
                    <a:tint val="75000"/>
                  </a:schemeClr>
                </a:solidFill>
              </a:defRPr>
            </a:lvl8pPr>
            <a:lvl9pPr marL="358489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676877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1F05-F7A4-4B2A-8F26-108547A17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6BD5CB-14DB-49F0-86C5-74302FCA4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922C89-2D85-4EA5-9CA3-773BE44AA389}"/>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5" name="Footer Placeholder 4">
            <a:extLst>
              <a:ext uri="{FF2B5EF4-FFF2-40B4-BE49-F238E27FC236}">
                <a16:creationId xmlns:a16="http://schemas.microsoft.com/office/drawing/2014/main" id="{800CFD98-4904-4BB4-8717-66A1F910C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82C02-76FE-4061-AE2E-F51BA4577E10}"/>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1663525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Walk-in">
    <p:bg>
      <p:bgRef idx="1001">
        <a:schemeClr val="bg2"/>
      </p:bgRef>
    </p:bg>
    <p:spTree>
      <p:nvGrpSpPr>
        <p:cNvPr id="1" name=""/>
        <p:cNvGrpSpPr/>
        <p:nvPr/>
      </p:nvGrpSpPr>
      <p:grpSpPr>
        <a:xfrm>
          <a:off x="0" y="0"/>
          <a:ext cx="0" cy="0"/>
          <a:chOff x="0" y="0"/>
          <a:chExt cx="0" cy="0"/>
        </a:xfrm>
      </p:grpSpPr>
      <p:pic>
        <p:nvPicPr>
          <p:cNvPr id="4" name="Picture 3" descr="A sky view looking up at the camera&#10;&#10;Description generated with high confidence">
            <a:extLst>
              <a:ext uri="{FF2B5EF4-FFF2-40B4-BE49-F238E27FC236}">
                <a16:creationId xmlns:a16="http://schemas.microsoft.com/office/drawing/2014/main" id="{E0143243-EBF8-42DF-AFA8-808B9A70F959}"/>
              </a:ext>
            </a:extLst>
          </p:cNvPr>
          <p:cNvPicPr>
            <a:picLocks noChangeAspect="1"/>
          </p:cNvPicPr>
          <p:nvPr userDrawn="1"/>
        </p:nvPicPr>
        <p:blipFill>
          <a:blip r:embed="rId2"/>
          <a:stretch>
            <a:fillRect/>
          </a:stretch>
        </p:blipFill>
        <p:spPr>
          <a:xfrm>
            <a:off x="0" y="338"/>
            <a:ext cx="12192000" cy="6857323"/>
          </a:xfrm>
          <a:prstGeom prst="rect">
            <a:avLst/>
          </a:prstGeom>
        </p:spPr>
      </p:pic>
      <p:sp>
        <p:nvSpPr>
          <p:cNvPr id="54" name="Rectangle 53">
            <a:extLst>
              <a:ext uri="{FF2B5EF4-FFF2-40B4-BE49-F238E27FC236}">
                <a16:creationId xmlns:a16="http://schemas.microsoft.com/office/drawing/2014/main" id="{4899085C-4B16-41A5-A2CB-5D4798A0322E}"/>
              </a:ext>
            </a:extLst>
          </p:cNvPr>
          <p:cNvSpPr/>
          <p:nvPr userDrawn="1"/>
        </p:nvSpPr>
        <p:spPr bwMode="white">
          <a:xfrm>
            <a:off x="10092825" y="4781344"/>
            <a:ext cx="2321486" cy="1405513"/>
          </a:xfrm>
          <a:prstGeom prst="rect">
            <a:avLst/>
          </a:prstGeom>
        </p:spPr>
        <p:txBody>
          <a:bodyPr wrap="square" lIns="0" tIns="0" rIns="0" bIns="0">
            <a:spAutoFit/>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Learn.</a:t>
            </a:r>
          </a:p>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Connect.</a:t>
            </a:r>
          </a:p>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Explore.</a:t>
            </a:r>
          </a:p>
        </p:txBody>
      </p:sp>
    </p:spTree>
    <p:extLst>
      <p:ext uri="{BB962C8B-B14F-4D97-AF65-F5344CB8AC3E}">
        <p14:creationId xmlns:p14="http://schemas.microsoft.com/office/powerpoint/2010/main" val="2243752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D39A-DE44-4E14-B235-CCD9E6FB2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322A9-4390-45BA-BD97-54AA2181A0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BDAB3-3560-48AF-8E25-39015F3D0F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6002D-0C55-427E-990B-3C850922E920}"/>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6" name="Footer Placeholder 5">
            <a:extLst>
              <a:ext uri="{FF2B5EF4-FFF2-40B4-BE49-F238E27FC236}">
                <a16:creationId xmlns:a16="http://schemas.microsoft.com/office/drawing/2014/main" id="{A8CAFF37-C7A9-4A74-807A-1FCE12959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60D7F-E744-4CCB-8C46-510525FEE4B4}"/>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48858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14A6-9C04-4943-8848-214BEFBBF2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31CA5-DDEB-4BEC-8253-69CAB5BBE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2F421E-E331-4903-A170-67FBE9A49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C952D-30C3-481C-A994-277BAAC8F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EE80DF-AE1B-4521-9F50-D4B49E2BB8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ABF7D-373E-44E3-BC73-A3D906042A1A}"/>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8" name="Footer Placeholder 7">
            <a:extLst>
              <a:ext uri="{FF2B5EF4-FFF2-40B4-BE49-F238E27FC236}">
                <a16:creationId xmlns:a16="http://schemas.microsoft.com/office/drawing/2014/main" id="{1AD3851E-B91A-48D0-89F5-43C113601C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31C375-DF2D-4A53-A379-34E992EA132C}"/>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58301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84C7-CD8B-4DC0-8157-53C74F6BB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C34AF1-656F-4FE6-A615-430A51E26CA0}"/>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4" name="Footer Placeholder 3">
            <a:extLst>
              <a:ext uri="{FF2B5EF4-FFF2-40B4-BE49-F238E27FC236}">
                <a16:creationId xmlns:a16="http://schemas.microsoft.com/office/drawing/2014/main" id="{DBF32D5C-B590-4B67-9B85-A1D0996347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6C2F7B-1241-4346-A243-895B3D0B15C3}"/>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04202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67D64-F592-41A7-91F1-8869F37FA5F1}"/>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3" name="Footer Placeholder 2">
            <a:extLst>
              <a:ext uri="{FF2B5EF4-FFF2-40B4-BE49-F238E27FC236}">
                <a16:creationId xmlns:a16="http://schemas.microsoft.com/office/drawing/2014/main" id="{AA83ED85-A5C4-4A16-993A-470E9C34BB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EDE87-988F-4486-8B67-ABACE9371BE0}"/>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73950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BF2E-61CD-4881-9A34-8AF9CA66B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1A7A47-3BC3-445C-9237-94CC72A07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DB0671-E093-4982-BA72-11A9A4D52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76F865-7F9A-4867-9717-AA4A3B42DF39}"/>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6" name="Footer Placeholder 5">
            <a:extLst>
              <a:ext uri="{FF2B5EF4-FFF2-40B4-BE49-F238E27FC236}">
                <a16:creationId xmlns:a16="http://schemas.microsoft.com/office/drawing/2014/main" id="{0CA65F5C-B0F0-44A3-955B-A953F8A69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71FAD-59EB-4FDF-BE2A-3C294B341385}"/>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79575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FFBB-2F73-40A4-B795-968845298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F6B0F-5B74-416A-8474-C1E7212A5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F91E9F-A0FB-4F1B-B8BA-83E0F0400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74F4B9-4E3C-4460-A3D5-3010A824ED7C}"/>
              </a:ext>
            </a:extLst>
          </p:cNvPr>
          <p:cNvSpPr>
            <a:spLocks noGrp="1"/>
          </p:cNvSpPr>
          <p:nvPr>
            <p:ph type="dt" sz="half" idx="10"/>
          </p:nvPr>
        </p:nvSpPr>
        <p:spPr/>
        <p:txBody>
          <a:bodyPr/>
          <a:lstStyle/>
          <a:p>
            <a:fld id="{AC1490E7-1871-46B7-B3E9-09661F334C53}" type="datetimeFigureOut">
              <a:rPr lang="en-US" smtClean="0"/>
              <a:t>12/5/2018</a:t>
            </a:fld>
            <a:endParaRPr lang="en-US"/>
          </a:p>
        </p:txBody>
      </p:sp>
      <p:sp>
        <p:nvSpPr>
          <p:cNvPr id="6" name="Footer Placeholder 5">
            <a:extLst>
              <a:ext uri="{FF2B5EF4-FFF2-40B4-BE49-F238E27FC236}">
                <a16:creationId xmlns:a16="http://schemas.microsoft.com/office/drawing/2014/main" id="{A836A96A-E2CB-48E1-A254-CCC447973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2DE3A-EDE3-4EA3-AC75-ACC07E82E11E}"/>
              </a:ext>
            </a:extLst>
          </p:cNvPr>
          <p:cNvSpPr>
            <a:spLocks noGrp="1"/>
          </p:cNvSpPr>
          <p:nvPr>
            <p:ph type="sldNum" sz="quarter" idx="12"/>
          </p:nvPr>
        </p:nvSpPr>
        <p:spPr/>
        <p:txBody>
          <a:bodyPr/>
          <a:lstStyle/>
          <a:p>
            <a:fld id="{0980E7F6-E4FA-4460-9409-53FCB96FD722}" type="slidenum">
              <a:rPr lang="en-US" smtClean="0"/>
              <a:t>‹#›</a:t>
            </a:fld>
            <a:endParaRPr lang="en-US"/>
          </a:p>
        </p:txBody>
      </p:sp>
    </p:spTree>
    <p:extLst>
      <p:ext uri="{BB962C8B-B14F-4D97-AF65-F5344CB8AC3E}">
        <p14:creationId xmlns:p14="http://schemas.microsoft.com/office/powerpoint/2010/main" val="330823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E1B49-F412-4DA5-8E4D-3BEE35CA0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7FFB50-79B9-4A0B-930C-2A88CF118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BA2B0-0375-4DC0-8670-05509FA4F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490E7-1871-46B7-B3E9-09661F334C53}" type="datetimeFigureOut">
              <a:rPr lang="en-US" smtClean="0"/>
              <a:t>12/5/2018</a:t>
            </a:fld>
            <a:endParaRPr lang="en-US"/>
          </a:p>
        </p:txBody>
      </p:sp>
      <p:sp>
        <p:nvSpPr>
          <p:cNvPr id="5" name="Footer Placeholder 4">
            <a:extLst>
              <a:ext uri="{FF2B5EF4-FFF2-40B4-BE49-F238E27FC236}">
                <a16:creationId xmlns:a16="http://schemas.microsoft.com/office/drawing/2014/main" id="{B38AF320-59E8-4860-A313-596CEE909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0932CD-FCA2-4A64-8FDB-7A189D33D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0E7F6-E4FA-4460-9409-53FCB96FD722}" type="slidenum">
              <a:rPr lang="en-US" smtClean="0"/>
              <a:t>‹#›</a:t>
            </a:fld>
            <a:endParaRPr lang="en-US"/>
          </a:p>
        </p:txBody>
      </p:sp>
    </p:spTree>
    <p:extLst>
      <p:ext uri="{BB962C8B-B14F-4D97-AF65-F5344CB8AC3E}">
        <p14:creationId xmlns:p14="http://schemas.microsoft.com/office/powerpoint/2010/main" val="37553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866518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image" Target="../media/image22.png"/><Relationship Id="rId4" Type="http://schemas.openxmlformats.org/officeDocument/2006/relationships/hyperlink" Target="http://azurepowerlunch.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4.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3.png"/><Relationship Id="rId9" Type="http://schemas.openxmlformats.org/officeDocument/2006/relationships/image" Target="../media/image23.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04928-0F5A-4725-A164-3CEEC03A4BE0}"/>
              </a:ext>
            </a:extLst>
          </p:cNvPr>
          <p:cNvSpPr txBox="1"/>
          <p:nvPr/>
        </p:nvSpPr>
        <p:spPr>
          <a:xfrm>
            <a:off x="5192106" y="4481223"/>
            <a:ext cx="2402430"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dirty="0">
                <a:solidFill>
                  <a:schemeClr val="bg1"/>
                </a:solidFill>
              </a:rPr>
              <a:t>#</a:t>
            </a:r>
            <a:r>
              <a:rPr lang="en-US" sz="2000" dirty="0" err="1">
                <a:solidFill>
                  <a:schemeClr val="bg1"/>
                </a:solidFill>
              </a:rPr>
              <a:t>Azuredevdays</a:t>
            </a:r>
            <a:endParaRPr lang="en-US" sz="2000" dirty="0">
              <a:solidFill>
                <a:schemeClr val="bg1"/>
              </a:solidFill>
            </a:endParaRPr>
          </a:p>
        </p:txBody>
      </p:sp>
      <p:sp>
        <p:nvSpPr>
          <p:cNvPr id="3" name="TextBox 2">
            <a:extLst>
              <a:ext uri="{FF2B5EF4-FFF2-40B4-BE49-F238E27FC236}">
                <a16:creationId xmlns:a16="http://schemas.microsoft.com/office/drawing/2014/main" id="{9708FD0C-EE86-4FA0-AF2F-311684644220}"/>
              </a:ext>
            </a:extLst>
          </p:cNvPr>
          <p:cNvSpPr txBox="1"/>
          <p:nvPr/>
        </p:nvSpPr>
        <p:spPr>
          <a:xfrm>
            <a:off x="4810584" y="5340625"/>
            <a:ext cx="2570832" cy="849463"/>
          </a:xfrm>
          <a:prstGeom prst="rect">
            <a:avLst/>
          </a:prstGeom>
          <a:noFill/>
        </p:spPr>
        <p:txBody>
          <a:bodyPr wrap="none" lIns="182880" tIns="146304" rIns="182880" bIns="146304" rtlCol="0">
            <a:spAutoFit/>
          </a:bodyPr>
          <a:lstStyle/>
          <a:p>
            <a:pPr>
              <a:lnSpc>
                <a:spcPct val="90000"/>
              </a:lnSpc>
              <a:spcAft>
                <a:spcPts val="600"/>
              </a:spcAft>
            </a:pPr>
            <a:r>
              <a:rPr lang="en-US" sz="4000" dirty="0">
                <a:solidFill>
                  <a:schemeClr val="bg1"/>
                </a:solidFill>
              </a:rPr>
              <a:t>Welcome!</a:t>
            </a:r>
            <a:endParaRPr lang="en-US" sz="2400" dirty="0">
              <a:solidFill>
                <a:schemeClr val="bg1"/>
              </a:solidFill>
            </a:endParaRPr>
          </a:p>
        </p:txBody>
      </p:sp>
      <p:sp>
        <p:nvSpPr>
          <p:cNvPr id="5" name="TextBox 4">
            <a:extLst>
              <a:ext uri="{FF2B5EF4-FFF2-40B4-BE49-F238E27FC236}">
                <a16:creationId xmlns:a16="http://schemas.microsoft.com/office/drawing/2014/main" id="{FFCE0488-6166-44D2-B508-1B540B3093A4}"/>
              </a:ext>
            </a:extLst>
          </p:cNvPr>
          <p:cNvSpPr txBox="1"/>
          <p:nvPr/>
        </p:nvSpPr>
        <p:spPr>
          <a:xfrm>
            <a:off x="7491350" y="140189"/>
            <a:ext cx="4771306"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Content: aka.ms/</a:t>
            </a:r>
            <a:r>
              <a:rPr lang="en-US" sz="2400" dirty="0" err="1">
                <a:solidFill>
                  <a:schemeClr val="bg1"/>
                </a:solidFill>
              </a:rPr>
              <a:t>omahadevdays</a:t>
            </a:r>
            <a:endParaRPr lang="en-US" sz="2400" dirty="0">
              <a:solidFill>
                <a:schemeClr val="bg1"/>
              </a:solidFill>
            </a:endParaRPr>
          </a:p>
          <a:p>
            <a:pPr>
              <a:lnSpc>
                <a:spcPct val="90000"/>
              </a:lnSpc>
              <a:spcAft>
                <a:spcPts val="600"/>
              </a:spcAft>
            </a:pPr>
            <a:r>
              <a:rPr lang="en-US" sz="2400" dirty="0">
                <a:solidFill>
                  <a:schemeClr val="bg1"/>
                </a:solidFill>
              </a:rPr>
              <a:t>Survey: aka.ms/</a:t>
            </a:r>
            <a:r>
              <a:rPr lang="en-US" sz="2400" dirty="0" err="1">
                <a:solidFill>
                  <a:schemeClr val="bg1"/>
                </a:solidFill>
              </a:rPr>
              <a:t>ncrdevdayssurvey</a:t>
            </a:r>
            <a:endParaRPr lang="en-US" sz="1400" dirty="0">
              <a:solidFill>
                <a:schemeClr val="bg1"/>
              </a:solidFill>
            </a:endParaRPr>
          </a:p>
        </p:txBody>
      </p:sp>
      <p:pic>
        <p:nvPicPr>
          <p:cNvPr id="6" name="Picture 5" descr="A close up of a sign&#10;&#10;Description automatically generated">
            <a:extLst>
              <a:ext uri="{FF2B5EF4-FFF2-40B4-BE49-F238E27FC236}">
                <a16:creationId xmlns:a16="http://schemas.microsoft.com/office/drawing/2014/main" id="{4269E982-04B7-4C1B-8995-F8F6ACCA1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63" y="5706662"/>
            <a:ext cx="3142946" cy="817166"/>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7B1CC001-C942-4E74-8259-AE0FC1412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589" y="4789000"/>
            <a:ext cx="1872384" cy="895693"/>
          </a:xfrm>
          <a:prstGeom prst="rect">
            <a:avLst/>
          </a:prstGeom>
        </p:spPr>
      </p:pic>
    </p:spTree>
    <p:extLst>
      <p:ext uri="{BB962C8B-B14F-4D97-AF65-F5344CB8AC3E}">
        <p14:creationId xmlns:p14="http://schemas.microsoft.com/office/powerpoint/2010/main" val="65329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85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7154D-57A0-4AE5-9EA7-C0B7A89F88E5}"/>
              </a:ext>
            </a:extLst>
          </p:cNvPr>
          <p:cNvSpPr txBox="1"/>
          <p:nvPr/>
        </p:nvSpPr>
        <p:spPr>
          <a:xfrm>
            <a:off x="208393" y="195996"/>
            <a:ext cx="3181193" cy="954107"/>
          </a:xfrm>
          <a:prstGeom prst="rect">
            <a:avLst/>
          </a:prstGeom>
          <a:noFill/>
        </p:spPr>
        <p:txBody>
          <a:bodyPr wrap="square" rtlCol="0">
            <a:spAutoFit/>
          </a:bodyPr>
          <a:lstStyle/>
          <a:p>
            <a:r>
              <a:rPr lang="en-US" sz="2800" dirty="0"/>
              <a:t>Possible Architecture</a:t>
            </a:r>
          </a:p>
        </p:txBody>
      </p:sp>
      <p:pic>
        <p:nvPicPr>
          <p:cNvPr id="2" name="Picture 1">
            <a:extLst>
              <a:ext uri="{FF2B5EF4-FFF2-40B4-BE49-F238E27FC236}">
                <a16:creationId xmlns:a16="http://schemas.microsoft.com/office/drawing/2014/main" id="{C2259D29-EA36-47E4-8FC7-F9888E22C21D}"/>
              </a:ext>
            </a:extLst>
          </p:cNvPr>
          <p:cNvPicPr>
            <a:picLocks noChangeAspect="1"/>
          </p:cNvPicPr>
          <p:nvPr/>
        </p:nvPicPr>
        <p:blipFill>
          <a:blip r:embed="rId2"/>
          <a:stretch>
            <a:fillRect/>
          </a:stretch>
        </p:blipFill>
        <p:spPr>
          <a:xfrm>
            <a:off x="2739181" y="42040"/>
            <a:ext cx="7756258" cy="6815960"/>
          </a:xfrm>
          <a:prstGeom prst="rect">
            <a:avLst/>
          </a:prstGeom>
        </p:spPr>
      </p:pic>
    </p:spTree>
    <p:extLst>
      <p:ext uri="{BB962C8B-B14F-4D97-AF65-F5344CB8AC3E}">
        <p14:creationId xmlns:p14="http://schemas.microsoft.com/office/powerpoint/2010/main" val="98521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74321" y="1038534"/>
            <a:ext cx="6264810" cy="1916953"/>
          </a:xfrm>
          <a:solidFill>
            <a:srgbClr val="002060"/>
          </a:solidFill>
        </p:spPr>
        <p:txBody>
          <a:bodyPr vert="horz" wrap="square" lIns="179259" tIns="91427" rIns="179259" bIns="91427" rtlCol="0" anchor="t">
            <a:noAutofit/>
          </a:bodyPr>
          <a:lstStyle/>
          <a:p>
            <a:pPr defTabSz="914116">
              <a:defRPr/>
            </a:pPr>
            <a:r>
              <a:rPr sz="6470" spc="0" dirty="0">
                <a:solidFill>
                  <a:schemeClr val="tx2"/>
                </a:solidFill>
                <a:latin typeface="Segoe UI Light"/>
                <a:cs typeface="Segoe UI Light"/>
              </a:rPr>
              <a:t>Microsoft Azure </a:t>
            </a:r>
            <a:br>
              <a:rPr sz="6470" spc="0" dirty="0">
                <a:solidFill>
                  <a:schemeClr val="tx2"/>
                </a:solidFill>
                <a:latin typeface="Segoe UI Light"/>
                <a:cs typeface="Segoe UI Light"/>
              </a:rPr>
            </a:br>
            <a:r>
              <a:rPr sz="6470" spc="0" dirty="0">
                <a:solidFill>
                  <a:schemeClr val="tx2"/>
                </a:solidFill>
                <a:latin typeface="Segoe UI Light"/>
                <a:cs typeface="Segoe UI Light"/>
              </a:rPr>
              <a:t>P  </a:t>
            </a:r>
            <a:r>
              <a:rPr sz="6470" spc="0" dirty="0" err="1">
                <a:solidFill>
                  <a:schemeClr val="tx2"/>
                </a:solidFill>
                <a:latin typeface="Segoe UI Light"/>
                <a:cs typeface="Segoe UI Light"/>
              </a:rPr>
              <a:t>wer</a:t>
            </a:r>
            <a:r>
              <a:rPr lang="en-US" sz="6470" spc="0" dirty="0">
                <a:solidFill>
                  <a:schemeClr val="tx2"/>
                </a:solidFill>
                <a:latin typeface="Segoe UI Light"/>
                <a:cs typeface="Segoe UI Light"/>
              </a:rPr>
              <a:t> Lunch</a:t>
            </a:r>
            <a:br>
              <a:rPr sz="6470" spc="0" dirty="0">
                <a:solidFill>
                  <a:schemeClr val="tx2"/>
                </a:solidFill>
                <a:latin typeface="Segoe UI Light"/>
                <a:cs typeface="Segoe UI Light"/>
              </a:rPr>
            </a:br>
            <a:endParaRPr sz="6470" spc="0" dirty="0">
              <a:solidFill>
                <a:schemeClr val="tx2"/>
              </a:solidFill>
              <a:latin typeface="Segoe UI Light"/>
              <a:cs typeface="Segoe UI Light"/>
            </a:endParaRPr>
          </a:p>
        </p:txBody>
      </p:sp>
      <p:sp>
        <p:nvSpPr>
          <p:cNvPr id="12290" name="Title 4"/>
          <p:cNvSpPr txBox="1">
            <a:spLocks/>
          </p:cNvSpPr>
          <p:nvPr/>
        </p:nvSpPr>
        <p:spPr bwMode="auto">
          <a:xfrm>
            <a:off x="274321" y="5764097"/>
            <a:ext cx="6264810" cy="802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3352" tIns="89594" rIns="143352" bIns="89594" anchor="ct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13341" eaLnBrk="1" fontAlgn="base" hangingPunct="1">
              <a:lnSpc>
                <a:spcPts val="2942"/>
              </a:lnSpc>
              <a:spcBef>
                <a:spcPct val="0"/>
              </a:spcBef>
              <a:spcAft>
                <a:spcPts val="1175"/>
              </a:spcAft>
            </a:pPr>
            <a:r>
              <a:rPr lang="en-US" sz="1765" b="1" dirty="0">
                <a:solidFill>
                  <a:schemeClr val="tx1">
                    <a:lumMod val="95000"/>
                    <a:lumOff val="5000"/>
                  </a:schemeClr>
                </a:solidFill>
                <a:latin typeface="Segoe UI Light" charset="0"/>
                <a:cs typeface="Segoe UI" charset="0"/>
              </a:rPr>
              <a:t>Presented By: </a:t>
            </a:r>
            <a:r>
              <a:rPr lang="en-US" sz="1765" dirty="0">
                <a:solidFill>
                  <a:schemeClr val="tx1">
                    <a:lumMod val="95000"/>
                    <a:lumOff val="5000"/>
                  </a:schemeClr>
                </a:solidFill>
                <a:latin typeface="Segoe UI Light" charset="0"/>
                <a:cs typeface="Segoe UI" charset="0"/>
              </a:rPr>
              <a:t>Azure Solution Architects from US South Central</a:t>
            </a:r>
          </a:p>
        </p:txBody>
      </p:sp>
      <p:sp>
        <p:nvSpPr>
          <p:cNvPr id="5" name="Title 4"/>
          <p:cNvSpPr txBox="1">
            <a:spLocks/>
          </p:cNvSpPr>
          <p:nvPr/>
        </p:nvSpPr>
        <p:spPr>
          <a:xfrm>
            <a:off x="279402" y="3669315"/>
            <a:ext cx="4646991" cy="542099"/>
          </a:xfrm>
          <a:prstGeom prst="rect">
            <a:avLst/>
          </a:prstGeom>
        </p:spPr>
        <p:txBody>
          <a:bodyPr lIns="179259" tIns="89630" rIns="179259" bIns="89630"/>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14116">
              <a:defRPr/>
            </a:pPr>
            <a:endParaRPr lang="en-US" sz="2000" spc="0">
              <a:solidFill>
                <a:srgbClr val="FFFFFF"/>
              </a:solidFill>
              <a:latin typeface="Segoe UI Light"/>
              <a:cs typeface="Segoe UI Light"/>
            </a:endParaRPr>
          </a:p>
        </p:txBody>
      </p:sp>
      <p:pic>
        <p:nvPicPr>
          <p:cNvPr id="2" name="Picture 1" descr="Power symbol"/>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66855" y="2185237"/>
            <a:ext cx="448212" cy="560266"/>
          </a:xfrm>
          <a:prstGeom prst="rect">
            <a:avLst/>
          </a:prstGeom>
        </p:spPr>
      </p:pic>
      <p:sp>
        <p:nvSpPr>
          <p:cNvPr id="8" name="Title 4"/>
          <p:cNvSpPr txBox="1">
            <a:spLocks/>
          </p:cNvSpPr>
          <p:nvPr/>
        </p:nvSpPr>
        <p:spPr>
          <a:xfrm>
            <a:off x="279407" y="3193976"/>
            <a:ext cx="6259724" cy="1916953"/>
          </a:xfrm>
          <a:prstGeom prst="rect">
            <a:avLst/>
          </a:prstGeom>
        </p:spPr>
        <p:txBody>
          <a:bodyPr vert="horz" wrap="square" lIns="179259" tIns="91427" rIns="179259" bIns="91427" rtlCol="0" anchor="t">
            <a:noAutofit/>
          </a:bodyPr>
          <a:lstStyle>
            <a:lvl1pPr algn="l" defTabSz="931695" rtl="0" eaLnBrk="0" fontAlgn="base" hangingPunct="0">
              <a:lnSpc>
                <a:spcPct val="90000"/>
              </a:lnSpc>
              <a:spcBef>
                <a:spcPct val="0"/>
              </a:spcBef>
              <a:spcAft>
                <a:spcPct val="0"/>
              </a:spcAft>
              <a:defRPr lang="en-US" sz="5999" kern="1200" spc="-102" baseline="0">
                <a:ln w="3175">
                  <a:noFill/>
                </a:ln>
                <a:solidFill>
                  <a:schemeClr val="bg1"/>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pPr defTabSz="914116" eaLnBrk="1" hangingPunct="1">
              <a:defRPr/>
            </a:pPr>
            <a:r>
              <a:rPr lang="en-US" sz="3137" b="1" spc="0" dirty="0">
                <a:latin typeface="Segoe UI Light"/>
                <a:ea typeface="+mn-ea"/>
                <a:cs typeface="Segoe UI Light"/>
              </a:rPr>
              <a:t>Starts: Friday September 21</a:t>
            </a:r>
            <a:r>
              <a:rPr lang="en-US" sz="3137" b="1" spc="0" baseline="30000" dirty="0">
                <a:latin typeface="Segoe UI Light"/>
                <a:ea typeface="+mn-ea"/>
                <a:cs typeface="Segoe UI Light"/>
              </a:rPr>
              <a:t>st</a:t>
            </a:r>
            <a:r>
              <a:rPr lang="en-US" sz="3137" b="1" spc="0" dirty="0">
                <a:latin typeface="Segoe UI Light"/>
                <a:ea typeface="+mn-ea"/>
                <a:cs typeface="Segoe UI Light"/>
              </a:rPr>
              <a:t>, 2018</a:t>
            </a:r>
          </a:p>
          <a:p>
            <a:pPr defTabSz="914116" eaLnBrk="1" hangingPunct="1">
              <a:defRPr/>
            </a:pPr>
            <a:endParaRPr lang="en-US" sz="3137" spc="0" dirty="0">
              <a:ea typeface="+mn-ea"/>
              <a:cs typeface="Segoe UI Light"/>
            </a:endParaRPr>
          </a:p>
          <a:p>
            <a:pPr defTabSz="914116" eaLnBrk="1" hangingPunct="1">
              <a:defRPr/>
            </a:pPr>
            <a:r>
              <a:rPr lang="en-US" sz="3137" spc="0" dirty="0">
                <a:latin typeface="Segoe UI Light"/>
                <a:ea typeface="+mn-ea"/>
                <a:cs typeface="Segoe UI Light"/>
              </a:rPr>
              <a:t>For schedule, on-demand content:</a:t>
            </a:r>
          </a:p>
          <a:p>
            <a:pPr defTabSz="914116" eaLnBrk="1" hangingPunct="1">
              <a:defRPr/>
            </a:pPr>
            <a:r>
              <a:rPr lang="en-US" sz="3137" spc="0" dirty="0">
                <a:solidFill>
                  <a:schemeClr val="bg2"/>
                </a:solidFill>
                <a:ea typeface="+mn-ea"/>
                <a:cs typeface="Segoe UI Light"/>
                <a:hlinkClick r:id="rId4">
                  <a:extLst>
                    <a:ext uri="{A12FA001-AC4F-418D-AE19-62706E023703}">
                      <ahyp:hlinkClr xmlns:ahyp="http://schemas.microsoft.com/office/drawing/2018/hyperlinkcolor" val="tx"/>
                    </a:ext>
                  </a:extLst>
                </a:hlinkClick>
              </a:rPr>
              <a:t>http://azurepowerlunch.com/</a:t>
            </a:r>
            <a:r>
              <a:rPr lang="en-US" sz="3137" spc="0" dirty="0">
                <a:solidFill>
                  <a:schemeClr val="bg2"/>
                </a:solidFill>
                <a:ea typeface="+mn-ea"/>
                <a:cs typeface="Segoe UI Light"/>
              </a:rPr>
              <a:t> </a:t>
            </a:r>
            <a:br>
              <a:rPr lang="en-US" sz="3137" spc="0" dirty="0">
                <a:latin typeface="Segoe UI Light"/>
                <a:ea typeface="+mn-ea"/>
                <a:cs typeface="Segoe UI Light"/>
              </a:rPr>
            </a:br>
            <a:endParaRPr lang="en-US" sz="3137" spc="0" dirty="0">
              <a:latin typeface="Segoe UI Light"/>
              <a:ea typeface="+mn-ea"/>
              <a:cs typeface="Segoe UI Light"/>
            </a:endParaRPr>
          </a:p>
        </p:txBody>
      </p:sp>
      <p:pic>
        <p:nvPicPr>
          <p:cNvPr id="11" name="Picture 4" descr="Image result for lunch">
            <a:extLst>
              <a:ext uri="{FF2B5EF4-FFF2-40B4-BE49-F238E27FC236}">
                <a16:creationId xmlns:a16="http://schemas.microsoft.com/office/drawing/2014/main" id="{9FB35AEE-3924-4EDC-B664-7048F0422C21}"/>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26065" y="2009660"/>
            <a:ext cx="992022" cy="84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523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84389F-7294-498C-BDBB-276DA76F93CD}"/>
              </a:ext>
            </a:extLst>
          </p:cNvPr>
          <p:cNvSpPr/>
          <p:nvPr/>
        </p:nvSpPr>
        <p:spPr>
          <a:xfrm>
            <a:off x="4095688" y="679084"/>
            <a:ext cx="2705388" cy="19593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E119F170-A454-41C0-9753-02D238D0C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056" y="178295"/>
            <a:ext cx="780290" cy="780290"/>
          </a:xfrm>
          <a:prstGeom prst="rect">
            <a:avLst/>
          </a:prstGeom>
        </p:spPr>
      </p:pic>
      <p:pic>
        <p:nvPicPr>
          <p:cNvPr id="23" name="Picture 22">
            <a:extLst>
              <a:ext uri="{FF2B5EF4-FFF2-40B4-BE49-F238E27FC236}">
                <a16:creationId xmlns:a16="http://schemas.microsoft.com/office/drawing/2014/main" id="{E736D3D7-5737-4392-BD71-B366EB758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918" y="4492194"/>
            <a:ext cx="780290" cy="780290"/>
          </a:xfrm>
          <a:prstGeom prst="rect">
            <a:avLst/>
          </a:prstGeom>
        </p:spPr>
      </p:pic>
      <p:pic>
        <p:nvPicPr>
          <p:cNvPr id="25" name="Picture 24">
            <a:extLst>
              <a:ext uri="{FF2B5EF4-FFF2-40B4-BE49-F238E27FC236}">
                <a16:creationId xmlns:a16="http://schemas.microsoft.com/office/drawing/2014/main" id="{4DAF9FFE-8D6C-4132-8B15-54E7B5DE3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918" y="5662161"/>
            <a:ext cx="780290" cy="780290"/>
          </a:xfrm>
          <a:prstGeom prst="rect">
            <a:avLst/>
          </a:prstGeom>
        </p:spPr>
      </p:pic>
      <p:sp>
        <p:nvSpPr>
          <p:cNvPr id="26" name="Rectangle 25">
            <a:extLst>
              <a:ext uri="{FF2B5EF4-FFF2-40B4-BE49-F238E27FC236}">
                <a16:creationId xmlns:a16="http://schemas.microsoft.com/office/drawing/2014/main" id="{FEF9BAE9-7CC0-4B48-B15B-8EB00065F406}"/>
              </a:ext>
            </a:extLst>
          </p:cNvPr>
          <p:cNvSpPr/>
          <p:nvPr/>
        </p:nvSpPr>
        <p:spPr>
          <a:xfrm>
            <a:off x="2343150" y="3800896"/>
            <a:ext cx="8460549" cy="2930103"/>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Tailspin Datacenter</a:t>
            </a:r>
          </a:p>
        </p:txBody>
      </p:sp>
      <p:pic>
        <p:nvPicPr>
          <p:cNvPr id="30" name="Picture 29">
            <a:extLst>
              <a:ext uri="{FF2B5EF4-FFF2-40B4-BE49-F238E27FC236}">
                <a16:creationId xmlns:a16="http://schemas.microsoft.com/office/drawing/2014/main" id="{09559760-DB47-47FF-87F1-7115DD521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1724" y="5313671"/>
            <a:ext cx="780290" cy="780290"/>
          </a:xfrm>
          <a:prstGeom prst="rect">
            <a:avLst/>
          </a:prstGeom>
        </p:spPr>
      </p:pic>
      <p:pic>
        <p:nvPicPr>
          <p:cNvPr id="35" name="Picture 34">
            <a:extLst>
              <a:ext uri="{FF2B5EF4-FFF2-40B4-BE49-F238E27FC236}">
                <a16:creationId xmlns:a16="http://schemas.microsoft.com/office/drawing/2014/main" id="{FF86FB99-25A0-49BE-A7BD-102D41B54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724" y="3868603"/>
            <a:ext cx="205030" cy="205030"/>
          </a:xfrm>
          <a:prstGeom prst="rect">
            <a:avLst/>
          </a:prstGeom>
        </p:spPr>
      </p:pic>
      <p:pic>
        <p:nvPicPr>
          <p:cNvPr id="38" name="Picture 37">
            <a:extLst>
              <a:ext uri="{FF2B5EF4-FFF2-40B4-BE49-F238E27FC236}">
                <a16:creationId xmlns:a16="http://schemas.microsoft.com/office/drawing/2014/main" id="{C36A4A9A-97C2-4267-8AF7-06FF127018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7402" y="3868602"/>
            <a:ext cx="205030" cy="205030"/>
          </a:xfrm>
          <a:prstGeom prst="rect">
            <a:avLst/>
          </a:prstGeom>
        </p:spPr>
      </p:pic>
      <p:pic>
        <p:nvPicPr>
          <p:cNvPr id="39" name="Picture 38">
            <a:extLst>
              <a:ext uri="{FF2B5EF4-FFF2-40B4-BE49-F238E27FC236}">
                <a16:creationId xmlns:a16="http://schemas.microsoft.com/office/drawing/2014/main" id="{7F14683F-4C87-4F8D-A681-B695C5C933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3081" y="3868602"/>
            <a:ext cx="205030" cy="205030"/>
          </a:xfrm>
          <a:prstGeom prst="rect">
            <a:avLst/>
          </a:prstGeom>
        </p:spPr>
      </p:pic>
      <p:cxnSp>
        <p:nvCxnSpPr>
          <p:cNvPr id="16" name="Straight Arrow Connector 15">
            <a:extLst>
              <a:ext uri="{FF2B5EF4-FFF2-40B4-BE49-F238E27FC236}">
                <a16:creationId xmlns:a16="http://schemas.microsoft.com/office/drawing/2014/main" id="{F41F2157-7E92-4784-8E30-8230B69887C5}"/>
              </a:ext>
            </a:extLst>
          </p:cNvPr>
          <p:cNvCxnSpPr>
            <a:cxnSpLocks/>
            <a:stCxn id="9" idx="2"/>
            <a:endCxn id="23" idx="1"/>
          </p:cNvCxnSpPr>
          <p:nvPr/>
        </p:nvCxnSpPr>
        <p:spPr>
          <a:xfrm>
            <a:off x="4869935" y="2249309"/>
            <a:ext cx="384983" cy="2633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076CB9-5E4F-43B2-8C5D-1D7A63067D62}"/>
              </a:ext>
            </a:extLst>
          </p:cNvPr>
          <p:cNvCxnSpPr>
            <a:cxnSpLocks/>
            <a:stCxn id="9" idx="2"/>
            <a:endCxn id="25" idx="0"/>
          </p:cNvCxnSpPr>
          <p:nvPr/>
        </p:nvCxnSpPr>
        <p:spPr>
          <a:xfrm>
            <a:off x="4869935" y="2249309"/>
            <a:ext cx="775128" cy="3412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198FE40-1797-4673-912D-835F7D3F6D97}"/>
              </a:ext>
            </a:extLst>
          </p:cNvPr>
          <p:cNvSpPr txBox="1"/>
          <p:nvPr/>
        </p:nvSpPr>
        <p:spPr>
          <a:xfrm>
            <a:off x="10928233" y="958585"/>
            <a:ext cx="1121875" cy="553998"/>
          </a:xfrm>
          <a:prstGeom prst="rect">
            <a:avLst/>
          </a:prstGeom>
          <a:noFill/>
        </p:spPr>
        <p:txBody>
          <a:bodyPr wrap="square" rtlCol="0">
            <a:spAutoFit/>
          </a:bodyPr>
          <a:lstStyle/>
          <a:p>
            <a:pPr algn="ctr"/>
            <a:r>
              <a:rPr lang="en-US" sz="1000" dirty="0"/>
              <a:t>3</a:t>
            </a:r>
            <a:r>
              <a:rPr lang="en-US" sz="1000" baseline="30000" dirty="0"/>
              <a:t>rd</a:t>
            </a:r>
            <a:r>
              <a:rPr lang="en-US" sz="1000" dirty="0"/>
              <a:t> Party Credit Card Processing Service</a:t>
            </a:r>
          </a:p>
        </p:txBody>
      </p:sp>
      <p:pic>
        <p:nvPicPr>
          <p:cNvPr id="40" name="Picture 39">
            <a:extLst>
              <a:ext uri="{FF2B5EF4-FFF2-40B4-BE49-F238E27FC236}">
                <a16:creationId xmlns:a16="http://schemas.microsoft.com/office/drawing/2014/main" id="{F06D509E-7F6F-4970-A0BB-595449031A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724" y="5164224"/>
            <a:ext cx="205030" cy="205030"/>
          </a:xfrm>
          <a:prstGeom prst="rect">
            <a:avLst/>
          </a:prstGeom>
        </p:spPr>
      </p:pic>
      <p:pic>
        <p:nvPicPr>
          <p:cNvPr id="41" name="Picture 40">
            <a:extLst>
              <a:ext uri="{FF2B5EF4-FFF2-40B4-BE49-F238E27FC236}">
                <a16:creationId xmlns:a16="http://schemas.microsoft.com/office/drawing/2014/main" id="{2D492B2F-863E-41FE-87E6-448CE317AC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7402" y="5164223"/>
            <a:ext cx="205030" cy="205030"/>
          </a:xfrm>
          <a:prstGeom prst="rect">
            <a:avLst/>
          </a:prstGeom>
        </p:spPr>
      </p:pic>
      <p:pic>
        <p:nvPicPr>
          <p:cNvPr id="42" name="Picture 41">
            <a:extLst>
              <a:ext uri="{FF2B5EF4-FFF2-40B4-BE49-F238E27FC236}">
                <a16:creationId xmlns:a16="http://schemas.microsoft.com/office/drawing/2014/main" id="{EC995705-CD6F-43F9-80BA-9AA26C213A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3081" y="5164223"/>
            <a:ext cx="205030" cy="205030"/>
          </a:xfrm>
          <a:prstGeom prst="rect">
            <a:avLst/>
          </a:prstGeom>
        </p:spPr>
      </p:pic>
      <p:pic>
        <p:nvPicPr>
          <p:cNvPr id="43" name="Picture 42">
            <a:extLst>
              <a:ext uri="{FF2B5EF4-FFF2-40B4-BE49-F238E27FC236}">
                <a16:creationId xmlns:a16="http://schemas.microsoft.com/office/drawing/2014/main" id="{8DA3DAAD-7784-4F3B-B371-1E4280699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5322" y="4013302"/>
            <a:ext cx="780290" cy="780290"/>
          </a:xfrm>
          <a:prstGeom prst="rect">
            <a:avLst/>
          </a:prstGeom>
        </p:spPr>
      </p:pic>
      <p:sp>
        <p:nvSpPr>
          <p:cNvPr id="45" name="TextBox 44">
            <a:extLst>
              <a:ext uri="{FF2B5EF4-FFF2-40B4-BE49-F238E27FC236}">
                <a16:creationId xmlns:a16="http://schemas.microsoft.com/office/drawing/2014/main" id="{DAB9391D-B426-431A-984A-6F78CC876015}"/>
              </a:ext>
            </a:extLst>
          </p:cNvPr>
          <p:cNvSpPr txBox="1"/>
          <p:nvPr/>
        </p:nvSpPr>
        <p:spPr>
          <a:xfrm>
            <a:off x="8429940" y="1894510"/>
            <a:ext cx="2370081" cy="246221"/>
          </a:xfrm>
          <a:prstGeom prst="rect">
            <a:avLst/>
          </a:prstGeom>
          <a:noFill/>
        </p:spPr>
        <p:txBody>
          <a:bodyPr wrap="square" rtlCol="0">
            <a:spAutoFit/>
          </a:bodyPr>
          <a:lstStyle/>
          <a:p>
            <a:pPr algn="ctr"/>
            <a:r>
              <a:rPr lang="en-US" sz="1000" dirty="0"/>
              <a:t>Bulk Order Processing Logic App</a:t>
            </a:r>
          </a:p>
        </p:txBody>
      </p:sp>
      <p:sp>
        <p:nvSpPr>
          <p:cNvPr id="46" name="TextBox 45">
            <a:extLst>
              <a:ext uri="{FF2B5EF4-FFF2-40B4-BE49-F238E27FC236}">
                <a16:creationId xmlns:a16="http://schemas.microsoft.com/office/drawing/2014/main" id="{93AEA4AB-EF20-43D1-97A9-CCD9251F2540}"/>
              </a:ext>
            </a:extLst>
          </p:cNvPr>
          <p:cNvSpPr txBox="1"/>
          <p:nvPr/>
        </p:nvSpPr>
        <p:spPr>
          <a:xfrm>
            <a:off x="4460022" y="5148905"/>
            <a:ext cx="2370081" cy="246221"/>
          </a:xfrm>
          <a:prstGeom prst="rect">
            <a:avLst/>
          </a:prstGeom>
          <a:noFill/>
        </p:spPr>
        <p:txBody>
          <a:bodyPr wrap="square" rtlCol="0">
            <a:spAutoFit/>
          </a:bodyPr>
          <a:lstStyle/>
          <a:p>
            <a:pPr algn="ctr"/>
            <a:r>
              <a:rPr lang="en-US" sz="1000" dirty="0"/>
              <a:t>Inventory System (SaaS App)</a:t>
            </a:r>
          </a:p>
        </p:txBody>
      </p:sp>
      <p:sp>
        <p:nvSpPr>
          <p:cNvPr id="47" name="TextBox 46">
            <a:extLst>
              <a:ext uri="{FF2B5EF4-FFF2-40B4-BE49-F238E27FC236}">
                <a16:creationId xmlns:a16="http://schemas.microsoft.com/office/drawing/2014/main" id="{E90C0D9C-6031-422D-8B53-92B8EB3737CD}"/>
              </a:ext>
            </a:extLst>
          </p:cNvPr>
          <p:cNvSpPr txBox="1"/>
          <p:nvPr/>
        </p:nvSpPr>
        <p:spPr>
          <a:xfrm>
            <a:off x="4460022" y="6319340"/>
            <a:ext cx="2370081" cy="246221"/>
          </a:xfrm>
          <a:prstGeom prst="rect">
            <a:avLst/>
          </a:prstGeom>
          <a:noFill/>
        </p:spPr>
        <p:txBody>
          <a:bodyPr wrap="square" rtlCol="0">
            <a:spAutoFit/>
          </a:bodyPr>
          <a:lstStyle/>
          <a:p>
            <a:pPr algn="ctr"/>
            <a:r>
              <a:rPr lang="en-US" sz="1000" dirty="0"/>
              <a:t>Supply Chain System (SaaS App)</a:t>
            </a:r>
          </a:p>
        </p:txBody>
      </p:sp>
      <p:sp>
        <p:nvSpPr>
          <p:cNvPr id="48" name="TextBox 47">
            <a:extLst>
              <a:ext uri="{FF2B5EF4-FFF2-40B4-BE49-F238E27FC236}">
                <a16:creationId xmlns:a16="http://schemas.microsoft.com/office/drawing/2014/main" id="{8D0DFB46-89C1-4831-B05D-64D3AF2A0BCE}"/>
              </a:ext>
            </a:extLst>
          </p:cNvPr>
          <p:cNvSpPr txBox="1"/>
          <p:nvPr/>
        </p:nvSpPr>
        <p:spPr>
          <a:xfrm>
            <a:off x="7197324" y="1494400"/>
            <a:ext cx="745693" cy="400110"/>
          </a:xfrm>
          <a:prstGeom prst="rect">
            <a:avLst/>
          </a:prstGeom>
          <a:noFill/>
        </p:spPr>
        <p:txBody>
          <a:bodyPr wrap="square" rtlCol="0">
            <a:spAutoFit/>
          </a:bodyPr>
          <a:lstStyle/>
          <a:p>
            <a:pPr algn="ctr"/>
            <a:r>
              <a:rPr lang="en-US" sz="1000" dirty="0"/>
              <a:t>Azure SQL DB</a:t>
            </a:r>
          </a:p>
        </p:txBody>
      </p:sp>
      <p:sp>
        <p:nvSpPr>
          <p:cNvPr id="49" name="TextBox 48">
            <a:extLst>
              <a:ext uri="{FF2B5EF4-FFF2-40B4-BE49-F238E27FC236}">
                <a16:creationId xmlns:a16="http://schemas.microsoft.com/office/drawing/2014/main" id="{F277A5DC-01B2-4D13-A31D-BC037797731C}"/>
              </a:ext>
            </a:extLst>
          </p:cNvPr>
          <p:cNvSpPr txBox="1"/>
          <p:nvPr/>
        </p:nvSpPr>
        <p:spPr>
          <a:xfrm>
            <a:off x="2542770" y="2116153"/>
            <a:ext cx="1298918" cy="400110"/>
          </a:xfrm>
          <a:prstGeom prst="rect">
            <a:avLst/>
          </a:prstGeom>
          <a:noFill/>
        </p:spPr>
        <p:txBody>
          <a:bodyPr wrap="square" rtlCol="0">
            <a:spAutoFit/>
          </a:bodyPr>
          <a:lstStyle/>
          <a:p>
            <a:pPr algn="ctr"/>
            <a:r>
              <a:rPr lang="en-US" sz="1000" dirty="0"/>
              <a:t>Azure App Service (Website)</a:t>
            </a:r>
          </a:p>
        </p:txBody>
      </p:sp>
      <p:pic>
        <p:nvPicPr>
          <p:cNvPr id="37" name="Graphic 36" descr="User">
            <a:extLst>
              <a:ext uri="{FF2B5EF4-FFF2-40B4-BE49-F238E27FC236}">
                <a16:creationId xmlns:a16="http://schemas.microsoft.com/office/drawing/2014/main" id="{9C500A47-A40E-45BC-81F5-A9CEDAE528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40306" y="3891455"/>
            <a:ext cx="669837" cy="669837"/>
          </a:xfrm>
          <a:prstGeom prst="rect">
            <a:avLst/>
          </a:prstGeom>
        </p:spPr>
      </p:pic>
      <p:pic>
        <p:nvPicPr>
          <p:cNvPr id="50" name="Graphic 49" descr="User">
            <a:extLst>
              <a:ext uri="{FF2B5EF4-FFF2-40B4-BE49-F238E27FC236}">
                <a16:creationId xmlns:a16="http://schemas.microsoft.com/office/drawing/2014/main" id="{10BD415D-6F4E-4223-94A7-CA105F67D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54253" y="5266738"/>
            <a:ext cx="669837" cy="669837"/>
          </a:xfrm>
          <a:prstGeom prst="rect">
            <a:avLst/>
          </a:prstGeom>
        </p:spPr>
      </p:pic>
      <p:sp>
        <p:nvSpPr>
          <p:cNvPr id="52" name="TextBox 51">
            <a:extLst>
              <a:ext uri="{FF2B5EF4-FFF2-40B4-BE49-F238E27FC236}">
                <a16:creationId xmlns:a16="http://schemas.microsoft.com/office/drawing/2014/main" id="{2906F283-0915-447D-9DF7-D5827DAC65C8}"/>
              </a:ext>
            </a:extLst>
          </p:cNvPr>
          <p:cNvSpPr txBox="1"/>
          <p:nvPr/>
        </p:nvSpPr>
        <p:spPr>
          <a:xfrm>
            <a:off x="10914286" y="4523630"/>
            <a:ext cx="1121875" cy="246221"/>
          </a:xfrm>
          <a:prstGeom prst="rect">
            <a:avLst/>
          </a:prstGeom>
          <a:noFill/>
        </p:spPr>
        <p:txBody>
          <a:bodyPr wrap="square" rtlCol="0">
            <a:spAutoFit/>
          </a:bodyPr>
          <a:lstStyle/>
          <a:p>
            <a:pPr algn="ctr"/>
            <a:r>
              <a:rPr lang="en-US" sz="1000" dirty="0"/>
              <a:t>Vendors</a:t>
            </a:r>
          </a:p>
        </p:txBody>
      </p:sp>
      <p:sp>
        <p:nvSpPr>
          <p:cNvPr id="53" name="TextBox 52">
            <a:extLst>
              <a:ext uri="{FF2B5EF4-FFF2-40B4-BE49-F238E27FC236}">
                <a16:creationId xmlns:a16="http://schemas.microsoft.com/office/drawing/2014/main" id="{E9C8A5E2-746E-4910-830A-E4B716AAA4E9}"/>
              </a:ext>
            </a:extLst>
          </p:cNvPr>
          <p:cNvSpPr txBox="1"/>
          <p:nvPr/>
        </p:nvSpPr>
        <p:spPr>
          <a:xfrm>
            <a:off x="10952778" y="5857403"/>
            <a:ext cx="1121875" cy="246221"/>
          </a:xfrm>
          <a:prstGeom prst="rect">
            <a:avLst/>
          </a:prstGeom>
          <a:noFill/>
        </p:spPr>
        <p:txBody>
          <a:bodyPr wrap="square" rtlCol="0">
            <a:spAutoFit/>
          </a:bodyPr>
          <a:lstStyle/>
          <a:p>
            <a:pPr algn="ctr"/>
            <a:r>
              <a:rPr lang="en-US" sz="1000" dirty="0"/>
              <a:t>Resellers</a:t>
            </a:r>
          </a:p>
        </p:txBody>
      </p:sp>
      <p:sp>
        <p:nvSpPr>
          <p:cNvPr id="54" name="Arrow: Left-Right 53">
            <a:extLst>
              <a:ext uri="{FF2B5EF4-FFF2-40B4-BE49-F238E27FC236}">
                <a16:creationId xmlns:a16="http://schemas.microsoft.com/office/drawing/2014/main" id="{79CAF358-A5E1-49D4-A526-0F4C1142D34E}"/>
              </a:ext>
            </a:extLst>
          </p:cNvPr>
          <p:cNvSpPr/>
          <p:nvPr/>
        </p:nvSpPr>
        <p:spPr>
          <a:xfrm rot="4388077">
            <a:off x="7507411" y="2672007"/>
            <a:ext cx="2754867" cy="296909"/>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5" name="Arrow: Left-Right 54">
            <a:extLst>
              <a:ext uri="{FF2B5EF4-FFF2-40B4-BE49-F238E27FC236}">
                <a16:creationId xmlns:a16="http://schemas.microsoft.com/office/drawing/2014/main" id="{EE26E379-B65F-4EF2-B19D-6D4C161ED482}"/>
              </a:ext>
            </a:extLst>
          </p:cNvPr>
          <p:cNvSpPr/>
          <p:nvPr/>
        </p:nvSpPr>
        <p:spPr>
          <a:xfrm rot="15225539" flipV="1">
            <a:off x="7586561" y="3923179"/>
            <a:ext cx="2537075" cy="269846"/>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DFC0AF6-73B7-49D9-BE74-E864A44435EC}"/>
              </a:ext>
            </a:extLst>
          </p:cNvPr>
          <p:cNvCxnSpPr>
            <a:cxnSpLocks/>
            <a:stCxn id="27" idx="1"/>
            <a:endCxn id="23" idx="3"/>
          </p:cNvCxnSpPr>
          <p:nvPr/>
        </p:nvCxnSpPr>
        <p:spPr>
          <a:xfrm flipH="1">
            <a:off x="6035208" y="2532285"/>
            <a:ext cx="2394732" cy="2350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6612F8D-EDD3-4003-AD97-0F4940EFABE5}"/>
              </a:ext>
            </a:extLst>
          </p:cNvPr>
          <p:cNvCxnSpPr>
            <a:cxnSpLocks/>
            <a:stCxn id="27" idx="1"/>
            <a:endCxn id="25" idx="3"/>
          </p:cNvCxnSpPr>
          <p:nvPr/>
        </p:nvCxnSpPr>
        <p:spPr>
          <a:xfrm flipH="1">
            <a:off x="6035208" y="2532285"/>
            <a:ext cx="2394732" cy="352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32779DC-E23D-4E93-B63E-79D0FD6E9368}"/>
              </a:ext>
            </a:extLst>
          </p:cNvPr>
          <p:cNvCxnSpPr>
            <a:cxnSpLocks/>
            <a:stCxn id="60" idx="1"/>
            <a:endCxn id="23" idx="3"/>
          </p:cNvCxnSpPr>
          <p:nvPr/>
        </p:nvCxnSpPr>
        <p:spPr>
          <a:xfrm flipH="1">
            <a:off x="6035208" y="1187706"/>
            <a:ext cx="2394732" cy="36946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E951E73-4601-41C9-8846-BAD49439AFE2}"/>
              </a:ext>
            </a:extLst>
          </p:cNvPr>
          <p:cNvCxnSpPr>
            <a:cxnSpLocks/>
            <a:stCxn id="60" idx="1"/>
            <a:endCxn id="25" idx="3"/>
          </p:cNvCxnSpPr>
          <p:nvPr/>
        </p:nvCxnSpPr>
        <p:spPr>
          <a:xfrm flipH="1">
            <a:off x="6035208" y="1187706"/>
            <a:ext cx="2394732" cy="4864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Arrow: Left-Right 75">
            <a:extLst>
              <a:ext uri="{FF2B5EF4-FFF2-40B4-BE49-F238E27FC236}">
                <a16:creationId xmlns:a16="http://schemas.microsoft.com/office/drawing/2014/main" id="{FFF9E3B3-9B95-4576-BA1F-23AADF157E27}"/>
              </a:ext>
            </a:extLst>
          </p:cNvPr>
          <p:cNvSpPr/>
          <p:nvPr/>
        </p:nvSpPr>
        <p:spPr>
          <a:xfrm>
            <a:off x="9979210" y="4101582"/>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Arrow: Left-Right 76">
            <a:extLst>
              <a:ext uri="{FF2B5EF4-FFF2-40B4-BE49-F238E27FC236}">
                <a16:creationId xmlns:a16="http://schemas.microsoft.com/office/drawing/2014/main" id="{B5BB9339-BCE4-4C80-B029-D1130A2D341C}"/>
              </a:ext>
            </a:extLst>
          </p:cNvPr>
          <p:cNvSpPr/>
          <p:nvPr/>
        </p:nvSpPr>
        <p:spPr>
          <a:xfrm>
            <a:off x="10003997" y="5405318"/>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02D66B4F-79E1-4EA3-8E28-C716C324FF81}"/>
              </a:ext>
            </a:extLst>
          </p:cNvPr>
          <p:cNvSpPr/>
          <p:nvPr/>
        </p:nvSpPr>
        <p:spPr>
          <a:xfrm>
            <a:off x="2343149" y="126944"/>
            <a:ext cx="8460549" cy="2919119"/>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Microsoft Azure</a:t>
            </a:r>
          </a:p>
        </p:txBody>
      </p:sp>
      <p:pic>
        <p:nvPicPr>
          <p:cNvPr id="4" name="Picture 3">
            <a:extLst>
              <a:ext uri="{FF2B5EF4-FFF2-40B4-BE49-F238E27FC236}">
                <a16:creationId xmlns:a16="http://schemas.microsoft.com/office/drawing/2014/main" id="{FE39DF7A-F21B-42F2-A463-8A9A0D1CAB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5213" y="1289375"/>
            <a:ext cx="780290" cy="780290"/>
          </a:xfrm>
          <a:prstGeom prst="rect">
            <a:avLst/>
          </a:prstGeom>
        </p:spPr>
      </p:pic>
      <p:pic>
        <p:nvPicPr>
          <p:cNvPr id="7" name="Picture 6">
            <a:extLst>
              <a:ext uri="{FF2B5EF4-FFF2-40B4-BE49-F238E27FC236}">
                <a16:creationId xmlns:a16="http://schemas.microsoft.com/office/drawing/2014/main" id="{46356F88-D68A-4961-B6A6-680DF4CA23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6117" y="402504"/>
            <a:ext cx="547809" cy="547809"/>
          </a:xfrm>
          <a:prstGeom prst="rect">
            <a:avLst/>
          </a:prstGeom>
        </p:spPr>
      </p:pic>
      <p:pic>
        <p:nvPicPr>
          <p:cNvPr id="9" name="Picture 8">
            <a:extLst>
              <a:ext uri="{FF2B5EF4-FFF2-40B4-BE49-F238E27FC236}">
                <a16:creationId xmlns:a16="http://schemas.microsoft.com/office/drawing/2014/main" id="{D31CA1DC-EABD-4516-BC7F-C7CB7BCCBF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03387" y="1116214"/>
            <a:ext cx="1133095" cy="1133095"/>
          </a:xfrm>
          <a:prstGeom prst="rect">
            <a:avLst/>
          </a:prstGeom>
        </p:spPr>
      </p:pic>
      <p:pic>
        <p:nvPicPr>
          <p:cNvPr id="18" name="Picture 17">
            <a:extLst>
              <a:ext uri="{FF2B5EF4-FFF2-40B4-BE49-F238E27FC236}">
                <a16:creationId xmlns:a16="http://schemas.microsoft.com/office/drawing/2014/main" id="{9A044665-985F-455D-B0E6-BCF409B369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77775" y="679084"/>
            <a:ext cx="780290" cy="780290"/>
          </a:xfrm>
          <a:prstGeom prst="rect">
            <a:avLst/>
          </a:prstGeom>
        </p:spPr>
      </p:pic>
      <p:pic>
        <p:nvPicPr>
          <p:cNvPr id="27" name="Picture 26">
            <a:extLst>
              <a:ext uri="{FF2B5EF4-FFF2-40B4-BE49-F238E27FC236}">
                <a16:creationId xmlns:a16="http://schemas.microsoft.com/office/drawing/2014/main" id="{BA25B890-C9B5-42B0-AD1A-ED6D708F36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9940" y="2142140"/>
            <a:ext cx="780290" cy="780290"/>
          </a:xfrm>
          <a:prstGeom prst="rect">
            <a:avLst/>
          </a:prstGeom>
        </p:spPr>
      </p:pic>
      <p:pic>
        <p:nvPicPr>
          <p:cNvPr id="60" name="Picture 59">
            <a:extLst>
              <a:ext uri="{FF2B5EF4-FFF2-40B4-BE49-F238E27FC236}">
                <a16:creationId xmlns:a16="http://schemas.microsoft.com/office/drawing/2014/main" id="{5244943F-A954-4166-AF12-D7AC584E87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9940" y="797561"/>
            <a:ext cx="780290" cy="780290"/>
          </a:xfrm>
          <a:prstGeom prst="rect">
            <a:avLst/>
          </a:prstGeom>
        </p:spPr>
      </p:pic>
      <p:sp>
        <p:nvSpPr>
          <p:cNvPr id="44" name="TextBox 43">
            <a:extLst>
              <a:ext uri="{FF2B5EF4-FFF2-40B4-BE49-F238E27FC236}">
                <a16:creationId xmlns:a16="http://schemas.microsoft.com/office/drawing/2014/main" id="{B66D9463-F59E-4ACD-A3EC-3F5C346764D4}"/>
              </a:ext>
            </a:extLst>
          </p:cNvPr>
          <p:cNvSpPr txBox="1"/>
          <p:nvPr/>
        </p:nvSpPr>
        <p:spPr>
          <a:xfrm>
            <a:off x="8215482" y="530806"/>
            <a:ext cx="2370081" cy="246221"/>
          </a:xfrm>
          <a:prstGeom prst="rect">
            <a:avLst/>
          </a:prstGeom>
          <a:noFill/>
        </p:spPr>
        <p:txBody>
          <a:bodyPr wrap="square" rtlCol="0">
            <a:spAutoFit/>
          </a:bodyPr>
          <a:lstStyle/>
          <a:p>
            <a:pPr algn="ctr"/>
            <a:r>
              <a:rPr lang="en-US" sz="1000" dirty="0"/>
              <a:t>Invoice Processing Logic App</a:t>
            </a:r>
          </a:p>
        </p:txBody>
      </p:sp>
      <p:sp>
        <p:nvSpPr>
          <p:cNvPr id="78" name="TextBox 77">
            <a:extLst>
              <a:ext uri="{FF2B5EF4-FFF2-40B4-BE49-F238E27FC236}">
                <a16:creationId xmlns:a16="http://schemas.microsoft.com/office/drawing/2014/main" id="{D1480156-B14E-4041-9EDC-F92B4266C7FB}"/>
              </a:ext>
            </a:extLst>
          </p:cNvPr>
          <p:cNvSpPr txBox="1"/>
          <p:nvPr/>
        </p:nvSpPr>
        <p:spPr>
          <a:xfrm>
            <a:off x="4319493" y="653916"/>
            <a:ext cx="2005158" cy="246221"/>
          </a:xfrm>
          <a:prstGeom prst="rect">
            <a:avLst/>
          </a:prstGeom>
          <a:noFill/>
        </p:spPr>
        <p:txBody>
          <a:bodyPr wrap="square" rtlCol="0">
            <a:spAutoFit/>
          </a:bodyPr>
          <a:lstStyle/>
          <a:p>
            <a:pPr algn="ctr"/>
            <a:r>
              <a:rPr lang="en-US" sz="1000" dirty="0"/>
              <a:t>Azure Virtual Network</a:t>
            </a:r>
          </a:p>
        </p:txBody>
      </p:sp>
      <p:sp>
        <p:nvSpPr>
          <p:cNvPr id="79" name="TextBox 78">
            <a:extLst>
              <a:ext uri="{FF2B5EF4-FFF2-40B4-BE49-F238E27FC236}">
                <a16:creationId xmlns:a16="http://schemas.microsoft.com/office/drawing/2014/main" id="{314612E8-A22E-4878-BF7B-D40BB3EA3710}"/>
              </a:ext>
            </a:extLst>
          </p:cNvPr>
          <p:cNvSpPr txBox="1"/>
          <p:nvPr/>
        </p:nvSpPr>
        <p:spPr>
          <a:xfrm>
            <a:off x="5066447" y="1620264"/>
            <a:ext cx="2005158" cy="400110"/>
          </a:xfrm>
          <a:prstGeom prst="rect">
            <a:avLst/>
          </a:prstGeom>
          <a:noFill/>
        </p:spPr>
        <p:txBody>
          <a:bodyPr wrap="square" rtlCol="0">
            <a:spAutoFit/>
          </a:bodyPr>
          <a:lstStyle/>
          <a:p>
            <a:pPr algn="ctr"/>
            <a:r>
              <a:rPr lang="en-US" sz="1000" dirty="0"/>
              <a:t>Azure Service Fabric </a:t>
            </a:r>
          </a:p>
          <a:p>
            <a:pPr algn="ctr"/>
            <a:r>
              <a:rPr lang="en-US" sz="1000" dirty="0"/>
              <a:t>(Middle Tier as Microservices)</a:t>
            </a:r>
          </a:p>
        </p:txBody>
      </p:sp>
      <p:cxnSp>
        <p:nvCxnSpPr>
          <p:cNvPr id="86" name="Straight Arrow Connector 85">
            <a:extLst>
              <a:ext uri="{FF2B5EF4-FFF2-40B4-BE49-F238E27FC236}">
                <a16:creationId xmlns:a16="http://schemas.microsoft.com/office/drawing/2014/main" id="{70AE315D-23BE-4D80-8141-B3398BB65912}"/>
              </a:ext>
            </a:extLst>
          </p:cNvPr>
          <p:cNvCxnSpPr>
            <a:cxnSpLocks/>
            <a:stCxn id="9" idx="1"/>
            <a:endCxn id="4" idx="3"/>
          </p:cNvCxnSpPr>
          <p:nvPr/>
        </p:nvCxnSpPr>
        <p:spPr>
          <a:xfrm flipH="1" flipV="1">
            <a:off x="3565503" y="1679520"/>
            <a:ext cx="737884"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C237BB43-5698-469A-89A1-65D968A7BEB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47614" y="4716378"/>
            <a:ext cx="289772" cy="289772"/>
          </a:xfrm>
          <a:prstGeom prst="rect">
            <a:avLst/>
          </a:prstGeom>
        </p:spPr>
      </p:pic>
      <p:pic>
        <p:nvPicPr>
          <p:cNvPr id="91" name="Picture 90">
            <a:extLst>
              <a:ext uri="{FF2B5EF4-FFF2-40B4-BE49-F238E27FC236}">
                <a16:creationId xmlns:a16="http://schemas.microsoft.com/office/drawing/2014/main" id="{4838AA7C-5F9D-4F48-AEDD-1D34DE5ED30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009788" y="3455622"/>
            <a:ext cx="289772" cy="289772"/>
          </a:xfrm>
          <a:prstGeom prst="rect">
            <a:avLst/>
          </a:prstGeom>
        </p:spPr>
      </p:pic>
      <p:sp>
        <p:nvSpPr>
          <p:cNvPr id="92" name="TextBox 91">
            <a:extLst>
              <a:ext uri="{FF2B5EF4-FFF2-40B4-BE49-F238E27FC236}">
                <a16:creationId xmlns:a16="http://schemas.microsoft.com/office/drawing/2014/main" id="{C09F9368-3F29-47C8-848C-DBE1A409D16E}"/>
              </a:ext>
            </a:extLst>
          </p:cNvPr>
          <p:cNvSpPr txBox="1"/>
          <p:nvPr/>
        </p:nvSpPr>
        <p:spPr>
          <a:xfrm>
            <a:off x="9304908" y="3480088"/>
            <a:ext cx="2370081" cy="246221"/>
          </a:xfrm>
          <a:prstGeom prst="rect">
            <a:avLst/>
          </a:prstGeom>
          <a:noFill/>
        </p:spPr>
        <p:txBody>
          <a:bodyPr wrap="square" rtlCol="0">
            <a:spAutoFit/>
          </a:bodyPr>
          <a:lstStyle/>
          <a:p>
            <a:r>
              <a:rPr lang="en-US" sz="1000" dirty="0"/>
              <a:t>Hybrid Connection</a:t>
            </a:r>
          </a:p>
        </p:txBody>
      </p:sp>
      <p:sp>
        <p:nvSpPr>
          <p:cNvPr id="93" name="TextBox 92">
            <a:extLst>
              <a:ext uri="{FF2B5EF4-FFF2-40B4-BE49-F238E27FC236}">
                <a16:creationId xmlns:a16="http://schemas.microsoft.com/office/drawing/2014/main" id="{A22FF43F-31C6-4D33-A645-A98A8EF2B55D}"/>
              </a:ext>
            </a:extLst>
          </p:cNvPr>
          <p:cNvSpPr txBox="1"/>
          <p:nvPr/>
        </p:nvSpPr>
        <p:spPr>
          <a:xfrm>
            <a:off x="9185322" y="4716656"/>
            <a:ext cx="2370081" cy="246221"/>
          </a:xfrm>
          <a:prstGeom prst="rect">
            <a:avLst/>
          </a:prstGeom>
          <a:noFill/>
        </p:spPr>
        <p:txBody>
          <a:bodyPr wrap="square" rtlCol="0">
            <a:spAutoFit/>
          </a:bodyPr>
          <a:lstStyle/>
          <a:p>
            <a:r>
              <a:rPr lang="en-US" sz="1000" dirty="0"/>
              <a:t>Hybrid Connection</a:t>
            </a:r>
          </a:p>
        </p:txBody>
      </p:sp>
      <p:cxnSp>
        <p:nvCxnSpPr>
          <p:cNvPr id="94" name="Straight Arrow Connector 93">
            <a:extLst>
              <a:ext uri="{FF2B5EF4-FFF2-40B4-BE49-F238E27FC236}">
                <a16:creationId xmlns:a16="http://schemas.microsoft.com/office/drawing/2014/main" id="{4B53F71E-B1FA-410B-A85D-EA32C4F59A82}"/>
              </a:ext>
            </a:extLst>
          </p:cNvPr>
          <p:cNvCxnSpPr>
            <a:cxnSpLocks/>
            <a:stCxn id="60" idx="1"/>
            <a:endCxn id="18" idx="3"/>
          </p:cNvCxnSpPr>
          <p:nvPr/>
        </p:nvCxnSpPr>
        <p:spPr>
          <a:xfrm flipH="1" flipV="1">
            <a:off x="7958065" y="1069229"/>
            <a:ext cx="471875" cy="118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188E16F-EB9C-4C8D-A6B0-7E62348E7C74}"/>
              </a:ext>
            </a:extLst>
          </p:cNvPr>
          <p:cNvCxnSpPr>
            <a:cxnSpLocks/>
            <a:stCxn id="27" idx="1"/>
            <a:endCxn id="18" idx="3"/>
          </p:cNvCxnSpPr>
          <p:nvPr/>
        </p:nvCxnSpPr>
        <p:spPr>
          <a:xfrm flipH="1" flipV="1">
            <a:off x="7958065" y="1069229"/>
            <a:ext cx="471875" cy="1463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BAD6D6C-5453-402B-B2A0-FAAE9F9C5F96}"/>
              </a:ext>
            </a:extLst>
          </p:cNvPr>
          <p:cNvCxnSpPr>
            <a:cxnSpLocks/>
            <a:stCxn id="18" idx="1"/>
          </p:cNvCxnSpPr>
          <p:nvPr/>
        </p:nvCxnSpPr>
        <p:spPr>
          <a:xfrm flipH="1">
            <a:off x="5448383" y="1069229"/>
            <a:ext cx="1729392" cy="558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Arrow: Up-Down 103">
            <a:extLst>
              <a:ext uri="{FF2B5EF4-FFF2-40B4-BE49-F238E27FC236}">
                <a16:creationId xmlns:a16="http://schemas.microsoft.com/office/drawing/2014/main" id="{23074BAD-0A99-4CF5-89E9-962F98A992C9}"/>
              </a:ext>
            </a:extLst>
          </p:cNvPr>
          <p:cNvSpPr/>
          <p:nvPr/>
        </p:nvSpPr>
        <p:spPr>
          <a:xfrm>
            <a:off x="4621521" y="2650581"/>
            <a:ext cx="754465" cy="1148300"/>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06" name="Picture 105">
            <a:extLst>
              <a:ext uri="{FF2B5EF4-FFF2-40B4-BE49-F238E27FC236}">
                <a16:creationId xmlns:a16="http://schemas.microsoft.com/office/drawing/2014/main" id="{D24CBD82-9FED-483B-9D55-E4B23287CC3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51871" y="2835740"/>
            <a:ext cx="315930" cy="315930"/>
          </a:xfrm>
          <a:prstGeom prst="rect">
            <a:avLst/>
          </a:prstGeom>
        </p:spPr>
      </p:pic>
      <p:pic>
        <p:nvPicPr>
          <p:cNvPr id="108" name="Picture 107">
            <a:extLst>
              <a:ext uri="{FF2B5EF4-FFF2-40B4-BE49-F238E27FC236}">
                <a16:creationId xmlns:a16="http://schemas.microsoft.com/office/drawing/2014/main" id="{3904122A-3461-4630-B06C-7DA6D534D3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23853" y="3281061"/>
            <a:ext cx="349121" cy="349121"/>
          </a:xfrm>
          <a:prstGeom prst="rect">
            <a:avLst/>
          </a:prstGeom>
        </p:spPr>
      </p:pic>
      <p:sp>
        <p:nvSpPr>
          <p:cNvPr id="109" name="TextBox 108">
            <a:extLst>
              <a:ext uri="{FF2B5EF4-FFF2-40B4-BE49-F238E27FC236}">
                <a16:creationId xmlns:a16="http://schemas.microsoft.com/office/drawing/2014/main" id="{7EE3A369-8AA5-4C80-88C1-B1187986CA05}"/>
              </a:ext>
            </a:extLst>
          </p:cNvPr>
          <p:cNvSpPr txBox="1"/>
          <p:nvPr/>
        </p:nvSpPr>
        <p:spPr>
          <a:xfrm>
            <a:off x="5260231" y="3093285"/>
            <a:ext cx="2370081" cy="246221"/>
          </a:xfrm>
          <a:prstGeom prst="rect">
            <a:avLst/>
          </a:prstGeom>
          <a:noFill/>
        </p:spPr>
        <p:txBody>
          <a:bodyPr wrap="square" rtlCol="0">
            <a:spAutoFit/>
          </a:bodyPr>
          <a:lstStyle/>
          <a:p>
            <a:r>
              <a:rPr lang="en-US" sz="1000" dirty="0"/>
              <a:t>Azure VPN or ExpressRoute</a:t>
            </a:r>
          </a:p>
        </p:txBody>
      </p:sp>
      <p:cxnSp>
        <p:nvCxnSpPr>
          <p:cNvPr id="110" name="Connector: Elbow 109">
            <a:extLst>
              <a:ext uri="{FF2B5EF4-FFF2-40B4-BE49-F238E27FC236}">
                <a16:creationId xmlns:a16="http://schemas.microsoft.com/office/drawing/2014/main" id="{7134AC36-B70D-4A8E-AA32-41BEF71437B2}"/>
              </a:ext>
            </a:extLst>
          </p:cNvPr>
          <p:cNvCxnSpPr>
            <a:cxnSpLocks/>
            <a:stCxn id="9" idx="0"/>
            <a:endCxn id="17" idx="1"/>
          </p:cNvCxnSpPr>
          <p:nvPr/>
        </p:nvCxnSpPr>
        <p:spPr>
          <a:xfrm rot="5400000" flipH="1" flipV="1">
            <a:off x="7702608" y="-2264233"/>
            <a:ext cx="547774" cy="6213121"/>
          </a:xfrm>
          <a:prstGeom prst="bentConnector2">
            <a:avLst/>
          </a:prstGeom>
          <a:ln>
            <a:headEnd type="triangle" w="lg" len="med"/>
            <a:tailEnd type="triangle"/>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817C398C-A4F7-4F92-B047-B03F130590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68293" y="3151670"/>
            <a:ext cx="289772" cy="289772"/>
          </a:xfrm>
          <a:prstGeom prst="rect">
            <a:avLst/>
          </a:prstGeom>
        </p:spPr>
      </p:pic>
      <p:sp>
        <p:nvSpPr>
          <p:cNvPr id="115" name="TextBox 114">
            <a:extLst>
              <a:ext uri="{FF2B5EF4-FFF2-40B4-BE49-F238E27FC236}">
                <a16:creationId xmlns:a16="http://schemas.microsoft.com/office/drawing/2014/main" id="{B741AEDE-9BEC-4655-B09F-EC97BB98ED14}"/>
              </a:ext>
            </a:extLst>
          </p:cNvPr>
          <p:cNvSpPr txBox="1"/>
          <p:nvPr/>
        </p:nvSpPr>
        <p:spPr>
          <a:xfrm>
            <a:off x="7271599" y="3386038"/>
            <a:ext cx="1275501" cy="246221"/>
          </a:xfrm>
          <a:prstGeom prst="rect">
            <a:avLst/>
          </a:prstGeom>
          <a:noFill/>
        </p:spPr>
        <p:txBody>
          <a:bodyPr wrap="square" rtlCol="0">
            <a:spAutoFit/>
          </a:bodyPr>
          <a:lstStyle/>
          <a:p>
            <a:r>
              <a:rPr lang="en-US" sz="1000" dirty="0"/>
              <a:t>Hybrid Connection</a:t>
            </a:r>
          </a:p>
        </p:txBody>
      </p:sp>
      <p:pic>
        <p:nvPicPr>
          <p:cNvPr id="116" name="Picture 115">
            <a:extLst>
              <a:ext uri="{FF2B5EF4-FFF2-40B4-BE49-F238E27FC236}">
                <a16:creationId xmlns:a16="http://schemas.microsoft.com/office/drawing/2014/main" id="{6C00FE07-D899-47C1-9874-87EA8F5087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03148" y="2227850"/>
            <a:ext cx="289772" cy="289772"/>
          </a:xfrm>
          <a:prstGeom prst="rect">
            <a:avLst/>
          </a:prstGeom>
        </p:spPr>
      </p:pic>
      <p:sp>
        <p:nvSpPr>
          <p:cNvPr id="117" name="TextBox 116">
            <a:extLst>
              <a:ext uri="{FF2B5EF4-FFF2-40B4-BE49-F238E27FC236}">
                <a16:creationId xmlns:a16="http://schemas.microsoft.com/office/drawing/2014/main" id="{0B8AA212-634C-4A1B-98F9-B1C5686BABF8}"/>
              </a:ext>
            </a:extLst>
          </p:cNvPr>
          <p:cNvSpPr txBox="1"/>
          <p:nvPr/>
        </p:nvSpPr>
        <p:spPr>
          <a:xfrm>
            <a:off x="7180565" y="2486829"/>
            <a:ext cx="2370081" cy="246221"/>
          </a:xfrm>
          <a:prstGeom prst="rect">
            <a:avLst/>
          </a:prstGeom>
          <a:noFill/>
        </p:spPr>
        <p:txBody>
          <a:bodyPr wrap="square" rtlCol="0">
            <a:spAutoFit/>
          </a:bodyPr>
          <a:lstStyle/>
          <a:p>
            <a:r>
              <a:rPr lang="en-US" sz="1000" dirty="0"/>
              <a:t>Hybrid Connection</a:t>
            </a:r>
          </a:p>
        </p:txBody>
      </p:sp>
      <p:sp>
        <p:nvSpPr>
          <p:cNvPr id="118" name="TextBox 117">
            <a:extLst>
              <a:ext uri="{FF2B5EF4-FFF2-40B4-BE49-F238E27FC236}">
                <a16:creationId xmlns:a16="http://schemas.microsoft.com/office/drawing/2014/main" id="{BF5B451D-32A4-4F64-9019-659025F47ADA}"/>
              </a:ext>
            </a:extLst>
          </p:cNvPr>
          <p:cNvSpPr txBox="1"/>
          <p:nvPr/>
        </p:nvSpPr>
        <p:spPr>
          <a:xfrm>
            <a:off x="208393" y="195996"/>
            <a:ext cx="1996463" cy="954107"/>
          </a:xfrm>
          <a:prstGeom prst="rect">
            <a:avLst/>
          </a:prstGeom>
          <a:noFill/>
        </p:spPr>
        <p:txBody>
          <a:bodyPr wrap="square" rtlCol="0">
            <a:spAutoFit/>
          </a:bodyPr>
          <a:lstStyle/>
          <a:p>
            <a:r>
              <a:rPr lang="en-US" sz="2800" dirty="0"/>
              <a:t>Possible Architecture</a:t>
            </a:r>
          </a:p>
        </p:txBody>
      </p:sp>
    </p:spTree>
    <p:extLst>
      <p:ext uri="{BB962C8B-B14F-4D97-AF65-F5344CB8AC3E}">
        <p14:creationId xmlns:p14="http://schemas.microsoft.com/office/powerpoint/2010/main" val="262734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Whiteboard Design Session</a:t>
            </a:r>
            <a:endParaRPr lang="en-US" sz="4705"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9E58-3F38-4A0D-A2F4-13EEACACB300}"/>
              </a:ext>
            </a:extLst>
          </p:cNvPr>
          <p:cNvSpPr>
            <a:spLocks noGrp="1"/>
          </p:cNvSpPr>
          <p:nvPr>
            <p:ph type="title"/>
          </p:nvPr>
        </p:nvSpPr>
        <p:spPr/>
        <p:txBody>
          <a:bodyPr/>
          <a:lstStyle/>
          <a:p>
            <a:r>
              <a:rPr lang="en-US"/>
              <a:t>Current State</a:t>
            </a:r>
            <a:endParaRPr lang="en-US" dirty="0"/>
          </a:p>
        </p:txBody>
      </p:sp>
      <p:sp>
        <p:nvSpPr>
          <p:cNvPr id="3" name="Content Placeholder 2">
            <a:extLst>
              <a:ext uri="{FF2B5EF4-FFF2-40B4-BE49-F238E27FC236}">
                <a16:creationId xmlns:a16="http://schemas.microsoft.com/office/drawing/2014/main" id="{EC9637E9-90A2-4586-8446-2EFCC611E5AC}"/>
              </a:ext>
            </a:extLst>
          </p:cNvPr>
          <p:cNvSpPr>
            <a:spLocks noGrp="1"/>
          </p:cNvSpPr>
          <p:nvPr>
            <p:ph idx="1"/>
          </p:nvPr>
        </p:nvSpPr>
        <p:spPr/>
        <p:txBody>
          <a:bodyPr/>
          <a:lstStyle/>
          <a:p>
            <a:pPr lvl="0"/>
            <a:r>
              <a:rPr lang="en-US"/>
              <a:t>Tailspin Toys - Specialty toy company which sells kits to build toy robots, electronic cars, toy drones etc.</a:t>
            </a:r>
          </a:p>
          <a:p>
            <a:pPr lvl="0"/>
            <a:r>
              <a:rPr lang="en-US"/>
              <a:t>Sells these kits through brick and mortar stores, resellers and its website</a:t>
            </a:r>
          </a:p>
          <a:p>
            <a:pPr lvl="0"/>
            <a:r>
              <a:rPr lang="en-US" b="1"/>
              <a:t>Purchases from the website have increased significantly</a:t>
            </a:r>
          </a:p>
          <a:p>
            <a:pPr lvl="0"/>
            <a:r>
              <a:rPr lang="en-US"/>
              <a:t>Bulk Orders are submitted by resellers through FTP and email</a:t>
            </a:r>
          </a:p>
          <a:p>
            <a:endParaRPr lang="en-US" dirty="0"/>
          </a:p>
        </p:txBody>
      </p:sp>
    </p:spTree>
    <p:extLst>
      <p:ext uri="{BB962C8B-B14F-4D97-AF65-F5344CB8AC3E}">
        <p14:creationId xmlns:p14="http://schemas.microsoft.com/office/powerpoint/2010/main" val="262723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7470-55FF-4F6A-AADA-EC025A35E902}"/>
              </a:ext>
            </a:extLst>
          </p:cNvPr>
          <p:cNvSpPr>
            <a:spLocks noGrp="1"/>
          </p:cNvSpPr>
          <p:nvPr>
            <p:ph type="title"/>
          </p:nvPr>
        </p:nvSpPr>
        <p:spPr/>
        <p:txBody>
          <a:bodyPr/>
          <a:lstStyle/>
          <a:p>
            <a:r>
              <a:rPr lang="en-US" dirty="0"/>
              <a:t>Key Business Goal</a:t>
            </a:r>
          </a:p>
        </p:txBody>
      </p:sp>
      <p:sp>
        <p:nvSpPr>
          <p:cNvPr id="3" name="Content Placeholder 2">
            <a:extLst>
              <a:ext uri="{FF2B5EF4-FFF2-40B4-BE49-F238E27FC236}">
                <a16:creationId xmlns:a16="http://schemas.microsoft.com/office/drawing/2014/main" id="{41EE69EA-7FEC-45AF-9CB7-48838D2831DB}"/>
              </a:ext>
            </a:extLst>
          </p:cNvPr>
          <p:cNvSpPr>
            <a:spLocks noGrp="1"/>
          </p:cNvSpPr>
          <p:nvPr>
            <p:ph idx="1"/>
          </p:nvPr>
        </p:nvSpPr>
        <p:spPr/>
        <p:txBody>
          <a:bodyPr/>
          <a:lstStyle/>
          <a:p>
            <a:r>
              <a:rPr lang="en-US" dirty="0"/>
              <a:t>Enhance and increase sales through the online channel</a:t>
            </a:r>
          </a:p>
        </p:txBody>
      </p:sp>
    </p:spTree>
    <p:extLst>
      <p:ext uri="{BB962C8B-B14F-4D97-AF65-F5344CB8AC3E}">
        <p14:creationId xmlns:p14="http://schemas.microsoft.com/office/powerpoint/2010/main" val="332793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6ABA-499C-4636-97F8-E7039FF8410C}"/>
              </a:ext>
            </a:extLst>
          </p:cNvPr>
          <p:cNvSpPr>
            <a:spLocks noGrp="1"/>
          </p:cNvSpPr>
          <p:nvPr>
            <p:ph type="title"/>
          </p:nvPr>
        </p:nvSpPr>
        <p:spPr/>
        <p:txBody>
          <a:bodyPr/>
          <a:lstStyle/>
          <a:p>
            <a:r>
              <a:rPr lang="en-US" dirty="0"/>
              <a:t>Current Challenges</a:t>
            </a:r>
          </a:p>
        </p:txBody>
      </p:sp>
      <p:sp>
        <p:nvSpPr>
          <p:cNvPr id="3" name="Content Placeholder 2">
            <a:extLst>
              <a:ext uri="{FF2B5EF4-FFF2-40B4-BE49-F238E27FC236}">
                <a16:creationId xmlns:a16="http://schemas.microsoft.com/office/drawing/2014/main" id="{3637D7D6-BC56-401E-A5C6-C272FF19C07F}"/>
              </a:ext>
            </a:extLst>
          </p:cNvPr>
          <p:cNvSpPr>
            <a:spLocks noGrp="1"/>
          </p:cNvSpPr>
          <p:nvPr>
            <p:ph idx="1"/>
          </p:nvPr>
        </p:nvSpPr>
        <p:spPr/>
        <p:txBody>
          <a:bodyPr/>
          <a:lstStyle/>
          <a:p>
            <a:r>
              <a:rPr lang="en-US" dirty="0"/>
              <a:t>Frequent website failures and downtimes due to increase in the load </a:t>
            </a:r>
          </a:p>
          <a:p>
            <a:r>
              <a:rPr lang="en-US" dirty="0"/>
              <a:t>Hard to update the website to fix bugs or to add features as any update requires an outage window. </a:t>
            </a:r>
          </a:p>
          <a:p>
            <a:r>
              <a:rPr lang="en-US" dirty="0"/>
              <a:t>Outage of windows services due to infrastructure failures has caused issues with processing invoices from suppliers and bulk orders from other vendors</a:t>
            </a:r>
          </a:p>
          <a:p>
            <a:r>
              <a:rPr lang="en-US" dirty="0"/>
              <a:t> Increased sales in the number and types of kits has caused a surge in support calls </a:t>
            </a:r>
          </a:p>
        </p:txBody>
      </p:sp>
    </p:spTree>
    <p:extLst>
      <p:ext uri="{BB962C8B-B14F-4D97-AF65-F5344CB8AC3E}">
        <p14:creationId xmlns:p14="http://schemas.microsoft.com/office/powerpoint/2010/main" val="359658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DFD8-235D-41E0-94B0-B5C336CA54A7}"/>
              </a:ext>
            </a:extLst>
          </p:cNvPr>
          <p:cNvSpPr>
            <a:spLocks noGrp="1"/>
          </p:cNvSpPr>
          <p:nvPr>
            <p:ph type="title"/>
          </p:nvPr>
        </p:nvSpPr>
        <p:spPr/>
        <p:txBody>
          <a:bodyPr/>
          <a:lstStyle/>
          <a:p>
            <a:r>
              <a:rPr lang="en-US" dirty="0"/>
              <a:t>Current State</a:t>
            </a:r>
          </a:p>
        </p:txBody>
      </p:sp>
      <p:sp>
        <p:nvSpPr>
          <p:cNvPr id="3" name="Content Placeholder 2">
            <a:extLst>
              <a:ext uri="{FF2B5EF4-FFF2-40B4-BE49-F238E27FC236}">
                <a16:creationId xmlns:a16="http://schemas.microsoft.com/office/drawing/2014/main" id="{0BE47DF2-8C63-4549-9E73-9CB555BABE40}"/>
              </a:ext>
            </a:extLst>
          </p:cNvPr>
          <p:cNvSpPr>
            <a:spLocks noGrp="1"/>
          </p:cNvSpPr>
          <p:nvPr>
            <p:ph idx="1"/>
          </p:nvPr>
        </p:nvSpPr>
        <p:spPr/>
        <p:txBody>
          <a:bodyPr>
            <a:normAutofit lnSpcReduction="10000"/>
          </a:bodyPr>
          <a:lstStyle/>
          <a:p>
            <a:r>
              <a:rPr lang="en-US" dirty="0"/>
              <a:t>Website architecture</a:t>
            </a:r>
          </a:p>
          <a:p>
            <a:pPr lvl="1"/>
            <a:r>
              <a:rPr lang="en-US" dirty="0"/>
              <a:t>Website follows a monolithic n-tier design approach</a:t>
            </a:r>
          </a:p>
          <a:p>
            <a:pPr lvl="1"/>
            <a:r>
              <a:rPr lang="en-US" dirty="0"/>
              <a:t>UI layer is very tightly coupled with backend components</a:t>
            </a:r>
          </a:p>
          <a:p>
            <a:pPr lvl="1"/>
            <a:r>
              <a:rPr lang="en-US" dirty="0"/>
              <a:t>UI Tier</a:t>
            </a:r>
          </a:p>
          <a:p>
            <a:pPr lvl="2"/>
            <a:r>
              <a:rPr lang="en-US" dirty="0"/>
              <a:t>Uses classic ASP.NET web forms</a:t>
            </a:r>
          </a:p>
          <a:p>
            <a:pPr lvl="2"/>
            <a:r>
              <a:rPr lang="en-US" dirty="0"/>
              <a:t>UI tier calls middle tier using in-process library calls to access middle tier functionality </a:t>
            </a:r>
          </a:p>
          <a:p>
            <a:pPr lvl="1"/>
            <a:r>
              <a:rPr lang="en-US" dirty="0"/>
              <a:t>Middle-Tier</a:t>
            </a:r>
          </a:p>
          <a:p>
            <a:pPr lvl="2"/>
            <a:r>
              <a:rPr lang="en-US" dirty="0"/>
              <a:t>Middle-tier uses C# and consists of the following components</a:t>
            </a:r>
          </a:p>
          <a:p>
            <a:pPr lvl="3"/>
            <a:r>
              <a:rPr lang="en-US" dirty="0"/>
              <a:t>Identity Management, Data Layer, Shopping Cart, Catalog Management</a:t>
            </a:r>
          </a:p>
          <a:p>
            <a:pPr lvl="3"/>
            <a:r>
              <a:rPr lang="en-US" dirty="0"/>
              <a:t>Uses credit card processing from 3rd party</a:t>
            </a:r>
          </a:p>
          <a:p>
            <a:pPr lvl="2"/>
            <a:r>
              <a:rPr lang="en-US" dirty="0"/>
              <a:t>Credit card processing is handled by 3rd party vendor through SOAP calls over HTTPS</a:t>
            </a:r>
          </a:p>
          <a:p>
            <a:pPr lvl="1"/>
            <a:r>
              <a:rPr lang="en-US" dirty="0"/>
              <a:t>Database</a:t>
            </a:r>
          </a:p>
          <a:p>
            <a:pPr lvl="2"/>
            <a:r>
              <a:rPr lang="en-US" dirty="0"/>
              <a:t>SQL Server 2014</a:t>
            </a:r>
          </a:p>
        </p:txBody>
      </p:sp>
    </p:spTree>
    <p:extLst>
      <p:ext uri="{BB962C8B-B14F-4D97-AF65-F5344CB8AC3E}">
        <p14:creationId xmlns:p14="http://schemas.microsoft.com/office/powerpoint/2010/main" val="403994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EF20-968E-4502-8FFA-E2E21282E3AC}"/>
              </a:ext>
            </a:extLst>
          </p:cNvPr>
          <p:cNvSpPr>
            <a:spLocks noGrp="1"/>
          </p:cNvSpPr>
          <p:nvPr>
            <p:ph type="title"/>
          </p:nvPr>
        </p:nvSpPr>
        <p:spPr/>
        <p:txBody>
          <a:bodyPr/>
          <a:lstStyle/>
          <a:p>
            <a:r>
              <a:rPr lang="en-US" dirty="0"/>
              <a:t>Current State</a:t>
            </a:r>
          </a:p>
        </p:txBody>
      </p:sp>
      <p:sp>
        <p:nvSpPr>
          <p:cNvPr id="3" name="Content Placeholder 2">
            <a:extLst>
              <a:ext uri="{FF2B5EF4-FFF2-40B4-BE49-F238E27FC236}">
                <a16:creationId xmlns:a16="http://schemas.microsoft.com/office/drawing/2014/main" id="{E769737A-6641-4503-A1B6-7D8CEEB442F3}"/>
              </a:ext>
            </a:extLst>
          </p:cNvPr>
          <p:cNvSpPr>
            <a:spLocks noGrp="1"/>
          </p:cNvSpPr>
          <p:nvPr>
            <p:ph idx="1"/>
          </p:nvPr>
        </p:nvSpPr>
        <p:spPr/>
        <p:txBody>
          <a:bodyPr/>
          <a:lstStyle/>
          <a:p>
            <a:r>
              <a:rPr lang="en-US" dirty="0"/>
              <a:t>Windows services running on-premises to execute recurring tasks and for event-based processing</a:t>
            </a:r>
          </a:p>
          <a:p>
            <a:pPr lvl="1"/>
            <a:r>
              <a:rPr lang="en-US" dirty="0"/>
              <a:t>Used to process invoices and bulk orders coming through email or FTP</a:t>
            </a:r>
          </a:p>
          <a:p>
            <a:pPr lvl="1"/>
            <a:r>
              <a:rPr lang="en-US" dirty="0"/>
              <a:t>Built using .NET Framework and C#</a:t>
            </a:r>
          </a:p>
          <a:p>
            <a:pPr lvl="1"/>
            <a:r>
              <a:rPr lang="en-US" dirty="0"/>
              <a:t>Check for the email and FTP locations for incoming orders in a recurring manner</a:t>
            </a:r>
          </a:p>
          <a:p>
            <a:pPr lvl="1"/>
            <a:endParaRPr lang="en-US" dirty="0"/>
          </a:p>
          <a:p>
            <a:pPr lvl="1"/>
            <a:endParaRPr lang="en-US" dirty="0"/>
          </a:p>
          <a:p>
            <a:endParaRPr lang="en-US" dirty="0"/>
          </a:p>
        </p:txBody>
      </p:sp>
    </p:spTree>
    <p:extLst>
      <p:ext uri="{BB962C8B-B14F-4D97-AF65-F5344CB8AC3E}">
        <p14:creationId xmlns:p14="http://schemas.microsoft.com/office/powerpoint/2010/main" val="69043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119F170-A454-41C0-9753-02D238D0C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078" y="1213811"/>
            <a:ext cx="780290" cy="780290"/>
          </a:xfrm>
          <a:prstGeom prst="rect">
            <a:avLst/>
          </a:prstGeom>
        </p:spPr>
      </p:pic>
      <p:pic>
        <p:nvPicPr>
          <p:cNvPr id="19" name="Picture 18">
            <a:extLst>
              <a:ext uri="{FF2B5EF4-FFF2-40B4-BE49-F238E27FC236}">
                <a16:creationId xmlns:a16="http://schemas.microsoft.com/office/drawing/2014/main" id="{E637EED6-D4D1-4E17-88A2-C2E5737C1A7A}"/>
              </a:ext>
            </a:extLst>
          </p:cNvPr>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175710" y="3531046"/>
            <a:ext cx="780290" cy="780290"/>
          </a:xfrm>
          <a:prstGeom prst="rect">
            <a:avLst/>
          </a:prstGeom>
        </p:spPr>
      </p:pic>
      <p:pic>
        <p:nvPicPr>
          <p:cNvPr id="21" name="Picture 20">
            <a:extLst>
              <a:ext uri="{FF2B5EF4-FFF2-40B4-BE49-F238E27FC236}">
                <a16:creationId xmlns:a16="http://schemas.microsoft.com/office/drawing/2014/main" id="{3351D379-117A-486C-9DC2-9B336EC50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289" y="2750756"/>
            <a:ext cx="780290" cy="780290"/>
          </a:xfrm>
          <a:prstGeom prst="rect">
            <a:avLst/>
          </a:prstGeom>
        </p:spPr>
      </p:pic>
      <p:pic>
        <p:nvPicPr>
          <p:cNvPr id="23" name="Picture 22">
            <a:extLst>
              <a:ext uri="{FF2B5EF4-FFF2-40B4-BE49-F238E27FC236}">
                <a16:creationId xmlns:a16="http://schemas.microsoft.com/office/drawing/2014/main" id="{E736D3D7-5737-4392-BD71-B366EB758E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918" y="4161994"/>
            <a:ext cx="780290" cy="780290"/>
          </a:xfrm>
          <a:prstGeom prst="rect">
            <a:avLst/>
          </a:prstGeom>
        </p:spPr>
      </p:pic>
      <p:pic>
        <p:nvPicPr>
          <p:cNvPr id="25" name="Picture 24">
            <a:extLst>
              <a:ext uri="{FF2B5EF4-FFF2-40B4-BE49-F238E27FC236}">
                <a16:creationId xmlns:a16="http://schemas.microsoft.com/office/drawing/2014/main" id="{4DAF9FFE-8D6C-4132-8B15-54E7B5DE3E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918" y="5331961"/>
            <a:ext cx="780290" cy="780290"/>
          </a:xfrm>
          <a:prstGeom prst="rect">
            <a:avLst/>
          </a:prstGeom>
        </p:spPr>
      </p:pic>
      <p:sp>
        <p:nvSpPr>
          <p:cNvPr id="26" name="Rectangle 25">
            <a:extLst>
              <a:ext uri="{FF2B5EF4-FFF2-40B4-BE49-F238E27FC236}">
                <a16:creationId xmlns:a16="http://schemas.microsoft.com/office/drawing/2014/main" id="{FEF9BAE9-7CC0-4B48-B15B-8EB00065F406}"/>
              </a:ext>
            </a:extLst>
          </p:cNvPr>
          <p:cNvSpPr/>
          <p:nvPr/>
        </p:nvSpPr>
        <p:spPr>
          <a:xfrm>
            <a:off x="2343150" y="925633"/>
            <a:ext cx="8460549" cy="5475167"/>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n-US" dirty="0"/>
              <a:t>Tailspin Datacenter</a:t>
            </a:r>
          </a:p>
        </p:txBody>
      </p:sp>
      <p:pic>
        <p:nvPicPr>
          <p:cNvPr id="30" name="Picture 29">
            <a:extLst>
              <a:ext uri="{FF2B5EF4-FFF2-40B4-BE49-F238E27FC236}">
                <a16:creationId xmlns:a16="http://schemas.microsoft.com/office/drawing/2014/main" id="{09559760-DB47-47FF-87F1-7115DD521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1724" y="4983471"/>
            <a:ext cx="780290" cy="780290"/>
          </a:xfrm>
          <a:prstGeom prst="rect">
            <a:avLst/>
          </a:prstGeom>
        </p:spPr>
      </p:pic>
      <p:pic>
        <p:nvPicPr>
          <p:cNvPr id="32" name="Graphic 31" descr="Repeat">
            <a:extLst>
              <a:ext uri="{FF2B5EF4-FFF2-40B4-BE49-F238E27FC236}">
                <a16:creationId xmlns:a16="http://schemas.microsoft.com/office/drawing/2014/main" id="{72C287AB-E5CF-4406-AA3E-23A296D982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05935" y="4851793"/>
            <a:ext cx="675410" cy="675410"/>
          </a:xfrm>
          <a:prstGeom prst="rect">
            <a:avLst/>
          </a:prstGeom>
        </p:spPr>
      </p:pic>
      <p:pic>
        <p:nvPicPr>
          <p:cNvPr id="33" name="Graphic 32" descr="Repeat">
            <a:extLst>
              <a:ext uri="{FF2B5EF4-FFF2-40B4-BE49-F238E27FC236}">
                <a16:creationId xmlns:a16="http://schemas.microsoft.com/office/drawing/2014/main" id="{CD4F81F3-5C40-44B3-9A62-5287CEB7B0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05935" y="3561255"/>
            <a:ext cx="675410" cy="675410"/>
          </a:xfrm>
          <a:prstGeom prst="rect">
            <a:avLst/>
          </a:prstGeom>
        </p:spPr>
      </p:pic>
      <p:pic>
        <p:nvPicPr>
          <p:cNvPr id="35" name="Picture 34">
            <a:extLst>
              <a:ext uri="{FF2B5EF4-FFF2-40B4-BE49-F238E27FC236}">
                <a16:creationId xmlns:a16="http://schemas.microsoft.com/office/drawing/2014/main" id="{FF86FB99-25A0-49BE-A7BD-102D41B545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1724" y="3538403"/>
            <a:ext cx="205030" cy="205030"/>
          </a:xfrm>
          <a:prstGeom prst="rect">
            <a:avLst/>
          </a:prstGeom>
        </p:spPr>
      </p:pic>
      <p:pic>
        <p:nvPicPr>
          <p:cNvPr id="38" name="Picture 37">
            <a:extLst>
              <a:ext uri="{FF2B5EF4-FFF2-40B4-BE49-F238E27FC236}">
                <a16:creationId xmlns:a16="http://schemas.microsoft.com/office/drawing/2014/main" id="{C36A4A9A-97C2-4267-8AF7-06FF127018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37402" y="3538402"/>
            <a:ext cx="205030" cy="205030"/>
          </a:xfrm>
          <a:prstGeom prst="rect">
            <a:avLst/>
          </a:prstGeom>
        </p:spPr>
      </p:pic>
      <p:pic>
        <p:nvPicPr>
          <p:cNvPr id="39" name="Picture 38">
            <a:extLst>
              <a:ext uri="{FF2B5EF4-FFF2-40B4-BE49-F238E27FC236}">
                <a16:creationId xmlns:a16="http://schemas.microsoft.com/office/drawing/2014/main" id="{7F14683F-4C87-4F8D-A681-B695C5C933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03081" y="3538402"/>
            <a:ext cx="205030" cy="205030"/>
          </a:xfrm>
          <a:prstGeom prst="rect">
            <a:avLst/>
          </a:prstGeom>
        </p:spPr>
      </p:pic>
      <p:cxnSp>
        <p:nvCxnSpPr>
          <p:cNvPr id="3" name="Straight Arrow Connector 2">
            <a:extLst>
              <a:ext uri="{FF2B5EF4-FFF2-40B4-BE49-F238E27FC236}">
                <a16:creationId xmlns:a16="http://schemas.microsoft.com/office/drawing/2014/main" id="{AA4026FB-4169-465C-A759-8DF9A56FB756}"/>
              </a:ext>
            </a:extLst>
          </p:cNvPr>
          <p:cNvCxnSpPr>
            <a:cxnSpLocks/>
            <a:stCxn id="19" idx="3"/>
            <a:endCxn id="21" idx="1"/>
          </p:cNvCxnSpPr>
          <p:nvPr/>
        </p:nvCxnSpPr>
        <p:spPr>
          <a:xfrm flipV="1">
            <a:off x="3956000" y="3140901"/>
            <a:ext cx="1195289" cy="7802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1F2157-7E92-4784-8E30-8230B69887C5}"/>
              </a:ext>
            </a:extLst>
          </p:cNvPr>
          <p:cNvCxnSpPr>
            <a:cxnSpLocks/>
            <a:stCxn id="19" idx="3"/>
            <a:endCxn id="23" idx="1"/>
          </p:cNvCxnSpPr>
          <p:nvPr/>
        </p:nvCxnSpPr>
        <p:spPr>
          <a:xfrm>
            <a:off x="3956000" y="3921191"/>
            <a:ext cx="1298918" cy="6309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076CB9-5E4F-43B2-8C5D-1D7A63067D62}"/>
              </a:ext>
            </a:extLst>
          </p:cNvPr>
          <p:cNvCxnSpPr>
            <a:cxnSpLocks/>
            <a:stCxn id="19" idx="3"/>
            <a:endCxn id="25" idx="1"/>
          </p:cNvCxnSpPr>
          <p:nvPr/>
        </p:nvCxnSpPr>
        <p:spPr>
          <a:xfrm>
            <a:off x="3956000" y="3921191"/>
            <a:ext cx="1298918" cy="1800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198FE40-1797-4673-912D-835F7D3F6D97}"/>
              </a:ext>
            </a:extLst>
          </p:cNvPr>
          <p:cNvSpPr txBox="1"/>
          <p:nvPr/>
        </p:nvSpPr>
        <p:spPr>
          <a:xfrm>
            <a:off x="10912264" y="1985775"/>
            <a:ext cx="1121875" cy="553998"/>
          </a:xfrm>
          <a:prstGeom prst="rect">
            <a:avLst/>
          </a:prstGeom>
          <a:noFill/>
        </p:spPr>
        <p:txBody>
          <a:bodyPr wrap="square" rtlCol="0">
            <a:spAutoFit/>
          </a:bodyPr>
          <a:lstStyle/>
          <a:p>
            <a:pPr algn="ctr"/>
            <a:r>
              <a:rPr lang="en-US" sz="1000" dirty="0"/>
              <a:t>3</a:t>
            </a:r>
            <a:r>
              <a:rPr lang="en-US" sz="1000" baseline="30000" dirty="0"/>
              <a:t>rd</a:t>
            </a:r>
            <a:r>
              <a:rPr lang="en-US" sz="1000" dirty="0"/>
              <a:t> Party Credit Card Processing Service</a:t>
            </a:r>
          </a:p>
        </p:txBody>
      </p:sp>
      <p:cxnSp>
        <p:nvCxnSpPr>
          <p:cNvPr id="29" name="Connector: Elbow 28">
            <a:extLst>
              <a:ext uri="{FF2B5EF4-FFF2-40B4-BE49-F238E27FC236}">
                <a16:creationId xmlns:a16="http://schemas.microsoft.com/office/drawing/2014/main" id="{8925C4AD-FE68-4593-A63C-4961349A8397}"/>
              </a:ext>
            </a:extLst>
          </p:cNvPr>
          <p:cNvCxnSpPr>
            <a:stCxn id="19" idx="3"/>
            <a:endCxn id="17" idx="1"/>
          </p:cNvCxnSpPr>
          <p:nvPr/>
        </p:nvCxnSpPr>
        <p:spPr>
          <a:xfrm flipV="1">
            <a:off x="3956000" y="1603956"/>
            <a:ext cx="7129078" cy="2317235"/>
          </a:xfrm>
          <a:prstGeom prst="bentConnector3">
            <a:avLst>
              <a:gd name="adj1" fmla="val 743"/>
            </a:avLst>
          </a:prstGeom>
          <a:ln>
            <a:headEnd type="triangl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06D509E-7F6F-4970-A0BB-595449031A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1724" y="4834024"/>
            <a:ext cx="205030" cy="205030"/>
          </a:xfrm>
          <a:prstGeom prst="rect">
            <a:avLst/>
          </a:prstGeom>
        </p:spPr>
      </p:pic>
      <p:pic>
        <p:nvPicPr>
          <p:cNvPr id="41" name="Picture 40">
            <a:extLst>
              <a:ext uri="{FF2B5EF4-FFF2-40B4-BE49-F238E27FC236}">
                <a16:creationId xmlns:a16="http://schemas.microsoft.com/office/drawing/2014/main" id="{2D492B2F-863E-41FE-87E6-448CE317AC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37402" y="4834023"/>
            <a:ext cx="205030" cy="205030"/>
          </a:xfrm>
          <a:prstGeom prst="rect">
            <a:avLst/>
          </a:prstGeom>
        </p:spPr>
      </p:pic>
      <p:pic>
        <p:nvPicPr>
          <p:cNvPr id="42" name="Picture 41">
            <a:extLst>
              <a:ext uri="{FF2B5EF4-FFF2-40B4-BE49-F238E27FC236}">
                <a16:creationId xmlns:a16="http://schemas.microsoft.com/office/drawing/2014/main" id="{EC995705-CD6F-43F9-80BA-9AA26C213A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03081" y="4834023"/>
            <a:ext cx="205030" cy="205030"/>
          </a:xfrm>
          <a:prstGeom prst="rect">
            <a:avLst/>
          </a:prstGeom>
        </p:spPr>
      </p:pic>
      <p:pic>
        <p:nvPicPr>
          <p:cNvPr id="43" name="Picture 42">
            <a:extLst>
              <a:ext uri="{FF2B5EF4-FFF2-40B4-BE49-F238E27FC236}">
                <a16:creationId xmlns:a16="http://schemas.microsoft.com/office/drawing/2014/main" id="{8DA3DAAD-7784-4F3B-B371-1E42806990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5322" y="3683102"/>
            <a:ext cx="780290" cy="780290"/>
          </a:xfrm>
          <a:prstGeom prst="rect">
            <a:avLst/>
          </a:prstGeom>
        </p:spPr>
      </p:pic>
      <p:sp>
        <p:nvSpPr>
          <p:cNvPr id="44" name="TextBox 43">
            <a:extLst>
              <a:ext uri="{FF2B5EF4-FFF2-40B4-BE49-F238E27FC236}">
                <a16:creationId xmlns:a16="http://schemas.microsoft.com/office/drawing/2014/main" id="{B66D9463-F59E-4ACD-A3EC-3F5C346764D4}"/>
              </a:ext>
            </a:extLst>
          </p:cNvPr>
          <p:cNvSpPr txBox="1"/>
          <p:nvPr/>
        </p:nvSpPr>
        <p:spPr>
          <a:xfrm>
            <a:off x="7538030" y="4316034"/>
            <a:ext cx="2370081" cy="246221"/>
          </a:xfrm>
          <a:prstGeom prst="rect">
            <a:avLst/>
          </a:prstGeom>
          <a:noFill/>
        </p:spPr>
        <p:txBody>
          <a:bodyPr wrap="square" rtlCol="0">
            <a:spAutoFit/>
          </a:bodyPr>
          <a:lstStyle/>
          <a:p>
            <a:pPr algn="ctr"/>
            <a:r>
              <a:rPr lang="en-US" sz="1000" dirty="0"/>
              <a:t>Invoice Processing Windows Service</a:t>
            </a:r>
          </a:p>
        </p:txBody>
      </p:sp>
      <p:sp>
        <p:nvSpPr>
          <p:cNvPr id="45" name="TextBox 44">
            <a:extLst>
              <a:ext uri="{FF2B5EF4-FFF2-40B4-BE49-F238E27FC236}">
                <a16:creationId xmlns:a16="http://schemas.microsoft.com/office/drawing/2014/main" id="{DAB9391D-B426-431A-984A-6F78CC876015}"/>
              </a:ext>
            </a:extLst>
          </p:cNvPr>
          <p:cNvSpPr txBox="1"/>
          <p:nvPr/>
        </p:nvSpPr>
        <p:spPr>
          <a:xfrm>
            <a:off x="7567920" y="5606375"/>
            <a:ext cx="2370081" cy="246221"/>
          </a:xfrm>
          <a:prstGeom prst="rect">
            <a:avLst/>
          </a:prstGeom>
          <a:noFill/>
        </p:spPr>
        <p:txBody>
          <a:bodyPr wrap="square" rtlCol="0">
            <a:spAutoFit/>
          </a:bodyPr>
          <a:lstStyle/>
          <a:p>
            <a:pPr algn="ctr"/>
            <a:r>
              <a:rPr lang="en-US" sz="1000" dirty="0"/>
              <a:t>Bulk Order Processing Windows Service</a:t>
            </a:r>
          </a:p>
        </p:txBody>
      </p:sp>
      <p:sp>
        <p:nvSpPr>
          <p:cNvPr id="46" name="TextBox 45">
            <a:extLst>
              <a:ext uri="{FF2B5EF4-FFF2-40B4-BE49-F238E27FC236}">
                <a16:creationId xmlns:a16="http://schemas.microsoft.com/office/drawing/2014/main" id="{93AEA4AB-EF20-43D1-97A9-CCD9251F2540}"/>
              </a:ext>
            </a:extLst>
          </p:cNvPr>
          <p:cNvSpPr txBox="1"/>
          <p:nvPr/>
        </p:nvSpPr>
        <p:spPr>
          <a:xfrm>
            <a:off x="4460022" y="4818705"/>
            <a:ext cx="2370081" cy="246221"/>
          </a:xfrm>
          <a:prstGeom prst="rect">
            <a:avLst/>
          </a:prstGeom>
          <a:noFill/>
        </p:spPr>
        <p:txBody>
          <a:bodyPr wrap="square" rtlCol="0">
            <a:spAutoFit/>
          </a:bodyPr>
          <a:lstStyle/>
          <a:p>
            <a:pPr algn="ctr"/>
            <a:r>
              <a:rPr lang="en-US" sz="1000" dirty="0"/>
              <a:t>Inventory System (SaaS App)</a:t>
            </a:r>
          </a:p>
        </p:txBody>
      </p:sp>
      <p:sp>
        <p:nvSpPr>
          <p:cNvPr id="47" name="TextBox 46">
            <a:extLst>
              <a:ext uri="{FF2B5EF4-FFF2-40B4-BE49-F238E27FC236}">
                <a16:creationId xmlns:a16="http://schemas.microsoft.com/office/drawing/2014/main" id="{E90C0D9C-6031-422D-8B53-92B8EB3737CD}"/>
              </a:ext>
            </a:extLst>
          </p:cNvPr>
          <p:cNvSpPr txBox="1"/>
          <p:nvPr/>
        </p:nvSpPr>
        <p:spPr>
          <a:xfrm>
            <a:off x="4460022" y="5989140"/>
            <a:ext cx="2370081" cy="246221"/>
          </a:xfrm>
          <a:prstGeom prst="rect">
            <a:avLst/>
          </a:prstGeom>
          <a:noFill/>
        </p:spPr>
        <p:txBody>
          <a:bodyPr wrap="square" rtlCol="0">
            <a:spAutoFit/>
          </a:bodyPr>
          <a:lstStyle/>
          <a:p>
            <a:pPr algn="ctr"/>
            <a:r>
              <a:rPr lang="en-US" sz="1000" dirty="0"/>
              <a:t>Supply Chain System (SaaS App)</a:t>
            </a:r>
          </a:p>
        </p:txBody>
      </p:sp>
      <p:sp>
        <p:nvSpPr>
          <p:cNvPr id="48" name="TextBox 47">
            <a:extLst>
              <a:ext uri="{FF2B5EF4-FFF2-40B4-BE49-F238E27FC236}">
                <a16:creationId xmlns:a16="http://schemas.microsoft.com/office/drawing/2014/main" id="{8D0DFB46-89C1-4831-B05D-64D3AF2A0BCE}"/>
              </a:ext>
            </a:extLst>
          </p:cNvPr>
          <p:cNvSpPr txBox="1"/>
          <p:nvPr/>
        </p:nvSpPr>
        <p:spPr>
          <a:xfrm>
            <a:off x="4430995" y="3525628"/>
            <a:ext cx="2370081" cy="246221"/>
          </a:xfrm>
          <a:prstGeom prst="rect">
            <a:avLst/>
          </a:prstGeom>
          <a:noFill/>
        </p:spPr>
        <p:txBody>
          <a:bodyPr wrap="square" rtlCol="0">
            <a:spAutoFit/>
          </a:bodyPr>
          <a:lstStyle/>
          <a:p>
            <a:pPr algn="ctr"/>
            <a:r>
              <a:rPr lang="en-US" sz="1000" dirty="0"/>
              <a:t>SQL Server DB for Catalog, Order data</a:t>
            </a:r>
          </a:p>
        </p:txBody>
      </p:sp>
      <p:sp>
        <p:nvSpPr>
          <p:cNvPr id="49" name="TextBox 48">
            <a:extLst>
              <a:ext uri="{FF2B5EF4-FFF2-40B4-BE49-F238E27FC236}">
                <a16:creationId xmlns:a16="http://schemas.microsoft.com/office/drawing/2014/main" id="{F277A5DC-01B2-4D13-A31D-BC037797731C}"/>
              </a:ext>
            </a:extLst>
          </p:cNvPr>
          <p:cNvSpPr txBox="1"/>
          <p:nvPr/>
        </p:nvSpPr>
        <p:spPr>
          <a:xfrm>
            <a:off x="2942891" y="4207659"/>
            <a:ext cx="1298918" cy="246221"/>
          </a:xfrm>
          <a:prstGeom prst="rect">
            <a:avLst/>
          </a:prstGeom>
          <a:noFill/>
        </p:spPr>
        <p:txBody>
          <a:bodyPr wrap="square" rtlCol="0">
            <a:spAutoFit/>
          </a:bodyPr>
          <a:lstStyle/>
          <a:p>
            <a:pPr algn="ctr"/>
            <a:r>
              <a:rPr lang="en-US" sz="1000" dirty="0"/>
              <a:t>ASP.NET Web App</a:t>
            </a:r>
          </a:p>
        </p:txBody>
      </p:sp>
      <p:pic>
        <p:nvPicPr>
          <p:cNvPr id="37" name="Graphic 36" descr="User">
            <a:extLst>
              <a:ext uri="{FF2B5EF4-FFF2-40B4-BE49-F238E27FC236}">
                <a16:creationId xmlns:a16="http://schemas.microsoft.com/office/drawing/2014/main" id="{9C500A47-A40E-45BC-81F5-A9CEDAE5288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40306" y="3561255"/>
            <a:ext cx="669837" cy="669837"/>
          </a:xfrm>
          <a:prstGeom prst="rect">
            <a:avLst/>
          </a:prstGeom>
        </p:spPr>
      </p:pic>
      <p:pic>
        <p:nvPicPr>
          <p:cNvPr id="50" name="Graphic 49" descr="User">
            <a:extLst>
              <a:ext uri="{FF2B5EF4-FFF2-40B4-BE49-F238E27FC236}">
                <a16:creationId xmlns:a16="http://schemas.microsoft.com/office/drawing/2014/main" id="{10BD415D-6F4E-4223-94A7-CA105F67DF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154253" y="4936538"/>
            <a:ext cx="669837" cy="669837"/>
          </a:xfrm>
          <a:prstGeom prst="rect">
            <a:avLst/>
          </a:prstGeom>
        </p:spPr>
      </p:pic>
      <p:sp>
        <p:nvSpPr>
          <p:cNvPr id="52" name="TextBox 51">
            <a:extLst>
              <a:ext uri="{FF2B5EF4-FFF2-40B4-BE49-F238E27FC236}">
                <a16:creationId xmlns:a16="http://schemas.microsoft.com/office/drawing/2014/main" id="{2906F283-0915-447D-9DF7-D5827DAC65C8}"/>
              </a:ext>
            </a:extLst>
          </p:cNvPr>
          <p:cNvSpPr txBox="1"/>
          <p:nvPr/>
        </p:nvSpPr>
        <p:spPr>
          <a:xfrm>
            <a:off x="10914286" y="4193430"/>
            <a:ext cx="1121875" cy="246221"/>
          </a:xfrm>
          <a:prstGeom prst="rect">
            <a:avLst/>
          </a:prstGeom>
          <a:noFill/>
        </p:spPr>
        <p:txBody>
          <a:bodyPr wrap="square" rtlCol="0">
            <a:spAutoFit/>
          </a:bodyPr>
          <a:lstStyle/>
          <a:p>
            <a:pPr algn="ctr"/>
            <a:r>
              <a:rPr lang="en-US" sz="1000" dirty="0"/>
              <a:t>Vendors</a:t>
            </a:r>
          </a:p>
        </p:txBody>
      </p:sp>
      <p:sp>
        <p:nvSpPr>
          <p:cNvPr id="53" name="TextBox 52">
            <a:extLst>
              <a:ext uri="{FF2B5EF4-FFF2-40B4-BE49-F238E27FC236}">
                <a16:creationId xmlns:a16="http://schemas.microsoft.com/office/drawing/2014/main" id="{E9C8A5E2-746E-4910-830A-E4B716AAA4E9}"/>
              </a:ext>
            </a:extLst>
          </p:cNvPr>
          <p:cNvSpPr txBox="1"/>
          <p:nvPr/>
        </p:nvSpPr>
        <p:spPr>
          <a:xfrm>
            <a:off x="10952778" y="5527203"/>
            <a:ext cx="1121875" cy="246221"/>
          </a:xfrm>
          <a:prstGeom prst="rect">
            <a:avLst/>
          </a:prstGeom>
          <a:noFill/>
        </p:spPr>
        <p:txBody>
          <a:bodyPr wrap="square" rtlCol="0">
            <a:spAutoFit/>
          </a:bodyPr>
          <a:lstStyle/>
          <a:p>
            <a:pPr algn="ctr"/>
            <a:r>
              <a:rPr lang="en-US" sz="1000" dirty="0"/>
              <a:t>Resellers</a:t>
            </a:r>
          </a:p>
        </p:txBody>
      </p:sp>
      <p:sp>
        <p:nvSpPr>
          <p:cNvPr id="54" name="Arrow: Left-Right 53">
            <a:extLst>
              <a:ext uri="{FF2B5EF4-FFF2-40B4-BE49-F238E27FC236}">
                <a16:creationId xmlns:a16="http://schemas.microsoft.com/office/drawing/2014/main" id="{79CAF358-A5E1-49D4-A526-0F4C1142D34E}"/>
              </a:ext>
            </a:extLst>
          </p:cNvPr>
          <p:cNvSpPr/>
          <p:nvPr/>
        </p:nvSpPr>
        <p:spPr>
          <a:xfrm>
            <a:off x="8730845" y="3771383"/>
            <a:ext cx="451555" cy="205030"/>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5" name="Arrow: Left-Right 54">
            <a:extLst>
              <a:ext uri="{FF2B5EF4-FFF2-40B4-BE49-F238E27FC236}">
                <a16:creationId xmlns:a16="http://schemas.microsoft.com/office/drawing/2014/main" id="{EE26E379-B65F-4EF2-B19D-6D4C161ED482}"/>
              </a:ext>
            </a:extLst>
          </p:cNvPr>
          <p:cNvSpPr/>
          <p:nvPr/>
        </p:nvSpPr>
        <p:spPr>
          <a:xfrm>
            <a:off x="8755632" y="5075119"/>
            <a:ext cx="451555" cy="205030"/>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DFC0AF6-73B7-49D9-BE74-E864A44435EC}"/>
              </a:ext>
            </a:extLst>
          </p:cNvPr>
          <p:cNvCxnSpPr>
            <a:cxnSpLocks/>
            <a:stCxn id="33" idx="1"/>
            <a:endCxn id="23" idx="3"/>
          </p:cNvCxnSpPr>
          <p:nvPr/>
        </p:nvCxnSpPr>
        <p:spPr>
          <a:xfrm flipH="1">
            <a:off x="6035208" y="3898960"/>
            <a:ext cx="2070727" cy="6531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CEB94B5-9407-496B-8A93-59D928E8B686}"/>
              </a:ext>
            </a:extLst>
          </p:cNvPr>
          <p:cNvCxnSpPr>
            <a:cxnSpLocks/>
            <a:stCxn id="33" idx="1"/>
            <a:endCxn id="21" idx="3"/>
          </p:cNvCxnSpPr>
          <p:nvPr/>
        </p:nvCxnSpPr>
        <p:spPr>
          <a:xfrm flipH="1" flipV="1">
            <a:off x="5931579" y="3140901"/>
            <a:ext cx="2174356" cy="7580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6612F8D-EDD3-4003-AD97-0F4940EFABE5}"/>
              </a:ext>
            </a:extLst>
          </p:cNvPr>
          <p:cNvCxnSpPr>
            <a:cxnSpLocks/>
            <a:stCxn id="33" idx="1"/>
            <a:endCxn id="25" idx="3"/>
          </p:cNvCxnSpPr>
          <p:nvPr/>
        </p:nvCxnSpPr>
        <p:spPr>
          <a:xfrm flipH="1">
            <a:off x="6035208" y="3898960"/>
            <a:ext cx="2070727" cy="18231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32779DC-E23D-4E93-B63E-79D0FD6E9368}"/>
              </a:ext>
            </a:extLst>
          </p:cNvPr>
          <p:cNvCxnSpPr>
            <a:cxnSpLocks/>
            <a:stCxn id="32" idx="1"/>
            <a:endCxn id="23" idx="3"/>
          </p:cNvCxnSpPr>
          <p:nvPr/>
        </p:nvCxnSpPr>
        <p:spPr>
          <a:xfrm flipH="1" flipV="1">
            <a:off x="6035208" y="4552139"/>
            <a:ext cx="2070727" cy="6373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F519107-1B00-4CE2-B881-2D48339552D8}"/>
              </a:ext>
            </a:extLst>
          </p:cNvPr>
          <p:cNvCxnSpPr>
            <a:cxnSpLocks/>
            <a:stCxn id="32" idx="1"/>
            <a:endCxn id="21" idx="3"/>
          </p:cNvCxnSpPr>
          <p:nvPr/>
        </p:nvCxnSpPr>
        <p:spPr>
          <a:xfrm flipH="1" flipV="1">
            <a:off x="5931579" y="3140901"/>
            <a:ext cx="2174356" cy="20485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E951E73-4601-41C9-8846-BAD49439AFE2}"/>
              </a:ext>
            </a:extLst>
          </p:cNvPr>
          <p:cNvCxnSpPr>
            <a:cxnSpLocks/>
            <a:stCxn id="32" idx="1"/>
            <a:endCxn id="25" idx="3"/>
          </p:cNvCxnSpPr>
          <p:nvPr/>
        </p:nvCxnSpPr>
        <p:spPr>
          <a:xfrm flipH="1">
            <a:off x="6035208" y="5189498"/>
            <a:ext cx="2070727" cy="5326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Arrow: Left-Right 75">
            <a:extLst>
              <a:ext uri="{FF2B5EF4-FFF2-40B4-BE49-F238E27FC236}">
                <a16:creationId xmlns:a16="http://schemas.microsoft.com/office/drawing/2014/main" id="{FFF9E3B3-9B95-4576-BA1F-23AADF157E27}"/>
              </a:ext>
            </a:extLst>
          </p:cNvPr>
          <p:cNvSpPr/>
          <p:nvPr/>
        </p:nvSpPr>
        <p:spPr>
          <a:xfrm>
            <a:off x="9979210" y="3771382"/>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Arrow: Left-Right 76">
            <a:extLst>
              <a:ext uri="{FF2B5EF4-FFF2-40B4-BE49-F238E27FC236}">
                <a16:creationId xmlns:a16="http://schemas.microsoft.com/office/drawing/2014/main" id="{B5BB9339-BCE4-4C80-B029-D1130A2D341C}"/>
              </a:ext>
            </a:extLst>
          </p:cNvPr>
          <p:cNvSpPr/>
          <p:nvPr/>
        </p:nvSpPr>
        <p:spPr>
          <a:xfrm>
            <a:off x="10003997" y="5075118"/>
            <a:ext cx="1235503" cy="17707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3E7165C8-4608-4B94-B13C-67120FF22658}"/>
              </a:ext>
            </a:extLst>
          </p:cNvPr>
          <p:cNvSpPr txBox="1"/>
          <p:nvPr/>
        </p:nvSpPr>
        <p:spPr>
          <a:xfrm>
            <a:off x="208393" y="195996"/>
            <a:ext cx="1996463" cy="954107"/>
          </a:xfrm>
          <a:prstGeom prst="rect">
            <a:avLst/>
          </a:prstGeom>
          <a:noFill/>
        </p:spPr>
        <p:txBody>
          <a:bodyPr wrap="square" rtlCol="0">
            <a:spAutoFit/>
          </a:bodyPr>
          <a:lstStyle/>
          <a:p>
            <a:r>
              <a:rPr lang="en-US" sz="2800" dirty="0"/>
              <a:t>Existing Architecture</a:t>
            </a:r>
          </a:p>
        </p:txBody>
      </p:sp>
    </p:spTree>
    <p:extLst>
      <p:ext uri="{BB962C8B-B14F-4D97-AF65-F5344CB8AC3E}">
        <p14:creationId xmlns:p14="http://schemas.microsoft.com/office/powerpoint/2010/main" val="156171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85C2-2673-4A33-B44A-F067789925C6}"/>
              </a:ext>
            </a:extLst>
          </p:cNvPr>
          <p:cNvSpPr>
            <a:spLocks noGrp="1"/>
          </p:cNvSpPr>
          <p:nvPr>
            <p:ph type="title"/>
          </p:nvPr>
        </p:nvSpPr>
        <p:spPr>
          <a:xfrm>
            <a:off x="838200" y="365125"/>
            <a:ext cx="10515600" cy="1325563"/>
          </a:xfrm>
        </p:spPr>
        <p:txBody>
          <a:bodyPr/>
          <a:lstStyle/>
          <a:p>
            <a:r>
              <a:rPr lang="en-US" dirty="0"/>
              <a:t>Desired Future State</a:t>
            </a:r>
          </a:p>
        </p:txBody>
      </p:sp>
      <p:sp>
        <p:nvSpPr>
          <p:cNvPr id="3" name="Content Placeholder 2">
            <a:extLst>
              <a:ext uri="{FF2B5EF4-FFF2-40B4-BE49-F238E27FC236}">
                <a16:creationId xmlns:a16="http://schemas.microsoft.com/office/drawing/2014/main" id="{9A3FE095-A211-4F60-AB5E-3EB49C4EF2A9}"/>
              </a:ext>
            </a:extLst>
          </p:cNvPr>
          <p:cNvSpPr>
            <a:spLocks noGrp="1"/>
          </p:cNvSpPr>
          <p:nvPr>
            <p:ph idx="1"/>
          </p:nvPr>
        </p:nvSpPr>
        <p:spPr/>
        <p:txBody>
          <a:bodyPr>
            <a:normAutofit fontScale="77500" lnSpcReduction="20000"/>
          </a:bodyPr>
          <a:lstStyle/>
          <a:p>
            <a:r>
              <a:rPr lang="en-US" dirty="0"/>
              <a:t>Enhance and increase sales through the online channel</a:t>
            </a:r>
          </a:p>
          <a:p>
            <a:r>
              <a:rPr lang="en-US" dirty="0"/>
              <a:t>Use cloud to create the next gen website and related services for the company</a:t>
            </a:r>
          </a:p>
          <a:p>
            <a:r>
              <a:rPr lang="en-US" dirty="0"/>
              <a:t>Minimize use of IaaS (VMs) as much as possible</a:t>
            </a:r>
          </a:p>
          <a:p>
            <a:r>
              <a:rPr lang="en-US" dirty="0"/>
              <a:t>Modernize website and related services through redesign, refactor or rewrite</a:t>
            </a:r>
          </a:p>
          <a:p>
            <a:r>
              <a:rPr lang="en-US" dirty="0"/>
              <a:t>Use Microservices based architecture to decouple web app from the underlying components</a:t>
            </a:r>
          </a:p>
          <a:p>
            <a:r>
              <a:rPr lang="en-US" dirty="0"/>
              <a:t>Use cloud to host the data sources used by web apps and microservices</a:t>
            </a:r>
          </a:p>
          <a:p>
            <a:r>
              <a:rPr lang="en-US" dirty="0"/>
              <a:t>Web App and microservices running in the cloud will still need some connectivity to on-premise resources</a:t>
            </a:r>
          </a:p>
          <a:p>
            <a:r>
              <a:rPr lang="en-US" dirty="0"/>
              <a:t>Build robust event-based mechanism to handle processing of invoices and bulk orders</a:t>
            </a:r>
          </a:p>
          <a:p>
            <a:r>
              <a:rPr lang="en-US" dirty="0"/>
              <a:t>Continue to use 3</a:t>
            </a:r>
            <a:r>
              <a:rPr lang="en-US" baseline="30000" dirty="0"/>
              <a:t>rd</a:t>
            </a:r>
            <a:r>
              <a:rPr lang="en-US" dirty="0"/>
              <a:t> party to handle credit card processing </a:t>
            </a:r>
          </a:p>
          <a:p>
            <a:r>
              <a:rPr lang="en-US" dirty="0"/>
              <a:t>Provide AI capabilities to reduce duration or support calls:</a:t>
            </a:r>
          </a:p>
          <a:p>
            <a:pPr lvl="1"/>
            <a:r>
              <a:rPr lang="en-US" dirty="0"/>
              <a:t>Give buyers the ability to scan and upload the kit barcode when opening support ticket</a:t>
            </a:r>
          </a:p>
          <a:p>
            <a:pPr lvl="1"/>
            <a:endParaRPr lang="en-US" dirty="0"/>
          </a:p>
        </p:txBody>
      </p:sp>
    </p:spTree>
    <p:extLst>
      <p:ext uri="{BB962C8B-B14F-4D97-AF65-F5344CB8AC3E}">
        <p14:creationId xmlns:p14="http://schemas.microsoft.com/office/powerpoint/2010/main" val="2413656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TechCon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DevDays.potx  -  Read-Only" id="{912F6578-1525-4409-9227-17B05265652F}" vid="{F9358A81-8D3E-4DB3-A66C-0C4B118C3B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2CF4495E09FF42A1B0B97E61139E92" ma:contentTypeVersion="5" ma:contentTypeDescription="Create a new document." ma:contentTypeScope="" ma:versionID="a483dcd4209520f8e4af6422ce3016a8">
  <xsd:schema xmlns:xsd="http://www.w3.org/2001/XMLSchema" xmlns:xs="http://www.w3.org/2001/XMLSchema" xmlns:p="http://schemas.microsoft.com/office/2006/metadata/properties" xmlns:ns2="fac12304-a514-4bf9-8a9b-59948ddf2c1c" targetNamespace="http://schemas.microsoft.com/office/2006/metadata/properties" ma:root="true" ma:fieldsID="8c8dc780238676ca624d781f0f547b32" ns2:_="">
    <xsd:import namespace="fac12304-a514-4bf9-8a9b-59948ddf2c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12304-a514-4bf9-8a9b-59948ddf2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A72D78-ED71-4D78-B376-C7DF0E32C162}">
  <ds:schemaRefs>
    <ds:schemaRef ds:uri="http://schemas.openxmlformats.org/package/2006/metadata/core-properties"/>
    <ds:schemaRef ds:uri="fac12304-a514-4bf9-8a9b-59948ddf2c1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36F30DA2-6CF5-4311-BFB1-F520FAE3B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c12304-a514-4bf9-8a9b-59948ddf2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ED26B3-1852-4382-93C0-9E66BE1A22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482</TotalTime>
  <Words>769</Words>
  <Application>Microsoft Office PowerPoint</Application>
  <PresentationFormat>Widescreen</PresentationFormat>
  <Paragraphs>99</Paragraphs>
  <Slides>13</Slides>
  <Notes>5</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Azure TechCon_LIGHT GRAY TEMPLATE</vt:lpstr>
      <vt:lpstr>PowerPoint Presentation</vt:lpstr>
      <vt:lpstr>Whiteboard Design Session</vt:lpstr>
      <vt:lpstr>Current State</vt:lpstr>
      <vt:lpstr>Key Business Goal</vt:lpstr>
      <vt:lpstr>Current Challenges</vt:lpstr>
      <vt:lpstr>Current State</vt:lpstr>
      <vt:lpstr>Current State</vt:lpstr>
      <vt:lpstr>PowerPoint Presentation</vt:lpstr>
      <vt:lpstr>Desired Future State</vt:lpstr>
      <vt:lpstr>PowerPoint Presentation</vt:lpstr>
      <vt:lpstr>PowerPoint Presentation</vt:lpstr>
      <vt:lpstr>Microsoft Azure  P  wer Lunch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DevDay – Whiteboad Design Session</dc:title>
  <dc:creator>Naveed Zaheer</dc:creator>
  <cp:lastModifiedBy>Dan Gartner</cp:lastModifiedBy>
  <cp:revision>2</cp:revision>
  <dcterms:created xsi:type="dcterms:W3CDTF">2018-08-01T17:40:27Z</dcterms:created>
  <dcterms:modified xsi:type="dcterms:W3CDTF">2018-12-05T16:37:50Z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nzaheer@microsoft.com</vt:lpwstr>
  </property>
  <property fmtid="{D5CDD505-2E9C-101B-9397-08002B2CF9AE}" pid="5" name="MSIP_Label_f42aa342-8706-4288-bd11-ebb85995028c_SetDate">
    <vt:lpwstr>2018-08-01T20:26:03.7513957Z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0x010100202CF4495E09FF42A1B0B97E61139E92</vt:lpwstr>
  </property>
</Properties>
</file>