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29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546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1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53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5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3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9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5F4DFB0-D52A-4067-B927-0267BE446CC6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E06C4BAF-F5A7-4D37-8349-259F81CB0E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54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A450-C03A-41A8-9CCC-9503AC780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cap="none" dirty="0"/>
              <a:t>Accident Severity Prediction</a:t>
            </a:r>
          </a:p>
        </p:txBody>
      </p:sp>
    </p:spTree>
    <p:extLst>
      <p:ext uri="{BB962C8B-B14F-4D97-AF65-F5344CB8AC3E}">
        <p14:creationId xmlns:p14="http://schemas.microsoft.com/office/powerpoint/2010/main" val="2085534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77" y="5033810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350" marR="71120" indent="-6350" algn="ctr">
              <a:lnSpc>
                <a:spcPct val="122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19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Severity 1 collisions are concentrated at midnight and hours before and after it i.e. the night-time</a:t>
            </a:r>
            <a:endParaRPr lang="en-US" sz="1900" i="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B7B2AF0-6BE4-4347-B628-47011A52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87" y="118257"/>
            <a:ext cx="8536940" cy="43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CF48EF-9227-4349-99D4-92AFE650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E5B0D21A-2419-4455-813A-EC140CF0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4" name="Picture 13" descr="Chart, waterfall chart&#10;&#10;Description automatically generated">
            <a:extLst>
              <a:ext uri="{FF2B5EF4-FFF2-40B4-BE49-F238E27FC236}">
                <a16:creationId xmlns:a16="http://schemas.microsoft.com/office/drawing/2014/main" id="{E8B77F82-FC3F-45C7-A888-4BE944C76D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57" y="1257300"/>
            <a:ext cx="4680404" cy="449326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8E12D0-C04A-472D-8A27-11F6420DD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668" y="1257300"/>
            <a:ext cx="4537876" cy="45478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Classification models were used for prediction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Random Forest Model performed best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Accuracy: 0.6134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F1 score: 0.6129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723F710-159A-4070-9C2D-A4569C12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40578"/>
            <a:ext cx="10667998" cy="1116722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6450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116722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4DD8-6D3C-489C-B72E-62334DE6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10667998" cy="45478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Built classification model to predict the severity of a collision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There is still room for improvement based on the accuracy score of our best model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Can look at obtaining for other severity levels as mentioned in the metadata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Haven’t predicted probability of an accident – can look at data with lower probability of accident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6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11672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i="0" dirty="0"/>
              <a:t>Predicting accidents and severity prior to the event can save lives and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4DD8-6D3C-489C-B72E-62334DE6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10667998" cy="4547822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 There are 6.734 million crashes that occurred in 2018. Over 2.7 million people have been injured resulting in over 36,000 fatalities.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If we can predict a crash prior to the event and intimate the driver, we can save lives (fatalities) and also avoid cost of damage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Drivers, state transport and traffic departments, and auto insurers will benefit from such prediction</a:t>
            </a:r>
          </a:p>
        </p:txBody>
      </p:sp>
    </p:spTree>
    <p:extLst>
      <p:ext uri="{BB962C8B-B14F-4D97-AF65-F5344CB8AC3E}">
        <p14:creationId xmlns:p14="http://schemas.microsoft.com/office/powerpoint/2010/main" val="60880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116722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4DD8-6D3C-489C-B72E-62334DE6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10667998" cy="4547822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</a:rPr>
              <a:t>Data is </a:t>
            </a:r>
            <a:r>
              <a:rPr lang="en-US" sz="2400" dirty="0">
                <a:solidFill>
                  <a:srgbClr val="000000"/>
                </a:solidFill>
              </a:rPr>
              <a:t>provided by Seattle Police Department on all collisions and their traffic records.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data is on all collision types taken place in Seattle since 2004 to present date.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data contains only two severity types -  </a:t>
            </a:r>
            <a:r>
              <a:rPr lang="en-US" sz="2400" b="1" dirty="0">
                <a:solidFill>
                  <a:srgbClr val="000000"/>
                </a:solidFill>
              </a:rPr>
              <a:t>1</a:t>
            </a:r>
            <a:r>
              <a:rPr lang="en-US" sz="2400" dirty="0">
                <a:solidFill>
                  <a:srgbClr val="000000"/>
                </a:solidFill>
              </a:rPr>
              <a:t> for property damage  and </a:t>
            </a:r>
            <a:r>
              <a:rPr lang="en-US" sz="2400" b="1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 for injury. But the metadata dictionary contains other values which are not represented in the data.</a:t>
            </a:r>
          </a:p>
        </p:txBody>
      </p:sp>
    </p:spTree>
    <p:extLst>
      <p:ext uri="{BB962C8B-B14F-4D97-AF65-F5344CB8AC3E}">
        <p14:creationId xmlns:p14="http://schemas.microsoft.com/office/powerpoint/2010/main" val="414586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10667998" cy="1116722"/>
          </a:xfrm>
        </p:spPr>
        <p:txBody>
          <a:bodyPr>
            <a:normAutofit/>
          </a:bodyPr>
          <a:lstStyle/>
          <a:p>
            <a:pPr algn="l"/>
            <a:r>
              <a:rPr lang="en-US" sz="4000" i="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4DD8-6D3C-489C-B72E-62334DE6E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76400"/>
            <a:ext cx="10667998" cy="45478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Columns with missing values were either dropped, replaced with most frequent value or replace with ‘N’ for columns having 1 unique value i.e. ‘Y’s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Columns containing post-collision data dropped as not useful in predicting collision prior to actual event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Seattle specific data is removed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Duplicative columns and rows were removed.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Data was imbalanced (130,549 Severity 1 rows and 57,786 (&lt;30%) of Severity 2 rows ) hence Severity 2 rows have been up-sampled</a:t>
            </a:r>
          </a:p>
        </p:txBody>
      </p:sp>
    </p:spTree>
    <p:extLst>
      <p:ext uri="{BB962C8B-B14F-4D97-AF65-F5344CB8AC3E}">
        <p14:creationId xmlns:p14="http://schemas.microsoft.com/office/powerpoint/2010/main" val="56683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7810" y="565465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3000" i="0" dirty="0">
                <a:solidFill>
                  <a:schemeClr val="tx2"/>
                </a:solidFill>
              </a:rPr>
              <a:t>Higher Probability Of Severity 2 Collision At An Intersection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CF48EF-9227-4349-99D4-92AFE650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D0FFED2E-B040-4C60-80E7-59DDF41A87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725" y="565465"/>
            <a:ext cx="4606216" cy="2900849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E5B0D21A-2419-4455-813A-EC140CF0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7254F-1AAE-4B73-A3AC-CB5670258B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6648" y="3687051"/>
            <a:ext cx="4606209" cy="290084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9F55D71-0F96-4C7E-976E-A83F51F52A0E}"/>
              </a:ext>
            </a:extLst>
          </p:cNvPr>
          <p:cNvSpPr txBox="1">
            <a:spLocks/>
          </p:cNvSpPr>
          <p:nvPr/>
        </p:nvSpPr>
        <p:spPr>
          <a:xfrm>
            <a:off x="7577810" y="3791243"/>
            <a:ext cx="3350016" cy="426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85000"/>
              </a:lnSpc>
            </a:pPr>
            <a:r>
              <a:rPr lang="en-US" sz="3000" i="0" dirty="0">
                <a:solidFill>
                  <a:schemeClr val="tx2"/>
                </a:solidFill>
              </a:rPr>
              <a:t>Higher Probability Of Severity 2 Collision if the driver is speeding</a:t>
            </a:r>
          </a:p>
        </p:txBody>
      </p:sp>
    </p:spTree>
    <p:extLst>
      <p:ext uri="{BB962C8B-B14F-4D97-AF65-F5344CB8AC3E}">
        <p14:creationId xmlns:p14="http://schemas.microsoft.com/office/powerpoint/2010/main" val="91637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77" y="5176786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1900" i="0" dirty="0">
                <a:solidFill>
                  <a:schemeClr val="bg2"/>
                </a:solidFill>
              </a:rPr>
              <a:t>No Significant Relationship Between Severity With Individual Variables – </a:t>
            </a:r>
            <a:br>
              <a:rPr lang="en-US" sz="1900" i="0" dirty="0">
                <a:solidFill>
                  <a:schemeClr val="bg2"/>
                </a:solidFill>
              </a:rPr>
            </a:br>
            <a:r>
              <a:rPr lang="en-US" sz="1900" i="0" dirty="0">
                <a:solidFill>
                  <a:schemeClr val="bg2"/>
                </a:solidFill>
              </a:rPr>
              <a:t>Junction Type, Road Conditions And Light Conditions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695F6-99F1-4BAF-B789-7A96ECB5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28" y="610826"/>
            <a:ext cx="9860812" cy="363721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31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77" y="5176786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1900" i="0" dirty="0">
                <a:solidFill>
                  <a:schemeClr val="bg2"/>
                </a:solidFill>
              </a:rPr>
              <a:t>But combination of road and light conditions variables reveals some highly dominated Severity 1 and 2 conditions.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1D78334-571F-4DE2-99FF-5DE72C13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18" y="-19322"/>
            <a:ext cx="99726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7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77" y="5176786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1900" i="0" dirty="0">
                <a:solidFill>
                  <a:schemeClr val="bg2"/>
                </a:solidFill>
              </a:rPr>
              <a:t>Combination</a:t>
            </a:r>
            <a:r>
              <a:rPr lang="en-US" sz="1900" dirty="0">
                <a:solidFill>
                  <a:schemeClr val="bg2"/>
                </a:solidFill>
              </a:rPr>
              <a:t> </a:t>
            </a:r>
            <a:r>
              <a:rPr lang="en-US" sz="1900" i="0" dirty="0">
                <a:solidFill>
                  <a:schemeClr val="bg2"/>
                </a:solidFill>
              </a:rPr>
              <a:t>of road conditions and junction types variables reveals some highly dominated Severity 1 and 2 conditions.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B6A1E3-E3DD-4249-BC70-8C833DE7A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5" y="106678"/>
            <a:ext cx="11624946" cy="44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49EC5C96-A5B7-48AF-865B-32EA92606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D3361C-8AD4-4C09-8E01-433248861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8CD012-29F5-45B8-83DF-393C0A21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45620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5807261-5AA8-4462-847C-7789D2671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26341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9F31C1-4E46-4A89-877A-24BBC6D3F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4553146"/>
            <a:ext cx="12191999" cy="23048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0C4E3-7937-4E34-AA67-45E1FC41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077" y="5033810"/>
            <a:ext cx="9600863" cy="8947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350" marR="71120" indent="-6350" algn="ctr">
              <a:lnSpc>
                <a:spcPct val="122000"/>
              </a:lnSpc>
              <a:spcBef>
                <a:spcPts val="0"/>
              </a:spcBef>
              <a:spcAft>
                <a:spcPts val="20"/>
              </a:spcAft>
            </a:pPr>
            <a:r>
              <a:rPr lang="en-US" sz="1900" i="0" dirty="0">
                <a:solidFill>
                  <a:schemeClr val="bg2"/>
                </a:solidFill>
              </a:rPr>
              <a:t>Severity 1 collisions are concentrated in the winter months i.e. December, January and February and relatively more on Sundays compared to other days.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864D8-020F-455C-951E-BECB1D7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D5805AE-8C6D-4E45-93B6-20BE4A2B9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5" y="312312"/>
            <a:ext cx="10685550" cy="374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77648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1401</TotalTime>
  <Words>435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Corbel</vt:lpstr>
      <vt:lpstr>Times New Roman</vt:lpstr>
      <vt:lpstr>Headlines</vt:lpstr>
      <vt:lpstr>Accident Severity Prediction</vt:lpstr>
      <vt:lpstr>Predicting accidents and severity prior to the event can save lives and costs</vt:lpstr>
      <vt:lpstr>Data source</vt:lpstr>
      <vt:lpstr>Data cleaning</vt:lpstr>
      <vt:lpstr>Higher Probability Of Severity 2 Collision At An Intersection</vt:lpstr>
      <vt:lpstr>No Significant Relationship Between Severity With Individual Variables –  Junction Type, Road Conditions And Light Conditions</vt:lpstr>
      <vt:lpstr>But combination of road and light conditions variables reveals some highly dominated Severity 1 and 2 conditions.</vt:lpstr>
      <vt:lpstr>Combination of road conditions and junction types variables reveals some highly dominated Severity 1 and 2 conditions.</vt:lpstr>
      <vt:lpstr>Severity 1 collisions are concentrated in the winter months i.e. December, January and February and relatively more on Sundays compared to other days.</vt:lpstr>
      <vt:lpstr>Severity 1 collisions are concentrated at midnight and hours before and after it i.e. the night-time</vt:lpstr>
      <vt:lpstr>Machine Learning Model</vt:lpstr>
      <vt:lpstr>Conclusion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Accident Severity Prediction</dc:title>
  <dc:creator>Matthew Ahn</dc:creator>
  <cp:lastModifiedBy>Matthew Ahn</cp:lastModifiedBy>
  <cp:revision>18</cp:revision>
  <dcterms:created xsi:type="dcterms:W3CDTF">2020-10-08T15:24:11Z</dcterms:created>
  <dcterms:modified xsi:type="dcterms:W3CDTF">2020-10-09T14:45:56Z</dcterms:modified>
</cp:coreProperties>
</file>