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5" r:id="rId9"/>
    <p:sldId id="264" r:id="rId10"/>
    <p:sldId id="271" r:id="rId11"/>
    <p:sldId id="272" r:id="rId12"/>
    <p:sldId id="266" r:id="rId13"/>
    <p:sldId id="268" r:id="rId14"/>
    <p:sldId id="263" r:id="rId15"/>
    <p:sldId id="269"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lliam Wood" initials="WW" lastIdx="1" clrIdx="0">
    <p:extLst>
      <p:ext uri="{19B8F6BF-5375-455C-9EA6-DF929625EA0E}">
        <p15:presenceInfo xmlns:p15="http://schemas.microsoft.com/office/powerpoint/2012/main" userId="9eb9e75f7836b7c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7" autoAdjust="0"/>
    <p:restoredTop sz="94660"/>
  </p:normalViewPr>
  <p:slideViewPr>
    <p:cSldViewPr snapToGrid="0">
      <p:cViewPr varScale="1">
        <p:scale>
          <a:sx n="86" d="100"/>
          <a:sy n="86" d="100"/>
        </p:scale>
        <p:origin x="115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D04F8C-82D5-4631-807C-24B6D1C35477}"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1F6A67-7487-443A-85FC-B5AF37E0B82E}" type="slidenum">
              <a:rPr lang="en-US" smtClean="0"/>
              <a:t>‹#›</a:t>
            </a:fld>
            <a:endParaRPr lang="en-US"/>
          </a:p>
        </p:txBody>
      </p:sp>
    </p:spTree>
    <p:extLst>
      <p:ext uri="{BB962C8B-B14F-4D97-AF65-F5344CB8AC3E}">
        <p14:creationId xmlns:p14="http://schemas.microsoft.com/office/powerpoint/2010/main" val="802054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F2D04F8C-82D5-4631-807C-24B6D1C35477}" type="datetimeFigureOut">
              <a:rPr lang="en-US" smtClean="0"/>
              <a:t>3/13/2019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1F6A67-7487-443A-85FC-B5AF37E0B82E}" type="slidenum">
              <a:rPr lang="en-US" smtClean="0"/>
              <a:t>‹#›</a:t>
            </a:fld>
            <a:endParaRPr lang="en-US"/>
          </a:p>
        </p:txBody>
      </p:sp>
    </p:spTree>
    <p:extLst>
      <p:ext uri="{BB962C8B-B14F-4D97-AF65-F5344CB8AC3E}">
        <p14:creationId xmlns:p14="http://schemas.microsoft.com/office/powerpoint/2010/main" val="1004088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D04F8C-82D5-4631-807C-24B6D1C35477}"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1F6A67-7487-443A-85FC-B5AF37E0B82E}" type="slidenum">
              <a:rPr lang="en-US" smtClean="0"/>
              <a:t>‹#›</a:t>
            </a:fld>
            <a:endParaRPr lang="en-US"/>
          </a:p>
        </p:txBody>
      </p:sp>
    </p:spTree>
    <p:extLst>
      <p:ext uri="{BB962C8B-B14F-4D97-AF65-F5344CB8AC3E}">
        <p14:creationId xmlns:p14="http://schemas.microsoft.com/office/powerpoint/2010/main" val="831297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D04F8C-82D5-4631-807C-24B6D1C35477}"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1F6A67-7487-443A-85FC-B5AF37E0B82E}" type="slidenum">
              <a:rPr lang="en-US" smtClean="0"/>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002689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D04F8C-82D5-4631-807C-24B6D1C35477}"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1F6A67-7487-443A-85FC-B5AF37E0B82E}" type="slidenum">
              <a:rPr lang="en-US" smtClean="0"/>
              <a:t>‹#›</a:t>
            </a:fld>
            <a:endParaRPr lang="en-US"/>
          </a:p>
        </p:txBody>
      </p:sp>
    </p:spTree>
    <p:extLst>
      <p:ext uri="{BB962C8B-B14F-4D97-AF65-F5344CB8AC3E}">
        <p14:creationId xmlns:p14="http://schemas.microsoft.com/office/powerpoint/2010/main" val="42677298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D04F8C-82D5-4631-807C-24B6D1C35477}"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1F6A67-7487-443A-85FC-B5AF37E0B82E}" type="slidenum">
              <a:rPr lang="en-US" smtClean="0"/>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77026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D04F8C-82D5-4631-807C-24B6D1C35477}"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1F6A67-7487-443A-85FC-B5AF37E0B82E}" type="slidenum">
              <a:rPr lang="en-US" smtClean="0"/>
              <a:t>‹#›</a:t>
            </a:fld>
            <a:endParaRPr lang="en-US"/>
          </a:p>
        </p:txBody>
      </p:sp>
    </p:spTree>
    <p:extLst>
      <p:ext uri="{BB962C8B-B14F-4D97-AF65-F5344CB8AC3E}">
        <p14:creationId xmlns:p14="http://schemas.microsoft.com/office/powerpoint/2010/main" val="7148372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D04F8C-82D5-4631-807C-24B6D1C35477}"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1F6A67-7487-443A-85FC-B5AF37E0B82E}" type="slidenum">
              <a:rPr lang="en-US" smtClean="0"/>
              <a:t>‹#›</a:t>
            </a:fld>
            <a:endParaRPr lang="en-US"/>
          </a:p>
        </p:txBody>
      </p:sp>
    </p:spTree>
    <p:extLst>
      <p:ext uri="{BB962C8B-B14F-4D97-AF65-F5344CB8AC3E}">
        <p14:creationId xmlns:p14="http://schemas.microsoft.com/office/powerpoint/2010/main" val="2357623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D04F8C-82D5-4631-807C-24B6D1C35477}"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1F6A67-7487-443A-85FC-B5AF37E0B82E}" type="slidenum">
              <a:rPr lang="en-US" smtClean="0"/>
              <a:t>‹#›</a:t>
            </a:fld>
            <a:endParaRPr lang="en-US"/>
          </a:p>
        </p:txBody>
      </p:sp>
    </p:spTree>
    <p:extLst>
      <p:ext uri="{BB962C8B-B14F-4D97-AF65-F5344CB8AC3E}">
        <p14:creationId xmlns:p14="http://schemas.microsoft.com/office/powerpoint/2010/main" val="2087701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D04F8C-82D5-4631-807C-24B6D1C35477}"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1F6A67-7487-443A-85FC-B5AF37E0B82E}" type="slidenum">
              <a:rPr lang="en-US" smtClean="0"/>
              <a:t>‹#›</a:t>
            </a:fld>
            <a:endParaRPr lang="en-US"/>
          </a:p>
        </p:txBody>
      </p:sp>
    </p:spTree>
    <p:extLst>
      <p:ext uri="{BB962C8B-B14F-4D97-AF65-F5344CB8AC3E}">
        <p14:creationId xmlns:p14="http://schemas.microsoft.com/office/powerpoint/2010/main" val="3433737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D04F8C-82D5-4631-807C-24B6D1C35477}"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1F6A67-7487-443A-85FC-B5AF37E0B82E}" type="slidenum">
              <a:rPr lang="en-US" smtClean="0"/>
              <a:t>‹#›</a:t>
            </a:fld>
            <a:endParaRPr lang="en-US"/>
          </a:p>
        </p:txBody>
      </p:sp>
    </p:spTree>
    <p:extLst>
      <p:ext uri="{BB962C8B-B14F-4D97-AF65-F5344CB8AC3E}">
        <p14:creationId xmlns:p14="http://schemas.microsoft.com/office/powerpoint/2010/main" val="1591851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D04F8C-82D5-4631-807C-24B6D1C35477}" type="datetimeFigureOut">
              <a:rPr lang="en-US" smtClean="0"/>
              <a:t>3/13/2019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1F6A67-7487-443A-85FC-B5AF37E0B82E}" type="slidenum">
              <a:rPr lang="en-US" smtClean="0"/>
              <a:t>‹#›</a:t>
            </a:fld>
            <a:endParaRPr lang="en-US"/>
          </a:p>
        </p:txBody>
      </p:sp>
    </p:spTree>
    <p:extLst>
      <p:ext uri="{BB962C8B-B14F-4D97-AF65-F5344CB8AC3E}">
        <p14:creationId xmlns:p14="http://schemas.microsoft.com/office/powerpoint/2010/main" val="3220759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D04F8C-82D5-4631-807C-24B6D1C35477}" type="datetimeFigureOut">
              <a:rPr lang="en-US" smtClean="0"/>
              <a:t>3/13/2019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1F6A67-7487-443A-85FC-B5AF37E0B82E}" type="slidenum">
              <a:rPr lang="en-US" smtClean="0"/>
              <a:t>‹#›</a:t>
            </a:fld>
            <a:endParaRPr lang="en-US"/>
          </a:p>
        </p:txBody>
      </p:sp>
    </p:spTree>
    <p:extLst>
      <p:ext uri="{BB962C8B-B14F-4D97-AF65-F5344CB8AC3E}">
        <p14:creationId xmlns:p14="http://schemas.microsoft.com/office/powerpoint/2010/main" val="1386326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D04F8C-82D5-4631-807C-24B6D1C35477}" type="datetimeFigureOut">
              <a:rPr lang="en-US" smtClean="0"/>
              <a:t>3/13/2019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1F6A67-7487-443A-85FC-B5AF37E0B82E}" type="slidenum">
              <a:rPr lang="en-US" smtClean="0"/>
              <a:t>‹#›</a:t>
            </a:fld>
            <a:endParaRPr lang="en-US"/>
          </a:p>
        </p:txBody>
      </p:sp>
    </p:spTree>
    <p:extLst>
      <p:ext uri="{BB962C8B-B14F-4D97-AF65-F5344CB8AC3E}">
        <p14:creationId xmlns:p14="http://schemas.microsoft.com/office/powerpoint/2010/main" val="2029480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D04F8C-82D5-4631-807C-24B6D1C35477}" type="datetimeFigureOut">
              <a:rPr lang="en-US" smtClean="0"/>
              <a:t>3/13/2019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1F6A67-7487-443A-85FC-B5AF37E0B82E}" type="slidenum">
              <a:rPr lang="en-US" smtClean="0"/>
              <a:t>‹#›</a:t>
            </a:fld>
            <a:endParaRPr lang="en-US"/>
          </a:p>
        </p:txBody>
      </p:sp>
    </p:spTree>
    <p:extLst>
      <p:ext uri="{BB962C8B-B14F-4D97-AF65-F5344CB8AC3E}">
        <p14:creationId xmlns:p14="http://schemas.microsoft.com/office/powerpoint/2010/main" val="3601206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2D04F8C-82D5-4631-807C-24B6D1C35477}" type="datetimeFigureOut">
              <a:rPr lang="en-US" smtClean="0"/>
              <a:t>3/13/2019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1F6A67-7487-443A-85FC-B5AF37E0B82E}" type="slidenum">
              <a:rPr lang="en-US" smtClean="0"/>
              <a:t>‹#›</a:t>
            </a:fld>
            <a:endParaRPr lang="en-US"/>
          </a:p>
        </p:txBody>
      </p:sp>
    </p:spTree>
    <p:extLst>
      <p:ext uri="{BB962C8B-B14F-4D97-AF65-F5344CB8AC3E}">
        <p14:creationId xmlns:p14="http://schemas.microsoft.com/office/powerpoint/2010/main" val="941153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2D04F8C-82D5-4631-807C-24B6D1C35477}" type="datetimeFigureOut">
              <a:rPr lang="en-US" smtClean="0"/>
              <a:t>3/13/2019</a:t>
            </a:fld>
            <a:endParaRPr lang="en-US"/>
          </a:p>
        </p:txBody>
      </p:sp>
      <p:sp>
        <p:nvSpPr>
          <p:cNvPr id="6" name="Footer Placeholder 5"/>
          <p:cNvSpPr>
            <a:spLocks noGrp="1"/>
          </p:cNvSpPr>
          <p:nvPr>
            <p:ph type="ftr" sz="quarter" idx="11"/>
          </p:nvPr>
        </p:nvSpPr>
        <p:spPr>
          <a:xfrm>
            <a:off x="533400" y="6172200"/>
            <a:ext cx="5811724" cy="365125"/>
          </a:xfrm>
        </p:spPr>
        <p:txBody>
          <a:bodyPr/>
          <a:lstStyle/>
          <a:p>
            <a:endParaRPr lang="en-US"/>
          </a:p>
        </p:txBody>
      </p:sp>
      <p:sp>
        <p:nvSpPr>
          <p:cNvPr id="7" name="Slide Number Placeholder 6"/>
          <p:cNvSpPr>
            <a:spLocks noGrp="1"/>
          </p:cNvSpPr>
          <p:nvPr>
            <p:ph type="sldNum" sz="quarter" idx="12"/>
          </p:nvPr>
        </p:nvSpPr>
        <p:spPr/>
        <p:txBody>
          <a:bodyPr/>
          <a:lstStyle/>
          <a:p>
            <a:fld id="{721F6A67-7487-443A-85FC-B5AF37E0B82E}" type="slidenum">
              <a:rPr lang="en-US" smtClean="0"/>
              <a:t>‹#›</a:t>
            </a:fld>
            <a:endParaRPr lang="en-US"/>
          </a:p>
        </p:txBody>
      </p:sp>
    </p:spTree>
    <p:extLst>
      <p:ext uri="{BB962C8B-B14F-4D97-AF65-F5344CB8AC3E}">
        <p14:creationId xmlns:p14="http://schemas.microsoft.com/office/powerpoint/2010/main" val="4275580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2D04F8C-82D5-4631-807C-24B6D1C35477}" type="datetimeFigureOut">
              <a:rPr lang="en-US" smtClean="0"/>
              <a:t>3/13/2019</a:t>
            </a:fld>
            <a:endParaRPr lang="en-US"/>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721F6A67-7487-443A-85FC-B5AF37E0B82E}" type="slidenum">
              <a:rPr lang="en-US" smtClean="0"/>
              <a:t>‹#›</a:t>
            </a:fld>
            <a:endParaRPr lang="en-US"/>
          </a:p>
        </p:txBody>
      </p:sp>
    </p:spTree>
    <p:extLst>
      <p:ext uri="{BB962C8B-B14F-4D97-AF65-F5344CB8AC3E}">
        <p14:creationId xmlns:p14="http://schemas.microsoft.com/office/powerpoint/2010/main" val="57508015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7E5DD-A5DB-411F-9994-B4D4F39DDE47}"/>
              </a:ext>
            </a:extLst>
          </p:cNvPr>
          <p:cNvSpPr>
            <a:spLocks noGrp="1"/>
          </p:cNvSpPr>
          <p:nvPr>
            <p:ph type="ctrTitle"/>
          </p:nvPr>
        </p:nvSpPr>
        <p:spPr/>
        <p:txBody>
          <a:bodyPr>
            <a:normAutofit fontScale="90000"/>
          </a:bodyPr>
          <a:lstStyle/>
          <a:p>
            <a:r>
              <a:rPr lang="en-US" dirty="0"/>
              <a:t>Optimizing Professional Development for 532d training squadron (TRS)</a:t>
            </a:r>
          </a:p>
        </p:txBody>
      </p:sp>
      <p:sp>
        <p:nvSpPr>
          <p:cNvPr id="3" name="Subtitle 2">
            <a:extLst>
              <a:ext uri="{FF2B5EF4-FFF2-40B4-BE49-F238E27FC236}">
                <a16:creationId xmlns:a16="http://schemas.microsoft.com/office/drawing/2014/main" id="{7EC8226A-3128-4890-9DF6-9FF4B9DFC743}"/>
              </a:ext>
            </a:extLst>
          </p:cNvPr>
          <p:cNvSpPr>
            <a:spLocks noGrp="1"/>
          </p:cNvSpPr>
          <p:nvPr>
            <p:ph type="subTitle" idx="1"/>
          </p:nvPr>
        </p:nvSpPr>
        <p:spPr/>
        <p:txBody>
          <a:bodyPr>
            <a:normAutofit fontScale="92500" lnSpcReduction="20000"/>
          </a:bodyPr>
          <a:lstStyle/>
          <a:p>
            <a:r>
              <a:rPr lang="en-US" dirty="0"/>
              <a:t>R. Patrick Anderson</a:t>
            </a:r>
          </a:p>
          <a:p>
            <a:r>
              <a:rPr lang="en-US" dirty="0"/>
              <a:t>William Dean</a:t>
            </a:r>
          </a:p>
          <a:p>
            <a:r>
              <a:rPr lang="en-US" dirty="0"/>
              <a:t>R.C. Marshall</a:t>
            </a:r>
          </a:p>
          <a:p>
            <a:r>
              <a:rPr lang="en-US" dirty="0"/>
              <a:t>Daniel Cook</a:t>
            </a:r>
          </a:p>
          <a:p>
            <a:r>
              <a:rPr lang="en-US" dirty="0"/>
              <a:t>William Wood</a:t>
            </a:r>
          </a:p>
        </p:txBody>
      </p:sp>
    </p:spTree>
    <p:extLst>
      <p:ext uri="{BB962C8B-B14F-4D97-AF65-F5344CB8AC3E}">
        <p14:creationId xmlns:p14="http://schemas.microsoft.com/office/powerpoint/2010/main" val="2010901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DA0996-0F37-4F57-8746-A6A43FB1A08C}"/>
              </a:ext>
            </a:extLst>
          </p:cNvPr>
          <p:cNvSpPr txBox="1"/>
          <p:nvPr/>
        </p:nvSpPr>
        <p:spPr>
          <a:xfrm>
            <a:off x="726621" y="391886"/>
            <a:ext cx="3223959" cy="1200329"/>
          </a:xfrm>
          <a:prstGeom prst="rect">
            <a:avLst/>
          </a:prstGeom>
          <a:noFill/>
        </p:spPr>
        <p:txBody>
          <a:bodyPr wrap="none" rtlCol="0">
            <a:spAutoFit/>
          </a:bodyPr>
          <a:lstStyle/>
          <a:p>
            <a:r>
              <a:rPr lang="en-US" sz="3600" dirty="0"/>
              <a:t>Methodology</a:t>
            </a:r>
          </a:p>
          <a:p>
            <a:endParaRPr lang="en-US" sz="360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D35E444-2462-4D4A-95F9-B1DE0A686B05}"/>
                  </a:ext>
                </a:extLst>
              </p:cNvPr>
              <p:cNvSpPr txBox="1"/>
              <p:nvPr/>
            </p:nvSpPr>
            <p:spPr>
              <a:xfrm>
                <a:off x="726621" y="1133352"/>
                <a:ext cx="7943850" cy="5688865"/>
              </a:xfrm>
              <a:prstGeom prst="rect">
                <a:avLst/>
              </a:prstGeom>
              <a:noFill/>
            </p:spPr>
            <p:txBody>
              <a:bodyPr wrap="square" rtlCol="0">
                <a:spAutoFit/>
              </a:bodyPr>
              <a:lstStyle/>
              <a:p>
                <a:pPr marL="285750" indent="-285750">
                  <a:buFontTx/>
                  <a:buChar char="-"/>
                </a:pPr>
                <a:r>
                  <a:rPr lang="en-US" dirty="0"/>
                  <a:t>Goal Constraints</a:t>
                </a:r>
              </a:p>
              <a:p>
                <a:pPr marL="285750" indent="-285750">
                  <a:buFontTx/>
                  <a:buChar char="-"/>
                </a:pPr>
                <a:endParaRPr lang="en-US" dirty="0"/>
              </a:p>
              <a:p>
                <a:pPr lvl="1"/>
                <a:r>
                  <a:rPr lang="en-US" dirty="0"/>
                  <a:t>(Goal 1: Budget) </a:t>
                </a:r>
                <a14:m>
                  <m:oMath xmlns:m="http://schemas.openxmlformats.org/officeDocument/2006/math">
                    <m:d>
                      <m:dPr>
                        <m:ctrlPr>
                          <a:rPr lang="en-US" b="0" i="1" smtClean="0">
                            <a:latin typeface="Cambria Math" panose="02040503050406030204" pitchFamily="18" charset="0"/>
                          </a:rPr>
                        </m:ctrlPr>
                      </m:dPr>
                      <m:e>
                        <m:nary>
                          <m:naryPr>
                            <m:chr m:val="∑"/>
                            <m:supHide m:val="on"/>
                            <m:ctrlPr>
                              <a:rPr lang="en-US" i="1" smtClean="0">
                                <a:latin typeface="Cambria Math" panose="02040503050406030204" pitchFamily="18" charset="0"/>
                              </a:rPr>
                            </m:ctrlPr>
                          </m:naryPr>
                          <m:sub>
                            <m:eqArr>
                              <m:eqArrPr>
                                <m:ctrlPr>
                                  <a:rPr lang="en-US" i="1" smtClean="0">
                                    <a:latin typeface="Cambria Math" panose="02040503050406030204" pitchFamily="18" charset="0"/>
                                  </a:rPr>
                                </m:ctrlPr>
                              </m:eqArrPr>
                              <m:e>
                                <m:r>
                                  <a:rPr lang="en-US" b="0" i="1" smtClean="0">
                                    <a:latin typeface="Cambria Math" panose="02040503050406030204" pitchFamily="18" charset="0"/>
                                  </a:rPr>
                                  <m:t>1=</m:t>
                                </m:r>
                                <m:r>
                                  <a:rPr lang="en-US"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𝑡</m:t>
                                </m:r>
                              </m:e>
                              <m:e>
                                <m:r>
                                  <a:rPr lang="en-US" b="0" i="1" smtClean="0">
                                    <a:latin typeface="Cambria Math" panose="02040503050406030204" pitchFamily="18" charset="0"/>
                                  </a:rPr>
                                  <m:t>1=</m:t>
                                </m:r>
                                <m:r>
                                  <a:rPr lang="en-US" i="1" smtClean="0">
                                    <a:latin typeface="Cambria Math" panose="02040503050406030204" pitchFamily="18" charset="0"/>
                                  </a:rPr>
                                  <m:t>𝑗</m:t>
                                </m:r>
                                <m:r>
                                  <a:rPr lang="en-US" b="0" i="1" smtClean="0">
                                    <a:latin typeface="Cambria Math" panose="02040503050406030204" pitchFamily="18" charset="0"/>
                                  </a:rPr>
                                  <m:t>=</m:t>
                                </m:r>
                                <m:r>
                                  <a:rPr lang="en-US" i="1" smtClean="0">
                                    <a:latin typeface="Cambria Math" panose="02040503050406030204" pitchFamily="18" charset="0"/>
                                  </a:rPr>
                                  <m:t>𝑛</m:t>
                                </m:r>
                              </m:e>
                            </m:eqArr>
                          </m:sub>
                          <m:sup/>
                          <m:e>
                            <m:r>
                              <a:rPr lang="en-US" b="0" i="1" smtClean="0">
                                <a:latin typeface="Cambria Math" panose="02040503050406030204" pitchFamily="18" charset="0"/>
                              </a:rPr>
                              <m:t>𝐶𝑜𝑠𝑡𝑃𝑒𝑟𝑃𝑒𝑟𝑠𝑜𝑛</m:t>
                            </m:r>
                            <m:d>
                              <m:dPr>
                                <m:ctrlPr>
                                  <a:rPr lang="en-US"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m:t>
                            </m:r>
                            <m:r>
                              <a:rPr lang="en-US" b="0" i="1" smtClean="0">
                                <a:latin typeface="Cambria Math" panose="02040503050406030204" pitchFamily="18" charset="0"/>
                              </a:rPr>
                              <m:t>𝐷𝑉</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e>
                            </m:d>
                          </m:e>
                        </m:nary>
                      </m:e>
                    </m:d>
                    <m:r>
                      <a:rPr lang="en-US" b="0" i="1" smtClean="0">
                        <a:latin typeface="Cambria Math" panose="02040503050406030204" pitchFamily="18" charset="0"/>
                      </a:rPr>
                      <m:t>−</m:t>
                    </m:r>
                    <m:r>
                      <a:rPr lang="en-US" b="0" i="1" smtClean="0">
                        <a:latin typeface="Cambria Math" panose="02040503050406030204" pitchFamily="18" charset="0"/>
                      </a:rPr>
                      <m:t>𝐵𝐷𝑚𝑖𝑛𝑢𝑠</m:t>
                    </m:r>
                    <m:r>
                      <a:rPr lang="en-US" b="0" i="1" smtClean="0">
                        <a:latin typeface="Cambria Math" panose="02040503050406030204" pitchFamily="18" charset="0"/>
                      </a:rPr>
                      <m:t>+</m:t>
                    </m:r>
                    <m:r>
                      <a:rPr lang="en-US" b="0" i="1" smtClean="0">
                        <a:latin typeface="Cambria Math" panose="02040503050406030204" pitchFamily="18" charset="0"/>
                      </a:rPr>
                      <m:t>𝐵𝐷𝑃𝑜𝑠𝑡𝑖𝑣𝑒</m:t>
                    </m:r>
                    <m:r>
                      <a:rPr lang="en-US" b="0" i="1" smtClean="0">
                        <a:latin typeface="Cambria Math" panose="02040503050406030204" pitchFamily="18" charset="0"/>
                      </a:rPr>
                      <m:t>=</m:t>
                    </m:r>
                    <m:r>
                      <a:rPr lang="en-US" b="0" i="1" smtClean="0">
                        <a:latin typeface="Cambria Math" panose="02040503050406030204" pitchFamily="18" charset="0"/>
                      </a:rPr>
                      <m:t>𝑃𝑟𝑜𝐷𝑇𝑟𝑖𝑝𝐵𝑢𝑑𝑔𝑒𝑡𝑇𝑎𝑟𝑔𝑒𝑡</m:t>
                    </m:r>
                  </m:oMath>
                </a14:m>
                <a:endParaRPr lang="en-US" dirty="0"/>
              </a:p>
              <a:p>
                <a:pPr lvl="1"/>
                <a:endParaRPr lang="en-US" dirty="0"/>
              </a:p>
              <a:p>
                <a:pPr lvl="1"/>
                <a:r>
                  <a:rPr lang="en-US" dirty="0"/>
                  <a:t>(Goal 2: Prioritization) </a:t>
                </a:r>
                <a14:m>
                  <m:oMath xmlns:m="http://schemas.openxmlformats.org/officeDocument/2006/math">
                    <m:d>
                      <m:dPr>
                        <m:ctrlPr>
                          <a:rPr lang="en-US" i="1">
                            <a:latin typeface="Cambria Math" panose="02040503050406030204" pitchFamily="18" charset="0"/>
                          </a:rPr>
                        </m:ctrlPr>
                      </m:dPr>
                      <m:e>
                        <m:nary>
                          <m:naryPr>
                            <m:chr m:val="∑"/>
                            <m:supHide m:val="on"/>
                            <m:ctrlPr>
                              <a:rPr lang="en-US" i="1">
                                <a:latin typeface="Cambria Math" panose="02040503050406030204" pitchFamily="18" charset="0"/>
                              </a:rPr>
                            </m:ctrlPr>
                          </m:naryPr>
                          <m:sub>
                            <m:eqArr>
                              <m:eqArrPr>
                                <m:ctrlPr>
                                  <a:rPr lang="en-US" i="1">
                                    <a:latin typeface="Cambria Math" panose="02040503050406030204" pitchFamily="18" charset="0"/>
                                  </a:rPr>
                                </m:ctrlPr>
                              </m:eqArrPr>
                              <m:e>
                                <m:r>
                                  <a:rPr lang="en-US" i="1">
                                    <a:latin typeface="Cambria Math" panose="02040503050406030204" pitchFamily="18" charset="0"/>
                                  </a:rPr>
                                  <m:t>1</m:t>
                                </m:r>
                                <m:r>
                                  <a:rPr lang="en-US" b="0" i="1" smtClean="0">
                                    <a:latin typeface="Cambria Math" panose="02040503050406030204" pitchFamily="18" charset="0"/>
                                  </a:rPr>
                                  <m:t>=</m:t>
                                </m:r>
                                <m:r>
                                  <a:rPr lang="en-US" i="1">
                                    <a:latin typeface="Cambria Math" panose="02040503050406030204" pitchFamily="18" charset="0"/>
                                  </a:rPr>
                                  <m:t>𝑖</m:t>
                                </m:r>
                                <m:r>
                                  <a:rPr lang="en-US" b="0" i="1" smtClean="0">
                                    <a:latin typeface="Cambria Math" panose="02040503050406030204" pitchFamily="18" charset="0"/>
                                  </a:rPr>
                                  <m:t>=</m:t>
                                </m:r>
                                <m:r>
                                  <a:rPr lang="en-US" i="1">
                                    <a:latin typeface="Cambria Math" panose="02040503050406030204" pitchFamily="18" charset="0"/>
                                  </a:rPr>
                                  <m:t>𝑡</m:t>
                                </m:r>
                              </m:e>
                              <m:e>
                                <m:r>
                                  <a:rPr lang="en-US" i="1">
                                    <a:latin typeface="Cambria Math" panose="02040503050406030204" pitchFamily="18" charset="0"/>
                                  </a:rPr>
                                  <m:t>1</m:t>
                                </m:r>
                                <m:r>
                                  <a:rPr lang="en-US" b="0" i="1" smtClean="0">
                                    <a:latin typeface="Cambria Math" panose="02040503050406030204" pitchFamily="18" charset="0"/>
                                  </a:rPr>
                                  <m:t>=</m:t>
                                </m:r>
                                <m:r>
                                  <a:rPr lang="en-US" i="1">
                                    <a:latin typeface="Cambria Math" panose="02040503050406030204" pitchFamily="18" charset="0"/>
                                  </a:rPr>
                                  <m:t>𝑗</m:t>
                                </m:r>
                                <m:r>
                                  <a:rPr lang="en-US" b="0" i="1" smtClean="0">
                                    <a:latin typeface="Cambria Math" panose="02040503050406030204" pitchFamily="18" charset="0"/>
                                  </a:rPr>
                                  <m:t>=</m:t>
                                </m:r>
                                <m:r>
                                  <a:rPr lang="en-US" i="1">
                                    <a:latin typeface="Cambria Math" panose="02040503050406030204" pitchFamily="18" charset="0"/>
                                  </a:rPr>
                                  <m:t>𝑛</m:t>
                                </m:r>
                              </m:e>
                            </m:eqArr>
                          </m:sub>
                          <m:sup/>
                          <m:e>
                            <m:r>
                              <a:rPr lang="en-US" b="0" i="1" smtClean="0">
                                <a:latin typeface="Cambria Math" panose="02040503050406030204" pitchFamily="18" charset="0"/>
                              </a:rPr>
                              <m:t>𝐼𝑛𝑠𝑡𝑟𝑢𝑐𝑡𝑜𝑟𝑆𝑡𝑎𝑡𝑢𝑠</m:t>
                            </m:r>
                            <m:d>
                              <m:dPr>
                                <m:ctrlPr>
                                  <a:rPr lang="en-US" i="1">
                                    <a:latin typeface="Cambria Math" panose="02040503050406030204" pitchFamily="18" charset="0"/>
                                  </a:rPr>
                                </m:ctrlPr>
                              </m:dPr>
                              <m:e>
                                <m:r>
                                  <a:rPr lang="en-US" b="0" i="1" smtClean="0">
                                    <a:latin typeface="Cambria Math" panose="02040503050406030204" pitchFamily="18" charset="0"/>
                                  </a:rPr>
                                  <m:t>𝑗</m:t>
                                </m:r>
                              </m:e>
                            </m:d>
                            <m:r>
                              <a:rPr lang="en-US" i="1">
                                <a:latin typeface="Cambria Math" panose="02040503050406030204" pitchFamily="18" charset="0"/>
                              </a:rPr>
                              <m:t>∗</m:t>
                            </m:r>
                            <m:r>
                              <a:rPr lang="en-US" i="1">
                                <a:latin typeface="Cambria Math" panose="02040503050406030204" pitchFamily="18" charset="0"/>
                              </a:rPr>
                              <m:t>𝐷𝑉</m:t>
                            </m:r>
                            <m:d>
                              <m:dPr>
                                <m:begChr m:val="["/>
                                <m:endChr m:val="]"/>
                                <m:ctrlPr>
                                  <a:rPr lang="en-US" i="1">
                                    <a:latin typeface="Cambria Math" panose="02040503050406030204" pitchFamily="18" charset="0"/>
                                  </a:rPr>
                                </m:ctrlPr>
                              </m:dPr>
                              <m:e>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e>
                            </m:d>
                          </m:e>
                        </m:nary>
                      </m:e>
                    </m:d>
                    <m:r>
                      <a:rPr lang="en-US" i="1">
                        <a:latin typeface="Cambria Math" panose="02040503050406030204" pitchFamily="18" charset="0"/>
                      </a:rPr>
                      <m:t>−</m:t>
                    </m:r>
                    <m:r>
                      <a:rPr lang="en-US" b="0" i="1" smtClean="0">
                        <a:latin typeface="Cambria Math" panose="02040503050406030204" pitchFamily="18" charset="0"/>
                      </a:rPr>
                      <m:t>𝐼</m:t>
                    </m:r>
                    <m:r>
                      <a:rPr lang="en-US" i="1">
                        <a:latin typeface="Cambria Math" panose="02040503050406030204" pitchFamily="18" charset="0"/>
                      </a:rPr>
                      <m:t>𝐷𝑚𝑖𝑛𝑢𝑠</m:t>
                    </m:r>
                    <m:r>
                      <a:rPr lang="en-US" i="1">
                        <a:latin typeface="Cambria Math" panose="02040503050406030204" pitchFamily="18" charset="0"/>
                      </a:rPr>
                      <m:t>+</m:t>
                    </m:r>
                    <m:r>
                      <a:rPr lang="en-US" b="0" i="1" smtClean="0">
                        <a:latin typeface="Cambria Math" panose="02040503050406030204" pitchFamily="18" charset="0"/>
                      </a:rPr>
                      <m:t>𝐼</m:t>
                    </m:r>
                    <m:r>
                      <a:rPr lang="en-US" i="1">
                        <a:latin typeface="Cambria Math" panose="02040503050406030204" pitchFamily="18" charset="0"/>
                      </a:rPr>
                      <m:t>𝐷𝑃𝑜𝑠𝑡𝑖𝑣𝑒</m:t>
                    </m:r>
                    <m:r>
                      <a:rPr lang="en-US" i="1">
                        <a:latin typeface="Cambria Math" panose="02040503050406030204" pitchFamily="18" charset="0"/>
                      </a:rPr>
                      <m:t>=</m:t>
                    </m:r>
                    <m:r>
                      <a:rPr lang="en-US" b="0" i="1" smtClean="0">
                        <a:latin typeface="Cambria Math" panose="02040503050406030204" pitchFamily="18" charset="0"/>
                      </a:rPr>
                      <m:t>𝑁𝑢𝑚𝑂𝑓𝑃𝑟𝑜𝐷𝑇𝑟𝑖𝑝𝑠𝐹𝑜𝑟𝐴𝑐𝑡𝑖𝑣𝑒𝐼𝑛𝑠𝑡𝑟𝑢𝑐𝑡𝑜𝑟𝑠𝑇𝑎𝑟𝑔𝑒𝑡</m:t>
                    </m:r>
                  </m:oMath>
                </a14:m>
                <a:endParaRPr lang="en-US" dirty="0"/>
              </a:p>
              <a:p>
                <a:pPr lvl="1"/>
                <a:endParaRPr lang="en-US" dirty="0"/>
              </a:p>
              <a:p>
                <a:pPr lvl="1"/>
                <a:r>
                  <a:rPr lang="en-US" dirty="0"/>
                  <a:t>(Goal 3: Equitable) </a:t>
                </a:r>
                <a:r>
                  <a:rPr lang="en-US" i="1" dirty="0">
                    <a:latin typeface="Cambria Math" panose="02040503050406030204" pitchFamily="18" charset="0"/>
                    <a:ea typeface="Cambria Math" panose="02040503050406030204" pitchFamily="18" charset="0"/>
                  </a:rPr>
                  <a:t>(</a:t>
                </a:r>
                <a14:m>
                  <m:oMath xmlns:m="http://schemas.openxmlformats.org/officeDocument/2006/math">
                    <m:nary>
                      <m:naryPr>
                        <m:chr m:val="∑"/>
                        <m:ctrlPr>
                          <a:rPr lang="en-US"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𝑡</m:t>
                        </m:r>
                      </m:sup>
                      <m:e>
                        <m:r>
                          <a:rPr lang="en-US" b="0" i="1" smtClean="0">
                            <a:latin typeface="Cambria Math" panose="02040503050406030204" pitchFamily="18" charset="0"/>
                            <a:ea typeface="Cambria Math" panose="02040503050406030204" pitchFamily="18" charset="0"/>
                          </a:rPr>
                          <m:t>𝐷𝑉</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e>
                    </m:nary>
                  </m:oMath>
                </a14:m>
                <a:r>
                  <a:rPr lang="en-US" i="1" dirty="0">
                    <a:latin typeface="Cambria Math" panose="02040503050406030204" pitchFamily="18" charset="0"/>
                    <a:ea typeface="Cambria Math" panose="02040503050406030204" pitchFamily="18" charset="0"/>
                  </a:rPr>
                  <a:t>) – </a:t>
                </a:r>
                <a:r>
                  <a:rPr lang="en-US" i="1" dirty="0" err="1">
                    <a:latin typeface="Cambria Math" panose="02040503050406030204" pitchFamily="18" charset="0"/>
                    <a:ea typeface="Cambria Math" panose="02040503050406030204" pitchFamily="18" charset="0"/>
                  </a:rPr>
                  <a:t>TDpostive</a:t>
                </a:r>
                <a:r>
                  <a:rPr lang="en-US" i="1" dirty="0">
                    <a:latin typeface="Cambria Math" panose="02040503050406030204" pitchFamily="18" charset="0"/>
                    <a:ea typeface="Cambria Math" panose="02040503050406030204" pitchFamily="18" charset="0"/>
                  </a:rPr>
                  <a:t> [j]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i="1" dirty="0">
                    <a:latin typeface="Cambria Math" panose="02040503050406030204" pitchFamily="18" charset="0"/>
                    <a:ea typeface="Cambria Math" panose="02040503050406030204" pitchFamily="18" charset="0"/>
                  </a:rPr>
                  <a:t> </a:t>
                </a:r>
                <a:r>
                  <a:rPr lang="en-US" i="1" dirty="0" err="1">
                    <a:latin typeface="Cambria Math" panose="02040503050406030204" pitchFamily="18" charset="0"/>
                    <a:ea typeface="Cambria Math" panose="02040503050406030204" pitchFamily="18" charset="0"/>
                  </a:rPr>
                  <a:t>MaxNumOfTrips</a:t>
                </a:r>
                <a:r>
                  <a:rPr lang="en-US" i="1" dirty="0">
                    <a:latin typeface="Cambria Math" panose="02040503050406030204" pitchFamily="18" charset="0"/>
                    <a:ea typeface="Cambria Math" panose="02040503050406030204" pitchFamily="18" charset="0"/>
                  </a:rPr>
                  <a:t>, for all j, j=1:n</a:t>
                </a:r>
              </a:p>
              <a:p>
                <a:pPr lvl="1"/>
                <a:endParaRPr lang="en-US" dirty="0"/>
              </a:p>
              <a:p>
                <a:pPr lvl="1"/>
                <a:r>
                  <a:rPr lang="en-US" dirty="0"/>
                  <a:t>(Goal 4: Equitable) </a:t>
                </a:r>
                <a:r>
                  <a:rPr lang="en-US" i="1" dirty="0">
                    <a:latin typeface="Cambria Math" panose="02040503050406030204" pitchFamily="18" charset="0"/>
                    <a:ea typeface="Cambria Math" panose="02040503050406030204" pitchFamily="18" charset="0"/>
                  </a:rPr>
                  <a:t>(</a:t>
                </a:r>
                <a14:m>
                  <m:oMath xmlns:m="http://schemas.openxmlformats.org/officeDocument/2006/math">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𝑡</m:t>
                        </m:r>
                      </m:sup>
                      <m:e>
                        <m:r>
                          <a:rPr lang="en-US" i="1">
                            <a:latin typeface="Cambria Math" panose="02040503050406030204" pitchFamily="18" charset="0"/>
                            <a:ea typeface="Cambria Math" panose="02040503050406030204" pitchFamily="18" charset="0"/>
                          </a:rPr>
                          <m:t>𝐷𝑉</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𝑗</m:t>
                        </m:r>
                        <m:r>
                          <a:rPr lang="en-US" i="1">
                            <a:latin typeface="Cambria Math" panose="02040503050406030204" pitchFamily="18" charset="0"/>
                            <a:ea typeface="Cambria Math" panose="02040503050406030204" pitchFamily="18" charset="0"/>
                          </a:rPr>
                          <m:t>]</m:t>
                        </m:r>
                      </m:e>
                    </m:nary>
                  </m:oMath>
                </a14:m>
                <a:r>
                  <a:rPr lang="en-US" i="1" dirty="0">
                    <a:latin typeface="Cambria Math" panose="02040503050406030204" pitchFamily="18" charset="0"/>
                    <a:ea typeface="Cambria Math" panose="02040503050406030204" pitchFamily="18" charset="0"/>
                  </a:rPr>
                  <a:t>) – </a:t>
                </a:r>
                <a:r>
                  <a:rPr lang="en-US" i="1" dirty="0" err="1">
                    <a:latin typeface="Cambria Math" panose="02040503050406030204" pitchFamily="18" charset="0"/>
                    <a:ea typeface="Cambria Math" panose="02040503050406030204" pitchFamily="18" charset="0"/>
                  </a:rPr>
                  <a:t>TDminus</a:t>
                </a:r>
                <a:r>
                  <a:rPr lang="en-US" i="1" dirty="0">
                    <a:latin typeface="Cambria Math" panose="02040503050406030204" pitchFamily="18" charset="0"/>
                    <a:ea typeface="Cambria Math" panose="02040503050406030204" pitchFamily="18" charset="0"/>
                  </a:rPr>
                  <a:t> [j]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i="1" dirty="0">
                    <a:latin typeface="Cambria Math" panose="02040503050406030204" pitchFamily="18" charset="0"/>
                    <a:ea typeface="Cambria Math" panose="02040503050406030204" pitchFamily="18" charset="0"/>
                  </a:rPr>
                  <a:t> </a:t>
                </a:r>
                <a:r>
                  <a:rPr lang="en-US" i="1" dirty="0" err="1">
                    <a:latin typeface="Cambria Math" panose="02040503050406030204" pitchFamily="18" charset="0"/>
                    <a:ea typeface="Cambria Math" panose="02040503050406030204" pitchFamily="18" charset="0"/>
                  </a:rPr>
                  <a:t>MinNumOfTrips</a:t>
                </a:r>
                <a:r>
                  <a:rPr lang="en-US" i="1" dirty="0">
                    <a:latin typeface="Cambria Math" panose="02040503050406030204" pitchFamily="18" charset="0"/>
                    <a:ea typeface="Cambria Math" panose="02040503050406030204" pitchFamily="18" charset="0"/>
                  </a:rPr>
                  <a:t>, for all j, j=1:n</a:t>
                </a:r>
              </a:p>
              <a:p>
                <a:pPr lvl="1"/>
                <a:endParaRPr lang="en-US" dirty="0"/>
              </a:p>
              <a:p>
                <a:pPr lvl="1"/>
                <a:r>
                  <a:rPr lang="en-US" dirty="0"/>
                  <a:t>(Goal 5: Reward) </a:t>
                </a:r>
                <a14:m>
                  <m:oMath xmlns:m="http://schemas.openxmlformats.org/officeDocument/2006/math">
                    <m:d>
                      <m:dPr>
                        <m:ctrlPr>
                          <a:rPr lang="en-US" i="1">
                            <a:latin typeface="Cambria Math" panose="02040503050406030204" pitchFamily="18" charset="0"/>
                          </a:rPr>
                        </m:ctrlPr>
                      </m:dPr>
                      <m:e>
                        <m:nary>
                          <m:naryPr>
                            <m:chr m:val="∑"/>
                            <m:supHide m:val="on"/>
                            <m:ctrlPr>
                              <a:rPr lang="en-US" i="1">
                                <a:latin typeface="Cambria Math" panose="02040503050406030204" pitchFamily="18" charset="0"/>
                              </a:rPr>
                            </m:ctrlPr>
                          </m:naryPr>
                          <m:sub>
                            <m:eqArr>
                              <m:eqArrPr>
                                <m:ctrlPr>
                                  <a:rPr lang="en-US" i="1">
                                    <a:latin typeface="Cambria Math" panose="02040503050406030204" pitchFamily="18" charset="0"/>
                                  </a:rPr>
                                </m:ctrlPr>
                              </m:eqArrPr>
                              <m:e>
                                <m:r>
                                  <a:rPr lang="en-US" i="1">
                                    <a:latin typeface="Cambria Math" panose="02040503050406030204" pitchFamily="18" charset="0"/>
                                  </a:rPr>
                                  <m:t>1=</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e>
                              <m:e>
                                <m:r>
                                  <a:rPr lang="en-US" i="1">
                                    <a:latin typeface="Cambria Math" panose="02040503050406030204" pitchFamily="18" charset="0"/>
                                  </a:rPr>
                                  <m:t>1=</m:t>
                                </m:r>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𝑛</m:t>
                                </m:r>
                              </m:e>
                            </m:eqArr>
                          </m:sub>
                          <m:sup/>
                          <m:e>
                            <m:r>
                              <a:rPr lang="en-US" b="0" i="1" smtClean="0">
                                <a:latin typeface="Cambria Math" panose="02040503050406030204" pitchFamily="18" charset="0"/>
                              </a:rPr>
                              <m:t>𝐼𝑛𝑠𝑡𝑟𝑢𝑐𝑡𝑜𝑟𝑀𝑒𝑟𝑖𝑡</m:t>
                            </m:r>
                            <m:d>
                              <m:dPr>
                                <m:ctrlPr>
                                  <a:rPr lang="en-US" i="1">
                                    <a:latin typeface="Cambria Math" panose="02040503050406030204" pitchFamily="18" charset="0"/>
                                  </a:rPr>
                                </m:ctrlPr>
                              </m:dPr>
                              <m:e>
                                <m:r>
                                  <a:rPr lang="en-US" b="0" i="1" smtClean="0">
                                    <a:latin typeface="Cambria Math" panose="02040503050406030204" pitchFamily="18" charset="0"/>
                                  </a:rPr>
                                  <m:t>𝑗</m:t>
                                </m:r>
                              </m:e>
                            </m:d>
                            <m:r>
                              <a:rPr lang="en-US" i="1">
                                <a:latin typeface="Cambria Math" panose="02040503050406030204" pitchFamily="18" charset="0"/>
                              </a:rPr>
                              <m:t>∗</m:t>
                            </m:r>
                            <m:r>
                              <a:rPr lang="en-US" b="0" i="1" smtClean="0">
                                <a:latin typeface="Cambria Math" panose="02040503050406030204" pitchFamily="18" charset="0"/>
                              </a:rPr>
                              <m:t>𝑇𝑟𝑖𝑝𝑀𝑒𝑟𝑖𝑡𝑆𝑡𝑎𝑡𝑢𝑠</m:t>
                            </m:r>
                            <m:d>
                              <m:dPr>
                                <m:begChr m:val="["/>
                                <m:endChr m:val="]"/>
                                <m:ctrlPr>
                                  <a:rPr lang="en-US" i="1">
                                    <a:latin typeface="Cambria Math" panose="02040503050406030204" pitchFamily="18" charset="0"/>
                                  </a:rPr>
                                </m:ctrlPr>
                              </m:dPr>
                              <m:e>
                                <m:r>
                                  <a:rPr lang="en-US" i="1">
                                    <a:latin typeface="Cambria Math" panose="02040503050406030204" pitchFamily="18" charset="0"/>
                                  </a:rPr>
                                  <m:t>𝑖</m:t>
                                </m:r>
                              </m:e>
                            </m:d>
                            <m:r>
                              <a:rPr lang="en-US" b="0" i="1" smtClean="0">
                                <a:latin typeface="Cambria Math" panose="02040503050406030204" pitchFamily="18" charset="0"/>
                              </a:rPr>
                              <m:t>∗</m:t>
                            </m:r>
                            <m:r>
                              <a:rPr lang="en-US" b="0" i="1" smtClean="0">
                                <a:latin typeface="Cambria Math" panose="02040503050406030204" pitchFamily="18" charset="0"/>
                              </a:rPr>
                              <m:t>𝐷𝑉</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e>
                        </m:nary>
                      </m:e>
                    </m:d>
                    <m:r>
                      <a:rPr lang="en-US" i="1">
                        <a:latin typeface="Cambria Math" panose="02040503050406030204" pitchFamily="18" charset="0"/>
                      </a:rPr>
                      <m:t>−</m:t>
                    </m:r>
                    <m:r>
                      <a:rPr lang="en-US" b="0" i="1" smtClean="0">
                        <a:latin typeface="Cambria Math" panose="02040503050406030204" pitchFamily="18" charset="0"/>
                      </a:rPr>
                      <m:t>𝑀</m:t>
                    </m:r>
                    <m:r>
                      <a:rPr lang="en-US" i="1">
                        <a:latin typeface="Cambria Math" panose="02040503050406030204" pitchFamily="18" charset="0"/>
                      </a:rPr>
                      <m:t>𝐷𝑚𝑖𝑛𝑢𝑠</m:t>
                    </m:r>
                    <m:r>
                      <a:rPr lang="en-US" i="1">
                        <a:latin typeface="Cambria Math" panose="02040503050406030204" pitchFamily="18" charset="0"/>
                      </a:rPr>
                      <m:t>+</m:t>
                    </m:r>
                    <m:r>
                      <a:rPr lang="en-US" b="0" i="1" smtClean="0">
                        <a:latin typeface="Cambria Math" panose="02040503050406030204" pitchFamily="18" charset="0"/>
                      </a:rPr>
                      <m:t>𝑀</m:t>
                    </m:r>
                    <m:r>
                      <a:rPr lang="en-US" i="1">
                        <a:latin typeface="Cambria Math" panose="02040503050406030204" pitchFamily="18" charset="0"/>
                      </a:rPr>
                      <m:t>𝐷𝑃𝑜𝑠𝑡𝑖𝑣𝑒</m:t>
                    </m:r>
                    <m:r>
                      <a:rPr lang="en-US" i="1">
                        <a:latin typeface="Cambria Math" panose="02040503050406030204" pitchFamily="18" charset="0"/>
                      </a:rPr>
                      <m:t>=</m:t>
                    </m:r>
                    <m:r>
                      <a:rPr lang="en-US" b="0" i="1" smtClean="0">
                        <a:latin typeface="Cambria Math" panose="02040503050406030204" pitchFamily="18" charset="0"/>
                      </a:rPr>
                      <m:t>𝑇𝑎𝑟𝑔𝑒𝑡𝑁𝑢𝑚𝑂𝑓𝐼𝑛𝑠𝑡𝑟𝑢𝑐𝑡𝑜𝑟𝑠𝑇𝑜𝑆𝑒𝑛𝑑</m:t>
                    </m:r>
                    <m:r>
                      <a:rPr lang="en-US" b="0" i="1" smtClean="0">
                        <a:latin typeface="Cambria Math" panose="02040503050406030204" pitchFamily="18" charset="0"/>
                      </a:rPr>
                      <m:t>…</m:t>
                    </m:r>
                  </m:oMath>
                </a14:m>
                <a:endParaRPr lang="en-US" dirty="0"/>
              </a:p>
              <a:p>
                <a:pPr lvl="1"/>
                <a:endParaRPr lang="en-US" dirty="0"/>
              </a:p>
            </p:txBody>
          </p:sp>
        </mc:Choice>
        <mc:Fallback xmlns="">
          <p:sp>
            <p:nvSpPr>
              <p:cNvPr id="6" name="TextBox 5">
                <a:extLst>
                  <a:ext uri="{FF2B5EF4-FFF2-40B4-BE49-F238E27FC236}">
                    <a16:creationId xmlns:a16="http://schemas.microsoft.com/office/drawing/2014/main" xmlns="" id="{ED35E444-2462-4D4A-95F9-B1DE0A686B05}"/>
                  </a:ext>
                </a:extLst>
              </p:cNvPr>
              <p:cNvSpPr txBox="1">
                <a:spLocks noRot="1" noChangeAspect="1" noMove="1" noResize="1" noEditPoints="1" noAdjustHandles="1" noChangeArrowheads="1" noChangeShapeType="1" noTextEdit="1"/>
              </p:cNvSpPr>
              <p:nvPr/>
            </p:nvSpPr>
            <p:spPr>
              <a:xfrm>
                <a:off x="726621" y="1133352"/>
                <a:ext cx="7943850" cy="5688865"/>
              </a:xfrm>
              <a:prstGeom prst="rect">
                <a:avLst/>
              </a:prstGeom>
              <a:blipFill rotWithShape="0">
                <a:blip r:embed="rId2"/>
                <a:stretch>
                  <a:fillRect l="-614" t="-643" r="-1074"/>
                </a:stretch>
              </a:blipFill>
            </p:spPr>
            <p:txBody>
              <a:bodyPr/>
              <a:lstStyle/>
              <a:p>
                <a:r>
                  <a:rPr lang="en-US">
                    <a:noFill/>
                  </a:rPr>
                  <a:t> </a:t>
                </a:r>
              </a:p>
            </p:txBody>
          </p:sp>
        </mc:Fallback>
      </mc:AlternateContent>
    </p:spTree>
    <p:extLst>
      <p:ext uri="{BB962C8B-B14F-4D97-AF65-F5344CB8AC3E}">
        <p14:creationId xmlns:p14="http://schemas.microsoft.com/office/powerpoint/2010/main" val="2358280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DA0996-0F37-4F57-8746-A6A43FB1A08C}"/>
              </a:ext>
            </a:extLst>
          </p:cNvPr>
          <p:cNvSpPr txBox="1"/>
          <p:nvPr/>
        </p:nvSpPr>
        <p:spPr>
          <a:xfrm>
            <a:off x="726621" y="391886"/>
            <a:ext cx="3223959" cy="1200329"/>
          </a:xfrm>
          <a:prstGeom prst="rect">
            <a:avLst/>
          </a:prstGeom>
          <a:noFill/>
        </p:spPr>
        <p:txBody>
          <a:bodyPr wrap="none" rtlCol="0">
            <a:spAutoFit/>
          </a:bodyPr>
          <a:lstStyle/>
          <a:p>
            <a:r>
              <a:rPr lang="en-US" sz="3600" dirty="0"/>
              <a:t>Methodology</a:t>
            </a:r>
          </a:p>
          <a:p>
            <a:endParaRPr lang="en-US" sz="360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D35E444-2462-4D4A-95F9-B1DE0A686B05}"/>
                  </a:ext>
                </a:extLst>
              </p:cNvPr>
              <p:cNvSpPr txBox="1"/>
              <p:nvPr/>
            </p:nvSpPr>
            <p:spPr>
              <a:xfrm>
                <a:off x="726621" y="1133352"/>
                <a:ext cx="7943850" cy="4169731"/>
              </a:xfrm>
              <a:prstGeom prst="rect">
                <a:avLst/>
              </a:prstGeom>
              <a:noFill/>
            </p:spPr>
            <p:txBody>
              <a:bodyPr wrap="square" rtlCol="0">
                <a:spAutoFit/>
              </a:bodyPr>
              <a:lstStyle/>
              <a:p>
                <a:pPr marL="285750" indent="-285750">
                  <a:buFontTx/>
                  <a:buChar char="-"/>
                </a:pPr>
                <a:r>
                  <a:rPr lang="en-US" dirty="0"/>
                  <a:t>Hard Constraints</a:t>
                </a:r>
              </a:p>
              <a:p>
                <a:pPr marL="285750" indent="-285750">
                  <a:buFontTx/>
                  <a:buChar char="-"/>
                </a:pPr>
                <a:endParaRPr lang="en-US" dirty="0"/>
              </a:p>
              <a:p>
                <a:pPr lvl="1"/>
                <a:r>
                  <a:rPr lang="en-US" dirty="0"/>
                  <a:t>(1. Hard Budget) </a:t>
                </a:r>
                <a14:m>
                  <m:oMath xmlns:m="http://schemas.openxmlformats.org/officeDocument/2006/math">
                    <m:d>
                      <m:dPr>
                        <m:ctrlPr>
                          <a:rPr lang="en-US" i="1">
                            <a:latin typeface="Cambria Math" panose="02040503050406030204" pitchFamily="18" charset="0"/>
                          </a:rPr>
                        </m:ctrlPr>
                      </m:dPr>
                      <m:e>
                        <m:nary>
                          <m:naryPr>
                            <m:chr m:val="∑"/>
                            <m:supHide m:val="on"/>
                            <m:ctrlPr>
                              <a:rPr lang="en-US" i="1">
                                <a:latin typeface="Cambria Math" panose="02040503050406030204" pitchFamily="18" charset="0"/>
                              </a:rPr>
                            </m:ctrlPr>
                          </m:naryPr>
                          <m:sub>
                            <m:eqArr>
                              <m:eqArrPr>
                                <m:ctrlPr>
                                  <a:rPr lang="en-US" i="1">
                                    <a:latin typeface="Cambria Math" panose="02040503050406030204" pitchFamily="18" charset="0"/>
                                  </a:rPr>
                                </m:ctrlPr>
                              </m:eqArrPr>
                              <m:e>
                                <m:r>
                                  <a:rPr lang="en-US" i="1">
                                    <a:latin typeface="Cambria Math" panose="02040503050406030204" pitchFamily="18" charset="0"/>
                                  </a:rPr>
                                  <m:t>1=</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e>
                              <m:e>
                                <m:r>
                                  <a:rPr lang="en-US" i="1">
                                    <a:latin typeface="Cambria Math" panose="02040503050406030204" pitchFamily="18" charset="0"/>
                                  </a:rPr>
                                  <m:t>1=</m:t>
                                </m:r>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𝑛</m:t>
                                </m:r>
                              </m:e>
                            </m:eqArr>
                          </m:sub>
                          <m:sup/>
                          <m:e>
                            <m:r>
                              <a:rPr lang="en-US" i="1">
                                <a:latin typeface="Cambria Math" panose="02040503050406030204" pitchFamily="18" charset="0"/>
                              </a:rPr>
                              <m:t>𝐶𝑜𝑠𝑡𝑃𝑒𝑟𝑃𝑒𝑟𝑠𝑜𝑛</m:t>
                            </m:r>
                            <m:d>
                              <m:dPr>
                                <m:ctrlPr>
                                  <a:rPr lang="en-US" i="1">
                                    <a:latin typeface="Cambria Math" panose="02040503050406030204" pitchFamily="18" charset="0"/>
                                  </a:rPr>
                                </m:ctrlPr>
                              </m:dPr>
                              <m:e>
                                <m:r>
                                  <a:rPr lang="en-US" i="1">
                                    <a:latin typeface="Cambria Math" panose="02040503050406030204" pitchFamily="18" charset="0"/>
                                  </a:rPr>
                                  <m:t>𝑖</m:t>
                                </m:r>
                              </m:e>
                            </m:d>
                            <m:r>
                              <a:rPr lang="en-US" i="1">
                                <a:latin typeface="Cambria Math" panose="02040503050406030204" pitchFamily="18" charset="0"/>
                              </a:rPr>
                              <m:t>𝐷𝑉</m:t>
                            </m:r>
                            <m:d>
                              <m:dPr>
                                <m:begChr m:val="["/>
                                <m:endChr m:val="]"/>
                                <m:ctrlPr>
                                  <a:rPr lang="en-US" i="1">
                                    <a:latin typeface="Cambria Math" panose="02040503050406030204" pitchFamily="18" charset="0"/>
                                  </a:rPr>
                                </m:ctrlPr>
                              </m:dPr>
                              <m:e>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e>
                            </m:d>
                          </m:e>
                        </m:nary>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𝐹𝑢𝑛𝑑𝑠𝐿𝑒𝑓𝑡</m:t>
                    </m:r>
                  </m:oMath>
                </a14:m>
                <a:endParaRPr lang="en-US" dirty="0">
                  <a:ea typeface="Cambria Math" panose="02040503050406030204" pitchFamily="18" charset="0"/>
                </a:endParaRPr>
              </a:p>
              <a:p>
                <a:pPr lvl="1"/>
                <a:endParaRPr lang="en-US" dirty="0"/>
              </a:p>
              <a:p>
                <a:pPr lvl="1"/>
                <a:r>
                  <a:rPr lang="en-US" dirty="0"/>
                  <a:t>(2. Open spots) </a:t>
                </a:r>
                <a:r>
                  <a:rPr lang="en-US" i="1" dirty="0">
                    <a:latin typeface="Cambria Math" panose="02040503050406030204" pitchFamily="18" charset="0"/>
                    <a:ea typeface="Cambria Math" panose="02040503050406030204" pitchFamily="18" charset="0"/>
                  </a:rPr>
                  <a:t>(</a:t>
                </a:r>
                <a14:m>
                  <m:oMath xmlns:m="http://schemas.openxmlformats.org/officeDocument/2006/math">
                    <m:nary>
                      <m:naryPr>
                        <m:chr m:val="∑"/>
                        <m:ctrlPr>
                          <a:rPr lang="en-US" i="1">
                            <a:latin typeface="Cambria Math" panose="02040503050406030204" pitchFamily="18" charset="0"/>
                            <a:ea typeface="Cambria Math" panose="02040503050406030204" pitchFamily="18" charset="0"/>
                          </a:rPr>
                        </m:ctrlPr>
                      </m:naryPr>
                      <m:sub>
                        <m:r>
                          <a:rPr lang="en-US" i="1">
                            <a:latin typeface="Cambria Math" panose="02040503050406030204" pitchFamily="18" charset="0"/>
                            <a:ea typeface="Cambria Math" panose="02040503050406030204" pitchFamily="18" charset="0"/>
                          </a:rPr>
                          <m:t>𝑗</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𝑛</m:t>
                        </m:r>
                      </m:sup>
                      <m:e>
                        <m:r>
                          <a:rPr lang="en-US" i="1">
                            <a:latin typeface="Cambria Math" panose="02040503050406030204" pitchFamily="18" charset="0"/>
                            <a:ea typeface="Cambria Math" panose="02040503050406030204" pitchFamily="18" charset="0"/>
                          </a:rPr>
                          <m:t>𝐷𝑉</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𝑗</m:t>
                        </m:r>
                        <m:r>
                          <a:rPr lang="en-US" i="1">
                            <a:latin typeface="Cambria Math" panose="02040503050406030204" pitchFamily="18" charset="0"/>
                            <a:ea typeface="Cambria Math" panose="02040503050406030204" pitchFamily="18" charset="0"/>
                          </a:rPr>
                          <m:t>]</m:t>
                        </m:r>
                      </m:e>
                    </m:nary>
                  </m:oMath>
                </a14:m>
                <a:r>
                  <a:rPr lang="en-US" i="1" dirty="0">
                    <a:latin typeface="Cambria Math" panose="02040503050406030204" pitchFamily="18" charset="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i="1" dirty="0">
                    <a:latin typeface="Cambria Math" panose="02040503050406030204" pitchFamily="18" charset="0"/>
                    <a:ea typeface="Cambria Math" panose="02040503050406030204" pitchFamily="18" charset="0"/>
                  </a:rPr>
                  <a:t> </a:t>
                </a:r>
                <a:r>
                  <a:rPr lang="en-US" i="1" dirty="0" err="1">
                    <a:latin typeface="Cambria Math" panose="02040503050406030204" pitchFamily="18" charset="0"/>
                    <a:ea typeface="Cambria Math" panose="02040503050406030204" pitchFamily="18" charset="0"/>
                  </a:rPr>
                  <a:t>InstrSlotsAvailable</a:t>
                </a:r>
                <a:r>
                  <a:rPr lang="en-US" i="1" dirty="0">
                    <a:latin typeface="Cambria Math" panose="02040503050406030204" pitchFamily="18" charset="0"/>
                    <a:ea typeface="Cambria Math" panose="02040503050406030204" pitchFamily="18" charset="0"/>
                  </a:rPr>
                  <a:t>[</a:t>
                </a:r>
                <a:r>
                  <a:rPr lang="en-US" i="1" dirty="0" err="1">
                    <a:latin typeface="Cambria Math" panose="02040503050406030204" pitchFamily="18" charset="0"/>
                    <a:ea typeface="Cambria Math" panose="02040503050406030204" pitchFamily="18" charset="0"/>
                  </a:rPr>
                  <a:t>i</a:t>
                </a:r>
                <a:r>
                  <a:rPr lang="en-US" i="1" dirty="0">
                    <a:latin typeface="Cambria Math" panose="02040503050406030204" pitchFamily="18" charset="0"/>
                    <a:ea typeface="Cambria Math" panose="02040503050406030204" pitchFamily="18" charset="0"/>
                  </a:rPr>
                  <a:t>], for all </a:t>
                </a:r>
                <a:r>
                  <a:rPr lang="en-US" i="1" dirty="0" err="1">
                    <a:latin typeface="Cambria Math" panose="02040503050406030204" pitchFamily="18" charset="0"/>
                    <a:ea typeface="Cambria Math" panose="02040503050406030204" pitchFamily="18" charset="0"/>
                  </a:rPr>
                  <a:t>i</a:t>
                </a:r>
                <a:r>
                  <a:rPr lang="en-US" i="1" dirty="0">
                    <a:latin typeface="Cambria Math" panose="02040503050406030204" pitchFamily="18" charset="0"/>
                    <a:ea typeface="Cambria Math" panose="02040503050406030204" pitchFamily="18" charset="0"/>
                  </a:rPr>
                  <a:t>, </a:t>
                </a:r>
                <a:r>
                  <a:rPr lang="en-US" i="1" dirty="0" err="1">
                    <a:latin typeface="Cambria Math" panose="02040503050406030204" pitchFamily="18" charset="0"/>
                    <a:ea typeface="Cambria Math" panose="02040503050406030204" pitchFamily="18" charset="0"/>
                  </a:rPr>
                  <a:t>i</a:t>
                </a:r>
                <a:r>
                  <a:rPr lang="en-US" i="1" dirty="0">
                    <a:latin typeface="Cambria Math" panose="02040503050406030204" pitchFamily="18" charset="0"/>
                    <a:ea typeface="Cambria Math" panose="02040503050406030204" pitchFamily="18" charset="0"/>
                  </a:rPr>
                  <a:t>=1:t</a:t>
                </a:r>
              </a:p>
              <a:p>
                <a:pPr marL="285750" indent="-285750">
                  <a:buFontTx/>
                  <a:buChar char="-"/>
                </a:pPr>
                <a:endParaRPr lang="en-US" dirty="0"/>
              </a:p>
              <a:p>
                <a:pPr marL="285750" indent="-285750">
                  <a:buFontTx/>
                  <a:buChar char="-"/>
                </a:pPr>
                <a:r>
                  <a:rPr lang="en-US" dirty="0"/>
                  <a:t>Objective Function: </a:t>
                </a:r>
                <a:r>
                  <a:rPr lang="en-US" altLang="en-US" dirty="0"/>
                  <a:t>Minimize the weighted sum of deviations</a:t>
                </a:r>
              </a:p>
              <a:p>
                <a:pPr lvl="1"/>
                <a14:m>
                  <m:oMathPara xmlns:m="http://schemas.openxmlformats.org/officeDocument/2006/math">
                    <m:oMathParaPr>
                      <m:jc m:val="centerGroup"/>
                    </m:oMathParaPr>
                    <m:oMath xmlns:m="http://schemas.openxmlformats.org/officeDocument/2006/math">
                      <m:r>
                        <a:rPr lang="en-US" altLang="en-US" b="0" i="1" smtClean="0">
                          <a:latin typeface="Cambria Math" panose="02040503050406030204" pitchFamily="18" charset="0"/>
                        </a:rPr>
                        <m:t>𝑀𝑖𝑛</m:t>
                      </m:r>
                      <m:r>
                        <a:rPr lang="en-US" altLang="en-US" b="0" i="1" smtClean="0">
                          <a:latin typeface="Cambria Math" panose="02040503050406030204" pitchFamily="18" charset="0"/>
                        </a:rPr>
                        <m:t>: </m:t>
                      </m:r>
                      <m:nary>
                        <m:naryPr>
                          <m:chr m:val="∑"/>
                          <m:ctrlPr>
                            <a:rPr lang="en-US" altLang="en-US" b="0" i="1" smtClean="0">
                              <a:latin typeface="Cambria Math" panose="02040503050406030204" pitchFamily="18" charset="0"/>
                            </a:rPr>
                          </m:ctrlPr>
                        </m:naryPr>
                        <m:sub>
                          <m:r>
                            <m:rPr>
                              <m:brk m:alnAt="23"/>
                            </m:rPr>
                            <a:rPr lang="en-US" altLang="en-US" b="0" i="1" smtClean="0">
                              <a:latin typeface="Cambria Math" panose="02040503050406030204" pitchFamily="18" charset="0"/>
                            </a:rPr>
                            <m:t>𝑖</m:t>
                          </m:r>
                        </m:sub>
                        <m:sup/>
                        <m:e>
                          <m:r>
                            <a:rPr lang="en-US" altLang="en-US" b="0" i="1" smtClean="0">
                              <a:latin typeface="Cambria Math" panose="02040503050406030204" pitchFamily="18" charset="0"/>
                            </a:rPr>
                            <m:t>(</m:t>
                          </m:r>
                          <m:sSubSup>
                            <m:sSubSupPr>
                              <m:ctrlPr>
                                <a:rPr lang="en-US" altLang="en-US" b="0" i="1" smtClean="0">
                                  <a:latin typeface="Cambria Math" panose="02040503050406030204" pitchFamily="18" charset="0"/>
                                </a:rPr>
                              </m:ctrlPr>
                            </m:sSubSupPr>
                            <m:e>
                              <m:r>
                                <a:rPr lang="en-US" altLang="en-US" b="0" i="1" smtClean="0">
                                  <a:latin typeface="Cambria Math" panose="02040503050406030204" pitchFamily="18" charset="0"/>
                                </a:rPr>
                                <m:t>𝑤</m:t>
                              </m:r>
                            </m:e>
                            <m:sub>
                              <m:r>
                                <a:rPr lang="en-US" altLang="en-US" b="0" i="1" smtClean="0">
                                  <a:latin typeface="Cambria Math" panose="02040503050406030204" pitchFamily="18" charset="0"/>
                                </a:rPr>
                                <m:t>𝑔</m:t>
                              </m:r>
                            </m:sub>
                            <m:sup>
                              <m:r>
                                <a:rPr lang="en-US" altLang="en-US" b="0" i="1" smtClean="0">
                                  <a:latin typeface="Cambria Math" panose="02040503050406030204" pitchFamily="18" charset="0"/>
                                </a:rPr>
                                <m:t>−</m:t>
                              </m:r>
                            </m:sup>
                          </m:sSubSup>
                          <m:sSubSup>
                            <m:sSubSupPr>
                              <m:ctrlPr>
                                <a:rPr lang="en-US" altLang="en-US" b="0" i="1" smtClean="0">
                                  <a:latin typeface="Cambria Math" panose="02040503050406030204" pitchFamily="18" charset="0"/>
                                </a:rPr>
                              </m:ctrlPr>
                            </m:sSubSupPr>
                            <m:e>
                              <m:r>
                                <a:rPr lang="en-US" altLang="en-US" b="0" i="1" smtClean="0">
                                  <a:latin typeface="Cambria Math" panose="02040503050406030204" pitchFamily="18" charset="0"/>
                                </a:rPr>
                                <m:t>𝑑</m:t>
                              </m:r>
                            </m:e>
                            <m:sub>
                              <m:r>
                                <a:rPr lang="en-US" altLang="en-US" b="0" i="1" smtClean="0">
                                  <a:latin typeface="Cambria Math" panose="02040503050406030204" pitchFamily="18" charset="0"/>
                                </a:rPr>
                                <m:t>𝑖</m:t>
                              </m:r>
                            </m:sub>
                            <m:sup>
                              <m:r>
                                <a:rPr lang="en-US" altLang="en-US" b="0" i="1" smtClean="0">
                                  <a:latin typeface="Cambria Math" panose="02040503050406030204" pitchFamily="18" charset="0"/>
                                </a:rPr>
                                <m:t>−</m:t>
                              </m:r>
                            </m:sup>
                          </m:sSubSup>
                          <m:r>
                            <a:rPr lang="en-US" altLang="en-US" b="0" i="1" smtClean="0">
                              <a:latin typeface="Cambria Math" panose="02040503050406030204" pitchFamily="18" charset="0"/>
                            </a:rPr>
                            <m:t>+</m:t>
                          </m:r>
                          <m:sSubSup>
                            <m:sSubSupPr>
                              <m:ctrlPr>
                                <a:rPr lang="en-US" altLang="en-US" b="0" i="1" smtClean="0">
                                  <a:latin typeface="Cambria Math" panose="02040503050406030204" pitchFamily="18" charset="0"/>
                                </a:rPr>
                              </m:ctrlPr>
                            </m:sSubSupPr>
                            <m:e>
                              <m:r>
                                <a:rPr lang="en-US" altLang="en-US" b="0" i="1" smtClean="0">
                                  <a:latin typeface="Cambria Math" panose="02040503050406030204" pitchFamily="18" charset="0"/>
                                </a:rPr>
                                <m:t>𝑤</m:t>
                              </m:r>
                            </m:e>
                            <m:sub>
                              <m:r>
                                <a:rPr lang="en-US" altLang="en-US" b="0" i="1" smtClean="0">
                                  <a:latin typeface="Cambria Math" panose="02040503050406030204" pitchFamily="18" charset="0"/>
                                </a:rPr>
                                <m:t>𝑔</m:t>
                              </m:r>
                            </m:sub>
                            <m:sup>
                              <m:r>
                                <a:rPr lang="en-US" altLang="en-US" b="0" i="1" smtClean="0">
                                  <a:latin typeface="Cambria Math" panose="02040503050406030204" pitchFamily="18" charset="0"/>
                                </a:rPr>
                                <m:t>+</m:t>
                              </m:r>
                            </m:sup>
                          </m:sSubSup>
                          <m:sSubSup>
                            <m:sSubSupPr>
                              <m:ctrlPr>
                                <a:rPr lang="en-US" altLang="en-US" b="0" i="1" smtClean="0">
                                  <a:latin typeface="Cambria Math" panose="02040503050406030204" pitchFamily="18" charset="0"/>
                                </a:rPr>
                              </m:ctrlPr>
                            </m:sSubSupPr>
                            <m:e>
                              <m:r>
                                <a:rPr lang="en-US" altLang="en-US" b="0" i="1" smtClean="0">
                                  <a:latin typeface="Cambria Math" panose="02040503050406030204" pitchFamily="18" charset="0"/>
                                </a:rPr>
                                <m:t>𝑑</m:t>
                              </m:r>
                            </m:e>
                            <m:sub>
                              <m:r>
                                <a:rPr lang="en-US" altLang="en-US" b="0" i="1" smtClean="0">
                                  <a:latin typeface="Cambria Math" panose="02040503050406030204" pitchFamily="18" charset="0"/>
                                </a:rPr>
                                <m:t>𝑖</m:t>
                              </m:r>
                            </m:sub>
                            <m:sup>
                              <m:r>
                                <a:rPr lang="en-US" altLang="en-US" b="0" i="1" smtClean="0">
                                  <a:latin typeface="Cambria Math" panose="02040503050406030204" pitchFamily="18" charset="0"/>
                                </a:rPr>
                                <m:t>+</m:t>
                              </m:r>
                            </m:sup>
                          </m:sSubSup>
                          <m:r>
                            <a:rPr lang="en-US" altLang="en-US" b="0" i="1" smtClean="0">
                              <a:latin typeface="Cambria Math" panose="02040503050406030204" pitchFamily="18" charset="0"/>
                            </a:rPr>
                            <m:t>)</m:t>
                          </m:r>
                        </m:e>
                      </m:nary>
                    </m:oMath>
                  </m:oMathPara>
                </a14:m>
                <a:endParaRPr lang="en-US" dirty="0"/>
              </a:p>
              <a:p>
                <a:pPr marL="285750" indent="-285750">
                  <a:buFontTx/>
                  <a:buChar char="-"/>
                </a:pPr>
                <a:endParaRPr lang="en-US" dirty="0"/>
              </a:p>
              <a:p>
                <a:pPr marL="285750" indent="-285750">
                  <a:buFontTx/>
                  <a:buChar char="-"/>
                </a:pPr>
                <a:endParaRPr lang="en-US" dirty="0"/>
              </a:p>
              <a:p>
                <a:pPr marL="742950" lvl="1" indent="-285750">
                  <a:buFontTx/>
                  <a:buChar char="-"/>
                </a:pPr>
                <a:endParaRPr lang="en-US" dirty="0"/>
              </a:p>
              <a:p>
                <a:pPr lvl="1"/>
                <a:endParaRPr lang="en-US" dirty="0"/>
              </a:p>
            </p:txBody>
          </p:sp>
        </mc:Choice>
        <mc:Fallback xmlns="">
          <p:sp>
            <p:nvSpPr>
              <p:cNvPr id="6" name="TextBox 5">
                <a:extLst>
                  <a:ext uri="{FF2B5EF4-FFF2-40B4-BE49-F238E27FC236}">
                    <a16:creationId xmlns:a16="http://schemas.microsoft.com/office/drawing/2014/main" xmlns="" id="{ED35E444-2462-4D4A-95F9-B1DE0A686B05}"/>
                  </a:ext>
                </a:extLst>
              </p:cNvPr>
              <p:cNvSpPr txBox="1">
                <a:spLocks noRot="1" noChangeAspect="1" noMove="1" noResize="1" noEditPoints="1" noAdjustHandles="1" noChangeArrowheads="1" noChangeShapeType="1" noTextEdit="1"/>
              </p:cNvSpPr>
              <p:nvPr/>
            </p:nvSpPr>
            <p:spPr>
              <a:xfrm>
                <a:off x="726621" y="1133352"/>
                <a:ext cx="7943850" cy="4169731"/>
              </a:xfrm>
              <a:prstGeom prst="rect">
                <a:avLst/>
              </a:prstGeom>
              <a:blipFill rotWithShape="0">
                <a:blip r:embed="rId2"/>
                <a:stretch>
                  <a:fillRect l="-614" t="-877"/>
                </a:stretch>
              </a:blipFill>
            </p:spPr>
            <p:txBody>
              <a:bodyPr/>
              <a:lstStyle/>
              <a:p>
                <a:r>
                  <a:rPr lang="en-US">
                    <a:noFill/>
                  </a:rPr>
                  <a:t> </a:t>
                </a:r>
              </a:p>
            </p:txBody>
          </p:sp>
        </mc:Fallback>
      </mc:AlternateContent>
    </p:spTree>
    <p:extLst>
      <p:ext uri="{BB962C8B-B14F-4D97-AF65-F5344CB8AC3E}">
        <p14:creationId xmlns:p14="http://schemas.microsoft.com/office/powerpoint/2010/main" val="3570919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DA0996-0F37-4F57-8746-A6A43FB1A08C}"/>
              </a:ext>
            </a:extLst>
          </p:cNvPr>
          <p:cNvSpPr txBox="1"/>
          <p:nvPr/>
        </p:nvSpPr>
        <p:spPr>
          <a:xfrm>
            <a:off x="726621" y="391886"/>
            <a:ext cx="3991798" cy="646331"/>
          </a:xfrm>
          <a:prstGeom prst="rect">
            <a:avLst/>
          </a:prstGeom>
          <a:noFill/>
        </p:spPr>
        <p:txBody>
          <a:bodyPr wrap="none" rtlCol="0">
            <a:spAutoFit/>
          </a:bodyPr>
          <a:lstStyle/>
          <a:p>
            <a:r>
              <a:rPr lang="en-US" sz="3600" dirty="0"/>
              <a:t>Results &amp; Analysis</a:t>
            </a:r>
          </a:p>
        </p:txBody>
      </p:sp>
      <p:sp>
        <p:nvSpPr>
          <p:cNvPr id="6" name="TextBox 5">
            <a:extLst>
              <a:ext uri="{FF2B5EF4-FFF2-40B4-BE49-F238E27FC236}">
                <a16:creationId xmlns:a16="http://schemas.microsoft.com/office/drawing/2014/main" id="{ED35E444-2462-4D4A-95F9-B1DE0A686B05}"/>
              </a:ext>
            </a:extLst>
          </p:cNvPr>
          <p:cNvSpPr txBox="1"/>
          <p:nvPr/>
        </p:nvSpPr>
        <p:spPr>
          <a:xfrm>
            <a:off x="808264" y="1102179"/>
            <a:ext cx="7943850" cy="707886"/>
          </a:xfrm>
          <a:prstGeom prst="rect">
            <a:avLst/>
          </a:prstGeom>
          <a:noFill/>
        </p:spPr>
        <p:txBody>
          <a:bodyPr wrap="square" rtlCol="0">
            <a:spAutoFit/>
          </a:bodyPr>
          <a:lstStyle/>
          <a:p>
            <a:pPr marL="285750" indent="-285750">
              <a:buFontTx/>
              <a:buChar char="-"/>
            </a:pPr>
            <a:r>
              <a:rPr lang="en-US" sz="2000" dirty="0"/>
              <a:t>An Optimal solution to the problem within the stated methodology was discovered:</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274" y="1810065"/>
            <a:ext cx="8168640" cy="4986528"/>
          </a:xfrm>
          <a:prstGeom prst="rect">
            <a:avLst/>
          </a:prstGeom>
          <a:ln w="28575">
            <a:solidFill>
              <a:schemeClr val="bg1"/>
            </a:solidFill>
          </a:ln>
        </p:spPr>
      </p:pic>
    </p:spTree>
    <p:extLst>
      <p:ext uri="{BB962C8B-B14F-4D97-AF65-F5344CB8AC3E}">
        <p14:creationId xmlns:p14="http://schemas.microsoft.com/office/powerpoint/2010/main" val="3276160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DA0996-0F37-4F57-8746-A6A43FB1A08C}"/>
              </a:ext>
            </a:extLst>
          </p:cNvPr>
          <p:cNvSpPr txBox="1"/>
          <p:nvPr/>
        </p:nvSpPr>
        <p:spPr>
          <a:xfrm>
            <a:off x="726621" y="391886"/>
            <a:ext cx="3991798" cy="646331"/>
          </a:xfrm>
          <a:prstGeom prst="rect">
            <a:avLst/>
          </a:prstGeom>
          <a:noFill/>
        </p:spPr>
        <p:txBody>
          <a:bodyPr wrap="none" rtlCol="0">
            <a:spAutoFit/>
          </a:bodyPr>
          <a:lstStyle/>
          <a:p>
            <a:r>
              <a:rPr lang="en-US" sz="3600" dirty="0"/>
              <a:t>Results &amp; Analysis</a:t>
            </a:r>
          </a:p>
        </p:txBody>
      </p:sp>
      <p:sp>
        <p:nvSpPr>
          <p:cNvPr id="3" name="TextBox 2">
            <a:extLst>
              <a:ext uri="{FF2B5EF4-FFF2-40B4-BE49-F238E27FC236}">
                <a16:creationId xmlns:a16="http://schemas.microsoft.com/office/drawing/2014/main" id="{ED35E444-2462-4D4A-95F9-B1DE0A686B05}"/>
              </a:ext>
            </a:extLst>
          </p:cNvPr>
          <p:cNvSpPr txBox="1"/>
          <p:nvPr/>
        </p:nvSpPr>
        <p:spPr>
          <a:xfrm>
            <a:off x="808264" y="1102179"/>
            <a:ext cx="7943850" cy="400110"/>
          </a:xfrm>
          <a:prstGeom prst="rect">
            <a:avLst/>
          </a:prstGeom>
          <a:noFill/>
        </p:spPr>
        <p:txBody>
          <a:bodyPr wrap="square" rtlCol="0">
            <a:spAutoFit/>
          </a:bodyPr>
          <a:lstStyle/>
          <a:p>
            <a:pPr marL="285750" indent="-285750">
              <a:buFontTx/>
              <a:buChar char="-"/>
            </a:pPr>
            <a:r>
              <a:rPr lang="en-US" sz="2000" dirty="0"/>
              <a:t>The actual results from 2018 were far less than optimal:</a:t>
            </a:r>
          </a:p>
        </p:txBody>
      </p:sp>
      <p:pic>
        <p:nvPicPr>
          <p:cNvPr id="4" name="Picture 3"/>
          <p:cNvPicPr>
            <a:picLocks noChangeAspect="1"/>
          </p:cNvPicPr>
          <p:nvPr/>
        </p:nvPicPr>
        <p:blipFill>
          <a:blip r:embed="rId2"/>
          <a:stretch>
            <a:fillRect/>
          </a:stretch>
        </p:blipFill>
        <p:spPr>
          <a:xfrm>
            <a:off x="2695575" y="1566251"/>
            <a:ext cx="3856660" cy="5167924"/>
          </a:xfrm>
          <a:prstGeom prst="rect">
            <a:avLst/>
          </a:prstGeom>
          <a:ln w="19050">
            <a:solidFill>
              <a:schemeClr val="bg1"/>
            </a:solidFill>
          </a:ln>
        </p:spPr>
      </p:pic>
    </p:spTree>
    <p:extLst>
      <p:ext uri="{BB962C8B-B14F-4D97-AF65-F5344CB8AC3E}">
        <p14:creationId xmlns:p14="http://schemas.microsoft.com/office/powerpoint/2010/main" val="1031084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DA0996-0F37-4F57-8746-A6A43FB1A08C}"/>
              </a:ext>
            </a:extLst>
          </p:cNvPr>
          <p:cNvSpPr txBox="1"/>
          <p:nvPr/>
        </p:nvSpPr>
        <p:spPr>
          <a:xfrm>
            <a:off x="726621" y="391886"/>
            <a:ext cx="2504212" cy="646331"/>
          </a:xfrm>
          <a:prstGeom prst="rect">
            <a:avLst/>
          </a:prstGeom>
          <a:noFill/>
        </p:spPr>
        <p:txBody>
          <a:bodyPr wrap="none" rtlCol="0">
            <a:spAutoFit/>
          </a:bodyPr>
          <a:lstStyle/>
          <a:p>
            <a:r>
              <a:rPr lang="en-US" sz="3600" dirty="0"/>
              <a:t>Limitations</a:t>
            </a:r>
          </a:p>
        </p:txBody>
      </p:sp>
      <p:sp>
        <p:nvSpPr>
          <p:cNvPr id="6" name="TextBox 5">
            <a:extLst>
              <a:ext uri="{FF2B5EF4-FFF2-40B4-BE49-F238E27FC236}">
                <a16:creationId xmlns:a16="http://schemas.microsoft.com/office/drawing/2014/main" id="{ED35E444-2462-4D4A-95F9-B1DE0A686B05}"/>
              </a:ext>
            </a:extLst>
          </p:cNvPr>
          <p:cNvSpPr txBox="1"/>
          <p:nvPr/>
        </p:nvSpPr>
        <p:spPr>
          <a:xfrm>
            <a:off x="808264" y="1102179"/>
            <a:ext cx="7943850" cy="3785652"/>
          </a:xfrm>
          <a:prstGeom prst="rect">
            <a:avLst/>
          </a:prstGeom>
          <a:noFill/>
        </p:spPr>
        <p:txBody>
          <a:bodyPr wrap="square" rtlCol="0">
            <a:spAutoFit/>
          </a:bodyPr>
          <a:lstStyle/>
          <a:p>
            <a:pPr marL="285750" indent="-285750">
              <a:buFontTx/>
              <a:buChar char="-"/>
            </a:pPr>
            <a:r>
              <a:rPr lang="en-US" sz="2000" dirty="0"/>
              <a:t>Personnel, Courses, and the Budget all fluctuate</a:t>
            </a:r>
          </a:p>
          <a:p>
            <a:pPr marL="742950" lvl="1" indent="-285750">
              <a:buFontTx/>
              <a:buChar char="-"/>
            </a:pPr>
            <a:r>
              <a:rPr lang="en-US" sz="2000" dirty="0"/>
              <a:t>There may not always be a 1:1 Instructor to course situation</a:t>
            </a:r>
          </a:p>
          <a:p>
            <a:pPr marL="742950" lvl="1" indent="-285750">
              <a:buFontTx/>
              <a:buChar char="-"/>
            </a:pPr>
            <a:r>
              <a:rPr lang="en-US" sz="2000" dirty="0"/>
              <a:t>Personnel availability cannot be accurately tracked/measured</a:t>
            </a:r>
          </a:p>
          <a:p>
            <a:pPr marL="1200150" lvl="2" indent="-285750">
              <a:buFontTx/>
              <a:buChar char="-"/>
            </a:pPr>
            <a:r>
              <a:rPr lang="en-US" sz="2000" dirty="0"/>
              <a:t>Sick Time, Vacation, Unavailability, </a:t>
            </a:r>
            <a:r>
              <a:rPr lang="en-US" sz="2000" dirty="0" err="1"/>
              <a:t>etc</a:t>
            </a:r>
            <a:endParaRPr lang="en-US" sz="2000" dirty="0"/>
          </a:p>
          <a:p>
            <a:pPr marL="742950" lvl="1" indent="-285750">
              <a:buFontTx/>
              <a:buChar char="-"/>
            </a:pPr>
            <a:r>
              <a:rPr lang="en-US" sz="2000" dirty="0"/>
              <a:t>Budget varies from year to year</a:t>
            </a:r>
          </a:p>
          <a:p>
            <a:pPr marL="285750" indent="-285750">
              <a:buFontTx/>
              <a:buChar char="-"/>
            </a:pPr>
            <a:r>
              <a:rPr lang="en-US" sz="2000" dirty="0"/>
              <a:t>Focused on providing professional development opportunities, not measuring effectiveness</a:t>
            </a:r>
          </a:p>
          <a:p>
            <a:pPr marL="742950" lvl="1" indent="-285750">
              <a:buFontTx/>
              <a:buChar char="-"/>
            </a:pPr>
            <a:r>
              <a:rPr lang="en-US" sz="2000" dirty="0"/>
              <a:t>Did not measure if professional development offerings improve the ability of the instructors</a:t>
            </a:r>
          </a:p>
          <a:p>
            <a:pPr marL="1200150" lvl="2" indent="-285750">
              <a:buFontTx/>
              <a:buChar char="-"/>
            </a:pPr>
            <a:r>
              <a:rPr lang="en-US" sz="2000" dirty="0"/>
              <a:t>Doing so would be incredibly difficult and complex</a:t>
            </a:r>
          </a:p>
        </p:txBody>
      </p:sp>
    </p:spTree>
    <p:extLst>
      <p:ext uri="{BB962C8B-B14F-4D97-AF65-F5344CB8AC3E}">
        <p14:creationId xmlns:p14="http://schemas.microsoft.com/office/powerpoint/2010/main" val="423817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DA0996-0F37-4F57-8746-A6A43FB1A08C}"/>
              </a:ext>
            </a:extLst>
          </p:cNvPr>
          <p:cNvSpPr txBox="1"/>
          <p:nvPr/>
        </p:nvSpPr>
        <p:spPr>
          <a:xfrm>
            <a:off x="726621" y="391886"/>
            <a:ext cx="2634054" cy="646331"/>
          </a:xfrm>
          <a:prstGeom prst="rect">
            <a:avLst/>
          </a:prstGeom>
          <a:noFill/>
        </p:spPr>
        <p:txBody>
          <a:bodyPr wrap="none" rtlCol="0">
            <a:spAutoFit/>
          </a:bodyPr>
          <a:lstStyle/>
          <a:p>
            <a:r>
              <a:rPr lang="en-US" sz="3600" dirty="0"/>
              <a:t>Questions?</a:t>
            </a:r>
          </a:p>
        </p:txBody>
      </p:sp>
    </p:spTree>
    <p:extLst>
      <p:ext uri="{BB962C8B-B14F-4D97-AF65-F5344CB8AC3E}">
        <p14:creationId xmlns:p14="http://schemas.microsoft.com/office/powerpoint/2010/main" val="3260816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DA0996-0F37-4F57-8746-A6A43FB1A08C}"/>
              </a:ext>
            </a:extLst>
          </p:cNvPr>
          <p:cNvSpPr txBox="1"/>
          <p:nvPr/>
        </p:nvSpPr>
        <p:spPr>
          <a:xfrm>
            <a:off x="726621" y="391886"/>
            <a:ext cx="2553904" cy="646331"/>
          </a:xfrm>
          <a:prstGeom prst="rect">
            <a:avLst/>
          </a:prstGeom>
          <a:noFill/>
        </p:spPr>
        <p:txBody>
          <a:bodyPr wrap="none" rtlCol="0">
            <a:spAutoFit/>
          </a:bodyPr>
          <a:lstStyle/>
          <a:p>
            <a:r>
              <a:rPr lang="en-US" sz="3600" dirty="0"/>
              <a:t>OVERVIEW</a:t>
            </a:r>
          </a:p>
        </p:txBody>
      </p:sp>
      <p:sp>
        <p:nvSpPr>
          <p:cNvPr id="5" name="TextBox 4">
            <a:extLst>
              <a:ext uri="{FF2B5EF4-FFF2-40B4-BE49-F238E27FC236}">
                <a16:creationId xmlns:a16="http://schemas.microsoft.com/office/drawing/2014/main" id="{7FB6CD11-676F-46F4-85EE-57727C592FB2}"/>
              </a:ext>
            </a:extLst>
          </p:cNvPr>
          <p:cNvSpPr txBox="1"/>
          <p:nvPr/>
        </p:nvSpPr>
        <p:spPr>
          <a:xfrm>
            <a:off x="808264" y="1102179"/>
            <a:ext cx="7943850" cy="5109091"/>
          </a:xfrm>
          <a:prstGeom prst="rect">
            <a:avLst/>
          </a:prstGeom>
          <a:noFill/>
        </p:spPr>
        <p:txBody>
          <a:bodyPr wrap="square" rtlCol="0">
            <a:spAutoFit/>
          </a:bodyPr>
          <a:lstStyle/>
          <a:p>
            <a:pPr marL="285750" indent="-285750">
              <a:buFontTx/>
              <a:buChar char="-"/>
            </a:pPr>
            <a:r>
              <a:rPr lang="en-US" sz="4400" dirty="0"/>
              <a:t>Abstract</a:t>
            </a:r>
          </a:p>
          <a:p>
            <a:pPr marL="285750" indent="-285750">
              <a:buFontTx/>
              <a:buChar char="-"/>
            </a:pPr>
            <a:r>
              <a:rPr lang="en-US" sz="4400" dirty="0"/>
              <a:t>Background</a:t>
            </a:r>
          </a:p>
          <a:p>
            <a:pPr marL="285750" indent="-285750">
              <a:buFontTx/>
              <a:buChar char="-"/>
            </a:pPr>
            <a:r>
              <a:rPr lang="en-US" sz="4400" dirty="0"/>
              <a:t>Problem Statement</a:t>
            </a:r>
          </a:p>
          <a:p>
            <a:pPr marL="285750" indent="-285750">
              <a:buFontTx/>
              <a:buChar char="-"/>
            </a:pPr>
            <a:r>
              <a:rPr lang="en-US" sz="4400" dirty="0"/>
              <a:t>Literature Review</a:t>
            </a:r>
          </a:p>
          <a:p>
            <a:pPr marL="285750" indent="-285750">
              <a:buFontTx/>
              <a:buChar char="-"/>
            </a:pPr>
            <a:r>
              <a:rPr lang="en-US" sz="4400" dirty="0"/>
              <a:t>Methodology</a:t>
            </a:r>
          </a:p>
          <a:p>
            <a:pPr marL="285750" indent="-285750">
              <a:buFontTx/>
              <a:buChar char="-"/>
            </a:pPr>
            <a:r>
              <a:rPr lang="en-US" sz="4400" dirty="0"/>
              <a:t>Results &amp; Analysis</a:t>
            </a:r>
          </a:p>
          <a:p>
            <a:pPr marL="285750" indent="-285750">
              <a:buFontTx/>
              <a:buChar char="-"/>
            </a:pPr>
            <a:r>
              <a:rPr lang="en-US" sz="4400" dirty="0"/>
              <a:t>Limitations</a:t>
            </a:r>
          </a:p>
          <a:p>
            <a:pPr marL="285750" indent="-285750">
              <a:buFontTx/>
              <a:buChar char="-"/>
            </a:pPr>
            <a:endParaRPr lang="en-US" dirty="0"/>
          </a:p>
        </p:txBody>
      </p:sp>
    </p:spTree>
    <p:extLst>
      <p:ext uri="{BB962C8B-B14F-4D97-AF65-F5344CB8AC3E}">
        <p14:creationId xmlns:p14="http://schemas.microsoft.com/office/powerpoint/2010/main" val="3881060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DA0996-0F37-4F57-8746-A6A43FB1A08C}"/>
              </a:ext>
            </a:extLst>
          </p:cNvPr>
          <p:cNvSpPr txBox="1"/>
          <p:nvPr/>
        </p:nvSpPr>
        <p:spPr>
          <a:xfrm>
            <a:off x="726621" y="391886"/>
            <a:ext cx="2087431" cy="646331"/>
          </a:xfrm>
          <a:prstGeom prst="rect">
            <a:avLst/>
          </a:prstGeom>
          <a:noFill/>
        </p:spPr>
        <p:txBody>
          <a:bodyPr wrap="none" rtlCol="0">
            <a:spAutoFit/>
          </a:bodyPr>
          <a:lstStyle/>
          <a:p>
            <a:r>
              <a:rPr lang="en-US" sz="3600" dirty="0"/>
              <a:t>Abstract</a:t>
            </a:r>
          </a:p>
        </p:txBody>
      </p:sp>
      <p:sp>
        <p:nvSpPr>
          <p:cNvPr id="5" name="TextBox 4">
            <a:extLst>
              <a:ext uri="{FF2B5EF4-FFF2-40B4-BE49-F238E27FC236}">
                <a16:creationId xmlns:a16="http://schemas.microsoft.com/office/drawing/2014/main" id="{7FB6CD11-676F-46F4-85EE-57727C592FB2}"/>
              </a:ext>
            </a:extLst>
          </p:cNvPr>
          <p:cNvSpPr txBox="1"/>
          <p:nvPr/>
        </p:nvSpPr>
        <p:spPr>
          <a:xfrm>
            <a:off x="808264" y="1102179"/>
            <a:ext cx="7943850" cy="4401205"/>
          </a:xfrm>
          <a:prstGeom prst="rect">
            <a:avLst/>
          </a:prstGeom>
          <a:noFill/>
        </p:spPr>
        <p:txBody>
          <a:bodyPr wrap="square" rtlCol="0">
            <a:spAutoFit/>
          </a:bodyPr>
          <a:lstStyle/>
          <a:p>
            <a:r>
              <a:rPr lang="en-US" sz="2800" dirty="0"/>
              <a:t>This study explores the issue of tracking and allocating professional development opportunities for personnel in the 532d TRS at Vandenberg AFB, CA with the overall goal of optimizing the course selection process while ensuring that all instructors receive an opportunity to attend a professional development trip.  An optimal solution was discovered that achieves this goal within the constraints of the unit.</a:t>
            </a:r>
          </a:p>
        </p:txBody>
      </p:sp>
    </p:spTree>
    <p:extLst>
      <p:ext uri="{BB962C8B-B14F-4D97-AF65-F5344CB8AC3E}">
        <p14:creationId xmlns:p14="http://schemas.microsoft.com/office/powerpoint/2010/main" val="1345835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DA0996-0F37-4F57-8746-A6A43FB1A08C}"/>
              </a:ext>
            </a:extLst>
          </p:cNvPr>
          <p:cNvSpPr txBox="1"/>
          <p:nvPr/>
        </p:nvSpPr>
        <p:spPr>
          <a:xfrm>
            <a:off x="726621" y="391886"/>
            <a:ext cx="2927404" cy="646331"/>
          </a:xfrm>
          <a:prstGeom prst="rect">
            <a:avLst/>
          </a:prstGeom>
          <a:noFill/>
        </p:spPr>
        <p:txBody>
          <a:bodyPr wrap="none" rtlCol="0">
            <a:spAutoFit/>
          </a:bodyPr>
          <a:lstStyle/>
          <a:p>
            <a:r>
              <a:rPr lang="en-US" sz="3600" dirty="0"/>
              <a:t>Background</a:t>
            </a:r>
          </a:p>
        </p:txBody>
      </p:sp>
      <p:sp>
        <p:nvSpPr>
          <p:cNvPr id="5" name="TextBox 4">
            <a:extLst>
              <a:ext uri="{FF2B5EF4-FFF2-40B4-BE49-F238E27FC236}">
                <a16:creationId xmlns:a16="http://schemas.microsoft.com/office/drawing/2014/main" id="{7FB6CD11-676F-46F4-85EE-57727C592FB2}"/>
              </a:ext>
            </a:extLst>
          </p:cNvPr>
          <p:cNvSpPr txBox="1"/>
          <p:nvPr/>
        </p:nvSpPr>
        <p:spPr>
          <a:xfrm>
            <a:off x="808264" y="1102179"/>
            <a:ext cx="7943850" cy="3170099"/>
          </a:xfrm>
          <a:prstGeom prst="rect">
            <a:avLst/>
          </a:prstGeom>
          <a:noFill/>
        </p:spPr>
        <p:txBody>
          <a:bodyPr wrap="square" rtlCol="0">
            <a:spAutoFit/>
          </a:bodyPr>
          <a:lstStyle/>
          <a:p>
            <a:pPr marL="285750" indent="-285750">
              <a:buFontTx/>
              <a:buChar char="-"/>
            </a:pPr>
            <a:r>
              <a:rPr lang="en-US" sz="2000" dirty="0"/>
              <a:t>The 532d TRS is the entry point into the Nuclear and Missile Operations (</a:t>
            </a:r>
            <a:r>
              <a:rPr lang="en-US" sz="2000" dirty="0" err="1"/>
              <a:t>Missileer</a:t>
            </a:r>
            <a:r>
              <a:rPr lang="en-US" sz="2000" dirty="0"/>
              <a:t>) career field in the Air Force</a:t>
            </a:r>
          </a:p>
          <a:p>
            <a:pPr marL="285750" indent="-285750">
              <a:buFontTx/>
              <a:buChar char="-"/>
            </a:pPr>
            <a:endParaRPr lang="en-US" sz="2000" dirty="0"/>
          </a:p>
          <a:p>
            <a:pPr marL="285750" indent="-285750">
              <a:buFontTx/>
              <a:buChar char="-"/>
            </a:pPr>
            <a:r>
              <a:rPr lang="en-US" sz="2000" dirty="0"/>
              <a:t>The unit has 37 instructors and produces 120 new </a:t>
            </a:r>
            <a:r>
              <a:rPr lang="en-US" sz="2000" dirty="0" err="1"/>
              <a:t>Missileers</a:t>
            </a:r>
            <a:r>
              <a:rPr lang="en-US" sz="2000" dirty="0"/>
              <a:t> annually</a:t>
            </a:r>
          </a:p>
          <a:p>
            <a:pPr marL="285750" indent="-285750">
              <a:buFontTx/>
              <a:buChar char="-"/>
            </a:pPr>
            <a:endParaRPr lang="en-US" sz="2000" dirty="0"/>
          </a:p>
          <a:p>
            <a:pPr marL="285750" indent="-285750">
              <a:buFontTx/>
              <a:buChar char="-"/>
            </a:pPr>
            <a:r>
              <a:rPr lang="en-US" sz="2000" dirty="0"/>
              <a:t>Professional development of instructors is another responsibility of the unit.</a:t>
            </a:r>
          </a:p>
          <a:p>
            <a:pPr marL="742950" lvl="1" indent="-285750">
              <a:buFontTx/>
              <a:buChar char="-"/>
            </a:pPr>
            <a:r>
              <a:rPr lang="en-US" sz="2000" dirty="0"/>
              <a:t>Receives an annual budget of ~$180K to do this</a:t>
            </a:r>
          </a:p>
          <a:p>
            <a:pPr marL="742950" lvl="1" indent="-285750">
              <a:buFontTx/>
              <a:buChar char="-"/>
            </a:pPr>
            <a:r>
              <a:rPr lang="en-US" sz="2000" dirty="0"/>
              <a:t>Number and cost of trips varies   </a:t>
            </a:r>
          </a:p>
        </p:txBody>
      </p:sp>
    </p:spTree>
    <p:extLst>
      <p:ext uri="{BB962C8B-B14F-4D97-AF65-F5344CB8AC3E}">
        <p14:creationId xmlns:p14="http://schemas.microsoft.com/office/powerpoint/2010/main" val="207780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DA0996-0F37-4F57-8746-A6A43FB1A08C}"/>
              </a:ext>
            </a:extLst>
          </p:cNvPr>
          <p:cNvSpPr txBox="1"/>
          <p:nvPr/>
        </p:nvSpPr>
        <p:spPr>
          <a:xfrm>
            <a:off x="726621" y="391886"/>
            <a:ext cx="4498347" cy="646331"/>
          </a:xfrm>
          <a:prstGeom prst="rect">
            <a:avLst/>
          </a:prstGeom>
          <a:noFill/>
        </p:spPr>
        <p:txBody>
          <a:bodyPr wrap="none" rtlCol="0">
            <a:spAutoFit/>
          </a:bodyPr>
          <a:lstStyle/>
          <a:p>
            <a:r>
              <a:rPr lang="en-US" sz="3600" dirty="0"/>
              <a:t>Problem Statement</a:t>
            </a:r>
          </a:p>
        </p:txBody>
      </p:sp>
      <p:sp>
        <p:nvSpPr>
          <p:cNvPr id="6" name="TextBox 5">
            <a:extLst>
              <a:ext uri="{FF2B5EF4-FFF2-40B4-BE49-F238E27FC236}">
                <a16:creationId xmlns:a16="http://schemas.microsoft.com/office/drawing/2014/main" id="{ED35E444-2462-4D4A-95F9-B1DE0A686B05}"/>
              </a:ext>
            </a:extLst>
          </p:cNvPr>
          <p:cNvSpPr txBox="1"/>
          <p:nvPr/>
        </p:nvSpPr>
        <p:spPr>
          <a:xfrm>
            <a:off x="808264" y="1102179"/>
            <a:ext cx="7943850" cy="1200329"/>
          </a:xfrm>
          <a:prstGeom prst="rect">
            <a:avLst/>
          </a:prstGeom>
          <a:noFill/>
        </p:spPr>
        <p:txBody>
          <a:bodyPr wrap="square" rtlCol="0">
            <a:spAutoFit/>
          </a:bodyPr>
          <a:lstStyle/>
          <a:p>
            <a:pPr marL="285750" indent="-285750">
              <a:buFontTx/>
              <a:buChar char="-"/>
            </a:pPr>
            <a:r>
              <a:rPr lang="en-US" sz="2400" b="1" dirty="0"/>
              <a:t>There is no set process in place that optimizes funding, personnel, and events in relation to professional development</a:t>
            </a:r>
          </a:p>
        </p:txBody>
      </p:sp>
    </p:spTree>
    <p:extLst>
      <p:ext uri="{BB962C8B-B14F-4D97-AF65-F5344CB8AC3E}">
        <p14:creationId xmlns:p14="http://schemas.microsoft.com/office/powerpoint/2010/main" val="1950498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DA0996-0F37-4F57-8746-A6A43FB1A08C}"/>
              </a:ext>
            </a:extLst>
          </p:cNvPr>
          <p:cNvSpPr txBox="1"/>
          <p:nvPr/>
        </p:nvSpPr>
        <p:spPr>
          <a:xfrm>
            <a:off x="726621" y="391886"/>
            <a:ext cx="6782626" cy="646331"/>
          </a:xfrm>
          <a:prstGeom prst="rect">
            <a:avLst/>
          </a:prstGeom>
          <a:noFill/>
        </p:spPr>
        <p:txBody>
          <a:bodyPr wrap="none" rtlCol="0">
            <a:spAutoFit/>
          </a:bodyPr>
          <a:lstStyle/>
          <a:p>
            <a:r>
              <a:rPr lang="en-US" sz="3600" dirty="0"/>
              <a:t>Problem Statement-So What?</a:t>
            </a:r>
          </a:p>
        </p:txBody>
      </p:sp>
      <p:sp>
        <p:nvSpPr>
          <p:cNvPr id="6" name="TextBox 5">
            <a:extLst>
              <a:ext uri="{FF2B5EF4-FFF2-40B4-BE49-F238E27FC236}">
                <a16:creationId xmlns:a16="http://schemas.microsoft.com/office/drawing/2014/main" id="{ED35E444-2462-4D4A-95F9-B1DE0A686B05}"/>
              </a:ext>
            </a:extLst>
          </p:cNvPr>
          <p:cNvSpPr txBox="1"/>
          <p:nvPr/>
        </p:nvSpPr>
        <p:spPr>
          <a:xfrm>
            <a:off x="808264" y="1102179"/>
            <a:ext cx="7943850" cy="3754874"/>
          </a:xfrm>
          <a:prstGeom prst="rect">
            <a:avLst/>
          </a:prstGeom>
          <a:noFill/>
        </p:spPr>
        <p:txBody>
          <a:bodyPr wrap="square" rtlCol="0">
            <a:spAutoFit/>
          </a:bodyPr>
          <a:lstStyle/>
          <a:p>
            <a:pPr marL="285750" indent="-285750">
              <a:buFontTx/>
              <a:buChar char="-"/>
            </a:pPr>
            <a:r>
              <a:rPr lang="en-US" sz="2000" dirty="0"/>
              <a:t>Lack of optimization leads to many resource management issues, the most prominent being:</a:t>
            </a:r>
          </a:p>
          <a:p>
            <a:pPr marL="742950" lvl="1" indent="-285750">
              <a:buFontTx/>
              <a:buChar char="-"/>
            </a:pPr>
            <a:r>
              <a:rPr lang="en-US" sz="2000" dirty="0"/>
              <a:t>Wasted Money </a:t>
            </a:r>
          </a:p>
          <a:p>
            <a:pPr marL="1200150" lvl="2" indent="-285750">
              <a:buFontTx/>
              <a:buChar char="-"/>
            </a:pPr>
            <a:r>
              <a:rPr lang="en-US" sz="2000" dirty="0"/>
              <a:t>Unused funds are taken away from unit at end of FY</a:t>
            </a:r>
          </a:p>
          <a:p>
            <a:pPr marL="1200150" lvl="2" indent="-285750">
              <a:buFontTx/>
              <a:buChar char="-"/>
            </a:pPr>
            <a:r>
              <a:rPr lang="en-US" sz="2000" dirty="0"/>
              <a:t>Overspending takes money from other units</a:t>
            </a:r>
          </a:p>
          <a:p>
            <a:pPr marL="742950" lvl="1" indent="-285750">
              <a:buFontTx/>
              <a:buChar char="-"/>
            </a:pPr>
            <a:r>
              <a:rPr lang="en-US" sz="2000" dirty="0"/>
              <a:t>Over/Under-allocation</a:t>
            </a:r>
          </a:p>
          <a:p>
            <a:pPr marL="1200150" lvl="2" indent="-285750">
              <a:buFontTx/>
              <a:buChar char="-"/>
            </a:pPr>
            <a:r>
              <a:rPr lang="en-US" sz="2000" dirty="0"/>
              <a:t>Personnel receiving more opportunities than others</a:t>
            </a:r>
          </a:p>
          <a:p>
            <a:pPr marL="1657350" lvl="3" indent="-285750">
              <a:buFontTx/>
              <a:buChar char="-"/>
            </a:pPr>
            <a:r>
              <a:rPr lang="en-US" sz="2000" dirty="0"/>
              <a:t>Haves vs Have-Nots</a:t>
            </a:r>
          </a:p>
          <a:p>
            <a:pPr marL="742950" lvl="1" indent="-285750">
              <a:buFontTx/>
              <a:buChar char="-"/>
            </a:pPr>
            <a:r>
              <a:rPr lang="en-US" sz="2000" dirty="0"/>
              <a:t>Wasted effort</a:t>
            </a:r>
          </a:p>
          <a:p>
            <a:pPr marL="1200150" lvl="2" indent="-285750">
              <a:buFontTx/>
              <a:buChar char="-"/>
            </a:pPr>
            <a:r>
              <a:rPr lang="en-US" sz="2000" dirty="0"/>
              <a:t>Sending people on the same trip more than once (Also waste of money)</a:t>
            </a:r>
          </a:p>
          <a:p>
            <a:pPr marL="285750" indent="-285750">
              <a:buFontTx/>
              <a:buChar char="-"/>
            </a:pPr>
            <a:endParaRPr lang="en-US" dirty="0"/>
          </a:p>
        </p:txBody>
      </p:sp>
    </p:spTree>
    <p:extLst>
      <p:ext uri="{BB962C8B-B14F-4D97-AF65-F5344CB8AC3E}">
        <p14:creationId xmlns:p14="http://schemas.microsoft.com/office/powerpoint/2010/main" val="1923693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DA0996-0F37-4F57-8746-A6A43FB1A08C}"/>
              </a:ext>
            </a:extLst>
          </p:cNvPr>
          <p:cNvSpPr txBox="1"/>
          <p:nvPr/>
        </p:nvSpPr>
        <p:spPr>
          <a:xfrm>
            <a:off x="726621" y="391886"/>
            <a:ext cx="4405373" cy="646331"/>
          </a:xfrm>
          <a:prstGeom prst="rect">
            <a:avLst/>
          </a:prstGeom>
          <a:noFill/>
        </p:spPr>
        <p:txBody>
          <a:bodyPr wrap="none" rtlCol="0">
            <a:spAutoFit/>
          </a:bodyPr>
          <a:lstStyle/>
          <a:p>
            <a:r>
              <a:rPr lang="en-US" sz="3600" dirty="0"/>
              <a:t>Literature Review 1</a:t>
            </a:r>
          </a:p>
        </p:txBody>
      </p:sp>
      <p:sp>
        <p:nvSpPr>
          <p:cNvPr id="6" name="TextBox 5">
            <a:extLst>
              <a:ext uri="{FF2B5EF4-FFF2-40B4-BE49-F238E27FC236}">
                <a16:creationId xmlns:a16="http://schemas.microsoft.com/office/drawing/2014/main" id="{ED35E444-2462-4D4A-95F9-B1DE0A686B05}"/>
              </a:ext>
            </a:extLst>
          </p:cNvPr>
          <p:cNvSpPr txBox="1"/>
          <p:nvPr/>
        </p:nvSpPr>
        <p:spPr>
          <a:xfrm>
            <a:off x="808264" y="1102179"/>
            <a:ext cx="7943850" cy="4801314"/>
          </a:xfrm>
          <a:prstGeom prst="rect">
            <a:avLst/>
          </a:prstGeom>
          <a:noFill/>
        </p:spPr>
        <p:txBody>
          <a:bodyPr wrap="square" rtlCol="0">
            <a:spAutoFit/>
          </a:bodyPr>
          <a:lstStyle/>
          <a:p>
            <a:pPr marL="285750" indent="-285750">
              <a:buFontTx/>
              <a:buChar char="-"/>
            </a:pPr>
            <a:r>
              <a:rPr lang="en-US" dirty="0"/>
              <a:t>COMPSTAT: Its Origins, Evolution, and Future in Law Enforcement, </a:t>
            </a:r>
            <a:r>
              <a:rPr lang="en-US" i="1" dirty="0"/>
              <a:t>Bureau of Justice Assistance Police Executive Research Forum, Washington D.C., 2013 &lt;https://www.bja.gov/Publications/PERF-Compstat.pdf&gt;</a:t>
            </a:r>
          </a:p>
          <a:p>
            <a:pPr marL="742950" lvl="1" indent="-285750">
              <a:buFontTx/>
              <a:buChar char="-"/>
            </a:pPr>
            <a:r>
              <a:rPr lang="en-US" dirty="0"/>
              <a:t>This report discusses </a:t>
            </a:r>
            <a:r>
              <a:rPr lang="en-US" dirty="0" err="1"/>
              <a:t>Compstat</a:t>
            </a:r>
            <a:r>
              <a:rPr lang="en-US" dirty="0"/>
              <a:t>, a optimization tool that major Police Departments across the country </a:t>
            </a:r>
          </a:p>
          <a:p>
            <a:pPr marL="1200150" lvl="2" indent="-285750">
              <a:buFontTx/>
              <a:buChar char="-"/>
            </a:pPr>
            <a:r>
              <a:rPr lang="en-US" dirty="0"/>
              <a:t>Developed in 1993 by the NYPD, </a:t>
            </a:r>
            <a:r>
              <a:rPr lang="en-US" dirty="0" err="1"/>
              <a:t>Compstat</a:t>
            </a:r>
            <a:r>
              <a:rPr lang="en-US" dirty="0"/>
              <a:t> determines areas that require more police presence and patrols based on reported crimes</a:t>
            </a:r>
          </a:p>
          <a:p>
            <a:pPr marL="1200150" lvl="2" indent="-285750">
              <a:buFontTx/>
              <a:buChar char="-"/>
            </a:pPr>
            <a:r>
              <a:rPr lang="en-US" dirty="0"/>
              <a:t>Enabled an optimized allocation of police personnel and resources</a:t>
            </a:r>
          </a:p>
          <a:p>
            <a:pPr marL="1200150" lvl="2" indent="-285750">
              <a:buFontTx/>
              <a:buChar char="-"/>
            </a:pPr>
            <a:r>
              <a:rPr lang="en-US" dirty="0"/>
              <a:t>Provided tangible reductions in crime and improved operational efficiencies in the NYPD</a:t>
            </a:r>
          </a:p>
          <a:p>
            <a:pPr marL="285750" indent="-285750">
              <a:buFontTx/>
              <a:buChar char="-"/>
            </a:pPr>
            <a:r>
              <a:rPr lang="en-US" dirty="0"/>
              <a:t>How does this apply to our project?</a:t>
            </a:r>
          </a:p>
          <a:p>
            <a:pPr marL="742950" lvl="1" indent="-285750">
              <a:buFontTx/>
              <a:buChar char="-"/>
            </a:pPr>
            <a:r>
              <a:rPr lang="en-US" dirty="0"/>
              <a:t>The project is a similar endeavor in resource allocation.  The only difference are the variables and constraints.</a:t>
            </a:r>
          </a:p>
          <a:p>
            <a:pPr marL="285750" indent="-285750">
              <a:buFontTx/>
              <a:buChar char="-"/>
            </a:pPr>
            <a:endParaRPr lang="en-US" dirty="0"/>
          </a:p>
        </p:txBody>
      </p:sp>
    </p:spTree>
    <p:extLst>
      <p:ext uri="{BB962C8B-B14F-4D97-AF65-F5344CB8AC3E}">
        <p14:creationId xmlns:p14="http://schemas.microsoft.com/office/powerpoint/2010/main" val="1160312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DA0996-0F37-4F57-8746-A6A43FB1A08C}"/>
              </a:ext>
            </a:extLst>
          </p:cNvPr>
          <p:cNvSpPr txBox="1"/>
          <p:nvPr/>
        </p:nvSpPr>
        <p:spPr>
          <a:xfrm>
            <a:off x="726621" y="391886"/>
            <a:ext cx="4405373" cy="646331"/>
          </a:xfrm>
          <a:prstGeom prst="rect">
            <a:avLst/>
          </a:prstGeom>
          <a:noFill/>
        </p:spPr>
        <p:txBody>
          <a:bodyPr wrap="none" rtlCol="0">
            <a:spAutoFit/>
          </a:bodyPr>
          <a:lstStyle/>
          <a:p>
            <a:r>
              <a:rPr lang="en-US" sz="3600" dirty="0"/>
              <a:t>Literature Review 2</a:t>
            </a:r>
          </a:p>
        </p:txBody>
      </p:sp>
      <p:sp>
        <p:nvSpPr>
          <p:cNvPr id="6" name="TextBox 5">
            <a:extLst>
              <a:ext uri="{FF2B5EF4-FFF2-40B4-BE49-F238E27FC236}">
                <a16:creationId xmlns:a16="http://schemas.microsoft.com/office/drawing/2014/main" id="{ED35E444-2462-4D4A-95F9-B1DE0A686B05}"/>
              </a:ext>
            </a:extLst>
          </p:cNvPr>
          <p:cNvSpPr txBox="1"/>
          <p:nvPr/>
        </p:nvSpPr>
        <p:spPr>
          <a:xfrm>
            <a:off x="834641" y="1102179"/>
            <a:ext cx="7943850" cy="5078313"/>
          </a:xfrm>
          <a:prstGeom prst="rect">
            <a:avLst/>
          </a:prstGeom>
          <a:noFill/>
        </p:spPr>
        <p:txBody>
          <a:bodyPr wrap="square" rtlCol="0">
            <a:spAutoFit/>
          </a:bodyPr>
          <a:lstStyle/>
          <a:p>
            <a:pPr marL="285750" indent="-285750">
              <a:buFontTx/>
              <a:buChar char="-"/>
            </a:pPr>
            <a:r>
              <a:rPr lang="en-US" dirty="0"/>
              <a:t>A Goal Programming Approach to Rubber Plantation Planning in Tripura, Department of Mathematics Assam University, </a:t>
            </a:r>
            <a:r>
              <a:rPr lang="en-US" dirty="0" err="1"/>
              <a:t>Silchar</a:t>
            </a:r>
            <a:r>
              <a:rPr lang="en-US" dirty="0"/>
              <a:t>, India, 2012 http://www.m-hikari.com/ams/ams-2012/ams-121-124-2012/nandiAMS121-124-2012.pdf</a:t>
            </a:r>
          </a:p>
          <a:p>
            <a:pPr marL="742950" lvl="1" indent="-285750">
              <a:buFontTx/>
              <a:buChar char="-"/>
            </a:pPr>
            <a:r>
              <a:rPr lang="en-US" dirty="0"/>
              <a:t>The  GP  technique  was  first  used  by </a:t>
            </a:r>
            <a:r>
              <a:rPr lang="en-US" dirty="0" err="1"/>
              <a:t>Charnes</a:t>
            </a:r>
            <a:r>
              <a:rPr lang="en-US" dirty="0"/>
              <a:t>  and  Cooper  in  1960s</a:t>
            </a:r>
          </a:p>
          <a:p>
            <a:pPr marL="1200150" lvl="2" indent="-285750">
              <a:buFontTx/>
              <a:buChar char="-"/>
            </a:pPr>
            <a:r>
              <a:rPr lang="en-US" dirty="0"/>
              <a:t>The Rubber Plantation example shows how the owner of the process will give the priority to the goals that are set in the project </a:t>
            </a:r>
          </a:p>
          <a:p>
            <a:pPr marL="285750" indent="-285750">
              <a:buFontTx/>
              <a:buChar char="-"/>
            </a:pPr>
            <a:r>
              <a:rPr lang="en-US" dirty="0"/>
              <a:t>How does this apply to our project?</a:t>
            </a:r>
          </a:p>
          <a:p>
            <a:pPr marL="742950" lvl="1" indent="-285750">
              <a:buFontTx/>
              <a:buChar char="-"/>
            </a:pPr>
            <a:r>
              <a:rPr lang="en-US" dirty="0"/>
              <a:t>We are using weighted constraints that determine who is going on professional development trips based on multiple goals</a:t>
            </a:r>
          </a:p>
          <a:p>
            <a:pPr marL="742950" lvl="1" indent="-285750">
              <a:buFontTx/>
              <a:buChar char="-"/>
            </a:pPr>
            <a:r>
              <a:rPr lang="en-US" dirty="0"/>
              <a:t>We are using data from the previous year and making a fairly significant assumption that the budget will be similar in future years</a:t>
            </a:r>
          </a:p>
          <a:p>
            <a:pPr marL="1200150" lvl="2" indent="-285750">
              <a:buFontTx/>
              <a:buChar char="-"/>
            </a:pPr>
            <a:endParaRPr lang="en-US" dirty="0"/>
          </a:p>
          <a:p>
            <a:pPr marL="1200150" lvl="2" indent="-285750">
              <a:buFontTx/>
              <a:buChar char="-"/>
            </a:pPr>
            <a:endParaRPr lang="en-US" dirty="0"/>
          </a:p>
          <a:p>
            <a:pPr marL="285750" indent="-285750">
              <a:buFontTx/>
              <a:buChar char="-"/>
            </a:pPr>
            <a:endParaRPr lang="en-US" dirty="0"/>
          </a:p>
        </p:txBody>
      </p:sp>
    </p:spTree>
    <p:extLst>
      <p:ext uri="{BB962C8B-B14F-4D97-AF65-F5344CB8AC3E}">
        <p14:creationId xmlns:p14="http://schemas.microsoft.com/office/powerpoint/2010/main" val="3425281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DA0996-0F37-4F57-8746-A6A43FB1A08C}"/>
              </a:ext>
            </a:extLst>
          </p:cNvPr>
          <p:cNvSpPr txBox="1"/>
          <p:nvPr/>
        </p:nvSpPr>
        <p:spPr>
          <a:xfrm>
            <a:off x="726621" y="391886"/>
            <a:ext cx="3223959" cy="646331"/>
          </a:xfrm>
          <a:prstGeom prst="rect">
            <a:avLst/>
          </a:prstGeom>
          <a:noFill/>
        </p:spPr>
        <p:txBody>
          <a:bodyPr wrap="none" rtlCol="0">
            <a:spAutoFit/>
          </a:bodyPr>
          <a:lstStyle/>
          <a:p>
            <a:r>
              <a:rPr lang="en-US" sz="3600" dirty="0"/>
              <a:t>Methodology</a:t>
            </a:r>
          </a:p>
        </p:txBody>
      </p:sp>
      <p:sp>
        <p:nvSpPr>
          <p:cNvPr id="6" name="TextBox 5">
            <a:extLst>
              <a:ext uri="{FF2B5EF4-FFF2-40B4-BE49-F238E27FC236}">
                <a16:creationId xmlns:a16="http://schemas.microsoft.com/office/drawing/2014/main" id="{ED35E444-2462-4D4A-95F9-B1DE0A686B05}"/>
              </a:ext>
            </a:extLst>
          </p:cNvPr>
          <p:cNvSpPr txBox="1"/>
          <p:nvPr/>
        </p:nvSpPr>
        <p:spPr>
          <a:xfrm>
            <a:off x="808264" y="1102179"/>
            <a:ext cx="7943850" cy="4247317"/>
          </a:xfrm>
          <a:prstGeom prst="rect">
            <a:avLst/>
          </a:prstGeom>
          <a:noFill/>
        </p:spPr>
        <p:txBody>
          <a:bodyPr wrap="square" rtlCol="0">
            <a:spAutoFit/>
          </a:bodyPr>
          <a:lstStyle/>
          <a:p>
            <a:pPr marL="285750" indent="-285750">
              <a:buFontTx/>
              <a:buChar char="-"/>
            </a:pPr>
            <a:r>
              <a:rPr lang="en-US" dirty="0"/>
              <a:t>Use Goal programming to balance several goals</a:t>
            </a:r>
          </a:p>
          <a:p>
            <a:pPr marL="285750" indent="-285750">
              <a:buFontTx/>
              <a:buChar char="-"/>
            </a:pPr>
            <a:endParaRPr lang="en-US" dirty="0"/>
          </a:p>
          <a:p>
            <a:r>
              <a:rPr lang="en-US" dirty="0"/>
              <a:t>	Goal 1: Fully utilize funds</a:t>
            </a:r>
          </a:p>
          <a:p>
            <a:endParaRPr lang="en-US" dirty="0"/>
          </a:p>
          <a:p>
            <a:r>
              <a:rPr lang="en-US" dirty="0"/>
              <a:t>	Goal 2: Prioritize active instructors</a:t>
            </a:r>
          </a:p>
          <a:p>
            <a:endParaRPr lang="en-US" dirty="0"/>
          </a:p>
          <a:p>
            <a:r>
              <a:rPr lang="en-US" dirty="0"/>
              <a:t>	Goal 3: Equitable opportunities</a:t>
            </a:r>
          </a:p>
          <a:p>
            <a:endParaRPr lang="en-US" dirty="0"/>
          </a:p>
          <a:p>
            <a:r>
              <a:rPr lang="en-US" dirty="0"/>
              <a:t>	Goal 4: Reward top performers</a:t>
            </a:r>
          </a:p>
          <a:p>
            <a:endParaRPr lang="en-US" dirty="0"/>
          </a:p>
          <a:p>
            <a:pPr marL="285750" indent="-285750">
              <a:buFontTx/>
              <a:buChar char="-"/>
            </a:pPr>
            <a:r>
              <a:rPr lang="en-US" dirty="0"/>
              <a:t>Decision Variables</a:t>
            </a:r>
          </a:p>
          <a:p>
            <a:pPr marL="285750" indent="-285750">
              <a:buFontTx/>
              <a:buChar char="-"/>
            </a:pPr>
            <a:endParaRPr lang="en-US" dirty="0"/>
          </a:p>
          <a:p>
            <a:pPr lvl="1"/>
            <a:r>
              <a:rPr lang="en-US" dirty="0"/>
              <a:t>1.  DV[</a:t>
            </a:r>
            <a:r>
              <a:rPr lang="en-US" dirty="0" err="1"/>
              <a:t>i,j</a:t>
            </a:r>
            <a:r>
              <a:rPr lang="en-US" dirty="0"/>
              <a:t>], where DV is a binary value of (0 or 1) for the </a:t>
            </a:r>
            <a:r>
              <a:rPr lang="en-US" dirty="0" err="1"/>
              <a:t>ith</a:t>
            </a:r>
            <a:r>
              <a:rPr lang="en-US" dirty="0"/>
              <a:t> trip and the </a:t>
            </a:r>
            <a:r>
              <a:rPr lang="en-US" dirty="0" err="1"/>
              <a:t>jth</a:t>
            </a:r>
            <a:r>
              <a:rPr lang="en-US" dirty="0"/>
              <a:t> instructor. A value of 1 indicates that the </a:t>
            </a:r>
            <a:r>
              <a:rPr lang="en-US" dirty="0" err="1"/>
              <a:t>jth</a:t>
            </a:r>
            <a:r>
              <a:rPr lang="en-US" dirty="0"/>
              <a:t> instructor is assigned to the </a:t>
            </a:r>
            <a:r>
              <a:rPr lang="en-US" dirty="0" err="1"/>
              <a:t>ith</a:t>
            </a:r>
            <a:r>
              <a:rPr lang="en-US" dirty="0"/>
              <a:t> trip.</a:t>
            </a:r>
          </a:p>
        </p:txBody>
      </p:sp>
    </p:spTree>
    <p:extLst>
      <p:ext uri="{BB962C8B-B14F-4D97-AF65-F5344CB8AC3E}">
        <p14:creationId xmlns:p14="http://schemas.microsoft.com/office/powerpoint/2010/main" val="263431731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434</TotalTime>
  <Words>765</Words>
  <Application>Microsoft Office PowerPoint</Application>
  <PresentationFormat>On-screen Show (4:3)</PresentationFormat>
  <Paragraphs>103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Cambria Math</vt:lpstr>
      <vt:lpstr>Century Gothic</vt:lpstr>
      <vt:lpstr>Wingdings 3</vt:lpstr>
      <vt:lpstr>Slice</vt:lpstr>
      <vt:lpstr>Optimizing Professional Development for 532d training squadron (TRS)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Professional Development for 532 trs</dc:title>
  <dc:creator>William Wood</dc:creator>
  <cp:lastModifiedBy>Daniel Cook</cp:lastModifiedBy>
  <cp:revision>33</cp:revision>
  <dcterms:created xsi:type="dcterms:W3CDTF">2019-03-09T23:22:42Z</dcterms:created>
  <dcterms:modified xsi:type="dcterms:W3CDTF">2019-03-14T04:03:28Z</dcterms:modified>
</cp:coreProperties>
</file>