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7"/>
  </p:notesMasterIdLst>
  <p:sldIdLst>
    <p:sldId id="260" r:id="rId2"/>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4406" autoAdjust="0"/>
  </p:normalViewPr>
  <p:slideViewPr>
    <p:cSldViewPr snapToGrid="0">
      <p:cViewPr varScale="1">
        <p:scale>
          <a:sx n="91" d="100"/>
          <a:sy n="91" d="100"/>
        </p:scale>
        <p:origin x="12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4BC0D4-0C0C-4DC0-815B-6748E196BD03}" type="datetimeFigureOut">
              <a:rPr lang="en-US" smtClean="0"/>
              <a:t>10/17/2024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6BD35-94FC-4250-BB4C-A7FDAAA87224}" type="slidenum">
              <a:rPr lang="en-US" smtClean="0"/>
              <a:t>‹#›</a:t>
            </a:fld>
            <a:endParaRPr lang="en-US"/>
          </a:p>
        </p:txBody>
      </p:sp>
    </p:spTree>
    <p:extLst>
      <p:ext uri="{BB962C8B-B14F-4D97-AF65-F5344CB8AC3E}">
        <p14:creationId xmlns:p14="http://schemas.microsoft.com/office/powerpoint/2010/main" val="381598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chart visualizes the debt-to-income ratio for companies in different states. The plt.bar() function from Matplotlib is used to create a bar chart, where each bar represents a state, and the height corresponds to the average debt-to-income ratio. The x-axis contains the state names, and the y-axis represents the ratio.</a:t>
            </a:r>
          </a:p>
          <a:p>
            <a:endParaRPr lang="en-US" dirty="0"/>
          </a:p>
        </p:txBody>
      </p:sp>
      <p:sp>
        <p:nvSpPr>
          <p:cNvPr id="4" name="Slide Number Placeholder 3"/>
          <p:cNvSpPr>
            <a:spLocks noGrp="1"/>
          </p:cNvSpPr>
          <p:nvPr>
            <p:ph type="sldNum" sz="quarter" idx="5"/>
          </p:nvPr>
        </p:nvSpPr>
        <p:spPr/>
        <p:txBody>
          <a:bodyPr/>
          <a:lstStyle/>
          <a:p>
            <a:fld id="{6656BD35-94FC-4250-BB4C-A7FDAAA87224}" type="slidenum">
              <a:rPr lang="en-US" smtClean="0"/>
              <a:t>1</a:t>
            </a:fld>
            <a:endParaRPr lang="en-US"/>
          </a:p>
        </p:txBody>
      </p:sp>
    </p:spTree>
    <p:extLst>
      <p:ext uri="{BB962C8B-B14F-4D97-AF65-F5344CB8AC3E}">
        <p14:creationId xmlns:p14="http://schemas.microsoft.com/office/powerpoint/2010/main" val="176348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bar chart visualizes the debt-to-income ratio for companies in different states. The plt.bar() function from Matplotlib is used to create a bar chart, where each bar represents a state, and the height corresponds to the average debt-to-income ratio. The x-axis contains the state names, and the y-axis represents the ratio.</a:t>
            </a:r>
          </a:p>
          <a:p>
            <a:endParaRPr lang="en-US" dirty="0"/>
          </a:p>
        </p:txBody>
      </p:sp>
      <p:sp>
        <p:nvSpPr>
          <p:cNvPr id="4" name="Slide Number Placeholder 3"/>
          <p:cNvSpPr>
            <a:spLocks noGrp="1"/>
          </p:cNvSpPr>
          <p:nvPr>
            <p:ph type="sldNum" sz="quarter" idx="5"/>
          </p:nvPr>
        </p:nvSpPr>
        <p:spPr/>
        <p:txBody>
          <a:bodyPr/>
          <a:lstStyle/>
          <a:p>
            <a:fld id="{6656BD35-94FC-4250-BB4C-A7FDAAA87224}" type="slidenum">
              <a:rPr lang="en-US" smtClean="0"/>
              <a:t>2</a:t>
            </a:fld>
            <a:endParaRPr lang="en-US"/>
          </a:p>
        </p:txBody>
      </p:sp>
    </p:spTree>
    <p:extLst>
      <p:ext uri="{BB962C8B-B14F-4D97-AF65-F5344CB8AC3E}">
        <p14:creationId xmlns:p14="http://schemas.microsoft.com/office/powerpoint/2010/main" val="94585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heatmap is used to visualize the average profit margin by state. The sns.heatmap() function generates this heatmap, with each state represented by a cell. The color intensity of the cell indicates the average profit margin for that state, allowing for quick identification of regions with higher or lower profitability. Annotating each cell with actual values provides further clarity, and the use of a color gradient (e.g., '</a:t>
            </a:r>
            <a:r>
              <a:rPr lang="en-US" dirty="0" err="1"/>
              <a:t>coolwarm</a:t>
            </a:r>
            <a:r>
              <a:rPr lang="en-US" dirty="0"/>
              <a:t>') makes it easy to distinguish between different profit margin levels. This visualization helps in spotting geographical trends in profitability across different U.S. states.</a:t>
            </a:r>
          </a:p>
        </p:txBody>
      </p:sp>
      <p:sp>
        <p:nvSpPr>
          <p:cNvPr id="4" name="Slide Number Placeholder 3"/>
          <p:cNvSpPr>
            <a:spLocks noGrp="1"/>
          </p:cNvSpPr>
          <p:nvPr>
            <p:ph type="sldNum" sz="quarter" idx="5"/>
          </p:nvPr>
        </p:nvSpPr>
        <p:spPr/>
        <p:txBody>
          <a:bodyPr/>
          <a:lstStyle/>
          <a:p>
            <a:fld id="{6656BD35-94FC-4250-BB4C-A7FDAAA87224}" type="slidenum">
              <a:rPr lang="en-US" smtClean="0"/>
              <a:t>3</a:t>
            </a:fld>
            <a:endParaRPr lang="en-US"/>
          </a:p>
        </p:txBody>
      </p:sp>
    </p:spTree>
    <p:extLst>
      <p:ext uri="{BB962C8B-B14F-4D97-AF65-F5344CB8AC3E}">
        <p14:creationId xmlns:p14="http://schemas.microsoft.com/office/powerpoint/2010/main" val="110293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visualizes the distribution of total revenue across the dataset. The plt.hist() function is used, where the data is divided into bins (ranges of values), and the height of each bar indicates the frequency (number of companies) in that range. This gives insights into the concentration of total revenue values.</a:t>
            </a:r>
          </a:p>
        </p:txBody>
      </p:sp>
      <p:sp>
        <p:nvSpPr>
          <p:cNvPr id="4" name="Slide Number Placeholder 3"/>
          <p:cNvSpPr>
            <a:spLocks noGrp="1"/>
          </p:cNvSpPr>
          <p:nvPr>
            <p:ph type="sldNum" sz="quarter" idx="5"/>
          </p:nvPr>
        </p:nvSpPr>
        <p:spPr/>
        <p:txBody>
          <a:bodyPr/>
          <a:lstStyle/>
          <a:p>
            <a:fld id="{6656BD35-94FC-4250-BB4C-A7FDAAA87224}" type="slidenum">
              <a:rPr lang="en-US" smtClean="0"/>
              <a:t>4</a:t>
            </a:fld>
            <a:endParaRPr lang="en-US"/>
          </a:p>
        </p:txBody>
      </p:sp>
    </p:spTree>
    <p:extLst>
      <p:ext uri="{BB962C8B-B14F-4D97-AF65-F5344CB8AC3E}">
        <p14:creationId xmlns:p14="http://schemas.microsoft.com/office/powerpoint/2010/main" val="38233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scatter plot is used to visualize the relationship between total equity and total long-term debt for each company. The plt.scatter() function creates a plot where each point represents a company, with total equity on the x-axis and total long-term debt on the y-axis. This plot helps to observe any correlation between equity and debt.</a:t>
            </a:r>
          </a:p>
        </p:txBody>
      </p:sp>
      <p:sp>
        <p:nvSpPr>
          <p:cNvPr id="4" name="Slide Number Placeholder 3"/>
          <p:cNvSpPr>
            <a:spLocks noGrp="1"/>
          </p:cNvSpPr>
          <p:nvPr>
            <p:ph type="sldNum" sz="quarter" idx="5"/>
          </p:nvPr>
        </p:nvSpPr>
        <p:spPr/>
        <p:txBody>
          <a:bodyPr/>
          <a:lstStyle/>
          <a:p>
            <a:fld id="{6656BD35-94FC-4250-BB4C-A7FDAAA87224}" type="slidenum">
              <a:rPr lang="en-US" smtClean="0"/>
              <a:t>5</a:t>
            </a:fld>
            <a:endParaRPr lang="en-US"/>
          </a:p>
        </p:txBody>
      </p:sp>
    </p:spTree>
    <p:extLst>
      <p:ext uri="{BB962C8B-B14F-4D97-AF65-F5344CB8AC3E}">
        <p14:creationId xmlns:p14="http://schemas.microsoft.com/office/powerpoint/2010/main" val="382175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10/17/2024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54753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10/17/2024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6102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10/17/2024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839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10/17/2024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86420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10/17/2024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5817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10/17/2024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5753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10/17/2024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8473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10/17/2024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8556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10/17/2024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817485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10/17/2024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4520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10/17/2024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3803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10/17/2024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67073059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51620ABF-9643-8DD6-FF43-A0BC19037AFC}"/>
              </a:ext>
            </a:extLst>
          </p:cNvPr>
          <p:cNvPicPr>
            <a:picLocks noChangeAspect="1"/>
          </p:cNvPicPr>
          <p:nvPr/>
        </p:nvPicPr>
        <p:blipFill>
          <a:blip r:embed="rId3"/>
          <a:srcRect l="23442" r="30203" b="-1"/>
          <a:stretch/>
        </p:blipFill>
        <p:spPr>
          <a:xfrm>
            <a:off x="20" y="10"/>
            <a:ext cx="4709417"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72AABF-786B-1C2C-0FF9-8D757E0F6E59}"/>
              </a:ext>
            </a:extLst>
          </p:cNvPr>
          <p:cNvSpPr txBox="1"/>
          <p:nvPr/>
        </p:nvSpPr>
        <p:spPr>
          <a:xfrm>
            <a:off x="6105042" y="2044005"/>
            <a:ext cx="4709416" cy="2769989"/>
          </a:xfrm>
          <a:prstGeom prst="rect">
            <a:avLst/>
          </a:prstGeom>
          <a:noFill/>
        </p:spPr>
        <p:txBody>
          <a:bodyPr wrap="square" rtlCol="0">
            <a:spAutoFit/>
          </a:bodyPr>
          <a:lstStyle/>
          <a:p>
            <a:pPr algn="ctr"/>
            <a:r>
              <a:rPr lang="en-US" sz="3200" b="1" dirty="0"/>
              <a:t>Robert Pavlik </a:t>
            </a:r>
          </a:p>
          <a:p>
            <a:pPr algn="ctr"/>
            <a:endParaRPr lang="en-US" sz="1400" b="1" dirty="0"/>
          </a:p>
          <a:p>
            <a:pPr algn="ctr"/>
            <a:r>
              <a:rPr lang="en-US" sz="3200" b="1" dirty="0"/>
              <a:t>Analytics Programming </a:t>
            </a:r>
          </a:p>
          <a:p>
            <a:pPr algn="ctr"/>
            <a:r>
              <a:rPr lang="en-US" sz="3200" b="1" dirty="0"/>
              <a:t>D598</a:t>
            </a:r>
          </a:p>
          <a:p>
            <a:pPr algn="ctr"/>
            <a:endParaRPr lang="en-US" sz="3200" b="1" dirty="0"/>
          </a:p>
          <a:p>
            <a:pPr algn="ctr"/>
            <a:r>
              <a:rPr lang="en-US" sz="3200" b="1" dirty="0"/>
              <a:t>Task 3</a:t>
            </a:r>
          </a:p>
        </p:txBody>
      </p:sp>
    </p:spTree>
    <p:extLst>
      <p:ext uri="{BB962C8B-B14F-4D97-AF65-F5344CB8AC3E}">
        <p14:creationId xmlns:p14="http://schemas.microsoft.com/office/powerpoint/2010/main" val="275017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51620ABF-9643-8DD6-FF43-A0BC19037AFC}"/>
              </a:ext>
            </a:extLst>
          </p:cNvPr>
          <p:cNvPicPr>
            <a:picLocks noChangeAspect="1"/>
          </p:cNvPicPr>
          <p:nvPr/>
        </p:nvPicPr>
        <p:blipFill>
          <a:blip r:embed="rId3"/>
          <a:srcRect l="23442" r="30203" b="-1"/>
          <a:stretch/>
        </p:blipFill>
        <p:spPr>
          <a:xfrm>
            <a:off x="20" y="10"/>
            <a:ext cx="4709417"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blue lines&#10;&#10;Description automatically generated with medium confidence">
            <a:extLst>
              <a:ext uri="{FF2B5EF4-FFF2-40B4-BE49-F238E27FC236}">
                <a16:creationId xmlns:a16="http://schemas.microsoft.com/office/drawing/2014/main" id="{FB163878-F4A0-A26E-C31A-92C29E596755}"/>
              </a:ext>
            </a:extLst>
          </p:cNvPr>
          <p:cNvPicPr>
            <a:picLocks noChangeAspect="1"/>
          </p:cNvPicPr>
          <p:nvPr/>
        </p:nvPicPr>
        <p:blipFill>
          <a:blip r:embed="rId4">
            <a:extLst>
              <a:ext uri="{28A0092B-C50C-407E-A947-70E740481C1C}">
                <a14:useLocalDpi xmlns:a14="http://schemas.microsoft.com/office/drawing/2010/main" val="0"/>
              </a:ext>
            </a:extLst>
          </a:blip>
          <a:srcRect l="9397" t="8116" r="8068"/>
          <a:stretch/>
        </p:blipFill>
        <p:spPr>
          <a:xfrm>
            <a:off x="4709458" y="0"/>
            <a:ext cx="7482521" cy="6857989"/>
          </a:xfrm>
          <a:prstGeom prst="rect">
            <a:avLst/>
          </a:prstGeom>
        </p:spPr>
      </p:pic>
      <p:sp>
        <p:nvSpPr>
          <p:cNvPr id="7" name="TextBox 6">
            <a:extLst>
              <a:ext uri="{FF2B5EF4-FFF2-40B4-BE49-F238E27FC236}">
                <a16:creationId xmlns:a16="http://schemas.microsoft.com/office/drawing/2014/main" id="{4F72AABF-786B-1C2C-0FF9-8D757E0F6E59}"/>
              </a:ext>
            </a:extLst>
          </p:cNvPr>
          <p:cNvSpPr txBox="1"/>
          <p:nvPr/>
        </p:nvSpPr>
        <p:spPr>
          <a:xfrm>
            <a:off x="0" y="122548"/>
            <a:ext cx="4709416" cy="1846659"/>
          </a:xfrm>
          <a:prstGeom prst="rect">
            <a:avLst/>
          </a:prstGeom>
          <a:noFill/>
        </p:spPr>
        <p:txBody>
          <a:bodyPr wrap="square" rtlCol="0">
            <a:spAutoFit/>
          </a:bodyPr>
          <a:lstStyle/>
          <a:p>
            <a:pPr algn="ctr"/>
            <a:r>
              <a:rPr lang="en-US" sz="3200" b="1" dirty="0"/>
              <a:t>Bar Chart: </a:t>
            </a:r>
          </a:p>
          <a:p>
            <a:pPr algn="ctr"/>
            <a:endParaRPr lang="en-US" sz="1400" b="1" dirty="0"/>
          </a:p>
          <a:p>
            <a:pPr algn="ctr"/>
            <a:r>
              <a:rPr lang="en-US" sz="3200" b="1" dirty="0"/>
              <a:t>Debt-to-Income Ratio </a:t>
            </a:r>
          </a:p>
          <a:p>
            <a:pPr algn="ctr"/>
            <a:r>
              <a:rPr lang="en-US" sz="3200" b="1" dirty="0"/>
              <a:t>By State</a:t>
            </a:r>
          </a:p>
        </p:txBody>
      </p:sp>
    </p:spTree>
    <p:extLst>
      <p:ext uri="{BB962C8B-B14F-4D97-AF65-F5344CB8AC3E}">
        <p14:creationId xmlns:p14="http://schemas.microsoft.com/office/powerpoint/2010/main" val="277731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51620ABF-9643-8DD6-FF43-A0BC19037AFC}"/>
              </a:ext>
            </a:extLst>
          </p:cNvPr>
          <p:cNvPicPr>
            <a:picLocks noChangeAspect="1"/>
          </p:cNvPicPr>
          <p:nvPr/>
        </p:nvPicPr>
        <p:blipFill>
          <a:blip r:embed="rId3"/>
          <a:srcRect l="23442" r="30203" b="-1"/>
          <a:stretch/>
        </p:blipFill>
        <p:spPr>
          <a:xfrm>
            <a:off x="20" y="10"/>
            <a:ext cx="4637945" cy="6857990"/>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and blue graph&#10;&#10;Description automatically generated">
            <a:extLst>
              <a:ext uri="{FF2B5EF4-FFF2-40B4-BE49-F238E27FC236}">
                <a16:creationId xmlns:a16="http://schemas.microsoft.com/office/drawing/2014/main" id="{44A8638D-4F34-1878-56F8-82A94FEB23E6}"/>
              </a:ext>
            </a:extLst>
          </p:cNvPr>
          <p:cNvPicPr>
            <a:picLocks noChangeAspect="1"/>
          </p:cNvPicPr>
          <p:nvPr/>
        </p:nvPicPr>
        <p:blipFill>
          <a:blip r:embed="rId4">
            <a:extLst>
              <a:ext uri="{28A0092B-C50C-407E-A947-70E740481C1C}">
                <a14:useLocalDpi xmlns:a14="http://schemas.microsoft.com/office/drawing/2010/main" val="0"/>
              </a:ext>
            </a:extLst>
          </a:blip>
          <a:srcRect l="2480" t="7835" r="13519" b="5704"/>
          <a:stretch/>
        </p:blipFill>
        <p:spPr>
          <a:xfrm>
            <a:off x="4637988" y="0"/>
            <a:ext cx="7553989" cy="6857988"/>
          </a:xfrm>
          <a:prstGeom prst="rect">
            <a:avLst/>
          </a:prstGeom>
        </p:spPr>
      </p:pic>
      <p:sp>
        <p:nvSpPr>
          <p:cNvPr id="5" name="TextBox 4">
            <a:extLst>
              <a:ext uri="{FF2B5EF4-FFF2-40B4-BE49-F238E27FC236}">
                <a16:creationId xmlns:a16="http://schemas.microsoft.com/office/drawing/2014/main" id="{3EED39AE-6089-28DE-7E53-0F4363B8B0A3}"/>
              </a:ext>
            </a:extLst>
          </p:cNvPr>
          <p:cNvSpPr txBox="1"/>
          <p:nvPr/>
        </p:nvSpPr>
        <p:spPr>
          <a:xfrm>
            <a:off x="0" y="122548"/>
            <a:ext cx="4619134" cy="1785104"/>
          </a:xfrm>
          <a:prstGeom prst="rect">
            <a:avLst/>
          </a:prstGeom>
          <a:noFill/>
        </p:spPr>
        <p:txBody>
          <a:bodyPr wrap="square" rtlCol="0">
            <a:spAutoFit/>
          </a:bodyPr>
          <a:lstStyle/>
          <a:p>
            <a:pPr algn="ctr"/>
            <a:r>
              <a:rPr lang="en-US" sz="3200" b="1" dirty="0"/>
              <a:t>Heatmap: </a:t>
            </a:r>
          </a:p>
          <a:p>
            <a:pPr algn="ctr"/>
            <a:endParaRPr lang="en-US" sz="1400" b="1" dirty="0"/>
          </a:p>
          <a:p>
            <a:pPr algn="ctr"/>
            <a:r>
              <a:rPr lang="en-US" sz="3200" b="1" dirty="0"/>
              <a:t>Average Profit Margin</a:t>
            </a:r>
          </a:p>
          <a:p>
            <a:pPr algn="ctr"/>
            <a:r>
              <a:rPr lang="en-US" sz="3200" b="1" dirty="0"/>
              <a:t>By State</a:t>
            </a:r>
          </a:p>
        </p:txBody>
      </p:sp>
    </p:spTree>
    <p:extLst>
      <p:ext uri="{BB962C8B-B14F-4D97-AF65-F5344CB8AC3E}">
        <p14:creationId xmlns:p14="http://schemas.microsoft.com/office/powerpoint/2010/main" val="145077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51620ABF-9643-8DD6-FF43-A0BC19037AFC}"/>
              </a:ext>
            </a:extLst>
          </p:cNvPr>
          <p:cNvPicPr>
            <a:picLocks noChangeAspect="1"/>
          </p:cNvPicPr>
          <p:nvPr/>
        </p:nvPicPr>
        <p:blipFill>
          <a:blip r:embed="rId3"/>
          <a:srcRect l="23442" r="30203" b="-1"/>
          <a:stretch/>
        </p:blipFill>
        <p:spPr>
          <a:xfrm>
            <a:off x="20" y="10"/>
            <a:ext cx="4709417" cy="6857990"/>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een bar graph with black text&#10;&#10;Description automatically generated">
            <a:extLst>
              <a:ext uri="{FF2B5EF4-FFF2-40B4-BE49-F238E27FC236}">
                <a16:creationId xmlns:a16="http://schemas.microsoft.com/office/drawing/2014/main" id="{CE7FC766-1154-BE68-44BA-2FC9D4832000}"/>
              </a:ext>
            </a:extLst>
          </p:cNvPr>
          <p:cNvPicPr>
            <a:picLocks noChangeAspect="1"/>
          </p:cNvPicPr>
          <p:nvPr/>
        </p:nvPicPr>
        <p:blipFill>
          <a:blip r:embed="rId4">
            <a:extLst>
              <a:ext uri="{28A0092B-C50C-407E-A947-70E740481C1C}">
                <a14:useLocalDpi xmlns:a14="http://schemas.microsoft.com/office/drawing/2010/main" val="0"/>
              </a:ext>
            </a:extLst>
          </a:blip>
          <a:srcRect l="8218" t="8110" r="8132" b="6255"/>
          <a:stretch/>
        </p:blipFill>
        <p:spPr>
          <a:xfrm>
            <a:off x="4709437" y="0"/>
            <a:ext cx="7482574" cy="6857989"/>
          </a:xfrm>
          <a:prstGeom prst="rect">
            <a:avLst/>
          </a:prstGeom>
        </p:spPr>
      </p:pic>
      <p:sp>
        <p:nvSpPr>
          <p:cNvPr id="5" name="TextBox 4">
            <a:extLst>
              <a:ext uri="{FF2B5EF4-FFF2-40B4-BE49-F238E27FC236}">
                <a16:creationId xmlns:a16="http://schemas.microsoft.com/office/drawing/2014/main" id="{5C50DE50-FBD1-B953-CBA7-1841849059A1}"/>
              </a:ext>
            </a:extLst>
          </p:cNvPr>
          <p:cNvSpPr txBox="1"/>
          <p:nvPr/>
        </p:nvSpPr>
        <p:spPr>
          <a:xfrm>
            <a:off x="18076" y="131975"/>
            <a:ext cx="4709425" cy="1785104"/>
          </a:xfrm>
          <a:prstGeom prst="rect">
            <a:avLst/>
          </a:prstGeom>
          <a:noFill/>
        </p:spPr>
        <p:txBody>
          <a:bodyPr wrap="square" rtlCol="0">
            <a:spAutoFit/>
          </a:bodyPr>
          <a:lstStyle/>
          <a:p>
            <a:pPr algn="ctr"/>
            <a:r>
              <a:rPr lang="en-US" sz="3200" b="1" dirty="0"/>
              <a:t>Histogram: </a:t>
            </a:r>
          </a:p>
          <a:p>
            <a:pPr algn="ctr"/>
            <a:endParaRPr lang="en-US" sz="1400" b="1" dirty="0"/>
          </a:p>
          <a:p>
            <a:pPr algn="ctr"/>
            <a:r>
              <a:rPr lang="en-US" sz="3200" b="1" dirty="0"/>
              <a:t>Total Revenue </a:t>
            </a:r>
          </a:p>
          <a:p>
            <a:pPr algn="ctr"/>
            <a:r>
              <a:rPr lang="en-US" sz="3200" b="1" dirty="0"/>
              <a:t>Distribution</a:t>
            </a:r>
          </a:p>
        </p:txBody>
      </p:sp>
    </p:spTree>
    <p:extLst>
      <p:ext uri="{BB962C8B-B14F-4D97-AF65-F5344CB8AC3E}">
        <p14:creationId xmlns:p14="http://schemas.microsoft.com/office/powerpoint/2010/main" val="114386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103171-0BA0-4AF0-AF05-04AFA1A4A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51620ABF-9643-8DD6-FF43-A0BC19037AFC}"/>
              </a:ext>
            </a:extLst>
          </p:cNvPr>
          <p:cNvPicPr>
            <a:picLocks noChangeAspect="1"/>
          </p:cNvPicPr>
          <p:nvPr/>
        </p:nvPicPr>
        <p:blipFill>
          <a:blip r:embed="rId3"/>
          <a:srcRect l="23442" r="30203" b="-1"/>
          <a:stretch/>
        </p:blipFill>
        <p:spPr>
          <a:xfrm>
            <a:off x="20" y="10"/>
            <a:ext cx="4709417" cy="6857989"/>
          </a:xfrm>
          <a:prstGeom prst="rect">
            <a:avLst/>
          </a:prstGeom>
        </p:spPr>
      </p:pic>
      <p:sp>
        <p:nvSpPr>
          <p:cNvPr id="11" name="Rectangle 10">
            <a:extLst>
              <a:ext uri="{FF2B5EF4-FFF2-40B4-BE49-F238E27FC236}">
                <a16:creationId xmlns:a16="http://schemas.microsoft.com/office/drawing/2014/main" id="{E128B901-D4EA-4C4D-A150-23D2A6DEC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09459" y="1"/>
            <a:ext cx="7482541"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60B08A-B322-4C79-AB6D-7E4246352E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685800"/>
            <a:ext cx="6099101" cy="5486400"/>
          </a:xfrm>
          <a:prstGeom prst="rect">
            <a:avLst/>
          </a:prstGeom>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with purple dots&#10;&#10;Description automatically generated">
            <a:extLst>
              <a:ext uri="{FF2B5EF4-FFF2-40B4-BE49-F238E27FC236}">
                <a16:creationId xmlns:a16="http://schemas.microsoft.com/office/drawing/2014/main" id="{73E12E23-A0CF-9F5F-707A-6A97E21FF93D}"/>
              </a:ext>
            </a:extLst>
          </p:cNvPr>
          <p:cNvPicPr>
            <a:picLocks noChangeAspect="1"/>
          </p:cNvPicPr>
          <p:nvPr/>
        </p:nvPicPr>
        <p:blipFill>
          <a:blip r:embed="rId4">
            <a:extLst>
              <a:ext uri="{28A0092B-C50C-407E-A947-70E740481C1C}">
                <a14:useLocalDpi xmlns:a14="http://schemas.microsoft.com/office/drawing/2010/main" val="0"/>
              </a:ext>
            </a:extLst>
          </a:blip>
          <a:srcRect l="7972" t="8007" r="8085" b="5945"/>
          <a:stretch/>
        </p:blipFill>
        <p:spPr>
          <a:xfrm>
            <a:off x="4709437" y="0"/>
            <a:ext cx="7482543" cy="6857989"/>
          </a:xfrm>
          <a:prstGeom prst="rect">
            <a:avLst/>
          </a:prstGeom>
        </p:spPr>
      </p:pic>
      <p:sp>
        <p:nvSpPr>
          <p:cNvPr id="5" name="TextBox 4">
            <a:extLst>
              <a:ext uri="{FF2B5EF4-FFF2-40B4-BE49-F238E27FC236}">
                <a16:creationId xmlns:a16="http://schemas.microsoft.com/office/drawing/2014/main" id="{8723FF06-4CC1-6986-FCD5-619E5F5A9BB4}"/>
              </a:ext>
            </a:extLst>
          </p:cNvPr>
          <p:cNvSpPr txBox="1"/>
          <p:nvPr/>
        </p:nvSpPr>
        <p:spPr>
          <a:xfrm>
            <a:off x="-2" y="75414"/>
            <a:ext cx="4727523" cy="2277547"/>
          </a:xfrm>
          <a:prstGeom prst="rect">
            <a:avLst/>
          </a:prstGeom>
          <a:noFill/>
        </p:spPr>
        <p:txBody>
          <a:bodyPr wrap="square" rtlCol="0">
            <a:spAutoFit/>
          </a:bodyPr>
          <a:lstStyle/>
          <a:p>
            <a:pPr algn="ctr"/>
            <a:r>
              <a:rPr lang="en-US" sz="3200" b="1" dirty="0"/>
              <a:t>Scatter Plot: </a:t>
            </a:r>
          </a:p>
          <a:p>
            <a:pPr algn="ctr"/>
            <a:endParaRPr lang="en-US" sz="1400" b="1" dirty="0"/>
          </a:p>
          <a:p>
            <a:pPr algn="ctr"/>
            <a:r>
              <a:rPr lang="en-US" sz="3200" b="1" dirty="0"/>
              <a:t>Total Equity</a:t>
            </a:r>
          </a:p>
          <a:p>
            <a:pPr algn="ctr"/>
            <a:r>
              <a:rPr lang="en-US" sz="3200" b="1" dirty="0"/>
              <a:t>vs</a:t>
            </a:r>
          </a:p>
          <a:p>
            <a:pPr algn="ctr"/>
            <a:r>
              <a:rPr lang="en-US" sz="3200" b="1" dirty="0"/>
              <a:t>Total Long-term Debt</a:t>
            </a:r>
          </a:p>
        </p:txBody>
      </p:sp>
    </p:spTree>
    <p:extLst>
      <p:ext uri="{BB962C8B-B14F-4D97-AF65-F5344CB8AC3E}">
        <p14:creationId xmlns:p14="http://schemas.microsoft.com/office/powerpoint/2010/main" val="960861094"/>
      </p:ext>
    </p:extLst>
  </p:cSld>
  <p:clrMapOvr>
    <a:masterClrMapping/>
  </p:clrMapOvr>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394</Words>
  <Application>Microsoft Office PowerPoint</Application>
  <PresentationFormat>Widescreen</PresentationFormat>
  <Paragraphs>33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Gill Sans MT</vt:lpstr>
      <vt:lpstr>Goudy Old Style</vt:lpstr>
      <vt:lpstr>ClassicFrameVTI</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Pavlik</dc:creator>
  <cp:lastModifiedBy>Robert Pavlik</cp:lastModifiedBy>
  <cp:revision>2</cp:revision>
  <dcterms:created xsi:type="dcterms:W3CDTF">2024-10-17T13:18:44Z</dcterms:created>
  <dcterms:modified xsi:type="dcterms:W3CDTF">2024-10-17T13:37:42Z</dcterms:modified>
</cp:coreProperties>
</file>