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24D89-15C2-4F11-9DC7-638425A180C4}"/>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B4ABF261-FDC8-4392-9E10-1381C1C59D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B49C4EFC-F66D-4BBB-8A05-CBDED06AF942}"/>
              </a:ext>
            </a:extLst>
          </p:cNvPr>
          <p:cNvSpPr>
            <a:spLocks noGrp="1"/>
          </p:cNvSpPr>
          <p:nvPr>
            <p:ph type="dt" sz="half" idx="10"/>
          </p:nvPr>
        </p:nvSpPr>
        <p:spPr/>
        <p:txBody>
          <a:bodyPr/>
          <a:lstStyle/>
          <a:p>
            <a:fld id="{F31DB7CA-56AF-4EEF-9B54-8E814A3C66ED}" type="datetime1">
              <a:rPr lang="pt-BR" smtClean="0"/>
              <a:t>10/05/2019</a:t>
            </a:fld>
            <a:endParaRPr lang="pt-BR"/>
          </a:p>
        </p:txBody>
      </p:sp>
      <p:sp>
        <p:nvSpPr>
          <p:cNvPr id="5" name="Espaço Reservado para Rodapé 4">
            <a:extLst>
              <a:ext uri="{FF2B5EF4-FFF2-40B4-BE49-F238E27FC236}">
                <a16:creationId xmlns:a16="http://schemas.microsoft.com/office/drawing/2014/main" id="{DA347377-5AA5-4C0A-923C-BFDE08A99E2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82BF1E2-A293-4694-8BEF-DEE85DEB9A78}"/>
              </a:ext>
            </a:extLst>
          </p:cNvPr>
          <p:cNvSpPr>
            <a:spLocks noGrp="1"/>
          </p:cNvSpPr>
          <p:nvPr>
            <p:ph type="sldNum" sz="quarter" idx="12"/>
          </p:nvPr>
        </p:nvSpPr>
        <p:spPr/>
        <p:txBody>
          <a:bodyPr/>
          <a:lstStyle/>
          <a:p>
            <a:fld id="{251B19F4-0455-44CB-B66D-6C940C3F3FB3}" type="slidenum">
              <a:rPr lang="pt-BR" smtClean="0"/>
              <a:t>‹nº›</a:t>
            </a:fld>
            <a:endParaRPr lang="pt-BR"/>
          </a:p>
        </p:txBody>
      </p:sp>
    </p:spTree>
    <p:extLst>
      <p:ext uri="{BB962C8B-B14F-4D97-AF65-F5344CB8AC3E}">
        <p14:creationId xmlns:p14="http://schemas.microsoft.com/office/powerpoint/2010/main" val="1702244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B850F1-7720-4610-8384-AF10CD5B0639}"/>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15462F6D-7638-4425-B3A6-83435C011379}"/>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708B143-D8A1-4E9F-A329-89D742A11017}"/>
              </a:ext>
            </a:extLst>
          </p:cNvPr>
          <p:cNvSpPr>
            <a:spLocks noGrp="1"/>
          </p:cNvSpPr>
          <p:nvPr>
            <p:ph type="dt" sz="half" idx="10"/>
          </p:nvPr>
        </p:nvSpPr>
        <p:spPr/>
        <p:txBody>
          <a:bodyPr/>
          <a:lstStyle/>
          <a:p>
            <a:fld id="{35769260-A3E4-40BF-96CF-80C7CA0C00B1}" type="datetime1">
              <a:rPr lang="pt-BR" smtClean="0"/>
              <a:t>10/05/2019</a:t>
            </a:fld>
            <a:endParaRPr lang="pt-BR"/>
          </a:p>
        </p:txBody>
      </p:sp>
      <p:sp>
        <p:nvSpPr>
          <p:cNvPr id="5" name="Espaço Reservado para Rodapé 4">
            <a:extLst>
              <a:ext uri="{FF2B5EF4-FFF2-40B4-BE49-F238E27FC236}">
                <a16:creationId xmlns:a16="http://schemas.microsoft.com/office/drawing/2014/main" id="{F0CE7D83-E00F-4277-86E1-D0CD3D66F62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91BBFAE-402E-4E21-9F7D-57E92118D395}"/>
              </a:ext>
            </a:extLst>
          </p:cNvPr>
          <p:cNvSpPr>
            <a:spLocks noGrp="1"/>
          </p:cNvSpPr>
          <p:nvPr>
            <p:ph type="sldNum" sz="quarter" idx="12"/>
          </p:nvPr>
        </p:nvSpPr>
        <p:spPr/>
        <p:txBody>
          <a:bodyPr/>
          <a:lstStyle/>
          <a:p>
            <a:fld id="{251B19F4-0455-44CB-B66D-6C940C3F3FB3}" type="slidenum">
              <a:rPr lang="pt-BR" smtClean="0"/>
              <a:t>‹nº›</a:t>
            </a:fld>
            <a:endParaRPr lang="pt-BR"/>
          </a:p>
        </p:txBody>
      </p:sp>
    </p:spTree>
    <p:extLst>
      <p:ext uri="{BB962C8B-B14F-4D97-AF65-F5344CB8AC3E}">
        <p14:creationId xmlns:p14="http://schemas.microsoft.com/office/powerpoint/2010/main" val="3468557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D41E6E6-3458-4095-8B48-67DDF413D7B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DFCA9708-8C0F-4B4D-9F8C-0C6A571E4ECC}"/>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09E59657-5071-47D4-9536-BFE285B3C1FE}"/>
              </a:ext>
            </a:extLst>
          </p:cNvPr>
          <p:cNvSpPr>
            <a:spLocks noGrp="1"/>
          </p:cNvSpPr>
          <p:nvPr>
            <p:ph type="dt" sz="half" idx="10"/>
          </p:nvPr>
        </p:nvSpPr>
        <p:spPr/>
        <p:txBody>
          <a:bodyPr/>
          <a:lstStyle/>
          <a:p>
            <a:fld id="{3FBD7891-5736-4835-B4AA-B80230281342}" type="datetime1">
              <a:rPr lang="pt-BR" smtClean="0"/>
              <a:t>10/05/2019</a:t>
            </a:fld>
            <a:endParaRPr lang="pt-BR"/>
          </a:p>
        </p:txBody>
      </p:sp>
      <p:sp>
        <p:nvSpPr>
          <p:cNvPr id="5" name="Espaço Reservado para Rodapé 4">
            <a:extLst>
              <a:ext uri="{FF2B5EF4-FFF2-40B4-BE49-F238E27FC236}">
                <a16:creationId xmlns:a16="http://schemas.microsoft.com/office/drawing/2014/main" id="{089ED583-F3E6-4138-8386-5F78D012572A}"/>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5AADBA3-7777-45DE-962D-7D6F2D41969A}"/>
              </a:ext>
            </a:extLst>
          </p:cNvPr>
          <p:cNvSpPr>
            <a:spLocks noGrp="1"/>
          </p:cNvSpPr>
          <p:nvPr>
            <p:ph type="sldNum" sz="quarter" idx="12"/>
          </p:nvPr>
        </p:nvSpPr>
        <p:spPr/>
        <p:txBody>
          <a:bodyPr/>
          <a:lstStyle/>
          <a:p>
            <a:fld id="{251B19F4-0455-44CB-B66D-6C940C3F3FB3}" type="slidenum">
              <a:rPr lang="pt-BR" smtClean="0"/>
              <a:t>‹nº›</a:t>
            </a:fld>
            <a:endParaRPr lang="pt-BR"/>
          </a:p>
        </p:txBody>
      </p:sp>
    </p:spTree>
    <p:extLst>
      <p:ext uri="{BB962C8B-B14F-4D97-AF65-F5344CB8AC3E}">
        <p14:creationId xmlns:p14="http://schemas.microsoft.com/office/powerpoint/2010/main" val="4279652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BF4244-48BD-4AB8-9814-1D213869BDA8}"/>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9E64A91-ABE3-48BD-919C-1A5405ADAD9C}"/>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91A7EAB-ED6F-4B66-92AC-BA99A87F804C}"/>
              </a:ext>
            </a:extLst>
          </p:cNvPr>
          <p:cNvSpPr>
            <a:spLocks noGrp="1"/>
          </p:cNvSpPr>
          <p:nvPr>
            <p:ph type="dt" sz="half" idx="10"/>
          </p:nvPr>
        </p:nvSpPr>
        <p:spPr/>
        <p:txBody>
          <a:bodyPr/>
          <a:lstStyle/>
          <a:p>
            <a:fld id="{8AA3F0B4-9D4B-43B7-BB74-1F08C8A97F91}" type="datetime1">
              <a:rPr lang="pt-BR" smtClean="0"/>
              <a:t>10/05/2019</a:t>
            </a:fld>
            <a:endParaRPr lang="pt-BR"/>
          </a:p>
        </p:txBody>
      </p:sp>
      <p:sp>
        <p:nvSpPr>
          <p:cNvPr id="5" name="Espaço Reservado para Rodapé 4">
            <a:extLst>
              <a:ext uri="{FF2B5EF4-FFF2-40B4-BE49-F238E27FC236}">
                <a16:creationId xmlns:a16="http://schemas.microsoft.com/office/drawing/2014/main" id="{F09231E6-948C-4D1F-8DDC-4EA812EB66E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ED5D27D-3D40-4CF3-AAC8-3BD64754D512}"/>
              </a:ext>
            </a:extLst>
          </p:cNvPr>
          <p:cNvSpPr>
            <a:spLocks noGrp="1"/>
          </p:cNvSpPr>
          <p:nvPr>
            <p:ph type="sldNum" sz="quarter" idx="12"/>
          </p:nvPr>
        </p:nvSpPr>
        <p:spPr/>
        <p:txBody>
          <a:bodyPr/>
          <a:lstStyle/>
          <a:p>
            <a:fld id="{251B19F4-0455-44CB-B66D-6C940C3F3FB3}" type="slidenum">
              <a:rPr lang="pt-BR" smtClean="0"/>
              <a:t>‹nº›</a:t>
            </a:fld>
            <a:endParaRPr lang="pt-BR"/>
          </a:p>
        </p:txBody>
      </p:sp>
    </p:spTree>
    <p:extLst>
      <p:ext uri="{BB962C8B-B14F-4D97-AF65-F5344CB8AC3E}">
        <p14:creationId xmlns:p14="http://schemas.microsoft.com/office/powerpoint/2010/main" val="650829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4ACFFC-E969-4B53-B565-9368DFCAA31B}"/>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FEF7D46-B82E-4379-BBE2-318DDA93A5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93E1C90-20FE-428E-BE90-996602181681}"/>
              </a:ext>
            </a:extLst>
          </p:cNvPr>
          <p:cNvSpPr>
            <a:spLocks noGrp="1"/>
          </p:cNvSpPr>
          <p:nvPr>
            <p:ph type="dt" sz="half" idx="10"/>
          </p:nvPr>
        </p:nvSpPr>
        <p:spPr/>
        <p:txBody>
          <a:bodyPr/>
          <a:lstStyle/>
          <a:p>
            <a:fld id="{81CC41F7-146F-4793-B49B-E659626A319B}" type="datetime1">
              <a:rPr lang="pt-BR" smtClean="0"/>
              <a:t>10/05/2019</a:t>
            </a:fld>
            <a:endParaRPr lang="pt-BR"/>
          </a:p>
        </p:txBody>
      </p:sp>
      <p:sp>
        <p:nvSpPr>
          <p:cNvPr id="5" name="Espaço Reservado para Rodapé 4">
            <a:extLst>
              <a:ext uri="{FF2B5EF4-FFF2-40B4-BE49-F238E27FC236}">
                <a16:creationId xmlns:a16="http://schemas.microsoft.com/office/drawing/2014/main" id="{934249F8-EE6E-4A5E-B44F-2D6E0B179C9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49E0EA6-6556-419F-A118-4838F816CFCF}"/>
              </a:ext>
            </a:extLst>
          </p:cNvPr>
          <p:cNvSpPr>
            <a:spLocks noGrp="1"/>
          </p:cNvSpPr>
          <p:nvPr>
            <p:ph type="sldNum" sz="quarter" idx="12"/>
          </p:nvPr>
        </p:nvSpPr>
        <p:spPr/>
        <p:txBody>
          <a:bodyPr/>
          <a:lstStyle/>
          <a:p>
            <a:fld id="{251B19F4-0455-44CB-B66D-6C940C3F3FB3}" type="slidenum">
              <a:rPr lang="pt-BR" smtClean="0"/>
              <a:t>‹nº›</a:t>
            </a:fld>
            <a:endParaRPr lang="pt-BR"/>
          </a:p>
        </p:txBody>
      </p:sp>
    </p:spTree>
    <p:extLst>
      <p:ext uri="{BB962C8B-B14F-4D97-AF65-F5344CB8AC3E}">
        <p14:creationId xmlns:p14="http://schemas.microsoft.com/office/powerpoint/2010/main" val="169570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E74549-D8C9-4778-A9C6-B31CE313550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F657E29-9921-4790-8B0B-20E11E7E84AF}"/>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AE85ABA2-5BF1-4F5E-BC2A-EF94A04F3D5A}"/>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04E1299F-E7C4-4698-82D3-87D914D910F7}"/>
              </a:ext>
            </a:extLst>
          </p:cNvPr>
          <p:cNvSpPr>
            <a:spLocks noGrp="1"/>
          </p:cNvSpPr>
          <p:nvPr>
            <p:ph type="dt" sz="half" idx="10"/>
          </p:nvPr>
        </p:nvSpPr>
        <p:spPr/>
        <p:txBody>
          <a:bodyPr/>
          <a:lstStyle/>
          <a:p>
            <a:fld id="{EDC935B4-386F-469E-AE06-751098EFE1F9}" type="datetime1">
              <a:rPr lang="pt-BR" smtClean="0"/>
              <a:t>10/05/2019</a:t>
            </a:fld>
            <a:endParaRPr lang="pt-BR"/>
          </a:p>
        </p:txBody>
      </p:sp>
      <p:sp>
        <p:nvSpPr>
          <p:cNvPr id="6" name="Espaço Reservado para Rodapé 5">
            <a:extLst>
              <a:ext uri="{FF2B5EF4-FFF2-40B4-BE49-F238E27FC236}">
                <a16:creationId xmlns:a16="http://schemas.microsoft.com/office/drawing/2014/main" id="{EC10ACDA-9A6A-47DE-BE13-8BBF083BD0E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42D034E-170A-40C4-8A4C-0C467C7E7D2D}"/>
              </a:ext>
            </a:extLst>
          </p:cNvPr>
          <p:cNvSpPr>
            <a:spLocks noGrp="1"/>
          </p:cNvSpPr>
          <p:nvPr>
            <p:ph type="sldNum" sz="quarter" idx="12"/>
          </p:nvPr>
        </p:nvSpPr>
        <p:spPr/>
        <p:txBody>
          <a:bodyPr/>
          <a:lstStyle/>
          <a:p>
            <a:fld id="{251B19F4-0455-44CB-B66D-6C940C3F3FB3}" type="slidenum">
              <a:rPr lang="pt-BR" smtClean="0"/>
              <a:t>‹nº›</a:t>
            </a:fld>
            <a:endParaRPr lang="pt-BR"/>
          </a:p>
        </p:txBody>
      </p:sp>
    </p:spTree>
    <p:extLst>
      <p:ext uri="{BB962C8B-B14F-4D97-AF65-F5344CB8AC3E}">
        <p14:creationId xmlns:p14="http://schemas.microsoft.com/office/powerpoint/2010/main" val="798991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D7466C-A56B-4273-8F87-0094921BC635}"/>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C611B056-B65D-46A8-9D8B-CE08052FBF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AB8559FA-6230-4A2B-A04E-3BD82F5F4E2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02010AD2-8F36-4E28-8AFE-53979679EF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22524B9D-7846-4994-B31B-3EE2B471DCDF}"/>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89A0187E-99C7-42EF-9BB9-3FC4113E2787}"/>
              </a:ext>
            </a:extLst>
          </p:cNvPr>
          <p:cNvSpPr>
            <a:spLocks noGrp="1"/>
          </p:cNvSpPr>
          <p:nvPr>
            <p:ph type="dt" sz="half" idx="10"/>
          </p:nvPr>
        </p:nvSpPr>
        <p:spPr/>
        <p:txBody>
          <a:bodyPr/>
          <a:lstStyle/>
          <a:p>
            <a:fld id="{B4137185-1900-4422-9162-2F0D43EC370C}" type="datetime1">
              <a:rPr lang="pt-BR" smtClean="0"/>
              <a:t>10/05/2019</a:t>
            </a:fld>
            <a:endParaRPr lang="pt-BR"/>
          </a:p>
        </p:txBody>
      </p:sp>
      <p:sp>
        <p:nvSpPr>
          <p:cNvPr id="8" name="Espaço Reservado para Rodapé 7">
            <a:extLst>
              <a:ext uri="{FF2B5EF4-FFF2-40B4-BE49-F238E27FC236}">
                <a16:creationId xmlns:a16="http://schemas.microsoft.com/office/drawing/2014/main" id="{A7841C12-64E8-46FE-8288-51CEA230B44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1D9B9F18-0F6A-4682-888A-ECB516DB509A}"/>
              </a:ext>
            </a:extLst>
          </p:cNvPr>
          <p:cNvSpPr>
            <a:spLocks noGrp="1"/>
          </p:cNvSpPr>
          <p:nvPr>
            <p:ph type="sldNum" sz="quarter" idx="12"/>
          </p:nvPr>
        </p:nvSpPr>
        <p:spPr/>
        <p:txBody>
          <a:bodyPr/>
          <a:lstStyle/>
          <a:p>
            <a:fld id="{251B19F4-0455-44CB-B66D-6C940C3F3FB3}" type="slidenum">
              <a:rPr lang="pt-BR" smtClean="0"/>
              <a:t>‹nº›</a:t>
            </a:fld>
            <a:endParaRPr lang="pt-BR"/>
          </a:p>
        </p:txBody>
      </p:sp>
    </p:spTree>
    <p:extLst>
      <p:ext uri="{BB962C8B-B14F-4D97-AF65-F5344CB8AC3E}">
        <p14:creationId xmlns:p14="http://schemas.microsoft.com/office/powerpoint/2010/main" val="928270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A4BE3-BDC4-41C7-8074-476C41CD37B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7971EDF-3AA6-4E52-887E-FF18EE0B2A0A}"/>
              </a:ext>
            </a:extLst>
          </p:cNvPr>
          <p:cNvSpPr>
            <a:spLocks noGrp="1"/>
          </p:cNvSpPr>
          <p:nvPr>
            <p:ph type="dt" sz="half" idx="10"/>
          </p:nvPr>
        </p:nvSpPr>
        <p:spPr/>
        <p:txBody>
          <a:bodyPr/>
          <a:lstStyle/>
          <a:p>
            <a:fld id="{9EEC8952-B0B9-4FB9-9512-49A0922A8DA1}" type="datetime1">
              <a:rPr lang="pt-BR" smtClean="0"/>
              <a:t>10/05/2019</a:t>
            </a:fld>
            <a:endParaRPr lang="pt-BR"/>
          </a:p>
        </p:txBody>
      </p:sp>
      <p:sp>
        <p:nvSpPr>
          <p:cNvPr id="4" name="Espaço Reservado para Rodapé 3">
            <a:extLst>
              <a:ext uri="{FF2B5EF4-FFF2-40B4-BE49-F238E27FC236}">
                <a16:creationId xmlns:a16="http://schemas.microsoft.com/office/drawing/2014/main" id="{3687B0A3-143C-45F6-A585-A24026028A2B}"/>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FE78D5D8-AE74-41BB-BC55-ECB6BBD10723}"/>
              </a:ext>
            </a:extLst>
          </p:cNvPr>
          <p:cNvSpPr>
            <a:spLocks noGrp="1"/>
          </p:cNvSpPr>
          <p:nvPr>
            <p:ph type="sldNum" sz="quarter" idx="12"/>
          </p:nvPr>
        </p:nvSpPr>
        <p:spPr/>
        <p:txBody>
          <a:bodyPr/>
          <a:lstStyle/>
          <a:p>
            <a:fld id="{251B19F4-0455-44CB-B66D-6C940C3F3FB3}" type="slidenum">
              <a:rPr lang="pt-BR" smtClean="0"/>
              <a:t>‹nº›</a:t>
            </a:fld>
            <a:endParaRPr lang="pt-BR"/>
          </a:p>
        </p:txBody>
      </p:sp>
    </p:spTree>
    <p:extLst>
      <p:ext uri="{BB962C8B-B14F-4D97-AF65-F5344CB8AC3E}">
        <p14:creationId xmlns:p14="http://schemas.microsoft.com/office/powerpoint/2010/main" val="3530868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F8032B55-E3E5-4C08-A845-FD3ED53B39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5474" y="174617"/>
            <a:ext cx="1812950" cy="539128"/>
          </a:xfrm>
          <a:prstGeom prst="rect">
            <a:avLst/>
          </a:prstGeom>
        </p:spPr>
      </p:pic>
      <p:pic>
        <p:nvPicPr>
          <p:cNvPr id="7" name="Imagem 6">
            <a:extLst>
              <a:ext uri="{FF2B5EF4-FFF2-40B4-BE49-F238E27FC236}">
                <a16:creationId xmlns:a16="http://schemas.microsoft.com/office/drawing/2014/main" id="{F55CC986-4C15-4ACD-A3D1-221A0B1564E8}"/>
              </a:ext>
            </a:extLst>
          </p:cNvPr>
          <p:cNvPicPr>
            <a:picLocks noChangeAspect="1"/>
          </p:cNvPicPr>
          <p:nvPr userDrawn="1"/>
        </p:nvPicPr>
        <p:blipFill>
          <a:blip r:embed="rId3"/>
          <a:stretch>
            <a:fillRect/>
          </a:stretch>
        </p:blipFill>
        <p:spPr>
          <a:xfrm>
            <a:off x="193576" y="274919"/>
            <a:ext cx="2009775" cy="523875"/>
          </a:xfrm>
          <a:prstGeom prst="rect">
            <a:avLst/>
          </a:prstGeom>
        </p:spPr>
      </p:pic>
      <p:cxnSp>
        <p:nvCxnSpPr>
          <p:cNvPr id="9" name="Conector reto 8">
            <a:extLst>
              <a:ext uri="{FF2B5EF4-FFF2-40B4-BE49-F238E27FC236}">
                <a16:creationId xmlns:a16="http://schemas.microsoft.com/office/drawing/2014/main" id="{A56AFD4E-05CD-4112-B90F-BE16C7ED5789}"/>
              </a:ext>
            </a:extLst>
          </p:cNvPr>
          <p:cNvCxnSpPr/>
          <p:nvPr userDrawn="1"/>
        </p:nvCxnSpPr>
        <p:spPr>
          <a:xfrm>
            <a:off x="0" y="798794"/>
            <a:ext cx="12192000" cy="0"/>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EE0D4718-6437-458C-B2D3-231CBEBE102C}"/>
              </a:ext>
            </a:extLst>
          </p:cNvPr>
          <p:cNvSpPr txBox="1"/>
          <p:nvPr userDrawn="1"/>
        </p:nvSpPr>
        <p:spPr>
          <a:xfrm>
            <a:off x="5058641" y="344413"/>
            <a:ext cx="1925090" cy="369332"/>
          </a:xfrm>
          <a:prstGeom prst="rect">
            <a:avLst/>
          </a:prstGeom>
          <a:noFill/>
        </p:spPr>
        <p:txBody>
          <a:bodyPr wrap="square" rtlCol="0">
            <a:spAutoFit/>
          </a:bodyPr>
          <a:lstStyle/>
          <a:p>
            <a:r>
              <a:rPr lang="pt-BR" cap="all" spc="50" baseline="0" dirty="0">
                <a:latin typeface="Arial" panose="020B0604020202020204" pitchFamily="34" charset="0"/>
                <a:cs typeface="Arial" panose="020B0604020202020204" pitchFamily="34" charset="0"/>
              </a:rPr>
              <a:t>14 - </a:t>
            </a:r>
            <a:r>
              <a:rPr lang="pt-BR" cap="all" spc="50" baseline="0" dirty="0" err="1">
                <a:latin typeface="Arial" panose="020B0604020202020204" pitchFamily="34" charset="0"/>
                <a:cs typeface="Arial" panose="020B0604020202020204" pitchFamily="34" charset="0"/>
              </a:rPr>
              <a:t>Ejemplo</a:t>
            </a:r>
            <a:endParaRPr lang="pt-BR" cap="all" spc="50" baseline="0" dirty="0">
              <a:latin typeface="Arial" panose="020B0604020202020204" pitchFamily="34" charset="0"/>
              <a:cs typeface="Arial" panose="020B0604020202020204" pitchFamily="34" charset="0"/>
            </a:endParaRPr>
          </a:p>
        </p:txBody>
      </p:sp>
      <p:sp>
        <p:nvSpPr>
          <p:cNvPr id="11" name="Espaço Reservado para Data 10">
            <a:extLst>
              <a:ext uri="{FF2B5EF4-FFF2-40B4-BE49-F238E27FC236}">
                <a16:creationId xmlns:a16="http://schemas.microsoft.com/office/drawing/2014/main" id="{41AF728F-046F-4A11-9C0C-046976A9AE40}"/>
              </a:ext>
            </a:extLst>
          </p:cNvPr>
          <p:cNvSpPr>
            <a:spLocks noGrp="1"/>
          </p:cNvSpPr>
          <p:nvPr>
            <p:ph type="dt" sz="half" idx="10"/>
          </p:nvPr>
        </p:nvSpPr>
        <p:spPr/>
        <p:txBody>
          <a:bodyPr/>
          <a:lstStyle/>
          <a:p>
            <a:fld id="{E4147E02-ABB1-4909-90CC-BE12BF466D93}" type="datetime1">
              <a:rPr lang="pt-BR" smtClean="0"/>
              <a:t>10/05/2019</a:t>
            </a:fld>
            <a:endParaRPr lang="pt-BR"/>
          </a:p>
        </p:txBody>
      </p:sp>
      <p:sp>
        <p:nvSpPr>
          <p:cNvPr id="12" name="Espaço Reservado para Rodapé 11">
            <a:extLst>
              <a:ext uri="{FF2B5EF4-FFF2-40B4-BE49-F238E27FC236}">
                <a16:creationId xmlns:a16="http://schemas.microsoft.com/office/drawing/2014/main" id="{7B09906F-35DA-490F-A027-37161A0E3EA5}"/>
              </a:ext>
            </a:extLst>
          </p:cNvPr>
          <p:cNvSpPr>
            <a:spLocks noGrp="1"/>
          </p:cNvSpPr>
          <p:nvPr>
            <p:ph type="ftr" sz="quarter" idx="11"/>
          </p:nvPr>
        </p:nvSpPr>
        <p:spPr/>
        <p:txBody>
          <a:bodyPr/>
          <a:lstStyle/>
          <a:p>
            <a:endParaRPr lang="pt-BR"/>
          </a:p>
        </p:txBody>
      </p:sp>
      <p:sp>
        <p:nvSpPr>
          <p:cNvPr id="13" name="Espaço Reservado para Número de Slide 12">
            <a:extLst>
              <a:ext uri="{FF2B5EF4-FFF2-40B4-BE49-F238E27FC236}">
                <a16:creationId xmlns:a16="http://schemas.microsoft.com/office/drawing/2014/main" id="{3C1D739A-124B-4C01-A00E-495444B0C1E7}"/>
              </a:ext>
            </a:extLst>
          </p:cNvPr>
          <p:cNvSpPr>
            <a:spLocks noGrp="1"/>
          </p:cNvSpPr>
          <p:nvPr>
            <p:ph type="sldNum" sz="quarter" idx="12"/>
          </p:nvPr>
        </p:nvSpPr>
        <p:spPr/>
        <p:txBody>
          <a:bodyPr/>
          <a:lstStyle/>
          <a:p>
            <a:fld id="{251B19F4-0455-44CB-B66D-6C940C3F3FB3}" type="slidenum">
              <a:rPr lang="pt-BR" smtClean="0"/>
              <a:t>‹nº›</a:t>
            </a:fld>
            <a:endParaRPr lang="pt-BR"/>
          </a:p>
        </p:txBody>
      </p:sp>
    </p:spTree>
    <p:extLst>
      <p:ext uri="{BB962C8B-B14F-4D97-AF65-F5344CB8AC3E}">
        <p14:creationId xmlns:p14="http://schemas.microsoft.com/office/powerpoint/2010/main" val="773427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2F0DD9-C41F-42B3-B8A3-F2B91E0DA2C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B85FE0BD-0102-4676-B685-B91CE6F2F3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938BCAFB-0293-4EEA-88E5-220E46EAC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F0AA13C-B2BF-4C6D-9F13-F7D08F99D4EC}"/>
              </a:ext>
            </a:extLst>
          </p:cNvPr>
          <p:cNvSpPr>
            <a:spLocks noGrp="1"/>
          </p:cNvSpPr>
          <p:nvPr>
            <p:ph type="dt" sz="half" idx="10"/>
          </p:nvPr>
        </p:nvSpPr>
        <p:spPr/>
        <p:txBody>
          <a:bodyPr/>
          <a:lstStyle/>
          <a:p>
            <a:fld id="{2DCACBDA-0AD9-47E3-BEB4-3FA021E3E16C}" type="datetime1">
              <a:rPr lang="pt-BR" smtClean="0"/>
              <a:t>10/05/2019</a:t>
            </a:fld>
            <a:endParaRPr lang="pt-BR"/>
          </a:p>
        </p:txBody>
      </p:sp>
      <p:sp>
        <p:nvSpPr>
          <p:cNvPr id="6" name="Espaço Reservado para Rodapé 5">
            <a:extLst>
              <a:ext uri="{FF2B5EF4-FFF2-40B4-BE49-F238E27FC236}">
                <a16:creationId xmlns:a16="http://schemas.microsoft.com/office/drawing/2014/main" id="{1393D34D-1756-4291-A631-CB0C10777FCD}"/>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32FA946-C601-4DB4-BDC7-8EDFE07EA4B8}"/>
              </a:ext>
            </a:extLst>
          </p:cNvPr>
          <p:cNvSpPr>
            <a:spLocks noGrp="1"/>
          </p:cNvSpPr>
          <p:nvPr>
            <p:ph type="sldNum" sz="quarter" idx="12"/>
          </p:nvPr>
        </p:nvSpPr>
        <p:spPr/>
        <p:txBody>
          <a:bodyPr/>
          <a:lstStyle/>
          <a:p>
            <a:fld id="{251B19F4-0455-44CB-B66D-6C940C3F3FB3}" type="slidenum">
              <a:rPr lang="pt-BR" smtClean="0"/>
              <a:t>‹nº›</a:t>
            </a:fld>
            <a:endParaRPr lang="pt-BR"/>
          </a:p>
        </p:txBody>
      </p:sp>
    </p:spTree>
    <p:extLst>
      <p:ext uri="{BB962C8B-B14F-4D97-AF65-F5344CB8AC3E}">
        <p14:creationId xmlns:p14="http://schemas.microsoft.com/office/powerpoint/2010/main" val="544008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8CF586-3317-4820-A557-4D4AF05731E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97D1ABB5-F838-478B-9DFB-DF96AE1868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8BAC5DCA-4480-4DBE-BAAF-146A57B63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631CCCC-02FC-4E6D-80C6-2F63A791B919}"/>
              </a:ext>
            </a:extLst>
          </p:cNvPr>
          <p:cNvSpPr>
            <a:spLocks noGrp="1"/>
          </p:cNvSpPr>
          <p:nvPr>
            <p:ph type="dt" sz="half" idx="10"/>
          </p:nvPr>
        </p:nvSpPr>
        <p:spPr/>
        <p:txBody>
          <a:bodyPr/>
          <a:lstStyle/>
          <a:p>
            <a:fld id="{9C0E4508-C116-47C7-B897-B3468244205D}" type="datetime1">
              <a:rPr lang="pt-BR" smtClean="0"/>
              <a:t>10/05/2019</a:t>
            </a:fld>
            <a:endParaRPr lang="pt-BR"/>
          </a:p>
        </p:txBody>
      </p:sp>
      <p:sp>
        <p:nvSpPr>
          <p:cNvPr id="6" name="Espaço Reservado para Rodapé 5">
            <a:extLst>
              <a:ext uri="{FF2B5EF4-FFF2-40B4-BE49-F238E27FC236}">
                <a16:creationId xmlns:a16="http://schemas.microsoft.com/office/drawing/2014/main" id="{930EAE60-2E1E-4CD7-8676-FE4E89592F3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A1C68B3-FA17-495C-9EB0-FE8918ECB4B5}"/>
              </a:ext>
            </a:extLst>
          </p:cNvPr>
          <p:cNvSpPr>
            <a:spLocks noGrp="1"/>
          </p:cNvSpPr>
          <p:nvPr>
            <p:ph type="sldNum" sz="quarter" idx="12"/>
          </p:nvPr>
        </p:nvSpPr>
        <p:spPr/>
        <p:txBody>
          <a:bodyPr/>
          <a:lstStyle/>
          <a:p>
            <a:fld id="{251B19F4-0455-44CB-B66D-6C940C3F3FB3}" type="slidenum">
              <a:rPr lang="pt-BR" smtClean="0"/>
              <a:t>‹nº›</a:t>
            </a:fld>
            <a:endParaRPr lang="pt-BR"/>
          </a:p>
        </p:txBody>
      </p:sp>
    </p:spTree>
    <p:extLst>
      <p:ext uri="{BB962C8B-B14F-4D97-AF65-F5344CB8AC3E}">
        <p14:creationId xmlns:p14="http://schemas.microsoft.com/office/powerpoint/2010/main" val="4206757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550751A2-D096-4852-9C3C-9117B57F67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BAFC3BD2-E180-4E5F-8930-FDF717C65B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D4D8687-0AAB-4AFA-8A6F-9EDB07B659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FD01AA-9FF6-46D8-85A3-71B20E7353FA}" type="datetime1">
              <a:rPr lang="pt-BR" smtClean="0"/>
              <a:t>10/05/2019</a:t>
            </a:fld>
            <a:endParaRPr lang="pt-BR"/>
          </a:p>
        </p:txBody>
      </p:sp>
      <p:sp>
        <p:nvSpPr>
          <p:cNvPr id="5" name="Espaço Reservado para Rodapé 4">
            <a:extLst>
              <a:ext uri="{FF2B5EF4-FFF2-40B4-BE49-F238E27FC236}">
                <a16:creationId xmlns:a16="http://schemas.microsoft.com/office/drawing/2014/main" id="{CBE1C941-AB5D-473C-BE29-9CD85D634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E1826E99-DF36-4612-ACF0-9EE3DF6BFD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1B19F4-0455-44CB-B66D-6C940C3F3FB3}" type="slidenum">
              <a:rPr lang="pt-BR" smtClean="0"/>
              <a:t>‹nº›</a:t>
            </a:fld>
            <a:endParaRPr lang="pt-BR"/>
          </a:p>
        </p:txBody>
      </p:sp>
    </p:spTree>
    <p:extLst>
      <p:ext uri="{BB962C8B-B14F-4D97-AF65-F5344CB8AC3E}">
        <p14:creationId xmlns:p14="http://schemas.microsoft.com/office/powerpoint/2010/main" val="3590979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1152B0B1-9D22-424B-BCBC-1BAA894E7835}"/>
              </a:ext>
            </a:extLst>
          </p:cNvPr>
          <p:cNvSpPr/>
          <p:nvPr/>
        </p:nvSpPr>
        <p:spPr>
          <a:xfrm>
            <a:off x="573247" y="1090547"/>
            <a:ext cx="4123881" cy="3077766"/>
          </a:xfrm>
          <a:prstGeom prst="rect">
            <a:avLst/>
          </a:prstGeom>
        </p:spPr>
        <p:txBody>
          <a:bodyPr wrap="square">
            <a:spAutoFit/>
          </a:bodyPr>
          <a:lstStyle/>
          <a:p>
            <a:r>
              <a:rPr lang="es-PE" u="sng" dirty="0">
                <a:latin typeface="Arial" panose="020B0604020202020204" pitchFamily="34" charset="0"/>
              </a:rPr>
              <a:t>Datos de entrada</a:t>
            </a:r>
            <a:r>
              <a:rPr lang="es-PE" b="1" i="1" u="sng" dirty="0">
                <a:latin typeface="Arial" panose="020B0604020202020204" pitchFamily="34" charset="0"/>
              </a:rPr>
              <a:t>
</a:t>
            </a:r>
            <a:r>
              <a:rPr lang="es-PE" sz="1600" dirty="0">
                <a:latin typeface="Arial" panose="020B0604020202020204" pitchFamily="34" charset="0"/>
              </a:rPr>
              <a:t>Módulo 6mm
Número de dientes
   Piñón Z1 = 25
   Corona Z2 = 72
Ángulo de presión  </a:t>
            </a:r>
            <a:r>
              <a:rPr lang="el-GR" sz="1600" dirty="0">
                <a:latin typeface="Arial" panose="020B0604020202020204" pitchFamily="34" charset="0"/>
              </a:rPr>
              <a:t>α</a:t>
            </a:r>
            <a:r>
              <a:rPr lang="pt-BR" sz="1600" dirty="0">
                <a:latin typeface="Arial" panose="020B0604020202020204" pitchFamily="34" charset="0"/>
              </a:rPr>
              <a:t> = 20 grados</a:t>
            </a:r>
            <a:r>
              <a:rPr lang="es-PE" sz="1600" dirty="0">
                <a:latin typeface="Arial" panose="020B0604020202020204" pitchFamily="34" charset="0"/>
              </a:rPr>
              <a:t>
Adendum = 1mm
</a:t>
            </a:r>
            <a:r>
              <a:rPr lang="es-PE" sz="1600" dirty="0" err="1">
                <a:latin typeface="Arial" panose="020B0604020202020204" pitchFamily="34" charset="0"/>
              </a:rPr>
              <a:t>Dedendum</a:t>
            </a:r>
            <a:r>
              <a:rPr lang="es-PE" sz="1600" dirty="0">
                <a:latin typeface="Arial" panose="020B0604020202020204" pitchFamily="34" charset="0"/>
              </a:rPr>
              <a:t> = 1,25mm
Ángulo de hélice </a:t>
            </a:r>
            <a:r>
              <a:rPr lang="el-GR" sz="1600" dirty="0">
                <a:latin typeface="Arial" panose="020B0604020202020204" pitchFamily="34" charset="0"/>
              </a:rPr>
              <a:t>β</a:t>
            </a:r>
            <a:r>
              <a:rPr lang="pt-BR" sz="1600" dirty="0">
                <a:latin typeface="Arial" panose="020B0604020202020204" pitchFamily="34" charset="0"/>
              </a:rPr>
              <a:t> = 12 grados</a:t>
            </a:r>
            <a:r>
              <a:rPr lang="es-PE" sz="1600" dirty="0">
                <a:latin typeface="Arial" panose="020B0604020202020204" pitchFamily="34" charset="0"/>
              </a:rPr>
              <a:t>
Entre los centros de trabajo </a:t>
            </a:r>
            <a:r>
              <a:rPr lang="es-PE" sz="1600" dirty="0" err="1">
                <a:latin typeface="Arial" panose="020B0604020202020204" pitchFamily="34" charset="0"/>
              </a:rPr>
              <a:t>aw</a:t>
            </a:r>
            <a:r>
              <a:rPr lang="es-PE" sz="1600" dirty="0">
                <a:latin typeface="Arial" panose="020B0604020202020204" pitchFamily="34" charset="0"/>
              </a:rPr>
              <a:t> = 300mm</a:t>
            </a:r>
          </a:p>
          <a:p>
            <a:r>
              <a:rPr lang="es-PE" sz="1600" dirty="0">
                <a:latin typeface="Arial" panose="020B0604020202020204" pitchFamily="34" charset="0"/>
              </a:rPr>
              <a:t>Largura b=140mm</a:t>
            </a:r>
          </a:p>
          <a:p>
            <a:r>
              <a:rPr lang="pt-BR" sz="1600" dirty="0" err="1">
                <a:latin typeface="Arial" panose="020B0604020202020204" pitchFamily="34" charset="0"/>
              </a:rPr>
              <a:t>Reductores</a:t>
            </a:r>
            <a:r>
              <a:rPr lang="pt-BR" sz="1600" dirty="0">
                <a:latin typeface="Arial" panose="020B0604020202020204" pitchFamily="34" charset="0"/>
              </a:rPr>
              <a:t> para laminadores</a:t>
            </a:r>
          </a:p>
        </p:txBody>
      </p:sp>
      <p:sp>
        <p:nvSpPr>
          <p:cNvPr id="4" name="Retângulo 3">
            <a:extLst>
              <a:ext uri="{FF2B5EF4-FFF2-40B4-BE49-F238E27FC236}">
                <a16:creationId xmlns:a16="http://schemas.microsoft.com/office/drawing/2014/main" id="{927FC129-3595-41D3-B60D-2BB16A21BD8E}"/>
              </a:ext>
            </a:extLst>
          </p:cNvPr>
          <p:cNvSpPr/>
          <p:nvPr/>
        </p:nvSpPr>
        <p:spPr>
          <a:xfrm>
            <a:off x="573247" y="4840444"/>
            <a:ext cx="2978475" cy="584775"/>
          </a:xfrm>
          <a:prstGeom prst="rect">
            <a:avLst/>
          </a:prstGeom>
        </p:spPr>
        <p:txBody>
          <a:bodyPr wrap="square">
            <a:spAutoFit/>
          </a:bodyPr>
          <a:lstStyle/>
          <a:p>
            <a:r>
              <a:rPr lang="es-PE" sz="1600" dirty="0">
                <a:latin typeface="Arial" panose="020B0604020202020204" pitchFamily="34" charset="0"/>
                <a:cs typeface="Arial" panose="020B0604020202020204" pitchFamily="34" charset="0"/>
              </a:rPr>
              <a:t>
Entre centros sin corrección</a:t>
            </a:r>
          </a:p>
        </p:txBody>
      </p:sp>
      <p:sp>
        <p:nvSpPr>
          <p:cNvPr id="5" name="Retângulo 4">
            <a:extLst>
              <a:ext uri="{FF2B5EF4-FFF2-40B4-BE49-F238E27FC236}">
                <a16:creationId xmlns:a16="http://schemas.microsoft.com/office/drawing/2014/main" id="{FD28844A-AEE8-464E-B3AB-FD83212DD76C}"/>
              </a:ext>
            </a:extLst>
          </p:cNvPr>
          <p:cNvSpPr/>
          <p:nvPr/>
        </p:nvSpPr>
        <p:spPr>
          <a:xfrm>
            <a:off x="573247" y="4471112"/>
            <a:ext cx="1069524" cy="369332"/>
          </a:xfrm>
          <a:prstGeom prst="rect">
            <a:avLst/>
          </a:prstGeom>
        </p:spPr>
        <p:txBody>
          <a:bodyPr wrap="none">
            <a:spAutoFit/>
          </a:bodyPr>
          <a:lstStyle/>
          <a:p>
            <a:r>
              <a:rPr lang="es-PE" u="sng" dirty="0">
                <a:latin typeface="Arial" panose="020B0604020202020204" pitchFamily="34" charset="0"/>
              </a:rPr>
              <a:t>Cálculos</a:t>
            </a:r>
            <a:endParaRPr lang="es-PE" dirty="0"/>
          </a:p>
        </p:txBody>
      </p:sp>
      <p:sp>
        <p:nvSpPr>
          <p:cNvPr id="8" name="Retângulo 7">
            <a:extLst>
              <a:ext uri="{FF2B5EF4-FFF2-40B4-BE49-F238E27FC236}">
                <a16:creationId xmlns:a16="http://schemas.microsoft.com/office/drawing/2014/main" id="{2A55067F-FDBE-4AFD-869D-D09756EC001B}"/>
              </a:ext>
            </a:extLst>
          </p:cNvPr>
          <p:cNvSpPr/>
          <p:nvPr/>
        </p:nvSpPr>
        <p:spPr>
          <a:xfrm>
            <a:off x="573247" y="5910593"/>
            <a:ext cx="3797835" cy="338554"/>
          </a:xfrm>
          <a:prstGeom prst="rect">
            <a:avLst/>
          </a:prstGeom>
        </p:spPr>
        <p:txBody>
          <a:bodyPr wrap="square">
            <a:spAutoFit/>
          </a:bodyPr>
          <a:lstStyle/>
          <a:p>
            <a:r>
              <a:rPr lang="es-PE" sz="1600" dirty="0">
                <a:latin typeface="Arial" panose="020B0604020202020204" pitchFamily="34" charset="0"/>
                <a:cs typeface="Arial" panose="020B0604020202020204" pitchFamily="34" charset="0"/>
              </a:rPr>
              <a:t>Evolvente del ángulo de presión normal </a:t>
            </a:r>
          </a:p>
        </p:txBody>
      </p:sp>
      <p:pic>
        <p:nvPicPr>
          <p:cNvPr id="9" name="Imagem 8">
            <a:extLst>
              <a:ext uri="{FF2B5EF4-FFF2-40B4-BE49-F238E27FC236}">
                <a16:creationId xmlns:a16="http://schemas.microsoft.com/office/drawing/2014/main" id="{080132C1-D462-4D3C-B838-08AE36445A04}"/>
              </a:ext>
            </a:extLst>
          </p:cNvPr>
          <p:cNvPicPr>
            <a:picLocks noChangeAspect="1"/>
          </p:cNvPicPr>
          <p:nvPr/>
        </p:nvPicPr>
        <p:blipFill>
          <a:blip r:embed="rId2"/>
          <a:stretch>
            <a:fillRect/>
          </a:stretch>
        </p:blipFill>
        <p:spPr>
          <a:xfrm>
            <a:off x="3350444" y="4840444"/>
            <a:ext cx="4124325" cy="809625"/>
          </a:xfrm>
          <a:prstGeom prst="rect">
            <a:avLst/>
          </a:prstGeom>
        </p:spPr>
      </p:pic>
      <p:pic>
        <p:nvPicPr>
          <p:cNvPr id="10" name="Imagem 9">
            <a:extLst>
              <a:ext uri="{FF2B5EF4-FFF2-40B4-BE49-F238E27FC236}">
                <a16:creationId xmlns:a16="http://schemas.microsoft.com/office/drawing/2014/main" id="{92A93DEE-EC4F-4155-982C-6332B4EFBA41}"/>
              </a:ext>
            </a:extLst>
          </p:cNvPr>
          <p:cNvPicPr>
            <a:picLocks noChangeAspect="1"/>
          </p:cNvPicPr>
          <p:nvPr/>
        </p:nvPicPr>
        <p:blipFill>
          <a:blip r:embed="rId3"/>
          <a:stretch>
            <a:fillRect/>
          </a:stretch>
        </p:blipFill>
        <p:spPr>
          <a:xfrm>
            <a:off x="4457650" y="5832220"/>
            <a:ext cx="4181475" cy="495300"/>
          </a:xfrm>
          <a:prstGeom prst="rect">
            <a:avLst/>
          </a:prstGeom>
        </p:spPr>
      </p:pic>
    </p:spTree>
    <p:extLst>
      <p:ext uri="{BB962C8B-B14F-4D97-AF65-F5344CB8AC3E}">
        <p14:creationId xmlns:p14="http://schemas.microsoft.com/office/powerpoint/2010/main" val="2301307071"/>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645BE863-27B9-42A5-8A46-666B1B2B96E8}"/>
              </a:ext>
            </a:extLst>
          </p:cNvPr>
          <p:cNvSpPr>
            <a:spLocks noGrp="1"/>
          </p:cNvSpPr>
          <p:nvPr>
            <p:ph type="sldNum" sz="quarter" idx="12"/>
          </p:nvPr>
        </p:nvSpPr>
        <p:spPr/>
        <p:txBody>
          <a:bodyPr/>
          <a:lstStyle/>
          <a:p>
            <a:fld id="{251B19F4-0455-44CB-B66D-6C940C3F3FB3}" type="slidenum">
              <a:rPr lang="pt-BR" smtClean="0"/>
              <a:t>2</a:t>
            </a:fld>
            <a:endParaRPr lang="pt-BR"/>
          </a:p>
        </p:txBody>
      </p:sp>
      <p:sp>
        <p:nvSpPr>
          <p:cNvPr id="3" name="Retângulo 2">
            <a:extLst>
              <a:ext uri="{FF2B5EF4-FFF2-40B4-BE49-F238E27FC236}">
                <a16:creationId xmlns:a16="http://schemas.microsoft.com/office/drawing/2014/main" id="{619FA379-FA1B-4289-B62B-7A7F676330F4}"/>
              </a:ext>
            </a:extLst>
          </p:cNvPr>
          <p:cNvSpPr/>
          <p:nvPr/>
        </p:nvSpPr>
        <p:spPr>
          <a:xfrm>
            <a:off x="533401" y="1262648"/>
            <a:ext cx="6096000" cy="5016758"/>
          </a:xfrm>
          <a:prstGeom prst="rect">
            <a:avLst/>
          </a:prstGeom>
        </p:spPr>
        <p:txBody>
          <a:bodyPr>
            <a:spAutoFit/>
          </a:bodyPr>
          <a:lstStyle/>
          <a:p>
            <a:r>
              <a:rPr lang="es-PE" sz="1600" dirty="0">
                <a:latin typeface="Arial" panose="020B0604020202020204" pitchFamily="34" charset="0"/>
              </a:rPr>
              <a:t>Módulo transversal           </a:t>
            </a:r>
          </a:p>
          <a:p>
            <a:r>
              <a:rPr lang="es-PE" sz="1600" dirty="0">
                <a:latin typeface="Arial" panose="020B0604020202020204" pitchFamily="34" charset="0"/>
              </a:rPr>
              <a:t>
</a:t>
            </a:r>
          </a:p>
          <a:p>
            <a:r>
              <a:rPr lang="es-PE" sz="1600" dirty="0">
                <a:latin typeface="Arial" panose="020B0604020202020204" pitchFamily="34" charset="0"/>
              </a:rPr>
              <a:t>Ángulo de presión transversal </a:t>
            </a:r>
          </a:p>
          <a:p>
            <a:r>
              <a:rPr lang="es-PE" sz="1600" dirty="0">
                <a:latin typeface="Arial" panose="020B0604020202020204" pitchFamily="34" charset="0"/>
              </a:rPr>
              <a:t>
</a:t>
            </a:r>
          </a:p>
          <a:p>
            <a:r>
              <a:rPr lang="es-PE" sz="1600" dirty="0">
                <a:latin typeface="Arial" panose="020B0604020202020204" pitchFamily="34" charset="0"/>
              </a:rPr>
              <a:t>Evolvente del ángulo de presión transversal</a:t>
            </a:r>
          </a:p>
          <a:p>
            <a:r>
              <a:rPr lang="es-PE" sz="1600" dirty="0">
                <a:latin typeface="Arial" panose="020B0604020202020204" pitchFamily="34" charset="0"/>
              </a:rPr>
              <a:t>
</a:t>
            </a:r>
          </a:p>
          <a:p>
            <a:r>
              <a:rPr lang="es-PE" sz="1600" dirty="0">
                <a:latin typeface="Arial" panose="020B0604020202020204" pitchFamily="34" charset="0"/>
              </a:rPr>
              <a:t>Ángulo de presión transversal de trabajo</a:t>
            </a:r>
          </a:p>
          <a:p>
            <a:endParaRPr lang="es-PE" sz="1600" dirty="0">
              <a:latin typeface="Arial" panose="020B0604020202020204" pitchFamily="34" charset="0"/>
            </a:endParaRPr>
          </a:p>
          <a:p>
            <a:endParaRPr lang="es-PE" sz="1600" dirty="0">
              <a:latin typeface="Arial" panose="020B0604020202020204" pitchFamily="34" charset="0"/>
            </a:endParaRPr>
          </a:p>
          <a:p>
            <a:r>
              <a:rPr lang="es-PE" sz="1600" dirty="0">
                <a:latin typeface="Arial" panose="020B0604020202020204" pitchFamily="34" charset="0"/>
              </a:rPr>
              <a:t>Evolvente del ángulo de presión de trabajo</a:t>
            </a:r>
          </a:p>
          <a:p>
            <a:r>
              <a:rPr lang="es-PE" sz="1600" dirty="0">
                <a:latin typeface="Arial" panose="020B0604020202020204" pitchFamily="34" charset="0"/>
              </a:rPr>
              <a:t>
Paso Normal </a:t>
            </a:r>
          </a:p>
          <a:p>
            <a:endParaRPr lang="es-PE" sz="1600" dirty="0">
              <a:latin typeface="Arial" panose="020B0604020202020204" pitchFamily="34" charset="0"/>
            </a:endParaRPr>
          </a:p>
          <a:p>
            <a:r>
              <a:rPr lang="es-PE" sz="1600" dirty="0">
                <a:latin typeface="Arial" panose="020B0604020202020204" pitchFamily="34" charset="0"/>
              </a:rPr>
              <a:t>Paso Transversal</a:t>
            </a:r>
          </a:p>
          <a:p>
            <a:r>
              <a:rPr lang="es-PE" sz="1600" dirty="0">
                <a:latin typeface="Arial" panose="020B0604020202020204" pitchFamily="34" charset="0"/>
              </a:rPr>
              <a:t>
</a:t>
            </a:r>
          </a:p>
          <a:p>
            <a:r>
              <a:rPr lang="es-PE" sz="1600" dirty="0">
                <a:latin typeface="Arial" panose="020B0604020202020204" pitchFamily="34" charset="0"/>
              </a:rPr>
              <a:t>Diámetro primitivo</a:t>
            </a:r>
          </a:p>
        </p:txBody>
      </p:sp>
      <p:pic>
        <p:nvPicPr>
          <p:cNvPr id="4" name="Imagem 3">
            <a:extLst>
              <a:ext uri="{FF2B5EF4-FFF2-40B4-BE49-F238E27FC236}">
                <a16:creationId xmlns:a16="http://schemas.microsoft.com/office/drawing/2014/main" id="{707E861C-E32F-4CB1-ABD3-EC5FC9764352}"/>
              </a:ext>
            </a:extLst>
          </p:cNvPr>
          <p:cNvPicPr>
            <a:picLocks noChangeAspect="1"/>
          </p:cNvPicPr>
          <p:nvPr/>
        </p:nvPicPr>
        <p:blipFill>
          <a:blip r:embed="rId2"/>
          <a:stretch>
            <a:fillRect/>
          </a:stretch>
        </p:blipFill>
        <p:spPr>
          <a:xfrm>
            <a:off x="2662437" y="1155382"/>
            <a:ext cx="3248025" cy="523875"/>
          </a:xfrm>
          <a:prstGeom prst="rect">
            <a:avLst/>
          </a:prstGeom>
        </p:spPr>
      </p:pic>
      <p:pic>
        <p:nvPicPr>
          <p:cNvPr id="5" name="Imagem 4">
            <a:extLst>
              <a:ext uri="{FF2B5EF4-FFF2-40B4-BE49-F238E27FC236}">
                <a16:creationId xmlns:a16="http://schemas.microsoft.com/office/drawing/2014/main" id="{9CFAFC33-7F5E-4705-9371-95C380855DE9}"/>
              </a:ext>
            </a:extLst>
          </p:cNvPr>
          <p:cNvPicPr>
            <a:picLocks noChangeAspect="1"/>
          </p:cNvPicPr>
          <p:nvPr/>
        </p:nvPicPr>
        <p:blipFill>
          <a:blip r:embed="rId3"/>
          <a:stretch>
            <a:fillRect/>
          </a:stretch>
        </p:blipFill>
        <p:spPr>
          <a:xfrm>
            <a:off x="3581401" y="1815398"/>
            <a:ext cx="3705225" cy="704850"/>
          </a:xfrm>
          <a:prstGeom prst="rect">
            <a:avLst/>
          </a:prstGeom>
        </p:spPr>
      </p:pic>
      <p:pic>
        <p:nvPicPr>
          <p:cNvPr id="6" name="Imagem 5">
            <a:extLst>
              <a:ext uri="{FF2B5EF4-FFF2-40B4-BE49-F238E27FC236}">
                <a16:creationId xmlns:a16="http://schemas.microsoft.com/office/drawing/2014/main" id="{2E8C5FF7-955B-4532-A655-F0B5490BAB10}"/>
              </a:ext>
            </a:extLst>
          </p:cNvPr>
          <p:cNvPicPr>
            <a:picLocks noChangeAspect="1"/>
          </p:cNvPicPr>
          <p:nvPr/>
        </p:nvPicPr>
        <p:blipFill>
          <a:blip r:embed="rId4"/>
          <a:stretch>
            <a:fillRect/>
          </a:stretch>
        </p:blipFill>
        <p:spPr>
          <a:xfrm>
            <a:off x="4740743" y="2701923"/>
            <a:ext cx="4019550" cy="409575"/>
          </a:xfrm>
          <a:prstGeom prst="rect">
            <a:avLst/>
          </a:prstGeom>
        </p:spPr>
      </p:pic>
      <p:pic>
        <p:nvPicPr>
          <p:cNvPr id="8" name="Imagem 7">
            <a:extLst>
              <a:ext uri="{FF2B5EF4-FFF2-40B4-BE49-F238E27FC236}">
                <a16:creationId xmlns:a16="http://schemas.microsoft.com/office/drawing/2014/main" id="{1ABE9093-E26C-40E1-85AD-929323A216DA}"/>
              </a:ext>
            </a:extLst>
          </p:cNvPr>
          <p:cNvPicPr>
            <a:picLocks noChangeAspect="1"/>
          </p:cNvPicPr>
          <p:nvPr/>
        </p:nvPicPr>
        <p:blipFill>
          <a:blip r:embed="rId5"/>
          <a:stretch>
            <a:fillRect/>
          </a:stretch>
        </p:blipFill>
        <p:spPr>
          <a:xfrm>
            <a:off x="4286449" y="3293173"/>
            <a:ext cx="5362575" cy="781050"/>
          </a:xfrm>
          <a:prstGeom prst="rect">
            <a:avLst/>
          </a:prstGeom>
        </p:spPr>
      </p:pic>
      <p:pic>
        <p:nvPicPr>
          <p:cNvPr id="10" name="Imagem 9">
            <a:extLst>
              <a:ext uri="{FF2B5EF4-FFF2-40B4-BE49-F238E27FC236}">
                <a16:creationId xmlns:a16="http://schemas.microsoft.com/office/drawing/2014/main" id="{5D6C16FD-5CD1-4F80-90F4-EDB7084FF22A}"/>
              </a:ext>
            </a:extLst>
          </p:cNvPr>
          <p:cNvPicPr>
            <a:picLocks noChangeAspect="1"/>
          </p:cNvPicPr>
          <p:nvPr/>
        </p:nvPicPr>
        <p:blipFill>
          <a:blip r:embed="rId6"/>
          <a:stretch>
            <a:fillRect/>
          </a:stretch>
        </p:blipFill>
        <p:spPr>
          <a:xfrm>
            <a:off x="2375233" y="4717380"/>
            <a:ext cx="2505075" cy="361950"/>
          </a:xfrm>
          <a:prstGeom prst="rect">
            <a:avLst/>
          </a:prstGeom>
        </p:spPr>
      </p:pic>
      <p:pic>
        <p:nvPicPr>
          <p:cNvPr id="11" name="Imagem 10">
            <a:extLst>
              <a:ext uri="{FF2B5EF4-FFF2-40B4-BE49-F238E27FC236}">
                <a16:creationId xmlns:a16="http://schemas.microsoft.com/office/drawing/2014/main" id="{7DE2118F-1CD5-41F7-9177-A4FBDA27D13B}"/>
              </a:ext>
            </a:extLst>
          </p:cNvPr>
          <p:cNvPicPr>
            <a:picLocks noChangeAspect="1"/>
          </p:cNvPicPr>
          <p:nvPr/>
        </p:nvPicPr>
        <p:blipFill>
          <a:blip r:embed="rId7"/>
          <a:stretch>
            <a:fillRect/>
          </a:stretch>
        </p:blipFill>
        <p:spPr>
          <a:xfrm>
            <a:off x="2375233" y="5214225"/>
            <a:ext cx="2628900" cy="342900"/>
          </a:xfrm>
          <a:prstGeom prst="rect">
            <a:avLst/>
          </a:prstGeom>
        </p:spPr>
      </p:pic>
      <p:pic>
        <p:nvPicPr>
          <p:cNvPr id="12" name="Imagem 11">
            <a:extLst>
              <a:ext uri="{FF2B5EF4-FFF2-40B4-BE49-F238E27FC236}">
                <a16:creationId xmlns:a16="http://schemas.microsoft.com/office/drawing/2014/main" id="{FB394F0D-EE12-4D7D-BCAE-BF5BFF2A134C}"/>
              </a:ext>
            </a:extLst>
          </p:cNvPr>
          <p:cNvPicPr>
            <a:picLocks noChangeAspect="1"/>
          </p:cNvPicPr>
          <p:nvPr/>
        </p:nvPicPr>
        <p:blipFill>
          <a:blip r:embed="rId8"/>
          <a:stretch>
            <a:fillRect/>
          </a:stretch>
        </p:blipFill>
        <p:spPr>
          <a:xfrm>
            <a:off x="4548189" y="4181489"/>
            <a:ext cx="4819650" cy="428625"/>
          </a:xfrm>
          <a:prstGeom prst="rect">
            <a:avLst/>
          </a:prstGeom>
        </p:spPr>
      </p:pic>
      <p:pic>
        <p:nvPicPr>
          <p:cNvPr id="13" name="Imagem 12">
            <a:extLst>
              <a:ext uri="{FF2B5EF4-FFF2-40B4-BE49-F238E27FC236}">
                <a16:creationId xmlns:a16="http://schemas.microsoft.com/office/drawing/2014/main" id="{69C81B8F-4FCE-4FD2-8C00-91863A2E5B9E}"/>
              </a:ext>
            </a:extLst>
          </p:cNvPr>
          <p:cNvPicPr>
            <a:picLocks noChangeAspect="1"/>
          </p:cNvPicPr>
          <p:nvPr/>
        </p:nvPicPr>
        <p:blipFill>
          <a:blip r:embed="rId9"/>
          <a:stretch>
            <a:fillRect/>
          </a:stretch>
        </p:blipFill>
        <p:spPr>
          <a:xfrm>
            <a:off x="2459155" y="5683441"/>
            <a:ext cx="7600950" cy="714375"/>
          </a:xfrm>
          <a:prstGeom prst="rect">
            <a:avLst/>
          </a:prstGeom>
        </p:spPr>
      </p:pic>
    </p:spTree>
    <p:extLst>
      <p:ext uri="{BB962C8B-B14F-4D97-AF65-F5344CB8AC3E}">
        <p14:creationId xmlns:p14="http://schemas.microsoft.com/office/powerpoint/2010/main" val="4098700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FDB7D0DE-05CB-4555-8139-A82E61BB2D30}"/>
              </a:ext>
            </a:extLst>
          </p:cNvPr>
          <p:cNvSpPr>
            <a:spLocks noGrp="1"/>
          </p:cNvSpPr>
          <p:nvPr>
            <p:ph type="sldNum" sz="quarter" idx="12"/>
          </p:nvPr>
        </p:nvSpPr>
        <p:spPr/>
        <p:txBody>
          <a:bodyPr/>
          <a:lstStyle/>
          <a:p>
            <a:fld id="{251B19F4-0455-44CB-B66D-6C940C3F3FB3}" type="slidenum">
              <a:rPr lang="pt-BR" smtClean="0"/>
              <a:t>3</a:t>
            </a:fld>
            <a:endParaRPr lang="pt-BR"/>
          </a:p>
        </p:txBody>
      </p:sp>
      <p:sp>
        <p:nvSpPr>
          <p:cNvPr id="3" name="Retângulo 2">
            <a:extLst>
              <a:ext uri="{FF2B5EF4-FFF2-40B4-BE49-F238E27FC236}">
                <a16:creationId xmlns:a16="http://schemas.microsoft.com/office/drawing/2014/main" id="{65735781-E9EA-45B5-9ADA-CFC9716F1874}"/>
              </a:ext>
            </a:extLst>
          </p:cNvPr>
          <p:cNvSpPr/>
          <p:nvPr/>
        </p:nvSpPr>
        <p:spPr>
          <a:xfrm>
            <a:off x="0" y="1099929"/>
            <a:ext cx="6096000" cy="2554545"/>
          </a:xfrm>
          <a:prstGeom prst="rect">
            <a:avLst/>
          </a:prstGeom>
        </p:spPr>
        <p:txBody>
          <a:bodyPr>
            <a:spAutoFit/>
          </a:bodyPr>
          <a:lstStyle/>
          <a:p>
            <a:pPr lvl="1"/>
            <a:r>
              <a:rPr lang="es-PE" sz="1600" dirty="0">
                <a:latin typeface="Arial" panose="020B0604020202020204" pitchFamily="34" charset="0"/>
              </a:rPr>
              <a:t>Suma de las correcciones</a:t>
            </a:r>
          </a:p>
          <a:p>
            <a:pPr lvl="1"/>
            <a:endParaRPr lang="es-PE" sz="1600" dirty="0">
              <a:latin typeface="Arial" panose="020B0604020202020204" pitchFamily="34" charset="0"/>
            </a:endParaRPr>
          </a:p>
          <a:p>
            <a:pPr lvl="1"/>
            <a:r>
              <a:rPr lang="es-PE" sz="1600" dirty="0">
                <a:latin typeface="Arial" panose="020B0604020202020204" pitchFamily="34" charset="0"/>
              </a:rPr>
              <a:t>
</a:t>
            </a:r>
          </a:p>
          <a:p>
            <a:pPr lvl="1"/>
            <a:r>
              <a:rPr lang="es-PE" sz="1600" dirty="0">
                <a:latin typeface="Arial" panose="020B0604020202020204" pitchFamily="34" charset="0"/>
              </a:rPr>
              <a:t>Número de dientes virtuales
</a:t>
            </a:r>
          </a:p>
          <a:p>
            <a:pPr lvl="1"/>
            <a:endParaRPr lang="es-PE" sz="1600" dirty="0">
              <a:latin typeface="Arial" panose="020B0604020202020204" pitchFamily="34" charset="0"/>
            </a:endParaRPr>
          </a:p>
          <a:p>
            <a:pPr lvl="1"/>
            <a:endParaRPr lang="es-PE" sz="1600" dirty="0">
              <a:latin typeface="Arial" panose="020B0604020202020204" pitchFamily="34" charset="0"/>
            </a:endParaRPr>
          </a:p>
          <a:p>
            <a:pPr lvl="1"/>
            <a:r>
              <a:rPr lang="es-PE" sz="1600" dirty="0">
                <a:latin typeface="Arial" panose="020B0604020202020204" pitchFamily="34" charset="0"/>
              </a:rPr>
              <a:t>Rango recomendado de valores para la corrección del piñón
</a:t>
            </a:r>
            <a:endParaRPr lang="pt-BR" sz="1600" dirty="0">
              <a:latin typeface="Arial" panose="020B0604020202020204" pitchFamily="34" charset="0"/>
            </a:endParaRPr>
          </a:p>
        </p:txBody>
      </p:sp>
      <p:pic>
        <p:nvPicPr>
          <p:cNvPr id="5" name="Imagem 4">
            <a:extLst>
              <a:ext uri="{FF2B5EF4-FFF2-40B4-BE49-F238E27FC236}">
                <a16:creationId xmlns:a16="http://schemas.microsoft.com/office/drawing/2014/main" id="{FD5C14EE-C989-40DE-92DB-4F26DD698C75}"/>
              </a:ext>
            </a:extLst>
          </p:cNvPr>
          <p:cNvPicPr>
            <a:picLocks noChangeAspect="1"/>
          </p:cNvPicPr>
          <p:nvPr/>
        </p:nvPicPr>
        <p:blipFill rotWithShape="1">
          <a:blip r:embed="rId2"/>
          <a:srcRect b="7137"/>
          <a:stretch/>
        </p:blipFill>
        <p:spPr>
          <a:xfrm>
            <a:off x="3231281" y="839453"/>
            <a:ext cx="4343400" cy="787217"/>
          </a:xfrm>
          <a:prstGeom prst="rect">
            <a:avLst/>
          </a:prstGeom>
        </p:spPr>
      </p:pic>
      <p:pic>
        <p:nvPicPr>
          <p:cNvPr id="6" name="Imagem 5">
            <a:extLst>
              <a:ext uri="{FF2B5EF4-FFF2-40B4-BE49-F238E27FC236}">
                <a16:creationId xmlns:a16="http://schemas.microsoft.com/office/drawing/2014/main" id="{C5FF3DA2-5580-4EDF-98B4-2C2E751B9FF9}"/>
              </a:ext>
            </a:extLst>
          </p:cNvPr>
          <p:cNvPicPr>
            <a:picLocks noChangeAspect="1"/>
          </p:cNvPicPr>
          <p:nvPr/>
        </p:nvPicPr>
        <p:blipFill>
          <a:blip r:embed="rId3"/>
          <a:stretch>
            <a:fillRect/>
          </a:stretch>
        </p:blipFill>
        <p:spPr>
          <a:xfrm>
            <a:off x="3231281" y="1887146"/>
            <a:ext cx="6381750" cy="800100"/>
          </a:xfrm>
          <a:prstGeom prst="rect">
            <a:avLst/>
          </a:prstGeom>
        </p:spPr>
      </p:pic>
      <p:sp>
        <p:nvSpPr>
          <p:cNvPr id="8" name="Retângulo 7">
            <a:extLst>
              <a:ext uri="{FF2B5EF4-FFF2-40B4-BE49-F238E27FC236}">
                <a16:creationId xmlns:a16="http://schemas.microsoft.com/office/drawing/2014/main" id="{C1A2E34A-A42B-40DE-982A-9C3F79BAE115}"/>
              </a:ext>
            </a:extLst>
          </p:cNvPr>
          <p:cNvSpPr/>
          <p:nvPr/>
        </p:nvSpPr>
        <p:spPr>
          <a:xfrm>
            <a:off x="469632" y="5511502"/>
            <a:ext cx="9432558" cy="338554"/>
          </a:xfrm>
          <a:prstGeom prst="rect">
            <a:avLst/>
          </a:prstGeom>
        </p:spPr>
        <p:txBody>
          <a:bodyPr wrap="square">
            <a:spAutoFit/>
          </a:bodyPr>
          <a:lstStyle/>
          <a:p>
            <a:r>
              <a:rPr lang="pt-BR" sz="1600" dirty="0">
                <a:latin typeface="Arial" panose="020B0604020202020204" pitchFamily="34" charset="0"/>
              </a:rPr>
              <a:t>Valor adotado para correção do pinhão e valor calculado da coroa</a:t>
            </a:r>
          </a:p>
        </p:txBody>
      </p:sp>
      <p:pic>
        <p:nvPicPr>
          <p:cNvPr id="9" name="Imagem 8">
            <a:extLst>
              <a:ext uri="{FF2B5EF4-FFF2-40B4-BE49-F238E27FC236}">
                <a16:creationId xmlns:a16="http://schemas.microsoft.com/office/drawing/2014/main" id="{BDE25BC3-79A1-4388-B5F6-35C5E1E10E01}"/>
              </a:ext>
            </a:extLst>
          </p:cNvPr>
          <p:cNvPicPr>
            <a:picLocks noChangeAspect="1"/>
          </p:cNvPicPr>
          <p:nvPr/>
        </p:nvPicPr>
        <p:blipFill>
          <a:blip r:embed="rId4"/>
          <a:stretch>
            <a:fillRect/>
          </a:stretch>
        </p:blipFill>
        <p:spPr>
          <a:xfrm>
            <a:off x="1352550" y="5988352"/>
            <a:ext cx="4886325" cy="409575"/>
          </a:xfrm>
          <a:prstGeom prst="rect">
            <a:avLst/>
          </a:prstGeom>
        </p:spPr>
      </p:pic>
      <p:sp>
        <p:nvSpPr>
          <p:cNvPr id="10" name="Retângulo 9">
            <a:extLst>
              <a:ext uri="{FF2B5EF4-FFF2-40B4-BE49-F238E27FC236}">
                <a16:creationId xmlns:a16="http://schemas.microsoft.com/office/drawing/2014/main" id="{FB44AFC6-9A02-47B3-8129-097854799B60}"/>
              </a:ext>
            </a:extLst>
          </p:cNvPr>
          <p:cNvSpPr/>
          <p:nvPr/>
        </p:nvSpPr>
        <p:spPr>
          <a:xfrm>
            <a:off x="8354728" y="3606931"/>
            <a:ext cx="3753853" cy="1569660"/>
          </a:xfrm>
          <a:prstGeom prst="rect">
            <a:avLst/>
          </a:prstGeom>
        </p:spPr>
        <p:txBody>
          <a:bodyPr wrap="square">
            <a:spAutoFit/>
          </a:bodyPr>
          <a:lstStyle/>
          <a:p>
            <a:r>
              <a:rPr lang="es-PE" sz="1600" dirty="0">
                <a:latin typeface="Arial" panose="020B0604020202020204" pitchFamily="34" charset="0"/>
              </a:rPr>
              <a:t>Dado que la corrección tanto del piñón como de la corona tiene una influencia directa en la capacidad de torsión que pueden transmitir, sus valores finales sólo se determinan al calcular la resistencia.</a:t>
            </a:r>
            <a:endParaRPr lang="pt-BR" sz="1600" dirty="0">
              <a:latin typeface="Arial" panose="020B0604020202020204" pitchFamily="34" charset="0"/>
            </a:endParaRPr>
          </a:p>
        </p:txBody>
      </p:sp>
      <p:pic>
        <p:nvPicPr>
          <p:cNvPr id="11" name="Imagem 10">
            <a:extLst>
              <a:ext uri="{FF2B5EF4-FFF2-40B4-BE49-F238E27FC236}">
                <a16:creationId xmlns:a16="http://schemas.microsoft.com/office/drawing/2014/main" id="{C34EEF08-F718-4811-8306-A7C37D2623C8}"/>
              </a:ext>
            </a:extLst>
          </p:cNvPr>
          <p:cNvPicPr>
            <a:picLocks noChangeAspect="1"/>
          </p:cNvPicPr>
          <p:nvPr/>
        </p:nvPicPr>
        <p:blipFill>
          <a:blip r:embed="rId5"/>
          <a:stretch>
            <a:fillRect/>
          </a:stretch>
        </p:blipFill>
        <p:spPr>
          <a:xfrm>
            <a:off x="469632" y="3405513"/>
            <a:ext cx="7791450" cy="1828800"/>
          </a:xfrm>
          <a:prstGeom prst="rect">
            <a:avLst/>
          </a:prstGeom>
        </p:spPr>
      </p:pic>
    </p:spTree>
    <p:extLst>
      <p:ext uri="{BB962C8B-B14F-4D97-AF65-F5344CB8AC3E}">
        <p14:creationId xmlns:p14="http://schemas.microsoft.com/office/powerpoint/2010/main" val="3274840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F20FE671-3975-4C90-AD9D-699ADB7E549E}"/>
              </a:ext>
            </a:extLst>
          </p:cNvPr>
          <p:cNvSpPr>
            <a:spLocks noGrp="1"/>
          </p:cNvSpPr>
          <p:nvPr>
            <p:ph type="sldNum" sz="quarter" idx="12"/>
          </p:nvPr>
        </p:nvSpPr>
        <p:spPr/>
        <p:txBody>
          <a:bodyPr/>
          <a:lstStyle/>
          <a:p>
            <a:fld id="{251B19F4-0455-44CB-B66D-6C940C3F3FB3}" type="slidenum">
              <a:rPr lang="pt-BR" smtClean="0"/>
              <a:t>4</a:t>
            </a:fld>
            <a:endParaRPr lang="pt-BR"/>
          </a:p>
        </p:txBody>
      </p:sp>
      <p:sp>
        <p:nvSpPr>
          <p:cNvPr id="4" name="Retângulo 3">
            <a:extLst>
              <a:ext uri="{FF2B5EF4-FFF2-40B4-BE49-F238E27FC236}">
                <a16:creationId xmlns:a16="http://schemas.microsoft.com/office/drawing/2014/main" id="{BC3A7A2C-20BC-4671-8865-4EA328D46DFB}"/>
              </a:ext>
            </a:extLst>
          </p:cNvPr>
          <p:cNvSpPr/>
          <p:nvPr/>
        </p:nvSpPr>
        <p:spPr>
          <a:xfrm>
            <a:off x="587189" y="916263"/>
            <a:ext cx="6096000" cy="6001643"/>
          </a:xfrm>
          <a:prstGeom prst="rect">
            <a:avLst/>
          </a:prstGeom>
        </p:spPr>
        <p:txBody>
          <a:bodyPr>
            <a:spAutoFit/>
          </a:bodyPr>
          <a:lstStyle/>
          <a:p>
            <a:r>
              <a:rPr lang="es-PE" dirty="0">
                <a:latin typeface="Arial" panose="020B0604020202020204" pitchFamily="34" charset="0"/>
                <a:cs typeface="Arial" panose="020B0604020202020204" pitchFamily="34" charset="0"/>
              </a:rPr>
              <a:t>Coeficiente de degradación de dientes   </a:t>
            </a:r>
          </a:p>
          <a:p>
            <a:endParaRPr lang="es-PE" sz="800" dirty="0">
              <a:latin typeface="Arial" panose="020B0604020202020204" pitchFamily="34" charset="0"/>
              <a:cs typeface="Arial" panose="020B0604020202020204" pitchFamily="34" charset="0"/>
            </a:endParaRPr>
          </a:p>
          <a:p>
            <a:r>
              <a:rPr lang="es-PE" sz="800" dirty="0">
                <a:latin typeface="Arial" panose="020B0604020202020204" pitchFamily="34" charset="0"/>
                <a:cs typeface="Arial" panose="020B0604020202020204" pitchFamily="34" charset="0"/>
              </a:rPr>
              <a:t>
</a:t>
            </a:r>
          </a:p>
          <a:p>
            <a:r>
              <a:rPr lang="es-PE" dirty="0">
                <a:latin typeface="Arial" panose="020B0604020202020204" pitchFamily="34" charset="0"/>
                <a:cs typeface="Arial" panose="020B0604020202020204" pitchFamily="34" charset="0"/>
              </a:rPr>
              <a:t>Diámetro primitivo 
</a:t>
            </a:r>
            <a:endParaRPr lang="es-PE" sz="800" dirty="0">
              <a:latin typeface="Arial" panose="020B0604020202020204" pitchFamily="34" charset="0"/>
              <a:cs typeface="Arial" panose="020B0604020202020204" pitchFamily="34" charset="0"/>
            </a:endParaRPr>
          </a:p>
          <a:p>
            <a:endParaRPr lang="es-PE" sz="800" dirty="0">
              <a:latin typeface="Arial" panose="020B0604020202020204" pitchFamily="34" charset="0"/>
              <a:cs typeface="Arial" panose="020B0604020202020204" pitchFamily="34" charset="0"/>
            </a:endParaRPr>
          </a:p>
          <a:p>
            <a:r>
              <a:rPr lang="es-PE" altLang="es-PE" dirty="0">
                <a:latin typeface="Arial" panose="020B0604020202020204" pitchFamily="34" charset="0"/>
                <a:cs typeface="Arial" panose="020B0604020202020204" pitchFamily="34" charset="0"/>
              </a:rPr>
              <a:t>Diámetro de la cabeza</a:t>
            </a:r>
          </a:p>
          <a:p>
            <a:endParaRPr lang="es-PE" sz="800" dirty="0">
              <a:latin typeface="Arial" panose="020B0604020202020204" pitchFamily="34" charset="0"/>
              <a:cs typeface="Arial" panose="020B0604020202020204" pitchFamily="34" charset="0"/>
            </a:endParaRPr>
          </a:p>
          <a:p>
            <a:endParaRPr lang="es-PE" sz="800" dirty="0">
              <a:latin typeface="Arial" panose="020B0604020202020204" pitchFamily="34" charset="0"/>
              <a:cs typeface="Arial" panose="020B0604020202020204" pitchFamily="34" charset="0"/>
            </a:endParaRPr>
          </a:p>
          <a:p>
            <a:endParaRPr lang="es-PE" sz="800" dirty="0">
              <a:latin typeface="Arial" panose="020B0604020202020204" pitchFamily="34" charset="0"/>
              <a:cs typeface="Arial" panose="020B0604020202020204" pitchFamily="34" charset="0"/>
            </a:endParaRPr>
          </a:p>
          <a:p>
            <a:endParaRPr lang="es-PE" sz="800" dirty="0">
              <a:latin typeface="Arial" panose="020B0604020202020204" pitchFamily="34" charset="0"/>
              <a:cs typeface="Arial" panose="020B0604020202020204" pitchFamily="34" charset="0"/>
            </a:endParaRPr>
          </a:p>
          <a:p>
            <a:endParaRPr lang="es-PE" altLang="es-PE" sz="800" dirty="0">
              <a:latin typeface="Arial" panose="020B0604020202020204" pitchFamily="34" charset="0"/>
              <a:cs typeface="Arial" panose="020B0604020202020204" pitchFamily="34" charset="0"/>
            </a:endParaRPr>
          </a:p>
          <a:p>
            <a:endParaRPr lang="es-PE" altLang="es-PE" dirty="0">
              <a:latin typeface="Arial" panose="020B0604020202020204" pitchFamily="34" charset="0"/>
              <a:cs typeface="Arial" panose="020B0604020202020204" pitchFamily="34" charset="0"/>
            </a:endParaRPr>
          </a:p>
          <a:p>
            <a:r>
              <a:rPr lang="es-PE" altLang="es-PE" dirty="0">
                <a:latin typeface="Arial" panose="020B0604020202020204" pitchFamily="34" charset="0"/>
                <a:cs typeface="Arial" panose="020B0604020202020204" pitchFamily="34" charset="0"/>
              </a:rPr>
              <a:t>Diámetro inferior o del pie</a:t>
            </a:r>
          </a:p>
          <a:p>
            <a:endParaRPr lang="es-PE" sz="800" dirty="0">
              <a:latin typeface="Arial" panose="020B0604020202020204" pitchFamily="34" charset="0"/>
              <a:cs typeface="Arial" panose="020B0604020202020204" pitchFamily="34" charset="0"/>
            </a:endParaRPr>
          </a:p>
          <a:p>
            <a:endParaRPr lang="es-PE" sz="800" dirty="0">
              <a:latin typeface="Arial" panose="020B0604020202020204" pitchFamily="34" charset="0"/>
              <a:cs typeface="Arial" panose="020B0604020202020204" pitchFamily="34" charset="0"/>
            </a:endParaRPr>
          </a:p>
          <a:p>
            <a:endParaRPr lang="es-PE" sz="800" dirty="0">
              <a:latin typeface="Arial" panose="020B0604020202020204" pitchFamily="34" charset="0"/>
              <a:cs typeface="Arial" panose="020B0604020202020204" pitchFamily="34" charset="0"/>
            </a:endParaRPr>
          </a:p>
          <a:p>
            <a:endParaRPr lang="es-PE" sz="800" dirty="0">
              <a:latin typeface="Arial" panose="020B0604020202020204" pitchFamily="34" charset="0"/>
              <a:cs typeface="Arial" panose="020B0604020202020204" pitchFamily="34" charset="0"/>
            </a:endParaRPr>
          </a:p>
          <a:p>
            <a:endParaRPr lang="es-PE" sz="800" dirty="0">
              <a:latin typeface="Arial" panose="020B0604020202020204" pitchFamily="34" charset="0"/>
              <a:cs typeface="Arial" panose="020B0604020202020204" pitchFamily="34" charset="0"/>
            </a:endParaRPr>
          </a:p>
          <a:p>
            <a:endParaRPr lang="es-PE" dirty="0">
              <a:latin typeface="Arial" panose="020B0604020202020204" pitchFamily="34" charset="0"/>
              <a:cs typeface="Arial" panose="020B0604020202020204" pitchFamily="34" charset="0"/>
            </a:endParaRPr>
          </a:p>
          <a:p>
            <a:r>
              <a:rPr lang="es-PE" dirty="0">
                <a:latin typeface="Arial" panose="020B0604020202020204" pitchFamily="34" charset="0"/>
                <a:cs typeface="Arial" panose="020B0604020202020204" pitchFamily="34" charset="0"/>
              </a:rPr>
              <a:t>Tolerancias de espesor del diente (ver presentación 03)</a:t>
            </a:r>
          </a:p>
          <a:p>
            <a:endParaRPr lang="es-PE" dirty="0">
              <a:latin typeface="Arial" panose="020B0604020202020204" pitchFamily="34" charset="0"/>
              <a:cs typeface="Arial" panose="020B0604020202020204" pitchFamily="34" charset="0"/>
            </a:endParaRPr>
          </a:p>
          <a:p>
            <a:endParaRPr lang="es-PE" dirty="0">
              <a:latin typeface="Arial" panose="020B0604020202020204" pitchFamily="34" charset="0"/>
              <a:cs typeface="Arial" panose="020B0604020202020204" pitchFamily="34" charset="0"/>
            </a:endParaRPr>
          </a:p>
          <a:p>
            <a:endParaRPr lang="es-PE" dirty="0">
              <a:latin typeface="Arial" panose="020B0604020202020204" pitchFamily="34" charset="0"/>
              <a:cs typeface="Arial" panose="020B0604020202020204" pitchFamily="34" charset="0"/>
            </a:endParaRPr>
          </a:p>
          <a:p>
            <a:endParaRPr lang="es-PE" sz="1400" dirty="0">
              <a:latin typeface="Arial" panose="020B0604020202020204" pitchFamily="34" charset="0"/>
              <a:cs typeface="Arial" panose="020B0604020202020204" pitchFamily="34" charset="0"/>
            </a:endParaRPr>
          </a:p>
          <a:p>
            <a:r>
              <a:rPr lang="es-PE" sz="1400" dirty="0">
                <a:latin typeface="Arial" panose="020B0604020202020204" pitchFamily="34" charset="0"/>
                <a:cs typeface="Arial" panose="020B0604020202020204" pitchFamily="34" charset="0"/>
              </a:rPr>
              <a:t>
</a:t>
            </a:r>
          </a:p>
          <a:p>
            <a:endParaRPr lang="es-PE" sz="1400" dirty="0">
              <a:latin typeface="Arial" panose="020B0604020202020204" pitchFamily="34" charset="0"/>
              <a:cs typeface="Arial" panose="020B0604020202020204" pitchFamily="34" charset="0"/>
            </a:endParaRPr>
          </a:p>
          <a:p>
            <a:endParaRPr lang="es-PE" dirty="0">
              <a:latin typeface="Arial" panose="020B0604020202020204" pitchFamily="34" charset="0"/>
              <a:cs typeface="Arial" panose="020B0604020202020204" pitchFamily="34" charset="0"/>
            </a:endParaRPr>
          </a:p>
        </p:txBody>
      </p:sp>
      <p:pic>
        <p:nvPicPr>
          <p:cNvPr id="5" name="Imagem 4">
            <a:extLst>
              <a:ext uri="{FF2B5EF4-FFF2-40B4-BE49-F238E27FC236}">
                <a16:creationId xmlns:a16="http://schemas.microsoft.com/office/drawing/2014/main" id="{230308E7-AF11-4AE5-83AB-DEF8D95AD144}"/>
              </a:ext>
            </a:extLst>
          </p:cNvPr>
          <p:cNvPicPr>
            <a:picLocks noChangeAspect="1"/>
          </p:cNvPicPr>
          <p:nvPr/>
        </p:nvPicPr>
        <p:blipFill rotWithShape="1">
          <a:blip r:embed="rId2">
            <a:clrChange>
              <a:clrFrom>
                <a:srgbClr val="FFFFFF"/>
              </a:clrFrom>
              <a:clrTo>
                <a:srgbClr val="FFFFFF">
                  <a:alpha val="0"/>
                </a:srgbClr>
              </a:clrTo>
            </a:clrChange>
          </a:blip>
          <a:srcRect b="13582"/>
          <a:stretch/>
        </p:blipFill>
        <p:spPr>
          <a:xfrm>
            <a:off x="4792880" y="771476"/>
            <a:ext cx="2952750" cy="633814"/>
          </a:xfrm>
          <a:prstGeom prst="rect">
            <a:avLst/>
          </a:prstGeom>
        </p:spPr>
      </p:pic>
      <p:pic>
        <p:nvPicPr>
          <p:cNvPr id="6" name="Imagem 5">
            <a:extLst>
              <a:ext uri="{FF2B5EF4-FFF2-40B4-BE49-F238E27FC236}">
                <a16:creationId xmlns:a16="http://schemas.microsoft.com/office/drawing/2014/main" id="{FFF11E69-CE0F-4663-B79F-7501936BA186}"/>
              </a:ext>
            </a:extLst>
          </p:cNvPr>
          <p:cNvPicPr>
            <a:picLocks noChangeAspect="1"/>
          </p:cNvPicPr>
          <p:nvPr/>
        </p:nvPicPr>
        <p:blipFill>
          <a:blip r:embed="rId3"/>
          <a:stretch>
            <a:fillRect/>
          </a:stretch>
        </p:blipFill>
        <p:spPr>
          <a:xfrm>
            <a:off x="2704649" y="1366790"/>
            <a:ext cx="7610475" cy="714375"/>
          </a:xfrm>
          <a:prstGeom prst="rect">
            <a:avLst/>
          </a:prstGeom>
        </p:spPr>
      </p:pic>
      <p:pic>
        <p:nvPicPr>
          <p:cNvPr id="7" name="Imagem 6">
            <a:extLst>
              <a:ext uri="{FF2B5EF4-FFF2-40B4-BE49-F238E27FC236}">
                <a16:creationId xmlns:a16="http://schemas.microsoft.com/office/drawing/2014/main" id="{F3C05D90-8C0D-4FB0-8934-5525ED05A67B}"/>
              </a:ext>
            </a:extLst>
          </p:cNvPr>
          <p:cNvPicPr>
            <a:picLocks noChangeAspect="1"/>
          </p:cNvPicPr>
          <p:nvPr/>
        </p:nvPicPr>
        <p:blipFill>
          <a:blip r:embed="rId4"/>
          <a:stretch>
            <a:fillRect/>
          </a:stretch>
        </p:blipFill>
        <p:spPr>
          <a:xfrm>
            <a:off x="1544854" y="4938840"/>
            <a:ext cx="5133975" cy="1914525"/>
          </a:xfrm>
          <a:prstGeom prst="rect">
            <a:avLst/>
          </a:prstGeom>
        </p:spPr>
      </p:pic>
      <p:pic>
        <p:nvPicPr>
          <p:cNvPr id="9" name="Imagem 8">
            <a:extLst>
              <a:ext uri="{FF2B5EF4-FFF2-40B4-BE49-F238E27FC236}">
                <a16:creationId xmlns:a16="http://schemas.microsoft.com/office/drawing/2014/main" id="{C3F31FB1-BA2E-49C3-88DF-70D26AF02F28}"/>
              </a:ext>
            </a:extLst>
          </p:cNvPr>
          <p:cNvPicPr>
            <a:picLocks noChangeAspect="1"/>
          </p:cNvPicPr>
          <p:nvPr/>
        </p:nvPicPr>
        <p:blipFill>
          <a:blip r:embed="rId5"/>
          <a:stretch>
            <a:fillRect/>
          </a:stretch>
        </p:blipFill>
        <p:spPr>
          <a:xfrm>
            <a:off x="7274644" y="3984391"/>
            <a:ext cx="3388595" cy="2783277"/>
          </a:xfrm>
          <a:prstGeom prst="rect">
            <a:avLst/>
          </a:prstGeom>
        </p:spPr>
      </p:pic>
      <p:pic>
        <p:nvPicPr>
          <p:cNvPr id="10" name="Imagem 9">
            <a:extLst>
              <a:ext uri="{FF2B5EF4-FFF2-40B4-BE49-F238E27FC236}">
                <a16:creationId xmlns:a16="http://schemas.microsoft.com/office/drawing/2014/main" id="{CCEA9F97-7D11-4BAE-A783-88B17D62CB84}"/>
              </a:ext>
            </a:extLst>
          </p:cNvPr>
          <p:cNvPicPr>
            <a:picLocks noChangeAspect="1"/>
          </p:cNvPicPr>
          <p:nvPr/>
        </p:nvPicPr>
        <p:blipFill>
          <a:blip r:embed="rId6"/>
          <a:stretch>
            <a:fillRect/>
          </a:stretch>
        </p:blipFill>
        <p:spPr>
          <a:xfrm>
            <a:off x="1473919" y="2569765"/>
            <a:ext cx="5800725" cy="428625"/>
          </a:xfrm>
          <a:prstGeom prst="rect">
            <a:avLst/>
          </a:prstGeom>
        </p:spPr>
      </p:pic>
      <p:pic>
        <p:nvPicPr>
          <p:cNvPr id="11" name="Imagem 10">
            <a:extLst>
              <a:ext uri="{FF2B5EF4-FFF2-40B4-BE49-F238E27FC236}">
                <a16:creationId xmlns:a16="http://schemas.microsoft.com/office/drawing/2014/main" id="{C4184274-2AA5-4329-83F9-F4DF7E4E05AB}"/>
              </a:ext>
            </a:extLst>
          </p:cNvPr>
          <p:cNvPicPr>
            <a:picLocks noChangeAspect="1"/>
          </p:cNvPicPr>
          <p:nvPr/>
        </p:nvPicPr>
        <p:blipFill>
          <a:blip r:embed="rId7"/>
          <a:stretch>
            <a:fillRect/>
          </a:stretch>
        </p:blipFill>
        <p:spPr>
          <a:xfrm>
            <a:off x="1425792" y="2931678"/>
            <a:ext cx="5734050" cy="457200"/>
          </a:xfrm>
          <a:prstGeom prst="rect">
            <a:avLst/>
          </a:prstGeom>
        </p:spPr>
      </p:pic>
      <p:pic>
        <p:nvPicPr>
          <p:cNvPr id="12" name="Imagem 11">
            <a:extLst>
              <a:ext uri="{FF2B5EF4-FFF2-40B4-BE49-F238E27FC236}">
                <a16:creationId xmlns:a16="http://schemas.microsoft.com/office/drawing/2014/main" id="{5EB63AA1-42AF-4244-8B1D-9F6772E3F3CC}"/>
              </a:ext>
            </a:extLst>
          </p:cNvPr>
          <p:cNvPicPr>
            <a:picLocks noChangeAspect="1"/>
          </p:cNvPicPr>
          <p:nvPr/>
        </p:nvPicPr>
        <p:blipFill>
          <a:blip r:embed="rId8"/>
          <a:stretch>
            <a:fillRect/>
          </a:stretch>
        </p:blipFill>
        <p:spPr>
          <a:xfrm>
            <a:off x="1559142" y="3765316"/>
            <a:ext cx="5467350" cy="438150"/>
          </a:xfrm>
          <a:prstGeom prst="rect">
            <a:avLst/>
          </a:prstGeom>
        </p:spPr>
      </p:pic>
      <p:pic>
        <p:nvPicPr>
          <p:cNvPr id="13" name="Imagem 12">
            <a:extLst>
              <a:ext uri="{FF2B5EF4-FFF2-40B4-BE49-F238E27FC236}">
                <a16:creationId xmlns:a16="http://schemas.microsoft.com/office/drawing/2014/main" id="{F2CCAE1F-D7FD-49AB-B715-EE6E9FC8A9A9}"/>
              </a:ext>
            </a:extLst>
          </p:cNvPr>
          <p:cNvPicPr>
            <a:picLocks noChangeAspect="1"/>
          </p:cNvPicPr>
          <p:nvPr/>
        </p:nvPicPr>
        <p:blipFill>
          <a:blip r:embed="rId9"/>
          <a:stretch>
            <a:fillRect/>
          </a:stretch>
        </p:blipFill>
        <p:spPr>
          <a:xfrm>
            <a:off x="1544854" y="4152053"/>
            <a:ext cx="5495925" cy="400050"/>
          </a:xfrm>
          <a:prstGeom prst="rect">
            <a:avLst/>
          </a:prstGeom>
        </p:spPr>
      </p:pic>
    </p:spTree>
    <p:extLst>
      <p:ext uri="{BB962C8B-B14F-4D97-AF65-F5344CB8AC3E}">
        <p14:creationId xmlns:p14="http://schemas.microsoft.com/office/powerpoint/2010/main" val="380433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57A9F14C-485D-4363-8C92-8DFC9DB6C934}"/>
              </a:ext>
            </a:extLst>
          </p:cNvPr>
          <p:cNvSpPr>
            <a:spLocks noGrp="1"/>
          </p:cNvSpPr>
          <p:nvPr>
            <p:ph type="sldNum" sz="quarter" idx="12"/>
          </p:nvPr>
        </p:nvSpPr>
        <p:spPr/>
        <p:txBody>
          <a:bodyPr/>
          <a:lstStyle/>
          <a:p>
            <a:fld id="{251B19F4-0455-44CB-B66D-6C940C3F3FB3}" type="slidenum">
              <a:rPr lang="pt-BR" smtClean="0"/>
              <a:t>5</a:t>
            </a:fld>
            <a:endParaRPr lang="pt-BR"/>
          </a:p>
        </p:txBody>
      </p:sp>
      <p:sp>
        <p:nvSpPr>
          <p:cNvPr id="3" name="Retângulo 2">
            <a:extLst>
              <a:ext uri="{FF2B5EF4-FFF2-40B4-BE49-F238E27FC236}">
                <a16:creationId xmlns:a16="http://schemas.microsoft.com/office/drawing/2014/main" id="{7283A8B7-84A0-4E43-8799-1C93E8D19EE9}"/>
              </a:ext>
            </a:extLst>
          </p:cNvPr>
          <p:cNvSpPr/>
          <p:nvPr/>
        </p:nvSpPr>
        <p:spPr>
          <a:xfrm>
            <a:off x="208548" y="2932770"/>
            <a:ext cx="9585258" cy="369332"/>
          </a:xfrm>
          <a:prstGeom prst="rect">
            <a:avLst/>
          </a:prstGeom>
        </p:spPr>
        <p:txBody>
          <a:bodyPr wrap="square">
            <a:spAutoFit/>
          </a:bodyPr>
          <a:lstStyle/>
          <a:p>
            <a:r>
              <a:rPr lang="es-PE" dirty="0">
                <a:latin typeface="Arial" panose="020B0604020202020204" pitchFamily="34" charset="0"/>
                <a:cs typeface="Arial" panose="020B0604020202020204" pitchFamily="34" charset="0"/>
              </a:rPr>
              <a:t>Correcciones máximas y mínimas debidas a las tolerancias de espesor del diente</a:t>
            </a:r>
            <a:endParaRPr lang="es-PE" dirty="0"/>
          </a:p>
        </p:txBody>
      </p:sp>
      <p:pic>
        <p:nvPicPr>
          <p:cNvPr id="4" name="Imagem 3">
            <a:extLst>
              <a:ext uri="{FF2B5EF4-FFF2-40B4-BE49-F238E27FC236}">
                <a16:creationId xmlns:a16="http://schemas.microsoft.com/office/drawing/2014/main" id="{BBA582B6-7FAD-4EAB-9A13-BF9E036BC1F5}"/>
              </a:ext>
            </a:extLst>
          </p:cNvPr>
          <p:cNvPicPr>
            <a:picLocks noChangeAspect="1"/>
          </p:cNvPicPr>
          <p:nvPr/>
        </p:nvPicPr>
        <p:blipFill>
          <a:blip r:embed="rId2"/>
          <a:stretch>
            <a:fillRect/>
          </a:stretch>
        </p:blipFill>
        <p:spPr>
          <a:xfrm>
            <a:off x="1162050" y="3273036"/>
            <a:ext cx="8820150" cy="1781175"/>
          </a:xfrm>
          <a:prstGeom prst="rect">
            <a:avLst/>
          </a:prstGeom>
        </p:spPr>
      </p:pic>
      <p:pic>
        <p:nvPicPr>
          <p:cNvPr id="5" name="Imagem 4">
            <a:extLst>
              <a:ext uri="{FF2B5EF4-FFF2-40B4-BE49-F238E27FC236}">
                <a16:creationId xmlns:a16="http://schemas.microsoft.com/office/drawing/2014/main" id="{B78237C5-F1C5-4D5F-958C-8F1B066E8B27}"/>
              </a:ext>
            </a:extLst>
          </p:cNvPr>
          <p:cNvPicPr>
            <a:picLocks noChangeAspect="1"/>
          </p:cNvPicPr>
          <p:nvPr/>
        </p:nvPicPr>
        <p:blipFill>
          <a:blip r:embed="rId3"/>
          <a:stretch>
            <a:fillRect/>
          </a:stretch>
        </p:blipFill>
        <p:spPr>
          <a:xfrm>
            <a:off x="1357312" y="1427820"/>
            <a:ext cx="9477375" cy="1504950"/>
          </a:xfrm>
          <a:prstGeom prst="rect">
            <a:avLst/>
          </a:prstGeom>
        </p:spPr>
      </p:pic>
      <p:sp>
        <p:nvSpPr>
          <p:cNvPr id="6" name="Retângulo 5">
            <a:extLst>
              <a:ext uri="{FF2B5EF4-FFF2-40B4-BE49-F238E27FC236}">
                <a16:creationId xmlns:a16="http://schemas.microsoft.com/office/drawing/2014/main" id="{04BA3FEC-CBA3-49FB-9EB6-92034CE2ACC6}"/>
              </a:ext>
            </a:extLst>
          </p:cNvPr>
          <p:cNvSpPr/>
          <p:nvPr/>
        </p:nvSpPr>
        <p:spPr>
          <a:xfrm>
            <a:off x="208548" y="1107251"/>
            <a:ext cx="2159566" cy="369332"/>
          </a:xfrm>
          <a:prstGeom prst="rect">
            <a:avLst/>
          </a:prstGeom>
        </p:spPr>
        <p:txBody>
          <a:bodyPr wrap="none">
            <a:spAutoFit/>
          </a:bodyPr>
          <a:lstStyle/>
          <a:p>
            <a:r>
              <a:rPr lang="es-PE" dirty="0">
                <a:latin typeface="Arial" panose="020B0604020202020204" pitchFamily="34" charset="0"/>
                <a:cs typeface="Arial" panose="020B0604020202020204" pitchFamily="34" charset="0"/>
              </a:rPr>
              <a:t>Espesor del diente </a:t>
            </a:r>
            <a:endParaRPr lang="es-PE" dirty="0"/>
          </a:p>
        </p:txBody>
      </p:sp>
    </p:spTree>
    <p:extLst>
      <p:ext uri="{BB962C8B-B14F-4D97-AF65-F5344CB8AC3E}">
        <p14:creationId xmlns:p14="http://schemas.microsoft.com/office/powerpoint/2010/main" val="425845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B4C12D40-7ECC-4786-8305-618F46A065AB}"/>
              </a:ext>
            </a:extLst>
          </p:cNvPr>
          <p:cNvSpPr>
            <a:spLocks noGrp="1"/>
          </p:cNvSpPr>
          <p:nvPr>
            <p:ph type="sldNum" sz="quarter" idx="12"/>
          </p:nvPr>
        </p:nvSpPr>
        <p:spPr/>
        <p:txBody>
          <a:bodyPr/>
          <a:lstStyle/>
          <a:p>
            <a:fld id="{251B19F4-0455-44CB-B66D-6C940C3F3FB3}" type="slidenum">
              <a:rPr lang="pt-BR" smtClean="0"/>
              <a:t>6</a:t>
            </a:fld>
            <a:endParaRPr lang="pt-BR"/>
          </a:p>
        </p:txBody>
      </p:sp>
      <p:sp>
        <p:nvSpPr>
          <p:cNvPr id="3" name="Retângulo 2">
            <a:extLst>
              <a:ext uri="{FF2B5EF4-FFF2-40B4-BE49-F238E27FC236}">
                <a16:creationId xmlns:a16="http://schemas.microsoft.com/office/drawing/2014/main" id="{97D45CB9-BD50-4EC5-A187-BB186F753FD8}"/>
              </a:ext>
            </a:extLst>
          </p:cNvPr>
          <p:cNvSpPr/>
          <p:nvPr/>
        </p:nvSpPr>
        <p:spPr>
          <a:xfrm>
            <a:off x="477860" y="843987"/>
            <a:ext cx="3929281" cy="369332"/>
          </a:xfrm>
          <a:prstGeom prst="rect">
            <a:avLst/>
          </a:prstGeom>
        </p:spPr>
        <p:txBody>
          <a:bodyPr wrap="none">
            <a:spAutoFit/>
          </a:bodyPr>
          <a:lstStyle/>
          <a:p>
            <a:r>
              <a:rPr lang="es-PE" dirty="0">
                <a:latin typeface="Arial" panose="020B0604020202020204" pitchFamily="34" charset="0"/>
                <a:cs typeface="Arial" panose="020B0604020202020204" pitchFamily="34" charset="0"/>
              </a:rPr>
              <a:t>Número de dientes para medición W</a:t>
            </a:r>
          </a:p>
        </p:txBody>
      </p:sp>
      <p:pic>
        <p:nvPicPr>
          <p:cNvPr id="4" name="Imagem 3">
            <a:extLst>
              <a:ext uri="{FF2B5EF4-FFF2-40B4-BE49-F238E27FC236}">
                <a16:creationId xmlns:a16="http://schemas.microsoft.com/office/drawing/2014/main" id="{92F19331-5C5A-4D9E-B2DA-B6F3E8ED33BC}"/>
              </a:ext>
            </a:extLst>
          </p:cNvPr>
          <p:cNvPicPr>
            <a:picLocks noChangeAspect="1"/>
          </p:cNvPicPr>
          <p:nvPr/>
        </p:nvPicPr>
        <p:blipFill>
          <a:blip r:embed="rId2"/>
          <a:stretch>
            <a:fillRect/>
          </a:stretch>
        </p:blipFill>
        <p:spPr>
          <a:xfrm>
            <a:off x="1133475" y="1162072"/>
            <a:ext cx="8848725" cy="2228850"/>
          </a:xfrm>
          <a:prstGeom prst="rect">
            <a:avLst/>
          </a:prstGeom>
        </p:spPr>
      </p:pic>
      <p:sp>
        <p:nvSpPr>
          <p:cNvPr id="5" name="Retângulo 4">
            <a:extLst>
              <a:ext uri="{FF2B5EF4-FFF2-40B4-BE49-F238E27FC236}">
                <a16:creationId xmlns:a16="http://schemas.microsoft.com/office/drawing/2014/main" id="{BB8EC1F8-54DA-4AB3-B90A-E05D97B93A20}"/>
              </a:ext>
            </a:extLst>
          </p:cNvPr>
          <p:cNvSpPr/>
          <p:nvPr/>
        </p:nvSpPr>
        <p:spPr>
          <a:xfrm>
            <a:off x="477860" y="3540560"/>
            <a:ext cx="1223412" cy="369332"/>
          </a:xfrm>
          <a:prstGeom prst="rect">
            <a:avLst/>
          </a:prstGeom>
        </p:spPr>
        <p:txBody>
          <a:bodyPr wrap="none">
            <a:spAutoFit/>
          </a:bodyPr>
          <a:lstStyle/>
          <a:p>
            <a:r>
              <a:rPr lang="es-PE" dirty="0">
                <a:latin typeface="Arial" panose="020B0604020202020204" pitchFamily="34" charset="0"/>
                <a:cs typeface="Arial" panose="020B0604020202020204" pitchFamily="34" charset="0"/>
              </a:rPr>
              <a:t>Medida W</a:t>
            </a:r>
          </a:p>
        </p:txBody>
      </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A03F82E9-09BD-444B-9C9E-93500CE4EB8F}"/>
                  </a:ext>
                </a:extLst>
              </p:cNvPr>
              <p:cNvSpPr txBox="1"/>
              <p:nvPr/>
            </p:nvSpPr>
            <p:spPr>
              <a:xfrm>
                <a:off x="10132854" y="1925052"/>
                <a:ext cx="185134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𝐴𝑑𝑜𝑡𝑎𝑑𝑜</m:t>
                      </m:r>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𝑍</m:t>
                          </m:r>
                        </m:e>
                        <m:sub>
                          <m:r>
                            <a:rPr lang="pt-BR" b="0" i="1" smtClean="0">
                              <a:latin typeface="Cambria Math" panose="02040503050406030204" pitchFamily="18" charset="0"/>
                            </a:rPr>
                            <m:t>𝑤</m:t>
                          </m:r>
                          <m:r>
                            <a:rPr lang="pt-BR" b="0" i="1" smtClean="0">
                              <a:latin typeface="Cambria Math" panose="02040503050406030204" pitchFamily="18" charset="0"/>
                            </a:rPr>
                            <m:t>1</m:t>
                          </m:r>
                        </m:sub>
                      </m:sSub>
                      <m:r>
                        <a:rPr lang="pt-BR" b="0" i="1" smtClean="0">
                          <a:latin typeface="Cambria Math" panose="02040503050406030204" pitchFamily="18" charset="0"/>
                        </a:rPr>
                        <m:t>=4</m:t>
                      </m:r>
                    </m:oMath>
                  </m:oMathPara>
                </a14:m>
                <a:endParaRPr lang="es-PE" dirty="0"/>
              </a:p>
            </p:txBody>
          </p:sp>
        </mc:Choice>
        <mc:Fallback xmlns="">
          <p:sp>
            <p:nvSpPr>
              <p:cNvPr id="6" name="CaixaDeTexto 5">
                <a:extLst>
                  <a:ext uri="{FF2B5EF4-FFF2-40B4-BE49-F238E27FC236}">
                    <a16:creationId xmlns:a16="http://schemas.microsoft.com/office/drawing/2014/main" id="{A03F82E9-09BD-444B-9C9E-93500CE4EB8F}"/>
                  </a:ext>
                </a:extLst>
              </p:cNvPr>
              <p:cNvSpPr txBox="1">
                <a:spLocks noRot="1" noChangeAspect="1" noMove="1" noResize="1" noEditPoints="1" noAdjustHandles="1" noChangeArrowheads="1" noChangeShapeType="1" noTextEdit="1"/>
              </p:cNvSpPr>
              <p:nvPr/>
            </p:nvSpPr>
            <p:spPr>
              <a:xfrm>
                <a:off x="10132854" y="1925052"/>
                <a:ext cx="1851341" cy="276999"/>
              </a:xfrm>
              <a:prstGeom prst="rect">
                <a:avLst/>
              </a:prstGeom>
              <a:blipFill>
                <a:blip r:embed="rId3"/>
                <a:stretch>
                  <a:fillRect l="-987" r="-987" b="-15556"/>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CEFF8ED2-3570-4DD1-9F8C-434380513C16}"/>
                  </a:ext>
                </a:extLst>
              </p:cNvPr>
              <p:cNvSpPr txBox="1"/>
              <p:nvPr/>
            </p:nvSpPr>
            <p:spPr>
              <a:xfrm>
                <a:off x="10132854" y="2818598"/>
                <a:ext cx="19202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𝐴𝑑𝑜𝑡𝑎𝑑𝑜</m:t>
                      </m:r>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𝑍</m:t>
                          </m:r>
                        </m:e>
                        <m:sub>
                          <m:r>
                            <a:rPr lang="pt-BR" b="0" i="1" smtClean="0">
                              <a:latin typeface="Cambria Math" panose="02040503050406030204" pitchFamily="18" charset="0"/>
                            </a:rPr>
                            <m:t>𝑤</m:t>
                          </m:r>
                          <m:r>
                            <a:rPr lang="pt-BR" b="0" i="1" smtClean="0">
                              <a:latin typeface="Cambria Math" panose="02040503050406030204" pitchFamily="18" charset="0"/>
                            </a:rPr>
                            <m:t>2</m:t>
                          </m:r>
                        </m:sub>
                      </m:sSub>
                      <m:r>
                        <a:rPr lang="pt-BR" b="0" i="1" smtClean="0">
                          <a:latin typeface="Cambria Math" panose="02040503050406030204" pitchFamily="18" charset="0"/>
                        </a:rPr>
                        <m:t>=10</m:t>
                      </m:r>
                    </m:oMath>
                  </m:oMathPara>
                </a14:m>
                <a:endParaRPr lang="es-PE" dirty="0"/>
              </a:p>
            </p:txBody>
          </p:sp>
        </mc:Choice>
        <mc:Fallback xmlns="">
          <p:sp>
            <p:nvSpPr>
              <p:cNvPr id="7" name="CaixaDeTexto 6">
                <a:extLst>
                  <a:ext uri="{FF2B5EF4-FFF2-40B4-BE49-F238E27FC236}">
                    <a16:creationId xmlns:a16="http://schemas.microsoft.com/office/drawing/2014/main" id="{CEFF8ED2-3570-4DD1-9F8C-434380513C16}"/>
                  </a:ext>
                </a:extLst>
              </p:cNvPr>
              <p:cNvSpPr txBox="1">
                <a:spLocks noRot="1" noChangeAspect="1" noMove="1" noResize="1" noEditPoints="1" noAdjustHandles="1" noChangeArrowheads="1" noChangeShapeType="1" noTextEdit="1"/>
              </p:cNvSpPr>
              <p:nvPr/>
            </p:nvSpPr>
            <p:spPr>
              <a:xfrm>
                <a:off x="10132854" y="2818598"/>
                <a:ext cx="1920269" cy="276999"/>
              </a:xfrm>
              <a:prstGeom prst="rect">
                <a:avLst/>
              </a:prstGeom>
              <a:blipFill>
                <a:blip r:embed="rId4"/>
                <a:stretch>
                  <a:fillRect l="-2540" r="-2540" b="-15217"/>
                </a:stretch>
              </a:blipFill>
            </p:spPr>
            <p:txBody>
              <a:bodyPr/>
              <a:lstStyle/>
              <a:p>
                <a:r>
                  <a:rPr lang="es-PE">
                    <a:noFill/>
                  </a:rPr>
                  <a:t> </a:t>
                </a:r>
              </a:p>
            </p:txBody>
          </p:sp>
        </mc:Fallback>
      </mc:AlternateContent>
      <p:pic>
        <p:nvPicPr>
          <p:cNvPr id="8" name="Imagem 7">
            <a:extLst>
              <a:ext uri="{FF2B5EF4-FFF2-40B4-BE49-F238E27FC236}">
                <a16:creationId xmlns:a16="http://schemas.microsoft.com/office/drawing/2014/main" id="{115D4FFE-98D5-4BE4-8A4F-A6FE57421F75}"/>
              </a:ext>
            </a:extLst>
          </p:cNvPr>
          <p:cNvPicPr>
            <a:picLocks noChangeAspect="1"/>
          </p:cNvPicPr>
          <p:nvPr/>
        </p:nvPicPr>
        <p:blipFill>
          <a:blip r:embed="rId5"/>
          <a:stretch>
            <a:fillRect/>
          </a:stretch>
        </p:blipFill>
        <p:spPr>
          <a:xfrm>
            <a:off x="1214387" y="3930650"/>
            <a:ext cx="8839200" cy="2790825"/>
          </a:xfrm>
          <a:prstGeom prst="rect">
            <a:avLst/>
          </a:prstGeom>
        </p:spPr>
      </p:pic>
    </p:spTree>
    <p:extLst>
      <p:ext uri="{BB962C8B-B14F-4D97-AF65-F5344CB8AC3E}">
        <p14:creationId xmlns:p14="http://schemas.microsoft.com/office/powerpoint/2010/main" val="555139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396FAF78-5E61-40D1-87E5-8FF47153F486}"/>
              </a:ext>
            </a:extLst>
          </p:cNvPr>
          <p:cNvSpPr>
            <a:spLocks noGrp="1"/>
          </p:cNvSpPr>
          <p:nvPr>
            <p:ph type="sldNum" sz="quarter" idx="12"/>
          </p:nvPr>
        </p:nvSpPr>
        <p:spPr>
          <a:xfrm>
            <a:off x="8608406" y="6333038"/>
            <a:ext cx="2743200" cy="365125"/>
          </a:xfrm>
        </p:spPr>
        <p:txBody>
          <a:bodyPr/>
          <a:lstStyle/>
          <a:p>
            <a:fld id="{251B19F4-0455-44CB-B66D-6C940C3F3FB3}" type="slidenum">
              <a:rPr lang="pt-BR" smtClean="0"/>
              <a:t>7</a:t>
            </a:fld>
            <a:endParaRPr lang="pt-BR"/>
          </a:p>
        </p:txBody>
      </p:sp>
      <p:sp>
        <p:nvSpPr>
          <p:cNvPr id="3" name="Retângulo 2">
            <a:extLst>
              <a:ext uri="{FF2B5EF4-FFF2-40B4-BE49-F238E27FC236}">
                <a16:creationId xmlns:a16="http://schemas.microsoft.com/office/drawing/2014/main" id="{1E1A2D48-6A19-4EAF-8845-77780535F6B3}"/>
              </a:ext>
            </a:extLst>
          </p:cNvPr>
          <p:cNvSpPr/>
          <p:nvPr/>
        </p:nvSpPr>
        <p:spPr>
          <a:xfrm>
            <a:off x="516555" y="999044"/>
            <a:ext cx="8598569" cy="5170646"/>
          </a:xfrm>
          <a:prstGeom prst="rect">
            <a:avLst/>
          </a:prstGeom>
        </p:spPr>
        <p:txBody>
          <a:bodyPr wrap="square">
            <a:spAutoFit/>
          </a:bodyPr>
          <a:lstStyle/>
          <a:p>
            <a:endParaRPr lang="es-PE" dirty="0">
              <a:latin typeface="Arial" panose="020B0604020202020204" pitchFamily="34" charset="0"/>
              <a:cs typeface="Arial" panose="020B0604020202020204" pitchFamily="34" charset="0"/>
            </a:endParaRPr>
          </a:p>
          <a:p>
            <a:r>
              <a:rPr lang="es-PE" dirty="0">
                <a:latin typeface="Arial" panose="020B0604020202020204" pitchFamily="34" charset="0"/>
                <a:cs typeface="Arial" panose="020B0604020202020204" pitchFamily="34" charset="0"/>
              </a:rPr>
              <a:t>Número de dientes para el cálculo de la medida M</a:t>
            </a:r>
            <a:r>
              <a:rPr lang="es-PE" baseline="-25000" dirty="0">
                <a:latin typeface="Arial" panose="020B0604020202020204" pitchFamily="34" charset="0"/>
                <a:cs typeface="Arial" panose="020B0604020202020204" pitchFamily="34" charset="0"/>
              </a:rPr>
              <a:t>D</a:t>
            </a:r>
            <a:r>
              <a:rPr lang="es-PE" dirty="0">
                <a:latin typeface="Arial" panose="020B0604020202020204" pitchFamily="34" charset="0"/>
                <a:cs typeface="Arial" panose="020B0604020202020204" pitchFamily="34" charset="0"/>
              </a:rPr>
              <a:t> del piñón </a:t>
            </a:r>
          </a:p>
          <a:p>
            <a:r>
              <a:rPr lang="es-PE" sz="800" dirty="0">
                <a:latin typeface="Arial" panose="020B0604020202020204" pitchFamily="34" charset="0"/>
                <a:cs typeface="Arial" panose="020B0604020202020204" pitchFamily="34" charset="0"/>
              </a:rPr>
              <a:t>
</a:t>
            </a:r>
            <a:r>
              <a:rPr lang="es-PE" dirty="0">
                <a:latin typeface="Arial" panose="020B0604020202020204" pitchFamily="34" charset="0"/>
                <a:cs typeface="Arial" panose="020B0604020202020204" pitchFamily="34" charset="0"/>
              </a:rPr>
              <a:t>Diámetro de la esfera</a:t>
            </a:r>
          </a:p>
          <a:p>
            <a:r>
              <a:rPr lang="es-PE" sz="800" dirty="0">
                <a:latin typeface="Arial" panose="020B0604020202020204" pitchFamily="34" charset="0"/>
                <a:cs typeface="Arial" panose="020B0604020202020204" pitchFamily="34" charset="0"/>
              </a:rPr>
              <a:t> </a:t>
            </a:r>
          </a:p>
          <a:p>
            <a:r>
              <a:rPr lang="es-PE" dirty="0">
                <a:latin typeface="Arial" panose="020B0604020202020204" pitchFamily="34" charset="0"/>
                <a:cs typeface="Arial" panose="020B0604020202020204" pitchFamily="34" charset="0"/>
              </a:rPr>
              <a:t>     </a:t>
            </a:r>
            <a:r>
              <a:rPr lang="es-PE" dirty="0" err="1">
                <a:latin typeface="Arial" panose="020B0604020202020204" pitchFamily="34" charset="0"/>
                <a:cs typeface="Arial" panose="020B0604020202020204" pitchFamily="34" charset="0"/>
              </a:rPr>
              <a:t>Angulos</a:t>
            </a:r>
            <a:r>
              <a:rPr lang="es-PE" dirty="0">
                <a:latin typeface="Arial" panose="020B0604020202020204" pitchFamily="34" charset="0"/>
                <a:cs typeface="Arial" panose="020B0604020202020204" pitchFamily="34" charset="0"/>
              </a:rPr>
              <a:t> auxiliares
</a:t>
            </a:r>
            <a:r>
              <a:rPr lang="es-PE" sz="1600" dirty="0">
                <a:latin typeface="Arial" panose="020B0604020202020204" pitchFamily="34" charset="0"/>
                <a:cs typeface="Arial" panose="020B0604020202020204" pitchFamily="34" charset="0"/>
              </a:rPr>
              <a:t>        </a:t>
            </a:r>
          </a:p>
          <a:p>
            <a:endParaRPr lang="es-PE" sz="1600" dirty="0">
              <a:latin typeface="Arial" panose="020B0604020202020204" pitchFamily="34" charset="0"/>
              <a:cs typeface="Arial" panose="020B0604020202020204" pitchFamily="34" charset="0"/>
            </a:endParaRPr>
          </a:p>
          <a:p>
            <a:r>
              <a:rPr lang="es-PE" sz="1600" dirty="0">
                <a:latin typeface="Arial" panose="020B0604020202020204" pitchFamily="34" charset="0"/>
                <a:cs typeface="Arial" panose="020B0604020202020204" pitchFamily="34" charset="0"/>
              </a:rPr>
              <a:t>
</a:t>
            </a:r>
          </a:p>
          <a:p>
            <a:r>
              <a:rPr lang="es-PE" dirty="0">
                <a:latin typeface="Arial" panose="020B0604020202020204" pitchFamily="34" charset="0"/>
                <a:cs typeface="Arial" panose="020B0604020202020204" pitchFamily="34" charset="0"/>
              </a:rPr>
              <a:t>Diámetro de la esfera</a:t>
            </a:r>
          </a:p>
          <a:p>
            <a:endParaRPr lang="es-PE" dirty="0">
              <a:latin typeface="Arial" panose="020B0604020202020204" pitchFamily="34" charset="0"/>
              <a:cs typeface="Arial" panose="020B0604020202020204" pitchFamily="34" charset="0"/>
            </a:endParaRPr>
          </a:p>
          <a:p>
            <a:r>
              <a:rPr lang="es-PE" dirty="0">
                <a:latin typeface="Arial" panose="020B0604020202020204" pitchFamily="34" charset="0"/>
                <a:cs typeface="Arial" panose="020B0604020202020204" pitchFamily="34" charset="0"/>
              </a:rPr>
              <a:t>Diámetro de la esfera adoptado
Ángulo de presión en el punto de contacto de la esfera con el evolvente
</a:t>
            </a:r>
          </a:p>
          <a:p>
            <a:endParaRPr lang="es-PE" dirty="0">
              <a:latin typeface="Arial" panose="020B0604020202020204" pitchFamily="34" charset="0"/>
              <a:cs typeface="Arial" panose="020B0604020202020204" pitchFamily="34" charset="0"/>
            </a:endParaRPr>
          </a:p>
          <a:p>
            <a:endParaRPr lang="es-PE" sz="800" dirty="0">
              <a:latin typeface="Arial" panose="020B0604020202020204" pitchFamily="34" charset="0"/>
              <a:cs typeface="Arial" panose="020B0604020202020204" pitchFamily="34" charset="0"/>
            </a:endParaRPr>
          </a:p>
          <a:p>
            <a:endParaRPr lang="es-PE" sz="800" dirty="0">
              <a:latin typeface="Arial" panose="020B0604020202020204" pitchFamily="34" charset="0"/>
              <a:cs typeface="Arial" panose="020B0604020202020204" pitchFamily="34" charset="0"/>
            </a:endParaRPr>
          </a:p>
          <a:p>
            <a:r>
              <a:rPr lang="es-PE" dirty="0">
                <a:latin typeface="Arial" panose="020B0604020202020204" pitchFamily="34" charset="0"/>
                <a:cs typeface="Arial" panose="020B0604020202020204" pitchFamily="34" charset="0"/>
              </a:rPr>
              <a:t>Diámetro sobre el que la esfera soporta
</a:t>
            </a:r>
            <a:endParaRPr lang="es-PE" sz="1000" i="1" dirty="0">
              <a:latin typeface="Verdana" panose="020B0604030504040204" pitchFamily="34" charset="0"/>
            </a:endParaRPr>
          </a:p>
        </p:txBody>
      </p:sp>
      <p:pic>
        <p:nvPicPr>
          <p:cNvPr id="4" name="Imagem 3">
            <a:extLst>
              <a:ext uri="{FF2B5EF4-FFF2-40B4-BE49-F238E27FC236}">
                <a16:creationId xmlns:a16="http://schemas.microsoft.com/office/drawing/2014/main" id="{52B4E68A-21F2-4B4E-9104-DB7C0625355B}"/>
              </a:ext>
            </a:extLst>
          </p:cNvPr>
          <p:cNvPicPr>
            <a:picLocks noChangeAspect="1"/>
          </p:cNvPicPr>
          <p:nvPr/>
        </p:nvPicPr>
        <p:blipFill>
          <a:blip r:embed="rId2"/>
          <a:stretch>
            <a:fillRect/>
          </a:stretch>
        </p:blipFill>
        <p:spPr>
          <a:xfrm>
            <a:off x="7021328" y="1137161"/>
            <a:ext cx="3448050" cy="781050"/>
          </a:xfrm>
          <a:prstGeom prst="rect">
            <a:avLst/>
          </a:prstGeom>
        </p:spPr>
      </p:pic>
      <p:sp>
        <p:nvSpPr>
          <p:cNvPr id="6" name="Retângulo 5">
            <a:extLst>
              <a:ext uri="{FF2B5EF4-FFF2-40B4-BE49-F238E27FC236}">
                <a16:creationId xmlns:a16="http://schemas.microsoft.com/office/drawing/2014/main" id="{332FA46E-0C07-413E-96CC-785A7F48A6A4}"/>
              </a:ext>
            </a:extLst>
          </p:cNvPr>
          <p:cNvSpPr/>
          <p:nvPr/>
        </p:nvSpPr>
        <p:spPr>
          <a:xfrm>
            <a:off x="10432260" y="1271880"/>
            <a:ext cx="1595309" cy="646331"/>
          </a:xfrm>
          <a:prstGeom prst="rect">
            <a:avLst/>
          </a:prstGeom>
        </p:spPr>
        <p:txBody>
          <a:bodyPr wrap="none">
            <a:spAutoFit/>
          </a:bodyPr>
          <a:lstStyle/>
          <a:p>
            <a:r>
              <a:rPr lang="es-PE" dirty="0">
                <a:latin typeface="Arial" panose="020B0604020202020204" pitchFamily="34" charset="0"/>
                <a:cs typeface="Arial" panose="020B0604020202020204" pitchFamily="34" charset="0"/>
              </a:rPr>
              <a:t>No redondear
</a:t>
            </a:r>
          </a:p>
        </p:txBody>
      </p:sp>
      <p:pic>
        <p:nvPicPr>
          <p:cNvPr id="7" name="Imagem 6">
            <a:extLst>
              <a:ext uri="{FF2B5EF4-FFF2-40B4-BE49-F238E27FC236}">
                <a16:creationId xmlns:a16="http://schemas.microsoft.com/office/drawing/2014/main" id="{4FAABF0A-FE17-469D-A083-A93F5A763CE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807931" y="2493738"/>
            <a:ext cx="5667375" cy="809625"/>
          </a:xfrm>
          <a:prstGeom prst="rect">
            <a:avLst/>
          </a:prstGeom>
        </p:spPr>
      </p:pic>
      <p:pic>
        <p:nvPicPr>
          <p:cNvPr id="8" name="Imagem 7">
            <a:extLst>
              <a:ext uri="{FF2B5EF4-FFF2-40B4-BE49-F238E27FC236}">
                <a16:creationId xmlns:a16="http://schemas.microsoft.com/office/drawing/2014/main" id="{8E59C4AF-C403-410D-824F-B228A0C9746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825200" y="1926620"/>
            <a:ext cx="7448550" cy="742950"/>
          </a:xfrm>
          <a:prstGeom prst="rect">
            <a:avLst/>
          </a:prstGeom>
        </p:spPr>
      </p:pic>
      <p:pic>
        <p:nvPicPr>
          <p:cNvPr id="9" name="Imagem 8">
            <a:extLst>
              <a:ext uri="{FF2B5EF4-FFF2-40B4-BE49-F238E27FC236}">
                <a16:creationId xmlns:a16="http://schemas.microsoft.com/office/drawing/2014/main" id="{2AF9DE5E-CCFF-49C3-8B62-7CEE4830B72A}"/>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001920" y="3220090"/>
            <a:ext cx="6896100" cy="666750"/>
          </a:xfrm>
          <a:prstGeom prst="rect">
            <a:avLst/>
          </a:prstGeom>
        </p:spPr>
      </p:pic>
      <p:sp>
        <p:nvSpPr>
          <p:cNvPr id="10" name="Retângulo 9">
            <a:extLst>
              <a:ext uri="{FF2B5EF4-FFF2-40B4-BE49-F238E27FC236}">
                <a16:creationId xmlns:a16="http://schemas.microsoft.com/office/drawing/2014/main" id="{BB79DB6B-226C-4A44-A543-8EC0DB85DA83}"/>
              </a:ext>
            </a:extLst>
          </p:cNvPr>
          <p:cNvSpPr/>
          <p:nvPr/>
        </p:nvSpPr>
        <p:spPr>
          <a:xfrm>
            <a:off x="516555" y="965003"/>
            <a:ext cx="3180679" cy="369332"/>
          </a:xfrm>
          <a:prstGeom prst="rect">
            <a:avLst/>
          </a:prstGeom>
        </p:spPr>
        <p:txBody>
          <a:bodyPr wrap="none">
            <a:spAutoFit/>
          </a:bodyPr>
          <a:lstStyle/>
          <a:p>
            <a:r>
              <a:rPr lang="es-PE" u="sng" dirty="0">
                <a:latin typeface="Arial" panose="020B0604020202020204" pitchFamily="34" charset="0"/>
                <a:cs typeface="Arial" panose="020B0604020202020204" pitchFamily="34" charset="0"/>
              </a:rPr>
              <a:t>Medida M</a:t>
            </a:r>
            <a:r>
              <a:rPr lang="es-PE" u="sng" baseline="-25000" dirty="0">
                <a:latin typeface="Arial" panose="020B0604020202020204" pitchFamily="34" charset="0"/>
                <a:cs typeface="Arial" panose="020B0604020202020204" pitchFamily="34" charset="0"/>
              </a:rPr>
              <a:t>D</a:t>
            </a:r>
            <a:r>
              <a:rPr lang="es-PE" u="sng" dirty="0">
                <a:latin typeface="Arial" panose="020B0604020202020204" pitchFamily="34" charset="0"/>
                <a:cs typeface="Arial" panose="020B0604020202020204" pitchFamily="34" charset="0"/>
              </a:rPr>
              <a:t> del piñón nominal</a:t>
            </a:r>
            <a:endParaRPr lang="es-PE" u="sng" dirty="0"/>
          </a:p>
        </p:txBody>
      </p:sp>
      <p:pic>
        <p:nvPicPr>
          <p:cNvPr id="12" name="Imagem 11">
            <a:extLst>
              <a:ext uri="{FF2B5EF4-FFF2-40B4-BE49-F238E27FC236}">
                <a16:creationId xmlns:a16="http://schemas.microsoft.com/office/drawing/2014/main" id="{F03E06B6-929F-417F-8BC0-782F2E04383C}"/>
              </a:ext>
            </a:extLst>
          </p:cNvPr>
          <p:cNvPicPr>
            <a:picLocks noChangeAspect="1"/>
          </p:cNvPicPr>
          <p:nvPr/>
        </p:nvPicPr>
        <p:blipFill>
          <a:blip r:embed="rId6"/>
          <a:stretch>
            <a:fillRect/>
          </a:stretch>
        </p:blipFill>
        <p:spPr>
          <a:xfrm>
            <a:off x="3952192" y="3838976"/>
            <a:ext cx="1228725" cy="447675"/>
          </a:xfrm>
          <a:prstGeom prst="rect">
            <a:avLst/>
          </a:prstGeom>
        </p:spPr>
      </p:pic>
      <p:pic>
        <p:nvPicPr>
          <p:cNvPr id="13" name="Imagem 12">
            <a:extLst>
              <a:ext uri="{FF2B5EF4-FFF2-40B4-BE49-F238E27FC236}">
                <a16:creationId xmlns:a16="http://schemas.microsoft.com/office/drawing/2014/main" id="{AA53EED4-C90F-479E-9AAE-7D943BCDF399}"/>
              </a:ext>
            </a:extLst>
          </p:cNvPr>
          <p:cNvPicPr>
            <a:picLocks noChangeAspect="1"/>
          </p:cNvPicPr>
          <p:nvPr/>
        </p:nvPicPr>
        <p:blipFill>
          <a:blip r:embed="rId7"/>
          <a:stretch>
            <a:fillRect/>
          </a:stretch>
        </p:blipFill>
        <p:spPr>
          <a:xfrm>
            <a:off x="959768" y="4705665"/>
            <a:ext cx="7096125" cy="676275"/>
          </a:xfrm>
          <a:prstGeom prst="rect">
            <a:avLst/>
          </a:prstGeom>
        </p:spPr>
      </p:pic>
      <p:pic>
        <p:nvPicPr>
          <p:cNvPr id="14" name="Imagem 13">
            <a:extLst>
              <a:ext uri="{FF2B5EF4-FFF2-40B4-BE49-F238E27FC236}">
                <a16:creationId xmlns:a16="http://schemas.microsoft.com/office/drawing/2014/main" id="{F56AA1D6-5714-4B3D-A8F7-1ADE0D5E7B05}"/>
              </a:ext>
            </a:extLst>
          </p:cNvPr>
          <p:cNvPicPr>
            <a:picLocks noChangeAspect="1"/>
          </p:cNvPicPr>
          <p:nvPr/>
        </p:nvPicPr>
        <p:blipFill>
          <a:blip r:embed="rId8"/>
          <a:stretch>
            <a:fillRect/>
          </a:stretch>
        </p:blipFill>
        <p:spPr>
          <a:xfrm>
            <a:off x="8192918" y="4852997"/>
            <a:ext cx="2400300" cy="323850"/>
          </a:xfrm>
          <a:prstGeom prst="rect">
            <a:avLst/>
          </a:prstGeom>
        </p:spPr>
      </p:pic>
      <p:pic>
        <p:nvPicPr>
          <p:cNvPr id="15" name="Imagem 14">
            <a:extLst>
              <a:ext uri="{FF2B5EF4-FFF2-40B4-BE49-F238E27FC236}">
                <a16:creationId xmlns:a16="http://schemas.microsoft.com/office/drawing/2014/main" id="{6DD79560-5BA2-42CA-96F6-5DFEC5104DB3}"/>
              </a:ext>
            </a:extLst>
          </p:cNvPr>
          <p:cNvPicPr>
            <a:picLocks noChangeAspect="1"/>
          </p:cNvPicPr>
          <p:nvPr/>
        </p:nvPicPr>
        <p:blipFill>
          <a:blip r:embed="rId9"/>
          <a:stretch>
            <a:fillRect/>
          </a:stretch>
        </p:blipFill>
        <p:spPr>
          <a:xfrm>
            <a:off x="4803406" y="5335131"/>
            <a:ext cx="3695700" cy="676275"/>
          </a:xfrm>
          <a:prstGeom prst="rect">
            <a:avLst/>
          </a:prstGeom>
        </p:spPr>
      </p:pic>
      <p:pic>
        <p:nvPicPr>
          <p:cNvPr id="5" name="Imagem 4">
            <a:extLst>
              <a:ext uri="{FF2B5EF4-FFF2-40B4-BE49-F238E27FC236}">
                <a16:creationId xmlns:a16="http://schemas.microsoft.com/office/drawing/2014/main" id="{67520E52-5CF3-4FDF-A06C-EBEE8D9A484D}"/>
              </a:ext>
            </a:extLst>
          </p:cNvPr>
          <p:cNvPicPr>
            <a:picLocks noChangeAspect="1"/>
          </p:cNvPicPr>
          <p:nvPr/>
        </p:nvPicPr>
        <p:blipFill>
          <a:blip r:embed="rId10"/>
          <a:stretch>
            <a:fillRect/>
          </a:stretch>
        </p:blipFill>
        <p:spPr>
          <a:xfrm>
            <a:off x="920012" y="6019025"/>
            <a:ext cx="6210300" cy="742950"/>
          </a:xfrm>
          <a:prstGeom prst="rect">
            <a:avLst/>
          </a:prstGeom>
        </p:spPr>
      </p:pic>
    </p:spTree>
    <p:extLst>
      <p:ext uri="{BB962C8B-B14F-4D97-AF65-F5344CB8AC3E}">
        <p14:creationId xmlns:p14="http://schemas.microsoft.com/office/powerpoint/2010/main" val="2245763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0C4EF71E-1BA7-4149-809B-EF00789D34F4}"/>
              </a:ext>
            </a:extLst>
          </p:cNvPr>
          <p:cNvSpPr>
            <a:spLocks noGrp="1"/>
          </p:cNvSpPr>
          <p:nvPr>
            <p:ph type="sldNum" sz="quarter" idx="12"/>
          </p:nvPr>
        </p:nvSpPr>
        <p:spPr>
          <a:xfrm>
            <a:off x="8585433" y="6382183"/>
            <a:ext cx="2743200" cy="365125"/>
          </a:xfrm>
        </p:spPr>
        <p:txBody>
          <a:bodyPr/>
          <a:lstStyle/>
          <a:p>
            <a:fld id="{251B19F4-0455-44CB-B66D-6C940C3F3FB3}" type="slidenum">
              <a:rPr lang="pt-BR" smtClean="0"/>
              <a:t>8</a:t>
            </a:fld>
            <a:endParaRPr lang="pt-BR"/>
          </a:p>
        </p:txBody>
      </p:sp>
      <p:sp>
        <p:nvSpPr>
          <p:cNvPr id="3" name="Retângulo 2">
            <a:extLst>
              <a:ext uri="{FF2B5EF4-FFF2-40B4-BE49-F238E27FC236}">
                <a16:creationId xmlns:a16="http://schemas.microsoft.com/office/drawing/2014/main" id="{91CA8768-4231-4DC1-9175-10C63B5B4A87}"/>
              </a:ext>
            </a:extLst>
          </p:cNvPr>
          <p:cNvSpPr/>
          <p:nvPr/>
        </p:nvSpPr>
        <p:spPr>
          <a:xfrm>
            <a:off x="516555" y="999044"/>
            <a:ext cx="8598569" cy="2154436"/>
          </a:xfrm>
          <a:prstGeom prst="rect">
            <a:avLst/>
          </a:prstGeom>
        </p:spPr>
        <p:txBody>
          <a:bodyPr wrap="square">
            <a:spAutoFit/>
          </a:bodyPr>
          <a:lstStyle/>
          <a:p>
            <a:endParaRPr lang="es-PE" dirty="0">
              <a:latin typeface="Arial" panose="020B0604020202020204" pitchFamily="34" charset="0"/>
              <a:cs typeface="Arial" panose="020B0604020202020204" pitchFamily="34" charset="0"/>
            </a:endParaRPr>
          </a:p>
          <a:p>
            <a:r>
              <a:rPr lang="es-PE" sz="800" dirty="0">
                <a:latin typeface="Arial" panose="020B0604020202020204" pitchFamily="34" charset="0"/>
                <a:cs typeface="Arial" panose="020B0604020202020204" pitchFamily="34" charset="0"/>
              </a:rPr>
              <a:t>
</a:t>
            </a:r>
            <a:r>
              <a:rPr lang="es-PE" dirty="0">
                <a:latin typeface="Arial" panose="020B0604020202020204" pitchFamily="34" charset="0"/>
                <a:cs typeface="Arial" panose="020B0604020202020204" pitchFamily="34" charset="0"/>
              </a:rPr>
              <a:t>Ángulo de presión en el punto de contacto de la esfera con el evolvente
</a:t>
            </a:r>
            <a:endParaRPr lang="es-PE" sz="1200" dirty="0">
              <a:latin typeface="Arial" panose="020B0604020202020204" pitchFamily="34" charset="0"/>
              <a:cs typeface="Arial" panose="020B0604020202020204" pitchFamily="34" charset="0"/>
            </a:endParaRPr>
          </a:p>
          <a:p>
            <a:endParaRPr lang="es-PE" sz="1200" dirty="0">
              <a:latin typeface="Arial" panose="020B0604020202020204" pitchFamily="34" charset="0"/>
              <a:cs typeface="Arial" panose="020B0604020202020204" pitchFamily="34" charset="0"/>
            </a:endParaRPr>
          </a:p>
          <a:p>
            <a:endParaRPr lang="es-PE" sz="800" dirty="0">
              <a:latin typeface="Arial" panose="020B0604020202020204" pitchFamily="34" charset="0"/>
              <a:cs typeface="Arial" panose="020B0604020202020204" pitchFamily="34" charset="0"/>
            </a:endParaRPr>
          </a:p>
          <a:p>
            <a:endParaRPr lang="es-PE" sz="800" dirty="0">
              <a:latin typeface="Arial" panose="020B0604020202020204" pitchFamily="34" charset="0"/>
              <a:cs typeface="Arial" panose="020B0604020202020204" pitchFamily="34" charset="0"/>
            </a:endParaRPr>
          </a:p>
          <a:p>
            <a:endParaRPr lang="es-PE" sz="800" dirty="0">
              <a:latin typeface="Arial" panose="020B0604020202020204" pitchFamily="34" charset="0"/>
              <a:cs typeface="Arial" panose="020B0604020202020204" pitchFamily="34" charset="0"/>
            </a:endParaRPr>
          </a:p>
          <a:p>
            <a:r>
              <a:rPr lang="es-PE" dirty="0">
                <a:latin typeface="Arial" panose="020B0604020202020204" pitchFamily="34" charset="0"/>
                <a:cs typeface="Arial" panose="020B0604020202020204" pitchFamily="34" charset="0"/>
              </a:rPr>
              <a:t>Diámetro sobre el que la esfera soporta
</a:t>
            </a:r>
            <a:endParaRPr lang="es-PE" sz="1000" i="1" dirty="0">
              <a:latin typeface="Verdana" panose="020B0604030504040204" pitchFamily="34" charset="0"/>
            </a:endParaRPr>
          </a:p>
        </p:txBody>
      </p:sp>
      <p:sp>
        <p:nvSpPr>
          <p:cNvPr id="4" name="Retângulo 3">
            <a:extLst>
              <a:ext uri="{FF2B5EF4-FFF2-40B4-BE49-F238E27FC236}">
                <a16:creationId xmlns:a16="http://schemas.microsoft.com/office/drawing/2014/main" id="{C2263F94-80BA-4425-9C3A-D10102E8ABB7}"/>
              </a:ext>
            </a:extLst>
          </p:cNvPr>
          <p:cNvSpPr/>
          <p:nvPr/>
        </p:nvSpPr>
        <p:spPr>
          <a:xfrm>
            <a:off x="516555" y="965003"/>
            <a:ext cx="3231975" cy="369332"/>
          </a:xfrm>
          <a:prstGeom prst="rect">
            <a:avLst/>
          </a:prstGeom>
        </p:spPr>
        <p:txBody>
          <a:bodyPr wrap="none">
            <a:spAutoFit/>
          </a:bodyPr>
          <a:lstStyle/>
          <a:p>
            <a:r>
              <a:rPr lang="es-PE" u="sng" dirty="0">
                <a:latin typeface="Arial" panose="020B0604020202020204" pitchFamily="34" charset="0"/>
                <a:cs typeface="Arial" panose="020B0604020202020204" pitchFamily="34" charset="0"/>
              </a:rPr>
              <a:t>Medida M</a:t>
            </a:r>
            <a:r>
              <a:rPr lang="es-PE" u="sng" baseline="-25000" dirty="0">
                <a:latin typeface="Arial" panose="020B0604020202020204" pitchFamily="34" charset="0"/>
                <a:cs typeface="Arial" panose="020B0604020202020204" pitchFamily="34" charset="0"/>
              </a:rPr>
              <a:t>D</a:t>
            </a:r>
            <a:r>
              <a:rPr lang="es-PE" u="sng" dirty="0">
                <a:latin typeface="Arial" panose="020B0604020202020204" pitchFamily="34" charset="0"/>
                <a:cs typeface="Arial" panose="020B0604020202020204" pitchFamily="34" charset="0"/>
              </a:rPr>
              <a:t> del piñón </a:t>
            </a:r>
            <a:r>
              <a:rPr lang="es-PE" u="sng" dirty="0" err="1">
                <a:latin typeface="Arial" panose="020B0604020202020204" pitchFamily="34" charset="0"/>
                <a:cs typeface="Arial" panose="020B0604020202020204" pitchFamily="34" charset="0"/>
              </a:rPr>
              <a:t>máximal</a:t>
            </a:r>
            <a:endParaRPr lang="es-PE" u="sng" dirty="0"/>
          </a:p>
        </p:txBody>
      </p:sp>
      <p:pic>
        <p:nvPicPr>
          <p:cNvPr id="5" name="Imagem 4">
            <a:extLst>
              <a:ext uri="{FF2B5EF4-FFF2-40B4-BE49-F238E27FC236}">
                <a16:creationId xmlns:a16="http://schemas.microsoft.com/office/drawing/2014/main" id="{C28A133E-CB5E-40A9-B4DF-D8E79ADB11F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47705" y="1679873"/>
            <a:ext cx="8620125" cy="762000"/>
          </a:xfrm>
          <a:prstGeom prst="rect">
            <a:avLst/>
          </a:prstGeom>
        </p:spPr>
      </p:pic>
      <p:pic>
        <p:nvPicPr>
          <p:cNvPr id="6" name="Imagem 5">
            <a:extLst>
              <a:ext uri="{FF2B5EF4-FFF2-40B4-BE49-F238E27FC236}">
                <a16:creationId xmlns:a16="http://schemas.microsoft.com/office/drawing/2014/main" id="{F499AB85-5512-4346-AC02-5F863CABD390}"/>
              </a:ext>
            </a:extLst>
          </p:cNvPr>
          <p:cNvPicPr>
            <a:picLocks noChangeAspect="1"/>
          </p:cNvPicPr>
          <p:nvPr/>
        </p:nvPicPr>
        <p:blipFill>
          <a:blip r:embed="rId3"/>
          <a:stretch>
            <a:fillRect/>
          </a:stretch>
        </p:blipFill>
        <p:spPr>
          <a:xfrm>
            <a:off x="9403884" y="1838675"/>
            <a:ext cx="2628900" cy="361950"/>
          </a:xfrm>
          <a:prstGeom prst="rect">
            <a:avLst/>
          </a:prstGeom>
        </p:spPr>
      </p:pic>
      <p:pic>
        <p:nvPicPr>
          <p:cNvPr id="7" name="Imagem 6">
            <a:extLst>
              <a:ext uri="{FF2B5EF4-FFF2-40B4-BE49-F238E27FC236}">
                <a16:creationId xmlns:a16="http://schemas.microsoft.com/office/drawing/2014/main" id="{7D9F9116-3A41-4CDE-A22E-429D65720799}"/>
              </a:ext>
            </a:extLst>
          </p:cNvPr>
          <p:cNvPicPr>
            <a:picLocks noChangeAspect="1"/>
          </p:cNvPicPr>
          <p:nvPr/>
        </p:nvPicPr>
        <p:blipFill>
          <a:blip r:embed="rId4"/>
          <a:stretch>
            <a:fillRect/>
          </a:stretch>
        </p:blipFill>
        <p:spPr>
          <a:xfrm>
            <a:off x="4815838" y="2303139"/>
            <a:ext cx="4743450" cy="838200"/>
          </a:xfrm>
          <a:prstGeom prst="rect">
            <a:avLst/>
          </a:prstGeom>
        </p:spPr>
      </p:pic>
      <p:pic>
        <p:nvPicPr>
          <p:cNvPr id="9" name="Imagem 8">
            <a:extLst>
              <a:ext uri="{FF2B5EF4-FFF2-40B4-BE49-F238E27FC236}">
                <a16:creationId xmlns:a16="http://schemas.microsoft.com/office/drawing/2014/main" id="{35CC52DF-10F4-4685-AF15-749E5AF95447}"/>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135572" y="2932642"/>
            <a:ext cx="5810250" cy="723900"/>
          </a:xfrm>
          <a:prstGeom prst="rect">
            <a:avLst/>
          </a:prstGeom>
        </p:spPr>
      </p:pic>
      <p:sp>
        <p:nvSpPr>
          <p:cNvPr id="10" name="Retângulo 9">
            <a:extLst>
              <a:ext uri="{FF2B5EF4-FFF2-40B4-BE49-F238E27FC236}">
                <a16:creationId xmlns:a16="http://schemas.microsoft.com/office/drawing/2014/main" id="{7CF104C0-12E4-45D2-A0DF-F53C6C86E56E}"/>
              </a:ext>
            </a:extLst>
          </p:cNvPr>
          <p:cNvSpPr/>
          <p:nvPr/>
        </p:nvSpPr>
        <p:spPr>
          <a:xfrm>
            <a:off x="516554" y="3926642"/>
            <a:ext cx="8598569" cy="2092881"/>
          </a:xfrm>
          <a:prstGeom prst="rect">
            <a:avLst/>
          </a:prstGeom>
        </p:spPr>
        <p:txBody>
          <a:bodyPr wrap="square">
            <a:spAutoFit/>
          </a:bodyPr>
          <a:lstStyle/>
          <a:p>
            <a:r>
              <a:rPr lang="es-PE" sz="800" dirty="0">
                <a:latin typeface="Arial" panose="020B0604020202020204" pitchFamily="34" charset="0"/>
                <a:cs typeface="Arial" panose="020B0604020202020204" pitchFamily="34" charset="0"/>
              </a:rPr>
              <a:t>
</a:t>
            </a:r>
            <a:r>
              <a:rPr lang="es-PE" dirty="0">
                <a:latin typeface="Arial" panose="020B0604020202020204" pitchFamily="34" charset="0"/>
                <a:cs typeface="Arial" panose="020B0604020202020204" pitchFamily="34" charset="0"/>
              </a:rPr>
              <a:t>Ángulo de presión en el punto de contacto de la esfera con el evolvente
</a:t>
            </a:r>
          </a:p>
          <a:p>
            <a:endParaRPr lang="es-PE" dirty="0">
              <a:latin typeface="Arial" panose="020B0604020202020204" pitchFamily="34" charset="0"/>
              <a:cs typeface="Arial" panose="020B0604020202020204" pitchFamily="34" charset="0"/>
            </a:endParaRPr>
          </a:p>
          <a:p>
            <a:endParaRPr lang="es-PE" sz="800" dirty="0">
              <a:latin typeface="Arial" panose="020B0604020202020204" pitchFamily="34" charset="0"/>
              <a:cs typeface="Arial" panose="020B0604020202020204" pitchFamily="34" charset="0"/>
            </a:endParaRPr>
          </a:p>
          <a:p>
            <a:endParaRPr lang="es-PE" sz="800" dirty="0">
              <a:latin typeface="Arial" panose="020B0604020202020204" pitchFamily="34" charset="0"/>
              <a:cs typeface="Arial" panose="020B0604020202020204" pitchFamily="34" charset="0"/>
            </a:endParaRPr>
          </a:p>
          <a:p>
            <a:endParaRPr lang="es-PE" sz="800" dirty="0">
              <a:latin typeface="Arial" panose="020B0604020202020204" pitchFamily="34" charset="0"/>
              <a:cs typeface="Arial" panose="020B0604020202020204" pitchFamily="34" charset="0"/>
            </a:endParaRPr>
          </a:p>
          <a:p>
            <a:endParaRPr lang="es-PE" sz="800" dirty="0">
              <a:latin typeface="Arial" panose="020B0604020202020204" pitchFamily="34" charset="0"/>
              <a:cs typeface="Arial" panose="020B0604020202020204" pitchFamily="34" charset="0"/>
            </a:endParaRPr>
          </a:p>
          <a:p>
            <a:r>
              <a:rPr lang="es-PE" dirty="0">
                <a:latin typeface="Arial" panose="020B0604020202020204" pitchFamily="34" charset="0"/>
                <a:cs typeface="Arial" panose="020B0604020202020204" pitchFamily="34" charset="0"/>
              </a:rPr>
              <a:t>Diámetro sobre el que la esfera soporta
</a:t>
            </a:r>
            <a:endParaRPr lang="es-PE" sz="1000" i="1" dirty="0">
              <a:latin typeface="Verdana" panose="020B0604030504040204" pitchFamily="34" charset="0"/>
            </a:endParaRPr>
          </a:p>
        </p:txBody>
      </p:sp>
      <p:sp>
        <p:nvSpPr>
          <p:cNvPr id="11" name="Retângulo 10">
            <a:extLst>
              <a:ext uri="{FF2B5EF4-FFF2-40B4-BE49-F238E27FC236}">
                <a16:creationId xmlns:a16="http://schemas.microsoft.com/office/drawing/2014/main" id="{CFDF6ADE-C353-4DBD-BB53-4D48086325E1}"/>
              </a:ext>
            </a:extLst>
          </p:cNvPr>
          <p:cNvSpPr/>
          <p:nvPr/>
        </p:nvSpPr>
        <p:spPr>
          <a:xfrm>
            <a:off x="516554" y="3602844"/>
            <a:ext cx="3180679" cy="369332"/>
          </a:xfrm>
          <a:prstGeom prst="rect">
            <a:avLst/>
          </a:prstGeom>
        </p:spPr>
        <p:txBody>
          <a:bodyPr wrap="none">
            <a:spAutoFit/>
          </a:bodyPr>
          <a:lstStyle/>
          <a:p>
            <a:r>
              <a:rPr lang="es-PE" u="sng" dirty="0">
                <a:latin typeface="Arial" panose="020B0604020202020204" pitchFamily="34" charset="0"/>
                <a:cs typeface="Arial" panose="020B0604020202020204" pitchFamily="34" charset="0"/>
              </a:rPr>
              <a:t>Medida M</a:t>
            </a:r>
            <a:r>
              <a:rPr lang="es-PE" u="sng" baseline="-25000" dirty="0">
                <a:latin typeface="Arial" panose="020B0604020202020204" pitchFamily="34" charset="0"/>
                <a:cs typeface="Arial" panose="020B0604020202020204" pitchFamily="34" charset="0"/>
              </a:rPr>
              <a:t>D</a:t>
            </a:r>
            <a:r>
              <a:rPr lang="es-PE" u="sng" dirty="0">
                <a:latin typeface="Arial" panose="020B0604020202020204" pitchFamily="34" charset="0"/>
                <a:cs typeface="Arial" panose="020B0604020202020204" pitchFamily="34" charset="0"/>
              </a:rPr>
              <a:t> del piñón mínima</a:t>
            </a:r>
            <a:endParaRPr lang="es-PE" u="sng" dirty="0"/>
          </a:p>
        </p:txBody>
      </p:sp>
      <p:pic>
        <p:nvPicPr>
          <p:cNvPr id="15" name="Imagem 14">
            <a:extLst>
              <a:ext uri="{FF2B5EF4-FFF2-40B4-BE49-F238E27FC236}">
                <a16:creationId xmlns:a16="http://schemas.microsoft.com/office/drawing/2014/main" id="{20FA0171-D51D-4257-A47F-D71426BBF100}"/>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48663" y="4449374"/>
            <a:ext cx="8134350" cy="723900"/>
          </a:xfrm>
          <a:prstGeom prst="rect">
            <a:avLst/>
          </a:prstGeom>
        </p:spPr>
      </p:pic>
      <p:pic>
        <p:nvPicPr>
          <p:cNvPr id="16" name="Imagem 15">
            <a:extLst>
              <a:ext uri="{FF2B5EF4-FFF2-40B4-BE49-F238E27FC236}">
                <a16:creationId xmlns:a16="http://schemas.microsoft.com/office/drawing/2014/main" id="{9D97ED96-AD7F-474F-9226-FDD142D191B4}"/>
              </a:ext>
            </a:extLst>
          </p:cNvPr>
          <p:cNvPicPr>
            <a:picLocks noChangeAspect="1"/>
          </p:cNvPicPr>
          <p:nvPr/>
        </p:nvPicPr>
        <p:blipFill>
          <a:blip r:embed="rId7"/>
          <a:stretch>
            <a:fillRect/>
          </a:stretch>
        </p:blipFill>
        <p:spPr>
          <a:xfrm>
            <a:off x="8964492" y="4657376"/>
            <a:ext cx="2543175" cy="361950"/>
          </a:xfrm>
          <a:prstGeom prst="rect">
            <a:avLst/>
          </a:prstGeom>
        </p:spPr>
      </p:pic>
      <p:pic>
        <p:nvPicPr>
          <p:cNvPr id="17" name="Imagem 16">
            <a:extLst>
              <a:ext uri="{FF2B5EF4-FFF2-40B4-BE49-F238E27FC236}">
                <a16:creationId xmlns:a16="http://schemas.microsoft.com/office/drawing/2014/main" id="{D4C40733-B60B-4E60-8606-E0096C6ADF6F}"/>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4657354" y="5124686"/>
            <a:ext cx="4829175" cy="866775"/>
          </a:xfrm>
          <a:prstGeom prst="rect">
            <a:avLst/>
          </a:prstGeom>
        </p:spPr>
      </p:pic>
      <p:pic>
        <p:nvPicPr>
          <p:cNvPr id="18" name="Imagem 17">
            <a:extLst>
              <a:ext uri="{FF2B5EF4-FFF2-40B4-BE49-F238E27FC236}">
                <a16:creationId xmlns:a16="http://schemas.microsoft.com/office/drawing/2014/main" id="{663630AA-0567-406F-A56F-4A458C173B33}"/>
              </a:ext>
            </a:extLst>
          </p:cNvPr>
          <p:cNvPicPr>
            <a:picLocks noChangeAspect="1"/>
          </p:cNvPicPr>
          <p:nvPr/>
        </p:nvPicPr>
        <p:blipFill>
          <a:blip r:embed="rId9"/>
          <a:stretch>
            <a:fillRect/>
          </a:stretch>
        </p:blipFill>
        <p:spPr>
          <a:xfrm>
            <a:off x="887960" y="5903783"/>
            <a:ext cx="6477000" cy="809625"/>
          </a:xfrm>
          <a:prstGeom prst="rect">
            <a:avLst/>
          </a:prstGeom>
        </p:spPr>
      </p:pic>
    </p:spTree>
    <p:extLst>
      <p:ext uri="{BB962C8B-B14F-4D97-AF65-F5344CB8AC3E}">
        <p14:creationId xmlns:p14="http://schemas.microsoft.com/office/powerpoint/2010/main" val="817315095"/>
      </p:ext>
    </p:extLst>
  </p:cSld>
  <p:clrMapOvr>
    <a:masterClrMapping/>
  </p:clrMapOvr>
</p:sld>
</file>

<file path=ppt/theme/theme1.xml><?xml version="1.0" encoding="utf-8"?>
<a:theme xmlns:a="http://schemas.openxmlformats.org/drawingml/2006/main" name="1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TotalTime>
  <Words>134</Words>
  <Application>Microsoft Office PowerPoint</Application>
  <PresentationFormat>Widescreen</PresentationFormat>
  <Paragraphs>100</Paragraphs>
  <Slides>8</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8</vt:i4>
      </vt:variant>
    </vt:vector>
  </HeadingPairs>
  <TitlesOfParts>
    <vt:vector size="14" baseType="lpstr">
      <vt:lpstr>Arial</vt:lpstr>
      <vt:lpstr>Calibri</vt:lpstr>
      <vt:lpstr>Calibri Light</vt:lpstr>
      <vt:lpstr>Cambria Math</vt:lpstr>
      <vt:lpstr>Verdana</vt:lpstr>
      <vt:lpstr>1_Tema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Perracini</dc:creator>
  <cp:lastModifiedBy>Perracini</cp:lastModifiedBy>
  <cp:revision>30</cp:revision>
  <dcterms:created xsi:type="dcterms:W3CDTF">2019-04-26T10:22:51Z</dcterms:created>
  <dcterms:modified xsi:type="dcterms:W3CDTF">2019-05-10T13:37:39Z</dcterms:modified>
</cp:coreProperties>
</file>