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2" r:id="rId8"/>
    <p:sldId id="263" r:id="rId9"/>
    <p:sldId id="265" r:id="rId10"/>
    <p:sldId id="269" r:id="rId11"/>
    <p:sldId id="266"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0" autoAdjust="0"/>
    <p:restoredTop sz="94660"/>
  </p:normalViewPr>
  <p:slideViewPr>
    <p:cSldViewPr snapToGrid="0">
      <p:cViewPr varScale="1">
        <p:scale>
          <a:sx n="51" d="100"/>
          <a:sy n="51" d="100"/>
        </p:scale>
        <p:origin x="86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D4A-A361-4CFC-A2E5-33E1DCA238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41D450-C186-4960-AD52-9FC3FC384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D1C5F-0494-4837-AFAE-E52BA61AE970}"/>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5" name="Footer Placeholder 4">
            <a:extLst>
              <a:ext uri="{FF2B5EF4-FFF2-40B4-BE49-F238E27FC236}">
                <a16:creationId xmlns:a16="http://schemas.microsoft.com/office/drawing/2014/main" id="{7B9845D4-E957-4977-95FB-519441EF7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BCAD2-7680-4188-B5B9-498D08C60878}"/>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1642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28BC-D454-4D20-8C64-8DD62F071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243FCA-8636-453A-9002-363CBB1F0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94A3F-26CC-4A88-A888-1B2028D34395}"/>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5" name="Footer Placeholder 4">
            <a:extLst>
              <a:ext uri="{FF2B5EF4-FFF2-40B4-BE49-F238E27FC236}">
                <a16:creationId xmlns:a16="http://schemas.microsoft.com/office/drawing/2014/main" id="{A27C0C3E-8B8E-4C4F-9E40-67308009E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A716F-B855-4011-8970-FF25FC31F13F}"/>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405740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CF8EDB-B3A1-4B1B-9922-7C6BEEBB4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7B049E-1B94-487F-903E-93ECAF697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4BAD1-79A8-4911-8AA3-1AE89B2F8CE9}"/>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5" name="Footer Placeholder 4">
            <a:extLst>
              <a:ext uri="{FF2B5EF4-FFF2-40B4-BE49-F238E27FC236}">
                <a16:creationId xmlns:a16="http://schemas.microsoft.com/office/drawing/2014/main" id="{BDEF4E4F-993D-445A-8265-0BCEF1924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F96D8-6579-4561-A5AD-0EB5A3481462}"/>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9313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A521-A989-4500-86BB-8A07D8AA8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6A960-6090-462C-843D-D6AC25189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999F5-DB70-4DAC-82DC-2AD06237935B}"/>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5" name="Footer Placeholder 4">
            <a:extLst>
              <a:ext uri="{FF2B5EF4-FFF2-40B4-BE49-F238E27FC236}">
                <a16:creationId xmlns:a16="http://schemas.microsoft.com/office/drawing/2014/main" id="{9BC037D9-F7BC-4101-AAC3-988A8F50B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2EC59-B1C4-4AFD-A9B4-1791764E5B2B}"/>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55320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20C7-49DE-40C4-A01C-AB21DB58E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77C98E-1044-4D62-B58D-C5E9D4E9B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31429-EB43-4ECC-9F53-5E6F6B92C986}"/>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5" name="Footer Placeholder 4">
            <a:extLst>
              <a:ext uri="{FF2B5EF4-FFF2-40B4-BE49-F238E27FC236}">
                <a16:creationId xmlns:a16="http://schemas.microsoft.com/office/drawing/2014/main" id="{59708BCB-0F23-4F93-A949-ABDA6FFC6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E24E7-B196-4B5F-9A31-775B05454495}"/>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45897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F0B6-0311-4314-8C29-E3CAF58D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8A87E0-2DA5-4CF3-8576-85A1388C1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DE602-8BA0-46EC-8E74-772CF87C5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FC14E2-6B82-4AAB-96E8-4EC7E9BD8DF2}"/>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6" name="Footer Placeholder 5">
            <a:extLst>
              <a:ext uri="{FF2B5EF4-FFF2-40B4-BE49-F238E27FC236}">
                <a16:creationId xmlns:a16="http://schemas.microsoft.com/office/drawing/2014/main" id="{7610CE77-3AA0-482B-8CED-A207584DA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3DF55-A878-4681-9D6A-6DB9C0650A41}"/>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89758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B80F-CFB9-4F2C-A317-D3E4233BD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D67FC1-272D-48C8-BD2B-667CDD952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50202-4653-441F-BFC5-E8BF02086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F39FFB-877A-415A-B1D1-3EE6F0115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CC527-F511-471D-A7A8-B34CE5562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FDB6D-BFC3-495C-A6DC-07CD74A26FF1}"/>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8" name="Footer Placeholder 7">
            <a:extLst>
              <a:ext uri="{FF2B5EF4-FFF2-40B4-BE49-F238E27FC236}">
                <a16:creationId xmlns:a16="http://schemas.microsoft.com/office/drawing/2014/main" id="{772D84FA-6298-41B6-9F27-D640AF1B67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437E02-1282-4A8D-BE3B-54A977EC7C42}"/>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05942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B8B2-BCB9-467B-8A73-4E2F629FA0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90950A-7079-410E-81BA-A142F91E6694}"/>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4" name="Footer Placeholder 3">
            <a:extLst>
              <a:ext uri="{FF2B5EF4-FFF2-40B4-BE49-F238E27FC236}">
                <a16:creationId xmlns:a16="http://schemas.microsoft.com/office/drawing/2014/main" id="{17CF4D9C-988E-45F4-95F8-3889E6BC3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8ED96-CC4C-433F-AE35-6124A1872A2A}"/>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50534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939B2-6B47-4266-A74F-C98DB12424DE}"/>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3" name="Footer Placeholder 2">
            <a:extLst>
              <a:ext uri="{FF2B5EF4-FFF2-40B4-BE49-F238E27FC236}">
                <a16:creationId xmlns:a16="http://schemas.microsoft.com/office/drawing/2014/main" id="{DC0FC34D-9105-4E7C-B4E4-CA5B89460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61E01-6BBD-4625-B9DD-F8B380EDB2B3}"/>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24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B7C2-DFCC-43ED-82CE-3E6F07B47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9C74A-BEE5-4211-BCBD-BAEECB190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DA763-AE82-4331-8180-7279887E8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49F22-85D9-4A40-8FC2-2AAC2FC4AC36}"/>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6" name="Footer Placeholder 5">
            <a:extLst>
              <a:ext uri="{FF2B5EF4-FFF2-40B4-BE49-F238E27FC236}">
                <a16:creationId xmlns:a16="http://schemas.microsoft.com/office/drawing/2014/main" id="{73BB53BD-41AF-4DE4-80F4-604643B5C0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19773-12D5-4E71-89DB-5D13634CE4D7}"/>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281309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F1A6-EBBA-413C-ACBE-2D0DCA8F7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580BC4-59C8-45A8-82CB-F2098AECD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3994A9-F7D2-47EB-BDBB-F065457D5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EA3A1-A602-4FA3-A7F4-E18246A48EA3}"/>
              </a:ext>
            </a:extLst>
          </p:cNvPr>
          <p:cNvSpPr>
            <a:spLocks noGrp="1"/>
          </p:cNvSpPr>
          <p:nvPr>
            <p:ph type="dt" sz="half" idx="10"/>
          </p:nvPr>
        </p:nvSpPr>
        <p:spPr/>
        <p:txBody>
          <a:bodyPr/>
          <a:lstStyle/>
          <a:p>
            <a:fld id="{FB10CA61-95E7-4AA5-87FC-9689C59CF03A}" type="datetimeFigureOut">
              <a:rPr lang="en-US" smtClean="0"/>
              <a:t>5/24/2020</a:t>
            </a:fld>
            <a:endParaRPr lang="en-US"/>
          </a:p>
        </p:txBody>
      </p:sp>
      <p:sp>
        <p:nvSpPr>
          <p:cNvPr id="6" name="Footer Placeholder 5">
            <a:extLst>
              <a:ext uri="{FF2B5EF4-FFF2-40B4-BE49-F238E27FC236}">
                <a16:creationId xmlns:a16="http://schemas.microsoft.com/office/drawing/2014/main" id="{9484D4A3-C062-43A6-B7BD-E970A7175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1EE57-30E2-4F36-85A6-23237459DA76}"/>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195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25BBF-42A1-4421-8194-0F92D3B9A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77D52B-766F-4E73-9FF1-8B290C886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B14CA-27F6-4561-9211-7862A7006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CA61-95E7-4AA5-87FC-9689C59CF03A}" type="datetimeFigureOut">
              <a:rPr lang="en-US" smtClean="0"/>
              <a:t>5/24/2020</a:t>
            </a:fld>
            <a:endParaRPr lang="en-US"/>
          </a:p>
        </p:txBody>
      </p:sp>
      <p:sp>
        <p:nvSpPr>
          <p:cNvPr id="5" name="Footer Placeholder 4">
            <a:extLst>
              <a:ext uri="{FF2B5EF4-FFF2-40B4-BE49-F238E27FC236}">
                <a16:creationId xmlns:a16="http://schemas.microsoft.com/office/drawing/2014/main" id="{FDDE84C3-627D-4F17-A898-9CBF05EB2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085DE-E46D-4922-A2CB-9B7529B21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0367A-0841-48A1-BD4C-F0A112C83B3D}" type="slidenum">
              <a:rPr lang="en-US" smtClean="0"/>
              <a:t>‹#›</a:t>
            </a:fld>
            <a:endParaRPr lang="en-US"/>
          </a:p>
        </p:txBody>
      </p:sp>
    </p:spTree>
    <p:extLst>
      <p:ext uri="{BB962C8B-B14F-4D97-AF65-F5344CB8AC3E}">
        <p14:creationId xmlns:p14="http://schemas.microsoft.com/office/powerpoint/2010/main" val="112019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emplate:COVID-19_pandemic_lockdowns" TargetMode="External"/><Relationship Id="rId2" Type="http://schemas.openxmlformats.org/officeDocument/2006/relationships/hyperlink" Target="https://www.ecdc.europa.eu/en/publications-data/download-todays-data-geographic-distribution-covid-19-cases-worldwide" TargetMode="External"/><Relationship Id="rId1" Type="http://schemas.openxmlformats.org/officeDocument/2006/relationships/slideLayout" Target="../slideLayouts/slideLayout2.xml"/><Relationship Id="rId4" Type="http://schemas.openxmlformats.org/officeDocument/2006/relationships/hyperlink" Target="https://annals.org/aim/fullarticle/2762808/incubation-period-coronavirus-disease-2019-covid-19-from-publicly-report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9160-3F54-4C0B-8D9D-61F1AC8BC482}"/>
              </a:ext>
            </a:extLst>
          </p:cNvPr>
          <p:cNvSpPr>
            <a:spLocks noGrp="1"/>
          </p:cNvSpPr>
          <p:nvPr>
            <p:ph type="ctrTitle"/>
          </p:nvPr>
        </p:nvSpPr>
        <p:spPr/>
        <p:txBody>
          <a:bodyPr>
            <a:normAutofit fontScale="90000"/>
          </a:bodyPr>
          <a:lstStyle/>
          <a:p>
            <a:r>
              <a:rPr lang="en-US" dirty="0"/>
              <a:t>The efficacy of lockdowns on reducing death rate from, and transmission of, covid-19</a:t>
            </a:r>
          </a:p>
        </p:txBody>
      </p:sp>
      <p:sp>
        <p:nvSpPr>
          <p:cNvPr id="3" name="Subtitle 2">
            <a:extLst>
              <a:ext uri="{FF2B5EF4-FFF2-40B4-BE49-F238E27FC236}">
                <a16:creationId xmlns:a16="http://schemas.microsoft.com/office/drawing/2014/main" id="{A2C5501E-8F99-4378-9DFB-A961B0FAA9BD}"/>
              </a:ext>
            </a:extLst>
          </p:cNvPr>
          <p:cNvSpPr>
            <a:spLocks noGrp="1"/>
          </p:cNvSpPr>
          <p:nvPr>
            <p:ph type="subTitle" idx="1"/>
          </p:nvPr>
        </p:nvSpPr>
        <p:spPr/>
        <p:txBody>
          <a:bodyPr/>
          <a:lstStyle/>
          <a:p>
            <a:r>
              <a:rPr lang="en-US" dirty="0"/>
              <a:t>What trends can be found from</a:t>
            </a:r>
          </a:p>
        </p:txBody>
      </p:sp>
    </p:spTree>
    <p:extLst>
      <p:ext uri="{BB962C8B-B14F-4D97-AF65-F5344CB8AC3E}">
        <p14:creationId xmlns:p14="http://schemas.microsoft.com/office/powerpoint/2010/main" val="159380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0ED6-E4E7-4475-AF1D-A23F63DB056F}"/>
              </a:ext>
            </a:extLst>
          </p:cNvPr>
          <p:cNvSpPr>
            <a:spLocks noGrp="1"/>
          </p:cNvSpPr>
          <p:nvPr>
            <p:ph type="title"/>
          </p:nvPr>
        </p:nvSpPr>
        <p:spPr>
          <a:xfrm>
            <a:off x="838200" y="224852"/>
            <a:ext cx="10515600" cy="434715"/>
          </a:xfrm>
        </p:spPr>
        <p:txBody>
          <a:bodyPr>
            <a:normAutofit fontScale="90000"/>
          </a:bodyPr>
          <a:lstStyle/>
          <a:p>
            <a:r>
              <a:rPr lang="en-US" dirty="0"/>
              <a:t>Test data summary:</a:t>
            </a:r>
          </a:p>
        </p:txBody>
      </p:sp>
      <p:pic>
        <p:nvPicPr>
          <p:cNvPr id="4098" name="Picture 2">
            <a:extLst>
              <a:ext uri="{FF2B5EF4-FFF2-40B4-BE49-F238E27FC236}">
                <a16:creationId xmlns:a16="http://schemas.microsoft.com/office/drawing/2014/main" id="{B36E9ACE-3E55-4DB9-8720-60564DABA5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59567"/>
            <a:ext cx="10515600" cy="597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29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060B-5A48-4615-8383-18BB7DE75074}"/>
              </a:ext>
            </a:extLst>
          </p:cNvPr>
          <p:cNvSpPr>
            <a:spLocks noGrp="1"/>
          </p:cNvSpPr>
          <p:nvPr>
            <p:ph type="title"/>
          </p:nvPr>
        </p:nvSpPr>
        <p:spPr>
          <a:xfrm>
            <a:off x="838200" y="365125"/>
            <a:ext cx="10515600" cy="594245"/>
          </a:xfrm>
        </p:spPr>
        <p:txBody>
          <a:bodyPr>
            <a:normAutofit fontScale="90000"/>
          </a:bodyPr>
          <a:lstStyle/>
          <a:p>
            <a:r>
              <a:rPr lang="en-US" dirty="0"/>
              <a:t>Test Data Summary:</a:t>
            </a:r>
          </a:p>
        </p:txBody>
      </p:sp>
      <p:sp>
        <p:nvSpPr>
          <p:cNvPr id="3" name="Content Placeholder 2">
            <a:extLst>
              <a:ext uri="{FF2B5EF4-FFF2-40B4-BE49-F238E27FC236}">
                <a16:creationId xmlns:a16="http://schemas.microsoft.com/office/drawing/2014/main" id="{CCF5E12F-D61C-4C35-9F54-4A597EDB0134}"/>
              </a:ext>
            </a:extLst>
          </p:cNvPr>
          <p:cNvSpPr>
            <a:spLocks noGrp="1"/>
          </p:cNvSpPr>
          <p:nvPr>
            <p:ph idx="1"/>
          </p:nvPr>
        </p:nvSpPr>
        <p:spPr>
          <a:xfrm>
            <a:off x="838200" y="959370"/>
            <a:ext cx="10515600" cy="5533505"/>
          </a:xfrm>
        </p:spPr>
        <p:txBody>
          <a:bodyPr>
            <a:normAutofit/>
          </a:bodyPr>
          <a:lstStyle/>
          <a:p>
            <a:r>
              <a:rPr lang="en-US" dirty="0"/>
              <a:t>Even though the lockdowns alone aren't enough to stop the exponential nature of the curve, when the curves are shown on a log scale, the differences in their slopes (death rates of countries going into lockdown vs the period just before then) indicate lockdowns have a noticeable correlation with a decreased rate of spread. </a:t>
            </a:r>
          </a:p>
          <a:p>
            <a:endParaRPr lang="en-US" dirty="0"/>
          </a:p>
          <a:p>
            <a:r>
              <a:rPr lang="en-US" dirty="0"/>
              <a:t>This information could be useful to lawmakers when determining whether they should continue to enforce lockdown procedures. </a:t>
            </a:r>
          </a:p>
          <a:p>
            <a:pPr lvl="1"/>
            <a:r>
              <a:rPr lang="en-US" dirty="0"/>
              <a:t>As more countries decide to test the waters and release their lockdown procedures in the midst of the pandemic, that data can be gathered and those groups can be compared to either refute or verify these first trends.</a:t>
            </a:r>
          </a:p>
        </p:txBody>
      </p:sp>
    </p:spTree>
    <p:extLst>
      <p:ext uri="{BB962C8B-B14F-4D97-AF65-F5344CB8AC3E}">
        <p14:creationId xmlns:p14="http://schemas.microsoft.com/office/powerpoint/2010/main" val="290580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7533161-056B-4AE0-8BAB-C620F020B6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9488" y="509667"/>
            <a:ext cx="10403173" cy="613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1343-6D47-4674-B260-656906B6BB7C}"/>
              </a:ext>
            </a:extLst>
          </p:cNvPr>
          <p:cNvSpPr>
            <a:spLocks noGrp="1"/>
          </p:cNvSpPr>
          <p:nvPr>
            <p:ph type="title"/>
          </p:nvPr>
        </p:nvSpPr>
        <p:spPr>
          <a:xfrm>
            <a:off x="838200" y="365126"/>
            <a:ext cx="10515600" cy="609236"/>
          </a:xfrm>
        </p:spPr>
        <p:txBody>
          <a:bodyPr>
            <a:normAutofit fontScale="90000"/>
          </a:bodyPr>
          <a:lstStyle/>
          <a:p>
            <a:r>
              <a:rPr lang="en-US" dirty="0"/>
              <a:t>Shapiro tests suggest non-normal distributions</a:t>
            </a:r>
          </a:p>
        </p:txBody>
      </p:sp>
      <p:sp>
        <p:nvSpPr>
          <p:cNvPr id="3" name="Content Placeholder 2">
            <a:extLst>
              <a:ext uri="{FF2B5EF4-FFF2-40B4-BE49-F238E27FC236}">
                <a16:creationId xmlns:a16="http://schemas.microsoft.com/office/drawing/2014/main" id="{E2797E9B-9AAF-4FDB-942A-93CE983CB1F8}"/>
              </a:ext>
            </a:extLst>
          </p:cNvPr>
          <p:cNvSpPr>
            <a:spLocks noGrp="1"/>
          </p:cNvSpPr>
          <p:nvPr>
            <p:ph idx="1"/>
          </p:nvPr>
        </p:nvSpPr>
        <p:spPr/>
        <p:txBody>
          <a:bodyPr>
            <a:normAutofit lnSpcReduction="10000"/>
          </a:bodyPr>
          <a:lstStyle/>
          <a:p>
            <a:r>
              <a:rPr lang="en-US" dirty="0"/>
              <a:t>Wilcoxon signed-rank test chosen to test for statistical significance between the two test groups.</a:t>
            </a:r>
          </a:p>
          <a:p>
            <a:pPr lvl="1"/>
            <a:r>
              <a:rPr lang="en-US" dirty="0"/>
              <a:t>The null hypothesis is that the median difference between pairs of observations (deaths over time while under lockdown vs not under lockdown) is zero</a:t>
            </a:r>
          </a:p>
          <a:p>
            <a:pPr lvl="1"/>
            <a:endParaRPr lang="en-US" dirty="0"/>
          </a:p>
          <a:p>
            <a:pPr lvl="1"/>
            <a:r>
              <a:rPr lang="en-US" dirty="0"/>
              <a:t>Wilcoxon result: p-value = 2.41x10^-47 which is sufficiently small enough to reject the null hypothesis.</a:t>
            </a:r>
          </a:p>
          <a:p>
            <a:pPr lvl="1"/>
            <a:endParaRPr lang="en-US" dirty="0"/>
          </a:p>
          <a:p>
            <a:pPr lvl="1"/>
            <a:r>
              <a:rPr lang="en-US" dirty="0"/>
              <a:t>The rejection of the null hypothesis suggests the lockdowns show a statistically significantly strong correlation with a slowed exponential rate of spread when compared against those same countries before they went into lockdown.</a:t>
            </a:r>
          </a:p>
          <a:p>
            <a:pPr lvl="1"/>
            <a:endParaRPr lang="en-US" dirty="0"/>
          </a:p>
        </p:txBody>
      </p:sp>
    </p:spTree>
    <p:extLst>
      <p:ext uri="{BB962C8B-B14F-4D97-AF65-F5344CB8AC3E}">
        <p14:creationId xmlns:p14="http://schemas.microsoft.com/office/powerpoint/2010/main" val="421133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3854-61AD-4F58-A51D-6E409A0A46F2}"/>
              </a:ext>
            </a:extLst>
          </p:cNvPr>
          <p:cNvSpPr>
            <a:spLocks noGrp="1"/>
          </p:cNvSpPr>
          <p:nvPr>
            <p:ph type="title"/>
          </p:nvPr>
        </p:nvSpPr>
        <p:spPr>
          <a:xfrm>
            <a:off x="838200" y="365126"/>
            <a:ext cx="10515600" cy="804108"/>
          </a:xfrm>
        </p:spPr>
        <p:txBody>
          <a:bodyPr/>
          <a:lstStyle/>
          <a:p>
            <a:r>
              <a:rPr lang="en-US" dirty="0"/>
              <a:t>Implications for this data:</a:t>
            </a:r>
          </a:p>
        </p:txBody>
      </p:sp>
      <p:sp>
        <p:nvSpPr>
          <p:cNvPr id="3" name="Content Placeholder 2">
            <a:extLst>
              <a:ext uri="{FF2B5EF4-FFF2-40B4-BE49-F238E27FC236}">
                <a16:creationId xmlns:a16="http://schemas.microsoft.com/office/drawing/2014/main" id="{0F9DCF88-E619-49F2-BC82-10DBC9E75A0C}"/>
              </a:ext>
            </a:extLst>
          </p:cNvPr>
          <p:cNvSpPr>
            <a:spLocks noGrp="1"/>
          </p:cNvSpPr>
          <p:nvPr>
            <p:ph idx="1"/>
          </p:nvPr>
        </p:nvSpPr>
        <p:spPr>
          <a:xfrm>
            <a:off x="838200" y="1885585"/>
            <a:ext cx="10515600" cy="4351338"/>
          </a:xfrm>
        </p:spPr>
        <p:txBody>
          <a:bodyPr/>
          <a:lstStyle/>
          <a:p>
            <a:r>
              <a:rPr lang="en-US" dirty="0"/>
              <a:t>Necessary to determine whether lockdowns are an effective strategy to use to combat the severity of COVID-19</a:t>
            </a:r>
          </a:p>
          <a:p>
            <a:endParaRPr lang="en-US" dirty="0"/>
          </a:p>
          <a:p>
            <a:r>
              <a:rPr lang="en-US" dirty="0"/>
              <a:t>Quantify changes in new cases and deaths over time. This is very important for policymakers when weighing against the economic challenges a lockdown will also bring.</a:t>
            </a:r>
          </a:p>
        </p:txBody>
      </p:sp>
    </p:spTree>
    <p:extLst>
      <p:ext uri="{BB962C8B-B14F-4D97-AF65-F5344CB8AC3E}">
        <p14:creationId xmlns:p14="http://schemas.microsoft.com/office/powerpoint/2010/main" val="396508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C368-1E20-446C-BD6A-214B15AF7E82}"/>
              </a:ext>
            </a:extLst>
          </p:cNvPr>
          <p:cNvSpPr>
            <a:spLocks noGrp="1"/>
          </p:cNvSpPr>
          <p:nvPr>
            <p:ph type="title"/>
          </p:nvPr>
        </p:nvSpPr>
        <p:spPr/>
        <p:txBody>
          <a:bodyPr/>
          <a:lstStyle/>
          <a:p>
            <a:r>
              <a:rPr lang="en-US" dirty="0"/>
              <a:t>The data sources:</a:t>
            </a:r>
          </a:p>
        </p:txBody>
      </p:sp>
      <p:sp>
        <p:nvSpPr>
          <p:cNvPr id="3" name="Content Placeholder 2">
            <a:extLst>
              <a:ext uri="{FF2B5EF4-FFF2-40B4-BE49-F238E27FC236}">
                <a16:creationId xmlns:a16="http://schemas.microsoft.com/office/drawing/2014/main" id="{C0F74EF0-DFC4-4D87-93FB-70D3949B7593}"/>
              </a:ext>
            </a:extLst>
          </p:cNvPr>
          <p:cNvSpPr>
            <a:spLocks noGrp="1"/>
          </p:cNvSpPr>
          <p:nvPr>
            <p:ph idx="1"/>
          </p:nvPr>
        </p:nvSpPr>
        <p:spPr/>
        <p:txBody>
          <a:bodyPr>
            <a:normAutofit lnSpcReduction="10000"/>
          </a:bodyPr>
          <a:lstStyle/>
          <a:p>
            <a:r>
              <a:rPr lang="en-US" dirty="0"/>
              <a:t>European Centre for Disease Prevention and Control; daily global geographic distribution of covid-19: </a:t>
            </a:r>
            <a:r>
              <a:rPr lang="en-US" dirty="0">
                <a:hlinkClick r:id="rId2"/>
              </a:rPr>
              <a:t>https://www.ecdc.europa.eu/en/publications-data/download-todays-data-geographic-distribution-covid-19-cases-worldwide</a:t>
            </a:r>
            <a:endParaRPr lang="en-US" dirty="0"/>
          </a:p>
          <a:p>
            <a:r>
              <a:rPr lang="en-US" dirty="0"/>
              <a:t>Wikipedia compilation containing lockdown information by country/region with lockdown start/end times: </a:t>
            </a:r>
            <a:r>
              <a:rPr lang="en-US" dirty="0">
                <a:hlinkClick r:id="rId3"/>
              </a:rPr>
              <a:t>https://en.wikipedia.org/wiki/Template:COVID-19_pandemic_lockdowns</a:t>
            </a:r>
            <a:endParaRPr lang="en-US" dirty="0"/>
          </a:p>
          <a:p>
            <a:r>
              <a:rPr lang="en-US" dirty="0"/>
              <a:t>Annals of Internal Medicine; Incubation period of SARS-CoV-2: </a:t>
            </a:r>
            <a:r>
              <a:rPr lang="en-US" dirty="0">
                <a:hlinkClick r:id="rId4"/>
              </a:rPr>
              <a:t>https://annals.org/aim/fullarticle/2762808/incubation-period-coronavirus-disease-2019-covid-19-from-publicly-reported</a:t>
            </a:r>
            <a:endParaRPr lang="en-US" dirty="0"/>
          </a:p>
          <a:p>
            <a:endParaRPr lang="en-US" dirty="0"/>
          </a:p>
        </p:txBody>
      </p:sp>
    </p:spTree>
    <p:extLst>
      <p:ext uri="{BB962C8B-B14F-4D97-AF65-F5344CB8AC3E}">
        <p14:creationId xmlns:p14="http://schemas.microsoft.com/office/powerpoint/2010/main" val="123890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94EE-2DA8-4FB8-9EC6-B5CB03D32157}"/>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1C3CF952-63AA-4B3A-9D4F-A46685CAA477}"/>
              </a:ext>
            </a:extLst>
          </p:cNvPr>
          <p:cNvSpPr>
            <a:spLocks noGrp="1"/>
          </p:cNvSpPr>
          <p:nvPr>
            <p:ph idx="1"/>
          </p:nvPr>
        </p:nvSpPr>
        <p:spPr/>
        <p:txBody>
          <a:bodyPr/>
          <a:lstStyle/>
          <a:p>
            <a:r>
              <a:rPr lang="en-US" dirty="0"/>
              <a:t>Many assumptions were made for the sake of simplification:</a:t>
            </a:r>
          </a:p>
          <a:p>
            <a:pPr lvl="1"/>
            <a:r>
              <a:rPr lang="en-US" dirty="0"/>
              <a:t>Lockdown procedures are assumed similar enough to be considered the same across countries.</a:t>
            </a:r>
          </a:p>
          <a:p>
            <a:pPr lvl="1"/>
            <a:r>
              <a:rPr lang="en-US" dirty="0"/>
              <a:t>Countries assumed to have similar enough virus spread rate that they can be directly compared.</a:t>
            </a:r>
          </a:p>
          <a:p>
            <a:pPr lvl="1"/>
            <a:r>
              <a:rPr lang="en-US" dirty="0"/>
              <a:t>Countries went into lockdown at about the same time after getting the virus </a:t>
            </a:r>
          </a:p>
          <a:p>
            <a:pPr lvl="1"/>
            <a:r>
              <a:rPr lang="en-US" dirty="0"/>
              <a:t>Population density is roughly uniform throughout each country</a:t>
            </a:r>
          </a:p>
          <a:p>
            <a:pPr lvl="1"/>
            <a:r>
              <a:rPr lang="en-US" dirty="0"/>
              <a:t>Test countries chosen had similar economic development to keep that potential variable constant</a:t>
            </a:r>
          </a:p>
        </p:txBody>
      </p:sp>
    </p:spTree>
    <p:extLst>
      <p:ext uri="{BB962C8B-B14F-4D97-AF65-F5344CB8AC3E}">
        <p14:creationId xmlns:p14="http://schemas.microsoft.com/office/powerpoint/2010/main" val="194821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A757-653A-4CB2-8792-0184739C8445}"/>
              </a:ext>
            </a:extLst>
          </p:cNvPr>
          <p:cNvSpPr>
            <a:spLocks noGrp="1"/>
          </p:cNvSpPr>
          <p:nvPr>
            <p:ph type="title"/>
          </p:nvPr>
        </p:nvSpPr>
        <p:spPr/>
        <p:txBody>
          <a:bodyPr/>
          <a:lstStyle/>
          <a:p>
            <a:r>
              <a:rPr lang="en-US" dirty="0"/>
              <a:t>Sorting the Data:</a:t>
            </a:r>
          </a:p>
        </p:txBody>
      </p:sp>
      <p:sp>
        <p:nvSpPr>
          <p:cNvPr id="3" name="Content Placeholder 2">
            <a:extLst>
              <a:ext uri="{FF2B5EF4-FFF2-40B4-BE49-F238E27FC236}">
                <a16:creationId xmlns:a16="http://schemas.microsoft.com/office/drawing/2014/main" id="{79FF5BE4-F366-487F-A387-1F8DE07BD68E}"/>
              </a:ext>
            </a:extLst>
          </p:cNvPr>
          <p:cNvSpPr>
            <a:spLocks noGrp="1"/>
          </p:cNvSpPr>
          <p:nvPr>
            <p:ph idx="1"/>
          </p:nvPr>
        </p:nvSpPr>
        <p:spPr/>
        <p:txBody>
          <a:bodyPr/>
          <a:lstStyle/>
          <a:p>
            <a:r>
              <a:rPr lang="en-US" dirty="0"/>
              <a:t>To formulate an A/B test, the data needed to be sorted into comparable groups: one containing the time period just before a lockdown went into effect, the other containing the time period just after a country has gone into lockdown (accommodating for the incubation period of the virus)</a:t>
            </a:r>
          </a:p>
          <a:p>
            <a:r>
              <a:rPr lang="en-US" dirty="0"/>
              <a:t>To more evenly compare the two samples, the dates were binned based on the range being looked at (two weeks before and after the effects of the lockdowns) rather than grouping on the raw dates.</a:t>
            </a:r>
          </a:p>
        </p:txBody>
      </p:sp>
    </p:spTree>
    <p:extLst>
      <p:ext uri="{BB962C8B-B14F-4D97-AF65-F5344CB8AC3E}">
        <p14:creationId xmlns:p14="http://schemas.microsoft.com/office/powerpoint/2010/main" val="118511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2B54-6F88-4306-87C2-F98A7C943EBE}"/>
              </a:ext>
            </a:extLst>
          </p:cNvPr>
          <p:cNvSpPr>
            <a:spLocks noGrp="1"/>
          </p:cNvSpPr>
          <p:nvPr>
            <p:ph type="title"/>
          </p:nvPr>
        </p:nvSpPr>
        <p:spPr/>
        <p:txBody>
          <a:bodyPr/>
          <a:lstStyle/>
          <a:p>
            <a:r>
              <a:rPr lang="en-US" dirty="0"/>
              <a:t>Mistakes were found:</a:t>
            </a:r>
          </a:p>
        </p:txBody>
      </p:sp>
      <p:sp>
        <p:nvSpPr>
          <p:cNvPr id="4" name="Text Placeholder 3">
            <a:extLst>
              <a:ext uri="{FF2B5EF4-FFF2-40B4-BE49-F238E27FC236}">
                <a16:creationId xmlns:a16="http://schemas.microsoft.com/office/drawing/2014/main" id="{AF73DBC2-B59E-4D9B-81DD-77AAD33B6387}"/>
              </a:ext>
            </a:extLst>
          </p:cNvPr>
          <p:cNvSpPr>
            <a:spLocks noGrp="1"/>
          </p:cNvSpPr>
          <p:nvPr>
            <p:ph type="body" sz="half" idx="2"/>
          </p:nvPr>
        </p:nvSpPr>
        <p:spPr/>
        <p:txBody>
          <a:bodyPr/>
          <a:lstStyle/>
          <a:p>
            <a:r>
              <a:rPr lang="en-US" dirty="0"/>
              <a:t>When plotting the groups by just the raw dates, plot points are being given for dates that haven’t happened yet and other points are missing from what should be a more continuous set of points.</a:t>
            </a:r>
          </a:p>
          <a:p>
            <a:endParaRPr lang="en-US" dirty="0"/>
          </a:p>
          <a:p>
            <a:r>
              <a:rPr lang="en-US" dirty="0"/>
              <a:t>When going back to the data, it appears that in every country, a certain date range was inputted with their months and day fields reversed.</a:t>
            </a:r>
          </a:p>
        </p:txBody>
      </p:sp>
      <p:pic>
        <p:nvPicPr>
          <p:cNvPr id="5" name="Picture 2">
            <a:extLst>
              <a:ext uri="{FF2B5EF4-FFF2-40B4-BE49-F238E27FC236}">
                <a16:creationId xmlns:a16="http://schemas.microsoft.com/office/drawing/2014/main" id="{89BF3388-A536-41AE-8802-0A577EE564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6656" y="854439"/>
            <a:ext cx="6255555" cy="530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72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02BE-423F-414B-9563-D23548136D8A}"/>
              </a:ext>
            </a:extLst>
          </p:cNvPr>
          <p:cNvSpPr>
            <a:spLocks noGrp="1"/>
          </p:cNvSpPr>
          <p:nvPr>
            <p:ph type="title"/>
          </p:nvPr>
        </p:nvSpPr>
        <p:spPr>
          <a:xfrm>
            <a:off x="838200" y="365126"/>
            <a:ext cx="10515600" cy="414364"/>
          </a:xfrm>
        </p:spPr>
        <p:txBody>
          <a:bodyPr>
            <a:normAutofit fontScale="90000"/>
          </a:bodyPr>
          <a:lstStyle/>
          <a:p>
            <a:r>
              <a:rPr lang="en-US" dirty="0"/>
              <a:t>Summation of test death data:</a:t>
            </a:r>
          </a:p>
        </p:txBody>
      </p:sp>
      <p:pic>
        <p:nvPicPr>
          <p:cNvPr id="2050" name="Picture 2">
            <a:extLst>
              <a:ext uri="{FF2B5EF4-FFF2-40B4-BE49-F238E27FC236}">
                <a16:creationId xmlns:a16="http://schemas.microsoft.com/office/drawing/2014/main" id="{03547A04-DE74-4912-9DFE-99EFEA8B56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99410"/>
            <a:ext cx="10515600" cy="559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76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38CB-0DC9-4DE6-B251-5F424D3C21AE}"/>
              </a:ext>
            </a:extLst>
          </p:cNvPr>
          <p:cNvSpPr>
            <a:spLocks noGrp="1"/>
          </p:cNvSpPr>
          <p:nvPr>
            <p:ph type="title"/>
          </p:nvPr>
        </p:nvSpPr>
        <p:spPr>
          <a:xfrm>
            <a:off x="838200" y="365126"/>
            <a:ext cx="10515600" cy="714166"/>
          </a:xfrm>
        </p:spPr>
        <p:txBody>
          <a:bodyPr/>
          <a:lstStyle/>
          <a:p>
            <a:r>
              <a:rPr lang="en-US" dirty="0"/>
              <a:t>Summation of test death data:</a:t>
            </a:r>
          </a:p>
        </p:txBody>
      </p:sp>
      <p:sp>
        <p:nvSpPr>
          <p:cNvPr id="3" name="Content Placeholder 2">
            <a:extLst>
              <a:ext uri="{FF2B5EF4-FFF2-40B4-BE49-F238E27FC236}">
                <a16:creationId xmlns:a16="http://schemas.microsoft.com/office/drawing/2014/main" id="{6E3D67DF-BD2A-454D-B9F7-CF7596F6BAC5}"/>
              </a:ext>
            </a:extLst>
          </p:cNvPr>
          <p:cNvSpPr>
            <a:spLocks noGrp="1"/>
          </p:cNvSpPr>
          <p:nvPr>
            <p:ph idx="1"/>
          </p:nvPr>
        </p:nvSpPr>
        <p:spPr>
          <a:xfrm>
            <a:off x="838200" y="1573967"/>
            <a:ext cx="10515600" cy="4602996"/>
          </a:xfrm>
        </p:spPr>
        <p:txBody>
          <a:bodyPr/>
          <a:lstStyle/>
          <a:p>
            <a:pPr marL="0" indent="0">
              <a:buNone/>
            </a:pPr>
            <a:endParaRPr lang="en-US" dirty="0"/>
          </a:p>
          <a:p>
            <a:pPr marL="0" indent="0">
              <a:buNone/>
            </a:pPr>
            <a:endParaRPr lang="en-US" dirty="0"/>
          </a:p>
          <a:p>
            <a:pPr marL="0" indent="0">
              <a:buNone/>
            </a:pPr>
            <a:endParaRPr lang="en-US" dirty="0"/>
          </a:p>
          <a:p>
            <a:r>
              <a:rPr lang="en-US" dirty="0"/>
              <a:t>Because of the exponential spread of the virus, it is difficult to tease out the trend of whether the lockdowns were effective when looking only at the raw sum, even over a very similar period of time.</a:t>
            </a:r>
          </a:p>
          <a:p>
            <a:endParaRPr lang="en-US" dirty="0"/>
          </a:p>
        </p:txBody>
      </p:sp>
    </p:spTree>
    <p:extLst>
      <p:ext uri="{BB962C8B-B14F-4D97-AF65-F5344CB8AC3E}">
        <p14:creationId xmlns:p14="http://schemas.microsoft.com/office/powerpoint/2010/main" val="251918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0ED6-E4E7-4475-AF1D-A23F63DB056F}"/>
              </a:ext>
            </a:extLst>
          </p:cNvPr>
          <p:cNvSpPr>
            <a:spLocks noGrp="1"/>
          </p:cNvSpPr>
          <p:nvPr>
            <p:ph type="title"/>
          </p:nvPr>
        </p:nvSpPr>
        <p:spPr>
          <a:xfrm>
            <a:off x="838200" y="224852"/>
            <a:ext cx="10515600" cy="434715"/>
          </a:xfrm>
        </p:spPr>
        <p:txBody>
          <a:bodyPr>
            <a:normAutofit fontScale="90000"/>
          </a:bodyPr>
          <a:lstStyle/>
          <a:p>
            <a:r>
              <a:rPr lang="en-US" dirty="0"/>
              <a:t>Test data summary:</a:t>
            </a:r>
          </a:p>
        </p:txBody>
      </p:sp>
      <p:pic>
        <p:nvPicPr>
          <p:cNvPr id="3074" name="Picture 2">
            <a:extLst>
              <a:ext uri="{FF2B5EF4-FFF2-40B4-BE49-F238E27FC236}">
                <a16:creationId xmlns:a16="http://schemas.microsoft.com/office/drawing/2014/main" id="{70ABC80D-5E84-4112-801C-9D2C803A05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674558"/>
            <a:ext cx="10515599" cy="597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797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684</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efficacy of lockdowns on reducing death rate from, and transmission of, covid-19</vt:lpstr>
      <vt:lpstr>Implications for this data:</vt:lpstr>
      <vt:lpstr>The data sources:</vt:lpstr>
      <vt:lpstr>Considerations:</vt:lpstr>
      <vt:lpstr>Sorting the Data:</vt:lpstr>
      <vt:lpstr>Mistakes were found:</vt:lpstr>
      <vt:lpstr>Summation of test death data:</vt:lpstr>
      <vt:lpstr>Summation of test death data:</vt:lpstr>
      <vt:lpstr>Test data summary:</vt:lpstr>
      <vt:lpstr>Test data summary:</vt:lpstr>
      <vt:lpstr>Test Data Summary:</vt:lpstr>
      <vt:lpstr>PowerPoint Presentation</vt:lpstr>
      <vt:lpstr>Shapiro tests suggest non-normal distributions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efficacy of lockdowns on reducing death rate from, and transmission of, covid-19</dc:title>
  <dc:creator>Robert Perron</dc:creator>
  <cp:lastModifiedBy>Robert Perron</cp:lastModifiedBy>
  <cp:revision>9</cp:revision>
  <dcterms:created xsi:type="dcterms:W3CDTF">2020-05-13T20:53:53Z</dcterms:created>
  <dcterms:modified xsi:type="dcterms:W3CDTF">2020-05-25T04:45:34Z</dcterms:modified>
</cp:coreProperties>
</file>