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2" r:id="rId7"/>
    <p:sldId id="270" r:id="rId8"/>
    <p:sldId id="263" r:id="rId9"/>
    <p:sldId id="265"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0" autoAdjust="0"/>
    <p:restoredTop sz="94660"/>
  </p:normalViewPr>
  <p:slideViewPr>
    <p:cSldViewPr snapToGrid="0">
      <p:cViewPr varScale="1">
        <p:scale>
          <a:sx n="84" d="100"/>
          <a:sy n="84"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D4A-A361-4CFC-A2E5-33E1DCA23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1D450-C186-4960-AD52-9FC3FC384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D1C5F-0494-4837-AFAE-E52BA61AE970}"/>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7B9845D4-E957-4977-95FB-519441EF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CAD2-7680-4188-B5B9-498D08C60878}"/>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1642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28BC-D454-4D20-8C64-8DD62F071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43FCA-8636-453A-9002-363CBB1F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94A3F-26CC-4A88-A888-1B2028D34395}"/>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A27C0C3E-8B8E-4C4F-9E40-67308009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A716F-B855-4011-8970-FF25FC31F13F}"/>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40574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F8EDB-B3A1-4B1B-9922-7C6BEEBB4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B049E-1B94-487F-903E-93ECAF697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BAD1-79A8-4911-8AA3-1AE89B2F8CE9}"/>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BDEF4E4F-993D-445A-8265-0BCEF1924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F96D8-6579-4561-A5AD-0EB5A348146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931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A521-A989-4500-86BB-8A07D8AA8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6A960-6090-462C-843D-D6AC25189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999F5-DB70-4DAC-82DC-2AD06237935B}"/>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9BC037D9-F7BC-4101-AAC3-988A8F50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2EC59-B1C4-4AFD-A9B4-1791764E5B2B}"/>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5532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20C7-49DE-40C4-A01C-AB21DB58E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7C98E-1044-4D62-B58D-C5E9D4E9B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31429-EB43-4ECC-9F53-5E6F6B92C986}"/>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59708BCB-0F23-4F93-A949-ABDA6FFC6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24E7-B196-4B5F-9A31-775B05454495}"/>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4589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F0B6-0311-4314-8C29-E3CAF58D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A87E0-2DA5-4CF3-8576-85A1388C1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DE602-8BA0-46EC-8E74-772CF87C5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C14E2-6B82-4AAB-96E8-4EC7E9BD8DF2}"/>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6" name="Footer Placeholder 5">
            <a:extLst>
              <a:ext uri="{FF2B5EF4-FFF2-40B4-BE49-F238E27FC236}">
                <a16:creationId xmlns:a16="http://schemas.microsoft.com/office/drawing/2014/main" id="{7610CE77-3AA0-482B-8CED-A207584DA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DF55-A878-4681-9D6A-6DB9C0650A41}"/>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89758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B80F-CFB9-4F2C-A317-D3E4233BD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67FC1-272D-48C8-BD2B-667CDD952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50202-4653-441F-BFC5-E8BF02086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39FFB-877A-415A-B1D1-3EE6F0115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C527-F511-471D-A7A8-B34CE5562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DB6D-BFC3-495C-A6DC-07CD74A26FF1}"/>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8" name="Footer Placeholder 7">
            <a:extLst>
              <a:ext uri="{FF2B5EF4-FFF2-40B4-BE49-F238E27FC236}">
                <a16:creationId xmlns:a16="http://schemas.microsoft.com/office/drawing/2014/main" id="{772D84FA-6298-41B6-9F27-D640AF1B6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37E02-1282-4A8D-BE3B-54A977EC7C4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05942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B8B2-BCB9-467B-8A73-4E2F629FA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0950A-7079-410E-81BA-A142F91E6694}"/>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4" name="Footer Placeholder 3">
            <a:extLst>
              <a:ext uri="{FF2B5EF4-FFF2-40B4-BE49-F238E27FC236}">
                <a16:creationId xmlns:a16="http://schemas.microsoft.com/office/drawing/2014/main" id="{17CF4D9C-988E-45F4-95F8-3889E6BC3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8ED96-CC4C-433F-AE35-6124A1872A2A}"/>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5053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939B2-6B47-4266-A74F-C98DB12424DE}"/>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3" name="Footer Placeholder 2">
            <a:extLst>
              <a:ext uri="{FF2B5EF4-FFF2-40B4-BE49-F238E27FC236}">
                <a16:creationId xmlns:a16="http://schemas.microsoft.com/office/drawing/2014/main" id="{DC0FC34D-9105-4E7C-B4E4-CA5B89460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61E01-6BBD-4625-B9DD-F8B380EDB2B3}"/>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24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7C2-DFCC-43ED-82CE-3E6F07B47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9C74A-BEE5-4211-BCBD-BAEECB190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DA763-AE82-4331-8180-7279887E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49F22-85D9-4A40-8FC2-2AAC2FC4AC36}"/>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6" name="Footer Placeholder 5">
            <a:extLst>
              <a:ext uri="{FF2B5EF4-FFF2-40B4-BE49-F238E27FC236}">
                <a16:creationId xmlns:a16="http://schemas.microsoft.com/office/drawing/2014/main" id="{73BB53BD-41AF-4DE4-80F4-604643B5C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19773-12D5-4E71-89DB-5D13634CE4D7}"/>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28130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F1A6-EBBA-413C-ACBE-2D0DCA8F7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80BC4-59C8-45A8-82CB-F2098AECD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994A9-F7D2-47EB-BDBB-F065457D5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A3A1-A602-4FA3-A7F4-E18246A48EA3}"/>
              </a:ext>
            </a:extLst>
          </p:cNvPr>
          <p:cNvSpPr>
            <a:spLocks noGrp="1"/>
          </p:cNvSpPr>
          <p:nvPr>
            <p:ph type="dt" sz="half" idx="10"/>
          </p:nvPr>
        </p:nvSpPr>
        <p:spPr/>
        <p:txBody>
          <a:bodyPr/>
          <a:lstStyle/>
          <a:p>
            <a:fld id="{FB10CA61-95E7-4AA5-87FC-9689C59CF03A}" type="datetimeFigureOut">
              <a:rPr lang="en-US" smtClean="0"/>
              <a:t>10/21/2023</a:t>
            </a:fld>
            <a:endParaRPr lang="en-US"/>
          </a:p>
        </p:txBody>
      </p:sp>
      <p:sp>
        <p:nvSpPr>
          <p:cNvPr id="6" name="Footer Placeholder 5">
            <a:extLst>
              <a:ext uri="{FF2B5EF4-FFF2-40B4-BE49-F238E27FC236}">
                <a16:creationId xmlns:a16="http://schemas.microsoft.com/office/drawing/2014/main" id="{9484D4A3-C062-43A6-B7BD-E970A7175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1EE57-30E2-4F36-85A6-23237459DA76}"/>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19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25BBF-42A1-4421-8194-0F92D3B9A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7D52B-766F-4E73-9FF1-8B290C886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B14CA-27F6-4561-9211-7862A700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CA61-95E7-4AA5-87FC-9689C59CF03A}" type="datetimeFigureOut">
              <a:rPr lang="en-US" smtClean="0"/>
              <a:t>10/21/2023</a:t>
            </a:fld>
            <a:endParaRPr lang="en-US"/>
          </a:p>
        </p:txBody>
      </p:sp>
      <p:sp>
        <p:nvSpPr>
          <p:cNvPr id="5" name="Footer Placeholder 4">
            <a:extLst>
              <a:ext uri="{FF2B5EF4-FFF2-40B4-BE49-F238E27FC236}">
                <a16:creationId xmlns:a16="http://schemas.microsoft.com/office/drawing/2014/main" id="{FDDE84C3-627D-4F17-A898-9CBF05EB2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085DE-E46D-4922-A2CB-9B7529B21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0367A-0841-48A1-BD4C-F0A112C83B3D}" type="slidenum">
              <a:rPr lang="en-US" smtClean="0"/>
              <a:t>‹#›</a:t>
            </a:fld>
            <a:endParaRPr lang="en-US"/>
          </a:p>
        </p:txBody>
      </p:sp>
    </p:spTree>
    <p:extLst>
      <p:ext uri="{BB962C8B-B14F-4D97-AF65-F5344CB8AC3E}">
        <p14:creationId xmlns:p14="http://schemas.microsoft.com/office/powerpoint/2010/main" val="112019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emplate:COVID-19_pandemic_lockdowns" TargetMode="External"/><Relationship Id="rId2" Type="http://schemas.openxmlformats.org/officeDocument/2006/relationships/hyperlink" Target="https://www.ecdc.europa.eu/en/publications-data/download-todays-data-geographic-distribution-covid-19-cases-worldwide" TargetMode="External"/><Relationship Id="rId1" Type="http://schemas.openxmlformats.org/officeDocument/2006/relationships/slideLayout" Target="../slideLayouts/slideLayout2.xml"/><Relationship Id="rId4" Type="http://schemas.openxmlformats.org/officeDocument/2006/relationships/hyperlink" Target="https://annals.org/aim/fullarticle/2762808/incubation-period-coronavirus-disease-2019-covid-19-from-publicly-repor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9160-3F54-4C0B-8D9D-61F1AC8BC482}"/>
              </a:ext>
            </a:extLst>
          </p:cNvPr>
          <p:cNvSpPr>
            <a:spLocks noGrp="1"/>
          </p:cNvSpPr>
          <p:nvPr>
            <p:ph type="ctrTitle"/>
          </p:nvPr>
        </p:nvSpPr>
        <p:spPr/>
        <p:txBody>
          <a:bodyPr>
            <a:normAutofit fontScale="90000"/>
          </a:bodyPr>
          <a:lstStyle/>
          <a:p>
            <a:r>
              <a:rPr lang="en-US" dirty="0"/>
              <a:t>The efficacy of lockdowns on reducing death and transmission of covid-19</a:t>
            </a:r>
          </a:p>
        </p:txBody>
      </p:sp>
      <p:sp>
        <p:nvSpPr>
          <p:cNvPr id="3" name="Subtitle 2">
            <a:extLst>
              <a:ext uri="{FF2B5EF4-FFF2-40B4-BE49-F238E27FC236}">
                <a16:creationId xmlns:a16="http://schemas.microsoft.com/office/drawing/2014/main" id="{A2C5501E-8F99-4378-9DFB-A961B0FAA9B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380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68827"/>
            <a:ext cx="10515600" cy="525534"/>
          </a:xfrm>
        </p:spPr>
        <p:txBody>
          <a:bodyPr>
            <a:noAutofit/>
          </a:bodyPr>
          <a:lstStyle/>
          <a:p>
            <a:r>
              <a:rPr lang="en-US" sz="2800" dirty="0"/>
              <a:t>Test data summary:</a:t>
            </a:r>
          </a:p>
        </p:txBody>
      </p:sp>
      <p:pic>
        <p:nvPicPr>
          <p:cNvPr id="13" name="Content Placeholder 12">
            <a:extLst>
              <a:ext uri="{FF2B5EF4-FFF2-40B4-BE49-F238E27FC236}">
                <a16:creationId xmlns:a16="http://schemas.microsoft.com/office/drawing/2014/main" id="{1ACFE010-B055-E97E-400D-CC5AC072FA21}"/>
              </a:ext>
            </a:extLst>
          </p:cNvPr>
          <p:cNvPicPr>
            <a:picLocks noGrp="1" noChangeAspect="1"/>
          </p:cNvPicPr>
          <p:nvPr>
            <p:ph idx="1"/>
          </p:nvPr>
        </p:nvPicPr>
        <p:blipFill>
          <a:blip r:embed="rId2"/>
          <a:stretch>
            <a:fillRect/>
          </a:stretch>
        </p:blipFill>
        <p:spPr>
          <a:xfrm>
            <a:off x="2170889" y="594361"/>
            <a:ext cx="7850222" cy="5921051"/>
          </a:xfrm>
        </p:spPr>
      </p:pic>
    </p:spTree>
    <p:extLst>
      <p:ext uri="{BB962C8B-B14F-4D97-AF65-F5344CB8AC3E}">
        <p14:creationId xmlns:p14="http://schemas.microsoft.com/office/powerpoint/2010/main" val="300629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060B-5A48-4615-8383-18BB7DE75074}"/>
              </a:ext>
            </a:extLst>
          </p:cNvPr>
          <p:cNvSpPr>
            <a:spLocks noGrp="1"/>
          </p:cNvSpPr>
          <p:nvPr>
            <p:ph type="title"/>
          </p:nvPr>
        </p:nvSpPr>
        <p:spPr>
          <a:xfrm>
            <a:off x="838200" y="365125"/>
            <a:ext cx="10515600" cy="594245"/>
          </a:xfrm>
        </p:spPr>
        <p:txBody>
          <a:bodyPr>
            <a:normAutofit fontScale="90000"/>
          </a:bodyPr>
          <a:lstStyle/>
          <a:p>
            <a:r>
              <a:rPr lang="en-US" dirty="0"/>
              <a:t>Test Data Summary:</a:t>
            </a:r>
          </a:p>
        </p:txBody>
      </p:sp>
      <p:sp>
        <p:nvSpPr>
          <p:cNvPr id="3" name="Content Placeholder 2">
            <a:extLst>
              <a:ext uri="{FF2B5EF4-FFF2-40B4-BE49-F238E27FC236}">
                <a16:creationId xmlns:a16="http://schemas.microsoft.com/office/drawing/2014/main" id="{CCF5E12F-D61C-4C35-9F54-4A597EDB0134}"/>
              </a:ext>
            </a:extLst>
          </p:cNvPr>
          <p:cNvSpPr>
            <a:spLocks noGrp="1"/>
          </p:cNvSpPr>
          <p:nvPr>
            <p:ph idx="1"/>
          </p:nvPr>
        </p:nvSpPr>
        <p:spPr>
          <a:xfrm>
            <a:off x="838200" y="959370"/>
            <a:ext cx="10515600" cy="5533505"/>
          </a:xfrm>
        </p:spPr>
        <p:txBody>
          <a:bodyPr>
            <a:normAutofit/>
          </a:bodyPr>
          <a:lstStyle/>
          <a:p>
            <a:r>
              <a:rPr lang="en-US" dirty="0"/>
              <a:t>Even though the lockdowns alone aren't enough to stop the exponential nature of the curve, when the curves are shown on a log scale, the differences in their slopes (death rates of countries going into lockdown vs the period just before then) indicate lockdowns have a noticeable correlation with a decreased rate of infection. </a:t>
            </a:r>
          </a:p>
          <a:p>
            <a:endParaRPr lang="en-US" dirty="0"/>
          </a:p>
          <a:p>
            <a:r>
              <a:rPr lang="en-US" dirty="0"/>
              <a:t>This information could be useful to lawmakers when determining whether they should continue to enforce lockdown procedures for future breakouts. </a:t>
            </a:r>
          </a:p>
          <a:p>
            <a:pPr lvl="1"/>
            <a:r>
              <a:rPr lang="en-US" dirty="0"/>
              <a:t>As more countries decide to test the waters and release their lockdown procedures in the midst of the pandemic, that data can be gathered and those groups can be compared to either refute or verify these first trends.</a:t>
            </a:r>
          </a:p>
        </p:txBody>
      </p:sp>
    </p:spTree>
    <p:extLst>
      <p:ext uri="{BB962C8B-B14F-4D97-AF65-F5344CB8AC3E}">
        <p14:creationId xmlns:p14="http://schemas.microsoft.com/office/powerpoint/2010/main" val="290580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3854-61AD-4F58-A51D-6E409A0A46F2}"/>
              </a:ext>
            </a:extLst>
          </p:cNvPr>
          <p:cNvSpPr>
            <a:spLocks noGrp="1"/>
          </p:cNvSpPr>
          <p:nvPr>
            <p:ph type="title"/>
          </p:nvPr>
        </p:nvSpPr>
        <p:spPr>
          <a:xfrm>
            <a:off x="838200" y="365126"/>
            <a:ext cx="10515600" cy="804108"/>
          </a:xfrm>
        </p:spPr>
        <p:txBody>
          <a:bodyPr/>
          <a:lstStyle/>
          <a:p>
            <a:r>
              <a:rPr lang="en-US" dirty="0"/>
              <a:t>Implications for this data:</a:t>
            </a:r>
          </a:p>
        </p:txBody>
      </p:sp>
      <p:sp>
        <p:nvSpPr>
          <p:cNvPr id="3" name="Content Placeholder 2">
            <a:extLst>
              <a:ext uri="{FF2B5EF4-FFF2-40B4-BE49-F238E27FC236}">
                <a16:creationId xmlns:a16="http://schemas.microsoft.com/office/drawing/2014/main" id="{0F9DCF88-E619-49F2-BC82-10DBC9E75A0C}"/>
              </a:ext>
            </a:extLst>
          </p:cNvPr>
          <p:cNvSpPr>
            <a:spLocks noGrp="1"/>
          </p:cNvSpPr>
          <p:nvPr>
            <p:ph idx="1"/>
          </p:nvPr>
        </p:nvSpPr>
        <p:spPr>
          <a:xfrm>
            <a:off x="838200" y="1885585"/>
            <a:ext cx="10515600" cy="4351338"/>
          </a:xfrm>
        </p:spPr>
        <p:txBody>
          <a:bodyPr/>
          <a:lstStyle/>
          <a:p>
            <a:r>
              <a:rPr lang="en-US" dirty="0"/>
              <a:t>Necessary to determine whether lockdowns are an effective strategy to use to combat the severity of COVID-19</a:t>
            </a:r>
          </a:p>
          <a:p>
            <a:endParaRPr lang="en-US" dirty="0"/>
          </a:p>
          <a:p>
            <a:r>
              <a:rPr lang="en-US" dirty="0"/>
              <a:t>Quantify changes in new cases and deaths over time. This is very important for policymakers when weighing against the economic challenges a lockdown will also bring.</a:t>
            </a:r>
          </a:p>
        </p:txBody>
      </p:sp>
    </p:spTree>
    <p:extLst>
      <p:ext uri="{BB962C8B-B14F-4D97-AF65-F5344CB8AC3E}">
        <p14:creationId xmlns:p14="http://schemas.microsoft.com/office/powerpoint/2010/main" val="396508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C368-1E20-446C-BD6A-214B15AF7E82}"/>
              </a:ext>
            </a:extLst>
          </p:cNvPr>
          <p:cNvSpPr>
            <a:spLocks noGrp="1"/>
          </p:cNvSpPr>
          <p:nvPr>
            <p:ph type="title"/>
          </p:nvPr>
        </p:nvSpPr>
        <p:spPr/>
        <p:txBody>
          <a:bodyPr/>
          <a:lstStyle/>
          <a:p>
            <a:r>
              <a:rPr lang="en-US" dirty="0"/>
              <a:t>The data sources:</a:t>
            </a:r>
          </a:p>
        </p:txBody>
      </p:sp>
      <p:sp>
        <p:nvSpPr>
          <p:cNvPr id="3" name="Content Placeholder 2">
            <a:extLst>
              <a:ext uri="{FF2B5EF4-FFF2-40B4-BE49-F238E27FC236}">
                <a16:creationId xmlns:a16="http://schemas.microsoft.com/office/drawing/2014/main" id="{C0F74EF0-DFC4-4D87-93FB-70D3949B7593}"/>
              </a:ext>
            </a:extLst>
          </p:cNvPr>
          <p:cNvSpPr>
            <a:spLocks noGrp="1"/>
          </p:cNvSpPr>
          <p:nvPr>
            <p:ph idx="1"/>
          </p:nvPr>
        </p:nvSpPr>
        <p:spPr/>
        <p:txBody>
          <a:bodyPr>
            <a:normAutofit lnSpcReduction="10000"/>
          </a:bodyPr>
          <a:lstStyle/>
          <a:p>
            <a:r>
              <a:rPr lang="en-US" dirty="0"/>
              <a:t>European Centre for Disease Prevention and Control; daily global geographic distribution of covid-19: </a:t>
            </a:r>
            <a:r>
              <a:rPr lang="en-US" dirty="0">
                <a:hlinkClick r:id="rId2"/>
              </a:rPr>
              <a:t>https://www.ecdc.europa.eu/en/publications-data/download-todays-data-geographic-distribution-covid-19-cases-worldwide</a:t>
            </a:r>
            <a:endParaRPr lang="en-US" dirty="0"/>
          </a:p>
          <a:p>
            <a:r>
              <a:rPr lang="en-US" dirty="0"/>
              <a:t>Wikipedia compilation containing lockdown information by country/region with lockdown start/end times: </a:t>
            </a:r>
            <a:r>
              <a:rPr lang="en-US" dirty="0">
                <a:hlinkClick r:id="rId3"/>
              </a:rPr>
              <a:t>https://en.wikipedia.org/wiki/Template:COVID-19_pandemic_lockdowns</a:t>
            </a:r>
            <a:endParaRPr lang="en-US" dirty="0"/>
          </a:p>
          <a:p>
            <a:r>
              <a:rPr lang="en-US" dirty="0"/>
              <a:t>Annals of Internal Medicine; Incubation period of SARS-CoV-2: </a:t>
            </a:r>
            <a:r>
              <a:rPr lang="en-US" dirty="0">
                <a:hlinkClick r:id="rId4"/>
              </a:rPr>
              <a:t>https://annals.org/aim/fullarticle/2762808/incubation-period-coronavirus-disease-2019-covid-19-from-publicly-reported</a:t>
            </a:r>
            <a:endParaRPr lang="en-US" dirty="0"/>
          </a:p>
          <a:p>
            <a:endParaRPr lang="en-US" dirty="0"/>
          </a:p>
        </p:txBody>
      </p:sp>
    </p:spTree>
    <p:extLst>
      <p:ext uri="{BB962C8B-B14F-4D97-AF65-F5344CB8AC3E}">
        <p14:creationId xmlns:p14="http://schemas.microsoft.com/office/powerpoint/2010/main" val="12389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94EE-2DA8-4FB8-9EC6-B5CB03D3215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1C3CF952-63AA-4B3A-9D4F-A46685CAA477}"/>
              </a:ext>
            </a:extLst>
          </p:cNvPr>
          <p:cNvSpPr>
            <a:spLocks noGrp="1"/>
          </p:cNvSpPr>
          <p:nvPr>
            <p:ph idx="1"/>
          </p:nvPr>
        </p:nvSpPr>
        <p:spPr/>
        <p:txBody>
          <a:bodyPr/>
          <a:lstStyle/>
          <a:p>
            <a:r>
              <a:rPr lang="en-US" dirty="0"/>
              <a:t>Many assumptions were made for the sake of simplification:</a:t>
            </a:r>
          </a:p>
          <a:p>
            <a:pPr lvl="1"/>
            <a:r>
              <a:rPr lang="en-US" dirty="0"/>
              <a:t>Lockdown procedures are assumed similar enough to be considered the same across countries.</a:t>
            </a:r>
          </a:p>
          <a:p>
            <a:pPr lvl="1"/>
            <a:r>
              <a:rPr lang="en-US" dirty="0"/>
              <a:t>Countries assumed to have similar enough virus infection rate that they can be directly compared.</a:t>
            </a:r>
          </a:p>
          <a:p>
            <a:pPr lvl="1"/>
            <a:r>
              <a:rPr lang="en-US" dirty="0"/>
              <a:t>Countries went into lockdown at about the same time after getting the virus </a:t>
            </a:r>
          </a:p>
          <a:p>
            <a:pPr lvl="1"/>
            <a:r>
              <a:rPr lang="en-US" dirty="0"/>
              <a:t>Population density is roughly uniform throughout each country</a:t>
            </a:r>
          </a:p>
        </p:txBody>
      </p:sp>
    </p:spTree>
    <p:extLst>
      <p:ext uri="{BB962C8B-B14F-4D97-AF65-F5344CB8AC3E}">
        <p14:creationId xmlns:p14="http://schemas.microsoft.com/office/powerpoint/2010/main" val="194821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A757-653A-4CB2-8792-0184739C8445}"/>
              </a:ext>
            </a:extLst>
          </p:cNvPr>
          <p:cNvSpPr>
            <a:spLocks noGrp="1"/>
          </p:cNvSpPr>
          <p:nvPr>
            <p:ph type="title"/>
          </p:nvPr>
        </p:nvSpPr>
        <p:spPr/>
        <p:txBody>
          <a:bodyPr/>
          <a:lstStyle/>
          <a:p>
            <a:r>
              <a:rPr lang="en-US" dirty="0"/>
              <a:t>Sorting the Data:</a:t>
            </a:r>
          </a:p>
        </p:txBody>
      </p:sp>
      <p:sp>
        <p:nvSpPr>
          <p:cNvPr id="3" name="Content Placeholder 2">
            <a:extLst>
              <a:ext uri="{FF2B5EF4-FFF2-40B4-BE49-F238E27FC236}">
                <a16:creationId xmlns:a16="http://schemas.microsoft.com/office/drawing/2014/main" id="{79FF5BE4-F366-487F-A387-1F8DE07BD68E}"/>
              </a:ext>
            </a:extLst>
          </p:cNvPr>
          <p:cNvSpPr>
            <a:spLocks noGrp="1"/>
          </p:cNvSpPr>
          <p:nvPr>
            <p:ph idx="1"/>
          </p:nvPr>
        </p:nvSpPr>
        <p:spPr/>
        <p:txBody>
          <a:bodyPr/>
          <a:lstStyle/>
          <a:p>
            <a:r>
              <a:rPr lang="en-US" dirty="0"/>
              <a:t>To formulate an A/B test, the data needed to be sorted into comparable groups: one containing the time period just before a lockdown went into effect, the other containing the time period just after a country has gone into lockdown (accommodating for the incubation period of the virus)</a:t>
            </a:r>
          </a:p>
          <a:p>
            <a:r>
              <a:rPr lang="en-US" dirty="0"/>
              <a:t>To more evenly compare the two samples, the dates were binned based on the range being looked at (two weeks before and 2 weeks after the effects of the lockdowns) rather than grouping on the raw dates.</a:t>
            </a:r>
          </a:p>
        </p:txBody>
      </p:sp>
    </p:spTree>
    <p:extLst>
      <p:ext uri="{BB962C8B-B14F-4D97-AF65-F5344CB8AC3E}">
        <p14:creationId xmlns:p14="http://schemas.microsoft.com/office/powerpoint/2010/main" val="118511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02BE-423F-414B-9563-D23548136D8A}"/>
              </a:ext>
            </a:extLst>
          </p:cNvPr>
          <p:cNvSpPr>
            <a:spLocks noGrp="1"/>
          </p:cNvSpPr>
          <p:nvPr>
            <p:ph type="title"/>
          </p:nvPr>
        </p:nvSpPr>
        <p:spPr>
          <a:xfrm>
            <a:off x="838200" y="182880"/>
            <a:ext cx="10515600" cy="512064"/>
          </a:xfrm>
        </p:spPr>
        <p:txBody>
          <a:bodyPr>
            <a:noAutofit/>
          </a:bodyPr>
          <a:lstStyle/>
          <a:p>
            <a:r>
              <a:rPr lang="en-US" sz="2800" dirty="0"/>
              <a:t>Summation of Test Death Data:</a:t>
            </a:r>
          </a:p>
        </p:txBody>
      </p:sp>
      <p:pic>
        <p:nvPicPr>
          <p:cNvPr id="5" name="Content Placeholder 4">
            <a:extLst>
              <a:ext uri="{FF2B5EF4-FFF2-40B4-BE49-F238E27FC236}">
                <a16:creationId xmlns:a16="http://schemas.microsoft.com/office/drawing/2014/main" id="{7565378B-E724-07BD-158E-23769074C5EA}"/>
              </a:ext>
            </a:extLst>
          </p:cNvPr>
          <p:cNvPicPr>
            <a:picLocks noGrp="1" noChangeAspect="1"/>
          </p:cNvPicPr>
          <p:nvPr>
            <p:ph idx="1"/>
          </p:nvPr>
        </p:nvPicPr>
        <p:blipFill>
          <a:blip r:embed="rId2"/>
          <a:stretch>
            <a:fillRect/>
          </a:stretch>
        </p:blipFill>
        <p:spPr>
          <a:xfrm>
            <a:off x="2342388" y="694944"/>
            <a:ext cx="7507224" cy="5804191"/>
          </a:xfrm>
        </p:spPr>
      </p:pic>
    </p:spTree>
    <p:extLst>
      <p:ext uri="{BB962C8B-B14F-4D97-AF65-F5344CB8AC3E}">
        <p14:creationId xmlns:p14="http://schemas.microsoft.com/office/powerpoint/2010/main" val="24787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2146-C799-1DBC-8889-911C3358D550}"/>
              </a:ext>
            </a:extLst>
          </p:cNvPr>
          <p:cNvSpPr>
            <a:spLocks noGrp="1"/>
          </p:cNvSpPr>
          <p:nvPr>
            <p:ph type="title"/>
          </p:nvPr>
        </p:nvSpPr>
        <p:spPr>
          <a:xfrm>
            <a:off x="838200" y="158648"/>
            <a:ext cx="10515600" cy="637766"/>
          </a:xfrm>
        </p:spPr>
        <p:txBody>
          <a:bodyPr>
            <a:normAutofit/>
          </a:bodyPr>
          <a:lstStyle/>
          <a:p>
            <a:r>
              <a:rPr lang="en-US" sz="2800" dirty="0"/>
              <a:t>Normalized Case Distribution:</a:t>
            </a:r>
          </a:p>
        </p:txBody>
      </p:sp>
      <p:pic>
        <p:nvPicPr>
          <p:cNvPr id="5" name="Content Placeholder 4">
            <a:extLst>
              <a:ext uri="{FF2B5EF4-FFF2-40B4-BE49-F238E27FC236}">
                <a16:creationId xmlns:a16="http://schemas.microsoft.com/office/drawing/2014/main" id="{6FC032A6-3DB8-D6E0-E446-940BA206D7B0}"/>
              </a:ext>
            </a:extLst>
          </p:cNvPr>
          <p:cNvPicPr>
            <a:picLocks noGrp="1" noChangeAspect="1"/>
          </p:cNvPicPr>
          <p:nvPr>
            <p:ph idx="1"/>
          </p:nvPr>
        </p:nvPicPr>
        <p:blipFill>
          <a:blip r:embed="rId2"/>
          <a:stretch>
            <a:fillRect/>
          </a:stretch>
        </p:blipFill>
        <p:spPr>
          <a:xfrm>
            <a:off x="2384688" y="796414"/>
            <a:ext cx="7422623" cy="5459532"/>
          </a:xfrm>
        </p:spPr>
      </p:pic>
    </p:spTree>
    <p:extLst>
      <p:ext uri="{BB962C8B-B14F-4D97-AF65-F5344CB8AC3E}">
        <p14:creationId xmlns:p14="http://schemas.microsoft.com/office/powerpoint/2010/main" val="22380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38CB-0DC9-4DE6-B251-5F424D3C21AE}"/>
              </a:ext>
            </a:extLst>
          </p:cNvPr>
          <p:cNvSpPr>
            <a:spLocks noGrp="1"/>
          </p:cNvSpPr>
          <p:nvPr>
            <p:ph type="title"/>
          </p:nvPr>
        </p:nvSpPr>
        <p:spPr>
          <a:xfrm>
            <a:off x="838200" y="365126"/>
            <a:ext cx="10515600" cy="714166"/>
          </a:xfrm>
        </p:spPr>
        <p:txBody>
          <a:bodyPr/>
          <a:lstStyle/>
          <a:p>
            <a:r>
              <a:rPr lang="en-US" dirty="0"/>
              <a:t>Summation of test death data:</a:t>
            </a:r>
          </a:p>
        </p:txBody>
      </p:sp>
      <p:sp>
        <p:nvSpPr>
          <p:cNvPr id="3" name="Content Placeholder 2">
            <a:extLst>
              <a:ext uri="{FF2B5EF4-FFF2-40B4-BE49-F238E27FC236}">
                <a16:creationId xmlns:a16="http://schemas.microsoft.com/office/drawing/2014/main" id="{6E3D67DF-BD2A-454D-B9F7-CF7596F6BAC5}"/>
              </a:ext>
            </a:extLst>
          </p:cNvPr>
          <p:cNvSpPr>
            <a:spLocks noGrp="1"/>
          </p:cNvSpPr>
          <p:nvPr>
            <p:ph idx="1"/>
          </p:nvPr>
        </p:nvSpPr>
        <p:spPr>
          <a:xfrm>
            <a:off x="902208" y="1179575"/>
            <a:ext cx="10189464" cy="5029201"/>
          </a:xfrm>
        </p:spPr>
        <p:txBody>
          <a:bodyPr/>
          <a:lstStyle/>
          <a:p>
            <a:pPr marL="0" indent="0">
              <a:buNone/>
            </a:pPr>
            <a:endParaRPr lang="en-US" dirty="0"/>
          </a:p>
          <a:p>
            <a:pPr marL="0" indent="0">
              <a:buNone/>
            </a:pPr>
            <a:endParaRPr lang="en-US" dirty="0"/>
          </a:p>
          <a:p>
            <a:pPr marL="0" indent="0">
              <a:buNone/>
            </a:pPr>
            <a:endParaRPr lang="en-US" dirty="0"/>
          </a:p>
          <a:p>
            <a:r>
              <a:rPr lang="en-US" dirty="0"/>
              <a:t>Because of the exponential spread of the virus, it is difficult to tease out the trend of whether the lockdowns were effective when looking only at the raw sum, even over a very similar period of time.</a:t>
            </a:r>
          </a:p>
          <a:p>
            <a:endParaRPr lang="en-US" dirty="0"/>
          </a:p>
        </p:txBody>
      </p:sp>
    </p:spTree>
    <p:extLst>
      <p:ext uri="{BB962C8B-B14F-4D97-AF65-F5344CB8AC3E}">
        <p14:creationId xmlns:p14="http://schemas.microsoft.com/office/powerpoint/2010/main" val="25191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117988"/>
            <a:ext cx="10515600" cy="383458"/>
          </a:xfrm>
        </p:spPr>
        <p:txBody>
          <a:bodyPr>
            <a:noAutofit/>
          </a:bodyPr>
          <a:lstStyle/>
          <a:p>
            <a:r>
              <a:rPr lang="en-US" sz="2800" dirty="0"/>
              <a:t>Test data summary:</a:t>
            </a:r>
          </a:p>
        </p:txBody>
      </p:sp>
      <p:pic>
        <p:nvPicPr>
          <p:cNvPr id="9" name="Content Placeholder 8">
            <a:extLst>
              <a:ext uri="{FF2B5EF4-FFF2-40B4-BE49-F238E27FC236}">
                <a16:creationId xmlns:a16="http://schemas.microsoft.com/office/drawing/2014/main" id="{14C95DDF-596F-F5EF-AE97-FEDE78CFEB45}"/>
              </a:ext>
            </a:extLst>
          </p:cNvPr>
          <p:cNvPicPr>
            <a:picLocks noGrp="1" noChangeAspect="1"/>
          </p:cNvPicPr>
          <p:nvPr>
            <p:ph idx="1"/>
          </p:nvPr>
        </p:nvPicPr>
        <p:blipFill>
          <a:blip r:embed="rId2"/>
          <a:stretch>
            <a:fillRect/>
          </a:stretch>
        </p:blipFill>
        <p:spPr>
          <a:xfrm>
            <a:off x="2163096" y="501446"/>
            <a:ext cx="7865807" cy="6055230"/>
          </a:xfrm>
        </p:spPr>
      </p:pic>
    </p:spTree>
    <p:extLst>
      <p:ext uri="{BB962C8B-B14F-4D97-AF65-F5344CB8AC3E}">
        <p14:creationId xmlns:p14="http://schemas.microsoft.com/office/powerpoint/2010/main" val="399179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502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efficacy of lockdowns on reducing death and transmission of covid-19</vt:lpstr>
      <vt:lpstr>Implications for this data:</vt:lpstr>
      <vt:lpstr>The data sources:</vt:lpstr>
      <vt:lpstr>Considerations:</vt:lpstr>
      <vt:lpstr>Sorting the Data:</vt:lpstr>
      <vt:lpstr>Summation of Test Death Data:</vt:lpstr>
      <vt:lpstr>Normalized Case Distribution:</vt:lpstr>
      <vt:lpstr>Summation of test death data:</vt:lpstr>
      <vt:lpstr>Test data summary:</vt:lpstr>
      <vt:lpstr>Test data summary:</vt:lpstr>
      <vt:lpstr>Test Data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efficacy of lockdowns on reducing death rate from, and transmission of, covid-19</dc:title>
  <dc:creator>Robert Perron</dc:creator>
  <cp:lastModifiedBy>. .</cp:lastModifiedBy>
  <cp:revision>10</cp:revision>
  <dcterms:created xsi:type="dcterms:W3CDTF">2020-05-13T20:53:53Z</dcterms:created>
  <dcterms:modified xsi:type="dcterms:W3CDTF">2023-10-21T07:39:41Z</dcterms:modified>
</cp:coreProperties>
</file>