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0" autoAdjust="0"/>
    <p:restoredTop sz="94660"/>
  </p:normalViewPr>
  <p:slideViewPr>
    <p:cSldViewPr snapToGrid="0">
      <p:cViewPr varScale="1">
        <p:scale>
          <a:sx n="51" d="100"/>
          <a:sy n="51" d="100"/>
        </p:scale>
        <p:origin x="15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D4A-A361-4CFC-A2E5-33E1DCA23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1D450-C186-4960-AD52-9FC3FC384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D1C5F-0494-4837-AFAE-E52BA61AE970}"/>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7B9845D4-E957-4977-95FB-519441EF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CAD2-7680-4188-B5B9-498D08C60878}"/>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1642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28BC-D454-4D20-8C64-8DD62F071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43FCA-8636-453A-9002-363CBB1F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94A3F-26CC-4A88-A888-1B2028D34395}"/>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A27C0C3E-8B8E-4C4F-9E40-67308009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A716F-B855-4011-8970-FF25FC31F13F}"/>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40574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F8EDB-B3A1-4B1B-9922-7C6BEEBB4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B049E-1B94-487F-903E-93ECAF697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BAD1-79A8-4911-8AA3-1AE89B2F8CE9}"/>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BDEF4E4F-993D-445A-8265-0BCEF1924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F96D8-6579-4561-A5AD-0EB5A348146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931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A521-A989-4500-86BB-8A07D8AA8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6A960-6090-462C-843D-D6AC25189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999F5-DB70-4DAC-82DC-2AD06237935B}"/>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9BC037D9-F7BC-4101-AAC3-988A8F50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2EC59-B1C4-4AFD-A9B4-1791764E5B2B}"/>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5532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20C7-49DE-40C4-A01C-AB21DB58E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7C98E-1044-4D62-B58D-C5E9D4E9B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31429-EB43-4ECC-9F53-5E6F6B92C986}"/>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59708BCB-0F23-4F93-A949-ABDA6FFC6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24E7-B196-4B5F-9A31-775B05454495}"/>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4589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F0B6-0311-4314-8C29-E3CAF58D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A87E0-2DA5-4CF3-8576-85A1388C1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DE602-8BA0-46EC-8E74-772CF87C5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C14E2-6B82-4AAB-96E8-4EC7E9BD8DF2}"/>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6" name="Footer Placeholder 5">
            <a:extLst>
              <a:ext uri="{FF2B5EF4-FFF2-40B4-BE49-F238E27FC236}">
                <a16:creationId xmlns:a16="http://schemas.microsoft.com/office/drawing/2014/main" id="{7610CE77-3AA0-482B-8CED-A207584DA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DF55-A878-4681-9D6A-6DB9C0650A41}"/>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89758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B80F-CFB9-4F2C-A317-D3E4233BD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67FC1-272D-48C8-BD2B-667CDD952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50202-4653-441F-BFC5-E8BF02086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39FFB-877A-415A-B1D1-3EE6F0115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C527-F511-471D-A7A8-B34CE5562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DB6D-BFC3-495C-A6DC-07CD74A26FF1}"/>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8" name="Footer Placeholder 7">
            <a:extLst>
              <a:ext uri="{FF2B5EF4-FFF2-40B4-BE49-F238E27FC236}">
                <a16:creationId xmlns:a16="http://schemas.microsoft.com/office/drawing/2014/main" id="{772D84FA-6298-41B6-9F27-D640AF1B6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37E02-1282-4A8D-BE3B-54A977EC7C4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05942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B8B2-BCB9-467B-8A73-4E2F629FA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0950A-7079-410E-81BA-A142F91E6694}"/>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4" name="Footer Placeholder 3">
            <a:extLst>
              <a:ext uri="{FF2B5EF4-FFF2-40B4-BE49-F238E27FC236}">
                <a16:creationId xmlns:a16="http://schemas.microsoft.com/office/drawing/2014/main" id="{17CF4D9C-988E-45F4-95F8-3889E6BC3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8ED96-CC4C-433F-AE35-6124A1872A2A}"/>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5053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939B2-6B47-4266-A74F-C98DB12424DE}"/>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3" name="Footer Placeholder 2">
            <a:extLst>
              <a:ext uri="{FF2B5EF4-FFF2-40B4-BE49-F238E27FC236}">
                <a16:creationId xmlns:a16="http://schemas.microsoft.com/office/drawing/2014/main" id="{DC0FC34D-9105-4E7C-B4E4-CA5B89460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61E01-6BBD-4625-B9DD-F8B380EDB2B3}"/>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24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7C2-DFCC-43ED-82CE-3E6F07B47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9C74A-BEE5-4211-BCBD-BAEECB190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DA763-AE82-4331-8180-7279887E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49F22-85D9-4A40-8FC2-2AAC2FC4AC36}"/>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6" name="Footer Placeholder 5">
            <a:extLst>
              <a:ext uri="{FF2B5EF4-FFF2-40B4-BE49-F238E27FC236}">
                <a16:creationId xmlns:a16="http://schemas.microsoft.com/office/drawing/2014/main" id="{73BB53BD-41AF-4DE4-80F4-604643B5C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19773-12D5-4E71-89DB-5D13634CE4D7}"/>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28130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F1A6-EBBA-413C-ACBE-2D0DCA8F7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80BC4-59C8-45A8-82CB-F2098AECD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994A9-F7D2-47EB-BDBB-F065457D5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A3A1-A602-4FA3-A7F4-E18246A48EA3}"/>
              </a:ext>
            </a:extLst>
          </p:cNvPr>
          <p:cNvSpPr>
            <a:spLocks noGrp="1"/>
          </p:cNvSpPr>
          <p:nvPr>
            <p:ph type="dt" sz="half" idx="10"/>
          </p:nvPr>
        </p:nvSpPr>
        <p:spPr/>
        <p:txBody>
          <a:bodyPr/>
          <a:lstStyle/>
          <a:p>
            <a:fld id="{FB10CA61-95E7-4AA5-87FC-9689C59CF03A}" type="datetimeFigureOut">
              <a:rPr lang="en-US" smtClean="0"/>
              <a:t>5/19/2020</a:t>
            </a:fld>
            <a:endParaRPr lang="en-US"/>
          </a:p>
        </p:txBody>
      </p:sp>
      <p:sp>
        <p:nvSpPr>
          <p:cNvPr id="6" name="Footer Placeholder 5">
            <a:extLst>
              <a:ext uri="{FF2B5EF4-FFF2-40B4-BE49-F238E27FC236}">
                <a16:creationId xmlns:a16="http://schemas.microsoft.com/office/drawing/2014/main" id="{9484D4A3-C062-43A6-B7BD-E970A7175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1EE57-30E2-4F36-85A6-23237459DA76}"/>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19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25BBF-42A1-4421-8194-0F92D3B9A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7D52B-766F-4E73-9FF1-8B290C886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B14CA-27F6-4561-9211-7862A700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CA61-95E7-4AA5-87FC-9689C59CF03A}" type="datetimeFigureOut">
              <a:rPr lang="en-US" smtClean="0"/>
              <a:t>5/19/2020</a:t>
            </a:fld>
            <a:endParaRPr lang="en-US"/>
          </a:p>
        </p:txBody>
      </p:sp>
      <p:sp>
        <p:nvSpPr>
          <p:cNvPr id="5" name="Footer Placeholder 4">
            <a:extLst>
              <a:ext uri="{FF2B5EF4-FFF2-40B4-BE49-F238E27FC236}">
                <a16:creationId xmlns:a16="http://schemas.microsoft.com/office/drawing/2014/main" id="{FDDE84C3-627D-4F17-A898-9CBF05EB2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085DE-E46D-4922-A2CB-9B7529B21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0367A-0841-48A1-BD4C-F0A112C83B3D}" type="slidenum">
              <a:rPr lang="en-US" smtClean="0"/>
              <a:t>‹#›</a:t>
            </a:fld>
            <a:endParaRPr lang="en-US"/>
          </a:p>
        </p:txBody>
      </p:sp>
    </p:spTree>
    <p:extLst>
      <p:ext uri="{BB962C8B-B14F-4D97-AF65-F5344CB8AC3E}">
        <p14:creationId xmlns:p14="http://schemas.microsoft.com/office/powerpoint/2010/main" val="112019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emplate:COVID-19_pandemic_lockdowns" TargetMode="External"/><Relationship Id="rId2" Type="http://schemas.openxmlformats.org/officeDocument/2006/relationships/hyperlink" Target="https://www.ecdc.europa.eu/en/publications-data/download-todays-data-geographic-distribution-covid-19-cases-worldwide" TargetMode="External"/><Relationship Id="rId1" Type="http://schemas.openxmlformats.org/officeDocument/2006/relationships/slideLayout" Target="../slideLayouts/slideLayout2.xml"/><Relationship Id="rId4" Type="http://schemas.openxmlformats.org/officeDocument/2006/relationships/hyperlink" Target="https://annals.org/aim/fullarticle/2762808/incubation-period-coronavirus-disease-2019-covid-19-from-publicly-report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9160-3F54-4C0B-8D9D-61F1AC8BC482}"/>
              </a:ext>
            </a:extLst>
          </p:cNvPr>
          <p:cNvSpPr>
            <a:spLocks noGrp="1"/>
          </p:cNvSpPr>
          <p:nvPr>
            <p:ph type="ctrTitle"/>
          </p:nvPr>
        </p:nvSpPr>
        <p:spPr/>
        <p:txBody>
          <a:bodyPr>
            <a:normAutofit fontScale="90000"/>
          </a:bodyPr>
          <a:lstStyle/>
          <a:p>
            <a:r>
              <a:rPr lang="en-US" dirty="0"/>
              <a:t>The efficacy of lockdowns on reducing death rate from, and transmission of, covid-19</a:t>
            </a:r>
          </a:p>
        </p:txBody>
      </p:sp>
      <p:sp>
        <p:nvSpPr>
          <p:cNvPr id="3" name="Subtitle 2">
            <a:extLst>
              <a:ext uri="{FF2B5EF4-FFF2-40B4-BE49-F238E27FC236}">
                <a16:creationId xmlns:a16="http://schemas.microsoft.com/office/drawing/2014/main" id="{A2C5501E-8F99-4378-9DFB-A961B0FAA9BD}"/>
              </a:ext>
            </a:extLst>
          </p:cNvPr>
          <p:cNvSpPr>
            <a:spLocks noGrp="1"/>
          </p:cNvSpPr>
          <p:nvPr>
            <p:ph type="subTitle" idx="1"/>
          </p:nvPr>
        </p:nvSpPr>
        <p:spPr/>
        <p:txBody>
          <a:bodyPr/>
          <a:lstStyle/>
          <a:p>
            <a:r>
              <a:rPr lang="en-US" dirty="0"/>
              <a:t>What trends can be found from</a:t>
            </a:r>
          </a:p>
        </p:txBody>
      </p:sp>
    </p:spTree>
    <p:extLst>
      <p:ext uri="{BB962C8B-B14F-4D97-AF65-F5344CB8AC3E}">
        <p14:creationId xmlns:p14="http://schemas.microsoft.com/office/powerpoint/2010/main" val="159380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365126"/>
            <a:ext cx="10515600" cy="564264"/>
          </a:xfrm>
        </p:spPr>
        <p:txBody>
          <a:bodyPr>
            <a:normAutofit fontScale="90000"/>
          </a:bodyPr>
          <a:lstStyle/>
          <a:p>
            <a:r>
              <a:rPr lang="en-US" dirty="0"/>
              <a:t>Test data summary:</a:t>
            </a:r>
          </a:p>
        </p:txBody>
      </p:sp>
      <p:pic>
        <p:nvPicPr>
          <p:cNvPr id="6146" name="Picture 2">
            <a:extLst>
              <a:ext uri="{FF2B5EF4-FFF2-40B4-BE49-F238E27FC236}">
                <a16:creationId xmlns:a16="http://schemas.microsoft.com/office/drawing/2014/main" id="{B63D52D4-0155-4A0A-BE73-4BF7F13676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29389"/>
            <a:ext cx="10515600" cy="574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060B-5A48-4615-8383-18BB7DE75074}"/>
              </a:ext>
            </a:extLst>
          </p:cNvPr>
          <p:cNvSpPr>
            <a:spLocks noGrp="1"/>
          </p:cNvSpPr>
          <p:nvPr>
            <p:ph type="title"/>
          </p:nvPr>
        </p:nvSpPr>
        <p:spPr>
          <a:xfrm>
            <a:off x="838200" y="365125"/>
            <a:ext cx="10515600" cy="594245"/>
          </a:xfrm>
        </p:spPr>
        <p:txBody>
          <a:bodyPr>
            <a:normAutofit fontScale="90000"/>
          </a:bodyPr>
          <a:lstStyle/>
          <a:p>
            <a:r>
              <a:rPr lang="en-US" dirty="0"/>
              <a:t>Test Data Summary:</a:t>
            </a:r>
          </a:p>
        </p:txBody>
      </p:sp>
      <p:sp>
        <p:nvSpPr>
          <p:cNvPr id="3" name="Content Placeholder 2">
            <a:extLst>
              <a:ext uri="{FF2B5EF4-FFF2-40B4-BE49-F238E27FC236}">
                <a16:creationId xmlns:a16="http://schemas.microsoft.com/office/drawing/2014/main" id="{CCF5E12F-D61C-4C35-9F54-4A597EDB0134}"/>
              </a:ext>
            </a:extLst>
          </p:cNvPr>
          <p:cNvSpPr>
            <a:spLocks noGrp="1"/>
          </p:cNvSpPr>
          <p:nvPr>
            <p:ph idx="1"/>
          </p:nvPr>
        </p:nvSpPr>
        <p:spPr/>
        <p:txBody>
          <a:bodyPr/>
          <a:lstStyle/>
          <a:p>
            <a:r>
              <a:rPr lang="en-US" dirty="0"/>
              <a:t>From this sample set of data, it is hard to see if locking down stifled the infection rate over similar periods of time. Even if the death rate was slowed, going under lockdown apparently did not stifle the infection rate enough to actually cause a decrease in rates of death during this time period. The time period before lockdown seems more stable on average, which could be the result of early exponential datasets seeing relatively miniscule changes at the beginning</a:t>
            </a:r>
          </a:p>
        </p:txBody>
      </p:sp>
    </p:spTree>
    <p:extLst>
      <p:ext uri="{BB962C8B-B14F-4D97-AF65-F5344CB8AC3E}">
        <p14:creationId xmlns:p14="http://schemas.microsoft.com/office/powerpoint/2010/main" val="290580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500-C576-4585-8D98-352313F61674}"/>
              </a:ext>
            </a:extLst>
          </p:cNvPr>
          <p:cNvSpPr>
            <a:spLocks noGrp="1"/>
          </p:cNvSpPr>
          <p:nvPr>
            <p:ph type="title"/>
          </p:nvPr>
        </p:nvSpPr>
        <p:spPr/>
        <p:txBody>
          <a:bodyPr/>
          <a:lstStyle/>
          <a:p>
            <a:r>
              <a:rPr lang="en-US" dirty="0"/>
              <a:t>Distribution of deaths per day;</a:t>
            </a:r>
            <a:br>
              <a:rPr lang="en-US" dirty="0"/>
            </a:br>
            <a:r>
              <a:rPr lang="en-US" dirty="0"/>
              <a:t>Lockdown vs Pre-Lockdown</a:t>
            </a:r>
          </a:p>
        </p:txBody>
      </p:sp>
      <p:pic>
        <p:nvPicPr>
          <p:cNvPr id="1028" name="Picture 4">
            <a:extLst>
              <a:ext uri="{FF2B5EF4-FFF2-40B4-BE49-F238E27FC236}">
                <a16:creationId xmlns:a16="http://schemas.microsoft.com/office/drawing/2014/main" id="{6521E36C-B64B-4CC0-9A25-2D661BD8C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599"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04A9-F77C-4509-9B66-06173FFDFF42}"/>
              </a:ext>
            </a:extLst>
          </p:cNvPr>
          <p:cNvSpPr>
            <a:spLocks noGrp="1"/>
          </p:cNvSpPr>
          <p:nvPr>
            <p:ph type="title"/>
          </p:nvPr>
        </p:nvSpPr>
        <p:spPr>
          <a:xfrm>
            <a:off x="838200" y="299803"/>
            <a:ext cx="10515600" cy="1738859"/>
          </a:xfrm>
        </p:spPr>
        <p:txBody>
          <a:bodyPr>
            <a:normAutofit fontScale="90000"/>
          </a:bodyPr>
          <a:lstStyle/>
          <a:p>
            <a:r>
              <a:rPr lang="en-US" dirty="0" err="1"/>
              <a:t>stats.wilcoxon</a:t>
            </a:r>
            <a:r>
              <a:rPr lang="en-US" dirty="0"/>
              <a:t>((</a:t>
            </a:r>
            <a:r>
              <a:rPr lang="en-US" dirty="0" err="1"/>
              <a:t>test_data</a:t>
            </a:r>
            <a:r>
              <a:rPr lang="en-US" dirty="0"/>
              <a:t>[</a:t>
            </a:r>
            <a:r>
              <a:rPr lang="en-US" dirty="0" err="1"/>
              <a:t>test_data</a:t>
            </a:r>
            <a:r>
              <a:rPr lang="en-US" dirty="0"/>
              <a:t>['Lockdown'] == True]['deaths']-</a:t>
            </a:r>
            <a:r>
              <a:rPr lang="en-US" dirty="0" err="1"/>
              <a:t>test_data</a:t>
            </a:r>
            <a:r>
              <a:rPr lang="en-US" dirty="0"/>
              <a:t>[</a:t>
            </a:r>
            <a:r>
              <a:rPr lang="en-US" dirty="0" err="1"/>
              <a:t>test_data</a:t>
            </a:r>
            <a:r>
              <a:rPr lang="en-US" dirty="0"/>
              <a:t>['Lockdown'] == False]['deaths']))</a:t>
            </a:r>
          </a:p>
        </p:txBody>
      </p:sp>
      <p:sp>
        <p:nvSpPr>
          <p:cNvPr id="4" name="Rectangle 1">
            <a:extLst>
              <a:ext uri="{FF2B5EF4-FFF2-40B4-BE49-F238E27FC236}">
                <a16:creationId xmlns:a16="http://schemas.microsoft.com/office/drawing/2014/main" id="{2055DC11-2796-4AF3-9669-0183ACA6CB67}"/>
              </a:ext>
            </a:extLst>
          </p:cNvPr>
          <p:cNvSpPr>
            <a:spLocks noGrp="1" noChangeArrowheads="1"/>
          </p:cNvSpPr>
          <p:nvPr>
            <p:ph idx="1"/>
          </p:nvPr>
        </p:nvSpPr>
        <p:spPr bwMode="auto">
          <a:xfrm flipH="1">
            <a:off x="974360" y="2272811"/>
            <a:ext cx="57412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err="1">
                <a:latin typeface="Arial" panose="020B0604020202020204" pitchFamily="34" charset="0"/>
              </a:rPr>
              <a:t>WilcoxonResult</a:t>
            </a:r>
            <a:r>
              <a:rPr lang="en-US" altLang="en-US" sz="1800" dirty="0">
                <a:latin typeface="Arial" panose="020B0604020202020204" pitchFamily="34" charset="0"/>
              </a:rPr>
              <a:t>: (statistic=0.0, </a:t>
            </a:r>
            <a:r>
              <a:rPr lang="en-US" altLang="en-US" sz="1800" dirty="0" err="1">
                <a:latin typeface="Arial" panose="020B0604020202020204" pitchFamily="34" charset="0"/>
              </a:rPr>
              <a:t>pvalue</a:t>
            </a:r>
            <a:r>
              <a:rPr lang="en-US" altLang="en-US" sz="1800" dirty="0">
                <a:latin typeface="Arial" panose="020B0604020202020204" pitchFamily="34" charset="0"/>
              </a:rPr>
              <a:t>=1.3894515759554441e-22)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81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C368-1E20-446C-BD6A-214B15AF7E82}"/>
              </a:ext>
            </a:extLst>
          </p:cNvPr>
          <p:cNvSpPr>
            <a:spLocks noGrp="1"/>
          </p:cNvSpPr>
          <p:nvPr>
            <p:ph type="title"/>
          </p:nvPr>
        </p:nvSpPr>
        <p:spPr/>
        <p:txBody>
          <a:bodyPr/>
          <a:lstStyle/>
          <a:p>
            <a:r>
              <a:rPr lang="en-US" dirty="0"/>
              <a:t>The data sources:</a:t>
            </a:r>
          </a:p>
        </p:txBody>
      </p:sp>
      <p:sp>
        <p:nvSpPr>
          <p:cNvPr id="3" name="Content Placeholder 2">
            <a:extLst>
              <a:ext uri="{FF2B5EF4-FFF2-40B4-BE49-F238E27FC236}">
                <a16:creationId xmlns:a16="http://schemas.microsoft.com/office/drawing/2014/main" id="{C0F74EF0-DFC4-4D87-93FB-70D3949B7593}"/>
              </a:ext>
            </a:extLst>
          </p:cNvPr>
          <p:cNvSpPr>
            <a:spLocks noGrp="1"/>
          </p:cNvSpPr>
          <p:nvPr>
            <p:ph idx="1"/>
          </p:nvPr>
        </p:nvSpPr>
        <p:spPr/>
        <p:txBody>
          <a:bodyPr>
            <a:normAutofit lnSpcReduction="10000"/>
          </a:bodyPr>
          <a:lstStyle/>
          <a:p>
            <a:r>
              <a:rPr lang="en-US" dirty="0"/>
              <a:t>European Centre for Disease Prevention and Control; daily global geographic distribution of covid-19: </a:t>
            </a:r>
            <a:r>
              <a:rPr lang="en-US" dirty="0">
                <a:hlinkClick r:id="rId2"/>
              </a:rPr>
              <a:t>https://www.ecdc.europa.eu/en/publications-data/download-todays-data-geographic-distribution-covid-19-cases-worldwide</a:t>
            </a:r>
            <a:endParaRPr lang="en-US" dirty="0"/>
          </a:p>
          <a:p>
            <a:r>
              <a:rPr lang="en-US" dirty="0"/>
              <a:t>Wikipedia compilation containing lockdown information by country/region with lockdown start/end times: </a:t>
            </a:r>
            <a:r>
              <a:rPr lang="en-US" dirty="0">
                <a:hlinkClick r:id="rId3"/>
              </a:rPr>
              <a:t>https://en.wikipedia.org/wiki/Template:COVID-19_pandemic_lockdowns</a:t>
            </a:r>
            <a:endParaRPr lang="en-US" dirty="0"/>
          </a:p>
          <a:p>
            <a:r>
              <a:rPr lang="en-US" dirty="0"/>
              <a:t>Annals of Internal Medicine; Incubation period of SARS-CoV-2: </a:t>
            </a:r>
            <a:r>
              <a:rPr lang="en-US" dirty="0">
                <a:hlinkClick r:id="rId4"/>
              </a:rPr>
              <a:t>https://annals.org/aim/fullarticle/2762808/incubation-period-coronavirus-disease-2019-covid-19-from-publicly-reported</a:t>
            </a:r>
            <a:endParaRPr lang="en-US" dirty="0"/>
          </a:p>
          <a:p>
            <a:endParaRPr lang="en-US" dirty="0"/>
          </a:p>
        </p:txBody>
      </p:sp>
    </p:spTree>
    <p:extLst>
      <p:ext uri="{BB962C8B-B14F-4D97-AF65-F5344CB8AC3E}">
        <p14:creationId xmlns:p14="http://schemas.microsoft.com/office/powerpoint/2010/main" val="123890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94EE-2DA8-4FB8-9EC6-B5CB03D3215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1C3CF952-63AA-4B3A-9D4F-A46685CAA477}"/>
              </a:ext>
            </a:extLst>
          </p:cNvPr>
          <p:cNvSpPr>
            <a:spLocks noGrp="1"/>
          </p:cNvSpPr>
          <p:nvPr>
            <p:ph idx="1"/>
          </p:nvPr>
        </p:nvSpPr>
        <p:spPr/>
        <p:txBody>
          <a:bodyPr/>
          <a:lstStyle/>
          <a:p>
            <a:r>
              <a:rPr lang="en-US" dirty="0"/>
              <a:t>Many assumptions were made for the sake of simplification:</a:t>
            </a:r>
          </a:p>
          <a:p>
            <a:pPr lvl="1"/>
            <a:r>
              <a:rPr lang="en-US" dirty="0"/>
              <a:t>Lockdown procedures are assumed similar enough to be considered the same across countries.</a:t>
            </a:r>
          </a:p>
          <a:p>
            <a:pPr lvl="1"/>
            <a:r>
              <a:rPr lang="en-US" dirty="0"/>
              <a:t>Countries assumed to have similar enough virus spread rate that they can be directly compared.</a:t>
            </a:r>
          </a:p>
          <a:p>
            <a:pPr lvl="1"/>
            <a:r>
              <a:rPr lang="en-US" dirty="0"/>
              <a:t>Countries went into lockdown at about the same time after getting the virus </a:t>
            </a:r>
          </a:p>
          <a:p>
            <a:pPr lvl="1"/>
            <a:r>
              <a:rPr lang="en-US" dirty="0"/>
              <a:t>Population density is roughly uniform throughout each country</a:t>
            </a:r>
          </a:p>
          <a:p>
            <a:pPr lvl="1"/>
            <a:r>
              <a:rPr lang="en-US" dirty="0"/>
              <a:t>Test countries chosen had similar economic development to keep that potential variable constant</a:t>
            </a:r>
          </a:p>
        </p:txBody>
      </p:sp>
    </p:spTree>
    <p:extLst>
      <p:ext uri="{BB962C8B-B14F-4D97-AF65-F5344CB8AC3E}">
        <p14:creationId xmlns:p14="http://schemas.microsoft.com/office/powerpoint/2010/main" val="19482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A757-653A-4CB2-8792-0184739C8445}"/>
              </a:ext>
            </a:extLst>
          </p:cNvPr>
          <p:cNvSpPr>
            <a:spLocks noGrp="1"/>
          </p:cNvSpPr>
          <p:nvPr>
            <p:ph type="title"/>
          </p:nvPr>
        </p:nvSpPr>
        <p:spPr/>
        <p:txBody>
          <a:bodyPr/>
          <a:lstStyle/>
          <a:p>
            <a:r>
              <a:rPr lang="en-US" dirty="0"/>
              <a:t>Sorting the Data:</a:t>
            </a:r>
          </a:p>
        </p:txBody>
      </p:sp>
      <p:sp>
        <p:nvSpPr>
          <p:cNvPr id="3" name="Content Placeholder 2">
            <a:extLst>
              <a:ext uri="{FF2B5EF4-FFF2-40B4-BE49-F238E27FC236}">
                <a16:creationId xmlns:a16="http://schemas.microsoft.com/office/drawing/2014/main" id="{79FF5BE4-F366-487F-A387-1F8DE07BD68E}"/>
              </a:ext>
            </a:extLst>
          </p:cNvPr>
          <p:cNvSpPr>
            <a:spLocks noGrp="1"/>
          </p:cNvSpPr>
          <p:nvPr>
            <p:ph idx="1"/>
          </p:nvPr>
        </p:nvSpPr>
        <p:spPr/>
        <p:txBody>
          <a:bodyPr/>
          <a:lstStyle/>
          <a:p>
            <a:r>
              <a:rPr lang="en-US" dirty="0"/>
              <a:t>To formulate an A/B test, the data needed to be sorted into comparable groups: one containing the time period just before a lockdown went into effect, the other containing the time period just after a country has gone into lockdown (accommodating for the incubation period of the virus)</a:t>
            </a:r>
          </a:p>
          <a:p>
            <a:r>
              <a:rPr lang="en-US" dirty="0"/>
              <a:t>To more evenly compare the two samples, the dates were binned based on the range being looked at (a week before and a week after the effects of the lockdowns) rather than grouping on the raw dates.</a:t>
            </a:r>
          </a:p>
        </p:txBody>
      </p:sp>
    </p:spTree>
    <p:extLst>
      <p:ext uri="{BB962C8B-B14F-4D97-AF65-F5344CB8AC3E}">
        <p14:creationId xmlns:p14="http://schemas.microsoft.com/office/powerpoint/2010/main" val="118511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2B54-6F88-4306-87C2-F98A7C943EBE}"/>
              </a:ext>
            </a:extLst>
          </p:cNvPr>
          <p:cNvSpPr>
            <a:spLocks noGrp="1"/>
          </p:cNvSpPr>
          <p:nvPr>
            <p:ph type="title"/>
          </p:nvPr>
        </p:nvSpPr>
        <p:spPr/>
        <p:txBody>
          <a:bodyPr/>
          <a:lstStyle/>
          <a:p>
            <a:r>
              <a:rPr lang="en-US" dirty="0"/>
              <a:t>Mistakes were found:</a:t>
            </a:r>
          </a:p>
        </p:txBody>
      </p:sp>
      <p:sp>
        <p:nvSpPr>
          <p:cNvPr id="4" name="Text Placeholder 3">
            <a:extLst>
              <a:ext uri="{FF2B5EF4-FFF2-40B4-BE49-F238E27FC236}">
                <a16:creationId xmlns:a16="http://schemas.microsoft.com/office/drawing/2014/main" id="{AF73DBC2-B59E-4D9B-81DD-77AAD33B6387}"/>
              </a:ext>
            </a:extLst>
          </p:cNvPr>
          <p:cNvSpPr>
            <a:spLocks noGrp="1"/>
          </p:cNvSpPr>
          <p:nvPr>
            <p:ph type="body" sz="half" idx="2"/>
          </p:nvPr>
        </p:nvSpPr>
        <p:spPr/>
        <p:txBody>
          <a:bodyPr/>
          <a:lstStyle/>
          <a:p>
            <a:r>
              <a:rPr lang="en-US" dirty="0"/>
              <a:t>When plotting the groups by just the raw dates, plot points are being given for dates that haven’t happened yet and other points are missing from what should be a more continuous set of points.</a:t>
            </a:r>
          </a:p>
          <a:p>
            <a:endParaRPr lang="en-US" dirty="0"/>
          </a:p>
          <a:p>
            <a:r>
              <a:rPr lang="en-US" dirty="0"/>
              <a:t>When going back to the data, it appears that in every country, a certain date range was inputted with their months and day fields reversed.</a:t>
            </a:r>
          </a:p>
        </p:txBody>
      </p:sp>
      <p:pic>
        <p:nvPicPr>
          <p:cNvPr id="1026" name="Picture 2">
            <a:extLst>
              <a:ext uri="{FF2B5EF4-FFF2-40B4-BE49-F238E27FC236}">
                <a16:creationId xmlns:a16="http://schemas.microsoft.com/office/drawing/2014/main" id="{D54E878C-B394-43AB-95FB-B07B138D9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6328" y="809468"/>
            <a:ext cx="7086258" cy="487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2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997B-86CE-439F-84BC-1B5119675BD4}"/>
              </a:ext>
            </a:extLst>
          </p:cNvPr>
          <p:cNvSpPr>
            <a:spLocks noGrp="1"/>
          </p:cNvSpPr>
          <p:nvPr>
            <p:ph type="title"/>
          </p:nvPr>
        </p:nvSpPr>
        <p:spPr>
          <a:xfrm>
            <a:off x="838200" y="365126"/>
            <a:ext cx="10515600" cy="444343"/>
          </a:xfrm>
        </p:spPr>
        <p:txBody>
          <a:bodyPr>
            <a:normAutofit fontScale="90000"/>
          </a:bodyPr>
          <a:lstStyle/>
          <a:p>
            <a:r>
              <a:rPr lang="en-US" dirty="0"/>
              <a:t>Summation of test data:</a:t>
            </a:r>
          </a:p>
        </p:txBody>
      </p:sp>
      <p:graphicFrame>
        <p:nvGraphicFramePr>
          <p:cNvPr id="4" name="Content Placeholder 3">
            <a:extLst>
              <a:ext uri="{FF2B5EF4-FFF2-40B4-BE49-F238E27FC236}">
                <a16:creationId xmlns:a16="http://schemas.microsoft.com/office/drawing/2014/main" id="{00483AC7-68E3-4660-8880-FC4839CD9175}"/>
              </a:ext>
            </a:extLst>
          </p:cNvPr>
          <p:cNvGraphicFramePr>
            <a:graphicFrameLocks noGrp="1"/>
          </p:cNvGraphicFramePr>
          <p:nvPr>
            <p:ph idx="1"/>
            <p:extLst>
              <p:ext uri="{D42A27DB-BD31-4B8C-83A1-F6EECF244321}">
                <p14:modId xmlns:p14="http://schemas.microsoft.com/office/powerpoint/2010/main" val="2228558009"/>
              </p:ext>
            </p:extLst>
          </p:nvPr>
        </p:nvGraphicFramePr>
        <p:xfrm>
          <a:off x="838200" y="914400"/>
          <a:ext cx="10515600" cy="5831188"/>
        </p:xfrm>
        <a:graphic>
          <a:graphicData uri="http://schemas.openxmlformats.org/drawingml/2006/table">
            <a:tbl>
              <a:tblPr/>
              <a:tblGrid>
                <a:gridCol w="2628900">
                  <a:extLst>
                    <a:ext uri="{9D8B030D-6E8A-4147-A177-3AD203B41FA5}">
                      <a16:colId xmlns:a16="http://schemas.microsoft.com/office/drawing/2014/main" val="2045261113"/>
                    </a:ext>
                  </a:extLst>
                </a:gridCol>
                <a:gridCol w="2628900">
                  <a:extLst>
                    <a:ext uri="{9D8B030D-6E8A-4147-A177-3AD203B41FA5}">
                      <a16:colId xmlns:a16="http://schemas.microsoft.com/office/drawing/2014/main" val="3967737635"/>
                    </a:ext>
                  </a:extLst>
                </a:gridCol>
                <a:gridCol w="2628900">
                  <a:extLst>
                    <a:ext uri="{9D8B030D-6E8A-4147-A177-3AD203B41FA5}">
                      <a16:colId xmlns:a16="http://schemas.microsoft.com/office/drawing/2014/main" val="762500004"/>
                    </a:ext>
                  </a:extLst>
                </a:gridCol>
                <a:gridCol w="2628900">
                  <a:extLst>
                    <a:ext uri="{9D8B030D-6E8A-4147-A177-3AD203B41FA5}">
                      <a16:colId xmlns:a16="http://schemas.microsoft.com/office/drawing/2014/main" val="3446889540"/>
                    </a:ext>
                  </a:extLst>
                </a:gridCol>
              </a:tblGrid>
              <a:tr h="265054">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cases</a:t>
                      </a: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deaths</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248131087"/>
                  </a:ext>
                </a:extLst>
              </a:tr>
              <a:tr h="265054">
                <a:tc>
                  <a:txBody>
                    <a:bodyPr/>
                    <a:lstStyle/>
                    <a:p>
                      <a:pPr algn="r" fontAlgn="ctr"/>
                      <a:r>
                        <a:rPr lang="en-US" sz="1000" b="1">
                          <a:effectLst/>
                        </a:rPr>
                        <a:t>countriesAndTerritories</a:t>
                      </a: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Lockdown</a:t>
                      </a: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011441453"/>
                  </a:ext>
                </a:extLst>
              </a:tr>
              <a:tr h="265054">
                <a:tc rowSpan="2">
                  <a:txBody>
                    <a:bodyPr/>
                    <a:lstStyle/>
                    <a:p>
                      <a:pPr algn="r" fontAlgn="t"/>
                      <a:r>
                        <a:rPr lang="en-US" sz="1000" b="1">
                          <a:effectLst/>
                        </a:rPr>
                        <a:t>Australia</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2457</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7</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51514497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1399</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3405183"/>
                  </a:ext>
                </a:extLst>
              </a:tr>
              <a:tr h="265054">
                <a:tc rowSpan="2">
                  <a:txBody>
                    <a:bodyPr/>
                    <a:lstStyle/>
                    <a:p>
                      <a:pPr algn="r" fontAlgn="t"/>
                      <a:r>
                        <a:rPr lang="en-US" sz="1000" b="1">
                          <a:effectLst/>
                        </a:rPr>
                        <a:t>Austria</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1835</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5</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580332470"/>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4833</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994483183"/>
                  </a:ext>
                </a:extLst>
              </a:tr>
              <a:tr h="265054">
                <a:tc rowSpan="2">
                  <a:txBody>
                    <a:bodyPr/>
                    <a:lstStyle/>
                    <a:p>
                      <a:pPr algn="r" fontAlgn="t"/>
                      <a:r>
                        <a:rPr lang="en-US" sz="1000" b="1">
                          <a:effectLst/>
                        </a:rPr>
                        <a:t>Germany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28150</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210</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628041434"/>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19666</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330</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2567470882"/>
                  </a:ext>
                </a:extLst>
              </a:tr>
              <a:tr h="265054">
                <a:tc rowSpan="2">
                  <a:txBody>
                    <a:bodyPr/>
                    <a:lstStyle/>
                    <a:p>
                      <a:pPr algn="r" fontAlgn="t"/>
                      <a:r>
                        <a:rPr lang="en-US" sz="1000" b="1">
                          <a:effectLst/>
                        </a:rPr>
                        <a:t>Ireland</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126</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1</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011655343"/>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737</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986447514"/>
                  </a:ext>
                </a:extLst>
              </a:tr>
              <a:tr h="265054">
                <a:tc rowSpan="2">
                  <a:txBody>
                    <a:bodyPr/>
                    <a:lstStyle/>
                    <a:p>
                      <a:pPr algn="r" fontAlgn="t"/>
                      <a:r>
                        <a:rPr lang="en-US" sz="1000" b="1">
                          <a:effectLst/>
                        </a:rPr>
                        <a:t>Italy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2651</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189</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080416955"/>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25922</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2391</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316880033"/>
                  </a:ext>
                </a:extLst>
              </a:tr>
              <a:tr h="265054">
                <a:tc rowSpan="2">
                  <a:txBody>
                    <a:bodyPr/>
                    <a:lstStyle/>
                    <a:p>
                      <a:pPr algn="r" fontAlgn="t"/>
                      <a:r>
                        <a:rPr lang="en-US" sz="1000" b="1">
                          <a:effectLst/>
                        </a:rPr>
                        <a:t>Netherlands</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1846</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71</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523358162"/>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4971</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358</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784962967"/>
                  </a:ext>
                </a:extLst>
              </a:tr>
              <a:tr h="265054">
                <a:tc rowSpan="2">
                  <a:txBody>
                    <a:bodyPr/>
                    <a:lstStyle/>
                    <a:p>
                      <a:pPr algn="r" fontAlgn="t"/>
                      <a:r>
                        <a:rPr lang="en-US" sz="1000" b="1">
                          <a:effectLst/>
                        </a:rPr>
                        <a:t>Peru</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212</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2</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87665456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346</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922839100"/>
                  </a:ext>
                </a:extLst>
              </a:tr>
              <a:tr h="265054">
                <a:tc rowSpan="2">
                  <a:txBody>
                    <a:bodyPr/>
                    <a:lstStyle/>
                    <a:p>
                      <a:pPr algn="r" fontAlgn="t"/>
                      <a:r>
                        <a:rPr lang="en-US" sz="1000" b="1">
                          <a:effectLst/>
                        </a:rPr>
                        <a:t>Spain</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9038</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444</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3072567635"/>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28495</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2205</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4125679712"/>
                  </a:ext>
                </a:extLst>
              </a:tr>
              <a:tr h="265054">
                <a:tc rowSpan="2">
                  <a:txBody>
                    <a:bodyPr/>
                    <a:lstStyle/>
                    <a:p>
                      <a:pPr algn="r" fontAlgn="t"/>
                      <a:r>
                        <a:rPr lang="en-US" sz="1000" b="1">
                          <a:effectLst/>
                        </a:rPr>
                        <a:t>Switzerland</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3719</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36</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58569445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7264</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154</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800777491"/>
                  </a:ext>
                </a:extLst>
              </a:tr>
              <a:tr h="265054">
                <a:tc rowSpan="2">
                  <a:txBody>
                    <a:bodyPr/>
                    <a:lstStyle/>
                    <a:p>
                      <a:pPr algn="r" fontAlgn="t"/>
                      <a:r>
                        <a:rPr lang="en-US" sz="1000" b="1">
                          <a:effectLst/>
                        </a:rPr>
                        <a:t>Turkey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26837</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864</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636313107"/>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7459</a:t>
                      </a:r>
                    </a:p>
                  </a:txBody>
                  <a:tcPr marL="49447" marR="49447" marT="24724" marB="24724" anchor="ctr">
                    <a:lnL>
                      <a:noFill/>
                    </a:lnL>
                    <a:lnR>
                      <a:noFill/>
                    </a:lnR>
                    <a:lnT>
                      <a:noFill/>
                    </a:lnT>
                    <a:lnB>
                      <a:noFill/>
                    </a:lnB>
                    <a:solidFill>
                      <a:srgbClr val="FFFFFF"/>
                    </a:solidFill>
                  </a:tcPr>
                </a:tc>
                <a:tc>
                  <a:txBody>
                    <a:bodyPr/>
                    <a:lstStyle/>
                    <a:p>
                      <a:pPr algn="r" fontAlgn="ctr"/>
                      <a:r>
                        <a:rPr lang="en-US" sz="1000" dirty="0">
                          <a:effectLst/>
                        </a:rPr>
                        <a:t>276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834374616"/>
                  </a:ext>
                </a:extLst>
              </a:tr>
            </a:tbl>
          </a:graphicData>
        </a:graphic>
      </p:graphicFrame>
    </p:spTree>
    <p:extLst>
      <p:ext uri="{BB962C8B-B14F-4D97-AF65-F5344CB8AC3E}">
        <p14:creationId xmlns:p14="http://schemas.microsoft.com/office/powerpoint/2010/main" val="40454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02BE-423F-414B-9563-D23548136D8A}"/>
              </a:ext>
            </a:extLst>
          </p:cNvPr>
          <p:cNvSpPr>
            <a:spLocks noGrp="1"/>
          </p:cNvSpPr>
          <p:nvPr>
            <p:ph type="title"/>
          </p:nvPr>
        </p:nvSpPr>
        <p:spPr>
          <a:xfrm>
            <a:off x="838200" y="365125"/>
            <a:ext cx="10515600" cy="534285"/>
          </a:xfrm>
        </p:spPr>
        <p:txBody>
          <a:bodyPr>
            <a:normAutofit fontScale="90000"/>
          </a:bodyPr>
          <a:lstStyle/>
          <a:p>
            <a:r>
              <a:rPr lang="en-US" dirty="0"/>
              <a:t>Summation of test death data:</a:t>
            </a:r>
          </a:p>
        </p:txBody>
      </p:sp>
      <p:pic>
        <p:nvPicPr>
          <p:cNvPr id="4098" name="Picture 2">
            <a:extLst>
              <a:ext uri="{FF2B5EF4-FFF2-40B4-BE49-F238E27FC236}">
                <a16:creationId xmlns:a16="http://schemas.microsoft.com/office/drawing/2014/main" id="{1B1CED7C-B199-4460-9E16-F95638CF7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99410"/>
            <a:ext cx="10515600" cy="595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6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38CB-0DC9-4DE6-B251-5F424D3C21AE}"/>
              </a:ext>
            </a:extLst>
          </p:cNvPr>
          <p:cNvSpPr>
            <a:spLocks noGrp="1"/>
          </p:cNvSpPr>
          <p:nvPr>
            <p:ph type="title"/>
          </p:nvPr>
        </p:nvSpPr>
        <p:spPr>
          <a:xfrm>
            <a:off x="838200" y="365126"/>
            <a:ext cx="10515600" cy="714166"/>
          </a:xfrm>
        </p:spPr>
        <p:txBody>
          <a:bodyPr/>
          <a:lstStyle/>
          <a:p>
            <a:r>
              <a:rPr lang="en-US" dirty="0"/>
              <a:t>Summation of test death data:</a:t>
            </a:r>
          </a:p>
        </p:txBody>
      </p:sp>
      <p:sp>
        <p:nvSpPr>
          <p:cNvPr id="3" name="Content Placeholder 2">
            <a:extLst>
              <a:ext uri="{FF2B5EF4-FFF2-40B4-BE49-F238E27FC236}">
                <a16:creationId xmlns:a16="http://schemas.microsoft.com/office/drawing/2014/main" id="{6E3D67DF-BD2A-454D-B9F7-CF7596F6BAC5}"/>
              </a:ext>
            </a:extLst>
          </p:cNvPr>
          <p:cNvSpPr>
            <a:spLocks noGrp="1"/>
          </p:cNvSpPr>
          <p:nvPr>
            <p:ph idx="1"/>
          </p:nvPr>
        </p:nvSpPr>
        <p:spPr>
          <a:xfrm>
            <a:off x="838200" y="1573967"/>
            <a:ext cx="10515600" cy="4602996"/>
          </a:xfrm>
        </p:spPr>
        <p:txBody>
          <a:bodyPr/>
          <a:lstStyle/>
          <a:p>
            <a:pPr marL="0" indent="0">
              <a:buNone/>
            </a:pPr>
            <a:endParaRPr lang="en-US" dirty="0"/>
          </a:p>
          <a:p>
            <a:pPr marL="0" indent="0">
              <a:buNone/>
            </a:pPr>
            <a:endParaRPr lang="en-US" dirty="0"/>
          </a:p>
          <a:p>
            <a:pPr marL="0" indent="0">
              <a:buNone/>
            </a:pPr>
            <a:endParaRPr lang="en-US" dirty="0"/>
          </a:p>
          <a:p>
            <a:r>
              <a:rPr lang="en-US" dirty="0"/>
              <a:t>Because of the exponential spread of the virus, it is difficult to tease out the trend of whether the lockdowns were effective when looking only at the raw sum, even over a very similar period of time.</a:t>
            </a:r>
          </a:p>
          <a:p>
            <a:endParaRPr lang="en-US" dirty="0"/>
          </a:p>
        </p:txBody>
      </p:sp>
    </p:spTree>
    <p:extLst>
      <p:ext uri="{BB962C8B-B14F-4D97-AF65-F5344CB8AC3E}">
        <p14:creationId xmlns:p14="http://schemas.microsoft.com/office/powerpoint/2010/main" val="25191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8417-FD7C-40C2-BB2B-B3B273467E51}"/>
              </a:ext>
            </a:extLst>
          </p:cNvPr>
          <p:cNvSpPr>
            <a:spLocks noGrp="1"/>
          </p:cNvSpPr>
          <p:nvPr>
            <p:ph type="title"/>
          </p:nvPr>
        </p:nvSpPr>
        <p:spPr>
          <a:xfrm>
            <a:off x="838200" y="209863"/>
            <a:ext cx="10515600" cy="539645"/>
          </a:xfrm>
        </p:spPr>
        <p:txBody>
          <a:bodyPr>
            <a:normAutofit fontScale="90000"/>
          </a:bodyPr>
          <a:lstStyle/>
          <a:p>
            <a:r>
              <a:rPr lang="en-US" dirty="0" err="1"/>
              <a:t>test_data</a:t>
            </a:r>
            <a:r>
              <a:rPr lang="en-US" dirty="0"/>
              <a:t>[['cases', 'deaths']].describe()</a:t>
            </a:r>
          </a:p>
        </p:txBody>
      </p:sp>
      <p:graphicFrame>
        <p:nvGraphicFramePr>
          <p:cNvPr id="4" name="Content Placeholder 3">
            <a:extLst>
              <a:ext uri="{FF2B5EF4-FFF2-40B4-BE49-F238E27FC236}">
                <a16:creationId xmlns:a16="http://schemas.microsoft.com/office/drawing/2014/main" id="{6B59E99D-1616-41C4-B32D-A270CAEB798C}"/>
              </a:ext>
            </a:extLst>
          </p:cNvPr>
          <p:cNvGraphicFramePr>
            <a:graphicFrameLocks noGrp="1"/>
          </p:cNvGraphicFramePr>
          <p:nvPr>
            <p:ph idx="1"/>
            <p:extLst>
              <p:ext uri="{D42A27DB-BD31-4B8C-83A1-F6EECF244321}">
                <p14:modId xmlns:p14="http://schemas.microsoft.com/office/powerpoint/2010/main" val="3363249429"/>
              </p:ext>
            </p:extLst>
          </p:nvPr>
        </p:nvGraphicFramePr>
        <p:xfrm>
          <a:off x="838200" y="1034322"/>
          <a:ext cx="10515600" cy="5458554"/>
        </p:xfrm>
        <a:graphic>
          <a:graphicData uri="http://schemas.openxmlformats.org/drawingml/2006/table">
            <a:tbl>
              <a:tblPr/>
              <a:tblGrid>
                <a:gridCol w="3505200">
                  <a:extLst>
                    <a:ext uri="{9D8B030D-6E8A-4147-A177-3AD203B41FA5}">
                      <a16:colId xmlns:a16="http://schemas.microsoft.com/office/drawing/2014/main" val="3718634847"/>
                    </a:ext>
                  </a:extLst>
                </a:gridCol>
                <a:gridCol w="3505200">
                  <a:extLst>
                    <a:ext uri="{9D8B030D-6E8A-4147-A177-3AD203B41FA5}">
                      <a16:colId xmlns:a16="http://schemas.microsoft.com/office/drawing/2014/main" val="1819913865"/>
                    </a:ext>
                  </a:extLst>
                </a:gridCol>
                <a:gridCol w="3505200">
                  <a:extLst>
                    <a:ext uri="{9D8B030D-6E8A-4147-A177-3AD203B41FA5}">
                      <a16:colId xmlns:a16="http://schemas.microsoft.com/office/drawing/2014/main" val="1276501251"/>
                    </a:ext>
                  </a:extLst>
                </a:gridCol>
              </a:tblGrid>
              <a:tr h="606506">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cases</a:t>
                      </a:r>
                    </a:p>
                  </a:txBody>
                  <a:tcPr anchor="ctr">
                    <a:lnL>
                      <a:noFill/>
                    </a:lnL>
                    <a:lnR>
                      <a:noFill/>
                    </a:lnR>
                    <a:lnT>
                      <a:noFill/>
                    </a:lnT>
                    <a:lnB>
                      <a:noFill/>
                    </a:lnB>
                    <a:solidFill>
                      <a:srgbClr val="FFFFFF"/>
                    </a:solidFill>
                  </a:tcPr>
                </a:tc>
                <a:tc>
                  <a:txBody>
                    <a:bodyPr/>
                    <a:lstStyle/>
                    <a:p>
                      <a:pPr algn="r" fontAlgn="ctr"/>
                      <a:r>
                        <a:rPr lang="en-US" b="1">
                          <a:effectLst/>
                        </a:rPr>
                        <a:t>deaths</a:t>
                      </a:r>
                    </a:p>
                  </a:txBody>
                  <a:tcPr anchor="ctr">
                    <a:lnL>
                      <a:noFill/>
                    </a:lnL>
                    <a:lnR>
                      <a:noFill/>
                    </a:lnR>
                    <a:lnT>
                      <a:noFill/>
                    </a:lnT>
                    <a:lnB>
                      <a:noFill/>
                    </a:lnB>
                    <a:solidFill>
                      <a:srgbClr val="FFFFFF"/>
                    </a:solidFill>
                  </a:tcPr>
                </a:tc>
                <a:extLst>
                  <a:ext uri="{0D108BD9-81ED-4DB2-BD59-A6C34878D82A}">
                    <a16:rowId xmlns:a16="http://schemas.microsoft.com/office/drawing/2014/main" val="2777954137"/>
                  </a:ext>
                </a:extLst>
              </a:tr>
              <a:tr h="606506">
                <a:tc>
                  <a:txBody>
                    <a:bodyPr/>
                    <a:lstStyle/>
                    <a:p>
                      <a:pPr algn="r" fontAlgn="ctr"/>
                      <a:r>
                        <a:rPr lang="en-US" b="1">
                          <a:effectLst/>
                        </a:rPr>
                        <a:t>count</a:t>
                      </a:r>
                    </a:p>
                  </a:txBody>
                  <a:tcPr anchor="ctr">
                    <a:lnL>
                      <a:noFill/>
                    </a:lnL>
                    <a:lnR>
                      <a:noFill/>
                    </a:lnR>
                    <a:lnT>
                      <a:noFill/>
                    </a:lnT>
                    <a:lnB>
                      <a:noFill/>
                    </a:lnB>
                    <a:solidFill>
                      <a:srgbClr val="F5F5F5"/>
                    </a:solidFill>
                  </a:tcPr>
                </a:tc>
                <a:tc>
                  <a:txBody>
                    <a:bodyPr/>
                    <a:lstStyle/>
                    <a:p>
                      <a:pPr algn="r" fontAlgn="ctr"/>
                      <a:r>
                        <a:rPr lang="en-US">
                          <a:effectLst/>
                        </a:rPr>
                        <a:t>127.000000</a:t>
                      </a:r>
                    </a:p>
                  </a:txBody>
                  <a:tcPr anchor="ctr">
                    <a:lnL>
                      <a:noFill/>
                    </a:lnL>
                    <a:lnR>
                      <a:noFill/>
                    </a:lnR>
                    <a:lnT>
                      <a:noFill/>
                    </a:lnT>
                    <a:lnB>
                      <a:noFill/>
                    </a:lnB>
                    <a:solidFill>
                      <a:srgbClr val="F5F5F5"/>
                    </a:solidFill>
                  </a:tcPr>
                </a:tc>
                <a:tc>
                  <a:txBody>
                    <a:bodyPr/>
                    <a:lstStyle/>
                    <a:p>
                      <a:pPr algn="r" fontAlgn="ctr"/>
                      <a:r>
                        <a:rPr lang="en-US">
                          <a:effectLst/>
                        </a:rPr>
                        <a:t>127.000000</a:t>
                      </a:r>
                    </a:p>
                  </a:txBody>
                  <a:tcPr anchor="ctr">
                    <a:lnL>
                      <a:noFill/>
                    </a:lnL>
                    <a:lnR>
                      <a:noFill/>
                    </a:lnR>
                    <a:lnT>
                      <a:noFill/>
                    </a:lnT>
                    <a:lnB>
                      <a:noFill/>
                    </a:lnB>
                    <a:solidFill>
                      <a:srgbClr val="F5F5F5"/>
                    </a:solidFill>
                  </a:tcPr>
                </a:tc>
                <a:extLst>
                  <a:ext uri="{0D108BD9-81ED-4DB2-BD59-A6C34878D82A}">
                    <a16:rowId xmlns:a16="http://schemas.microsoft.com/office/drawing/2014/main" val="2974615463"/>
                  </a:ext>
                </a:extLst>
              </a:tr>
              <a:tr h="606506">
                <a:tc>
                  <a:txBody>
                    <a:bodyPr/>
                    <a:lstStyle/>
                    <a:p>
                      <a:pPr algn="r" fontAlgn="ctr"/>
                      <a:r>
                        <a:rPr lang="en-US" b="1">
                          <a:effectLst/>
                        </a:rPr>
                        <a:t>mean</a:t>
                      </a:r>
                    </a:p>
                  </a:txBody>
                  <a:tcPr anchor="ctr">
                    <a:lnL>
                      <a:noFill/>
                    </a:lnL>
                    <a:lnR>
                      <a:noFill/>
                    </a:lnR>
                    <a:lnT>
                      <a:noFill/>
                    </a:lnT>
                    <a:lnB>
                      <a:noFill/>
                    </a:lnB>
                    <a:solidFill>
                      <a:srgbClr val="FFFFFF"/>
                    </a:solidFill>
                  </a:tcPr>
                </a:tc>
                <a:tc>
                  <a:txBody>
                    <a:bodyPr/>
                    <a:lstStyle/>
                    <a:p>
                      <a:pPr algn="r" fontAlgn="ctr"/>
                      <a:r>
                        <a:rPr lang="en-US">
                          <a:effectLst/>
                        </a:rPr>
                        <a:t>1401.283465</a:t>
                      </a:r>
                    </a:p>
                  </a:txBody>
                  <a:tcPr anchor="ctr">
                    <a:lnL>
                      <a:noFill/>
                    </a:lnL>
                    <a:lnR>
                      <a:noFill/>
                    </a:lnR>
                    <a:lnT>
                      <a:noFill/>
                    </a:lnT>
                    <a:lnB>
                      <a:noFill/>
                    </a:lnB>
                    <a:solidFill>
                      <a:srgbClr val="FFFFFF"/>
                    </a:solidFill>
                  </a:tcPr>
                </a:tc>
                <a:tc>
                  <a:txBody>
                    <a:bodyPr/>
                    <a:lstStyle/>
                    <a:p>
                      <a:pPr algn="r" fontAlgn="ctr"/>
                      <a:r>
                        <a:rPr lang="en-US">
                          <a:effectLst/>
                        </a:rPr>
                        <a:t>59.874016</a:t>
                      </a:r>
                    </a:p>
                  </a:txBody>
                  <a:tcPr anchor="ctr">
                    <a:lnL>
                      <a:noFill/>
                    </a:lnL>
                    <a:lnR>
                      <a:noFill/>
                    </a:lnR>
                    <a:lnT>
                      <a:noFill/>
                    </a:lnT>
                    <a:lnB>
                      <a:noFill/>
                    </a:lnB>
                    <a:solidFill>
                      <a:srgbClr val="FFFFFF"/>
                    </a:solidFill>
                  </a:tcPr>
                </a:tc>
                <a:extLst>
                  <a:ext uri="{0D108BD9-81ED-4DB2-BD59-A6C34878D82A}">
                    <a16:rowId xmlns:a16="http://schemas.microsoft.com/office/drawing/2014/main" val="3488701374"/>
                  </a:ext>
                </a:extLst>
              </a:tr>
              <a:tr h="606506">
                <a:tc>
                  <a:txBody>
                    <a:bodyPr/>
                    <a:lstStyle/>
                    <a:p>
                      <a:pPr algn="r" fontAlgn="ctr"/>
                      <a:r>
                        <a:rPr lang="en-US" b="1">
                          <a:effectLst/>
                        </a:rPr>
                        <a:t>std</a:t>
                      </a:r>
                    </a:p>
                  </a:txBody>
                  <a:tcPr anchor="ctr">
                    <a:lnL>
                      <a:noFill/>
                    </a:lnL>
                    <a:lnR>
                      <a:noFill/>
                    </a:lnR>
                    <a:lnT>
                      <a:noFill/>
                    </a:lnT>
                    <a:lnB>
                      <a:noFill/>
                    </a:lnB>
                    <a:solidFill>
                      <a:srgbClr val="F5F5F5"/>
                    </a:solidFill>
                  </a:tcPr>
                </a:tc>
                <a:tc>
                  <a:txBody>
                    <a:bodyPr/>
                    <a:lstStyle/>
                    <a:p>
                      <a:pPr algn="r" fontAlgn="ctr"/>
                      <a:r>
                        <a:rPr lang="en-US">
                          <a:effectLst/>
                        </a:rPr>
                        <a:t>1681.599682</a:t>
                      </a:r>
                    </a:p>
                  </a:txBody>
                  <a:tcPr anchor="ctr">
                    <a:lnL>
                      <a:noFill/>
                    </a:lnL>
                    <a:lnR>
                      <a:noFill/>
                    </a:lnR>
                    <a:lnT>
                      <a:noFill/>
                    </a:lnT>
                    <a:lnB>
                      <a:noFill/>
                    </a:lnB>
                    <a:solidFill>
                      <a:srgbClr val="F5F5F5"/>
                    </a:solidFill>
                  </a:tcPr>
                </a:tc>
                <a:tc>
                  <a:txBody>
                    <a:bodyPr/>
                    <a:lstStyle/>
                    <a:p>
                      <a:pPr algn="r" fontAlgn="ctr"/>
                      <a:r>
                        <a:rPr lang="en-US">
                          <a:effectLst/>
                        </a:rPr>
                        <a:t>110.530251</a:t>
                      </a:r>
                    </a:p>
                  </a:txBody>
                  <a:tcPr anchor="ctr">
                    <a:lnL>
                      <a:noFill/>
                    </a:lnL>
                    <a:lnR>
                      <a:noFill/>
                    </a:lnR>
                    <a:lnT>
                      <a:noFill/>
                    </a:lnT>
                    <a:lnB>
                      <a:noFill/>
                    </a:lnB>
                    <a:solidFill>
                      <a:srgbClr val="F5F5F5"/>
                    </a:solidFill>
                  </a:tcPr>
                </a:tc>
                <a:extLst>
                  <a:ext uri="{0D108BD9-81ED-4DB2-BD59-A6C34878D82A}">
                    <a16:rowId xmlns:a16="http://schemas.microsoft.com/office/drawing/2014/main" val="434498949"/>
                  </a:ext>
                </a:extLst>
              </a:tr>
              <a:tr h="606506">
                <a:tc>
                  <a:txBody>
                    <a:bodyPr/>
                    <a:lstStyle/>
                    <a:p>
                      <a:pPr algn="r" fontAlgn="ctr"/>
                      <a:r>
                        <a:rPr lang="en-US" b="1">
                          <a:effectLst/>
                        </a:rPr>
                        <a:t>min</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extLst>
                  <a:ext uri="{0D108BD9-81ED-4DB2-BD59-A6C34878D82A}">
                    <a16:rowId xmlns:a16="http://schemas.microsoft.com/office/drawing/2014/main" val="1443240406"/>
                  </a:ext>
                </a:extLst>
              </a:tr>
              <a:tr h="606506">
                <a:tc>
                  <a:txBody>
                    <a:bodyPr/>
                    <a:lstStyle/>
                    <a:p>
                      <a:pPr algn="r" fontAlgn="ctr"/>
                      <a:r>
                        <a:rPr lang="en-US" b="1">
                          <a:effectLst/>
                        </a:rPr>
                        <a:t>25%</a:t>
                      </a:r>
                    </a:p>
                  </a:txBody>
                  <a:tcPr anchor="ctr">
                    <a:lnL>
                      <a:noFill/>
                    </a:lnL>
                    <a:lnR>
                      <a:noFill/>
                    </a:lnR>
                    <a:lnT>
                      <a:noFill/>
                    </a:lnT>
                    <a:lnB>
                      <a:noFill/>
                    </a:lnB>
                    <a:solidFill>
                      <a:srgbClr val="F5F5F5"/>
                    </a:solidFill>
                  </a:tcPr>
                </a:tc>
                <a:tc>
                  <a:txBody>
                    <a:bodyPr/>
                    <a:lstStyle/>
                    <a:p>
                      <a:pPr algn="r" fontAlgn="ctr"/>
                      <a:r>
                        <a:rPr lang="en-US">
                          <a:effectLst/>
                        </a:rPr>
                        <a:t>142.500000</a:t>
                      </a:r>
                    </a:p>
                  </a:txBody>
                  <a:tcPr anchor="ctr">
                    <a:lnL>
                      <a:noFill/>
                    </a:lnL>
                    <a:lnR>
                      <a:noFill/>
                    </a:lnR>
                    <a:lnT>
                      <a:noFill/>
                    </a:lnT>
                    <a:lnB>
                      <a:noFill/>
                    </a:lnB>
                    <a:solidFill>
                      <a:srgbClr val="F5F5F5"/>
                    </a:solidFill>
                  </a:tcPr>
                </a:tc>
                <a:tc>
                  <a:txBody>
                    <a:bodyPr/>
                    <a:lstStyle/>
                    <a:p>
                      <a:pPr algn="r" fontAlgn="ctr"/>
                      <a:r>
                        <a:rPr lang="en-US">
                          <a:effectLst/>
                        </a:rPr>
                        <a:t>0.500000</a:t>
                      </a:r>
                    </a:p>
                  </a:txBody>
                  <a:tcPr anchor="ctr">
                    <a:lnL>
                      <a:noFill/>
                    </a:lnL>
                    <a:lnR>
                      <a:noFill/>
                    </a:lnR>
                    <a:lnT>
                      <a:noFill/>
                    </a:lnT>
                    <a:lnB>
                      <a:noFill/>
                    </a:lnB>
                    <a:solidFill>
                      <a:srgbClr val="F5F5F5"/>
                    </a:solidFill>
                  </a:tcPr>
                </a:tc>
                <a:extLst>
                  <a:ext uri="{0D108BD9-81ED-4DB2-BD59-A6C34878D82A}">
                    <a16:rowId xmlns:a16="http://schemas.microsoft.com/office/drawing/2014/main" val="1961495913"/>
                  </a:ext>
                </a:extLst>
              </a:tr>
              <a:tr h="606506">
                <a:tc>
                  <a:txBody>
                    <a:bodyPr/>
                    <a:lstStyle/>
                    <a:p>
                      <a:pPr algn="r" fontAlgn="ctr"/>
                      <a:r>
                        <a:rPr lang="en-US" b="1">
                          <a:effectLst/>
                        </a:rPr>
                        <a:t>50%</a:t>
                      </a:r>
                    </a:p>
                  </a:txBody>
                  <a:tcPr anchor="ctr">
                    <a:lnL>
                      <a:noFill/>
                    </a:lnL>
                    <a:lnR>
                      <a:noFill/>
                    </a:lnR>
                    <a:lnT>
                      <a:noFill/>
                    </a:lnT>
                    <a:lnB>
                      <a:noFill/>
                    </a:lnB>
                    <a:solidFill>
                      <a:srgbClr val="FFFFFF"/>
                    </a:solidFill>
                  </a:tcPr>
                </a:tc>
                <a:tc>
                  <a:txBody>
                    <a:bodyPr/>
                    <a:lstStyle/>
                    <a:p>
                      <a:pPr algn="r" fontAlgn="ctr"/>
                      <a:r>
                        <a:rPr lang="en-US">
                          <a:effectLst/>
                        </a:rPr>
                        <a:t>600.000000</a:t>
                      </a:r>
                    </a:p>
                  </a:txBody>
                  <a:tcPr anchor="ctr">
                    <a:lnL>
                      <a:noFill/>
                    </a:lnL>
                    <a:lnR>
                      <a:noFill/>
                    </a:lnR>
                    <a:lnT>
                      <a:noFill/>
                    </a:lnT>
                    <a:lnB>
                      <a:noFill/>
                    </a:lnB>
                    <a:solidFill>
                      <a:srgbClr val="FFFFFF"/>
                    </a:solidFill>
                  </a:tcPr>
                </a:tc>
                <a:tc>
                  <a:txBody>
                    <a:bodyPr/>
                    <a:lstStyle/>
                    <a:p>
                      <a:pPr algn="r" fontAlgn="ctr"/>
                      <a:r>
                        <a:rPr lang="en-US">
                          <a:effectLst/>
                        </a:rPr>
                        <a:t>7.000000</a:t>
                      </a:r>
                    </a:p>
                  </a:txBody>
                  <a:tcPr anchor="ctr">
                    <a:lnL>
                      <a:noFill/>
                    </a:lnL>
                    <a:lnR>
                      <a:noFill/>
                    </a:lnR>
                    <a:lnT>
                      <a:noFill/>
                    </a:lnT>
                    <a:lnB>
                      <a:noFill/>
                    </a:lnB>
                    <a:solidFill>
                      <a:srgbClr val="FFFFFF"/>
                    </a:solidFill>
                  </a:tcPr>
                </a:tc>
                <a:extLst>
                  <a:ext uri="{0D108BD9-81ED-4DB2-BD59-A6C34878D82A}">
                    <a16:rowId xmlns:a16="http://schemas.microsoft.com/office/drawing/2014/main" val="2605680889"/>
                  </a:ext>
                </a:extLst>
              </a:tr>
              <a:tr h="606506">
                <a:tc>
                  <a:txBody>
                    <a:bodyPr/>
                    <a:lstStyle/>
                    <a:p>
                      <a:pPr algn="r" fontAlgn="ctr"/>
                      <a:r>
                        <a:rPr lang="en-US" b="1">
                          <a:effectLst/>
                        </a:rPr>
                        <a:t>75%</a:t>
                      </a:r>
                    </a:p>
                  </a:txBody>
                  <a:tcPr anchor="ctr">
                    <a:lnL>
                      <a:noFill/>
                    </a:lnL>
                    <a:lnR>
                      <a:noFill/>
                    </a:lnR>
                    <a:lnT>
                      <a:noFill/>
                    </a:lnT>
                    <a:lnB>
                      <a:noFill/>
                    </a:lnB>
                    <a:solidFill>
                      <a:srgbClr val="F5F5F5"/>
                    </a:solidFill>
                  </a:tcPr>
                </a:tc>
                <a:tc>
                  <a:txBody>
                    <a:bodyPr/>
                    <a:lstStyle/>
                    <a:p>
                      <a:pPr algn="r" fontAlgn="ctr"/>
                      <a:r>
                        <a:rPr lang="en-US">
                          <a:effectLst/>
                        </a:rPr>
                        <a:t>2542.500000</a:t>
                      </a:r>
                    </a:p>
                  </a:txBody>
                  <a:tcPr anchor="ctr">
                    <a:lnL>
                      <a:noFill/>
                    </a:lnL>
                    <a:lnR>
                      <a:noFill/>
                    </a:lnR>
                    <a:lnT>
                      <a:noFill/>
                    </a:lnT>
                    <a:lnB>
                      <a:noFill/>
                    </a:lnB>
                    <a:solidFill>
                      <a:srgbClr val="F5F5F5"/>
                    </a:solidFill>
                  </a:tcPr>
                </a:tc>
                <a:tc>
                  <a:txBody>
                    <a:bodyPr/>
                    <a:lstStyle/>
                    <a:p>
                      <a:pPr algn="r" fontAlgn="ctr"/>
                      <a:r>
                        <a:rPr lang="en-US">
                          <a:effectLst/>
                        </a:rPr>
                        <a:t>69.000000</a:t>
                      </a:r>
                    </a:p>
                  </a:txBody>
                  <a:tcPr anchor="ctr">
                    <a:lnL>
                      <a:noFill/>
                    </a:lnL>
                    <a:lnR>
                      <a:noFill/>
                    </a:lnR>
                    <a:lnT>
                      <a:noFill/>
                    </a:lnT>
                    <a:lnB>
                      <a:noFill/>
                    </a:lnB>
                    <a:solidFill>
                      <a:srgbClr val="F5F5F5"/>
                    </a:solidFill>
                  </a:tcPr>
                </a:tc>
                <a:extLst>
                  <a:ext uri="{0D108BD9-81ED-4DB2-BD59-A6C34878D82A}">
                    <a16:rowId xmlns:a16="http://schemas.microsoft.com/office/drawing/2014/main" val="961173844"/>
                  </a:ext>
                </a:extLst>
              </a:tr>
              <a:tr h="606506">
                <a:tc>
                  <a:txBody>
                    <a:bodyPr/>
                    <a:lstStyle/>
                    <a:p>
                      <a:pPr algn="r" fontAlgn="ctr"/>
                      <a:r>
                        <a:rPr lang="en-US" b="1">
                          <a:effectLst/>
                        </a:rPr>
                        <a:t>max</a:t>
                      </a:r>
                    </a:p>
                  </a:txBody>
                  <a:tcPr anchor="ctr">
                    <a:lnL>
                      <a:noFill/>
                    </a:lnL>
                    <a:lnR>
                      <a:noFill/>
                    </a:lnR>
                    <a:lnT>
                      <a:noFill/>
                    </a:lnT>
                    <a:lnB>
                      <a:noFill/>
                    </a:lnB>
                    <a:solidFill>
                      <a:srgbClr val="FFFFFF"/>
                    </a:solidFill>
                  </a:tcPr>
                </a:tc>
                <a:tc>
                  <a:txBody>
                    <a:bodyPr/>
                    <a:lstStyle/>
                    <a:p>
                      <a:pPr algn="r" fontAlgn="ctr"/>
                      <a:r>
                        <a:rPr lang="en-US" dirty="0">
                          <a:effectLst/>
                        </a:rPr>
                        <a:t>6584.000000</a:t>
                      </a:r>
                    </a:p>
                  </a:txBody>
                  <a:tcPr anchor="ctr">
                    <a:lnL>
                      <a:noFill/>
                    </a:lnL>
                    <a:lnR>
                      <a:noFill/>
                    </a:lnR>
                    <a:lnT>
                      <a:noFill/>
                    </a:lnT>
                    <a:lnB>
                      <a:noFill/>
                    </a:lnB>
                    <a:solidFill>
                      <a:srgbClr val="FFFFFF"/>
                    </a:solidFill>
                  </a:tcPr>
                </a:tc>
                <a:tc>
                  <a:txBody>
                    <a:bodyPr/>
                    <a:lstStyle/>
                    <a:p>
                      <a:pPr algn="r" fontAlgn="ctr"/>
                      <a:r>
                        <a:rPr lang="en-US" dirty="0">
                          <a:effectLst/>
                        </a:rPr>
                        <a:t>514.000000</a:t>
                      </a:r>
                    </a:p>
                  </a:txBody>
                  <a:tcPr anchor="ctr">
                    <a:lnL>
                      <a:noFill/>
                    </a:lnL>
                    <a:lnR>
                      <a:noFill/>
                    </a:lnR>
                    <a:lnT>
                      <a:noFill/>
                    </a:lnT>
                    <a:lnB>
                      <a:noFill/>
                    </a:lnB>
                    <a:solidFill>
                      <a:srgbClr val="FFFFFF"/>
                    </a:solidFill>
                  </a:tcPr>
                </a:tc>
                <a:extLst>
                  <a:ext uri="{0D108BD9-81ED-4DB2-BD59-A6C34878D82A}">
                    <a16:rowId xmlns:a16="http://schemas.microsoft.com/office/drawing/2014/main" val="994264495"/>
                  </a:ext>
                </a:extLst>
              </a:tr>
            </a:tbl>
          </a:graphicData>
        </a:graphic>
      </p:graphicFrame>
    </p:spTree>
    <p:extLst>
      <p:ext uri="{BB962C8B-B14F-4D97-AF65-F5344CB8AC3E}">
        <p14:creationId xmlns:p14="http://schemas.microsoft.com/office/powerpoint/2010/main" val="6184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674</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efficacy of lockdowns on reducing death rate from, and transmission of, covid-19</vt:lpstr>
      <vt:lpstr>The data sources:</vt:lpstr>
      <vt:lpstr>Considerations:</vt:lpstr>
      <vt:lpstr>Sorting the Data:</vt:lpstr>
      <vt:lpstr>Mistakes were found:</vt:lpstr>
      <vt:lpstr>Summation of test data:</vt:lpstr>
      <vt:lpstr>Summation of test death data:</vt:lpstr>
      <vt:lpstr>Summation of test death data:</vt:lpstr>
      <vt:lpstr>test_data[['cases', 'deaths']].describe()</vt:lpstr>
      <vt:lpstr>Test data summary:</vt:lpstr>
      <vt:lpstr>Test Data Summary:</vt:lpstr>
      <vt:lpstr>Distribution of deaths per day; Lockdown vs Pre-Lockdown</vt:lpstr>
      <vt:lpstr>stats.wilcoxon((test_data[test_data['Lockdown'] == True]['deaths']-test_data[test_data['Lockdown'] == False]['deaths']))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efficacy of lockdowns on reducing death rate from, and transmission of, covid-19</dc:title>
  <dc:creator>Robert Perron</dc:creator>
  <cp:lastModifiedBy>Robert Perron</cp:lastModifiedBy>
  <cp:revision>3</cp:revision>
  <dcterms:created xsi:type="dcterms:W3CDTF">2020-05-13T20:53:53Z</dcterms:created>
  <dcterms:modified xsi:type="dcterms:W3CDTF">2020-05-19T13:54:12Z</dcterms:modified>
</cp:coreProperties>
</file>