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5896" autoAdjust="0"/>
  </p:normalViewPr>
  <p:slideViewPr>
    <p:cSldViewPr snapToGrid="0">
      <p:cViewPr>
        <p:scale>
          <a:sx n="91" d="100"/>
          <a:sy n="91" d="100"/>
        </p:scale>
        <p:origin x="738" y="-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F006-DBAA-4AD7-A51F-CB3C9DABF5E8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2EF9-CCA4-4052-8688-FFFF55B0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items to note…</a:t>
            </a:r>
          </a:p>
          <a:p>
            <a:pPr lvl="1"/>
            <a:r>
              <a:rPr lang="en-US" dirty="0"/>
              <a:t>Implementation vs. simulation lists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Initializations / undefined.</a:t>
            </a:r>
          </a:p>
          <a:p>
            <a:pPr lvl="1"/>
            <a:r>
              <a:rPr lang="en-US" dirty="0"/>
              <a:t>Multiply driven signals.</a:t>
            </a:r>
          </a:p>
          <a:p>
            <a:pPr lvl="1"/>
            <a:r>
              <a:rPr lang="en-US" dirty="0"/>
              <a:t>Process blocks and simulation/logic coherence.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2EF9-CCA4-4052-8688-FFFF55B0C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72AA-D171-44E9-90C7-EEAE32AEFC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9494-EBC0-4DA3-AD76-BEC38B2F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ED74-95AE-4724-B252-8EF22F0E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Firmware Workgroup</a:t>
            </a:r>
            <a:br>
              <a:rPr lang="en-US" dirty="0"/>
            </a:br>
            <a:r>
              <a:rPr lang="en-US" dirty="0"/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C91B7-CE51-4215-B086-F0834911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5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8B92-27AB-4C62-A3A6-FB75EE47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7BD-244C-413D-93E7-8CD9B769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7934"/>
          </a:xfrm>
        </p:spPr>
        <p:txBody>
          <a:bodyPr>
            <a:normAutofit/>
          </a:bodyPr>
          <a:lstStyle/>
          <a:p>
            <a:r>
              <a:rPr lang="en-US" dirty="0"/>
              <a:t>Can be useful to have hooks (usually as generics) in your code that you can use to speed up simulation of processes that are usually slow.</a:t>
            </a:r>
          </a:p>
          <a:p>
            <a:r>
              <a:rPr lang="en-US" dirty="0"/>
              <a:t>For example… if you simulate only </a:t>
            </a:r>
            <a:r>
              <a:rPr lang="en-US" dirty="0" err="1"/>
              <a:t>ToggleCounter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use a smaller value for the generic CYCLES_PER_HALF_PERIOD_G when you instantiate in the simulation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808D-2F17-4F93-BAC8-3B1CEBC4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" t="30299" r="63448" b="51624"/>
          <a:stretch/>
        </p:blipFill>
        <p:spPr>
          <a:xfrm>
            <a:off x="1518745" y="3578774"/>
            <a:ext cx="4429707" cy="14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8B92-27AB-4C62-A3A6-FB75EE47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SR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7BD-244C-413D-93E7-8CD9B769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7934"/>
          </a:xfrm>
        </p:spPr>
        <p:txBody>
          <a:bodyPr>
            <a:normAutofit/>
          </a:bodyPr>
          <a:lstStyle/>
          <a:p>
            <a:r>
              <a:rPr lang="en-US" dirty="0"/>
              <a:t>Let’s instantiate our SR / barrel shifter.</a:t>
            </a:r>
          </a:p>
          <a:p>
            <a:r>
              <a:rPr lang="en-US" dirty="0"/>
              <a:t>Actually, let’s do two of them with different parameters and see what we get…</a:t>
            </a:r>
          </a:p>
          <a:p>
            <a:pPr lvl="1"/>
            <a:r>
              <a:rPr lang="en-US" dirty="0"/>
              <a:t>ShiftReg32Tb.vhd </a:t>
            </a:r>
          </a:p>
          <a:p>
            <a:pPr lvl="2"/>
            <a:r>
              <a:rPr lang="en-US" dirty="0"/>
              <a:t>(with some intentional errors)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1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59DD-28AF-4F94-9E14-0DBBA7D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EB606-3416-4D1C-8B8E-14518F39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" t="20176" r="53045" b="26062"/>
          <a:stretch/>
        </p:blipFill>
        <p:spPr>
          <a:xfrm>
            <a:off x="1219199" y="2366906"/>
            <a:ext cx="5551784" cy="4338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75AD5-CAF5-42C1-8135-20FBA7FF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" y="1187583"/>
            <a:ext cx="9144000" cy="1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CDEB-FED6-4DD6-A774-7B50FF0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Version…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50888-7B89-4A4B-88B9-54FB8F26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" t="13079" r="48506" b="10734"/>
          <a:stretch/>
        </p:blipFill>
        <p:spPr>
          <a:xfrm>
            <a:off x="325820" y="1623848"/>
            <a:ext cx="4892073" cy="4869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06CC6-913E-4274-BD0A-F75634E8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30" y="1355095"/>
            <a:ext cx="7047186" cy="1033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6C036-5294-4D80-A3CF-057FC2E03D1D}"/>
              </a:ext>
            </a:extLst>
          </p:cNvPr>
          <p:cNvSpPr txBox="1"/>
          <p:nvPr/>
        </p:nvSpPr>
        <p:spPr>
          <a:xfrm>
            <a:off x="5360274" y="2640318"/>
            <a:ext cx="3505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Hurray!</a:t>
            </a:r>
          </a:p>
          <a:p>
            <a:endParaRPr lang="en-US" dirty="0"/>
          </a:p>
          <a:p>
            <a:r>
              <a:rPr lang="en-US" dirty="0"/>
              <a:t>Exercise for next time…</a:t>
            </a:r>
          </a:p>
          <a:p>
            <a:endParaRPr lang="en-US" dirty="0"/>
          </a:p>
          <a:p>
            <a:r>
              <a:rPr lang="en-US" dirty="0"/>
              <a:t>Look through the module that instantiates this</a:t>
            </a:r>
          </a:p>
          <a:p>
            <a:endParaRPr lang="en-US" dirty="0"/>
          </a:p>
          <a:p>
            <a:r>
              <a:rPr lang="en-US" dirty="0"/>
              <a:t>ToggleCounterShiftRegMax32.vhd</a:t>
            </a:r>
          </a:p>
          <a:p>
            <a:endParaRPr lang="en-US" dirty="0"/>
          </a:p>
          <a:p>
            <a:r>
              <a:rPr lang="en-US" dirty="0"/>
              <a:t>Modify it to get as close to 1 Hz toggling as you can. </a:t>
            </a:r>
          </a:p>
        </p:txBody>
      </p:sp>
    </p:spTree>
    <p:extLst>
      <p:ext uri="{BB962C8B-B14F-4D97-AF65-F5344CB8AC3E}">
        <p14:creationId xmlns:p14="http://schemas.microsoft.com/office/powerpoint/2010/main" val="229716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1BF8-CEAA-4A2F-950F-42FC725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notes… next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BF0A-C272-482C-90FD-357A965F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– max clock rate estimates.</a:t>
            </a:r>
          </a:p>
          <a:p>
            <a:r>
              <a:rPr lang="en-US" dirty="0"/>
              <a:t>Timing constraints.</a:t>
            </a:r>
          </a:p>
          <a:p>
            <a:r>
              <a:rPr lang="en-US" dirty="0"/>
              <a:t>IO standards.</a:t>
            </a:r>
          </a:p>
          <a:p>
            <a:r>
              <a:rPr lang="en-US" dirty="0"/>
              <a:t>Records.</a:t>
            </a:r>
          </a:p>
          <a:p>
            <a:r>
              <a:rPr lang="en-US" dirty="0"/>
              <a:t>Packages (e.g., </a:t>
            </a:r>
            <a:r>
              <a:rPr lang="en-US" dirty="0" err="1"/>
              <a:t>StdRtlPkg.vhd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6D1A-2C4A-4150-8CC2-791A749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1C8C-3FD7-41DD-A0C9-2E9738E9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to tools</a:t>
            </a:r>
          </a:p>
          <a:p>
            <a:pPr lvl="1"/>
            <a:r>
              <a:rPr lang="en-US" sz="2000" dirty="0"/>
              <a:t>ISE vs. </a:t>
            </a:r>
            <a:r>
              <a:rPr lang="en-US" sz="2000" dirty="0" err="1"/>
              <a:t>Vivado</a:t>
            </a:r>
            <a:r>
              <a:rPr lang="en-US" sz="2000" dirty="0"/>
              <a:t> (sticking to ISE here)</a:t>
            </a:r>
          </a:p>
          <a:p>
            <a:r>
              <a:rPr lang="en-US" sz="2400" dirty="0"/>
              <a:t>A bit on VHDL:</a:t>
            </a:r>
          </a:p>
          <a:p>
            <a:pPr lvl="1"/>
            <a:r>
              <a:rPr lang="en-US" sz="2000" dirty="0"/>
              <a:t>Process blocks.</a:t>
            </a:r>
          </a:p>
          <a:p>
            <a:pPr lvl="1"/>
            <a:r>
              <a:rPr lang="en-US" sz="2000" dirty="0"/>
              <a:t>Libraries: I recommend “IEEE.NUMERIC_STD.ALL” for best cross-vendor compatibility.</a:t>
            </a:r>
          </a:p>
          <a:p>
            <a:pPr lvl="1"/>
            <a:r>
              <a:rPr lang="en-US" sz="2000" dirty="0"/>
              <a:t>Only use </a:t>
            </a:r>
            <a:r>
              <a:rPr lang="en-US" sz="2000" dirty="0" err="1"/>
              <a:t>std_logic</a:t>
            </a:r>
            <a:r>
              <a:rPr lang="en-US" sz="2000" dirty="0"/>
              <a:t> and </a:t>
            </a:r>
            <a:r>
              <a:rPr lang="en-US" sz="2000" dirty="0" err="1"/>
              <a:t>std_logic_vector</a:t>
            </a:r>
            <a:endParaRPr lang="en-US" sz="2000" dirty="0"/>
          </a:p>
          <a:p>
            <a:r>
              <a:rPr lang="en-US" sz="2400" dirty="0"/>
              <a:t>UCF files to associate top-level design with FPGA pins.</a:t>
            </a:r>
          </a:p>
          <a:p>
            <a:r>
              <a:rPr lang="en-US" sz="2400" dirty="0"/>
              <a:t>Blinky lights examples.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9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D25F-8492-4046-B7F7-FF4BB00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105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Blinky Lights Implementations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DB52-E36A-41A0-8145-85EB8AD6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667"/>
            <a:ext cx="7886700" cy="4351338"/>
          </a:xfrm>
        </p:spPr>
        <p:txBody>
          <a:bodyPr/>
          <a:lstStyle/>
          <a:p>
            <a:r>
              <a:rPr lang="en-US" dirty="0"/>
              <a:t>Goal was to flash an LED at ~1 Hz.</a:t>
            </a:r>
          </a:p>
          <a:p>
            <a:r>
              <a:rPr lang="en-US" dirty="0"/>
              <a:t>Two implementations looked very similar: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FCBA-13AB-479F-BDF7-3C9F2064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" t="30299" r="63448" b="11366"/>
          <a:stretch/>
        </p:blipFill>
        <p:spPr>
          <a:xfrm>
            <a:off x="541283" y="2138855"/>
            <a:ext cx="3558215" cy="388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05547-306C-4D30-83AD-4074D7DC9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" t="33394" r="57299" b="17858"/>
          <a:stretch/>
        </p:blipFill>
        <p:spPr>
          <a:xfrm>
            <a:off x="4619296" y="2138855"/>
            <a:ext cx="3668111" cy="2841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05AC4-8EAD-476D-84A2-42BB862D286E}"/>
              </a:ext>
            </a:extLst>
          </p:cNvPr>
          <p:cNvSpPr txBox="1"/>
          <p:nvPr/>
        </p:nvSpPr>
        <p:spPr>
          <a:xfrm>
            <a:off x="1035269" y="6167027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ToggleCounter</a:t>
            </a:r>
            <a:r>
              <a:rPr lang="en-US" dirty="0"/>
              <a:t> compares a 32-bit counter against a specific 32-bit value.  </a:t>
            </a:r>
          </a:p>
          <a:p>
            <a:r>
              <a:rPr lang="en-US" dirty="0"/>
              <a:t>Takes significantly more resources, but can hit its target exactly.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A0FC8-992C-4938-A809-5388CF633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5" t="47853" r="51202" b="35121"/>
          <a:stretch/>
        </p:blipFill>
        <p:spPr>
          <a:xfrm>
            <a:off x="4572000" y="5025414"/>
            <a:ext cx="3558215" cy="604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742B6-FC35-4035-9EB8-4758D77555BC}"/>
              </a:ext>
            </a:extLst>
          </p:cNvPr>
          <p:cNvSpPr txBox="1"/>
          <p:nvPr/>
        </p:nvSpPr>
        <p:spPr>
          <a:xfrm>
            <a:off x="2405496" y="5306594"/>
            <a:ext cx="178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*Library definitions not shown for space… check out code on </a:t>
            </a:r>
            <a:r>
              <a:rPr lang="en-US" sz="1200" b="1" u="sng" dirty="0" err="1">
                <a:solidFill>
                  <a:srgbClr val="FF0000"/>
                </a:solidFill>
              </a:rPr>
              <a:t>github</a:t>
            </a:r>
            <a:r>
              <a:rPr lang="en-US" sz="1200" b="1" u="sng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5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6E6-3ABE-42F2-BBDD-E3122980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840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Blinky Lights SR Implementation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C495-EEBC-40D1-B8A4-747ADEA2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8521"/>
            <a:ext cx="7886700" cy="4351338"/>
          </a:xfrm>
        </p:spPr>
        <p:txBody>
          <a:bodyPr/>
          <a:lstStyle/>
          <a:p>
            <a:r>
              <a:rPr lang="en-US" dirty="0"/>
              <a:t>Per UG384 – “Spartan-6 FPGA Configurable Logic Block User Guide”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D75FB-ADD2-4F5D-8E01-38EAB0DB1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t="13801" r="23907" b="2855"/>
          <a:stretch/>
        </p:blipFill>
        <p:spPr>
          <a:xfrm>
            <a:off x="240716" y="2096815"/>
            <a:ext cx="3942350" cy="4396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9C759-817F-440D-AFE9-46B0655D709F}"/>
              </a:ext>
            </a:extLst>
          </p:cNvPr>
          <p:cNvSpPr txBox="1"/>
          <p:nvPr/>
        </p:nvSpPr>
        <p:spPr>
          <a:xfrm>
            <a:off x="4398579" y="1601005"/>
            <a:ext cx="4493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 has shift-register primitives.</a:t>
            </a:r>
          </a:p>
          <a:p>
            <a:r>
              <a:rPr lang="en-US" sz="2000" dirty="0"/>
              <a:t>If we can map our logic onto them specifically, we can make more efficient use of the FPGA primitives.</a:t>
            </a:r>
          </a:p>
          <a:p>
            <a:endParaRPr lang="en-US" sz="2000" dirty="0"/>
          </a:p>
          <a:p>
            <a:r>
              <a:rPr lang="en-US" sz="2000" dirty="0"/>
              <a:t>So we used as a base a Shift Register: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7BF2B-9AA6-42E2-A0D0-7864831EE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" t="20176" r="53045" b="26062"/>
          <a:stretch/>
        </p:blipFill>
        <p:spPr>
          <a:xfrm>
            <a:off x="4440621" y="3565018"/>
            <a:ext cx="4009697" cy="31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5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6E6-3ABE-42F2-BBDD-E3122980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840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Blinky Lights SR Implementation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C495-EEBC-40D1-B8A4-747ADEA2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8521"/>
            <a:ext cx="7886700" cy="4351338"/>
          </a:xfrm>
        </p:spPr>
        <p:txBody>
          <a:bodyPr/>
          <a:lstStyle/>
          <a:p>
            <a:r>
              <a:rPr lang="en-US" dirty="0"/>
              <a:t>We’ve written a very specific kind of shift register:</a:t>
            </a:r>
          </a:p>
          <a:p>
            <a:pPr lvl="1"/>
            <a:r>
              <a:rPr lang="en-US" dirty="0"/>
              <a:t>Bits rotate around from top to bottom (rather than losing the bit that’s shifted away).</a:t>
            </a:r>
          </a:p>
          <a:p>
            <a:pPr lvl="2"/>
            <a:r>
              <a:rPr lang="en-US" dirty="0"/>
              <a:t>Sometimes called a “barrel shifter.”</a:t>
            </a:r>
          </a:p>
          <a:p>
            <a:pPr lvl="1"/>
            <a:r>
              <a:rPr lang="en-US" dirty="0"/>
              <a:t>Our shift register has 1-bit high, all others low.</a:t>
            </a:r>
          </a:p>
          <a:p>
            <a:pPr lvl="1"/>
            <a:r>
              <a:rPr lang="en-US" dirty="0"/>
              <a:t>One bit is selected as the output to the port.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195A8-2444-4E3D-BEB1-10A182D70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" t="20176" r="53045" b="26062"/>
          <a:stretch/>
        </p:blipFill>
        <p:spPr>
          <a:xfrm>
            <a:off x="341585" y="3492062"/>
            <a:ext cx="4009697" cy="3133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96474-D1C6-41B4-82AD-CDD16D50A6D9}"/>
              </a:ext>
            </a:extLst>
          </p:cNvPr>
          <p:cNvSpPr txBox="1"/>
          <p:nvPr/>
        </p:nvSpPr>
        <p:spPr>
          <a:xfrm>
            <a:off x="4477406" y="3492062"/>
            <a:ext cx="449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has limitations.  Since the shift register is 32-bits long, it can at most give you a pulse every 32-cycles.</a:t>
            </a:r>
          </a:p>
          <a:p>
            <a:endParaRPr lang="en-US" sz="2000" dirty="0"/>
          </a:p>
          <a:p>
            <a:r>
              <a:rPr lang="en-US" sz="2000" dirty="0"/>
              <a:t>So if we want to divide down by a large number (i.e., to turn 40 MHz into ~1 Hz) then we need to chain many of these together…</a:t>
            </a:r>
          </a:p>
        </p:txBody>
      </p:sp>
    </p:spTree>
    <p:extLst>
      <p:ext uri="{BB962C8B-B14F-4D97-AF65-F5344CB8AC3E}">
        <p14:creationId xmlns:p14="http://schemas.microsoft.com/office/powerpoint/2010/main" val="2298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1A1-87FA-4E21-9B35-1DF42AFE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3396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Blinky Lights SR Implementation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3A7C-91DB-4795-B15C-F04508C4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9694"/>
            <a:ext cx="7886700" cy="4351338"/>
          </a:xfrm>
        </p:spPr>
        <p:txBody>
          <a:bodyPr/>
          <a:lstStyle/>
          <a:p>
            <a:r>
              <a:rPr lang="en-US" dirty="0"/>
              <a:t>Example of chaining these together…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EA232-4CB7-4F83-BC55-2EF49B6EE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" t="16506" r="60402" b="8840"/>
          <a:stretch/>
        </p:blipFill>
        <p:spPr>
          <a:xfrm>
            <a:off x="804040" y="1416571"/>
            <a:ext cx="3273973" cy="435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B1E09-C344-433D-B441-397F4DBA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" t="13621" r="62414" b="6407"/>
          <a:stretch/>
        </p:blipFill>
        <p:spPr>
          <a:xfrm>
            <a:off x="4543753" y="1416571"/>
            <a:ext cx="3095297" cy="466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627A2-2C7F-46C4-A304-6F7EB0E72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99" t="46965" r="45861" b="30531"/>
          <a:stretch/>
        </p:blipFill>
        <p:spPr>
          <a:xfrm>
            <a:off x="238125" y="5978306"/>
            <a:ext cx="4072758" cy="798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966AB-7F66-4432-AC1A-51FF5E442D11}"/>
              </a:ext>
            </a:extLst>
          </p:cNvPr>
          <p:cNvSpPr txBox="1"/>
          <p:nvPr/>
        </p:nvSpPr>
        <p:spPr>
          <a:xfrm>
            <a:off x="4719145" y="6190593"/>
            <a:ext cx="328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more efficient, as expected.</a:t>
            </a:r>
          </a:p>
          <a:p>
            <a:r>
              <a:rPr lang="en-US" dirty="0"/>
              <a:t>…but frequency is a bit off.</a:t>
            </a:r>
          </a:p>
        </p:txBody>
      </p:sp>
    </p:spTree>
    <p:extLst>
      <p:ext uri="{BB962C8B-B14F-4D97-AF65-F5344CB8AC3E}">
        <p14:creationId xmlns:p14="http://schemas.microsoft.com/office/powerpoint/2010/main" val="20697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DCB5-CE7C-41F2-9F13-145E2BE7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D82C-D970-4414-A684-1E7452DF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for this extremely simple set of firmware, compilation takes a couple minutes.</a:t>
            </a:r>
          </a:p>
          <a:p>
            <a:r>
              <a:rPr lang="en-US" dirty="0"/>
              <a:t>This quickly grows to order of an hour for larger devices, more complicated designs.</a:t>
            </a:r>
          </a:p>
          <a:p>
            <a:pPr lvl="1"/>
            <a:r>
              <a:rPr lang="en-US" u="sng" dirty="0"/>
              <a:t>Doing quick change-compile-check is not feasible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Whenever possible, debug in simulation first…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DEDA-0987-4ED4-BB2D-A7B79038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07168"/>
            <a:ext cx="7886700" cy="1325563"/>
          </a:xfrm>
        </p:spPr>
        <p:txBody>
          <a:bodyPr/>
          <a:lstStyle/>
          <a:p>
            <a:r>
              <a:rPr lang="en-US" dirty="0"/>
              <a:t>Simulation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1668-6B48-4D8A-A4D9-A307212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386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Our project is small enough that we can actually simulate the top level.</a:t>
            </a:r>
          </a:p>
          <a:p>
            <a:pPr lvl="1"/>
            <a:r>
              <a:rPr lang="en-US" sz="2000" dirty="0"/>
              <a:t>Usually, simulate only smaller blocks!</a:t>
            </a:r>
          </a:p>
          <a:p>
            <a:r>
              <a:rPr lang="en-US" sz="2400" dirty="0"/>
              <a:t>To simulate, you need a “testbench”: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F5F05-4F63-4C3B-95BF-85B848298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11726" r="67069" b="7760"/>
          <a:stretch/>
        </p:blipFill>
        <p:spPr>
          <a:xfrm>
            <a:off x="760029" y="2359517"/>
            <a:ext cx="2532994" cy="4392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C2074-4274-45B4-8C1A-C16AE41CA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26333" r="69942" b="11005"/>
          <a:stretch/>
        </p:blipFill>
        <p:spPr>
          <a:xfrm>
            <a:off x="3539359" y="2359517"/>
            <a:ext cx="2364827" cy="3652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CC0F4-CF68-41ED-B7B5-B2DEEEBCE53D}"/>
              </a:ext>
            </a:extLst>
          </p:cNvPr>
          <p:cNvSpPr txBox="1"/>
          <p:nvPr/>
        </p:nvSpPr>
        <p:spPr>
          <a:xfrm>
            <a:off x="6061184" y="2359517"/>
            <a:ext cx="2940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Verilog testbenches also possible.</a:t>
            </a:r>
          </a:p>
          <a:p>
            <a:endParaRPr lang="en-US" dirty="0"/>
          </a:p>
          <a:p>
            <a:r>
              <a:rPr lang="en-US" dirty="0"/>
              <a:t>Note no ports in the entity description.</a:t>
            </a:r>
          </a:p>
          <a:p>
            <a:endParaRPr lang="en-US" dirty="0"/>
          </a:p>
          <a:p>
            <a:r>
              <a:rPr lang="en-US" dirty="0"/>
              <a:t>Note </a:t>
            </a:r>
            <a:r>
              <a:rPr lang="en-US" u="sng" dirty="0"/>
              <a:t>non-synthesizable statements </a:t>
            </a:r>
            <a:r>
              <a:rPr lang="en-US" dirty="0"/>
              <a:t>like “wait 100 ns”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Synthesized logic has no concept of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901AB-286C-4160-96E3-68F9DEB893BD}"/>
              </a:ext>
            </a:extLst>
          </p:cNvPr>
          <p:cNvSpPr txBox="1"/>
          <p:nvPr/>
        </p:nvSpPr>
        <p:spPr>
          <a:xfrm>
            <a:off x="3534105" y="6161278"/>
            <a:ext cx="532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Note even here, though we *can* simulate top level, it may not be a good idea…</a:t>
            </a:r>
          </a:p>
        </p:txBody>
      </p:sp>
    </p:spTree>
    <p:extLst>
      <p:ext uri="{BB962C8B-B14F-4D97-AF65-F5344CB8AC3E}">
        <p14:creationId xmlns:p14="http://schemas.microsoft.com/office/powerpoint/2010/main" val="61001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BC05-584F-4478-89D6-28CF3AB6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31"/>
            <a:ext cx="7886700" cy="1325563"/>
          </a:xfrm>
        </p:spPr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85B-8F40-4830-87DE-A8997D21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6894"/>
            <a:ext cx="7886700" cy="4351338"/>
          </a:xfrm>
        </p:spPr>
        <p:txBody>
          <a:bodyPr/>
          <a:lstStyle/>
          <a:p>
            <a:r>
              <a:rPr lang="en-US" dirty="0"/>
              <a:t>This simulation has gotten about 1/50</a:t>
            </a:r>
            <a:r>
              <a:rPr lang="en-US" baseline="30000" dirty="0"/>
              <a:t>th</a:t>
            </a:r>
            <a:r>
              <a:rPr lang="en-US" dirty="0"/>
              <a:t> through one desired cycle after a few minutes…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1654-DC0C-4015-BDDA-117E7375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506"/>
            <a:ext cx="9144000" cy="40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5939</TotalTime>
  <Words>683</Words>
  <Application>Microsoft Office PowerPoint</Application>
  <PresentationFormat>On-screen Show (4:3)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Firmware Workgroup Session 2</vt:lpstr>
      <vt:lpstr>Last time…</vt:lpstr>
      <vt:lpstr>Blinky Lights Implementations (1)</vt:lpstr>
      <vt:lpstr>Blinky Lights SR Implementation (1)</vt:lpstr>
      <vt:lpstr>Blinky Lights SR Implementation (2)</vt:lpstr>
      <vt:lpstr>Blinky Lights SR Implementation (3)</vt:lpstr>
      <vt:lpstr>Debugging in Simulation</vt:lpstr>
      <vt:lpstr>Simulation Code</vt:lpstr>
      <vt:lpstr>Simulation Output</vt:lpstr>
      <vt:lpstr>Optimizing for Simulation</vt:lpstr>
      <vt:lpstr>Debugging the SR Implementation</vt:lpstr>
      <vt:lpstr>What’s wrong?</vt:lpstr>
      <vt:lpstr>Fixed Version…</vt:lpstr>
      <vt:lpstr>Other notes… next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Workgroup Session 2</dc:title>
  <dc:creator>Kurtis Nishimura</dc:creator>
  <cp:lastModifiedBy>Kurtis Nishimura</cp:lastModifiedBy>
  <cp:revision>18</cp:revision>
  <dcterms:created xsi:type="dcterms:W3CDTF">2018-07-06T17:22:21Z</dcterms:created>
  <dcterms:modified xsi:type="dcterms:W3CDTF">2018-07-10T20:22:14Z</dcterms:modified>
</cp:coreProperties>
</file>