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8" r:id="rId4"/>
    <p:sldId id="258" r:id="rId5"/>
    <p:sldId id="259" r:id="rId6"/>
    <p:sldId id="269" r:id="rId7"/>
    <p:sldId id="270" r:id="rId8"/>
    <p:sldId id="271" r:id="rId9"/>
    <p:sldId id="272" r:id="rId10"/>
    <p:sldId id="273" r:id="rId11"/>
    <p:sldId id="260" r:id="rId12"/>
    <p:sldId id="261" r:id="rId13"/>
    <p:sldId id="267" r:id="rId14"/>
    <p:sldId id="274" r:id="rId15"/>
    <p:sldId id="262"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2"/>
  </p:normalViewPr>
  <p:slideViewPr>
    <p:cSldViewPr snapToGrid="0">
      <p:cViewPr>
        <p:scale>
          <a:sx n="97" d="100"/>
          <a:sy n="97" d="100"/>
        </p:scale>
        <p:origin x="111"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77831B-5F85-1E4C-B571-90F06B4A4775}" type="datetimeFigureOut">
              <a:rPr lang="en-US" smtClean="0"/>
              <a:t>11/3/2023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7C37AF2-C365-4F40-A9C9-C557B8CB147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256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7831B-5F85-1E4C-B571-90F06B4A477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7AF2-C365-4F40-A9C9-C557B8CB147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04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7831B-5F85-1E4C-B571-90F06B4A477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7AF2-C365-4F40-A9C9-C557B8CB147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96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7831B-5F85-1E4C-B571-90F06B4A477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7AF2-C365-4F40-A9C9-C557B8CB147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62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7831B-5F85-1E4C-B571-90F06B4A477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7AF2-C365-4F40-A9C9-C557B8CB147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509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77831B-5F85-1E4C-B571-90F06B4A4775}"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7AF2-C365-4F40-A9C9-C557B8CB147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835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77831B-5F85-1E4C-B571-90F06B4A4775}"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37AF2-C365-4F40-A9C9-C557B8CB147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631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77831B-5F85-1E4C-B571-90F06B4A4775}"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37AF2-C365-4F40-A9C9-C557B8CB147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80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7831B-5F85-1E4C-B571-90F06B4A4775}"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37AF2-C365-4F40-A9C9-C557B8CB1471}" type="slidenum">
              <a:rPr lang="en-US" smtClean="0"/>
              <a:t>‹#›</a:t>
            </a:fld>
            <a:endParaRPr lang="en-US"/>
          </a:p>
        </p:txBody>
      </p:sp>
    </p:spTree>
    <p:extLst>
      <p:ext uri="{BB962C8B-B14F-4D97-AF65-F5344CB8AC3E}">
        <p14:creationId xmlns:p14="http://schemas.microsoft.com/office/powerpoint/2010/main" val="365257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7831B-5F85-1E4C-B571-90F06B4A4775}"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7AF2-C365-4F40-A9C9-C557B8CB147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256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677831B-5F85-1E4C-B571-90F06B4A4775}" type="datetimeFigureOut">
              <a:rPr lang="en-US" smtClean="0"/>
              <a:t>11/3/2023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7C37AF2-C365-4F40-A9C9-C557B8CB147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37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677831B-5F85-1E4C-B571-90F06B4A4775}" type="datetimeFigureOut">
              <a:rPr lang="en-US" smtClean="0"/>
              <a:t>11/3/2023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C37AF2-C365-4F40-A9C9-C557B8CB147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92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andrikachandra@my.unt.edu" TargetMode="External"/><Relationship Id="rId2" Type="http://schemas.openxmlformats.org/officeDocument/2006/relationships/hyperlink" Target="mailto:sravanimedarametla@my.unt.edu" TargetMode="External"/><Relationship Id="rId1" Type="http://schemas.openxmlformats.org/officeDocument/2006/relationships/slideLayout" Target="../slideLayouts/slideLayout1.xml"/><Relationship Id="rId5" Type="http://schemas.openxmlformats.org/officeDocument/2006/relationships/hyperlink" Target="mailto:nithishreddygangannagari@my.unt.edu" TargetMode="External"/><Relationship Id="rId4" Type="http://schemas.openxmlformats.org/officeDocument/2006/relationships/hyperlink" Target="mailto:%20akhilasannayila@my.unt.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F9EC-1ED1-5C39-CF1E-C19D9C60D0D9}"/>
              </a:ext>
            </a:extLst>
          </p:cNvPr>
          <p:cNvSpPr>
            <a:spLocks noGrp="1"/>
          </p:cNvSpPr>
          <p:nvPr>
            <p:ph type="ctrTitle"/>
          </p:nvPr>
        </p:nvSpPr>
        <p:spPr/>
        <p:txBody>
          <a:bodyPr>
            <a:normAutofit fontScale="90000"/>
          </a:bodyPr>
          <a:lstStyle/>
          <a:p>
            <a:r>
              <a:rPr lang="en-US" dirty="0"/>
              <a:t>EMOTION DETECTIONUSING DEEP LEARNING</a:t>
            </a:r>
          </a:p>
        </p:txBody>
      </p:sp>
      <p:sp>
        <p:nvSpPr>
          <p:cNvPr id="3" name="Subtitle 2">
            <a:extLst>
              <a:ext uri="{FF2B5EF4-FFF2-40B4-BE49-F238E27FC236}">
                <a16:creationId xmlns:a16="http://schemas.microsoft.com/office/drawing/2014/main" id="{504F1CBF-245A-89A6-AD58-BE9A247AB327}"/>
              </a:ext>
            </a:extLst>
          </p:cNvPr>
          <p:cNvSpPr>
            <a:spLocks noGrp="1"/>
          </p:cNvSpPr>
          <p:nvPr>
            <p:ph type="subTitle" idx="1"/>
          </p:nvPr>
        </p:nvSpPr>
        <p:spPr>
          <a:xfrm>
            <a:off x="1524000" y="3602038"/>
            <a:ext cx="9144000" cy="2387600"/>
          </a:xfrm>
        </p:spPr>
        <p:txBody>
          <a:bodyPr>
            <a:normAutofit/>
          </a:bodyPr>
          <a:lstStyle/>
          <a:p>
            <a:r>
              <a:rPr lang="en-US" dirty="0"/>
              <a:t>Sravani Medarametla </a:t>
            </a:r>
            <a:r>
              <a:rPr lang="en-US" dirty="0">
                <a:solidFill>
                  <a:schemeClr val="accent1"/>
                </a:solidFill>
                <a:hlinkClick r:id="rId2">
                  <a:extLst>
                    <a:ext uri="{A12FA001-AC4F-418D-AE19-62706E023703}">
                      <ahyp:hlinkClr xmlns:ahyp="http://schemas.microsoft.com/office/drawing/2018/hyperlinkcolor" val="tx"/>
                    </a:ext>
                  </a:extLst>
                </a:hlinkClick>
              </a:rPr>
              <a:t>sravanimedarametla@my.unt.edu</a:t>
            </a:r>
            <a:endParaRPr lang="en-US" dirty="0">
              <a:solidFill>
                <a:schemeClr val="accent1"/>
              </a:solidFill>
            </a:endParaRPr>
          </a:p>
          <a:p>
            <a:r>
              <a:rPr lang="en-US" dirty="0"/>
              <a:t>Chandrika Chandra </a:t>
            </a:r>
            <a:r>
              <a:rPr lang="en-US" dirty="0">
                <a:solidFill>
                  <a:schemeClr val="accent1"/>
                </a:solidFill>
                <a:hlinkClick r:id="rId3">
                  <a:extLst>
                    <a:ext uri="{A12FA001-AC4F-418D-AE19-62706E023703}">
                      <ahyp:hlinkClr xmlns:ahyp="http://schemas.microsoft.com/office/drawing/2018/hyperlinkcolor" val="tx"/>
                    </a:ext>
                  </a:extLst>
                </a:hlinkClick>
              </a:rPr>
              <a:t>chandrikachandra@my.unt.edu</a:t>
            </a:r>
            <a:endParaRPr lang="en-US" dirty="0">
              <a:solidFill>
                <a:schemeClr val="accent1"/>
              </a:solidFill>
            </a:endParaRPr>
          </a:p>
          <a:p>
            <a:r>
              <a:rPr lang="en-US" dirty="0"/>
              <a:t>Akhila Sannayila </a:t>
            </a:r>
            <a:r>
              <a:rPr lang="en-US" dirty="0">
                <a:hlinkClick r:id="rId4">
                  <a:extLst>
                    <a:ext uri="{A12FA001-AC4F-418D-AE19-62706E023703}">
                      <ahyp:hlinkClr xmlns:ahyp="http://schemas.microsoft.com/office/drawing/2018/hyperlinkcolor" val="tx"/>
                    </a:ext>
                  </a:extLst>
                </a:hlinkClick>
              </a:rPr>
              <a:t> </a:t>
            </a:r>
            <a:r>
              <a:rPr lang="en-US" dirty="0">
                <a:solidFill>
                  <a:schemeClr val="accent1"/>
                </a:solidFill>
                <a:hlinkClick r:id="rId4">
                  <a:extLst>
                    <a:ext uri="{A12FA001-AC4F-418D-AE19-62706E023703}">
                      <ahyp:hlinkClr xmlns:ahyp="http://schemas.microsoft.com/office/drawing/2018/hyperlinkcolor" val="tx"/>
                    </a:ext>
                  </a:extLst>
                </a:hlinkClick>
              </a:rPr>
              <a:t>akhilasannayila@my.unt.edu</a:t>
            </a:r>
            <a:endParaRPr lang="en-US" dirty="0">
              <a:solidFill>
                <a:schemeClr val="accent1"/>
              </a:solidFill>
            </a:endParaRPr>
          </a:p>
          <a:p>
            <a:r>
              <a:rPr lang="en-US" dirty="0"/>
              <a:t>Nitish Reddy Gangannagari  </a:t>
            </a:r>
            <a:r>
              <a:rPr lang="en-US" dirty="0">
                <a:solidFill>
                  <a:schemeClr val="accent1"/>
                </a:solidFill>
                <a:hlinkClick r:id="rId5">
                  <a:extLst>
                    <a:ext uri="{A12FA001-AC4F-418D-AE19-62706E023703}">
                      <ahyp:hlinkClr xmlns:ahyp="http://schemas.microsoft.com/office/drawing/2018/hyperlinkcolor" val="tx"/>
                    </a:ext>
                  </a:extLst>
                </a:hlinkClick>
              </a:rPr>
              <a:t>nithishreddygangannagari@my.unt.edu</a:t>
            </a:r>
            <a:endParaRPr lang="en-US" dirty="0">
              <a:solidFill>
                <a:schemeClr val="accent1"/>
              </a:solidFill>
            </a:endParaRPr>
          </a:p>
          <a:p>
            <a:r>
              <a:rPr lang="en-US" dirty="0"/>
              <a:t>Ram Prasad Jampani  </a:t>
            </a:r>
            <a:r>
              <a:rPr lang="en-US" u="sng" dirty="0">
                <a:solidFill>
                  <a:schemeClr val="accent1"/>
                </a:solidFill>
              </a:rPr>
              <a:t>ramprasadjampani@my.unt.edu</a:t>
            </a:r>
          </a:p>
          <a:p>
            <a:endParaRPr lang="en-US" dirty="0">
              <a:solidFill>
                <a:srgbClr val="00B0F0"/>
              </a:solidFill>
            </a:endParaRPr>
          </a:p>
          <a:p>
            <a:endParaRPr lang="en-US" dirty="0">
              <a:solidFill>
                <a:srgbClr val="00B0F0"/>
              </a:solidFill>
            </a:endParaRPr>
          </a:p>
        </p:txBody>
      </p:sp>
    </p:spTree>
    <p:extLst>
      <p:ext uri="{BB962C8B-B14F-4D97-AF65-F5344CB8AC3E}">
        <p14:creationId xmlns:p14="http://schemas.microsoft.com/office/powerpoint/2010/main" val="60456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BB6F8-7373-26A2-EA17-81E956770B39}"/>
              </a:ext>
            </a:extLst>
          </p:cNvPr>
          <p:cNvPicPr>
            <a:picLocks noChangeAspect="1"/>
          </p:cNvPicPr>
          <p:nvPr/>
        </p:nvPicPr>
        <p:blipFill>
          <a:blip r:embed="rId2"/>
          <a:stretch>
            <a:fillRect/>
          </a:stretch>
        </p:blipFill>
        <p:spPr>
          <a:xfrm>
            <a:off x="826549" y="0"/>
            <a:ext cx="10385311" cy="6386086"/>
          </a:xfrm>
          <a:prstGeom prst="rect">
            <a:avLst/>
          </a:prstGeom>
        </p:spPr>
      </p:pic>
    </p:spTree>
    <p:extLst>
      <p:ext uri="{BB962C8B-B14F-4D97-AF65-F5344CB8AC3E}">
        <p14:creationId xmlns:p14="http://schemas.microsoft.com/office/powerpoint/2010/main" val="351603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600B-0E01-E1F6-150F-5E99C4DD647D}"/>
              </a:ext>
            </a:extLst>
          </p:cNvPr>
          <p:cNvSpPr>
            <a:spLocks noGrp="1"/>
          </p:cNvSpPr>
          <p:nvPr>
            <p:ph type="title"/>
          </p:nvPr>
        </p:nvSpPr>
        <p:spPr/>
        <p:txBody>
          <a:bodyPr/>
          <a:lstStyle/>
          <a:p>
            <a:r>
              <a:rPr lang="en-US" dirty="0"/>
              <a:t>                                </a:t>
            </a:r>
            <a:r>
              <a:rPr lang="en-US" b="1" dirty="0"/>
              <a:t>Models Used</a:t>
            </a:r>
          </a:p>
        </p:txBody>
      </p:sp>
      <p:sp>
        <p:nvSpPr>
          <p:cNvPr id="3" name="Content Placeholder 2">
            <a:extLst>
              <a:ext uri="{FF2B5EF4-FFF2-40B4-BE49-F238E27FC236}">
                <a16:creationId xmlns:a16="http://schemas.microsoft.com/office/drawing/2014/main" id="{A5BF1498-C6E7-DF08-603D-47D03E0290FC}"/>
              </a:ext>
            </a:extLst>
          </p:cNvPr>
          <p:cNvSpPr>
            <a:spLocks noGrp="1"/>
          </p:cNvSpPr>
          <p:nvPr>
            <p:ph idx="1"/>
          </p:nvPr>
        </p:nvSpPr>
        <p:spPr/>
        <p:txBody>
          <a:bodyPr/>
          <a:lstStyle/>
          <a:p>
            <a:pPr marL="0" indent="0">
              <a:buNone/>
            </a:pPr>
            <a:r>
              <a:rPr lang="en-US" dirty="0"/>
              <a:t>We are going to use </a:t>
            </a:r>
          </a:p>
          <a:p>
            <a:r>
              <a:rPr lang="en-US" dirty="0"/>
              <a:t>CNN - Convolutional Neural Network</a:t>
            </a:r>
          </a:p>
          <a:p>
            <a:r>
              <a:rPr lang="en-US" dirty="0"/>
              <a:t>RNN - Recurrent Neural Network</a:t>
            </a:r>
          </a:p>
          <a:p>
            <a:endParaRPr lang="en-US" dirty="0"/>
          </a:p>
          <a:p>
            <a:r>
              <a:rPr lang="en-US" dirty="0"/>
              <a:t>After evaluating the both models scores we’ll decide on what to use for the production deployment.</a:t>
            </a:r>
          </a:p>
        </p:txBody>
      </p:sp>
    </p:spTree>
    <p:extLst>
      <p:ext uri="{BB962C8B-B14F-4D97-AF65-F5344CB8AC3E}">
        <p14:creationId xmlns:p14="http://schemas.microsoft.com/office/powerpoint/2010/main" val="29267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B64B-11E1-7464-8EA0-FC3ABC6CF04A}"/>
              </a:ext>
            </a:extLst>
          </p:cNvPr>
          <p:cNvSpPr>
            <a:spLocks noGrp="1"/>
          </p:cNvSpPr>
          <p:nvPr>
            <p:ph type="title"/>
          </p:nvPr>
        </p:nvSpPr>
        <p:spPr/>
        <p:txBody>
          <a:bodyPr/>
          <a:lstStyle/>
          <a:p>
            <a:pPr algn="ctr"/>
            <a:r>
              <a:rPr lang="en-US" dirty="0"/>
              <a:t>    </a:t>
            </a:r>
            <a:r>
              <a:rPr lang="en-US" b="1" dirty="0"/>
              <a:t>Purpose of using CNN</a:t>
            </a:r>
          </a:p>
        </p:txBody>
      </p:sp>
      <p:sp>
        <p:nvSpPr>
          <p:cNvPr id="3" name="Content Placeholder 2">
            <a:extLst>
              <a:ext uri="{FF2B5EF4-FFF2-40B4-BE49-F238E27FC236}">
                <a16:creationId xmlns:a16="http://schemas.microsoft.com/office/drawing/2014/main" id="{952B91ED-23EE-0E99-DA0C-4C54213F5917}"/>
              </a:ext>
            </a:extLst>
          </p:cNvPr>
          <p:cNvSpPr>
            <a:spLocks noGrp="1"/>
          </p:cNvSpPr>
          <p:nvPr>
            <p:ph idx="1"/>
          </p:nvPr>
        </p:nvSpPr>
        <p:spPr/>
        <p:txBody>
          <a:bodyPr>
            <a:normAutofit lnSpcReduction="10000"/>
          </a:bodyPr>
          <a:lstStyle/>
          <a:p>
            <a:r>
              <a:rPr lang="en-US" dirty="0"/>
              <a:t>Convolutional Neural Networks (CNNs) are utilized in emotion detection to effectively evaluate facial expressions and images connected to emotions. They're able to effortlessly separating crucial details  from pictures  recognizing relationships between facial components, and being robust to modifications in lighting and background circumstances. CNNs might be adjusted for recognizing emotions activities using models that have been trained and transfer training to conserve precious resources and time.  They are ideal for applications that require immediate response such as video conferencing or interaction between humans and computers, wherein emotions can be determined from real-time video feeds. Overall, CNNs play a significant part in consistently and efficiently recognizing expressions based on images. </a:t>
            </a:r>
          </a:p>
        </p:txBody>
      </p:sp>
    </p:spTree>
    <p:extLst>
      <p:ext uri="{BB962C8B-B14F-4D97-AF65-F5344CB8AC3E}">
        <p14:creationId xmlns:p14="http://schemas.microsoft.com/office/powerpoint/2010/main" val="332787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F2F3-08DC-212D-A136-4BC19710170B}"/>
              </a:ext>
            </a:extLst>
          </p:cNvPr>
          <p:cNvSpPr>
            <a:spLocks noGrp="1"/>
          </p:cNvSpPr>
          <p:nvPr>
            <p:ph type="title"/>
          </p:nvPr>
        </p:nvSpPr>
        <p:spPr/>
        <p:txBody>
          <a:bodyPr/>
          <a:lstStyle/>
          <a:p>
            <a:pPr algn="ctr"/>
            <a:r>
              <a:rPr lang="en-US" b="1" dirty="0"/>
              <a:t>Purpose of RNN</a:t>
            </a:r>
          </a:p>
        </p:txBody>
      </p:sp>
      <p:sp>
        <p:nvSpPr>
          <p:cNvPr id="3" name="Content Placeholder 2">
            <a:extLst>
              <a:ext uri="{FF2B5EF4-FFF2-40B4-BE49-F238E27FC236}">
                <a16:creationId xmlns:a16="http://schemas.microsoft.com/office/drawing/2014/main" id="{275D52F1-B5EC-9763-853D-01F42236022C}"/>
              </a:ext>
            </a:extLst>
          </p:cNvPr>
          <p:cNvSpPr>
            <a:spLocks noGrp="1"/>
          </p:cNvSpPr>
          <p:nvPr>
            <p:ph idx="1"/>
          </p:nvPr>
        </p:nvSpPr>
        <p:spPr/>
        <p:txBody>
          <a:bodyPr/>
          <a:lstStyle/>
          <a:p>
            <a:r>
              <a:rPr lang="en-US" dirty="0"/>
              <a:t>Due to their unique capacity to detect time-dependent and sequential trends in data, recurrent neural networks (RNNs) are used in emotion detection. This renders them useful for tasks involving feelings being expressed in many modalities like text, audio, and pictures. Emotions often fluctuate over a period of time. RNNs excel at simulating these variations by processing data repeatedly, helping in detecting subtle shifts in emotional states. . Through its ability to retain memory of previous inputs, neural networks can capture the setting and details of emotional content, making them an excellent instrument for understanding and determining emotion in an array of datasets and genres. </a:t>
            </a:r>
          </a:p>
        </p:txBody>
      </p:sp>
    </p:spTree>
    <p:extLst>
      <p:ext uri="{BB962C8B-B14F-4D97-AF65-F5344CB8AC3E}">
        <p14:creationId xmlns:p14="http://schemas.microsoft.com/office/powerpoint/2010/main" val="370203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FA18-7ECD-F6B7-1C0A-AC98AFE64F11}"/>
              </a:ext>
            </a:extLst>
          </p:cNvPr>
          <p:cNvSpPr>
            <a:spLocks noGrp="1"/>
          </p:cNvSpPr>
          <p:nvPr>
            <p:ph type="title"/>
          </p:nvPr>
        </p:nvSpPr>
        <p:spPr/>
        <p:txBody>
          <a:bodyPr/>
          <a:lstStyle/>
          <a:p>
            <a:pPr algn="ctr"/>
            <a:r>
              <a:rPr lang="en-US" b="1" dirty="0"/>
              <a:t>Future Plans</a:t>
            </a:r>
          </a:p>
        </p:txBody>
      </p:sp>
      <p:sp>
        <p:nvSpPr>
          <p:cNvPr id="3" name="Content Placeholder 2">
            <a:extLst>
              <a:ext uri="{FF2B5EF4-FFF2-40B4-BE49-F238E27FC236}">
                <a16:creationId xmlns:a16="http://schemas.microsoft.com/office/drawing/2014/main" id="{6647A16D-048D-F811-3C63-BBF630F9607C}"/>
              </a:ext>
            </a:extLst>
          </p:cNvPr>
          <p:cNvSpPr>
            <a:spLocks noGrp="1"/>
          </p:cNvSpPr>
          <p:nvPr>
            <p:ph idx="1"/>
          </p:nvPr>
        </p:nvSpPr>
        <p:spPr/>
        <p:txBody>
          <a:bodyPr>
            <a:normAutofit fontScale="92500" lnSpcReduction="10000"/>
          </a:bodyPr>
          <a:lstStyle/>
          <a:p>
            <a:r>
              <a:rPr lang="en-US" b="0" i="0" dirty="0">
                <a:solidFill>
                  <a:srgbClr val="000000"/>
                </a:solidFill>
                <a:effectLst/>
                <a:latin typeface="Inter"/>
              </a:rPr>
              <a:t>Generating the data suitable format for the model using </a:t>
            </a:r>
            <a:r>
              <a:rPr lang="en-US" b="0" i="0" dirty="0" err="1">
                <a:solidFill>
                  <a:srgbClr val="000000"/>
                </a:solidFill>
                <a:effectLst/>
                <a:latin typeface="Inter"/>
              </a:rPr>
              <a:t>ImageGenerator</a:t>
            </a:r>
            <a:r>
              <a:rPr lang="en-US" b="0" i="0" dirty="0">
                <a:solidFill>
                  <a:srgbClr val="000000"/>
                </a:solidFill>
                <a:effectLst/>
                <a:latin typeface="Inter"/>
              </a:rPr>
              <a:t>.</a:t>
            </a:r>
          </a:p>
          <a:p>
            <a:r>
              <a:rPr lang="en-US" dirty="0"/>
              <a:t>Designing model Architecture using RestNet50 and number of layer we’re going to use in the model.</a:t>
            </a:r>
          </a:p>
          <a:p>
            <a:r>
              <a:rPr lang="en-US" dirty="0"/>
              <a:t>Discuss on what Activation function to use and loss function.</a:t>
            </a:r>
          </a:p>
          <a:p>
            <a:r>
              <a:rPr lang="en-US" dirty="0"/>
              <a:t>Discuss on how to evaluate the model performance.</a:t>
            </a:r>
          </a:p>
          <a:p>
            <a:r>
              <a:rPr lang="en-US" dirty="0"/>
              <a:t>Creating User Interface (UI) both front-end and back-end.</a:t>
            </a:r>
          </a:p>
          <a:p>
            <a:r>
              <a:rPr lang="en-US" dirty="0"/>
              <a:t>Model deployment.</a:t>
            </a:r>
          </a:p>
          <a:p>
            <a:r>
              <a:rPr lang="en-US" dirty="0"/>
              <a:t>How to implement it with OpenCV to innovate.</a:t>
            </a:r>
          </a:p>
        </p:txBody>
      </p:sp>
    </p:spTree>
    <p:extLst>
      <p:ext uri="{BB962C8B-B14F-4D97-AF65-F5344CB8AC3E}">
        <p14:creationId xmlns:p14="http://schemas.microsoft.com/office/powerpoint/2010/main" val="331343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AC2-E40D-3B12-5A42-7843F91537E8}"/>
              </a:ext>
            </a:extLst>
          </p:cNvPr>
          <p:cNvSpPr>
            <a:spLocks noGrp="1"/>
          </p:cNvSpPr>
          <p:nvPr>
            <p:ph type="title"/>
          </p:nvPr>
        </p:nvSpPr>
        <p:spPr/>
        <p:txBody>
          <a:bodyPr/>
          <a:lstStyle/>
          <a:p>
            <a:pPr algn="ctr"/>
            <a:r>
              <a:rPr lang="en-US" b="1" dirty="0"/>
              <a:t>Deployment</a:t>
            </a:r>
          </a:p>
        </p:txBody>
      </p:sp>
      <p:sp>
        <p:nvSpPr>
          <p:cNvPr id="3" name="Content Placeholder 2">
            <a:extLst>
              <a:ext uri="{FF2B5EF4-FFF2-40B4-BE49-F238E27FC236}">
                <a16:creationId xmlns:a16="http://schemas.microsoft.com/office/drawing/2014/main" id="{B5C18BED-85D5-C3BA-6F4B-C5A954965710}"/>
              </a:ext>
            </a:extLst>
          </p:cNvPr>
          <p:cNvSpPr>
            <a:spLocks noGrp="1"/>
          </p:cNvSpPr>
          <p:nvPr>
            <p:ph idx="1"/>
          </p:nvPr>
        </p:nvSpPr>
        <p:spPr/>
        <p:txBody>
          <a:bodyPr/>
          <a:lstStyle/>
          <a:p>
            <a:r>
              <a:rPr lang="en-US" dirty="0"/>
              <a:t>For the deployment we have decided to use Heroku.</a:t>
            </a:r>
          </a:p>
          <a:p>
            <a:r>
              <a:rPr lang="en-US" dirty="0"/>
              <a:t>We’ll create a Flask route that accepts image data from the user and passes it to model for inference.</a:t>
            </a:r>
          </a:p>
          <a:p>
            <a:r>
              <a:rPr lang="en-US" dirty="0"/>
              <a:t>We’ll signup for Heroku account .</a:t>
            </a:r>
          </a:p>
          <a:p>
            <a:r>
              <a:rPr lang="en-US" dirty="0"/>
              <a:t>Initialize a Git repository in our app director.</a:t>
            </a:r>
          </a:p>
          <a:p>
            <a:r>
              <a:rPr lang="en-US" dirty="0"/>
              <a:t>Use the Heroku CLI to create a new Heroku app.</a:t>
            </a:r>
          </a:p>
          <a:p>
            <a:r>
              <a:rPr lang="en-US" dirty="0"/>
              <a:t>Deploy our app to Heroku by pushing Git repository to the Heroku remote.</a:t>
            </a:r>
          </a:p>
          <a:p>
            <a:endParaRPr lang="en-US" dirty="0"/>
          </a:p>
        </p:txBody>
      </p:sp>
    </p:spTree>
    <p:extLst>
      <p:ext uri="{BB962C8B-B14F-4D97-AF65-F5344CB8AC3E}">
        <p14:creationId xmlns:p14="http://schemas.microsoft.com/office/powerpoint/2010/main" val="347168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1A80-AA05-EC8E-A410-4F1E2EB5B2D2}"/>
              </a:ext>
            </a:extLst>
          </p:cNvPr>
          <p:cNvSpPr>
            <a:spLocks noGrp="1"/>
          </p:cNvSpPr>
          <p:nvPr>
            <p:ph type="title"/>
          </p:nvPr>
        </p:nvSpPr>
        <p:spPr/>
        <p:txBody>
          <a:bodyPr/>
          <a:lstStyle/>
          <a:p>
            <a:pPr algn="ctr"/>
            <a:r>
              <a:rPr lang="en-US" b="1" dirty="0"/>
              <a:t>Goals</a:t>
            </a:r>
          </a:p>
        </p:txBody>
      </p:sp>
      <p:sp>
        <p:nvSpPr>
          <p:cNvPr id="3" name="Content Placeholder 2">
            <a:extLst>
              <a:ext uri="{FF2B5EF4-FFF2-40B4-BE49-F238E27FC236}">
                <a16:creationId xmlns:a16="http://schemas.microsoft.com/office/drawing/2014/main" id="{BC6FD9C6-1D4F-5B6C-BE4B-D0B3982E5CBD}"/>
              </a:ext>
            </a:extLst>
          </p:cNvPr>
          <p:cNvSpPr>
            <a:spLocks noGrp="1"/>
          </p:cNvSpPr>
          <p:nvPr>
            <p:ph idx="1"/>
          </p:nvPr>
        </p:nvSpPr>
        <p:spPr/>
        <p:txBody>
          <a:bodyPr>
            <a:normAutofit fontScale="85000" lnSpcReduction="10000"/>
          </a:bodyPr>
          <a:lstStyle/>
          <a:p>
            <a:r>
              <a:rPr lang="en-US" dirty="0"/>
              <a:t>Compile the model with appropriate loss and optimizer routines.</a:t>
            </a:r>
          </a:p>
          <a:p>
            <a:r>
              <a:rPr lang="en-US" dirty="0"/>
              <a:t>Reducing overfitting and underfitting.</a:t>
            </a:r>
          </a:p>
          <a:p>
            <a:r>
              <a:rPr lang="en-US" dirty="0"/>
              <a:t>Getting good generalization.</a:t>
            </a:r>
          </a:p>
          <a:p>
            <a:r>
              <a:rPr lang="en-US" dirty="0"/>
              <a:t>Create a real-time emotion detection module.</a:t>
            </a:r>
          </a:p>
          <a:p>
            <a:r>
              <a:rPr lang="en-US" dirty="0"/>
              <a:t>Capture video input (for example, via a camera) and analyze it (grayscale, face recognition).</a:t>
            </a:r>
          </a:p>
          <a:p>
            <a:r>
              <a:rPr lang="en-US" dirty="0"/>
              <a:t>Integrate the learnt model into real-time emotion prediction.</a:t>
            </a:r>
          </a:p>
          <a:p>
            <a:r>
              <a:rPr lang="en-US" dirty="0"/>
              <a:t>Creating perfect model for </a:t>
            </a:r>
            <a:r>
              <a:rPr lang="en-US"/>
              <a:t>predicting emotions,</a:t>
            </a:r>
            <a:endParaRPr lang="en-US" dirty="0"/>
          </a:p>
          <a:p>
            <a:r>
              <a:rPr lang="en-US" dirty="0"/>
              <a:t>Create a straightforward user interface for interacting with the emotion recognition technology.</a:t>
            </a:r>
          </a:p>
        </p:txBody>
      </p:sp>
    </p:spTree>
    <p:extLst>
      <p:ext uri="{BB962C8B-B14F-4D97-AF65-F5344CB8AC3E}">
        <p14:creationId xmlns:p14="http://schemas.microsoft.com/office/powerpoint/2010/main" val="91543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A7FD-E0C9-F27C-2F86-6147D6218B96}"/>
              </a:ext>
            </a:extLst>
          </p:cNvPr>
          <p:cNvSpPr>
            <a:spLocks noGrp="1"/>
          </p:cNvSpPr>
          <p:nvPr>
            <p:ph type="title"/>
          </p:nvPr>
        </p:nvSpPr>
        <p:spPr/>
        <p:txBody>
          <a:bodyPr/>
          <a:lstStyle/>
          <a:p>
            <a:pPr algn="ctr"/>
            <a:r>
              <a:rPr lang="en-US" b="1" dirty="0"/>
              <a:t>Individual Progress</a:t>
            </a:r>
          </a:p>
        </p:txBody>
      </p:sp>
      <p:sp>
        <p:nvSpPr>
          <p:cNvPr id="3" name="Content Placeholder 2">
            <a:extLst>
              <a:ext uri="{FF2B5EF4-FFF2-40B4-BE49-F238E27FC236}">
                <a16:creationId xmlns:a16="http://schemas.microsoft.com/office/drawing/2014/main" id="{4D08C651-DD76-41BD-663A-708A988FF44F}"/>
              </a:ext>
            </a:extLst>
          </p:cNvPr>
          <p:cNvSpPr>
            <a:spLocks noGrp="1"/>
          </p:cNvSpPr>
          <p:nvPr>
            <p:ph idx="1"/>
          </p:nvPr>
        </p:nvSpPr>
        <p:spPr/>
        <p:txBody>
          <a:bodyPr>
            <a:normAutofit fontScale="85000" lnSpcReduction="10000"/>
          </a:bodyPr>
          <a:lstStyle/>
          <a:p>
            <a:r>
              <a:rPr lang="en-US" b="1" dirty="0" err="1"/>
              <a:t>Sravani</a:t>
            </a:r>
            <a:r>
              <a:rPr lang="en-US" b="1" dirty="0"/>
              <a:t> </a:t>
            </a:r>
            <a:r>
              <a:rPr lang="en-US" dirty="0"/>
              <a:t>: Helped with the data loading and analyzing. Created a Google Drive folder for the project and GitHub repository.</a:t>
            </a:r>
          </a:p>
          <a:p>
            <a:r>
              <a:rPr lang="en-US" b="1" dirty="0"/>
              <a:t>Chandrika</a:t>
            </a:r>
            <a:r>
              <a:rPr lang="en-US" dirty="0"/>
              <a:t>: Worked on data loading and analyzing. Started working on the designing of CNN model and Working on fitting the data to the model.</a:t>
            </a:r>
          </a:p>
          <a:p>
            <a:r>
              <a:rPr lang="en-US" b="1" dirty="0" err="1"/>
              <a:t>Akhila</a:t>
            </a:r>
            <a:r>
              <a:rPr lang="en-US" dirty="0"/>
              <a:t>: Decided on how to deploy the model using Heroku and Flask web framework. Working on the dummy model to test the deployment.</a:t>
            </a:r>
          </a:p>
          <a:p>
            <a:r>
              <a:rPr lang="en-US" b="1" dirty="0" err="1"/>
              <a:t>Nithish</a:t>
            </a:r>
            <a:r>
              <a:rPr lang="en-US" dirty="0"/>
              <a:t>: Worked on data distribution. Currently working on designing RNN model and how to fit the data to the RNN model.</a:t>
            </a:r>
          </a:p>
          <a:p>
            <a:r>
              <a:rPr lang="en-US" b="1" dirty="0"/>
              <a:t>Ram</a:t>
            </a:r>
            <a:r>
              <a:rPr lang="en-US" dirty="0"/>
              <a:t>: Helping with dummy model deployment, conducting meeting to discuss completed tasks and challenges and allocating tasks.</a:t>
            </a:r>
          </a:p>
        </p:txBody>
      </p:sp>
    </p:spTree>
    <p:extLst>
      <p:ext uri="{BB962C8B-B14F-4D97-AF65-F5344CB8AC3E}">
        <p14:creationId xmlns:p14="http://schemas.microsoft.com/office/powerpoint/2010/main" val="300723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9C9FB-D1BE-A07D-9EE2-EC121C20D70D}"/>
              </a:ext>
            </a:extLst>
          </p:cNvPr>
          <p:cNvSpPr txBox="1"/>
          <p:nvPr/>
        </p:nvSpPr>
        <p:spPr>
          <a:xfrm>
            <a:off x="3291840" y="2308860"/>
            <a:ext cx="4743450" cy="800219"/>
          </a:xfrm>
          <a:prstGeom prst="rect">
            <a:avLst/>
          </a:prstGeom>
          <a:noFill/>
        </p:spPr>
        <p:txBody>
          <a:bodyPr wrap="square" rtlCol="0">
            <a:spAutoFit/>
          </a:bodyPr>
          <a:lstStyle/>
          <a:p>
            <a:endParaRPr lang="en-US" dirty="0"/>
          </a:p>
          <a:p>
            <a:pPr algn="ctr"/>
            <a:r>
              <a:rPr lang="en-US" sz="2800" b="1" dirty="0"/>
              <a:t>THANK YOU</a:t>
            </a:r>
          </a:p>
        </p:txBody>
      </p:sp>
    </p:spTree>
    <p:extLst>
      <p:ext uri="{BB962C8B-B14F-4D97-AF65-F5344CB8AC3E}">
        <p14:creationId xmlns:p14="http://schemas.microsoft.com/office/powerpoint/2010/main" val="23561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702C-0C9A-DB71-1E99-B0ED2B188565}"/>
              </a:ext>
            </a:extLst>
          </p:cNvPr>
          <p:cNvSpPr>
            <a:spLocks noGrp="1"/>
          </p:cNvSpPr>
          <p:nvPr>
            <p:ph type="title"/>
          </p:nvPr>
        </p:nvSpPr>
        <p:spPr/>
        <p:txBody>
          <a:bodyPr/>
          <a:lstStyle/>
          <a:p>
            <a:r>
              <a:rPr lang="en-US" dirty="0"/>
              <a:t>                            </a:t>
            </a:r>
            <a:r>
              <a:rPr lang="en-US" b="1" dirty="0"/>
              <a:t>ABSTRACT</a:t>
            </a:r>
          </a:p>
        </p:txBody>
      </p:sp>
      <p:sp>
        <p:nvSpPr>
          <p:cNvPr id="3" name="Content Placeholder 2">
            <a:extLst>
              <a:ext uri="{FF2B5EF4-FFF2-40B4-BE49-F238E27FC236}">
                <a16:creationId xmlns:a16="http://schemas.microsoft.com/office/drawing/2014/main" id="{E063DE93-2E38-8004-E663-81347D1466FC}"/>
              </a:ext>
            </a:extLst>
          </p:cNvPr>
          <p:cNvSpPr>
            <a:spLocks noGrp="1"/>
          </p:cNvSpPr>
          <p:nvPr>
            <p:ph idx="1"/>
          </p:nvPr>
        </p:nvSpPr>
        <p:spPr/>
        <p:txBody>
          <a:bodyPr>
            <a:normAutofit fontScale="77500" lnSpcReduction="20000"/>
          </a:bodyPr>
          <a:lstStyle/>
          <a:p>
            <a:r>
              <a:rPr lang="en-US" sz="1800" dirty="0"/>
              <a:t>Deep learning techniques are utilized in this Project to develop an emotion recognition system. The images are grouped into seven emotional content categories: joyful, neutral, sadness, rage, surprise, disgust, and horror. The objective is to create a deep learning model, particularly one that incorporates convolutional neural networks (CNNs), that is capable of accurately identifying these emotional expressions, even when they are nuanced or sophisticated. By combining diverse data sources, the study hopes to get a comprehensive knowledge of emotional states while also overcoming the limitations of cross-cultural emotion detection. </a:t>
            </a:r>
          </a:p>
          <a:p>
            <a:r>
              <a:rPr lang="en-US" sz="1800" dirty="0"/>
              <a:t>The practical significance of this technology arises from its potential applications, which include sentiment analysis for customer feedback, mental health evaluation, and human-computer interaction. Finally, these applications will aid in the development of more empathetic and responsive AI systems. The primary purpose of this project is to develop emotion detection technology, which has the potential to improve human-AI interactions in a range of applications including human-computer interaction, personalized user experiences, mental health screening, and sentiment analysis. Detecting emotions with several data sources.</a:t>
            </a:r>
          </a:p>
          <a:p>
            <a:pPr marL="0" marR="0" indent="0">
              <a:buNone/>
            </a:pP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13211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A83888-6C60-189C-253C-34B91A2C3AC1}"/>
              </a:ext>
            </a:extLst>
          </p:cNvPr>
          <p:cNvSpPr txBox="1"/>
          <p:nvPr/>
        </p:nvSpPr>
        <p:spPr>
          <a:xfrm>
            <a:off x="929148" y="830826"/>
            <a:ext cx="7644581" cy="584775"/>
          </a:xfrm>
          <a:prstGeom prst="rect">
            <a:avLst/>
          </a:prstGeom>
          <a:noFill/>
        </p:spPr>
        <p:txBody>
          <a:bodyPr wrap="square" rtlCol="0">
            <a:spAutoFit/>
          </a:bodyPr>
          <a:lstStyle/>
          <a:p>
            <a:r>
              <a:rPr lang="en-US" sz="3200" b="1" dirty="0"/>
              <a:t>Things we have accomplished so far……</a:t>
            </a:r>
          </a:p>
        </p:txBody>
      </p:sp>
      <p:sp>
        <p:nvSpPr>
          <p:cNvPr id="5" name="TextBox 4">
            <a:extLst>
              <a:ext uri="{FF2B5EF4-FFF2-40B4-BE49-F238E27FC236}">
                <a16:creationId xmlns:a16="http://schemas.microsoft.com/office/drawing/2014/main" id="{A54A565D-F48C-62C9-8F8D-18D09F3AB251}"/>
              </a:ext>
            </a:extLst>
          </p:cNvPr>
          <p:cNvSpPr txBox="1"/>
          <p:nvPr/>
        </p:nvSpPr>
        <p:spPr>
          <a:xfrm>
            <a:off x="766916" y="2158180"/>
            <a:ext cx="10574594" cy="34163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We have successfully loaded the image datasets.</a:t>
            </a:r>
          </a:p>
          <a:p>
            <a:pPr marL="285750" indent="-285750">
              <a:lnSpc>
                <a:spcPct val="200000"/>
              </a:lnSpc>
              <a:buFont typeface="Arial" panose="020B0604020202020204" pitchFamily="34" charset="0"/>
              <a:buChar char="•"/>
            </a:pPr>
            <a:r>
              <a:rPr lang="en-US" dirty="0"/>
              <a:t>Performed the analysis on the data to see if preprocessing is required or not.</a:t>
            </a:r>
          </a:p>
          <a:p>
            <a:pPr marL="285750" indent="-285750">
              <a:lnSpc>
                <a:spcPct val="200000"/>
              </a:lnSpc>
              <a:buFont typeface="Arial" panose="020B0604020202020204" pitchFamily="34" charset="0"/>
              <a:buChar char="•"/>
            </a:pPr>
            <a:r>
              <a:rPr lang="en-US" dirty="0"/>
              <a:t>Data distribution</a:t>
            </a:r>
          </a:p>
          <a:p>
            <a:pPr marL="285750" indent="-285750">
              <a:lnSpc>
                <a:spcPct val="200000"/>
              </a:lnSpc>
              <a:buFont typeface="Arial" panose="020B0604020202020204" pitchFamily="34" charset="0"/>
              <a:buChar char="•"/>
            </a:pPr>
            <a:r>
              <a:rPr lang="en-US" dirty="0"/>
              <a:t>Decided how to implement Model architecture</a:t>
            </a:r>
          </a:p>
          <a:p>
            <a:pPr marL="285750" indent="-285750">
              <a:lnSpc>
                <a:spcPct val="200000"/>
              </a:lnSpc>
              <a:buFont typeface="Arial" panose="020B0604020202020204" pitchFamily="34" charset="0"/>
              <a:buChar char="•"/>
            </a:pPr>
            <a:r>
              <a:rPr lang="en-US" dirty="0"/>
              <a:t>Decided how to deploy the model</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035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B840-210B-5806-B734-404711AA7276}"/>
              </a:ext>
            </a:extLst>
          </p:cNvPr>
          <p:cNvSpPr>
            <a:spLocks noGrp="1"/>
          </p:cNvSpPr>
          <p:nvPr>
            <p:ph type="title" idx="4294967295"/>
          </p:nvPr>
        </p:nvSpPr>
        <p:spPr>
          <a:xfrm>
            <a:off x="0" y="365125"/>
            <a:ext cx="10515600" cy="1325563"/>
          </a:xfrm>
        </p:spPr>
        <p:txBody>
          <a:bodyPr/>
          <a:lstStyle/>
          <a:p>
            <a:pPr algn="ctr"/>
            <a:r>
              <a:rPr lang="en-US" b="1" dirty="0"/>
              <a:t>Data Analysis</a:t>
            </a:r>
          </a:p>
        </p:txBody>
      </p:sp>
      <p:pic>
        <p:nvPicPr>
          <p:cNvPr id="6" name="Picture 5" descr="A screenshot of a computer&#10;&#10;Description automatically generated">
            <a:extLst>
              <a:ext uri="{FF2B5EF4-FFF2-40B4-BE49-F238E27FC236}">
                <a16:creationId xmlns:a16="http://schemas.microsoft.com/office/drawing/2014/main" id="{AB87CF91-965F-764F-AA41-884DC14F38E6}"/>
              </a:ext>
            </a:extLst>
          </p:cNvPr>
          <p:cNvPicPr>
            <a:picLocks noChangeAspect="1"/>
          </p:cNvPicPr>
          <p:nvPr/>
        </p:nvPicPr>
        <p:blipFill>
          <a:blip r:embed="rId2"/>
          <a:stretch>
            <a:fillRect/>
          </a:stretch>
        </p:blipFill>
        <p:spPr>
          <a:xfrm>
            <a:off x="463176" y="2125168"/>
            <a:ext cx="10052424" cy="4421496"/>
          </a:xfrm>
          <a:prstGeom prst="rect">
            <a:avLst/>
          </a:prstGeom>
        </p:spPr>
      </p:pic>
      <p:sp>
        <p:nvSpPr>
          <p:cNvPr id="8" name="TextBox 7">
            <a:extLst>
              <a:ext uri="{FF2B5EF4-FFF2-40B4-BE49-F238E27FC236}">
                <a16:creationId xmlns:a16="http://schemas.microsoft.com/office/drawing/2014/main" id="{3DB50053-C31C-3043-4181-E30328F54482}"/>
              </a:ext>
            </a:extLst>
          </p:cNvPr>
          <p:cNvSpPr txBox="1"/>
          <p:nvPr/>
        </p:nvSpPr>
        <p:spPr>
          <a:xfrm>
            <a:off x="615576" y="1690688"/>
            <a:ext cx="8544775" cy="369332"/>
          </a:xfrm>
          <a:prstGeom prst="rect">
            <a:avLst/>
          </a:prstGeom>
          <a:noFill/>
        </p:spPr>
        <p:txBody>
          <a:bodyPr wrap="none" rtlCol="0">
            <a:spAutoFit/>
          </a:bodyPr>
          <a:lstStyle/>
          <a:p>
            <a:r>
              <a:rPr lang="en-US" dirty="0"/>
              <a:t>We have loaded the datasets and checked total number of images in the training dataset.</a:t>
            </a:r>
          </a:p>
        </p:txBody>
      </p:sp>
    </p:spTree>
    <p:extLst>
      <p:ext uri="{BB962C8B-B14F-4D97-AF65-F5344CB8AC3E}">
        <p14:creationId xmlns:p14="http://schemas.microsoft.com/office/powerpoint/2010/main" val="237917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4A5DA136-24A5-4632-02E2-5CD904C122CF}"/>
              </a:ext>
            </a:extLst>
          </p:cNvPr>
          <p:cNvPicPr>
            <a:picLocks noChangeAspect="1"/>
          </p:cNvPicPr>
          <p:nvPr/>
        </p:nvPicPr>
        <p:blipFill>
          <a:blip r:embed="rId2"/>
          <a:stretch>
            <a:fillRect/>
          </a:stretch>
        </p:blipFill>
        <p:spPr>
          <a:xfrm>
            <a:off x="228600" y="276225"/>
            <a:ext cx="11734800" cy="6305550"/>
          </a:xfrm>
          <a:prstGeom prst="rect">
            <a:avLst/>
          </a:prstGeom>
        </p:spPr>
      </p:pic>
    </p:spTree>
    <p:extLst>
      <p:ext uri="{BB962C8B-B14F-4D97-AF65-F5344CB8AC3E}">
        <p14:creationId xmlns:p14="http://schemas.microsoft.com/office/powerpoint/2010/main" val="136567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de&#10;&#10;Description automatically generated">
            <a:extLst>
              <a:ext uri="{FF2B5EF4-FFF2-40B4-BE49-F238E27FC236}">
                <a16:creationId xmlns:a16="http://schemas.microsoft.com/office/drawing/2014/main" id="{7816C222-7A63-7928-6557-147895684E8A}"/>
              </a:ext>
            </a:extLst>
          </p:cNvPr>
          <p:cNvPicPr>
            <a:picLocks noChangeAspect="1"/>
          </p:cNvPicPr>
          <p:nvPr/>
        </p:nvPicPr>
        <p:blipFill>
          <a:blip r:embed="rId2"/>
          <a:stretch>
            <a:fillRect/>
          </a:stretch>
        </p:blipFill>
        <p:spPr>
          <a:xfrm>
            <a:off x="-42142" y="2220063"/>
            <a:ext cx="11691592" cy="3571137"/>
          </a:xfrm>
          <a:prstGeom prst="rect">
            <a:avLst/>
          </a:prstGeom>
        </p:spPr>
      </p:pic>
      <p:sp>
        <p:nvSpPr>
          <p:cNvPr id="4" name="TextBox 3">
            <a:extLst>
              <a:ext uri="{FF2B5EF4-FFF2-40B4-BE49-F238E27FC236}">
                <a16:creationId xmlns:a16="http://schemas.microsoft.com/office/drawing/2014/main" id="{1EAE17D8-CB2E-DA3C-CBD6-33F148A72A8E}"/>
              </a:ext>
            </a:extLst>
          </p:cNvPr>
          <p:cNvSpPr txBox="1"/>
          <p:nvPr/>
        </p:nvSpPr>
        <p:spPr>
          <a:xfrm>
            <a:off x="944282" y="1066800"/>
            <a:ext cx="7785849" cy="523220"/>
          </a:xfrm>
          <a:prstGeom prst="rect">
            <a:avLst/>
          </a:prstGeom>
          <a:noFill/>
        </p:spPr>
        <p:txBody>
          <a:bodyPr wrap="none" rtlCol="0">
            <a:spAutoFit/>
          </a:bodyPr>
          <a:lstStyle/>
          <a:p>
            <a:r>
              <a:rPr lang="en-US" sz="2800" b="1" dirty="0"/>
              <a:t>Code for plotting the images in the training dataset</a:t>
            </a:r>
          </a:p>
        </p:txBody>
      </p:sp>
    </p:spTree>
    <p:extLst>
      <p:ext uri="{BB962C8B-B14F-4D97-AF65-F5344CB8AC3E}">
        <p14:creationId xmlns:p14="http://schemas.microsoft.com/office/powerpoint/2010/main" val="221505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lage of images of people&#10;&#10;Description automatically generated">
            <a:extLst>
              <a:ext uri="{FF2B5EF4-FFF2-40B4-BE49-F238E27FC236}">
                <a16:creationId xmlns:a16="http://schemas.microsoft.com/office/drawing/2014/main" id="{8B54DB39-9B07-4AD8-08E3-AEB18ED7D637}"/>
              </a:ext>
            </a:extLst>
          </p:cNvPr>
          <p:cNvPicPr>
            <a:picLocks noChangeAspect="1"/>
          </p:cNvPicPr>
          <p:nvPr/>
        </p:nvPicPr>
        <p:blipFill>
          <a:blip r:embed="rId2"/>
          <a:stretch>
            <a:fillRect/>
          </a:stretch>
        </p:blipFill>
        <p:spPr>
          <a:xfrm>
            <a:off x="3305154" y="485753"/>
            <a:ext cx="5581691" cy="5886493"/>
          </a:xfrm>
          <a:prstGeom prst="rect">
            <a:avLst/>
          </a:prstGeom>
        </p:spPr>
      </p:pic>
    </p:spTree>
    <p:extLst>
      <p:ext uri="{BB962C8B-B14F-4D97-AF65-F5344CB8AC3E}">
        <p14:creationId xmlns:p14="http://schemas.microsoft.com/office/powerpoint/2010/main" val="377569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code&#10;&#10;Description automatically generated">
            <a:extLst>
              <a:ext uri="{FF2B5EF4-FFF2-40B4-BE49-F238E27FC236}">
                <a16:creationId xmlns:a16="http://schemas.microsoft.com/office/drawing/2014/main" id="{EC1439C5-CB75-8DFA-5F31-26EE2A4CC243}"/>
              </a:ext>
            </a:extLst>
          </p:cNvPr>
          <p:cNvPicPr>
            <a:picLocks noChangeAspect="1"/>
          </p:cNvPicPr>
          <p:nvPr/>
        </p:nvPicPr>
        <p:blipFill>
          <a:blip r:embed="rId2"/>
          <a:stretch>
            <a:fillRect/>
          </a:stretch>
        </p:blipFill>
        <p:spPr>
          <a:xfrm>
            <a:off x="577169" y="2427465"/>
            <a:ext cx="9784971" cy="3381665"/>
          </a:xfrm>
          <a:prstGeom prst="rect">
            <a:avLst/>
          </a:prstGeom>
        </p:spPr>
      </p:pic>
      <p:sp>
        <p:nvSpPr>
          <p:cNvPr id="5" name="TextBox 4">
            <a:extLst>
              <a:ext uri="{FF2B5EF4-FFF2-40B4-BE49-F238E27FC236}">
                <a16:creationId xmlns:a16="http://schemas.microsoft.com/office/drawing/2014/main" id="{76EE7812-7DE2-731E-C418-19616E8697F4}"/>
              </a:ext>
            </a:extLst>
          </p:cNvPr>
          <p:cNvSpPr txBox="1"/>
          <p:nvPr/>
        </p:nvSpPr>
        <p:spPr>
          <a:xfrm>
            <a:off x="860612" y="980141"/>
            <a:ext cx="6771982" cy="523220"/>
          </a:xfrm>
          <a:prstGeom prst="rect">
            <a:avLst/>
          </a:prstGeom>
          <a:noFill/>
        </p:spPr>
        <p:txBody>
          <a:bodyPr wrap="none" rtlCol="0">
            <a:spAutoFit/>
          </a:bodyPr>
          <a:lstStyle/>
          <a:p>
            <a:r>
              <a:rPr lang="en-US" sz="2800" b="1" dirty="0"/>
              <a:t>Code for the distribution of training dataset.</a:t>
            </a:r>
          </a:p>
        </p:txBody>
      </p:sp>
    </p:spTree>
    <p:extLst>
      <p:ext uri="{BB962C8B-B14F-4D97-AF65-F5344CB8AC3E}">
        <p14:creationId xmlns:p14="http://schemas.microsoft.com/office/powerpoint/2010/main" val="249522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DA6623DE-9DB8-B22E-9FB7-3E7FD49B2058}"/>
              </a:ext>
            </a:extLst>
          </p:cNvPr>
          <p:cNvPicPr>
            <a:picLocks noChangeAspect="1"/>
          </p:cNvPicPr>
          <p:nvPr/>
        </p:nvPicPr>
        <p:blipFill>
          <a:blip r:embed="rId2"/>
          <a:stretch>
            <a:fillRect/>
          </a:stretch>
        </p:blipFill>
        <p:spPr>
          <a:xfrm>
            <a:off x="591672" y="496047"/>
            <a:ext cx="10154022" cy="6185647"/>
          </a:xfrm>
          <a:prstGeom prst="rect">
            <a:avLst/>
          </a:prstGeom>
        </p:spPr>
      </p:pic>
    </p:spTree>
    <p:extLst>
      <p:ext uri="{BB962C8B-B14F-4D97-AF65-F5344CB8AC3E}">
        <p14:creationId xmlns:p14="http://schemas.microsoft.com/office/powerpoint/2010/main" val="26066063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354</TotalTime>
  <Words>954</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Inter</vt:lpstr>
      <vt:lpstr>Times New Roman</vt:lpstr>
      <vt:lpstr>Gallery</vt:lpstr>
      <vt:lpstr>EMOTION DETECTIONUSING DEEP LEARNING</vt:lpstr>
      <vt:lpstr>                            ABSTRACT</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                                Models Used</vt:lpstr>
      <vt:lpstr>    Purpose of using CNN</vt:lpstr>
      <vt:lpstr>Purpose of RNN</vt:lpstr>
      <vt:lpstr>Future Plans</vt:lpstr>
      <vt:lpstr>Deployment</vt:lpstr>
      <vt:lpstr>Goals</vt:lpstr>
      <vt:lpstr>Individual Progress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 Chandrika</dc:creator>
  <cp:lastModifiedBy>Ram Prasad Jampani</cp:lastModifiedBy>
  <cp:revision>4</cp:revision>
  <dcterms:created xsi:type="dcterms:W3CDTF">2023-11-03T19:44:08Z</dcterms:created>
  <dcterms:modified xsi:type="dcterms:W3CDTF">2023-11-04T01:46:18Z</dcterms:modified>
</cp:coreProperties>
</file>