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9"/>
  </p:notesMasterIdLst>
  <p:sldIdLst>
    <p:sldId id="256" r:id="rId2"/>
    <p:sldId id="258" r:id="rId3"/>
    <p:sldId id="261" r:id="rId4"/>
    <p:sldId id="257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9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BA1A8E-63B9-447D-9D0A-2489761D0C3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7A10072C-813F-470F-A32E-1C1F3EF89A7A}">
      <dgm:prSet/>
      <dgm:spPr/>
      <dgm:t>
        <a:bodyPr/>
        <a:lstStyle/>
        <a:p>
          <a:r>
            <a:rPr lang="en-US"/>
            <a:t>Determined the project object: TripAdvisor-like app for querying well know art at travel destinations.</a:t>
          </a:r>
        </a:p>
      </dgm:t>
    </dgm:pt>
    <dgm:pt modelId="{9F9BDA5C-AD78-4B0F-8D01-56118E1256D1}" type="parTrans" cxnId="{1D8484BA-2189-47DC-9CE6-A02355D865FB}">
      <dgm:prSet/>
      <dgm:spPr/>
      <dgm:t>
        <a:bodyPr/>
        <a:lstStyle/>
        <a:p>
          <a:endParaRPr lang="en-US"/>
        </a:p>
      </dgm:t>
    </dgm:pt>
    <dgm:pt modelId="{EFAD4DB0-7674-48B0-9EF0-884F6C8E3A3B}" type="sibTrans" cxnId="{1D8484BA-2189-47DC-9CE6-A02355D865FB}">
      <dgm:prSet/>
      <dgm:spPr/>
      <dgm:t>
        <a:bodyPr/>
        <a:lstStyle/>
        <a:p>
          <a:endParaRPr lang="en-US"/>
        </a:p>
      </dgm:t>
    </dgm:pt>
    <dgm:pt modelId="{17697525-FC6A-47F4-AA17-588D3E1B1D09}">
      <dgm:prSet/>
      <dgm:spPr/>
      <dgm:t>
        <a:bodyPr/>
        <a:lstStyle/>
        <a:p>
          <a:r>
            <a:rPr lang="en-US"/>
            <a:t>Decided on artform, initially was painters and sculptors.</a:t>
          </a:r>
        </a:p>
      </dgm:t>
    </dgm:pt>
    <dgm:pt modelId="{15CCE48B-96D9-4F66-B35D-F6E50D8BC1B9}" type="parTrans" cxnId="{2C36BDC4-FD06-4BCB-806E-19149F403FF7}">
      <dgm:prSet/>
      <dgm:spPr/>
      <dgm:t>
        <a:bodyPr/>
        <a:lstStyle/>
        <a:p>
          <a:endParaRPr lang="en-US"/>
        </a:p>
      </dgm:t>
    </dgm:pt>
    <dgm:pt modelId="{E97B591F-5BA8-47A6-A038-32F64A9CC75D}" type="sibTrans" cxnId="{2C36BDC4-FD06-4BCB-806E-19149F403FF7}">
      <dgm:prSet/>
      <dgm:spPr/>
      <dgm:t>
        <a:bodyPr/>
        <a:lstStyle/>
        <a:p>
          <a:endParaRPr lang="en-US"/>
        </a:p>
      </dgm:t>
    </dgm:pt>
    <dgm:pt modelId="{3AA6DFAC-130B-451E-893D-9F597870A2BE}">
      <dgm:prSet/>
      <dgm:spPr/>
      <dgm:t>
        <a:bodyPr/>
        <a:lstStyle/>
        <a:p>
          <a:r>
            <a:rPr lang="en-US"/>
            <a:t>Determined the definition of ‘well-known’ or ‘popular’ art.</a:t>
          </a:r>
        </a:p>
      </dgm:t>
    </dgm:pt>
    <dgm:pt modelId="{F7E73E45-BC6D-4956-B839-4B1622C9F706}" type="parTrans" cxnId="{01F0CAB2-8715-426C-B441-CC8B99F065DB}">
      <dgm:prSet/>
      <dgm:spPr/>
      <dgm:t>
        <a:bodyPr/>
        <a:lstStyle/>
        <a:p>
          <a:endParaRPr lang="en-US"/>
        </a:p>
      </dgm:t>
    </dgm:pt>
    <dgm:pt modelId="{2DC25C3C-9FE0-425B-BAC9-52B51E920922}" type="sibTrans" cxnId="{01F0CAB2-8715-426C-B441-CC8B99F065DB}">
      <dgm:prSet/>
      <dgm:spPr/>
      <dgm:t>
        <a:bodyPr/>
        <a:lstStyle/>
        <a:p>
          <a:endParaRPr lang="en-US"/>
        </a:p>
      </dgm:t>
    </dgm:pt>
    <dgm:pt modelId="{A16B3EC0-1464-4511-AE62-AC56CDF3F162}">
      <dgm:prSet/>
      <dgm:spPr/>
      <dgm:t>
        <a:bodyPr/>
        <a:lstStyle/>
        <a:p>
          <a:r>
            <a:rPr lang="en-US"/>
            <a:t>artwolf.com</a:t>
          </a:r>
        </a:p>
      </dgm:t>
    </dgm:pt>
    <dgm:pt modelId="{8F782E63-47E3-4433-947C-DC21CBEF6A02}" type="parTrans" cxnId="{CCD280AD-E748-4A60-BA78-692F41ABDEA4}">
      <dgm:prSet/>
      <dgm:spPr/>
      <dgm:t>
        <a:bodyPr/>
        <a:lstStyle/>
        <a:p>
          <a:endParaRPr lang="en-US"/>
        </a:p>
      </dgm:t>
    </dgm:pt>
    <dgm:pt modelId="{58DC4B12-C729-46AA-B257-7DBFD2A2D0E5}" type="sibTrans" cxnId="{CCD280AD-E748-4A60-BA78-692F41ABDEA4}">
      <dgm:prSet/>
      <dgm:spPr/>
      <dgm:t>
        <a:bodyPr/>
        <a:lstStyle/>
        <a:p>
          <a:endParaRPr lang="en-US"/>
        </a:p>
      </dgm:t>
    </dgm:pt>
    <dgm:pt modelId="{CD762747-A361-459B-8DF4-A0DF86998474}">
      <dgm:prSet/>
      <dgm:spPr/>
      <dgm:t>
        <a:bodyPr/>
        <a:lstStyle/>
        <a:p>
          <a:r>
            <a:rPr lang="en-US"/>
            <a:t>ranker.com</a:t>
          </a:r>
        </a:p>
      </dgm:t>
    </dgm:pt>
    <dgm:pt modelId="{92A00142-26C0-49E6-8400-D7836FDC672C}" type="parTrans" cxnId="{A9FA54D7-7049-4E88-9396-CF90196CA8B0}">
      <dgm:prSet/>
      <dgm:spPr/>
      <dgm:t>
        <a:bodyPr/>
        <a:lstStyle/>
        <a:p>
          <a:endParaRPr lang="en-US"/>
        </a:p>
      </dgm:t>
    </dgm:pt>
    <dgm:pt modelId="{53316366-147F-4364-B93E-2B85AF4D979E}" type="sibTrans" cxnId="{A9FA54D7-7049-4E88-9396-CF90196CA8B0}">
      <dgm:prSet/>
      <dgm:spPr/>
      <dgm:t>
        <a:bodyPr/>
        <a:lstStyle/>
        <a:p>
          <a:endParaRPr lang="en-US"/>
        </a:p>
      </dgm:t>
    </dgm:pt>
    <dgm:pt modelId="{662BA55E-E996-42B5-9D9C-4F0455532A86}">
      <dgm:prSet/>
      <dgm:spPr/>
      <dgm:t>
        <a:bodyPr/>
        <a:lstStyle/>
        <a:p>
          <a:r>
            <a:rPr lang="en-US"/>
            <a:t>mymodernmet.com</a:t>
          </a:r>
        </a:p>
      </dgm:t>
    </dgm:pt>
    <dgm:pt modelId="{7980DC0E-C9B6-4339-B5E4-32E6166C69D9}" type="parTrans" cxnId="{559180BC-FA3A-4136-87EC-0344FA5650F5}">
      <dgm:prSet/>
      <dgm:spPr/>
      <dgm:t>
        <a:bodyPr/>
        <a:lstStyle/>
        <a:p>
          <a:endParaRPr lang="en-US"/>
        </a:p>
      </dgm:t>
    </dgm:pt>
    <dgm:pt modelId="{41D0AF9D-8497-4D3F-9EB5-775302B6F306}" type="sibTrans" cxnId="{559180BC-FA3A-4136-87EC-0344FA5650F5}">
      <dgm:prSet/>
      <dgm:spPr/>
      <dgm:t>
        <a:bodyPr/>
        <a:lstStyle/>
        <a:p>
          <a:endParaRPr lang="en-US"/>
        </a:p>
      </dgm:t>
    </dgm:pt>
    <dgm:pt modelId="{B17A36F5-587A-4767-84ED-76CEFA8239F0}">
      <dgm:prSet/>
      <dgm:spPr/>
      <dgm:t>
        <a:bodyPr/>
        <a:lstStyle/>
        <a:p>
          <a:r>
            <a:rPr lang="en-US"/>
            <a:t>Located sources of art, i.e., museums</a:t>
          </a:r>
        </a:p>
      </dgm:t>
    </dgm:pt>
    <dgm:pt modelId="{6CC1A629-3652-4C60-B60A-658B7615BAE6}" type="parTrans" cxnId="{EEBF6C89-6CB0-471B-B742-A26547D3C20D}">
      <dgm:prSet/>
      <dgm:spPr/>
      <dgm:t>
        <a:bodyPr/>
        <a:lstStyle/>
        <a:p>
          <a:endParaRPr lang="en-US"/>
        </a:p>
      </dgm:t>
    </dgm:pt>
    <dgm:pt modelId="{E815EA03-03CE-498A-83F4-5690C75858AB}" type="sibTrans" cxnId="{EEBF6C89-6CB0-471B-B742-A26547D3C20D}">
      <dgm:prSet/>
      <dgm:spPr/>
      <dgm:t>
        <a:bodyPr/>
        <a:lstStyle/>
        <a:p>
          <a:endParaRPr lang="en-US"/>
        </a:p>
      </dgm:t>
    </dgm:pt>
    <dgm:pt modelId="{DB2D0768-EF32-4E0B-B7EB-C64AB10C7692}">
      <dgm:prSet/>
      <dgm:spPr/>
      <dgm:t>
        <a:bodyPr/>
        <a:lstStyle/>
        <a:p>
          <a:r>
            <a:rPr lang="en-US"/>
            <a:t>Each of us selected a region within the Midwest</a:t>
          </a:r>
        </a:p>
      </dgm:t>
    </dgm:pt>
    <dgm:pt modelId="{F9631B07-4508-4151-BB2C-CB5C361D5BA2}" type="parTrans" cxnId="{BF0088D0-0BD8-448C-A00A-55A6B9F9788B}">
      <dgm:prSet/>
      <dgm:spPr/>
      <dgm:t>
        <a:bodyPr/>
        <a:lstStyle/>
        <a:p>
          <a:endParaRPr lang="en-US"/>
        </a:p>
      </dgm:t>
    </dgm:pt>
    <dgm:pt modelId="{E0393C75-03F7-4781-A536-37D831207881}" type="sibTrans" cxnId="{BF0088D0-0BD8-448C-A00A-55A6B9F9788B}">
      <dgm:prSet/>
      <dgm:spPr/>
      <dgm:t>
        <a:bodyPr/>
        <a:lstStyle/>
        <a:p>
          <a:endParaRPr lang="en-US"/>
        </a:p>
      </dgm:t>
    </dgm:pt>
    <dgm:pt modelId="{85DE5439-F98F-406A-BCE8-4F00D494F4BA}" type="pres">
      <dgm:prSet presAssocID="{BBBA1A8E-63B9-447D-9D0A-2489761D0C34}" presName="root" presStyleCnt="0">
        <dgm:presLayoutVars>
          <dgm:dir/>
          <dgm:resizeHandles val="exact"/>
        </dgm:presLayoutVars>
      </dgm:prSet>
      <dgm:spPr/>
    </dgm:pt>
    <dgm:pt modelId="{2FE06AB8-87A9-4DF6-886E-D8C6FACE30F4}" type="pres">
      <dgm:prSet presAssocID="{7A10072C-813F-470F-A32E-1C1F3EF89A7A}" presName="compNode" presStyleCnt="0"/>
      <dgm:spPr/>
    </dgm:pt>
    <dgm:pt modelId="{324E9176-9DE4-4F57-B4C6-B352513E19D2}" type="pres">
      <dgm:prSet presAssocID="{7A10072C-813F-470F-A32E-1C1F3EF89A7A}" presName="bgRect" presStyleLbl="bgShp" presStyleIdx="0" presStyleCnt="4"/>
      <dgm:spPr/>
    </dgm:pt>
    <dgm:pt modelId="{BE63CCDA-5DAE-4D07-87EA-5EBA7A2FA7BC}" type="pres">
      <dgm:prSet presAssocID="{7A10072C-813F-470F-A32E-1C1F3EF89A7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t Air Balloon"/>
        </a:ext>
      </dgm:extLst>
    </dgm:pt>
    <dgm:pt modelId="{5FA458FA-F874-4A85-A193-0C05098C07BA}" type="pres">
      <dgm:prSet presAssocID="{7A10072C-813F-470F-A32E-1C1F3EF89A7A}" presName="spaceRect" presStyleCnt="0"/>
      <dgm:spPr/>
    </dgm:pt>
    <dgm:pt modelId="{5BD39B09-3B63-42F5-95B0-EBB9F903CA65}" type="pres">
      <dgm:prSet presAssocID="{7A10072C-813F-470F-A32E-1C1F3EF89A7A}" presName="parTx" presStyleLbl="revTx" presStyleIdx="0" presStyleCnt="6">
        <dgm:presLayoutVars>
          <dgm:chMax val="0"/>
          <dgm:chPref val="0"/>
        </dgm:presLayoutVars>
      </dgm:prSet>
      <dgm:spPr/>
    </dgm:pt>
    <dgm:pt modelId="{E798A762-806D-4086-AA01-7E7BA92D1457}" type="pres">
      <dgm:prSet presAssocID="{EFAD4DB0-7674-48B0-9EF0-884F6C8E3A3B}" presName="sibTrans" presStyleCnt="0"/>
      <dgm:spPr/>
    </dgm:pt>
    <dgm:pt modelId="{FCE88039-4CBE-4AD7-9228-22D58C991EFB}" type="pres">
      <dgm:prSet presAssocID="{17697525-FC6A-47F4-AA17-588D3E1B1D09}" presName="compNode" presStyleCnt="0"/>
      <dgm:spPr/>
    </dgm:pt>
    <dgm:pt modelId="{332CB867-1E51-47E9-9911-5CB9483D5CF0}" type="pres">
      <dgm:prSet presAssocID="{17697525-FC6A-47F4-AA17-588D3E1B1D09}" presName="bgRect" presStyleLbl="bgShp" presStyleIdx="1" presStyleCnt="4"/>
      <dgm:spPr/>
    </dgm:pt>
    <dgm:pt modelId="{AA0C1B45-4AC1-4370-B6C8-C30252B6DFFF}" type="pres">
      <dgm:prSet presAssocID="{17697525-FC6A-47F4-AA17-588D3E1B1D0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E39142B0-01EA-461A-87C2-25F9DFE96F9F}" type="pres">
      <dgm:prSet presAssocID="{17697525-FC6A-47F4-AA17-588D3E1B1D09}" presName="spaceRect" presStyleCnt="0"/>
      <dgm:spPr/>
    </dgm:pt>
    <dgm:pt modelId="{B2480D0D-5BD8-4E55-89B8-A3C29F8A7CA0}" type="pres">
      <dgm:prSet presAssocID="{17697525-FC6A-47F4-AA17-588D3E1B1D09}" presName="parTx" presStyleLbl="revTx" presStyleIdx="1" presStyleCnt="6">
        <dgm:presLayoutVars>
          <dgm:chMax val="0"/>
          <dgm:chPref val="0"/>
        </dgm:presLayoutVars>
      </dgm:prSet>
      <dgm:spPr/>
    </dgm:pt>
    <dgm:pt modelId="{4D2CA5EC-2BE2-4FC4-8031-D704795E1F91}" type="pres">
      <dgm:prSet presAssocID="{E97B591F-5BA8-47A6-A038-32F64A9CC75D}" presName="sibTrans" presStyleCnt="0"/>
      <dgm:spPr/>
    </dgm:pt>
    <dgm:pt modelId="{48C46280-4D3A-4DD7-A557-B5C005F36FD9}" type="pres">
      <dgm:prSet presAssocID="{3AA6DFAC-130B-451E-893D-9F597870A2BE}" presName="compNode" presStyleCnt="0"/>
      <dgm:spPr/>
    </dgm:pt>
    <dgm:pt modelId="{349F65AA-4360-4259-A410-80CAA92F4F20}" type="pres">
      <dgm:prSet presAssocID="{3AA6DFAC-130B-451E-893D-9F597870A2BE}" presName="bgRect" presStyleLbl="bgShp" presStyleIdx="2" presStyleCnt="4"/>
      <dgm:spPr/>
    </dgm:pt>
    <dgm:pt modelId="{0650B3A3-2AF4-4B27-9605-D68F3EFD3899}" type="pres">
      <dgm:prSet presAssocID="{3AA6DFAC-130B-451E-893D-9F597870A2B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C246CDB0-8610-4762-84AB-9FA414FACF17}" type="pres">
      <dgm:prSet presAssocID="{3AA6DFAC-130B-451E-893D-9F597870A2BE}" presName="spaceRect" presStyleCnt="0"/>
      <dgm:spPr/>
    </dgm:pt>
    <dgm:pt modelId="{5854D591-3AB5-42A6-9904-5F5B847A80B3}" type="pres">
      <dgm:prSet presAssocID="{3AA6DFAC-130B-451E-893D-9F597870A2BE}" presName="parTx" presStyleLbl="revTx" presStyleIdx="2" presStyleCnt="6">
        <dgm:presLayoutVars>
          <dgm:chMax val="0"/>
          <dgm:chPref val="0"/>
        </dgm:presLayoutVars>
      </dgm:prSet>
      <dgm:spPr/>
    </dgm:pt>
    <dgm:pt modelId="{CBC838A2-A460-437F-AFB2-AAD0B378C23D}" type="pres">
      <dgm:prSet presAssocID="{3AA6DFAC-130B-451E-893D-9F597870A2BE}" presName="desTx" presStyleLbl="revTx" presStyleIdx="3" presStyleCnt="6">
        <dgm:presLayoutVars/>
      </dgm:prSet>
      <dgm:spPr/>
    </dgm:pt>
    <dgm:pt modelId="{3264A368-4E5C-4648-8A23-4FED38A32113}" type="pres">
      <dgm:prSet presAssocID="{2DC25C3C-9FE0-425B-BAC9-52B51E920922}" presName="sibTrans" presStyleCnt="0"/>
      <dgm:spPr/>
    </dgm:pt>
    <dgm:pt modelId="{A4D5A1AD-24B1-42B0-B89F-05019BB1EC63}" type="pres">
      <dgm:prSet presAssocID="{B17A36F5-587A-4767-84ED-76CEFA8239F0}" presName="compNode" presStyleCnt="0"/>
      <dgm:spPr/>
    </dgm:pt>
    <dgm:pt modelId="{FA7DFE61-52F7-46E0-B1DD-4A6A64869D85}" type="pres">
      <dgm:prSet presAssocID="{B17A36F5-587A-4767-84ED-76CEFA8239F0}" presName="bgRect" presStyleLbl="bgShp" presStyleIdx="3" presStyleCnt="4"/>
      <dgm:spPr/>
    </dgm:pt>
    <dgm:pt modelId="{7926E802-C040-48BE-BF7B-404680C9E2AA}" type="pres">
      <dgm:prSet presAssocID="{B17A36F5-587A-4767-84ED-76CEFA8239F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2B22B2A3-1518-4BAD-9B0D-85C9E08A0286}" type="pres">
      <dgm:prSet presAssocID="{B17A36F5-587A-4767-84ED-76CEFA8239F0}" presName="spaceRect" presStyleCnt="0"/>
      <dgm:spPr/>
    </dgm:pt>
    <dgm:pt modelId="{1D70A091-4BF9-4F97-A005-F0B75D5AD2A5}" type="pres">
      <dgm:prSet presAssocID="{B17A36F5-587A-4767-84ED-76CEFA8239F0}" presName="parTx" presStyleLbl="revTx" presStyleIdx="4" presStyleCnt="6">
        <dgm:presLayoutVars>
          <dgm:chMax val="0"/>
          <dgm:chPref val="0"/>
        </dgm:presLayoutVars>
      </dgm:prSet>
      <dgm:spPr/>
    </dgm:pt>
    <dgm:pt modelId="{BA993342-4FA8-4809-976B-43FD708D621E}" type="pres">
      <dgm:prSet presAssocID="{B17A36F5-587A-4767-84ED-76CEFA8239F0}" presName="desTx" presStyleLbl="revTx" presStyleIdx="5" presStyleCnt="6">
        <dgm:presLayoutVars/>
      </dgm:prSet>
      <dgm:spPr/>
    </dgm:pt>
  </dgm:ptLst>
  <dgm:cxnLst>
    <dgm:cxn modelId="{452DBF08-BBD2-42BE-A758-FEBC16378A45}" type="presOf" srcId="{662BA55E-E996-42B5-9D9C-4F0455532A86}" destId="{CBC838A2-A460-437F-AFB2-AAD0B378C23D}" srcOrd="0" destOrd="2" presId="urn:microsoft.com/office/officeart/2018/2/layout/IconVerticalSolidList"/>
    <dgm:cxn modelId="{D159A119-A322-4129-B632-193252BB07A2}" type="presOf" srcId="{3AA6DFAC-130B-451E-893D-9F597870A2BE}" destId="{5854D591-3AB5-42A6-9904-5F5B847A80B3}" srcOrd="0" destOrd="0" presId="urn:microsoft.com/office/officeart/2018/2/layout/IconVerticalSolidList"/>
    <dgm:cxn modelId="{DABCCD30-01F9-4652-BD16-E925D8F0FA3B}" type="presOf" srcId="{A16B3EC0-1464-4511-AE62-AC56CDF3F162}" destId="{CBC838A2-A460-437F-AFB2-AAD0B378C23D}" srcOrd="0" destOrd="0" presId="urn:microsoft.com/office/officeart/2018/2/layout/IconVerticalSolidList"/>
    <dgm:cxn modelId="{3A8E7D38-7898-4B4F-80BB-C30B8D9772A7}" type="presOf" srcId="{BBBA1A8E-63B9-447D-9D0A-2489761D0C34}" destId="{85DE5439-F98F-406A-BCE8-4F00D494F4BA}" srcOrd="0" destOrd="0" presId="urn:microsoft.com/office/officeart/2018/2/layout/IconVerticalSolidList"/>
    <dgm:cxn modelId="{D252124F-2E6E-49FC-B0B2-EB4289AE7DD7}" type="presOf" srcId="{CD762747-A361-459B-8DF4-A0DF86998474}" destId="{CBC838A2-A460-437F-AFB2-AAD0B378C23D}" srcOrd="0" destOrd="1" presId="urn:microsoft.com/office/officeart/2018/2/layout/IconVerticalSolidList"/>
    <dgm:cxn modelId="{52D3706F-5AA2-4157-9F69-5054DC67089B}" type="presOf" srcId="{17697525-FC6A-47F4-AA17-588D3E1B1D09}" destId="{B2480D0D-5BD8-4E55-89B8-A3C29F8A7CA0}" srcOrd="0" destOrd="0" presId="urn:microsoft.com/office/officeart/2018/2/layout/IconVerticalSolidList"/>
    <dgm:cxn modelId="{2D190189-71F8-4475-B19A-F506BB33F085}" type="presOf" srcId="{7A10072C-813F-470F-A32E-1C1F3EF89A7A}" destId="{5BD39B09-3B63-42F5-95B0-EBB9F903CA65}" srcOrd="0" destOrd="0" presId="urn:microsoft.com/office/officeart/2018/2/layout/IconVerticalSolidList"/>
    <dgm:cxn modelId="{EEBF6C89-6CB0-471B-B742-A26547D3C20D}" srcId="{BBBA1A8E-63B9-447D-9D0A-2489761D0C34}" destId="{B17A36F5-587A-4767-84ED-76CEFA8239F0}" srcOrd="3" destOrd="0" parTransId="{6CC1A629-3652-4C60-B60A-658B7615BAE6}" sibTransId="{E815EA03-03CE-498A-83F4-5690C75858AB}"/>
    <dgm:cxn modelId="{7548EEAB-A2F0-4C8D-85BA-574D9F11F538}" type="presOf" srcId="{B17A36F5-587A-4767-84ED-76CEFA8239F0}" destId="{1D70A091-4BF9-4F97-A005-F0B75D5AD2A5}" srcOrd="0" destOrd="0" presId="urn:microsoft.com/office/officeart/2018/2/layout/IconVerticalSolidList"/>
    <dgm:cxn modelId="{CCD280AD-E748-4A60-BA78-692F41ABDEA4}" srcId="{3AA6DFAC-130B-451E-893D-9F597870A2BE}" destId="{A16B3EC0-1464-4511-AE62-AC56CDF3F162}" srcOrd="0" destOrd="0" parTransId="{8F782E63-47E3-4433-947C-DC21CBEF6A02}" sibTransId="{58DC4B12-C729-46AA-B257-7DBFD2A2D0E5}"/>
    <dgm:cxn modelId="{01F0CAB2-8715-426C-B441-CC8B99F065DB}" srcId="{BBBA1A8E-63B9-447D-9D0A-2489761D0C34}" destId="{3AA6DFAC-130B-451E-893D-9F597870A2BE}" srcOrd="2" destOrd="0" parTransId="{F7E73E45-BC6D-4956-B839-4B1622C9F706}" sibTransId="{2DC25C3C-9FE0-425B-BAC9-52B51E920922}"/>
    <dgm:cxn modelId="{DB20F2B4-6132-45D7-BA8F-C008D3D04076}" type="presOf" srcId="{DB2D0768-EF32-4E0B-B7EB-C64AB10C7692}" destId="{BA993342-4FA8-4809-976B-43FD708D621E}" srcOrd="0" destOrd="0" presId="urn:microsoft.com/office/officeart/2018/2/layout/IconVerticalSolidList"/>
    <dgm:cxn modelId="{1D8484BA-2189-47DC-9CE6-A02355D865FB}" srcId="{BBBA1A8E-63B9-447D-9D0A-2489761D0C34}" destId="{7A10072C-813F-470F-A32E-1C1F3EF89A7A}" srcOrd="0" destOrd="0" parTransId="{9F9BDA5C-AD78-4B0F-8D01-56118E1256D1}" sibTransId="{EFAD4DB0-7674-48B0-9EF0-884F6C8E3A3B}"/>
    <dgm:cxn modelId="{559180BC-FA3A-4136-87EC-0344FA5650F5}" srcId="{3AA6DFAC-130B-451E-893D-9F597870A2BE}" destId="{662BA55E-E996-42B5-9D9C-4F0455532A86}" srcOrd="2" destOrd="0" parTransId="{7980DC0E-C9B6-4339-B5E4-32E6166C69D9}" sibTransId="{41D0AF9D-8497-4D3F-9EB5-775302B6F306}"/>
    <dgm:cxn modelId="{2C36BDC4-FD06-4BCB-806E-19149F403FF7}" srcId="{BBBA1A8E-63B9-447D-9D0A-2489761D0C34}" destId="{17697525-FC6A-47F4-AA17-588D3E1B1D09}" srcOrd="1" destOrd="0" parTransId="{15CCE48B-96D9-4F66-B35D-F6E50D8BC1B9}" sibTransId="{E97B591F-5BA8-47A6-A038-32F64A9CC75D}"/>
    <dgm:cxn modelId="{BF0088D0-0BD8-448C-A00A-55A6B9F9788B}" srcId="{B17A36F5-587A-4767-84ED-76CEFA8239F0}" destId="{DB2D0768-EF32-4E0B-B7EB-C64AB10C7692}" srcOrd="0" destOrd="0" parTransId="{F9631B07-4508-4151-BB2C-CB5C361D5BA2}" sibTransId="{E0393C75-03F7-4781-A536-37D831207881}"/>
    <dgm:cxn modelId="{A9FA54D7-7049-4E88-9396-CF90196CA8B0}" srcId="{3AA6DFAC-130B-451E-893D-9F597870A2BE}" destId="{CD762747-A361-459B-8DF4-A0DF86998474}" srcOrd="1" destOrd="0" parTransId="{92A00142-26C0-49E6-8400-D7836FDC672C}" sibTransId="{53316366-147F-4364-B93E-2B85AF4D979E}"/>
    <dgm:cxn modelId="{990F3B68-606F-4C1F-9787-06F4694D2CDE}" type="presParOf" srcId="{85DE5439-F98F-406A-BCE8-4F00D494F4BA}" destId="{2FE06AB8-87A9-4DF6-886E-D8C6FACE30F4}" srcOrd="0" destOrd="0" presId="urn:microsoft.com/office/officeart/2018/2/layout/IconVerticalSolidList"/>
    <dgm:cxn modelId="{7B23C209-C80B-410E-84EC-AB08F07DB7A3}" type="presParOf" srcId="{2FE06AB8-87A9-4DF6-886E-D8C6FACE30F4}" destId="{324E9176-9DE4-4F57-B4C6-B352513E19D2}" srcOrd="0" destOrd="0" presId="urn:microsoft.com/office/officeart/2018/2/layout/IconVerticalSolidList"/>
    <dgm:cxn modelId="{ECCDC814-3297-43DD-A4C5-069B5526A9F5}" type="presParOf" srcId="{2FE06AB8-87A9-4DF6-886E-D8C6FACE30F4}" destId="{BE63CCDA-5DAE-4D07-87EA-5EBA7A2FA7BC}" srcOrd="1" destOrd="0" presId="urn:microsoft.com/office/officeart/2018/2/layout/IconVerticalSolidList"/>
    <dgm:cxn modelId="{AD5C8AA0-6954-4CCA-BC16-B4DD1D17CD60}" type="presParOf" srcId="{2FE06AB8-87A9-4DF6-886E-D8C6FACE30F4}" destId="{5FA458FA-F874-4A85-A193-0C05098C07BA}" srcOrd="2" destOrd="0" presId="urn:microsoft.com/office/officeart/2018/2/layout/IconVerticalSolidList"/>
    <dgm:cxn modelId="{8E031BF3-0E06-48D8-8AD3-88AE1C2FDD28}" type="presParOf" srcId="{2FE06AB8-87A9-4DF6-886E-D8C6FACE30F4}" destId="{5BD39B09-3B63-42F5-95B0-EBB9F903CA65}" srcOrd="3" destOrd="0" presId="urn:microsoft.com/office/officeart/2018/2/layout/IconVerticalSolidList"/>
    <dgm:cxn modelId="{C22528C7-7446-4134-8188-29D35F958610}" type="presParOf" srcId="{85DE5439-F98F-406A-BCE8-4F00D494F4BA}" destId="{E798A762-806D-4086-AA01-7E7BA92D1457}" srcOrd="1" destOrd="0" presId="urn:microsoft.com/office/officeart/2018/2/layout/IconVerticalSolidList"/>
    <dgm:cxn modelId="{20600775-EE95-49A9-8149-E70D903B05C9}" type="presParOf" srcId="{85DE5439-F98F-406A-BCE8-4F00D494F4BA}" destId="{FCE88039-4CBE-4AD7-9228-22D58C991EFB}" srcOrd="2" destOrd="0" presId="urn:microsoft.com/office/officeart/2018/2/layout/IconVerticalSolidList"/>
    <dgm:cxn modelId="{6025B0E7-7221-4178-870A-5253E15A952B}" type="presParOf" srcId="{FCE88039-4CBE-4AD7-9228-22D58C991EFB}" destId="{332CB867-1E51-47E9-9911-5CB9483D5CF0}" srcOrd="0" destOrd="0" presId="urn:microsoft.com/office/officeart/2018/2/layout/IconVerticalSolidList"/>
    <dgm:cxn modelId="{490DA43D-9491-4397-8D5B-4756A3F79B4A}" type="presParOf" srcId="{FCE88039-4CBE-4AD7-9228-22D58C991EFB}" destId="{AA0C1B45-4AC1-4370-B6C8-C30252B6DFFF}" srcOrd="1" destOrd="0" presId="urn:microsoft.com/office/officeart/2018/2/layout/IconVerticalSolidList"/>
    <dgm:cxn modelId="{98416B23-1BE1-4A94-A93C-446357ED7080}" type="presParOf" srcId="{FCE88039-4CBE-4AD7-9228-22D58C991EFB}" destId="{E39142B0-01EA-461A-87C2-25F9DFE96F9F}" srcOrd="2" destOrd="0" presId="urn:microsoft.com/office/officeart/2018/2/layout/IconVerticalSolidList"/>
    <dgm:cxn modelId="{6E003377-95A1-4320-BC04-F60C9D47593B}" type="presParOf" srcId="{FCE88039-4CBE-4AD7-9228-22D58C991EFB}" destId="{B2480D0D-5BD8-4E55-89B8-A3C29F8A7CA0}" srcOrd="3" destOrd="0" presId="urn:microsoft.com/office/officeart/2018/2/layout/IconVerticalSolidList"/>
    <dgm:cxn modelId="{BFF2661E-3C59-4D15-8BA3-BB1FDB75D2F4}" type="presParOf" srcId="{85DE5439-F98F-406A-BCE8-4F00D494F4BA}" destId="{4D2CA5EC-2BE2-4FC4-8031-D704795E1F91}" srcOrd="3" destOrd="0" presId="urn:microsoft.com/office/officeart/2018/2/layout/IconVerticalSolidList"/>
    <dgm:cxn modelId="{C80A2743-6408-4F5C-9809-80D32B613829}" type="presParOf" srcId="{85DE5439-F98F-406A-BCE8-4F00D494F4BA}" destId="{48C46280-4D3A-4DD7-A557-B5C005F36FD9}" srcOrd="4" destOrd="0" presId="urn:microsoft.com/office/officeart/2018/2/layout/IconVerticalSolidList"/>
    <dgm:cxn modelId="{DDA5FFD4-7520-4E8E-B0A8-FA0B5EEAF542}" type="presParOf" srcId="{48C46280-4D3A-4DD7-A557-B5C005F36FD9}" destId="{349F65AA-4360-4259-A410-80CAA92F4F20}" srcOrd="0" destOrd="0" presId="urn:microsoft.com/office/officeart/2018/2/layout/IconVerticalSolidList"/>
    <dgm:cxn modelId="{DC9B9CD6-ECFF-48D6-9522-83A70094C4DD}" type="presParOf" srcId="{48C46280-4D3A-4DD7-A557-B5C005F36FD9}" destId="{0650B3A3-2AF4-4B27-9605-D68F3EFD3899}" srcOrd="1" destOrd="0" presId="urn:microsoft.com/office/officeart/2018/2/layout/IconVerticalSolidList"/>
    <dgm:cxn modelId="{9786FE40-32C9-46A8-9014-6A5A484E7A54}" type="presParOf" srcId="{48C46280-4D3A-4DD7-A557-B5C005F36FD9}" destId="{C246CDB0-8610-4762-84AB-9FA414FACF17}" srcOrd="2" destOrd="0" presId="urn:microsoft.com/office/officeart/2018/2/layout/IconVerticalSolidList"/>
    <dgm:cxn modelId="{F1A38333-68CF-4FCA-9F3E-424722F26249}" type="presParOf" srcId="{48C46280-4D3A-4DD7-A557-B5C005F36FD9}" destId="{5854D591-3AB5-42A6-9904-5F5B847A80B3}" srcOrd="3" destOrd="0" presId="urn:microsoft.com/office/officeart/2018/2/layout/IconVerticalSolidList"/>
    <dgm:cxn modelId="{12438B21-931C-4572-826E-90FC58CC0C52}" type="presParOf" srcId="{48C46280-4D3A-4DD7-A557-B5C005F36FD9}" destId="{CBC838A2-A460-437F-AFB2-AAD0B378C23D}" srcOrd="4" destOrd="0" presId="urn:microsoft.com/office/officeart/2018/2/layout/IconVerticalSolidList"/>
    <dgm:cxn modelId="{9050EFDE-0C4A-4207-B9BC-268CAF0EF327}" type="presParOf" srcId="{85DE5439-F98F-406A-BCE8-4F00D494F4BA}" destId="{3264A368-4E5C-4648-8A23-4FED38A32113}" srcOrd="5" destOrd="0" presId="urn:microsoft.com/office/officeart/2018/2/layout/IconVerticalSolidList"/>
    <dgm:cxn modelId="{3C4887D8-34D4-4507-8D63-417E9A62DD79}" type="presParOf" srcId="{85DE5439-F98F-406A-BCE8-4F00D494F4BA}" destId="{A4D5A1AD-24B1-42B0-B89F-05019BB1EC63}" srcOrd="6" destOrd="0" presId="urn:microsoft.com/office/officeart/2018/2/layout/IconVerticalSolidList"/>
    <dgm:cxn modelId="{D28CD9E6-353D-4D55-AAAA-4E77CF4564EA}" type="presParOf" srcId="{A4D5A1AD-24B1-42B0-B89F-05019BB1EC63}" destId="{FA7DFE61-52F7-46E0-B1DD-4A6A64869D85}" srcOrd="0" destOrd="0" presId="urn:microsoft.com/office/officeart/2018/2/layout/IconVerticalSolidList"/>
    <dgm:cxn modelId="{39F9338A-DB78-4A8C-9AC7-406E1F5B75F4}" type="presParOf" srcId="{A4D5A1AD-24B1-42B0-B89F-05019BB1EC63}" destId="{7926E802-C040-48BE-BF7B-404680C9E2AA}" srcOrd="1" destOrd="0" presId="urn:microsoft.com/office/officeart/2018/2/layout/IconVerticalSolidList"/>
    <dgm:cxn modelId="{4F0A7224-5B2C-4578-862B-5E77E85E9CD9}" type="presParOf" srcId="{A4D5A1AD-24B1-42B0-B89F-05019BB1EC63}" destId="{2B22B2A3-1518-4BAD-9B0D-85C9E08A0286}" srcOrd="2" destOrd="0" presId="urn:microsoft.com/office/officeart/2018/2/layout/IconVerticalSolidList"/>
    <dgm:cxn modelId="{3A80C813-9119-401F-8B53-C86C79CCB2B2}" type="presParOf" srcId="{A4D5A1AD-24B1-42B0-B89F-05019BB1EC63}" destId="{1D70A091-4BF9-4F97-A005-F0B75D5AD2A5}" srcOrd="3" destOrd="0" presId="urn:microsoft.com/office/officeart/2018/2/layout/IconVerticalSolidList"/>
    <dgm:cxn modelId="{7DA7B1A0-E689-4A96-91FD-285D028DFC32}" type="presParOf" srcId="{A4D5A1AD-24B1-42B0-B89F-05019BB1EC63}" destId="{BA993342-4FA8-4809-976B-43FD708D621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4E9176-9DE4-4F57-B4C6-B352513E19D2}">
      <dsp:nvSpPr>
        <dsp:cNvPr id="0" name=""/>
        <dsp:cNvSpPr/>
      </dsp:nvSpPr>
      <dsp:spPr>
        <a:xfrm>
          <a:off x="0" y="3058"/>
          <a:ext cx="7429500" cy="7118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3CCDA-5DAE-4D07-87EA-5EBA7A2FA7BC}">
      <dsp:nvSpPr>
        <dsp:cNvPr id="0" name=""/>
        <dsp:cNvSpPr/>
      </dsp:nvSpPr>
      <dsp:spPr>
        <a:xfrm>
          <a:off x="215336" y="163226"/>
          <a:ext cx="391521" cy="3915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39B09-3B63-42F5-95B0-EBB9F903CA65}">
      <dsp:nvSpPr>
        <dsp:cNvPr id="0" name=""/>
        <dsp:cNvSpPr/>
      </dsp:nvSpPr>
      <dsp:spPr>
        <a:xfrm>
          <a:off x="822194" y="3058"/>
          <a:ext cx="6606501" cy="711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38" tIns="75338" rIns="75338" bIns="7533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Determined the project object: TripAdvisor-like app for querying well know art at travel destinations.</a:t>
          </a:r>
        </a:p>
      </dsp:txBody>
      <dsp:txXfrm>
        <a:off x="822194" y="3058"/>
        <a:ext cx="6606501" cy="711856"/>
      </dsp:txXfrm>
    </dsp:sp>
    <dsp:sp modelId="{332CB867-1E51-47E9-9911-5CB9483D5CF0}">
      <dsp:nvSpPr>
        <dsp:cNvPr id="0" name=""/>
        <dsp:cNvSpPr/>
      </dsp:nvSpPr>
      <dsp:spPr>
        <a:xfrm>
          <a:off x="0" y="892879"/>
          <a:ext cx="7429500" cy="7118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0C1B45-4AC1-4370-B6C8-C30252B6DFFF}">
      <dsp:nvSpPr>
        <dsp:cNvPr id="0" name=""/>
        <dsp:cNvSpPr/>
      </dsp:nvSpPr>
      <dsp:spPr>
        <a:xfrm>
          <a:off x="215336" y="1053047"/>
          <a:ext cx="391521" cy="3915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80D0D-5BD8-4E55-89B8-A3C29F8A7CA0}">
      <dsp:nvSpPr>
        <dsp:cNvPr id="0" name=""/>
        <dsp:cNvSpPr/>
      </dsp:nvSpPr>
      <dsp:spPr>
        <a:xfrm>
          <a:off x="822194" y="892879"/>
          <a:ext cx="6606501" cy="711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38" tIns="75338" rIns="75338" bIns="7533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Decided on artform, initially was painters and sculptors.</a:t>
          </a:r>
        </a:p>
      </dsp:txBody>
      <dsp:txXfrm>
        <a:off x="822194" y="892879"/>
        <a:ext cx="6606501" cy="711856"/>
      </dsp:txXfrm>
    </dsp:sp>
    <dsp:sp modelId="{349F65AA-4360-4259-A410-80CAA92F4F20}">
      <dsp:nvSpPr>
        <dsp:cNvPr id="0" name=""/>
        <dsp:cNvSpPr/>
      </dsp:nvSpPr>
      <dsp:spPr>
        <a:xfrm>
          <a:off x="0" y="1782700"/>
          <a:ext cx="7429500" cy="7118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50B3A3-2AF4-4B27-9605-D68F3EFD3899}">
      <dsp:nvSpPr>
        <dsp:cNvPr id="0" name=""/>
        <dsp:cNvSpPr/>
      </dsp:nvSpPr>
      <dsp:spPr>
        <a:xfrm>
          <a:off x="215336" y="1942867"/>
          <a:ext cx="391521" cy="3915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4D591-3AB5-42A6-9904-5F5B847A80B3}">
      <dsp:nvSpPr>
        <dsp:cNvPr id="0" name=""/>
        <dsp:cNvSpPr/>
      </dsp:nvSpPr>
      <dsp:spPr>
        <a:xfrm>
          <a:off x="822194" y="1782700"/>
          <a:ext cx="3343275" cy="711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38" tIns="75338" rIns="75338" bIns="7533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Determined the definition of ‘well-known’ or ‘popular’ art.</a:t>
          </a:r>
        </a:p>
      </dsp:txBody>
      <dsp:txXfrm>
        <a:off x="822194" y="1782700"/>
        <a:ext cx="3343275" cy="711856"/>
      </dsp:txXfrm>
    </dsp:sp>
    <dsp:sp modelId="{CBC838A2-A460-437F-AFB2-AAD0B378C23D}">
      <dsp:nvSpPr>
        <dsp:cNvPr id="0" name=""/>
        <dsp:cNvSpPr/>
      </dsp:nvSpPr>
      <dsp:spPr>
        <a:xfrm>
          <a:off x="4165469" y="1782700"/>
          <a:ext cx="3263226" cy="711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38" tIns="75338" rIns="75338" bIns="7533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artwolf.com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ranker.com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mymodernmet.com</a:t>
          </a:r>
        </a:p>
      </dsp:txBody>
      <dsp:txXfrm>
        <a:off x="4165469" y="1782700"/>
        <a:ext cx="3263226" cy="711856"/>
      </dsp:txXfrm>
    </dsp:sp>
    <dsp:sp modelId="{FA7DFE61-52F7-46E0-B1DD-4A6A64869D85}">
      <dsp:nvSpPr>
        <dsp:cNvPr id="0" name=""/>
        <dsp:cNvSpPr/>
      </dsp:nvSpPr>
      <dsp:spPr>
        <a:xfrm>
          <a:off x="0" y="2672520"/>
          <a:ext cx="7429500" cy="7118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26E802-C040-48BE-BF7B-404680C9E2AA}">
      <dsp:nvSpPr>
        <dsp:cNvPr id="0" name=""/>
        <dsp:cNvSpPr/>
      </dsp:nvSpPr>
      <dsp:spPr>
        <a:xfrm>
          <a:off x="215336" y="2832688"/>
          <a:ext cx="391521" cy="3915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0A091-4BF9-4F97-A005-F0B75D5AD2A5}">
      <dsp:nvSpPr>
        <dsp:cNvPr id="0" name=""/>
        <dsp:cNvSpPr/>
      </dsp:nvSpPr>
      <dsp:spPr>
        <a:xfrm>
          <a:off x="822194" y="2672520"/>
          <a:ext cx="3343275" cy="711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38" tIns="75338" rIns="75338" bIns="7533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Located sources of art, i.e., museums</a:t>
          </a:r>
        </a:p>
      </dsp:txBody>
      <dsp:txXfrm>
        <a:off x="822194" y="2672520"/>
        <a:ext cx="3343275" cy="711856"/>
      </dsp:txXfrm>
    </dsp:sp>
    <dsp:sp modelId="{BA993342-4FA8-4809-976B-43FD708D621E}">
      <dsp:nvSpPr>
        <dsp:cNvPr id="0" name=""/>
        <dsp:cNvSpPr/>
      </dsp:nvSpPr>
      <dsp:spPr>
        <a:xfrm>
          <a:off x="4165469" y="2672520"/>
          <a:ext cx="3263226" cy="711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38" tIns="75338" rIns="75338" bIns="7533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Each of us selected a region within the Midwest</a:t>
          </a:r>
        </a:p>
      </dsp:txBody>
      <dsp:txXfrm>
        <a:off x="4165469" y="2672520"/>
        <a:ext cx="3263226" cy="711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FEAAF-6FF3-47B9-9297-9F302BE5A53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6A90D-50A1-4312-B5EA-177D44AB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41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944B3-ADC3-43A4-9C67-7CCB0AB55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5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5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89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7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11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71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28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9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96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6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8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9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0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6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8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2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1D7DFD34-F16B-44DE-AAAE-397A6F90DEC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2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">
              <a:schemeClr val="accent3">
                <a:lumMod val="0"/>
                <a:lumOff val="100000"/>
              </a:schemeClr>
            </a:gs>
            <a:gs pos="0">
              <a:schemeClr val="accent3">
                <a:lumMod val="0"/>
                <a:lumOff val="100000"/>
              </a:schemeClr>
            </a:gs>
            <a:gs pos="100000">
              <a:schemeClr val="accent4">
                <a:lumMod val="5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D7DFD34-F16B-44DE-AAAE-397A6F90DEC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17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8D18E834-2F95-278F-26C7-935891B92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059" y="609600"/>
            <a:ext cx="7429499" cy="14685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kern="1200" cap="all" spc="-60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alisto MT" panose="02040603050505030304" pitchFamily="18" charset="0"/>
                <a:ea typeface="+mj-ea"/>
                <a:cs typeface="+mj-cs"/>
              </a:rPr>
              <a:t>Outline</a:t>
            </a:r>
          </a:p>
        </p:txBody>
      </p:sp>
      <p:graphicFrame>
        <p:nvGraphicFramePr>
          <p:cNvPr id="11" name="Rectangle 3">
            <a:extLst>
              <a:ext uri="{FF2B5EF4-FFF2-40B4-BE49-F238E27FC236}">
                <a16:creationId xmlns:a16="http://schemas.microsoft.com/office/drawing/2014/main" id="{54F968FA-9D35-AFE7-9723-8C80A3AC17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4748698"/>
              </p:ext>
            </p:extLst>
          </p:nvPr>
        </p:nvGraphicFramePr>
        <p:xfrm>
          <a:off x="856059" y="2286000"/>
          <a:ext cx="74295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11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716A74D1-31AE-77F7-0F19-B1722926B22C}"/>
              </a:ext>
            </a:extLst>
          </p:cNvPr>
          <p:cNvSpPr/>
          <p:nvPr/>
        </p:nvSpPr>
        <p:spPr>
          <a:xfrm>
            <a:off x="322388" y="1266092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0120B-1146-B68F-7DF7-EB38B2EB7E8E}"/>
              </a:ext>
            </a:extLst>
          </p:cNvPr>
          <p:cNvSpPr txBox="1"/>
          <p:nvPr/>
        </p:nvSpPr>
        <p:spPr>
          <a:xfrm>
            <a:off x="339496" y="221062"/>
            <a:ext cx="1372555" cy="36933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Acquire data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972C95-A4C7-7E54-9BED-E40C12BBB867}"/>
              </a:ext>
            </a:extLst>
          </p:cNvPr>
          <p:cNvSpPr txBox="1"/>
          <p:nvPr/>
        </p:nvSpPr>
        <p:spPr>
          <a:xfrm>
            <a:off x="596168" y="1488830"/>
            <a:ext cx="85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API call</a:t>
            </a:r>
            <a:endParaRPr lang="en-US" dirty="0"/>
          </a:p>
        </p:txBody>
      </p:sp>
      <p:sp>
        <p:nvSpPr>
          <p:cNvPr id="7" name="Flowchart: Predefined Process 6">
            <a:extLst>
              <a:ext uri="{FF2B5EF4-FFF2-40B4-BE49-F238E27FC236}">
                <a16:creationId xmlns:a16="http://schemas.microsoft.com/office/drawing/2014/main" id="{52AC567C-B8AE-0544-F144-49A886216FEA}"/>
              </a:ext>
            </a:extLst>
          </p:cNvPr>
          <p:cNvSpPr/>
          <p:nvPr/>
        </p:nvSpPr>
        <p:spPr>
          <a:xfrm>
            <a:off x="322388" y="2584101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edefined Process 7">
            <a:extLst>
              <a:ext uri="{FF2B5EF4-FFF2-40B4-BE49-F238E27FC236}">
                <a16:creationId xmlns:a16="http://schemas.microsoft.com/office/drawing/2014/main" id="{D781FF77-AEC1-E060-C0E1-97E1141A56C9}"/>
              </a:ext>
            </a:extLst>
          </p:cNvPr>
          <p:cNvSpPr/>
          <p:nvPr/>
        </p:nvSpPr>
        <p:spPr>
          <a:xfrm>
            <a:off x="322388" y="4111450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6C8E3-DA80-89BC-79DC-1DE7E79EAA2C}"/>
              </a:ext>
            </a:extLst>
          </p:cNvPr>
          <p:cNvSpPr txBox="1"/>
          <p:nvPr/>
        </p:nvSpPr>
        <p:spPr>
          <a:xfrm>
            <a:off x="477756" y="2656114"/>
            <a:ext cx="1096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Beautiful Soup (module 11)</a:t>
            </a:r>
          </a:p>
          <a:p>
            <a:pPr algn="ctr"/>
            <a:r>
              <a:rPr lang="en-US" sz="1200" i="1"/>
              <a:t>Iowa</a:t>
            </a:r>
            <a:r>
              <a:rPr lang="en-US" sz="1200"/>
              <a:t>.ipynb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2E4364-0525-6C75-8B91-5FC086D15E87}"/>
              </a:ext>
            </a:extLst>
          </p:cNvPr>
          <p:cNvSpPr txBox="1"/>
          <p:nvPr/>
        </p:nvSpPr>
        <p:spPr>
          <a:xfrm>
            <a:off x="477756" y="3391316"/>
            <a:ext cx="1096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Output: </a:t>
            </a:r>
            <a:r>
              <a:rPr lang="en-US" sz="1200" i="1"/>
              <a:t>Iowa</a:t>
            </a:r>
            <a:r>
              <a:rPr lang="en-US" sz="1200"/>
              <a:t>.csv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F974DC-B56D-2EAE-EAE1-4346DE729D74}"/>
              </a:ext>
            </a:extLst>
          </p:cNvPr>
          <p:cNvSpPr txBox="1"/>
          <p:nvPr/>
        </p:nvSpPr>
        <p:spPr>
          <a:xfrm>
            <a:off x="640586" y="4203559"/>
            <a:ext cx="77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Direct data entry</a:t>
            </a:r>
            <a:endParaRPr lang="en-US" sz="1100" dirty="0"/>
          </a:p>
        </p:txBody>
      </p:sp>
      <p:sp>
        <p:nvSpPr>
          <p:cNvPr id="12" name="Flowchart: Predefined Process 11">
            <a:extLst>
              <a:ext uri="{FF2B5EF4-FFF2-40B4-BE49-F238E27FC236}">
                <a16:creationId xmlns:a16="http://schemas.microsoft.com/office/drawing/2014/main" id="{2C805808-D407-FC4C-322A-D21315C9FC18}"/>
              </a:ext>
            </a:extLst>
          </p:cNvPr>
          <p:cNvSpPr/>
          <p:nvPr/>
        </p:nvSpPr>
        <p:spPr>
          <a:xfrm>
            <a:off x="2856247" y="2553956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497D12-2AF6-0A89-496C-5983C5AC50CC}"/>
              </a:ext>
            </a:extLst>
          </p:cNvPr>
          <p:cNvSpPr txBox="1"/>
          <p:nvPr/>
        </p:nvSpPr>
        <p:spPr>
          <a:xfrm>
            <a:off x="2803490" y="1333081"/>
            <a:ext cx="1527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Import: </a:t>
            </a:r>
            <a:r>
              <a:rPr lang="en-US" sz="1200" i="1"/>
              <a:t>Iowa</a:t>
            </a:r>
            <a:r>
              <a:rPr lang="en-US" sz="1200"/>
              <a:t>.csv,</a:t>
            </a:r>
          </a:p>
          <a:p>
            <a:pPr algn="ctr"/>
            <a:r>
              <a:rPr lang="en-US" sz="1200"/>
              <a:t>MIA.csv,</a:t>
            </a:r>
          </a:p>
          <a:p>
            <a:pPr algn="ctr"/>
            <a:r>
              <a:rPr lang="en-US" sz="1200"/>
              <a:t>Top101painters.csv,</a:t>
            </a:r>
          </a:p>
          <a:p>
            <a:pPr algn="ctr"/>
            <a:r>
              <a:rPr lang="en-US" sz="1200"/>
              <a:t>Topsculpturists.csv</a:t>
            </a:r>
          </a:p>
          <a:p>
            <a:pPr algn="ctr"/>
            <a:r>
              <a:rPr lang="en-US" sz="1200"/>
              <a:t>*.csv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28DA1A-79C5-760E-C544-C61FCAED3A68}"/>
              </a:ext>
            </a:extLst>
          </p:cNvPr>
          <p:cNvSpPr txBox="1"/>
          <p:nvPr/>
        </p:nvSpPr>
        <p:spPr>
          <a:xfrm>
            <a:off x="2924067" y="2557307"/>
            <a:ext cx="1314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pgAdmin</a:t>
            </a:r>
          </a:p>
          <a:p>
            <a:pPr algn="ctr"/>
            <a:r>
              <a:rPr lang="en-US" sz="1200"/>
              <a:t>PostgreSQL </a:t>
            </a:r>
          </a:p>
          <a:p>
            <a:pPr algn="ctr"/>
            <a:r>
              <a:rPr lang="en-US" sz="1200"/>
              <a:t>(module 9)</a:t>
            </a:r>
          </a:p>
          <a:p>
            <a:pPr algn="ctr"/>
            <a:r>
              <a:rPr lang="en-US" sz="1200" i="1"/>
              <a:t>artfiltered</a:t>
            </a:r>
            <a:r>
              <a:rPr lang="en-US" sz="1200"/>
              <a:t>.sql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B2E60E-EACC-1793-E681-FFD44990E221}"/>
              </a:ext>
            </a:extLst>
          </p:cNvPr>
          <p:cNvSpPr txBox="1"/>
          <p:nvPr/>
        </p:nvSpPr>
        <p:spPr>
          <a:xfrm>
            <a:off x="2971422" y="3483426"/>
            <a:ext cx="1096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Output:</a:t>
            </a:r>
          </a:p>
          <a:p>
            <a:pPr algn="ctr"/>
            <a:r>
              <a:rPr lang="en-US" sz="1200"/>
              <a:t>ERD</a:t>
            </a:r>
          </a:p>
          <a:p>
            <a:pPr algn="ctr"/>
            <a:r>
              <a:rPr lang="en-US" sz="1200"/>
              <a:t> </a:t>
            </a:r>
            <a:r>
              <a:rPr lang="en-US" sz="1200" i="1"/>
              <a:t>artfiltered</a:t>
            </a:r>
            <a:r>
              <a:rPr lang="en-US" sz="1200"/>
              <a:t>.csv</a:t>
            </a:r>
            <a:endParaRPr lang="en-US" sz="1200" dirty="0"/>
          </a:p>
        </p:txBody>
      </p:sp>
      <p:sp>
        <p:nvSpPr>
          <p:cNvPr id="16" name="Flowchart: Predefined Process 15">
            <a:extLst>
              <a:ext uri="{FF2B5EF4-FFF2-40B4-BE49-F238E27FC236}">
                <a16:creationId xmlns:a16="http://schemas.microsoft.com/office/drawing/2014/main" id="{45178774-EF3A-EB27-87CA-43FE6105E0B3}"/>
              </a:ext>
            </a:extLst>
          </p:cNvPr>
          <p:cNvSpPr/>
          <p:nvPr/>
        </p:nvSpPr>
        <p:spPr>
          <a:xfrm>
            <a:off x="5500643" y="2887228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6A495E-2B02-867C-F371-C76E62128BDF}"/>
              </a:ext>
            </a:extLst>
          </p:cNvPr>
          <p:cNvSpPr txBox="1"/>
          <p:nvPr/>
        </p:nvSpPr>
        <p:spPr>
          <a:xfrm>
            <a:off x="5568463" y="2890579"/>
            <a:ext cx="131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Flask</a:t>
            </a:r>
          </a:p>
          <a:p>
            <a:pPr algn="ctr"/>
            <a:r>
              <a:rPr lang="en-US" sz="1200"/>
              <a:t>(module 11)</a:t>
            </a:r>
          </a:p>
          <a:p>
            <a:pPr algn="ctr"/>
            <a:r>
              <a:rPr lang="en-US" sz="1200" i="1"/>
              <a:t>artfiltered</a:t>
            </a:r>
            <a:r>
              <a:rPr lang="en-US" sz="1200"/>
              <a:t>.py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BABADA-D0A5-B59D-CCB7-DF6DEF18F5DC}"/>
              </a:ext>
            </a:extLst>
          </p:cNvPr>
          <p:cNvSpPr txBox="1"/>
          <p:nvPr/>
        </p:nvSpPr>
        <p:spPr>
          <a:xfrm>
            <a:off x="5637130" y="3826746"/>
            <a:ext cx="1185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Output: </a:t>
            </a:r>
            <a:r>
              <a:rPr lang="en-US" sz="1200" i="1"/>
              <a:t>artfiltered</a:t>
            </a:r>
            <a:r>
              <a:rPr lang="en-US" sz="1200"/>
              <a:t>.json</a:t>
            </a:r>
            <a:endParaRPr lang="en-US" sz="1200" dirty="0"/>
          </a:p>
        </p:txBody>
      </p:sp>
      <p:sp>
        <p:nvSpPr>
          <p:cNvPr id="22" name="Flowchart: Predefined Process 21">
            <a:extLst>
              <a:ext uri="{FF2B5EF4-FFF2-40B4-BE49-F238E27FC236}">
                <a16:creationId xmlns:a16="http://schemas.microsoft.com/office/drawing/2014/main" id="{2CC6FE2E-519B-DEDD-6523-8C50D2E0B078}"/>
              </a:ext>
            </a:extLst>
          </p:cNvPr>
          <p:cNvSpPr/>
          <p:nvPr/>
        </p:nvSpPr>
        <p:spPr>
          <a:xfrm>
            <a:off x="354208" y="5821337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2B0F8B-237B-E1CD-A391-E05D69C5CBB5}"/>
              </a:ext>
            </a:extLst>
          </p:cNvPr>
          <p:cNvSpPr txBox="1"/>
          <p:nvPr/>
        </p:nvSpPr>
        <p:spPr>
          <a:xfrm>
            <a:off x="672406" y="5913446"/>
            <a:ext cx="854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Theartwolf</a:t>
            </a:r>
            <a:endParaRPr lang="en-US" sz="11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1BF5FA6-7AB6-81D0-F1FC-7BBA5BF92F12}"/>
              </a:ext>
            </a:extLst>
          </p:cNvPr>
          <p:cNvSpPr/>
          <p:nvPr/>
        </p:nvSpPr>
        <p:spPr>
          <a:xfrm>
            <a:off x="241160" y="844063"/>
            <a:ext cx="1577592" cy="43006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D1F98F-09C3-F6BB-ED51-C252FAEECC4C}"/>
              </a:ext>
            </a:extLst>
          </p:cNvPr>
          <p:cNvSpPr txBox="1"/>
          <p:nvPr/>
        </p:nvSpPr>
        <p:spPr>
          <a:xfrm>
            <a:off x="451703" y="93617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museums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C46435-3F23-97F2-3CFF-4C80F558D88C}"/>
              </a:ext>
            </a:extLst>
          </p:cNvPr>
          <p:cNvSpPr txBox="1"/>
          <p:nvPr/>
        </p:nvSpPr>
        <p:spPr>
          <a:xfrm>
            <a:off x="584003" y="5459596"/>
            <a:ext cx="93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Top lists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FBC28FF-3EF8-F77E-9B5A-A22C1EF09C8E}"/>
              </a:ext>
            </a:extLst>
          </p:cNvPr>
          <p:cNvSpPr/>
          <p:nvPr/>
        </p:nvSpPr>
        <p:spPr>
          <a:xfrm>
            <a:off x="182544" y="5516545"/>
            <a:ext cx="3354476" cy="12175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edefined Process 27">
            <a:extLst>
              <a:ext uri="{FF2B5EF4-FFF2-40B4-BE49-F238E27FC236}">
                <a16:creationId xmlns:a16="http://schemas.microsoft.com/office/drawing/2014/main" id="{96393057-A71F-6B9F-9022-CFA34AEC686B}"/>
              </a:ext>
            </a:extLst>
          </p:cNvPr>
          <p:cNvSpPr/>
          <p:nvPr/>
        </p:nvSpPr>
        <p:spPr>
          <a:xfrm>
            <a:off x="1993764" y="5833060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9EDFE0-93C0-B580-D490-3B08B6BC1D26}"/>
              </a:ext>
            </a:extLst>
          </p:cNvPr>
          <p:cNvSpPr txBox="1"/>
          <p:nvPr/>
        </p:nvSpPr>
        <p:spPr>
          <a:xfrm>
            <a:off x="7525742" y="393559"/>
            <a:ext cx="142539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/>
              <a:t>End-user app</a:t>
            </a:r>
            <a:endParaRPr lang="en-US" dirty="0"/>
          </a:p>
        </p:txBody>
      </p:sp>
      <p:sp>
        <p:nvSpPr>
          <p:cNvPr id="30" name="Flowchart: Predefined Process 29">
            <a:extLst>
              <a:ext uri="{FF2B5EF4-FFF2-40B4-BE49-F238E27FC236}">
                <a16:creationId xmlns:a16="http://schemas.microsoft.com/office/drawing/2014/main" id="{588D2A62-9CF5-C6BC-23C7-E657710FF1A8}"/>
              </a:ext>
            </a:extLst>
          </p:cNvPr>
          <p:cNvSpPr/>
          <p:nvPr/>
        </p:nvSpPr>
        <p:spPr>
          <a:xfrm>
            <a:off x="7473468" y="2508736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7DB49B-D2E4-14BC-B47A-066DB67A3083}"/>
              </a:ext>
            </a:extLst>
          </p:cNvPr>
          <p:cNvSpPr txBox="1"/>
          <p:nvPr/>
        </p:nvSpPr>
        <p:spPr>
          <a:xfrm>
            <a:off x="7541288" y="2562329"/>
            <a:ext cx="131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/>
          </a:p>
          <a:p>
            <a:pPr algn="ctr"/>
            <a:r>
              <a:rPr lang="en-US" sz="1200"/>
              <a:t>(module 14)</a:t>
            </a:r>
          </a:p>
          <a:p>
            <a:pPr algn="ctr"/>
            <a:r>
              <a:rPr lang="en-US" sz="1200" i="1"/>
              <a:t>artfiltered</a:t>
            </a:r>
            <a:r>
              <a:rPr lang="en-US" sz="1200"/>
              <a:t>.js</a:t>
            </a:r>
            <a:endParaRPr 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6ED072-FFAB-8876-D7EA-405260AFEEE2}"/>
              </a:ext>
            </a:extLst>
          </p:cNvPr>
          <p:cNvSpPr txBox="1"/>
          <p:nvPr/>
        </p:nvSpPr>
        <p:spPr>
          <a:xfrm>
            <a:off x="7547513" y="1359875"/>
            <a:ext cx="131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a. Metadata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17B9FC-85C2-DDFB-0DA7-51294A8DE0E0}"/>
              </a:ext>
            </a:extLst>
          </p:cNvPr>
          <p:cNvSpPr txBox="1"/>
          <p:nvPr/>
        </p:nvSpPr>
        <p:spPr>
          <a:xfrm>
            <a:off x="7559711" y="1941004"/>
            <a:ext cx="1185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Input: </a:t>
            </a:r>
            <a:r>
              <a:rPr lang="en-US" sz="1200" i="1"/>
              <a:t>artfiltered</a:t>
            </a:r>
            <a:r>
              <a:rPr lang="en-US" sz="1200"/>
              <a:t>.json</a:t>
            </a:r>
            <a:endParaRPr lang="en-US" sz="1200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31E66C2C-612B-98CF-C82A-1CF22429CDEA}"/>
              </a:ext>
            </a:extLst>
          </p:cNvPr>
          <p:cNvSpPr/>
          <p:nvPr/>
        </p:nvSpPr>
        <p:spPr>
          <a:xfrm>
            <a:off x="1959429" y="1647929"/>
            <a:ext cx="783771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85195AFB-D894-4E6F-79CA-339B2A313B51}"/>
              </a:ext>
            </a:extLst>
          </p:cNvPr>
          <p:cNvSpPr/>
          <p:nvPr/>
        </p:nvSpPr>
        <p:spPr>
          <a:xfrm>
            <a:off x="4503337" y="2895600"/>
            <a:ext cx="783771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604121E9-DF12-A824-8218-C44A702288C5}"/>
              </a:ext>
            </a:extLst>
          </p:cNvPr>
          <p:cNvSpPr/>
          <p:nvPr/>
        </p:nvSpPr>
        <p:spPr>
          <a:xfrm>
            <a:off x="6474488" y="4384432"/>
            <a:ext cx="783771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E62C45-EBC6-5325-5EF2-C94434851C74}"/>
              </a:ext>
            </a:extLst>
          </p:cNvPr>
          <p:cNvSpPr txBox="1"/>
          <p:nvPr/>
        </p:nvSpPr>
        <p:spPr>
          <a:xfrm>
            <a:off x="3731289" y="110532"/>
            <a:ext cx="17860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  <a:latin typeface="Candara" panose="020E0502030303020204" pitchFamily="34" charset="0"/>
              </a:rPr>
              <a:t>ETL diagram</a:t>
            </a:r>
          </a:p>
          <a:p>
            <a:pPr algn="ctr"/>
            <a:r>
              <a:rPr lang="en-US" sz="2400">
                <a:latin typeface="Haettenschweiler" panose="020B0706040902060204" pitchFamily="34" charset="0"/>
              </a:rPr>
              <a:t>Museum</a:t>
            </a:r>
          </a:p>
          <a:p>
            <a:pPr algn="ctr"/>
            <a:r>
              <a:rPr lang="en-US" sz="2400">
                <a:latin typeface="Brush Script MT" panose="03060802040406070304" pitchFamily="66" charset="0"/>
              </a:rPr>
              <a:t>Project 3</a:t>
            </a:r>
            <a:endParaRPr lang="en-US" sz="2400" dirty="0">
              <a:latin typeface="Brush Script MT" panose="030608020404060703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61FC2A-6329-79F6-75D4-93A78EB55454}"/>
              </a:ext>
            </a:extLst>
          </p:cNvPr>
          <p:cNvSpPr txBox="1"/>
          <p:nvPr/>
        </p:nvSpPr>
        <p:spPr>
          <a:xfrm>
            <a:off x="4221985" y="5739283"/>
            <a:ext cx="468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chicken crossing the road is poultry in motion.</a:t>
            </a:r>
            <a:endParaRPr lang="en-US" sz="1800" i="1" dirty="0">
              <a:solidFill>
                <a:schemeClr val="accent3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463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8D18E834-2F95-278F-26C7-935891B92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6619" y="-734"/>
            <a:ext cx="259077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800" dirty="0">
                <a:latin typeface="Calisto MT" panose="02040603050505030304" pitchFamily="18" charset="0"/>
                <a:ea typeface="SimHei" panose="02010609060101010101" pitchFamily="49" charset="-122"/>
                <a:cs typeface="Leelawadee" panose="020B0502040204020203" pitchFamily="34" charset="-34"/>
              </a:rPr>
              <a:t>Top Lists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CB3128-16C2-ECA6-4C3C-8E20B62D2369}"/>
              </a:ext>
            </a:extLst>
          </p:cNvPr>
          <p:cNvSpPr txBox="1">
            <a:spLocks noChangeArrowheads="1"/>
          </p:cNvSpPr>
          <p:nvPr/>
        </p:nvSpPr>
        <p:spPr>
          <a:xfrm>
            <a:off x="122255" y="1141324"/>
            <a:ext cx="8368602" cy="51589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Artwolf.com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Splinter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Beautiful soup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Scrape 5 different times for 4 different pieces of data (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Pandas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ranker.com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mymodernmet.com</a:t>
            </a:r>
          </a:p>
          <a:p>
            <a:pPr marL="0" indent="0">
              <a:spcBef>
                <a:spcPts val="600"/>
              </a:spcBef>
              <a:buNone/>
              <a:defRPr/>
            </a:pPr>
            <a:endParaRPr lang="en-US" altLang="en-US" sz="2000" kern="0" dirty="0"/>
          </a:p>
          <a:p>
            <a:pPr>
              <a:spcBef>
                <a:spcPts val="600"/>
              </a:spcBef>
              <a:defRPr/>
            </a:pPr>
            <a:endParaRPr lang="en-US" altLang="en-US" sz="2000" kern="0" dirty="0"/>
          </a:p>
          <a:p>
            <a:pPr>
              <a:spcBef>
                <a:spcPts val="600"/>
              </a:spcBef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3BF6CF-9A81-E41B-3E75-DEF76129D9B4}"/>
              </a:ext>
            </a:extLst>
          </p:cNvPr>
          <p:cNvSpPr txBox="1"/>
          <p:nvPr/>
        </p:nvSpPr>
        <p:spPr>
          <a:xfrm>
            <a:off x="1307960" y="5729235"/>
            <a:ext cx="6696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hardness of the butter is proportional to the softness of the bread.</a:t>
            </a:r>
            <a:endParaRPr lang="en-US" sz="1800" i="1" dirty="0">
              <a:solidFill>
                <a:schemeClr val="accent3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05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8D18E834-2F95-278F-26C7-935891B92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229" y="-734"/>
            <a:ext cx="79175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800" dirty="0">
                <a:latin typeface="Algerian" panose="04020705040A02060702" pitchFamily="82" charset="0"/>
                <a:ea typeface="SimHei" panose="02010609060101010101" pitchFamily="49" charset="-122"/>
                <a:cs typeface="Leelawadee" panose="020B0502040204020203" pitchFamily="34" charset="-34"/>
              </a:rPr>
              <a:t>Carnegie Museum of Art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CB3128-16C2-ECA6-4C3C-8E20B62D2369}"/>
              </a:ext>
            </a:extLst>
          </p:cNvPr>
          <p:cNvSpPr txBox="1">
            <a:spLocks noChangeArrowheads="1"/>
          </p:cNvSpPr>
          <p:nvPr/>
        </p:nvSpPr>
        <p:spPr>
          <a:xfrm>
            <a:off x="122255" y="1141324"/>
            <a:ext cx="8368602" cy="51589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altLang="en-US" sz="2000" kern="0"/>
              <a:t>Source: json data via GitHub, 78,000 records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/>
          </a:p>
          <a:p>
            <a:pPr>
              <a:spcBef>
                <a:spcPts val="600"/>
              </a:spcBef>
              <a:defRPr/>
            </a:pPr>
            <a:r>
              <a:rPr lang="en-US" altLang="en-US" sz="2000" kern="0"/>
              <a:t>Imported data in Pandas jupyter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/>
          </a:p>
          <a:p>
            <a:pPr>
              <a:spcBef>
                <a:spcPts val="600"/>
              </a:spcBef>
              <a:defRPr/>
            </a:pPr>
            <a:r>
              <a:rPr lang="en-US" altLang="en-US" sz="2000" kern="0"/>
              <a:t>Filtered on 4 different of art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/>
              <a:t>Data cleaning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/>
              <a:t>Went into sql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2000" kern="0"/>
              <a:t>Ran into upload csv problems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/>
              <a:t>Query reduced that to 250 records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ECC2E2-00D0-28CC-72E9-1991FBF191F5}"/>
              </a:ext>
            </a:extLst>
          </p:cNvPr>
          <p:cNvSpPr txBox="1"/>
          <p:nvPr/>
        </p:nvSpPr>
        <p:spPr>
          <a:xfrm>
            <a:off x="1306287" y="5908431"/>
            <a:ext cx="528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If you take your laptop for a run, you jog your memory.</a:t>
            </a:r>
            <a:endParaRPr lang="en-US" sz="1800" i="1" dirty="0">
              <a:solidFill>
                <a:schemeClr val="accent3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5122" name="Picture 2" descr="Carnegie Museum of Art - Wikipedia">
            <a:extLst>
              <a:ext uri="{FF2B5EF4-FFF2-40B4-BE49-F238E27FC236}">
                <a16:creationId xmlns:a16="http://schemas.microsoft.com/office/drawing/2014/main" id="{7F7E12DB-8379-F0D8-9514-108996478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178" y="1848216"/>
            <a:ext cx="3347925" cy="263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81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8D18E834-2F95-278F-26C7-935891B92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00" y="-734"/>
            <a:ext cx="805861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800" dirty="0">
                <a:latin typeface="Algerian" panose="04020705040A02060702" pitchFamily="82" charset="0"/>
                <a:ea typeface="SimHei" panose="02010609060101010101" pitchFamily="49" charset="-122"/>
                <a:cs typeface="JasmineUPC" panose="020B0502040204020203" pitchFamily="18" charset="-34"/>
              </a:rPr>
              <a:t>Chicago Institute of Art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CB3128-16C2-ECA6-4C3C-8E20B62D2369}"/>
              </a:ext>
            </a:extLst>
          </p:cNvPr>
          <p:cNvSpPr txBox="1">
            <a:spLocks noChangeArrowheads="1"/>
          </p:cNvSpPr>
          <p:nvPr/>
        </p:nvSpPr>
        <p:spPr>
          <a:xfrm>
            <a:off x="122255" y="1141324"/>
            <a:ext cx="8368602" cy="4154157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  <a:cs typeface="Aparajita" panose="020B0502040204020203" pitchFamily="18" charset="0"/>
              </a:rPr>
              <a:t>Source: </a:t>
            </a:r>
            <a:r>
              <a:rPr lang="en-US" altLang="en-US" sz="2000" kern="0" dirty="0" err="1">
                <a:latin typeface="Calisto MT" panose="02040603050505030304" pitchFamily="18" charset="0"/>
                <a:cs typeface="Aparajita" panose="020B0502040204020203" pitchFamily="18" charset="0"/>
              </a:rPr>
              <a:t>json</a:t>
            </a:r>
            <a:r>
              <a:rPr lang="en-US" altLang="en-US" sz="2000" kern="0" dirty="0">
                <a:latin typeface="Calisto MT" panose="02040603050505030304" pitchFamily="18" charset="0"/>
                <a:cs typeface="Aparajita" panose="020B0502040204020203" pitchFamily="18" charset="0"/>
              </a:rPr>
              <a:t> data via GitHub, 78,000 records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  <a:cs typeface="Aparajita" panose="020B0502040204020203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  <a:cs typeface="Aparajita" panose="020B0502040204020203" pitchFamily="18" charset="0"/>
              </a:rPr>
              <a:t>Imported data in Pandas </a:t>
            </a:r>
            <a:r>
              <a:rPr lang="en-US" altLang="en-US" sz="2000" kern="0" dirty="0" err="1">
                <a:latin typeface="Calisto MT" panose="02040603050505030304" pitchFamily="18" charset="0"/>
                <a:cs typeface="Aparajita" panose="020B0502040204020203" pitchFamily="18" charset="0"/>
              </a:rPr>
              <a:t>jupyter</a:t>
            </a:r>
            <a:endParaRPr lang="en-US" altLang="en-US" sz="2000" kern="0" dirty="0">
              <a:latin typeface="Calisto MT" panose="02040603050505030304" pitchFamily="18" charset="0"/>
              <a:cs typeface="Aparajita" panose="020B0502040204020203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  <a:cs typeface="Aparajita" panose="020B0502040204020203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  <a:cs typeface="Aparajita" panose="020B0502040204020203" pitchFamily="18" charset="0"/>
              </a:rPr>
              <a:t>Filtered on 4 different of art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  <a:cs typeface="Aparajita" panose="020B0502040204020203" pitchFamily="18" charset="0"/>
              </a:rPr>
              <a:t>Data cleaning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  <a:cs typeface="Aparajita" panose="020B0502040204020203" pitchFamily="18" charset="0"/>
              </a:rPr>
              <a:t>Went into </a:t>
            </a:r>
            <a:r>
              <a:rPr lang="en-US" altLang="en-US" sz="2000" kern="0" dirty="0" err="1">
                <a:latin typeface="Calisto MT" panose="02040603050505030304" pitchFamily="18" charset="0"/>
                <a:cs typeface="Aparajita" panose="020B0502040204020203" pitchFamily="18" charset="0"/>
              </a:rPr>
              <a:t>sql</a:t>
            </a:r>
            <a:endParaRPr lang="en-US" altLang="en-US" sz="2000" kern="0" dirty="0">
              <a:latin typeface="Calisto MT" panose="02040603050505030304" pitchFamily="18" charset="0"/>
              <a:cs typeface="Aparajita" panose="020B0502040204020203" pitchFamily="18" charset="0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  <a:cs typeface="Aparajita" panose="020B0502040204020203" pitchFamily="18" charset="0"/>
              </a:rPr>
              <a:t>Ran into upload csv problems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  <a:cs typeface="Aparajita" panose="020B0502040204020203" pitchFamily="18" charset="0"/>
              </a:rPr>
              <a:t>Query reduced that to 250 records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  <a:cs typeface="Aparajita" panose="020B0502040204020203" pitchFamily="18" charset="0"/>
            </a:endParaRPr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</p:txBody>
      </p:sp>
      <p:pic>
        <p:nvPicPr>
          <p:cNvPr id="4098" name="Picture 2" descr="A painting of a man and woman with stern expessions standing side-by-side in front of a white house. The man holds a pitch fork.">
            <a:extLst>
              <a:ext uri="{FF2B5EF4-FFF2-40B4-BE49-F238E27FC236}">
                <a16:creationId xmlns:a16="http://schemas.microsoft.com/office/drawing/2014/main" id="{D23C731D-EDE3-96CA-0C18-C00C1F943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595" y="1825555"/>
            <a:ext cx="28575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A27EA8-170C-844E-3635-39CC6693D637}"/>
              </a:ext>
            </a:extLst>
          </p:cNvPr>
          <p:cNvSpPr txBox="1"/>
          <p:nvPr/>
        </p:nvSpPr>
        <p:spPr>
          <a:xfrm>
            <a:off x="763676" y="5968720"/>
            <a:ext cx="3908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i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i="1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Santa's helpers are subordinate clauses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US" sz="1800" i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03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8D18E834-2F95-278F-26C7-935891B92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30" y="-734"/>
            <a:ext cx="83455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800" dirty="0">
                <a:latin typeface="Algerian" panose="04020705040A02060702" pitchFamily="82" charset="0"/>
                <a:ea typeface="SimHei" panose="02010609060101010101" pitchFamily="49" charset="-122"/>
                <a:cs typeface="Leelawadee" panose="020B0502040204020203" pitchFamily="34" charset="-34"/>
              </a:rPr>
              <a:t>Cleveland Museum of Art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CB3128-16C2-ECA6-4C3C-8E20B62D2369}"/>
              </a:ext>
            </a:extLst>
          </p:cNvPr>
          <p:cNvSpPr txBox="1">
            <a:spLocks noChangeArrowheads="1"/>
          </p:cNvSpPr>
          <p:nvPr/>
        </p:nvSpPr>
        <p:spPr>
          <a:xfrm>
            <a:off x="122255" y="1141324"/>
            <a:ext cx="8368602" cy="386275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Source: </a:t>
            </a:r>
            <a:r>
              <a:rPr lang="en-US" altLang="en-US" sz="2000" kern="0" dirty="0" err="1">
                <a:latin typeface="Calisto MT" panose="02040603050505030304" pitchFamily="18" charset="0"/>
              </a:rPr>
              <a:t>json</a:t>
            </a:r>
            <a:r>
              <a:rPr lang="en-US" altLang="en-US" sz="2000" kern="0" dirty="0">
                <a:latin typeface="Calisto MT" panose="02040603050505030304" pitchFamily="18" charset="0"/>
              </a:rPr>
              <a:t> data via GitHub, 78,000 records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Imported data in Pandas </a:t>
            </a:r>
            <a:r>
              <a:rPr lang="en-US" altLang="en-US" sz="2000" kern="0" dirty="0" err="1">
                <a:latin typeface="Calisto MT" panose="02040603050505030304" pitchFamily="18" charset="0"/>
              </a:rPr>
              <a:t>jupyter</a:t>
            </a:r>
            <a:endParaRPr lang="en-US" altLang="en-US" sz="2000" kern="0" dirty="0">
              <a:latin typeface="Calisto MT" panose="02040603050505030304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Filtered on 4 different of art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Data cleaning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Went into </a:t>
            </a:r>
            <a:r>
              <a:rPr lang="en-US" altLang="en-US" sz="2000" kern="0" dirty="0" err="1">
                <a:latin typeface="Calisto MT" panose="02040603050505030304" pitchFamily="18" charset="0"/>
              </a:rPr>
              <a:t>sql</a:t>
            </a:r>
            <a:endParaRPr lang="en-US" altLang="en-US" sz="2000" kern="0" dirty="0">
              <a:latin typeface="Calisto MT" panose="02040603050505030304" pitchFamily="18" charset="0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Ran into upload csv problems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Query reduced that to 250 records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4268EB-4EB3-3FE3-D1C0-E2B557624B11}"/>
              </a:ext>
            </a:extLst>
          </p:cNvPr>
          <p:cNvSpPr txBox="1"/>
          <p:nvPr/>
        </p:nvSpPr>
        <p:spPr>
          <a:xfrm>
            <a:off x="763676" y="5968720"/>
            <a:ext cx="423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boiled egg in the morning is hard to beat.</a:t>
            </a:r>
            <a:endParaRPr lang="en-US" sz="1800" i="1" dirty="0">
              <a:solidFill>
                <a:schemeClr val="accent3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480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8D18E834-2F95-278F-26C7-935891B92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1404" y="-734"/>
            <a:ext cx="34612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800" dirty="0">
                <a:latin typeface="Calisto MT" panose="02040603050505030304" pitchFamily="18" charset="0"/>
                <a:ea typeface="SimHei" panose="02010609060101010101" pitchFamily="49" charset="-122"/>
                <a:cs typeface="Leelawadee" panose="020B0502040204020203" pitchFamily="34" charset="-34"/>
              </a:rPr>
              <a:t>Final output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CB3128-16C2-ECA6-4C3C-8E20B62D2369}"/>
              </a:ext>
            </a:extLst>
          </p:cNvPr>
          <p:cNvSpPr txBox="1">
            <a:spLocks noChangeArrowheads="1"/>
          </p:cNvSpPr>
          <p:nvPr/>
        </p:nvSpPr>
        <p:spPr>
          <a:xfrm>
            <a:off x="122255" y="1141324"/>
            <a:ext cx="8368602" cy="5158992"/>
          </a:xfrm>
          <a:prstGeom prst="rect">
            <a:avLst/>
          </a:prstGeom>
          <a:gradFill flip="none" rotWithShape="1">
            <a:gsLst>
              <a:gs pos="4000">
                <a:schemeClr val="accent3">
                  <a:lumMod val="0"/>
                  <a:lumOff val="100000"/>
                </a:schemeClr>
              </a:gs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Panda </a:t>
            </a:r>
            <a:r>
              <a:rPr lang="en-US" altLang="en-US" sz="2000" kern="0" dirty="0" err="1">
                <a:latin typeface="Calisto MT" panose="02040603050505030304" pitchFamily="18" charset="0"/>
              </a:rPr>
              <a:t>dataframe</a:t>
            </a:r>
            <a:r>
              <a:rPr lang="en-US" altLang="en-US" sz="2000" kern="0" dirty="0">
                <a:latin typeface="Calisto MT" panose="02040603050505030304" pitchFamily="18" charset="0"/>
              </a:rPr>
              <a:t> and </a:t>
            </a:r>
            <a:r>
              <a:rPr lang="en-US" altLang="en-US" sz="2000" kern="0" dirty="0" err="1">
                <a:latin typeface="Calisto MT" panose="02040603050505030304" pitchFamily="18" charset="0"/>
              </a:rPr>
              <a:t>csv.file</a:t>
            </a:r>
            <a:r>
              <a:rPr lang="en-US" altLang="en-US" sz="2000" kern="0" dirty="0">
                <a:latin typeface="Calisto MT" panose="02040603050505030304" pitchFamily="18" charset="0"/>
              </a:rPr>
              <a:t> of combined data from all three museums: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Postgres database ‘art’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>
              <a:latin typeface="Calisto MT" panose="02040603050505030304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Pretty formatting of large sets of data: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Creating of an html  file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CSV convertor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3</a:t>
            </a:r>
            <a:r>
              <a:rPr lang="en-US" altLang="en-US" sz="2000" kern="0" baseline="30000" dirty="0">
                <a:latin typeface="Calisto MT" panose="02040603050505030304" pitchFamily="18" charset="0"/>
              </a:rPr>
              <a:t>rd</a:t>
            </a:r>
            <a:r>
              <a:rPr lang="en-US" altLang="en-US" sz="2000" kern="0" dirty="0">
                <a:latin typeface="Calisto MT" panose="02040603050505030304" pitchFamily="18" charset="0"/>
              </a:rPr>
              <a:t> one ???</a:t>
            </a:r>
          </a:p>
          <a:p>
            <a:pPr marL="457200" lvl="1" indent="0">
              <a:spcBef>
                <a:spcPts val="600"/>
              </a:spcBef>
              <a:buNone/>
              <a:defRPr/>
            </a:pPr>
            <a:endParaRPr lang="en-US" altLang="en-US" sz="2000" kern="0" dirty="0">
              <a:latin typeface="Calisto MT" panose="02040603050505030304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>
                <a:latin typeface="Calisto MT" panose="02040603050505030304" pitchFamily="18" charset="0"/>
              </a:rPr>
              <a:t>Another library?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/>
          </a:p>
          <a:p>
            <a:pPr>
              <a:spcBef>
                <a:spcPts val="600"/>
              </a:spcBef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75092-B08A-C21A-C131-CE9C1296F18F}"/>
              </a:ext>
            </a:extLst>
          </p:cNvPr>
          <p:cNvSpPr txBox="1"/>
          <p:nvPr/>
        </p:nvSpPr>
        <p:spPr>
          <a:xfrm>
            <a:off x="2493666" y="6040734"/>
            <a:ext cx="5623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i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i="1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Borrow money from pessimists – they don’t expect it back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US" sz="1800" i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132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269</TotalTime>
  <Words>418</Words>
  <Application>Microsoft Office PowerPoint</Application>
  <PresentationFormat>On-screen Show (4:3)</PresentationFormat>
  <Paragraphs>109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Algerian</vt:lpstr>
      <vt:lpstr>Arial</vt:lpstr>
      <vt:lpstr>Brush Script MT</vt:lpstr>
      <vt:lpstr>Calibri</vt:lpstr>
      <vt:lpstr>Calisto MT</vt:lpstr>
      <vt:lpstr>Candara</vt:lpstr>
      <vt:lpstr>Century Gothic</vt:lpstr>
      <vt:lpstr>Haettenschweiler</vt:lpstr>
      <vt:lpstr>Times New Roman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Rindfleisch</dc:creator>
  <cp:lastModifiedBy>Renee Pleasnick</cp:lastModifiedBy>
  <cp:revision>3</cp:revision>
  <dcterms:created xsi:type="dcterms:W3CDTF">2024-06-24T22:39:33Z</dcterms:created>
  <dcterms:modified xsi:type="dcterms:W3CDTF">2024-06-25T03:49:10Z</dcterms:modified>
</cp:coreProperties>
</file>