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20"/>
  </p:notesMasterIdLst>
  <p:sldIdLst>
    <p:sldId id="256" r:id="rId2"/>
    <p:sldId id="260" r:id="rId3"/>
    <p:sldId id="261" r:id="rId4"/>
    <p:sldId id="263" r:id="rId5"/>
    <p:sldId id="266" r:id="rId6"/>
    <p:sldId id="258" r:id="rId7"/>
    <p:sldId id="259" r:id="rId8"/>
    <p:sldId id="262" r:id="rId9"/>
    <p:sldId id="265" r:id="rId10"/>
    <p:sldId id="264" r:id="rId11"/>
    <p:sldId id="269" r:id="rId12"/>
    <p:sldId id="270" r:id="rId13"/>
    <p:sldId id="271" r:id="rId14"/>
    <p:sldId id="268" r:id="rId15"/>
    <p:sldId id="267" r:id="rId16"/>
    <p:sldId id="273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3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D8B43-77C0-4658-A143-9A457C6E615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47B9A-3BF2-4E37-B042-524AAAAF6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6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47B9A-3BF2-4E37-B042-524AAAAF68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167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D32B6-DBDB-5426-3AEF-632E398BD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6AD12-07BA-B87D-C293-6AFEA9AED7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FF3E34-509B-7850-1233-86D3D6B38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0FD4CB-0352-C6E7-F5B5-5BF989863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47B9A-3BF2-4E37-B042-524AAAAF68C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4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1D86D-2AEE-48CA-BE24-279C5EC1E8E1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931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8758-E559-4FAA-A9A8-18A58DE8DE0B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6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9854-B8C4-4F2F-AE79-80CB46FE1B14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06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35C88-E9DB-450A-9DB3-5348C2782894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6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6C021-BDF0-4A46-B874-1FAFF2ACBA91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11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3EBBD-4CF2-4573-9F87-374E3C98BAAA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41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4E96-2A0E-447B-AB74-E6E0EC9B972D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945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62415-3C13-4533-ACAE-F8AB02139316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09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36FC3-0F4B-426D-A87F-F5F2308F67BA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78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C6F65-9811-4F12-AA5C-4C22300D6541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02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BCA7-4CEF-4F27-9C94-C86CFF759781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38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2D0E49C6-5849-46C3-A26B-6360F4094C76}" type="datetime1">
              <a:rPr lang="en-US" smtClean="0"/>
              <a:t>7/10/2025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443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8C10BD4-F3F8-4089-8DB0-71FB15FD9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D0EA8-50CF-59B4-AB7C-5353DAE2B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6570" y="1176617"/>
            <a:ext cx="4949719" cy="2432203"/>
          </a:xfrm>
        </p:spPr>
        <p:txBody>
          <a:bodyPr anchor="b">
            <a:normAutofit/>
          </a:bodyPr>
          <a:lstStyle/>
          <a:p>
            <a:r>
              <a:rPr lang="en-US" sz="4400" dirty="0"/>
              <a:t>Prediction of price and sqft_area using Raw house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2FB45C-216A-72E9-5F06-0FD1F3B77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235" y="5101897"/>
            <a:ext cx="3847365" cy="1024942"/>
          </a:xfrm>
        </p:spPr>
        <p:txBody>
          <a:bodyPr anchor="b">
            <a:normAutofit/>
          </a:bodyPr>
          <a:lstStyle/>
          <a:p>
            <a:r>
              <a:rPr lang="en-US" dirty="0"/>
              <a:t>An Investor approach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5754DC-E8CC-14CD-26DB-470B537F8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12"/>
          <a:stretch>
            <a:fillRect/>
          </a:stretch>
        </p:blipFill>
        <p:spPr>
          <a:xfrm flipH="1">
            <a:off x="954989" y="854115"/>
            <a:ext cx="4379010" cy="5197947"/>
          </a:xfrm>
          <a:custGeom>
            <a:avLst/>
            <a:gdLst/>
            <a:ahLst/>
            <a:cxnLst/>
            <a:rect l="l" t="t" r="r" b="b"/>
            <a:pathLst>
              <a:path w="4379010" h="5197947">
                <a:moveTo>
                  <a:pt x="2189246" y="0"/>
                </a:moveTo>
                <a:lnTo>
                  <a:pt x="2189765" y="0"/>
                </a:lnTo>
                <a:cubicBezTo>
                  <a:pt x="3398870" y="0"/>
                  <a:pt x="4379010" y="980166"/>
                  <a:pt x="4379010" y="2189248"/>
                </a:cubicBezTo>
                <a:lnTo>
                  <a:pt x="4379010" y="5197947"/>
                </a:lnTo>
                <a:lnTo>
                  <a:pt x="0" y="5197947"/>
                </a:lnTo>
                <a:lnTo>
                  <a:pt x="0" y="2457757"/>
                </a:lnTo>
                <a:lnTo>
                  <a:pt x="0" y="2189248"/>
                </a:lnTo>
                <a:cubicBezTo>
                  <a:pt x="0" y="980166"/>
                  <a:pt x="980137" y="0"/>
                  <a:pt x="2189246" y="0"/>
                </a:cubicBezTo>
                <a:close/>
              </a:path>
            </a:pathLst>
          </a:cu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A5D06F-DF26-4A88-BF73-C1B592E66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00491" y="3924728"/>
            <a:ext cx="0" cy="2115714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678D3-267D-E285-FF2D-A0CD1A5D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8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CF6B0-B433-53DB-7CDD-08571AC33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C9C2BD-810C-1F2F-2FF6-879C876E8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E41CE-965C-F00A-951B-34B99DE0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KNN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999BB4-D144-1920-0593-4BAC165EB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85596BD-ABE9-3C64-5D1D-6DB769B597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92685"/>
            <a:ext cx="3686689" cy="104789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3CAA0E-5218-4267-09B5-2EEAC1A7CA4A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A413EB-04B9-0DBB-D4A8-D7E173F0F7A7}"/>
              </a:ext>
            </a:extLst>
          </p:cNvPr>
          <p:cNvSpPr txBox="1"/>
          <p:nvPr/>
        </p:nvSpPr>
        <p:spPr>
          <a:xfrm>
            <a:off x="781235" y="2050742"/>
            <a:ext cx="38792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Developed a KNN algorithm, to predict the bin labels based on the latitude and longitude.</a:t>
            </a:r>
          </a:p>
          <a:p>
            <a:endParaRPr lang="en-US" dirty="0"/>
          </a:p>
          <a:p>
            <a:r>
              <a:rPr lang="en-US" dirty="0"/>
              <a:t>Achieved a Training accuracy of 81.38% and testing accuracy of 70.51%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F9A364-DD7B-C75F-4986-E4199B42B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81" y="3617008"/>
            <a:ext cx="3591426" cy="125747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AA805FC-5A4B-A023-897B-4BA3C252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38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70F11C-7A20-2A79-CC94-93C4084DB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7B8DF41-962C-BDFF-1F91-BAB36C444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A6162-B941-1685-4850-FDA643F7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KNN Findings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C2FEDE1-2829-10C1-4939-B40575BCA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DE4C0F-49F8-5857-FE2A-AAFA2B66A4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392685"/>
            <a:ext cx="3686689" cy="104789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A00004-F460-9E42-2BE7-EB533D3558BB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E1FC9-1D94-9097-1496-F6478C779386}"/>
              </a:ext>
            </a:extLst>
          </p:cNvPr>
          <p:cNvSpPr txBox="1"/>
          <p:nvPr/>
        </p:nvSpPr>
        <p:spPr>
          <a:xfrm>
            <a:off x="781235" y="2050742"/>
            <a:ext cx="38792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Now, I was able to get the bin  in which the given latitude and longitude falls, i.e., range of price per </a:t>
            </a:r>
            <a:r>
              <a:rPr lang="en-US" dirty="0" err="1"/>
              <a:t>squarefoot</a:t>
            </a:r>
            <a:r>
              <a:rPr lang="en-US" dirty="0"/>
              <a:t> area at given coordinates.</a:t>
            </a:r>
          </a:p>
          <a:p>
            <a:endParaRPr lang="en-US" dirty="0"/>
          </a:p>
          <a:p>
            <a:r>
              <a:rPr lang="en-US" dirty="0"/>
              <a:t>But, I need the exact price per </a:t>
            </a:r>
            <a:r>
              <a:rPr lang="en-US" dirty="0" err="1"/>
              <a:t>squarefoot</a:t>
            </a:r>
            <a:r>
              <a:rPr lang="en-US" dirty="0"/>
              <a:t>, which is a continuous data. So, Regression model helps me to get exact PPS.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D1385-E711-EA9E-8C63-FC75511BA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81" y="3617008"/>
            <a:ext cx="3591426" cy="1257475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67C853A-0D77-D3F0-6F16-8D076AB8A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236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6A7EEB-859B-BBE6-92A7-78F4C8EF3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B9529-6D06-2664-79EB-21D9B68C5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F788EB-56F8-3ECD-A241-30B91EDE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New Attribute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898FE9-3FE9-2538-3706-017449BDE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B3ECD0-BB78-F898-5FA2-67746133164C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456D7-4706-1F3A-637D-713E53DAD33E}"/>
              </a:ext>
            </a:extLst>
          </p:cNvPr>
          <p:cNvSpPr txBox="1"/>
          <p:nvPr/>
        </p:nvSpPr>
        <p:spPr>
          <a:xfrm>
            <a:off x="781235" y="2312938"/>
            <a:ext cx="38792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added a new column to the original dataset named ‘bin’ generated by using KNN model.</a:t>
            </a:r>
          </a:p>
          <a:p>
            <a:endParaRPr lang="en-US" dirty="0"/>
          </a:p>
          <a:p>
            <a:r>
              <a:rPr lang="en-US" dirty="0"/>
              <a:t>This updated dataset is the input to my new regression model, so as to find price per square foot at given location and other features.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72D385-1872-0BC3-F8BD-92395B6D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4911F6-69A0-62FC-8645-08DED4AA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878" y="1332116"/>
            <a:ext cx="4963218" cy="6382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23666D-34C6-4D3A-9FA5-5FC94114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12180"/>
            <a:ext cx="5976289" cy="274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983F0A-AF84-54DC-A5E7-608F7F9B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7747C7-ED95-4FB6-DFE0-2545A8B1E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D58567-F8E9-5535-6C03-A5D36ECC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Simple Linear Regression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E36B46-28B9-FC1D-77C1-58A3832B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B58918-7012-A438-8B71-1F8B4C8CB5FA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920005-5944-74E1-BAFB-E5FF79325373}"/>
              </a:ext>
            </a:extLst>
          </p:cNvPr>
          <p:cNvSpPr txBox="1"/>
          <p:nvPr/>
        </p:nvSpPr>
        <p:spPr>
          <a:xfrm>
            <a:off x="781235" y="2312938"/>
            <a:ext cx="38792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As, we got the Bin and range of price per </a:t>
            </a:r>
            <a:r>
              <a:rPr lang="en-US" dirty="0" err="1"/>
              <a:t>sqft</a:t>
            </a:r>
            <a:r>
              <a:rPr lang="en-US" dirty="0"/>
              <a:t> from KNN model, the next target of us is, to find the exact price per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As PPS is continuous data, we need to perform regression model to find the desired output.</a:t>
            </a:r>
          </a:p>
          <a:p>
            <a:endParaRPr lang="en-US" dirty="0"/>
          </a:p>
          <a:p>
            <a:r>
              <a:rPr lang="en-US" dirty="0"/>
              <a:t>So, I am using simple linear regression to find the price per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289BBA5-E593-1800-F8D4-EC2CA53D8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13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92055E-EDC6-C300-0F9A-01A37B603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37" y="1123903"/>
            <a:ext cx="3820058" cy="13432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E2FD8E1-D832-381F-769D-503F964BA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740" y="3591018"/>
            <a:ext cx="3477110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85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B0AEF3-375D-B23D-61E6-78CBCED7F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40568E-136A-0B17-3718-025876657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E4C03-F083-CA8F-8219-768F5875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MV Linear regression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6B2EE0-8F34-B484-0CC6-88111AF03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4D5EDD-BBCC-409B-314C-C80A7B7AD148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D4DEC-959F-90D4-C3A2-C58FF13529A8}"/>
              </a:ext>
            </a:extLst>
          </p:cNvPr>
          <p:cNvSpPr txBox="1"/>
          <p:nvPr/>
        </p:nvSpPr>
        <p:spPr>
          <a:xfrm>
            <a:off x="781235" y="2312938"/>
            <a:ext cx="38792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As, Multivariate Linear Regression gives better output compared to Simple Linear Regression. I used a new Multivariate Linear Regression model to find the price per </a:t>
            </a:r>
            <a:r>
              <a:rPr lang="en-US" dirty="0" err="1"/>
              <a:t>sqft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Interestingly, Simple linear Regression gave good results than Multivariate</a:t>
            </a:r>
          </a:p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C88B2A8-98F9-ED56-8E0D-0D21D98E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020097-07F1-8907-E0C0-9F19C732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37" y="1392685"/>
            <a:ext cx="3677163" cy="11050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2012D8-E7F3-0E7E-E1F7-851807081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917" y="3531472"/>
            <a:ext cx="3473865" cy="117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60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BBF278-8428-9EFF-C27E-71DE3FD62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31006B-4B31-5D12-10D9-C5B9333A4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BAB51-3103-48A6-1386-840AE5E13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/>
          </a:bodyPr>
          <a:lstStyle/>
          <a:p>
            <a:r>
              <a:rPr lang="en-US" dirty="0"/>
              <a:t>Result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3D6D0B-FBA0-789C-2677-766F566CA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20F8FC-4651-B994-73F4-33F98049F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9922" y="3213717"/>
            <a:ext cx="5267953" cy="531485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51DAAF7-A5A6-1CF0-40DE-2004E4A42642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27950-5070-019F-8382-8C8D9AF935CD}"/>
              </a:ext>
            </a:extLst>
          </p:cNvPr>
          <p:cNvSpPr txBox="1"/>
          <p:nvPr/>
        </p:nvSpPr>
        <p:spPr>
          <a:xfrm>
            <a:off x="648070" y="2065436"/>
            <a:ext cx="4012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implemented both the models in my notebook. </a:t>
            </a:r>
          </a:p>
          <a:p>
            <a:endParaRPr lang="en-US" dirty="0"/>
          </a:p>
          <a:p>
            <a:r>
              <a:rPr lang="en-US" dirty="0"/>
              <a:t>Investor gives Latitude, longitude, (</a:t>
            </a:r>
            <a:r>
              <a:rPr lang="en-US" dirty="0" err="1"/>
              <a:t>sold_price</a:t>
            </a:r>
            <a:r>
              <a:rPr lang="en-US" dirty="0"/>
              <a:t>/</a:t>
            </a:r>
            <a:r>
              <a:rPr lang="en-US" dirty="0" err="1"/>
              <a:t>sqft</a:t>
            </a:r>
            <a:r>
              <a:rPr lang="en-US" dirty="0"/>
              <a:t>),  year_built, bedrooms, bathrooms, garages, fireplaces, HOA and </a:t>
            </a:r>
            <a:r>
              <a:rPr lang="en-US" dirty="0" err="1"/>
              <a:t>zipcode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the person is a first time Investor, he uses his budget to get the </a:t>
            </a:r>
            <a:r>
              <a:rPr lang="en-US" dirty="0" err="1"/>
              <a:t>sqft</a:t>
            </a:r>
            <a:r>
              <a:rPr lang="en-US" dirty="0"/>
              <a:t> within his budget. </a:t>
            </a:r>
          </a:p>
          <a:p>
            <a:endParaRPr lang="en-US" dirty="0"/>
          </a:p>
          <a:p>
            <a:r>
              <a:rPr lang="en-US" dirty="0"/>
              <a:t>If, the Investor wants to check the price at given location, he can feed all the data and can check the price of house.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B3F04-6008-417D-0BE9-56A056F8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167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4D14BE-090E-9A9B-7D68-2B02EF6F5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496226-EE99-A139-9237-55270C825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E8267F-A607-76C6-6BD8-0838F4AC0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91DEE0-B174-FF8E-A19C-F256073BC373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C9071C-9086-67BC-EBF9-D08FCF36E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16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4AEC45-6097-3067-E5C9-3366FA23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354"/>
          <a:stretch>
            <a:fillRect/>
          </a:stretch>
        </p:blipFill>
        <p:spPr>
          <a:xfrm>
            <a:off x="174372" y="973099"/>
            <a:ext cx="5764790" cy="491180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57EB57-196C-3809-08C1-1584102AD383}"/>
              </a:ext>
            </a:extLst>
          </p:cNvPr>
          <p:cNvSpPr txBox="1"/>
          <p:nvPr/>
        </p:nvSpPr>
        <p:spPr>
          <a:xfrm>
            <a:off x="1553592" y="177553"/>
            <a:ext cx="32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on Train data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A594A48-0F10-4B3B-CDC8-5251BA34AB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30"/>
          <a:stretch>
            <a:fillRect/>
          </a:stretch>
        </p:blipFill>
        <p:spPr>
          <a:xfrm>
            <a:off x="6440583" y="973099"/>
            <a:ext cx="5577045" cy="4911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D3AFAD-230C-184C-44C5-01044888EFE5}"/>
              </a:ext>
            </a:extLst>
          </p:cNvPr>
          <p:cNvSpPr txBox="1"/>
          <p:nvPr/>
        </p:nvSpPr>
        <p:spPr>
          <a:xfrm>
            <a:off x="7474587" y="234731"/>
            <a:ext cx="334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on Test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A7F4E6-EEE9-86AF-C94B-7061A5A4F9C0}"/>
              </a:ext>
            </a:extLst>
          </p:cNvPr>
          <p:cNvSpPr txBox="1"/>
          <p:nvPr/>
        </p:nvSpPr>
        <p:spPr>
          <a:xfrm>
            <a:off x="753931" y="6159398"/>
            <a:ext cx="1109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Latitude, Longitude, </a:t>
            </a:r>
            <a:r>
              <a:rPr lang="en-US" dirty="0" err="1"/>
              <a:t>year_built</a:t>
            </a:r>
            <a:r>
              <a:rPr lang="en-US" dirty="0"/>
              <a:t>, bedrooms, bathrooms, garage, fireplace, HOA, </a:t>
            </a:r>
            <a:r>
              <a:rPr lang="en-US" dirty="0" err="1"/>
              <a:t>zipcode</a:t>
            </a:r>
            <a:r>
              <a:rPr lang="en-US" dirty="0"/>
              <a:t> as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3186599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206660-D638-9ECF-1468-D80AE2D45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9F96FE-C3F5-4F02-8428-78ADCB975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FC8F2-2669-6337-612D-25589D6D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876" y="1506072"/>
            <a:ext cx="4979254" cy="37794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Thank You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DD93F3-A974-FD7A-985E-752AAC262F73}"/>
              </a:ext>
            </a:extLst>
          </p:cNvPr>
          <p:cNvSpPr txBox="1"/>
          <p:nvPr/>
        </p:nvSpPr>
        <p:spPr>
          <a:xfrm>
            <a:off x="978042" y="5727782"/>
            <a:ext cx="10381316" cy="464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20000"/>
              </a:lnSpc>
              <a:spcBef>
                <a:spcPts val="1000"/>
              </a:spcBef>
              <a:buSzPct val="70000"/>
            </a:pPr>
            <a:r>
              <a:rPr lang="en-US" cap="all" spc="300">
                <a:solidFill>
                  <a:schemeClr val="tx2"/>
                </a:solidFill>
              </a:rPr>
              <a:t>Any Recommendations?</a:t>
            </a:r>
          </a:p>
        </p:txBody>
      </p:sp>
      <p:pic>
        <p:nvPicPr>
          <p:cNvPr id="15" name="Graphic 14" descr="Handshake">
            <a:extLst>
              <a:ext uri="{FF2B5EF4-FFF2-40B4-BE49-F238E27FC236}">
                <a16:creationId xmlns:a16="http://schemas.microsoft.com/office/drawing/2014/main" id="{8D0E1DBD-3291-58B5-24B4-44D0F980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63399" y="876308"/>
            <a:ext cx="4304764" cy="430476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BEECB0-0766-4C59-B86E-5D26B7D8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4990" y="5503528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75589-C482-6EC1-5999-9BC2BF59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356350"/>
            <a:ext cx="61766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7871EFB-7B9E-4E86-A89E-697E8EBB06F2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BC147A-B6BA-A834-6BAD-3799F6EEA6CD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455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93F955-ADF0-10AA-DECC-99276889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036C81-483E-FEE3-546D-471739E4E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E1C6F8-913A-FA76-9436-74644A3C9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C7EA99E-7585-4EE1-F843-4EF56FE3B355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8B2C2D-B304-2306-E5E8-905AB5ED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18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82878C-C08B-2C52-C5AE-2E9AB7EA4AC7}"/>
              </a:ext>
            </a:extLst>
          </p:cNvPr>
          <p:cNvSpPr txBox="1"/>
          <p:nvPr/>
        </p:nvSpPr>
        <p:spPr>
          <a:xfrm>
            <a:off x="1553592" y="177553"/>
            <a:ext cx="3273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on Train 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C3556A-0BD7-800C-21BF-86C534382432}"/>
              </a:ext>
            </a:extLst>
          </p:cNvPr>
          <p:cNvSpPr txBox="1"/>
          <p:nvPr/>
        </p:nvSpPr>
        <p:spPr>
          <a:xfrm>
            <a:off x="7474587" y="234731"/>
            <a:ext cx="334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Confusion Matrix on Test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65E56-2F25-E038-F28B-EFC8AB0A994E}"/>
              </a:ext>
            </a:extLst>
          </p:cNvPr>
          <p:cNvSpPr txBox="1"/>
          <p:nvPr/>
        </p:nvSpPr>
        <p:spPr>
          <a:xfrm>
            <a:off x="753931" y="6159398"/>
            <a:ext cx="1109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Latitude, Longitude as Input features</a:t>
            </a:r>
          </a:p>
        </p:txBody>
      </p:sp>
      <p:pic>
        <p:nvPicPr>
          <p:cNvPr id="11" name="Picture 10" descr="A graph of numbers and a number&#10;&#10;AI-generated content may be incorrect.">
            <a:extLst>
              <a:ext uri="{FF2B5EF4-FFF2-40B4-BE49-F238E27FC236}">
                <a16:creationId xmlns:a16="http://schemas.microsoft.com/office/drawing/2014/main" id="{25D59451-91DD-6C05-C51A-CD9AD8411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3" r="12379"/>
          <a:stretch>
            <a:fillRect/>
          </a:stretch>
        </p:blipFill>
        <p:spPr>
          <a:xfrm>
            <a:off x="343813" y="944520"/>
            <a:ext cx="5429591" cy="4739389"/>
          </a:xfrm>
          <a:prstGeom prst="rect">
            <a:avLst/>
          </a:prstGeom>
        </p:spPr>
      </p:pic>
      <p:pic>
        <p:nvPicPr>
          <p:cNvPr id="13" name="Picture 12" descr="A graph with numbers and labels&#10;&#10;AI-generated content may be incorrect.">
            <a:extLst>
              <a:ext uri="{FF2B5EF4-FFF2-40B4-BE49-F238E27FC236}">
                <a16:creationId xmlns:a16="http://schemas.microsoft.com/office/drawing/2014/main" id="{992520F9-1FEF-F8BA-3E88-E7F86A9E09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80"/>
          <a:stretch>
            <a:fillRect/>
          </a:stretch>
        </p:blipFill>
        <p:spPr>
          <a:xfrm>
            <a:off x="6117217" y="944520"/>
            <a:ext cx="5537348" cy="472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8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17769-1724-6C22-A7AC-DB9DE17BF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91164A-E899-28F5-8F39-737770E0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096E-3BBE-9AEE-372D-FA6E04968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dirty="0"/>
              <a:t>Investors  POV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E5D212-F170-1E92-4313-D44717520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2001A1-9D49-422D-5BAA-79C4ECACCA1F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D0A965-568A-8958-CA12-C9C7280DECFF}"/>
              </a:ext>
            </a:extLst>
          </p:cNvPr>
          <p:cNvSpPr txBox="1"/>
          <p:nvPr/>
        </p:nvSpPr>
        <p:spPr>
          <a:xfrm>
            <a:off x="648070" y="2035939"/>
            <a:ext cx="40124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Investors like to buy a house in a busy place, more land/sq.ft and less taxes</a:t>
            </a:r>
          </a:p>
          <a:p>
            <a:endParaRPr lang="en-US" dirty="0"/>
          </a:p>
          <a:p>
            <a:r>
              <a:rPr lang="en-US" dirty="0"/>
              <a:t>Most of the investors, just invest in the place and then, use it for revenue generation</a:t>
            </a:r>
          </a:p>
          <a:p>
            <a:endParaRPr lang="en-US" dirty="0"/>
          </a:p>
          <a:p>
            <a:r>
              <a:rPr lang="en-US" dirty="0"/>
              <a:t>Investors tend to pay nothing/bare minimum HOA, as they don’t live there.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236F81-D060-008A-2E89-1B19A8C7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827" y="2057208"/>
            <a:ext cx="4143953" cy="274358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F6809F-A6F6-7F4C-7B3A-DC0CD7CE3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1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30A5D8-FFE8-33E6-864E-71F779AA4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5179254-9748-D78D-AB10-C76022D8D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581B1-DB3E-C0F9-C5D5-A02FFF567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My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11577D-F498-074F-3D7F-F5B08F1B7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1538CF-996C-F856-37B4-63D9C27AD9C5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4CE2D-804A-2F28-3F54-B5D0F51AE7B7}"/>
              </a:ext>
            </a:extLst>
          </p:cNvPr>
          <p:cNvSpPr txBox="1"/>
          <p:nvPr/>
        </p:nvSpPr>
        <p:spPr>
          <a:xfrm>
            <a:off x="648070" y="1778486"/>
            <a:ext cx="401241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Investors give me the coordinates of the location, they are looking to purchase home.</a:t>
            </a:r>
          </a:p>
          <a:p>
            <a:endParaRPr lang="en-US" dirty="0"/>
          </a:p>
          <a:p>
            <a:r>
              <a:rPr lang="en-US" dirty="0"/>
              <a:t>My KNN model will find the bin range for that coordinates, resulting in finding the price per sqft in that area. </a:t>
            </a:r>
          </a:p>
          <a:p>
            <a:endParaRPr lang="en-US" dirty="0"/>
          </a:p>
          <a:p>
            <a:r>
              <a:rPr lang="en-US" dirty="0"/>
              <a:t>But, not only coordinates decide the expected sq.ft for the </a:t>
            </a:r>
            <a:r>
              <a:rPr lang="en-US" dirty="0" err="1"/>
              <a:t>the</a:t>
            </a:r>
            <a:r>
              <a:rPr lang="en-US" dirty="0"/>
              <a:t> price investor wants to invest. </a:t>
            </a:r>
          </a:p>
          <a:p>
            <a:endParaRPr lang="en-US" dirty="0"/>
          </a:p>
          <a:p>
            <a:r>
              <a:rPr lang="en-US" dirty="0"/>
              <a:t>There are also other factors such as number of bedrooms, number of bathrooms and fireplaces/garages, he wants.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CB4426-785F-C5C2-8DF7-A0E08678E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608" y="2039472"/>
            <a:ext cx="5163271" cy="3134162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8A2DCA-91EB-6776-0379-B71F7055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4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549148-9396-2E81-79B1-14ECEFBA3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050DA3-010C-97A3-0773-B12DE4671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576E-6EB7-E30A-4EB2-1579D375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My Approach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CE39CB-9A2D-09E2-5B20-51DFE6F5C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E21558-1BD9-5CF1-F7C6-9E6C757EBB55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36E65B-EF3B-258B-65FA-53AB559B61ED}"/>
              </a:ext>
            </a:extLst>
          </p:cNvPr>
          <p:cNvSpPr txBox="1"/>
          <p:nvPr/>
        </p:nvSpPr>
        <p:spPr>
          <a:xfrm>
            <a:off x="648070" y="2035939"/>
            <a:ext cx="4012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So, my model needs to predict the sqft which investor can buy with his savings/ investment, number of bedrooms, bathrooms, garages, and fireplaces he wants in the home.</a:t>
            </a:r>
          </a:p>
          <a:p>
            <a:endParaRPr lang="en-US" dirty="0"/>
          </a:p>
          <a:p>
            <a:r>
              <a:rPr lang="en-US" dirty="0"/>
              <a:t>So, I took Price per sq.ft as my target variable. </a:t>
            </a:r>
          </a:p>
          <a:p>
            <a:endParaRPr lang="en-US" dirty="0"/>
          </a:p>
          <a:p>
            <a:r>
              <a:rPr lang="en-US" dirty="0"/>
              <a:t>Since, PPS is a continuous variable, I used </a:t>
            </a:r>
            <a:r>
              <a:rPr lang="en-US" dirty="0" err="1"/>
              <a:t>MultiVariate</a:t>
            </a:r>
            <a:r>
              <a:rPr lang="en-US" dirty="0"/>
              <a:t> Linear Regression giving the inputs bedrooms, bathrooms, garage, HOA, Fireplaces.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56385E-8E9C-90EB-B068-A03AF38B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15" y="2035939"/>
            <a:ext cx="5566083" cy="276095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BD5015-74E5-D9B2-C4B3-970FA4CA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1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1EE0CF-C5CD-89B6-CDA3-FCF2EE5E9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8AE6519-02B0-7FC3-E2D8-8D1477DF3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98536-3414-F585-CCC5-303C636C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Why only those features?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8FC7B8-1431-8494-8744-00A6703FD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CCF4F3-FC20-8C09-8DD1-C488D9E02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29063" y="1653124"/>
            <a:ext cx="4286848" cy="3686689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5C8EC5-5BCE-50A0-E9E7-1969C2215EBA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D0460A-33C7-519D-3E2E-9F3A3C6F0723}"/>
              </a:ext>
            </a:extLst>
          </p:cNvPr>
          <p:cNvSpPr txBox="1"/>
          <p:nvPr/>
        </p:nvSpPr>
        <p:spPr>
          <a:xfrm>
            <a:off x="740498" y="2394570"/>
            <a:ext cx="40124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Bedrooms, Bathrooms and garages/Fireplaces are crucial in any household and are the main factors to decide the rental income.</a:t>
            </a:r>
          </a:p>
          <a:p>
            <a:endParaRPr lang="en-US" dirty="0"/>
          </a:p>
          <a:p>
            <a:r>
              <a:rPr lang="en-US" dirty="0"/>
              <a:t>These are the basic features any family looks while renting a home. So, Investor is looking specifically on these features.</a:t>
            </a:r>
          </a:p>
          <a:p>
            <a:endParaRPr lang="en-US" dirty="0"/>
          </a:p>
          <a:p>
            <a:r>
              <a:rPr lang="en-US" dirty="0"/>
              <a:t>And, densely populated area has high probability of people to take home for rent. So, longitude, latitude and zipcode too matters.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4F0F1-69F6-B074-DFFC-F5CFEDF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05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E3B514-83FE-45D4-988C-78925DD13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246D90-ED6E-763D-323B-445321EE2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545" y="800100"/>
            <a:ext cx="4206944" cy="3642114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The Experiment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CBF7F-92AD-42B8-AA3E-C4AF7A2AD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C2DDB7-DA13-354D-4C4C-161D5A91B7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74890" y="876300"/>
            <a:ext cx="3403106" cy="1922256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4A50B2-C304-32C0-FCD5-36D60598E92B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84DD9-6731-18C0-6D1B-7DD9D0C384EA}"/>
              </a:ext>
            </a:extLst>
          </p:cNvPr>
          <p:cNvSpPr txBox="1"/>
          <p:nvPr/>
        </p:nvSpPr>
        <p:spPr>
          <a:xfrm>
            <a:off x="648070" y="2035939"/>
            <a:ext cx="40124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a dataset with 5000 rows and 16 columns</a:t>
            </a:r>
          </a:p>
          <a:p>
            <a:r>
              <a:rPr lang="en-US" dirty="0"/>
              <a:t>Our attributes are:</a:t>
            </a:r>
          </a:p>
          <a:p>
            <a:endParaRPr lang="en-US" dirty="0"/>
          </a:p>
          <a:p>
            <a:r>
              <a:rPr lang="en-US" dirty="0"/>
              <a:t>MLS, sold_price, zipcode, longitude, latitude, lot_acres, taxes, year_built, bedrooms, bathrooms, sqrt_ft, garage, kitchen_features, fireplaces, floor_covering, HOA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055E96-9331-E01A-BBA5-FA6230023085}"/>
              </a:ext>
            </a:extLst>
          </p:cNvPr>
          <p:cNvSpPr txBox="1"/>
          <p:nvPr/>
        </p:nvSpPr>
        <p:spPr>
          <a:xfrm>
            <a:off x="6782540" y="3429000"/>
            <a:ext cx="35954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Columns: [MLS, sold_price, zipcode, longitude, latitude, lot_acres, taxes, year_built, bedrooms, bathrooms, sqrt_ft, garage, kitchen_features, fireplaces, floor_covering, HOA]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AD34F9A-CB52-1D2F-CC5D-8839E040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7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6A0340-CCBB-545E-A2E8-6421D68EB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7BA0D-0CED-20D6-2E8C-F95636D2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2238" y="895440"/>
            <a:ext cx="6125361" cy="15600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8F7779-7E10-6AE6-E7DD-922029AD91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578" t="564" r="37850" b="-565"/>
          <a:stretch>
            <a:fillRect/>
          </a:stretch>
        </p:blipFill>
        <p:spPr>
          <a:xfrm>
            <a:off x="1" y="-16591"/>
            <a:ext cx="4610100" cy="687459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40145" y="2871627"/>
            <a:ext cx="0" cy="3186701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35464B-C2C9-C877-CF99-9CF6F8AA3017}"/>
              </a:ext>
            </a:extLst>
          </p:cNvPr>
          <p:cNvSpPr txBox="1"/>
          <p:nvPr/>
        </p:nvSpPr>
        <p:spPr>
          <a:xfrm>
            <a:off x="5974717" y="2753546"/>
            <a:ext cx="5302882" cy="34948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>
                <a:solidFill>
                  <a:schemeClr val="tx2"/>
                </a:solidFill>
              </a:rPr>
              <a:t>I have cleaned the data and exported into csv.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r>
              <a:rPr lang="en-US">
                <a:solidFill>
                  <a:schemeClr val="tx2"/>
                </a:solidFill>
              </a:rPr>
              <a:t>I am using the cleaned data from previous Data Cleaning and EDA as my input in this model. </a:t>
            </a:r>
          </a:p>
          <a:p>
            <a:pPr>
              <a:lnSpc>
                <a:spcPct val="120000"/>
              </a:lnSpc>
              <a:spcAft>
                <a:spcPts val="600"/>
              </a:spcAft>
              <a:buSzPct val="70000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95584A-4ED6-8D78-48A2-EE697C9316D1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512879-7A8F-20A9-BCBC-053DDFEF1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02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D87A7-A435-A397-B2AD-7D95F4FDC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D9BFDC-D33C-D793-0FC6-213E81F24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B54EF9-CB66-AFA8-5ED6-25C40FF5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907926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dirty="0"/>
              <a:t>New Attributes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3E14C8-7334-9053-7B66-DD46841B7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E09A8CC-516B-67EE-712B-29D97418D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100" y="1369078"/>
            <a:ext cx="4930775" cy="4254781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23C7FA-10F2-84CB-47F0-A934EF6A951B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AB792-1C0D-1D8A-BC02-DC62EE163B42}"/>
              </a:ext>
            </a:extLst>
          </p:cNvPr>
          <p:cNvSpPr txBox="1"/>
          <p:nvPr/>
        </p:nvSpPr>
        <p:spPr>
          <a:xfrm>
            <a:off x="781235" y="2050742"/>
            <a:ext cx="387925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Added new features :</a:t>
            </a:r>
          </a:p>
          <a:p>
            <a:endParaRPr lang="en-US" dirty="0"/>
          </a:p>
          <a:p>
            <a:r>
              <a:rPr lang="en-US" dirty="0" err="1"/>
              <a:t>pps</a:t>
            </a:r>
            <a:r>
              <a:rPr lang="en-US" dirty="0"/>
              <a:t>(Price Per Sqft)</a:t>
            </a:r>
          </a:p>
          <a:p>
            <a:endParaRPr lang="en-US" dirty="0"/>
          </a:p>
          <a:p>
            <a:r>
              <a:rPr lang="en-US" dirty="0"/>
              <a:t>Binned the </a:t>
            </a:r>
            <a:r>
              <a:rPr lang="en-US" dirty="0" err="1"/>
              <a:t>pps</a:t>
            </a:r>
            <a:r>
              <a:rPr lang="en-US" dirty="0"/>
              <a:t> values in intervals of 100 each ranging from 1 to 7</a:t>
            </a:r>
          </a:p>
          <a:p>
            <a:endParaRPr lang="en-US" dirty="0"/>
          </a:p>
          <a:p>
            <a:r>
              <a:rPr lang="en-US" dirty="0"/>
              <a:t>Bin range 1 refers to the records having price per sqft ranging from 50$ to 150$ and,</a:t>
            </a:r>
          </a:p>
          <a:p>
            <a:r>
              <a:rPr lang="en-US" dirty="0"/>
              <a:t>Bin range 7 refers to the records having price per sqft ranging from 650$ to 750$.</a:t>
            </a:r>
          </a:p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52E879-1EA9-FFE2-C308-157C605BB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69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BD59A3-DBC8-9E50-D8A1-8735F1F1B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981D60-EA26-3444-ED2B-80BE8CCB2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7FA0B0-D89E-F376-CCEB-F848E98F2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499" y="743322"/>
            <a:ext cx="3707989" cy="130742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en-US" dirty="0"/>
              <a:t>Splitting Train and Test sets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034C15-F447-3941-2157-DE7A551EB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34000" y="876300"/>
            <a:ext cx="0" cy="518160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500C8A0-1830-E177-5A42-09FF621E0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0037" y="1900809"/>
            <a:ext cx="4124901" cy="3191320"/>
          </a:xfr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C30BD0-A578-019A-0880-C7CBE09ED437}"/>
              </a:ext>
            </a:extLst>
          </p:cNvPr>
          <p:cNvSpPr txBox="1">
            <a:spLocks/>
          </p:cNvSpPr>
          <p:nvPr/>
        </p:nvSpPr>
        <p:spPr>
          <a:xfrm>
            <a:off x="559293" y="1392685"/>
            <a:ext cx="4572651" cy="4665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Tx/>
              <a:buNone/>
              <a:defRPr sz="18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029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864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70000"/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7CC878-08DC-E077-019D-BC1912AC45D0}"/>
              </a:ext>
            </a:extLst>
          </p:cNvPr>
          <p:cNvSpPr txBox="1"/>
          <p:nvPr/>
        </p:nvSpPr>
        <p:spPr>
          <a:xfrm>
            <a:off x="710213" y="2700105"/>
            <a:ext cx="38792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have </a:t>
            </a:r>
            <a:r>
              <a:rPr lang="en-US" dirty="0" err="1"/>
              <a:t>splited</a:t>
            </a:r>
            <a:r>
              <a:rPr lang="en-US" dirty="0"/>
              <a:t> the data in 80:20 ratio, with the first 80% of Data as Train data and last 20% of Data as Test data</a:t>
            </a:r>
          </a:p>
          <a:p>
            <a:endParaRPr lang="en-US" dirty="0"/>
          </a:p>
          <a:p>
            <a:r>
              <a:rPr lang="en-US" dirty="0"/>
              <a:t>I have taken the target variable as </a:t>
            </a:r>
            <a:r>
              <a:rPr lang="en-US" dirty="0" err="1"/>
              <a:t>Bin_range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E3BD44-D3B0-5D40-5427-5E6C25ED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542971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965</Words>
  <Application>Microsoft Office PowerPoint</Application>
  <PresentationFormat>Widescreen</PresentationFormat>
  <Paragraphs>110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Arial</vt:lpstr>
      <vt:lpstr>Georgia Pro Light</vt:lpstr>
      <vt:lpstr>VaultVTI</vt:lpstr>
      <vt:lpstr>Prediction of price and sqft_area using Raw house data</vt:lpstr>
      <vt:lpstr>Investors  POV</vt:lpstr>
      <vt:lpstr>My Approach</vt:lpstr>
      <vt:lpstr>My Approach</vt:lpstr>
      <vt:lpstr>Why only those features?</vt:lpstr>
      <vt:lpstr>The Experiment</vt:lpstr>
      <vt:lpstr>Data Cleaning</vt:lpstr>
      <vt:lpstr>New Attributes</vt:lpstr>
      <vt:lpstr>Splitting Train and Test sets</vt:lpstr>
      <vt:lpstr>KNN</vt:lpstr>
      <vt:lpstr>KNN Findings</vt:lpstr>
      <vt:lpstr>New Attribute</vt:lpstr>
      <vt:lpstr>Simple Linear Regression</vt:lpstr>
      <vt:lpstr>MV Linear regression</vt:lpstr>
      <vt:lpstr>Result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Raviteja Pola</dc:creator>
  <cp:lastModifiedBy>Raviteja Pola</cp:lastModifiedBy>
  <cp:revision>11</cp:revision>
  <dcterms:created xsi:type="dcterms:W3CDTF">2025-07-08T12:23:47Z</dcterms:created>
  <dcterms:modified xsi:type="dcterms:W3CDTF">2025-07-10T16:01:49Z</dcterms:modified>
</cp:coreProperties>
</file>