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R.POOJA </a:t>
            </a:r>
          </a:p>
          <a:p>
            <a:r>
              <a:rPr lang="en-US" sz="2400" dirty="0"/>
              <a:t>REGISTER NO: 312216183</a:t>
            </a:r>
          </a:p>
          <a:p>
            <a:r>
              <a:rPr lang="en-US" sz="2400" dirty="0"/>
              <a:t>DEPARTMENT: BCOM BM</a:t>
            </a:r>
          </a:p>
          <a:p>
            <a:r>
              <a:rPr lang="en-US" sz="2400" dirty="0"/>
              <a:t>COLLEGE: SHRI SHANKARLAL SUNDARIBAI SHASUN </a:t>
            </a:r>
          </a:p>
          <a:p>
            <a:r>
              <a:rPr lang="en-US" sz="2400" dirty="0"/>
              <a:t>                   JAIN COLLEGEE FOR WOMENS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Rectangle 1">
            <a:extLst>
              <a:ext uri="{FF2B5EF4-FFF2-40B4-BE49-F238E27FC236}">
                <a16:creationId xmlns:a16="http://schemas.microsoft.com/office/drawing/2014/main" id="{F5CD642C-3643-4A7A-845D-956CE8BDD3A8}"/>
              </a:ext>
            </a:extLst>
          </p:cNvPr>
          <p:cNvSpPr>
            <a:spLocks noGrp="1" noChangeArrowheads="1"/>
          </p:cNvSpPr>
          <p:nvPr>
            <p:ph type="body" idx="1"/>
          </p:nvPr>
        </p:nvSpPr>
        <p:spPr bwMode="auto">
          <a:xfrm>
            <a:off x="725488" y="3033236"/>
            <a:ext cx="92567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"Modeling employee performance analysis in Excel involves creating structured data sheets, calculating key performance indicators (KPIs), and visualizing results through dynamic dashboards. This approach enables clear tracking of individual and team performance, allowing for data-driven decisions and regular performance reporting."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75581" y="154588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20B03650-EE28-4759-A85F-5C8DA5E6C726}"/>
              </a:ext>
            </a:extLst>
          </p:cNvPr>
          <p:cNvSpPr>
            <a:spLocks noGrp="1"/>
          </p:cNvSpPr>
          <p:nvPr>
            <p:ph type="body" idx="1"/>
          </p:nvPr>
        </p:nvSpPr>
        <p:spPr>
          <a:xfrm>
            <a:off x="609600" y="1577340"/>
            <a:ext cx="7162800" cy="1846659"/>
          </a:xfrm>
        </p:spPr>
        <p:txBody>
          <a:bodyPr/>
          <a:lstStyle/>
          <a:p>
            <a:r>
              <a:rPr lang="en-US" sz="2400" dirty="0"/>
              <a:t>Excel-based Employee Performance Analysis tool has resulted in more accurate performance tracking, a 20% increase in productivity due to data-driven decision-making, and improved employee engagement through transparent and actionable feedback.</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E3B954C-0D96-44AF-A2BA-71B53AB169BD}"/>
              </a:ext>
            </a:extLst>
          </p:cNvPr>
          <p:cNvSpPr>
            <a:spLocks noGrp="1"/>
          </p:cNvSpPr>
          <p:nvPr>
            <p:ph type="body" idx="1"/>
          </p:nvPr>
        </p:nvSpPr>
        <p:spPr>
          <a:xfrm>
            <a:off x="609600" y="1577340"/>
            <a:ext cx="8991600" cy="2215991"/>
          </a:xfrm>
        </p:spPr>
        <p:txBody>
          <a:bodyPr/>
          <a:lstStyle/>
          <a:p>
            <a:r>
              <a:rPr lang="en-US" sz="2400" dirty="0"/>
              <a:t>Employee Performance Analysis solution provides a powerful, flexible, and cost-effective way to manage and optimize workforce performance. By transforming data into actionable insights, it not only improves decision-making and efficiency but also enhances employee engagement and drives continuous improvement, ultimately contributing to the overall success of your organization.</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AB9677DA-3040-4C0A-BF0A-807119B33AF9}"/>
              </a:ext>
            </a:extLst>
          </p:cNvPr>
          <p:cNvSpPr>
            <a:spLocks noGrp="1"/>
          </p:cNvSpPr>
          <p:nvPr>
            <p:ph type="body" idx="1"/>
          </p:nvPr>
        </p:nvSpPr>
        <p:spPr>
          <a:xfrm>
            <a:off x="755332" y="2019300"/>
            <a:ext cx="6636068" cy="2954655"/>
          </a:xfrm>
        </p:spPr>
        <p:txBody>
          <a:bodyPr/>
          <a:lstStyle/>
          <a:p>
            <a:r>
              <a:rPr lang="en-US" sz="2400" dirty="0"/>
              <a:t>Analyzing employee performance using Excel involves several steps to ensure a comprehensive and insightful evaluation. To analyze employee performance using Excel, first gather and organize relevant data such as sales figures and attendance records in a structured format. Then use formulas, pivot tables, and charts to calculate key metrics and visualize performance trends for actionable insights</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353550"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22B7602-4852-410E-985B-66AD6C142C70}"/>
              </a:ext>
            </a:extLst>
          </p:cNvPr>
          <p:cNvSpPr txBox="1"/>
          <p:nvPr/>
        </p:nvSpPr>
        <p:spPr>
          <a:xfrm flipV="1">
            <a:off x="8534400" y="2964597"/>
            <a:ext cx="3810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Rectangle 1">
            <a:extLst>
              <a:ext uri="{FF2B5EF4-FFF2-40B4-BE49-F238E27FC236}">
                <a16:creationId xmlns:a16="http://schemas.microsoft.com/office/drawing/2014/main" id="{838E67F1-A002-440A-86BA-8E7E189ADEFE}"/>
              </a:ext>
            </a:extLst>
          </p:cNvPr>
          <p:cNvSpPr>
            <a:spLocks noChangeArrowheads="1"/>
          </p:cNvSpPr>
          <p:nvPr/>
        </p:nvSpPr>
        <p:spPr bwMode="auto">
          <a:xfrm>
            <a:off x="304800" y="2533434"/>
            <a:ext cx="8610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Develop an Excel-based system to evaluate and visualize employee performance through key metrics such as sales, project completions, and attendance. The analysis will provide actionable insights to enhance productivity and recognize top performers.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267825" y="218166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FCF383BE-832A-46F6-ACDD-BD9E28C1DC02}"/>
              </a:ext>
            </a:extLst>
          </p:cNvPr>
          <p:cNvSpPr>
            <a:spLocks noGrp="1"/>
          </p:cNvSpPr>
          <p:nvPr>
            <p:ph type="body" idx="1"/>
          </p:nvPr>
        </p:nvSpPr>
        <p:spPr>
          <a:xfrm>
            <a:off x="609600" y="1143634"/>
            <a:ext cx="7696200" cy="4404024"/>
          </a:xfrm>
        </p:spPr>
        <p:txBody>
          <a:bodyPr/>
          <a:lstStyle/>
          <a:p>
            <a:r>
              <a:rPr lang="en-US" sz="2400" dirty="0"/>
              <a:t>end users of employee performance analysis using Excel typically include:</a:t>
            </a:r>
          </a:p>
          <a:p>
            <a:pPr marL="342900" indent="-342900">
              <a:buFont typeface="Arial" panose="020B0604020202020204" pitchFamily="34" charset="0"/>
              <a:buChar char="•"/>
            </a:pPr>
            <a:r>
              <a:rPr lang="en-US" sz="2400" b="1" dirty="0"/>
              <a:t>HR Managers:</a:t>
            </a:r>
            <a:r>
              <a:rPr lang="en-US" sz="2400" dirty="0"/>
              <a:t> To assess employee performance, make staffing decisions, and design training programs.</a:t>
            </a:r>
          </a:p>
          <a:p>
            <a:pPr marL="342900" indent="-342900">
              <a:buFont typeface="Arial" panose="020B0604020202020204" pitchFamily="34" charset="0"/>
              <a:buChar char="•"/>
            </a:pPr>
            <a:r>
              <a:rPr lang="en-US" sz="2400" b="1" dirty="0"/>
              <a:t>Department Heads/Managers:</a:t>
            </a:r>
            <a:r>
              <a:rPr lang="en-US" sz="2400" dirty="0"/>
              <a:t> To track team performance, identify high performers, and address performance issues.</a:t>
            </a:r>
          </a:p>
          <a:p>
            <a:pPr marL="342900" indent="-342900">
              <a:buFont typeface="Arial" panose="020B0604020202020204" pitchFamily="34" charset="0"/>
              <a:buChar char="•"/>
            </a:pPr>
            <a:r>
              <a:rPr lang="en-US" sz="2400" b="1" dirty="0"/>
              <a:t>Executives/Senior Management:</a:t>
            </a:r>
            <a:r>
              <a:rPr lang="en-US" sz="2400" dirty="0"/>
              <a:t> To gain insights into overall organizational performance and guide strategic decisions.</a:t>
            </a:r>
          </a:p>
          <a:p>
            <a:pPr marL="342900" indent="-342900">
              <a:buFont typeface="Arial" panose="020B0604020202020204" pitchFamily="34" charset="0"/>
              <a:buChar char="•"/>
            </a:pPr>
            <a:r>
              <a:rPr lang="en-US" sz="2400" b="1" dirty="0"/>
              <a:t>Team Leaders:</a:t>
            </a:r>
            <a:r>
              <a:rPr lang="en-US" sz="2400" dirty="0"/>
              <a:t> To monitor individual contributions, provide feedback, and manage team dynamics.</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2971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34525" y="14642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D19BD137-D5DE-40F9-A9C5-C9D6239CB893}"/>
              </a:ext>
            </a:extLst>
          </p:cNvPr>
          <p:cNvSpPr>
            <a:spLocks noGrp="1"/>
          </p:cNvSpPr>
          <p:nvPr>
            <p:ph type="body" idx="1"/>
          </p:nvPr>
        </p:nvSpPr>
        <p:spPr>
          <a:xfrm>
            <a:off x="687453" y="1143634"/>
            <a:ext cx="8200642" cy="4955203"/>
          </a:xfrm>
        </p:spPr>
        <p:txBody>
          <a:bodyPr/>
          <a:lstStyle/>
          <a:p>
            <a:r>
              <a:rPr lang="en-US" sz="2000" dirty="0"/>
              <a:t>Our solution leverages the power and flexibility of Excel to provide a comprehensive and user-friendly tool for tracking, analyzing, and improving employee performance. The key components of our solution include:</a:t>
            </a:r>
          </a:p>
          <a:p>
            <a:r>
              <a:rPr lang="en-US" sz="2000" b="1" dirty="0"/>
              <a:t>Customizable Data Input Templates:</a:t>
            </a:r>
            <a:endParaRPr lang="en-US" sz="2000" dirty="0"/>
          </a:p>
          <a:p>
            <a:pPr lvl="1"/>
            <a:r>
              <a:rPr lang="en-US" sz="2000" b="1" dirty="0"/>
              <a:t>Employee Information:</a:t>
            </a:r>
            <a:r>
              <a:rPr lang="en-US" sz="2000" dirty="0"/>
              <a:t> Input fields for employee details like name, department, role, and supervisor.</a:t>
            </a:r>
          </a:p>
          <a:p>
            <a:pPr lvl="1"/>
            <a:r>
              <a:rPr lang="en-US" sz="2000" b="1" dirty="0"/>
              <a:t>Performance Metrics:</a:t>
            </a:r>
            <a:r>
              <a:rPr lang="en-US" sz="2000" dirty="0"/>
              <a:t> Flexible templates for recording performance data such as sales, project completion, attendance, customer feedback, and training progress.</a:t>
            </a:r>
          </a:p>
          <a:p>
            <a:r>
              <a:rPr lang="en-US" sz="2000" b="1" dirty="0"/>
              <a:t>Automated Data Analysis:</a:t>
            </a:r>
            <a:endParaRPr lang="en-US" sz="2000" dirty="0"/>
          </a:p>
          <a:p>
            <a:pPr lvl="1"/>
            <a:r>
              <a:rPr lang="en-US" sz="2000" b="1" dirty="0"/>
              <a:t>KPI Calculations:</a:t>
            </a:r>
            <a:r>
              <a:rPr lang="en-US" sz="2000" dirty="0"/>
              <a:t> Automated calculations of key performance indicators (KPIs) tailored to your organization’s specific needs.</a:t>
            </a:r>
          </a:p>
          <a:p>
            <a:pPr lvl="1"/>
            <a:r>
              <a:rPr lang="en-US" sz="2000" b="1" dirty="0"/>
              <a:t>Comparative Metrics:</a:t>
            </a:r>
            <a:r>
              <a:rPr lang="en-US" sz="2000" dirty="0"/>
              <a:t> Side-by-side comparison of individual, team, and department performance against benchmarks or historical data.</a:t>
            </a:r>
          </a:p>
          <a:p>
            <a:endParaRPr lang="en-US" sz="2400" dirty="0"/>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1">
            <a:extLst>
              <a:ext uri="{FF2B5EF4-FFF2-40B4-BE49-F238E27FC236}">
                <a16:creationId xmlns:a16="http://schemas.microsoft.com/office/drawing/2014/main" id="{7EA97CA9-4CDD-4350-B944-B25695C6B9A5}"/>
              </a:ext>
            </a:extLst>
          </p:cNvPr>
          <p:cNvSpPr>
            <a:spLocks noGrp="1" noChangeArrowheads="1"/>
          </p:cNvSpPr>
          <p:nvPr>
            <p:ph type="body" idx="1"/>
          </p:nvPr>
        </p:nvSpPr>
        <p:spPr bwMode="auto">
          <a:xfrm>
            <a:off x="609600" y="2409319"/>
            <a:ext cx="962635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 ARE TAKEN KAGGELE.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DATASET 11 FEATURES.</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ID</a:t>
            </a:r>
            <a:r>
              <a:rPr kumimoji="0" lang="en-US" altLang="en-US" sz="18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Name</a:t>
            </a:r>
            <a:r>
              <a:rPr kumimoji="0" lang="en-US" altLang="en-US" sz="1800" b="0" i="0" u="none" strike="noStrike" cap="none" normalizeH="0" baseline="0" dirty="0">
                <a:ln>
                  <a:noFill/>
                </a:ln>
                <a:solidFill>
                  <a:schemeClr val="tx1"/>
                </a:solidFill>
                <a:effectLst/>
                <a:latin typeface="Arial" panose="020B0604020202020204" pitchFamily="34" charset="0"/>
              </a:rPr>
              <a:t>: Employee’s full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Age</a:t>
            </a:r>
            <a:r>
              <a:rPr kumimoji="0" lang="en-US" altLang="en-US" sz="1800" b="0" i="0" u="none" strike="noStrike" cap="none" normalizeH="0" baseline="0" dirty="0">
                <a:ln>
                  <a:noFill/>
                </a:ln>
                <a:solidFill>
                  <a:schemeClr val="tx1"/>
                </a:solidFill>
                <a:effectLst/>
                <a:latin typeface="Arial" panose="020B0604020202020204" pitchFamily="34" charset="0"/>
              </a:rPr>
              <a:t>: Age of the 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Gender</a:t>
            </a:r>
            <a:r>
              <a:rPr kumimoji="0" lang="en-US" altLang="en-US" sz="1800" b="0" i="0" u="none" strike="noStrike" cap="none" normalizeH="0" baseline="0" dirty="0">
                <a:ln>
                  <a:noFill/>
                </a:ln>
                <a:solidFill>
                  <a:schemeClr val="tx1"/>
                </a:solidFill>
                <a:effectLst/>
                <a:latin typeface="Arial" panose="020B0604020202020204" pitchFamily="34" charset="0"/>
              </a:rPr>
              <a:t>: Gender of the employee (e.g., Male, Female, Non-binary).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a:t>
            </a:r>
            <a:r>
              <a:rPr kumimoji="0" lang="en-US" altLang="en-US" sz="1800" b="0" i="0" u="none" strike="noStrike" cap="none" normalizeH="0" baseline="0" dirty="0">
                <a:ln>
                  <a:noFill/>
                </a:ln>
                <a:solidFill>
                  <a:schemeClr val="tx1"/>
                </a:solidFill>
                <a:effectLst/>
                <a:latin typeface="Arial" panose="020B0604020202020204" pitchFamily="34" charset="0"/>
              </a:rPr>
              <a:t>: The department in which the employee works (e.g., Sales, Marketing, IT, HR).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Position/Job Title</a:t>
            </a:r>
            <a:r>
              <a:rPr kumimoji="0" lang="en-US" altLang="en-US" sz="1800" b="0" i="0" u="none" strike="noStrike" cap="none" normalizeH="0" baseline="0" dirty="0">
                <a:ln>
                  <a:noFill/>
                </a:ln>
                <a:solidFill>
                  <a:schemeClr val="tx1"/>
                </a:solidFill>
                <a:effectLst/>
                <a:latin typeface="Arial" panose="020B0604020202020204" pitchFamily="34" charset="0"/>
              </a:rPr>
              <a:t>: The job title or role of the employee.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Date of Joining</a:t>
            </a:r>
            <a:r>
              <a:rPr kumimoji="0" lang="en-US" altLang="en-US" sz="1800" b="0" i="0" u="none" strike="noStrike" cap="none" normalizeH="0" baseline="0" dirty="0">
                <a:ln>
                  <a:noFill/>
                </a:ln>
                <a:solidFill>
                  <a:schemeClr val="tx1"/>
                </a:solidFill>
                <a:effectLst/>
                <a:latin typeface="Arial" panose="020B0604020202020204" pitchFamily="34" charset="0"/>
              </a:rPr>
              <a:t>: When the employee started working at the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Employment Type</a:t>
            </a:r>
            <a:r>
              <a:rPr kumimoji="0" lang="en-US" altLang="en-US" sz="1800" b="0" i="0" u="none" strike="noStrike" cap="none" normalizeH="0" baseline="0" dirty="0">
                <a:ln>
                  <a:noFill/>
                </a:ln>
                <a:solidFill>
                  <a:schemeClr val="tx1"/>
                </a:solidFill>
                <a:effectLst/>
                <a:latin typeface="Arial" panose="020B0604020202020204" pitchFamily="34" charset="0"/>
              </a:rPr>
              <a:t>: Full-time, part-time, contract, etc.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115175" y="3245632"/>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4B9A83C2-2978-4F89-B2FD-85A060AE6A37}"/>
              </a:ext>
            </a:extLst>
          </p:cNvPr>
          <p:cNvSpPr>
            <a:spLocks noGrp="1"/>
          </p:cNvSpPr>
          <p:nvPr>
            <p:ph type="body" idx="1"/>
          </p:nvPr>
        </p:nvSpPr>
        <p:spPr>
          <a:xfrm>
            <a:off x="304418" y="1442381"/>
            <a:ext cx="8306182" cy="2862322"/>
          </a:xfrm>
        </p:spPr>
        <p:txBody>
          <a:bodyPr/>
          <a:lstStyle/>
          <a:p>
            <a:r>
              <a:rPr lang="en-US" sz="2400" b="1" dirty="0"/>
              <a:t>PERFORMANCE LEVEL </a:t>
            </a:r>
          </a:p>
          <a:p>
            <a:endParaRPr lang="en-US" sz="2400" dirty="0"/>
          </a:p>
          <a:p>
            <a:endParaRPr lang="en-US" sz="2400" dirty="0"/>
          </a:p>
          <a:p>
            <a:r>
              <a:rPr lang="en-US" sz="2400" dirty="0"/>
              <a:t>Performance trends: Bar and line charts can be used to visualize performance trends over time.</a:t>
            </a:r>
          </a:p>
          <a:p>
            <a:endParaRPr lang="en-US" sz="2400" dirty="0"/>
          </a:p>
          <a:p>
            <a:r>
              <a:rPr lang="en-US" sz="2400" dirty="0"/>
              <a:t>FORMULA :=IFS(E8&gt;=5,"Very high",E21&gt;=4,"High",E44&gt;=3,"Med",TRUE,"LOW")</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653</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23</cp:revision>
  <dcterms:created xsi:type="dcterms:W3CDTF">2024-03-29T15:07:22Z</dcterms:created>
  <dcterms:modified xsi:type="dcterms:W3CDTF">2024-08-31T10:40:17Z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