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CB3E70-BC89-42CA-8428-9236D92F9EA0}">
  <a:tblStyle styleId="{DCCB3E70-BC89-42CA-8428-9236D92F9E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3424DB6-A13D-4E27-AB66-BAD088FD645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32fb26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32fb26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228c65a0b_2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228c65a0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22a14ddd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22a14dd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22a14dd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22a14dd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22a14dd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22a14dd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589670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589670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228c65a0b_2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228c65a0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32fb2638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32fb26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e32fb2638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e32fb26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228c65a0b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228c65a0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28c65a0b_2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228c65a0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228c65a0b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228c65a0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28c65a0b_2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228c65a0b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op10.netflix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gWXj1bnk2n8ApVzE8lNtO6FxTBkbu3Nl/view?usp=sharing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025" y="2198656"/>
            <a:ext cx="2559626" cy="12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6825" y="194700"/>
            <a:ext cx="5507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DATA MANAGEMENT PROJECT</a:t>
            </a:r>
            <a:endParaRPr b="1" sz="2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GAETANO CHIRIACO, RICCARDO PORCEDDA, GIANMARCO RUSSO</a:t>
            </a:r>
            <a:endParaRPr sz="13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73500" y="2243875"/>
            <a:ext cx="685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6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25" y="1368075"/>
            <a:ext cx="4082276" cy="272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Forma di un puntatore sullo sfondo in un grafico cronologico" id="146" name="Google Shape;146;p22"/>
          <p:cNvSpPr/>
          <p:nvPr/>
        </p:nvSpPr>
        <p:spPr>
          <a:xfrm>
            <a:off x="340934" y="2503800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990000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4294967295" type="body"/>
          </p:nvPr>
        </p:nvSpPr>
        <p:spPr>
          <a:xfrm>
            <a:off x="340925" y="2641350"/>
            <a:ext cx="1611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Febbraio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2020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8" name="Google Shape;148;p22"/>
          <p:cNvGrpSpPr/>
          <p:nvPr/>
        </p:nvGrpSpPr>
        <p:grpSpPr>
          <a:xfrm>
            <a:off x="969270" y="1915015"/>
            <a:ext cx="198900" cy="593656"/>
            <a:chOff x="777447" y="1610215"/>
            <a:chExt cx="198900" cy="593656"/>
          </a:xfrm>
        </p:grpSpPr>
        <p:cxnSp>
          <p:nvCxnSpPr>
            <p:cNvPr id="149" name="Google Shape;149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2"/>
          <p:cNvSpPr txBox="1"/>
          <p:nvPr>
            <p:ph idx="4294967295" type="body"/>
          </p:nvPr>
        </p:nvSpPr>
        <p:spPr>
          <a:xfrm>
            <a:off x="17975" y="953825"/>
            <a:ext cx="2101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Introduzione della feature “Top 10 Film e Serie TV su </a:t>
            </a:r>
            <a:r>
              <a:rPr b="1" lang="it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Netflix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”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Forma di un puntatore sullo sfondo in un grafico cronologico" id="152" name="Google Shape;152;p22"/>
          <p:cNvSpPr/>
          <p:nvPr/>
        </p:nvSpPr>
        <p:spPr>
          <a:xfrm>
            <a:off x="1817054" y="25038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4294967295" type="body"/>
          </p:nvPr>
        </p:nvSpPr>
        <p:spPr>
          <a:xfrm>
            <a:off x="2126317" y="26413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4 Luglio 2021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4" name="Google Shape;154;p22"/>
          <p:cNvGrpSpPr/>
          <p:nvPr/>
        </p:nvGrpSpPr>
        <p:grpSpPr>
          <a:xfrm>
            <a:off x="2684632" y="3243758"/>
            <a:ext cx="198900" cy="593656"/>
            <a:chOff x="2223534" y="2938958"/>
            <a:chExt cx="198900" cy="593656"/>
          </a:xfrm>
        </p:grpSpPr>
        <p:cxnSp>
          <p:nvCxnSpPr>
            <p:cNvPr id="155" name="Google Shape;155;p2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2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2"/>
          <p:cNvSpPr txBox="1"/>
          <p:nvPr>
            <p:ph idx="4294967295" type="body"/>
          </p:nvPr>
        </p:nvSpPr>
        <p:spPr>
          <a:xfrm>
            <a:off x="1418925" y="3969425"/>
            <a:ext cx="273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 10 meno recente che </a:t>
            </a:r>
            <a:r>
              <a:rPr b="1" lang="it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Netflix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 ufficialmente reso pubblica e scaricabile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Forma di un puntatore sullo sfondo in un grafico cronologico" id="158" name="Google Shape;158;p22"/>
          <p:cNvSpPr/>
          <p:nvPr/>
        </p:nvSpPr>
        <p:spPr>
          <a:xfrm>
            <a:off x="3471973" y="25038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4294967295" type="body"/>
          </p:nvPr>
        </p:nvSpPr>
        <p:spPr>
          <a:xfrm>
            <a:off x="3767755" y="26413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Novembre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2021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60" name="Google Shape;160;p22"/>
          <p:cNvGrpSpPr/>
          <p:nvPr/>
        </p:nvGrpSpPr>
        <p:grpSpPr>
          <a:xfrm>
            <a:off x="4319545" y="1915015"/>
            <a:ext cx="198900" cy="593656"/>
            <a:chOff x="3918084" y="1610215"/>
            <a:chExt cx="198900" cy="593656"/>
          </a:xfrm>
        </p:grpSpPr>
        <p:cxnSp>
          <p:nvCxnSpPr>
            <p:cNvPr id="161" name="Google Shape;161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2"/>
          <p:cNvSpPr txBox="1"/>
          <p:nvPr>
            <p:ph idx="4294967295" type="body"/>
          </p:nvPr>
        </p:nvSpPr>
        <p:spPr>
          <a:xfrm>
            <a:off x="3304094" y="1147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Il sito</a:t>
            </a:r>
            <a:r>
              <a:rPr lang="it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it" sz="1600" u="sng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Netflix Top 10</a:t>
            </a:r>
            <a:r>
              <a:rPr lang="it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viene reso pubblico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Forma di un puntatore sullo sfondo in un grafico cronologico" id="164" name="Google Shape;164;p22"/>
          <p:cNvSpPr/>
          <p:nvPr/>
        </p:nvSpPr>
        <p:spPr>
          <a:xfrm>
            <a:off x="5126893" y="25038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idx="4294967295" type="body"/>
          </p:nvPr>
        </p:nvSpPr>
        <p:spPr>
          <a:xfrm>
            <a:off x="5416700" y="2641350"/>
            <a:ext cx="1365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16 Dicembre 2021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66" name="Google Shape;166;p22"/>
          <p:cNvGrpSpPr/>
          <p:nvPr/>
        </p:nvGrpSpPr>
        <p:grpSpPr>
          <a:xfrm>
            <a:off x="5973070" y="3243758"/>
            <a:ext cx="198900" cy="593656"/>
            <a:chOff x="5958946" y="2938958"/>
            <a:chExt cx="198900" cy="593656"/>
          </a:xfrm>
        </p:grpSpPr>
        <p:cxnSp>
          <p:nvCxnSpPr>
            <p:cNvPr id="167" name="Google Shape;167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" name="Google Shape;168;p2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2"/>
          <p:cNvSpPr txBox="1"/>
          <p:nvPr>
            <p:ph idx="4294967295" type="body"/>
          </p:nvPr>
        </p:nvSpPr>
        <p:spPr>
          <a:xfrm>
            <a:off x="4936100" y="3890300"/>
            <a:ext cx="2326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Ultima Top 10 aggiunta al dataset utilizzato nel caso studio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Forma di un puntatore sullo sfondo in un grafico cronologico" id="170" name="Google Shape;170;p22"/>
          <p:cNvSpPr/>
          <p:nvPr/>
        </p:nvSpPr>
        <p:spPr>
          <a:xfrm>
            <a:off x="6781813" y="25038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990000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>
            <p:ph idx="4294967295" type="body"/>
          </p:nvPr>
        </p:nvSpPr>
        <p:spPr>
          <a:xfrm>
            <a:off x="7111512" y="26413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…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2" name="Google Shape;172;p22"/>
          <p:cNvGrpSpPr/>
          <p:nvPr/>
        </p:nvGrpSpPr>
        <p:grpSpPr>
          <a:xfrm>
            <a:off x="7669807" y="1915015"/>
            <a:ext cx="198900" cy="593656"/>
            <a:chOff x="3918084" y="1610215"/>
            <a:chExt cx="198900" cy="593656"/>
          </a:xfrm>
        </p:grpSpPr>
        <p:cxnSp>
          <p:nvCxnSpPr>
            <p:cNvPr id="173" name="Google Shape;173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2"/>
          <p:cNvSpPr txBox="1"/>
          <p:nvPr>
            <p:ph idx="4294967295" type="body"/>
          </p:nvPr>
        </p:nvSpPr>
        <p:spPr>
          <a:xfrm>
            <a:off x="6647854" y="8760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 oggi, ogni </a:t>
            </a:r>
            <a:r>
              <a:rPr i="1"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giovedì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nuove Top 10 vengono stilate e pubblicate da </a:t>
            </a:r>
            <a:r>
              <a:rPr b="1" lang="it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Netflix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22"/>
          <p:cNvSpPr txBox="1"/>
          <p:nvPr>
            <p:ph idx="4294967295" type="title"/>
          </p:nvPr>
        </p:nvSpPr>
        <p:spPr>
          <a:xfrm>
            <a:off x="267375" y="0"/>
            <a:ext cx="7190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Valutazione di qualità: CURRENCY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2"/>
          <p:cNvSpPr/>
          <p:nvPr/>
        </p:nvSpPr>
        <p:spPr>
          <a:xfrm flipH="1" rot="10800000">
            <a:off x="7563895" y="3975489"/>
            <a:ext cx="198900" cy="198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563895" y="4422540"/>
            <a:ext cx="198900" cy="1989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7762800" y="4337350"/>
            <a:ext cx="161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Non nel dataset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731050" y="3890300"/>
            <a:ext cx="161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Nel dataset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0" y="1005300"/>
            <a:ext cx="9144000" cy="415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Incoerenza nei formati delle date</a:t>
            </a:r>
            <a:endParaRPr b="1"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129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Valutazione di qualità: CONSISTENCY</a:t>
            </a:r>
            <a:endParaRPr b="1" sz="29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4979850" y="1005300"/>
            <a:ext cx="416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Incoerenza nei titoli di film e serie TV</a:t>
            </a:r>
            <a:endParaRPr b="1"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125" y="2922850"/>
            <a:ext cx="9144000" cy="415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Incoerenza nelle scale dei Ratings</a:t>
            </a:r>
            <a:endParaRPr b="1"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5051400" y="3395675"/>
            <a:ext cx="369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Due identificativi per lo stesso titolo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i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ReleaseYear-StartYear</a:t>
            </a:r>
            <a:endParaRPr b="1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r>
              <a:rPr i="1"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AverageRating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” nel dataset </a:t>
            </a:r>
            <a:r>
              <a:rPr b="1" lang="it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IMDb 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 rating degli user </a:t>
            </a:r>
            <a:r>
              <a:rPr b="1" lang="it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IMDb 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fornito dall’API</a:t>
            </a:r>
            <a:b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979850" y="2922850"/>
            <a:ext cx="416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Ulteriori Incoerenze</a:t>
            </a:r>
            <a:endParaRPr b="1"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461725" y="1420800"/>
            <a:ext cx="311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Il campo </a:t>
            </a:r>
            <a:r>
              <a:rPr i="1"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date_added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del dataset </a:t>
            </a:r>
            <a:r>
              <a:rPr b="1" lang="it">
                <a:solidFill>
                  <a:srgbClr val="6D9EEB"/>
                </a:solidFill>
                <a:latin typeface="Oswald"/>
                <a:ea typeface="Oswald"/>
                <a:cs typeface="Oswald"/>
                <a:sym typeface="Oswald"/>
              </a:rPr>
              <a:t>Kaggle 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 il campo </a:t>
            </a:r>
            <a:r>
              <a:rPr i="1"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week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del dataset “</a:t>
            </a:r>
            <a:r>
              <a:rPr b="1" lang="it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Netflix Top 10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”</a:t>
            </a:r>
            <a:r>
              <a:rPr b="1" lang="it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riportano diverse rappresentazioni delle date 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61725" y="3319475"/>
            <a:ext cx="3202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i="1"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Voti dell’audience </a:t>
            </a:r>
            <a:r>
              <a:rPr b="1" i="1" lang="it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IMDb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valore nell’intervallo [0,10]</a:t>
            </a:r>
            <a:b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i="1"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Voti Metacritic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valore nell’intervallo [0,100]</a:t>
            </a:r>
            <a:b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i="1"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Voti RottenTomatoes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b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numero percentuale [0,100]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5051400" y="1420800"/>
            <a:ext cx="320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Distinzione tra titolo originale e titolo in inglese nel dataset </a:t>
            </a:r>
            <a:r>
              <a:rPr b="1" lang="it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IMDb 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che non viene riscontrato nel dataset di </a:t>
            </a:r>
            <a:r>
              <a:rPr b="1" lang="it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Netflix 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 in quello di </a:t>
            </a:r>
            <a:r>
              <a:rPr b="1" lang="it">
                <a:solidFill>
                  <a:srgbClr val="6D9EEB"/>
                </a:solidFill>
                <a:latin typeface="Oswald"/>
                <a:ea typeface="Oswald"/>
                <a:cs typeface="Oswald"/>
                <a:sym typeface="Oswald"/>
              </a:rPr>
              <a:t>Kaggle </a:t>
            </a:r>
            <a:r>
              <a:rPr lang="it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(dove è presente solo un campo titolo)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129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Valutazione di qualità: COMPLETENESS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464100" y="9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{53424DB6-A13D-4E27-AB66-BAD088FD6451}</a:tableStyleId>
              </a:tblPr>
              <a:tblGrid>
                <a:gridCol w="922675"/>
                <a:gridCol w="900250"/>
                <a:gridCol w="660500"/>
                <a:gridCol w="971700"/>
              </a:tblGrid>
              <a:tr h="48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Feature</a:t>
                      </a:r>
                      <a:endParaRPr b="1" sz="1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Percentuale di NULL</a:t>
                      </a:r>
                      <a:endParaRPr b="1" sz="1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Numero di NULL</a:t>
                      </a:r>
                      <a:endParaRPr b="1" sz="1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Numero di osservazioni</a:t>
                      </a:r>
                      <a:endParaRPr b="1" sz="1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Title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Type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Runtime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28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Genres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isAdult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StartYear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0.2%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NumVotes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Vote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DateAdded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43%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43%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Country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62%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219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0" name="Google Shape;200;p24"/>
          <p:cNvGraphicFramePr/>
          <p:nvPr/>
        </p:nvGraphicFramePr>
        <p:xfrm>
          <a:off x="4182700" y="9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{53424DB6-A13D-4E27-AB66-BAD088FD6451}</a:tableStyleId>
              </a:tblPr>
              <a:tblGrid>
                <a:gridCol w="1822525"/>
                <a:gridCol w="922450"/>
                <a:gridCol w="660500"/>
                <a:gridCol w="971725"/>
              </a:tblGrid>
              <a:tr h="45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Feature</a:t>
                      </a:r>
                      <a:endParaRPr b="1" sz="1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Percentuale di NULL</a:t>
                      </a:r>
                      <a:endParaRPr b="1" sz="1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Numero di NULL</a:t>
                      </a:r>
                      <a:endParaRPr b="1" sz="1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Numero di osservazioni</a:t>
                      </a:r>
                      <a:endParaRPr b="1" sz="1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Metascore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59%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205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RottenTomatoes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212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350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 (Actor)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1815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BirthYear (Actor)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38%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694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1815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PrimaryProfession (Actor)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102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1815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KnownForTitles (Actor)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0.7%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13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1815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 (Director)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225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BirthYear (Director)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52%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116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225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PrimaryProfession (Director)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225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KnownForTitles (Director)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225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Week (Top 10)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960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WeeklyHours (Top 10)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960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Place (Top 10)</a:t>
                      </a:r>
                      <a:endParaRPr b="1"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960</a:t>
                      </a:r>
                      <a:endParaRPr sz="1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311700" y="129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Valutazione di qualità: COMPLETENESS</a:t>
            </a:r>
            <a:endParaRPr b="1" sz="29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830050" y="296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{53424DB6-A13D-4E27-AB66-BAD088FD6451}</a:tableStyleId>
              </a:tblPr>
              <a:tblGrid>
                <a:gridCol w="915875"/>
                <a:gridCol w="2070650"/>
                <a:gridCol w="2134175"/>
                <a:gridCol w="22317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5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Dataset</a:t>
                      </a:r>
                      <a:endParaRPr b="1" sz="15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5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Percentuale di NULL</a:t>
                      </a:r>
                      <a:endParaRPr b="1" sz="15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5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Numero totale di NULL</a:t>
                      </a:r>
                      <a:endParaRPr b="1" sz="15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5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Numero totale di valori</a:t>
                      </a:r>
                      <a:endParaRPr b="1" sz="15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Film</a:t>
                      </a:r>
                      <a:endParaRPr b="1"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20%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968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4900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Attori</a:t>
                      </a:r>
                      <a:endParaRPr b="1"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11%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809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7260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Registi</a:t>
                      </a:r>
                      <a:endParaRPr b="1"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13%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116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900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Top 10</a:t>
                      </a:r>
                      <a:endParaRPr b="1"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0%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2880</a:t>
                      </a:r>
                      <a:endParaRPr sz="13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25"/>
          <p:cNvSpPr txBox="1"/>
          <p:nvPr/>
        </p:nvSpPr>
        <p:spPr>
          <a:xfrm>
            <a:off x="311700" y="894175"/>
            <a:ext cx="72729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swald"/>
              <a:buChar char="●"/>
            </a:pP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 Vote tre valori sono </a:t>
            </a:r>
            <a:r>
              <a:rPr i="1"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NULL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perché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nessun utente di </a:t>
            </a:r>
            <a:r>
              <a:rPr b="1" lang="it" sz="16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IMDb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 dato una valutazione per questi titoli.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swald"/>
              <a:buChar char="●"/>
            </a:pP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 valori nulli per </a:t>
            </a:r>
            <a:r>
              <a:rPr i="1"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DateAdded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 </a:t>
            </a:r>
            <a:r>
              <a:rPr i="1"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Description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sono causati dall’assenza 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nel dataset "Netflix Kaggle"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 150 film e serie TV finiti in Top 10.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swald"/>
              <a:buChar char="●"/>
            </a:pP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 gli attributi </a:t>
            </a:r>
            <a:r>
              <a:rPr b="1"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Metascore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 </a:t>
            </a:r>
            <a:r>
              <a:rPr b="1"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RottenTomatoes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 hanno rispettivamente 205 e 212 valori nulli, siccome questi due siti non hanno dato una valutazione a tutti questi titoli.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150" y="-126725"/>
            <a:ext cx="9198300" cy="55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1231" l="1696" r="1357" t="1822"/>
          <a:stretch/>
        </p:blipFill>
        <p:spPr>
          <a:xfrm>
            <a:off x="66650" y="411025"/>
            <a:ext cx="8865050" cy="45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0" y="4803975"/>
            <a:ext cx="9144000" cy="8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483" y="1366001"/>
            <a:ext cx="4192118" cy="12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5749638" y="2448700"/>
            <a:ext cx="685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6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750" y="3432813"/>
            <a:ext cx="1763594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7268"/>
            <a:ext cx="9143997" cy="486223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0" y="-516425"/>
            <a:ext cx="9144000" cy="8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54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Introduzione</a:t>
            </a:r>
            <a:endParaRPr b="1" sz="3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879900"/>
            <a:ext cx="38097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Netflix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è una delle piattaforme di streaming più utilizzate al mondo e propone una </a:t>
            </a:r>
            <a:r>
              <a:rPr b="1" i="1"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 10 settimanale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con i film e le serie TV più viste: questa classifica compare nella home della piattaforma ed inevitabilmente influenza le scelte degli abbonati.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L’obiettivo di questo studio è ottenere un dataset integrato più ricco di informazioni su ogni film, al fine di rispondere a varie domande di ricerca.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 è scelto di integrare i dati di </a:t>
            </a:r>
            <a:r>
              <a:rPr b="1" lang="it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Netflix</a:t>
            </a:r>
            <a:r>
              <a:rPr b="1"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coi dati provenienti da </a:t>
            </a:r>
            <a:r>
              <a:rPr b="1" lang="it" sz="16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IMDb</a:t>
            </a:r>
            <a:r>
              <a:rPr lang="it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, sito che raccoglie le recensioni degli utenti e della critica di film e serie TV, genere, data di uscita e decine di ulteriori informazioni su ogni titolo.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000" y="0"/>
            <a:ext cx="4867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11700" y="1148725"/>
            <a:ext cx="5627100" cy="388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00"/>
            </a:outerShdw>
            <a:reflection blurRad="0" dir="5400000" dist="38100" endA="0" fadeDir="5400012" kx="0" rotWithShape="0" algn="bl" stA="31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62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Data Acquisition: DOWNLOAD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311692" y="1904739"/>
            <a:ext cx="2565552" cy="1157820"/>
            <a:chOff x="3324050" y="1304858"/>
            <a:chExt cx="2628908" cy="1719620"/>
          </a:xfrm>
        </p:grpSpPr>
        <p:sp>
          <p:nvSpPr>
            <p:cNvPr id="72" name="Google Shape;72;p15"/>
            <p:cNvSpPr txBox="1"/>
            <p:nvPr/>
          </p:nvSpPr>
          <p:spPr>
            <a:xfrm>
              <a:off x="3324050" y="1304858"/>
              <a:ext cx="2628900" cy="685500"/>
            </a:xfrm>
            <a:prstGeom prst="rect">
              <a:avLst/>
            </a:prstGeom>
            <a:solidFill>
              <a:srgbClr val="F1C232"/>
            </a:solidFill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Title Basics (710 MB)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324058" y="1990379"/>
              <a:ext cx="2628900" cy="10341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tconst	(PK)		originalTitle</a:t>
              </a:r>
              <a:endPara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primarytitle		startYear</a:t>
              </a:r>
              <a:endPara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…</a:t>
              </a:r>
              <a:endPara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311700" y="3278640"/>
            <a:ext cx="2628900" cy="1157819"/>
            <a:chOff x="3324050" y="1304858"/>
            <a:chExt cx="2628900" cy="1719618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3324050" y="1304858"/>
              <a:ext cx="2628900" cy="685500"/>
            </a:xfrm>
            <a:prstGeom prst="rect">
              <a:avLst/>
            </a:prstGeom>
            <a:solidFill>
              <a:srgbClr val="F1C232"/>
            </a:solidFill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Ratings (19,6 MB)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324050" y="1990376"/>
              <a:ext cx="2628900" cy="10341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tconst	 (PK) (FK)    	averageRating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numVotes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3056000" y="1904715"/>
            <a:ext cx="2628900" cy="1157819"/>
            <a:chOff x="3324050" y="1304858"/>
            <a:chExt cx="2628900" cy="1719618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58"/>
              <a:ext cx="2628900" cy="685500"/>
            </a:xfrm>
            <a:prstGeom prst="rect">
              <a:avLst/>
            </a:prstGeom>
            <a:solidFill>
              <a:srgbClr val="F1C232"/>
            </a:solidFill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Names (665 MB)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4050" y="1990376"/>
              <a:ext cx="2628900" cy="10341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nconst	(PK)          primaryName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birthYear	      knownForTitles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…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3056000" y="3278664"/>
            <a:ext cx="2628900" cy="1157819"/>
            <a:chOff x="3324050" y="1304858"/>
            <a:chExt cx="2628900" cy="1719618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3324050" y="1304858"/>
              <a:ext cx="2628900" cy="685500"/>
            </a:xfrm>
            <a:prstGeom prst="rect">
              <a:avLst/>
            </a:prstGeom>
            <a:solidFill>
              <a:srgbClr val="F1C232"/>
            </a:solidFill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Cast (2,14 GB)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324050" y="1990376"/>
              <a:ext cx="2628900" cy="10341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tconst	(FK)		</a:t>
              </a: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nconst  (FK)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job			characters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…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203388" y="1083490"/>
            <a:ext cx="2628900" cy="1157819"/>
            <a:chOff x="3324050" y="1304858"/>
            <a:chExt cx="2628900" cy="1719618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3324050" y="1304858"/>
              <a:ext cx="2628900" cy="685500"/>
            </a:xfrm>
            <a:prstGeom prst="rect">
              <a:avLst/>
            </a:prstGeom>
            <a:solidFill>
              <a:srgbClr val="6FA8DC"/>
            </a:solidFill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Netflix Kaggle (3,4 MB)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324050" y="1990376"/>
              <a:ext cx="2628900" cy="10341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title			country</a:t>
              </a:r>
              <a:endPara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dateAdded		description</a:t>
              </a:r>
              <a:endPara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		  …</a:t>
              </a:r>
              <a:endPara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6203400" y="3278640"/>
            <a:ext cx="2628900" cy="1157819"/>
            <a:chOff x="3324050" y="1304858"/>
            <a:chExt cx="2628900" cy="1719618"/>
          </a:xfrm>
        </p:grpSpPr>
        <p:sp>
          <p:nvSpPr>
            <p:cNvPr id="87" name="Google Shape;87;p15"/>
            <p:cNvSpPr txBox="1"/>
            <p:nvPr/>
          </p:nvSpPr>
          <p:spPr>
            <a:xfrm>
              <a:off x="3324050" y="1304858"/>
              <a:ext cx="2628900" cy="685500"/>
            </a:xfrm>
            <a:prstGeom prst="rect">
              <a:avLst/>
            </a:prstGeom>
            <a:solidFill>
              <a:srgbClr val="CC0000"/>
            </a:solidFill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Netflix Top 10 (66 KB)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324050" y="1990376"/>
              <a:ext cx="2628900" cy="10341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week			show_title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category		weekly_rank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…	</a:t>
              </a:r>
              <a:endPara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560" y="1083500"/>
            <a:ext cx="1204982" cy="60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025" y="446263"/>
            <a:ext cx="1261632" cy="4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235" y="2694225"/>
            <a:ext cx="1599258" cy="4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154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Data Acquisition: API </a:t>
            </a:r>
            <a:endParaRPr b="1" sz="32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464675" y="1942950"/>
            <a:ext cx="386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endpoint</a:t>
            </a:r>
            <a:r>
              <a:rPr lang="it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(/API/ratings/apikey/{</a:t>
            </a:r>
            <a:r>
              <a:rPr i="1" lang="it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tconst</a:t>
            </a:r>
            <a:r>
              <a:rPr lang="it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})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504875" y="980050"/>
            <a:ext cx="49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input</a:t>
            </a:r>
            <a:r>
              <a:rPr lang="it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 [ tt0000001,tt0000002,tt0000003,…]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6"/>
          <p:cNvSpPr/>
          <p:nvPr/>
        </p:nvSpPr>
        <p:spPr>
          <a:xfrm rot="3419906">
            <a:off x="4655477" y="1598657"/>
            <a:ext cx="775527" cy="159434"/>
          </a:xfrm>
          <a:prstGeom prst="rightArrow">
            <a:avLst>
              <a:gd fmla="val 27894" name="adj1"/>
              <a:gd fmla="val 60586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16"/>
          <p:cNvGraphicFramePr/>
          <p:nvPr/>
        </p:nvGraphicFramePr>
        <p:xfrm>
          <a:off x="2292900" y="294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{DCCB3E70-BC89-42CA-8428-9236D92F9EA0}</a:tableStyleId>
              </a:tblPr>
              <a:tblGrid>
                <a:gridCol w="924475"/>
                <a:gridCol w="884200"/>
                <a:gridCol w="949400"/>
                <a:gridCol w="815075"/>
                <a:gridCol w="872925"/>
                <a:gridCol w="671050"/>
              </a:tblGrid>
              <a:tr h="33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tconst</a:t>
                      </a:r>
                      <a:endParaRPr b="1"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Rotten</a:t>
                      </a:r>
                      <a:endParaRPr b="1"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Tomatoes</a:t>
                      </a:r>
                      <a:endParaRPr b="1"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Metacritics</a:t>
                      </a:r>
                      <a:endParaRPr b="1"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TV.com</a:t>
                      </a:r>
                      <a:endParaRPr b="1"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Themovie</a:t>
                      </a:r>
                      <a:endParaRPr b="1"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DB</a:t>
                      </a:r>
                      <a:endParaRPr b="1"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utenti </a:t>
                      </a:r>
                      <a:endParaRPr b="1"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IMDb</a:t>
                      </a:r>
                      <a:endParaRPr b="1"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tt0000001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75.5%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66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6.3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tt0000002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93%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71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NULL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NULL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8.1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tt0000003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NULL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44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NULL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NULL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5.7</a:t>
                      </a:r>
                      <a:endParaRPr sz="1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6"/>
          <p:cNvSpPr/>
          <p:nvPr/>
        </p:nvSpPr>
        <p:spPr>
          <a:xfrm rot="5395833">
            <a:off x="4108007" y="2568899"/>
            <a:ext cx="495000" cy="134100"/>
          </a:xfrm>
          <a:prstGeom prst="rightArrow">
            <a:avLst>
              <a:gd fmla="val 27894" name="adj1"/>
              <a:gd fmla="val 60586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154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Data Acquisition: Web Scraping</a:t>
            </a:r>
            <a:endParaRPr b="1" sz="29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00" y="2571750"/>
            <a:ext cx="8677601" cy="21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89450" y="1208650"/>
            <a:ext cx="34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 il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Web Scraping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sono state estratte in totale 20.698 coppie </a:t>
            </a:r>
            <a:r>
              <a:rPr b="1" i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tconst-Titolo</a:t>
            </a:r>
            <a:endParaRPr b="1" i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816175" y="1208650"/>
            <a:ext cx="4906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Perché è stato utilizzato lo scraping?</a:t>
            </a:r>
            <a:endParaRPr b="1" sz="19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961025" y="2562400"/>
            <a:ext cx="5028900" cy="149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816175" y="1740450"/>
            <a:ext cx="380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 avere una lista dei titoli per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Company</a:t>
            </a:r>
            <a:endParaRPr b="1" i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L’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API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che svolge il compito sopra ha delle limitazioni (mostra solo i primi 50 titoli)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 dati 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ottenuti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con lo scraping hanno permesso di ridurre il numero di film e serie TV </a:t>
            </a:r>
            <a:r>
              <a:rPr lang="it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omonimi</a:t>
            </a:r>
            <a:endParaRPr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154825"/>
            <a:ext cx="5033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Data Enrichment &amp; Cleaning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7" name="Google Shape;117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300" y="1354050"/>
            <a:ext cx="2640924" cy="26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311700" y="1248925"/>
            <a:ext cx="5033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 questa fase, utilizzando </a:t>
            </a:r>
            <a:r>
              <a:rPr b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Left e Right Outer join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, i dataset sono stati arricchiti in diversi step 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Quando possibile, le osservazioni sono state accoppiate utilizzando gli </a:t>
            </a:r>
            <a:r>
              <a:rPr b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identificativi univoci 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Negli altri casi, le osservazioni sono state accoppiate utilizzando il </a:t>
            </a:r>
            <a:r>
              <a:rPr b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titolo originale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o il </a:t>
            </a:r>
            <a:r>
              <a:rPr b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titolo internazionale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La </a:t>
            </a:r>
            <a:r>
              <a:rPr b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Fuzzy join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ha permesso di risolvere le problematiche relative alle </a:t>
            </a:r>
            <a:r>
              <a:rPr b="1" lang="it" sz="1600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sinonimie </a:t>
            </a:r>
            <a:endParaRPr b="1" sz="1600" u="sng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 informazioni aggiuntive su ogni titolo hanno permesso di risolvere tutte le problematiche relative alle </a:t>
            </a:r>
            <a:r>
              <a:rPr b="1" lang="it" sz="1600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omonimie</a:t>
            </a:r>
            <a:endParaRPr b="1" sz="1600" u="sng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154825"/>
            <a:ext cx="5033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Data Modelling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11700" y="874850"/>
            <a:ext cx="40650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 dati relativi ai film e alle serie TV finiti nelle Top 10 di </a:t>
            </a:r>
            <a:r>
              <a:rPr b="1" lang="it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Netflix 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sono stati formattati in documenti e caricati su un server </a:t>
            </a:r>
            <a:r>
              <a:rPr b="1" lang="it" sz="16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AWS 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tramite la piattaforma cloud di </a:t>
            </a:r>
            <a:r>
              <a:rPr b="1" lang="it" sz="16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MongoDB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, che permette l’interazione dalla rete, non solo in locale.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La struttura implementata comporta una considerevole diminuzione dello spazio di memoria necessario: se uno dei film già presenti nella collezione continua ad occupare la Top 10 in futuro, basta solamente aggiornare un campo senza alcuna necessità di inserire un nuovo documento o una nuova riga.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0" y="1112500"/>
            <a:ext cx="5033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Perchè MongoDB?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572000" y="1615600"/>
            <a:ext cx="4437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Perché nel dataset sono presenti campi multivalore (</a:t>
            </a:r>
            <a:r>
              <a:rPr b="1" i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i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Country</a:t>
            </a:r>
            <a:r>
              <a:rPr i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Actors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Perché sono presenti dei cicli nei dati (</a:t>
            </a:r>
            <a:r>
              <a:rPr b="1" i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KnownForTitles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Perché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la struttura </a:t>
            </a:r>
            <a:r>
              <a:rPr b="1"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nested </a:t>
            </a:r>
            <a:r>
              <a:rPr lang="it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permette l’uso di query più efficienti per l’aggiunta o la modifica dei dati 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19080" l="0" r="0" t="0"/>
          <a:stretch/>
        </p:blipFill>
        <p:spPr>
          <a:xfrm>
            <a:off x="5345100" y="3699250"/>
            <a:ext cx="3377150" cy="9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2250" y="0"/>
            <a:ext cx="8385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MongoDB: Struttura del documento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4655975" y="384900"/>
            <a:ext cx="47928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it" sz="3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…</a:t>
            </a:r>
            <a:endParaRPr b="1"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"Top10"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:{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"Week"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:["2021-12-12", "2021-12-05"],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"Place"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:[1,3],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"WeeklyHours"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:[1230000, 900000]},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"Crew"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:{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"Directors"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:[{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"Name"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"Director's name",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"BirthYear"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1959,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"PrimaryProfessions"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:["director","actor"]},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… ],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	"Actors"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:[{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"Name"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"Actor's name",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		"BirthYear"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1971,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"PrimaryProfession"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["actor"],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"KnownForTitles"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:["tt0000001","tt0000002"]},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… ]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      }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}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12238" y="395350"/>
            <a:ext cx="35520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{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"tt0000001",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"Title"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"Film name",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"Type"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"Film(English)",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"Runtime"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110,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"Genres"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:["Action", "Comedy"],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"StartYear"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2019,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"IsAdult"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0,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"DateAdded"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:"2021-11-29",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"Description"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:"...",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"Country"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:["United States", "Australia"],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"Rating"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{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"User"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{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"Vote"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:6.5,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"NumVotes"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12500},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"Critics"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:{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"Metascore"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5.5,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	</a:t>
            </a:r>
            <a:r>
              <a:rPr b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"RottenTomatoes"</a:t>
            </a: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6.0}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		},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…</a:t>
            </a:r>
            <a:endParaRPr b="1"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>
            <a:off x="4572000" y="661300"/>
            <a:ext cx="0" cy="42396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154825"/>
            <a:ext cx="5033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Valutazione di qualità</a:t>
            </a:r>
            <a:endParaRPr b="1" sz="3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11700" y="1248925"/>
            <a:ext cx="7908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Oswald"/>
              <a:buChar char="●"/>
            </a:pPr>
            <a:r>
              <a:rPr b="1" i="1" lang="it" sz="2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Currency</a:t>
            </a:r>
            <a:r>
              <a:rPr b="1" i="1"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r>
              <a:rPr b="1"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Valutazione di qualità effettuata per misurare quanto è aggiornato l’insieme di dati rispetto ai fatti del mondo reale.</a:t>
            </a:r>
            <a:br>
              <a:rPr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Oswald"/>
              <a:buChar char="●"/>
            </a:pPr>
            <a:r>
              <a:rPr b="1" i="1" lang="it" sz="2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Consistency</a:t>
            </a:r>
            <a:r>
              <a:rPr b="1" i="1"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Valutazione di qualità effettuata per misurare la coerenza dei dati rispetto a ciò che rappresentano nel mondo reale o rispetto ai dati stessi.</a:t>
            </a:r>
            <a:br>
              <a:rPr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Oswald"/>
              <a:buChar char="●"/>
            </a:pPr>
            <a:r>
              <a:rPr b="1" i="1" lang="it" sz="2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Completeness</a:t>
            </a:r>
            <a:r>
              <a:rPr b="1" i="1"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Misura di completezza dell’insieme di dati a disposizione. Può essere calcolata come la frequenza di valori mancanti per riga, per attributo, per l’intero insieme di dati o per “oggetto”.</a:t>
            </a:r>
            <a:endParaRPr b="1"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