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0" r:id="rId7"/>
    <p:sldId id="258" r:id="rId8"/>
    <p:sldId id="261" r:id="rId9"/>
    <p:sldId id="287" r:id="rId10"/>
    <p:sldId id="286" r:id="rId11"/>
    <p:sldId id="284" r:id="rId12"/>
    <p:sldId id="266" r:id="rId13"/>
    <p:sldId id="283" r:id="rId14"/>
    <p:sldId id="264" r:id="rId15"/>
    <p:sldId id="285" r:id="rId16"/>
    <p:sldId id="288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52067-3641-4509-B8DA-5086077611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4A0FA58-DBFB-484B-9063-B31326DDE57C}">
      <dgm:prSet/>
      <dgm:spPr/>
      <dgm:t>
        <a:bodyPr/>
        <a:lstStyle/>
        <a:p>
          <a:r>
            <a:rPr lang="en-US"/>
            <a:t>Approach : Rule-based keyword extraction.</a:t>
          </a:r>
        </a:p>
      </dgm:t>
    </dgm:pt>
    <dgm:pt modelId="{6BCFA1D1-A653-47EB-97A8-4357B19ED5F5}" type="parTrans" cxnId="{5E736C07-9C24-4463-BAF3-55AD76BB97B6}">
      <dgm:prSet/>
      <dgm:spPr/>
      <dgm:t>
        <a:bodyPr/>
        <a:lstStyle/>
        <a:p>
          <a:endParaRPr lang="en-US"/>
        </a:p>
      </dgm:t>
    </dgm:pt>
    <dgm:pt modelId="{F6F8F3A7-541E-4C90-B305-016A5C3A930B}" type="sibTrans" cxnId="{5E736C07-9C24-4463-BAF3-55AD76BB97B6}">
      <dgm:prSet/>
      <dgm:spPr/>
      <dgm:t>
        <a:bodyPr/>
        <a:lstStyle/>
        <a:p>
          <a:endParaRPr lang="en-US"/>
        </a:p>
      </dgm:t>
    </dgm:pt>
    <dgm:pt modelId="{9A2ACEFB-80DD-4D4C-BA59-D6DA744B31A8}">
      <dgm:prSet/>
      <dgm:spPr/>
      <dgm:t>
        <a:bodyPr/>
        <a:lstStyle/>
        <a:p>
          <a:r>
            <a:rPr lang="en-US"/>
            <a:t>Process :  Convert input to lowercase.</a:t>
          </a:r>
        </a:p>
      </dgm:t>
    </dgm:pt>
    <dgm:pt modelId="{E47B3B92-E23A-481A-9115-BD274F8D1118}" type="parTrans" cxnId="{7018821D-1DA1-45BE-A00F-FD1BFE15C04D}">
      <dgm:prSet/>
      <dgm:spPr/>
      <dgm:t>
        <a:bodyPr/>
        <a:lstStyle/>
        <a:p>
          <a:endParaRPr lang="en-US"/>
        </a:p>
      </dgm:t>
    </dgm:pt>
    <dgm:pt modelId="{F4856BAF-E6EE-4617-BEC5-F9A9B1DA5E6A}" type="sibTrans" cxnId="{7018821D-1DA1-45BE-A00F-FD1BFE15C04D}">
      <dgm:prSet/>
      <dgm:spPr/>
      <dgm:t>
        <a:bodyPr/>
        <a:lstStyle/>
        <a:p>
          <a:endParaRPr lang="en-US"/>
        </a:p>
      </dgm:t>
    </dgm:pt>
    <dgm:pt modelId="{196F6E05-9191-4194-9FCF-71AD47153742}">
      <dgm:prSet/>
      <dgm:spPr/>
      <dgm:t>
        <a:bodyPr/>
        <a:lstStyle/>
        <a:p>
          <a:r>
            <a:rPr lang="en-US"/>
            <a:t>Check for specific keywords(e.g, “reminder”, “alarm”, “weather”).</a:t>
          </a:r>
        </a:p>
      </dgm:t>
    </dgm:pt>
    <dgm:pt modelId="{50A3BB13-208F-4F39-9E3A-15DFCAFD7163}" type="parTrans" cxnId="{00F946A3-D032-47B4-A759-248C8A26EA57}">
      <dgm:prSet/>
      <dgm:spPr/>
      <dgm:t>
        <a:bodyPr/>
        <a:lstStyle/>
        <a:p>
          <a:endParaRPr lang="en-US"/>
        </a:p>
      </dgm:t>
    </dgm:pt>
    <dgm:pt modelId="{D9161B7D-894B-4359-B687-6970C2DB64F9}" type="sibTrans" cxnId="{00F946A3-D032-47B4-A759-248C8A26EA57}">
      <dgm:prSet/>
      <dgm:spPr/>
      <dgm:t>
        <a:bodyPr/>
        <a:lstStyle/>
        <a:p>
          <a:endParaRPr lang="en-US"/>
        </a:p>
      </dgm:t>
    </dgm:pt>
    <dgm:pt modelId="{A07D004D-6134-4E8A-8D26-780D499AEBC4}">
      <dgm:prSet/>
      <dgm:spPr/>
      <dgm:t>
        <a:bodyPr/>
        <a:lstStyle/>
        <a:p>
          <a:r>
            <a:rPr lang="en-US"/>
            <a:t>Extract relevant information-based on command type.</a:t>
          </a:r>
        </a:p>
      </dgm:t>
    </dgm:pt>
    <dgm:pt modelId="{47D9F4C9-670A-496A-BB26-7C4B6E1D85D4}" type="parTrans" cxnId="{E142EC57-6FE2-46D6-8361-FA692967B890}">
      <dgm:prSet/>
      <dgm:spPr/>
      <dgm:t>
        <a:bodyPr/>
        <a:lstStyle/>
        <a:p>
          <a:endParaRPr lang="en-US"/>
        </a:p>
      </dgm:t>
    </dgm:pt>
    <dgm:pt modelId="{D8ED3151-5459-49FD-97BC-0F291671FF20}" type="sibTrans" cxnId="{E142EC57-6FE2-46D6-8361-FA692967B890}">
      <dgm:prSet/>
      <dgm:spPr/>
      <dgm:t>
        <a:bodyPr/>
        <a:lstStyle/>
        <a:p>
          <a:endParaRPr lang="en-US"/>
        </a:p>
      </dgm:t>
    </dgm:pt>
    <dgm:pt modelId="{7C1D6A83-1D5C-4DC0-8BA4-E1972691EEA1}" type="pres">
      <dgm:prSet presAssocID="{96B52067-3641-4509-B8DA-50860776118D}" presName="root" presStyleCnt="0">
        <dgm:presLayoutVars>
          <dgm:dir/>
          <dgm:resizeHandles val="exact"/>
        </dgm:presLayoutVars>
      </dgm:prSet>
      <dgm:spPr/>
    </dgm:pt>
    <dgm:pt modelId="{0A8D43DB-252D-4677-9876-A5FAD8357051}" type="pres">
      <dgm:prSet presAssocID="{34A0FA58-DBFB-484B-9063-B31326DDE57C}" presName="compNode" presStyleCnt="0"/>
      <dgm:spPr/>
    </dgm:pt>
    <dgm:pt modelId="{B83EBBB4-D1DB-4E75-B91E-B56F49C71AA6}" type="pres">
      <dgm:prSet presAssocID="{34A0FA58-DBFB-484B-9063-B31326DDE57C}" presName="bgRect" presStyleLbl="bgShp" presStyleIdx="0" presStyleCnt="4"/>
      <dgm:spPr/>
    </dgm:pt>
    <dgm:pt modelId="{A27A8529-E47F-4684-823B-9A3D09AD4F5B}" type="pres">
      <dgm:prSet presAssocID="{34A0FA58-DBFB-484B-9063-B31326DDE5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FAD91A0-1F2B-4C80-8F14-2E68FEBDD21A}" type="pres">
      <dgm:prSet presAssocID="{34A0FA58-DBFB-484B-9063-B31326DDE57C}" presName="spaceRect" presStyleCnt="0"/>
      <dgm:spPr/>
    </dgm:pt>
    <dgm:pt modelId="{654B10F3-421A-439C-B452-16612B7E4563}" type="pres">
      <dgm:prSet presAssocID="{34A0FA58-DBFB-484B-9063-B31326DDE57C}" presName="parTx" presStyleLbl="revTx" presStyleIdx="0" presStyleCnt="4">
        <dgm:presLayoutVars>
          <dgm:chMax val="0"/>
          <dgm:chPref val="0"/>
        </dgm:presLayoutVars>
      </dgm:prSet>
      <dgm:spPr/>
    </dgm:pt>
    <dgm:pt modelId="{D32D9959-793D-4BC3-9685-D30D3BC0DA31}" type="pres">
      <dgm:prSet presAssocID="{F6F8F3A7-541E-4C90-B305-016A5C3A930B}" presName="sibTrans" presStyleCnt="0"/>
      <dgm:spPr/>
    </dgm:pt>
    <dgm:pt modelId="{315377D6-A716-455A-B39B-32656DD4F49A}" type="pres">
      <dgm:prSet presAssocID="{9A2ACEFB-80DD-4D4C-BA59-D6DA744B31A8}" presName="compNode" presStyleCnt="0"/>
      <dgm:spPr/>
    </dgm:pt>
    <dgm:pt modelId="{A11CE6A7-DD0C-45EC-B9A6-962AC0FE5E06}" type="pres">
      <dgm:prSet presAssocID="{9A2ACEFB-80DD-4D4C-BA59-D6DA744B31A8}" presName="bgRect" presStyleLbl="bgShp" presStyleIdx="1" presStyleCnt="4"/>
      <dgm:spPr/>
    </dgm:pt>
    <dgm:pt modelId="{E9EAAAB2-1306-40CE-9586-3DF7CB4FAB85}" type="pres">
      <dgm:prSet presAssocID="{9A2ACEFB-80DD-4D4C-BA59-D6DA744B31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455A86C5-95F5-4978-B3F6-AEE421218319}" type="pres">
      <dgm:prSet presAssocID="{9A2ACEFB-80DD-4D4C-BA59-D6DA744B31A8}" presName="spaceRect" presStyleCnt="0"/>
      <dgm:spPr/>
    </dgm:pt>
    <dgm:pt modelId="{936FDEFD-FEC7-4CBA-8983-D138DCB8AE35}" type="pres">
      <dgm:prSet presAssocID="{9A2ACEFB-80DD-4D4C-BA59-D6DA744B31A8}" presName="parTx" presStyleLbl="revTx" presStyleIdx="1" presStyleCnt="4">
        <dgm:presLayoutVars>
          <dgm:chMax val="0"/>
          <dgm:chPref val="0"/>
        </dgm:presLayoutVars>
      </dgm:prSet>
      <dgm:spPr/>
    </dgm:pt>
    <dgm:pt modelId="{A60A2443-2DE7-4B4C-9197-0FBCFEACF5BF}" type="pres">
      <dgm:prSet presAssocID="{F4856BAF-E6EE-4617-BEC5-F9A9B1DA5E6A}" presName="sibTrans" presStyleCnt="0"/>
      <dgm:spPr/>
    </dgm:pt>
    <dgm:pt modelId="{F052F608-A26B-4D38-A442-5A3A2969DADF}" type="pres">
      <dgm:prSet presAssocID="{196F6E05-9191-4194-9FCF-71AD47153742}" presName="compNode" presStyleCnt="0"/>
      <dgm:spPr/>
    </dgm:pt>
    <dgm:pt modelId="{BA1283F4-F4B4-45A4-B958-E5FABE45E424}" type="pres">
      <dgm:prSet presAssocID="{196F6E05-9191-4194-9FCF-71AD47153742}" presName="bgRect" presStyleLbl="bgShp" presStyleIdx="2" presStyleCnt="4"/>
      <dgm:spPr/>
    </dgm:pt>
    <dgm:pt modelId="{FE352697-012A-4047-B72E-53C56771E610}" type="pres">
      <dgm:prSet presAssocID="{196F6E05-9191-4194-9FCF-71AD471537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027CD7F7-A8F6-4E81-8C62-2E7412DE6782}" type="pres">
      <dgm:prSet presAssocID="{196F6E05-9191-4194-9FCF-71AD47153742}" presName="spaceRect" presStyleCnt="0"/>
      <dgm:spPr/>
    </dgm:pt>
    <dgm:pt modelId="{7B820671-32B1-4061-987C-862EB593E7E8}" type="pres">
      <dgm:prSet presAssocID="{196F6E05-9191-4194-9FCF-71AD47153742}" presName="parTx" presStyleLbl="revTx" presStyleIdx="2" presStyleCnt="4">
        <dgm:presLayoutVars>
          <dgm:chMax val="0"/>
          <dgm:chPref val="0"/>
        </dgm:presLayoutVars>
      </dgm:prSet>
      <dgm:spPr/>
    </dgm:pt>
    <dgm:pt modelId="{CA39B304-5D95-4FED-9042-32734102D100}" type="pres">
      <dgm:prSet presAssocID="{D9161B7D-894B-4359-B687-6970C2DB64F9}" presName="sibTrans" presStyleCnt="0"/>
      <dgm:spPr/>
    </dgm:pt>
    <dgm:pt modelId="{58E18AD6-88A2-45B5-B895-A9B4496264DF}" type="pres">
      <dgm:prSet presAssocID="{A07D004D-6134-4E8A-8D26-780D499AEBC4}" presName="compNode" presStyleCnt="0"/>
      <dgm:spPr/>
    </dgm:pt>
    <dgm:pt modelId="{463007E2-C5D6-457D-8038-07F4D3477479}" type="pres">
      <dgm:prSet presAssocID="{A07D004D-6134-4E8A-8D26-780D499AEBC4}" presName="bgRect" presStyleLbl="bgShp" presStyleIdx="3" presStyleCnt="4"/>
      <dgm:spPr/>
    </dgm:pt>
    <dgm:pt modelId="{C9B47F27-1A3E-4AD0-A989-57BA1BB4FA44}" type="pres">
      <dgm:prSet presAssocID="{A07D004D-6134-4E8A-8D26-780D499AEB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2D59F32-4145-4668-BDD3-C483EB629912}" type="pres">
      <dgm:prSet presAssocID="{A07D004D-6134-4E8A-8D26-780D499AEBC4}" presName="spaceRect" presStyleCnt="0"/>
      <dgm:spPr/>
    </dgm:pt>
    <dgm:pt modelId="{601DCE37-A71F-4DA3-A241-B41855B4DA17}" type="pres">
      <dgm:prSet presAssocID="{A07D004D-6134-4E8A-8D26-780D499AEB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E736C07-9C24-4463-BAF3-55AD76BB97B6}" srcId="{96B52067-3641-4509-B8DA-50860776118D}" destId="{34A0FA58-DBFB-484B-9063-B31326DDE57C}" srcOrd="0" destOrd="0" parTransId="{6BCFA1D1-A653-47EB-97A8-4357B19ED5F5}" sibTransId="{F6F8F3A7-541E-4C90-B305-016A5C3A930B}"/>
    <dgm:cxn modelId="{7018821D-1DA1-45BE-A00F-FD1BFE15C04D}" srcId="{96B52067-3641-4509-B8DA-50860776118D}" destId="{9A2ACEFB-80DD-4D4C-BA59-D6DA744B31A8}" srcOrd="1" destOrd="0" parTransId="{E47B3B92-E23A-481A-9115-BD274F8D1118}" sibTransId="{F4856BAF-E6EE-4617-BEC5-F9A9B1DA5E6A}"/>
    <dgm:cxn modelId="{0697A466-6A54-48DB-8F78-05B7E4EE2A75}" type="presOf" srcId="{A07D004D-6134-4E8A-8D26-780D499AEBC4}" destId="{601DCE37-A71F-4DA3-A241-B41855B4DA17}" srcOrd="0" destOrd="0" presId="urn:microsoft.com/office/officeart/2018/2/layout/IconVerticalSolidList"/>
    <dgm:cxn modelId="{5BC9C46F-419D-410D-B810-43B3A82A13B4}" type="presOf" srcId="{34A0FA58-DBFB-484B-9063-B31326DDE57C}" destId="{654B10F3-421A-439C-B452-16612B7E4563}" srcOrd="0" destOrd="0" presId="urn:microsoft.com/office/officeart/2018/2/layout/IconVerticalSolidList"/>
    <dgm:cxn modelId="{E142EC57-6FE2-46D6-8361-FA692967B890}" srcId="{96B52067-3641-4509-B8DA-50860776118D}" destId="{A07D004D-6134-4E8A-8D26-780D499AEBC4}" srcOrd="3" destOrd="0" parTransId="{47D9F4C9-670A-496A-BB26-7C4B6E1D85D4}" sibTransId="{D8ED3151-5459-49FD-97BC-0F291671FF20}"/>
    <dgm:cxn modelId="{DDF60E94-CBA0-48C4-A283-2CD0F05DDA6E}" type="presOf" srcId="{9A2ACEFB-80DD-4D4C-BA59-D6DA744B31A8}" destId="{936FDEFD-FEC7-4CBA-8983-D138DCB8AE35}" srcOrd="0" destOrd="0" presId="urn:microsoft.com/office/officeart/2018/2/layout/IconVerticalSolidList"/>
    <dgm:cxn modelId="{00F946A3-D032-47B4-A759-248C8A26EA57}" srcId="{96B52067-3641-4509-B8DA-50860776118D}" destId="{196F6E05-9191-4194-9FCF-71AD47153742}" srcOrd="2" destOrd="0" parTransId="{50A3BB13-208F-4F39-9E3A-15DFCAFD7163}" sibTransId="{D9161B7D-894B-4359-B687-6970C2DB64F9}"/>
    <dgm:cxn modelId="{568064B9-783D-4A9D-98C6-245322699EFA}" type="presOf" srcId="{96B52067-3641-4509-B8DA-50860776118D}" destId="{7C1D6A83-1D5C-4DC0-8BA4-E1972691EEA1}" srcOrd="0" destOrd="0" presId="urn:microsoft.com/office/officeart/2018/2/layout/IconVerticalSolidList"/>
    <dgm:cxn modelId="{160F4CD4-A83F-4549-BAC3-A62A1E621582}" type="presOf" srcId="{196F6E05-9191-4194-9FCF-71AD47153742}" destId="{7B820671-32B1-4061-987C-862EB593E7E8}" srcOrd="0" destOrd="0" presId="urn:microsoft.com/office/officeart/2018/2/layout/IconVerticalSolidList"/>
    <dgm:cxn modelId="{659D0E74-F20F-4061-B4FE-F68F0D1E6622}" type="presParOf" srcId="{7C1D6A83-1D5C-4DC0-8BA4-E1972691EEA1}" destId="{0A8D43DB-252D-4677-9876-A5FAD8357051}" srcOrd="0" destOrd="0" presId="urn:microsoft.com/office/officeart/2018/2/layout/IconVerticalSolidList"/>
    <dgm:cxn modelId="{7042E270-B1D6-4D93-8D29-B5B163B55B70}" type="presParOf" srcId="{0A8D43DB-252D-4677-9876-A5FAD8357051}" destId="{B83EBBB4-D1DB-4E75-B91E-B56F49C71AA6}" srcOrd="0" destOrd="0" presId="urn:microsoft.com/office/officeart/2018/2/layout/IconVerticalSolidList"/>
    <dgm:cxn modelId="{E6F8E9F6-3BBB-410F-84F9-D47CF9DA842F}" type="presParOf" srcId="{0A8D43DB-252D-4677-9876-A5FAD8357051}" destId="{A27A8529-E47F-4684-823B-9A3D09AD4F5B}" srcOrd="1" destOrd="0" presId="urn:microsoft.com/office/officeart/2018/2/layout/IconVerticalSolidList"/>
    <dgm:cxn modelId="{47F9950C-03FB-4496-BF6A-DE8693BB57D0}" type="presParOf" srcId="{0A8D43DB-252D-4677-9876-A5FAD8357051}" destId="{AFAD91A0-1F2B-4C80-8F14-2E68FEBDD21A}" srcOrd="2" destOrd="0" presId="urn:microsoft.com/office/officeart/2018/2/layout/IconVerticalSolidList"/>
    <dgm:cxn modelId="{324E5296-065D-4066-8DEC-10E09D46F7CE}" type="presParOf" srcId="{0A8D43DB-252D-4677-9876-A5FAD8357051}" destId="{654B10F3-421A-439C-B452-16612B7E4563}" srcOrd="3" destOrd="0" presId="urn:microsoft.com/office/officeart/2018/2/layout/IconVerticalSolidList"/>
    <dgm:cxn modelId="{8512774B-3DC2-4375-BFA1-A4EF8452E506}" type="presParOf" srcId="{7C1D6A83-1D5C-4DC0-8BA4-E1972691EEA1}" destId="{D32D9959-793D-4BC3-9685-D30D3BC0DA31}" srcOrd="1" destOrd="0" presId="urn:microsoft.com/office/officeart/2018/2/layout/IconVerticalSolidList"/>
    <dgm:cxn modelId="{B7B67AB1-79F2-4728-A820-C9E8973B94DF}" type="presParOf" srcId="{7C1D6A83-1D5C-4DC0-8BA4-E1972691EEA1}" destId="{315377D6-A716-455A-B39B-32656DD4F49A}" srcOrd="2" destOrd="0" presId="urn:microsoft.com/office/officeart/2018/2/layout/IconVerticalSolidList"/>
    <dgm:cxn modelId="{89D1B12A-060E-4E42-96F2-41A1654F9395}" type="presParOf" srcId="{315377D6-A716-455A-B39B-32656DD4F49A}" destId="{A11CE6A7-DD0C-45EC-B9A6-962AC0FE5E06}" srcOrd="0" destOrd="0" presId="urn:microsoft.com/office/officeart/2018/2/layout/IconVerticalSolidList"/>
    <dgm:cxn modelId="{FC78F069-B1D2-4982-ACF0-0819C73137DE}" type="presParOf" srcId="{315377D6-A716-455A-B39B-32656DD4F49A}" destId="{E9EAAAB2-1306-40CE-9586-3DF7CB4FAB85}" srcOrd="1" destOrd="0" presId="urn:microsoft.com/office/officeart/2018/2/layout/IconVerticalSolidList"/>
    <dgm:cxn modelId="{58BF6A5F-1D96-4DF2-9AF4-BA176E524600}" type="presParOf" srcId="{315377D6-A716-455A-B39B-32656DD4F49A}" destId="{455A86C5-95F5-4978-B3F6-AEE421218319}" srcOrd="2" destOrd="0" presId="urn:microsoft.com/office/officeart/2018/2/layout/IconVerticalSolidList"/>
    <dgm:cxn modelId="{5B490898-7EA7-4706-B328-18F33D4A3A3B}" type="presParOf" srcId="{315377D6-A716-455A-B39B-32656DD4F49A}" destId="{936FDEFD-FEC7-4CBA-8983-D138DCB8AE35}" srcOrd="3" destOrd="0" presId="urn:microsoft.com/office/officeart/2018/2/layout/IconVerticalSolidList"/>
    <dgm:cxn modelId="{DEF1E787-F46A-474B-8E1C-3BC319388FF0}" type="presParOf" srcId="{7C1D6A83-1D5C-4DC0-8BA4-E1972691EEA1}" destId="{A60A2443-2DE7-4B4C-9197-0FBCFEACF5BF}" srcOrd="3" destOrd="0" presId="urn:microsoft.com/office/officeart/2018/2/layout/IconVerticalSolidList"/>
    <dgm:cxn modelId="{D57A8C15-CEC1-4644-81F7-DAC974653AEB}" type="presParOf" srcId="{7C1D6A83-1D5C-4DC0-8BA4-E1972691EEA1}" destId="{F052F608-A26B-4D38-A442-5A3A2969DADF}" srcOrd="4" destOrd="0" presId="urn:microsoft.com/office/officeart/2018/2/layout/IconVerticalSolidList"/>
    <dgm:cxn modelId="{6388656F-4F74-4A26-B89D-C8BD64FFBAE7}" type="presParOf" srcId="{F052F608-A26B-4D38-A442-5A3A2969DADF}" destId="{BA1283F4-F4B4-45A4-B958-E5FABE45E424}" srcOrd="0" destOrd="0" presId="urn:microsoft.com/office/officeart/2018/2/layout/IconVerticalSolidList"/>
    <dgm:cxn modelId="{B39F401E-11B8-4F1B-A354-6DD47E1CBE0E}" type="presParOf" srcId="{F052F608-A26B-4D38-A442-5A3A2969DADF}" destId="{FE352697-012A-4047-B72E-53C56771E610}" srcOrd="1" destOrd="0" presId="urn:microsoft.com/office/officeart/2018/2/layout/IconVerticalSolidList"/>
    <dgm:cxn modelId="{7D3DCFB0-600A-431D-93E2-B56CE34C1370}" type="presParOf" srcId="{F052F608-A26B-4D38-A442-5A3A2969DADF}" destId="{027CD7F7-A8F6-4E81-8C62-2E7412DE6782}" srcOrd="2" destOrd="0" presId="urn:microsoft.com/office/officeart/2018/2/layout/IconVerticalSolidList"/>
    <dgm:cxn modelId="{2C7BAD29-C6F1-4778-8210-A09F24EDC684}" type="presParOf" srcId="{F052F608-A26B-4D38-A442-5A3A2969DADF}" destId="{7B820671-32B1-4061-987C-862EB593E7E8}" srcOrd="3" destOrd="0" presId="urn:microsoft.com/office/officeart/2018/2/layout/IconVerticalSolidList"/>
    <dgm:cxn modelId="{45A8F08A-482B-4682-80F3-3B552181639C}" type="presParOf" srcId="{7C1D6A83-1D5C-4DC0-8BA4-E1972691EEA1}" destId="{CA39B304-5D95-4FED-9042-32734102D100}" srcOrd="5" destOrd="0" presId="urn:microsoft.com/office/officeart/2018/2/layout/IconVerticalSolidList"/>
    <dgm:cxn modelId="{9AFA7E77-3C97-42FD-952E-42F59530CCFF}" type="presParOf" srcId="{7C1D6A83-1D5C-4DC0-8BA4-E1972691EEA1}" destId="{58E18AD6-88A2-45B5-B895-A9B4496264DF}" srcOrd="6" destOrd="0" presId="urn:microsoft.com/office/officeart/2018/2/layout/IconVerticalSolidList"/>
    <dgm:cxn modelId="{D2BE318E-1F35-4583-8E0F-FB3599B6E67B}" type="presParOf" srcId="{58E18AD6-88A2-45B5-B895-A9B4496264DF}" destId="{463007E2-C5D6-457D-8038-07F4D3477479}" srcOrd="0" destOrd="0" presId="urn:microsoft.com/office/officeart/2018/2/layout/IconVerticalSolidList"/>
    <dgm:cxn modelId="{82347A2E-56CE-4AF2-96AD-042E76E9784D}" type="presParOf" srcId="{58E18AD6-88A2-45B5-B895-A9B4496264DF}" destId="{C9B47F27-1A3E-4AD0-A989-57BA1BB4FA44}" srcOrd="1" destOrd="0" presId="urn:microsoft.com/office/officeart/2018/2/layout/IconVerticalSolidList"/>
    <dgm:cxn modelId="{8ABE2857-77C7-4FE5-9231-9960E9D36311}" type="presParOf" srcId="{58E18AD6-88A2-45B5-B895-A9B4496264DF}" destId="{12D59F32-4145-4668-BDD3-C483EB629912}" srcOrd="2" destOrd="0" presId="urn:microsoft.com/office/officeart/2018/2/layout/IconVerticalSolidList"/>
    <dgm:cxn modelId="{E1B28DDC-6150-4DC3-8E92-151F51B17AA7}" type="presParOf" srcId="{58E18AD6-88A2-45B5-B895-A9B4496264DF}" destId="{601DCE37-A71F-4DA3-A241-B41855B4DA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EBBB4-D1DB-4E75-B91E-B56F49C71AA6}">
      <dsp:nvSpPr>
        <dsp:cNvPr id="0" name=""/>
        <dsp:cNvSpPr/>
      </dsp:nvSpPr>
      <dsp:spPr>
        <a:xfrm>
          <a:off x="0" y="1805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A8529-E47F-4684-823B-9A3D09AD4F5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B10F3-421A-439C-B452-16612B7E4563}">
      <dsp:nvSpPr>
        <dsp:cNvPr id="0" name=""/>
        <dsp:cNvSpPr/>
      </dsp:nvSpPr>
      <dsp:spPr>
        <a:xfrm>
          <a:off x="1057183" y="1805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Approach : Rule-based keyword extraction.</a:t>
          </a:r>
        </a:p>
      </dsp:txBody>
      <dsp:txXfrm>
        <a:off x="1057183" y="1805"/>
        <a:ext cx="10158051" cy="915310"/>
      </dsp:txXfrm>
    </dsp:sp>
    <dsp:sp modelId="{A11CE6A7-DD0C-45EC-B9A6-962AC0FE5E06}">
      <dsp:nvSpPr>
        <dsp:cNvPr id="0" name=""/>
        <dsp:cNvSpPr/>
      </dsp:nvSpPr>
      <dsp:spPr>
        <a:xfrm>
          <a:off x="0" y="1145944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AAAB2-1306-40CE-9586-3DF7CB4FAB8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FDEFD-FEC7-4CBA-8983-D138DCB8AE35}">
      <dsp:nvSpPr>
        <dsp:cNvPr id="0" name=""/>
        <dsp:cNvSpPr/>
      </dsp:nvSpPr>
      <dsp:spPr>
        <a:xfrm>
          <a:off x="1057183" y="1145944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 :  Convert input to lowercase.</a:t>
          </a:r>
        </a:p>
      </dsp:txBody>
      <dsp:txXfrm>
        <a:off x="1057183" y="1145944"/>
        <a:ext cx="10158051" cy="915310"/>
      </dsp:txXfrm>
    </dsp:sp>
    <dsp:sp modelId="{BA1283F4-F4B4-45A4-B958-E5FABE45E424}">
      <dsp:nvSpPr>
        <dsp:cNvPr id="0" name=""/>
        <dsp:cNvSpPr/>
      </dsp:nvSpPr>
      <dsp:spPr>
        <a:xfrm>
          <a:off x="0" y="2290082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52697-012A-4047-B72E-53C56771E61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20671-32B1-4061-987C-862EB593E7E8}">
      <dsp:nvSpPr>
        <dsp:cNvPr id="0" name=""/>
        <dsp:cNvSpPr/>
      </dsp:nvSpPr>
      <dsp:spPr>
        <a:xfrm>
          <a:off x="1057183" y="2290082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 for specific keywords(e.g, “reminder”, “alarm”, “weather”).</a:t>
          </a:r>
        </a:p>
      </dsp:txBody>
      <dsp:txXfrm>
        <a:off x="1057183" y="2290082"/>
        <a:ext cx="10158051" cy="915310"/>
      </dsp:txXfrm>
    </dsp:sp>
    <dsp:sp modelId="{463007E2-C5D6-457D-8038-07F4D3477479}">
      <dsp:nvSpPr>
        <dsp:cNvPr id="0" name=""/>
        <dsp:cNvSpPr/>
      </dsp:nvSpPr>
      <dsp:spPr>
        <a:xfrm>
          <a:off x="0" y="3434221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47F27-1A3E-4AD0-A989-57BA1BB4FA4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DCE37-A71F-4DA3-A241-B41855B4DA17}">
      <dsp:nvSpPr>
        <dsp:cNvPr id="0" name=""/>
        <dsp:cNvSpPr/>
      </dsp:nvSpPr>
      <dsp:spPr>
        <a:xfrm>
          <a:off x="1057183" y="3434221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Extract relevant information-based on command type.</a:t>
          </a:r>
        </a:p>
      </dsp:txBody>
      <dsp:txXfrm>
        <a:off x="1057183" y="3434221"/>
        <a:ext cx="10158051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YUyaKmvu6Y" TargetMode="External"/><Relationship Id="rId2" Type="http://schemas.openxmlformats.org/officeDocument/2006/relationships/hyperlink" Target="https://www.youtube.com/watch?v=ibf5cx221h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Princy/Personal-Virtual-Assistant" TargetMode="External"/><Relationship Id="rId5" Type="http://schemas.openxmlformats.org/officeDocument/2006/relationships/hyperlink" Target="https://www.youtube.com/watch?v=1luwesQF5JM" TargetMode="External"/><Relationship Id="rId4" Type="http://schemas.openxmlformats.org/officeDocument/2006/relationships/hyperlink" Target="https://www.youtube.com/watch?v=zxhMjpDOFP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1238531"/>
            <a:ext cx="9702800" cy="1244600"/>
          </a:xfrm>
        </p:spPr>
        <p:txBody>
          <a:bodyPr/>
          <a:lstStyle/>
          <a:p>
            <a:r>
              <a:rPr lang="en-US" sz="5400">
                <a:solidFill>
                  <a:schemeClr val="bg1"/>
                </a:solidFill>
              </a:rPr>
              <a:t>Sparrow - </a:t>
            </a:r>
            <a:r>
              <a:rPr lang="en-US" sz="5400" dirty="0">
                <a:solidFill>
                  <a:schemeClr val="bg1"/>
                </a:solidFill>
              </a:rPr>
              <a:t>A Virtual Assistance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6217412"/>
            <a:ext cx="10795000" cy="958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                                            Presented by</a:t>
            </a:r>
          </a:p>
          <a:p>
            <a:pPr marL="0" indent="0">
              <a:buNone/>
            </a:pPr>
            <a:r>
              <a:rPr lang="en-US" sz="1400" b="1" dirty="0"/>
              <a:t>  Bhargav Gondesi, Aarti Ravindra Gorle, Princy Sharma, Sonali Linsay Kathi</a:t>
            </a:r>
          </a:p>
        </p:txBody>
      </p:sp>
      <p:pic>
        <p:nvPicPr>
          <p:cNvPr id="5" name="Picture 4" descr="A blue microphone on a black background&#10;&#10;Description automatically generated">
            <a:extLst>
              <a:ext uri="{FF2B5EF4-FFF2-40B4-BE49-F238E27FC236}">
                <a16:creationId xmlns:a16="http://schemas.microsoft.com/office/drawing/2014/main" id="{0BF07369-438E-9085-9633-B4218241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84" y="3259540"/>
            <a:ext cx="1886231" cy="18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/>
              <a:t>Graphical User Interface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Library: </a:t>
            </a:r>
            <a:r>
              <a:rPr lang="en-US" err="1"/>
              <a:t>tkinter</a:t>
            </a:r>
            <a:endParaRPr lang="en-US"/>
          </a:p>
          <a:p>
            <a:r>
              <a:rPr lang="en-US"/>
              <a:t> Components:</a:t>
            </a:r>
          </a:p>
          <a:p>
            <a:r>
              <a:rPr lang="en-US"/>
              <a:t>  1. Microphone button (with custom image)</a:t>
            </a:r>
          </a:p>
          <a:p>
            <a:r>
              <a:rPr lang="en-US"/>
              <a:t>  2. Text input field</a:t>
            </a:r>
          </a:p>
          <a:p>
            <a:r>
              <a:rPr lang="en-US"/>
              <a:t>  3. Submit button</a:t>
            </a:r>
          </a:p>
          <a:p>
            <a:r>
              <a:rPr lang="en-US"/>
              <a:t>  4. Output text area</a:t>
            </a:r>
          </a:p>
          <a:p>
            <a:endParaRPr lang="en-US"/>
          </a:p>
          <a:p>
            <a:r>
              <a:rPr lang="en-US"/>
              <a:t> Event Handling:</a:t>
            </a:r>
          </a:p>
          <a:p>
            <a:r>
              <a:rPr lang="en-US"/>
              <a:t>  • Button click events</a:t>
            </a:r>
          </a:p>
          <a:p>
            <a:r>
              <a:rPr lang="en-US"/>
              <a:t>  • Text input submission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36356F3-B333-FE42-C0A1-429699EE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8" r="8604" b="-2"/>
          <a:stretch/>
        </p:blipFill>
        <p:spPr>
          <a:xfrm>
            <a:off x="6474163" y="2004589"/>
            <a:ext cx="5184437" cy="3685499"/>
          </a:xfrm>
          <a:prstGeom prst="rect">
            <a:avLst/>
          </a:prstGeom>
          <a:noFill/>
        </p:spPr>
      </p:pic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29BAF960-0466-4E59-D32D-5DBBAB37935A}"/>
              </a:ext>
            </a:extLst>
          </p:cNvPr>
          <p:cNvSpPr txBox="1">
            <a:spLocks/>
          </p:cNvSpPr>
          <p:nvPr/>
        </p:nvSpPr>
        <p:spPr>
          <a:xfrm>
            <a:off x="6500812" y="1681163"/>
            <a:ext cx="5157788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800" b="1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42925"/>
            <a:ext cx="7874000" cy="535531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9094" y="2415131"/>
            <a:ext cx="8665406" cy="2880769"/>
          </a:xfrm>
        </p:spPr>
        <p:txBody>
          <a:bodyPr/>
          <a:lstStyle/>
          <a:p>
            <a:r>
              <a:rPr lang="en-US" sz="2000" dirty="0"/>
              <a:t>1. Continuous Listening: Implemented a toggle mechanism for start/stop listening</a:t>
            </a:r>
          </a:p>
          <a:p>
            <a:r>
              <a:rPr lang="en-US" sz="2000" dirty="0"/>
              <a:t>2. Concurrent Operations: Utilized threading for non-blocking task execution</a:t>
            </a:r>
          </a:p>
          <a:p>
            <a:r>
              <a:rPr lang="en-US" sz="2000" dirty="0"/>
              <a:t>3. Error Handling: Implemented try-except blocks for robust error management</a:t>
            </a:r>
          </a:p>
          <a:p>
            <a:r>
              <a:rPr lang="en-US" sz="2000" dirty="0"/>
              <a:t>4. Cross-platform Compatibility: Chose libraries with good cross-platform support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680200" cy="535531"/>
          </a:xfrm>
        </p:spPr>
        <p:txBody>
          <a:bodyPr/>
          <a:lstStyle/>
          <a:p>
            <a:r>
              <a:rPr lang="en-US" dirty="0"/>
              <a:t>Future Work and 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F6E40CCC-3F66-0F20-7341-2BA7F8A02ABE}"/>
              </a:ext>
            </a:extLst>
          </p:cNvPr>
          <p:cNvSpPr txBox="1">
            <a:spLocks/>
          </p:cNvSpPr>
          <p:nvPr/>
        </p:nvSpPr>
        <p:spPr>
          <a:xfrm>
            <a:off x="669094" y="1930399"/>
            <a:ext cx="9516306" cy="3911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Potential Enhancements: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Implement machine learning for improved NLU.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Expand functionality (e.g., calendar integration, smart home control).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Develop mobile application version.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Implement machine learning-based NLP for more complex understanding.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 Conclusions: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Successfully implemented a functional virtual assistant using Python.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Demonstrated integration of various technologies (speech recognition, NLP,    APIs).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Identified areas for future improvement and research.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C02CF-469A-8CD7-8EF6-662CAB528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87010-23A4-E6E1-7E71-D7228303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E4945E-0841-36F7-171F-5CC0282F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FCB92-8AC1-1B0E-8687-1B7565973C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100" y="2260600"/>
            <a:ext cx="11366500" cy="27813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https://www.youtube.com/watch?v=ibf5cx221hk</a:t>
            </a:r>
            <a:r>
              <a:rPr lang="en-US" sz="18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https://www.youtube.com/watch?v=mYUyaKmvu6Y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https://www.youtube.com/watch?v=zxhMjpDOFPE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hlinkClick r:id="rId5"/>
              </a:rPr>
              <a:t>https://www.youtube.com/watch?v=1luwesQF5JM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>GitHub repository link: </a:t>
            </a:r>
            <a:r>
              <a:rPr lang="en-US" sz="1800" dirty="0">
                <a:hlinkClick r:id="rId6"/>
              </a:rPr>
              <a:t>https://github.com/RPrincy/Personal-Virtual-Assistant</a:t>
            </a:r>
            <a:r>
              <a:rPr lang="en-US" sz="1800" dirty="0"/>
              <a:t> 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4659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0" y="-127000"/>
            <a:ext cx="4597400" cy="134165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2730500"/>
            <a:ext cx="8470900" cy="30353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Virtual Assistance Is an Application Designed to assist With few Interesting features using voice recognition or text to speech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performs tasks like Setting up reminders, checking on the weather, alarms, timers and browsing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assistant take the command and process them and Provide feedback.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75" y="292100"/>
            <a:ext cx="5302250" cy="859055"/>
          </a:xfrm>
        </p:spPr>
        <p:txBody>
          <a:bodyPr/>
          <a:lstStyle/>
          <a:p>
            <a:r>
              <a:rPr lang="en-US" dirty="0"/>
              <a:t>Key Libraries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850" y="2565400"/>
            <a:ext cx="6718300" cy="26670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used python programming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Speech recognition - For voice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Pyttsx3 – For text to speech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Tkinter – For GUI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Pygame – For sound effects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5651500" cy="739775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700" y="2875903"/>
            <a:ext cx="6718300" cy="2527515"/>
          </a:xfrm>
        </p:spPr>
        <p:txBody>
          <a:bodyPr/>
          <a:lstStyle/>
          <a:p>
            <a:r>
              <a:rPr lang="en-US" sz="2000" dirty="0"/>
              <a:t>Speech Recognition module</a:t>
            </a:r>
          </a:p>
          <a:p>
            <a:r>
              <a:rPr lang="en-US" sz="2000" dirty="0"/>
              <a:t>Task Execution using threading</a:t>
            </a:r>
          </a:p>
          <a:p>
            <a:r>
              <a:rPr lang="en-US" sz="2000" dirty="0"/>
              <a:t>Text to speech converter</a:t>
            </a:r>
          </a:p>
          <a:p>
            <a:r>
              <a:rPr lang="en-US" sz="2000" dirty="0"/>
              <a:t>Graphical user interface(GUI)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041B315-47B6-D9B2-6637-848B84BD0303}"/>
              </a:ext>
            </a:extLst>
          </p:cNvPr>
          <p:cNvSpPr txBox="1">
            <a:spLocks/>
          </p:cNvSpPr>
          <p:nvPr/>
        </p:nvSpPr>
        <p:spPr>
          <a:xfrm>
            <a:off x="774700" y="2079302"/>
            <a:ext cx="4813300" cy="48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 core components of this Project 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APIs used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external API (open </a:t>
            </a:r>
            <a:r>
              <a:rPr lang="en-US" sz="2000" dirty="0" err="1"/>
              <a:t>weathermap</a:t>
            </a:r>
            <a:r>
              <a:rPr lang="en-US" sz="2000" dirty="0"/>
              <a:t>) acts as a source for weather data. The way it works is as we input the complier takes the city name and using the </a:t>
            </a:r>
            <a:r>
              <a:rPr lang="en-US" sz="2000" dirty="0" err="1"/>
              <a:t>api</a:t>
            </a:r>
            <a:r>
              <a:rPr lang="en-US" sz="2000" dirty="0"/>
              <a:t> it gathers the weather details and gives the output in the form of speech.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16D8C1-34BA-189E-9AFD-DA6A86A4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70" y="1352575"/>
            <a:ext cx="7964858" cy="22898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42C5F-6ADB-2FCE-892F-93CFE0D3F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BC0E82-C90A-B3C5-B383-00F92C8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Speech Recognition 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456B7B-FB57-AFCD-FC6A-49D95D1F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656A89-E092-D4E8-059B-1EA6E62E9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Library: </a:t>
            </a:r>
            <a:r>
              <a:rPr lang="en-US" dirty="0" err="1"/>
              <a:t>speech_recognition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Features:</a:t>
            </a:r>
          </a:p>
          <a:p>
            <a:pPr marL="0" indent="0">
              <a:buNone/>
            </a:pPr>
            <a:r>
              <a:rPr lang="en-US" dirty="0"/>
              <a:t> • Ambient noise adjustment</a:t>
            </a:r>
          </a:p>
          <a:p>
            <a:pPr marL="0" indent="0">
              <a:buNone/>
            </a:pPr>
            <a:r>
              <a:rPr lang="en-US" dirty="0"/>
              <a:t> • Timeout and phrase time limit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FB93B-FA49-8A0B-F81D-61E7AE2698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02"/>
          <a:stretch/>
        </p:blipFill>
        <p:spPr>
          <a:xfrm>
            <a:off x="3964290" y="1444649"/>
            <a:ext cx="7694310" cy="4579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65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C06DB-0410-ED5D-7BA5-91720646B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B11823-9503-1FE1-B913-0618B530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Natural Language Understanding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56794E-18B2-266B-DDFB-3FD13345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10" name="Text Placeholder 7">
            <a:extLst>
              <a:ext uri="{FF2B5EF4-FFF2-40B4-BE49-F238E27FC236}">
                <a16:creationId xmlns:a16="http://schemas.microsoft.com/office/drawing/2014/main" id="{E63D12C1-0CCC-4F5C-D96C-7DFE96922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038129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2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BFFEB4-A2B8-EF11-73C6-2DCC8BDA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Task  Execution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05AF5FB0-02EF-B37B-3D03-51A9F77F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7AC97-17D3-E0D0-832B-4803A8AE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87" y="2073516"/>
            <a:ext cx="7548513" cy="3321345"/>
          </a:xfrm>
          <a:prstGeom prst="rect">
            <a:avLst/>
          </a:prstGeom>
          <a:noFill/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A9004D4A-C077-C9A1-E59B-6F0FD6505A83}"/>
              </a:ext>
            </a:extLst>
          </p:cNvPr>
          <p:cNvSpPr txBox="1">
            <a:spLocks/>
          </p:cNvSpPr>
          <p:nvPr/>
        </p:nvSpPr>
        <p:spPr>
          <a:xfrm>
            <a:off x="443366" y="1444649"/>
            <a:ext cx="3365063" cy="457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1600" b="0" kern="1200">
                <a:latin typeface="+mn-lt"/>
                <a:ea typeface="+mn-ea"/>
                <a:cs typeface="+mn-cs"/>
              </a:rPr>
              <a:t>- Modular Design: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1600" b="0" kern="1200">
                <a:latin typeface="+mn-lt"/>
                <a:ea typeface="+mn-ea"/>
                <a:cs typeface="+mn-cs"/>
              </a:rPr>
              <a:t>  • Separate methods for each functionality (reminders, alarms, timers, weather, web search)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1600" b="0" kern="1200">
                <a:latin typeface="+mn-lt"/>
                <a:ea typeface="+mn-ea"/>
                <a:cs typeface="+mn-cs"/>
              </a:rPr>
              <a:t>- Multi-threading: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1600" b="0" kern="1200">
                <a:latin typeface="+mn-lt"/>
                <a:ea typeface="+mn-ea"/>
                <a:cs typeface="+mn-cs"/>
              </a:rPr>
              <a:t>  • Uses Python's threading library for non-blocking operations.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1600" b="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Information Retrieval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26C133-B432-53B0-B217-5B1146B852DB}"/>
              </a:ext>
            </a:extLst>
          </p:cNvPr>
          <p:cNvSpPr txBox="1">
            <a:spLocks/>
          </p:cNvSpPr>
          <p:nvPr/>
        </p:nvSpPr>
        <p:spPr>
          <a:xfrm>
            <a:off x="876300" y="2374876"/>
            <a:ext cx="8509000" cy="27559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API: OpenWeatherMap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Process:  1. Construct API request URL with city name and API key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       2. Send GET request using requests library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       3. Parse JSON response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       4. Extract relevant weather data (temperature, humidity, description)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Error Handling : Check for 404 response to handle invalid city names</a:t>
            </a: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1640</TotalTime>
  <Words>612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Trade Gothic LT Pro</vt:lpstr>
      <vt:lpstr>Trebuchet MS</vt:lpstr>
      <vt:lpstr>Office Theme</vt:lpstr>
      <vt:lpstr>Sparrow - A Virtual Assistance</vt:lpstr>
      <vt:lpstr>Introduction</vt:lpstr>
      <vt:lpstr>Key Libraries</vt:lpstr>
      <vt:lpstr>System Architecture</vt:lpstr>
      <vt:lpstr>APIs used</vt:lpstr>
      <vt:lpstr>Speech Recognition Implementation</vt:lpstr>
      <vt:lpstr>Natural Language Understanding </vt:lpstr>
      <vt:lpstr>Task  Execution</vt:lpstr>
      <vt:lpstr>Weather Information Retrieval</vt:lpstr>
      <vt:lpstr>Graphical User Interface</vt:lpstr>
      <vt:lpstr>Challenges and Solutions</vt:lpstr>
      <vt:lpstr>Future Work and conclusion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Aarti Ravindra Gorle</dc:creator>
  <cp:lastModifiedBy>Bhargav Gondesi</cp:lastModifiedBy>
  <cp:revision>9</cp:revision>
  <dcterms:created xsi:type="dcterms:W3CDTF">2024-12-02T15:13:01Z</dcterms:created>
  <dcterms:modified xsi:type="dcterms:W3CDTF">2024-12-04T20:19:52Z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