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60" r:id="rId3"/>
    <p:sldId id="256" r:id="rId4"/>
    <p:sldId id="284" r:id="rId5"/>
    <p:sldId id="278" r:id="rId6"/>
    <p:sldId id="280" r:id="rId7"/>
    <p:sldId id="282" r:id="rId8"/>
    <p:sldId id="279" r:id="rId9"/>
    <p:sldId id="285"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0" d="100"/>
          <a:sy n="90" d="100"/>
        </p:scale>
        <p:origin x="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F7A4F-27AD-4084-9B75-EB3EDD3A0258}" type="datetimeFigureOut">
              <a:rPr lang="en-ZA" smtClean="0"/>
              <a:t>2024/11/24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AEBBE-73DC-4841-97B8-DE5EEDC5FE00}" type="slidenum">
              <a:rPr lang="en-ZA" smtClean="0"/>
              <a:t>‹#›</a:t>
            </a:fld>
            <a:endParaRPr lang="en-ZA"/>
          </a:p>
        </p:txBody>
      </p:sp>
    </p:spTree>
    <p:extLst>
      <p:ext uri="{BB962C8B-B14F-4D97-AF65-F5344CB8AC3E}">
        <p14:creationId xmlns:p14="http://schemas.microsoft.com/office/powerpoint/2010/main" val="217997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fcac892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89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E662B77-C67E-CA30-0A61-5045CA04D7A9}"/>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7886D0B7-5FB7-782B-2982-86C97D2B5A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7AC3EED6-FC05-36F9-30C2-F181CBF574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66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7B6F7F7B-F61B-D3FC-D963-A876E1B8D5F6}"/>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83C4C8CA-FB20-0509-F73D-064BBCC012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8987B754-5441-BA79-F198-E81991C6E0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47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a6104d7c5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a6104d7c5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a:extLst>
            <a:ext uri="{FF2B5EF4-FFF2-40B4-BE49-F238E27FC236}">
              <a16:creationId xmlns:a16="http://schemas.microsoft.com/office/drawing/2014/main" id="{60A08061-1751-42D0-35EA-A19C4EC1A918}"/>
            </a:ext>
          </a:extLst>
        </p:cNvPr>
        <p:cNvGrpSpPr/>
        <p:nvPr/>
      </p:nvGrpSpPr>
      <p:grpSpPr>
        <a:xfrm>
          <a:off x="0" y="0"/>
          <a:ext cx="0" cy="0"/>
          <a:chOff x="0" y="0"/>
          <a:chExt cx="0" cy="0"/>
        </a:xfrm>
      </p:grpSpPr>
      <p:sp>
        <p:nvSpPr>
          <p:cNvPr id="316" name="Google Shape;316;g4a6104d7c5_1_184:notes">
            <a:extLst>
              <a:ext uri="{FF2B5EF4-FFF2-40B4-BE49-F238E27FC236}">
                <a16:creationId xmlns:a16="http://schemas.microsoft.com/office/drawing/2014/main" id="{191DA921-2044-70ED-7D26-888A49165D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a6104d7c5_1_184:notes">
            <a:extLst>
              <a:ext uri="{FF2B5EF4-FFF2-40B4-BE49-F238E27FC236}">
                <a16:creationId xmlns:a16="http://schemas.microsoft.com/office/drawing/2014/main" id="{EADA7229-B502-172F-AA0A-ABAACE64DE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259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a6104d7c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a6104d7c5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BF39-B9DB-8D5F-7792-E98F4E5DE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3627F93E-5EA6-39DE-C4F2-4A937183F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F639F7-A515-D33E-B58A-AA8AA3743DA9}"/>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5" name="Footer Placeholder 4">
            <a:extLst>
              <a:ext uri="{FF2B5EF4-FFF2-40B4-BE49-F238E27FC236}">
                <a16:creationId xmlns:a16="http://schemas.microsoft.com/office/drawing/2014/main" id="{F9E60C5A-B404-0379-7A0A-50F99D3C2BB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20616B-D47C-6FA3-01E2-385C8C9FD07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204779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671A-6554-1AC9-FFF8-2A0C62BE9C39}"/>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763089A-BA7E-256E-1F60-76FCF383C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D83AAF9-9561-ADFB-5BB4-ED3D42C04D3E}"/>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5" name="Footer Placeholder 4">
            <a:extLst>
              <a:ext uri="{FF2B5EF4-FFF2-40B4-BE49-F238E27FC236}">
                <a16:creationId xmlns:a16="http://schemas.microsoft.com/office/drawing/2014/main" id="{F38F46BD-A819-8DE9-5665-F2222F8CBD8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BA1F27-EE7C-454D-629E-F606857DAF36}"/>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386778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2F87E-A111-9BD2-89FD-60C361775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1CCF5AF-0ADD-347B-2BC0-747F773FC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7CA3CE8-E628-F0D5-EB06-13E964C86F41}"/>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5" name="Footer Placeholder 4">
            <a:extLst>
              <a:ext uri="{FF2B5EF4-FFF2-40B4-BE49-F238E27FC236}">
                <a16:creationId xmlns:a16="http://schemas.microsoft.com/office/drawing/2014/main" id="{175B99E9-B22B-C12A-1E5A-05FC2B191E9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B73C5C5-02C1-AE0C-59D0-A66AAD4DBDD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270369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10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53450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0125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92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1982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03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354000" y="3737433"/>
            <a:ext cx="53936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6586000" y="965433"/>
            <a:ext cx="5116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50215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636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DD7-79CC-21E9-45C7-4E857CDE893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5F1F3BF-15FD-D67E-A5DD-D1BC9EF25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C9F1A18-9D78-77F8-BBA8-3F7E540D098C}"/>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5" name="Footer Placeholder 4">
            <a:extLst>
              <a:ext uri="{FF2B5EF4-FFF2-40B4-BE49-F238E27FC236}">
                <a16:creationId xmlns:a16="http://schemas.microsoft.com/office/drawing/2014/main" id="{1BF07283-0F28-6C1C-5DED-C22F3D0E42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E2789B7-C89C-DC3D-E7AB-67432707680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685758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15600" y="4202967"/>
            <a:ext cx="113608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186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265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191A-0C00-0ACA-64B3-2CD0B10DF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D75FF8E-A004-3BF2-4D50-646848F5C5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8888A-AA13-EC3F-8FD0-F01613AF601C}"/>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5" name="Footer Placeholder 4">
            <a:extLst>
              <a:ext uri="{FF2B5EF4-FFF2-40B4-BE49-F238E27FC236}">
                <a16:creationId xmlns:a16="http://schemas.microsoft.com/office/drawing/2014/main" id="{375E9F71-4B43-4CE4-AF77-E619D6F83BC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2EC64D-16CD-E5CC-D91C-428D3819AF0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330486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D1E6-937B-C00F-2997-54FA97EC3BF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EF86167-9EE1-7532-C809-DBFA90931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7A8541A-3FD9-95B2-D57F-8096FA53E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A40E58FF-0374-1F8A-99A9-05E18A7A9DD4}"/>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6" name="Footer Placeholder 5">
            <a:extLst>
              <a:ext uri="{FF2B5EF4-FFF2-40B4-BE49-F238E27FC236}">
                <a16:creationId xmlns:a16="http://schemas.microsoft.com/office/drawing/2014/main" id="{70A5D693-F155-F0C1-9EE3-508F0D51EDA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1293CCC-1B7A-DB55-A10C-9DA09F55E368}"/>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73033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BA5A-639C-E354-757F-5F71385616C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6722469-D634-AC1F-2387-574892BB3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66E36E-0163-CBC1-6CA5-3CE4348DC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998DFCD-E619-F34C-C1E0-39388669B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3D971-B0B9-733C-0F74-34F945BDC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0441949-F9F8-47E5-5318-8F153F2E36CA}"/>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8" name="Footer Placeholder 7">
            <a:extLst>
              <a:ext uri="{FF2B5EF4-FFF2-40B4-BE49-F238E27FC236}">
                <a16:creationId xmlns:a16="http://schemas.microsoft.com/office/drawing/2014/main" id="{7E12D3DC-BE25-7A52-4B5B-452E19BA488E}"/>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9F1D479D-50DB-17A0-72C4-190EEE05C3B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33503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BA87-D774-4463-6D4D-5A5539E0DE2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2F895FB2-D92A-1321-74E9-E581458F84F0}"/>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4" name="Footer Placeholder 3">
            <a:extLst>
              <a:ext uri="{FF2B5EF4-FFF2-40B4-BE49-F238E27FC236}">
                <a16:creationId xmlns:a16="http://schemas.microsoft.com/office/drawing/2014/main" id="{4DB5885E-CE25-7E82-CDD3-BE2DABF02C2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5DEA7385-CF7D-EDCC-C869-F79858B036FD}"/>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93554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DD6E1-6B3D-2ED0-BFF9-E775B6FD7680}"/>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3" name="Footer Placeholder 2">
            <a:extLst>
              <a:ext uri="{FF2B5EF4-FFF2-40B4-BE49-F238E27FC236}">
                <a16:creationId xmlns:a16="http://schemas.microsoft.com/office/drawing/2014/main" id="{6A2BD278-AF86-7926-5660-D70FF18A39D0}"/>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A31958F-E967-1D58-2829-557CC385CA4C}"/>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73682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E640-E1FF-595B-702F-7E875D32A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8CD6ADDC-9E1A-0C80-84A6-37F54AE9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BA723BB-6ABC-C15C-F2BF-CED750593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10B8E-3DA2-DC5F-CCA5-116C4480ED91}"/>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6" name="Footer Placeholder 5">
            <a:extLst>
              <a:ext uri="{FF2B5EF4-FFF2-40B4-BE49-F238E27FC236}">
                <a16:creationId xmlns:a16="http://schemas.microsoft.com/office/drawing/2014/main" id="{42ED4147-EC18-FD65-17FE-A49DEA67DDA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54F4FD2-DFFE-13CC-1B3B-F5A38726FD9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66424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E6A0-A74D-8BC1-382D-09C3697EA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4475A2F-C37C-E6EF-8891-36A4CD430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0F1978F8-6EA3-3602-113F-87F032A19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164C0-0185-6F9B-4EE5-B1B9D1876F5F}"/>
              </a:ext>
            </a:extLst>
          </p:cNvPr>
          <p:cNvSpPr>
            <a:spLocks noGrp="1"/>
          </p:cNvSpPr>
          <p:nvPr>
            <p:ph type="dt" sz="half" idx="10"/>
          </p:nvPr>
        </p:nvSpPr>
        <p:spPr/>
        <p:txBody>
          <a:bodyPr/>
          <a:lstStyle/>
          <a:p>
            <a:fld id="{8E2EED8F-FF8C-42D5-A829-32155265B456}" type="datetimeFigureOut">
              <a:rPr lang="en-ZA" smtClean="0"/>
              <a:t>2024/11/24</a:t>
            </a:fld>
            <a:endParaRPr lang="en-ZA"/>
          </a:p>
        </p:txBody>
      </p:sp>
      <p:sp>
        <p:nvSpPr>
          <p:cNvPr id="6" name="Footer Placeholder 5">
            <a:extLst>
              <a:ext uri="{FF2B5EF4-FFF2-40B4-BE49-F238E27FC236}">
                <a16:creationId xmlns:a16="http://schemas.microsoft.com/office/drawing/2014/main" id="{EC76083B-5B46-3813-4E8D-B5D4D63F9F5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B03FEB7-D802-8EFE-603D-FED845A5FD2F}"/>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402414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0EAE7-2048-8A63-19E7-651D08ECA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CB3295A-7EBC-AFE4-0CDC-4884A7DF7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425F362-28BE-8449-EDDD-544B2E0A6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2EED8F-FF8C-42D5-A829-32155265B456}" type="datetimeFigureOut">
              <a:rPr lang="en-ZA" smtClean="0"/>
              <a:t>2024/11/24</a:t>
            </a:fld>
            <a:endParaRPr lang="en-ZA"/>
          </a:p>
        </p:txBody>
      </p:sp>
      <p:sp>
        <p:nvSpPr>
          <p:cNvPr id="5" name="Footer Placeholder 4">
            <a:extLst>
              <a:ext uri="{FF2B5EF4-FFF2-40B4-BE49-F238E27FC236}">
                <a16:creationId xmlns:a16="http://schemas.microsoft.com/office/drawing/2014/main" id="{D28DCCC9-F84D-99F9-7675-8A1C10E2C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195EEC1-B52C-BDE4-FB71-4F6803517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5CD9DE-A632-42D7-B28B-7F4B74DFDC56}" type="slidenum">
              <a:rPr lang="en-ZA" smtClean="0"/>
              <a:t>‹#›</a:t>
            </a:fld>
            <a:endParaRPr lang="en-ZA"/>
          </a:p>
        </p:txBody>
      </p:sp>
    </p:spTree>
    <p:extLst>
      <p:ext uri="{BB962C8B-B14F-4D97-AF65-F5344CB8AC3E}">
        <p14:creationId xmlns:p14="http://schemas.microsoft.com/office/powerpoint/2010/main" val="89539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54189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s://www.datacamp.com/tutorial/understanding-logistic-regression-python"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www.geeksforgeeks.org/ml-logistic-regression-using-python/" TargetMode="External"/><Relationship Id="rId5" Type="http://schemas.openxmlformats.org/officeDocument/2006/relationships/hyperlink" Target="https://www.kaggle.com/datasets/jackksoncsie/spam-email-dataset/data" TargetMode="External"/><Relationship Id="rId4" Type="http://schemas.openxmlformats.org/officeDocument/2006/relationships/hyperlink" Target="https://www.linkedin.com/pulse/chapter-1-introduction-crisp-dm-framework-data-science-anshul-roy/"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s://en.wikipedia.org/wiki/No_free_lunch_in_search_and_optimization"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encord.com/blog/f1-score-in-machine-learning/" TargetMode="External"/><Relationship Id="rId5" Type="http://schemas.openxmlformats.org/officeDocument/2006/relationships/hyperlink" Target="https://scikit-learn.org/1.5/index.html" TargetMode="External"/><Relationship Id="rId4" Type="http://schemas.openxmlformats.org/officeDocument/2006/relationships/hyperlink" Target="https://www.geeksforgeeks.org/what-is-perceptron-the-simplest-artificial-neural-networ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1911355" y="534987"/>
            <a:ext cx="1789909" cy="715963"/>
          </a:xfrm>
          <a:prstGeom prst="rect">
            <a:avLst/>
          </a:prstGeom>
          <a:noFill/>
          <a:ln>
            <a:noFill/>
          </a:ln>
        </p:spPr>
      </p:pic>
      <p:pic>
        <p:nvPicPr>
          <p:cNvPr id="55" name="Google Shape;55;p13"/>
          <p:cNvPicPr preferRelativeResize="0"/>
          <p:nvPr/>
        </p:nvPicPr>
        <p:blipFill>
          <a:blip r:embed="rId4">
            <a:alphaModFix/>
          </a:blip>
          <a:stretch>
            <a:fillRect/>
          </a:stretch>
        </p:blipFill>
        <p:spPr>
          <a:xfrm>
            <a:off x="1406200" y="1555750"/>
            <a:ext cx="2967964" cy="5302251"/>
          </a:xfrm>
          <a:prstGeom prst="rect">
            <a:avLst/>
          </a:prstGeom>
          <a:noFill/>
          <a:ln>
            <a:noFill/>
          </a:ln>
        </p:spPr>
      </p:pic>
      <p:sp>
        <p:nvSpPr>
          <p:cNvPr id="58" name="Google Shape;58;p13"/>
          <p:cNvSpPr txBox="1">
            <a:spLocks noGrp="1"/>
          </p:cNvSpPr>
          <p:nvPr>
            <p:ph type="subTitle" idx="1"/>
          </p:nvPr>
        </p:nvSpPr>
        <p:spPr>
          <a:xfrm>
            <a:off x="5364783" y="501802"/>
            <a:ext cx="2884773" cy="566263"/>
          </a:xfrm>
          <a:prstGeom prst="rect">
            <a:avLst/>
          </a:prstGeom>
        </p:spPr>
        <p:txBody>
          <a:bodyPr spcFirstLastPara="1" wrap="square" lIns="91425" tIns="91425" rIns="91425" bIns="91425" anchor="t" anchorCtr="0">
            <a:noAutofit/>
          </a:bodyPr>
          <a:lstStyle/>
          <a:p>
            <a:pPr marL="0" indent="0" algn="l"/>
            <a:endParaRPr lang="en-US" dirty="0">
              <a:latin typeface="Lao UI" panose="020F0502020204030204" pitchFamily="34" charset="0"/>
              <a:cs typeface="Lao UI" panose="020F0502020204030204" pitchFamily="34" charset="0"/>
            </a:endParaRPr>
          </a:p>
          <a:p>
            <a:pPr marL="0" indent="0" algn="l"/>
            <a:endParaRPr lang="en" sz="2400" dirty="0">
              <a:solidFill>
                <a:srgbClr val="000000"/>
              </a:solidFill>
              <a:latin typeface="Lao UI" panose="020F0502020204030204" pitchFamily="34" charset="0"/>
              <a:ea typeface="Roboto Light"/>
              <a:cs typeface="Lao UI" panose="020F0502020204030204" pitchFamily="34" charset="0"/>
            </a:endParaRPr>
          </a:p>
        </p:txBody>
      </p:sp>
      <p:sp>
        <p:nvSpPr>
          <p:cNvPr id="2" name="TextBox 1">
            <a:extLst>
              <a:ext uri="{FF2B5EF4-FFF2-40B4-BE49-F238E27FC236}">
                <a16:creationId xmlns:a16="http://schemas.microsoft.com/office/drawing/2014/main" id="{9DCB902E-0A47-4EA0-92B6-AAF7EA89461C}"/>
              </a:ext>
            </a:extLst>
          </p:cNvPr>
          <p:cNvSpPr txBox="1"/>
          <p:nvPr/>
        </p:nvSpPr>
        <p:spPr>
          <a:xfrm>
            <a:off x="4278776" y="1555749"/>
            <a:ext cx="758995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40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Milestone Assignment One</a:t>
            </a:r>
          </a:p>
          <a:p>
            <a:pPr>
              <a:buClr>
                <a:srgbClr val="000000"/>
              </a:buClr>
            </a:pPr>
            <a:endParaRPr lang="en-US" sz="20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endParaRPr>
          </a:p>
          <a:p>
            <a:pPr>
              <a:buClr>
                <a:srgbClr val="000000"/>
              </a:buClr>
            </a:pPr>
            <a:r>
              <a:rPr lang="en-US" sz="24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Title: </a:t>
            </a:r>
            <a:r>
              <a:rPr lang="en-US" sz="2400"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Spam Filtering Email System using Machine Learning Algorithms</a:t>
            </a:r>
          </a:p>
        </p:txBody>
      </p:sp>
      <p:sp>
        <p:nvSpPr>
          <p:cNvPr id="7" name="TextBox 6">
            <a:extLst>
              <a:ext uri="{FF2B5EF4-FFF2-40B4-BE49-F238E27FC236}">
                <a16:creationId xmlns:a16="http://schemas.microsoft.com/office/drawing/2014/main" id="{5DBFCEE1-AC62-FEA4-8C96-84C309619D3F}"/>
              </a:ext>
            </a:extLst>
          </p:cNvPr>
          <p:cNvSpPr txBox="1"/>
          <p:nvPr/>
        </p:nvSpPr>
        <p:spPr>
          <a:xfrm>
            <a:off x="4374164" y="4947425"/>
            <a:ext cx="6050768" cy="16312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Name: Mubanga Nsofu</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Learner ID: 149050</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Date: 24</a:t>
            </a:r>
            <a:r>
              <a:rPr lang="en" sz="2500" b="1" kern="0" baseline="3000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th</a:t>
            </a: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 November 2024</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Lecturer: </a:t>
            </a:r>
            <a:r>
              <a:rPr lang="en-ZA"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Professor Bucciarelli</a:t>
            </a:r>
            <a:endParaRPr lang="en" sz="2500"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endParaRPr>
          </a:p>
        </p:txBody>
      </p:sp>
      <p:sp>
        <p:nvSpPr>
          <p:cNvPr id="10" name="TextBox 9">
            <a:extLst>
              <a:ext uri="{FF2B5EF4-FFF2-40B4-BE49-F238E27FC236}">
                <a16:creationId xmlns:a16="http://schemas.microsoft.com/office/drawing/2014/main" id="{EC78E8F4-9294-2565-3E25-38FF3C4A7F18}"/>
              </a:ext>
            </a:extLst>
          </p:cNvPr>
          <p:cNvSpPr txBox="1"/>
          <p:nvPr/>
        </p:nvSpPr>
        <p:spPr>
          <a:xfrm>
            <a:off x="5297349" y="434495"/>
            <a:ext cx="6571377"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BAN6440: Applied Machine 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421BAA-55CE-4ACE-AE3B-554E5A9FF8FD}"/>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Spam Filtering email system using machine learning algorithms - Overview</a:t>
            </a:r>
          </a:p>
        </p:txBody>
      </p:sp>
      <p:sp>
        <p:nvSpPr>
          <p:cNvPr id="3" name="Google Shape;701;p35">
            <a:extLst>
              <a:ext uri="{FF2B5EF4-FFF2-40B4-BE49-F238E27FC236}">
                <a16:creationId xmlns:a16="http://schemas.microsoft.com/office/drawing/2014/main" id="{006227BB-8A87-D27A-A8DE-CCBE12C06733}"/>
              </a:ext>
            </a:extLst>
          </p:cNvPr>
          <p:cNvSpPr/>
          <p:nvPr/>
        </p:nvSpPr>
        <p:spPr>
          <a:xfrm>
            <a:off x="5697571" y="1930728"/>
            <a:ext cx="971376" cy="1015316"/>
          </a:xfrm>
          <a:custGeom>
            <a:avLst/>
            <a:gdLst/>
            <a:ahLst/>
            <a:cxnLst/>
            <a:rect l="l" t="t" r="r" b="b"/>
            <a:pathLst>
              <a:path w="4134" h="4321" extrusionOk="0">
                <a:moveTo>
                  <a:pt x="27" y="1"/>
                </a:moveTo>
                <a:lnTo>
                  <a:pt x="1" y="110"/>
                </a:lnTo>
                <a:lnTo>
                  <a:pt x="4024" y="2042"/>
                </a:lnTo>
                <a:lnTo>
                  <a:pt x="4024" y="4321"/>
                </a:lnTo>
                <a:lnTo>
                  <a:pt x="4134" y="4321"/>
                </a:lnTo>
                <a:lnTo>
                  <a:pt x="4134" y="1984"/>
                </a:lnTo>
                <a:lnTo>
                  <a:pt x="27"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7" name="Google Shape;702;p35">
            <a:extLst>
              <a:ext uri="{FF2B5EF4-FFF2-40B4-BE49-F238E27FC236}">
                <a16:creationId xmlns:a16="http://schemas.microsoft.com/office/drawing/2014/main" id="{80810682-85BB-8A2A-75FC-2AD767EF2A31}"/>
              </a:ext>
            </a:extLst>
          </p:cNvPr>
          <p:cNvSpPr/>
          <p:nvPr/>
        </p:nvSpPr>
        <p:spPr>
          <a:xfrm>
            <a:off x="6075875" y="1546551"/>
            <a:ext cx="2061884" cy="1399496"/>
          </a:xfrm>
          <a:custGeom>
            <a:avLst/>
            <a:gdLst/>
            <a:ahLst/>
            <a:cxnLst/>
            <a:rect l="l" t="t" r="r" b="b"/>
            <a:pathLst>
              <a:path w="8775" h="5956" extrusionOk="0">
                <a:moveTo>
                  <a:pt x="52" y="1"/>
                </a:moveTo>
                <a:lnTo>
                  <a:pt x="0" y="110"/>
                </a:lnTo>
                <a:lnTo>
                  <a:pt x="8665" y="3702"/>
                </a:lnTo>
                <a:lnTo>
                  <a:pt x="8665" y="5956"/>
                </a:lnTo>
                <a:lnTo>
                  <a:pt x="8775" y="5956"/>
                </a:lnTo>
                <a:lnTo>
                  <a:pt x="8775" y="3619"/>
                </a:lnTo>
                <a:lnTo>
                  <a:pt x="52"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8" name="Google Shape;703;p35">
            <a:extLst>
              <a:ext uri="{FF2B5EF4-FFF2-40B4-BE49-F238E27FC236}">
                <a16:creationId xmlns:a16="http://schemas.microsoft.com/office/drawing/2014/main" id="{F7FC4BCC-1821-B89A-2DC1-25F8B0A26CA9}"/>
              </a:ext>
            </a:extLst>
          </p:cNvPr>
          <p:cNvSpPr/>
          <p:nvPr/>
        </p:nvSpPr>
        <p:spPr>
          <a:xfrm>
            <a:off x="3693264" y="1930728"/>
            <a:ext cx="971376" cy="1015316"/>
          </a:xfrm>
          <a:custGeom>
            <a:avLst/>
            <a:gdLst/>
            <a:ahLst/>
            <a:cxnLst/>
            <a:rect l="l" t="t" r="r" b="b"/>
            <a:pathLst>
              <a:path w="4134" h="4321" extrusionOk="0">
                <a:moveTo>
                  <a:pt x="4076" y="1"/>
                </a:moveTo>
                <a:lnTo>
                  <a:pt x="1" y="1984"/>
                </a:lnTo>
                <a:lnTo>
                  <a:pt x="1" y="4321"/>
                </a:lnTo>
                <a:lnTo>
                  <a:pt x="110" y="4321"/>
                </a:lnTo>
                <a:lnTo>
                  <a:pt x="110" y="2042"/>
                </a:lnTo>
                <a:lnTo>
                  <a:pt x="4134" y="110"/>
                </a:lnTo>
                <a:lnTo>
                  <a:pt x="4076"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9" name="Google Shape;704;p35">
            <a:extLst>
              <a:ext uri="{FF2B5EF4-FFF2-40B4-BE49-F238E27FC236}">
                <a16:creationId xmlns:a16="http://schemas.microsoft.com/office/drawing/2014/main" id="{6CD2C8F9-2C13-D402-3954-78A8D7249D31}"/>
              </a:ext>
            </a:extLst>
          </p:cNvPr>
          <p:cNvSpPr/>
          <p:nvPr/>
        </p:nvSpPr>
        <p:spPr>
          <a:xfrm>
            <a:off x="2218348" y="1546551"/>
            <a:ext cx="2068228" cy="1399496"/>
          </a:xfrm>
          <a:custGeom>
            <a:avLst/>
            <a:gdLst/>
            <a:ahLst/>
            <a:cxnLst/>
            <a:rect l="l" t="t" r="r" b="b"/>
            <a:pathLst>
              <a:path w="8802" h="5956" extrusionOk="0">
                <a:moveTo>
                  <a:pt x="8743" y="1"/>
                </a:moveTo>
                <a:lnTo>
                  <a:pt x="1" y="3619"/>
                </a:lnTo>
                <a:lnTo>
                  <a:pt x="1" y="5956"/>
                </a:lnTo>
                <a:lnTo>
                  <a:pt x="110" y="5956"/>
                </a:lnTo>
                <a:lnTo>
                  <a:pt x="110" y="3702"/>
                </a:lnTo>
                <a:lnTo>
                  <a:pt x="8801" y="110"/>
                </a:lnTo>
                <a:lnTo>
                  <a:pt x="8743"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0" name="Google Shape;705;p35">
            <a:extLst>
              <a:ext uri="{FF2B5EF4-FFF2-40B4-BE49-F238E27FC236}">
                <a16:creationId xmlns:a16="http://schemas.microsoft.com/office/drawing/2014/main" id="{F0A22EFC-DCA7-E367-7ED7-C06F78CAB22E}"/>
              </a:ext>
            </a:extLst>
          </p:cNvPr>
          <p:cNvSpPr/>
          <p:nvPr/>
        </p:nvSpPr>
        <p:spPr>
          <a:xfrm>
            <a:off x="1440524" y="3051135"/>
            <a:ext cx="1278485" cy="1281655"/>
          </a:xfrm>
          <a:custGeom>
            <a:avLst/>
            <a:gdLst/>
            <a:ahLst/>
            <a:cxnLst/>
            <a:rect l="l" t="t" r="r" b="b"/>
            <a:pathLst>
              <a:path w="5441" h="6066" extrusionOk="0">
                <a:moveTo>
                  <a:pt x="0" y="1"/>
                </a:moveTo>
                <a:lnTo>
                  <a:pt x="0" y="6065"/>
                </a:lnTo>
                <a:lnTo>
                  <a:pt x="5440" y="6065"/>
                </a:lnTo>
                <a:lnTo>
                  <a:pt x="5440" y="1"/>
                </a:lnTo>
                <a:close/>
              </a:path>
            </a:pathLst>
          </a:custGeom>
          <a:gradFill>
            <a:gsLst>
              <a:gs pos="0">
                <a:srgbClr val="F2F2F2"/>
              </a:gs>
              <a:gs pos="100000">
                <a:srgbClr val="E0E0E0"/>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1" name="Google Shape;706;p35">
            <a:extLst>
              <a:ext uri="{FF2B5EF4-FFF2-40B4-BE49-F238E27FC236}">
                <a16:creationId xmlns:a16="http://schemas.microsoft.com/office/drawing/2014/main" id="{3F120EF6-B886-37DC-0F06-D8DFA5A54BD7}"/>
              </a:ext>
            </a:extLst>
          </p:cNvPr>
          <p:cNvSpPr/>
          <p:nvPr/>
        </p:nvSpPr>
        <p:spPr>
          <a:xfrm>
            <a:off x="3062600" y="3051135"/>
            <a:ext cx="1286004" cy="1281655"/>
          </a:xfrm>
          <a:custGeom>
            <a:avLst/>
            <a:gdLst/>
            <a:ahLst/>
            <a:cxnLst/>
            <a:rect l="l" t="t" r="r" b="b"/>
            <a:pathLst>
              <a:path w="5473" h="6066" extrusionOk="0">
                <a:moveTo>
                  <a:pt x="0" y="1"/>
                </a:moveTo>
                <a:lnTo>
                  <a:pt x="0" y="6065"/>
                </a:lnTo>
                <a:lnTo>
                  <a:pt x="5472" y="6065"/>
                </a:lnTo>
                <a:lnTo>
                  <a:pt x="5472"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2" name="Google Shape;707;p35">
            <a:extLst>
              <a:ext uri="{FF2B5EF4-FFF2-40B4-BE49-F238E27FC236}">
                <a16:creationId xmlns:a16="http://schemas.microsoft.com/office/drawing/2014/main" id="{90077CA8-A34D-6637-DCFA-1CBD114F91BA}"/>
              </a:ext>
            </a:extLst>
          </p:cNvPr>
          <p:cNvSpPr/>
          <p:nvPr/>
        </p:nvSpPr>
        <p:spPr>
          <a:xfrm>
            <a:off x="6012197" y="3051135"/>
            <a:ext cx="1280130" cy="1281655"/>
          </a:xfrm>
          <a:custGeom>
            <a:avLst/>
            <a:gdLst/>
            <a:ahLst/>
            <a:cxnLst/>
            <a:rect l="l" t="t" r="r" b="b"/>
            <a:pathLst>
              <a:path w="5448" h="6066" extrusionOk="0">
                <a:moveTo>
                  <a:pt x="1" y="1"/>
                </a:moveTo>
                <a:lnTo>
                  <a:pt x="1" y="6065"/>
                </a:lnTo>
                <a:lnTo>
                  <a:pt x="5447" y="6065"/>
                </a:lnTo>
                <a:lnTo>
                  <a:pt x="5447"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3" name="Google Shape;708;p35">
            <a:extLst>
              <a:ext uri="{FF2B5EF4-FFF2-40B4-BE49-F238E27FC236}">
                <a16:creationId xmlns:a16="http://schemas.microsoft.com/office/drawing/2014/main" id="{FDB49914-1534-A4E7-5737-0ED1C904CAE6}"/>
              </a:ext>
            </a:extLst>
          </p:cNvPr>
          <p:cNvSpPr/>
          <p:nvPr/>
        </p:nvSpPr>
        <p:spPr>
          <a:xfrm>
            <a:off x="7641793" y="3051135"/>
            <a:ext cx="1279895" cy="1281655"/>
          </a:xfrm>
          <a:custGeom>
            <a:avLst/>
            <a:gdLst/>
            <a:ahLst/>
            <a:cxnLst/>
            <a:rect l="l" t="t" r="r" b="b"/>
            <a:pathLst>
              <a:path w="5447" h="6066" extrusionOk="0">
                <a:moveTo>
                  <a:pt x="1" y="1"/>
                </a:moveTo>
                <a:lnTo>
                  <a:pt x="1" y="6065"/>
                </a:lnTo>
                <a:lnTo>
                  <a:pt x="5447" y="6065"/>
                </a:lnTo>
                <a:lnTo>
                  <a:pt x="5447"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4" name="Google Shape;709;p35">
            <a:extLst>
              <a:ext uri="{FF2B5EF4-FFF2-40B4-BE49-F238E27FC236}">
                <a16:creationId xmlns:a16="http://schemas.microsoft.com/office/drawing/2014/main" id="{59F3EDB5-58C5-E72F-22C7-7D532F802217}"/>
              </a:ext>
            </a:extLst>
          </p:cNvPr>
          <p:cNvSpPr/>
          <p:nvPr/>
        </p:nvSpPr>
        <p:spPr>
          <a:xfrm>
            <a:off x="1641660" y="2343397"/>
            <a:ext cx="870103" cy="870103"/>
          </a:xfrm>
          <a:custGeom>
            <a:avLst/>
            <a:gdLst/>
            <a:ahLst/>
            <a:cxnLst/>
            <a:rect l="l" t="t" r="r" b="b"/>
            <a:pathLst>
              <a:path w="3703" h="3703" extrusionOk="0">
                <a:moveTo>
                  <a:pt x="1848" y="0"/>
                </a:moveTo>
                <a:cubicBezTo>
                  <a:pt x="831" y="0"/>
                  <a:pt x="1" y="837"/>
                  <a:pt x="1" y="1855"/>
                </a:cubicBezTo>
                <a:cubicBezTo>
                  <a:pt x="1" y="2872"/>
                  <a:pt x="831" y="3702"/>
                  <a:pt x="1848" y="3702"/>
                </a:cubicBezTo>
                <a:cubicBezTo>
                  <a:pt x="2872" y="3702"/>
                  <a:pt x="3702" y="2872"/>
                  <a:pt x="3702" y="1855"/>
                </a:cubicBezTo>
                <a:cubicBezTo>
                  <a:pt x="3702" y="837"/>
                  <a:pt x="2872" y="0"/>
                  <a:pt x="1848" y="0"/>
                </a:cubicBezTo>
                <a:close/>
              </a:path>
            </a:pathLst>
          </a:custGeom>
          <a:solidFill>
            <a:schemeClr val="accent1"/>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5" name="Google Shape;710;p35">
            <a:extLst>
              <a:ext uri="{FF2B5EF4-FFF2-40B4-BE49-F238E27FC236}">
                <a16:creationId xmlns:a16="http://schemas.microsoft.com/office/drawing/2014/main" id="{DA425C75-855C-F99F-BA49-3C1056ABA637}"/>
              </a:ext>
            </a:extLst>
          </p:cNvPr>
          <p:cNvSpPr/>
          <p:nvPr/>
        </p:nvSpPr>
        <p:spPr>
          <a:xfrm>
            <a:off x="3271256" y="2343397"/>
            <a:ext cx="870103" cy="870103"/>
          </a:xfrm>
          <a:custGeom>
            <a:avLst/>
            <a:gdLst/>
            <a:ahLst/>
            <a:cxnLst/>
            <a:rect l="l" t="t" r="r" b="b"/>
            <a:pathLst>
              <a:path w="3703" h="3703" extrusionOk="0">
                <a:moveTo>
                  <a:pt x="1848" y="0"/>
                </a:moveTo>
                <a:cubicBezTo>
                  <a:pt x="831" y="0"/>
                  <a:pt x="1" y="837"/>
                  <a:pt x="1" y="1855"/>
                </a:cubicBezTo>
                <a:cubicBezTo>
                  <a:pt x="1" y="2872"/>
                  <a:pt x="831" y="3702"/>
                  <a:pt x="1848" y="3702"/>
                </a:cubicBezTo>
                <a:cubicBezTo>
                  <a:pt x="2872" y="3702"/>
                  <a:pt x="3702" y="2872"/>
                  <a:pt x="3702" y="1855"/>
                </a:cubicBezTo>
                <a:cubicBezTo>
                  <a:pt x="3702" y="837"/>
                  <a:pt x="2872" y="0"/>
                  <a:pt x="1848" y="0"/>
                </a:cubicBezTo>
                <a:close/>
              </a:path>
            </a:pathLst>
          </a:custGeom>
          <a:solidFill>
            <a:schemeClr val="accent2"/>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6" name="Google Shape;711;p35">
            <a:extLst>
              <a:ext uri="{FF2B5EF4-FFF2-40B4-BE49-F238E27FC236}">
                <a16:creationId xmlns:a16="http://schemas.microsoft.com/office/drawing/2014/main" id="{FE76AA34-1FB5-BF65-E140-C8E74C64A6E9}"/>
              </a:ext>
            </a:extLst>
          </p:cNvPr>
          <p:cNvSpPr/>
          <p:nvPr/>
        </p:nvSpPr>
        <p:spPr>
          <a:xfrm>
            <a:off x="6221088" y="2343397"/>
            <a:ext cx="869868" cy="870103"/>
          </a:xfrm>
          <a:custGeom>
            <a:avLst/>
            <a:gdLst/>
            <a:ahLst/>
            <a:cxnLst/>
            <a:rect l="l" t="t" r="r" b="b"/>
            <a:pathLst>
              <a:path w="3702" h="3703" extrusionOk="0">
                <a:moveTo>
                  <a:pt x="1848" y="0"/>
                </a:moveTo>
                <a:cubicBezTo>
                  <a:pt x="805" y="0"/>
                  <a:pt x="0" y="837"/>
                  <a:pt x="0" y="1855"/>
                </a:cubicBezTo>
                <a:cubicBezTo>
                  <a:pt x="0" y="2872"/>
                  <a:pt x="805" y="3702"/>
                  <a:pt x="1848" y="3702"/>
                </a:cubicBezTo>
                <a:cubicBezTo>
                  <a:pt x="2871" y="3702"/>
                  <a:pt x="3702" y="2872"/>
                  <a:pt x="3702" y="1855"/>
                </a:cubicBezTo>
                <a:cubicBezTo>
                  <a:pt x="3702" y="837"/>
                  <a:pt x="2871" y="0"/>
                  <a:pt x="1848" y="0"/>
                </a:cubicBezTo>
                <a:close/>
              </a:path>
            </a:pathLst>
          </a:custGeom>
          <a:solidFill>
            <a:schemeClr val="accent4"/>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7" name="Google Shape;712;p35">
            <a:extLst>
              <a:ext uri="{FF2B5EF4-FFF2-40B4-BE49-F238E27FC236}">
                <a16:creationId xmlns:a16="http://schemas.microsoft.com/office/drawing/2014/main" id="{C4268AAA-3242-FC68-8709-60BB90F6FFD2}"/>
              </a:ext>
            </a:extLst>
          </p:cNvPr>
          <p:cNvSpPr/>
          <p:nvPr/>
        </p:nvSpPr>
        <p:spPr>
          <a:xfrm>
            <a:off x="7844574" y="2343397"/>
            <a:ext cx="870103" cy="870103"/>
          </a:xfrm>
          <a:custGeom>
            <a:avLst/>
            <a:gdLst/>
            <a:ahLst/>
            <a:cxnLst/>
            <a:rect l="l" t="t" r="r" b="b"/>
            <a:pathLst>
              <a:path w="3703" h="3703" extrusionOk="0">
                <a:moveTo>
                  <a:pt x="1848" y="0"/>
                </a:moveTo>
                <a:cubicBezTo>
                  <a:pt x="831" y="0"/>
                  <a:pt x="0" y="837"/>
                  <a:pt x="0" y="1855"/>
                </a:cubicBezTo>
                <a:cubicBezTo>
                  <a:pt x="0" y="2872"/>
                  <a:pt x="831" y="3702"/>
                  <a:pt x="1848" y="3702"/>
                </a:cubicBezTo>
                <a:cubicBezTo>
                  <a:pt x="2872" y="3702"/>
                  <a:pt x="3702" y="2872"/>
                  <a:pt x="3702" y="1855"/>
                </a:cubicBezTo>
                <a:cubicBezTo>
                  <a:pt x="3702" y="837"/>
                  <a:pt x="2872" y="0"/>
                  <a:pt x="1848" y="0"/>
                </a:cubicBezTo>
                <a:close/>
              </a:path>
            </a:pathLst>
          </a:custGeom>
          <a:solidFill>
            <a:schemeClr val="accent5"/>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8" name="Google Shape;713;p35">
            <a:extLst>
              <a:ext uri="{FF2B5EF4-FFF2-40B4-BE49-F238E27FC236}">
                <a16:creationId xmlns:a16="http://schemas.microsoft.com/office/drawing/2014/main" id="{6595C2B3-86E7-3C93-C419-DA3FB6397490}"/>
              </a:ext>
            </a:extLst>
          </p:cNvPr>
          <p:cNvSpPr/>
          <p:nvPr/>
        </p:nvSpPr>
        <p:spPr>
          <a:xfrm>
            <a:off x="4166732" y="1319570"/>
            <a:ext cx="2022878" cy="774939"/>
          </a:xfrm>
          <a:custGeom>
            <a:avLst/>
            <a:gdLst/>
            <a:ahLst/>
            <a:cxnLst/>
            <a:rect l="l" t="t" r="r" b="b"/>
            <a:pathLst>
              <a:path w="8609" h="3298" extrusionOk="0">
                <a:moveTo>
                  <a:pt x="104" y="1"/>
                </a:moveTo>
                <a:lnTo>
                  <a:pt x="1" y="27"/>
                </a:lnTo>
                <a:cubicBezTo>
                  <a:pt x="535" y="1932"/>
                  <a:pt x="2254" y="3297"/>
                  <a:pt x="4314" y="3297"/>
                </a:cubicBezTo>
                <a:cubicBezTo>
                  <a:pt x="6355" y="3297"/>
                  <a:pt x="8099" y="1932"/>
                  <a:pt x="8608" y="27"/>
                </a:cubicBezTo>
                <a:lnTo>
                  <a:pt x="8499" y="1"/>
                </a:lnTo>
                <a:cubicBezTo>
                  <a:pt x="7990" y="1849"/>
                  <a:pt x="6303" y="3194"/>
                  <a:pt x="4314" y="3194"/>
                </a:cubicBezTo>
                <a:cubicBezTo>
                  <a:pt x="2305" y="3194"/>
                  <a:pt x="612" y="1849"/>
                  <a:pt x="10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9" name="Google Shape;714;p35">
            <a:extLst>
              <a:ext uri="{FF2B5EF4-FFF2-40B4-BE49-F238E27FC236}">
                <a16:creationId xmlns:a16="http://schemas.microsoft.com/office/drawing/2014/main" id="{138CD416-08B4-B54D-0971-4E71719339D2}"/>
              </a:ext>
            </a:extLst>
          </p:cNvPr>
          <p:cNvSpPr/>
          <p:nvPr/>
        </p:nvSpPr>
        <p:spPr>
          <a:xfrm>
            <a:off x="5590189" y="1842379"/>
            <a:ext cx="221109" cy="199022"/>
          </a:xfrm>
          <a:custGeom>
            <a:avLst/>
            <a:gdLst/>
            <a:ahLst/>
            <a:cxnLst/>
            <a:rect l="l" t="t" r="r" b="b"/>
            <a:pathLst>
              <a:path w="941" h="847" extrusionOk="0">
                <a:moveTo>
                  <a:pt x="475" y="1"/>
                </a:moveTo>
                <a:cubicBezTo>
                  <a:pt x="404" y="1"/>
                  <a:pt x="333" y="19"/>
                  <a:pt x="271" y="55"/>
                </a:cubicBezTo>
                <a:cubicBezTo>
                  <a:pt x="59" y="190"/>
                  <a:pt x="1" y="428"/>
                  <a:pt x="110" y="647"/>
                </a:cubicBezTo>
                <a:cubicBezTo>
                  <a:pt x="182" y="770"/>
                  <a:pt x="322" y="846"/>
                  <a:pt x="462" y="846"/>
                </a:cubicBezTo>
                <a:cubicBezTo>
                  <a:pt x="535" y="846"/>
                  <a:pt x="607" y="826"/>
                  <a:pt x="670" y="782"/>
                </a:cubicBezTo>
                <a:cubicBezTo>
                  <a:pt x="889" y="673"/>
                  <a:pt x="941" y="403"/>
                  <a:pt x="831" y="216"/>
                </a:cubicBezTo>
                <a:cubicBezTo>
                  <a:pt x="762" y="74"/>
                  <a:pt x="618" y="1"/>
                  <a:pt x="475" y="1"/>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0" name="Google Shape;715;p35">
            <a:extLst>
              <a:ext uri="{FF2B5EF4-FFF2-40B4-BE49-F238E27FC236}">
                <a16:creationId xmlns:a16="http://schemas.microsoft.com/office/drawing/2014/main" id="{56761337-92F9-9878-07FB-2217CAE0051F}"/>
              </a:ext>
            </a:extLst>
          </p:cNvPr>
          <p:cNvSpPr/>
          <p:nvPr/>
        </p:nvSpPr>
        <p:spPr>
          <a:xfrm>
            <a:off x="5968493" y="1459377"/>
            <a:ext cx="226983" cy="199492"/>
          </a:xfrm>
          <a:custGeom>
            <a:avLst/>
            <a:gdLst/>
            <a:ahLst/>
            <a:cxnLst/>
            <a:rect l="l" t="t" r="r" b="b"/>
            <a:pathLst>
              <a:path w="966" h="849" extrusionOk="0">
                <a:moveTo>
                  <a:pt x="500" y="1"/>
                </a:moveTo>
                <a:cubicBezTo>
                  <a:pt x="347" y="1"/>
                  <a:pt x="204" y="81"/>
                  <a:pt x="110" y="211"/>
                </a:cubicBezTo>
                <a:cubicBezTo>
                  <a:pt x="0" y="423"/>
                  <a:pt x="84" y="668"/>
                  <a:pt x="271" y="803"/>
                </a:cubicBezTo>
                <a:cubicBezTo>
                  <a:pt x="335" y="834"/>
                  <a:pt x="403" y="849"/>
                  <a:pt x="468" y="849"/>
                </a:cubicBezTo>
                <a:cubicBezTo>
                  <a:pt x="619" y="849"/>
                  <a:pt x="759" y="772"/>
                  <a:pt x="831" y="642"/>
                </a:cubicBezTo>
                <a:cubicBezTo>
                  <a:pt x="966" y="423"/>
                  <a:pt x="889" y="185"/>
                  <a:pt x="702" y="50"/>
                </a:cubicBezTo>
                <a:cubicBezTo>
                  <a:pt x="635" y="16"/>
                  <a:pt x="566" y="1"/>
                  <a:pt x="500" y="1"/>
                </a:cubicBezTo>
                <a:close/>
              </a:path>
            </a:pathLst>
          </a:custGeom>
          <a:solidFill>
            <a:schemeClr val="accent5"/>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1" name="Google Shape;716;p35">
            <a:extLst>
              <a:ext uri="{FF2B5EF4-FFF2-40B4-BE49-F238E27FC236}">
                <a16:creationId xmlns:a16="http://schemas.microsoft.com/office/drawing/2014/main" id="{889FA581-6823-59D0-37EC-C409DFE5B358}"/>
              </a:ext>
            </a:extLst>
          </p:cNvPr>
          <p:cNvSpPr/>
          <p:nvPr/>
        </p:nvSpPr>
        <p:spPr>
          <a:xfrm>
            <a:off x="4545036" y="1842379"/>
            <a:ext cx="226983" cy="199022"/>
          </a:xfrm>
          <a:custGeom>
            <a:avLst/>
            <a:gdLst/>
            <a:ahLst/>
            <a:cxnLst/>
            <a:rect l="l" t="t" r="r" b="b"/>
            <a:pathLst>
              <a:path w="966" h="847" extrusionOk="0">
                <a:moveTo>
                  <a:pt x="480" y="1"/>
                </a:moveTo>
                <a:cubicBezTo>
                  <a:pt x="336" y="1"/>
                  <a:pt x="202" y="74"/>
                  <a:pt x="129" y="216"/>
                </a:cubicBezTo>
                <a:cubicBezTo>
                  <a:pt x="0" y="403"/>
                  <a:pt x="77" y="673"/>
                  <a:pt x="264" y="782"/>
                </a:cubicBezTo>
                <a:cubicBezTo>
                  <a:pt x="338" y="826"/>
                  <a:pt x="415" y="846"/>
                  <a:pt x="489" y="846"/>
                </a:cubicBezTo>
                <a:cubicBezTo>
                  <a:pt x="633" y="846"/>
                  <a:pt x="767" y="770"/>
                  <a:pt x="856" y="647"/>
                </a:cubicBezTo>
                <a:cubicBezTo>
                  <a:pt x="966" y="428"/>
                  <a:pt x="882" y="190"/>
                  <a:pt x="695" y="55"/>
                </a:cubicBezTo>
                <a:cubicBezTo>
                  <a:pt x="625" y="19"/>
                  <a:pt x="551" y="1"/>
                  <a:pt x="480"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2" name="Google Shape;717;p35">
            <a:extLst>
              <a:ext uri="{FF2B5EF4-FFF2-40B4-BE49-F238E27FC236}">
                <a16:creationId xmlns:a16="http://schemas.microsoft.com/office/drawing/2014/main" id="{C077D267-D841-EC2E-A360-4A220FF85FD7}"/>
              </a:ext>
            </a:extLst>
          </p:cNvPr>
          <p:cNvSpPr/>
          <p:nvPr/>
        </p:nvSpPr>
        <p:spPr>
          <a:xfrm>
            <a:off x="4166732" y="1459377"/>
            <a:ext cx="227218" cy="199492"/>
          </a:xfrm>
          <a:custGeom>
            <a:avLst/>
            <a:gdLst/>
            <a:ahLst/>
            <a:cxnLst/>
            <a:rect l="l" t="t" r="r" b="b"/>
            <a:pathLst>
              <a:path w="967" h="849" extrusionOk="0">
                <a:moveTo>
                  <a:pt x="466" y="1"/>
                </a:moveTo>
                <a:cubicBezTo>
                  <a:pt x="400" y="1"/>
                  <a:pt x="331" y="16"/>
                  <a:pt x="265" y="50"/>
                </a:cubicBezTo>
                <a:cubicBezTo>
                  <a:pt x="78" y="185"/>
                  <a:pt x="1" y="423"/>
                  <a:pt x="104" y="642"/>
                </a:cubicBezTo>
                <a:cubicBezTo>
                  <a:pt x="180" y="772"/>
                  <a:pt x="334" y="849"/>
                  <a:pt x="492" y="849"/>
                </a:cubicBezTo>
                <a:cubicBezTo>
                  <a:pt x="562" y="849"/>
                  <a:pt x="631" y="834"/>
                  <a:pt x="696" y="803"/>
                </a:cubicBezTo>
                <a:cubicBezTo>
                  <a:pt x="883" y="668"/>
                  <a:pt x="966" y="423"/>
                  <a:pt x="831" y="211"/>
                </a:cubicBezTo>
                <a:cubicBezTo>
                  <a:pt x="755" y="81"/>
                  <a:pt x="617" y="1"/>
                  <a:pt x="466"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nvGrpSpPr>
          <p:cNvPr id="23" name="Google Shape;718;p35">
            <a:extLst>
              <a:ext uri="{FF2B5EF4-FFF2-40B4-BE49-F238E27FC236}">
                <a16:creationId xmlns:a16="http://schemas.microsoft.com/office/drawing/2014/main" id="{74101D0E-7EA0-5E21-0FDA-FB3E53A4C119}"/>
              </a:ext>
            </a:extLst>
          </p:cNvPr>
          <p:cNvGrpSpPr/>
          <p:nvPr/>
        </p:nvGrpSpPr>
        <p:grpSpPr>
          <a:xfrm>
            <a:off x="1824683" y="2665510"/>
            <a:ext cx="510117" cy="227215"/>
            <a:chOff x="1463270" y="2703830"/>
            <a:chExt cx="495307" cy="220619"/>
          </a:xfrm>
        </p:grpSpPr>
        <p:sp>
          <p:nvSpPr>
            <p:cNvPr id="24" name="Google Shape;719;p35">
              <a:extLst>
                <a:ext uri="{FF2B5EF4-FFF2-40B4-BE49-F238E27FC236}">
                  <a16:creationId xmlns:a16="http://schemas.microsoft.com/office/drawing/2014/main" id="{BEEBDA8F-2784-8425-88FC-846F5A38E908}"/>
                </a:ext>
              </a:extLst>
            </p:cNvPr>
            <p:cNvSpPr/>
            <p:nvPr/>
          </p:nvSpPr>
          <p:spPr>
            <a:xfrm>
              <a:off x="1726323" y="2740562"/>
              <a:ext cx="232254" cy="183887"/>
            </a:xfrm>
            <a:custGeom>
              <a:avLst/>
              <a:gdLst/>
              <a:ahLst/>
              <a:cxnLst/>
              <a:rect l="l" t="t" r="r" b="b"/>
              <a:pathLst>
                <a:path w="1018" h="806" extrusionOk="0">
                  <a:moveTo>
                    <a:pt x="399" y="1"/>
                  </a:moveTo>
                  <a:cubicBezTo>
                    <a:pt x="348" y="1"/>
                    <a:pt x="270" y="26"/>
                    <a:pt x="213" y="26"/>
                  </a:cubicBezTo>
                  <a:cubicBezTo>
                    <a:pt x="296" y="110"/>
                    <a:pt x="322" y="187"/>
                    <a:pt x="322" y="271"/>
                  </a:cubicBezTo>
                  <a:cubicBezTo>
                    <a:pt x="322" y="432"/>
                    <a:pt x="187" y="561"/>
                    <a:pt x="0" y="644"/>
                  </a:cubicBezTo>
                  <a:cubicBezTo>
                    <a:pt x="109" y="696"/>
                    <a:pt x="238" y="754"/>
                    <a:pt x="399" y="754"/>
                  </a:cubicBezTo>
                  <a:cubicBezTo>
                    <a:pt x="509" y="754"/>
                    <a:pt x="618" y="722"/>
                    <a:pt x="721" y="696"/>
                  </a:cubicBezTo>
                  <a:lnTo>
                    <a:pt x="1017" y="805"/>
                  </a:lnTo>
                  <a:lnTo>
                    <a:pt x="914" y="593"/>
                  </a:lnTo>
                  <a:cubicBezTo>
                    <a:pt x="966" y="535"/>
                    <a:pt x="1017" y="458"/>
                    <a:pt x="1017" y="374"/>
                  </a:cubicBezTo>
                  <a:cubicBezTo>
                    <a:pt x="1017" y="187"/>
                    <a:pt x="753" y="1"/>
                    <a:pt x="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5" name="Google Shape;720;p35">
              <a:extLst>
                <a:ext uri="{FF2B5EF4-FFF2-40B4-BE49-F238E27FC236}">
                  <a16:creationId xmlns:a16="http://schemas.microsoft.com/office/drawing/2014/main" id="{117E987C-3890-F513-D4D7-8F42D633C226}"/>
                </a:ext>
              </a:extLst>
            </p:cNvPr>
            <p:cNvSpPr/>
            <p:nvPr/>
          </p:nvSpPr>
          <p:spPr>
            <a:xfrm>
              <a:off x="1463270" y="2703830"/>
              <a:ext cx="311649" cy="220619"/>
            </a:xfrm>
            <a:custGeom>
              <a:avLst/>
              <a:gdLst/>
              <a:ahLst/>
              <a:cxnLst/>
              <a:rect l="l" t="t" r="r" b="b"/>
              <a:pathLst>
                <a:path w="1366" h="967" extrusionOk="0">
                  <a:moveTo>
                    <a:pt x="747" y="1"/>
                  </a:moveTo>
                  <a:cubicBezTo>
                    <a:pt x="323" y="1"/>
                    <a:pt x="1" y="187"/>
                    <a:pt x="1" y="432"/>
                  </a:cubicBezTo>
                  <a:cubicBezTo>
                    <a:pt x="1" y="535"/>
                    <a:pt x="52" y="619"/>
                    <a:pt x="136" y="696"/>
                  </a:cubicBezTo>
                  <a:lnTo>
                    <a:pt x="1" y="966"/>
                  </a:lnTo>
                  <a:lnTo>
                    <a:pt x="374" y="831"/>
                  </a:lnTo>
                  <a:cubicBezTo>
                    <a:pt x="484" y="857"/>
                    <a:pt x="587" y="883"/>
                    <a:pt x="747" y="883"/>
                  </a:cubicBezTo>
                  <a:cubicBezTo>
                    <a:pt x="883" y="883"/>
                    <a:pt x="1044" y="857"/>
                    <a:pt x="1153" y="805"/>
                  </a:cubicBezTo>
                  <a:cubicBezTo>
                    <a:pt x="1044" y="754"/>
                    <a:pt x="966" y="644"/>
                    <a:pt x="966" y="535"/>
                  </a:cubicBezTo>
                  <a:cubicBezTo>
                    <a:pt x="966" y="374"/>
                    <a:pt x="1127" y="239"/>
                    <a:pt x="1366" y="187"/>
                  </a:cubicBezTo>
                  <a:cubicBezTo>
                    <a:pt x="1230" y="78"/>
                    <a:pt x="992" y="1"/>
                    <a:pt x="7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sp>
        <p:nvSpPr>
          <p:cNvPr id="26" name="Google Shape;721;p35">
            <a:extLst>
              <a:ext uri="{FF2B5EF4-FFF2-40B4-BE49-F238E27FC236}">
                <a16:creationId xmlns:a16="http://schemas.microsoft.com/office/drawing/2014/main" id="{0C03984F-2C3E-CAE9-E7FD-8B1D5A76DB1E}"/>
              </a:ext>
            </a:extLst>
          </p:cNvPr>
          <p:cNvSpPr/>
          <p:nvPr/>
        </p:nvSpPr>
        <p:spPr>
          <a:xfrm>
            <a:off x="6460054" y="2753420"/>
            <a:ext cx="240612" cy="240612"/>
          </a:xfrm>
          <a:custGeom>
            <a:avLst/>
            <a:gdLst/>
            <a:ahLst/>
            <a:cxnLst/>
            <a:rect l="l" t="t" r="r" b="b"/>
            <a:pathLst>
              <a:path w="1024" h="1024" extrusionOk="0">
                <a:moveTo>
                  <a:pt x="509" y="245"/>
                </a:moveTo>
                <a:cubicBezTo>
                  <a:pt x="670" y="245"/>
                  <a:pt x="779" y="348"/>
                  <a:pt x="779" y="509"/>
                </a:cubicBezTo>
                <a:cubicBezTo>
                  <a:pt x="779" y="670"/>
                  <a:pt x="670" y="779"/>
                  <a:pt x="509" y="779"/>
                </a:cubicBezTo>
                <a:cubicBezTo>
                  <a:pt x="348" y="779"/>
                  <a:pt x="245" y="670"/>
                  <a:pt x="245" y="509"/>
                </a:cubicBezTo>
                <a:cubicBezTo>
                  <a:pt x="245" y="348"/>
                  <a:pt x="348" y="245"/>
                  <a:pt x="509" y="245"/>
                </a:cubicBezTo>
                <a:close/>
                <a:moveTo>
                  <a:pt x="457" y="0"/>
                </a:moveTo>
                <a:lnTo>
                  <a:pt x="457" y="84"/>
                </a:lnTo>
                <a:cubicBezTo>
                  <a:pt x="406" y="84"/>
                  <a:pt x="380" y="110"/>
                  <a:pt x="348" y="110"/>
                </a:cubicBezTo>
                <a:lnTo>
                  <a:pt x="322" y="58"/>
                </a:lnTo>
                <a:lnTo>
                  <a:pt x="219" y="110"/>
                </a:lnTo>
                <a:lnTo>
                  <a:pt x="245" y="161"/>
                </a:lnTo>
                <a:cubicBezTo>
                  <a:pt x="219" y="187"/>
                  <a:pt x="187" y="219"/>
                  <a:pt x="161" y="245"/>
                </a:cubicBezTo>
                <a:lnTo>
                  <a:pt x="110" y="219"/>
                </a:lnTo>
                <a:lnTo>
                  <a:pt x="58" y="322"/>
                </a:lnTo>
                <a:lnTo>
                  <a:pt x="110" y="348"/>
                </a:lnTo>
                <a:cubicBezTo>
                  <a:pt x="84" y="380"/>
                  <a:pt x="84" y="406"/>
                  <a:pt x="84" y="457"/>
                </a:cubicBezTo>
                <a:lnTo>
                  <a:pt x="0" y="457"/>
                </a:lnTo>
                <a:lnTo>
                  <a:pt x="0" y="567"/>
                </a:lnTo>
                <a:lnTo>
                  <a:pt x="84" y="567"/>
                </a:lnTo>
                <a:cubicBezTo>
                  <a:pt x="84" y="618"/>
                  <a:pt x="84" y="644"/>
                  <a:pt x="110" y="670"/>
                </a:cubicBezTo>
                <a:lnTo>
                  <a:pt x="58" y="728"/>
                </a:lnTo>
                <a:lnTo>
                  <a:pt x="110" y="805"/>
                </a:lnTo>
                <a:lnTo>
                  <a:pt x="161" y="779"/>
                </a:lnTo>
                <a:cubicBezTo>
                  <a:pt x="187" y="805"/>
                  <a:pt x="219" y="831"/>
                  <a:pt x="245" y="863"/>
                </a:cubicBezTo>
                <a:lnTo>
                  <a:pt x="219" y="914"/>
                </a:lnTo>
                <a:lnTo>
                  <a:pt x="322" y="992"/>
                </a:lnTo>
                <a:lnTo>
                  <a:pt x="348" y="914"/>
                </a:lnTo>
                <a:cubicBezTo>
                  <a:pt x="380" y="940"/>
                  <a:pt x="406" y="940"/>
                  <a:pt x="457" y="940"/>
                </a:cubicBezTo>
                <a:lnTo>
                  <a:pt x="457" y="1024"/>
                </a:lnTo>
                <a:lnTo>
                  <a:pt x="567" y="1024"/>
                </a:lnTo>
                <a:lnTo>
                  <a:pt x="567" y="940"/>
                </a:lnTo>
                <a:cubicBezTo>
                  <a:pt x="618" y="940"/>
                  <a:pt x="644" y="940"/>
                  <a:pt x="670" y="914"/>
                </a:cubicBezTo>
                <a:lnTo>
                  <a:pt x="728" y="992"/>
                </a:lnTo>
                <a:lnTo>
                  <a:pt x="805" y="914"/>
                </a:lnTo>
                <a:lnTo>
                  <a:pt x="779" y="863"/>
                </a:lnTo>
                <a:cubicBezTo>
                  <a:pt x="805" y="831"/>
                  <a:pt x="831" y="805"/>
                  <a:pt x="863" y="779"/>
                </a:cubicBezTo>
                <a:lnTo>
                  <a:pt x="915" y="805"/>
                </a:lnTo>
                <a:lnTo>
                  <a:pt x="992" y="728"/>
                </a:lnTo>
                <a:lnTo>
                  <a:pt x="915" y="670"/>
                </a:lnTo>
                <a:cubicBezTo>
                  <a:pt x="940" y="644"/>
                  <a:pt x="940" y="618"/>
                  <a:pt x="940" y="567"/>
                </a:cubicBezTo>
                <a:lnTo>
                  <a:pt x="1024" y="567"/>
                </a:lnTo>
                <a:lnTo>
                  <a:pt x="1024" y="457"/>
                </a:lnTo>
                <a:lnTo>
                  <a:pt x="940" y="457"/>
                </a:lnTo>
                <a:cubicBezTo>
                  <a:pt x="940" y="406"/>
                  <a:pt x="940" y="380"/>
                  <a:pt x="915" y="348"/>
                </a:cubicBezTo>
                <a:lnTo>
                  <a:pt x="992" y="322"/>
                </a:lnTo>
                <a:lnTo>
                  <a:pt x="915" y="219"/>
                </a:lnTo>
                <a:lnTo>
                  <a:pt x="863" y="245"/>
                </a:lnTo>
                <a:cubicBezTo>
                  <a:pt x="831" y="219"/>
                  <a:pt x="805" y="187"/>
                  <a:pt x="779" y="161"/>
                </a:cubicBezTo>
                <a:lnTo>
                  <a:pt x="805" y="110"/>
                </a:lnTo>
                <a:lnTo>
                  <a:pt x="728" y="58"/>
                </a:lnTo>
                <a:lnTo>
                  <a:pt x="670" y="110"/>
                </a:lnTo>
                <a:cubicBezTo>
                  <a:pt x="644" y="110"/>
                  <a:pt x="618" y="84"/>
                  <a:pt x="567" y="84"/>
                </a:cubicBezTo>
                <a:lnTo>
                  <a:pt x="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7" name="Google Shape;722;p35">
            <a:extLst>
              <a:ext uri="{FF2B5EF4-FFF2-40B4-BE49-F238E27FC236}">
                <a16:creationId xmlns:a16="http://schemas.microsoft.com/office/drawing/2014/main" id="{451A8A77-7CD4-A82C-CBAF-44DB4AA6D743}"/>
              </a:ext>
            </a:extLst>
          </p:cNvPr>
          <p:cNvSpPr/>
          <p:nvPr/>
        </p:nvSpPr>
        <p:spPr>
          <a:xfrm>
            <a:off x="6605266" y="2564269"/>
            <a:ext cx="239202" cy="240612"/>
          </a:xfrm>
          <a:custGeom>
            <a:avLst/>
            <a:gdLst/>
            <a:ahLst/>
            <a:cxnLst/>
            <a:rect l="l" t="t" r="r" b="b"/>
            <a:pathLst>
              <a:path w="1018" h="1024" extrusionOk="0">
                <a:moveTo>
                  <a:pt x="509" y="245"/>
                </a:moveTo>
                <a:cubicBezTo>
                  <a:pt x="670" y="245"/>
                  <a:pt x="779" y="348"/>
                  <a:pt x="779" y="509"/>
                </a:cubicBezTo>
                <a:cubicBezTo>
                  <a:pt x="779" y="670"/>
                  <a:pt x="670" y="779"/>
                  <a:pt x="509" y="779"/>
                </a:cubicBezTo>
                <a:cubicBezTo>
                  <a:pt x="348" y="779"/>
                  <a:pt x="245" y="670"/>
                  <a:pt x="245" y="509"/>
                </a:cubicBezTo>
                <a:cubicBezTo>
                  <a:pt x="245" y="348"/>
                  <a:pt x="348" y="245"/>
                  <a:pt x="509" y="245"/>
                </a:cubicBezTo>
                <a:close/>
                <a:moveTo>
                  <a:pt x="458" y="0"/>
                </a:moveTo>
                <a:lnTo>
                  <a:pt x="458" y="84"/>
                </a:lnTo>
                <a:cubicBezTo>
                  <a:pt x="432" y="84"/>
                  <a:pt x="374" y="84"/>
                  <a:pt x="348" y="110"/>
                </a:cubicBezTo>
                <a:lnTo>
                  <a:pt x="322" y="58"/>
                </a:lnTo>
                <a:lnTo>
                  <a:pt x="213" y="110"/>
                </a:lnTo>
                <a:lnTo>
                  <a:pt x="245" y="161"/>
                </a:lnTo>
                <a:cubicBezTo>
                  <a:pt x="213" y="187"/>
                  <a:pt x="187" y="219"/>
                  <a:pt x="161" y="245"/>
                </a:cubicBezTo>
                <a:lnTo>
                  <a:pt x="110" y="219"/>
                </a:lnTo>
                <a:lnTo>
                  <a:pt x="52" y="322"/>
                </a:lnTo>
                <a:lnTo>
                  <a:pt x="110" y="348"/>
                </a:lnTo>
                <a:cubicBezTo>
                  <a:pt x="110" y="380"/>
                  <a:pt x="84" y="406"/>
                  <a:pt x="84" y="457"/>
                </a:cubicBezTo>
                <a:lnTo>
                  <a:pt x="0" y="457"/>
                </a:lnTo>
                <a:lnTo>
                  <a:pt x="0" y="567"/>
                </a:lnTo>
                <a:lnTo>
                  <a:pt x="84" y="567"/>
                </a:lnTo>
                <a:cubicBezTo>
                  <a:pt x="84" y="618"/>
                  <a:pt x="110" y="644"/>
                  <a:pt x="110" y="670"/>
                </a:cubicBezTo>
                <a:lnTo>
                  <a:pt x="52" y="702"/>
                </a:lnTo>
                <a:lnTo>
                  <a:pt x="110" y="805"/>
                </a:lnTo>
                <a:lnTo>
                  <a:pt x="161" y="779"/>
                </a:lnTo>
                <a:cubicBezTo>
                  <a:pt x="187" y="805"/>
                  <a:pt x="213" y="831"/>
                  <a:pt x="245" y="863"/>
                </a:cubicBezTo>
                <a:lnTo>
                  <a:pt x="213" y="915"/>
                </a:lnTo>
                <a:lnTo>
                  <a:pt x="322" y="966"/>
                </a:lnTo>
                <a:lnTo>
                  <a:pt x="348" y="915"/>
                </a:lnTo>
                <a:cubicBezTo>
                  <a:pt x="374" y="940"/>
                  <a:pt x="432" y="940"/>
                  <a:pt x="458" y="940"/>
                </a:cubicBezTo>
                <a:lnTo>
                  <a:pt x="458" y="1024"/>
                </a:lnTo>
                <a:lnTo>
                  <a:pt x="567" y="1024"/>
                </a:lnTo>
                <a:lnTo>
                  <a:pt x="567" y="940"/>
                </a:lnTo>
                <a:cubicBezTo>
                  <a:pt x="618" y="940"/>
                  <a:pt x="644" y="940"/>
                  <a:pt x="670" y="915"/>
                </a:cubicBezTo>
                <a:lnTo>
                  <a:pt x="728" y="966"/>
                </a:lnTo>
                <a:lnTo>
                  <a:pt x="831" y="915"/>
                </a:lnTo>
                <a:lnTo>
                  <a:pt x="779" y="863"/>
                </a:lnTo>
                <a:cubicBezTo>
                  <a:pt x="805" y="831"/>
                  <a:pt x="831" y="805"/>
                  <a:pt x="857" y="779"/>
                </a:cubicBezTo>
                <a:lnTo>
                  <a:pt x="915" y="805"/>
                </a:lnTo>
                <a:lnTo>
                  <a:pt x="992" y="702"/>
                </a:lnTo>
                <a:lnTo>
                  <a:pt x="915" y="670"/>
                </a:lnTo>
                <a:cubicBezTo>
                  <a:pt x="940" y="644"/>
                  <a:pt x="940" y="618"/>
                  <a:pt x="940" y="567"/>
                </a:cubicBezTo>
                <a:lnTo>
                  <a:pt x="1018" y="567"/>
                </a:lnTo>
                <a:lnTo>
                  <a:pt x="1018" y="457"/>
                </a:lnTo>
                <a:lnTo>
                  <a:pt x="940" y="457"/>
                </a:lnTo>
                <a:cubicBezTo>
                  <a:pt x="940" y="406"/>
                  <a:pt x="940" y="380"/>
                  <a:pt x="915" y="348"/>
                </a:cubicBezTo>
                <a:lnTo>
                  <a:pt x="992" y="322"/>
                </a:lnTo>
                <a:lnTo>
                  <a:pt x="915" y="219"/>
                </a:lnTo>
                <a:lnTo>
                  <a:pt x="857" y="245"/>
                </a:lnTo>
                <a:cubicBezTo>
                  <a:pt x="831" y="219"/>
                  <a:pt x="805" y="187"/>
                  <a:pt x="779" y="161"/>
                </a:cubicBezTo>
                <a:lnTo>
                  <a:pt x="831" y="110"/>
                </a:lnTo>
                <a:lnTo>
                  <a:pt x="728" y="58"/>
                </a:lnTo>
                <a:lnTo>
                  <a:pt x="670" y="110"/>
                </a:lnTo>
                <a:cubicBezTo>
                  <a:pt x="644" y="84"/>
                  <a:pt x="618" y="84"/>
                  <a:pt x="567" y="84"/>
                </a:cubicBezTo>
                <a:lnTo>
                  <a:pt x="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8" name="Google Shape;723;p35">
            <a:extLst>
              <a:ext uri="{FF2B5EF4-FFF2-40B4-BE49-F238E27FC236}">
                <a16:creationId xmlns:a16="http://schemas.microsoft.com/office/drawing/2014/main" id="{A81882AD-F7A3-1D3E-5E11-5AF535E38169}"/>
              </a:ext>
            </a:extLst>
          </p:cNvPr>
          <p:cNvSpPr/>
          <p:nvPr/>
        </p:nvSpPr>
        <p:spPr>
          <a:xfrm>
            <a:off x="8216769" y="2677760"/>
            <a:ext cx="131820" cy="133229"/>
          </a:xfrm>
          <a:custGeom>
            <a:avLst/>
            <a:gdLst/>
            <a:ahLst/>
            <a:cxnLst/>
            <a:rect l="l" t="t" r="r" b="b"/>
            <a:pathLst>
              <a:path w="561" h="567" extrusionOk="0">
                <a:moveTo>
                  <a:pt x="264" y="0"/>
                </a:moveTo>
                <a:cubicBezTo>
                  <a:pt x="26" y="0"/>
                  <a:pt x="0" y="187"/>
                  <a:pt x="0" y="187"/>
                </a:cubicBezTo>
                <a:lnTo>
                  <a:pt x="129" y="271"/>
                </a:lnTo>
                <a:cubicBezTo>
                  <a:pt x="161" y="219"/>
                  <a:pt x="187" y="161"/>
                  <a:pt x="264" y="161"/>
                </a:cubicBezTo>
                <a:cubicBezTo>
                  <a:pt x="322" y="161"/>
                  <a:pt x="348" y="187"/>
                  <a:pt x="348" y="245"/>
                </a:cubicBezTo>
                <a:cubicBezTo>
                  <a:pt x="348" y="322"/>
                  <a:pt x="290" y="322"/>
                  <a:pt x="238" y="348"/>
                </a:cubicBezTo>
                <a:cubicBezTo>
                  <a:pt x="187" y="380"/>
                  <a:pt x="187" y="432"/>
                  <a:pt x="187" y="457"/>
                </a:cubicBezTo>
                <a:lnTo>
                  <a:pt x="187" y="567"/>
                </a:lnTo>
                <a:lnTo>
                  <a:pt x="348" y="567"/>
                </a:lnTo>
                <a:lnTo>
                  <a:pt x="348" y="509"/>
                </a:lnTo>
                <a:cubicBezTo>
                  <a:pt x="348" y="483"/>
                  <a:pt x="348" y="457"/>
                  <a:pt x="373" y="432"/>
                </a:cubicBezTo>
                <a:cubicBezTo>
                  <a:pt x="483" y="406"/>
                  <a:pt x="560" y="348"/>
                  <a:pt x="560" y="245"/>
                </a:cubicBezTo>
                <a:cubicBezTo>
                  <a:pt x="560" y="84"/>
                  <a:pt x="425" y="0"/>
                  <a:pt x="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9" name="Google Shape;724;p35">
            <a:extLst>
              <a:ext uri="{FF2B5EF4-FFF2-40B4-BE49-F238E27FC236}">
                <a16:creationId xmlns:a16="http://schemas.microsoft.com/office/drawing/2014/main" id="{E7EA187A-BAB1-E230-EB56-42169A9A8236}"/>
              </a:ext>
            </a:extLst>
          </p:cNvPr>
          <p:cNvSpPr/>
          <p:nvPr/>
        </p:nvSpPr>
        <p:spPr>
          <a:xfrm>
            <a:off x="8254364" y="2828846"/>
            <a:ext cx="50284" cy="51694"/>
          </a:xfrm>
          <a:custGeom>
            <a:avLst/>
            <a:gdLst/>
            <a:ahLst/>
            <a:cxnLst/>
            <a:rect l="l" t="t" r="r" b="b"/>
            <a:pathLst>
              <a:path w="214" h="220" extrusionOk="0">
                <a:moveTo>
                  <a:pt x="104" y="1"/>
                </a:moveTo>
                <a:cubicBezTo>
                  <a:pt x="27" y="1"/>
                  <a:pt x="1" y="59"/>
                  <a:pt x="1" y="110"/>
                </a:cubicBezTo>
                <a:cubicBezTo>
                  <a:pt x="1" y="162"/>
                  <a:pt x="27" y="220"/>
                  <a:pt x="104" y="220"/>
                </a:cubicBezTo>
                <a:cubicBezTo>
                  <a:pt x="162" y="220"/>
                  <a:pt x="213" y="162"/>
                  <a:pt x="213" y="110"/>
                </a:cubicBezTo>
                <a:cubicBezTo>
                  <a:pt x="213" y="59"/>
                  <a:pt x="162" y="1"/>
                  <a:pt x="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0" name="Google Shape;725;p35">
            <a:extLst>
              <a:ext uri="{FF2B5EF4-FFF2-40B4-BE49-F238E27FC236}">
                <a16:creationId xmlns:a16="http://schemas.microsoft.com/office/drawing/2014/main" id="{B4DF428A-8749-4564-D869-8EC87B344D1F}"/>
              </a:ext>
            </a:extLst>
          </p:cNvPr>
          <p:cNvSpPr/>
          <p:nvPr/>
        </p:nvSpPr>
        <p:spPr>
          <a:xfrm>
            <a:off x="8109152" y="2608208"/>
            <a:ext cx="340710" cy="340475"/>
          </a:xfrm>
          <a:custGeom>
            <a:avLst/>
            <a:gdLst/>
            <a:ahLst/>
            <a:cxnLst/>
            <a:rect l="l" t="t" r="r" b="b"/>
            <a:pathLst>
              <a:path w="1450" h="1449" extrusionOk="0">
                <a:moveTo>
                  <a:pt x="722" y="84"/>
                </a:moveTo>
                <a:cubicBezTo>
                  <a:pt x="1102" y="84"/>
                  <a:pt x="1391" y="380"/>
                  <a:pt x="1391" y="728"/>
                </a:cubicBezTo>
                <a:cubicBezTo>
                  <a:pt x="1391" y="1075"/>
                  <a:pt x="1102" y="1371"/>
                  <a:pt x="722" y="1371"/>
                </a:cubicBezTo>
                <a:cubicBezTo>
                  <a:pt x="374" y="1371"/>
                  <a:pt x="78" y="1075"/>
                  <a:pt x="78" y="728"/>
                </a:cubicBezTo>
                <a:cubicBezTo>
                  <a:pt x="78" y="380"/>
                  <a:pt x="374" y="84"/>
                  <a:pt x="722" y="84"/>
                </a:cubicBezTo>
                <a:close/>
                <a:moveTo>
                  <a:pt x="722" y="0"/>
                </a:moveTo>
                <a:cubicBezTo>
                  <a:pt x="323" y="0"/>
                  <a:pt x="1" y="322"/>
                  <a:pt x="1" y="728"/>
                </a:cubicBezTo>
                <a:cubicBezTo>
                  <a:pt x="1" y="1127"/>
                  <a:pt x="323" y="1449"/>
                  <a:pt x="722" y="1449"/>
                </a:cubicBezTo>
                <a:cubicBezTo>
                  <a:pt x="1128" y="1449"/>
                  <a:pt x="1449" y="1127"/>
                  <a:pt x="1449" y="728"/>
                </a:cubicBezTo>
                <a:cubicBezTo>
                  <a:pt x="1449" y="322"/>
                  <a:pt x="1128" y="0"/>
                  <a:pt x="7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1" name="Google Shape;726;p35">
            <a:extLst>
              <a:ext uri="{FF2B5EF4-FFF2-40B4-BE49-F238E27FC236}">
                <a16:creationId xmlns:a16="http://schemas.microsoft.com/office/drawing/2014/main" id="{0D7E042D-DEA0-FE9D-20F6-18C31AF7BC52}"/>
              </a:ext>
            </a:extLst>
          </p:cNvPr>
          <p:cNvSpPr txBox="1"/>
          <p:nvPr/>
        </p:nvSpPr>
        <p:spPr>
          <a:xfrm>
            <a:off x="1440024" y="3357597"/>
            <a:ext cx="1303500" cy="9217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Identify and filter spam emails using Machine Learning</a:t>
            </a:r>
            <a:endParaRPr sz="1100" dirty="0">
              <a:latin typeface="Lato" panose="020F0502020204030203" pitchFamily="34" charset="0"/>
              <a:ea typeface="Roboto"/>
              <a:cs typeface="Roboto"/>
              <a:sym typeface="Roboto"/>
            </a:endParaRPr>
          </a:p>
        </p:txBody>
      </p:sp>
      <p:sp>
        <p:nvSpPr>
          <p:cNvPr id="32" name="Google Shape;727;p35">
            <a:extLst>
              <a:ext uri="{FF2B5EF4-FFF2-40B4-BE49-F238E27FC236}">
                <a16:creationId xmlns:a16="http://schemas.microsoft.com/office/drawing/2014/main" id="{16EF3C22-07F9-64F8-7D1A-9729A599D85D}"/>
              </a:ext>
            </a:extLst>
          </p:cNvPr>
          <p:cNvSpPr txBox="1"/>
          <p:nvPr/>
        </p:nvSpPr>
        <p:spPr>
          <a:xfrm>
            <a:off x="2962789" y="3525810"/>
            <a:ext cx="1484854"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100" dirty="0">
                <a:latin typeface="Lato" panose="020F0502020204030203" pitchFamily="34" charset="0"/>
                <a:ea typeface="Roboto"/>
                <a:cs typeface="Roboto"/>
                <a:sym typeface="Roboto"/>
              </a:rPr>
              <a:t>CRISP-DM was applied to ensure no steps were missed in Applied ML</a:t>
            </a:r>
            <a:endParaRPr sz="1100" dirty="0">
              <a:latin typeface="Lato" panose="020F0502020204030203" pitchFamily="34" charset="0"/>
              <a:ea typeface="Roboto"/>
              <a:cs typeface="Roboto"/>
              <a:sym typeface="Roboto"/>
            </a:endParaRPr>
          </a:p>
        </p:txBody>
      </p:sp>
      <p:sp>
        <p:nvSpPr>
          <p:cNvPr id="33" name="Google Shape;728;p35">
            <a:extLst>
              <a:ext uri="{FF2B5EF4-FFF2-40B4-BE49-F238E27FC236}">
                <a16:creationId xmlns:a16="http://schemas.microsoft.com/office/drawing/2014/main" id="{35203145-3029-98E0-7A35-7647BEEEC083}"/>
              </a:ext>
            </a:extLst>
          </p:cNvPr>
          <p:cNvSpPr txBox="1"/>
          <p:nvPr/>
        </p:nvSpPr>
        <p:spPr>
          <a:xfrm>
            <a:off x="7618134" y="3416508"/>
            <a:ext cx="1303500"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Draw conclusions based on the results</a:t>
            </a:r>
            <a:endParaRPr sz="1100" dirty="0">
              <a:latin typeface="Lato" panose="020F0502020204030203" pitchFamily="34" charset="0"/>
              <a:ea typeface="Roboto"/>
              <a:cs typeface="Roboto"/>
              <a:sym typeface="Roboto"/>
            </a:endParaRPr>
          </a:p>
        </p:txBody>
      </p:sp>
      <p:sp>
        <p:nvSpPr>
          <p:cNvPr id="34" name="Google Shape;729;p35">
            <a:extLst>
              <a:ext uri="{FF2B5EF4-FFF2-40B4-BE49-F238E27FC236}">
                <a16:creationId xmlns:a16="http://schemas.microsoft.com/office/drawing/2014/main" id="{F0007AD9-4E75-8F0B-5B9F-7D0F40621514}"/>
              </a:ext>
            </a:extLst>
          </p:cNvPr>
          <p:cNvSpPr txBox="1"/>
          <p:nvPr/>
        </p:nvSpPr>
        <p:spPr>
          <a:xfrm>
            <a:off x="5995697" y="3453452"/>
            <a:ext cx="1303500"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Standard metrics to benchmark the performance of the different algorithms </a:t>
            </a:r>
            <a:endParaRPr sz="1100" dirty="0">
              <a:latin typeface="Lato" panose="020F0502020204030203" pitchFamily="34" charset="0"/>
              <a:ea typeface="Roboto"/>
              <a:cs typeface="Roboto"/>
              <a:sym typeface="Roboto"/>
            </a:endParaRPr>
          </a:p>
        </p:txBody>
      </p:sp>
      <p:sp>
        <p:nvSpPr>
          <p:cNvPr id="35" name="Google Shape;730;p35">
            <a:extLst>
              <a:ext uri="{FF2B5EF4-FFF2-40B4-BE49-F238E27FC236}">
                <a16:creationId xmlns:a16="http://schemas.microsoft.com/office/drawing/2014/main" id="{4AF47348-6F1E-C4BD-EE0A-C38A9A5359E8}"/>
              </a:ext>
            </a:extLst>
          </p:cNvPr>
          <p:cNvSpPr txBox="1"/>
          <p:nvPr/>
        </p:nvSpPr>
        <p:spPr>
          <a:xfrm>
            <a:off x="4341898" y="1178781"/>
            <a:ext cx="1678800" cy="749100"/>
          </a:xfrm>
          <a:prstGeom prst="rect">
            <a:avLst/>
          </a:prstGeom>
          <a:noFill/>
          <a:ln>
            <a:noFill/>
          </a:ln>
        </p:spPr>
        <p:txBody>
          <a:bodyPr spcFirstLastPara="1" wrap="square" lIns="34300" tIns="17150" rIns="34300" bIns="17150" anchor="ctr" anchorCtr="0">
            <a:noAutofit/>
          </a:bodyPr>
          <a:lstStyle/>
          <a:p>
            <a:pPr marL="0" lvl="0" indent="0" algn="ctr" rtl="0">
              <a:spcBef>
                <a:spcPts val="0"/>
              </a:spcBef>
              <a:spcAft>
                <a:spcPts val="0"/>
              </a:spcAft>
              <a:buSzPts val="1100"/>
              <a:buNone/>
            </a:pPr>
            <a:r>
              <a:rPr lang="en" sz="2400" b="1" dirty="0">
                <a:solidFill>
                  <a:schemeClr val="dk1"/>
                </a:solidFill>
                <a:latin typeface="Lato" panose="020F0502020204030203" pitchFamily="34" charset="0"/>
                <a:ea typeface="Fira Sans Condensed Medium"/>
                <a:cs typeface="Fira Sans Condensed Medium"/>
                <a:sym typeface="Fira Sans Condensed Medium"/>
              </a:rPr>
              <a:t>Overview</a:t>
            </a:r>
            <a:endParaRPr sz="4400" b="1" dirty="0">
              <a:solidFill>
                <a:schemeClr val="dk2"/>
              </a:solidFill>
              <a:latin typeface="Lato" panose="020F0502020204030203" pitchFamily="34" charset="0"/>
              <a:ea typeface="Fira Sans Extra Condensed Medium"/>
              <a:cs typeface="Fira Sans Extra Condensed Medium"/>
              <a:sym typeface="Fira Sans Extra Condensed Medium"/>
            </a:endParaRPr>
          </a:p>
        </p:txBody>
      </p:sp>
      <p:sp>
        <p:nvSpPr>
          <p:cNvPr id="36" name="Google Shape;731;p35">
            <a:extLst>
              <a:ext uri="{FF2B5EF4-FFF2-40B4-BE49-F238E27FC236}">
                <a16:creationId xmlns:a16="http://schemas.microsoft.com/office/drawing/2014/main" id="{3919EEAE-CE52-D2EE-5075-B5AD24837A75}"/>
              </a:ext>
            </a:extLst>
          </p:cNvPr>
          <p:cNvSpPr txBox="1"/>
          <p:nvPr/>
        </p:nvSpPr>
        <p:spPr>
          <a:xfrm>
            <a:off x="7630442" y="4332788"/>
            <a:ext cx="1572846" cy="428593"/>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4"/>
                </a:solidFill>
                <a:latin typeface="Lato" panose="020F0502020204030203" pitchFamily="34" charset="0"/>
                <a:ea typeface="Fira Sans Condensed Medium"/>
                <a:cs typeface="Fira Sans Condensed Medium"/>
                <a:sym typeface="Fira Sans Condensed Medium"/>
              </a:rPr>
              <a:t>Conclusions</a:t>
            </a:r>
            <a:endParaRPr sz="1800" dirty="0">
              <a:solidFill>
                <a:schemeClr val="accent4"/>
              </a:solidFill>
              <a:latin typeface="Lato" panose="020F0502020204030203" pitchFamily="34" charset="0"/>
              <a:ea typeface="Fira Sans Condensed SemiBold"/>
              <a:cs typeface="Fira Sans Condensed SemiBold"/>
              <a:sym typeface="Fira Sans Condensed SemiBold"/>
            </a:endParaRPr>
          </a:p>
          <a:p>
            <a:pPr marL="0" lvl="0" indent="0" algn="ctr" rtl="0">
              <a:lnSpc>
                <a:spcPct val="90000"/>
              </a:lnSpc>
              <a:spcBef>
                <a:spcPts val="0"/>
              </a:spcBef>
              <a:spcAft>
                <a:spcPts val="0"/>
              </a:spcAft>
              <a:buNone/>
            </a:pPr>
            <a:endParaRPr sz="1800" dirty="0">
              <a:solidFill>
                <a:schemeClr val="accent5"/>
              </a:solidFill>
              <a:latin typeface="Lato" panose="020F0502020204030203" pitchFamily="34" charset="0"/>
              <a:ea typeface="Fira Sans Condensed Medium"/>
              <a:cs typeface="Fira Sans Condensed Medium"/>
              <a:sym typeface="Fira Sans Condensed Medium"/>
            </a:endParaRPr>
          </a:p>
        </p:txBody>
      </p:sp>
      <p:sp>
        <p:nvSpPr>
          <p:cNvPr id="37" name="Google Shape;732;p35">
            <a:extLst>
              <a:ext uri="{FF2B5EF4-FFF2-40B4-BE49-F238E27FC236}">
                <a16:creationId xmlns:a16="http://schemas.microsoft.com/office/drawing/2014/main" id="{7AA1561A-FFAA-A7F0-AB91-069E274E0333}"/>
              </a:ext>
            </a:extLst>
          </p:cNvPr>
          <p:cNvSpPr txBox="1"/>
          <p:nvPr/>
        </p:nvSpPr>
        <p:spPr>
          <a:xfrm>
            <a:off x="2919646" y="4326877"/>
            <a:ext cx="1657454" cy="712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2"/>
                </a:solidFill>
                <a:latin typeface="Lato" panose="020F0502020204030203" pitchFamily="34" charset="0"/>
                <a:ea typeface="Fira Sans Condensed Medium"/>
                <a:cs typeface="Fira Sans Condensed Medium"/>
                <a:sym typeface="Fira Sans Condensed Medium"/>
              </a:rPr>
              <a:t>Methodology</a:t>
            </a:r>
            <a:endParaRPr sz="1800" dirty="0">
              <a:solidFill>
                <a:schemeClr val="accent2"/>
              </a:solidFill>
              <a:latin typeface="Lato" panose="020F0502020204030203" pitchFamily="34" charset="0"/>
              <a:ea typeface="Fira Sans Condensed Medium"/>
              <a:cs typeface="Fira Sans Condensed Medium"/>
              <a:sym typeface="Fira Sans Condensed Medium"/>
            </a:endParaRPr>
          </a:p>
          <a:p>
            <a:pPr marL="0" lvl="0" indent="0" algn="l" rtl="0">
              <a:lnSpc>
                <a:spcPct val="90000"/>
              </a:lnSpc>
              <a:spcBef>
                <a:spcPts val="0"/>
              </a:spcBef>
              <a:spcAft>
                <a:spcPts val="0"/>
              </a:spcAft>
              <a:buNone/>
            </a:pPr>
            <a:endParaRPr sz="1800" dirty="0">
              <a:solidFill>
                <a:schemeClr val="accent3"/>
              </a:solidFill>
              <a:latin typeface="Lato" panose="020F0502020204030203" pitchFamily="34" charset="0"/>
              <a:ea typeface="Fira Sans Condensed Medium"/>
              <a:cs typeface="Fira Sans Condensed Medium"/>
              <a:sym typeface="Fira Sans Condensed Medium"/>
            </a:endParaRPr>
          </a:p>
        </p:txBody>
      </p:sp>
      <p:sp>
        <p:nvSpPr>
          <p:cNvPr id="38" name="Google Shape;733;p35">
            <a:extLst>
              <a:ext uri="{FF2B5EF4-FFF2-40B4-BE49-F238E27FC236}">
                <a16:creationId xmlns:a16="http://schemas.microsoft.com/office/drawing/2014/main" id="{A484E213-3FCF-0784-6E0F-8DA727283C43}"/>
              </a:ext>
            </a:extLst>
          </p:cNvPr>
          <p:cNvSpPr txBox="1"/>
          <p:nvPr/>
        </p:nvSpPr>
        <p:spPr>
          <a:xfrm>
            <a:off x="6020095" y="4332788"/>
            <a:ext cx="1409400" cy="712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3"/>
                </a:solidFill>
                <a:latin typeface="Lato" panose="020F0502020204030203" pitchFamily="34" charset="0"/>
                <a:ea typeface="Fira Sans Condensed Medium"/>
                <a:cs typeface="Fira Sans Condensed Medium"/>
                <a:sym typeface="Fira Sans Condensed Medium"/>
              </a:rPr>
              <a:t>Results</a:t>
            </a:r>
            <a:endParaRPr sz="1800" dirty="0">
              <a:solidFill>
                <a:schemeClr val="accent3"/>
              </a:solidFill>
              <a:latin typeface="Lato" panose="020F0502020204030203" pitchFamily="34" charset="0"/>
              <a:ea typeface="Fira Sans Condensed Medium"/>
              <a:cs typeface="Fira Sans Condensed Medium"/>
              <a:sym typeface="Fira Sans Condensed Medium"/>
            </a:endParaRPr>
          </a:p>
          <a:p>
            <a:pPr marL="0" lvl="0" indent="0" algn="l" rtl="0">
              <a:lnSpc>
                <a:spcPct val="90000"/>
              </a:lnSpc>
              <a:spcBef>
                <a:spcPts val="0"/>
              </a:spcBef>
              <a:spcAft>
                <a:spcPts val="0"/>
              </a:spcAft>
              <a:buNone/>
            </a:pPr>
            <a:endParaRPr sz="1800" dirty="0">
              <a:solidFill>
                <a:schemeClr val="accent4"/>
              </a:solidFill>
              <a:latin typeface="Lato" panose="020F0502020204030203" pitchFamily="34" charset="0"/>
              <a:ea typeface="Fira Sans Condensed Medium"/>
              <a:cs typeface="Fira Sans Condensed Medium"/>
              <a:sym typeface="Fira Sans Condensed Medium"/>
            </a:endParaRPr>
          </a:p>
        </p:txBody>
      </p:sp>
      <p:sp>
        <p:nvSpPr>
          <p:cNvPr id="39" name="Google Shape;734;p35">
            <a:extLst>
              <a:ext uri="{FF2B5EF4-FFF2-40B4-BE49-F238E27FC236}">
                <a16:creationId xmlns:a16="http://schemas.microsoft.com/office/drawing/2014/main" id="{B2029ED8-1155-BEAE-3CDF-69E4AD263F61}"/>
              </a:ext>
            </a:extLst>
          </p:cNvPr>
          <p:cNvSpPr txBox="1">
            <a:spLocks/>
          </p:cNvSpPr>
          <p:nvPr/>
        </p:nvSpPr>
        <p:spPr>
          <a:xfrm>
            <a:off x="1424480" y="4332788"/>
            <a:ext cx="1304400" cy="712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ZA" sz="1800" dirty="0">
                <a:solidFill>
                  <a:schemeClr val="accent1"/>
                </a:solidFill>
                <a:latin typeface="Lato" panose="020F0502020204030203" pitchFamily="34" charset="0"/>
                <a:ea typeface="Fira Sans Condensed Medium"/>
                <a:cs typeface="Fira Sans Condensed Medium"/>
                <a:sym typeface="Fira Sans Condensed Medium"/>
              </a:rPr>
              <a:t>Objective</a:t>
            </a:r>
          </a:p>
          <a:p>
            <a:pPr marL="0" indent="0" algn="ctr">
              <a:spcBef>
                <a:spcPts val="0"/>
              </a:spcBef>
              <a:buFont typeface="Arial" panose="020B0604020202020204" pitchFamily="34" charset="0"/>
              <a:buNone/>
            </a:pPr>
            <a:endParaRPr lang="en-ZA" sz="1800" dirty="0">
              <a:solidFill>
                <a:schemeClr val="accent1"/>
              </a:solidFill>
              <a:latin typeface="Lato" panose="020F0502020204030203" pitchFamily="34" charset="0"/>
              <a:ea typeface="Fira Sans Condensed Medium"/>
              <a:cs typeface="Fira Sans Condensed Medium"/>
              <a:sym typeface="Fira Sans Condensed Medium"/>
            </a:endParaRPr>
          </a:p>
        </p:txBody>
      </p:sp>
      <p:grpSp>
        <p:nvGrpSpPr>
          <p:cNvPr id="40" name="Google Shape;735;p35">
            <a:extLst>
              <a:ext uri="{FF2B5EF4-FFF2-40B4-BE49-F238E27FC236}">
                <a16:creationId xmlns:a16="http://schemas.microsoft.com/office/drawing/2014/main" id="{35ECC206-D592-D70D-5374-ECFF297188EA}"/>
              </a:ext>
            </a:extLst>
          </p:cNvPr>
          <p:cNvGrpSpPr/>
          <p:nvPr/>
        </p:nvGrpSpPr>
        <p:grpSpPr>
          <a:xfrm>
            <a:off x="3523991" y="2600465"/>
            <a:ext cx="363424" cy="357703"/>
            <a:chOff x="2404875" y="3592725"/>
            <a:chExt cx="298525" cy="293825"/>
          </a:xfrm>
        </p:grpSpPr>
        <p:sp>
          <p:nvSpPr>
            <p:cNvPr id="41" name="Google Shape;736;p35">
              <a:extLst>
                <a:ext uri="{FF2B5EF4-FFF2-40B4-BE49-F238E27FC236}">
                  <a16:creationId xmlns:a16="http://schemas.microsoft.com/office/drawing/2014/main" id="{491BE835-75CB-4DD3-591B-88A7044731D9}"/>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2" name="Google Shape;737;p35">
              <a:extLst>
                <a:ext uri="{FF2B5EF4-FFF2-40B4-BE49-F238E27FC236}">
                  <a16:creationId xmlns:a16="http://schemas.microsoft.com/office/drawing/2014/main" id="{0ACE9139-850B-BDE1-3D0B-F7F71A20C4A0}"/>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3" name="Google Shape;738;p35">
              <a:extLst>
                <a:ext uri="{FF2B5EF4-FFF2-40B4-BE49-F238E27FC236}">
                  <a16:creationId xmlns:a16="http://schemas.microsoft.com/office/drawing/2014/main" id="{8DFBD1AF-4666-9760-C913-3EEAD2B64CE3}"/>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cxnSp>
        <p:nvCxnSpPr>
          <p:cNvPr id="45" name="Straight Connector 44">
            <a:extLst>
              <a:ext uri="{FF2B5EF4-FFF2-40B4-BE49-F238E27FC236}">
                <a16:creationId xmlns:a16="http://schemas.microsoft.com/office/drawing/2014/main" id="{FD8962F4-4A16-974F-FEC3-97BE0FD0C0DC}"/>
              </a:ext>
            </a:extLst>
          </p:cNvPr>
          <p:cNvCxnSpPr/>
          <p:nvPr/>
        </p:nvCxnSpPr>
        <p:spPr>
          <a:xfrm>
            <a:off x="515971" y="4868797"/>
            <a:ext cx="10363200" cy="0"/>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05DA7381-455B-786C-77E1-CB8AE2BC3A16}"/>
              </a:ext>
            </a:extLst>
          </p:cNvPr>
          <p:cNvSpPr txBox="1"/>
          <p:nvPr/>
        </p:nvSpPr>
        <p:spPr>
          <a:xfrm>
            <a:off x="250160" y="5001788"/>
            <a:ext cx="11539869" cy="1776752"/>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dirty="0">
                <a:latin typeface="Lato" panose="020F0502020204030203" pitchFamily="34" charset="0"/>
              </a:rPr>
              <a:t>The key objective was to implement three email spam filters based on Linear &amp; Logistic regressors along with a Perceptron </a:t>
            </a:r>
          </a:p>
          <a:p>
            <a:pPr lvl="1"/>
            <a:r>
              <a:rPr lang="en-ZA" sz="1600" dirty="0">
                <a:latin typeface="Lato" panose="020F0502020204030203" pitchFamily="34" charset="0"/>
              </a:rPr>
              <a:t>CRISP-DM is an essential framework for applied machine learning, ensuring the business problem is understood first before any solution is applied (Roy, 2018). The dataset was obtained from Kaggle (</a:t>
            </a:r>
            <a:r>
              <a:rPr lang="en-ZA" sz="1600" b="0" dirty="0" err="1">
                <a:effectLst/>
                <a:latin typeface="Lato" panose="020F0502020204030203" pitchFamily="34" charset="0"/>
              </a:rPr>
              <a:t>Jackksoncsie</a:t>
            </a:r>
            <a:r>
              <a:rPr lang="en-ZA" sz="1600" dirty="0">
                <a:latin typeface="Lato" panose="020F0502020204030203" pitchFamily="34" charset="0"/>
              </a:rPr>
              <a:t>, </a:t>
            </a:r>
            <a:r>
              <a:rPr lang="en-ZA" sz="1600" b="0" dirty="0">
                <a:effectLst/>
                <a:latin typeface="Lato" panose="020F0502020204030203" pitchFamily="34" charset="0"/>
              </a:rPr>
              <a:t>2023), with text cleaning and bag of words employed for feature extraction.</a:t>
            </a:r>
            <a:endParaRPr lang="en-ZA" sz="1600" dirty="0">
              <a:latin typeface="Lato" panose="020F0502020204030203" pitchFamily="34" charset="0"/>
            </a:endParaRPr>
          </a:p>
          <a:p>
            <a:pPr lvl="1"/>
            <a:r>
              <a:rPr lang="en-ZA" sz="1600" dirty="0">
                <a:latin typeface="Lato" panose="020F0502020204030203" pitchFamily="34" charset="0"/>
              </a:rPr>
              <a:t>Post modelling, using scikit-learn, the three models were evaluated using metrics such as Accuracy, F1- Score, and ROC-AUC. The logistic regression classifier performed the best of all three across all metrics.</a:t>
            </a:r>
          </a:p>
          <a:p>
            <a:pPr lvl="1"/>
            <a:endParaRPr lang="en-ZA" sz="1600" dirty="0">
              <a:latin typeface="Lato" panose="020F0502020204030203" pitchFamily="34" charset="0"/>
            </a:endParaRPr>
          </a:p>
        </p:txBody>
      </p:sp>
    </p:spTree>
    <p:extLst>
      <p:ext uri="{BB962C8B-B14F-4D97-AF65-F5344CB8AC3E}">
        <p14:creationId xmlns:p14="http://schemas.microsoft.com/office/powerpoint/2010/main" val="205829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29528-1169-497A-2279-812E0420D83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4F7CCE3-2705-1A6F-AECC-4C56CE51D532}"/>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Model Development</a:t>
            </a:r>
          </a:p>
        </p:txBody>
      </p:sp>
      <p:cxnSp>
        <p:nvCxnSpPr>
          <p:cNvPr id="45" name="Straight Connector 44">
            <a:extLst>
              <a:ext uri="{FF2B5EF4-FFF2-40B4-BE49-F238E27FC236}">
                <a16:creationId xmlns:a16="http://schemas.microsoft.com/office/drawing/2014/main" id="{49A58C04-0216-9DA4-5C6D-9CE9133AC710}"/>
              </a:ext>
            </a:extLst>
          </p:cNvPr>
          <p:cNvCxnSpPr/>
          <p:nvPr/>
        </p:nvCxnSpPr>
        <p:spPr>
          <a:xfrm>
            <a:off x="515971" y="4868797"/>
            <a:ext cx="10363200" cy="0"/>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E793FD03-CEB3-536D-C4FA-7486267564F3}"/>
              </a:ext>
            </a:extLst>
          </p:cNvPr>
          <p:cNvSpPr txBox="1"/>
          <p:nvPr/>
        </p:nvSpPr>
        <p:spPr>
          <a:xfrm>
            <a:off x="250160" y="5001788"/>
            <a:ext cx="11941840" cy="1776752"/>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b="0" dirty="0">
                <a:effectLst/>
                <a:latin typeface="Lato" panose="020F0502020204030203" pitchFamily="34" charset="0"/>
              </a:rPr>
              <a:t>GeeksforGeeks</a:t>
            </a:r>
            <a:r>
              <a:rPr lang="en-ZA" sz="1600" dirty="0">
                <a:latin typeface="Lato" panose="020F0502020204030203" pitchFamily="34" charset="0"/>
              </a:rPr>
              <a:t>,</a:t>
            </a:r>
            <a:r>
              <a:rPr lang="en-ZA" sz="1600" b="0" dirty="0">
                <a:effectLst/>
                <a:latin typeface="Lato" panose="020F0502020204030203" pitchFamily="34" charset="0"/>
              </a:rPr>
              <a:t> (2023) and DataCamp (2024), discuss how to implement a logistic regression classifier.</a:t>
            </a:r>
            <a:r>
              <a:rPr lang="en-ZA" sz="1600" dirty="0">
                <a:latin typeface="Lato" panose="020F0502020204030203" pitchFamily="34" charset="0"/>
              </a:rPr>
              <a:t> Similar logic is applied for the perceptron and linear regression classifiers.</a:t>
            </a:r>
          </a:p>
          <a:p>
            <a:pPr lvl="1"/>
            <a:r>
              <a:rPr lang="en-ZA" sz="1600" dirty="0">
                <a:latin typeface="Lato" panose="020F0502020204030203" pitchFamily="34" charset="0"/>
              </a:rPr>
              <a:t>According to GeeksforGeeks(2024), the Perceptron is the basic building block of a neural network.   </a:t>
            </a:r>
          </a:p>
          <a:p>
            <a:pPr lvl="1"/>
            <a:r>
              <a:rPr lang="en-ZA" sz="1600" dirty="0">
                <a:latin typeface="Lato" panose="020F0502020204030203" pitchFamily="34" charset="0"/>
              </a:rPr>
              <a:t>The scikit-learn API was used to implement all three algorithms, using classes for code modularity and easy maintenance</a:t>
            </a:r>
          </a:p>
          <a:p>
            <a:pPr marL="0" lvl="1" indent="0">
              <a:buNone/>
            </a:pPr>
            <a:endParaRPr lang="en-ZA" sz="1600" dirty="0">
              <a:latin typeface="Lato" panose="020F0502020204030203" pitchFamily="34" charset="0"/>
            </a:endParaRPr>
          </a:p>
        </p:txBody>
      </p:sp>
      <p:sp>
        <p:nvSpPr>
          <p:cNvPr id="2" name="Google Shape;788;p37">
            <a:extLst>
              <a:ext uri="{FF2B5EF4-FFF2-40B4-BE49-F238E27FC236}">
                <a16:creationId xmlns:a16="http://schemas.microsoft.com/office/drawing/2014/main" id="{75DDBA5D-04D2-EE8B-ACB9-AD92F04056A8}"/>
              </a:ext>
            </a:extLst>
          </p:cNvPr>
          <p:cNvSpPr/>
          <p:nvPr/>
        </p:nvSpPr>
        <p:spPr>
          <a:xfrm flipH="1">
            <a:off x="1424127" y="1660085"/>
            <a:ext cx="1837352" cy="883813"/>
          </a:xfrm>
          <a:custGeom>
            <a:avLst/>
            <a:gdLst/>
            <a:ahLst/>
            <a:cxnLst/>
            <a:rect l="l" t="t" r="r" b="b"/>
            <a:pathLst>
              <a:path w="15529" h="7470" extrusionOk="0">
                <a:moveTo>
                  <a:pt x="2156" y="1"/>
                </a:moveTo>
                <a:lnTo>
                  <a:pt x="1" y="3735"/>
                </a:lnTo>
                <a:lnTo>
                  <a:pt x="2156" y="7470"/>
                </a:lnTo>
                <a:lnTo>
                  <a:pt x="13304" y="7470"/>
                </a:lnTo>
                <a:cubicBezTo>
                  <a:pt x="13357" y="7470"/>
                  <a:pt x="13406" y="7441"/>
                  <a:pt x="13432" y="7396"/>
                </a:cubicBezTo>
                <a:lnTo>
                  <a:pt x="15502" y="3810"/>
                </a:lnTo>
                <a:cubicBezTo>
                  <a:pt x="15528" y="3763"/>
                  <a:pt x="15528" y="3707"/>
                  <a:pt x="15502" y="3661"/>
                </a:cubicBezTo>
                <a:lnTo>
                  <a:pt x="13432" y="75"/>
                </a:lnTo>
                <a:cubicBezTo>
                  <a:pt x="13406" y="30"/>
                  <a:pt x="13357" y="1"/>
                  <a:pt x="13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 name="Google Shape;789;p37">
            <a:extLst>
              <a:ext uri="{FF2B5EF4-FFF2-40B4-BE49-F238E27FC236}">
                <a16:creationId xmlns:a16="http://schemas.microsoft.com/office/drawing/2014/main" id="{52B8B3C7-EE4A-78F3-D171-E7CCBF50D69E}"/>
              </a:ext>
            </a:extLst>
          </p:cNvPr>
          <p:cNvSpPr/>
          <p:nvPr/>
        </p:nvSpPr>
        <p:spPr>
          <a:xfrm flipH="1">
            <a:off x="1434175" y="1660085"/>
            <a:ext cx="1837352" cy="883813"/>
          </a:xfrm>
          <a:custGeom>
            <a:avLst/>
            <a:gdLst/>
            <a:ahLst/>
            <a:cxnLst/>
            <a:rect l="l" t="t" r="r" b="b"/>
            <a:pathLst>
              <a:path w="15529" h="7470" extrusionOk="0">
                <a:moveTo>
                  <a:pt x="2156" y="1"/>
                </a:moveTo>
                <a:lnTo>
                  <a:pt x="0" y="3735"/>
                </a:lnTo>
                <a:lnTo>
                  <a:pt x="2156" y="7470"/>
                </a:lnTo>
                <a:lnTo>
                  <a:pt x="13303" y="7470"/>
                </a:lnTo>
                <a:cubicBezTo>
                  <a:pt x="13356" y="7470"/>
                  <a:pt x="13405" y="7441"/>
                  <a:pt x="13432" y="7396"/>
                </a:cubicBezTo>
                <a:lnTo>
                  <a:pt x="15503" y="3810"/>
                </a:lnTo>
                <a:cubicBezTo>
                  <a:pt x="15529" y="3763"/>
                  <a:pt x="15529" y="3707"/>
                  <a:pt x="15503" y="3661"/>
                </a:cubicBezTo>
                <a:lnTo>
                  <a:pt x="13432" y="75"/>
                </a:lnTo>
                <a:cubicBezTo>
                  <a:pt x="13405" y="30"/>
                  <a:pt x="13356" y="1"/>
                  <a:pt x="1330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 name="Google Shape;790;p37">
            <a:extLst>
              <a:ext uri="{FF2B5EF4-FFF2-40B4-BE49-F238E27FC236}">
                <a16:creationId xmlns:a16="http://schemas.microsoft.com/office/drawing/2014/main" id="{B2CBCE51-91B2-B458-98D5-373F8BBD8442}"/>
              </a:ext>
            </a:extLst>
          </p:cNvPr>
          <p:cNvSpPr/>
          <p:nvPr/>
        </p:nvSpPr>
        <p:spPr>
          <a:xfrm flipH="1">
            <a:off x="3002577" y="1660085"/>
            <a:ext cx="649226" cy="883813"/>
          </a:xfrm>
          <a:custGeom>
            <a:avLst/>
            <a:gdLst/>
            <a:ahLst/>
            <a:cxnLst/>
            <a:rect l="l" t="t" r="r" b="b"/>
            <a:pathLst>
              <a:path w="4894" h="7470" extrusionOk="0">
                <a:moveTo>
                  <a:pt x="2200" y="1"/>
                </a:moveTo>
                <a:cubicBezTo>
                  <a:pt x="2166" y="1"/>
                  <a:pt x="2136" y="19"/>
                  <a:pt x="2119" y="48"/>
                </a:cubicBezTo>
                <a:lnTo>
                  <a:pt x="17" y="3689"/>
                </a:lnTo>
                <a:cubicBezTo>
                  <a:pt x="0" y="3718"/>
                  <a:pt x="0" y="3754"/>
                  <a:pt x="17" y="3782"/>
                </a:cubicBezTo>
                <a:lnTo>
                  <a:pt x="2119" y="7423"/>
                </a:lnTo>
                <a:cubicBezTo>
                  <a:pt x="2136" y="7451"/>
                  <a:pt x="2166" y="7470"/>
                  <a:pt x="2200" y="7470"/>
                </a:cubicBezTo>
                <a:lnTo>
                  <a:pt x="4894" y="7470"/>
                </a:lnTo>
                <a:lnTo>
                  <a:pt x="2738" y="3735"/>
                </a:lnTo>
                <a:lnTo>
                  <a:pt x="4894" y="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4" name="Google Shape;791;p37">
            <a:extLst>
              <a:ext uri="{FF2B5EF4-FFF2-40B4-BE49-F238E27FC236}">
                <a16:creationId xmlns:a16="http://schemas.microsoft.com/office/drawing/2014/main" id="{3993DEB8-7931-1814-B2FF-0FC3C6BB8839}"/>
              </a:ext>
            </a:extLst>
          </p:cNvPr>
          <p:cNvSpPr/>
          <p:nvPr/>
        </p:nvSpPr>
        <p:spPr>
          <a:xfrm flipH="1">
            <a:off x="1086613" y="1917184"/>
            <a:ext cx="399913" cy="369616"/>
          </a:xfrm>
          <a:custGeom>
            <a:avLst/>
            <a:gdLst/>
            <a:ahLst/>
            <a:cxnLst/>
            <a:rect l="l" t="t" r="r" b="b"/>
            <a:pathLst>
              <a:path w="3380" h="3124" extrusionOk="0">
                <a:moveTo>
                  <a:pt x="1689" y="0"/>
                </a:moveTo>
                <a:cubicBezTo>
                  <a:pt x="1594" y="0"/>
                  <a:pt x="1496" y="9"/>
                  <a:pt x="1399" y="28"/>
                </a:cubicBezTo>
                <a:cubicBezTo>
                  <a:pt x="555" y="188"/>
                  <a:pt x="0" y="1004"/>
                  <a:pt x="160" y="1852"/>
                </a:cubicBezTo>
                <a:cubicBezTo>
                  <a:pt x="302" y="2601"/>
                  <a:pt x="956" y="3123"/>
                  <a:pt x="1690" y="3123"/>
                </a:cubicBezTo>
                <a:cubicBezTo>
                  <a:pt x="1786" y="3123"/>
                  <a:pt x="1883" y="3114"/>
                  <a:pt x="1980" y="3096"/>
                </a:cubicBezTo>
                <a:cubicBezTo>
                  <a:pt x="2825" y="2936"/>
                  <a:pt x="3379" y="2120"/>
                  <a:pt x="3219" y="1272"/>
                </a:cubicBezTo>
                <a:cubicBezTo>
                  <a:pt x="3077" y="523"/>
                  <a:pt x="2423" y="0"/>
                  <a:pt x="1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Lato" panose="020F0502020204030203" pitchFamily="34" charset="0"/>
                <a:ea typeface="Fira Sans Extra Condensed Medium"/>
                <a:cs typeface="Fira Sans Extra Condensed Medium"/>
                <a:sym typeface="Fira Sans Extra Condensed Medium"/>
              </a:rPr>
              <a:t>1</a:t>
            </a:r>
            <a:endParaRPr sz="1900">
              <a:solidFill>
                <a:schemeClr val="lt1"/>
              </a:solidFill>
              <a:latin typeface="Lato" panose="020F0502020204030203" pitchFamily="34" charset="0"/>
              <a:ea typeface="Fira Sans Extra Condensed Medium"/>
              <a:cs typeface="Fira Sans Extra Condensed Medium"/>
              <a:sym typeface="Fira Sans Extra Condensed Medium"/>
            </a:endParaRPr>
          </a:p>
        </p:txBody>
      </p:sp>
      <p:sp>
        <p:nvSpPr>
          <p:cNvPr id="46" name="Google Shape;792;p37">
            <a:extLst>
              <a:ext uri="{FF2B5EF4-FFF2-40B4-BE49-F238E27FC236}">
                <a16:creationId xmlns:a16="http://schemas.microsoft.com/office/drawing/2014/main" id="{8674FA09-0A18-1E06-4456-99E1CBDA5A6D}"/>
              </a:ext>
            </a:extLst>
          </p:cNvPr>
          <p:cNvSpPr txBox="1"/>
          <p:nvPr/>
        </p:nvSpPr>
        <p:spPr>
          <a:xfrm flipH="1">
            <a:off x="1464202" y="1658777"/>
            <a:ext cx="1719681" cy="110308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latin typeface="Lato" panose="020F0502020204030203" pitchFamily="34" charset="0"/>
                <a:ea typeface="Roboto"/>
                <a:cs typeface="Roboto"/>
                <a:sym typeface="Roboto"/>
              </a:rPr>
              <a:t>Data is divided into training and test sets to verify model generalization, and it is encoded and tokenized before modelling.</a:t>
            </a:r>
            <a:endParaRPr sz="1100" dirty="0">
              <a:latin typeface="Lato" panose="020F0502020204030203" pitchFamily="34" charset="0"/>
              <a:ea typeface="Roboto"/>
              <a:cs typeface="Roboto"/>
              <a:sym typeface="Roboto"/>
            </a:endParaRPr>
          </a:p>
        </p:txBody>
      </p:sp>
      <p:sp>
        <p:nvSpPr>
          <p:cNvPr id="48" name="Google Shape;793;p37">
            <a:extLst>
              <a:ext uri="{FF2B5EF4-FFF2-40B4-BE49-F238E27FC236}">
                <a16:creationId xmlns:a16="http://schemas.microsoft.com/office/drawing/2014/main" id="{2840768C-071A-E77A-3A1B-BA2252ADCD4F}"/>
              </a:ext>
            </a:extLst>
          </p:cNvPr>
          <p:cNvSpPr/>
          <p:nvPr/>
        </p:nvSpPr>
        <p:spPr>
          <a:xfrm flipH="1">
            <a:off x="1434175" y="3667276"/>
            <a:ext cx="1837471" cy="883813"/>
          </a:xfrm>
          <a:custGeom>
            <a:avLst/>
            <a:gdLst/>
            <a:ahLst/>
            <a:cxnLst/>
            <a:rect l="l" t="t" r="r" b="b"/>
            <a:pathLst>
              <a:path w="15530" h="7470" extrusionOk="0">
                <a:moveTo>
                  <a:pt x="2157" y="0"/>
                </a:moveTo>
                <a:lnTo>
                  <a:pt x="1" y="3735"/>
                </a:lnTo>
                <a:lnTo>
                  <a:pt x="2157" y="7469"/>
                </a:lnTo>
                <a:lnTo>
                  <a:pt x="13304" y="7469"/>
                </a:lnTo>
                <a:cubicBezTo>
                  <a:pt x="13357" y="7469"/>
                  <a:pt x="13406" y="7441"/>
                  <a:pt x="13432" y="7395"/>
                </a:cubicBezTo>
                <a:lnTo>
                  <a:pt x="15502" y="3809"/>
                </a:lnTo>
                <a:cubicBezTo>
                  <a:pt x="15529" y="3763"/>
                  <a:pt x="15529" y="3707"/>
                  <a:pt x="15502" y="3660"/>
                </a:cubicBezTo>
                <a:lnTo>
                  <a:pt x="13432" y="74"/>
                </a:lnTo>
                <a:cubicBezTo>
                  <a:pt x="13406" y="29"/>
                  <a:pt x="13357" y="0"/>
                  <a:pt x="1330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9" name="Google Shape;794;p37">
            <a:extLst>
              <a:ext uri="{FF2B5EF4-FFF2-40B4-BE49-F238E27FC236}">
                <a16:creationId xmlns:a16="http://schemas.microsoft.com/office/drawing/2014/main" id="{3914EA79-31FF-F072-EFD2-40F0428E8412}"/>
              </a:ext>
            </a:extLst>
          </p:cNvPr>
          <p:cNvSpPr/>
          <p:nvPr/>
        </p:nvSpPr>
        <p:spPr>
          <a:xfrm flipH="1">
            <a:off x="3021568" y="3667276"/>
            <a:ext cx="645422" cy="883813"/>
          </a:xfrm>
          <a:custGeom>
            <a:avLst/>
            <a:gdLst/>
            <a:ahLst/>
            <a:cxnLst/>
            <a:rect l="l" t="t" r="r" b="b"/>
            <a:pathLst>
              <a:path w="5455" h="7470" extrusionOk="0">
                <a:moveTo>
                  <a:pt x="2200" y="0"/>
                </a:moveTo>
                <a:cubicBezTo>
                  <a:pt x="2165" y="0"/>
                  <a:pt x="2135" y="19"/>
                  <a:pt x="2118" y="47"/>
                </a:cubicBezTo>
                <a:lnTo>
                  <a:pt x="17" y="3688"/>
                </a:lnTo>
                <a:cubicBezTo>
                  <a:pt x="0" y="3717"/>
                  <a:pt x="0" y="3753"/>
                  <a:pt x="17" y="3782"/>
                </a:cubicBezTo>
                <a:lnTo>
                  <a:pt x="2118" y="7422"/>
                </a:lnTo>
                <a:cubicBezTo>
                  <a:pt x="2135" y="7451"/>
                  <a:pt x="2165" y="7469"/>
                  <a:pt x="2200" y="7469"/>
                </a:cubicBezTo>
                <a:lnTo>
                  <a:pt x="5455" y="7469"/>
                </a:lnTo>
                <a:lnTo>
                  <a:pt x="3299" y="3735"/>
                </a:lnTo>
                <a:lnTo>
                  <a:pt x="5455" y="0"/>
                </a:ln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0" name="Google Shape;795;p37">
            <a:extLst>
              <a:ext uri="{FF2B5EF4-FFF2-40B4-BE49-F238E27FC236}">
                <a16:creationId xmlns:a16="http://schemas.microsoft.com/office/drawing/2014/main" id="{D2E74DF4-A117-9201-4F86-50FD10670217}"/>
              </a:ext>
            </a:extLst>
          </p:cNvPr>
          <p:cNvSpPr/>
          <p:nvPr/>
        </p:nvSpPr>
        <p:spPr>
          <a:xfrm flipH="1">
            <a:off x="1628049" y="3924316"/>
            <a:ext cx="399913" cy="369734"/>
          </a:xfrm>
          <a:custGeom>
            <a:avLst/>
            <a:gdLst/>
            <a:ahLst/>
            <a:cxnLst/>
            <a:rect l="l" t="t" r="r" b="b"/>
            <a:pathLst>
              <a:path w="3380" h="3125" extrusionOk="0">
                <a:moveTo>
                  <a:pt x="1689" y="1"/>
                </a:moveTo>
                <a:cubicBezTo>
                  <a:pt x="1594" y="1"/>
                  <a:pt x="1497" y="10"/>
                  <a:pt x="1399" y="28"/>
                </a:cubicBezTo>
                <a:cubicBezTo>
                  <a:pt x="555" y="188"/>
                  <a:pt x="0" y="1004"/>
                  <a:pt x="160" y="1852"/>
                </a:cubicBezTo>
                <a:cubicBezTo>
                  <a:pt x="302" y="2601"/>
                  <a:pt x="956" y="3125"/>
                  <a:pt x="1690" y="3125"/>
                </a:cubicBezTo>
                <a:cubicBezTo>
                  <a:pt x="1786" y="3125"/>
                  <a:pt x="1883" y="3116"/>
                  <a:pt x="1981" y="3097"/>
                </a:cubicBezTo>
                <a:cubicBezTo>
                  <a:pt x="2825" y="2937"/>
                  <a:pt x="3379" y="2120"/>
                  <a:pt x="3219" y="1273"/>
                </a:cubicBezTo>
                <a:cubicBezTo>
                  <a:pt x="3077" y="523"/>
                  <a:pt x="2424" y="1"/>
                  <a:pt x="1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Lato" panose="020F0502020204030203" pitchFamily="34" charset="0"/>
                <a:ea typeface="Fira Sans Extra Condensed Medium"/>
                <a:cs typeface="Fira Sans Extra Condensed Medium"/>
                <a:sym typeface="Fira Sans Extra Condensed Medium"/>
              </a:rPr>
              <a:t>4</a:t>
            </a:r>
            <a:endParaRPr sz="1900">
              <a:solidFill>
                <a:schemeClr val="lt1"/>
              </a:solidFill>
              <a:latin typeface="Lato" panose="020F0502020204030203" pitchFamily="34" charset="0"/>
              <a:ea typeface="Fira Sans Extra Condensed Medium"/>
              <a:cs typeface="Fira Sans Extra Condensed Medium"/>
              <a:sym typeface="Fira Sans Extra Condensed Medium"/>
            </a:endParaRPr>
          </a:p>
        </p:txBody>
      </p:sp>
      <p:sp>
        <p:nvSpPr>
          <p:cNvPr id="51" name="Google Shape;796;p37">
            <a:extLst>
              <a:ext uri="{FF2B5EF4-FFF2-40B4-BE49-F238E27FC236}">
                <a16:creationId xmlns:a16="http://schemas.microsoft.com/office/drawing/2014/main" id="{054B7E21-807C-03C5-1629-84B31B6D2B5A}"/>
              </a:ext>
            </a:extLst>
          </p:cNvPr>
          <p:cNvSpPr txBox="1"/>
          <p:nvPr/>
        </p:nvSpPr>
        <p:spPr>
          <a:xfrm flipH="1">
            <a:off x="2015961" y="3761783"/>
            <a:ext cx="1116300" cy="6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Lato" panose="020F0502020204030203" pitchFamily="34" charset="0"/>
                <a:ea typeface="Roboto"/>
                <a:cs typeface="Roboto"/>
                <a:sym typeface="Roboto"/>
              </a:rPr>
              <a:t>This is a Probability-based classification algorithm</a:t>
            </a:r>
            <a:endParaRPr sz="1100" dirty="0">
              <a:latin typeface="Lato" panose="020F0502020204030203" pitchFamily="34" charset="0"/>
              <a:ea typeface="Roboto"/>
              <a:cs typeface="Roboto"/>
              <a:sym typeface="Roboto"/>
            </a:endParaRPr>
          </a:p>
        </p:txBody>
      </p:sp>
      <p:sp>
        <p:nvSpPr>
          <p:cNvPr id="52" name="Google Shape;797;p37">
            <a:extLst>
              <a:ext uri="{FF2B5EF4-FFF2-40B4-BE49-F238E27FC236}">
                <a16:creationId xmlns:a16="http://schemas.microsoft.com/office/drawing/2014/main" id="{DB6D4714-22B1-42AE-11D5-682CF185F6DA}"/>
              </a:ext>
            </a:extLst>
          </p:cNvPr>
          <p:cNvSpPr/>
          <p:nvPr/>
        </p:nvSpPr>
        <p:spPr>
          <a:xfrm flipH="1">
            <a:off x="7858258" y="1660085"/>
            <a:ext cx="1819723" cy="883813"/>
          </a:xfrm>
          <a:custGeom>
            <a:avLst/>
            <a:gdLst/>
            <a:ahLst/>
            <a:cxnLst/>
            <a:rect l="l" t="t" r="r" b="b"/>
            <a:pathLst>
              <a:path w="15380" h="7470" extrusionOk="0">
                <a:moveTo>
                  <a:pt x="2226" y="1"/>
                </a:moveTo>
                <a:cubicBezTo>
                  <a:pt x="2173" y="1"/>
                  <a:pt x="2124" y="30"/>
                  <a:pt x="2098" y="75"/>
                </a:cubicBezTo>
                <a:lnTo>
                  <a:pt x="27" y="3661"/>
                </a:lnTo>
                <a:cubicBezTo>
                  <a:pt x="1" y="3707"/>
                  <a:pt x="1" y="3763"/>
                  <a:pt x="27" y="3810"/>
                </a:cubicBezTo>
                <a:lnTo>
                  <a:pt x="2098" y="7396"/>
                </a:lnTo>
                <a:cubicBezTo>
                  <a:pt x="2124" y="7441"/>
                  <a:pt x="2173" y="7470"/>
                  <a:pt x="2226" y="7470"/>
                </a:cubicBezTo>
                <a:lnTo>
                  <a:pt x="13223" y="7470"/>
                </a:lnTo>
                <a:lnTo>
                  <a:pt x="15379" y="3735"/>
                </a:lnTo>
                <a:lnTo>
                  <a:pt x="132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3" name="Google Shape;798;p37">
            <a:extLst>
              <a:ext uri="{FF2B5EF4-FFF2-40B4-BE49-F238E27FC236}">
                <a16:creationId xmlns:a16="http://schemas.microsoft.com/office/drawing/2014/main" id="{1B039EF6-B9E2-4FC2-02A8-5BD2E38F228E}"/>
              </a:ext>
            </a:extLst>
          </p:cNvPr>
          <p:cNvSpPr/>
          <p:nvPr/>
        </p:nvSpPr>
        <p:spPr>
          <a:xfrm flipH="1">
            <a:off x="7467953" y="1660085"/>
            <a:ext cx="645540" cy="883813"/>
          </a:xfrm>
          <a:custGeom>
            <a:avLst/>
            <a:gdLst/>
            <a:ahLst/>
            <a:cxnLst/>
            <a:rect l="l" t="t" r="r" b="b"/>
            <a:pathLst>
              <a:path w="5456" h="7470" extrusionOk="0">
                <a:moveTo>
                  <a:pt x="0" y="1"/>
                </a:moveTo>
                <a:lnTo>
                  <a:pt x="2156" y="3735"/>
                </a:lnTo>
                <a:lnTo>
                  <a:pt x="0" y="7470"/>
                </a:lnTo>
                <a:lnTo>
                  <a:pt x="3255" y="7470"/>
                </a:lnTo>
                <a:cubicBezTo>
                  <a:pt x="3290" y="7470"/>
                  <a:pt x="3320" y="7451"/>
                  <a:pt x="3337" y="7423"/>
                </a:cubicBezTo>
                <a:lnTo>
                  <a:pt x="5438" y="3782"/>
                </a:lnTo>
                <a:cubicBezTo>
                  <a:pt x="5456" y="3754"/>
                  <a:pt x="5456" y="3718"/>
                  <a:pt x="5438" y="3689"/>
                </a:cubicBezTo>
                <a:lnTo>
                  <a:pt x="3337" y="48"/>
                </a:lnTo>
                <a:cubicBezTo>
                  <a:pt x="3320" y="19"/>
                  <a:pt x="3290" y="1"/>
                  <a:pt x="3255"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4" name="Google Shape;799;p37">
            <a:extLst>
              <a:ext uri="{FF2B5EF4-FFF2-40B4-BE49-F238E27FC236}">
                <a16:creationId xmlns:a16="http://schemas.microsoft.com/office/drawing/2014/main" id="{0D8653B5-B1CF-4CF4-BD10-924FC315B4BC}"/>
              </a:ext>
            </a:extLst>
          </p:cNvPr>
          <p:cNvSpPr/>
          <p:nvPr/>
        </p:nvSpPr>
        <p:spPr>
          <a:xfrm flipH="1">
            <a:off x="9080954" y="1917184"/>
            <a:ext cx="400031" cy="369616"/>
          </a:xfrm>
          <a:custGeom>
            <a:avLst/>
            <a:gdLst/>
            <a:ahLst/>
            <a:cxnLst/>
            <a:rect l="l" t="t" r="r" b="b"/>
            <a:pathLst>
              <a:path w="3381" h="3124" extrusionOk="0">
                <a:moveTo>
                  <a:pt x="1691" y="0"/>
                </a:moveTo>
                <a:cubicBezTo>
                  <a:pt x="1595" y="0"/>
                  <a:pt x="1498" y="9"/>
                  <a:pt x="1400" y="28"/>
                </a:cubicBezTo>
                <a:cubicBezTo>
                  <a:pt x="556" y="188"/>
                  <a:pt x="1" y="1004"/>
                  <a:pt x="161" y="1852"/>
                </a:cubicBezTo>
                <a:cubicBezTo>
                  <a:pt x="304" y="2601"/>
                  <a:pt x="957" y="3123"/>
                  <a:pt x="1691" y="3123"/>
                </a:cubicBezTo>
                <a:cubicBezTo>
                  <a:pt x="1787" y="3123"/>
                  <a:pt x="1884" y="3114"/>
                  <a:pt x="1981" y="3096"/>
                </a:cubicBezTo>
                <a:cubicBezTo>
                  <a:pt x="2826" y="2936"/>
                  <a:pt x="3381" y="2120"/>
                  <a:pt x="3220" y="1272"/>
                </a:cubicBezTo>
                <a:cubicBezTo>
                  <a:pt x="3079" y="523"/>
                  <a:pt x="2425" y="0"/>
                  <a:pt x="1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Lato" panose="020F0502020204030203" pitchFamily="34" charset="0"/>
                <a:ea typeface="Fira Sans Extra Condensed Medium"/>
                <a:cs typeface="Fira Sans Extra Condensed Medium"/>
                <a:sym typeface="Fira Sans Extra Condensed Medium"/>
              </a:rPr>
              <a:t>2</a:t>
            </a:r>
            <a:endParaRPr sz="1900">
              <a:solidFill>
                <a:schemeClr val="lt1"/>
              </a:solidFill>
              <a:latin typeface="Lato" panose="020F0502020204030203" pitchFamily="34" charset="0"/>
              <a:ea typeface="Fira Sans Extra Condensed Medium"/>
              <a:cs typeface="Fira Sans Extra Condensed Medium"/>
              <a:sym typeface="Fira Sans Extra Condensed Medium"/>
            </a:endParaRPr>
          </a:p>
        </p:txBody>
      </p:sp>
      <p:sp>
        <p:nvSpPr>
          <p:cNvPr id="55" name="Google Shape;800;p37">
            <a:extLst>
              <a:ext uri="{FF2B5EF4-FFF2-40B4-BE49-F238E27FC236}">
                <a16:creationId xmlns:a16="http://schemas.microsoft.com/office/drawing/2014/main" id="{C7561DBE-9D4A-BADA-F1D5-592A380DEAEC}"/>
              </a:ext>
            </a:extLst>
          </p:cNvPr>
          <p:cNvSpPr txBox="1"/>
          <p:nvPr/>
        </p:nvSpPr>
        <p:spPr>
          <a:xfrm flipH="1">
            <a:off x="7975744" y="1754592"/>
            <a:ext cx="1292610" cy="69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100" dirty="0">
                <a:latin typeface="Lato" panose="020F0502020204030203" pitchFamily="34" charset="0"/>
                <a:ea typeface="Roboto"/>
                <a:cs typeface="Roboto"/>
                <a:sym typeface="Roboto"/>
              </a:rPr>
              <a:t>This is a Prediction based  Spam classification algorithm </a:t>
            </a:r>
            <a:endParaRPr sz="1100" dirty="0">
              <a:latin typeface="Lato" panose="020F0502020204030203" pitchFamily="34" charset="0"/>
              <a:ea typeface="Roboto"/>
              <a:cs typeface="Roboto"/>
              <a:sym typeface="Roboto"/>
            </a:endParaRPr>
          </a:p>
        </p:txBody>
      </p:sp>
      <p:sp>
        <p:nvSpPr>
          <p:cNvPr id="56" name="Google Shape;801;p37">
            <a:extLst>
              <a:ext uri="{FF2B5EF4-FFF2-40B4-BE49-F238E27FC236}">
                <a16:creationId xmlns:a16="http://schemas.microsoft.com/office/drawing/2014/main" id="{CB73C4A7-20F0-59F1-4887-6AF1717AAEAD}"/>
              </a:ext>
            </a:extLst>
          </p:cNvPr>
          <p:cNvSpPr/>
          <p:nvPr/>
        </p:nvSpPr>
        <p:spPr>
          <a:xfrm flipH="1">
            <a:off x="7858376" y="3667276"/>
            <a:ext cx="1819605" cy="883813"/>
          </a:xfrm>
          <a:custGeom>
            <a:avLst/>
            <a:gdLst/>
            <a:ahLst/>
            <a:cxnLst/>
            <a:rect l="l" t="t" r="r" b="b"/>
            <a:pathLst>
              <a:path w="15379" h="7470" extrusionOk="0">
                <a:moveTo>
                  <a:pt x="2226" y="0"/>
                </a:moveTo>
                <a:cubicBezTo>
                  <a:pt x="2173" y="0"/>
                  <a:pt x="2124" y="29"/>
                  <a:pt x="2097" y="74"/>
                </a:cubicBezTo>
                <a:lnTo>
                  <a:pt x="27" y="3660"/>
                </a:lnTo>
                <a:cubicBezTo>
                  <a:pt x="0" y="3707"/>
                  <a:pt x="0" y="3763"/>
                  <a:pt x="27" y="3809"/>
                </a:cubicBezTo>
                <a:lnTo>
                  <a:pt x="2097" y="7395"/>
                </a:lnTo>
                <a:cubicBezTo>
                  <a:pt x="2124" y="7441"/>
                  <a:pt x="2173" y="7469"/>
                  <a:pt x="2226" y="7469"/>
                </a:cubicBezTo>
                <a:lnTo>
                  <a:pt x="13223" y="7469"/>
                </a:lnTo>
                <a:lnTo>
                  <a:pt x="15379" y="3735"/>
                </a:lnTo>
                <a:lnTo>
                  <a:pt x="132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7" name="Google Shape;802;p37">
            <a:extLst>
              <a:ext uri="{FF2B5EF4-FFF2-40B4-BE49-F238E27FC236}">
                <a16:creationId xmlns:a16="http://schemas.microsoft.com/office/drawing/2014/main" id="{990E9E7F-EE5D-6F2D-5626-F8631D2ECCD8}"/>
              </a:ext>
            </a:extLst>
          </p:cNvPr>
          <p:cNvSpPr/>
          <p:nvPr/>
        </p:nvSpPr>
        <p:spPr>
          <a:xfrm flipH="1">
            <a:off x="7452884" y="3667276"/>
            <a:ext cx="645422" cy="883813"/>
          </a:xfrm>
          <a:custGeom>
            <a:avLst/>
            <a:gdLst/>
            <a:ahLst/>
            <a:cxnLst/>
            <a:rect l="l" t="t" r="r" b="b"/>
            <a:pathLst>
              <a:path w="5455" h="7470" extrusionOk="0">
                <a:moveTo>
                  <a:pt x="0" y="0"/>
                </a:moveTo>
                <a:lnTo>
                  <a:pt x="2156" y="3735"/>
                </a:lnTo>
                <a:lnTo>
                  <a:pt x="0" y="7469"/>
                </a:lnTo>
                <a:lnTo>
                  <a:pt x="3255" y="7469"/>
                </a:lnTo>
                <a:cubicBezTo>
                  <a:pt x="3288" y="7469"/>
                  <a:pt x="3320" y="7451"/>
                  <a:pt x="3336" y="7422"/>
                </a:cubicBezTo>
                <a:lnTo>
                  <a:pt x="5438" y="3782"/>
                </a:lnTo>
                <a:cubicBezTo>
                  <a:pt x="5455" y="3753"/>
                  <a:pt x="5455" y="3717"/>
                  <a:pt x="5438" y="3688"/>
                </a:cubicBezTo>
                <a:lnTo>
                  <a:pt x="3336" y="47"/>
                </a:lnTo>
                <a:cubicBezTo>
                  <a:pt x="3320" y="19"/>
                  <a:pt x="3288" y="0"/>
                  <a:pt x="3255"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8" name="Google Shape;803;p37">
            <a:extLst>
              <a:ext uri="{FF2B5EF4-FFF2-40B4-BE49-F238E27FC236}">
                <a16:creationId xmlns:a16="http://schemas.microsoft.com/office/drawing/2014/main" id="{5CAE10F9-D8C1-0D34-9F36-3D07CD91CC20}"/>
              </a:ext>
            </a:extLst>
          </p:cNvPr>
          <p:cNvSpPr/>
          <p:nvPr/>
        </p:nvSpPr>
        <p:spPr>
          <a:xfrm flipH="1">
            <a:off x="9082686" y="3924316"/>
            <a:ext cx="399913" cy="369734"/>
          </a:xfrm>
          <a:custGeom>
            <a:avLst/>
            <a:gdLst/>
            <a:ahLst/>
            <a:cxnLst/>
            <a:rect l="l" t="t" r="r" b="b"/>
            <a:pathLst>
              <a:path w="3380" h="3125" extrusionOk="0">
                <a:moveTo>
                  <a:pt x="1689" y="1"/>
                </a:moveTo>
                <a:cubicBezTo>
                  <a:pt x="1593" y="1"/>
                  <a:pt x="1496" y="10"/>
                  <a:pt x="1399" y="28"/>
                </a:cubicBezTo>
                <a:cubicBezTo>
                  <a:pt x="555" y="189"/>
                  <a:pt x="0" y="1005"/>
                  <a:pt x="160" y="1852"/>
                </a:cubicBezTo>
                <a:cubicBezTo>
                  <a:pt x="302" y="2602"/>
                  <a:pt x="956" y="3125"/>
                  <a:pt x="1690" y="3125"/>
                </a:cubicBezTo>
                <a:cubicBezTo>
                  <a:pt x="1786" y="3125"/>
                  <a:pt x="1883" y="3116"/>
                  <a:pt x="1980" y="3097"/>
                </a:cubicBezTo>
                <a:cubicBezTo>
                  <a:pt x="2825" y="2937"/>
                  <a:pt x="3379" y="2121"/>
                  <a:pt x="3219" y="1273"/>
                </a:cubicBezTo>
                <a:cubicBezTo>
                  <a:pt x="3077" y="524"/>
                  <a:pt x="2423" y="1"/>
                  <a:pt x="1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Lato" panose="020F0502020204030203" pitchFamily="34" charset="0"/>
                <a:ea typeface="Fira Sans Extra Condensed Medium"/>
                <a:cs typeface="Fira Sans Extra Condensed Medium"/>
                <a:sym typeface="Fira Sans Extra Condensed Medium"/>
              </a:rPr>
              <a:t>3</a:t>
            </a:r>
            <a:endParaRPr sz="1900">
              <a:solidFill>
                <a:schemeClr val="lt1"/>
              </a:solidFill>
              <a:latin typeface="Lato" panose="020F0502020204030203" pitchFamily="34" charset="0"/>
              <a:ea typeface="Fira Sans Extra Condensed Medium"/>
              <a:cs typeface="Fira Sans Extra Condensed Medium"/>
              <a:sym typeface="Fira Sans Extra Condensed Medium"/>
            </a:endParaRPr>
          </a:p>
        </p:txBody>
      </p:sp>
      <p:sp>
        <p:nvSpPr>
          <p:cNvPr id="59" name="Google Shape;804;p37">
            <a:extLst>
              <a:ext uri="{FF2B5EF4-FFF2-40B4-BE49-F238E27FC236}">
                <a16:creationId xmlns:a16="http://schemas.microsoft.com/office/drawing/2014/main" id="{DD700110-BA1F-35E7-C4E3-25FFC702636C}"/>
              </a:ext>
            </a:extLst>
          </p:cNvPr>
          <p:cNvSpPr txBox="1"/>
          <p:nvPr/>
        </p:nvSpPr>
        <p:spPr>
          <a:xfrm flipH="1">
            <a:off x="7978992" y="3761783"/>
            <a:ext cx="1116300" cy="6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dirty="0">
                <a:latin typeface="Lato" panose="020F0502020204030203" pitchFamily="34" charset="0"/>
                <a:ea typeface="Roboto"/>
                <a:cs typeface="Roboto"/>
                <a:sym typeface="Roboto"/>
              </a:rPr>
              <a:t>This is a Simple binary classification System</a:t>
            </a:r>
            <a:endParaRPr sz="1100" dirty="0">
              <a:latin typeface="Lato" panose="020F0502020204030203" pitchFamily="34" charset="0"/>
              <a:ea typeface="Roboto"/>
              <a:cs typeface="Roboto"/>
              <a:sym typeface="Roboto"/>
            </a:endParaRPr>
          </a:p>
        </p:txBody>
      </p:sp>
      <p:sp>
        <p:nvSpPr>
          <p:cNvPr id="60" name="Google Shape;805;p37">
            <a:extLst>
              <a:ext uri="{FF2B5EF4-FFF2-40B4-BE49-F238E27FC236}">
                <a16:creationId xmlns:a16="http://schemas.microsoft.com/office/drawing/2014/main" id="{C3A37AEF-42D0-DE60-6821-69298A0AFEFE}"/>
              </a:ext>
            </a:extLst>
          </p:cNvPr>
          <p:cNvSpPr txBox="1"/>
          <p:nvPr/>
        </p:nvSpPr>
        <p:spPr>
          <a:xfrm>
            <a:off x="4651029" y="2475601"/>
            <a:ext cx="17988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Lato" panose="020F0502020204030203" pitchFamily="34" charset="0"/>
                <a:ea typeface="Fira Sans Extra Condensed Medium"/>
                <a:cs typeface="Fira Sans Extra Condensed Medium"/>
                <a:sym typeface="Fira Sans Extra Condensed Medium"/>
              </a:rPr>
              <a:t>GOAL</a:t>
            </a:r>
            <a:endParaRPr sz="2800">
              <a:latin typeface="Lato" panose="020F0502020204030203" pitchFamily="34" charset="0"/>
              <a:ea typeface="Fira Sans Extra Condensed Medium"/>
              <a:cs typeface="Fira Sans Extra Condensed Medium"/>
              <a:sym typeface="Fira Sans Extra Condensed Medium"/>
            </a:endParaRPr>
          </a:p>
        </p:txBody>
      </p:sp>
      <p:sp>
        <p:nvSpPr>
          <p:cNvPr id="61" name="Google Shape;806;p37">
            <a:extLst>
              <a:ext uri="{FF2B5EF4-FFF2-40B4-BE49-F238E27FC236}">
                <a16:creationId xmlns:a16="http://schemas.microsoft.com/office/drawing/2014/main" id="{951E03A1-14A6-2643-EF7B-82E1ADF5AB90}"/>
              </a:ext>
            </a:extLst>
          </p:cNvPr>
          <p:cNvSpPr/>
          <p:nvPr/>
        </p:nvSpPr>
        <p:spPr>
          <a:xfrm>
            <a:off x="4500454" y="1966500"/>
            <a:ext cx="2101200" cy="1820100"/>
          </a:xfrm>
          <a:prstGeom prst="hexagon">
            <a:avLst>
              <a:gd name="adj" fmla="val 25000"/>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62" name="Google Shape;807;p37">
            <a:extLst>
              <a:ext uri="{FF2B5EF4-FFF2-40B4-BE49-F238E27FC236}">
                <a16:creationId xmlns:a16="http://schemas.microsoft.com/office/drawing/2014/main" id="{8858CF2F-1C29-A4CB-1A02-BBCD5038FB80}"/>
              </a:ext>
            </a:extLst>
          </p:cNvPr>
          <p:cNvSpPr/>
          <p:nvPr/>
        </p:nvSpPr>
        <p:spPr>
          <a:xfrm>
            <a:off x="4575404" y="2032113"/>
            <a:ext cx="1947300" cy="1686600"/>
          </a:xfrm>
          <a:prstGeom prst="hexagon">
            <a:avLst>
              <a:gd name="adj" fmla="val 25000"/>
              <a:gd name="vf" fmla="val 115470"/>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Lato" panose="020F0502020204030203" pitchFamily="34" charset="0"/>
                <a:ea typeface="Fira Sans Condensed Medium"/>
                <a:cs typeface="Fira Sans Condensed Medium"/>
                <a:sym typeface="Fira Sans Condensed Medium"/>
              </a:rPr>
              <a:t>Model Development Preceeded by understanding the dataset via EDA (SweetViz Library) </a:t>
            </a:r>
            <a:endParaRPr sz="1600" dirty="0">
              <a:solidFill>
                <a:schemeClr val="dk1"/>
              </a:solidFill>
              <a:latin typeface="Lato" panose="020F0502020204030203" pitchFamily="34" charset="0"/>
              <a:ea typeface="Fira Sans Extra Condensed Medium"/>
              <a:cs typeface="Fira Sans Extra Condensed Medium"/>
              <a:sym typeface="Fira Sans Extra Condensed Medium"/>
            </a:endParaRPr>
          </a:p>
        </p:txBody>
      </p:sp>
      <p:sp>
        <p:nvSpPr>
          <p:cNvPr id="63" name="Google Shape;808;p37">
            <a:extLst>
              <a:ext uri="{FF2B5EF4-FFF2-40B4-BE49-F238E27FC236}">
                <a16:creationId xmlns:a16="http://schemas.microsoft.com/office/drawing/2014/main" id="{8FDC8CFB-0D5A-B92E-8963-87733275B484}"/>
              </a:ext>
            </a:extLst>
          </p:cNvPr>
          <p:cNvSpPr txBox="1"/>
          <p:nvPr/>
        </p:nvSpPr>
        <p:spPr>
          <a:xfrm>
            <a:off x="6968081" y="1202011"/>
            <a:ext cx="27099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2"/>
                </a:solidFill>
                <a:latin typeface="Lato" panose="020F0502020204030203" pitchFamily="34" charset="0"/>
                <a:ea typeface="Fira Sans Condensed Medium"/>
                <a:cs typeface="Fira Sans Condensed Medium"/>
                <a:sym typeface="Fira Sans Condensed Medium"/>
              </a:rPr>
              <a:t>Linear Regression</a:t>
            </a:r>
            <a:endParaRPr sz="2100" b="1" dirty="0">
              <a:solidFill>
                <a:schemeClr val="accent4"/>
              </a:solidFill>
              <a:latin typeface="Lato" panose="020F0502020204030203" pitchFamily="34" charset="0"/>
              <a:ea typeface="Fira Sans Extra Condensed Medium"/>
              <a:cs typeface="Fira Sans Extra Condensed Medium"/>
              <a:sym typeface="Fira Sans Extra Condensed Medium"/>
            </a:endParaRPr>
          </a:p>
        </p:txBody>
      </p:sp>
      <p:sp>
        <p:nvSpPr>
          <p:cNvPr id="64" name="Google Shape;809;p37">
            <a:extLst>
              <a:ext uri="{FF2B5EF4-FFF2-40B4-BE49-F238E27FC236}">
                <a16:creationId xmlns:a16="http://schemas.microsoft.com/office/drawing/2014/main" id="{D3938B41-65FA-C14D-C09F-000DD1EA4203}"/>
              </a:ext>
            </a:extLst>
          </p:cNvPr>
          <p:cNvSpPr txBox="1"/>
          <p:nvPr/>
        </p:nvSpPr>
        <p:spPr>
          <a:xfrm>
            <a:off x="1434175" y="1202011"/>
            <a:ext cx="27099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Lato" panose="020F0502020204030203" pitchFamily="34" charset="0"/>
                <a:ea typeface="Fira Sans Condensed Medium"/>
                <a:cs typeface="Fira Sans Condensed Medium"/>
                <a:sym typeface="Fira Sans Condensed Medium"/>
              </a:rPr>
              <a:t>Preprocessing</a:t>
            </a:r>
            <a:endParaRPr sz="2100" b="1" dirty="0">
              <a:solidFill>
                <a:schemeClr val="accent1"/>
              </a:solidFill>
              <a:latin typeface="Lato" panose="020F0502020204030203" pitchFamily="34" charset="0"/>
              <a:ea typeface="Fira Sans Extra Condensed Medium"/>
              <a:cs typeface="Fira Sans Extra Condensed Medium"/>
              <a:sym typeface="Fira Sans Extra Condensed Medium"/>
            </a:endParaRPr>
          </a:p>
        </p:txBody>
      </p:sp>
      <p:sp>
        <p:nvSpPr>
          <p:cNvPr id="65" name="Google Shape;810;p37">
            <a:extLst>
              <a:ext uri="{FF2B5EF4-FFF2-40B4-BE49-F238E27FC236}">
                <a16:creationId xmlns:a16="http://schemas.microsoft.com/office/drawing/2014/main" id="{D4FE7F04-21D2-7924-0FE5-C2FECC47091C}"/>
              </a:ext>
            </a:extLst>
          </p:cNvPr>
          <p:cNvSpPr txBox="1"/>
          <p:nvPr/>
        </p:nvSpPr>
        <p:spPr>
          <a:xfrm>
            <a:off x="6968081" y="3209885"/>
            <a:ext cx="2709900" cy="429600"/>
          </a:xfrm>
          <a:prstGeom prst="rect">
            <a:avLst/>
          </a:prstGeom>
          <a:noFill/>
          <a:ln>
            <a:noFill/>
          </a:ln>
        </p:spPr>
        <p:txBody>
          <a:bodyPr spcFirstLastPara="1" wrap="square" lIns="114300" tIns="91425" rIns="91425" bIns="91425" anchor="ctr" anchorCtr="0">
            <a:noAutofit/>
          </a:bodyPr>
          <a:lstStyle/>
          <a:p>
            <a:pPr marL="0" lvl="0" indent="0" algn="r" rtl="0">
              <a:spcBef>
                <a:spcPts val="0"/>
              </a:spcBef>
              <a:spcAft>
                <a:spcPts val="0"/>
              </a:spcAft>
              <a:buNone/>
            </a:pPr>
            <a:r>
              <a:rPr lang="en" sz="1800" dirty="0">
                <a:solidFill>
                  <a:schemeClr val="accent3"/>
                </a:solidFill>
                <a:latin typeface="Lato" panose="020F0502020204030203" pitchFamily="34" charset="0"/>
                <a:ea typeface="Fira Sans Condensed Medium"/>
                <a:cs typeface="Fira Sans Condensed Medium"/>
                <a:sym typeface="Fira Sans Condensed Medium"/>
              </a:rPr>
              <a:t>Perceptron</a:t>
            </a:r>
            <a:endParaRPr sz="2100" dirty="0">
              <a:solidFill>
                <a:schemeClr val="accent3"/>
              </a:solidFill>
              <a:latin typeface="Lato" panose="020F0502020204030203" pitchFamily="34" charset="0"/>
              <a:ea typeface="Fira Sans Extra Condensed Medium"/>
              <a:cs typeface="Fira Sans Extra Condensed Medium"/>
              <a:sym typeface="Fira Sans Extra Condensed Medium"/>
            </a:endParaRPr>
          </a:p>
        </p:txBody>
      </p:sp>
      <p:sp>
        <p:nvSpPr>
          <p:cNvPr id="66" name="Google Shape;811;p37">
            <a:extLst>
              <a:ext uri="{FF2B5EF4-FFF2-40B4-BE49-F238E27FC236}">
                <a16:creationId xmlns:a16="http://schemas.microsoft.com/office/drawing/2014/main" id="{6FC65F5E-E8D0-66A0-223C-F0CCB5A78F79}"/>
              </a:ext>
            </a:extLst>
          </p:cNvPr>
          <p:cNvSpPr txBox="1"/>
          <p:nvPr/>
        </p:nvSpPr>
        <p:spPr>
          <a:xfrm>
            <a:off x="1434175" y="3209886"/>
            <a:ext cx="27099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4"/>
                </a:solidFill>
                <a:latin typeface="Lato" panose="020F0502020204030203" pitchFamily="34" charset="0"/>
                <a:ea typeface="Fira Sans Condensed Medium"/>
                <a:cs typeface="Fira Sans Condensed Medium"/>
                <a:sym typeface="Fira Sans Condensed Medium"/>
              </a:rPr>
              <a:t>Logistic Regression</a:t>
            </a:r>
            <a:endParaRPr sz="2100" dirty="0">
              <a:solidFill>
                <a:schemeClr val="accent2"/>
              </a:solidFill>
              <a:latin typeface="Lato" panose="020F0502020204030203" pitchFamily="34" charset="0"/>
              <a:ea typeface="Fira Sans Extra Condensed Medium"/>
              <a:cs typeface="Fira Sans Extra Condensed Medium"/>
              <a:sym typeface="Fira Sans Extra Condensed Medium"/>
            </a:endParaRPr>
          </a:p>
        </p:txBody>
      </p:sp>
      <p:sp>
        <p:nvSpPr>
          <p:cNvPr id="67" name="Google Shape;812;p37">
            <a:extLst>
              <a:ext uri="{FF2B5EF4-FFF2-40B4-BE49-F238E27FC236}">
                <a16:creationId xmlns:a16="http://schemas.microsoft.com/office/drawing/2014/main" id="{9CE4C296-A0AE-1EA0-FACC-1621C6509A1C}"/>
              </a:ext>
            </a:extLst>
          </p:cNvPr>
          <p:cNvSpPr/>
          <p:nvPr/>
        </p:nvSpPr>
        <p:spPr>
          <a:xfrm flipH="1">
            <a:off x="3618627" y="1660085"/>
            <a:ext cx="649226" cy="883813"/>
          </a:xfrm>
          <a:custGeom>
            <a:avLst/>
            <a:gdLst/>
            <a:ahLst/>
            <a:cxnLst/>
            <a:rect l="l" t="t" r="r" b="b"/>
            <a:pathLst>
              <a:path w="4894" h="7470" extrusionOk="0">
                <a:moveTo>
                  <a:pt x="2200" y="1"/>
                </a:moveTo>
                <a:cubicBezTo>
                  <a:pt x="2166" y="1"/>
                  <a:pt x="2136" y="19"/>
                  <a:pt x="2119" y="48"/>
                </a:cubicBezTo>
                <a:lnTo>
                  <a:pt x="17" y="3689"/>
                </a:lnTo>
                <a:cubicBezTo>
                  <a:pt x="0" y="3718"/>
                  <a:pt x="0" y="3754"/>
                  <a:pt x="17" y="3782"/>
                </a:cubicBezTo>
                <a:lnTo>
                  <a:pt x="2119" y="7423"/>
                </a:lnTo>
                <a:cubicBezTo>
                  <a:pt x="2136" y="7451"/>
                  <a:pt x="2166" y="7470"/>
                  <a:pt x="2200" y="7470"/>
                </a:cubicBezTo>
                <a:lnTo>
                  <a:pt x="4894" y="7470"/>
                </a:lnTo>
                <a:lnTo>
                  <a:pt x="2738" y="3735"/>
                </a:lnTo>
                <a:lnTo>
                  <a:pt x="4894" y="1"/>
                </a:lnTo>
                <a:close/>
              </a:path>
            </a:pathLst>
          </a:custGeom>
          <a:solidFill>
            <a:srgbClr val="F0AD59">
              <a:alpha val="63480"/>
            </a:srgbClr>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68" name="Google Shape;813;p37">
            <a:extLst>
              <a:ext uri="{FF2B5EF4-FFF2-40B4-BE49-F238E27FC236}">
                <a16:creationId xmlns:a16="http://schemas.microsoft.com/office/drawing/2014/main" id="{E8255420-B4FA-1D9F-0009-5A832F1585B7}"/>
              </a:ext>
            </a:extLst>
          </p:cNvPr>
          <p:cNvSpPr/>
          <p:nvPr/>
        </p:nvSpPr>
        <p:spPr>
          <a:xfrm flipH="1">
            <a:off x="3637618" y="3667276"/>
            <a:ext cx="645422" cy="883813"/>
          </a:xfrm>
          <a:custGeom>
            <a:avLst/>
            <a:gdLst/>
            <a:ahLst/>
            <a:cxnLst/>
            <a:rect l="l" t="t" r="r" b="b"/>
            <a:pathLst>
              <a:path w="5455" h="7470" extrusionOk="0">
                <a:moveTo>
                  <a:pt x="2200" y="0"/>
                </a:moveTo>
                <a:cubicBezTo>
                  <a:pt x="2165" y="0"/>
                  <a:pt x="2135" y="19"/>
                  <a:pt x="2118" y="47"/>
                </a:cubicBezTo>
                <a:lnTo>
                  <a:pt x="17" y="3688"/>
                </a:lnTo>
                <a:cubicBezTo>
                  <a:pt x="0" y="3717"/>
                  <a:pt x="0" y="3753"/>
                  <a:pt x="17" y="3782"/>
                </a:cubicBezTo>
                <a:lnTo>
                  <a:pt x="2118" y="7422"/>
                </a:lnTo>
                <a:cubicBezTo>
                  <a:pt x="2135" y="7451"/>
                  <a:pt x="2165" y="7469"/>
                  <a:pt x="2200" y="7469"/>
                </a:cubicBezTo>
                <a:lnTo>
                  <a:pt x="5455" y="7469"/>
                </a:lnTo>
                <a:lnTo>
                  <a:pt x="3299" y="3735"/>
                </a:lnTo>
                <a:lnTo>
                  <a:pt x="5455" y="0"/>
                </a:lnTo>
                <a:close/>
              </a:path>
            </a:pathLst>
          </a:custGeom>
          <a:solidFill>
            <a:srgbClr val="5DA057">
              <a:alpha val="61799"/>
            </a:srgbClr>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69" name="Google Shape;814;p37">
            <a:extLst>
              <a:ext uri="{FF2B5EF4-FFF2-40B4-BE49-F238E27FC236}">
                <a16:creationId xmlns:a16="http://schemas.microsoft.com/office/drawing/2014/main" id="{FE2DE1DA-96D9-7D5A-0426-099B3A348803}"/>
              </a:ext>
            </a:extLst>
          </p:cNvPr>
          <p:cNvSpPr/>
          <p:nvPr/>
        </p:nvSpPr>
        <p:spPr>
          <a:xfrm flipH="1">
            <a:off x="6934553" y="1660085"/>
            <a:ext cx="645540" cy="883813"/>
          </a:xfrm>
          <a:custGeom>
            <a:avLst/>
            <a:gdLst/>
            <a:ahLst/>
            <a:cxnLst/>
            <a:rect l="l" t="t" r="r" b="b"/>
            <a:pathLst>
              <a:path w="5456" h="7470" extrusionOk="0">
                <a:moveTo>
                  <a:pt x="0" y="1"/>
                </a:moveTo>
                <a:lnTo>
                  <a:pt x="2156" y="3735"/>
                </a:lnTo>
                <a:lnTo>
                  <a:pt x="0" y="7470"/>
                </a:lnTo>
                <a:lnTo>
                  <a:pt x="3255" y="7470"/>
                </a:lnTo>
                <a:cubicBezTo>
                  <a:pt x="3290" y="7470"/>
                  <a:pt x="3320" y="7451"/>
                  <a:pt x="3337" y="7423"/>
                </a:cubicBezTo>
                <a:lnTo>
                  <a:pt x="5438" y="3782"/>
                </a:lnTo>
                <a:cubicBezTo>
                  <a:pt x="5456" y="3754"/>
                  <a:pt x="5456" y="3718"/>
                  <a:pt x="5438" y="3689"/>
                </a:cubicBezTo>
                <a:lnTo>
                  <a:pt x="3337" y="48"/>
                </a:lnTo>
                <a:cubicBezTo>
                  <a:pt x="3320" y="19"/>
                  <a:pt x="3290" y="1"/>
                  <a:pt x="3255" y="1"/>
                </a:cubicBezTo>
                <a:close/>
              </a:path>
            </a:pathLst>
          </a:custGeom>
          <a:solidFill>
            <a:srgbClr val="F37C4C">
              <a:alpha val="67980"/>
            </a:srgbClr>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70" name="Google Shape;815;p37">
            <a:extLst>
              <a:ext uri="{FF2B5EF4-FFF2-40B4-BE49-F238E27FC236}">
                <a16:creationId xmlns:a16="http://schemas.microsoft.com/office/drawing/2014/main" id="{F26E715A-DD21-0A96-6BFC-91BAEC4FEB88}"/>
              </a:ext>
            </a:extLst>
          </p:cNvPr>
          <p:cNvSpPr/>
          <p:nvPr/>
        </p:nvSpPr>
        <p:spPr>
          <a:xfrm flipH="1">
            <a:off x="6919484" y="3667276"/>
            <a:ext cx="645422" cy="883813"/>
          </a:xfrm>
          <a:custGeom>
            <a:avLst/>
            <a:gdLst/>
            <a:ahLst/>
            <a:cxnLst/>
            <a:rect l="l" t="t" r="r" b="b"/>
            <a:pathLst>
              <a:path w="5455" h="7470" extrusionOk="0">
                <a:moveTo>
                  <a:pt x="0" y="0"/>
                </a:moveTo>
                <a:lnTo>
                  <a:pt x="2156" y="3735"/>
                </a:lnTo>
                <a:lnTo>
                  <a:pt x="0" y="7469"/>
                </a:lnTo>
                <a:lnTo>
                  <a:pt x="3255" y="7469"/>
                </a:lnTo>
                <a:cubicBezTo>
                  <a:pt x="3288" y="7469"/>
                  <a:pt x="3320" y="7451"/>
                  <a:pt x="3336" y="7422"/>
                </a:cubicBezTo>
                <a:lnTo>
                  <a:pt x="5438" y="3782"/>
                </a:lnTo>
                <a:cubicBezTo>
                  <a:pt x="5455" y="3753"/>
                  <a:pt x="5455" y="3717"/>
                  <a:pt x="5438" y="3688"/>
                </a:cubicBezTo>
                <a:lnTo>
                  <a:pt x="3336" y="47"/>
                </a:lnTo>
                <a:cubicBezTo>
                  <a:pt x="3320" y="19"/>
                  <a:pt x="3288" y="0"/>
                  <a:pt x="3255" y="0"/>
                </a:cubicBezTo>
                <a:close/>
              </a:path>
            </a:pathLst>
          </a:custGeom>
          <a:solidFill>
            <a:srgbClr val="8CBE5E">
              <a:alpha val="62920"/>
            </a:srgbClr>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Tree>
    <p:extLst>
      <p:ext uri="{BB962C8B-B14F-4D97-AF65-F5344CB8AC3E}">
        <p14:creationId xmlns:p14="http://schemas.microsoft.com/office/powerpoint/2010/main" val="418820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2" name="TextBox 1">
            <a:extLst>
              <a:ext uri="{FF2B5EF4-FFF2-40B4-BE49-F238E27FC236}">
                <a16:creationId xmlns:a16="http://schemas.microsoft.com/office/drawing/2014/main" id="{A145576F-27FF-5430-60F8-1635EE507799}"/>
              </a:ext>
            </a:extLst>
          </p:cNvPr>
          <p:cNvSpPr txBox="1"/>
          <p:nvPr/>
        </p:nvSpPr>
        <p:spPr>
          <a:xfrm>
            <a:off x="137458" y="65041"/>
            <a:ext cx="1260872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rPr>
              <a:t>Summary Performance (Perceptron, Linear &amp; Logistic Classifiers)</a:t>
            </a:r>
          </a:p>
        </p:txBody>
      </p:sp>
      <p:graphicFrame>
        <p:nvGraphicFramePr>
          <p:cNvPr id="5" name="Table 4">
            <a:extLst>
              <a:ext uri="{FF2B5EF4-FFF2-40B4-BE49-F238E27FC236}">
                <a16:creationId xmlns:a16="http://schemas.microsoft.com/office/drawing/2014/main" id="{34125009-0BF5-6FA6-55D9-650501615FB0}"/>
              </a:ext>
            </a:extLst>
          </p:cNvPr>
          <p:cNvGraphicFramePr>
            <a:graphicFrameLocks noGrp="1"/>
          </p:cNvGraphicFramePr>
          <p:nvPr>
            <p:extLst>
              <p:ext uri="{D42A27DB-BD31-4B8C-83A1-F6EECF244321}">
                <p14:modId xmlns:p14="http://schemas.microsoft.com/office/powerpoint/2010/main" val="4081412954"/>
              </p:ext>
            </p:extLst>
          </p:nvPr>
        </p:nvGraphicFramePr>
        <p:xfrm>
          <a:off x="137458" y="911730"/>
          <a:ext cx="11943706" cy="2245360"/>
        </p:xfrm>
        <a:graphic>
          <a:graphicData uri="http://schemas.openxmlformats.org/drawingml/2006/table">
            <a:tbl>
              <a:tblPr/>
              <a:tblGrid>
                <a:gridCol w="3087484">
                  <a:extLst>
                    <a:ext uri="{9D8B030D-6E8A-4147-A177-3AD203B41FA5}">
                      <a16:colId xmlns:a16="http://schemas.microsoft.com/office/drawing/2014/main" val="543749332"/>
                    </a:ext>
                  </a:extLst>
                </a:gridCol>
                <a:gridCol w="2232512">
                  <a:extLst>
                    <a:ext uri="{9D8B030D-6E8A-4147-A177-3AD203B41FA5}">
                      <a16:colId xmlns:a16="http://schemas.microsoft.com/office/drawing/2014/main" val="4034123310"/>
                    </a:ext>
                  </a:extLst>
                </a:gridCol>
                <a:gridCol w="3177664">
                  <a:extLst>
                    <a:ext uri="{9D8B030D-6E8A-4147-A177-3AD203B41FA5}">
                      <a16:colId xmlns:a16="http://schemas.microsoft.com/office/drawing/2014/main" val="3361084582"/>
                    </a:ext>
                  </a:extLst>
                </a:gridCol>
                <a:gridCol w="3446046">
                  <a:extLst>
                    <a:ext uri="{9D8B030D-6E8A-4147-A177-3AD203B41FA5}">
                      <a16:colId xmlns:a16="http://schemas.microsoft.com/office/drawing/2014/main" val="2848556464"/>
                    </a:ext>
                  </a:extLst>
                </a:gridCol>
              </a:tblGrid>
              <a:tr h="279734">
                <a:tc>
                  <a:txBody>
                    <a:bodyPr/>
                    <a:lstStyle/>
                    <a:p>
                      <a:pPr algn="ctr" fontAlgn="ctr"/>
                      <a:r>
                        <a:rPr lang="en-ZA" sz="1800" b="1" i="0" u="none" strike="noStrike">
                          <a:solidFill>
                            <a:srgbClr val="FFFFFF"/>
                          </a:solidFill>
                          <a:effectLst/>
                          <a:latin typeface="Lato" panose="020F0502020204030203" pitchFamily="34" charset="0"/>
                        </a:rPr>
                        <a:t>Metric</a:t>
                      </a:r>
                    </a:p>
                  </a:txBody>
                  <a:tcPr marL="6350" marR="6350" marT="6350" marB="0" anchor="ctr">
                    <a:lnL>
                      <a:noFill/>
                    </a:lnL>
                    <a:lnR>
                      <a:noFill/>
                    </a:lnR>
                    <a:lnT>
                      <a:noFill/>
                    </a:lnT>
                    <a:lnB>
                      <a:noFill/>
                    </a:lnB>
                    <a:solidFill>
                      <a:srgbClr val="0E2841"/>
                    </a:solidFill>
                  </a:tcPr>
                </a:tc>
                <a:tc>
                  <a:txBody>
                    <a:bodyPr/>
                    <a:lstStyle/>
                    <a:p>
                      <a:pPr algn="ctr" fontAlgn="ctr"/>
                      <a:r>
                        <a:rPr lang="en-ZA" sz="1800" b="1" i="0" u="none" strike="noStrike">
                          <a:solidFill>
                            <a:srgbClr val="FFFFFF"/>
                          </a:solidFill>
                          <a:effectLst/>
                          <a:latin typeface="Lato" panose="020F0502020204030203" pitchFamily="34" charset="0"/>
                        </a:rPr>
                        <a:t>Perceptron</a:t>
                      </a:r>
                    </a:p>
                  </a:txBody>
                  <a:tcPr marL="6350" marR="6350" marT="6350" marB="0" anchor="ctr">
                    <a:lnL>
                      <a:noFill/>
                    </a:lnL>
                    <a:lnR>
                      <a:noFill/>
                    </a:lnR>
                    <a:lnT>
                      <a:noFill/>
                    </a:lnT>
                    <a:lnB>
                      <a:noFill/>
                    </a:lnB>
                    <a:solidFill>
                      <a:srgbClr val="0E2841"/>
                    </a:solidFill>
                  </a:tcPr>
                </a:tc>
                <a:tc>
                  <a:txBody>
                    <a:bodyPr/>
                    <a:lstStyle/>
                    <a:p>
                      <a:pPr algn="ctr" fontAlgn="ctr"/>
                      <a:r>
                        <a:rPr lang="en-ZA" sz="1800" b="1" i="0" u="none" strike="noStrike">
                          <a:solidFill>
                            <a:srgbClr val="FFFFFF"/>
                          </a:solidFill>
                          <a:effectLst/>
                          <a:latin typeface="Lato" panose="020F0502020204030203" pitchFamily="34" charset="0"/>
                        </a:rPr>
                        <a:t>Linear Regression</a:t>
                      </a:r>
                    </a:p>
                  </a:txBody>
                  <a:tcPr marL="6350" marR="6350" marT="6350" marB="0" anchor="ctr">
                    <a:lnL>
                      <a:noFill/>
                    </a:lnL>
                    <a:lnR>
                      <a:noFill/>
                    </a:lnR>
                    <a:lnT>
                      <a:noFill/>
                    </a:lnT>
                    <a:lnB>
                      <a:noFill/>
                    </a:lnB>
                    <a:solidFill>
                      <a:srgbClr val="0E2841"/>
                    </a:solidFill>
                  </a:tcPr>
                </a:tc>
                <a:tc>
                  <a:txBody>
                    <a:bodyPr/>
                    <a:lstStyle/>
                    <a:p>
                      <a:pPr algn="ctr" fontAlgn="ctr"/>
                      <a:r>
                        <a:rPr lang="en-ZA" sz="1800" b="1" i="0" u="none" strike="noStrike">
                          <a:solidFill>
                            <a:srgbClr val="FFFFFF"/>
                          </a:solidFill>
                          <a:effectLst/>
                          <a:latin typeface="Lato" panose="020F0502020204030203" pitchFamily="34" charset="0"/>
                        </a:rPr>
                        <a:t>Logistic Regression</a:t>
                      </a:r>
                    </a:p>
                  </a:txBody>
                  <a:tcPr marL="6350" marR="6350" marT="6350" marB="0" anchor="ctr">
                    <a:lnL>
                      <a:noFill/>
                    </a:lnL>
                    <a:lnR>
                      <a:noFill/>
                    </a:lnR>
                    <a:lnT>
                      <a:noFill/>
                    </a:lnT>
                    <a:lnB>
                      <a:noFill/>
                    </a:lnB>
                    <a:solidFill>
                      <a:srgbClr val="0E2841"/>
                    </a:solidFill>
                  </a:tcPr>
                </a:tc>
                <a:extLst>
                  <a:ext uri="{0D108BD9-81ED-4DB2-BD59-A6C34878D82A}">
                    <a16:rowId xmlns:a16="http://schemas.microsoft.com/office/drawing/2014/main" val="2168423802"/>
                  </a:ext>
                </a:extLst>
              </a:tr>
              <a:tr h="279734">
                <a:tc>
                  <a:txBody>
                    <a:bodyPr/>
                    <a:lstStyle/>
                    <a:p>
                      <a:pPr algn="l" fontAlgn="ctr"/>
                      <a:r>
                        <a:rPr lang="en-ZA" sz="1800" b="1" i="0" u="none" strike="noStrike">
                          <a:solidFill>
                            <a:srgbClr val="000000"/>
                          </a:solidFill>
                          <a:effectLst/>
                          <a:latin typeface="Lato" panose="020F0502020204030203" pitchFamily="34" charset="0"/>
                        </a:rPr>
                        <a:t>Accuracy</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98.52%</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93.46%</a:t>
                      </a:r>
                    </a:p>
                  </a:txBody>
                  <a:tcPr marL="6350" marR="6350" marT="6350" marB="0" anchor="ctr">
                    <a:lnL>
                      <a:noFill/>
                    </a:lnL>
                    <a:lnR>
                      <a:noFill/>
                    </a:lnR>
                    <a:lnT>
                      <a:noFill/>
                    </a:lnT>
                    <a:lnB>
                      <a:noFill/>
                    </a:lnB>
                    <a:noFill/>
                  </a:tcPr>
                </a:tc>
                <a:tc>
                  <a:txBody>
                    <a:bodyPr/>
                    <a:lstStyle/>
                    <a:p>
                      <a:pPr algn="r" fontAlgn="ctr"/>
                      <a:r>
                        <a:rPr lang="en-ZA" sz="1800" b="1" i="0" u="none" strike="noStrike" dirty="0">
                          <a:solidFill>
                            <a:srgbClr val="000000"/>
                          </a:solidFill>
                          <a:effectLst/>
                          <a:latin typeface="Lato" panose="020F0502020204030203" pitchFamily="34" charset="0"/>
                        </a:rPr>
                        <a:t>99.13%</a:t>
                      </a:r>
                    </a:p>
                  </a:txBody>
                  <a:tcPr marL="6350" marR="6350" marT="6350" marB="0" anchor="ctr">
                    <a:lnL>
                      <a:noFill/>
                    </a:lnL>
                    <a:lnR>
                      <a:noFill/>
                    </a:lnR>
                    <a:lnT>
                      <a:noFill/>
                    </a:lnT>
                    <a:lnB>
                      <a:noFill/>
                    </a:lnB>
                    <a:noFill/>
                  </a:tcPr>
                </a:tc>
                <a:extLst>
                  <a:ext uri="{0D108BD9-81ED-4DB2-BD59-A6C34878D82A}">
                    <a16:rowId xmlns:a16="http://schemas.microsoft.com/office/drawing/2014/main" val="1240037694"/>
                  </a:ext>
                </a:extLst>
              </a:tr>
              <a:tr h="279734">
                <a:tc>
                  <a:txBody>
                    <a:bodyPr/>
                    <a:lstStyle/>
                    <a:p>
                      <a:pPr algn="l" fontAlgn="ctr"/>
                      <a:r>
                        <a:rPr lang="en-ZA" sz="1800" b="1" i="0" u="none" strike="noStrike">
                          <a:solidFill>
                            <a:srgbClr val="000000"/>
                          </a:solidFill>
                          <a:effectLst/>
                          <a:latin typeface="Lato" panose="020F0502020204030203" pitchFamily="34" charset="0"/>
                        </a:rPr>
                        <a:t>Precision (Spam)</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98%</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89%</a:t>
                      </a:r>
                    </a:p>
                  </a:txBody>
                  <a:tcPr marL="6350" marR="6350" marT="6350" marB="0" anchor="ctr">
                    <a:lnL>
                      <a:noFill/>
                    </a:lnL>
                    <a:lnR>
                      <a:noFill/>
                    </a:lnR>
                    <a:lnT>
                      <a:noFill/>
                    </a:lnT>
                    <a:lnB>
                      <a:noFill/>
                    </a:lnB>
                    <a:noFill/>
                  </a:tcPr>
                </a:tc>
                <a:tc>
                  <a:txBody>
                    <a:bodyPr/>
                    <a:lstStyle/>
                    <a:p>
                      <a:pPr algn="r" fontAlgn="ctr"/>
                      <a:r>
                        <a:rPr lang="en-ZA" sz="1800" b="1" i="0" u="none" strike="noStrike" dirty="0">
                          <a:solidFill>
                            <a:srgbClr val="000000"/>
                          </a:solidFill>
                          <a:effectLst/>
                          <a:latin typeface="Lato" panose="020F0502020204030203" pitchFamily="34" charset="0"/>
                        </a:rPr>
                        <a:t>99%</a:t>
                      </a:r>
                    </a:p>
                  </a:txBody>
                  <a:tcPr marL="6350" marR="6350" marT="6350" marB="0" anchor="ctr">
                    <a:lnL>
                      <a:noFill/>
                    </a:lnL>
                    <a:lnR>
                      <a:noFill/>
                    </a:lnR>
                    <a:lnT>
                      <a:noFill/>
                    </a:lnT>
                    <a:lnB>
                      <a:noFill/>
                    </a:lnB>
                    <a:noFill/>
                  </a:tcPr>
                </a:tc>
                <a:extLst>
                  <a:ext uri="{0D108BD9-81ED-4DB2-BD59-A6C34878D82A}">
                    <a16:rowId xmlns:a16="http://schemas.microsoft.com/office/drawing/2014/main" val="1453208058"/>
                  </a:ext>
                </a:extLst>
              </a:tr>
              <a:tr h="279734">
                <a:tc>
                  <a:txBody>
                    <a:bodyPr/>
                    <a:lstStyle/>
                    <a:p>
                      <a:pPr algn="l" fontAlgn="ctr"/>
                      <a:r>
                        <a:rPr lang="en-ZA" sz="1800" b="1" i="0" u="none" strike="noStrike">
                          <a:solidFill>
                            <a:srgbClr val="000000"/>
                          </a:solidFill>
                          <a:effectLst/>
                          <a:latin typeface="Lato" panose="020F0502020204030203" pitchFamily="34" charset="0"/>
                        </a:rPr>
                        <a:t>Recall (Spam)</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96%</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84%</a:t>
                      </a:r>
                    </a:p>
                  </a:txBody>
                  <a:tcPr marL="6350" marR="6350" marT="6350" marB="0" anchor="ctr">
                    <a:lnL>
                      <a:noFill/>
                    </a:lnL>
                    <a:lnR>
                      <a:noFill/>
                    </a:lnR>
                    <a:lnT>
                      <a:noFill/>
                    </a:lnT>
                    <a:lnB>
                      <a:noFill/>
                    </a:lnB>
                    <a:noFill/>
                  </a:tcPr>
                </a:tc>
                <a:tc>
                  <a:txBody>
                    <a:bodyPr/>
                    <a:lstStyle/>
                    <a:p>
                      <a:pPr algn="r" fontAlgn="ctr"/>
                      <a:r>
                        <a:rPr lang="en-ZA" sz="1800" b="1" i="0" u="none" strike="noStrike" dirty="0">
                          <a:solidFill>
                            <a:srgbClr val="000000"/>
                          </a:solidFill>
                          <a:effectLst/>
                          <a:latin typeface="Lato" panose="020F0502020204030203" pitchFamily="34" charset="0"/>
                        </a:rPr>
                        <a:t>97%</a:t>
                      </a:r>
                    </a:p>
                  </a:txBody>
                  <a:tcPr marL="6350" marR="6350" marT="6350" marB="0" anchor="ctr">
                    <a:lnL>
                      <a:noFill/>
                    </a:lnL>
                    <a:lnR>
                      <a:noFill/>
                    </a:lnR>
                    <a:lnT>
                      <a:noFill/>
                    </a:lnT>
                    <a:lnB>
                      <a:noFill/>
                    </a:lnB>
                    <a:noFill/>
                  </a:tcPr>
                </a:tc>
                <a:extLst>
                  <a:ext uri="{0D108BD9-81ED-4DB2-BD59-A6C34878D82A}">
                    <a16:rowId xmlns:a16="http://schemas.microsoft.com/office/drawing/2014/main" val="1955132653"/>
                  </a:ext>
                </a:extLst>
              </a:tr>
              <a:tr h="279734">
                <a:tc>
                  <a:txBody>
                    <a:bodyPr/>
                    <a:lstStyle/>
                    <a:p>
                      <a:pPr algn="l" fontAlgn="ctr"/>
                      <a:r>
                        <a:rPr lang="en-ZA" sz="1800" b="1" i="0" u="none" strike="noStrike">
                          <a:solidFill>
                            <a:srgbClr val="000000"/>
                          </a:solidFill>
                          <a:effectLst/>
                          <a:latin typeface="Lato" panose="020F0502020204030203" pitchFamily="34" charset="0"/>
                        </a:rPr>
                        <a:t>F1-Score (Spam)</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97%</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87%</a:t>
                      </a:r>
                    </a:p>
                  </a:txBody>
                  <a:tcPr marL="6350" marR="6350" marT="6350" marB="0" anchor="ctr">
                    <a:lnL>
                      <a:noFill/>
                    </a:lnL>
                    <a:lnR>
                      <a:noFill/>
                    </a:lnR>
                    <a:lnT>
                      <a:noFill/>
                    </a:lnT>
                    <a:lnB>
                      <a:noFill/>
                    </a:lnB>
                    <a:noFill/>
                  </a:tcPr>
                </a:tc>
                <a:tc>
                  <a:txBody>
                    <a:bodyPr/>
                    <a:lstStyle/>
                    <a:p>
                      <a:pPr algn="r" fontAlgn="ctr"/>
                      <a:r>
                        <a:rPr lang="en-ZA" sz="1800" b="1" i="0" u="none" strike="noStrike">
                          <a:solidFill>
                            <a:srgbClr val="000000"/>
                          </a:solidFill>
                          <a:effectLst/>
                          <a:latin typeface="Lato" panose="020F0502020204030203" pitchFamily="34" charset="0"/>
                        </a:rPr>
                        <a:t>98%</a:t>
                      </a:r>
                    </a:p>
                  </a:txBody>
                  <a:tcPr marL="6350" marR="6350" marT="6350" marB="0" anchor="ctr">
                    <a:lnL>
                      <a:noFill/>
                    </a:lnL>
                    <a:lnR>
                      <a:noFill/>
                    </a:lnR>
                    <a:lnT>
                      <a:noFill/>
                    </a:lnT>
                    <a:lnB>
                      <a:noFill/>
                    </a:lnB>
                    <a:noFill/>
                  </a:tcPr>
                </a:tc>
                <a:extLst>
                  <a:ext uri="{0D108BD9-81ED-4DB2-BD59-A6C34878D82A}">
                    <a16:rowId xmlns:a16="http://schemas.microsoft.com/office/drawing/2014/main" val="1083641998"/>
                  </a:ext>
                </a:extLst>
              </a:tr>
              <a:tr h="279734">
                <a:tc>
                  <a:txBody>
                    <a:bodyPr/>
                    <a:lstStyle/>
                    <a:p>
                      <a:pPr algn="l" fontAlgn="ctr"/>
                      <a:r>
                        <a:rPr lang="en-ZA" sz="1800" b="1" i="0" u="none" strike="noStrike">
                          <a:solidFill>
                            <a:srgbClr val="000000"/>
                          </a:solidFill>
                          <a:effectLst/>
                          <a:latin typeface="Lato" panose="020F0502020204030203" pitchFamily="34" charset="0"/>
                        </a:rPr>
                        <a:t>Precision (Non-Spam)</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99%</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95%</a:t>
                      </a:r>
                    </a:p>
                  </a:txBody>
                  <a:tcPr marL="6350" marR="6350" marT="6350" marB="0" anchor="ctr">
                    <a:lnL>
                      <a:noFill/>
                    </a:lnL>
                    <a:lnR>
                      <a:noFill/>
                    </a:lnR>
                    <a:lnT>
                      <a:noFill/>
                    </a:lnT>
                    <a:lnB>
                      <a:noFill/>
                    </a:lnB>
                    <a:noFill/>
                  </a:tcPr>
                </a:tc>
                <a:tc>
                  <a:txBody>
                    <a:bodyPr/>
                    <a:lstStyle/>
                    <a:p>
                      <a:pPr algn="r" fontAlgn="ctr"/>
                      <a:r>
                        <a:rPr lang="en-ZA" sz="1800" b="1" i="0" u="none" strike="noStrike">
                          <a:solidFill>
                            <a:srgbClr val="000000"/>
                          </a:solidFill>
                          <a:effectLst/>
                          <a:latin typeface="Lato" panose="020F0502020204030203" pitchFamily="34" charset="0"/>
                        </a:rPr>
                        <a:t>99%</a:t>
                      </a:r>
                    </a:p>
                  </a:txBody>
                  <a:tcPr marL="6350" marR="6350" marT="6350" marB="0" anchor="ctr">
                    <a:lnL>
                      <a:noFill/>
                    </a:lnL>
                    <a:lnR>
                      <a:noFill/>
                    </a:lnR>
                    <a:lnT>
                      <a:noFill/>
                    </a:lnT>
                    <a:lnB>
                      <a:noFill/>
                    </a:lnB>
                    <a:noFill/>
                  </a:tcPr>
                </a:tc>
                <a:extLst>
                  <a:ext uri="{0D108BD9-81ED-4DB2-BD59-A6C34878D82A}">
                    <a16:rowId xmlns:a16="http://schemas.microsoft.com/office/drawing/2014/main" val="2213019162"/>
                  </a:ext>
                </a:extLst>
              </a:tr>
              <a:tr h="279734">
                <a:tc>
                  <a:txBody>
                    <a:bodyPr/>
                    <a:lstStyle/>
                    <a:p>
                      <a:pPr algn="l" fontAlgn="ctr"/>
                      <a:r>
                        <a:rPr lang="en-ZA" sz="1800" b="1" i="0" u="none" strike="noStrike">
                          <a:solidFill>
                            <a:srgbClr val="000000"/>
                          </a:solidFill>
                          <a:effectLst/>
                          <a:latin typeface="Lato" panose="020F0502020204030203" pitchFamily="34" charset="0"/>
                        </a:rPr>
                        <a:t>Recall (Non-Spam)</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99%</a:t>
                      </a:r>
                    </a:p>
                  </a:txBody>
                  <a:tcPr marL="6350" marR="6350" marT="6350" marB="0" anchor="ctr">
                    <a:lnL>
                      <a:noFill/>
                    </a:lnL>
                    <a:lnR>
                      <a:noFill/>
                    </a:lnR>
                    <a:lnT>
                      <a:noFill/>
                    </a:lnT>
                    <a:lnB>
                      <a:noFill/>
                    </a:lnB>
                    <a:noFill/>
                  </a:tcPr>
                </a:tc>
                <a:tc>
                  <a:txBody>
                    <a:bodyPr/>
                    <a:lstStyle/>
                    <a:p>
                      <a:pPr algn="r" fontAlgn="ctr"/>
                      <a:r>
                        <a:rPr lang="en-ZA" sz="1800" b="0" i="0" u="none" strike="noStrike" dirty="0">
                          <a:solidFill>
                            <a:srgbClr val="000000"/>
                          </a:solidFill>
                          <a:effectLst/>
                          <a:latin typeface="Lato" panose="020F0502020204030203" pitchFamily="34" charset="0"/>
                        </a:rPr>
                        <a:t>97%</a:t>
                      </a:r>
                    </a:p>
                  </a:txBody>
                  <a:tcPr marL="6350" marR="6350" marT="6350" marB="0" anchor="ctr">
                    <a:lnL>
                      <a:noFill/>
                    </a:lnL>
                    <a:lnR>
                      <a:noFill/>
                    </a:lnR>
                    <a:lnT>
                      <a:noFill/>
                    </a:lnT>
                    <a:lnB>
                      <a:noFill/>
                    </a:lnB>
                    <a:noFill/>
                  </a:tcPr>
                </a:tc>
                <a:tc>
                  <a:txBody>
                    <a:bodyPr/>
                    <a:lstStyle/>
                    <a:p>
                      <a:pPr algn="r" fontAlgn="ctr"/>
                      <a:r>
                        <a:rPr lang="en-ZA" sz="1800" b="1" i="0" u="none" strike="noStrike" dirty="0">
                          <a:solidFill>
                            <a:srgbClr val="000000"/>
                          </a:solidFill>
                          <a:effectLst/>
                          <a:latin typeface="Lato" panose="020F0502020204030203" pitchFamily="34" charset="0"/>
                        </a:rPr>
                        <a:t>100%</a:t>
                      </a:r>
                    </a:p>
                  </a:txBody>
                  <a:tcPr marL="6350" marR="6350" marT="6350" marB="0" anchor="ctr">
                    <a:lnL>
                      <a:noFill/>
                    </a:lnL>
                    <a:lnR>
                      <a:noFill/>
                    </a:lnR>
                    <a:lnT>
                      <a:noFill/>
                    </a:lnT>
                    <a:lnB>
                      <a:noFill/>
                    </a:lnB>
                    <a:noFill/>
                  </a:tcPr>
                </a:tc>
                <a:extLst>
                  <a:ext uri="{0D108BD9-81ED-4DB2-BD59-A6C34878D82A}">
                    <a16:rowId xmlns:a16="http://schemas.microsoft.com/office/drawing/2014/main" val="524500703"/>
                  </a:ext>
                </a:extLst>
              </a:tr>
              <a:tr h="279734">
                <a:tc>
                  <a:txBody>
                    <a:bodyPr/>
                    <a:lstStyle/>
                    <a:p>
                      <a:pPr algn="l" fontAlgn="ctr"/>
                      <a:r>
                        <a:rPr lang="en-ZA" sz="1800" b="1" i="0" u="none" strike="noStrike">
                          <a:solidFill>
                            <a:srgbClr val="000000"/>
                          </a:solidFill>
                          <a:effectLst/>
                          <a:latin typeface="Lato" panose="020F0502020204030203" pitchFamily="34" charset="0"/>
                        </a:rPr>
                        <a:t>F1-Score (Non-Spam)</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99%</a:t>
                      </a:r>
                    </a:p>
                  </a:txBody>
                  <a:tcPr marL="6350" marR="6350" marT="6350" marB="0" anchor="ctr">
                    <a:lnL>
                      <a:noFill/>
                    </a:lnL>
                    <a:lnR>
                      <a:noFill/>
                    </a:lnR>
                    <a:lnT>
                      <a:noFill/>
                    </a:lnT>
                    <a:lnB>
                      <a:noFill/>
                    </a:lnB>
                    <a:noFill/>
                  </a:tcPr>
                </a:tc>
                <a:tc>
                  <a:txBody>
                    <a:bodyPr/>
                    <a:lstStyle/>
                    <a:p>
                      <a:pPr algn="r" fontAlgn="ctr"/>
                      <a:r>
                        <a:rPr lang="en-ZA" sz="1800" b="0" i="0" u="none" strike="noStrike">
                          <a:solidFill>
                            <a:srgbClr val="000000"/>
                          </a:solidFill>
                          <a:effectLst/>
                          <a:latin typeface="Lato" panose="020F0502020204030203" pitchFamily="34" charset="0"/>
                        </a:rPr>
                        <a:t>96%</a:t>
                      </a:r>
                    </a:p>
                  </a:txBody>
                  <a:tcPr marL="6350" marR="6350" marT="6350" marB="0" anchor="ctr">
                    <a:lnL>
                      <a:noFill/>
                    </a:lnL>
                    <a:lnR>
                      <a:noFill/>
                    </a:lnR>
                    <a:lnT>
                      <a:noFill/>
                    </a:lnT>
                    <a:lnB>
                      <a:noFill/>
                    </a:lnB>
                    <a:noFill/>
                  </a:tcPr>
                </a:tc>
                <a:tc>
                  <a:txBody>
                    <a:bodyPr/>
                    <a:lstStyle/>
                    <a:p>
                      <a:pPr algn="r" fontAlgn="ctr"/>
                      <a:r>
                        <a:rPr lang="en-ZA" sz="1800" b="1" i="0" u="none" strike="noStrike" dirty="0">
                          <a:solidFill>
                            <a:srgbClr val="000000"/>
                          </a:solidFill>
                          <a:effectLst/>
                          <a:latin typeface="Lato" panose="020F0502020204030203" pitchFamily="34" charset="0"/>
                        </a:rPr>
                        <a:t>99%</a:t>
                      </a:r>
                    </a:p>
                  </a:txBody>
                  <a:tcPr marL="6350" marR="6350" marT="6350" marB="0" anchor="ctr">
                    <a:lnL>
                      <a:noFill/>
                    </a:lnL>
                    <a:lnR>
                      <a:noFill/>
                    </a:lnR>
                    <a:lnT>
                      <a:noFill/>
                    </a:lnT>
                    <a:lnB>
                      <a:noFill/>
                    </a:lnB>
                    <a:noFill/>
                  </a:tcPr>
                </a:tc>
                <a:extLst>
                  <a:ext uri="{0D108BD9-81ED-4DB2-BD59-A6C34878D82A}">
                    <a16:rowId xmlns:a16="http://schemas.microsoft.com/office/drawing/2014/main" val="831969334"/>
                  </a:ext>
                </a:extLst>
              </a:tr>
            </a:tbl>
          </a:graphicData>
        </a:graphic>
      </p:graphicFrame>
      <p:sp>
        <p:nvSpPr>
          <p:cNvPr id="9" name="TextBox 8">
            <a:extLst>
              <a:ext uri="{FF2B5EF4-FFF2-40B4-BE49-F238E27FC236}">
                <a16:creationId xmlns:a16="http://schemas.microsoft.com/office/drawing/2014/main" id="{C434A524-2F2A-9208-B721-3BA6E9C87D88}"/>
              </a:ext>
            </a:extLst>
          </p:cNvPr>
          <p:cNvSpPr txBox="1"/>
          <p:nvPr/>
        </p:nvSpPr>
        <p:spPr>
          <a:xfrm>
            <a:off x="82040" y="4185022"/>
            <a:ext cx="12054542" cy="2308324"/>
          </a:xfrm>
          <a:prstGeom prst="rect">
            <a:avLst/>
          </a:prstGeom>
          <a:noFill/>
        </p:spPr>
        <p:txBody>
          <a:bodyPr wrap="square">
            <a:spAutoFit/>
          </a:bodyPr>
          <a:lstStyle/>
          <a:p>
            <a:pPr marL="285750" indent="-285750">
              <a:buFont typeface="Arial" panose="020B0604020202020204" pitchFamily="34" charset="0"/>
              <a:buChar char="•"/>
            </a:pPr>
            <a:r>
              <a:rPr lang="en-US" b="1" i="1" dirty="0">
                <a:latin typeface="Lato" panose="020F0502020204030203" pitchFamily="34" charset="0"/>
              </a:rPr>
              <a:t>Best Model Overall: </a:t>
            </a:r>
            <a:r>
              <a:rPr lang="en-US" dirty="0">
                <a:latin typeface="Lato" panose="020F0502020204030203" pitchFamily="34" charset="0"/>
              </a:rPr>
              <a:t>Logistic Regression slightly outperforms the other two models, achieving the highest accuracy (99.13%), precision, and recall for spam and non-spam emails.</a:t>
            </a:r>
          </a:p>
          <a:p>
            <a:endParaRPr lang="en-US" dirty="0">
              <a:latin typeface="Lato" panose="020F0502020204030203" pitchFamily="34" charset="0"/>
            </a:endParaRPr>
          </a:p>
          <a:p>
            <a:pPr marL="285750" indent="-285750">
              <a:buFont typeface="Arial" panose="020B0604020202020204" pitchFamily="34" charset="0"/>
              <a:buChar char="•"/>
            </a:pPr>
            <a:r>
              <a:rPr lang="en-US" b="1" i="1" dirty="0">
                <a:latin typeface="Lato" panose="020F0502020204030203" pitchFamily="34" charset="0"/>
              </a:rPr>
              <a:t>Perceptron Classifier:  </a:t>
            </a:r>
            <a:r>
              <a:rPr lang="en-US" dirty="0">
                <a:latin typeface="Lato" panose="020F0502020204030203" pitchFamily="34" charset="0"/>
              </a:rPr>
              <a:t>It performs comparably to Logistic Regression but falls short slightly in recall (96%) for spam emails. It is computationally more straightforward and a solid alternative if resources are limited.</a:t>
            </a:r>
          </a:p>
          <a:p>
            <a:endParaRPr lang="en-US" dirty="0">
              <a:latin typeface="Lato" panose="020F0502020204030203" pitchFamily="34" charset="0"/>
            </a:endParaRPr>
          </a:p>
          <a:p>
            <a:pPr marL="285750" indent="-285750">
              <a:buFont typeface="Arial" panose="020B0604020202020204" pitchFamily="34" charset="0"/>
              <a:buChar char="•"/>
            </a:pPr>
            <a:r>
              <a:rPr lang="en-US" b="1" i="1" dirty="0">
                <a:latin typeface="Lato" panose="020F0502020204030203" pitchFamily="34" charset="0"/>
              </a:rPr>
              <a:t>Linear Regression: </a:t>
            </a:r>
            <a:r>
              <a:rPr lang="en-US" dirty="0">
                <a:latin typeface="Lato" panose="020F0502020204030203" pitchFamily="34" charset="0"/>
              </a:rPr>
              <a:t>Has the lowest performance, especially for detecting spam emails, with a recall of only 84%.This means it misses more spam emails compared to the other models.</a:t>
            </a:r>
            <a:endParaRPr lang="en-ZA" dirty="0">
              <a:latin typeface="Lato" panose="020F0502020204030203" pitchFamily="34" charset="0"/>
            </a:endParaRPr>
          </a:p>
        </p:txBody>
      </p:sp>
    </p:spTree>
    <p:extLst>
      <p:ext uri="{BB962C8B-B14F-4D97-AF65-F5344CB8AC3E}">
        <p14:creationId xmlns:p14="http://schemas.microsoft.com/office/powerpoint/2010/main" val="183198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B77F728C-ED94-9C8D-CAAF-0EE370205C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A2A026-4399-F4CB-6D07-D452639316E9}"/>
              </a:ext>
            </a:extLst>
          </p:cNvPr>
          <p:cNvSpPr txBox="1"/>
          <p:nvPr/>
        </p:nvSpPr>
        <p:spPr>
          <a:xfrm>
            <a:off x="137458" y="65041"/>
            <a:ext cx="1194370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rPr>
              <a:t>Accuracy &amp; F-1 Score comparison</a:t>
            </a:r>
          </a:p>
        </p:txBody>
      </p:sp>
      <p:pic>
        <p:nvPicPr>
          <p:cNvPr id="8" name="Picture 7">
            <a:extLst>
              <a:ext uri="{FF2B5EF4-FFF2-40B4-BE49-F238E27FC236}">
                <a16:creationId xmlns:a16="http://schemas.microsoft.com/office/drawing/2014/main" id="{20E94EE0-392E-218B-1277-8E944B0531F4}"/>
              </a:ext>
            </a:extLst>
          </p:cNvPr>
          <p:cNvPicPr>
            <a:picLocks noChangeAspect="1"/>
          </p:cNvPicPr>
          <p:nvPr/>
        </p:nvPicPr>
        <p:blipFill>
          <a:blip r:embed="rId3"/>
          <a:stretch>
            <a:fillRect/>
          </a:stretch>
        </p:blipFill>
        <p:spPr>
          <a:xfrm>
            <a:off x="154096" y="588261"/>
            <a:ext cx="4692210" cy="2895193"/>
          </a:xfrm>
          <a:prstGeom prst="rect">
            <a:avLst/>
          </a:prstGeom>
        </p:spPr>
      </p:pic>
      <p:pic>
        <p:nvPicPr>
          <p:cNvPr id="10" name="Picture 9">
            <a:extLst>
              <a:ext uri="{FF2B5EF4-FFF2-40B4-BE49-F238E27FC236}">
                <a16:creationId xmlns:a16="http://schemas.microsoft.com/office/drawing/2014/main" id="{A5541266-F4A6-1933-30A9-7F9C1A7B067A}"/>
              </a:ext>
            </a:extLst>
          </p:cNvPr>
          <p:cNvPicPr>
            <a:picLocks noChangeAspect="1"/>
          </p:cNvPicPr>
          <p:nvPr/>
        </p:nvPicPr>
        <p:blipFill>
          <a:blip r:embed="rId4"/>
          <a:stretch>
            <a:fillRect/>
          </a:stretch>
        </p:blipFill>
        <p:spPr>
          <a:xfrm>
            <a:off x="5718201" y="663466"/>
            <a:ext cx="4725487" cy="2895193"/>
          </a:xfrm>
          <a:prstGeom prst="rect">
            <a:avLst/>
          </a:prstGeom>
        </p:spPr>
      </p:pic>
      <p:pic>
        <p:nvPicPr>
          <p:cNvPr id="11" name="Picture 10">
            <a:extLst>
              <a:ext uri="{FF2B5EF4-FFF2-40B4-BE49-F238E27FC236}">
                <a16:creationId xmlns:a16="http://schemas.microsoft.com/office/drawing/2014/main" id="{28E7D483-AB14-CC95-BE72-B0F17482C856}"/>
              </a:ext>
            </a:extLst>
          </p:cNvPr>
          <p:cNvPicPr>
            <a:picLocks noChangeAspect="1"/>
          </p:cNvPicPr>
          <p:nvPr/>
        </p:nvPicPr>
        <p:blipFill>
          <a:blip r:embed="rId5"/>
          <a:stretch>
            <a:fillRect/>
          </a:stretch>
        </p:blipFill>
        <p:spPr>
          <a:xfrm>
            <a:off x="154096" y="3618328"/>
            <a:ext cx="4788018" cy="3085737"/>
          </a:xfrm>
          <a:prstGeom prst="rect">
            <a:avLst/>
          </a:prstGeom>
        </p:spPr>
      </p:pic>
      <p:sp>
        <p:nvSpPr>
          <p:cNvPr id="12" name="TextBox 11">
            <a:extLst>
              <a:ext uri="{FF2B5EF4-FFF2-40B4-BE49-F238E27FC236}">
                <a16:creationId xmlns:a16="http://schemas.microsoft.com/office/drawing/2014/main" id="{6D9A186A-5C45-B1B5-AFBD-67C13043638E}"/>
              </a:ext>
            </a:extLst>
          </p:cNvPr>
          <p:cNvSpPr txBox="1"/>
          <p:nvPr/>
        </p:nvSpPr>
        <p:spPr>
          <a:xfrm>
            <a:off x="5196113" y="3542180"/>
            <a:ext cx="6657439" cy="3139321"/>
          </a:xfrm>
          <a:prstGeom prst="rect">
            <a:avLst/>
          </a:prstGeom>
          <a:noFill/>
        </p:spPr>
        <p:txBody>
          <a:bodyPr wrap="square">
            <a:spAutoFit/>
          </a:bodyPr>
          <a:lstStyle/>
          <a:p>
            <a:pPr marL="285750" indent="-285750">
              <a:buFont typeface="Arial" panose="020B0604020202020204" pitchFamily="34" charset="0"/>
              <a:buChar char="•"/>
            </a:pPr>
            <a:r>
              <a:rPr lang="en-US" b="1" i="1" dirty="0">
                <a:latin typeface="Lato" panose="020F0502020204030203" pitchFamily="34" charset="0"/>
              </a:rPr>
              <a:t>Accuracy Score: </a:t>
            </a:r>
            <a:r>
              <a:rPr lang="en-US" i="1" dirty="0">
                <a:latin typeface="Lato" panose="020F0502020204030203" pitchFamily="34" charset="0"/>
              </a:rPr>
              <a:t>is the fraction of correct classifications. In this case, Logistic Regression is the best</a:t>
            </a:r>
          </a:p>
          <a:p>
            <a:pPr marL="285750" indent="-285750">
              <a:buFont typeface="Arial" panose="020B0604020202020204" pitchFamily="34" charset="0"/>
              <a:buChar char="•"/>
            </a:pPr>
            <a:endParaRPr lang="en-US" b="1" i="1" dirty="0">
              <a:latin typeface="Lato" panose="020F0502020204030203" pitchFamily="34" charset="0"/>
            </a:endParaRPr>
          </a:p>
          <a:p>
            <a:pPr marL="285750" indent="-285750">
              <a:buFont typeface="Arial" panose="020B0604020202020204" pitchFamily="34" charset="0"/>
              <a:buChar char="•"/>
            </a:pPr>
            <a:r>
              <a:rPr lang="en-US" b="1" i="1" dirty="0">
                <a:latin typeface="Lato" panose="020F0502020204030203" pitchFamily="34" charset="0"/>
              </a:rPr>
              <a:t>F1-Score: </a:t>
            </a:r>
            <a:r>
              <a:rPr lang="en-US" i="1" dirty="0">
                <a:latin typeface="Lato" panose="020F0502020204030203" pitchFamily="34" charset="0"/>
              </a:rPr>
              <a:t>This is the harmonic mean of</a:t>
            </a:r>
            <a:r>
              <a:rPr lang="en-US" b="1" i="1" dirty="0">
                <a:latin typeface="Lato" panose="020F0502020204030203" pitchFamily="34" charset="0"/>
              </a:rPr>
              <a:t> </a:t>
            </a:r>
            <a:r>
              <a:rPr lang="en-US" i="1" dirty="0">
                <a:latin typeface="Lato" panose="020F0502020204030203" pitchFamily="34" charset="0"/>
              </a:rPr>
              <a:t>precision and recall.  The closer this value is to 1, the more balanced the model is regarding performance (Buhl,2023). The logistic regression classifier showed good performance in both classes.</a:t>
            </a:r>
          </a:p>
          <a:p>
            <a:pPr marL="285750" indent="-285750">
              <a:buFont typeface="Arial" panose="020B0604020202020204" pitchFamily="34" charset="0"/>
              <a:buChar char="•"/>
            </a:pPr>
            <a:endParaRPr lang="en-US" b="1" i="1" dirty="0">
              <a:latin typeface="Lato" panose="020F0502020204030203" pitchFamily="34" charset="0"/>
            </a:endParaRPr>
          </a:p>
          <a:p>
            <a:pPr marL="285750" indent="-285750">
              <a:buFont typeface="Arial" panose="020B0604020202020204" pitchFamily="34" charset="0"/>
              <a:buChar char="•"/>
            </a:pPr>
            <a:r>
              <a:rPr lang="en-US" b="1" i="1" dirty="0">
                <a:latin typeface="Lato" panose="020F0502020204030203" pitchFamily="34" charset="0"/>
              </a:rPr>
              <a:t>ROC (AUC): </a:t>
            </a:r>
            <a:r>
              <a:rPr lang="en-US" i="1" dirty="0">
                <a:latin typeface="Lato" panose="020F0502020204030203" pitchFamily="34" charset="0"/>
              </a:rPr>
              <a:t> The ROC-AUC further shows that the logistic classifier outperforms the two other models, with the linear regressor third</a:t>
            </a:r>
            <a:endParaRPr lang="en-ZA" dirty="0">
              <a:latin typeface="Lato" panose="020F0502020204030203" pitchFamily="34" charset="0"/>
            </a:endParaRPr>
          </a:p>
        </p:txBody>
      </p:sp>
    </p:spTree>
    <p:extLst>
      <p:ext uri="{BB962C8B-B14F-4D97-AF65-F5344CB8AC3E}">
        <p14:creationId xmlns:p14="http://schemas.microsoft.com/office/powerpoint/2010/main" val="402028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C1978E17-A24B-FF9C-8B48-DB73CDFB6C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0B1922-74D4-8463-DBE1-7AA634D55591}"/>
              </a:ext>
            </a:extLst>
          </p:cNvPr>
          <p:cNvSpPr txBox="1"/>
          <p:nvPr/>
        </p:nvSpPr>
        <p:spPr>
          <a:xfrm>
            <a:off x="137458" y="65041"/>
            <a:ext cx="1194370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Conclusions</a:t>
            </a:r>
          </a:p>
        </p:txBody>
      </p:sp>
      <p:sp>
        <p:nvSpPr>
          <p:cNvPr id="4" name="TextBox 3">
            <a:extLst>
              <a:ext uri="{FF2B5EF4-FFF2-40B4-BE49-F238E27FC236}">
                <a16:creationId xmlns:a16="http://schemas.microsoft.com/office/drawing/2014/main" id="{B6A2C4AD-DC61-6A46-496D-C72A6F480D77}"/>
              </a:ext>
            </a:extLst>
          </p:cNvPr>
          <p:cNvSpPr txBox="1"/>
          <p:nvPr/>
        </p:nvSpPr>
        <p:spPr>
          <a:xfrm>
            <a:off x="248295" y="822036"/>
            <a:ext cx="11943705" cy="3472873"/>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dirty="0">
                <a:latin typeface="Lato" panose="020F0502020204030203" pitchFamily="34" charset="0"/>
              </a:rPr>
              <a:t>The logistic regression classifier performed the best for spam detection. It can be used as a starting point for a binary classification problem considering the no-free lunch theorem. The no free lunch theorem posits there is no best algorithm for every problem and less complex models can be the best solution to complex problems (Wikipedia, 2024). </a:t>
            </a:r>
          </a:p>
          <a:p>
            <a:pPr lvl="1"/>
            <a:endParaRPr lang="en-ZA" dirty="0">
              <a:latin typeface="Lato" panose="020F0502020204030203" pitchFamily="34" charset="0"/>
            </a:endParaRPr>
          </a:p>
          <a:p>
            <a:pPr lvl="1"/>
            <a:r>
              <a:rPr lang="en-ZA" dirty="0">
                <a:latin typeface="Lato" panose="020F0502020204030203" pitchFamily="34" charset="0"/>
              </a:rPr>
              <a:t>Linear regression provides insights but is not ideal for classification. It could be used as a benchmark model. This means any binary classification model should, at a minimum, perform better than the linear regression model before it is deployed in production.</a:t>
            </a:r>
          </a:p>
          <a:p>
            <a:pPr lvl="1"/>
            <a:endParaRPr lang="en-ZA" dirty="0">
              <a:latin typeface="Lato" panose="020F0502020204030203" pitchFamily="34" charset="0"/>
            </a:endParaRPr>
          </a:p>
          <a:p>
            <a:pPr lvl="1"/>
            <a:r>
              <a:rPr lang="en-ZA" dirty="0">
                <a:latin typeface="Lato" panose="020F0502020204030203" pitchFamily="34" charset="0"/>
              </a:rPr>
              <a:t>Finally, the Perceptron could be considered a lightweight option for binary spam detection that can be used in production. It is a straightforward implementation and performs well, as noted in the results.</a:t>
            </a:r>
          </a:p>
          <a:p>
            <a:pPr lvl="1"/>
            <a:endParaRPr lang="en-ZA" dirty="0">
              <a:latin typeface="Lato" panose="020F0502020204030203" pitchFamily="34" charset="0"/>
            </a:endParaRPr>
          </a:p>
          <a:p>
            <a:pPr lvl="1"/>
            <a:endParaRPr lang="en-ZA" dirty="0">
              <a:latin typeface="Lato" panose="020F0502020204030203" pitchFamily="34" charset="0"/>
            </a:endParaRPr>
          </a:p>
          <a:p>
            <a:pPr lvl="1"/>
            <a:endParaRPr lang="en-ZA" dirty="0">
              <a:latin typeface="Lato" panose="020F0502020204030203" pitchFamily="34" charset="0"/>
            </a:endParaRPr>
          </a:p>
          <a:p>
            <a:pPr marL="0" lvl="1" indent="0">
              <a:buNone/>
            </a:pPr>
            <a:endParaRPr lang="en-ZA" dirty="0">
              <a:latin typeface="Lato" panose="020F0502020204030203" pitchFamily="34" charset="0"/>
            </a:endParaRPr>
          </a:p>
        </p:txBody>
      </p:sp>
    </p:spTree>
    <p:extLst>
      <p:ext uri="{BB962C8B-B14F-4D97-AF65-F5344CB8AC3E}">
        <p14:creationId xmlns:p14="http://schemas.microsoft.com/office/powerpoint/2010/main" val="386835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sp>
        <p:nvSpPr>
          <p:cNvPr id="319" name="Google Shape;319;p36"/>
          <p:cNvSpPr txBox="1"/>
          <p:nvPr/>
        </p:nvSpPr>
        <p:spPr>
          <a:xfrm>
            <a:off x="2709906" y="1348526"/>
            <a:ext cx="9482094" cy="4576436"/>
          </a:xfrm>
          <a:prstGeom prst="rect">
            <a:avLst/>
          </a:prstGeom>
          <a:noFill/>
          <a:ln>
            <a:noFill/>
          </a:ln>
        </p:spPr>
        <p:txBody>
          <a:bodyPr spcFirstLastPara="1" wrap="square" lIns="91425" tIns="91425" rIns="91425" bIns="91425" anchor="t" anchorCtr="0">
            <a:noAutofit/>
          </a:bodyPr>
          <a:lstStyle/>
          <a:p>
            <a:pPr marL="285750" indent="-285750">
              <a:lnSpc>
                <a:spcPct val="115000"/>
              </a:lnSpc>
              <a:buClr>
                <a:srgbClr val="FFFF00"/>
              </a:buClr>
              <a:buFont typeface="Arial" panose="020B0604020202020204" pitchFamily="34" charset="0"/>
              <a:buChar char="•"/>
            </a:pPr>
            <a:r>
              <a:rPr lang="en-US" sz="1600" dirty="0">
                <a:solidFill>
                  <a:schemeClr val="bg1"/>
                </a:solidFill>
                <a:latin typeface="Lato" panose="020F0502020204030203" pitchFamily="34" charset="0"/>
                <a:ea typeface="Roboto" panose="02000000000000000000" pitchFamily="2" charset="0"/>
                <a:cs typeface="Roboto" panose="02000000000000000000" pitchFamily="2" charset="0"/>
              </a:rPr>
              <a:t>Roy, A. (2018). Chapter 1 - Introduction to CRISP DM Framework for Data Science and Machine Learning | LinkedIn. </a:t>
            </a:r>
            <a:r>
              <a:rPr lang="en-US" sz="1600" dirty="0">
                <a:solidFill>
                  <a:schemeClr val="bg1"/>
                </a:solidFill>
                <a:latin typeface="Lato" panose="020F0502020204030203" pitchFamily="34" charset="0"/>
                <a:ea typeface="Roboto" panose="02000000000000000000" pitchFamily="2" charset="0"/>
                <a:cs typeface="Roboto" panose="02000000000000000000" pitchFamily="2" charset="0"/>
                <a:hlinkClick r:id="rId4"/>
              </a:rPr>
              <a:t>https://www.linkedin.com/pulse/chapter-1-introduction-crisp-dm-framework-data-science-anshul-roy/</a:t>
            </a:r>
            <a:r>
              <a:rPr lang="en-US" sz="1600" dirty="0">
                <a:solidFill>
                  <a:schemeClr val="bg1"/>
                </a:solidFill>
                <a:latin typeface="Lato" panose="020F0502020204030203" pitchFamily="34" charset="0"/>
                <a:ea typeface="Roboto" panose="02000000000000000000" pitchFamily="2" charset="0"/>
                <a:cs typeface="Roboto" panose="02000000000000000000" pitchFamily="2" charset="0"/>
              </a:rPr>
              <a:t>  </a:t>
            </a:r>
          </a:p>
          <a:p>
            <a:pPr marL="285750" indent="-285750">
              <a:lnSpc>
                <a:spcPct val="115000"/>
              </a:lnSpc>
              <a:buClr>
                <a:srgbClr val="FFFF00"/>
              </a:buClr>
              <a:buFont typeface="Arial" panose="020B0604020202020204" pitchFamily="34" charset="0"/>
              <a:buChar char="•"/>
            </a:pPr>
            <a:endParaRPr lang="en-US" sz="1600" b="0" dirty="0">
              <a:solidFill>
                <a:schemeClr val="bg1"/>
              </a:solidFill>
              <a:effectLst/>
              <a:latin typeface="Lato" panose="020F0502020204030203" pitchFamily="34" charset="0"/>
              <a:ea typeface="Roboto" panose="02000000000000000000" pitchFamily="2" charset="0"/>
              <a:cs typeface="Roboto" panose="02000000000000000000" pitchFamily="2" charset="0"/>
            </a:endParaRPr>
          </a:p>
          <a:p>
            <a:pPr marL="285750" indent="-285750">
              <a:lnSpc>
                <a:spcPct val="115000"/>
              </a:lnSpc>
              <a:buClr>
                <a:srgbClr val="FFFF00"/>
              </a:buClr>
              <a:buFont typeface="Arial" panose="020B0604020202020204" pitchFamily="34" charset="0"/>
              <a:buChar char="•"/>
            </a:pPr>
            <a:r>
              <a:rPr lang="en-ZA" sz="1600" b="0" dirty="0" err="1">
                <a:solidFill>
                  <a:srgbClr val="CCCCCC"/>
                </a:solidFill>
                <a:effectLst/>
                <a:latin typeface="Lato" panose="020F0502020204030203" pitchFamily="34" charset="0"/>
              </a:rPr>
              <a:t>Jackksoncsie</a:t>
            </a:r>
            <a:r>
              <a:rPr lang="en-ZA" sz="1600" b="0" dirty="0">
                <a:solidFill>
                  <a:srgbClr val="CCCCCC"/>
                </a:solidFill>
                <a:effectLst/>
                <a:latin typeface="Lato" panose="020F0502020204030203" pitchFamily="34" charset="0"/>
              </a:rPr>
              <a:t>. (2023). Spam email Dataset. </a:t>
            </a:r>
            <a:r>
              <a:rPr lang="en-ZA" sz="1600" b="0" dirty="0">
                <a:solidFill>
                  <a:srgbClr val="CCCCCC"/>
                </a:solidFill>
                <a:effectLst/>
                <a:latin typeface="Lato" panose="020F0502020204030203" pitchFamily="34" charset="0"/>
                <a:hlinkClick r:id="rId5"/>
              </a:rPr>
              <a:t>https://www.kaggle.com/datasets/jackksoncsie/spam-email-dataset/data</a:t>
            </a:r>
            <a:r>
              <a:rPr lang="en-ZA" sz="1600" b="0" dirty="0">
                <a:solidFill>
                  <a:srgbClr val="CCCCCC"/>
                </a:solidFill>
                <a:effectLst/>
                <a:latin typeface="Lato" panose="020F0502020204030203" pitchFamily="34" charset="0"/>
              </a:rPr>
              <a:t> </a:t>
            </a:r>
          </a:p>
          <a:p>
            <a:pPr marL="285750" indent="-285750">
              <a:lnSpc>
                <a:spcPct val="115000"/>
              </a:lnSpc>
              <a:buClr>
                <a:srgbClr val="FFFF00"/>
              </a:buClr>
              <a:buFont typeface="Arial" panose="020B0604020202020204" pitchFamily="34" charset="0"/>
              <a:buChar char="•"/>
            </a:pPr>
            <a:endParaRPr lang="en-ZA" sz="1600" dirty="0">
              <a:solidFill>
                <a:srgbClr val="CCCCCC"/>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ZA" sz="1600" b="0" dirty="0">
                <a:solidFill>
                  <a:srgbClr val="CCCCCC"/>
                </a:solidFill>
                <a:effectLst/>
                <a:latin typeface="Lato" panose="020F0502020204030203" pitchFamily="34" charset="0"/>
              </a:rPr>
              <a:t>GeeksforGeeks. (2023). Logistic Regression using Python. </a:t>
            </a:r>
            <a:r>
              <a:rPr lang="en-ZA" sz="1600" b="0" dirty="0">
                <a:solidFill>
                  <a:srgbClr val="CCCCCC"/>
                </a:solidFill>
                <a:effectLst/>
                <a:latin typeface="Lato" panose="020F0502020204030203" pitchFamily="34" charset="0"/>
                <a:hlinkClick r:id="rId6"/>
              </a:rPr>
              <a:t>https://www.geeksforgeeks.org/ml-logistic-regression-using-python/</a:t>
            </a:r>
            <a:r>
              <a:rPr lang="en-ZA" sz="1600" b="0" dirty="0">
                <a:solidFill>
                  <a:srgbClr val="CCCCCC"/>
                </a:solidFill>
                <a:effectLst/>
                <a:latin typeface="Lato" panose="020F0502020204030203" pitchFamily="34" charset="0"/>
              </a:rPr>
              <a:t> </a:t>
            </a:r>
          </a:p>
          <a:p>
            <a:pPr marL="285750" indent="-285750">
              <a:lnSpc>
                <a:spcPct val="115000"/>
              </a:lnSpc>
              <a:buClr>
                <a:srgbClr val="FFFF00"/>
              </a:buClr>
              <a:buFont typeface="Arial" panose="020B0604020202020204" pitchFamily="34" charset="0"/>
              <a:buChar char="•"/>
            </a:pPr>
            <a:endParaRPr lang="en-ZA" sz="1600" dirty="0">
              <a:solidFill>
                <a:srgbClr val="CCCCCC"/>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ZA" sz="1600" b="0" dirty="0">
                <a:solidFill>
                  <a:srgbClr val="CCCCCC"/>
                </a:solidFill>
                <a:effectLst/>
                <a:latin typeface="Lato" panose="020F0502020204030203" pitchFamily="34" charset="0"/>
              </a:rPr>
              <a:t>DataCamp. (2024). Python Logistic Regression Tutorial with </a:t>
            </a:r>
            <a:r>
              <a:rPr lang="en-ZA" sz="1600" b="0" dirty="0" err="1">
                <a:solidFill>
                  <a:srgbClr val="CCCCCC"/>
                </a:solidFill>
                <a:effectLst/>
                <a:latin typeface="Lato" panose="020F0502020204030203" pitchFamily="34" charset="0"/>
              </a:rPr>
              <a:t>Sklearn</a:t>
            </a:r>
            <a:r>
              <a:rPr lang="en-ZA" sz="1600" b="0" dirty="0">
                <a:solidFill>
                  <a:srgbClr val="CCCCCC"/>
                </a:solidFill>
                <a:effectLst/>
                <a:latin typeface="Lato" panose="020F0502020204030203" pitchFamily="34" charset="0"/>
              </a:rPr>
              <a:t> &amp; Scikit. </a:t>
            </a:r>
            <a:r>
              <a:rPr lang="en-ZA" sz="1600" b="0" dirty="0">
                <a:solidFill>
                  <a:srgbClr val="CCCCCC"/>
                </a:solidFill>
                <a:effectLst/>
                <a:latin typeface="Lato" panose="020F0502020204030203" pitchFamily="34" charset="0"/>
                <a:hlinkClick r:id="rId7"/>
              </a:rPr>
              <a:t>https://www.datacamp.com/tutorial/understanding-logistic-regression-python</a:t>
            </a:r>
            <a:endParaRPr lang="en-ZA" sz="1600" b="0" dirty="0">
              <a:solidFill>
                <a:srgbClr val="CCCCCC"/>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ZA" sz="1600" dirty="0">
              <a:solidFill>
                <a:srgbClr val="CCCCCC"/>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sp>
        <p:nvSpPr>
          <p:cNvPr id="320" name="Google Shape;320;p36"/>
          <p:cNvSpPr txBox="1"/>
          <p:nvPr/>
        </p:nvSpPr>
        <p:spPr>
          <a:xfrm>
            <a:off x="2969072" y="737726"/>
            <a:ext cx="6292778" cy="610800"/>
          </a:xfrm>
          <a:prstGeom prst="rect">
            <a:avLst/>
          </a:prstGeom>
          <a:noFill/>
          <a:ln>
            <a:noFill/>
          </a:ln>
        </p:spPr>
        <p:txBody>
          <a:bodyPr spcFirstLastPara="1" wrap="square" lIns="91425" tIns="45700" rIns="91425" bIns="45700" anchor="t" anchorCtr="0">
            <a:noAutofit/>
          </a:bodyPr>
          <a:lstStyle/>
          <a:p>
            <a:pPr>
              <a:buClr>
                <a:srgbClr val="000000"/>
              </a:buClr>
              <a:buSzPts val="4000"/>
            </a:pPr>
            <a:r>
              <a:rPr lang="en"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rPr>
              <a:t>References</a:t>
            </a:r>
            <a:endParaRPr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pic>
        <p:nvPicPr>
          <p:cNvPr id="321" name="Google Shape;321;p36"/>
          <p:cNvPicPr preferRelativeResize="0"/>
          <p:nvPr/>
        </p:nvPicPr>
        <p:blipFill rotWithShape="1">
          <a:blip r:embed="rId8">
            <a:alphaModFix/>
          </a:blip>
          <a:srcRect/>
          <a:stretch/>
        </p:blipFill>
        <p:spPr>
          <a:xfrm>
            <a:off x="9261851" y="219876"/>
            <a:ext cx="1212499" cy="517851"/>
          </a:xfrm>
          <a:prstGeom prst="rect">
            <a:avLst/>
          </a:prstGeom>
          <a:noFill/>
          <a:ln>
            <a:noFill/>
          </a:ln>
        </p:spPr>
      </p:pic>
      <p:sp>
        <p:nvSpPr>
          <p:cNvPr id="2" name="Google Shape;7104;p72">
            <a:extLst>
              <a:ext uri="{FF2B5EF4-FFF2-40B4-BE49-F238E27FC236}">
                <a16:creationId xmlns:a16="http://schemas.microsoft.com/office/drawing/2014/main" id="{D6EBE016-E5F0-E0D3-5300-35105344DB52}"/>
              </a:ext>
            </a:extLst>
          </p:cNvPr>
          <p:cNvSpPr/>
          <p:nvPr/>
        </p:nvSpPr>
        <p:spPr>
          <a:xfrm>
            <a:off x="8378637" y="933038"/>
            <a:ext cx="343862" cy="313126"/>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FFFF00"/>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a:extLst>
            <a:ext uri="{FF2B5EF4-FFF2-40B4-BE49-F238E27FC236}">
              <a16:creationId xmlns:a16="http://schemas.microsoft.com/office/drawing/2014/main" id="{9546FF68-CC37-BCFC-F3DB-C51F6BB2B4F5}"/>
            </a:ext>
          </a:extLst>
        </p:cNvPr>
        <p:cNvGrpSpPr/>
        <p:nvPr/>
      </p:nvGrpSpPr>
      <p:grpSpPr>
        <a:xfrm>
          <a:off x="0" y="0"/>
          <a:ext cx="0" cy="0"/>
          <a:chOff x="0" y="0"/>
          <a:chExt cx="0" cy="0"/>
        </a:xfrm>
      </p:grpSpPr>
      <p:sp>
        <p:nvSpPr>
          <p:cNvPr id="319" name="Google Shape;319;p36">
            <a:extLst>
              <a:ext uri="{FF2B5EF4-FFF2-40B4-BE49-F238E27FC236}">
                <a16:creationId xmlns:a16="http://schemas.microsoft.com/office/drawing/2014/main" id="{D598F3BA-20C5-DACB-3DFD-43595CF2458B}"/>
              </a:ext>
            </a:extLst>
          </p:cNvPr>
          <p:cNvSpPr txBox="1"/>
          <p:nvPr/>
        </p:nvSpPr>
        <p:spPr>
          <a:xfrm>
            <a:off x="2709906" y="1348526"/>
            <a:ext cx="9482094" cy="4576436"/>
          </a:xfrm>
          <a:prstGeom prst="rect">
            <a:avLst/>
          </a:prstGeom>
          <a:noFill/>
          <a:ln>
            <a:noFill/>
          </a:ln>
        </p:spPr>
        <p:txBody>
          <a:bodyPr spcFirstLastPara="1" wrap="square" lIns="91425" tIns="91425" rIns="91425" bIns="91425" anchor="t" anchorCtr="0">
            <a:noAutofit/>
          </a:bodyPr>
          <a:lstStyle/>
          <a:p>
            <a:pPr marL="285750" indent="-285750">
              <a:lnSpc>
                <a:spcPct val="115000"/>
              </a:lnSpc>
              <a:buClr>
                <a:srgbClr val="FFFF00"/>
              </a:buClr>
              <a:buFont typeface="Arial" panose="020B0604020202020204" pitchFamily="34" charset="0"/>
              <a:buChar char="•"/>
            </a:pPr>
            <a:r>
              <a:rPr lang="en-US" sz="1600" dirty="0" err="1">
                <a:solidFill>
                  <a:schemeClr val="bg1"/>
                </a:solidFill>
                <a:effectLst/>
                <a:latin typeface="Lato" panose="020F0502020204030203" pitchFamily="34" charset="0"/>
              </a:rPr>
              <a:t>GeeksforGeeks</a:t>
            </a:r>
            <a:r>
              <a:rPr lang="en-US" sz="1600" dirty="0">
                <a:solidFill>
                  <a:schemeClr val="bg1"/>
                </a:solidFill>
                <a:effectLst/>
                <a:latin typeface="Lato" panose="020F0502020204030203" pitchFamily="34" charset="0"/>
              </a:rPr>
              <a:t>. (2024). </a:t>
            </a:r>
            <a:r>
              <a:rPr lang="en-US" sz="1600" i="1" dirty="0">
                <a:solidFill>
                  <a:schemeClr val="bg1"/>
                </a:solidFill>
                <a:effectLst/>
                <a:latin typeface="Lato" panose="020F0502020204030203" pitchFamily="34" charset="0"/>
              </a:rPr>
              <a:t>What is Perceptron | The Simplest Artificial neural network</a:t>
            </a:r>
            <a:r>
              <a:rPr lang="en-US" sz="1600" dirty="0">
                <a:solidFill>
                  <a:schemeClr val="bg1"/>
                </a:solidFill>
                <a:effectLst/>
                <a:latin typeface="Lato" panose="020F0502020204030203" pitchFamily="34" charset="0"/>
              </a:rPr>
              <a:t>. </a:t>
            </a:r>
            <a:r>
              <a:rPr lang="en-US" sz="1600" dirty="0">
                <a:solidFill>
                  <a:schemeClr val="accent5"/>
                </a:solidFill>
                <a:effectLst/>
                <a:latin typeface="Lato" panose="020F0502020204030203" pitchFamily="34" charset="0"/>
                <a:hlinkClick r:id="rId4"/>
              </a:rPr>
              <a:t>https://www.geeksforgeeks.org/what-is-perceptron-the-simplest-artificial-neural-network/</a:t>
            </a:r>
            <a:endParaRPr lang="en-US" sz="1600" dirty="0">
              <a:solidFill>
                <a:schemeClr val="accent5"/>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i="1" dirty="0">
              <a:solidFill>
                <a:schemeClr val="bg1"/>
              </a:solidFill>
              <a:effectLst/>
            </a:endParaRPr>
          </a:p>
          <a:p>
            <a:pPr marL="285750" indent="-285750">
              <a:lnSpc>
                <a:spcPct val="115000"/>
              </a:lnSpc>
              <a:buClr>
                <a:srgbClr val="FFFF00"/>
              </a:buClr>
              <a:buFont typeface="Arial" panose="020B0604020202020204" pitchFamily="34" charset="0"/>
              <a:buChar char="•"/>
            </a:pPr>
            <a:r>
              <a:rPr lang="en-US" sz="1600" i="1" dirty="0">
                <a:solidFill>
                  <a:schemeClr val="bg1"/>
                </a:solidFill>
                <a:effectLst/>
                <a:latin typeface="Lato" panose="020F0502020204030203" pitchFamily="34" charset="0"/>
              </a:rPr>
              <a:t>scikit-learn: machine learning in Python — scikit-learn 1.5.2 documentation</a:t>
            </a:r>
            <a:r>
              <a:rPr lang="en-US" sz="1600" dirty="0">
                <a:solidFill>
                  <a:schemeClr val="bg1"/>
                </a:solidFill>
                <a:effectLst/>
                <a:latin typeface="Lato" panose="020F0502020204030203" pitchFamily="34" charset="0"/>
              </a:rPr>
              <a:t>. (n.d.). Retrieved November 25, 2024, from </a:t>
            </a:r>
            <a:r>
              <a:rPr lang="en-US" sz="1600" dirty="0">
                <a:solidFill>
                  <a:schemeClr val="bg1"/>
                </a:solidFill>
                <a:effectLst/>
                <a:latin typeface="Lato" panose="020F0502020204030203" pitchFamily="34" charset="0"/>
                <a:hlinkClick r:id="rId5"/>
              </a:rPr>
              <a:t>https://scikit-learn.org/1.5/index.html</a:t>
            </a: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US" sz="1600" dirty="0">
                <a:solidFill>
                  <a:schemeClr val="bg1"/>
                </a:solidFill>
                <a:effectLst/>
                <a:latin typeface="Lato" panose="020F0502020204030203" pitchFamily="34" charset="0"/>
              </a:rPr>
              <a:t>Buhl, N. (2023). </a:t>
            </a:r>
            <a:r>
              <a:rPr lang="en-US" sz="1600" i="1" dirty="0">
                <a:solidFill>
                  <a:schemeClr val="bg1"/>
                </a:solidFill>
                <a:effectLst/>
                <a:latin typeface="Lato" panose="020F0502020204030203" pitchFamily="34" charset="0"/>
              </a:rPr>
              <a:t>F1 Score in Machine Learning Explained</a:t>
            </a:r>
            <a:r>
              <a:rPr lang="en-US" sz="1600" dirty="0">
                <a:solidFill>
                  <a:schemeClr val="bg1"/>
                </a:solidFill>
                <a:effectLst/>
                <a:latin typeface="Lato" panose="020F0502020204030203" pitchFamily="34" charset="0"/>
              </a:rPr>
              <a:t>. </a:t>
            </a:r>
            <a:r>
              <a:rPr lang="en-US" sz="1600" dirty="0" err="1">
                <a:solidFill>
                  <a:schemeClr val="bg1"/>
                </a:solidFill>
                <a:effectLst/>
                <a:latin typeface="Lato" panose="020F0502020204030203" pitchFamily="34" charset="0"/>
              </a:rPr>
              <a:t>Encord</a:t>
            </a:r>
            <a:r>
              <a:rPr lang="en-US" sz="1600" dirty="0">
                <a:solidFill>
                  <a:schemeClr val="bg1"/>
                </a:solidFill>
                <a:effectLst/>
                <a:latin typeface="Lato" panose="020F0502020204030203" pitchFamily="34" charset="0"/>
              </a:rPr>
              <a:t>. </a:t>
            </a:r>
            <a:r>
              <a:rPr lang="en-US" sz="1600" dirty="0">
                <a:solidFill>
                  <a:schemeClr val="bg1"/>
                </a:solidFill>
                <a:effectLst/>
                <a:latin typeface="Lato" panose="020F0502020204030203" pitchFamily="34" charset="0"/>
                <a:hlinkClick r:id="rId6"/>
              </a:rPr>
              <a:t>https://encord.com/blog/f1-score-in-machine-learning/</a:t>
            </a: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r>
              <a:rPr lang="en-US" sz="1600" dirty="0">
                <a:solidFill>
                  <a:schemeClr val="bg1"/>
                </a:solidFill>
                <a:effectLst/>
                <a:latin typeface="Lato" panose="020F0502020204030203" pitchFamily="34" charset="0"/>
              </a:rPr>
              <a:t>Wikipedia. (2024). </a:t>
            </a:r>
            <a:r>
              <a:rPr lang="en-US" sz="1600" i="1" dirty="0">
                <a:solidFill>
                  <a:schemeClr val="bg1"/>
                </a:solidFill>
                <a:effectLst/>
                <a:latin typeface="Lato" panose="020F0502020204030203" pitchFamily="34" charset="0"/>
              </a:rPr>
              <a:t>No free lunch in search and optimization - Wikipedia</a:t>
            </a:r>
            <a:r>
              <a:rPr lang="en-US" sz="1600" dirty="0">
                <a:solidFill>
                  <a:schemeClr val="bg1"/>
                </a:solidFill>
                <a:effectLst/>
                <a:latin typeface="Lato" panose="020F0502020204030203" pitchFamily="34" charset="0"/>
              </a:rPr>
              <a:t>. Wikipedia. </a:t>
            </a:r>
            <a:r>
              <a:rPr lang="en-US" sz="1600" dirty="0">
                <a:solidFill>
                  <a:schemeClr val="bg1"/>
                </a:solidFill>
                <a:effectLst/>
                <a:latin typeface="Lato" panose="020F0502020204030203" pitchFamily="34" charset="0"/>
                <a:hlinkClick r:id="rId7"/>
              </a:rPr>
              <a:t>https://en.wikipedia.org/wiki/No_free_lunch_in_search_and_optimization</a:t>
            </a: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dirty="0">
              <a:solidFill>
                <a:schemeClr val="bg1"/>
              </a:solidFill>
              <a:effectLst/>
            </a:endParaRPr>
          </a:p>
          <a:p>
            <a:pPr marL="285750" indent="-285750">
              <a:lnSpc>
                <a:spcPct val="115000"/>
              </a:lnSpc>
              <a:buClr>
                <a:srgbClr val="FFFF00"/>
              </a:buClr>
              <a:buFont typeface="Arial" panose="020B0604020202020204" pitchFamily="34" charset="0"/>
              <a:buChar char="•"/>
            </a:pPr>
            <a:endParaRPr lang="en-ZA" sz="1600" b="0" dirty="0">
              <a:solidFill>
                <a:srgbClr val="CCCCCC"/>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sp>
        <p:nvSpPr>
          <p:cNvPr id="320" name="Google Shape;320;p36">
            <a:extLst>
              <a:ext uri="{FF2B5EF4-FFF2-40B4-BE49-F238E27FC236}">
                <a16:creationId xmlns:a16="http://schemas.microsoft.com/office/drawing/2014/main" id="{36CA5E47-77B5-1057-A398-19347D80EBD4}"/>
              </a:ext>
            </a:extLst>
          </p:cNvPr>
          <p:cNvSpPr txBox="1"/>
          <p:nvPr/>
        </p:nvSpPr>
        <p:spPr>
          <a:xfrm>
            <a:off x="2969072" y="737726"/>
            <a:ext cx="6292778" cy="610800"/>
          </a:xfrm>
          <a:prstGeom prst="rect">
            <a:avLst/>
          </a:prstGeom>
          <a:noFill/>
          <a:ln>
            <a:noFill/>
          </a:ln>
        </p:spPr>
        <p:txBody>
          <a:bodyPr spcFirstLastPara="1" wrap="square" lIns="91425" tIns="45700" rIns="91425" bIns="45700" anchor="t" anchorCtr="0">
            <a:noAutofit/>
          </a:bodyPr>
          <a:lstStyle/>
          <a:p>
            <a:pPr>
              <a:buClr>
                <a:srgbClr val="000000"/>
              </a:buClr>
              <a:buSzPts val="4000"/>
            </a:pPr>
            <a:r>
              <a:rPr lang="en"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rPr>
              <a:t>References</a:t>
            </a:r>
            <a:endParaRPr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pic>
        <p:nvPicPr>
          <p:cNvPr id="321" name="Google Shape;321;p36">
            <a:extLst>
              <a:ext uri="{FF2B5EF4-FFF2-40B4-BE49-F238E27FC236}">
                <a16:creationId xmlns:a16="http://schemas.microsoft.com/office/drawing/2014/main" id="{3080CE97-C907-DDAA-C48B-E72EA9BBC674}"/>
              </a:ext>
            </a:extLst>
          </p:cNvPr>
          <p:cNvPicPr preferRelativeResize="0"/>
          <p:nvPr/>
        </p:nvPicPr>
        <p:blipFill rotWithShape="1">
          <a:blip r:embed="rId8">
            <a:alphaModFix/>
          </a:blip>
          <a:srcRect/>
          <a:stretch/>
        </p:blipFill>
        <p:spPr>
          <a:xfrm>
            <a:off x="9261851" y="219876"/>
            <a:ext cx="1212499" cy="517851"/>
          </a:xfrm>
          <a:prstGeom prst="rect">
            <a:avLst/>
          </a:prstGeom>
          <a:noFill/>
          <a:ln>
            <a:noFill/>
          </a:ln>
        </p:spPr>
      </p:pic>
      <p:sp>
        <p:nvSpPr>
          <p:cNvPr id="2" name="Google Shape;7104;p72">
            <a:extLst>
              <a:ext uri="{FF2B5EF4-FFF2-40B4-BE49-F238E27FC236}">
                <a16:creationId xmlns:a16="http://schemas.microsoft.com/office/drawing/2014/main" id="{D6FA4348-3832-EA55-FE1D-D622725A7AC0}"/>
              </a:ext>
            </a:extLst>
          </p:cNvPr>
          <p:cNvSpPr/>
          <p:nvPr/>
        </p:nvSpPr>
        <p:spPr>
          <a:xfrm>
            <a:off x="8378637" y="933038"/>
            <a:ext cx="343862" cy="313126"/>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FFFF00"/>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Tree>
    <p:extLst>
      <p:ext uri="{BB962C8B-B14F-4D97-AF65-F5344CB8AC3E}">
        <p14:creationId xmlns:p14="http://schemas.microsoft.com/office/powerpoint/2010/main" val="310996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34"/>
          <p:cNvSpPr txBox="1"/>
          <p:nvPr/>
        </p:nvSpPr>
        <p:spPr>
          <a:xfrm>
            <a:off x="1796372" y="1644879"/>
            <a:ext cx="4043100" cy="2004600"/>
          </a:xfrm>
          <a:prstGeom prst="rect">
            <a:avLst/>
          </a:prstGeom>
          <a:noFill/>
          <a:ln>
            <a:noFill/>
          </a:ln>
        </p:spPr>
        <p:txBody>
          <a:bodyPr spcFirstLastPara="1" wrap="square" lIns="91425" tIns="91425" rIns="91425" bIns="91425" anchor="t" anchorCtr="0">
            <a:noAutofit/>
          </a:bodyPr>
          <a:lstStyle/>
          <a:p>
            <a:pPr>
              <a:lnSpc>
                <a:spcPct val="115000"/>
              </a:lnSpc>
              <a:buClr>
                <a:srgbClr val="000000"/>
              </a:buClr>
            </a:pPr>
            <a:r>
              <a:rPr lang="en" sz="54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rPr>
              <a:t>Thank you!</a:t>
            </a:r>
            <a:endParaRPr sz="54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pic>
        <p:nvPicPr>
          <p:cNvPr id="307" name="Google Shape;307;p34"/>
          <p:cNvPicPr preferRelativeResize="0"/>
          <p:nvPr/>
        </p:nvPicPr>
        <p:blipFill rotWithShape="1">
          <a:blip r:embed="rId4">
            <a:alphaModFix/>
          </a:blip>
          <a:srcRect/>
          <a:stretch/>
        </p:blipFill>
        <p:spPr>
          <a:xfrm>
            <a:off x="9261851" y="219876"/>
            <a:ext cx="1212499" cy="5178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1271</TotalTime>
  <Words>983</Words>
  <Application>Microsoft Office PowerPoint</Application>
  <PresentationFormat>Widescreen</PresentationFormat>
  <Paragraphs>129</Paragraphs>
  <Slides>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Aptos Display</vt:lpstr>
      <vt:lpstr>Arial</vt:lpstr>
      <vt:lpstr>Lao UI</vt:lpstr>
      <vt:lpstr>Lato</vt:lpstr>
      <vt:lpstr>Roboto</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Mubanga Nsofu</dc:creator>
  <cp:lastModifiedBy>Mubanga Nsofu</cp:lastModifiedBy>
  <cp:revision>50</cp:revision>
  <dcterms:created xsi:type="dcterms:W3CDTF">2024-09-05T16:20:33Z</dcterms:created>
  <dcterms:modified xsi:type="dcterms:W3CDTF">2024-11-25T02:51:40Z</dcterms:modified>
</cp:coreProperties>
</file>