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60" r:id="rId3"/>
    <p:sldId id="256" r:id="rId4"/>
    <p:sldId id="286" r:id="rId5"/>
    <p:sldId id="287" r:id="rId6"/>
    <p:sldId id="288" r:id="rId7"/>
    <p:sldId id="289" r:id="rId8"/>
    <p:sldId id="284" r:id="rId9"/>
    <p:sldId id="278" r:id="rId10"/>
    <p:sldId id="290" r:id="rId11"/>
    <p:sldId id="291" r:id="rId12"/>
    <p:sldId id="292" r:id="rId13"/>
    <p:sldId id="282" r:id="rId14"/>
    <p:sldId id="279"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F7A4F-27AD-4084-9B75-EB3EDD3A0258}" type="datetimeFigureOut">
              <a:rPr lang="en-ZA" smtClean="0"/>
              <a:t>2024/12/10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AEBBE-73DC-4841-97B8-DE5EEDC5FE00}" type="slidenum">
              <a:rPr lang="en-ZA" smtClean="0"/>
              <a:t>‹#›</a:t>
            </a:fld>
            <a:endParaRPr lang="en-ZA"/>
          </a:p>
        </p:txBody>
      </p:sp>
    </p:spTree>
    <p:extLst>
      <p:ext uri="{BB962C8B-B14F-4D97-AF65-F5344CB8AC3E}">
        <p14:creationId xmlns:p14="http://schemas.microsoft.com/office/powerpoint/2010/main" val="217997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fcac892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89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E1ABC9D9-3BED-D6E4-0587-5B8B4F2C4A2D}"/>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A24EF8EC-6BFA-F845-0C7A-C770691C1D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37E04801-F6CF-9C1B-C58A-92C168F68C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1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AF676404-1410-60AD-36C6-3E02A0E6271E}"/>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E44A04BD-9F51-F52C-B2E8-1688238C7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C112C9DA-E0E6-4338-1D0C-40D0A73A4D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10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564A1A1F-AC48-0F42-64D4-674C437FA1B6}"/>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3906F5E1-3483-5E5F-2C7B-13FB78C42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129DEB8D-43A1-0007-2CED-324E764992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34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7B6F7F7B-F61B-D3FC-D963-A876E1B8D5F6}"/>
            </a:ext>
          </a:extLst>
        </p:cNvPr>
        <p:cNvGrpSpPr/>
        <p:nvPr/>
      </p:nvGrpSpPr>
      <p:grpSpPr>
        <a:xfrm>
          <a:off x="0" y="0"/>
          <a:ext cx="0" cy="0"/>
          <a:chOff x="0" y="0"/>
          <a:chExt cx="0" cy="0"/>
        </a:xfrm>
      </p:grpSpPr>
      <p:sp>
        <p:nvSpPr>
          <p:cNvPr id="141" name="Google Shape;141;g8fcac892a5_0_10:notes">
            <a:extLst>
              <a:ext uri="{FF2B5EF4-FFF2-40B4-BE49-F238E27FC236}">
                <a16:creationId xmlns:a16="http://schemas.microsoft.com/office/drawing/2014/main" id="{83C4C8CA-FB20-0509-F73D-064BBCC012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fcac892a5_0_10:notes">
            <a:extLst>
              <a:ext uri="{FF2B5EF4-FFF2-40B4-BE49-F238E27FC236}">
                <a16:creationId xmlns:a16="http://schemas.microsoft.com/office/drawing/2014/main" id="{8987B754-5441-BA79-F198-E81991C6E0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47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a6104d7c5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a6104d7c5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a6104d7c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a6104d7c5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BF39-B9DB-8D5F-7792-E98F4E5DE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3627F93E-5EA6-39DE-C4F2-4A937183F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F639F7-A515-D33E-B58A-AA8AA3743DA9}"/>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5" name="Footer Placeholder 4">
            <a:extLst>
              <a:ext uri="{FF2B5EF4-FFF2-40B4-BE49-F238E27FC236}">
                <a16:creationId xmlns:a16="http://schemas.microsoft.com/office/drawing/2014/main" id="{F9E60C5A-B404-0379-7A0A-50F99D3C2BB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20616B-D47C-6FA3-01E2-385C8C9FD07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204779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671A-6554-1AC9-FFF8-2A0C62BE9C39}"/>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763089A-BA7E-256E-1F60-76FCF383C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D83AAF9-9561-ADFB-5BB4-ED3D42C04D3E}"/>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5" name="Footer Placeholder 4">
            <a:extLst>
              <a:ext uri="{FF2B5EF4-FFF2-40B4-BE49-F238E27FC236}">
                <a16:creationId xmlns:a16="http://schemas.microsoft.com/office/drawing/2014/main" id="{F38F46BD-A819-8DE9-5665-F2222F8CBD8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BA1F27-EE7C-454D-629E-F606857DAF36}"/>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386778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2F87E-A111-9BD2-89FD-60C361775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1CCF5AF-0ADD-347B-2BC0-747F773FC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7CA3CE8-E628-F0D5-EB06-13E964C86F41}"/>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5" name="Footer Placeholder 4">
            <a:extLst>
              <a:ext uri="{FF2B5EF4-FFF2-40B4-BE49-F238E27FC236}">
                <a16:creationId xmlns:a16="http://schemas.microsoft.com/office/drawing/2014/main" id="{175B99E9-B22B-C12A-1E5A-05FC2B191E9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B73C5C5-02C1-AE0C-59D0-A66AAD4DBDD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270369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10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53450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0125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92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1982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03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354000" y="3737433"/>
            <a:ext cx="53936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6586000" y="965433"/>
            <a:ext cx="5116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50215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636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DD7-79CC-21E9-45C7-4E857CDE893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5F1F3BF-15FD-D67E-A5DD-D1BC9EF25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C9F1A18-9D78-77F8-BBA8-3F7E540D098C}"/>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5" name="Footer Placeholder 4">
            <a:extLst>
              <a:ext uri="{FF2B5EF4-FFF2-40B4-BE49-F238E27FC236}">
                <a16:creationId xmlns:a16="http://schemas.microsoft.com/office/drawing/2014/main" id="{1BF07283-0F28-6C1C-5DED-C22F3D0E42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E2789B7-C89C-DC3D-E7AB-67432707680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685758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15600" y="4202967"/>
            <a:ext cx="113608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186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265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191A-0C00-0ACA-64B3-2CD0B10DF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D75FF8E-A004-3BF2-4D50-646848F5C5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8888A-AA13-EC3F-8FD0-F01613AF601C}"/>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5" name="Footer Placeholder 4">
            <a:extLst>
              <a:ext uri="{FF2B5EF4-FFF2-40B4-BE49-F238E27FC236}">
                <a16:creationId xmlns:a16="http://schemas.microsoft.com/office/drawing/2014/main" id="{375E9F71-4B43-4CE4-AF77-E619D6F83BC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2EC64D-16CD-E5CC-D91C-428D3819AF0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330486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D1E6-937B-C00F-2997-54FA97EC3BF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EF86167-9EE1-7532-C809-DBFA90931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7A8541A-3FD9-95B2-D57F-8096FA53E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A40E58FF-0374-1F8A-99A9-05E18A7A9DD4}"/>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6" name="Footer Placeholder 5">
            <a:extLst>
              <a:ext uri="{FF2B5EF4-FFF2-40B4-BE49-F238E27FC236}">
                <a16:creationId xmlns:a16="http://schemas.microsoft.com/office/drawing/2014/main" id="{70A5D693-F155-F0C1-9EE3-508F0D51EDA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1293CCC-1B7A-DB55-A10C-9DA09F55E368}"/>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73033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BA5A-639C-E354-757F-5F71385616C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6722469-D634-AC1F-2387-574892BB3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66E36E-0163-CBC1-6CA5-3CE4348DC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998DFCD-E619-F34C-C1E0-39388669B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3D971-B0B9-733C-0F74-34F945BDC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0441949-F9F8-47E5-5318-8F153F2E36CA}"/>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8" name="Footer Placeholder 7">
            <a:extLst>
              <a:ext uri="{FF2B5EF4-FFF2-40B4-BE49-F238E27FC236}">
                <a16:creationId xmlns:a16="http://schemas.microsoft.com/office/drawing/2014/main" id="{7E12D3DC-BE25-7A52-4B5B-452E19BA488E}"/>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9F1D479D-50DB-17A0-72C4-190EEE05C3B0}"/>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33503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BA87-D774-4463-6D4D-5A5539E0DE2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2F895FB2-D92A-1321-74E9-E581458F84F0}"/>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4" name="Footer Placeholder 3">
            <a:extLst>
              <a:ext uri="{FF2B5EF4-FFF2-40B4-BE49-F238E27FC236}">
                <a16:creationId xmlns:a16="http://schemas.microsoft.com/office/drawing/2014/main" id="{4DB5885E-CE25-7E82-CDD3-BE2DABF02C2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5DEA7385-CF7D-EDCC-C869-F79858B036FD}"/>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93554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DD6E1-6B3D-2ED0-BFF9-E775B6FD7680}"/>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3" name="Footer Placeholder 2">
            <a:extLst>
              <a:ext uri="{FF2B5EF4-FFF2-40B4-BE49-F238E27FC236}">
                <a16:creationId xmlns:a16="http://schemas.microsoft.com/office/drawing/2014/main" id="{6A2BD278-AF86-7926-5660-D70FF18A39D0}"/>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A31958F-E967-1D58-2829-557CC385CA4C}"/>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73682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E640-E1FF-595B-702F-7E875D32A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8CD6ADDC-9E1A-0C80-84A6-37F54AE9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BA723BB-6ABC-C15C-F2BF-CED750593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10B8E-3DA2-DC5F-CCA5-116C4480ED91}"/>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6" name="Footer Placeholder 5">
            <a:extLst>
              <a:ext uri="{FF2B5EF4-FFF2-40B4-BE49-F238E27FC236}">
                <a16:creationId xmlns:a16="http://schemas.microsoft.com/office/drawing/2014/main" id="{42ED4147-EC18-FD65-17FE-A49DEA67DDA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54F4FD2-DFFE-13CC-1B3B-F5A38726FD93}"/>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166424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E6A0-A74D-8BC1-382D-09C3697EA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4475A2F-C37C-E6EF-8891-36A4CD430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0F1978F8-6EA3-3602-113F-87F032A19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164C0-0185-6F9B-4EE5-B1B9D1876F5F}"/>
              </a:ext>
            </a:extLst>
          </p:cNvPr>
          <p:cNvSpPr>
            <a:spLocks noGrp="1"/>
          </p:cNvSpPr>
          <p:nvPr>
            <p:ph type="dt" sz="half" idx="10"/>
          </p:nvPr>
        </p:nvSpPr>
        <p:spPr/>
        <p:txBody>
          <a:bodyPr/>
          <a:lstStyle/>
          <a:p>
            <a:fld id="{8E2EED8F-FF8C-42D5-A829-32155265B456}" type="datetimeFigureOut">
              <a:rPr lang="en-ZA" smtClean="0"/>
              <a:t>2024/12/10</a:t>
            </a:fld>
            <a:endParaRPr lang="en-ZA"/>
          </a:p>
        </p:txBody>
      </p:sp>
      <p:sp>
        <p:nvSpPr>
          <p:cNvPr id="6" name="Footer Placeholder 5">
            <a:extLst>
              <a:ext uri="{FF2B5EF4-FFF2-40B4-BE49-F238E27FC236}">
                <a16:creationId xmlns:a16="http://schemas.microsoft.com/office/drawing/2014/main" id="{EC76083B-5B46-3813-4E8D-B5D4D63F9F5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B03FEB7-D802-8EFE-603D-FED845A5FD2F}"/>
              </a:ext>
            </a:extLst>
          </p:cNvPr>
          <p:cNvSpPr>
            <a:spLocks noGrp="1"/>
          </p:cNvSpPr>
          <p:nvPr>
            <p:ph type="sldNum" sz="quarter" idx="12"/>
          </p:nvPr>
        </p:nvSpPr>
        <p:spPr/>
        <p:txBody>
          <a:bodyPr/>
          <a:lstStyle/>
          <a:p>
            <a:fld id="{CA5CD9DE-A632-42D7-B28B-7F4B74DFDC56}" type="slidenum">
              <a:rPr lang="en-ZA" smtClean="0"/>
              <a:t>‹#›</a:t>
            </a:fld>
            <a:endParaRPr lang="en-ZA"/>
          </a:p>
        </p:txBody>
      </p:sp>
    </p:spTree>
    <p:extLst>
      <p:ext uri="{BB962C8B-B14F-4D97-AF65-F5344CB8AC3E}">
        <p14:creationId xmlns:p14="http://schemas.microsoft.com/office/powerpoint/2010/main" val="402414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0EAE7-2048-8A63-19E7-651D08ECA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CB3295A-7EBC-AFE4-0CDC-4884A7DF7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425F362-28BE-8449-EDDD-544B2E0A6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2EED8F-FF8C-42D5-A829-32155265B456}" type="datetimeFigureOut">
              <a:rPr lang="en-ZA" smtClean="0"/>
              <a:t>2024/12/10</a:t>
            </a:fld>
            <a:endParaRPr lang="en-ZA"/>
          </a:p>
        </p:txBody>
      </p:sp>
      <p:sp>
        <p:nvSpPr>
          <p:cNvPr id="5" name="Footer Placeholder 4">
            <a:extLst>
              <a:ext uri="{FF2B5EF4-FFF2-40B4-BE49-F238E27FC236}">
                <a16:creationId xmlns:a16="http://schemas.microsoft.com/office/drawing/2014/main" id="{D28DCCC9-F84D-99F9-7675-8A1C10E2C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195EEC1-B52C-BDE4-FB71-4F6803517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5CD9DE-A632-42D7-B28B-7F4B74DFDC56}" type="slidenum">
              <a:rPr lang="en-ZA" smtClean="0"/>
              <a:t>‹#›</a:t>
            </a:fld>
            <a:endParaRPr lang="en-ZA"/>
          </a:p>
        </p:txBody>
      </p:sp>
    </p:spTree>
    <p:extLst>
      <p:ext uri="{BB962C8B-B14F-4D97-AF65-F5344CB8AC3E}">
        <p14:creationId xmlns:p14="http://schemas.microsoft.com/office/powerpoint/2010/main" val="89539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54189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medium.com/@sumit.kaul.87/building-deep-learning-models-with-keras-a-step-by-step-guide-with-code-examples-68aee4152625" TargetMode="External"/><Relationship Id="rId5" Type="http://schemas.openxmlformats.org/officeDocument/2006/relationships/hyperlink" Target="https://www.tensorflow.org/guide/keras" TargetMode="External"/><Relationship Id="rId4" Type="http://schemas.openxmlformats.org/officeDocument/2006/relationships/hyperlink" Target="https://doi.org/10.1186/s13073-021-00968-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1911355" y="534987"/>
            <a:ext cx="1789909" cy="715963"/>
          </a:xfrm>
          <a:prstGeom prst="rect">
            <a:avLst/>
          </a:prstGeom>
          <a:noFill/>
          <a:ln>
            <a:noFill/>
          </a:ln>
        </p:spPr>
      </p:pic>
      <p:pic>
        <p:nvPicPr>
          <p:cNvPr id="55" name="Google Shape;55;p13"/>
          <p:cNvPicPr preferRelativeResize="0"/>
          <p:nvPr/>
        </p:nvPicPr>
        <p:blipFill>
          <a:blip r:embed="rId4">
            <a:alphaModFix/>
          </a:blip>
          <a:stretch>
            <a:fillRect/>
          </a:stretch>
        </p:blipFill>
        <p:spPr>
          <a:xfrm>
            <a:off x="1406200" y="1555750"/>
            <a:ext cx="2967964" cy="5302251"/>
          </a:xfrm>
          <a:prstGeom prst="rect">
            <a:avLst/>
          </a:prstGeom>
          <a:noFill/>
          <a:ln>
            <a:noFill/>
          </a:ln>
        </p:spPr>
      </p:pic>
      <p:sp>
        <p:nvSpPr>
          <p:cNvPr id="58" name="Google Shape;58;p13"/>
          <p:cNvSpPr txBox="1">
            <a:spLocks noGrp="1"/>
          </p:cNvSpPr>
          <p:nvPr>
            <p:ph type="subTitle" idx="1"/>
          </p:nvPr>
        </p:nvSpPr>
        <p:spPr>
          <a:xfrm>
            <a:off x="5364783" y="501802"/>
            <a:ext cx="2884773" cy="566263"/>
          </a:xfrm>
          <a:prstGeom prst="rect">
            <a:avLst/>
          </a:prstGeom>
        </p:spPr>
        <p:txBody>
          <a:bodyPr spcFirstLastPara="1" wrap="square" lIns="91425" tIns="91425" rIns="91425" bIns="91425" anchor="t" anchorCtr="0">
            <a:noAutofit/>
          </a:bodyPr>
          <a:lstStyle/>
          <a:p>
            <a:pPr marL="0" indent="0" algn="l"/>
            <a:endParaRPr lang="en-US" dirty="0">
              <a:latin typeface="Lao UI" panose="020F0502020204030204" pitchFamily="34" charset="0"/>
              <a:cs typeface="Lao UI" panose="020F0502020204030204" pitchFamily="34" charset="0"/>
            </a:endParaRPr>
          </a:p>
          <a:p>
            <a:pPr marL="0" indent="0" algn="l"/>
            <a:endParaRPr lang="en" sz="2400" dirty="0">
              <a:solidFill>
                <a:srgbClr val="000000"/>
              </a:solidFill>
              <a:latin typeface="Lao UI" panose="020F0502020204030204" pitchFamily="34" charset="0"/>
              <a:ea typeface="Roboto Light"/>
              <a:cs typeface="Lao UI" panose="020F0502020204030204" pitchFamily="34" charset="0"/>
            </a:endParaRPr>
          </a:p>
        </p:txBody>
      </p:sp>
      <p:sp>
        <p:nvSpPr>
          <p:cNvPr id="2" name="TextBox 1">
            <a:extLst>
              <a:ext uri="{FF2B5EF4-FFF2-40B4-BE49-F238E27FC236}">
                <a16:creationId xmlns:a16="http://schemas.microsoft.com/office/drawing/2014/main" id="{9DCB902E-0A47-4EA0-92B6-AAF7EA89461C}"/>
              </a:ext>
            </a:extLst>
          </p:cNvPr>
          <p:cNvSpPr txBox="1"/>
          <p:nvPr/>
        </p:nvSpPr>
        <p:spPr>
          <a:xfrm>
            <a:off x="4278776" y="1555749"/>
            <a:ext cx="758995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40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Milestone Assignment Two</a:t>
            </a:r>
          </a:p>
          <a:p>
            <a:pPr>
              <a:buClr>
                <a:srgbClr val="000000"/>
              </a:buClr>
            </a:pPr>
            <a:endParaRPr lang="en-US" sz="20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endParaRPr>
          </a:p>
          <a:p>
            <a:pPr>
              <a:buClr>
                <a:srgbClr val="000000"/>
              </a:buClr>
            </a:pPr>
            <a:r>
              <a:rPr lang="en-US" sz="24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Title: </a:t>
            </a:r>
            <a:r>
              <a:rPr lang="en-ZA" sz="2400" b="1" kern="0" dirty="0">
                <a:solidFill>
                  <a:srgbClr val="000000"/>
                </a:solidFill>
                <a:latin typeface="Lato" panose="020F0502020204030203" pitchFamily="34" charset="0"/>
                <a:ea typeface="Roboto" panose="02000000000000000000" pitchFamily="2" charset="0"/>
                <a:cs typeface="Lao UI" panose="020F0502020204030204" pitchFamily="34" charset="0"/>
              </a:rPr>
              <a:t>MD Anderson Cancer Institute Cancer Diagnosis using ANNs</a:t>
            </a:r>
          </a:p>
        </p:txBody>
      </p:sp>
      <p:sp>
        <p:nvSpPr>
          <p:cNvPr id="7" name="TextBox 6">
            <a:extLst>
              <a:ext uri="{FF2B5EF4-FFF2-40B4-BE49-F238E27FC236}">
                <a16:creationId xmlns:a16="http://schemas.microsoft.com/office/drawing/2014/main" id="{5DBFCEE1-AC62-FEA4-8C96-84C309619D3F}"/>
              </a:ext>
            </a:extLst>
          </p:cNvPr>
          <p:cNvSpPr txBox="1"/>
          <p:nvPr/>
        </p:nvSpPr>
        <p:spPr>
          <a:xfrm>
            <a:off x="4374164" y="4947425"/>
            <a:ext cx="6050768" cy="16312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Name: Mubanga Nsofu</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Learner ID: 149050</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Date: 10</a:t>
            </a:r>
            <a:r>
              <a:rPr lang="en" sz="2500" b="1" kern="0" baseline="3000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th</a:t>
            </a: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 December 2024</a:t>
            </a:r>
          </a:p>
          <a:p>
            <a:pPr>
              <a:buClr>
                <a:srgbClr val="000000"/>
              </a:buClr>
            </a:pPr>
            <a:r>
              <a:rPr lang="en"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Lecturer: </a:t>
            </a:r>
            <a:r>
              <a:rPr lang="en-ZA" sz="25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Professor Bucciarelli</a:t>
            </a:r>
            <a:endParaRPr lang="en" sz="2500"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endParaRPr>
          </a:p>
        </p:txBody>
      </p:sp>
      <p:sp>
        <p:nvSpPr>
          <p:cNvPr id="10" name="TextBox 9">
            <a:extLst>
              <a:ext uri="{FF2B5EF4-FFF2-40B4-BE49-F238E27FC236}">
                <a16:creationId xmlns:a16="http://schemas.microsoft.com/office/drawing/2014/main" id="{EC78E8F4-9294-2565-3E25-38FF3C4A7F18}"/>
              </a:ext>
            </a:extLst>
          </p:cNvPr>
          <p:cNvSpPr txBox="1"/>
          <p:nvPr/>
        </p:nvSpPr>
        <p:spPr>
          <a:xfrm>
            <a:off x="5297349" y="434495"/>
            <a:ext cx="6571377"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Lao UI" panose="020F0502020204030204" pitchFamily="34" charset="0"/>
                <a:sym typeface="Arial"/>
              </a:rPr>
              <a:t>BAN6440: Applied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DA19399D-7B48-FFF5-639A-33AF14849E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F511C0-7198-146F-9D82-683FC89F8ADA}"/>
              </a:ext>
            </a:extLst>
          </p:cNvPr>
          <p:cNvSpPr txBox="1"/>
          <p:nvPr/>
        </p:nvSpPr>
        <p:spPr>
          <a:xfrm>
            <a:off x="137458" y="65041"/>
            <a:ext cx="1260872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Summary Performance [3/3] </a:t>
            </a:r>
          </a:p>
        </p:txBody>
      </p:sp>
      <p:sp>
        <p:nvSpPr>
          <p:cNvPr id="5" name="Google Shape;67;p16">
            <a:extLst>
              <a:ext uri="{FF2B5EF4-FFF2-40B4-BE49-F238E27FC236}">
                <a16:creationId xmlns:a16="http://schemas.microsoft.com/office/drawing/2014/main" id="{090C8FEE-47E1-9561-6830-64D1735D25F7}"/>
              </a:ext>
            </a:extLst>
          </p:cNvPr>
          <p:cNvSpPr txBox="1"/>
          <p:nvPr/>
        </p:nvSpPr>
        <p:spPr>
          <a:xfrm>
            <a:off x="6334166" y="3283237"/>
            <a:ext cx="2648100" cy="37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3"/>
                </a:solidFill>
                <a:latin typeface="Lato" panose="020F0502020204030203" pitchFamily="34" charset="0"/>
                <a:ea typeface="Fira Sans Condensed Medium"/>
                <a:cs typeface="Fira Sans Condensed Medium"/>
                <a:sym typeface="Fira Sans Condensed Medium"/>
              </a:rPr>
              <a:t>F1-Score</a:t>
            </a:r>
            <a:endParaRPr sz="1800" dirty="0">
              <a:solidFill>
                <a:schemeClr val="accent3"/>
              </a:solidFill>
              <a:latin typeface="Lato" panose="020F0502020204030203" pitchFamily="34" charset="0"/>
              <a:ea typeface="Fira Sans Condensed Medium"/>
              <a:cs typeface="Fira Sans Condensed Medium"/>
              <a:sym typeface="Fira Sans Condensed Medium"/>
            </a:endParaRPr>
          </a:p>
        </p:txBody>
      </p:sp>
      <p:sp>
        <p:nvSpPr>
          <p:cNvPr id="7" name="Google Shape;69;p16">
            <a:extLst>
              <a:ext uri="{FF2B5EF4-FFF2-40B4-BE49-F238E27FC236}">
                <a16:creationId xmlns:a16="http://schemas.microsoft.com/office/drawing/2014/main" id="{080F1337-3E4C-07BF-FEC7-31399B940DA7}"/>
              </a:ext>
            </a:extLst>
          </p:cNvPr>
          <p:cNvSpPr/>
          <p:nvPr/>
        </p:nvSpPr>
        <p:spPr>
          <a:xfrm>
            <a:off x="5248545" y="2694581"/>
            <a:ext cx="1085727" cy="1848581"/>
          </a:xfrm>
          <a:custGeom>
            <a:avLst/>
            <a:gdLst/>
            <a:ahLst/>
            <a:cxnLst/>
            <a:rect l="l" t="t" r="r" b="b"/>
            <a:pathLst>
              <a:path w="7287" h="12407" extrusionOk="0">
                <a:moveTo>
                  <a:pt x="2092" y="0"/>
                </a:moveTo>
                <a:cubicBezTo>
                  <a:pt x="2509" y="764"/>
                  <a:pt x="2746" y="1636"/>
                  <a:pt x="2746" y="2558"/>
                </a:cubicBezTo>
                <a:cubicBezTo>
                  <a:pt x="2746" y="3678"/>
                  <a:pt x="2399" y="4719"/>
                  <a:pt x="1804" y="5582"/>
                </a:cubicBezTo>
                <a:cubicBezTo>
                  <a:pt x="1398" y="6166"/>
                  <a:pt x="873" y="6672"/>
                  <a:pt x="268" y="7049"/>
                </a:cubicBezTo>
                <a:cubicBezTo>
                  <a:pt x="179" y="7108"/>
                  <a:pt x="90" y="7158"/>
                  <a:pt x="0" y="7207"/>
                </a:cubicBezTo>
                <a:lnTo>
                  <a:pt x="0" y="8704"/>
                </a:lnTo>
                <a:cubicBezTo>
                  <a:pt x="436" y="8526"/>
                  <a:pt x="853" y="8298"/>
                  <a:pt x="1240" y="8020"/>
                </a:cubicBezTo>
                <a:lnTo>
                  <a:pt x="3866" y="10647"/>
                </a:lnTo>
                <a:lnTo>
                  <a:pt x="5284" y="12065"/>
                </a:lnTo>
                <a:cubicBezTo>
                  <a:pt x="5520" y="12301"/>
                  <a:pt x="5812" y="12407"/>
                  <a:pt x="6099" y="12407"/>
                </a:cubicBezTo>
                <a:cubicBezTo>
                  <a:pt x="6703" y="12407"/>
                  <a:pt x="7287" y="11938"/>
                  <a:pt x="7287" y="11232"/>
                </a:cubicBezTo>
                <a:lnTo>
                  <a:pt x="7287" y="5582"/>
                </a:lnTo>
                <a:lnTo>
                  <a:pt x="3371" y="5582"/>
                </a:lnTo>
                <a:cubicBezTo>
                  <a:pt x="3837" y="4670"/>
                  <a:pt x="4104" y="3648"/>
                  <a:pt x="4104" y="2558"/>
                </a:cubicBezTo>
                <a:cubicBezTo>
                  <a:pt x="4104" y="1656"/>
                  <a:pt x="3916" y="793"/>
                  <a:pt x="3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8" name="Google Shape;70;p16">
            <a:extLst>
              <a:ext uri="{FF2B5EF4-FFF2-40B4-BE49-F238E27FC236}">
                <a16:creationId xmlns:a16="http://schemas.microsoft.com/office/drawing/2014/main" id="{6CE79EE6-E4AC-63B3-16B9-E60BE3A93AF0}"/>
              </a:ext>
            </a:extLst>
          </p:cNvPr>
          <p:cNvSpPr txBox="1"/>
          <p:nvPr/>
        </p:nvSpPr>
        <p:spPr>
          <a:xfrm>
            <a:off x="752754" y="3286563"/>
            <a:ext cx="2648100" cy="37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4"/>
                </a:solidFill>
                <a:latin typeface="Lato" panose="020F0502020204030203" pitchFamily="34" charset="0"/>
                <a:ea typeface="Fira Sans Condensed Medium"/>
                <a:cs typeface="Fira Sans Condensed Medium"/>
                <a:sym typeface="Fira Sans Condensed Medium"/>
              </a:rPr>
              <a:t>Recall</a:t>
            </a:r>
            <a:endParaRPr sz="1800" dirty="0">
              <a:solidFill>
                <a:schemeClr val="accent4"/>
              </a:solidFill>
              <a:latin typeface="Lato" panose="020F0502020204030203" pitchFamily="34" charset="0"/>
              <a:ea typeface="Fira Sans Condensed Medium"/>
              <a:cs typeface="Fira Sans Condensed Medium"/>
              <a:sym typeface="Fira Sans Condensed Medium"/>
            </a:endParaRPr>
          </a:p>
        </p:txBody>
      </p:sp>
      <p:sp>
        <p:nvSpPr>
          <p:cNvPr id="10" name="Google Shape;71;p16">
            <a:extLst>
              <a:ext uri="{FF2B5EF4-FFF2-40B4-BE49-F238E27FC236}">
                <a16:creationId xmlns:a16="http://schemas.microsoft.com/office/drawing/2014/main" id="{BDB89172-207D-4540-4695-D800AA2EFD55}"/>
              </a:ext>
            </a:extLst>
          </p:cNvPr>
          <p:cNvSpPr txBox="1"/>
          <p:nvPr/>
        </p:nvSpPr>
        <p:spPr>
          <a:xfrm>
            <a:off x="752754" y="3660742"/>
            <a:ext cx="2116800" cy="5521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Lato" panose="020F0502020204030203" pitchFamily="34" charset="0"/>
                <a:ea typeface="Roboto"/>
                <a:cs typeface="Roboto"/>
                <a:sym typeface="Roboto"/>
              </a:rPr>
              <a:t>Benign: </a:t>
            </a:r>
            <a:r>
              <a:rPr lang="en" sz="1200" b="1" dirty="0">
                <a:solidFill>
                  <a:srgbClr val="000000"/>
                </a:solidFill>
                <a:latin typeface="Lato" panose="020F0502020204030203" pitchFamily="34" charset="0"/>
                <a:ea typeface="Roboto"/>
                <a:cs typeface="Roboto"/>
                <a:sym typeface="Roboto"/>
              </a:rPr>
              <a:t>100%</a:t>
            </a:r>
          </a:p>
          <a:p>
            <a:pPr marL="0" lvl="0" indent="0" algn="l" rtl="0">
              <a:spcBef>
                <a:spcPts val="0"/>
              </a:spcBef>
              <a:spcAft>
                <a:spcPts val="0"/>
              </a:spcAft>
              <a:buNone/>
            </a:pPr>
            <a:r>
              <a:rPr lang="en" sz="1200" dirty="0">
                <a:solidFill>
                  <a:srgbClr val="000000"/>
                </a:solidFill>
                <a:latin typeface="Lato" panose="020F0502020204030203" pitchFamily="34" charset="0"/>
                <a:ea typeface="Roboto"/>
                <a:cs typeface="Roboto"/>
                <a:sym typeface="Roboto"/>
              </a:rPr>
              <a:t>Malignant: </a:t>
            </a:r>
            <a:r>
              <a:rPr lang="en" sz="1200" b="1" dirty="0">
                <a:solidFill>
                  <a:srgbClr val="000000"/>
                </a:solidFill>
                <a:latin typeface="Lato" panose="020F0502020204030203" pitchFamily="34" charset="0"/>
                <a:ea typeface="Roboto"/>
                <a:cs typeface="Roboto"/>
                <a:sym typeface="Roboto"/>
              </a:rPr>
              <a:t>98%</a:t>
            </a:r>
            <a:endParaRPr sz="1200" b="1" dirty="0">
              <a:latin typeface="Lato" panose="020F0502020204030203" pitchFamily="34" charset="0"/>
              <a:ea typeface="Roboto"/>
              <a:cs typeface="Roboto"/>
              <a:sym typeface="Roboto"/>
            </a:endParaRPr>
          </a:p>
        </p:txBody>
      </p:sp>
      <p:sp>
        <p:nvSpPr>
          <p:cNvPr id="11" name="Google Shape;72;p16">
            <a:extLst>
              <a:ext uri="{FF2B5EF4-FFF2-40B4-BE49-F238E27FC236}">
                <a16:creationId xmlns:a16="http://schemas.microsoft.com/office/drawing/2014/main" id="{1D177236-8850-616E-5FFF-EC4CB6338CFF}"/>
              </a:ext>
            </a:extLst>
          </p:cNvPr>
          <p:cNvSpPr/>
          <p:nvPr/>
        </p:nvSpPr>
        <p:spPr>
          <a:xfrm>
            <a:off x="3335876" y="3456709"/>
            <a:ext cx="1912798" cy="1087217"/>
          </a:xfrm>
          <a:custGeom>
            <a:avLst/>
            <a:gdLst/>
            <a:ahLst/>
            <a:cxnLst/>
            <a:rect l="l" t="t" r="r" b="b"/>
            <a:pathLst>
              <a:path w="12838" h="7297" extrusionOk="0">
                <a:moveTo>
                  <a:pt x="4133" y="0"/>
                </a:moveTo>
                <a:cubicBezTo>
                  <a:pt x="4312" y="437"/>
                  <a:pt x="4540" y="843"/>
                  <a:pt x="4798" y="1230"/>
                </a:cubicBezTo>
                <a:lnTo>
                  <a:pt x="2181" y="3847"/>
                </a:lnTo>
                <a:lnTo>
                  <a:pt x="734" y="5294"/>
                </a:lnTo>
                <a:cubicBezTo>
                  <a:pt x="0" y="6028"/>
                  <a:pt x="525" y="7296"/>
                  <a:pt x="1566" y="7296"/>
                </a:cubicBezTo>
                <a:lnTo>
                  <a:pt x="7217" y="7296"/>
                </a:lnTo>
                <a:lnTo>
                  <a:pt x="7217" y="3351"/>
                </a:lnTo>
                <a:cubicBezTo>
                  <a:pt x="8138" y="3827"/>
                  <a:pt x="9180" y="4104"/>
                  <a:pt x="10280" y="4104"/>
                </a:cubicBezTo>
                <a:cubicBezTo>
                  <a:pt x="11182" y="4104"/>
                  <a:pt x="12044" y="3916"/>
                  <a:pt x="12837" y="3589"/>
                </a:cubicBezTo>
                <a:lnTo>
                  <a:pt x="12837" y="2092"/>
                </a:lnTo>
                <a:cubicBezTo>
                  <a:pt x="12074" y="2509"/>
                  <a:pt x="11202" y="2747"/>
                  <a:pt x="10280" y="2747"/>
                </a:cubicBezTo>
                <a:cubicBezTo>
                  <a:pt x="9140" y="2747"/>
                  <a:pt x="8079" y="2390"/>
                  <a:pt x="7217" y="1775"/>
                </a:cubicBezTo>
                <a:cubicBezTo>
                  <a:pt x="6642" y="1368"/>
                  <a:pt x="6156" y="853"/>
                  <a:pt x="5779" y="249"/>
                </a:cubicBezTo>
                <a:cubicBezTo>
                  <a:pt x="5730" y="169"/>
                  <a:pt x="5680" y="80"/>
                  <a:pt x="5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2" name="Google Shape;73;p16">
            <a:extLst>
              <a:ext uri="{FF2B5EF4-FFF2-40B4-BE49-F238E27FC236}">
                <a16:creationId xmlns:a16="http://schemas.microsoft.com/office/drawing/2014/main" id="{58CA345B-9B1E-A040-216F-EFFC47468D96}"/>
              </a:ext>
            </a:extLst>
          </p:cNvPr>
          <p:cNvSpPr txBox="1"/>
          <p:nvPr/>
        </p:nvSpPr>
        <p:spPr>
          <a:xfrm>
            <a:off x="752754" y="1482004"/>
            <a:ext cx="2648100" cy="37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Lato" panose="020F0502020204030203" pitchFamily="34" charset="0"/>
                <a:ea typeface="Fira Sans Condensed Medium"/>
                <a:cs typeface="Fira Sans Condensed Medium"/>
                <a:sym typeface="Fira Sans Condensed Medium"/>
              </a:rPr>
              <a:t>Accuracy</a:t>
            </a:r>
            <a:endParaRPr sz="1800" b="1" dirty="0">
              <a:solidFill>
                <a:schemeClr val="accent1"/>
              </a:solidFill>
              <a:latin typeface="Lato" panose="020F0502020204030203" pitchFamily="34" charset="0"/>
              <a:ea typeface="Fira Sans Condensed Medium"/>
              <a:cs typeface="Fira Sans Condensed Medium"/>
              <a:sym typeface="Fira Sans Condensed Medium"/>
            </a:endParaRPr>
          </a:p>
        </p:txBody>
      </p:sp>
      <p:sp>
        <p:nvSpPr>
          <p:cNvPr id="13" name="Google Shape;74;p16">
            <a:extLst>
              <a:ext uri="{FF2B5EF4-FFF2-40B4-BE49-F238E27FC236}">
                <a16:creationId xmlns:a16="http://schemas.microsoft.com/office/drawing/2014/main" id="{D2704F7A-8EE8-7279-B1EC-A9F6D8A7466A}"/>
              </a:ext>
            </a:extLst>
          </p:cNvPr>
          <p:cNvSpPr txBox="1"/>
          <p:nvPr/>
        </p:nvSpPr>
        <p:spPr>
          <a:xfrm>
            <a:off x="752754" y="1844138"/>
            <a:ext cx="2116800" cy="9702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200" dirty="0">
                <a:solidFill>
                  <a:schemeClr val="dk1"/>
                </a:solidFill>
                <a:latin typeface="Lato" panose="020F0502020204030203" pitchFamily="34" charset="0"/>
                <a:ea typeface="Roboto"/>
                <a:cs typeface="Roboto"/>
                <a:sym typeface="Roboto"/>
              </a:rPr>
              <a:t>Model Accuracy </a:t>
            </a:r>
            <a:r>
              <a:rPr lang="en" sz="1200" b="1" dirty="0">
                <a:solidFill>
                  <a:schemeClr val="dk1"/>
                </a:solidFill>
                <a:latin typeface="Lato" panose="020F0502020204030203" pitchFamily="34" charset="0"/>
                <a:ea typeface="Roboto"/>
                <a:cs typeface="Roboto"/>
                <a:sym typeface="Roboto"/>
              </a:rPr>
              <a:t>99% </a:t>
            </a:r>
            <a:r>
              <a:rPr lang="en" sz="1200" dirty="0">
                <a:solidFill>
                  <a:schemeClr val="dk1"/>
                </a:solidFill>
                <a:latin typeface="Lato" panose="020F0502020204030203" pitchFamily="34" charset="0"/>
                <a:ea typeface="Roboto"/>
                <a:cs typeface="Roboto"/>
                <a:sym typeface="Roboto"/>
              </a:rPr>
              <a:t>across all folds</a:t>
            </a:r>
          </a:p>
          <a:p>
            <a:pPr lvl="0" algn="l" rtl="0">
              <a:spcBef>
                <a:spcPts val="0"/>
              </a:spcBef>
              <a:spcAft>
                <a:spcPts val="0"/>
              </a:spcAft>
            </a:pPr>
            <a:endParaRPr sz="1200" dirty="0">
              <a:latin typeface="Lato" panose="020F0502020204030203" pitchFamily="34" charset="0"/>
              <a:ea typeface="Roboto"/>
              <a:cs typeface="Roboto"/>
              <a:sym typeface="Roboto"/>
            </a:endParaRPr>
          </a:p>
        </p:txBody>
      </p:sp>
      <p:sp>
        <p:nvSpPr>
          <p:cNvPr id="14" name="Google Shape;75;p16">
            <a:extLst>
              <a:ext uri="{FF2B5EF4-FFF2-40B4-BE49-F238E27FC236}">
                <a16:creationId xmlns:a16="http://schemas.microsoft.com/office/drawing/2014/main" id="{ACFFA3A7-504D-DC76-7351-B6127C3AB42C}"/>
              </a:ext>
            </a:extLst>
          </p:cNvPr>
          <p:cNvSpPr/>
          <p:nvPr/>
        </p:nvSpPr>
        <p:spPr>
          <a:xfrm>
            <a:off x="3393388" y="1603763"/>
            <a:ext cx="1093176" cy="1853051"/>
          </a:xfrm>
          <a:custGeom>
            <a:avLst/>
            <a:gdLst/>
            <a:ahLst/>
            <a:cxnLst/>
            <a:rect l="l" t="t" r="r" b="b"/>
            <a:pathLst>
              <a:path w="7337" h="12437" extrusionOk="0">
                <a:moveTo>
                  <a:pt x="1188" y="1"/>
                </a:moveTo>
                <a:cubicBezTo>
                  <a:pt x="584" y="1"/>
                  <a:pt x="0" y="470"/>
                  <a:pt x="0" y="1175"/>
                </a:cubicBezTo>
                <a:lnTo>
                  <a:pt x="0" y="6826"/>
                </a:lnTo>
                <a:lnTo>
                  <a:pt x="3976" y="6826"/>
                </a:lnTo>
                <a:cubicBezTo>
                  <a:pt x="3500" y="7738"/>
                  <a:pt x="3232" y="8779"/>
                  <a:pt x="3232" y="9879"/>
                </a:cubicBezTo>
                <a:cubicBezTo>
                  <a:pt x="3232" y="10781"/>
                  <a:pt x="3421" y="11643"/>
                  <a:pt x="3747" y="12436"/>
                </a:cubicBezTo>
                <a:lnTo>
                  <a:pt x="5245" y="12436"/>
                </a:lnTo>
                <a:cubicBezTo>
                  <a:pt x="4828" y="11673"/>
                  <a:pt x="4590" y="10801"/>
                  <a:pt x="4590" y="9879"/>
                </a:cubicBezTo>
                <a:cubicBezTo>
                  <a:pt x="4590" y="8739"/>
                  <a:pt x="4947" y="7688"/>
                  <a:pt x="5552" y="6826"/>
                </a:cubicBezTo>
                <a:cubicBezTo>
                  <a:pt x="5958" y="6261"/>
                  <a:pt x="6464" y="5765"/>
                  <a:pt x="7058" y="5398"/>
                </a:cubicBezTo>
                <a:cubicBezTo>
                  <a:pt x="7148" y="5339"/>
                  <a:pt x="7237" y="5279"/>
                  <a:pt x="7336" y="5230"/>
                </a:cubicBezTo>
                <a:lnTo>
                  <a:pt x="7336" y="3733"/>
                </a:lnTo>
                <a:cubicBezTo>
                  <a:pt x="6890" y="3911"/>
                  <a:pt x="6474" y="4149"/>
                  <a:pt x="6077" y="4417"/>
                </a:cubicBezTo>
                <a:lnTo>
                  <a:pt x="2003" y="342"/>
                </a:lnTo>
                <a:cubicBezTo>
                  <a:pt x="1767" y="106"/>
                  <a:pt x="1475" y="1"/>
                  <a:pt x="1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5" name="Google Shape;76;p16">
            <a:extLst>
              <a:ext uri="{FF2B5EF4-FFF2-40B4-BE49-F238E27FC236}">
                <a16:creationId xmlns:a16="http://schemas.microsoft.com/office/drawing/2014/main" id="{C74F8B53-3C3E-278E-8708-673348ED3105}"/>
              </a:ext>
            </a:extLst>
          </p:cNvPr>
          <p:cNvSpPr/>
          <p:nvPr/>
        </p:nvSpPr>
        <p:spPr>
          <a:xfrm>
            <a:off x="4486428" y="2159826"/>
            <a:ext cx="149" cy="223195"/>
          </a:xfrm>
          <a:custGeom>
            <a:avLst/>
            <a:gdLst/>
            <a:ahLst/>
            <a:cxnLst/>
            <a:rect l="l" t="t" r="r" b="b"/>
            <a:pathLst>
              <a:path w="1" h="1498" extrusionOk="0">
                <a:moveTo>
                  <a:pt x="0" y="1"/>
                </a:moveTo>
                <a:lnTo>
                  <a:pt x="0" y="1498"/>
                </a:lnTo>
                <a:lnTo>
                  <a:pt x="0" y="1498"/>
                </a:lnTo>
                <a:close/>
              </a:path>
            </a:pathLst>
          </a:custGeom>
          <a:solidFill>
            <a:srgbClr val="FF6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6" name="Google Shape;77;p16">
            <a:extLst>
              <a:ext uri="{FF2B5EF4-FFF2-40B4-BE49-F238E27FC236}">
                <a16:creationId xmlns:a16="http://schemas.microsoft.com/office/drawing/2014/main" id="{A6C52747-14DF-42D9-5AD9-86A181DCBB3A}"/>
              </a:ext>
            </a:extLst>
          </p:cNvPr>
          <p:cNvSpPr txBox="1"/>
          <p:nvPr/>
        </p:nvSpPr>
        <p:spPr>
          <a:xfrm>
            <a:off x="6334270" y="1478704"/>
            <a:ext cx="2648100" cy="373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2"/>
                </a:solidFill>
                <a:latin typeface="Lato" panose="020F0502020204030203" pitchFamily="34" charset="0"/>
                <a:ea typeface="Fira Sans Condensed Medium"/>
                <a:cs typeface="Fira Sans Condensed Medium"/>
                <a:sym typeface="Fira Sans Condensed Medium"/>
              </a:rPr>
              <a:t>Precision</a:t>
            </a:r>
            <a:endParaRPr sz="1800" dirty="0">
              <a:solidFill>
                <a:schemeClr val="accent2"/>
              </a:solidFill>
              <a:latin typeface="Lato" panose="020F0502020204030203" pitchFamily="34" charset="0"/>
              <a:ea typeface="Fira Sans Condensed Medium"/>
              <a:cs typeface="Fira Sans Condensed Medium"/>
              <a:sym typeface="Fira Sans Condensed Medium"/>
            </a:endParaRPr>
          </a:p>
        </p:txBody>
      </p:sp>
      <p:sp>
        <p:nvSpPr>
          <p:cNvPr id="18" name="Google Shape;79;p16">
            <a:extLst>
              <a:ext uri="{FF2B5EF4-FFF2-40B4-BE49-F238E27FC236}">
                <a16:creationId xmlns:a16="http://schemas.microsoft.com/office/drawing/2014/main" id="{26677222-F376-4CE0-084E-11D53CC3AC5C}"/>
              </a:ext>
            </a:extLst>
          </p:cNvPr>
          <p:cNvSpPr/>
          <p:nvPr/>
        </p:nvSpPr>
        <p:spPr>
          <a:xfrm>
            <a:off x="4486428" y="1603018"/>
            <a:ext cx="1905348" cy="1091686"/>
          </a:xfrm>
          <a:custGeom>
            <a:avLst/>
            <a:gdLst/>
            <a:ahLst/>
            <a:cxnLst/>
            <a:rect l="l" t="t" r="r" b="b"/>
            <a:pathLst>
              <a:path w="12788" h="7327" extrusionOk="0">
                <a:moveTo>
                  <a:pt x="5571" y="1"/>
                </a:moveTo>
                <a:lnTo>
                  <a:pt x="5571" y="3946"/>
                </a:lnTo>
                <a:cubicBezTo>
                  <a:pt x="4669" y="3490"/>
                  <a:pt x="3639" y="3222"/>
                  <a:pt x="2558" y="3222"/>
                </a:cubicBezTo>
                <a:cubicBezTo>
                  <a:pt x="1656" y="3222"/>
                  <a:pt x="793" y="3411"/>
                  <a:pt x="0" y="3738"/>
                </a:cubicBezTo>
                <a:lnTo>
                  <a:pt x="0" y="5235"/>
                </a:lnTo>
                <a:cubicBezTo>
                  <a:pt x="764" y="4819"/>
                  <a:pt x="1636" y="4581"/>
                  <a:pt x="2558" y="4581"/>
                </a:cubicBezTo>
                <a:cubicBezTo>
                  <a:pt x="3678" y="4581"/>
                  <a:pt x="4719" y="4927"/>
                  <a:pt x="5571" y="5513"/>
                </a:cubicBezTo>
                <a:cubicBezTo>
                  <a:pt x="6156" y="5919"/>
                  <a:pt x="6652" y="6434"/>
                  <a:pt x="7029" y="7029"/>
                </a:cubicBezTo>
                <a:cubicBezTo>
                  <a:pt x="7098" y="7128"/>
                  <a:pt x="7157" y="7227"/>
                  <a:pt x="7207" y="7326"/>
                </a:cubicBezTo>
                <a:lnTo>
                  <a:pt x="8704" y="7326"/>
                </a:lnTo>
                <a:cubicBezTo>
                  <a:pt x="8516" y="6881"/>
                  <a:pt x="8278" y="6454"/>
                  <a:pt x="8000" y="6057"/>
                </a:cubicBezTo>
                <a:lnTo>
                  <a:pt x="12054" y="2003"/>
                </a:lnTo>
                <a:cubicBezTo>
                  <a:pt x="12788" y="1270"/>
                  <a:pt x="12263" y="1"/>
                  <a:pt x="11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9" name="Google Shape;80;p16">
            <a:extLst>
              <a:ext uri="{FF2B5EF4-FFF2-40B4-BE49-F238E27FC236}">
                <a16:creationId xmlns:a16="http://schemas.microsoft.com/office/drawing/2014/main" id="{89B0F43B-F98F-0A15-05A6-A6292936F8E0}"/>
              </a:ext>
            </a:extLst>
          </p:cNvPr>
          <p:cNvSpPr/>
          <p:nvPr/>
        </p:nvSpPr>
        <p:spPr>
          <a:xfrm>
            <a:off x="5482098" y="1817910"/>
            <a:ext cx="379683" cy="301126"/>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0" name="Google Shape;81;p16">
            <a:extLst>
              <a:ext uri="{FF2B5EF4-FFF2-40B4-BE49-F238E27FC236}">
                <a16:creationId xmlns:a16="http://schemas.microsoft.com/office/drawing/2014/main" id="{27BBE4AA-8CB9-980B-D59D-3A4C4D3CF158}"/>
              </a:ext>
            </a:extLst>
          </p:cNvPr>
          <p:cNvSpPr/>
          <p:nvPr/>
        </p:nvSpPr>
        <p:spPr>
          <a:xfrm>
            <a:off x="5573913" y="1893647"/>
            <a:ext cx="176138" cy="124778"/>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1" name="Google Shape;82;p16">
            <a:extLst>
              <a:ext uri="{FF2B5EF4-FFF2-40B4-BE49-F238E27FC236}">
                <a16:creationId xmlns:a16="http://schemas.microsoft.com/office/drawing/2014/main" id="{0941688D-E7BE-F584-5A17-403EDC4056EC}"/>
              </a:ext>
            </a:extLst>
          </p:cNvPr>
          <p:cNvSpPr/>
          <p:nvPr/>
        </p:nvSpPr>
        <p:spPr>
          <a:xfrm>
            <a:off x="3968390" y="3995258"/>
            <a:ext cx="77656" cy="84057"/>
          </a:xfrm>
          <a:custGeom>
            <a:avLst/>
            <a:gdLst/>
            <a:ahLst/>
            <a:cxnLst/>
            <a:rect l="l" t="t" r="r" b="b"/>
            <a:pathLst>
              <a:path w="2584" h="2797" extrusionOk="0">
                <a:moveTo>
                  <a:pt x="1324" y="1"/>
                </a:moveTo>
                <a:cubicBezTo>
                  <a:pt x="1072" y="1"/>
                  <a:pt x="883" y="190"/>
                  <a:pt x="883" y="442"/>
                </a:cubicBezTo>
                <a:lnTo>
                  <a:pt x="883" y="1387"/>
                </a:lnTo>
                <a:lnTo>
                  <a:pt x="757" y="1261"/>
                </a:lnTo>
                <a:cubicBezTo>
                  <a:pt x="678" y="1182"/>
                  <a:pt x="568" y="1143"/>
                  <a:pt x="457" y="1143"/>
                </a:cubicBezTo>
                <a:cubicBezTo>
                  <a:pt x="347" y="1143"/>
                  <a:pt x="237" y="1182"/>
                  <a:pt x="158" y="1261"/>
                </a:cubicBezTo>
                <a:cubicBezTo>
                  <a:pt x="1" y="1419"/>
                  <a:pt x="1" y="1702"/>
                  <a:pt x="158" y="1860"/>
                </a:cubicBezTo>
                <a:lnTo>
                  <a:pt x="1009" y="2679"/>
                </a:lnTo>
                <a:cubicBezTo>
                  <a:pt x="1088" y="2758"/>
                  <a:pt x="1190" y="2797"/>
                  <a:pt x="1292" y="2797"/>
                </a:cubicBezTo>
                <a:cubicBezTo>
                  <a:pt x="1395" y="2797"/>
                  <a:pt x="1497" y="2758"/>
                  <a:pt x="1576" y="2679"/>
                </a:cubicBezTo>
                <a:lnTo>
                  <a:pt x="2426" y="1860"/>
                </a:lnTo>
                <a:cubicBezTo>
                  <a:pt x="2584" y="1702"/>
                  <a:pt x="2584" y="1419"/>
                  <a:pt x="2426" y="1261"/>
                </a:cubicBezTo>
                <a:cubicBezTo>
                  <a:pt x="2348" y="1182"/>
                  <a:pt x="2237" y="1143"/>
                  <a:pt x="2127" y="1143"/>
                </a:cubicBezTo>
                <a:cubicBezTo>
                  <a:pt x="2017" y="1143"/>
                  <a:pt x="1907" y="1182"/>
                  <a:pt x="1828" y="1261"/>
                </a:cubicBezTo>
                <a:lnTo>
                  <a:pt x="1702" y="1387"/>
                </a:lnTo>
                <a:lnTo>
                  <a:pt x="1702" y="442"/>
                </a:lnTo>
                <a:cubicBezTo>
                  <a:pt x="1733" y="190"/>
                  <a:pt x="1544" y="1"/>
                  <a:pt x="1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2" name="Google Shape;83;p16">
            <a:extLst>
              <a:ext uri="{FF2B5EF4-FFF2-40B4-BE49-F238E27FC236}">
                <a16:creationId xmlns:a16="http://schemas.microsoft.com/office/drawing/2014/main" id="{C61CE64F-49A7-EF47-C19B-8D886AE1DA2A}"/>
              </a:ext>
            </a:extLst>
          </p:cNvPr>
          <p:cNvSpPr/>
          <p:nvPr/>
        </p:nvSpPr>
        <p:spPr>
          <a:xfrm>
            <a:off x="3780912" y="4043555"/>
            <a:ext cx="377790" cy="331419"/>
          </a:xfrm>
          <a:custGeom>
            <a:avLst/>
            <a:gdLst/>
            <a:ahLst/>
            <a:cxnLst/>
            <a:rect l="l" t="t" r="r" b="b"/>
            <a:pathLst>
              <a:path w="12571" h="11028" extrusionOk="0">
                <a:moveTo>
                  <a:pt x="11752" y="2805"/>
                </a:moveTo>
                <a:lnTo>
                  <a:pt x="11059" y="6932"/>
                </a:lnTo>
                <a:lnTo>
                  <a:pt x="3970" y="6932"/>
                </a:lnTo>
                <a:lnTo>
                  <a:pt x="3183" y="2805"/>
                </a:lnTo>
                <a:close/>
                <a:moveTo>
                  <a:pt x="5199" y="9421"/>
                </a:moveTo>
                <a:cubicBezTo>
                  <a:pt x="5388" y="9452"/>
                  <a:pt x="5514" y="9610"/>
                  <a:pt x="5514" y="9830"/>
                </a:cubicBezTo>
                <a:cubicBezTo>
                  <a:pt x="5514" y="10051"/>
                  <a:pt x="5293" y="10240"/>
                  <a:pt x="5073" y="10240"/>
                </a:cubicBezTo>
                <a:cubicBezTo>
                  <a:pt x="4821" y="10240"/>
                  <a:pt x="4663" y="10051"/>
                  <a:pt x="4663" y="9830"/>
                </a:cubicBezTo>
                <a:cubicBezTo>
                  <a:pt x="4663" y="9610"/>
                  <a:pt x="4789" y="9452"/>
                  <a:pt x="4978" y="9421"/>
                </a:cubicBezTo>
                <a:close/>
                <a:moveTo>
                  <a:pt x="9830" y="9421"/>
                </a:moveTo>
                <a:cubicBezTo>
                  <a:pt x="10019" y="9452"/>
                  <a:pt x="10145" y="9610"/>
                  <a:pt x="10145" y="9830"/>
                </a:cubicBezTo>
                <a:cubicBezTo>
                  <a:pt x="10145" y="10051"/>
                  <a:pt x="9956" y="10240"/>
                  <a:pt x="9704" y="10240"/>
                </a:cubicBezTo>
                <a:cubicBezTo>
                  <a:pt x="9484" y="10240"/>
                  <a:pt x="9326" y="10051"/>
                  <a:pt x="9326" y="9830"/>
                </a:cubicBezTo>
                <a:cubicBezTo>
                  <a:pt x="9358" y="9610"/>
                  <a:pt x="9484" y="9452"/>
                  <a:pt x="9673" y="9421"/>
                </a:cubicBezTo>
                <a:close/>
                <a:moveTo>
                  <a:pt x="284" y="1"/>
                </a:moveTo>
                <a:cubicBezTo>
                  <a:pt x="190" y="64"/>
                  <a:pt x="1" y="253"/>
                  <a:pt x="1" y="473"/>
                </a:cubicBezTo>
                <a:cubicBezTo>
                  <a:pt x="1" y="725"/>
                  <a:pt x="190" y="883"/>
                  <a:pt x="379" y="883"/>
                </a:cubicBezTo>
                <a:lnTo>
                  <a:pt x="1954" y="883"/>
                </a:lnTo>
                <a:lnTo>
                  <a:pt x="3151" y="7058"/>
                </a:lnTo>
                <a:cubicBezTo>
                  <a:pt x="2710" y="7247"/>
                  <a:pt x="2427" y="7688"/>
                  <a:pt x="2427" y="8192"/>
                </a:cubicBezTo>
                <a:cubicBezTo>
                  <a:pt x="2427" y="8885"/>
                  <a:pt x="2994" y="9421"/>
                  <a:pt x="3655" y="9421"/>
                </a:cubicBezTo>
                <a:lnTo>
                  <a:pt x="3844" y="9421"/>
                </a:lnTo>
                <a:cubicBezTo>
                  <a:pt x="3813" y="9547"/>
                  <a:pt x="3781" y="9704"/>
                  <a:pt x="3781" y="9830"/>
                </a:cubicBezTo>
                <a:cubicBezTo>
                  <a:pt x="3781" y="10492"/>
                  <a:pt x="4317" y="11027"/>
                  <a:pt x="5010" y="11027"/>
                </a:cubicBezTo>
                <a:cubicBezTo>
                  <a:pt x="5672" y="11027"/>
                  <a:pt x="6207" y="10492"/>
                  <a:pt x="6207" y="9830"/>
                </a:cubicBezTo>
                <a:cubicBezTo>
                  <a:pt x="6207" y="9673"/>
                  <a:pt x="6176" y="9547"/>
                  <a:pt x="6144" y="9421"/>
                </a:cubicBezTo>
                <a:lnTo>
                  <a:pt x="8475" y="9421"/>
                </a:lnTo>
                <a:cubicBezTo>
                  <a:pt x="8412" y="9547"/>
                  <a:pt x="8381" y="9704"/>
                  <a:pt x="8381" y="9830"/>
                </a:cubicBezTo>
                <a:cubicBezTo>
                  <a:pt x="8381" y="10492"/>
                  <a:pt x="8948" y="11027"/>
                  <a:pt x="9610" y="11027"/>
                </a:cubicBezTo>
                <a:cubicBezTo>
                  <a:pt x="10271" y="11027"/>
                  <a:pt x="10870" y="10492"/>
                  <a:pt x="10870" y="9830"/>
                </a:cubicBezTo>
                <a:cubicBezTo>
                  <a:pt x="10870" y="9673"/>
                  <a:pt x="10838" y="9547"/>
                  <a:pt x="10775" y="9421"/>
                </a:cubicBezTo>
                <a:lnTo>
                  <a:pt x="11405" y="9421"/>
                </a:lnTo>
                <a:cubicBezTo>
                  <a:pt x="11657" y="9421"/>
                  <a:pt x="11815" y="9231"/>
                  <a:pt x="11815" y="9042"/>
                </a:cubicBezTo>
                <a:cubicBezTo>
                  <a:pt x="11815" y="8822"/>
                  <a:pt x="11626" y="8601"/>
                  <a:pt x="11405" y="8601"/>
                </a:cubicBezTo>
                <a:lnTo>
                  <a:pt x="3529" y="8601"/>
                </a:lnTo>
                <a:cubicBezTo>
                  <a:pt x="3309" y="8601"/>
                  <a:pt x="3151" y="8412"/>
                  <a:pt x="3151" y="8160"/>
                </a:cubicBezTo>
                <a:cubicBezTo>
                  <a:pt x="3151" y="7940"/>
                  <a:pt x="3340" y="7719"/>
                  <a:pt x="3529" y="7719"/>
                </a:cubicBezTo>
                <a:lnTo>
                  <a:pt x="11311" y="7719"/>
                </a:lnTo>
                <a:cubicBezTo>
                  <a:pt x="11500" y="7719"/>
                  <a:pt x="11689" y="7562"/>
                  <a:pt x="11689" y="7373"/>
                </a:cubicBezTo>
                <a:lnTo>
                  <a:pt x="12508" y="2426"/>
                </a:lnTo>
                <a:cubicBezTo>
                  <a:pt x="12571" y="2174"/>
                  <a:pt x="12351" y="1954"/>
                  <a:pt x="12130" y="1954"/>
                </a:cubicBezTo>
                <a:lnTo>
                  <a:pt x="2899" y="1954"/>
                </a:lnTo>
                <a:lnTo>
                  <a:pt x="2584" y="379"/>
                </a:lnTo>
                <a:cubicBezTo>
                  <a:pt x="2553" y="158"/>
                  <a:pt x="2395" y="1"/>
                  <a:pt x="2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3" name="Google Shape;84;p16">
            <a:extLst>
              <a:ext uri="{FF2B5EF4-FFF2-40B4-BE49-F238E27FC236}">
                <a16:creationId xmlns:a16="http://schemas.microsoft.com/office/drawing/2014/main" id="{FA65913C-4650-F74E-5860-F3FD16441FBA}"/>
              </a:ext>
            </a:extLst>
          </p:cNvPr>
          <p:cNvSpPr/>
          <p:nvPr/>
        </p:nvSpPr>
        <p:spPr>
          <a:xfrm>
            <a:off x="3994898" y="4154335"/>
            <a:ext cx="24643" cy="72937"/>
          </a:xfrm>
          <a:custGeom>
            <a:avLst/>
            <a:gdLst/>
            <a:ahLst/>
            <a:cxnLst/>
            <a:rect l="l" t="t" r="r" b="b"/>
            <a:pathLst>
              <a:path w="820" h="2427" extrusionOk="0">
                <a:moveTo>
                  <a:pt x="442" y="1"/>
                </a:moveTo>
                <a:cubicBezTo>
                  <a:pt x="190" y="1"/>
                  <a:pt x="1" y="190"/>
                  <a:pt x="1" y="379"/>
                </a:cubicBezTo>
                <a:lnTo>
                  <a:pt x="1" y="2048"/>
                </a:lnTo>
                <a:cubicBezTo>
                  <a:pt x="32" y="2269"/>
                  <a:pt x="221" y="2427"/>
                  <a:pt x="442" y="2427"/>
                </a:cubicBezTo>
                <a:cubicBezTo>
                  <a:pt x="662" y="2427"/>
                  <a:pt x="820" y="2237"/>
                  <a:pt x="820" y="2048"/>
                </a:cubicBezTo>
                <a:lnTo>
                  <a:pt x="820" y="379"/>
                </a:lnTo>
                <a:cubicBezTo>
                  <a:pt x="820" y="158"/>
                  <a:pt x="631" y="1"/>
                  <a:pt x="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4" name="Google Shape;85;p16">
            <a:extLst>
              <a:ext uri="{FF2B5EF4-FFF2-40B4-BE49-F238E27FC236}">
                <a16:creationId xmlns:a16="http://schemas.microsoft.com/office/drawing/2014/main" id="{66FA7EAB-1C0A-470A-E241-ECA2FCBA7D49}"/>
              </a:ext>
            </a:extLst>
          </p:cNvPr>
          <p:cNvSpPr/>
          <p:nvPr/>
        </p:nvSpPr>
        <p:spPr>
          <a:xfrm>
            <a:off x="4070665" y="4154335"/>
            <a:ext cx="23681" cy="72937"/>
          </a:xfrm>
          <a:custGeom>
            <a:avLst/>
            <a:gdLst/>
            <a:ahLst/>
            <a:cxnLst/>
            <a:rect l="l" t="t" r="r" b="b"/>
            <a:pathLst>
              <a:path w="788" h="2427" extrusionOk="0">
                <a:moveTo>
                  <a:pt x="378" y="1"/>
                </a:moveTo>
                <a:cubicBezTo>
                  <a:pt x="189" y="1"/>
                  <a:pt x="0" y="190"/>
                  <a:pt x="0" y="379"/>
                </a:cubicBezTo>
                <a:lnTo>
                  <a:pt x="0" y="2048"/>
                </a:lnTo>
                <a:cubicBezTo>
                  <a:pt x="0" y="2269"/>
                  <a:pt x="189" y="2427"/>
                  <a:pt x="378" y="2427"/>
                </a:cubicBezTo>
                <a:cubicBezTo>
                  <a:pt x="630" y="2427"/>
                  <a:pt x="788" y="2237"/>
                  <a:pt x="788" y="2048"/>
                </a:cubicBezTo>
                <a:lnTo>
                  <a:pt x="788" y="379"/>
                </a:lnTo>
                <a:cubicBezTo>
                  <a:pt x="788" y="158"/>
                  <a:pt x="599" y="1"/>
                  <a:pt x="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5" name="Google Shape;86;p16">
            <a:extLst>
              <a:ext uri="{FF2B5EF4-FFF2-40B4-BE49-F238E27FC236}">
                <a16:creationId xmlns:a16="http://schemas.microsoft.com/office/drawing/2014/main" id="{CFBA8A2A-8C7C-E27E-623E-EBABACBFDC0B}"/>
              </a:ext>
            </a:extLst>
          </p:cNvPr>
          <p:cNvSpPr/>
          <p:nvPr/>
        </p:nvSpPr>
        <p:spPr>
          <a:xfrm>
            <a:off x="3921055" y="4154335"/>
            <a:ext cx="25575" cy="72937"/>
          </a:xfrm>
          <a:custGeom>
            <a:avLst/>
            <a:gdLst/>
            <a:ahLst/>
            <a:cxnLst/>
            <a:rect l="l" t="t" r="r" b="b"/>
            <a:pathLst>
              <a:path w="851" h="2427" extrusionOk="0">
                <a:moveTo>
                  <a:pt x="410" y="1"/>
                </a:moveTo>
                <a:cubicBezTo>
                  <a:pt x="158" y="1"/>
                  <a:pt x="0" y="190"/>
                  <a:pt x="0" y="379"/>
                </a:cubicBezTo>
                <a:lnTo>
                  <a:pt x="0" y="2048"/>
                </a:lnTo>
                <a:cubicBezTo>
                  <a:pt x="0" y="2269"/>
                  <a:pt x="221" y="2427"/>
                  <a:pt x="410" y="2427"/>
                </a:cubicBezTo>
                <a:cubicBezTo>
                  <a:pt x="630" y="2427"/>
                  <a:pt x="851" y="2237"/>
                  <a:pt x="851" y="2048"/>
                </a:cubicBezTo>
                <a:lnTo>
                  <a:pt x="851" y="379"/>
                </a:lnTo>
                <a:cubicBezTo>
                  <a:pt x="851" y="158"/>
                  <a:pt x="630"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6" name="Google Shape;87;p16">
            <a:extLst>
              <a:ext uri="{FF2B5EF4-FFF2-40B4-BE49-F238E27FC236}">
                <a16:creationId xmlns:a16="http://schemas.microsoft.com/office/drawing/2014/main" id="{9B9AD8DD-32EA-2FDF-7F2C-EC6465DF1D3E}"/>
              </a:ext>
            </a:extLst>
          </p:cNvPr>
          <p:cNvSpPr/>
          <p:nvPr/>
        </p:nvSpPr>
        <p:spPr>
          <a:xfrm>
            <a:off x="3554759" y="2029524"/>
            <a:ext cx="366271" cy="353448"/>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Lato" panose="020F0502020204030203" pitchFamily="34" charset="0"/>
            </a:endParaRPr>
          </a:p>
        </p:txBody>
      </p:sp>
      <p:grpSp>
        <p:nvGrpSpPr>
          <p:cNvPr id="27" name="Google Shape;88;p16">
            <a:extLst>
              <a:ext uri="{FF2B5EF4-FFF2-40B4-BE49-F238E27FC236}">
                <a16:creationId xmlns:a16="http://schemas.microsoft.com/office/drawing/2014/main" id="{D84246F9-89DF-A576-0DD4-6323B6A89968}"/>
              </a:ext>
            </a:extLst>
          </p:cNvPr>
          <p:cNvGrpSpPr/>
          <p:nvPr/>
        </p:nvGrpSpPr>
        <p:grpSpPr>
          <a:xfrm>
            <a:off x="5800004" y="3743148"/>
            <a:ext cx="437350" cy="411314"/>
            <a:chOff x="-4211975" y="2783850"/>
            <a:chExt cx="291450" cy="274100"/>
          </a:xfrm>
        </p:grpSpPr>
        <p:sp>
          <p:nvSpPr>
            <p:cNvPr id="28" name="Google Shape;89;p16">
              <a:extLst>
                <a:ext uri="{FF2B5EF4-FFF2-40B4-BE49-F238E27FC236}">
                  <a16:creationId xmlns:a16="http://schemas.microsoft.com/office/drawing/2014/main" id="{0EC99E89-9BBE-351E-FB87-E14DCBFEAAA7}"/>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9" name="Google Shape;90;p16">
              <a:extLst>
                <a:ext uri="{FF2B5EF4-FFF2-40B4-BE49-F238E27FC236}">
                  <a16:creationId xmlns:a16="http://schemas.microsoft.com/office/drawing/2014/main" id="{D04261A7-0EC4-77AB-C60B-70AE0C009274}"/>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0" name="Google Shape;91;p16">
              <a:extLst>
                <a:ext uri="{FF2B5EF4-FFF2-40B4-BE49-F238E27FC236}">
                  <a16:creationId xmlns:a16="http://schemas.microsoft.com/office/drawing/2014/main" id="{06E68A29-DFEC-062B-A035-04CC5ECABF6C}"/>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sp>
        <p:nvSpPr>
          <p:cNvPr id="31" name="Google Shape;92;p16">
            <a:extLst>
              <a:ext uri="{FF2B5EF4-FFF2-40B4-BE49-F238E27FC236}">
                <a16:creationId xmlns:a16="http://schemas.microsoft.com/office/drawing/2014/main" id="{43BB575A-703D-BAA3-2340-A7A9E92F101B}"/>
              </a:ext>
            </a:extLst>
          </p:cNvPr>
          <p:cNvSpPr txBox="1"/>
          <p:nvPr/>
        </p:nvSpPr>
        <p:spPr>
          <a:xfrm>
            <a:off x="4197698" y="2386751"/>
            <a:ext cx="1329600" cy="132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ZA" sz="1400" b="1" dirty="0">
                <a:solidFill>
                  <a:schemeClr val="accent5"/>
                </a:solidFill>
                <a:latin typeface="Lato" panose="020F0502020204030203" pitchFamily="34" charset="0"/>
                <a:ea typeface="Fira Sans Condensed Medium"/>
                <a:cs typeface="Fira Sans Condensed Medium"/>
                <a:sym typeface="Fira Sans Condensed Medium"/>
              </a:rPr>
              <a:t>Insights in Model Performance</a:t>
            </a:r>
            <a:endParaRPr sz="1400" b="1" dirty="0">
              <a:solidFill>
                <a:schemeClr val="accent5"/>
              </a:solidFill>
              <a:latin typeface="Lato" panose="020F0502020204030203" pitchFamily="34" charset="0"/>
              <a:ea typeface="Fira Sans Condensed Medium"/>
              <a:cs typeface="Fira Sans Condensed Medium"/>
              <a:sym typeface="Fira Sans Condensed Medium"/>
            </a:endParaRPr>
          </a:p>
        </p:txBody>
      </p:sp>
      <p:cxnSp>
        <p:nvCxnSpPr>
          <p:cNvPr id="34" name="Straight Connector 33">
            <a:extLst>
              <a:ext uri="{FF2B5EF4-FFF2-40B4-BE49-F238E27FC236}">
                <a16:creationId xmlns:a16="http://schemas.microsoft.com/office/drawing/2014/main" id="{E14D7E15-57CD-E2AE-C955-FC68773F0830}"/>
              </a:ext>
            </a:extLst>
          </p:cNvPr>
          <p:cNvCxnSpPr/>
          <p:nvPr/>
        </p:nvCxnSpPr>
        <p:spPr>
          <a:xfrm>
            <a:off x="557528" y="4794906"/>
            <a:ext cx="10363200" cy="0"/>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D9EA5F3-88E6-66D7-D090-1616FB5FD7C0}"/>
              </a:ext>
            </a:extLst>
          </p:cNvPr>
          <p:cNvSpPr txBox="1"/>
          <p:nvPr/>
        </p:nvSpPr>
        <p:spPr>
          <a:xfrm>
            <a:off x="137458" y="5058319"/>
            <a:ext cx="12054542"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Lato" panose="020F0502020204030203" pitchFamily="34" charset="0"/>
              </a:rPr>
              <a:t>The metrics above indicate excellent performance for both benign and malignant classes</a:t>
            </a:r>
          </a:p>
          <a:p>
            <a:pPr marL="285750" indent="-285750">
              <a:buFont typeface="Arial" panose="020B0604020202020204" pitchFamily="34" charset="0"/>
              <a:buChar char="•"/>
            </a:pPr>
            <a:r>
              <a:rPr lang="en-US" dirty="0">
                <a:latin typeface="Lato" panose="020F0502020204030203" pitchFamily="34" charset="0"/>
              </a:rPr>
              <a:t>K-fold cross-validation provides a reliable assessment of the model’s consistency and prevents overfitting</a:t>
            </a:r>
          </a:p>
          <a:p>
            <a:pPr marL="285750" indent="-285750">
              <a:buFont typeface="Arial" panose="020B0604020202020204" pitchFamily="34" charset="0"/>
              <a:buChar char="•"/>
            </a:pPr>
            <a:r>
              <a:rPr lang="en-US" dirty="0">
                <a:latin typeface="Lato" panose="020F0502020204030203" pitchFamily="34" charset="0"/>
              </a:rPr>
              <a:t>Drop out, L2 regularization also effectively prevents overfitting. </a:t>
            </a:r>
          </a:p>
          <a:p>
            <a:pPr marL="285750" indent="-285750">
              <a:buFont typeface="Arial" panose="020B0604020202020204" pitchFamily="34" charset="0"/>
              <a:buChar char="•"/>
            </a:pPr>
            <a:endParaRPr lang="en-US" dirty="0">
              <a:latin typeface="Lato" panose="020F0502020204030203" pitchFamily="34" charset="0"/>
            </a:endParaRPr>
          </a:p>
        </p:txBody>
      </p:sp>
      <p:sp>
        <p:nvSpPr>
          <p:cNvPr id="36" name="Google Shape;71;p16">
            <a:extLst>
              <a:ext uri="{FF2B5EF4-FFF2-40B4-BE49-F238E27FC236}">
                <a16:creationId xmlns:a16="http://schemas.microsoft.com/office/drawing/2014/main" id="{619C01C3-344C-B591-2BE0-ADEDB1D36899}"/>
              </a:ext>
            </a:extLst>
          </p:cNvPr>
          <p:cNvSpPr txBox="1"/>
          <p:nvPr/>
        </p:nvSpPr>
        <p:spPr>
          <a:xfrm>
            <a:off x="7793818" y="3646756"/>
            <a:ext cx="2116800" cy="5521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Lato" panose="020F0502020204030203" pitchFamily="34" charset="0"/>
                <a:ea typeface="Roboto"/>
                <a:cs typeface="Roboto"/>
                <a:sym typeface="Roboto"/>
              </a:rPr>
              <a:t>Benign: </a:t>
            </a:r>
            <a:r>
              <a:rPr lang="en" sz="1200" b="1" dirty="0">
                <a:solidFill>
                  <a:srgbClr val="000000"/>
                </a:solidFill>
                <a:latin typeface="Lato" panose="020F0502020204030203" pitchFamily="34" charset="0"/>
                <a:ea typeface="Roboto"/>
                <a:cs typeface="Roboto"/>
                <a:sym typeface="Roboto"/>
              </a:rPr>
              <a:t>99%</a:t>
            </a:r>
          </a:p>
          <a:p>
            <a:pPr marL="0" lvl="0" indent="0" algn="l" rtl="0">
              <a:spcBef>
                <a:spcPts val="0"/>
              </a:spcBef>
              <a:spcAft>
                <a:spcPts val="0"/>
              </a:spcAft>
              <a:buNone/>
            </a:pPr>
            <a:r>
              <a:rPr lang="en" sz="1200" dirty="0">
                <a:solidFill>
                  <a:srgbClr val="000000"/>
                </a:solidFill>
                <a:latin typeface="Lato" panose="020F0502020204030203" pitchFamily="34" charset="0"/>
                <a:ea typeface="Roboto"/>
                <a:cs typeface="Roboto"/>
                <a:sym typeface="Roboto"/>
              </a:rPr>
              <a:t>Malignant: </a:t>
            </a:r>
            <a:r>
              <a:rPr lang="en" sz="1200" b="1" dirty="0">
                <a:solidFill>
                  <a:srgbClr val="000000"/>
                </a:solidFill>
                <a:latin typeface="Lato" panose="020F0502020204030203" pitchFamily="34" charset="0"/>
                <a:ea typeface="Roboto"/>
                <a:cs typeface="Roboto"/>
                <a:sym typeface="Roboto"/>
              </a:rPr>
              <a:t>99%</a:t>
            </a:r>
            <a:endParaRPr sz="1200" b="1" dirty="0">
              <a:latin typeface="Lato" panose="020F0502020204030203" pitchFamily="34" charset="0"/>
              <a:ea typeface="Roboto"/>
              <a:cs typeface="Roboto"/>
              <a:sym typeface="Roboto"/>
            </a:endParaRPr>
          </a:p>
        </p:txBody>
      </p:sp>
      <p:sp>
        <p:nvSpPr>
          <p:cNvPr id="37" name="Google Shape;71;p16">
            <a:extLst>
              <a:ext uri="{FF2B5EF4-FFF2-40B4-BE49-F238E27FC236}">
                <a16:creationId xmlns:a16="http://schemas.microsoft.com/office/drawing/2014/main" id="{A8A732BA-0FA8-3A6C-F955-888F078FBFF8}"/>
              </a:ext>
            </a:extLst>
          </p:cNvPr>
          <p:cNvSpPr txBox="1"/>
          <p:nvPr/>
        </p:nvSpPr>
        <p:spPr>
          <a:xfrm>
            <a:off x="7793818" y="1805501"/>
            <a:ext cx="2116800" cy="5521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Lato" panose="020F0502020204030203" pitchFamily="34" charset="0"/>
                <a:ea typeface="Roboto"/>
                <a:cs typeface="Roboto"/>
                <a:sym typeface="Roboto"/>
              </a:rPr>
              <a:t>Benign: </a:t>
            </a:r>
            <a:r>
              <a:rPr lang="en" sz="1200" b="1" dirty="0">
                <a:solidFill>
                  <a:srgbClr val="000000"/>
                </a:solidFill>
                <a:latin typeface="Lato" panose="020F0502020204030203" pitchFamily="34" charset="0"/>
                <a:ea typeface="Roboto"/>
                <a:cs typeface="Roboto"/>
                <a:sym typeface="Roboto"/>
              </a:rPr>
              <a:t>99%</a:t>
            </a:r>
          </a:p>
          <a:p>
            <a:pPr marL="0" lvl="0" indent="0" algn="l" rtl="0">
              <a:spcBef>
                <a:spcPts val="0"/>
              </a:spcBef>
              <a:spcAft>
                <a:spcPts val="0"/>
              </a:spcAft>
              <a:buNone/>
            </a:pPr>
            <a:r>
              <a:rPr lang="en" sz="1200" dirty="0">
                <a:solidFill>
                  <a:srgbClr val="000000"/>
                </a:solidFill>
                <a:latin typeface="Lato" panose="020F0502020204030203" pitchFamily="34" charset="0"/>
                <a:ea typeface="Roboto"/>
                <a:cs typeface="Roboto"/>
                <a:sym typeface="Roboto"/>
              </a:rPr>
              <a:t>Malignant: </a:t>
            </a:r>
            <a:r>
              <a:rPr lang="en" sz="1200" b="1" dirty="0">
                <a:solidFill>
                  <a:srgbClr val="000000"/>
                </a:solidFill>
                <a:latin typeface="Lato" panose="020F0502020204030203" pitchFamily="34" charset="0"/>
                <a:ea typeface="Roboto"/>
                <a:cs typeface="Roboto"/>
                <a:sym typeface="Roboto"/>
              </a:rPr>
              <a:t>100%</a:t>
            </a:r>
            <a:endParaRPr sz="1200" b="1" dirty="0">
              <a:latin typeface="Lato" panose="020F0502020204030203" pitchFamily="34" charset="0"/>
              <a:ea typeface="Roboto"/>
              <a:cs typeface="Roboto"/>
              <a:sym typeface="Roboto"/>
            </a:endParaRPr>
          </a:p>
        </p:txBody>
      </p:sp>
    </p:spTree>
    <p:extLst>
      <p:ext uri="{BB962C8B-B14F-4D97-AF65-F5344CB8AC3E}">
        <p14:creationId xmlns:p14="http://schemas.microsoft.com/office/powerpoint/2010/main" val="53309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32AEA73-E424-18DE-96F0-75DC3C492D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53C6FF1-FDD8-1D21-AB60-895913448589}"/>
              </a:ext>
            </a:extLst>
          </p:cNvPr>
          <p:cNvSpPr txBox="1"/>
          <p:nvPr/>
        </p:nvSpPr>
        <p:spPr>
          <a:xfrm>
            <a:off x="137458" y="65041"/>
            <a:ext cx="1260872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Potential Applications in Cancer Diagnosis</a:t>
            </a:r>
          </a:p>
        </p:txBody>
      </p:sp>
      <p:sp>
        <p:nvSpPr>
          <p:cNvPr id="3" name="Google Shape;98;p17">
            <a:extLst>
              <a:ext uri="{FF2B5EF4-FFF2-40B4-BE49-F238E27FC236}">
                <a16:creationId xmlns:a16="http://schemas.microsoft.com/office/drawing/2014/main" id="{F9EF817F-D013-9885-EC5C-794A125C355C}"/>
              </a:ext>
            </a:extLst>
          </p:cNvPr>
          <p:cNvSpPr/>
          <p:nvPr/>
        </p:nvSpPr>
        <p:spPr>
          <a:xfrm>
            <a:off x="1729426" y="1872823"/>
            <a:ext cx="3899700" cy="1687800"/>
          </a:xfrm>
          <a:prstGeom prst="roundRect">
            <a:avLst>
              <a:gd name="adj" fmla="val 526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 name="Google Shape;99;p17">
            <a:extLst>
              <a:ext uri="{FF2B5EF4-FFF2-40B4-BE49-F238E27FC236}">
                <a16:creationId xmlns:a16="http://schemas.microsoft.com/office/drawing/2014/main" id="{04AC3502-0152-66F0-F3C5-27E74A981925}"/>
              </a:ext>
            </a:extLst>
          </p:cNvPr>
          <p:cNvSpPr/>
          <p:nvPr/>
        </p:nvSpPr>
        <p:spPr>
          <a:xfrm>
            <a:off x="1729426" y="3813048"/>
            <a:ext cx="3899700" cy="1687800"/>
          </a:xfrm>
          <a:prstGeom prst="roundRect">
            <a:avLst>
              <a:gd name="adj" fmla="val 526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6" name="Google Shape;100;p17">
            <a:extLst>
              <a:ext uri="{FF2B5EF4-FFF2-40B4-BE49-F238E27FC236}">
                <a16:creationId xmlns:a16="http://schemas.microsoft.com/office/drawing/2014/main" id="{B4D091D2-42BF-3C92-BA32-31C002577358}"/>
              </a:ext>
            </a:extLst>
          </p:cNvPr>
          <p:cNvSpPr/>
          <p:nvPr/>
        </p:nvSpPr>
        <p:spPr>
          <a:xfrm>
            <a:off x="6064110" y="1851298"/>
            <a:ext cx="3899700" cy="1687800"/>
          </a:xfrm>
          <a:prstGeom prst="roundRect">
            <a:avLst>
              <a:gd name="adj" fmla="val 3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9" name="Google Shape;101;p17">
            <a:extLst>
              <a:ext uri="{FF2B5EF4-FFF2-40B4-BE49-F238E27FC236}">
                <a16:creationId xmlns:a16="http://schemas.microsoft.com/office/drawing/2014/main" id="{0298212B-7043-F804-4B6B-25B4442AFBDA}"/>
              </a:ext>
            </a:extLst>
          </p:cNvPr>
          <p:cNvSpPr/>
          <p:nvPr/>
        </p:nvSpPr>
        <p:spPr>
          <a:xfrm>
            <a:off x="6064110" y="3791523"/>
            <a:ext cx="3899700" cy="1687800"/>
          </a:xfrm>
          <a:prstGeom prst="roundRect">
            <a:avLst>
              <a:gd name="adj" fmla="val 634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7" name="Google Shape;102;p17">
            <a:extLst>
              <a:ext uri="{FF2B5EF4-FFF2-40B4-BE49-F238E27FC236}">
                <a16:creationId xmlns:a16="http://schemas.microsoft.com/office/drawing/2014/main" id="{035C07B7-12F7-7107-0358-DCE3B2EF160D}"/>
              </a:ext>
            </a:extLst>
          </p:cNvPr>
          <p:cNvSpPr/>
          <p:nvPr/>
        </p:nvSpPr>
        <p:spPr>
          <a:xfrm>
            <a:off x="5104210" y="2920923"/>
            <a:ext cx="1474800" cy="14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2" name="Google Shape;103;p17">
            <a:extLst>
              <a:ext uri="{FF2B5EF4-FFF2-40B4-BE49-F238E27FC236}">
                <a16:creationId xmlns:a16="http://schemas.microsoft.com/office/drawing/2014/main" id="{A94369C2-A1A0-1A53-FE1E-67E743C559DC}"/>
              </a:ext>
            </a:extLst>
          </p:cNvPr>
          <p:cNvSpPr/>
          <p:nvPr/>
        </p:nvSpPr>
        <p:spPr>
          <a:xfrm>
            <a:off x="5202060" y="3018773"/>
            <a:ext cx="1279200" cy="1279200"/>
          </a:xfrm>
          <a:prstGeom prst="ellipse">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3" name="Google Shape;104;p17">
            <a:extLst>
              <a:ext uri="{FF2B5EF4-FFF2-40B4-BE49-F238E27FC236}">
                <a16:creationId xmlns:a16="http://schemas.microsoft.com/office/drawing/2014/main" id="{E5374663-B4F2-465F-A364-7F3C1EB82065}"/>
              </a:ext>
            </a:extLst>
          </p:cNvPr>
          <p:cNvSpPr txBox="1"/>
          <p:nvPr/>
        </p:nvSpPr>
        <p:spPr>
          <a:xfrm>
            <a:off x="6906179" y="4456232"/>
            <a:ext cx="2743800" cy="572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dirty="0">
                <a:solidFill>
                  <a:schemeClr val="lt1"/>
                </a:solidFill>
                <a:latin typeface="Lato" panose="020F0502020204030203" pitchFamily="34" charset="0"/>
                <a:ea typeface="Roboto"/>
                <a:cs typeface="Roboto"/>
                <a:sym typeface="Roboto"/>
              </a:rPr>
              <a:t>DeepNets excel with Big Data. The model can be retrained to include many more features for enhanced accuracy</a:t>
            </a:r>
            <a:endParaRPr sz="1200" dirty="0">
              <a:solidFill>
                <a:schemeClr val="lt1"/>
              </a:solidFill>
              <a:latin typeface="Lato" panose="020F0502020204030203" pitchFamily="34" charset="0"/>
              <a:ea typeface="Roboto"/>
              <a:cs typeface="Roboto"/>
              <a:sym typeface="Roboto"/>
            </a:endParaRPr>
          </a:p>
        </p:txBody>
      </p:sp>
      <p:sp>
        <p:nvSpPr>
          <p:cNvPr id="38" name="Google Shape;105;p17">
            <a:extLst>
              <a:ext uri="{FF2B5EF4-FFF2-40B4-BE49-F238E27FC236}">
                <a16:creationId xmlns:a16="http://schemas.microsoft.com/office/drawing/2014/main" id="{A5A4ADEC-0CD7-ACB6-5F02-56BE8FA34A73}"/>
              </a:ext>
            </a:extLst>
          </p:cNvPr>
          <p:cNvSpPr txBox="1"/>
          <p:nvPr/>
        </p:nvSpPr>
        <p:spPr>
          <a:xfrm>
            <a:off x="6765732" y="3721429"/>
            <a:ext cx="3024694" cy="524636"/>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2400" b="1" dirty="0">
                <a:solidFill>
                  <a:schemeClr val="lt1"/>
                </a:solidFill>
                <a:latin typeface="Lato" panose="020F0502020204030203" pitchFamily="34" charset="0"/>
                <a:ea typeface="Fira Sans Condensed Medium"/>
                <a:cs typeface="Fira Sans Condensed Medium"/>
                <a:sym typeface="Fira Sans Condensed Medium"/>
              </a:rPr>
              <a:t>Continous Learning</a:t>
            </a:r>
            <a:endParaRPr sz="2400" b="1" dirty="0">
              <a:solidFill>
                <a:schemeClr val="lt1"/>
              </a:solidFill>
              <a:latin typeface="Lato" panose="020F0502020204030203" pitchFamily="34" charset="0"/>
              <a:ea typeface="Fira Sans Condensed Medium"/>
              <a:cs typeface="Fira Sans Condensed Medium"/>
              <a:sym typeface="Fira Sans Condensed Medium"/>
            </a:endParaRPr>
          </a:p>
        </p:txBody>
      </p:sp>
      <p:sp>
        <p:nvSpPr>
          <p:cNvPr id="39" name="Google Shape;106;p17">
            <a:extLst>
              <a:ext uri="{FF2B5EF4-FFF2-40B4-BE49-F238E27FC236}">
                <a16:creationId xmlns:a16="http://schemas.microsoft.com/office/drawing/2014/main" id="{4D68C216-CCA3-C1CE-C9DB-8DF77910ADEF}"/>
              </a:ext>
            </a:extLst>
          </p:cNvPr>
          <p:cNvSpPr txBox="1"/>
          <p:nvPr/>
        </p:nvSpPr>
        <p:spPr>
          <a:xfrm>
            <a:off x="2228190" y="3766269"/>
            <a:ext cx="3027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ZA" sz="1800" dirty="0">
                <a:solidFill>
                  <a:schemeClr val="lt1"/>
                </a:solidFill>
                <a:latin typeface="Lato" panose="020F0502020204030203" pitchFamily="34" charset="0"/>
                <a:ea typeface="Fira Sans Condensed Medium"/>
                <a:cs typeface="Fira Sans Condensed Medium"/>
                <a:sym typeface="Fira Sans Condensed Medium"/>
              </a:rPr>
              <a:t>Telemedicine Applications</a:t>
            </a:r>
            <a:endParaRPr sz="1800" dirty="0">
              <a:solidFill>
                <a:schemeClr val="lt1"/>
              </a:solidFill>
              <a:latin typeface="Lato" panose="020F0502020204030203" pitchFamily="34" charset="0"/>
              <a:ea typeface="Fira Sans Condensed Medium"/>
              <a:cs typeface="Fira Sans Condensed Medium"/>
              <a:sym typeface="Fira Sans Condensed Medium"/>
            </a:endParaRPr>
          </a:p>
          <a:p>
            <a:pPr marL="0" lvl="0" indent="0" algn="l" rtl="0">
              <a:lnSpc>
                <a:spcPct val="115000"/>
              </a:lnSpc>
              <a:spcBef>
                <a:spcPts val="1600"/>
              </a:spcBef>
              <a:spcAft>
                <a:spcPts val="1600"/>
              </a:spcAft>
              <a:buNone/>
            </a:pPr>
            <a:endParaRPr sz="1800" dirty="0">
              <a:solidFill>
                <a:schemeClr val="lt1"/>
              </a:solidFill>
              <a:latin typeface="Lato" panose="020F0502020204030203" pitchFamily="34" charset="0"/>
              <a:ea typeface="Fira Sans Condensed Medium"/>
              <a:cs typeface="Fira Sans Condensed Medium"/>
              <a:sym typeface="Fira Sans Condensed Medium"/>
            </a:endParaRPr>
          </a:p>
        </p:txBody>
      </p:sp>
      <p:sp>
        <p:nvSpPr>
          <p:cNvPr id="40" name="Google Shape;107;p17">
            <a:extLst>
              <a:ext uri="{FF2B5EF4-FFF2-40B4-BE49-F238E27FC236}">
                <a16:creationId xmlns:a16="http://schemas.microsoft.com/office/drawing/2014/main" id="{6C31E58A-7E72-5550-2166-136E11E60F62}"/>
              </a:ext>
            </a:extLst>
          </p:cNvPr>
          <p:cNvSpPr txBox="1"/>
          <p:nvPr/>
        </p:nvSpPr>
        <p:spPr>
          <a:xfrm>
            <a:off x="2005704" y="4456232"/>
            <a:ext cx="3472872" cy="572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chemeClr val="lt1"/>
                </a:solidFill>
                <a:latin typeface="Lato" panose="020F0502020204030203" pitchFamily="34" charset="0"/>
                <a:ea typeface="Roboto"/>
                <a:cs typeface="Roboto"/>
                <a:sym typeface="Roboto"/>
              </a:rPr>
              <a:t>The application can be used for remote medicine applications allowing for cancer diagnosis in rural underserved areas</a:t>
            </a:r>
            <a:endParaRPr sz="1200" dirty="0">
              <a:solidFill>
                <a:schemeClr val="lt1"/>
              </a:solidFill>
              <a:latin typeface="Lato" panose="020F0502020204030203" pitchFamily="34" charset="0"/>
              <a:ea typeface="Roboto"/>
              <a:cs typeface="Roboto"/>
              <a:sym typeface="Roboto"/>
            </a:endParaRPr>
          </a:p>
        </p:txBody>
      </p:sp>
      <p:sp>
        <p:nvSpPr>
          <p:cNvPr id="41" name="Google Shape;108;p17">
            <a:extLst>
              <a:ext uri="{FF2B5EF4-FFF2-40B4-BE49-F238E27FC236}">
                <a16:creationId xmlns:a16="http://schemas.microsoft.com/office/drawing/2014/main" id="{B5A4745B-CB44-76B4-9708-8ED09DC23DCC}"/>
              </a:ext>
            </a:extLst>
          </p:cNvPr>
          <p:cNvSpPr txBox="1">
            <a:spLocks/>
          </p:cNvSpPr>
          <p:nvPr/>
        </p:nvSpPr>
        <p:spPr>
          <a:xfrm>
            <a:off x="6935910" y="1767096"/>
            <a:ext cx="3027900" cy="3822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spcAft>
                <a:spcPts val="1600"/>
              </a:spcAft>
              <a:buFont typeface="Arial" panose="020B0604020202020204" pitchFamily="34" charset="0"/>
              <a:buNone/>
            </a:pPr>
            <a:r>
              <a:rPr lang="en-ZA" sz="2400" b="1" dirty="0">
                <a:solidFill>
                  <a:schemeClr val="lt1"/>
                </a:solidFill>
                <a:latin typeface="Lato" panose="020F0502020204030203" pitchFamily="34" charset="0"/>
                <a:ea typeface="Fira Sans Condensed Medium"/>
                <a:cs typeface="Fira Sans Condensed Medium"/>
                <a:sym typeface="Fira Sans Condensed Medium"/>
              </a:rPr>
              <a:t>Early Detection</a:t>
            </a:r>
          </a:p>
        </p:txBody>
      </p:sp>
      <p:sp>
        <p:nvSpPr>
          <p:cNvPr id="42" name="Google Shape;109;p17">
            <a:extLst>
              <a:ext uri="{FF2B5EF4-FFF2-40B4-BE49-F238E27FC236}">
                <a16:creationId xmlns:a16="http://schemas.microsoft.com/office/drawing/2014/main" id="{F4563716-31FD-09AD-9C9B-C5960B3F2C19}"/>
              </a:ext>
            </a:extLst>
          </p:cNvPr>
          <p:cNvSpPr txBox="1">
            <a:spLocks/>
          </p:cNvSpPr>
          <p:nvPr/>
        </p:nvSpPr>
        <p:spPr>
          <a:xfrm>
            <a:off x="6373090" y="2429164"/>
            <a:ext cx="3580704" cy="76475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ZA" sz="1200" dirty="0">
                <a:solidFill>
                  <a:schemeClr val="bg1"/>
                </a:solidFill>
                <a:effectLst/>
                <a:latin typeface="Lato" panose="020F0502020204030203" pitchFamily="34" charset="0"/>
                <a:ea typeface="Aptos" panose="020B0004020202020204" pitchFamily="34" charset="0"/>
                <a:cs typeface="Times New Roman" panose="02020603050405020304" pitchFamily="18" charset="0"/>
              </a:rPr>
              <a:t>This model can assist pathologists and radiologists by providing a second opinion in diagnosing breast cancer, especially in cases where manual diagnosis is time-consuming or ambiguous.</a:t>
            </a:r>
          </a:p>
        </p:txBody>
      </p:sp>
      <p:grpSp>
        <p:nvGrpSpPr>
          <p:cNvPr id="43" name="Google Shape;110;p17">
            <a:extLst>
              <a:ext uri="{FF2B5EF4-FFF2-40B4-BE49-F238E27FC236}">
                <a16:creationId xmlns:a16="http://schemas.microsoft.com/office/drawing/2014/main" id="{54767B7B-5B47-D432-278A-541CD3EA048B}"/>
              </a:ext>
            </a:extLst>
          </p:cNvPr>
          <p:cNvGrpSpPr/>
          <p:nvPr/>
        </p:nvGrpSpPr>
        <p:grpSpPr>
          <a:xfrm>
            <a:off x="1729426" y="1767096"/>
            <a:ext cx="3184128" cy="1426827"/>
            <a:chOff x="454808" y="935823"/>
            <a:chExt cx="3184128" cy="1426827"/>
          </a:xfrm>
        </p:grpSpPr>
        <p:sp>
          <p:nvSpPr>
            <p:cNvPr id="44" name="Google Shape;111;p17">
              <a:extLst>
                <a:ext uri="{FF2B5EF4-FFF2-40B4-BE49-F238E27FC236}">
                  <a16:creationId xmlns:a16="http://schemas.microsoft.com/office/drawing/2014/main" id="{72A4F72D-2F94-D362-F9A4-5A3B3109C9B5}"/>
                </a:ext>
              </a:extLst>
            </p:cNvPr>
            <p:cNvSpPr txBox="1"/>
            <p:nvPr/>
          </p:nvSpPr>
          <p:spPr>
            <a:xfrm>
              <a:off x="895136" y="1790250"/>
              <a:ext cx="2743800" cy="57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latin typeface="Lato" panose="020F0502020204030203" pitchFamily="34" charset="0"/>
                  <a:ea typeface="Roboto"/>
                  <a:cs typeface="Roboto"/>
                  <a:sym typeface="Roboto"/>
                </a:rPr>
                <a:t>The application can be deployed for large scale screening to identify cases that  require immediate attention</a:t>
              </a:r>
              <a:endParaRPr sz="1200" dirty="0">
                <a:solidFill>
                  <a:schemeClr val="lt1"/>
                </a:solidFill>
                <a:latin typeface="Lato" panose="020F0502020204030203" pitchFamily="34" charset="0"/>
                <a:ea typeface="Roboto"/>
                <a:cs typeface="Roboto"/>
                <a:sym typeface="Roboto"/>
              </a:endParaRPr>
            </a:p>
          </p:txBody>
        </p:sp>
        <p:sp>
          <p:nvSpPr>
            <p:cNvPr id="45" name="Google Shape;112;p17">
              <a:extLst>
                <a:ext uri="{FF2B5EF4-FFF2-40B4-BE49-F238E27FC236}">
                  <a16:creationId xmlns:a16="http://schemas.microsoft.com/office/drawing/2014/main" id="{BDB4A1A4-DCBD-D1C3-CDBB-B4635D13B68E}"/>
                </a:ext>
              </a:extLst>
            </p:cNvPr>
            <p:cNvSpPr txBox="1"/>
            <p:nvPr/>
          </p:nvSpPr>
          <p:spPr>
            <a:xfrm>
              <a:off x="454808" y="935823"/>
              <a:ext cx="3027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dirty="0">
                  <a:solidFill>
                    <a:schemeClr val="lt1"/>
                  </a:solidFill>
                  <a:latin typeface="Lato" panose="020F0502020204030203" pitchFamily="34" charset="0"/>
                  <a:ea typeface="Fira Sans Condensed Medium"/>
                  <a:cs typeface="Fira Sans Condensed Medium"/>
                  <a:sym typeface="Fira Sans Condensed Medium"/>
                </a:rPr>
                <a:t>Screening</a:t>
              </a:r>
              <a:endParaRPr sz="2400" b="1" dirty="0">
                <a:solidFill>
                  <a:schemeClr val="lt1"/>
                </a:solidFill>
                <a:latin typeface="Lato" panose="020F0502020204030203" pitchFamily="34" charset="0"/>
                <a:ea typeface="Fira Sans Condensed Medium"/>
                <a:cs typeface="Fira Sans Condensed Medium"/>
                <a:sym typeface="Fira Sans Condensed Medium"/>
              </a:endParaRPr>
            </a:p>
          </p:txBody>
        </p:sp>
      </p:grpSp>
      <p:sp>
        <p:nvSpPr>
          <p:cNvPr id="46" name="Google Shape;113;p17">
            <a:extLst>
              <a:ext uri="{FF2B5EF4-FFF2-40B4-BE49-F238E27FC236}">
                <a16:creationId xmlns:a16="http://schemas.microsoft.com/office/drawing/2014/main" id="{99027260-7FE7-51F8-0123-AE361B59D70E}"/>
              </a:ext>
            </a:extLst>
          </p:cNvPr>
          <p:cNvSpPr txBox="1"/>
          <p:nvPr/>
        </p:nvSpPr>
        <p:spPr>
          <a:xfrm>
            <a:off x="5104218" y="3018773"/>
            <a:ext cx="1474800" cy="1279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ZA" sz="1800" dirty="0">
                <a:solidFill>
                  <a:schemeClr val="lt1"/>
                </a:solidFill>
                <a:latin typeface="Lato" panose="020F0502020204030203" pitchFamily="34" charset="0"/>
                <a:ea typeface="Fira Sans Condensed Medium"/>
                <a:cs typeface="Fira Sans Condensed Medium"/>
                <a:sym typeface="Fira Sans Condensed Medium"/>
              </a:rPr>
              <a:t>Applications</a:t>
            </a:r>
            <a:endParaRPr sz="1800" dirty="0">
              <a:solidFill>
                <a:schemeClr val="lt1"/>
              </a:solidFill>
              <a:latin typeface="Lato" panose="020F0502020204030203" pitchFamily="34" charset="0"/>
              <a:ea typeface="Fira Sans Condensed Medium"/>
              <a:cs typeface="Fira Sans Condensed Medium"/>
              <a:sym typeface="Fira Sans Condensed Medium"/>
            </a:endParaRPr>
          </a:p>
        </p:txBody>
      </p:sp>
    </p:spTree>
    <p:extLst>
      <p:ext uri="{BB962C8B-B14F-4D97-AF65-F5344CB8AC3E}">
        <p14:creationId xmlns:p14="http://schemas.microsoft.com/office/powerpoint/2010/main" val="92999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C1978E17-A24B-FF9C-8B48-DB73CDFB6C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0B1922-74D4-8463-DBE1-7AA634D55591}"/>
              </a:ext>
            </a:extLst>
          </p:cNvPr>
          <p:cNvSpPr txBox="1"/>
          <p:nvPr/>
        </p:nvSpPr>
        <p:spPr>
          <a:xfrm>
            <a:off x="137458" y="65041"/>
            <a:ext cx="1194370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Conclusions</a:t>
            </a:r>
          </a:p>
        </p:txBody>
      </p:sp>
      <p:sp>
        <p:nvSpPr>
          <p:cNvPr id="4" name="TextBox 3">
            <a:extLst>
              <a:ext uri="{FF2B5EF4-FFF2-40B4-BE49-F238E27FC236}">
                <a16:creationId xmlns:a16="http://schemas.microsoft.com/office/drawing/2014/main" id="{B6A2C4AD-DC61-6A46-496D-C72A6F480D77}"/>
              </a:ext>
            </a:extLst>
          </p:cNvPr>
          <p:cNvSpPr txBox="1"/>
          <p:nvPr/>
        </p:nvSpPr>
        <p:spPr>
          <a:xfrm>
            <a:off x="248295" y="822036"/>
            <a:ext cx="11943705" cy="3472873"/>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US" dirty="0">
                <a:latin typeface="Lato" panose="020F0502020204030203" pitchFamily="34" charset="0"/>
              </a:rPr>
              <a:t>ANNs can be used to learn complex relationships in tabular data. In this assignment, ANNs have been used to classify Malignant and Benign </a:t>
            </a:r>
            <a:r>
              <a:rPr lang="en-US" dirty="0" err="1">
                <a:latin typeface="Lato" panose="020F0502020204030203" pitchFamily="34" charset="0"/>
              </a:rPr>
              <a:t>tumours</a:t>
            </a:r>
            <a:r>
              <a:rPr lang="en-US" dirty="0">
                <a:latin typeface="Lato" panose="020F0502020204030203" pitchFamily="34" charset="0"/>
              </a:rPr>
              <a:t> for MD Anderson Cancer Institute. </a:t>
            </a:r>
          </a:p>
          <a:p>
            <a:pPr lvl="1"/>
            <a:r>
              <a:rPr lang="en-US" dirty="0">
                <a:latin typeface="Lato" panose="020F0502020204030203" pitchFamily="34" charset="0"/>
              </a:rPr>
              <a:t>The model's mean Accuracy is 99% with a Precision of 100% and Recall of 98% for Malignant Cases.</a:t>
            </a:r>
          </a:p>
          <a:p>
            <a:pPr lvl="1"/>
            <a:endParaRPr lang="en-US" dirty="0">
              <a:latin typeface="Lato" panose="020F0502020204030203" pitchFamily="34" charset="0"/>
            </a:endParaRPr>
          </a:p>
          <a:p>
            <a:pPr lvl="1"/>
            <a:r>
              <a:rPr lang="en-US" dirty="0">
                <a:latin typeface="Lato" panose="020F0502020204030203" pitchFamily="34" charset="0"/>
              </a:rPr>
              <a:t>The model can be extended into the realm of computer vision and include some aspects of explainability to provide interpretable results for clinicians.</a:t>
            </a:r>
          </a:p>
          <a:p>
            <a:pPr lvl="1"/>
            <a:endParaRPr lang="en-ZA" dirty="0">
              <a:latin typeface="Lato" panose="020F0502020204030203" pitchFamily="34" charset="0"/>
            </a:endParaRPr>
          </a:p>
          <a:p>
            <a:pPr lvl="1"/>
            <a:endParaRPr lang="en-ZA" dirty="0">
              <a:latin typeface="Lato" panose="020F0502020204030203" pitchFamily="34" charset="0"/>
            </a:endParaRPr>
          </a:p>
          <a:p>
            <a:pPr lvl="1"/>
            <a:endParaRPr lang="en-ZA" dirty="0">
              <a:latin typeface="Lato" panose="020F0502020204030203" pitchFamily="34" charset="0"/>
            </a:endParaRPr>
          </a:p>
          <a:p>
            <a:pPr lvl="1"/>
            <a:endParaRPr lang="en-ZA" dirty="0">
              <a:latin typeface="Lato" panose="020F0502020204030203" pitchFamily="34" charset="0"/>
            </a:endParaRPr>
          </a:p>
          <a:p>
            <a:pPr marL="0" lvl="1" indent="0">
              <a:buNone/>
            </a:pPr>
            <a:endParaRPr lang="en-ZA" dirty="0">
              <a:latin typeface="Lato" panose="020F0502020204030203" pitchFamily="34" charset="0"/>
            </a:endParaRPr>
          </a:p>
        </p:txBody>
      </p:sp>
    </p:spTree>
    <p:extLst>
      <p:ext uri="{BB962C8B-B14F-4D97-AF65-F5344CB8AC3E}">
        <p14:creationId xmlns:p14="http://schemas.microsoft.com/office/powerpoint/2010/main" val="386835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sp>
        <p:nvSpPr>
          <p:cNvPr id="319" name="Google Shape;319;p36"/>
          <p:cNvSpPr txBox="1"/>
          <p:nvPr/>
        </p:nvSpPr>
        <p:spPr>
          <a:xfrm>
            <a:off x="2709906" y="1348526"/>
            <a:ext cx="9482094" cy="3288129"/>
          </a:xfrm>
          <a:prstGeom prst="rect">
            <a:avLst/>
          </a:prstGeom>
          <a:noFill/>
          <a:ln>
            <a:noFill/>
          </a:ln>
        </p:spPr>
        <p:txBody>
          <a:bodyPr spcFirstLastPara="1" wrap="square" lIns="91425" tIns="91425" rIns="91425" bIns="91425" anchor="t" anchorCtr="0">
            <a:noAutofit/>
          </a:bodyPr>
          <a:lstStyle/>
          <a:p>
            <a:pPr marL="285750" indent="-285750">
              <a:lnSpc>
                <a:spcPts val="1425"/>
              </a:lnSpc>
              <a:buFont typeface="Arial" panose="020B0604020202020204" pitchFamily="34" charset="0"/>
              <a:buChar char="•"/>
            </a:pPr>
            <a:r>
              <a:rPr lang="en-ZA" sz="1600" b="0" dirty="0">
                <a:solidFill>
                  <a:schemeClr val="bg1"/>
                </a:solidFill>
                <a:effectLst/>
                <a:latin typeface="Lato" panose="020F0502020204030203" pitchFamily="34" charset="0"/>
              </a:rPr>
              <a:t>Tran, K. A., </a:t>
            </a:r>
            <a:r>
              <a:rPr lang="en-ZA" sz="1600" b="0" dirty="0" err="1">
                <a:solidFill>
                  <a:schemeClr val="bg1"/>
                </a:solidFill>
                <a:effectLst/>
                <a:latin typeface="Lato" panose="020F0502020204030203" pitchFamily="34" charset="0"/>
              </a:rPr>
              <a:t>Kondrashova</a:t>
            </a:r>
            <a:r>
              <a:rPr lang="en-ZA" sz="1600" b="0" dirty="0">
                <a:solidFill>
                  <a:schemeClr val="bg1"/>
                </a:solidFill>
                <a:effectLst/>
                <a:latin typeface="Lato" panose="020F0502020204030203" pitchFamily="34" charset="0"/>
              </a:rPr>
              <a:t>, O., Bradley, A., Williams, E. D., Pearson, J. v., &amp; Waddell, N. (2021). Deep learning in cancer diagnosis, prognosis and treatment selection. Genome Medicine, 13(1), 152. </a:t>
            </a:r>
            <a:r>
              <a:rPr lang="en-ZA" sz="1600" b="0" dirty="0">
                <a:solidFill>
                  <a:srgbClr val="CE9178"/>
                </a:solidFill>
                <a:effectLst/>
                <a:latin typeface="Lato" panose="020F0502020204030203" pitchFamily="34" charset="0"/>
                <a:hlinkClick r:id="rId4"/>
              </a:rPr>
              <a:t>https://doi.org/10.1186/s13073-021-00968-x</a:t>
            </a:r>
            <a:endParaRPr lang="en-ZA" sz="1600" b="0" dirty="0">
              <a:solidFill>
                <a:srgbClr val="CE9178"/>
              </a:solidFill>
              <a:effectLst/>
              <a:latin typeface="Lato" panose="020F0502020204030203" pitchFamily="34" charset="0"/>
            </a:endParaRPr>
          </a:p>
          <a:p>
            <a:pPr marL="285750" indent="-285750">
              <a:lnSpc>
                <a:spcPts val="1425"/>
              </a:lnSpc>
              <a:buFont typeface="Arial" panose="020B0604020202020204" pitchFamily="34" charset="0"/>
              <a:buChar char="•"/>
            </a:pPr>
            <a:endParaRPr lang="en-ZA" sz="1600" b="0" dirty="0">
              <a:solidFill>
                <a:srgbClr val="CCCCCC"/>
              </a:solidFill>
              <a:effectLst/>
              <a:latin typeface="Lato" panose="020F0502020204030203" pitchFamily="34" charset="0"/>
            </a:endParaRPr>
          </a:p>
          <a:p>
            <a:pPr marL="285750" indent="-285750">
              <a:lnSpc>
                <a:spcPts val="1425"/>
              </a:lnSpc>
              <a:buFont typeface="Arial" panose="020B0604020202020204" pitchFamily="34" charset="0"/>
              <a:buChar char="•"/>
            </a:pPr>
            <a:endParaRPr lang="en-ZA" sz="1600" b="0" dirty="0">
              <a:solidFill>
                <a:srgbClr val="CE9178"/>
              </a:solidFill>
              <a:effectLst/>
              <a:latin typeface="Lato" panose="020F0502020204030203" pitchFamily="34" charset="0"/>
            </a:endParaRPr>
          </a:p>
          <a:p>
            <a:pPr marL="285750" indent="-285750">
              <a:lnSpc>
                <a:spcPts val="1425"/>
              </a:lnSpc>
              <a:buFont typeface="Arial" panose="020B0604020202020204" pitchFamily="34" charset="0"/>
              <a:buChar char="•"/>
            </a:pPr>
            <a:r>
              <a:rPr lang="en-ZA" sz="1600" b="0" dirty="0">
                <a:solidFill>
                  <a:schemeClr val="bg1"/>
                </a:solidFill>
                <a:effectLst/>
                <a:latin typeface="Lato" panose="020F0502020204030203" pitchFamily="34" charset="0"/>
              </a:rPr>
              <a:t>google. (n.d.). Keras: The high-level API for TensorFlow | TensorFlow Core. Retrieved December 9, 2024, from </a:t>
            </a:r>
            <a:r>
              <a:rPr lang="en-ZA" sz="1600" b="0" dirty="0">
                <a:solidFill>
                  <a:srgbClr val="CE9178"/>
                </a:solidFill>
                <a:effectLst/>
                <a:latin typeface="Lato" panose="020F0502020204030203" pitchFamily="34" charset="0"/>
                <a:hlinkClick r:id="rId5"/>
              </a:rPr>
              <a:t>https://www.tensorflow.org/guide/keras</a:t>
            </a:r>
            <a:endParaRPr lang="en-ZA" sz="1600" b="0" dirty="0">
              <a:solidFill>
                <a:srgbClr val="CE9178"/>
              </a:solidFill>
              <a:effectLst/>
              <a:latin typeface="Lato" panose="020F0502020204030203" pitchFamily="34" charset="0"/>
            </a:endParaRPr>
          </a:p>
          <a:p>
            <a:pPr marL="285750" indent="-285750">
              <a:lnSpc>
                <a:spcPts val="1425"/>
              </a:lnSpc>
              <a:buFont typeface="Arial" panose="020B0604020202020204" pitchFamily="34" charset="0"/>
              <a:buChar char="•"/>
            </a:pPr>
            <a:endParaRPr lang="en-ZA" sz="1600" b="0" dirty="0">
              <a:solidFill>
                <a:srgbClr val="CCCCCC"/>
              </a:solidFill>
              <a:effectLst/>
              <a:latin typeface="Lato" panose="020F0502020204030203" pitchFamily="34" charset="0"/>
            </a:endParaRPr>
          </a:p>
          <a:p>
            <a:pPr marL="285750" indent="-285750">
              <a:lnSpc>
                <a:spcPts val="1425"/>
              </a:lnSpc>
              <a:buFont typeface="Arial" panose="020B0604020202020204" pitchFamily="34" charset="0"/>
              <a:buChar char="•"/>
            </a:pPr>
            <a:endParaRPr lang="en-ZA" sz="1600" b="0" dirty="0">
              <a:solidFill>
                <a:srgbClr val="CE9178"/>
              </a:solidFill>
              <a:effectLst/>
              <a:latin typeface="Lato" panose="020F0502020204030203" pitchFamily="34" charset="0"/>
            </a:endParaRPr>
          </a:p>
          <a:p>
            <a:pPr marL="285750" indent="-285750">
              <a:lnSpc>
                <a:spcPts val="1425"/>
              </a:lnSpc>
              <a:buFont typeface="Arial" panose="020B0604020202020204" pitchFamily="34" charset="0"/>
              <a:buChar char="•"/>
            </a:pPr>
            <a:r>
              <a:rPr lang="en-ZA" sz="1600" b="0" dirty="0">
                <a:solidFill>
                  <a:schemeClr val="bg1"/>
                </a:solidFill>
                <a:effectLst/>
                <a:latin typeface="Lato" panose="020F0502020204030203" pitchFamily="34" charset="0"/>
              </a:rPr>
              <a:t>Kaul, S. (2024). Building Deep Learning Models with Keras: A Step-by-Step Guide with Code Examples. Medium. </a:t>
            </a:r>
            <a:r>
              <a:rPr lang="en-ZA" sz="1600" b="0" dirty="0">
                <a:solidFill>
                  <a:srgbClr val="CE9178"/>
                </a:solidFill>
                <a:effectLst/>
                <a:latin typeface="Lato" panose="020F0502020204030203" pitchFamily="34" charset="0"/>
                <a:hlinkClick r:id="rId6"/>
              </a:rPr>
              <a:t>https://medium.com/@sumit.kaul.87/building-deep-learning-models-with-keras-a-step-by-step-guide-with-code-examples-68aee4152625</a:t>
            </a:r>
            <a:endParaRPr lang="en-ZA" sz="1600" b="0" dirty="0">
              <a:solidFill>
                <a:srgbClr val="CE9178"/>
              </a:solidFill>
              <a:effectLst/>
              <a:latin typeface="Lato" panose="020F0502020204030203" pitchFamily="34" charset="0"/>
            </a:endParaRPr>
          </a:p>
          <a:p>
            <a:pPr marL="285750" indent="-285750">
              <a:lnSpc>
                <a:spcPts val="1425"/>
              </a:lnSpc>
              <a:buFont typeface="Arial" panose="020B0604020202020204" pitchFamily="34" charset="0"/>
              <a:buChar char="•"/>
            </a:pPr>
            <a:endParaRPr lang="en-ZA" sz="1600" b="0" dirty="0">
              <a:solidFill>
                <a:srgbClr val="CCCCCC"/>
              </a:solidFill>
              <a:effectLst/>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ZA" sz="1600" dirty="0">
              <a:solidFill>
                <a:srgbClr val="CCCCCC"/>
              </a:solidFill>
              <a:latin typeface="Lato" panose="020F0502020204030203" pitchFamily="34" charset="0"/>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6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4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Arial"/>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a:p>
            <a:pPr marL="285750" indent="-285750">
              <a:lnSpc>
                <a:spcPct val="115000"/>
              </a:lnSpc>
              <a:buClr>
                <a:srgbClr val="FFFF00"/>
              </a:buClr>
              <a:buFont typeface="Arial" panose="020B0604020202020204" pitchFamily="34" charset="0"/>
              <a:buChar char="•"/>
            </a:pPr>
            <a:endParaRPr lang="en-US" sz="12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sp>
        <p:nvSpPr>
          <p:cNvPr id="320" name="Google Shape;320;p36"/>
          <p:cNvSpPr txBox="1"/>
          <p:nvPr/>
        </p:nvSpPr>
        <p:spPr>
          <a:xfrm>
            <a:off x="2969072" y="737726"/>
            <a:ext cx="6292778" cy="610800"/>
          </a:xfrm>
          <a:prstGeom prst="rect">
            <a:avLst/>
          </a:prstGeom>
          <a:noFill/>
          <a:ln>
            <a:noFill/>
          </a:ln>
        </p:spPr>
        <p:txBody>
          <a:bodyPr spcFirstLastPara="1" wrap="square" lIns="91425" tIns="45700" rIns="91425" bIns="45700" anchor="t" anchorCtr="0">
            <a:noAutofit/>
          </a:bodyPr>
          <a:lstStyle/>
          <a:p>
            <a:pPr>
              <a:buClr>
                <a:srgbClr val="000000"/>
              </a:buClr>
              <a:buSzPts val="4000"/>
            </a:pPr>
            <a:r>
              <a:rPr lang="en"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rPr>
              <a:t>References</a:t>
            </a:r>
            <a:endParaRPr sz="2800" b="1"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pic>
        <p:nvPicPr>
          <p:cNvPr id="321" name="Google Shape;321;p36"/>
          <p:cNvPicPr preferRelativeResize="0"/>
          <p:nvPr/>
        </p:nvPicPr>
        <p:blipFill rotWithShape="1">
          <a:blip r:embed="rId7">
            <a:alphaModFix/>
          </a:blip>
          <a:srcRect/>
          <a:stretch/>
        </p:blipFill>
        <p:spPr>
          <a:xfrm>
            <a:off x="9261851" y="219876"/>
            <a:ext cx="1212499" cy="517851"/>
          </a:xfrm>
          <a:prstGeom prst="rect">
            <a:avLst/>
          </a:prstGeom>
          <a:noFill/>
          <a:ln>
            <a:noFill/>
          </a:ln>
        </p:spPr>
      </p:pic>
      <p:sp>
        <p:nvSpPr>
          <p:cNvPr id="2" name="Google Shape;7104;p72">
            <a:extLst>
              <a:ext uri="{FF2B5EF4-FFF2-40B4-BE49-F238E27FC236}">
                <a16:creationId xmlns:a16="http://schemas.microsoft.com/office/drawing/2014/main" id="{D6EBE016-E5F0-E0D3-5300-35105344DB52}"/>
              </a:ext>
            </a:extLst>
          </p:cNvPr>
          <p:cNvSpPr/>
          <p:nvPr/>
        </p:nvSpPr>
        <p:spPr>
          <a:xfrm>
            <a:off x="8378637" y="933038"/>
            <a:ext cx="343862" cy="313126"/>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FFFF00"/>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34"/>
          <p:cNvSpPr txBox="1"/>
          <p:nvPr/>
        </p:nvSpPr>
        <p:spPr>
          <a:xfrm>
            <a:off x="1796372" y="1644879"/>
            <a:ext cx="4043100" cy="2004600"/>
          </a:xfrm>
          <a:prstGeom prst="rect">
            <a:avLst/>
          </a:prstGeom>
          <a:noFill/>
          <a:ln>
            <a:noFill/>
          </a:ln>
        </p:spPr>
        <p:txBody>
          <a:bodyPr spcFirstLastPara="1" wrap="square" lIns="91425" tIns="91425" rIns="91425" bIns="91425" anchor="t" anchorCtr="0">
            <a:noAutofit/>
          </a:bodyPr>
          <a:lstStyle/>
          <a:p>
            <a:pPr>
              <a:lnSpc>
                <a:spcPct val="115000"/>
              </a:lnSpc>
              <a:buClr>
                <a:srgbClr val="000000"/>
              </a:buClr>
            </a:pPr>
            <a:r>
              <a:rPr lang="en" sz="54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rPr>
              <a:t>Thank you!</a:t>
            </a:r>
            <a:endParaRPr sz="5400" kern="0" dirty="0">
              <a:solidFill>
                <a:srgbClr val="FFFFFF"/>
              </a:solidFill>
              <a:latin typeface="Lato" panose="020F0502020204030203" pitchFamily="34" charset="0"/>
              <a:ea typeface="Roboto" panose="02000000000000000000" pitchFamily="2" charset="0"/>
              <a:cs typeface="Roboto" panose="02000000000000000000" pitchFamily="2" charset="0"/>
              <a:sym typeface="Roboto Light"/>
            </a:endParaRPr>
          </a:p>
        </p:txBody>
      </p:sp>
      <p:pic>
        <p:nvPicPr>
          <p:cNvPr id="307" name="Google Shape;307;p34"/>
          <p:cNvPicPr preferRelativeResize="0"/>
          <p:nvPr/>
        </p:nvPicPr>
        <p:blipFill rotWithShape="1">
          <a:blip r:embed="rId4">
            <a:alphaModFix/>
          </a:blip>
          <a:srcRect/>
          <a:stretch/>
        </p:blipFill>
        <p:spPr>
          <a:xfrm>
            <a:off x="9261851" y="219876"/>
            <a:ext cx="1212499" cy="517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421BAA-55CE-4ACE-AE3B-554E5A9FF8FD}"/>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Problem Understanding</a:t>
            </a:r>
          </a:p>
        </p:txBody>
      </p:sp>
      <p:sp>
        <p:nvSpPr>
          <p:cNvPr id="3" name="Google Shape;701;p35">
            <a:extLst>
              <a:ext uri="{FF2B5EF4-FFF2-40B4-BE49-F238E27FC236}">
                <a16:creationId xmlns:a16="http://schemas.microsoft.com/office/drawing/2014/main" id="{006227BB-8A87-D27A-A8DE-CCBE12C06733}"/>
              </a:ext>
            </a:extLst>
          </p:cNvPr>
          <p:cNvSpPr/>
          <p:nvPr/>
        </p:nvSpPr>
        <p:spPr>
          <a:xfrm>
            <a:off x="5697571" y="1930728"/>
            <a:ext cx="971376" cy="1015316"/>
          </a:xfrm>
          <a:custGeom>
            <a:avLst/>
            <a:gdLst/>
            <a:ahLst/>
            <a:cxnLst/>
            <a:rect l="l" t="t" r="r" b="b"/>
            <a:pathLst>
              <a:path w="4134" h="4321" extrusionOk="0">
                <a:moveTo>
                  <a:pt x="27" y="1"/>
                </a:moveTo>
                <a:lnTo>
                  <a:pt x="1" y="110"/>
                </a:lnTo>
                <a:lnTo>
                  <a:pt x="4024" y="2042"/>
                </a:lnTo>
                <a:lnTo>
                  <a:pt x="4024" y="4321"/>
                </a:lnTo>
                <a:lnTo>
                  <a:pt x="4134" y="4321"/>
                </a:lnTo>
                <a:lnTo>
                  <a:pt x="4134" y="1984"/>
                </a:lnTo>
                <a:lnTo>
                  <a:pt x="27"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7" name="Google Shape;702;p35">
            <a:extLst>
              <a:ext uri="{FF2B5EF4-FFF2-40B4-BE49-F238E27FC236}">
                <a16:creationId xmlns:a16="http://schemas.microsoft.com/office/drawing/2014/main" id="{80810682-85BB-8A2A-75FC-2AD767EF2A31}"/>
              </a:ext>
            </a:extLst>
          </p:cNvPr>
          <p:cNvSpPr/>
          <p:nvPr/>
        </p:nvSpPr>
        <p:spPr>
          <a:xfrm>
            <a:off x="6075875" y="1546551"/>
            <a:ext cx="2061884" cy="1399496"/>
          </a:xfrm>
          <a:custGeom>
            <a:avLst/>
            <a:gdLst/>
            <a:ahLst/>
            <a:cxnLst/>
            <a:rect l="l" t="t" r="r" b="b"/>
            <a:pathLst>
              <a:path w="8775" h="5956" extrusionOk="0">
                <a:moveTo>
                  <a:pt x="52" y="1"/>
                </a:moveTo>
                <a:lnTo>
                  <a:pt x="0" y="110"/>
                </a:lnTo>
                <a:lnTo>
                  <a:pt x="8665" y="3702"/>
                </a:lnTo>
                <a:lnTo>
                  <a:pt x="8665" y="5956"/>
                </a:lnTo>
                <a:lnTo>
                  <a:pt x="8775" y="5956"/>
                </a:lnTo>
                <a:lnTo>
                  <a:pt x="8775" y="3619"/>
                </a:lnTo>
                <a:lnTo>
                  <a:pt x="52"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8" name="Google Shape;703;p35">
            <a:extLst>
              <a:ext uri="{FF2B5EF4-FFF2-40B4-BE49-F238E27FC236}">
                <a16:creationId xmlns:a16="http://schemas.microsoft.com/office/drawing/2014/main" id="{F7FC4BCC-1821-B89A-2DC1-25F8B0A26CA9}"/>
              </a:ext>
            </a:extLst>
          </p:cNvPr>
          <p:cNvSpPr/>
          <p:nvPr/>
        </p:nvSpPr>
        <p:spPr>
          <a:xfrm>
            <a:off x="3693264" y="1930728"/>
            <a:ext cx="971376" cy="1015316"/>
          </a:xfrm>
          <a:custGeom>
            <a:avLst/>
            <a:gdLst/>
            <a:ahLst/>
            <a:cxnLst/>
            <a:rect l="l" t="t" r="r" b="b"/>
            <a:pathLst>
              <a:path w="4134" h="4321" extrusionOk="0">
                <a:moveTo>
                  <a:pt x="4076" y="1"/>
                </a:moveTo>
                <a:lnTo>
                  <a:pt x="1" y="1984"/>
                </a:lnTo>
                <a:lnTo>
                  <a:pt x="1" y="4321"/>
                </a:lnTo>
                <a:lnTo>
                  <a:pt x="110" y="4321"/>
                </a:lnTo>
                <a:lnTo>
                  <a:pt x="110" y="2042"/>
                </a:lnTo>
                <a:lnTo>
                  <a:pt x="4134" y="110"/>
                </a:lnTo>
                <a:lnTo>
                  <a:pt x="4076"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9" name="Google Shape;704;p35">
            <a:extLst>
              <a:ext uri="{FF2B5EF4-FFF2-40B4-BE49-F238E27FC236}">
                <a16:creationId xmlns:a16="http://schemas.microsoft.com/office/drawing/2014/main" id="{6CD2C8F9-2C13-D402-3954-78A8D7249D31}"/>
              </a:ext>
            </a:extLst>
          </p:cNvPr>
          <p:cNvSpPr/>
          <p:nvPr/>
        </p:nvSpPr>
        <p:spPr>
          <a:xfrm>
            <a:off x="2218348" y="1546551"/>
            <a:ext cx="2068228" cy="1399496"/>
          </a:xfrm>
          <a:custGeom>
            <a:avLst/>
            <a:gdLst/>
            <a:ahLst/>
            <a:cxnLst/>
            <a:rect l="l" t="t" r="r" b="b"/>
            <a:pathLst>
              <a:path w="8802" h="5956" extrusionOk="0">
                <a:moveTo>
                  <a:pt x="8743" y="1"/>
                </a:moveTo>
                <a:lnTo>
                  <a:pt x="1" y="3619"/>
                </a:lnTo>
                <a:lnTo>
                  <a:pt x="1" y="5956"/>
                </a:lnTo>
                <a:lnTo>
                  <a:pt x="110" y="5956"/>
                </a:lnTo>
                <a:lnTo>
                  <a:pt x="110" y="3702"/>
                </a:lnTo>
                <a:lnTo>
                  <a:pt x="8801" y="110"/>
                </a:lnTo>
                <a:lnTo>
                  <a:pt x="8743" y="1"/>
                </a:lnTo>
                <a:close/>
              </a:path>
            </a:pathLst>
          </a:custGeom>
          <a:solidFill>
            <a:srgbClr val="CCCCCC"/>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0" name="Google Shape;705;p35">
            <a:extLst>
              <a:ext uri="{FF2B5EF4-FFF2-40B4-BE49-F238E27FC236}">
                <a16:creationId xmlns:a16="http://schemas.microsoft.com/office/drawing/2014/main" id="{F0A22EFC-DCA7-E367-7ED7-C06F78CAB22E}"/>
              </a:ext>
            </a:extLst>
          </p:cNvPr>
          <p:cNvSpPr/>
          <p:nvPr/>
        </p:nvSpPr>
        <p:spPr>
          <a:xfrm>
            <a:off x="1440524" y="3051135"/>
            <a:ext cx="1278485" cy="1281655"/>
          </a:xfrm>
          <a:custGeom>
            <a:avLst/>
            <a:gdLst/>
            <a:ahLst/>
            <a:cxnLst/>
            <a:rect l="l" t="t" r="r" b="b"/>
            <a:pathLst>
              <a:path w="5441" h="6066" extrusionOk="0">
                <a:moveTo>
                  <a:pt x="0" y="1"/>
                </a:moveTo>
                <a:lnTo>
                  <a:pt x="0" y="6065"/>
                </a:lnTo>
                <a:lnTo>
                  <a:pt x="5440" y="6065"/>
                </a:lnTo>
                <a:lnTo>
                  <a:pt x="5440" y="1"/>
                </a:lnTo>
                <a:close/>
              </a:path>
            </a:pathLst>
          </a:custGeom>
          <a:gradFill>
            <a:gsLst>
              <a:gs pos="0">
                <a:srgbClr val="F2F2F2"/>
              </a:gs>
              <a:gs pos="100000">
                <a:srgbClr val="E0E0E0"/>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1" name="Google Shape;706;p35">
            <a:extLst>
              <a:ext uri="{FF2B5EF4-FFF2-40B4-BE49-F238E27FC236}">
                <a16:creationId xmlns:a16="http://schemas.microsoft.com/office/drawing/2014/main" id="{3F120EF6-B886-37DC-0F06-D8DFA5A54BD7}"/>
              </a:ext>
            </a:extLst>
          </p:cNvPr>
          <p:cNvSpPr/>
          <p:nvPr/>
        </p:nvSpPr>
        <p:spPr>
          <a:xfrm>
            <a:off x="3062600" y="3051135"/>
            <a:ext cx="1286004" cy="1281655"/>
          </a:xfrm>
          <a:custGeom>
            <a:avLst/>
            <a:gdLst/>
            <a:ahLst/>
            <a:cxnLst/>
            <a:rect l="l" t="t" r="r" b="b"/>
            <a:pathLst>
              <a:path w="5473" h="6066" extrusionOk="0">
                <a:moveTo>
                  <a:pt x="0" y="1"/>
                </a:moveTo>
                <a:lnTo>
                  <a:pt x="0" y="6065"/>
                </a:lnTo>
                <a:lnTo>
                  <a:pt x="5472" y="6065"/>
                </a:lnTo>
                <a:lnTo>
                  <a:pt x="5472"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2" name="Google Shape;707;p35">
            <a:extLst>
              <a:ext uri="{FF2B5EF4-FFF2-40B4-BE49-F238E27FC236}">
                <a16:creationId xmlns:a16="http://schemas.microsoft.com/office/drawing/2014/main" id="{90077CA8-A34D-6637-DCFA-1CBD114F91BA}"/>
              </a:ext>
            </a:extLst>
          </p:cNvPr>
          <p:cNvSpPr/>
          <p:nvPr/>
        </p:nvSpPr>
        <p:spPr>
          <a:xfrm>
            <a:off x="6012197" y="3051135"/>
            <a:ext cx="1280130" cy="1281655"/>
          </a:xfrm>
          <a:custGeom>
            <a:avLst/>
            <a:gdLst/>
            <a:ahLst/>
            <a:cxnLst/>
            <a:rect l="l" t="t" r="r" b="b"/>
            <a:pathLst>
              <a:path w="5448" h="6066" extrusionOk="0">
                <a:moveTo>
                  <a:pt x="1" y="1"/>
                </a:moveTo>
                <a:lnTo>
                  <a:pt x="1" y="6065"/>
                </a:lnTo>
                <a:lnTo>
                  <a:pt x="5447" y="6065"/>
                </a:lnTo>
                <a:lnTo>
                  <a:pt x="5447"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3" name="Google Shape;708;p35">
            <a:extLst>
              <a:ext uri="{FF2B5EF4-FFF2-40B4-BE49-F238E27FC236}">
                <a16:creationId xmlns:a16="http://schemas.microsoft.com/office/drawing/2014/main" id="{FDB49914-1534-A4E7-5737-0ED1C904CAE6}"/>
              </a:ext>
            </a:extLst>
          </p:cNvPr>
          <p:cNvSpPr/>
          <p:nvPr/>
        </p:nvSpPr>
        <p:spPr>
          <a:xfrm>
            <a:off x="7641793" y="3051135"/>
            <a:ext cx="1279895" cy="1281655"/>
          </a:xfrm>
          <a:custGeom>
            <a:avLst/>
            <a:gdLst/>
            <a:ahLst/>
            <a:cxnLst/>
            <a:rect l="l" t="t" r="r" b="b"/>
            <a:pathLst>
              <a:path w="5447" h="6066" extrusionOk="0">
                <a:moveTo>
                  <a:pt x="1" y="1"/>
                </a:moveTo>
                <a:lnTo>
                  <a:pt x="1" y="6065"/>
                </a:lnTo>
                <a:lnTo>
                  <a:pt x="5447" y="6065"/>
                </a:lnTo>
                <a:lnTo>
                  <a:pt x="5447" y="1"/>
                </a:lnTo>
                <a:close/>
              </a:path>
            </a:pathLst>
          </a:custGeom>
          <a:gradFill>
            <a:gsLst>
              <a:gs pos="0">
                <a:srgbClr val="FFFFFF"/>
              </a:gs>
              <a:gs pos="100000">
                <a:srgbClr val="D5D5D5"/>
              </a:gs>
            </a:gsLst>
            <a:lin ang="5400012" scaled="0"/>
          </a:gradFill>
          <a:ln w="28575" cap="flat" cmpd="sng">
            <a:solidFill>
              <a:schemeClr val="lt1"/>
            </a:solidFill>
            <a:prstDash val="solid"/>
            <a:round/>
            <a:headEnd type="none" w="sm" len="sm"/>
            <a:tailEnd type="none" w="sm" len="sm"/>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4" name="Google Shape;709;p35">
            <a:extLst>
              <a:ext uri="{FF2B5EF4-FFF2-40B4-BE49-F238E27FC236}">
                <a16:creationId xmlns:a16="http://schemas.microsoft.com/office/drawing/2014/main" id="{59F3EDB5-58C5-E72F-22C7-7D532F802217}"/>
              </a:ext>
            </a:extLst>
          </p:cNvPr>
          <p:cNvSpPr/>
          <p:nvPr/>
        </p:nvSpPr>
        <p:spPr>
          <a:xfrm>
            <a:off x="1641660" y="2343397"/>
            <a:ext cx="870103" cy="870103"/>
          </a:xfrm>
          <a:custGeom>
            <a:avLst/>
            <a:gdLst/>
            <a:ahLst/>
            <a:cxnLst/>
            <a:rect l="l" t="t" r="r" b="b"/>
            <a:pathLst>
              <a:path w="3703" h="3703" extrusionOk="0">
                <a:moveTo>
                  <a:pt x="1848" y="0"/>
                </a:moveTo>
                <a:cubicBezTo>
                  <a:pt x="831" y="0"/>
                  <a:pt x="1" y="837"/>
                  <a:pt x="1" y="1855"/>
                </a:cubicBezTo>
                <a:cubicBezTo>
                  <a:pt x="1" y="2872"/>
                  <a:pt x="831" y="3702"/>
                  <a:pt x="1848" y="3702"/>
                </a:cubicBezTo>
                <a:cubicBezTo>
                  <a:pt x="2872" y="3702"/>
                  <a:pt x="3702" y="2872"/>
                  <a:pt x="3702" y="1855"/>
                </a:cubicBezTo>
                <a:cubicBezTo>
                  <a:pt x="3702" y="837"/>
                  <a:pt x="2872" y="0"/>
                  <a:pt x="1848" y="0"/>
                </a:cubicBezTo>
                <a:close/>
              </a:path>
            </a:pathLst>
          </a:custGeom>
          <a:solidFill>
            <a:schemeClr val="accent1"/>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5" name="Google Shape;710;p35">
            <a:extLst>
              <a:ext uri="{FF2B5EF4-FFF2-40B4-BE49-F238E27FC236}">
                <a16:creationId xmlns:a16="http://schemas.microsoft.com/office/drawing/2014/main" id="{DA425C75-855C-F99F-BA49-3C1056ABA637}"/>
              </a:ext>
            </a:extLst>
          </p:cNvPr>
          <p:cNvSpPr/>
          <p:nvPr/>
        </p:nvSpPr>
        <p:spPr>
          <a:xfrm>
            <a:off x="3271256" y="2343397"/>
            <a:ext cx="870103" cy="870103"/>
          </a:xfrm>
          <a:custGeom>
            <a:avLst/>
            <a:gdLst/>
            <a:ahLst/>
            <a:cxnLst/>
            <a:rect l="l" t="t" r="r" b="b"/>
            <a:pathLst>
              <a:path w="3703" h="3703" extrusionOk="0">
                <a:moveTo>
                  <a:pt x="1848" y="0"/>
                </a:moveTo>
                <a:cubicBezTo>
                  <a:pt x="831" y="0"/>
                  <a:pt x="1" y="837"/>
                  <a:pt x="1" y="1855"/>
                </a:cubicBezTo>
                <a:cubicBezTo>
                  <a:pt x="1" y="2872"/>
                  <a:pt x="831" y="3702"/>
                  <a:pt x="1848" y="3702"/>
                </a:cubicBezTo>
                <a:cubicBezTo>
                  <a:pt x="2872" y="3702"/>
                  <a:pt x="3702" y="2872"/>
                  <a:pt x="3702" y="1855"/>
                </a:cubicBezTo>
                <a:cubicBezTo>
                  <a:pt x="3702" y="837"/>
                  <a:pt x="2872" y="0"/>
                  <a:pt x="1848" y="0"/>
                </a:cubicBezTo>
                <a:close/>
              </a:path>
            </a:pathLst>
          </a:custGeom>
          <a:solidFill>
            <a:schemeClr val="accent2"/>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6" name="Google Shape;711;p35">
            <a:extLst>
              <a:ext uri="{FF2B5EF4-FFF2-40B4-BE49-F238E27FC236}">
                <a16:creationId xmlns:a16="http://schemas.microsoft.com/office/drawing/2014/main" id="{FE76AA34-1FB5-BF65-E140-C8E74C64A6E9}"/>
              </a:ext>
            </a:extLst>
          </p:cNvPr>
          <p:cNvSpPr/>
          <p:nvPr/>
        </p:nvSpPr>
        <p:spPr>
          <a:xfrm>
            <a:off x="6221088" y="2343397"/>
            <a:ext cx="869868" cy="870103"/>
          </a:xfrm>
          <a:custGeom>
            <a:avLst/>
            <a:gdLst/>
            <a:ahLst/>
            <a:cxnLst/>
            <a:rect l="l" t="t" r="r" b="b"/>
            <a:pathLst>
              <a:path w="3702" h="3703" extrusionOk="0">
                <a:moveTo>
                  <a:pt x="1848" y="0"/>
                </a:moveTo>
                <a:cubicBezTo>
                  <a:pt x="805" y="0"/>
                  <a:pt x="0" y="837"/>
                  <a:pt x="0" y="1855"/>
                </a:cubicBezTo>
                <a:cubicBezTo>
                  <a:pt x="0" y="2872"/>
                  <a:pt x="805" y="3702"/>
                  <a:pt x="1848" y="3702"/>
                </a:cubicBezTo>
                <a:cubicBezTo>
                  <a:pt x="2871" y="3702"/>
                  <a:pt x="3702" y="2872"/>
                  <a:pt x="3702" y="1855"/>
                </a:cubicBezTo>
                <a:cubicBezTo>
                  <a:pt x="3702" y="837"/>
                  <a:pt x="2871" y="0"/>
                  <a:pt x="1848" y="0"/>
                </a:cubicBezTo>
                <a:close/>
              </a:path>
            </a:pathLst>
          </a:custGeom>
          <a:solidFill>
            <a:schemeClr val="accent4"/>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7" name="Google Shape;712;p35">
            <a:extLst>
              <a:ext uri="{FF2B5EF4-FFF2-40B4-BE49-F238E27FC236}">
                <a16:creationId xmlns:a16="http://schemas.microsoft.com/office/drawing/2014/main" id="{C4268AAA-3242-FC68-8709-60BB90F6FFD2}"/>
              </a:ext>
            </a:extLst>
          </p:cNvPr>
          <p:cNvSpPr/>
          <p:nvPr/>
        </p:nvSpPr>
        <p:spPr>
          <a:xfrm>
            <a:off x="7844574" y="2343397"/>
            <a:ext cx="870103" cy="870103"/>
          </a:xfrm>
          <a:custGeom>
            <a:avLst/>
            <a:gdLst/>
            <a:ahLst/>
            <a:cxnLst/>
            <a:rect l="l" t="t" r="r" b="b"/>
            <a:pathLst>
              <a:path w="3703" h="3703" extrusionOk="0">
                <a:moveTo>
                  <a:pt x="1848" y="0"/>
                </a:moveTo>
                <a:cubicBezTo>
                  <a:pt x="831" y="0"/>
                  <a:pt x="0" y="837"/>
                  <a:pt x="0" y="1855"/>
                </a:cubicBezTo>
                <a:cubicBezTo>
                  <a:pt x="0" y="2872"/>
                  <a:pt x="831" y="3702"/>
                  <a:pt x="1848" y="3702"/>
                </a:cubicBezTo>
                <a:cubicBezTo>
                  <a:pt x="2872" y="3702"/>
                  <a:pt x="3702" y="2872"/>
                  <a:pt x="3702" y="1855"/>
                </a:cubicBezTo>
                <a:cubicBezTo>
                  <a:pt x="3702" y="837"/>
                  <a:pt x="2872" y="0"/>
                  <a:pt x="1848" y="0"/>
                </a:cubicBezTo>
                <a:close/>
              </a:path>
            </a:pathLst>
          </a:custGeom>
          <a:solidFill>
            <a:schemeClr val="accent5"/>
          </a:solidFill>
          <a:ln w="28575" cap="flat" cmpd="sng">
            <a:solidFill>
              <a:schemeClr val="lt1"/>
            </a:solidFill>
            <a:prstDash val="solid"/>
            <a:round/>
            <a:headEnd type="none" w="sm" len="sm"/>
            <a:tailEnd type="none" w="sm" len="sm"/>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8" name="Google Shape;713;p35">
            <a:extLst>
              <a:ext uri="{FF2B5EF4-FFF2-40B4-BE49-F238E27FC236}">
                <a16:creationId xmlns:a16="http://schemas.microsoft.com/office/drawing/2014/main" id="{6595C2B3-86E7-3C93-C419-DA3FB6397490}"/>
              </a:ext>
            </a:extLst>
          </p:cNvPr>
          <p:cNvSpPr/>
          <p:nvPr/>
        </p:nvSpPr>
        <p:spPr>
          <a:xfrm>
            <a:off x="4166732" y="1319570"/>
            <a:ext cx="2022878" cy="774939"/>
          </a:xfrm>
          <a:custGeom>
            <a:avLst/>
            <a:gdLst/>
            <a:ahLst/>
            <a:cxnLst/>
            <a:rect l="l" t="t" r="r" b="b"/>
            <a:pathLst>
              <a:path w="8609" h="3298" extrusionOk="0">
                <a:moveTo>
                  <a:pt x="104" y="1"/>
                </a:moveTo>
                <a:lnTo>
                  <a:pt x="1" y="27"/>
                </a:lnTo>
                <a:cubicBezTo>
                  <a:pt x="535" y="1932"/>
                  <a:pt x="2254" y="3297"/>
                  <a:pt x="4314" y="3297"/>
                </a:cubicBezTo>
                <a:cubicBezTo>
                  <a:pt x="6355" y="3297"/>
                  <a:pt x="8099" y="1932"/>
                  <a:pt x="8608" y="27"/>
                </a:cubicBezTo>
                <a:lnTo>
                  <a:pt x="8499" y="1"/>
                </a:lnTo>
                <a:cubicBezTo>
                  <a:pt x="7990" y="1849"/>
                  <a:pt x="6303" y="3194"/>
                  <a:pt x="4314" y="3194"/>
                </a:cubicBezTo>
                <a:cubicBezTo>
                  <a:pt x="2305" y="3194"/>
                  <a:pt x="612" y="1849"/>
                  <a:pt x="10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9" name="Google Shape;714;p35">
            <a:extLst>
              <a:ext uri="{FF2B5EF4-FFF2-40B4-BE49-F238E27FC236}">
                <a16:creationId xmlns:a16="http://schemas.microsoft.com/office/drawing/2014/main" id="{138CD416-08B4-B54D-0971-4E71719339D2}"/>
              </a:ext>
            </a:extLst>
          </p:cNvPr>
          <p:cNvSpPr/>
          <p:nvPr/>
        </p:nvSpPr>
        <p:spPr>
          <a:xfrm>
            <a:off x="5590189" y="1842379"/>
            <a:ext cx="221109" cy="199022"/>
          </a:xfrm>
          <a:custGeom>
            <a:avLst/>
            <a:gdLst/>
            <a:ahLst/>
            <a:cxnLst/>
            <a:rect l="l" t="t" r="r" b="b"/>
            <a:pathLst>
              <a:path w="941" h="847" extrusionOk="0">
                <a:moveTo>
                  <a:pt x="475" y="1"/>
                </a:moveTo>
                <a:cubicBezTo>
                  <a:pt x="404" y="1"/>
                  <a:pt x="333" y="19"/>
                  <a:pt x="271" y="55"/>
                </a:cubicBezTo>
                <a:cubicBezTo>
                  <a:pt x="59" y="190"/>
                  <a:pt x="1" y="428"/>
                  <a:pt x="110" y="647"/>
                </a:cubicBezTo>
                <a:cubicBezTo>
                  <a:pt x="182" y="770"/>
                  <a:pt x="322" y="846"/>
                  <a:pt x="462" y="846"/>
                </a:cubicBezTo>
                <a:cubicBezTo>
                  <a:pt x="535" y="846"/>
                  <a:pt x="607" y="826"/>
                  <a:pt x="670" y="782"/>
                </a:cubicBezTo>
                <a:cubicBezTo>
                  <a:pt x="889" y="673"/>
                  <a:pt x="941" y="403"/>
                  <a:pt x="831" y="216"/>
                </a:cubicBezTo>
                <a:cubicBezTo>
                  <a:pt x="762" y="74"/>
                  <a:pt x="618" y="1"/>
                  <a:pt x="475" y="1"/>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0" name="Google Shape;715;p35">
            <a:extLst>
              <a:ext uri="{FF2B5EF4-FFF2-40B4-BE49-F238E27FC236}">
                <a16:creationId xmlns:a16="http://schemas.microsoft.com/office/drawing/2014/main" id="{56761337-92F9-9878-07FB-2217CAE0051F}"/>
              </a:ext>
            </a:extLst>
          </p:cNvPr>
          <p:cNvSpPr/>
          <p:nvPr/>
        </p:nvSpPr>
        <p:spPr>
          <a:xfrm>
            <a:off x="5968493" y="1459377"/>
            <a:ext cx="226983" cy="199492"/>
          </a:xfrm>
          <a:custGeom>
            <a:avLst/>
            <a:gdLst/>
            <a:ahLst/>
            <a:cxnLst/>
            <a:rect l="l" t="t" r="r" b="b"/>
            <a:pathLst>
              <a:path w="966" h="849" extrusionOk="0">
                <a:moveTo>
                  <a:pt x="500" y="1"/>
                </a:moveTo>
                <a:cubicBezTo>
                  <a:pt x="347" y="1"/>
                  <a:pt x="204" y="81"/>
                  <a:pt x="110" y="211"/>
                </a:cubicBezTo>
                <a:cubicBezTo>
                  <a:pt x="0" y="423"/>
                  <a:pt x="84" y="668"/>
                  <a:pt x="271" y="803"/>
                </a:cubicBezTo>
                <a:cubicBezTo>
                  <a:pt x="335" y="834"/>
                  <a:pt x="403" y="849"/>
                  <a:pt x="468" y="849"/>
                </a:cubicBezTo>
                <a:cubicBezTo>
                  <a:pt x="619" y="849"/>
                  <a:pt x="759" y="772"/>
                  <a:pt x="831" y="642"/>
                </a:cubicBezTo>
                <a:cubicBezTo>
                  <a:pt x="966" y="423"/>
                  <a:pt x="889" y="185"/>
                  <a:pt x="702" y="50"/>
                </a:cubicBezTo>
                <a:cubicBezTo>
                  <a:pt x="635" y="16"/>
                  <a:pt x="566" y="1"/>
                  <a:pt x="500" y="1"/>
                </a:cubicBezTo>
                <a:close/>
              </a:path>
            </a:pathLst>
          </a:custGeom>
          <a:solidFill>
            <a:schemeClr val="accent5"/>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1" name="Google Shape;716;p35">
            <a:extLst>
              <a:ext uri="{FF2B5EF4-FFF2-40B4-BE49-F238E27FC236}">
                <a16:creationId xmlns:a16="http://schemas.microsoft.com/office/drawing/2014/main" id="{889FA581-6823-59D0-37EC-C409DFE5B358}"/>
              </a:ext>
            </a:extLst>
          </p:cNvPr>
          <p:cNvSpPr/>
          <p:nvPr/>
        </p:nvSpPr>
        <p:spPr>
          <a:xfrm>
            <a:off x="4545036" y="1842379"/>
            <a:ext cx="226983" cy="199022"/>
          </a:xfrm>
          <a:custGeom>
            <a:avLst/>
            <a:gdLst/>
            <a:ahLst/>
            <a:cxnLst/>
            <a:rect l="l" t="t" r="r" b="b"/>
            <a:pathLst>
              <a:path w="966" h="847" extrusionOk="0">
                <a:moveTo>
                  <a:pt x="480" y="1"/>
                </a:moveTo>
                <a:cubicBezTo>
                  <a:pt x="336" y="1"/>
                  <a:pt x="202" y="74"/>
                  <a:pt x="129" y="216"/>
                </a:cubicBezTo>
                <a:cubicBezTo>
                  <a:pt x="0" y="403"/>
                  <a:pt x="77" y="673"/>
                  <a:pt x="264" y="782"/>
                </a:cubicBezTo>
                <a:cubicBezTo>
                  <a:pt x="338" y="826"/>
                  <a:pt x="415" y="846"/>
                  <a:pt x="489" y="846"/>
                </a:cubicBezTo>
                <a:cubicBezTo>
                  <a:pt x="633" y="846"/>
                  <a:pt x="767" y="770"/>
                  <a:pt x="856" y="647"/>
                </a:cubicBezTo>
                <a:cubicBezTo>
                  <a:pt x="966" y="428"/>
                  <a:pt x="882" y="190"/>
                  <a:pt x="695" y="55"/>
                </a:cubicBezTo>
                <a:cubicBezTo>
                  <a:pt x="625" y="19"/>
                  <a:pt x="551" y="1"/>
                  <a:pt x="480"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2" name="Google Shape;717;p35">
            <a:extLst>
              <a:ext uri="{FF2B5EF4-FFF2-40B4-BE49-F238E27FC236}">
                <a16:creationId xmlns:a16="http://schemas.microsoft.com/office/drawing/2014/main" id="{C077D267-D841-EC2E-A360-4A220FF85FD7}"/>
              </a:ext>
            </a:extLst>
          </p:cNvPr>
          <p:cNvSpPr/>
          <p:nvPr/>
        </p:nvSpPr>
        <p:spPr>
          <a:xfrm>
            <a:off x="4166732" y="1459377"/>
            <a:ext cx="227218" cy="199492"/>
          </a:xfrm>
          <a:custGeom>
            <a:avLst/>
            <a:gdLst/>
            <a:ahLst/>
            <a:cxnLst/>
            <a:rect l="l" t="t" r="r" b="b"/>
            <a:pathLst>
              <a:path w="967" h="849" extrusionOk="0">
                <a:moveTo>
                  <a:pt x="466" y="1"/>
                </a:moveTo>
                <a:cubicBezTo>
                  <a:pt x="400" y="1"/>
                  <a:pt x="331" y="16"/>
                  <a:pt x="265" y="50"/>
                </a:cubicBezTo>
                <a:cubicBezTo>
                  <a:pt x="78" y="185"/>
                  <a:pt x="1" y="423"/>
                  <a:pt x="104" y="642"/>
                </a:cubicBezTo>
                <a:cubicBezTo>
                  <a:pt x="180" y="772"/>
                  <a:pt x="334" y="849"/>
                  <a:pt x="492" y="849"/>
                </a:cubicBezTo>
                <a:cubicBezTo>
                  <a:pt x="562" y="849"/>
                  <a:pt x="631" y="834"/>
                  <a:pt x="696" y="803"/>
                </a:cubicBezTo>
                <a:cubicBezTo>
                  <a:pt x="883" y="668"/>
                  <a:pt x="966" y="423"/>
                  <a:pt x="831" y="211"/>
                </a:cubicBezTo>
                <a:cubicBezTo>
                  <a:pt x="755" y="81"/>
                  <a:pt x="617" y="1"/>
                  <a:pt x="466"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nvGrpSpPr>
          <p:cNvPr id="23" name="Google Shape;718;p35">
            <a:extLst>
              <a:ext uri="{FF2B5EF4-FFF2-40B4-BE49-F238E27FC236}">
                <a16:creationId xmlns:a16="http://schemas.microsoft.com/office/drawing/2014/main" id="{74101D0E-7EA0-5E21-0FDA-FB3E53A4C119}"/>
              </a:ext>
            </a:extLst>
          </p:cNvPr>
          <p:cNvGrpSpPr/>
          <p:nvPr/>
        </p:nvGrpSpPr>
        <p:grpSpPr>
          <a:xfrm>
            <a:off x="1824683" y="2665510"/>
            <a:ext cx="510117" cy="227215"/>
            <a:chOff x="1463270" y="2703830"/>
            <a:chExt cx="495307" cy="220619"/>
          </a:xfrm>
        </p:grpSpPr>
        <p:sp>
          <p:nvSpPr>
            <p:cNvPr id="24" name="Google Shape;719;p35">
              <a:extLst>
                <a:ext uri="{FF2B5EF4-FFF2-40B4-BE49-F238E27FC236}">
                  <a16:creationId xmlns:a16="http://schemas.microsoft.com/office/drawing/2014/main" id="{BEEBDA8F-2784-8425-88FC-846F5A38E908}"/>
                </a:ext>
              </a:extLst>
            </p:cNvPr>
            <p:cNvSpPr/>
            <p:nvPr/>
          </p:nvSpPr>
          <p:spPr>
            <a:xfrm>
              <a:off x="1726323" y="2740562"/>
              <a:ext cx="232254" cy="183887"/>
            </a:xfrm>
            <a:custGeom>
              <a:avLst/>
              <a:gdLst/>
              <a:ahLst/>
              <a:cxnLst/>
              <a:rect l="l" t="t" r="r" b="b"/>
              <a:pathLst>
                <a:path w="1018" h="806" extrusionOk="0">
                  <a:moveTo>
                    <a:pt x="399" y="1"/>
                  </a:moveTo>
                  <a:cubicBezTo>
                    <a:pt x="348" y="1"/>
                    <a:pt x="270" y="26"/>
                    <a:pt x="213" y="26"/>
                  </a:cubicBezTo>
                  <a:cubicBezTo>
                    <a:pt x="296" y="110"/>
                    <a:pt x="322" y="187"/>
                    <a:pt x="322" y="271"/>
                  </a:cubicBezTo>
                  <a:cubicBezTo>
                    <a:pt x="322" y="432"/>
                    <a:pt x="187" y="561"/>
                    <a:pt x="0" y="644"/>
                  </a:cubicBezTo>
                  <a:cubicBezTo>
                    <a:pt x="109" y="696"/>
                    <a:pt x="238" y="754"/>
                    <a:pt x="399" y="754"/>
                  </a:cubicBezTo>
                  <a:cubicBezTo>
                    <a:pt x="509" y="754"/>
                    <a:pt x="618" y="722"/>
                    <a:pt x="721" y="696"/>
                  </a:cubicBezTo>
                  <a:lnTo>
                    <a:pt x="1017" y="805"/>
                  </a:lnTo>
                  <a:lnTo>
                    <a:pt x="914" y="593"/>
                  </a:lnTo>
                  <a:cubicBezTo>
                    <a:pt x="966" y="535"/>
                    <a:pt x="1017" y="458"/>
                    <a:pt x="1017" y="374"/>
                  </a:cubicBezTo>
                  <a:cubicBezTo>
                    <a:pt x="1017" y="187"/>
                    <a:pt x="753" y="1"/>
                    <a:pt x="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5" name="Google Shape;720;p35">
              <a:extLst>
                <a:ext uri="{FF2B5EF4-FFF2-40B4-BE49-F238E27FC236}">
                  <a16:creationId xmlns:a16="http://schemas.microsoft.com/office/drawing/2014/main" id="{117E987C-3890-F513-D4D7-8F42D633C226}"/>
                </a:ext>
              </a:extLst>
            </p:cNvPr>
            <p:cNvSpPr/>
            <p:nvPr/>
          </p:nvSpPr>
          <p:spPr>
            <a:xfrm>
              <a:off x="1463270" y="2703830"/>
              <a:ext cx="311649" cy="220619"/>
            </a:xfrm>
            <a:custGeom>
              <a:avLst/>
              <a:gdLst/>
              <a:ahLst/>
              <a:cxnLst/>
              <a:rect l="l" t="t" r="r" b="b"/>
              <a:pathLst>
                <a:path w="1366" h="967" extrusionOk="0">
                  <a:moveTo>
                    <a:pt x="747" y="1"/>
                  </a:moveTo>
                  <a:cubicBezTo>
                    <a:pt x="323" y="1"/>
                    <a:pt x="1" y="187"/>
                    <a:pt x="1" y="432"/>
                  </a:cubicBezTo>
                  <a:cubicBezTo>
                    <a:pt x="1" y="535"/>
                    <a:pt x="52" y="619"/>
                    <a:pt x="136" y="696"/>
                  </a:cubicBezTo>
                  <a:lnTo>
                    <a:pt x="1" y="966"/>
                  </a:lnTo>
                  <a:lnTo>
                    <a:pt x="374" y="831"/>
                  </a:lnTo>
                  <a:cubicBezTo>
                    <a:pt x="484" y="857"/>
                    <a:pt x="587" y="883"/>
                    <a:pt x="747" y="883"/>
                  </a:cubicBezTo>
                  <a:cubicBezTo>
                    <a:pt x="883" y="883"/>
                    <a:pt x="1044" y="857"/>
                    <a:pt x="1153" y="805"/>
                  </a:cubicBezTo>
                  <a:cubicBezTo>
                    <a:pt x="1044" y="754"/>
                    <a:pt x="966" y="644"/>
                    <a:pt x="966" y="535"/>
                  </a:cubicBezTo>
                  <a:cubicBezTo>
                    <a:pt x="966" y="374"/>
                    <a:pt x="1127" y="239"/>
                    <a:pt x="1366" y="187"/>
                  </a:cubicBezTo>
                  <a:cubicBezTo>
                    <a:pt x="1230" y="78"/>
                    <a:pt x="992" y="1"/>
                    <a:pt x="7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sp>
        <p:nvSpPr>
          <p:cNvPr id="26" name="Google Shape;721;p35">
            <a:extLst>
              <a:ext uri="{FF2B5EF4-FFF2-40B4-BE49-F238E27FC236}">
                <a16:creationId xmlns:a16="http://schemas.microsoft.com/office/drawing/2014/main" id="{0C03984F-2C3E-CAE9-E7FD-8B1D5A76DB1E}"/>
              </a:ext>
            </a:extLst>
          </p:cNvPr>
          <p:cNvSpPr/>
          <p:nvPr/>
        </p:nvSpPr>
        <p:spPr>
          <a:xfrm>
            <a:off x="6460054" y="2753420"/>
            <a:ext cx="240612" cy="240612"/>
          </a:xfrm>
          <a:custGeom>
            <a:avLst/>
            <a:gdLst/>
            <a:ahLst/>
            <a:cxnLst/>
            <a:rect l="l" t="t" r="r" b="b"/>
            <a:pathLst>
              <a:path w="1024" h="1024" extrusionOk="0">
                <a:moveTo>
                  <a:pt x="509" y="245"/>
                </a:moveTo>
                <a:cubicBezTo>
                  <a:pt x="670" y="245"/>
                  <a:pt x="779" y="348"/>
                  <a:pt x="779" y="509"/>
                </a:cubicBezTo>
                <a:cubicBezTo>
                  <a:pt x="779" y="670"/>
                  <a:pt x="670" y="779"/>
                  <a:pt x="509" y="779"/>
                </a:cubicBezTo>
                <a:cubicBezTo>
                  <a:pt x="348" y="779"/>
                  <a:pt x="245" y="670"/>
                  <a:pt x="245" y="509"/>
                </a:cubicBezTo>
                <a:cubicBezTo>
                  <a:pt x="245" y="348"/>
                  <a:pt x="348" y="245"/>
                  <a:pt x="509" y="245"/>
                </a:cubicBezTo>
                <a:close/>
                <a:moveTo>
                  <a:pt x="457" y="0"/>
                </a:moveTo>
                <a:lnTo>
                  <a:pt x="457" y="84"/>
                </a:lnTo>
                <a:cubicBezTo>
                  <a:pt x="406" y="84"/>
                  <a:pt x="380" y="110"/>
                  <a:pt x="348" y="110"/>
                </a:cubicBezTo>
                <a:lnTo>
                  <a:pt x="322" y="58"/>
                </a:lnTo>
                <a:lnTo>
                  <a:pt x="219" y="110"/>
                </a:lnTo>
                <a:lnTo>
                  <a:pt x="245" y="161"/>
                </a:lnTo>
                <a:cubicBezTo>
                  <a:pt x="219" y="187"/>
                  <a:pt x="187" y="219"/>
                  <a:pt x="161" y="245"/>
                </a:cubicBezTo>
                <a:lnTo>
                  <a:pt x="110" y="219"/>
                </a:lnTo>
                <a:lnTo>
                  <a:pt x="58" y="322"/>
                </a:lnTo>
                <a:lnTo>
                  <a:pt x="110" y="348"/>
                </a:lnTo>
                <a:cubicBezTo>
                  <a:pt x="84" y="380"/>
                  <a:pt x="84" y="406"/>
                  <a:pt x="84" y="457"/>
                </a:cubicBezTo>
                <a:lnTo>
                  <a:pt x="0" y="457"/>
                </a:lnTo>
                <a:lnTo>
                  <a:pt x="0" y="567"/>
                </a:lnTo>
                <a:lnTo>
                  <a:pt x="84" y="567"/>
                </a:lnTo>
                <a:cubicBezTo>
                  <a:pt x="84" y="618"/>
                  <a:pt x="84" y="644"/>
                  <a:pt x="110" y="670"/>
                </a:cubicBezTo>
                <a:lnTo>
                  <a:pt x="58" y="728"/>
                </a:lnTo>
                <a:lnTo>
                  <a:pt x="110" y="805"/>
                </a:lnTo>
                <a:lnTo>
                  <a:pt x="161" y="779"/>
                </a:lnTo>
                <a:cubicBezTo>
                  <a:pt x="187" y="805"/>
                  <a:pt x="219" y="831"/>
                  <a:pt x="245" y="863"/>
                </a:cubicBezTo>
                <a:lnTo>
                  <a:pt x="219" y="914"/>
                </a:lnTo>
                <a:lnTo>
                  <a:pt x="322" y="992"/>
                </a:lnTo>
                <a:lnTo>
                  <a:pt x="348" y="914"/>
                </a:lnTo>
                <a:cubicBezTo>
                  <a:pt x="380" y="940"/>
                  <a:pt x="406" y="940"/>
                  <a:pt x="457" y="940"/>
                </a:cubicBezTo>
                <a:lnTo>
                  <a:pt x="457" y="1024"/>
                </a:lnTo>
                <a:lnTo>
                  <a:pt x="567" y="1024"/>
                </a:lnTo>
                <a:lnTo>
                  <a:pt x="567" y="940"/>
                </a:lnTo>
                <a:cubicBezTo>
                  <a:pt x="618" y="940"/>
                  <a:pt x="644" y="940"/>
                  <a:pt x="670" y="914"/>
                </a:cubicBezTo>
                <a:lnTo>
                  <a:pt x="728" y="992"/>
                </a:lnTo>
                <a:lnTo>
                  <a:pt x="805" y="914"/>
                </a:lnTo>
                <a:lnTo>
                  <a:pt x="779" y="863"/>
                </a:lnTo>
                <a:cubicBezTo>
                  <a:pt x="805" y="831"/>
                  <a:pt x="831" y="805"/>
                  <a:pt x="863" y="779"/>
                </a:cubicBezTo>
                <a:lnTo>
                  <a:pt x="915" y="805"/>
                </a:lnTo>
                <a:lnTo>
                  <a:pt x="992" y="728"/>
                </a:lnTo>
                <a:lnTo>
                  <a:pt x="915" y="670"/>
                </a:lnTo>
                <a:cubicBezTo>
                  <a:pt x="940" y="644"/>
                  <a:pt x="940" y="618"/>
                  <a:pt x="940" y="567"/>
                </a:cubicBezTo>
                <a:lnTo>
                  <a:pt x="1024" y="567"/>
                </a:lnTo>
                <a:lnTo>
                  <a:pt x="1024" y="457"/>
                </a:lnTo>
                <a:lnTo>
                  <a:pt x="940" y="457"/>
                </a:lnTo>
                <a:cubicBezTo>
                  <a:pt x="940" y="406"/>
                  <a:pt x="940" y="380"/>
                  <a:pt x="915" y="348"/>
                </a:cubicBezTo>
                <a:lnTo>
                  <a:pt x="992" y="322"/>
                </a:lnTo>
                <a:lnTo>
                  <a:pt x="915" y="219"/>
                </a:lnTo>
                <a:lnTo>
                  <a:pt x="863" y="245"/>
                </a:lnTo>
                <a:cubicBezTo>
                  <a:pt x="831" y="219"/>
                  <a:pt x="805" y="187"/>
                  <a:pt x="779" y="161"/>
                </a:cubicBezTo>
                <a:lnTo>
                  <a:pt x="805" y="110"/>
                </a:lnTo>
                <a:lnTo>
                  <a:pt x="728" y="58"/>
                </a:lnTo>
                <a:lnTo>
                  <a:pt x="670" y="110"/>
                </a:lnTo>
                <a:cubicBezTo>
                  <a:pt x="644" y="110"/>
                  <a:pt x="618" y="84"/>
                  <a:pt x="567" y="84"/>
                </a:cubicBezTo>
                <a:lnTo>
                  <a:pt x="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7" name="Google Shape;722;p35">
            <a:extLst>
              <a:ext uri="{FF2B5EF4-FFF2-40B4-BE49-F238E27FC236}">
                <a16:creationId xmlns:a16="http://schemas.microsoft.com/office/drawing/2014/main" id="{451A8A77-7CD4-A82C-CBAF-44DB4AA6D743}"/>
              </a:ext>
            </a:extLst>
          </p:cNvPr>
          <p:cNvSpPr/>
          <p:nvPr/>
        </p:nvSpPr>
        <p:spPr>
          <a:xfrm>
            <a:off x="6605266" y="2564269"/>
            <a:ext cx="239202" cy="240612"/>
          </a:xfrm>
          <a:custGeom>
            <a:avLst/>
            <a:gdLst/>
            <a:ahLst/>
            <a:cxnLst/>
            <a:rect l="l" t="t" r="r" b="b"/>
            <a:pathLst>
              <a:path w="1018" h="1024" extrusionOk="0">
                <a:moveTo>
                  <a:pt x="509" y="245"/>
                </a:moveTo>
                <a:cubicBezTo>
                  <a:pt x="670" y="245"/>
                  <a:pt x="779" y="348"/>
                  <a:pt x="779" y="509"/>
                </a:cubicBezTo>
                <a:cubicBezTo>
                  <a:pt x="779" y="670"/>
                  <a:pt x="670" y="779"/>
                  <a:pt x="509" y="779"/>
                </a:cubicBezTo>
                <a:cubicBezTo>
                  <a:pt x="348" y="779"/>
                  <a:pt x="245" y="670"/>
                  <a:pt x="245" y="509"/>
                </a:cubicBezTo>
                <a:cubicBezTo>
                  <a:pt x="245" y="348"/>
                  <a:pt x="348" y="245"/>
                  <a:pt x="509" y="245"/>
                </a:cubicBezTo>
                <a:close/>
                <a:moveTo>
                  <a:pt x="458" y="0"/>
                </a:moveTo>
                <a:lnTo>
                  <a:pt x="458" y="84"/>
                </a:lnTo>
                <a:cubicBezTo>
                  <a:pt x="432" y="84"/>
                  <a:pt x="374" y="84"/>
                  <a:pt x="348" y="110"/>
                </a:cubicBezTo>
                <a:lnTo>
                  <a:pt x="322" y="58"/>
                </a:lnTo>
                <a:lnTo>
                  <a:pt x="213" y="110"/>
                </a:lnTo>
                <a:lnTo>
                  <a:pt x="245" y="161"/>
                </a:lnTo>
                <a:cubicBezTo>
                  <a:pt x="213" y="187"/>
                  <a:pt x="187" y="219"/>
                  <a:pt x="161" y="245"/>
                </a:cubicBezTo>
                <a:lnTo>
                  <a:pt x="110" y="219"/>
                </a:lnTo>
                <a:lnTo>
                  <a:pt x="52" y="322"/>
                </a:lnTo>
                <a:lnTo>
                  <a:pt x="110" y="348"/>
                </a:lnTo>
                <a:cubicBezTo>
                  <a:pt x="110" y="380"/>
                  <a:pt x="84" y="406"/>
                  <a:pt x="84" y="457"/>
                </a:cubicBezTo>
                <a:lnTo>
                  <a:pt x="0" y="457"/>
                </a:lnTo>
                <a:lnTo>
                  <a:pt x="0" y="567"/>
                </a:lnTo>
                <a:lnTo>
                  <a:pt x="84" y="567"/>
                </a:lnTo>
                <a:cubicBezTo>
                  <a:pt x="84" y="618"/>
                  <a:pt x="110" y="644"/>
                  <a:pt x="110" y="670"/>
                </a:cubicBezTo>
                <a:lnTo>
                  <a:pt x="52" y="702"/>
                </a:lnTo>
                <a:lnTo>
                  <a:pt x="110" y="805"/>
                </a:lnTo>
                <a:lnTo>
                  <a:pt x="161" y="779"/>
                </a:lnTo>
                <a:cubicBezTo>
                  <a:pt x="187" y="805"/>
                  <a:pt x="213" y="831"/>
                  <a:pt x="245" y="863"/>
                </a:cubicBezTo>
                <a:lnTo>
                  <a:pt x="213" y="915"/>
                </a:lnTo>
                <a:lnTo>
                  <a:pt x="322" y="966"/>
                </a:lnTo>
                <a:lnTo>
                  <a:pt x="348" y="915"/>
                </a:lnTo>
                <a:cubicBezTo>
                  <a:pt x="374" y="940"/>
                  <a:pt x="432" y="940"/>
                  <a:pt x="458" y="940"/>
                </a:cubicBezTo>
                <a:lnTo>
                  <a:pt x="458" y="1024"/>
                </a:lnTo>
                <a:lnTo>
                  <a:pt x="567" y="1024"/>
                </a:lnTo>
                <a:lnTo>
                  <a:pt x="567" y="940"/>
                </a:lnTo>
                <a:cubicBezTo>
                  <a:pt x="618" y="940"/>
                  <a:pt x="644" y="940"/>
                  <a:pt x="670" y="915"/>
                </a:cubicBezTo>
                <a:lnTo>
                  <a:pt x="728" y="966"/>
                </a:lnTo>
                <a:lnTo>
                  <a:pt x="831" y="915"/>
                </a:lnTo>
                <a:lnTo>
                  <a:pt x="779" y="863"/>
                </a:lnTo>
                <a:cubicBezTo>
                  <a:pt x="805" y="831"/>
                  <a:pt x="831" y="805"/>
                  <a:pt x="857" y="779"/>
                </a:cubicBezTo>
                <a:lnTo>
                  <a:pt x="915" y="805"/>
                </a:lnTo>
                <a:lnTo>
                  <a:pt x="992" y="702"/>
                </a:lnTo>
                <a:lnTo>
                  <a:pt x="915" y="670"/>
                </a:lnTo>
                <a:cubicBezTo>
                  <a:pt x="940" y="644"/>
                  <a:pt x="940" y="618"/>
                  <a:pt x="940" y="567"/>
                </a:cubicBezTo>
                <a:lnTo>
                  <a:pt x="1018" y="567"/>
                </a:lnTo>
                <a:lnTo>
                  <a:pt x="1018" y="457"/>
                </a:lnTo>
                <a:lnTo>
                  <a:pt x="940" y="457"/>
                </a:lnTo>
                <a:cubicBezTo>
                  <a:pt x="940" y="406"/>
                  <a:pt x="940" y="380"/>
                  <a:pt x="915" y="348"/>
                </a:cubicBezTo>
                <a:lnTo>
                  <a:pt x="992" y="322"/>
                </a:lnTo>
                <a:lnTo>
                  <a:pt x="915" y="219"/>
                </a:lnTo>
                <a:lnTo>
                  <a:pt x="857" y="245"/>
                </a:lnTo>
                <a:cubicBezTo>
                  <a:pt x="831" y="219"/>
                  <a:pt x="805" y="187"/>
                  <a:pt x="779" y="161"/>
                </a:cubicBezTo>
                <a:lnTo>
                  <a:pt x="831" y="110"/>
                </a:lnTo>
                <a:lnTo>
                  <a:pt x="728" y="58"/>
                </a:lnTo>
                <a:lnTo>
                  <a:pt x="670" y="110"/>
                </a:lnTo>
                <a:cubicBezTo>
                  <a:pt x="644" y="84"/>
                  <a:pt x="618" y="84"/>
                  <a:pt x="567" y="84"/>
                </a:cubicBezTo>
                <a:lnTo>
                  <a:pt x="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8" name="Google Shape;723;p35">
            <a:extLst>
              <a:ext uri="{FF2B5EF4-FFF2-40B4-BE49-F238E27FC236}">
                <a16:creationId xmlns:a16="http://schemas.microsoft.com/office/drawing/2014/main" id="{A81882AD-F7A3-1D3E-5E11-5AF535E38169}"/>
              </a:ext>
            </a:extLst>
          </p:cNvPr>
          <p:cNvSpPr/>
          <p:nvPr/>
        </p:nvSpPr>
        <p:spPr>
          <a:xfrm>
            <a:off x="8216769" y="2677760"/>
            <a:ext cx="131820" cy="133229"/>
          </a:xfrm>
          <a:custGeom>
            <a:avLst/>
            <a:gdLst/>
            <a:ahLst/>
            <a:cxnLst/>
            <a:rect l="l" t="t" r="r" b="b"/>
            <a:pathLst>
              <a:path w="561" h="567" extrusionOk="0">
                <a:moveTo>
                  <a:pt x="264" y="0"/>
                </a:moveTo>
                <a:cubicBezTo>
                  <a:pt x="26" y="0"/>
                  <a:pt x="0" y="187"/>
                  <a:pt x="0" y="187"/>
                </a:cubicBezTo>
                <a:lnTo>
                  <a:pt x="129" y="271"/>
                </a:lnTo>
                <a:cubicBezTo>
                  <a:pt x="161" y="219"/>
                  <a:pt x="187" y="161"/>
                  <a:pt x="264" y="161"/>
                </a:cubicBezTo>
                <a:cubicBezTo>
                  <a:pt x="322" y="161"/>
                  <a:pt x="348" y="187"/>
                  <a:pt x="348" y="245"/>
                </a:cubicBezTo>
                <a:cubicBezTo>
                  <a:pt x="348" y="322"/>
                  <a:pt x="290" y="322"/>
                  <a:pt x="238" y="348"/>
                </a:cubicBezTo>
                <a:cubicBezTo>
                  <a:pt x="187" y="380"/>
                  <a:pt x="187" y="432"/>
                  <a:pt x="187" y="457"/>
                </a:cubicBezTo>
                <a:lnTo>
                  <a:pt x="187" y="567"/>
                </a:lnTo>
                <a:lnTo>
                  <a:pt x="348" y="567"/>
                </a:lnTo>
                <a:lnTo>
                  <a:pt x="348" y="509"/>
                </a:lnTo>
                <a:cubicBezTo>
                  <a:pt x="348" y="483"/>
                  <a:pt x="348" y="457"/>
                  <a:pt x="373" y="432"/>
                </a:cubicBezTo>
                <a:cubicBezTo>
                  <a:pt x="483" y="406"/>
                  <a:pt x="560" y="348"/>
                  <a:pt x="560" y="245"/>
                </a:cubicBezTo>
                <a:cubicBezTo>
                  <a:pt x="560" y="84"/>
                  <a:pt x="425" y="0"/>
                  <a:pt x="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29" name="Google Shape;724;p35">
            <a:extLst>
              <a:ext uri="{FF2B5EF4-FFF2-40B4-BE49-F238E27FC236}">
                <a16:creationId xmlns:a16="http://schemas.microsoft.com/office/drawing/2014/main" id="{E7EA187A-BAB1-E230-EB56-42169A9A8236}"/>
              </a:ext>
            </a:extLst>
          </p:cNvPr>
          <p:cNvSpPr/>
          <p:nvPr/>
        </p:nvSpPr>
        <p:spPr>
          <a:xfrm>
            <a:off x="8254364" y="2828846"/>
            <a:ext cx="50284" cy="51694"/>
          </a:xfrm>
          <a:custGeom>
            <a:avLst/>
            <a:gdLst/>
            <a:ahLst/>
            <a:cxnLst/>
            <a:rect l="l" t="t" r="r" b="b"/>
            <a:pathLst>
              <a:path w="214" h="220" extrusionOk="0">
                <a:moveTo>
                  <a:pt x="104" y="1"/>
                </a:moveTo>
                <a:cubicBezTo>
                  <a:pt x="27" y="1"/>
                  <a:pt x="1" y="59"/>
                  <a:pt x="1" y="110"/>
                </a:cubicBezTo>
                <a:cubicBezTo>
                  <a:pt x="1" y="162"/>
                  <a:pt x="27" y="220"/>
                  <a:pt x="104" y="220"/>
                </a:cubicBezTo>
                <a:cubicBezTo>
                  <a:pt x="162" y="220"/>
                  <a:pt x="213" y="162"/>
                  <a:pt x="213" y="110"/>
                </a:cubicBezTo>
                <a:cubicBezTo>
                  <a:pt x="213" y="59"/>
                  <a:pt x="162" y="1"/>
                  <a:pt x="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0" name="Google Shape;725;p35">
            <a:extLst>
              <a:ext uri="{FF2B5EF4-FFF2-40B4-BE49-F238E27FC236}">
                <a16:creationId xmlns:a16="http://schemas.microsoft.com/office/drawing/2014/main" id="{B4DF428A-8749-4564-D869-8EC87B344D1F}"/>
              </a:ext>
            </a:extLst>
          </p:cNvPr>
          <p:cNvSpPr/>
          <p:nvPr/>
        </p:nvSpPr>
        <p:spPr>
          <a:xfrm>
            <a:off x="8109152" y="2608208"/>
            <a:ext cx="340710" cy="340475"/>
          </a:xfrm>
          <a:custGeom>
            <a:avLst/>
            <a:gdLst/>
            <a:ahLst/>
            <a:cxnLst/>
            <a:rect l="l" t="t" r="r" b="b"/>
            <a:pathLst>
              <a:path w="1450" h="1449" extrusionOk="0">
                <a:moveTo>
                  <a:pt x="722" y="84"/>
                </a:moveTo>
                <a:cubicBezTo>
                  <a:pt x="1102" y="84"/>
                  <a:pt x="1391" y="380"/>
                  <a:pt x="1391" y="728"/>
                </a:cubicBezTo>
                <a:cubicBezTo>
                  <a:pt x="1391" y="1075"/>
                  <a:pt x="1102" y="1371"/>
                  <a:pt x="722" y="1371"/>
                </a:cubicBezTo>
                <a:cubicBezTo>
                  <a:pt x="374" y="1371"/>
                  <a:pt x="78" y="1075"/>
                  <a:pt x="78" y="728"/>
                </a:cubicBezTo>
                <a:cubicBezTo>
                  <a:pt x="78" y="380"/>
                  <a:pt x="374" y="84"/>
                  <a:pt x="722" y="84"/>
                </a:cubicBezTo>
                <a:close/>
                <a:moveTo>
                  <a:pt x="722" y="0"/>
                </a:moveTo>
                <a:cubicBezTo>
                  <a:pt x="323" y="0"/>
                  <a:pt x="1" y="322"/>
                  <a:pt x="1" y="728"/>
                </a:cubicBezTo>
                <a:cubicBezTo>
                  <a:pt x="1" y="1127"/>
                  <a:pt x="323" y="1449"/>
                  <a:pt x="722" y="1449"/>
                </a:cubicBezTo>
                <a:cubicBezTo>
                  <a:pt x="1128" y="1449"/>
                  <a:pt x="1449" y="1127"/>
                  <a:pt x="1449" y="728"/>
                </a:cubicBezTo>
                <a:cubicBezTo>
                  <a:pt x="1449" y="322"/>
                  <a:pt x="1128" y="0"/>
                  <a:pt x="7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1" name="Google Shape;726;p35">
            <a:extLst>
              <a:ext uri="{FF2B5EF4-FFF2-40B4-BE49-F238E27FC236}">
                <a16:creationId xmlns:a16="http://schemas.microsoft.com/office/drawing/2014/main" id="{0D7E042D-DEA0-FE9D-20F6-18C31AF7BC52}"/>
              </a:ext>
            </a:extLst>
          </p:cNvPr>
          <p:cNvSpPr txBox="1"/>
          <p:nvPr/>
        </p:nvSpPr>
        <p:spPr>
          <a:xfrm>
            <a:off x="1440024" y="3357597"/>
            <a:ext cx="1303500" cy="9217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Predict if a breast tumor was Benign or Malignant using ANNs</a:t>
            </a:r>
            <a:endParaRPr sz="1100" dirty="0">
              <a:latin typeface="Lato" panose="020F0502020204030203" pitchFamily="34" charset="0"/>
              <a:ea typeface="Roboto"/>
              <a:cs typeface="Roboto"/>
              <a:sym typeface="Roboto"/>
            </a:endParaRPr>
          </a:p>
        </p:txBody>
      </p:sp>
      <p:sp>
        <p:nvSpPr>
          <p:cNvPr id="32" name="Google Shape;727;p35">
            <a:extLst>
              <a:ext uri="{FF2B5EF4-FFF2-40B4-BE49-F238E27FC236}">
                <a16:creationId xmlns:a16="http://schemas.microsoft.com/office/drawing/2014/main" id="{16EF3C22-07F9-64F8-7D1A-9729A599D85D}"/>
              </a:ext>
            </a:extLst>
          </p:cNvPr>
          <p:cNvSpPr txBox="1"/>
          <p:nvPr/>
        </p:nvSpPr>
        <p:spPr>
          <a:xfrm>
            <a:off x="2962789" y="3525810"/>
            <a:ext cx="1484854"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100" dirty="0">
                <a:latin typeface="Lato" panose="020F0502020204030203" pitchFamily="34" charset="0"/>
                <a:ea typeface="Roboto"/>
                <a:cs typeface="Roboto"/>
                <a:sym typeface="Roboto"/>
              </a:rPr>
              <a:t>CRISP-DM was applied to ensure no steps were missed in Applied ML</a:t>
            </a:r>
            <a:endParaRPr sz="1100" dirty="0">
              <a:latin typeface="Lato" panose="020F0502020204030203" pitchFamily="34" charset="0"/>
              <a:ea typeface="Roboto"/>
              <a:cs typeface="Roboto"/>
              <a:sym typeface="Roboto"/>
            </a:endParaRPr>
          </a:p>
        </p:txBody>
      </p:sp>
      <p:sp>
        <p:nvSpPr>
          <p:cNvPr id="33" name="Google Shape;728;p35">
            <a:extLst>
              <a:ext uri="{FF2B5EF4-FFF2-40B4-BE49-F238E27FC236}">
                <a16:creationId xmlns:a16="http://schemas.microsoft.com/office/drawing/2014/main" id="{35203145-3029-98E0-7A35-7647BEEEC083}"/>
              </a:ext>
            </a:extLst>
          </p:cNvPr>
          <p:cNvSpPr txBox="1"/>
          <p:nvPr/>
        </p:nvSpPr>
        <p:spPr>
          <a:xfrm>
            <a:off x="7618134" y="3416508"/>
            <a:ext cx="1303500"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Draw conclusions based on the results</a:t>
            </a:r>
            <a:endParaRPr sz="1100" dirty="0">
              <a:latin typeface="Lato" panose="020F0502020204030203" pitchFamily="34" charset="0"/>
              <a:ea typeface="Roboto"/>
              <a:cs typeface="Roboto"/>
              <a:sym typeface="Roboto"/>
            </a:endParaRPr>
          </a:p>
        </p:txBody>
      </p:sp>
      <p:sp>
        <p:nvSpPr>
          <p:cNvPr id="34" name="Google Shape;729;p35">
            <a:extLst>
              <a:ext uri="{FF2B5EF4-FFF2-40B4-BE49-F238E27FC236}">
                <a16:creationId xmlns:a16="http://schemas.microsoft.com/office/drawing/2014/main" id="{F0007AD9-4E75-8F0B-5B9F-7D0F40621514}"/>
              </a:ext>
            </a:extLst>
          </p:cNvPr>
          <p:cNvSpPr txBox="1"/>
          <p:nvPr/>
        </p:nvSpPr>
        <p:spPr>
          <a:xfrm>
            <a:off x="5995697" y="3453452"/>
            <a:ext cx="1303500" cy="55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Lato" panose="020F0502020204030203" pitchFamily="34" charset="0"/>
                <a:ea typeface="Roboto"/>
                <a:cs typeface="Roboto"/>
                <a:sym typeface="Roboto"/>
              </a:rPr>
              <a:t>Standard metrics to benchmark the performance of the ANN</a:t>
            </a:r>
            <a:endParaRPr sz="1100" dirty="0">
              <a:latin typeface="Lato" panose="020F0502020204030203" pitchFamily="34" charset="0"/>
              <a:ea typeface="Roboto"/>
              <a:cs typeface="Roboto"/>
              <a:sym typeface="Roboto"/>
            </a:endParaRPr>
          </a:p>
        </p:txBody>
      </p:sp>
      <p:sp>
        <p:nvSpPr>
          <p:cNvPr id="35" name="Google Shape;730;p35">
            <a:extLst>
              <a:ext uri="{FF2B5EF4-FFF2-40B4-BE49-F238E27FC236}">
                <a16:creationId xmlns:a16="http://schemas.microsoft.com/office/drawing/2014/main" id="{4AF47348-6F1E-C4BD-EE0A-C38A9A5359E8}"/>
              </a:ext>
            </a:extLst>
          </p:cNvPr>
          <p:cNvSpPr txBox="1"/>
          <p:nvPr/>
        </p:nvSpPr>
        <p:spPr>
          <a:xfrm>
            <a:off x="4341898" y="1178781"/>
            <a:ext cx="1678800" cy="749100"/>
          </a:xfrm>
          <a:prstGeom prst="rect">
            <a:avLst/>
          </a:prstGeom>
          <a:noFill/>
          <a:ln>
            <a:noFill/>
          </a:ln>
        </p:spPr>
        <p:txBody>
          <a:bodyPr spcFirstLastPara="1" wrap="square" lIns="34300" tIns="17150" rIns="34300" bIns="17150" anchor="ctr" anchorCtr="0">
            <a:noAutofit/>
          </a:bodyPr>
          <a:lstStyle/>
          <a:p>
            <a:pPr marL="0" lvl="0" indent="0" algn="ctr" rtl="0">
              <a:spcBef>
                <a:spcPts val="0"/>
              </a:spcBef>
              <a:spcAft>
                <a:spcPts val="0"/>
              </a:spcAft>
              <a:buSzPts val="1100"/>
              <a:buNone/>
            </a:pPr>
            <a:r>
              <a:rPr lang="en" sz="2400" b="1" dirty="0">
                <a:solidFill>
                  <a:schemeClr val="dk1"/>
                </a:solidFill>
                <a:latin typeface="Lato" panose="020F0502020204030203" pitchFamily="34" charset="0"/>
                <a:ea typeface="Fira Sans Condensed Medium"/>
                <a:cs typeface="Fira Sans Condensed Medium"/>
                <a:sym typeface="Fira Sans Condensed Medium"/>
              </a:rPr>
              <a:t>Overview</a:t>
            </a:r>
            <a:endParaRPr sz="4400" b="1" dirty="0">
              <a:solidFill>
                <a:schemeClr val="dk2"/>
              </a:solidFill>
              <a:latin typeface="Lato" panose="020F0502020204030203" pitchFamily="34" charset="0"/>
              <a:ea typeface="Fira Sans Extra Condensed Medium"/>
              <a:cs typeface="Fira Sans Extra Condensed Medium"/>
              <a:sym typeface="Fira Sans Extra Condensed Medium"/>
            </a:endParaRPr>
          </a:p>
        </p:txBody>
      </p:sp>
      <p:sp>
        <p:nvSpPr>
          <p:cNvPr id="36" name="Google Shape;731;p35">
            <a:extLst>
              <a:ext uri="{FF2B5EF4-FFF2-40B4-BE49-F238E27FC236}">
                <a16:creationId xmlns:a16="http://schemas.microsoft.com/office/drawing/2014/main" id="{3919EEAE-CE52-D2EE-5075-B5AD24837A75}"/>
              </a:ext>
            </a:extLst>
          </p:cNvPr>
          <p:cNvSpPr txBox="1"/>
          <p:nvPr/>
        </p:nvSpPr>
        <p:spPr>
          <a:xfrm>
            <a:off x="7630442" y="4332788"/>
            <a:ext cx="1572846" cy="428593"/>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4"/>
                </a:solidFill>
                <a:latin typeface="Lato" panose="020F0502020204030203" pitchFamily="34" charset="0"/>
                <a:ea typeface="Fira Sans Condensed Medium"/>
                <a:cs typeface="Fira Sans Condensed Medium"/>
                <a:sym typeface="Fira Sans Condensed Medium"/>
              </a:rPr>
              <a:t>Conclusions</a:t>
            </a:r>
            <a:endParaRPr sz="1800" dirty="0">
              <a:solidFill>
                <a:schemeClr val="accent4"/>
              </a:solidFill>
              <a:latin typeface="Lato" panose="020F0502020204030203" pitchFamily="34" charset="0"/>
              <a:ea typeface="Fira Sans Condensed SemiBold"/>
              <a:cs typeface="Fira Sans Condensed SemiBold"/>
              <a:sym typeface="Fira Sans Condensed SemiBold"/>
            </a:endParaRPr>
          </a:p>
          <a:p>
            <a:pPr marL="0" lvl="0" indent="0" algn="ctr" rtl="0">
              <a:lnSpc>
                <a:spcPct val="90000"/>
              </a:lnSpc>
              <a:spcBef>
                <a:spcPts val="0"/>
              </a:spcBef>
              <a:spcAft>
                <a:spcPts val="0"/>
              </a:spcAft>
              <a:buNone/>
            </a:pPr>
            <a:endParaRPr sz="1800" dirty="0">
              <a:solidFill>
                <a:schemeClr val="accent5"/>
              </a:solidFill>
              <a:latin typeface="Lato" panose="020F0502020204030203" pitchFamily="34" charset="0"/>
              <a:ea typeface="Fira Sans Condensed Medium"/>
              <a:cs typeface="Fira Sans Condensed Medium"/>
              <a:sym typeface="Fira Sans Condensed Medium"/>
            </a:endParaRPr>
          </a:p>
        </p:txBody>
      </p:sp>
      <p:sp>
        <p:nvSpPr>
          <p:cNvPr id="37" name="Google Shape;732;p35">
            <a:extLst>
              <a:ext uri="{FF2B5EF4-FFF2-40B4-BE49-F238E27FC236}">
                <a16:creationId xmlns:a16="http://schemas.microsoft.com/office/drawing/2014/main" id="{7AA1561A-FFAA-A7F0-AB91-069E274E0333}"/>
              </a:ext>
            </a:extLst>
          </p:cNvPr>
          <p:cNvSpPr txBox="1"/>
          <p:nvPr/>
        </p:nvSpPr>
        <p:spPr>
          <a:xfrm>
            <a:off x="2919646" y="4326877"/>
            <a:ext cx="1657454" cy="712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2"/>
                </a:solidFill>
                <a:latin typeface="Lato" panose="020F0502020204030203" pitchFamily="34" charset="0"/>
                <a:ea typeface="Fira Sans Condensed Medium"/>
                <a:cs typeface="Fira Sans Condensed Medium"/>
                <a:sym typeface="Fira Sans Condensed Medium"/>
              </a:rPr>
              <a:t>Methodology</a:t>
            </a:r>
            <a:endParaRPr sz="1800" dirty="0">
              <a:solidFill>
                <a:schemeClr val="accent2"/>
              </a:solidFill>
              <a:latin typeface="Lato" panose="020F0502020204030203" pitchFamily="34" charset="0"/>
              <a:ea typeface="Fira Sans Condensed Medium"/>
              <a:cs typeface="Fira Sans Condensed Medium"/>
              <a:sym typeface="Fira Sans Condensed Medium"/>
            </a:endParaRPr>
          </a:p>
          <a:p>
            <a:pPr marL="0" lvl="0" indent="0" algn="l" rtl="0">
              <a:lnSpc>
                <a:spcPct val="90000"/>
              </a:lnSpc>
              <a:spcBef>
                <a:spcPts val="0"/>
              </a:spcBef>
              <a:spcAft>
                <a:spcPts val="0"/>
              </a:spcAft>
              <a:buNone/>
            </a:pPr>
            <a:endParaRPr sz="1800" dirty="0">
              <a:solidFill>
                <a:schemeClr val="accent3"/>
              </a:solidFill>
              <a:latin typeface="Lato" panose="020F0502020204030203" pitchFamily="34" charset="0"/>
              <a:ea typeface="Fira Sans Condensed Medium"/>
              <a:cs typeface="Fira Sans Condensed Medium"/>
              <a:sym typeface="Fira Sans Condensed Medium"/>
            </a:endParaRPr>
          </a:p>
        </p:txBody>
      </p:sp>
      <p:sp>
        <p:nvSpPr>
          <p:cNvPr id="38" name="Google Shape;733;p35">
            <a:extLst>
              <a:ext uri="{FF2B5EF4-FFF2-40B4-BE49-F238E27FC236}">
                <a16:creationId xmlns:a16="http://schemas.microsoft.com/office/drawing/2014/main" id="{A484E213-3FCF-0784-6E0F-8DA727283C43}"/>
              </a:ext>
            </a:extLst>
          </p:cNvPr>
          <p:cNvSpPr txBox="1"/>
          <p:nvPr/>
        </p:nvSpPr>
        <p:spPr>
          <a:xfrm>
            <a:off x="6020095" y="4332788"/>
            <a:ext cx="1409400" cy="712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ZA" sz="1800" dirty="0">
                <a:solidFill>
                  <a:schemeClr val="accent3"/>
                </a:solidFill>
                <a:latin typeface="Lato" panose="020F0502020204030203" pitchFamily="34" charset="0"/>
                <a:ea typeface="Fira Sans Condensed Medium"/>
                <a:cs typeface="Fira Sans Condensed Medium"/>
                <a:sym typeface="Fira Sans Condensed Medium"/>
              </a:rPr>
              <a:t>Results</a:t>
            </a:r>
            <a:endParaRPr sz="1800" dirty="0">
              <a:solidFill>
                <a:schemeClr val="accent3"/>
              </a:solidFill>
              <a:latin typeface="Lato" panose="020F0502020204030203" pitchFamily="34" charset="0"/>
              <a:ea typeface="Fira Sans Condensed Medium"/>
              <a:cs typeface="Fira Sans Condensed Medium"/>
              <a:sym typeface="Fira Sans Condensed Medium"/>
            </a:endParaRPr>
          </a:p>
          <a:p>
            <a:pPr marL="0" lvl="0" indent="0" algn="l" rtl="0">
              <a:lnSpc>
                <a:spcPct val="90000"/>
              </a:lnSpc>
              <a:spcBef>
                <a:spcPts val="0"/>
              </a:spcBef>
              <a:spcAft>
                <a:spcPts val="0"/>
              </a:spcAft>
              <a:buNone/>
            </a:pPr>
            <a:endParaRPr sz="1800" dirty="0">
              <a:solidFill>
                <a:schemeClr val="accent4"/>
              </a:solidFill>
              <a:latin typeface="Lato" panose="020F0502020204030203" pitchFamily="34" charset="0"/>
              <a:ea typeface="Fira Sans Condensed Medium"/>
              <a:cs typeface="Fira Sans Condensed Medium"/>
              <a:sym typeface="Fira Sans Condensed Medium"/>
            </a:endParaRPr>
          </a:p>
        </p:txBody>
      </p:sp>
      <p:sp>
        <p:nvSpPr>
          <p:cNvPr id="39" name="Google Shape;734;p35">
            <a:extLst>
              <a:ext uri="{FF2B5EF4-FFF2-40B4-BE49-F238E27FC236}">
                <a16:creationId xmlns:a16="http://schemas.microsoft.com/office/drawing/2014/main" id="{B2029ED8-1155-BEAE-3CDF-69E4AD263F61}"/>
              </a:ext>
            </a:extLst>
          </p:cNvPr>
          <p:cNvSpPr txBox="1">
            <a:spLocks/>
          </p:cNvSpPr>
          <p:nvPr/>
        </p:nvSpPr>
        <p:spPr>
          <a:xfrm>
            <a:off x="1424480" y="4332788"/>
            <a:ext cx="1304400" cy="712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ZA" sz="1800" dirty="0">
                <a:solidFill>
                  <a:schemeClr val="accent1"/>
                </a:solidFill>
                <a:latin typeface="Lato" panose="020F0502020204030203" pitchFamily="34" charset="0"/>
                <a:ea typeface="Fira Sans Condensed Medium"/>
                <a:cs typeface="Fira Sans Condensed Medium"/>
                <a:sym typeface="Fira Sans Condensed Medium"/>
              </a:rPr>
              <a:t>Objective</a:t>
            </a:r>
          </a:p>
          <a:p>
            <a:pPr marL="0" indent="0" algn="ctr">
              <a:spcBef>
                <a:spcPts val="0"/>
              </a:spcBef>
              <a:buFont typeface="Arial" panose="020B0604020202020204" pitchFamily="34" charset="0"/>
              <a:buNone/>
            </a:pPr>
            <a:endParaRPr lang="en-ZA" sz="1800" dirty="0">
              <a:solidFill>
                <a:schemeClr val="accent1"/>
              </a:solidFill>
              <a:latin typeface="Lato" panose="020F0502020204030203" pitchFamily="34" charset="0"/>
              <a:ea typeface="Fira Sans Condensed Medium"/>
              <a:cs typeface="Fira Sans Condensed Medium"/>
              <a:sym typeface="Fira Sans Condensed Medium"/>
            </a:endParaRPr>
          </a:p>
        </p:txBody>
      </p:sp>
      <p:grpSp>
        <p:nvGrpSpPr>
          <p:cNvPr id="40" name="Google Shape;735;p35">
            <a:extLst>
              <a:ext uri="{FF2B5EF4-FFF2-40B4-BE49-F238E27FC236}">
                <a16:creationId xmlns:a16="http://schemas.microsoft.com/office/drawing/2014/main" id="{35ECC206-D592-D70D-5374-ECFF297188EA}"/>
              </a:ext>
            </a:extLst>
          </p:cNvPr>
          <p:cNvGrpSpPr/>
          <p:nvPr/>
        </p:nvGrpSpPr>
        <p:grpSpPr>
          <a:xfrm>
            <a:off x="3523991" y="2600465"/>
            <a:ext cx="363424" cy="357703"/>
            <a:chOff x="2404875" y="3592725"/>
            <a:chExt cx="298525" cy="293825"/>
          </a:xfrm>
        </p:grpSpPr>
        <p:sp>
          <p:nvSpPr>
            <p:cNvPr id="41" name="Google Shape;736;p35">
              <a:extLst>
                <a:ext uri="{FF2B5EF4-FFF2-40B4-BE49-F238E27FC236}">
                  <a16:creationId xmlns:a16="http://schemas.microsoft.com/office/drawing/2014/main" id="{491BE835-75CB-4DD3-591B-88A7044731D9}"/>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2" name="Google Shape;737;p35">
              <a:extLst>
                <a:ext uri="{FF2B5EF4-FFF2-40B4-BE49-F238E27FC236}">
                  <a16:creationId xmlns:a16="http://schemas.microsoft.com/office/drawing/2014/main" id="{0ACE9139-850B-BDE1-3D0B-F7F71A20C4A0}"/>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3" name="Google Shape;738;p35">
              <a:extLst>
                <a:ext uri="{FF2B5EF4-FFF2-40B4-BE49-F238E27FC236}">
                  <a16:creationId xmlns:a16="http://schemas.microsoft.com/office/drawing/2014/main" id="{8DFBD1AF-4666-9760-C913-3EEAD2B64CE3}"/>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grpSp>
      <p:cxnSp>
        <p:nvCxnSpPr>
          <p:cNvPr id="45" name="Straight Connector 44">
            <a:extLst>
              <a:ext uri="{FF2B5EF4-FFF2-40B4-BE49-F238E27FC236}">
                <a16:creationId xmlns:a16="http://schemas.microsoft.com/office/drawing/2014/main" id="{FD8962F4-4A16-974F-FEC3-97BE0FD0C0DC}"/>
              </a:ext>
            </a:extLst>
          </p:cNvPr>
          <p:cNvCxnSpPr/>
          <p:nvPr/>
        </p:nvCxnSpPr>
        <p:spPr>
          <a:xfrm>
            <a:off x="515971" y="4868797"/>
            <a:ext cx="10363200" cy="0"/>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05DA7381-455B-786C-77E1-CB8AE2BC3A16}"/>
              </a:ext>
            </a:extLst>
          </p:cNvPr>
          <p:cNvSpPr txBox="1"/>
          <p:nvPr/>
        </p:nvSpPr>
        <p:spPr>
          <a:xfrm>
            <a:off x="137460" y="4918664"/>
            <a:ext cx="11980650" cy="1776752"/>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dirty="0">
                <a:latin typeface="Lato" panose="020F0502020204030203" pitchFamily="34" charset="0"/>
              </a:rPr>
              <a:t>The key objective was to implement a binary classification model to predict whether breast cancer is benign or malignant using the Breast Cancer Wisconsin dataset, obtained from Kaggle. </a:t>
            </a:r>
          </a:p>
          <a:p>
            <a:pPr lvl="1"/>
            <a:r>
              <a:rPr lang="en-ZA" sz="1600" dirty="0">
                <a:latin typeface="Lato" panose="020F0502020204030203" pitchFamily="34" charset="0"/>
              </a:rPr>
              <a:t> An Artificial Neural Network (ANN) was built using Keras, a high-level API of TensorFlow.  </a:t>
            </a:r>
          </a:p>
          <a:p>
            <a:pPr lvl="1"/>
            <a:r>
              <a:rPr lang="en-US" sz="1600" dirty="0">
                <a:latin typeface="Lato" panose="020F0502020204030203" pitchFamily="34" charset="0"/>
              </a:rPr>
              <a:t>During the process, it was ensured that data preprocessing and evaluation were robust, including techniques like k-fold cross-validation for more reliable performance metrics.</a:t>
            </a:r>
          </a:p>
          <a:p>
            <a:pPr marL="0" lvl="1" indent="0">
              <a:buNone/>
            </a:pPr>
            <a:endParaRPr lang="en-ZA" sz="1600" dirty="0">
              <a:latin typeface="Lato" panose="020F0502020204030203" pitchFamily="34" charset="0"/>
            </a:endParaRPr>
          </a:p>
        </p:txBody>
      </p:sp>
    </p:spTree>
    <p:extLst>
      <p:ext uri="{BB962C8B-B14F-4D97-AF65-F5344CB8AC3E}">
        <p14:creationId xmlns:p14="http://schemas.microsoft.com/office/powerpoint/2010/main" val="205829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0A854-EEFA-76F2-EBAC-91AE325EBEB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56CDF5B-A2C4-ADE8-BBB7-E5BBCAD90190}"/>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Data Preprocessing</a:t>
            </a:r>
          </a:p>
        </p:txBody>
      </p:sp>
      <p:pic>
        <p:nvPicPr>
          <p:cNvPr id="4" name="Picture 3">
            <a:extLst>
              <a:ext uri="{FF2B5EF4-FFF2-40B4-BE49-F238E27FC236}">
                <a16:creationId xmlns:a16="http://schemas.microsoft.com/office/drawing/2014/main" id="{34823DB6-856C-4A9A-B67F-A1756EB763D9}"/>
              </a:ext>
            </a:extLst>
          </p:cNvPr>
          <p:cNvPicPr>
            <a:picLocks noChangeAspect="1"/>
          </p:cNvPicPr>
          <p:nvPr/>
        </p:nvPicPr>
        <p:blipFill>
          <a:blip r:embed="rId2"/>
          <a:stretch>
            <a:fillRect/>
          </a:stretch>
        </p:blipFill>
        <p:spPr>
          <a:xfrm>
            <a:off x="285894" y="882072"/>
            <a:ext cx="5056987" cy="5093855"/>
          </a:xfrm>
          <a:prstGeom prst="rect">
            <a:avLst/>
          </a:prstGeom>
        </p:spPr>
      </p:pic>
      <p:pic>
        <p:nvPicPr>
          <p:cNvPr id="44" name="Picture 43">
            <a:extLst>
              <a:ext uri="{FF2B5EF4-FFF2-40B4-BE49-F238E27FC236}">
                <a16:creationId xmlns:a16="http://schemas.microsoft.com/office/drawing/2014/main" id="{EDF1ECBA-D71D-7E5D-C3E1-2EEB2191F8A2}"/>
              </a:ext>
            </a:extLst>
          </p:cNvPr>
          <p:cNvPicPr>
            <a:picLocks noChangeAspect="1"/>
          </p:cNvPicPr>
          <p:nvPr/>
        </p:nvPicPr>
        <p:blipFill>
          <a:blip r:embed="rId3"/>
          <a:stretch>
            <a:fillRect/>
          </a:stretch>
        </p:blipFill>
        <p:spPr>
          <a:xfrm>
            <a:off x="5862932" y="882072"/>
            <a:ext cx="5515745" cy="1657581"/>
          </a:xfrm>
          <a:prstGeom prst="rect">
            <a:avLst/>
          </a:prstGeom>
        </p:spPr>
      </p:pic>
      <p:sp>
        <p:nvSpPr>
          <p:cNvPr id="46" name="TextBox 45">
            <a:extLst>
              <a:ext uri="{FF2B5EF4-FFF2-40B4-BE49-F238E27FC236}">
                <a16:creationId xmlns:a16="http://schemas.microsoft.com/office/drawing/2014/main" id="{87036186-D06A-98FE-89F3-35CA63808CD5}"/>
              </a:ext>
            </a:extLst>
          </p:cNvPr>
          <p:cNvSpPr txBox="1"/>
          <p:nvPr/>
        </p:nvSpPr>
        <p:spPr>
          <a:xfrm>
            <a:off x="5702711" y="3001373"/>
            <a:ext cx="5840360" cy="297455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dirty="0">
                <a:latin typeface="Lato" panose="020F0502020204030203" pitchFamily="34" charset="0"/>
              </a:rPr>
              <a:t> Before data preprocessing,  exploratory data analysis (EDA) was done using the </a:t>
            </a:r>
            <a:r>
              <a:rPr lang="en-ZA" sz="1600" dirty="0" err="1">
                <a:latin typeface="Lato" panose="020F0502020204030203" pitchFamily="34" charset="0"/>
              </a:rPr>
              <a:t>SweetViz</a:t>
            </a:r>
            <a:r>
              <a:rPr lang="en-ZA" sz="1600" dirty="0">
                <a:latin typeface="Lato" panose="020F0502020204030203" pitchFamily="34" charset="0"/>
              </a:rPr>
              <a:t> library.</a:t>
            </a:r>
          </a:p>
          <a:p>
            <a:pPr lvl="1"/>
            <a:r>
              <a:rPr lang="en-ZA" sz="1600" dirty="0">
                <a:latin typeface="Lato" panose="020F0502020204030203" pitchFamily="34" charset="0"/>
              </a:rPr>
              <a:t>The snippets show Associations on the left and details of the data frame on the top</a:t>
            </a:r>
          </a:p>
          <a:p>
            <a:pPr lvl="2"/>
            <a:r>
              <a:rPr lang="en-ZA" sz="1600" dirty="0">
                <a:latin typeface="Lato" panose="020F0502020204030203" pitchFamily="34" charset="0"/>
              </a:rPr>
              <a:t>569 observations, with no duplications, a total of 33 features ( 1 categorical, 1 text and 31 numerical)</a:t>
            </a:r>
          </a:p>
          <a:p>
            <a:pPr lvl="1"/>
            <a:r>
              <a:rPr lang="en-ZA" sz="1600" dirty="0">
                <a:latin typeface="Lato" panose="020F0502020204030203" pitchFamily="34" charset="0"/>
              </a:rPr>
              <a:t>The EDA  approach helped identify two irrelevant columns ( “Unnamed:32” and “id”), understand the target variable (diagnosis), which needed to be one hot encoded, and the numerical variables needed to be scaled since they had different magnitudes. These were dealt with during the preprocessing phase</a:t>
            </a:r>
            <a:endParaRPr lang="en-US" sz="1600" dirty="0">
              <a:latin typeface="Lato" panose="020F0502020204030203" pitchFamily="34" charset="0"/>
            </a:endParaRPr>
          </a:p>
          <a:p>
            <a:pPr marL="0" lvl="1" indent="0">
              <a:buNone/>
            </a:pPr>
            <a:endParaRPr lang="en-ZA" sz="1600" dirty="0">
              <a:latin typeface="Lato" panose="020F0502020204030203" pitchFamily="34" charset="0"/>
            </a:endParaRPr>
          </a:p>
        </p:txBody>
      </p:sp>
    </p:spTree>
    <p:extLst>
      <p:ext uri="{BB962C8B-B14F-4D97-AF65-F5344CB8AC3E}">
        <p14:creationId xmlns:p14="http://schemas.microsoft.com/office/powerpoint/2010/main" val="106474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01F14-2509-16B7-D98B-DBB479E9B48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53F476F-3F35-8589-AF65-CFA8D7B608FE}"/>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Model Development</a:t>
            </a:r>
          </a:p>
        </p:txBody>
      </p:sp>
      <p:sp>
        <p:nvSpPr>
          <p:cNvPr id="47" name="TextBox 46">
            <a:extLst>
              <a:ext uri="{FF2B5EF4-FFF2-40B4-BE49-F238E27FC236}">
                <a16:creationId xmlns:a16="http://schemas.microsoft.com/office/drawing/2014/main" id="{F6D475D7-491C-671B-0785-EC22A239AC7F}"/>
              </a:ext>
            </a:extLst>
          </p:cNvPr>
          <p:cNvSpPr txBox="1"/>
          <p:nvPr/>
        </p:nvSpPr>
        <p:spPr>
          <a:xfrm>
            <a:off x="7869394" y="1209421"/>
            <a:ext cx="4259050" cy="467929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b="0" dirty="0">
                <a:effectLst/>
                <a:latin typeface="Lato" panose="020F0502020204030203" pitchFamily="34" charset="0"/>
              </a:rPr>
              <a:t>Model development was based on the Keras API, as the code snippet shows.</a:t>
            </a:r>
          </a:p>
          <a:p>
            <a:pPr lvl="1"/>
            <a:r>
              <a:rPr lang="en-US" sz="1600" dirty="0">
                <a:latin typeface="Lato" panose="020F0502020204030203" pitchFamily="34" charset="0"/>
              </a:rPr>
              <a:t>The architecture is shown  as well</a:t>
            </a:r>
          </a:p>
          <a:p>
            <a:pPr lvl="1"/>
            <a:r>
              <a:rPr lang="en-US" sz="1600" dirty="0">
                <a:latin typeface="Lato" panose="020F0502020204030203" pitchFamily="34" charset="0"/>
              </a:rPr>
              <a:t>The ANN includes Dense layers: with 496 parameters in the first layer, 136 in the second, and 9 in the final layer</a:t>
            </a:r>
          </a:p>
          <a:p>
            <a:pPr lvl="1"/>
            <a:r>
              <a:rPr lang="en-US" sz="1600" dirty="0">
                <a:latin typeface="Lato" panose="020F0502020204030203" pitchFamily="34" charset="0"/>
              </a:rPr>
              <a:t>The ANN has two Leaky </a:t>
            </a:r>
            <a:r>
              <a:rPr lang="en-US" sz="1600" dirty="0" err="1">
                <a:latin typeface="Lato" panose="020F0502020204030203" pitchFamily="34" charset="0"/>
              </a:rPr>
              <a:t>ReLU</a:t>
            </a:r>
            <a:r>
              <a:rPr lang="en-US" sz="1600" dirty="0">
                <a:latin typeface="Lato" panose="020F0502020204030203" pitchFamily="34" charset="0"/>
              </a:rPr>
              <a:t> activation  functions for non-linearity</a:t>
            </a:r>
          </a:p>
          <a:p>
            <a:pPr lvl="1"/>
            <a:r>
              <a:rPr lang="en-US" sz="1600" dirty="0">
                <a:latin typeface="Lato" panose="020F0502020204030203" pitchFamily="34" charset="0"/>
              </a:rPr>
              <a:t>The architecture also incorporates Dropout and L2 regularization to prevent overfitting</a:t>
            </a:r>
          </a:p>
          <a:p>
            <a:pPr lvl="1"/>
            <a:r>
              <a:rPr lang="en-US" sz="1600" dirty="0">
                <a:latin typeface="Lato" panose="020F0502020204030203" pitchFamily="34" charset="0"/>
              </a:rPr>
              <a:t>Finally, a Sigmoid activation is incorporated in the output layer since the problem is a binary classification.</a:t>
            </a:r>
          </a:p>
          <a:p>
            <a:pPr lvl="1"/>
            <a:r>
              <a:rPr lang="en-US" sz="1600" dirty="0">
                <a:latin typeface="Lato" panose="020F0502020204030203" pitchFamily="34" charset="0"/>
              </a:rPr>
              <a:t>The model is compiled  using Adam optimizer  and binary cross entropy loss</a:t>
            </a:r>
          </a:p>
          <a:p>
            <a:pPr lvl="1"/>
            <a:endParaRPr lang="en-ZA" sz="1600" dirty="0">
              <a:latin typeface="Lato" panose="020F0502020204030203" pitchFamily="34" charset="0"/>
            </a:endParaRPr>
          </a:p>
          <a:p>
            <a:pPr marL="0" lvl="1" indent="0">
              <a:buNone/>
            </a:pPr>
            <a:endParaRPr lang="en-ZA" sz="1600" dirty="0">
              <a:latin typeface="Lato" panose="020F0502020204030203" pitchFamily="34" charset="0"/>
            </a:endParaRPr>
          </a:p>
        </p:txBody>
      </p:sp>
      <p:pic>
        <p:nvPicPr>
          <p:cNvPr id="7" name="Picture 6">
            <a:extLst>
              <a:ext uri="{FF2B5EF4-FFF2-40B4-BE49-F238E27FC236}">
                <a16:creationId xmlns:a16="http://schemas.microsoft.com/office/drawing/2014/main" id="{40E9BE70-BA17-E68A-921F-606414C3149E}"/>
              </a:ext>
            </a:extLst>
          </p:cNvPr>
          <p:cNvPicPr>
            <a:picLocks noChangeAspect="1"/>
          </p:cNvPicPr>
          <p:nvPr/>
        </p:nvPicPr>
        <p:blipFill>
          <a:blip r:embed="rId2"/>
          <a:stretch>
            <a:fillRect/>
          </a:stretch>
        </p:blipFill>
        <p:spPr>
          <a:xfrm>
            <a:off x="1130115" y="3549068"/>
            <a:ext cx="5189170" cy="3194963"/>
          </a:xfrm>
          <a:prstGeom prst="rect">
            <a:avLst/>
          </a:prstGeom>
        </p:spPr>
      </p:pic>
      <p:pic>
        <p:nvPicPr>
          <p:cNvPr id="15" name="Picture 14" descr="A screenshot of a computer program&#10;&#10;Description automatically generated">
            <a:extLst>
              <a:ext uri="{FF2B5EF4-FFF2-40B4-BE49-F238E27FC236}">
                <a16:creationId xmlns:a16="http://schemas.microsoft.com/office/drawing/2014/main" id="{7D88688D-B16F-62A5-D862-18E6573DA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59" y="723973"/>
            <a:ext cx="7399414" cy="2360106"/>
          </a:xfrm>
          <a:prstGeom prst="rect">
            <a:avLst/>
          </a:prstGeom>
        </p:spPr>
      </p:pic>
      <p:sp>
        <p:nvSpPr>
          <p:cNvPr id="16" name="Arrow: Down 15">
            <a:extLst>
              <a:ext uri="{FF2B5EF4-FFF2-40B4-BE49-F238E27FC236}">
                <a16:creationId xmlns:a16="http://schemas.microsoft.com/office/drawing/2014/main" id="{07ECA41D-2BC5-F30B-E0CB-4308D6882A85}"/>
              </a:ext>
            </a:extLst>
          </p:cNvPr>
          <p:cNvSpPr/>
          <p:nvPr/>
        </p:nvSpPr>
        <p:spPr>
          <a:xfrm>
            <a:off x="3327536" y="3154937"/>
            <a:ext cx="794328" cy="350982"/>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7" name="Straight Connector 16">
            <a:extLst>
              <a:ext uri="{FF2B5EF4-FFF2-40B4-BE49-F238E27FC236}">
                <a16:creationId xmlns:a16="http://schemas.microsoft.com/office/drawing/2014/main" id="{8A258020-256E-673E-6EE8-7E949393FBAA}"/>
              </a:ext>
            </a:extLst>
          </p:cNvPr>
          <p:cNvCxnSpPr>
            <a:cxnSpLocks/>
          </p:cNvCxnSpPr>
          <p:nvPr/>
        </p:nvCxnSpPr>
        <p:spPr>
          <a:xfrm>
            <a:off x="7703133" y="723973"/>
            <a:ext cx="0" cy="5221412"/>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15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607C1-8CCE-9696-7E58-4C422474513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1342B67-3D52-F552-5305-3BB1EEDF8B3C}"/>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Model Training and Evaluation [1/2]</a:t>
            </a:r>
          </a:p>
        </p:txBody>
      </p:sp>
      <p:sp>
        <p:nvSpPr>
          <p:cNvPr id="47" name="TextBox 46">
            <a:extLst>
              <a:ext uri="{FF2B5EF4-FFF2-40B4-BE49-F238E27FC236}">
                <a16:creationId xmlns:a16="http://schemas.microsoft.com/office/drawing/2014/main" id="{1CF0BFAA-6F17-7680-E9C4-661A1CCE16BF}"/>
              </a:ext>
            </a:extLst>
          </p:cNvPr>
          <p:cNvSpPr txBox="1"/>
          <p:nvPr/>
        </p:nvSpPr>
        <p:spPr>
          <a:xfrm>
            <a:off x="8016077" y="723973"/>
            <a:ext cx="4259050" cy="467929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b="0" dirty="0">
                <a:effectLst/>
                <a:latin typeface="Lato" panose="020F0502020204030203" pitchFamily="34" charset="0"/>
              </a:rPr>
              <a:t>k-fold cross-validation (5 folds) was used to evaluate the model’s generalization</a:t>
            </a:r>
          </a:p>
          <a:p>
            <a:pPr lvl="1"/>
            <a:r>
              <a:rPr lang="en-US" sz="1600" dirty="0">
                <a:latin typeface="Lato" panose="020F0502020204030203" pitchFamily="34" charset="0"/>
              </a:rPr>
              <a:t>For each fold, training and validation losses, as well as training and validation accuracy was tracked</a:t>
            </a:r>
          </a:p>
          <a:p>
            <a:pPr lvl="1"/>
            <a:r>
              <a:rPr lang="en-US" sz="1600" b="0" dirty="0">
                <a:effectLst/>
                <a:latin typeface="Lato" panose="020F0502020204030203" pitchFamily="34" charset="0"/>
              </a:rPr>
              <a:t>K-fold cross-validation is essential as it helps to prevent overfitting. In addition, neural networks are stochastic and as such, multiple runs  to evaluate the model’s skill</a:t>
            </a:r>
          </a:p>
          <a:p>
            <a:pPr lvl="1"/>
            <a:r>
              <a:rPr lang="en-ZA" sz="1600" b="0" dirty="0">
                <a:effectLst/>
                <a:latin typeface="Lato" panose="020F0502020204030203" pitchFamily="34" charset="0"/>
              </a:rPr>
              <a:t>In addition, classification reports (precision, recall, F1-score and support) were generated for both classes</a:t>
            </a:r>
          </a:p>
          <a:p>
            <a:pPr lvl="1"/>
            <a:r>
              <a:rPr lang="en-ZA" sz="1600" b="0" dirty="0">
                <a:effectLst/>
                <a:latin typeface="Lato" panose="020F0502020204030203" pitchFamily="34" charset="0"/>
              </a:rPr>
              <a:t> The mean accuracy is 99% as shown in the snippet on the left</a:t>
            </a:r>
            <a:endParaRPr lang="en-US" sz="1600" dirty="0">
              <a:latin typeface="Lato" panose="020F0502020204030203" pitchFamily="34" charset="0"/>
            </a:endParaRPr>
          </a:p>
          <a:p>
            <a:pPr lvl="1"/>
            <a:endParaRPr lang="en-ZA" sz="1600" dirty="0">
              <a:latin typeface="Lato" panose="020F0502020204030203" pitchFamily="34" charset="0"/>
            </a:endParaRPr>
          </a:p>
          <a:p>
            <a:pPr marL="0" lvl="1" indent="0">
              <a:buNone/>
            </a:pPr>
            <a:endParaRPr lang="en-ZA" sz="1600" dirty="0">
              <a:latin typeface="Lato" panose="020F0502020204030203" pitchFamily="34" charset="0"/>
            </a:endParaRPr>
          </a:p>
        </p:txBody>
      </p:sp>
      <p:cxnSp>
        <p:nvCxnSpPr>
          <p:cNvPr id="17" name="Straight Connector 16">
            <a:extLst>
              <a:ext uri="{FF2B5EF4-FFF2-40B4-BE49-F238E27FC236}">
                <a16:creationId xmlns:a16="http://schemas.microsoft.com/office/drawing/2014/main" id="{1CF0E59A-9A50-F596-A40C-207E70753E97}"/>
              </a:ext>
            </a:extLst>
          </p:cNvPr>
          <p:cNvCxnSpPr>
            <a:cxnSpLocks/>
          </p:cNvCxnSpPr>
          <p:nvPr/>
        </p:nvCxnSpPr>
        <p:spPr>
          <a:xfrm>
            <a:off x="7703133" y="723973"/>
            <a:ext cx="0" cy="5221412"/>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562C50B-175B-FBF8-0634-27414D8169D3}"/>
              </a:ext>
            </a:extLst>
          </p:cNvPr>
          <p:cNvPicPr>
            <a:picLocks noChangeAspect="1"/>
          </p:cNvPicPr>
          <p:nvPr/>
        </p:nvPicPr>
        <p:blipFill>
          <a:blip r:embed="rId2"/>
          <a:stretch>
            <a:fillRect/>
          </a:stretch>
        </p:blipFill>
        <p:spPr>
          <a:xfrm>
            <a:off x="137459" y="723973"/>
            <a:ext cx="7436358" cy="2486854"/>
          </a:xfrm>
          <a:prstGeom prst="rect">
            <a:avLst/>
          </a:prstGeom>
        </p:spPr>
      </p:pic>
      <p:pic>
        <p:nvPicPr>
          <p:cNvPr id="9" name="Picture 8">
            <a:extLst>
              <a:ext uri="{FF2B5EF4-FFF2-40B4-BE49-F238E27FC236}">
                <a16:creationId xmlns:a16="http://schemas.microsoft.com/office/drawing/2014/main" id="{96CBE63B-EFEA-A3FD-0F9C-20DEF166F9A7}"/>
              </a:ext>
            </a:extLst>
          </p:cNvPr>
          <p:cNvPicPr>
            <a:picLocks noChangeAspect="1"/>
          </p:cNvPicPr>
          <p:nvPr/>
        </p:nvPicPr>
        <p:blipFill>
          <a:blip r:embed="rId3"/>
          <a:stretch>
            <a:fillRect/>
          </a:stretch>
        </p:blipFill>
        <p:spPr>
          <a:xfrm>
            <a:off x="137459" y="3310629"/>
            <a:ext cx="4351404" cy="3482330"/>
          </a:xfrm>
          <a:prstGeom prst="rect">
            <a:avLst/>
          </a:prstGeom>
        </p:spPr>
      </p:pic>
    </p:spTree>
    <p:extLst>
      <p:ext uri="{BB962C8B-B14F-4D97-AF65-F5344CB8AC3E}">
        <p14:creationId xmlns:p14="http://schemas.microsoft.com/office/powerpoint/2010/main" val="315019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28881-1846-F420-1C6E-A4232C37178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045DBE6-0339-2349-A079-AC7C9033EDA8}"/>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Model Training and Evaluation [2/2]</a:t>
            </a:r>
          </a:p>
        </p:txBody>
      </p:sp>
      <p:sp>
        <p:nvSpPr>
          <p:cNvPr id="47" name="TextBox 46">
            <a:extLst>
              <a:ext uri="{FF2B5EF4-FFF2-40B4-BE49-F238E27FC236}">
                <a16:creationId xmlns:a16="http://schemas.microsoft.com/office/drawing/2014/main" id="{0AB3155B-F40A-B130-6DE2-8B460EDAC16D}"/>
              </a:ext>
            </a:extLst>
          </p:cNvPr>
          <p:cNvSpPr txBox="1"/>
          <p:nvPr/>
        </p:nvSpPr>
        <p:spPr>
          <a:xfrm>
            <a:off x="6408962" y="2340337"/>
            <a:ext cx="5783038" cy="1742136"/>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600" b="0" dirty="0">
                <a:effectLst/>
                <a:latin typeface="Lato" panose="020F0502020204030203" pitchFamily="34" charset="0"/>
              </a:rPr>
              <a:t>The training and validation loss decreases during each epoch</a:t>
            </a:r>
          </a:p>
          <a:p>
            <a:pPr lvl="1"/>
            <a:r>
              <a:rPr lang="en-ZA" sz="1600" dirty="0">
                <a:latin typeface="Lato" panose="020F0502020204030203" pitchFamily="34" charset="0"/>
              </a:rPr>
              <a:t>The training and validation accuracy improves every epoch</a:t>
            </a:r>
          </a:p>
          <a:p>
            <a:pPr lvl="1"/>
            <a:r>
              <a:rPr lang="en-ZA" sz="1600" b="0" dirty="0">
                <a:effectLst/>
                <a:latin typeface="Lato" panose="020F0502020204030203" pitchFamily="34" charset="0"/>
              </a:rPr>
              <a:t>The validation accuracy is better than the training accuracy, suggesting the model generalizes well on unseen data</a:t>
            </a:r>
          </a:p>
          <a:p>
            <a:pPr lvl="1"/>
            <a:endParaRPr lang="en-ZA" sz="1600" dirty="0">
              <a:latin typeface="Lato" panose="020F0502020204030203" pitchFamily="34" charset="0"/>
            </a:endParaRPr>
          </a:p>
          <a:p>
            <a:pPr marL="0" lvl="1" indent="0">
              <a:buNone/>
            </a:pPr>
            <a:endParaRPr lang="en-ZA" sz="1600" dirty="0">
              <a:latin typeface="Lato" panose="020F0502020204030203" pitchFamily="34" charset="0"/>
            </a:endParaRPr>
          </a:p>
        </p:txBody>
      </p:sp>
      <p:cxnSp>
        <p:nvCxnSpPr>
          <p:cNvPr id="17" name="Straight Connector 16">
            <a:extLst>
              <a:ext uri="{FF2B5EF4-FFF2-40B4-BE49-F238E27FC236}">
                <a16:creationId xmlns:a16="http://schemas.microsoft.com/office/drawing/2014/main" id="{24BAA30E-A0F7-400A-CB50-6995DFC2F167}"/>
              </a:ext>
            </a:extLst>
          </p:cNvPr>
          <p:cNvCxnSpPr>
            <a:cxnSpLocks/>
          </p:cNvCxnSpPr>
          <p:nvPr/>
        </p:nvCxnSpPr>
        <p:spPr>
          <a:xfrm>
            <a:off x="6031351" y="723973"/>
            <a:ext cx="0" cy="5221412"/>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3637537-5B9B-DE7A-F8E8-3D3034E8BC3F}"/>
              </a:ext>
            </a:extLst>
          </p:cNvPr>
          <p:cNvPicPr>
            <a:picLocks noChangeAspect="1"/>
          </p:cNvPicPr>
          <p:nvPr/>
        </p:nvPicPr>
        <p:blipFill>
          <a:blip r:embed="rId2"/>
          <a:stretch>
            <a:fillRect/>
          </a:stretch>
        </p:blipFill>
        <p:spPr>
          <a:xfrm>
            <a:off x="110838" y="588261"/>
            <a:ext cx="5459776" cy="2968582"/>
          </a:xfrm>
          <a:prstGeom prst="rect">
            <a:avLst/>
          </a:prstGeom>
        </p:spPr>
      </p:pic>
      <p:pic>
        <p:nvPicPr>
          <p:cNvPr id="7" name="Picture 6">
            <a:extLst>
              <a:ext uri="{FF2B5EF4-FFF2-40B4-BE49-F238E27FC236}">
                <a16:creationId xmlns:a16="http://schemas.microsoft.com/office/drawing/2014/main" id="{16DA737A-388E-D05C-BAD7-85715A4CEB49}"/>
              </a:ext>
            </a:extLst>
          </p:cNvPr>
          <p:cNvPicPr>
            <a:picLocks noChangeAspect="1"/>
          </p:cNvPicPr>
          <p:nvPr/>
        </p:nvPicPr>
        <p:blipFill>
          <a:blip r:embed="rId3"/>
          <a:stretch>
            <a:fillRect/>
          </a:stretch>
        </p:blipFill>
        <p:spPr>
          <a:xfrm>
            <a:off x="357773" y="3725373"/>
            <a:ext cx="5397568" cy="2934758"/>
          </a:xfrm>
          <a:prstGeom prst="rect">
            <a:avLst/>
          </a:prstGeom>
        </p:spPr>
      </p:pic>
    </p:spTree>
    <p:extLst>
      <p:ext uri="{BB962C8B-B14F-4D97-AF65-F5344CB8AC3E}">
        <p14:creationId xmlns:p14="http://schemas.microsoft.com/office/powerpoint/2010/main" val="385408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29528-1169-497A-2279-812E0420D83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4F7CCE3-2705-1A6F-AECC-4C56CE51D532}"/>
              </a:ext>
            </a:extLst>
          </p:cNvPr>
          <p:cNvSpPr txBox="1"/>
          <p:nvPr/>
        </p:nvSpPr>
        <p:spPr>
          <a:xfrm>
            <a:off x="137459" y="65041"/>
            <a:ext cx="1213766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Challenges Faced and Solutions</a:t>
            </a:r>
          </a:p>
        </p:txBody>
      </p:sp>
      <p:cxnSp>
        <p:nvCxnSpPr>
          <p:cNvPr id="45" name="Straight Connector 44">
            <a:extLst>
              <a:ext uri="{FF2B5EF4-FFF2-40B4-BE49-F238E27FC236}">
                <a16:creationId xmlns:a16="http://schemas.microsoft.com/office/drawing/2014/main" id="{49A58C04-0216-9DA4-5C6D-9CE9133AC710}"/>
              </a:ext>
            </a:extLst>
          </p:cNvPr>
          <p:cNvCxnSpPr/>
          <p:nvPr/>
        </p:nvCxnSpPr>
        <p:spPr>
          <a:xfrm>
            <a:off x="515971" y="4868797"/>
            <a:ext cx="10363200" cy="0"/>
          </a:xfrm>
          <a:prstGeom prst="line">
            <a:avLst/>
          </a:prstGeom>
          <a:ln w="63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diamond"/>
            <a:tailEnd type="diamond"/>
          </a:ln>
        </p:spPr>
        <p:style>
          <a:lnRef idx="2">
            <a:schemeClr val="accent1"/>
          </a:lnRef>
          <a:fillRef idx="0">
            <a:schemeClr val="accent1"/>
          </a:fillRef>
          <a:effectRef idx="1">
            <a:schemeClr val="accent1"/>
          </a:effectRef>
          <a:fontRef idx="minor">
            <a:schemeClr val="tx1"/>
          </a:fontRef>
        </p:style>
      </p:cxnSp>
      <p:sp>
        <p:nvSpPr>
          <p:cNvPr id="2" name="Google Shape;788;p37">
            <a:extLst>
              <a:ext uri="{FF2B5EF4-FFF2-40B4-BE49-F238E27FC236}">
                <a16:creationId xmlns:a16="http://schemas.microsoft.com/office/drawing/2014/main" id="{75DDBA5D-04D2-EE8B-ACB9-AD92F04056A8}"/>
              </a:ext>
            </a:extLst>
          </p:cNvPr>
          <p:cNvSpPr/>
          <p:nvPr/>
        </p:nvSpPr>
        <p:spPr>
          <a:xfrm flipH="1">
            <a:off x="384187" y="1299662"/>
            <a:ext cx="1837352" cy="883813"/>
          </a:xfrm>
          <a:custGeom>
            <a:avLst/>
            <a:gdLst/>
            <a:ahLst/>
            <a:cxnLst/>
            <a:rect l="l" t="t" r="r" b="b"/>
            <a:pathLst>
              <a:path w="15529" h="7470" extrusionOk="0">
                <a:moveTo>
                  <a:pt x="2156" y="1"/>
                </a:moveTo>
                <a:lnTo>
                  <a:pt x="1" y="3735"/>
                </a:lnTo>
                <a:lnTo>
                  <a:pt x="2156" y="7470"/>
                </a:lnTo>
                <a:lnTo>
                  <a:pt x="13304" y="7470"/>
                </a:lnTo>
                <a:cubicBezTo>
                  <a:pt x="13357" y="7470"/>
                  <a:pt x="13406" y="7441"/>
                  <a:pt x="13432" y="7396"/>
                </a:cubicBezTo>
                <a:lnTo>
                  <a:pt x="15502" y="3810"/>
                </a:lnTo>
                <a:cubicBezTo>
                  <a:pt x="15528" y="3763"/>
                  <a:pt x="15528" y="3707"/>
                  <a:pt x="15502" y="3661"/>
                </a:cubicBezTo>
                <a:lnTo>
                  <a:pt x="13432" y="75"/>
                </a:lnTo>
                <a:cubicBezTo>
                  <a:pt x="13406" y="30"/>
                  <a:pt x="13357" y="1"/>
                  <a:pt x="13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 name="Google Shape;789;p37">
            <a:extLst>
              <a:ext uri="{FF2B5EF4-FFF2-40B4-BE49-F238E27FC236}">
                <a16:creationId xmlns:a16="http://schemas.microsoft.com/office/drawing/2014/main" id="{52B8B3C7-EE4A-78F3-D171-E7CCBF50D69E}"/>
              </a:ext>
            </a:extLst>
          </p:cNvPr>
          <p:cNvSpPr/>
          <p:nvPr/>
        </p:nvSpPr>
        <p:spPr>
          <a:xfrm flipH="1">
            <a:off x="394235" y="1299662"/>
            <a:ext cx="1837352" cy="883813"/>
          </a:xfrm>
          <a:custGeom>
            <a:avLst/>
            <a:gdLst/>
            <a:ahLst/>
            <a:cxnLst/>
            <a:rect l="l" t="t" r="r" b="b"/>
            <a:pathLst>
              <a:path w="15529" h="7470" extrusionOk="0">
                <a:moveTo>
                  <a:pt x="2156" y="1"/>
                </a:moveTo>
                <a:lnTo>
                  <a:pt x="0" y="3735"/>
                </a:lnTo>
                <a:lnTo>
                  <a:pt x="2156" y="7470"/>
                </a:lnTo>
                <a:lnTo>
                  <a:pt x="13303" y="7470"/>
                </a:lnTo>
                <a:cubicBezTo>
                  <a:pt x="13356" y="7470"/>
                  <a:pt x="13405" y="7441"/>
                  <a:pt x="13432" y="7396"/>
                </a:cubicBezTo>
                <a:lnTo>
                  <a:pt x="15503" y="3810"/>
                </a:lnTo>
                <a:cubicBezTo>
                  <a:pt x="15529" y="3763"/>
                  <a:pt x="15529" y="3707"/>
                  <a:pt x="15503" y="3661"/>
                </a:cubicBezTo>
                <a:lnTo>
                  <a:pt x="13432" y="75"/>
                </a:lnTo>
                <a:cubicBezTo>
                  <a:pt x="13405" y="30"/>
                  <a:pt x="13356" y="1"/>
                  <a:pt x="1330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 name="Google Shape;790;p37">
            <a:extLst>
              <a:ext uri="{FF2B5EF4-FFF2-40B4-BE49-F238E27FC236}">
                <a16:creationId xmlns:a16="http://schemas.microsoft.com/office/drawing/2014/main" id="{B2CBCE51-91B2-B458-98D5-373F8BBD8442}"/>
              </a:ext>
            </a:extLst>
          </p:cNvPr>
          <p:cNvSpPr/>
          <p:nvPr/>
        </p:nvSpPr>
        <p:spPr>
          <a:xfrm flipH="1">
            <a:off x="1962637" y="1299662"/>
            <a:ext cx="649226" cy="883813"/>
          </a:xfrm>
          <a:custGeom>
            <a:avLst/>
            <a:gdLst/>
            <a:ahLst/>
            <a:cxnLst/>
            <a:rect l="l" t="t" r="r" b="b"/>
            <a:pathLst>
              <a:path w="4894" h="7470" extrusionOk="0">
                <a:moveTo>
                  <a:pt x="2200" y="1"/>
                </a:moveTo>
                <a:cubicBezTo>
                  <a:pt x="2166" y="1"/>
                  <a:pt x="2136" y="19"/>
                  <a:pt x="2119" y="48"/>
                </a:cubicBezTo>
                <a:lnTo>
                  <a:pt x="17" y="3689"/>
                </a:lnTo>
                <a:cubicBezTo>
                  <a:pt x="0" y="3718"/>
                  <a:pt x="0" y="3754"/>
                  <a:pt x="17" y="3782"/>
                </a:cubicBezTo>
                <a:lnTo>
                  <a:pt x="2119" y="7423"/>
                </a:lnTo>
                <a:cubicBezTo>
                  <a:pt x="2136" y="7451"/>
                  <a:pt x="2166" y="7470"/>
                  <a:pt x="2200" y="7470"/>
                </a:cubicBezTo>
                <a:lnTo>
                  <a:pt x="4894" y="7470"/>
                </a:lnTo>
                <a:lnTo>
                  <a:pt x="2738" y="3735"/>
                </a:lnTo>
                <a:lnTo>
                  <a:pt x="4894" y="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4" name="Google Shape;791;p37">
            <a:extLst>
              <a:ext uri="{FF2B5EF4-FFF2-40B4-BE49-F238E27FC236}">
                <a16:creationId xmlns:a16="http://schemas.microsoft.com/office/drawing/2014/main" id="{3993DEB8-7931-1814-B2FF-0FC3C6BB8839}"/>
              </a:ext>
            </a:extLst>
          </p:cNvPr>
          <p:cNvSpPr/>
          <p:nvPr/>
        </p:nvSpPr>
        <p:spPr>
          <a:xfrm flipH="1">
            <a:off x="46673" y="1556761"/>
            <a:ext cx="399913" cy="369616"/>
          </a:xfrm>
          <a:custGeom>
            <a:avLst/>
            <a:gdLst/>
            <a:ahLst/>
            <a:cxnLst/>
            <a:rect l="l" t="t" r="r" b="b"/>
            <a:pathLst>
              <a:path w="3380" h="3124" extrusionOk="0">
                <a:moveTo>
                  <a:pt x="1689" y="0"/>
                </a:moveTo>
                <a:cubicBezTo>
                  <a:pt x="1594" y="0"/>
                  <a:pt x="1496" y="9"/>
                  <a:pt x="1399" y="28"/>
                </a:cubicBezTo>
                <a:cubicBezTo>
                  <a:pt x="555" y="188"/>
                  <a:pt x="0" y="1004"/>
                  <a:pt x="160" y="1852"/>
                </a:cubicBezTo>
                <a:cubicBezTo>
                  <a:pt x="302" y="2601"/>
                  <a:pt x="956" y="3123"/>
                  <a:pt x="1690" y="3123"/>
                </a:cubicBezTo>
                <a:cubicBezTo>
                  <a:pt x="1786" y="3123"/>
                  <a:pt x="1883" y="3114"/>
                  <a:pt x="1980" y="3096"/>
                </a:cubicBezTo>
                <a:cubicBezTo>
                  <a:pt x="2825" y="2936"/>
                  <a:pt x="3379" y="2120"/>
                  <a:pt x="3219" y="1272"/>
                </a:cubicBezTo>
                <a:cubicBezTo>
                  <a:pt x="3077" y="523"/>
                  <a:pt x="2423" y="0"/>
                  <a:pt x="1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Lato" panose="020F0502020204030203" pitchFamily="34" charset="0"/>
                <a:ea typeface="Fira Sans Extra Condensed Medium"/>
                <a:cs typeface="Fira Sans Extra Condensed Medium"/>
                <a:sym typeface="Fira Sans Extra Condensed Medium"/>
              </a:rPr>
              <a:t>1</a:t>
            </a:r>
            <a:endParaRPr sz="1900">
              <a:solidFill>
                <a:schemeClr val="lt1"/>
              </a:solidFill>
              <a:latin typeface="Lato" panose="020F0502020204030203" pitchFamily="34" charset="0"/>
              <a:ea typeface="Fira Sans Extra Condensed Medium"/>
              <a:cs typeface="Fira Sans Extra Condensed Medium"/>
              <a:sym typeface="Fira Sans Extra Condensed Medium"/>
            </a:endParaRPr>
          </a:p>
        </p:txBody>
      </p:sp>
      <p:sp>
        <p:nvSpPr>
          <p:cNvPr id="46" name="Google Shape;792;p37">
            <a:extLst>
              <a:ext uri="{FF2B5EF4-FFF2-40B4-BE49-F238E27FC236}">
                <a16:creationId xmlns:a16="http://schemas.microsoft.com/office/drawing/2014/main" id="{8674FA09-0A18-1E06-4456-99E1CBDA5A6D}"/>
              </a:ext>
            </a:extLst>
          </p:cNvPr>
          <p:cNvSpPr txBox="1"/>
          <p:nvPr/>
        </p:nvSpPr>
        <p:spPr>
          <a:xfrm flipH="1">
            <a:off x="566275" y="1170967"/>
            <a:ext cx="1719681" cy="110308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latin typeface="Lato" panose="020F0502020204030203" pitchFamily="34" charset="0"/>
                <a:ea typeface="Roboto"/>
                <a:cs typeface="Roboto"/>
                <a:sym typeface="Roboto"/>
              </a:rPr>
              <a:t>Initially, I tried SMOTE to balance the dataset.</a:t>
            </a:r>
            <a:endParaRPr sz="1100" dirty="0">
              <a:latin typeface="Lato" panose="020F0502020204030203" pitchFamily="34" charset="0"/>
              <a:ea typeface="Roboto"/>
              <a:cs typeface="Roboto"/>
              <a:sym typeface="Roboto"/>
            </a:endParaRPr>
          </a:p>
        </p:txBody>
      </p:sp>
      <p:sp>
        <p:nvSpPr>
          <p:cNvPr id="48" name="Google Shape;793;p37">
            <a:extLst>
              <a:ext uri="{FF2B5EF4-FFF2-40B4-BE49-F238E27FC236}">
                <a16:creationId xmlns:a16="http://schemas.microsoft.com/office/drawing/2014/main" id="{2840768C-071A-E77A-3A1B-BA2252ADCD4F}"/>
              </a:ext>
            </a:extLst>
          </p:cNvPr>
          <p:cNvSpPr/>
          <p:nvPr/>
        </p:nvSpPr>
        <p:spPr>
          <a:xfrm flipH="1">
            <a:off x="3937899" y="2320764"/>
            <a:ext cx="1837471" cy="883813"/>
          </a:xfrm>
          <a:custGeom>
            <a:avLst/>
            <a:gdLst/>
            <a:ahLst/>
            <a:cxnLst/>
            <a:rect l="l" t="t" r="r" b="b"/>
            <a:pathLst>
              <a:path w="15530" h="7470" extrusionOk="0">
                <a:moveTo>
                  <a:pt x="2157" y="0"/>
                </a:moveTo>
                <a:lnTo>
                  <a:pt x="1" y="3735"/>
                </a:lnTo>
                <a:lnTo>
                  <a:pt x="2157" y="7469"/>
                </a:lnTo>
                <a:lnTo>
                  <a:pt x="13304" y="7469"/>
                </a:lnTo>
                <a:cubicBezTo>
                  <a:pt x="13357" y="7469"/>
                  <a:pt x="13406" y="7441"/>
                  <a:pt x="13432" y="7395"/>
                </a:cubicBezTo>
                <a:lnTo>
                  <a:pt x="15502" y="3809"/>
                </a:lnTo>
                <a:cubicBezTo>
                  <a:pt x="15529" y="3763"/>
                  <a:pt x="15529" y="3707"/>
                  <a:pt x="15502" y="3660"/>
                </a:cubicBezTo>
                <a:lnTo>
                  <a:pt x="13432" y="74"/>
                </a:lnTo>
                <a:cubicBezTo>
                  <a:pt x="13406" y="29"/>
                  <a:pt x="13357" y="0"/>
                  <a:pt x="1330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49" name="Google Shape;794;p37">
            <a:extLst>
              <a:ext uri="{FF2B5EF4-FFF2-40B4-BE49-F238E27FC236}">
                <a16:creationId xmlns:a16="http://schemas.microsoft.com/office/drawing/2014/main" id="{3914EA79-31FF-F072-EFD2-40F0428E8412}"/>
              </a:ext>
            </a:extLst>
          </p:cNvPr>
          <p:cNvSpPr/>
          <p:nvPr/>
        </p:nvSpPr>
        <p:spPr>
          <a:xfrm flipH="1">
            <a:off x="5525292" y="2320764"/>
            <a:ext cx="645422" cy="883813"/>
          </a:xfrm>
          <a:custGeom>
            <a:avLst/>
            <a:gdLst/>
            <a:ahLst/>
            <a:cxnLst/>
            <a:rect l="l" t="t" r="r" b="b"/>
            <a:pathLst>
              <a:path w="5455" h="7470" extrusionOk="0">
                <a:moveTo>
                  <a:pt x="2200" y="0"/>
                </a:moveTo>
                <a:cubicBezTo>
                  <a:pt x="2165" y="0"/>
                  <a:pt x="2135" y="19"/>
                  <a:pt x="2118" y="47"/>
                </a:cubicBezTo>
                <a:lnTo>
                  <a:pt x="17" y="3688"/>
                </a:lnTo>
                <a:cubicBezTo>
                  <a:pt x="0" y="3717"/>
                  <a:pt x="0" y="3753"/>
                  <a:pt x="17" y="3782"/>
                </a:cubicBezTo>
                <a:lnTo>
                  <a:pt x="2118" y="7422"/>
                </a:lnTo>
                <a:cubicBezTo>
                  <a:pt x="2135" y="7451"/>
                  <a:pt x="2165" y="7469"/>
                  <a:pt x="2200" y="7469"/>
                </a:cubicBezTo>
                <a:lnTo>
                  <a:pt x="5455" y="7469"/>
                </a:lnTo>
                <a:lnTo>
                  <a:pt x="3299" y="3735"/>
                </a:lnTo>
                <a:lnTo>
                  <a:pt x="5455" y="0"/>
                </a:ln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50" name="Google Shape;795;p37">
            <a:extLst>
              <a:ext uri="{FF2B5EF4-FFF2-40B4-BE49-F238E27FC236}">
                <a16:creationId xmlns:a16="http://schemas.microsoft.com/office/drawing/2014/main" id="{D2E74DF4-A117-9201-4F86-50FD10670217}"/>
              </a:ext>
            </a:extLst>
          </p:cNvPr>
          <p:cNvSpPr/>
          <p:nvPr/>
        </p:nvSpPr>
        <p:spPr>
          <a:xfrm flipH="1">
            <a:off x="3593885" y="2559700"/>
            <a:ext cx="399913" cy="369734"/>
          </a:xfrm>
          <a:custGeom>
            <a:avLst/>
            <a:gdLst/>
            <a:ahLst/>
            <a:cxnLst/>
            <a:rect l="l" t="t" r="r" b="b"/>
            <a:pathLst>
              <a:path w="3380" h="3125" extrusionOk="0">
                <a:moveTo>
                  <a:pt x="1689" y="1"/>
                </a:moveTo>
                <a:cubicBezTo>
                  <a:pt x="1594" y="1"/>
                  <a:pt x="1497" y="10"/>
                  <a:pt x="1399" y="28"/>
                </a:cubicBezTo>
                <a:cubicBezTo>
                  <a:pt x="555" y="188"/>
                  <a:pt x="0" y="1004"/>
                  <a:pt x="160" y="1852"/>
                </a:cubicBezTo>
                <a:cubicBezTo>
                  <a:pt x="302" y="2601"/>
                  <a:pt x="956" y="3125"/>
                  <a:pt x="1690" y="3125"/>
                </a:cubicBezTo>
                <a:cubicBezTo>
                  <a:pt x="1786" y="3125"/>
                  <a:pt x="1883" y="3116"/>
                  <a:pt x="1981" y="3097"/>
                </a:cubicBezTo>
                <a:cubicBezTo>
                  <a:pt x="2825" y="2937"/>
                  <a:pt x="3379" y="2120"/>
                  <a:pt x="3219" y="1273"/>
                </a:cubicBezTo>
                <a:cubicBezTo>
                  <a:pt x="3077" y="523"/>
                  <a:pt x="2424" y="1"/>
                  <a:pt x="1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lt1"/>
                </a:solidFill>
                <a:latin typeface="Lato" panose="020F0502020204030203" pitchFamily="34" charset="0"/>
                <a:ea typeface="Fira Sans Extra Condensed Medium"/>
                <a:cs typeface="Fira Sans Extra Condensed Medium"/>
                <a:sym typeface="Fira Sans Extra Condensed Medium"/>
              </a:rPr>
              <a:t>2</a:t>
            </a:r>
            <a:endParaRPr sz="1900" dirty="0">
              <a:solidFill>
                <a:schemeClr val="lt1"/>
              </a:solidFill>
              <a:latin typeface="Lato" panose="020F0502020204030203" pitchFamily="34" charset="0"/>
              <a:ea typeface="Fira Sans Extra Condensed Medium"/>
              <a:cs typeface="Fira Sans Extra Condensed Medium"/>
              <a:sym typeface="Fira Sans Extra Condensed Medium"/>
            </a:endParaRPr>
          </a:p>
        </p:txBody>
      </p:sp>
      <p:sp>
        <p:nvSpPr>
          <p:cNvPr id="51" name="Google Shape;796;p37">
            <a:extLst>
              <a:ext uri="{FF2B5EF4-FFF2-40B4-BE49-F238E27FC236}">
                <a16:creationId xmlns:a16="http://schemas.microsoft.com/office/drawing/2014/main" id="{054B7E21-807C-03C5-1629-84B31B6D2B5A}"/>
              </a:ext>
            </a:extLst>
          </p:cNvPr>
          <p:cNvSpPr txBox="1"/>
          <p:nvPr/>
        </p:nvSpPr>
        <p:spPr>
          <a:xfrm flipH="1">
            <a:off x="4026842" y="2397167"/>
            <a:ext cx="1832617" cy="6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Lato" panose="020F0502020204030203" pitchFamily="34" charset="0"/>
                <a:ea typeface="Roboto"/>
                <a:cs typeface="Roboto"/>
                <a:sym typeface="Roboto"/>
              </a:rPr>
              <a:t>This was caused by dropout and regularization impacting training but not validation</a:t>
            </a:r>
            <a:endParaRPr sz="1100" dirty="0">
              <a:latin typeface="Lato" panose="020F0502020204030203" pitchFamily="34" charset="0"/>
              <a:ea typeface="Roboto"/>
              <a:cs typeface="Roboto"/>
              <a:sym typeface="Roboto"/>
            </a:endParaRPr>
          </a:p>
        </p:txBody>
      </p:sp>
      <p:sp>
        <p:nvSpPr>
          <p:cNvPr id="60" name="Google Shape;805;p37">
            <a:extLst>
              <a:ext uri="{FF2B5EF4-FFF2-40B4-BE49-F238E27FC236}">
                <a16:creationId xmlns:a16="http://schemas.microsoft.com/office/drawing/2014/main" id="{C3A37AEF-42D0-DE60-6821-69298A0AFEFE}"/>
              </a:ext>
            </a:extLst>
          </p:cNvPr>
          <p:cNvSpPr txBox="1"/>
          <p:nvPr/>
        </p:nvSpPr>
        <p:spPr>
          <a:xfrm>
            <a:off x="10031771" y="735043"/>
            <a:ext cx="17988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Lato" panose="020F0502020204030203" pitchFamily="34" charset="0"/>
                <a:ea typeface="Fira Sans Extra Condensed Medium"/>
                <a:cs typeface="Fira Sans Extra Condensed Medium"/>
                <a:sym typeface="Fira Sans Extra Condensed Medium"/>
              </a:rPr>
              <a:t>GOAL</a:t>
            </a:r>
            <a:endParaRPr sz="2800">
              <a:latin typeface="Lato" panose="020F0502020204030203" pitchFamily="34" charset="0"/>
              <a:ea typeface="Fira Sans Extra Condensed Medium"/>
              <a:cs typeface="Fira Sans Extra Condensed Medium"/>
              <a:sym typeface="Fira Sans Extra Condensed Medium"/>
            </a:endParaRPr>
          </a:p>
        </p:txBody>
      </p:sp>
      <p:sp>
        <p:nvSpPr>
          <p:cNvPr id="61" name="Google Shape;806;p37">
            <a:extLst>
              <a:ext uri="{FF2B5EF4-FFF2-40B4-BE49-F238E27FC236}">
                <a16:creationId xmlns:a16="http://schemas.microsoft.com/office/drawing/2014/main" id="{951E03A1-14A6-2643-EF7B-82E1ADF5AB90}"/>
              </a:ext>
            </a:extLst>
          </p:cNvPr>
          <p:cNvSpPr/>
          <p:nvPr/>
        </p:nvSpPr>
        <p:spPr>
          <a:xfrm>
            <a:off x="9881196" y="225942"/>
            <a:ext cx="2101200" cy="1820100"/>
          </a:xfrm>
          <a:prstGeom prst="hexagon">
            <a:avLst>
              <a:gd name="adj" fmla="val 25000"/>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62" name="Google Shape;807;p37">
            <a:extLst>
              <a:ext uri="{FF2B5EF4-FFF2-40B4-BE49-F238E27FC236}">
                <a16:creationId xmlns:a16="http://schemas.microsoft.com/office/drawing/2014/main" id="{8858CF2F-1C29-A4CB-1A02-BBCD5038FB80}"/>
              </a:ext>
            </a:extLst>
          </p:cNvPr>
          <p:cNvSpPr/>
          <p:nvPr/>
        </p:nvSpPr>
        <p:spPr>
          <a:xfrm>
            <a:off x="9956146" y="291555"/>
            <a:ext cx="1947300" cy="1686600"/>
          </a:xfrm>
          <a:prstGeom prst="hexagon">
            <a:avLst>
              <a:gd name="adj" fmla="val 25000"/>
              <a:gd name="vf" fmla="val 115470"/>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Lato" panose="020F0502020204030203" pitchFamily="34" charset="0"/>
                <a:ea typeface="Fira Sans Condensed Medium"/>
                <a:cs typeface="Fira Sans Condensed Medium"/>
                <a:sym typeface="Fira Sans Condensed Medium"/>
              </a:rPr>
              <a:t>Main challenges encountered during the training process and solutions implemented</a:t>
            </a:r>
            <a:endParaRPr sz="1600" dirty="0">
              <a:solidFill>
                <a:schemeClr val="dk1"/>
              </a:solidFill>
              <a:latin typeface="Lato" panose="020F0502020204030203" pitchFamily="34" charset="0"/>
              <a:ea typeface="Fira Sans Extra Condensed Medium"/>
              <a:cs typeface="Fira Sans Extra Condensed Medium"/>
              <a:sym typeface="Fira Sans Extra Condensed Medium"/>
            </a:endParaRPr>
          </a:p>
        </p:txBody>
      </p:sp>
      <p:sp>
        <p:nvSpPr>
          <p:cNvPr id="64" name="Google Shape;809;p37">
            <a:extLst>
              <a:ext uri="{FF2B5EF4-FFF2-40B4-BE49-F238E27FC236}">
                <a16:creationId xmlns:a16="http://schemas.microsoft.com/office/drawing/2014/main" id="{D3938B41-65FA-C14D-C09F-000DD1EA4203}"/>
              </a:ext>
            </a:extLst>
          </p:cNvPr>
          <p:cNvSpPr txBox="1"/>
          <p:nvPr/>
        </p:nvSpPr>
        <p:spPr>
          <a:xfrm>
            <a:off x="194031" y="878343"/>
            <a:ext cx="3001511"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accent1"/>
                </a:solidFill>
                <a:latin typeface="Lato" panose="020F0502020204030203" pitchFamily="34" charset="0"/>
                <a:ea typeface="Fira Sans Condensed Medium"/>
                <a:cs typeface="Fira Sans Condensed Medium"/>
                <a:sym typeface="Fira Sans Condensed Medium"/>
              </a:rPr>
              <a:t>Challenge: Imbalance in class distribution</a:t>
            </a:r>
            <a:endParaRPr sz="1600" b="1" dirty="0">
              <a:solidFill>
                <a:schemeClr val="accent1"/>
              </a:solidFill>
              <a:latin typeface="Lato" panose="020F0502020204030203" pitchFamily="34" charset="0"/>
              <a:ea typeface="Fira Sans Extra Condensed Medium"/>
              <a:cs typeface="Fira Sans Extra Condensed Medium"/>
              <a:sym typeface="Fira Sans Extra Condensed Medium"/>
            </a:endParaRPr>
          </a:p>
        </p:txBody>
      </p:sp>
      <p:sp>
        <p:nvSpPr>
          <p:cNvPr id="67" name="Google Shape;812;p37">
            <a:extLst>
              <a:ext uri="{FF2B5EF4-FFF2-40B4-BE49-F238E27FC236}">
                <a16:creationId xmlns:a16="http://schemas.microsoft.com/office/drawing/2014/main" id="{9CE4C296-A0AE-1EA0-FACC-1621C6509A1C}"/>
              </a:ext>
            </a:extLst>
          </p:cNvPr>
          <p:cNvSpPr/>
          <p:nvPr/>
        </p:nvSpPr>
        <p:spPr>
          <a:xfrm flipH="1">
            <a:off x="2578687" y="1299662"/>
            <a:ext cx="649226" cy="883813"/>
          </a:xfrm>
          <a:custGeom>
            <a:avLst/>
            <a:gdLst/>
            <a:ahLst/>
            <a:cxnLst/>
            <a:rect l="l" t="t" r="r" b="b"/>
            <a:pathLst>
              <a:path w="4894" h="7470" extrusionOk="0">
                <a:moveTo>
                  <a:pt x="2200" y="1"/>
                </a:moveTo>
                <a:cubicBezTo>
                  <a:pt x="2166" y="1"/>
                  <a:pt x="2136" y="19"/>
                  <a:pt x="2119" y="48"/>
                </a:cubicBezTo>
                <a:lnTo>
                  <a:pt x="17" y="3689"/>
                </a:lnTo>
                <a:cubicBezTo>
                  <a:pt x="0" y="3718"/>
                  <a:pt x="0" y="3754"/>
                  <a:pt x="17" y="3782"/>
                </a:cubicBezTo>
                <a:lnTo>
                  <a:pt x="2119" y="7423"/>
                </a:lnTo>
                <a:cubicBezTo>
                  <a:pt x="2136" y="7451"/>
                  <a:pt x="2166" y="7470"/>
                  <a:pt x="2200" y="7470"/>
                </a:cubicBezTo>
                <a:lnTo>
                  <a:pt x="4894" y="7470"/>
                </a:lnTo>
                <a:lnTo>
                  <a:pt x="2738" y="3735"/>
                </a:lnTo>
                <a:lnTo>
                  <a:pt x="4894" y="1"/>
                </a:lnTo>
                <a:close/>
              </a:path>
            </a:pathLst>
          </a:custGeom>
          <a:solidFill>
            <a:srgbClr val="F0AD59">
              <a:alpha val="63480"/>
            </a:srgbClr>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68" name="Google Shape;813;p37">
            <a:extLst>
              <a:ext uri="{FF2B5EF4-FFF2-40B4-BE49-F238E27FC236}">
                <a16:creationId xmlns:a16="http://schemas.microsoft.com/office/drawing/2014/main" id="{E8255420-B4FA-1D9F-0009-5A832F1585B7}"/>
              </a:ext>
            </a:extLst>
          </p:cNvPr>
          <p:cNvSpPr/>
          <p:nvPr/>
        </p:nvSpPr>
        <p:spPr>
          <a:xfrm flipH="1">
            <a:off x="6141342" y="2320764"/>
            <a:ext cx="645422" cy="883813"/>
          </a:xfrm>
          <a:custGeom>
            <a:avLst/>
            <a:gdLst/>
            <a:ahLst/>
            <a:cxnLst/>
            <a:rect l="l" t="t" r="r" b="b"/>
            <a:pathLst>
              <a:path w="5455" h="7470" extrusionOk="0">
                <a:moveTo>
                  <a:pt x="2200" y="0"/>
                </a:moveTo>
                <a:cubicBezTo>
                  <a:pt x="2165" y="0"/>
                  <a:pt x="2135" y="19"/>
                  <a:pt x="2118" y="47"/>
                </a:cubicBezTo>
                <a:lnTo>
                  <a:pt x="17" y="3688"/>
                </a:lnTo>
                <a:cubicBezTo>
                  <a:pt x="0" y="3717"/>
                  <a:pt x="0" y="3753"/>
                  <a:pt x="17" y="3782"/>
                </a:cubicBezTo>
                <a:lnTo>
                  <a:pt x="2118" y="7422"/>
                </a:lnTo>
                <a:cubicBezTo>
                  <a:pt x="2135" y="7451"/>
                  <a:pt x="2165" y="7469"/>
                  <a:pt x="2200" y="7469"/>
                </a:cubicBezTo>
                <a:lnTo>
                  <a:pt x="5455" y="7469"/>
                </a:lnTo>
                <a:lnTo>
                  <a:pt x="3299" y="3735"/>
                </a:lnTo>
                <a:lnTo>
                  <a:pt x="5455" y="0"/>
                </a:lnTo>
                <a:close/>
              </a:path>
            </a:pathLst>
          </a:custGeom>
          <a:solidFill>
            <a:srgbClr val="5DA057">
              <a:alpha val="61799"/>
            </a:srgbClr>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3" name="Google Shape;793;p37">
            <a:extLst>
              <a:ext uri="{FF2B5EF4-FFF2-40B4-BE49-F238E27FC236}">
                <a16:creationId xmlns:a16="http://schemas.microsoft.com/office/drawing/2014/main" id="{D5507FA0-B8E3-5531-BDC0-523DE0C91B37}"/>
              </a:ext>
            </a:extLst>
          </p:cNvPr>
          <p:cNvSpPr/>
          <p:nvPr/>
        </p:nvSpPr>
        <p:spPr>
          <a:xfrm flipH="1">
            <a:off x="8194300" y="3231848"/>
            <a:ext cx="1837471" cy="883813"/>
          </a:xfrm>
          <a:custGeom>
            <a:avLst/>
            <a:gdLst/>
            <a:ahLst/>
            <a:cxnLst/>
            <a:rect l="l" t="t" r="r" b="b"/>
            <a:pathLst>
              <a:path w="15530" h="7470" extrusionOk="0">
                <a:moveTo>
                  <a:pt x="2157" y="0"/>
                </a:moveTo>
                <a:lnTo>
                  <a:pt x="1" y="3735"/>
                </a:lnTo>
                <a:lnTo>
                  <a:pt x="2157" y="7469"/>
                </a:lnTo>
                <a:lnTo>
                  <a:pt x="13304" y="7469"/>
                </a:lnTo>
                <a:cubicBezTo>
                  <a:pt x="13357" y="7469"/>
                  <a:pt x="13406" y="7441"/>
                  <a:pt x="13432" y="7395"/>
                </a:cubicBezTo>
                <a:lnTo>
                  <a:pt x="15502" y="3809"/>
                </a:lnTo>
                <a:cubicBezTo>
                  <a:pt x="15529" y="3763"/>
                  <a:pt x="15529" y="3707"/>
                  <a:pt x="15502" y="3660"/>
                </a:cubicBezTo>
                <a:lnTo>
                  <a:pt x="13432" y="74"/>
                </a:lnTo>
                <a:cubicBezTo>
                  <a:pt x="13406" y="29"/>
                  <a:pt x="13357" y="0"/>
                  <a:pt x="1330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7" name="Google Shape;794;p37">
            <a:extLst>
              <a:ext uri="{FF2B5EF4-FFF2-40B4-BE49-F238E27FC236}">
                <a16:creationId xmlns:a16="http://schemas.microsoft.com/office/drawing/2014/main" id="{45EFB656-4D21-1647-46F8-0F24E5BC6672}"/>
              </a:ext>
            </a:extLst>
          </p:cNvPr>
          <p:cNvSpPr/>
          <p:nvPr/>
        </p:nvSpPr>
        <p:spPr>
          <a:xfrm flipH="1">
            <a:off x="9781693" y="3231848"/>
            <a:ext cx="645422" cy="883813"/>
          </a:xfrm>
          <a:custGeom>
            <a:avLst/>
            <a:gdLst/>
            <a:ahLst/>
            <a:cxnLst/>
            <a:rect l="l" t="t" r="r" b="b"/>
            <a:pathLst>
              <a:path w="5455" h="7470" extrusionOk="0">
                <a:moveTo>
                  <a:pt x="2200" y="0"/>
                </a:moveTo>
                <a:cubicBezTo>
                  <a:pt x="2165" y="0"/>
                  <a:pt x="2135" y="19"/>
                  <a:pt x="2118" y="47"/>
                </a:cubicBezTo>
                <a:lnTo>
                  <a:pt x="17" y="3688"/>
                </a:lnTo>
                <a:cubicBezTo>
                  <a:pt x="0" y="3717"/>
                  <a:pt x="0" y="3753"/>
                  <a:pt x="17" y="3782"/>
                </a:cubicBezTo>
                <a:lnTo>
                  <a:pt x="2118" y="7422"/>
                </a:lnTo>
                <a:cubicBezTo>
                  <a:pt x="2135" y="7451"/>
                  <a:pt x="2165" y="7469"/>
                  <a:pt x="2200" y="7469"/>
                </a:cubicBezTo>
                <a:lnTo>
                  <a:pt x="5455" y="7469"/>
                </a:lnTo>
                <a:lnTo>
                  <a:pt x="3299" y="3735"/>
                </a:lnTo>
                <a:lnTo>
                  <a:pt x="5455" y="0"/>
                </a:ln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8" name="Google Shape;795;p37">
            <a:extLst>
              <a:ext uri="{FF2B5EF4-FFF2-40B4-BE49-F238E27FC236}">
                <a16:creationId xmlns:a16="http://schemas.microsoft.com/office/drawing/2014/main" id="{544EF522-1968-04E4-326F-C63931394DBA}"/>
              </a:ext>
            </a:extLst>
          </p:cNvPr>
          <p:cNvSpPr/>
          <p:nvPr/>
        </p:nvSpPr>
        <p:spPr>
          <a:xfrm flipH="1">
            <a:off x="7811358" y="3482086"/>
            <a:ext cx="399913" cy="369734"/>
          </a:xfrm>
          <a:custGeom>
            <a:avLst/>
            <a:gdLst/>
            <a:ahLst/>
            <a:cxnLst/>
            <a:rect l="l" t="t" r="r" b="b"/>
            <a:pathLst>
              <a:path w="3380" h="3125" extrusionOk="0">
                <a:moveTo>
                  <a:pt x="1689" y="1"/>
                </a:moveTo>
                <a:cubicBezTo>
                  <a:pt x="1594" y="1"/>
                  <a:pt x="1497" y="10"/>
                  <a:pt x="1399" y="28"/>
                </a:cubicBezTo>
                <a:cubicBezTo>
                  <a:pt x="555" y="188"/>
                  <a:pt x="0" y="1004"/>
                  <a:pt x="160" y="1852"/>
                </a:cubicBezTo>
                <a:cubicBezTo>
                  <a:pt x="302" y="2601"/>
                  <a:pt x="956" y="3125"/>
                  <a:pt x="1690" y="3125"/>
                </a:cubicBezTo>
                <a:cubicBezTo>
                  <a:pt x="1786" y="3125"/>
                  <a:pt x="1883" y="3116"/>
                  <a:pt x="1981" y="3097"/>
                </a:cubicBezTo>
                <a:cubicBezTo>
                  <a:pt x="2825" y="2937"/>
                  <a:pt x="3379" y="2120"/>
                  <a:pt x="3219" y="1273"/>
                </a:cubicBezTo>
                <a:cubicBezTo>
                  <a:pt x="3077" y="523"/>
                  <a:pt x="2424" y="1"/>
                  <a:pt x="1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lt1"/>
                </a:solidFill>
                <a:latin typeface="Lato" panose="020F0502020204030203" pitchFamily="34" charset="0"/>
                <a:ea typeface="Fira Sans Extra Condensed Medium"/>
                <a:cs typeface="Fira Sans Extra Condensed Medium"/>
                <a:sym typeface="Fira Sans Extra Condensed Medium"/>
              </a:rPr>
              <a:t>3</a:t>
            </a:r>
            <a:endParaRPr sz="1900" dirty="0">
              <a:solidFill>
                <a:schemeClr val="lt1"/>
              </a:solidFill>
              <a:latin typeface="Lato" panose="020F0502020204030203" pitchFamily="34" charset="0"/>
              <a:ea typeface="Fira Sans Extra Condensed Medium"/>
              <a:cs typeface="Fira Sans Extra Condensed Medium"/>
              <a:sym typeface="Fira Sans Extra Condensed Medium"/>
            </a:endParaRPr>
          </a:p>
        </p:txBody>
      </p:sp>
      <p:sp>
        <p:nvSpPr>
          <p:cNvPr id="9" name="Google Shape;796;p37">
            <a:extLst>
              <a:ext uri="{FF2B5EF4-FFF2-40B4-BE49-F238E27FC236}">
                <a16:creationId xmlns:a16="http://schemas.microsoft.com/office/drawing/2014/main" id="{9B875B87-E0BC-6158-84D0-6FF0AA346957}"/>
              </a:ext>
            </a:extLst>
          </p:cNvPr>
          <p:cNvSpPr txBox="1"/>
          <p:nvPr/>
        </p:nvSpPr>
        <p:spPr>
          <a:xfrm flipH="1">
            <a:off x="8356538" y="3339811"/>
            <a:ext cx="1837470" cy="6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Lato" panose="020F0502020204030203" pitchFamily="34" charset="0"/>
                <a:ea typeface="Roboto"/>
                <a:cs typeface="Roboto"/>
                <a:sym typeface="Roboto"/>
              </a:rPr>
              <a:t>Loss and accuracy data was not appropriately captured in some iterations</a:t>
            </a:r>
            <a:endParaRPr sz="1100" dirty="0">
              <a:latin typeface="Lato" panose="020F0502020204030203" pitchFamily="34" charset="0"/>
              <a:ea typeface="Roboto"/>
              <a:cs typeface="Roboto"/>
              <a:sym typeface="Roboto"/>
            </a:endParaRPr>
          </a:p>
        </p:txBody>
      </p:sp>
      <p:sp>
        <p:nvSpPr>
          <p:cNvPr id="11" name="Google Shape;813;p37">
            <a:extLst>
              <a:ext uri="{FF2B5EF4-FFF2-40B4-BE49-F238E27FC236}">
                <a16:creationId xmlns:a16="http://schemas.microsoft.com/office/drawing/2014/main" id="{F47CC538-98B4-ABCF-CFF0-06402BC38CEE}"/>
              </a:ext>
            </a:extLst>
          </p:cNvPr>
          <p:cNvSpPr/>
          <p:nvPr/>
        </p:nvSpPr>
        <p:spPr>
          <a:xfrm flipH="1">
            <a:off x="10397743" y="3231848"/>
            <a:ext cx="645422" cy="883813"/>
          </a:xfrm>
          <a:custGeom>
            <a:avLst/>
            <a:gdLst/>
            <a:ahLst/>
            <a:cxnLst/>
            <a:rect l="l" t="t" r="r" b="b"/>
            <a:pathLst>
              <a:path w="5455" h="7470" extrusionOk="0">
                <a:moveTo>
                  <a:pt x="2200" y="0"/>
                </a:moveTo>
                <a:cubicBezTo>
                  <a:pt x="2165" y="0"/>
                  <a:pt x="2135" y="19"/>
                  <a:pt x="2118" y="47"/>
                </a:cubicBezTo>
                <a:lnTo>
                  <a:pt x="17" y="3688"/>
                </a:lnTo>
                <a:cubicBezTo>
                  <a:pt x="0" y="3717"/>
                  <a:pt x="0" y="3753"/>
                  <a:pt x="17" y="3782"/>
                </a:cubicBezTo>
                <a:lnTo>
                  <a:pt x="2118" y="7422"/>
                </a:lnTo>
                <a:cubicBezTo>
                  <a:pt x="2135" y="7451"/>
                  <a:pt x="2165" y="7469"/>
                  <a:pt x="2200" y="7469"/>
                </a:cubicBezTo>
                <a:lnTo>
                  <a:pt x="5455" y="7469"/>
                </a:lnTo>
                <a:lnTo>
                  <a:pt x="3299" y="3735"/>
                </a:lnTo>
                <a:lnTo>
                  <a:pt x="5455" y="0"/>
                </a:lnTo>
                <a:close/>
              </a:path>
            </a:pathLst>
          </a:custGeom>
          <a:solidFill>
            <a:srgbClr val="5DA057">
              <a:alpha val="61799"/>
            </a:srgbClr>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3" name="TextBox 12">
            <a:extLst>
              <a:ext uri="{FF2B5EF4-FFF2-40B4-BE49-F238E27FC236}">
                <a16:creationId xmlns:a16="http://schemas.microsoft.com/office/drawing/2014/main" id="{0D3161A2-6720-71A8-97A2-EE6F38335513}"/>
              </a:ext>
            </a:extLst>
          </p:cNvPr>
          <p:cNvSpPr txBox="1"/>
          <p:nvPr/>
        </p:nvSpPr>
        <p:spPr>
          <a:xfrm>
            <a:off x="642082" y="2209366"/>
            <a:ext cx="2312262" cy="743108"/>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sz="1100" b="1" dirty="0">
                <a:latin typeface="Lato" panose="020F0502020204030203" pitchFamily="34" charset="0"/>
                <a:cs typeface="Latha" panose="020B0604020202020204" pitchFamily="34" charset="0"/>
              </a:rPr>
              <a:t>Solution:</a:t>
            </a:r>
            <a:r>
              <a:rPr lang="en-ZA" sz="1100" dirty="0">
                <a:latin typeface="Lato" panose="020F0502020204030203" pitchFamily="34" charset="0"/>
                <a:cs typeface="Latha" panose="020B0604020202020204" pitchFamily="34" charset="0"/>
              </a:rPr>
              <a:t> Observed SMOTE degraded the model’s performance and turned to k-fold cross-validation instead</a:t>
            </a:r>
          </a:p>
        </p:txBody>
      </p:sp>
      <p:sp>
        <p:nvSpPr>
          <p:cNvPr id="15" name="TextBox 14">
            <a:extLst>
              <a:ext uri="{FF2B5EF4-FFF2-40B4-BE49-F238E27FC236}">
                <a16:creationId xmlns:a16="http://schemas.microsoft.com/office/drawing/2014/main" id="{769B4F14-6121-0F0B-1FEC-85C1F9BA99C1}"/>
              </a:ext>
            </a:extLst>
          </p:cNvPr>
          <p:cNvSpPr txBox="1"/>
          <p:nvPr/>
        </p:nvSpPr>
        <p:spPr>
          <a:xfrm>
            <a:off x="-95224" y="6627135"/>
            <a:ext cx="6856135" cy="21558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sz="1200" dirty="0">
                <a:latin typeface="Lato" panose="020F0502020204030203" pitchFamily="34" charset="0"/>
              </a:rPr>
              <a:t>Note: SMOTE (Synthetic Minority Oversampling Technique)</a:t>
            </a:r>
          </a:p>
        </p:txBody>
      </p:sp>
      <p:sp>
        <p:nvSpPr>
          <p:cNvPr id="16" name="Google Shape;809;p37">
            <a:extLst>
              <a:ext uri="{FF2B5EF4-FFF2-40B4-BE49-F238E27FC236}">
                <a16:creationId xmlns:a16="http://schemas.microsoft.com/office/drawing/2014/main" id="{C722C6D9-5AE6-21E3-1385-1ABD02046C73}"/>
              </a:ext>
            </a:extLst>
          </p:cNvPr>
          <p:cNvSpPr txBox="1"/>
          <p:nvPr/>
        </p:nvSpPr>
        <p:spPr>
          <a:xfrm>
            <a:off x="3702229" y="1968675"/>
            <a:ext cx="3681247"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accent1"/>
                </a:solidFill>
                <a:latin typeface="Lato" panose="020F0502020204030203" pitchFamily="34" charset="0"/>
                <a:ea typeface="Fira Sans Condensed Medium"/>
                <a:cs typeface="Fira Sans Condensed Medium"/>
                <a:sym typeface="Fira Sans Condensed Medium"/>
              </a:rPr>
              <a:t>Challenge: Training loss higher than validation loss</a:t>
            </a:r>
            <a:endParaRPr sz="1600" b="1" dirty="0">
              <a:solidFill>
                <a:schemeClr val="accent1"/>
              </a:solidFill>
              <a:latin typeface="Lato" panose="020F0502020204030203" pitchFamily="34" charset="0"/>
              <a:ea typeface="Fira Sans Extra Condensed Medium"/>
              <a:cs typeface="Fira Sans Extra Condensed Medium"/>
              <a:sym typeface="Fira Sans Extra Condensed Medium"/>
            </a:endParaRPr>
          </a:p>
        </p:txBody>
      </p:sp>
      <p:sp>
        <p:nvSpPr>
          <p:cNvPr id="17" name="TextBox 16">
            <a:extLst>
              <a:ext uri="{FF2B5EF4-FFF2-40B4-BE49-F238E27FC236}">
                <a16:creationId xmlns:a16="http://schemas.microsoft.com/office/drawing/2014/main" id="{0CBFB1CB-9C2F-0A2D-BCDF-1CE980096442}"/>
              </a:ext>
            </a:extLst>
          </p:cNvPr>
          <p:cNvSpPr txBox="1"/>
          <p:nvPr/>
        </p:nvSpPr>
        <p:spPr>
          <a:xfrm>
            <a:off x="4066937" y="3224957"/>
            <a:ext cx="2709900" cy="743108"/>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sz="1100" b="1" dirty="0">
                <a:latin typeface="Lato" panose="020F0502020204030203" pitchFamily="34" charset="0"/>
                <a:cs typeface="Latha" panose="020B0604020202020204" pitchFamily="34" charset="0"/>
              </a:rPr>
              <a:t>Solution:</a:t>
            </a:r>
            <a:r>
              <a:rPr lang="en-ZA" sz="1100" dirty="0">
                <a:latin typeface="Lato" panose="020F0502020204030203" pitchFamily="34" charset="0"/>
                <a:cs typeface="Latha" panose="020B0604020202020204" pitchFamily="34" charset="0"/>
              </a:rPr>
              <a:t> Retained regularization to avoid overfitting after I understood the model’s generalization was the priority</a:t>
            </a:r>
          </a:p>
        </p:txBody>
      </p:sp>
      <p:sp>
        <p:nvSpPr>
          <p:cNvPr id="18" name="Google Shape;809;p37">
            <a:extLst>
              <a:ext uri="{FF2B5EF4-FFF2-40B4-BE49-F238E27FC236}">
                <a16:creationId xmlns:a16="http://schemas.microsoft.com/office/drawing/2014/main" id="{66719BAF-4DDA-DC78-986F-6DB323A7308B}"/>
              </a:ext>
            </a:extLst>
          </p:cNvPr>
          <p:cNvSpPr txBox="1"/>
          <p:nvPr/>
        </p:nvSpPr>
        <p:spPr>
          <a:xfrm>
            <a:off x="7758107" y="2899460"/>
            <a:ext cx="4145339"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accent1"/>
                </a:solidFill>
                <a:latin typeface="Lato" panose="020F0502020204030203" pitchFamily="34" charset="0"/>
                <a:ea typeface="Fira Sans Condensed Medium"/>
                <a:cs typeface="Fira Sans Condensed Medium"/>
                <a:sym typeface="Fira Sans Condensed Medium"/>
              </a:rPr>
              <a:t>Challenge: Blank plots for loss/accuracy visualization</a:t>
            </a:r>
            <a:endParaRPr sz="1600" b="1" dirty="0">
              <a:solidFill>
                <a:schemeClr val="accent1"/>
              </a:solidFill>
              <a:latin typeface="Lato" panose="020F0502020204030203" pitchFamily="34" charset="0"/>
              <a:ea typeface="Fira Sans Extra Condensed Medium"/>
              <a:cs typeface="Fira Sans Extra Condensed Medium"/>
              <a:sym typeface="Fira Sans Extra Condensed Medium"/>
            </a:endParaRPr>
          </a:p>
        </p:txBody>
      </p:sp>
      <p:sp>
        <p:nvSpPr>
          <p:cNvPr id="19" name="TextBox 18">
            <a:extLst>
              <a:ext uri="{FF2B5EF4-FFF2-40B4-BE49-F238E27FC236}">
                <a16:creationId xmlns:a16="http://schemas.microsoft.com/office/drawing/2014/main" id="{530C6A90-559A-EFA0-A99D-AFB5CF246453}"/>
              </a:ext>
            </a:extLst>
          </p:cNvPr>
          <p:cNvSpPr txBox="1"/>
          <p:nvPr/>
        </p:nvSpPr>
        <p:spPr>
          <a:xfrm>
            <a:off x="8537436" y="4195699"/>
            <a:ext cx="2709900" cy="743108"/>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sz="1100" b="1" dirty="0">
                <a:latin typeface="Lato" panose="020F0502020204030203" pitchFamily="34" charset="0"/>
                <a:cs typeface="Latha" panose="020B0604020202020204" pitchFamily="34" charset="0"/>
              </a:rPr>
              <a:t>Solution:</a:t>
            </a:r>
            <a:r>
              <a:rPr lang="en-ZA" sz="1100" dirty="0">
                <a:latin typeface="Lato" panose="020F0502020204030203" pitchFamily="34" charset="0"/>
                <a:cs typeface="Latha" panose="020B0604020202020204" pitchFamily="34" charset="0"/>
              </a:rPr>
              <a:t> I debugged </a:t>
            </a:r>
            <a:r>
              <a:rPr lang="en-ZA" sz="1100" dirty="0" err="1">
                <a:latin typeface="Lato" panose="020F0502020204030203" pitchFamily="34" charset="0"/>
                <a:cs typeface="Latha" panose="020B0604020202020204" pitchFamily="34" charset="0"/>
              </a:rPr>
              <a:t>history.history</a:t>
            </a:r>
            <a:r>
              <a:rPr lang="en-ZA" sz="1100" dirty="0">
                <a:latin typeface="Lato" panose="020F0502020204030203" pitchFamily="34" charset="0"/>
                <a:cs typeface="Latha" panose="020B0604020202020204" pitchFamily="34" charset="0"/>
              </a:rPr>
              <a:t> dictionary to ensure correct storage of training and validation metrics</a:t>
            </a:r>
          </a:p>
        </p:txBody>
      </p:sp>
      <p:pic>
        <p:nvPicPr>
          <p:cNvPr id="21" name="Picture 20">
            <a:extLst>
              <a:ext uri="{FF2B5EF4-FFF2-40B4-BE49-F238E27FC236}">
                <a16:creationId xmlns:a16="http://schemas.microsoft.com/office/drawing/2014/main" id="{DC415212-234B-E592-9F6E-4B71751E28B2}"/>
              </a:ext>
            </a:extLst>
          </p:cNvPr>
          <p:cNvPicPr>
            <a:picLocks noChangeAspect="1"/>
          </p:cNvPicPr>
          <p:nvPr/>
        </p:nvPicPr>
        <p:blipFill>
          <a:blip r:embed="rId2"/>
          <a:stretch>
            <a:fillRect/>
          </a:stretch>
        </p:blipFill>
        <p:spPr>
          <a:xfrm>
            <a:off x="507837" y="4952108"/>
            <a:ext cx="3414671" cy="1596039"/>
          </a:xfrm>
          <a:prstGeom prst="rect">
            <a:avLst/>
          </a:prstGeom>
        </p:spPr>
      </p:pic>
      <p:pic>
        <p:nvPicPr>
          <p:cNvPr id="23" name="Picture 22">
            <a:extLst>
              <a:ext uri="{FF2B5EF4-FFF2-40B4-BE49-F238E27FC236}">
                <a16:creationId xmlns:a16="http://schemas.microsoft.com/office/drawing/2014/main" id="{24B081EB-8012-8BBA-30B2-09619F0AD216}"/>
              </a:ext>
            </a:extLst>
          </p:cNvPr>
          <p:cNvPicPr>
            <a:picLocks noChangeAspect="1"/>
          </p:cNvPicPr>
          <p:nvPr/>
        </p:nvPicPr>
        <p:blipFill>
          <a:blip r:embed="rId3"/>
          <a:stretch>
            <a:fillRect/>
          </a:stretch>
        </p:blipFill>
        <p:spPr>
          <a:xfrm>
            <a:off x="4572857" y="4956564"/>
            <a:ext cx="2573204" cy="1851597"/>
          </a:xfrm>
          <a:prstGeom prst="rect">
            <a:avLst/>
          </a:prstGeom>
        </p:spPr>
      </p:pic>
      <p:sp>
        <p:nvSpPr>
          <p:cNvPr id="25" name="TextBox 24">
            <a:extLst>
              <a:ext uri="{FF2B5EF4-FFF2-40B4-BE49-F238E27FC236}">
                <a16:creationId xmlns:a16="http://schemas.microsoft.com/office/drawing/2014/main" id="{6D6C4479-02CA-7343-B8AC-BDDF3765DFF3}"/>
              </a:ext>
            </a:extLst>
          </p:cNvPr>
          <p:cNvSpPr txBox="1"/>
          <p:nvPr/>
        </p:nvSpPr>
        <p:spPr>
          <a:xfrm>
            <a:off x="1108364" y="4956564"/>
            <a:ext cx="2593865" cy="21034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sz="1200" b="1" dirty="0">
                <a:latin typeface="Lato" panose="020F0502020204030203" pitchFamily="34" charset="0"/>
              </a:rPr>
              <a:t>No Cross-Validation</a:t>
            </a:r>
          </a:p>
        </p:txBody>
      </p:sp>
      <p:sp>
        <p:nvSpPr>
          <p:cNvPr id="26" name="TextBox 25">
            <a:extLst>
              <a:ext uri="{FF2B5EF4-FFF2-40B4-BE49-F238E27FC236}">
                <a16:creationId xmlns:a16="http://schemas.microsoft.com/office/drawing/2014/main" id="{F7BD326C-01AF-8E77-DCAC-4459828887D3}"/>
              </a:ext>
            </a:extLst>
          </p:cNvPr>
          <p:cNvSpPr txBox="1"/>
          <p:nvPr/>
        </p:nvSpPr>
        <p:spPr>
          <a:xfrm>
            <a:off x="4943150" y="4942404"/>
            <a:ext cx="2593865" cy="210344"/>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marL="0" lvl="1" indent="0">
              <a:buNone/>
            </a:pPr>
            <a:r>
              <a:rPr lang="en-ZA" sz="1200" b="1" dirty="0">
                <a:latin typeface="Lato" panose="020F0502020204030203" pitchFamily="34" charset="0"/>
              </a:rPr>
              <a:t>5-Fold  Cross-Validation</a:t>
            </a:r>
          </a:p>
        </p:txBody>
      </p:sp>
      <p:sp>
        <p:nvSpPr>
          <p:cNvPr id="28" name="TextBox 27">
            <a:extLst>
              <a:ext uri="{FF2B5EF4-FFF2-40B4-BE49-F238E27FC236}">
                <a16:creationId xmlns:a16="http://schemas.microsoft.com/office/drawing/2014/main" id="{AAD7D1DF-7DE7-E914-E1D9-825165F7CFDB}"/>
              </a:ext>
            </a:extLst>
          </p:cNvPr>
          <p:cNvSpPr txBox="1"/>
          <p:nvPr/>
        </p:nvSpPr>
        <p:spPr>
          <a:xfrm>
            <a:off x="7620000" y="5132638"/>
            <a:ext cx="3627336" cy="1273248"/>
          </a:xfrm>
          <a:prstGeom prst="rect">
            <a:avLst/>
          </a:prstGeom>
          <a:noFill/>
        </p:spPr>
        <p:txBody>
          <a:bodyPr wrap="square" rtlCol="0">
            <a:noAutofit/>
          </a:bodyPr>
          <a:lstStyle>
            <a:defPPr>
              <a:defRPr lang="en-US"/>
            </a:defPPr>
            <a:lvl1pPr indent="-457200">
              <a:lnSpc>
                <a:spcPct val="90000"/>
              </a:lnSpc>
              <a:spcBef>
                <a:spcPts val="1000"/>
              </a:spcBef>
              <a:buSzPct val="100000"/>
              <a:defRPr/>
            </a:lvl1pPr>
            <a:lvl2pPr marL="228600" lvl="1" indent="-228600">
              <a:lnSpc>
                <a:spcPct val="90000"/>
              </a:lnSpc>
              <a:spcBef>
                <a:spcPts val="1000"/>
              </a:spcBef>
              <a:buSzPct val="100000"/>
              <a:buFont typeface="Arial" panose="020B0604020202020204" pitchFamily="34" charset="0"/>
              <a:buChar char="•"/>
              <a:defRPr/>
            </a:lvl2pPr>
            <a:lvl3pPr marL="685800" lvl="2" indent="-228600">
              <a:lnSpc>
                <a:spcPct val="90000"/>
              </a:lnSpc>
              <a:spcBef>
                <a:spcPts val="500"/>
              </a:spcBef>
              <a:buSzPct val="100000"/>
              <a:buFont typeface="Arial" panose="020B0604020202020204" pitchFamily="34" charset="0"/>
              <a:buChar char="•"/>
              <a:defRPr/>
            </a:lvl3pPr>
            <a:lvl4pPr marL="1143000" lvl="3" indent="-228600">
              <a:lnSpc>
                <a:spcPct val="90000"/>
              </a:lnSpc>
              <a:spcBef>
                <a:spcPts val="500"/>
              </a:spcBef>
              <a:buSzPct val="100000"/>
              <a:buFont typeface="Arial" panose="020B0604020202020204" pitchFamily="34" charset="0"/>
              <a:buChar char="•"/>
              <a:defRPr/>
            </a:lvl4pPr>
            <a:lvl5pPr marL="1600200" lvl="4" indent="-228600">
              <a:lnSpc>
                <a:spcPct val="90000"/>
              </a:lnSpc>
              <a:spcBef>
                <a:spcPts val="500"/>
              </a:spcBef>
              <a:buSzPct val="100000"/>
              <a:buFont typeface="Arial" panose="020B0604020202020204" pitchFamily="34" charset="0"/>
              <a:buChar char="•"/>
              <a:defRPr/>
            </a:lvl5pPr>
            <a:lvl6pPr marL="2057400" lvl="5" indent="-228600">
              <a:lnSpc>
                <a:spcPct val="90000"/>
              </a:lnSpc>
              <a:spcBef>
                <a:spcPts val="500"/>
              </a:spcBef>
              <a:buSzPct val="100000"/>
              <a:buFont typeface="Arial" panose="020B0604020202020204" pitchFamily="34" charset="0"/>
              <a:buChar char="•"/>
              <a:defRPr/>
            </a:lvl6pPr>
            <a:lvl7pPr marL="2514600" lvl="6" indent="-228600">
              <a:lnSpc>
                <a:spcPct val="90000"/>
              </a:lnSpc>
              <a:spcBef>
                <a:spcPts val="500"/>
              </a:spcBef>
              <a:buSzPct val="100000"/>
              <a:buFont typeface="Arial" panose="020B0604020202020204" pitchFamily="34" charset="0"/>
              <a:buChar char="•"/>
              <a:defRPr/>
            </a:lvl7pPr>
            <a:lvl8pPr marL="2971800" lvl="7" indent="-228600">
              <a:lnSpc>
                <a:spcPct val="90000"/>
              </a:lnSpc>
              <a:spcBef>
                <a:spcPts val="500"/>
              </a:spcBef>
              <a:buSzPct val="100000"/>
              <a:buFont typeface="Arial" panose="020B0604020202020204" pitchFamily="34" charset="0"/>
              <a:buChar char="•"/>
              <a:defRPr/>
            </a:lvl8pPr>
            <a:lvl9pPr marL="3429000" lvl="8" indent="-228600">
              <a:lnSpc>
                <a:spcPct val="90000"/>
              </a:lnSpc>
              <a:spcBef>
                <a:spcPts val="500"/>
              </a:spcBef>
              <a:buSzPct val="100000"/>
              <a:buFont typeface="Arial" panose="020B0604020202020204" pitchFamily="34" charset="0"/>
              <a:buChar char="•"/>
              <a:defRPr/>
            </a:lvl9pPr>
          </a:lstStyle>
          <a:p>
            <a:pPr lvl="1"/>
            <a:r>
              <a:rPr lang="en-ZA" sz="1400" dirty="0">
                <a:latin typeface="Lato" panose="020F0502020204030203" pitchFamily="34" charset="0"/>
              </a:rPr>
              <a:t>The three main challenges are listed above</a:t>
            </a:r>
          </a:p>
          <a:p>
            <a:pPr lvl="1"/>
            <a:r>
              <a:rPr lang="en-ZA" sz="1400" dirty="0">
                <a:latin typeface="Lato" panose="020F0502020204030203" pitchFamily="34" charset="0"/>
              </a:rPr>
              <a:t>The example on the left shows the impact of cross-validation in proving the model’s performance</a:t>
            </a:r>
          </a:p>
        </p:txBody>
      </p:sp>
    </p:spTree>
    <p:extLst>
      <p:ext uri="{BB962C8B-B14F-4D97-AF65-F5344CB8AC3E}">
        <p14:creationId xmlns:p14="http://schemas.microsoft.com/office/powerpoint/2010/main" val="418820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2" name="TextBox 1">
            <a:extLst>
              <a:ext uri="{FF2B5EF4-FFF2-40B4-BE49-F238E27FC236}">
                <a16:creationId xmlns:a16="http://schemas.microsoft.com/office/drawing/2014/main" id="{A145576F-27FF-5430-60F8-1635EE507799}"/>
              </a:ext>
            </a:extLst>
          </p:cNvPr>
          <p:cNvSpPr txBox="1"/>
          <p:nvPr/>
        </p:nvSpPr>
        <p:spPr>
          <a:xfrm>
            <a:off x="137458" y="65041"/>
            <a:ext cx="1260872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Summary Performance [1/3] </a:t>
            </a:r>
          </a:p>
        </p:txBody>
      </p:sp>
      <p:sp>
        <p:nvSpPr>
          <p:cNvPr id="9" name="TextBox 8">
            <a:extLst>
              <a:ext uri="{FF2B5EF4-FFF2-40B4-BE49-F238E27FC236}">
                <a16:creationId xmlns:a16="http://schemas.microsoft.com/office/drawing/2014/main" id="{C434A524-2F2A-9208-B721-3BA6E9C87D88}"/>
              </a:ext>
            </a:extLst>
          </p:cNvPr>
          <p:cNvSpPr txBox="1"/>
          <p:nvPr/>
        </p:nvSpPr>
        <p:spPr>
          <a:xfrm>
            <a:off x="82040" y="4185022"/>
            <a:ext cx="12054542"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Lato" panose="020F0502020204030203" pitchFamily="34" charset="0"/>
              </a:rPr>
              <a:t>Precision</a:t>
            </a:r>
            <a:r>
              <a:rPr lang="en-US" b="0" dirty="0">
                <a:solidFill>
                  <a:srgbClr val="CCCCCC"/>
                </a:solidFill>
                <a:effectLst/>
                <a:latin typeface="Consolas" panose="020B0609020204030204" pitchFamily="49" charset="0"/>
              </a:rPr>
              <a:t> </a:t>
            </a:r>
            <a:r>
              <a:rPr lang="en-US" dirty="0">
                <a:latin typeface="Lato" panose="020F0502020204030203" pitchFamily="34" charset="0"/>
              </a:rPr>
              <a:t>is the proportion of correctly predicted True observations of the total predicted positives.</a:t>
            </a:r>
          </a:p>
          <a:p>
            <a:pPr marL="285750" indent="-285750">
              <a:buFont typeface="Arial" panose="020B0604020202020204" pitchFamily="34" charset="0"/>
              <a:buChar char="•"/>
            </a:pPr>
            <a:endParaRPr lang="en-US" dirty="0">
              <a:latin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rPr>
              <a:t>In cancer diagnosis, the precision of the Malignant class is important. Without 5-Fold Cross-Validation, the model only has a precision of 95%. This means 5% of the Malignant cases would be misdiagnosed (detrimental to patients)</a:t>
            </a:r>
          </a:p>
          <a:p>
            <a:pPr marL="285750" indent="-285750">
              <a:buFont typeface="Arial" panose="020B0604020202020204" pitchFamily="34" charset="0"/>
              <a:buChar char="•"/>
            </a:pPr>
            <a:endParaRPr lang="en-US" dirty="0">
              <a:latin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rPr>
              <a:t>Post implementation of 5-Fold Cross-Validation, the Precision for Malignant cases is 100%  </a:t>
            </a:r>
          </a:p>
          <a:p>
            <a:pPr marL="285750" indent="-285750">
              <a:buFont typeface="Arial" panose="020B0604020202020204" pitchFamily="34" charset="0"/>
              <a:buChar char="•"/>
            </a:pPr>
            <a:r>
              <a:rPr lang="en-US" dirty="0">
                <a:latin typeface="Lato" panose="020F0502020204030203" pitchFamily="34" charset="0"/>
              </a:rPr>
              <a:t>The Sensitivity(Recall) is the ratio of correctly predicted positive observations to all actual positives. Post application of 5-Fold Cross-Validation shows this metric has improved as well for both classes.</a:t>
            </a:r>
            <a:endParaRPr lang="en-ZA" dirty="0">
              <a:latin typeface="Lato" panose="020F0502020204030203" pitchFamily="34" charset="0"/>
            </a:endParaRPr>
          </a:p>
        </p:txBody>
      </p:sp>
      <p:graphicFrame>
        <p:nvGraphicFramePr>
          <p:cNvPr id="3" name="Table 2">
            <a:extLst>
              <a:ext uri="{FF2B5EF4-FFF2-40B4-BE49-F238E27FC236}">
                <a16:creationId xmlns:a16="http://schemas.microsoft.com/office/drawing/2014/main" id="{B6C41D01-5074-AA71-3CA3-BFDB4822AA59}"/>
              </a:ext>
            </a:extLst>
          </p:cNvPr>
          <p:cNvGraphicFramePr>
            <a:graphicFrameLocks noGrp="1"/>
          </p:cNvGraphicFramePr>
          <p:nvPr>
            <p:extLst>
              <p:ext uri="{D42A27DB-BD31-4B8C-83A1-F6EECF244321}">
                <p14:modId xmlns:p14="http://schemas.microsoft.com/office/powerpoint/2010/main" val="3342380449"/>
              </p:ext>
            </p:extLst>
          </p:nvPr>
        </p:nvGraphicFramePr>
        <p:xfrm>
          <a:off x="357331" y="1186570"/>
          <a:ext cx="3549650" cy="1713230"/>
        </p:xfrm>
        <a:graphic>
          <a:graphicData uri="http://schemas.openxmlformats.org/drawingml/2006/table">
            <a:tbl>
              <a:tblPr/>
              <a:tblGrid>
                <a:gridCol w="1249796">
                  <a:extLst>
                    <a:ext uri="{9D8B030D-6E8A-4147-A177-3AD203B41FA5}">
                      <a16:colId xmlns:a16="http://schemas.microsoft.com/office/drawing/2014/main" val="3930890710"/>
                    </a:ext>
                  </a:extLst>
                </a:gridCol>
                <a:gridCol w="653640">
                  <a:extLst>
                    <a:ext uri="{9D8B030D-6E8A-4147-A177-3AD203B41FA5}">
                      <a16:colId xmlns:a16="http://schemas.microsoft.com/office/drawing/2014/main" val="1922422747"/>
                    </a:ext>
                  </a:extLst>
                </a:gridCol>
                <a:gridCol w="548738">
                  <a:extLst>
                    <a:ext uri="{9D8B030D-6E8A-4147-A177-3AD203B41FA5}">
                      <a16:colId xmlns:a16="http://schemas.microsoft.com/office/drawing/2014/main" val="792378207"/>
                    </a:ext>
                  </a:extLst>
                </a:gridCol>
                <a:gridCol w="548738">
                  <a:extLst>
                    <a:ext uri="{9D8B030D-6E8A-4147-A177-3AD203B41FA5}">
                      <a16:colId xmlns:a16="http://schemas.microsoft.com/office/drawing/2014/main" val="2043006743"/>
                    </a:ext>
                  </a:extLst>
                </a:gridCol>
                <a:gridCol w="548738">
                  <a:extLst>
                    <a:ext uri="{9D8B030D-6E8A-4147-A177-3AD203B41FA5}">
                      <a16:colId xmlns:a16="http://schemas.microsoft.com/office/drawing/2014/main" val="3368602011"/>
                    </a:ext>
                  </a:extLst>
                </a:gridCol>
              </a:tblGrid>
              <a:tr h="228600">
                <a:tc>
                  <a:txBody>
                    <a:bodyPr/>
                    <a:lstStyle/>
                    <a:p>
                      <a:pPr algn="l" fontAlgn="b"/>
                      <a:endParaRPr lang="en-ZA" sz="1100" b="0" i="0" u="none" strike="noStrike">
                        <a:solidFill>
                          <a:srgbClr val="000000"/>
                        </a:solidFill>
                        <a:effectLst/>
                        <a:latin typeface="Aptos Narrow" panose="020B0004020202020204" pitchFamily="34" charset="0"/>
                      </a:endParaRPr>
                    </a:p>
                  </a:txBody>
                  <a:tcPr marL="6350" marR="6350" marT="6350" marB="0" anchor="b">
                    <a:lnL>
                      <a:noFill/>
                    </a:lnL>
                    <a:lnR>
                      <a:noFill/>
                    </a:lnR>
                    <a:lnT>
                      <a:noFill/>
                    </a:lnT>
                    <a:lnB>
                      <a:noFill/>
                    </a:lnB>
                    <a:noFill/>
                  </a:tcPr>
                </a:tc>
                <a:tc gridSpan="4">
                  <a:txBody>
                    <a:bodyPr/>
                    <a:lstStyle/>
                    <a:p>
                      <a:pPr algn="ctr" fontAlgn="b"/>
                      <a:r>
                        <a:rPr lang="en-ZA" sz="1100" b="1" i="0" u="none" strike="noStrike">
                          <a:solidFill>
                            <a:srgbClr val="FFFFFF"/>
                          </a:solidFill>
                          <a:effectLst/>
                          <a:latin typeface="Lato" panose="020F0502020204030203" pitchFamily="34" charset="0"/>
                        </a:rPr>
                        <a:t>No 5-Fold CV</a:t>
                      </a:r>
                    </a:p>
                  </a:txBody>
                  <a:tcPr marL="6350" marR="6350" marT="6350" marB="0" anchor="b">
                    <a:lnL>
                      <a:noFill/>
                    </a:lnL>
                    <a:lnR>
                      <a:noFill/>
                    </a:lnR>
                    <a:lnT>
                      <a:noFill/>
                    </a:lnT>
                    <a:lnB>
                      <a:noFill/>
                    </a:lnB>
                    <a:solidFill>
                      <a:srgbClr val="0E2841"/>
                    </a:solidFill>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046279108"/>
                  </a:ext>
                </a:extLst>
              </a:tr>
              <a:tr h="228600">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r>
                        <a:rPr lang="en-ZA" sz="1100" b="1" i="0" u="none" strike="noStrike">
                          <a:solidFill>
                            <a:srgbClr val="000000"/>
                          </a:solidFill>
                          <a:effectLst/>
                          <a:latin typeface="Lato" panose="020F0502020204030203" pitchFamily="34" charset="0"/>
                        </a:rPr>
                        <a:t>Precision</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dirty="0">
                          <a:solidFill>
                            <a:srgbClr val="000000"/>
                          </a:solidFill>
                          <a:effectLst/>
                          <a:latin typeface="Lato" panose="020F0502020204030203" pitchFamily="34" charset="0"/>
                        </a:rPr>
                        <a:t>Recall</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F1-Score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Support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2492"/>
                  </a:ext>
                </a:extLst>
              </a:tr>
              <a:tr h="228600">
                <a:tc>
                  <a:txBody>
                    <a:bodyPr/>
                    <a:lstStyle/>
                    <a:p>
                      <a:pPr algn="l" fontAlgn="b"/>
                      <a:r>
                        <a:rPr lang="en-ZA" sz="1100" b="0" i="0" u="none" strike="noStrike">
                          <a:solidFill>
                            <a:srgbClr val="000000"/>
                          </a:solidFill>
                          <a:effectLst/>
                          <a:latin typeface="Lato" panose="020F0502020204030203" pitchFamily="34" charset="0"/>
                        </a:rPr>
                        <a:t>Benign</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98%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71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150274943"/>
                  </a:ext>
                </a:extLst>
              </a:tr>
              <a:tr h="228600">
                <a:tc>
                  <a:txBody>
                    <a:bodyPr/>
                    <a:lstStyle/>
                    <a:p>
                      <a:pPr algn="l" fontAlgn="b"/>
                      <a:r>
                        <a:rPr lang="en-ZA" sz="1100" b="0" i="0" u="none" strike="noStrike">
                          <a:solidFill>
                            <a:srgbClr val="000000"/>
                          </a:solidFill>
                          <a:effectLst/>
                          <a:latin typeface="Lato" panose="020F0502020204030203" pitchFamily="34" charset="0"/>
                        </a:rPr>
                        <a:t>Malignant</a:t>
                      </a:r>
                    </a:p>
                  </a:txBody>
                  <a:tcPr marL="6350" marR="6350" marT="6350" marB="0" anchor="b">
                    <a:lnL>
                      <a:noFill/>
                    </a:lnL>
                    <a:lnR>
                      <a:noFill/>
                    </a:lnR>
                    <a:lnT>
                      <a:noFill/>
                    </a:lnT>
                    <a:lnB>
                      <a:noFill/>
                    </a:lnB>
                    <a:noFill/>
                  </a:tcPr>
                </a:tc>
                <a:tc>
                  <a:txBody>
                    <a:bodyPr/>
                    <a:lstStyle/>
                    <a:p>
                      <a:pPr algn="r" fontAlgn="b"/>
                      <a:r>
                        <a:rPr lang="en-ZA" sz="1100" b="1" i="0" u="none" strike="noStrike">
                          <a:solidFill>
                            <a:srgbClr val="FFFFFF"/>
                          </a:solidFill>
                          <a:effectLst/>
                          <a:latin typeface="Lato" panose="020F0502020204030203" pitchFamily="34" charset="0"/>
                        </a:rPr>
                        <a:t>95%</a:t>
                      </a:r>
                    </a:p>
                  </a:txBody>
                  <a:tcPr marL="6350" marR="6350" marT="6350" marB="0" anchor="b">
                    <a:lnL>
                      <a:noFill/>
                    </a:lnL>
                    <a:lnR>
                      <a:noFill/>
                    </a:lnR>
                    <a:lnT>
                      <a:noFill/>
                    </a:lnT>
                    <a:lnB>
                      <a:noFill/>
                    </a:lnB>
                    <a:solidFill>
                      <a:srgbClr val="C00000"/>
                    </a:solidFill>
                  </a:tcPr>
                </a:tc>
                <a:tc>
                  <a:txBody>
                    <a:bodyPr/>
                    <a:lstStyle/>
                    <a:p>
                      <a:pPr algn="r" fontAlgn="b"/>
                      <a:r>
                        <a:rPr lang="en-ZA" sz="1100" b="0" i="0" u="none" strike="noStrike">
                          <a:solidFill>
                            <a:srgbClr val="000000"/>
                          </a:solidFill>
                          <a:effectLst/>
                          <a:latin typeface="Lato" panose="020F0502020204030203" pitchFamily="34" charset="0"/>
                        </a:rPr>
                        <a:t>98%</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43</a:t>
                      </a:r>
                    </a:p>
                  </a:txBody>
                  <a:tcPr marL="6350" marR="6350" marT="6350" marB="0" anchor="b">
                    <a:lnL>
                      <a:noFill/>
                    </a:lnL>
                    <a:lnR>
                      <a:noFill/>
                    </a:lnR>
                    <a:lnT>
                      <a:noFill/>
                    </a:lnT>
                    <a:lnB>
                      <a:noFill/>
                    </a:lnB>
                    <a:noFill/>
                  </a:tcPr>
                </a:tc>
                <a:extLst>
                  <a:ext uri="{0D108BD9-81ED-4DB2-BD59-A6C34878D82A}">
                    <a16:rowId xmlns:a16="http://schemas.microsoft.com/office/drawing/2014/main" val="3649102347"/>
                  </a:ext>
                </a:extLst>
              </a:tr>
              <a:tr h="228600">
                <a:tc>
                  <a:txBody>
                    <a:bodyPr/>
                    <a:lstStyle/>
                    <a:p>
                      <a:pPr algn="l" fontAlgn="b"/>
                      <a:r>
                        <a:rPr lang="en-ZA" sz="1100" b="0" i="0" u="none" strike="noStrike">
                          <a:solidFill>
                            <a:srgbClr val="000000"/>
                          </a:solidFill>
                          <a:effectLst/>
                          <a:latin typeface="Lato" panose="020F0502020204030203" pitchFamily="34" charset="0"/>
                        </a:rPr>
                        <a:t>Accuracy</a:t>
                      </a: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3362443843"/>
                  </a:ext>
                </a:extLst>
              </a:tr>
              <a:tr h="228600">
                <a:tc>
                  <a:txBody>
                    <a:bodyPr/>
                    <a:lstStyle/>
                    <a:p>
                      <a:pPr algn="l" fontAlgn="b"/>
                      <a:r>
                        <a:rPr lang="en-ZA" sz="1100" b="0" i="0" u="none" strike="noStrike">
                          <a:solidFill>
                            <a:srgbClr val="000000"/>
                          </a:solidFill>
                          <a:effectLst/>
                          <a:latin typeface="Lato" panose="020F0502020204030203" pitchFamily="34" charset="0"/>
                        </a:rPr>
                        <a:t>Macro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3928544940"/>
                  </a:ext>
                </a:extLst>
              </a:tr>
              <a:tr h="228600">
                <a:tc>
                  <a:txBody>
                    <a:bodyPr/>
                    <a:lstStyle/>
                    <a:p>
                      <a:pPr algn="l" fontAlgn="b"/>
                      <a:r>
                        <a:rPr lang="en-ZA" sz="1100" b="0" i="0" u="none" strike="noStrike">
                          <a:solidFill>
                            <a:srgbClr val="000000"/>
                          </a:solidFill>
                          <a:effectLst/>
                          <a:latin typeface="Lato" panose="020F0502020204030203" pitchFamily="34" charset="0"/>
                        </a:rPr>
                        <a:t>Weighted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dirty="0">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4073075827"/>
                  </a:ext>
                </a:extLst>
              </a:tr>
            </a:tbl>
          </a:graphicData>
        </a:graphic>
      </p:graphicFrame>
      <p:graphicFrame>
        <p:nvGraphicFramePr>
          <p:cNvPr id="4" name="Table 3">
            <a:extLst>
              <a:ext uri="{FF2B5EF4-FFF2-40B4-BE49-F238E27FC236}">
                <a16:creationId xmlns:a16="http://schemas.microsoft.com/office/drawing/2014/main" id="{DA5EC87F-7CE5-7824-DC7E-9FA6FAA8D9D4}"/>
              </a:ext>
            </a:extLst>
          </p:cNvPr>
          <p:cNvGraphicFramePr>
            <a:graphicFrameLocks noGrp="1"/>
          </p:cNvGraphicFramePr>
          <p:nvPr>
            <p:extLst>
              <p:ext uri="{D42A27DB-BD31-4B8C-83A1-F6EECF244321}">
                <p14:modId xmlns:p14="http://schemas.microsoft.com/office/powerpoint/2010/main" val="2764075714"/>
              </p:ext>
            </p:extLst>
          </p:nvPr>
        </p:nvGraphicFramePr>
        <p:xfrm>
          <a:off x="6404877" y="1186570"/>
          <a:ext cx="3403599" cy="1713230"/>
        </p:xfrm>
        <a:graphic>
          <a:graphicData uri="http://schemas.openxmlformats.org/drawingml/2006/table">
            <a:tbl>
              <a:tblPr/>
              <a:tblGrid>
                <a:gridCol w="1184563">
                  <a:extLst>
                    <a:ext uri="{9D8B030D-6E8A-4147-A177-3AD203B41FA5}">
                      <a16:colId xmlns:a16="http://schemas.microsoft.com/office/drawing/2014/main" val="3716590482"/>
                    </a:ext>
                  </a:extLst>
                </a:gridCol>
                <a:gridCol w="712798">
                  <a:extLst>
                    <a:ext uri="{9D8B030D-6E8A-4147-A177-3AD203B41FA5}">
                      <a16:colId xmlns:a16="http://schemas.microsoft.com/office/drawing/2014/main" val="1957753402"/>
                    </a:ext>
                  </a:extLst>
                </a:gridCol>
                <a:gridCol w="399444">
                  <a:extLst>
                    <a:ext uri="{9D8B030D-6E8A-4147-A177-3AD203B41FA5}">
                      <a16:colId xmlns:a16="http://schemas.microsoft.com/office/drawing/2014/main" val="3223001217"/>
                    </a:ext>
                  </a:extLst>
                </a:gridCol>
                <a:gridCol w="574201">
                  <a:extLst>
                    <a:ext uri="{9D8B030D-6E8A-4147-A177-3AD203B41FA5}">
                      <a16:colId xmlns:a16="http://schemas.microsoft.com/office/drawing/2014/main" val="2931071640"/>
                    </a:ext>
                  </a:extLst>
                </a:gridCol>
                <a:gridCol w="532593">
                  <a:extLst>
                    <a:ext uri="{9D8B030D-6E8A-4147-A177-3AD203B41FA5}">
                      <a16:colId xmlns:a16="http://schemas.microsoft.com/office/drawing/2014/main" val="1691703776"/>
                    </a:ext>
                  </a:extLst>
                </a:gridCol>
              </a:tblGrid>
              <a:tr h="228600">
                <a:tc>
                  <a:txBody>
                    <a:bodyPr/>
                    <a:lstStyle/>
                    <a:p>
                      <a:pPr algn="l" fontAlgn="b"/>
                      <a:endParaRPr lang="en-ZA" sz="1100" b="0" i="0" u="none" strike="noStrike">
                        <a:solidFill>
                          <a:srgbClr val="000000"/>
                        </a:solidFill>
                        <a:effectLst/>
                        <a:latin typeface="Aptos Narrow" panose="020B0004020202020204" pitchFamily="34" charset="0"/>
                      </a:endParaRPr>
                    </a:p>
                  </a:txBody>
                  <a:tcPr marL="6350" marR="6350" marT="6350" marB="0" anchor="b">
                    <a:lnL>
                      <a:noFill/>
                    </a:lnL>
                    <a:lnR>
                      <a:noFill/>
                    </a:lnR>
                    <a:lnT>
                      <a:noFill/>
                    </a:lnT>
                    <a:lnB>
                      <a:noFill/>
                    </a:lnB>
                    <a:noFill/>
                  </a:tcPr>
                </a:tc>
                <a:tc gridSpan="4">
                  <a:txBody>
                    <a:bodyPr/>
                    <a:lstStyle/>
                    <a:p>
                      <a:pPr algn="ctr" fontAlgn="b"/>
                      <a:r>
                        <a:rPr lang="en-ZA" sz="1100" b="1" i="0" u="none" strike="noStrike">
                          <a:solidFill>
                            <a:srgbClr val="FFFFFF"/>
                          </a:solidFill>
                          <a:effectLst/>
                          <a:latin typeface="Lato" panose="020F0502020204030203" pitchFamily="34" charset="0"/>
                        </a:rPr>
                        <a:t>With 5-Fold CV</a:t>
                      </a:r>
                    </a:p>
                  </a:txBody>
                  <a:tcPr marL="6350" marR="6350" marT="6350" marB="0" anchor="b">
                    <a:lnL>
                      <a:noFill/>
                    </a:lnL>
                    <a:lnR>
                      <a:noFill/>
                    </a:lnR>
                    <a:lnT>
                      <a:noFill/>
                    </a:lnT>
                    <a:lnB>
                      <a:noFill/>
                    </a:lnB>
                    <a:solidFill>
                      <a:srgbClr val="0E2841"/>
                    </a:solidFill>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664359360"/>
                  </a:ext>
                </a:extLst>
              </a:tr>
              <a:tr h="228600">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r>
                        <a:rPr lang="en-ZA" sz="1100" b="1" i="0" u="none" strike="noStrike">
                          <a:solidFill>
                            <a:srgbClr val="000000"/>
                          </a:solidFill>
                          <a:effectLst/>
                          <a:latin typeface="Lato" panose="020F0502020204030203" pitchFamily="34" charset="0"/>
                        </a:rPr>
                        <a:t>Precision</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Recall</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F1-Score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Support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1266613"/>
                  </a:ext>
                </a:extLst>
              </a:tr>
              <a:tr h="228600">
                <a:tc>
                  <a:txBody>
                    <a:bodyPr/>
                    <a:lstStyle/>
                    <a:p>
                      <a:pPr algn="l" fontAlgn="b"/>
                      <a:r>
                        <a:rPr lang="en-ZA" sz="1100" b="0" i="0" u="none" strike="noStrike">
                          <a:solidFill>
                            <a:srgbClr val="000000"/>
                          </a:solidFill>
                          <a:effectLst/>
                          <a:latin typeface="Lato" panose="020F0502020204030203" pitchFamily="34" charset="0"/>
                        </a:rPr>
                        <a:t>Benign</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71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38585820"/>
                  </a:ext>
                </a:extLst>
              </a:tr>
              <a:tr h="228600">
                <a:tc>
                  <a:txBody>
                    <a:bodyPr/>
                    <a:lstStyle/>
                    <a:p>
                      <a:pPr algn="l" fontAlgn="b"/>
                      <a:r>
                        <a:rPr lang="en-ZA" sz="1100" b="0" i="0" u="none" strike="noStrike">
                          <a:solidFill>
                            <a:srgbClr val="000000"/>
                          </a:solidFill>
                          <a:effectLst/>
                          <a:latin typeface="Lato" panose="020F0502020204030203" pitchFamily="34" charset="0"/>
                        </a:rPr>
                        <a:t>Malignant</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100%</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98%</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42</a:t>
                      </a:r>
                    </a:p>
                  </a:txBody>
                  <a:tcPr marL="6350" marR="6350" marT="6350" marB="0" anchor="b">
                    <a:lnL>
                      <a:noFill/>
                    </a:lnL>
                    <a:lnR>
                      <a:noFill/>
                    </a:lnR>
                    <a:lnT>
                      <a:noFill/>
                    </a:lnT>
                    <a:lnB>
                      <a:noFill/>
                    </a:lnB>
                    <a:noFill/>
                  </a:tcPr>
                </a:tc>
                <a:extLst>
                  <a:ext uri="{0D108BD9-81ED-4DB2-BD59-A6C34878D82A}">
                    <a16:rowId xmlns:a16="http://schemas.microsoft.com/office/drawing/2014/main" val="3341197494"/>
                  </a:ext>
                </a:extLst>
              </a:tr>
              <a:tr h="228600">
                <a:tc>
                  <a:txBody>
                    <a:bodyPr/>
                    <a:lstStyle/>
                    <a:p>
                      <a:pPr algn="l" fontAlgn="b"/>
                      <a:r>
                        <a:rPr lang="en-ZA" sz="1100" b="0" i="0" u="none" strike="noStrike">
                          <a:solidFill>
                            <a:srgbClr val="000000"/>
                          </a:solidFill>
                          <a:effectLst/>
                          <a:latin typeface="Lato" panose="020F0502020204030203" pitchFamily="34" charset="0"/>
                        </a:rPr>
                        <a:t>Accuracy</a:t>
                      </a: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538041821"/>
                  </a:ext>
                </a:extLst>
              </a:tr>
              <a:tr h="228600">
                <a:tc>
                  <a:txBody>
                    <a:bodyPr/>
                    <a:lstStyle/>
                    <a:p>
                      <a:pPr algn="l" fontAlgn="b"/>
                      <a:r>
                        <a:rPr lang="en-ZA" sz="1100" b="0" i="0" u="none" strike="noStrike">
                          <a:solidFill>
                            <a:srgbClr val="000000"/>
                          </a:solidFill>
                          <a:effectLst/>
                          <a:latin typeface="Lato" panose="020F0502020204030203" pitchFamily="34" charset="0"/>
                        </a:rPr>
                        <a:t>Macro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1427451980"/>
                  </a:ext>
                </a:extLst>
              </a:tr>
              <a:tr h="228600">
                <a:tc>
                  <a:txBody>
                    <a:bodyPr/>
                    <a:lstStyle/>
                    <a:p>
                      <a:pPr algn="l" fontAlgn="b"/>
                      <a:r>
                        <a:rPr lang="en-ZA" sz="1100" b="0" i="0" u="none" strike="noStrike">
                          <a:solidFill>
                            <a:srgbClr val="000000"/>
                          </a:solidFill>
                          <a:effectLst/>
                          <a:latin typeface="Lato" panose="020F0502020204030203" pitchFamily="34" charset="0"/>
                        </a:rPr>
                        <a:t>Weighted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dirty="0">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2268433485"/>
                  </a:ext>
                </a:extLst>
              </a:tr>
            </a:tbl>
          </a:graphicData>
        </a:graphic>
      </p:graphicFrame>
    </p:spTree>
    <p:extLst>
      <p:ext uri="{BB962C8B-B14F-4D97-AF65-F5344CB8AC3E}">
        <p14:creationId xmlns:p14="http://schemas.microsoft.com/office/powerpoint/2010/main" val="183198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2DCDB44A-4C15-5549-C7E5-53C181E32F0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D21570-6BE0-E112-EB9A-4761FD562DBB}"/>
              </a:ext>
            </a:extLst>
          </p:cNvPr>
          <p:cNvSpPr txBox="1"/>
          <p:nvPr/>
        </p:nvSpPr>
        <p:spPr>
          <a:xfrm>
            <a:off x="137458" y="65041"/>
            <a:ext cx="12608724"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pPr>
            <a:r>
              <a:rPr lang="en" sz="2800" b="1" kern="0" dirty="0">
                <a:solidFill>
                  <a:srgbClr val="000000"/>
                </a:solidFill>
                <a:latin typeface="Lato" panose="020F0502020204030203" pitchFamily="34" charset="0"/>
                <a:ea typeface="Roboto" panose="02000000000000000000" pitchFamily="2" charset="0"/>
                <a:cs typeface="Roboto" panose="02000000000000000000" pitchFamily="2" charset="0"/>
                <a:sym typeface="Arial"/>
              </a:rPr>
              <a:t>Summary Performance [2/3] </a:t>
            </a:r>
          </a:p>
        </p:txBody>
      </p:sp>
      <p:sp>
        <p:nvSpPr>
          <p:cNvPr id="9" name="TextBox 8">
            <a:extLst>
              <a:ext uri="{FF2B5EF4-FFF2-40B4-BE49-F238E27FC236}">
                <a16:creationId xmlns:a16="http://schemas.microsoft.com/office/drawing/2014/main" id="{B1232C8A-B05C-DF89-FA9D-272EF261B37F}"/>
              </a:ext>
            </a:extLst>
          </p:cNvPr>
          <p:cNvSpPr txBox="1"/>
          <p:nvPr/>
        </p:nvSpPr>
        <p:spPr>
          <a:xfrm>
            <a:off x="68729" y="3695495"/>
            <a:ext cx="12054542"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Lato" panose="020F0502020204030203" pitchFamily="34" charset="0"/>
              </a:rPr>
              <a:t>The harmonic mean F1-Score is 99% for both classes post a 5-fold CV, which indicates good model performance.</a:t>
            </a:r>
          </a:p>
          <a:p>
            <a:pPr marL="285750" indent="-285750">
              <a:buFont typeface="Arial" panose="020B0604020202020204" pitchFamily="34" charset="0"/>
              <a:buChar char="•"/>
            </a:pPr>
            <a:endParaRPr lang="en-US" dirty="0">
              <a:latin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rPr>
              <a:t>The support shows more true instances in the Benign class than in the Malignant class. This indicates class imbalance, which could impact model performance.</a:t>
            </a:r>
          </a:p>
          <a:p>
            <a:pPr marL="285750" indent="-285750">
              <a:buFont typeface="Arial" panose="020B0604020202020204" pitchFamily="34" charset="0"/>
              <a:buChar char="•"/>
            </a:pPr>
            <a:endParaRPr lang="en-US" dirty="0">
              <a:latin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rPr>
              <a:t>The Macro average is the average of both classes’ precision, recall and F1 score equally. This is better for the 5-fold CV model with all three metrics at 99%.</a:t>
            </a:r>
          </a:p>
          <a:p>
            <a:pPr marL="285750" indent="-285750">
              <a:buFont typeface="Arial" panose="020B0604020202020204" pitchFamily="34" charset="0"/>
              <a:buChar char="•"/>
            </a:pPr>
            <a:endParaRPr lang="en-US" dirty="0">
              <a:latin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rPr>
              <a:t>The model generally performs well, maintaining well-balanced metrics for both classes.</a:t>
            </a:r>
          </a:p>
        </p:txBody>
      </p:sp>
      <p:graphicFrame>
        <p:nvGraphicFramePr>
          <p:cNvPr id="3" name="Table 2">
            <a:extLst>
              <a:ext uri="{FF2B5EF4-FFF2-40B4-BE49-F238E27FC236}">
                <a16:creationId xmlns:a16="http://schemas.microsoft.com/office/drawing/2014/main" id="{6838CF7E-7947-7A95-01DA-4CC1346B6F65}"/>
              </a:ext>
            </a:extLst>
          </p:cNvPr>
          <p:cNvGraphicFramePr>
            <a:graphicFrameLocks noGrp="1"/>
          </p:cNvGraphicFramePr>
          <p:nvPr/>
        </p:nvGraphicFramePr>
        <p:xfrm>
          <a:off x="357331" y="1186570"/>
          <a:ext cx="3549650" cy="1713230"/>
        </p:xfrm>
        <a:graphic>
          <a:graphicData uri="http://schemas.openxmlformats.org/drawingml/2006/table">
            <a:tbl>
              <a:tblPr/>
              <a:tblGrid>
                <a:gridCol w="1249796">
                  <a:extLst>
                    <a:ext uri="{9D8B030D-6E8A-4147-A177-3AD203B41FA5}">
                      <a16:colId xmlns:a16="http://schemas.microsoft.com/office/drawing/2014/main" val="3930890710"/>
                    </a:ext>
                  </a:extLst>
                </a:gridCol>
                <a:gridCol w="653640">
                  <a:extLst>
                    <a:ext uri="{9D8B030D-6E8A-4147-A177-3AD203B41FA5}">
                      <a16:colId xmlns:a16="http://schemas.microsoft.com/office/drawing/2014/main" val="1922422747"/>
                    </a:ext>
                  </a:extLst>
                </a:gridCol>
                <a:gridCol w="548738">
                  <a:extLst>
                    <a:ext uri="{9D8B030D-6E8A-4147-A177-3AD203B41FA5}">
                      <a16:colId xmlns:a16="http://schemas.microsoft.com/office/drawing/2014/main" val="792378207"/>
                    </a:ext>
                  </a:extLst>
                </a:gridCol>
                <a:gridCol w="548738">
                  <a:extLst>
                    <a:ext uri="{9D8B030D-6E8A-4147-A177-3AD203B41FA5}">
                      <a16:colId xmlns:a16="http://schemas.microsoft.com/office/drawing/2014/main" val="2043006743"/>
                    </a:ext>
                  </a:extLst>
                </a:gridCol>
                <a:gridCol w="548738">
                  <a:extLst>
                    <a:ext uri="{9D8B030D-6E8A-4147-A177-3AD203B41FA5}">
                      <a16:colId xmlns:a16="http://schemas.microsoft.com/office/drawing/2014/main" val="3368602011"/>
                    </a:ext>
                  </a:extLst>
                </a:gridCol>
              </a:tblGrid>
              <a:tr h="228600">
                <a:tc>
                  <a:txBody>
                    <a:bodyPr/>
                    <a:lstStyle/>
                    <a:p>
                      <a:pPr algn="l" fontAlgn="b"/>
                      <a:endParaRPr lang="en-ZA" sz="1100" b="0" i="0" u="none" strike="noStrike">
                        <a:solidFill>
                          <a:srgbClr val="000000"/>
                        </a:solidFill>
                        <a:effectLst/>
                        <a:latin typeface="Aptos Narrow" panose="020B0004020202020204" pitchFamily="34" charset="0"/>
                      </a:endParaRPr>
                    </a:p>
                  </a:txBody>
                  <a:tcPr marL="6350" marR="6350" marT="6350" marB="0" anchor="b">
                    <a:lnL>
                      <a:noFill/>
                    </a:lnL>
                    <a:lnR>
                      <a:noFill/>
                    </a:lnR>
                    <a:lnT>
                      <a:noFill/>
                    </a:lnT>
                    <a:lnB>
                      <a:noFill/>
                    </a:lnB>
                    <a:noFill/>
                  </a:tcPr>
                </a:tc>
                <a:tc gridSpan="4">
                  <a:txBody>
                    <a:bodyPr/>
                    <a:lstStyle/>
                    <a:p>
                      <a:pPr algn="ctr" fontAlgn="b"/>
                      <a:r>
                        <a:rPr lang="en-ZA" sz="1100" b="1" i="0" u="none" strike="noStrike">
                          <a:solidFill>
                            <a:srgbClr val="FFFFFF"/>
                          </a:solidFill>
                          <a:effectLst/>
                          <a:latin typeface="Lato" panose="020F0502020204030203" pitchFamily="34" charset="0"/>
                        </a:rPr>
                        <a:t>No 5-Fold CV</a:t>
                      </a:r>
                    </a:p>
                  </a:txBody>
                  <a:tcPr marL="6350" marR="6350" marT="6350" marB="0" anchor="b">
                    <a:lnL>
                      <a:noFill/>
                    </a:lnL>
                    <a:lnR>
                      <a:noFill/>
                    </a:lnR>
                    <a:lnT>
                      <a:noFill/>
                    </a:lnT>
                    <a:lnB>
                      <a:noFill/>
                    </a:lnB>
                    <a:solidFill>
                      <a:srgbClr val="0E2841"/>
                    </a:solidFill>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046279108"/>
                  </a:ext>
                </a:extLst>
              </a:tr>
              <a:tr h="228600">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r>
                        <a:rPr lang="en-ZA" sz="1100" b="1" i="0" u="none" strike="noStrike">
                          <a:solidFill>
                            <a:srgbClr val="000000"/>
                          </a:solidFill>
                          <a:effectLst/>
                          <a:latin typeface="Lato" panose="020F0502020204030203" pitchFamily="34" charset="0"/>
                        </a:rPr>
                        <a:t>Precision</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dirty="0">
                          <a:solidFill>
                            <a:srgbClr val="000000"/>
                          </a:solidFill>
                          <a:effectLst/>
                          <a:latin typeface="Lato" panose="020F0502020204030203" pitchFamily="34" charset="0"/>
                        </a:rPr>
                        <a:t>Recall</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F1-Score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Support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2492"/>
                  </a:ext>
                </a:extLst>
              </a:tr>
              <a:tr h="228600">
                <a:tc>
                  <a:txBody>
                    <a:bodyPr/>
                    <a:lstStyle/>
                    <a:p>
                      <a:pPr algn="l" fontAlgn="b"/>
                      <a:r>
                        <a:rPr lang="en-ZA" sz="1100" b="0" i="0" u="none" strike="noStrike">
                          <a:solidFill>
                            <a:srgbClr val="000000"/>
                          </a:solidFill>
                          <a:effectLst/>
                          <a:latin typeface="Lato" panose="020F0502020204030203" pitchFamily="34" charset="0"/>
                        </a:rPr>
                        <a:t>Benign</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98%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71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150274943"/>
                  </a:ext>
                </a:extLst>
              </a:tr>
              <a:tr h="228600">
                <a:tc>
                  <a:txBody>
                    <a:bodyPr/>
                    <a:lstStyle/>
                    <a:p>
                      <a:pPr algn="l" fontAlgn="b"/>
                      <a:r>
                        <a:rPr lang="en-ZA" sz="1100" b="0" i="0" u="none" strike="noStrike">
                          <a:solidFill>
                            <a:srgbClr val="000000"/>
                          </a:solidFill>
                          <a:effectLst/>
                          <a:latin typeface="Lato" panose="020F0502020204030203" pitchFamily="34" charset="0"/>
                        </a:rPr>
                        <a:t>Malignant</a:t>
                      </a:r>
                    </a:p>
                  </a:txBody>
                  <a:tcPr marL="6350" marR="6350" marT="6350" marB="0" anchor="b">
                    <a:lnL>
                      <a:noFill/>
                    </a:lnL>
                    <a:lnR>
                      <a:noFill/>
                    </a:lnR>
                    <a:lnT>
                      <a:noFill/>
                    </a:lnT>
                    <a:lnB>
                      <a:noFill/>
                    </a:lnB>
                    <a:noFill/>
                  </a:tcPr>
                </a:tc>
                <a:tc>
                  <a:txBody>
                    <a:bodyPr/>
                    <a:lstStyle/>
                    <a:p>
                      <a:pPr algn="r" fontAlgn="b"/>
                      <a:r>
                        <a:rPr lang="en-ZA" sz="1100" b="1" i="0" u="none" strike="noStrike">
                          <a:solidFill>
                            <a:srgbClr val="FFFFFF"/>
                          </a:solidFill>
                          <a:effectLst/>
                          <a:latin typeface="Lato" panose="020F0502020204030203" pitchFamily="34" charset="0"/>
                        </a:rPr>
                        <a:t>95%</a:t>
                      </a:r>
                    </a:p>
                  </a:txBody>
                  <a:tcPr marL="6350" marR="6350" marT="6350" marB="0" anchor="b">
                    <a:lnL>
                      <a:noFill/>
                    </a:lnL>
                    <a:lnR>
                      <a:noFill/>
                    </a:lnR>
                    <a:lnT>
                      <a:noFill/>
                    </a:lnT>
                    <a:lnB>
                      <a:noFill/>
                    </a:lnB>
                    <a:solidFill>
                      <a:srgbClr val="C00000"/>
                    </a:solidFill>
                  </a:tcPr>
                </a:tc>
                <a:tc>
                  <a:txBody>
                    <a:bodyPr/>
                    <a:lstStyle/>
                    <a:p>
                      <a:pPr algn="r" fontAlgn="b"/>
                      <a:r>
                        <a:rPr lang="en-ZA" sz="1100" b="0" i="0" u="none" strike="noStrike">
                          <a:solidFill>
                            <a:srgbClr val="000000"/>
                          </a:solidFill>
                          <a:effectLst/>
                          <a:latin typeface="Lato" panose="020F0502020204030203" pitchFamily="34" charset="0"/>
                        </a:rPr>
                        <a:t>98%</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43</a:t>
                      </a:r>
                    </a:p>
                  </a:txBody>
                  <a:tcPr marL="6350" marR="6350" marT="6350" marB="0" anchor="b">
                    <a:lnL>
                      <a:noFill/>
                    </a:lnL>
                    <a:lnR>
                      <a:noFill/>
                    </a:lnR>
                    <a:lnT>
                      <a:noFill/>
                    </a:lnT>
                    <a:lnB>
                      <a:noFill/>
                    </a:lnB>
                    <a:noFill/>
                  </a:tcPr>
                </a:tc>
                <a:extLst>
                  <a:ext uri="{0D108BD9-81ED-4DB2-BD59-A6C34878D82A}">
                    <a16:rowId xmlns:a16="http://schemas.microsoft.com/office/drawing/2014/main" val="3649102347"/>
                  </a:ext>
                </a:extLst>
              </a:tr>
              <a:tr h="228600">
                <a:tc>
                  <a:txBody>
                    <a:bodyPr/>
                    <a:lstStyle/>
                    <a:p>
                      <a:pPr algn="l" fontAlgn="b"/>
                      <a:r>
                        <a:rPr lang="en-ZA" sz="1100" b="0" i="0" u="none" strike="noStrike">
                          <a:solidFill>
                            <a:srgbClr val="000000"/>
                          </a:solidFill>
                          <a:effectLst/>
                          <a:latin typeface="Lato" panose="020F0502020204030203" pitchFamily="34" charset="0"/>
                        </a:rPr>
                        <a:t>Accuracy</a:t>
                      </a: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3362443843"/>
                  </a:ext>
                </a:extLst>
              </a:tr>
              <a:tr h="228600">
                <a:tc>
                  <a:txBody>
                    <a:bodyPr/>
                    <a:lstStyle/>
                    <a:p>
                      <a:pPr algn="l" fontAlgn="b"/>
                      <a:r>
                        <a:rPr lang="en-ZA" sz="1100" b="0" i="0" u="none" strike="noStrike">
                          <a:solidFill>
                            <a:srgbClr val="000000"/>
                          </a:solidFill>
                          <a:effectLst/>
                          <a:latin typeface="Lato" panose="020F0502020204030203" pitchFamily="34" charset="0"/>
                        </a:rPr>
                        <a:t>Macro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3928544940"/>
                  </a:ext>
                </a:extLst>
              </a:tr>
              <a:tr h="228600">
                <a:tc>
                  <a:txBody>
                    <a:bodyPr/>
                    <a:lstStyle/>
                    <a:p>
                      <a:pPr algn="l" fontAlgn="b"/>
                      <a:r>
                        <a:rPr lang="en-ZA" sz="1100" b="0" i="0" u="none" strike="noStrike">
                          <a:solidFill>
                            <a:srgbClr val="000000"/>
                          </a:solidFill>
                          <a:effectLst/>
                          <a:latin typeface="Lato" panose="020F0502020204030203" pitchFamily="34" charset="0"/>
                        </a:rPr>
                        <a:t>Weighted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97%</a:t>
                      </a:r>
                    </a:p>
                  </a:txBody>
                  <a:tcPr marL="6350" marR="6350" marT="6350" marB="0" anchor="b">
                    <a:lnL>
                      <a:noFill/>
                    </a:lnL>
                    <a:lnR>
                      <a:noFill/>
                    </a:lnR>
                    <a:lnT>
                      <a:noFill/>
                    </a:lnT>
                    <a:lnB>
                      <a:noFill/>
                    </a:lnB>
                    <a:noFill/>
                  </a:tcPr>
                </a:tc>
                <a:tc>
                  <a:txBody>
                    <a:bodyPr/>
                    <a:lstStyle/>
                    <a:p>
                      <a:pPr algn="r" fontAlgn="b"/>
                      <a:r>
                        <a:rPr lang="en-ZA" sz="1100" b="0" i="0" u="none" strike="noStrike" dirty="0">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4073075827"/>
                  </a:ext>
                </a:extLst>
              </a:tr>
            </a:tbl>
          </a:graphicData>
        </a:graphic>
      </p:graphicFrame>
      <p:graphicFrame>
        <p:nvGraphicFramePr>
          <p:cNvPr id="4" name="Table 3">
            <a:extLst>
              <a:ext uri="{FF2B5EF4-FFF2-40B4-BE49-F238E27FC236}">
                <a16:creationId xmlns:a16="http://schemas.microsoft.com/office/drawing/2014/main" id="{5C352BEE-6D05-7A28-E7BC-F3658330DFF9}"/>
              </a:ext>
            </a:extLst>
          </p:cNvPr>
          <p:cNvGraphicFramePr>
            <a:graphicFrameLocks noGrp="1"/>
          </p:cNvGraphicFramePr>
          <p:nvPr/>
        </p:nvGraphicFramePr>
        <p:xfrm>
          <a:off x="6404877" y="1186570"/>
          <a:ext cx="3403599" cy="1713230"/>
        </p:xfrm>
        <a:graphic>
          <a:graphicData uri="http://schemas.openxmlformats.org/drawingml/2006/table">
            <a:tbl>
              <a:tblPr/>
              <a:tblGrid>
                <a:gridCol w="1184563">
                  <a:extLst>
                    <a:ext uri="{9D8B030D-6E8A-4147-A177-3AD203B41FA5}">
                      <a16:colId xmlns:a16="http://schemas.microsoft.com/office/drawing/2014/main" val="3716590482"/>
                    </a:ext>
                  </a:extLst>
                </a:gridCol>
                <a:gridCol w="712798">
                  <a:extLst>
                    <a:ext uri="{9D8B030D-6E8A-4147-A177-3AD203B41FA5}">
                      <a16:colId xmlns:a16="http://schemas.microsoft.com/office/drawing/2014/main" val="1957753402"/>
                    </a:ext>
                  </a:extLst>
                </a:gridCol>
                <a:gridCol w="399444">
                  <a:extLst>
                    <a:ext uri="{9D8B030D-6E8A-4147-A177-3AD203B41FA5}">
                      <a16:colId xmlns:a16="http://schemas.microsoft.com/office/drawing/2014/main" val="3223001217"/>
                    </a:ext>
                  </a:extLst>
                </a:gridCol>
                <a:gridCol w="574201">
                  <a:extLst>
                    <a:ext uri="{9D8B030D-6E8A-4147-A177-3AD203B41FA5}">
                      <a16:colId xmlns:a16="http://schemas.microsoft.com/office/drawing/2014/main" val="2931071640"/>
                    </a:ext>
                  </a:extLst>
                </a:gridCol>
                <a:gridCol w="532593">
                  <a:extLst>
                    <a:ext uri="{9D8B030D-6E8A-4147-A177-3AD203B41FA5}">
                      <a16:colId xmlns:a16="http://schemas.microsoft.com/office/drawing/2014/main" val="1691703776"/>
                    </a:ext>
                  </a:extLst>
                </a:gridCol>
              </a:tblGrid>
              <a:tr h="228600">
                <a:tc>
                  <a:txBody>
                    <a:bodyPr/>
                    <a:lstStyle/>
                    <a:p>
                      <a:pPr algn="l" fontAlgn="b"/>
                      <a:endParaRPr lang="en-ZA" sz="1100" b="0" i="0" u="none" strike="noStrike">
                        <a:solidFill>
                          <a:srgbClr val="000000"/>
                        </a:solidFill>
                        <a:effectLst/>
                        <a:latin typeface="Aptos Narrow" panose="020B0004020202020204" pitchFamily="34" charset="0"/>
                      </a:endParaRPr>
                    </a:p>
                  </a:txBody>
                  <a:tcPr marL="6350" marR="6350" marT="6350" marB="0" anchor="b">
                    <a:lnL>
                      <a:noFill/>
                    </a:lnL>
                    <a:lnR>
                      <a:noFill/>
                    </a:lnR>
                    <a:lnT>
                      <a:noFill/>
                    </a:lnT>
                    <a:lnB>
                      <a:noFill/>
                    </a:lnB>
                    <a:noFill/>
                  </a:tcPr>
                </a:tc>
                <a:tc gridSpan="4">
                  <a:txBody>
                    <a:bodyPr/>
                    <a:lstStyle/>
                    <a:p>
                      <a:pPr algn="ctr" fontAlgn="b"/>
                      <a:r>
                        <a:rPr lang="en-ZA" sz="1100" b="1" i="0" u="none" strike="noStrike">
                          <a:solidFill>
                            <a:srgbClr val="FFFFFF"/>
                          </a:solidFill>
                          <a:effectLst/>
                          <a:latin typeface="Lato" panose="020F0502020204030203" pitchFamily="34" charset="0"/>
                        </a:rPr>
                        <a:t>With 5-Fold CV</a:t>
                      </a:r>
                    </a:p>
                  </a:txBody>
                  <a:tcPr marL="6350" marR="6350" marT="6350" marB="0" anchor="b">
                    <a:lnL>
                      <a:noFill/>
                    </a:lnL>
                    <a:lnR>
                      <a:noFill/>
                    </a:lnR>
                    <a:lnT>
                      <a:noFill/>
                    </a:lnT>
                    <a:lnB>
                      <a:noFill/>
                    </a:lnB>
                    <a:solidFill>
                      <a:srgbClr val="0E2841"/>
                    </a:solidFill>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664359360"/>
                  </a:ext>
                </a:extLst>
              </a:tr>
              <a:tr h="228600">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r>
                        <a:rPr lang="en-ZA" sz="1100" b="1" i="0" u="none" strike="noStrike">
                          <a:solidFill>
                            <a:srgbClr val="000000"/>
                          </a:solidFill>
                          <a:effectLst/>
                          <a:latin typeface="Lato" panose="020F0502020204030203" pitchFamily="34" charset="0"/>
                        </a:rPr>
                        <a:t>Precision</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Recall</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F1-Score</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ZA" sz="1100" b="1" i="0" u="none" strike="noStrike">
                          <a:solidFill>
                            <a:srgbClr val="000000"/>
                          </a:solidFill>
                          <a:effectLst/>
                          <a:latin typeface="Lato" panose="020F0502020204030203" pitchFamily="34" charset="0"/>
                        </a:rPr>
                        <a:t>Support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1266613"/>
                  </a:ext>
                </a:extLst>
              </a:tr>
              <a:tr h="228600">
                <a:tc>
                  <a:txBody>
                    <a:bodyPr/>
                    <a:lstStyle/>
                    <a:p>
                      <a:pPr algn="l" fontAlgn="b"/>
                      <a:r>
                        <a:rPr lang="en-ZA" sz="1100" b="0" i="0" u="none" strike="noStrike">
                          <a:solidFill>
                            <a:srgbClr val="000000"/>
                          </a:solidFill>
                          <a:effectLst/>
                          <a:latin typeface="Lato" panose="020F0502020204030203" pitchFamily="34" charset="0"/>
                        </a:rPr>
                        <a:t>Benign</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ZA" sz="1100" b="0" i="0" u="none" strike="noStrike">
                          <a:solidFill>
                            <a:srgbClr val="000000"/>
                          </a:solidFill>
                          <a:effectLst/>
                          <a:latin typeface="Lato" panose="020F0502020204030203" pitchFamily="34" charset="0"/>
                        </a:rPr>
                        <a:t>71</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38585820"/>
                  </a:ext>
                </a:extLst>
              </a:tr>
              <a:tr h="228600">
                <a:tc>
                  <a:txBody>
                    <a:bodyPr/>
                    <a:lstStyle/>
                    <a:p>
                      <a:pPr algn="l" fontAlgn="b"/>
                      <a:r>
                        <a:rPr lang="en-ZA" sz="1100" b="0" i="0" u="none" strike="noStrike">
                          <a:solidFill>
                            <a:srgbClr val="000000"/>
                          </a:solidFill>
                          <a:effectLst/>
                          <a:latin typeface="Lato" panose="020F0502020204030203" pitchFamily="34" charset="0"/>
                        </a:rPr>
                        <a:t>Malignant</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100%</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98%</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42</a:t>
                      </a:r>
                    </a:p>
                  </a:txBody>
                  <a:tcPr marL="6350" marR="6350" marT="6350" marB="0" anchor="b">
                    <a:lnL>
                      <a:noFill/>
                    </a:lnL>
                    <a:lnR>
                      <a:noFill/>
                    </a:lnR>
                    <a:lnT>
                      <a:noFill/>
                    </a:lnT>
                    <a:lnB>
                      <a:noFill/>
                    </a:lnB>
                    <a:noFill/>
                  </a:tcPr>
                </a:tc>
                <a:extLst>
                  <a:ext uri="{0D108BD9-81ED-4DB2-BD59-A6C34878D82A}">
                    <a16:rowId xmlns:a16="http://schemas.microsoft.com/office/drawing/2014/main" val="3341197494"/>
                  </a:ext>
                </a:extLst>
              </a:tr>
              <a:tr h="228600">
                <a:tc>
                  <a:txBody>
                    <a:bodyPr/>
                    <a:lstStyle/>
                    <a:p>
                      <a:pPr algn="l" fontAlgn="b"/>
                      <a:r>
                        <a:rPr lang="en-ZA" sz="1100" b="0" i="0" u="none" strike="noStrike">
                          <a:solidFill>
                            <a:srgbClr val="000000"/>
                          </a:solidFill>
                          <a:effectLst/>
                          <a:latin typeface="Lato" panose="020F0502020204030203" pitchFamily="34" charset="0"/>
                        </a:rPr>
                        <a:t>Accuracy</a:t>
                      </a: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l" fontAlgn="b"/>
                      <a:endParaRPr lang="en-ZA" sz="1100" b="0" i="0" u="none" strike="noStrike">
                        <a:solidFill>
                          <a:srgbClr val="000000"/>
                        </a:solidFill>
                        <a:effectLst/>
                        <a:latin typeface="Lato" panose="020F0502020204030203" pitchFamily="34" charset="0"/>
                      </a:endParaRP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538041821"/>
                  </a:ext>
                </a:extLst>
              </a:tr>
              <a:tr h="228600">
                <a:tc>
                  <a:txBody>
                    <a:bodyPr/>
                    <a:lstStyle/>
                    <a:p>
                      <a:pPr algn="l" fontAlgn="b"/>
                      <a:r>
                        <a:rPr lang="en-ZA" sz="1100" b="0" i="0" u="none" strike="noStrike">
                          <a:solidFill>
                            <a:srgbClr val="000000"/>
                          </a:solidFill>
                          <a:effectLst/>
                          <a:latin typeface="Lato" panose="020F0502020204030203" pitchFamily="34" charset="0"/>
                        </a:rPr>
                        <a:t>Macro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1427451980"/>
                  </a:ext>
                </a:extLst>
              </a:tr>
              <a:tr h="228600">
                <a:tc>
                  <a:txBody>
                    <a:bodyPr/>
                    <a:lstStyle/>
                    <a:p>
                      <a:pPr algn="l" fontAlgn="b"/>
                      <a:r>
                        <a:rPr lang="en-ZA" sz="1100" b="0" i="0" u="none" strike="noStrike">
                          <a:solidFill>
                            <a:srgbClr val="000000"/>
                          </a:solidFill>
                          <a:effectLst/>
                          <a:latin typeface="Lato" panose="020F0502020204030203" pitchFamily="34" charset="0"/>
                        </a:rPr>
                        <a:t>Weighted Avg</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a:solidFill>
                            <a:srgbClr val="000000"/>
                          </a:solidFill>
                          <a:effectLst/>
                          <a:latin typeface="Lato" panose="020F0502020204030203" pitchFamily="34" charset="0"/>
                        </a:rPr>
                        <a:t>99%</a:t>
                      </a:r>
                    </a:p>
                  </a:txBody>
                  <a:tcPr marL="6350" marR="6350" marT="6350" marB="0" anchor="b">
                    <a:lnL>
                      <a:noFill/>
                    </a:lnL>
                    <a:lnR>
                      <a:noFill/>
                    </a:lnR>
                    <a:lnT>
                      <a:noFill/>
                    </a:lnT>
                    <a:lnB>
                      <a:noFill/>
                    </a:lnB>
                    <a:noFill/>
                  </a:tcPr>
                </a:tc>
                <a:tc>
                  <a:txBody>
                    <a:bodyPr/>
                    <a:lstStyle/>
                    <a:p>
                      <a:pPr algn="r" fontAlgn="b"/>
                      <a:r>
                        <a:rPr lang="en-ZA" sz="1100" b="0" i="0" u="none" strike="noStrike" dirty="0">
                          <a:solidFill>
                            <a:srgbClr val="000000"/>
                          </a:solidFill>
                          <a:effectLst/>
                          <a:latin typeface="Lato" panose="020F0502020204030203"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2268433485"/>
                  </a:ext>
                </a:extLst>
              </a:tr>
            </a:tbl>
          </a:graphicData>
        </a:graphic>
      </p:graphicFrame>
    </p:spTree>
    <p:extLst>
      <p:ext uri="{BB962C8B-B14F-4D97-AF65-F5344CB8AC3E}">
        <p14:creationId xmlns:p14="http://schemas.microsoft.com/office/powerpoint/2010/main" val="187421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1427</TotalTime>
  <Words>1444</Words>
  <Application>Microsoft Office PowerPoint</Application>
  <PresentationFormat>Widescreen</PresentationFormat>
  <Paragraphs>242</Paragraphs>
  <Slides>14</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Aptos</vt:lpstr>
      <vt:lpstr>Aptos Display</vt:lpstr>
      <vt:lpstr>Aptos Narrow</vt:lpstr>
      <vt:lpstr>Arial</vt:lpstr>
      <vt:lpstr>Consolas</vt:lpstr>
      <vt:lpstr>Lao UI</vt:lpstr>
      <vt:lpstr>Lato</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Mubanga Nsofu</dc:creator>
  <cp:lastModifiedBy>Mubanga Nsofu</cp:lastModifiedBy>
  <cp:revision>85</cp:revision>
  <dcterms:created xsi:type="dcterms:W3CDTF">2024-09-05T16:20:33Z</dcterms:created>
  <dcterms:modified xsi:type="dcterms:W3CDTF">2024-12-10T01:43:56Z</dcterms:modified>
</cp:coreProperties>
</file>