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60" r:id="rId3"/>
    <p:sldId id="256" r:id="rId4"/>
    <p:sldId id="284" r:id="rId5"/>
    <p:sldId id="286" r:id="rId6"/>
    <p:sldId id="278" r:id="rId7"/>
    <p:sldId id="280" r:id="rId8"/>
    <p:sldId id="288" r:id="rId9"/>
    <p:sldId id="287" r:id="rId10"/>
    <p:sldId id="290" r:id="rId11"/>
    <p:sldId id="291" r:id="rId12"/>
    <p:sldId id="293" r:id="rId13"/>
    <p:sldId id="282" r:id="rId14"/>
    <p:sldId id="279"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091" autoAdjust="0"/>
  </p:normalViewPr>
  <p:slideViewPr>
    <p:cSldViewPr snapToGrid="0">
      <p:cViewPr varScale="1">
        <p:scale>
          <a:sx n="94" d="100"/>
          <a:sy n="94" d="100"/>
        </p:scale>
        <p:origin x="11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F7A4F-27AD-4084-9B75-EB3EDD3A0258}" type="datetimeFigureOut">
              <a:rPr lang="en-ZA" smtClean="0"/>
              <a:t>2024/12/18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AEBBE-73DC-4841-97B8-DE5EEDC5FE00}" type="slidenum">
              <a:rPr lang="en-ZA" smtClean="0"/>
              <a:t>‹#›</a:t>
            </a:fld>
            <a:endParaRPr lang="en-ZA"/>
          </a:p>
        </p:txBody>
      </p:sp>
    </p:spTree>
    <p:extLst>
      <p:ext uri="{BB962C8B-B14F-4D97-AF65-F5344CB8AC3E}">
        <p14:creationId xmlns:p14="http://schemas.microsoft.com/office/powerpoint/2010/main" val="217997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7B6F7F7B-F61B-D3FC-D963-A876E1B8D5F6}"/>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83C4C8CA-FB20-0509-F73D-064BBCC01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8987B754-5441-BA79-F198-E81991C6E0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bg1"/>
                </a:solidFill>
                <a:effectLst/>
              </a:rPr>
              <a:t>GunKurnia</a:t>
            </a:r>
            <a:r>
              <a:rPr lang="en-US" sz="1200" dirty="0">
                <a:solidFill>
                  <a:schemeClr val="bg1"/>
                </a:solidFill>
                <a:effectLst/>
              </a:rPr>
              <a:t>, (2024). </a:t>
            </a:r>
            <a:endParaRPr dirty="0">
              <a:solidFill>
                <a:schemeClr val="bg1"/>
              </a:solidFill>
            </a:endParaRPr>
          </a:p>
        </p:txBody>
      </p:sp>
    </p:spTree>
    <p:extLst>
      <p:ext uri="{BB962C8B-B14F-4D97-AF65-F5344CB8AC3E}">
        <p14:creationId xmlns:p14="http://schemas.microsoft.com/office/powerpoint/2010/main" val="292647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a6104d7c5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a6104d7c5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a6104d7c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a6104d7c5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B62AEBBE-73DC-4841-97B8-DE5EEDC5FE00}" type="slidenum">
              <a:rPr lang="en-ZA" smtClean="0"/>
              <a:t>4</a:t>
            </a:fld>
            <a:endParaRPr lang="en-ZA"/>
          </a:p>
        </p:txBody>
      </p:sp>
    </p:spTree>
    <p:extLst>
      <p:ext uri="{BB962C8B-B14F-4D97-AF65-F5344CB8AC3E}">
        <p14:creationId xmlns:p14="http://schemas.microsoft.com/office/powerpoint/2010/main" val="190395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fcac892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89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E662B77-C67E-CA30-0A61-5045CA04D7A9}"/>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7886D0B7-5FB7-782B-2982-86C97D2B5A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7AC3EED6-FC05-36F9-30C2-F181CBF574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6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E0E463D-5F51-B126-442F-F46B9672607E}"/>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CCC9BA68-1D98-3A3D-A8D9-7510F70721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C14A0C1A-18A0-5290-351D-6C016E1C04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20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DD98B12-AC20-C591-2A92-08672A832449}"/>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4A28E502-57DF-2AA1-C8EF-0B4E1592F1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21611801-A664-18DB-8B65-150BBF128F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90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44FD994-AAC3-90B1-7438-D51638C015E9}"/>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10303F8A-01DE-48F1-A89B-9C15A891EC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1AA14EB8-B087-C849-60F4-DD9DE92AE3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99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1A5D6B5-CBB3-A2D7-5EBC-741C0A8CEFDE}"/>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616A99C8-14A1-7408-A772-BD2928876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235DCBE0-BC04-452D-10F9-A02B40AE1A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52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5DE387F9-FA82-FF26-A35F-C7F944B3EB24}"/>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2E798993-3E8F-0767-3D6E-A70549989A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4B3EA0A4-8C5B-31A4-D378-06CD3F4C52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59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BF39-B9DB-8D5F-7792-E98F4E5DE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3627F93E-5EA6-39DE-C4F2-4A937183F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F639F7-A515-D33E-B58A-AA8AA3743DA9}"/>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5" name="Footer Placeholder 4">
            <a:extLst>
              <a:ext uri="{FF2B5EF4-FFF2-40B4-BE49-F238E27FC236}">
                <a16:creationId xmlns:a16="http://schemas.microsoft.com/office/drawing/2014/main" id="{F9E60C5A-B404-0379-7A0A-50F99D3C2BB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20616B-D47C-6FA3-01E2-385C8C9FD07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204779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671A-6554-1AC9-FFF8-2A0C62BE9C39}"/>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763089A-BA7E-256E-1F60-76FCF383C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D83AAF9-9561-ADFB-5BB4-ED3D42C04D3E}"/>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5" name="Footer Placeholder 4">
            <a:extLst>
              <a:ext uri="{FF2B5EF4-FFF2-40B4-BE49-F238E27FC236}">
                <a16:creationId xmlns:a16="http://schemas.microsoft.com/office/drawing/2014/main" id="{F38F46BD-A819-8DE9-5665-F2222F8CBD8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BA1F27-EE7C-454D-629E-F606857DAF36}"/>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386778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2F87E-A111-9BD2-89FD-60C361775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1CCF5AF-0ADD-347B-2BC0-747F773FC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7CA3CE8-E628-F0D5-EB06-13E964C86F41}"/>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5" name="Footer Placeholder 4">
            <a:extLst>
              <a:ext uri="{FF2B5EF4-FFF2-40B4-BE49-F238E27FC236}">
                <a16:creationId xmlns:a16="http://schemas.microsoft.com/office/drawing/2014/main" id="{175B99E9-B22B-C12A-1E5A-05FC2B191E9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73C5C5-02C1-AE0C-59D0-A66AAD4DBDD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270369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10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53450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012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92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1982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03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50215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636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DD7-79CC-21E9-45C7-4E857CDE893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5F1F3BF-15FD-D67E-A5DD-D1BC9EF25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C9F1A18-9D78-77F8-BBA8-3F7E540D098C}"/>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5" name="Footer Placeholder 4">
            <a:extLst>
              <a:ext uri="{FF2B5EF4-FFF2-40B4-BE49-F238E27FC236}">
                <a16:creationId xmlns:a16="http://schemas.microsoft.com/office/drawing/2014/main" id="{1BF07283-0F28-6C1C-5DED-C22F3D0E42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E2789B7-C89C-DC3D-E7AB-67432707680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685758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186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265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191A-0C00-0ACA-64B3-2CD0B10DF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D75FF8E-A004-3BF2-4D50-646848F5C5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8888A-AA13-EC3F-8FD0-F01613AF601C}"/>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5" name="Footer Placeholder 4">
            <a:extLst>
              <a:ext uri="{FF2B5EF4-FFF2-40B4-BE49-F238E27FC236}">
                <a16:creationId xmlns:a16="http://schemas.microsoft.com/office/drawing/2014/main" id="{375E9F71-4B43-4CE4-AF77-E619D6F83BC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2EC64D-16CD-E5CC-D91C-428D3819AF0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330486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D1E6-937B-C00F-2997-54FA97EC3BF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EF86167-9EE1-7532-C809-DBFA90931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7A8541A-3FD9-95B2-D57F-8096FA53E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A40E58FF-0374-1F8A-99A9-05E18A7A9DD4}"/>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6" name="Footer Placeholder 5">
            <a:extLst>
              <a:ext uri="{FF2B5EF4-FFF2-40B4-BE49-F238E27FC236}">
                <a16:creationId xmlns:a16="http://schemas.microsoft.com/office/drawing/2014/main" id="{70A5D693-F155-F0C1-9EE3-508F0D51EDA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1293CCC-1B7A-DB55-A10C-9DA09F55E368}"/>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73033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BA5A-639C-E354-757F-5F71385616C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6722469-D634-AC1F-2387-574892BB3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66E36E-0163-CBC1-6CA5-3CE4348DC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998DFCD-E619-F34C-C1E0-39388669B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3D971-B0B9-733C-0F74-34F945BDC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0441949-F9F8-47E5-5318-8F153F2E36CA}"/>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8" name="Footer Placeholder 7">
            <a:extLst>
              <a:ext uri="{FF2B5EF4-FFF2-40B4-BE49-F238E27FC236}">
                <a16:creationId xmlns:a16="http://schemas.microsoft.com/office/drawing/2014/main" id="{7E12D3DC-BE25-7A52-4B5B-452E19BA488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9F1D479D-50DB-17A0-72C4-190EEE05C3B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33503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BA87-D774-4463-6D4D-5A5539E0DE2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F895FB2-D92A-1321-74E9-E581458F84F0}"/>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4" name="Footer Placeholder 3">
            <a:extLst>
              <a:ext uri="{FF2B5EF4-FFF2-40B4-BE49-F238E27FC236}">
                <a16:creationId xmlns:a16="http://schemas.microsoft.com/office/drawing/2014/main" id="{4DB5885E-CE25-7E82-CDD3-BE2DABF02C2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DEA7385-CF7D-EDCC-C869-F79858B036FD}"/>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93554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DD6E1-6B3D-2ED0-BFF9-E775B6FD7680}"/>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3" name="Footer Placeholder 2">
            <a:extLst>
              <a:ext uri="{FF2B5EF4-FFF2-40B4-BE49-F238E27FC236}">
                <a16:creationId xmlns:a16="http://schemas.microsoft.com/office/drawing/2014/main" id="{6A2BD278-AF86-7926-5660-D70FF18A39D0}"/>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A31958F-E967-1D58-2829-557CC385CA4C}"/>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73682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E640-E1FF-595B-702F-7E875D32A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8CD6ADDC-9E1A-0C80-84A6-37F54AE9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BA723BB-6ABC-C15C-F2BF-CED750593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10B8E-3DA2-DC5F-CCA5-116C4480ED91}"/>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6" name="Footer Placeholder 5">
            <a:extLst>
              <a:ext uri="{FF2B5EF4-FFF2-40B4-BE49-F238E27FC236}">
                <a16:creationId xmlns:a16="http://schemas.microsoft.com/office/drawing/2014/main" id="{42ED4147-EC18-FD65-17FE-A49DEA67DDA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54F4FD2-DFFE-13CC-1B3B-F5A38726FD9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66424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E6A0-A74D-8BC1-382D-09C3697EA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4475A2F-C37C-E6EF-8891-36A4CD430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0F1978F8-6EA3-3602-113F-87F032A19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164C0-0185-6F9B-4EE5-B1B9D1876F5F}"/>
              </a:ext>
            </a:extLst>
          </p:cNvPr>
          <p:cNvSpPr>
            <a:spLocks noGrp="1"/>
          </p:cNvSpPr>
          <p:nvPr>
            <p:ph type="dt" sz="half" idx="10"/>
          </p:nvPr>
        </p:nvSpPr>
        <p:spPr/>
        <p:txBody>
          <a:bodyPr/>
          <a:lstStyle/>
          <a:p>
            <a:fld id="{8E2EED8F-FF8C-42D5-A829-32155265B456}" type="datetimeFigureOut">
              <a:rPr lang="en-ZA" smtClean="0"/>
              <a:t>2024/12/18</a:t>
            </a:fld>
            <a:endParaRPr lang="en-ZA"/>
          </a:p>
        </p:txBody>
      </p:sp>
      <p:sp>
        <p:nvSpPr>
          <p:cNvPr id="6" name="Footer Placeholder 5">
            <a:extLst>
              <a:ext uri="{FF2B5EF4-FFF2-40B4-BE49-F238E27FC236}">
                <a16:creationId xmlns:a16="http://schemas.microsoft.com/office/drawing/2014/main" id="{EC76083B-5B46-3813-4E8D-B5D4D63F9F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B03FEB7-D802-8EFE-603D-FED845A5FD2F}"/>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402414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0EAE7-2048-8A63-19E7-651D08ECA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CB3295A-7EBC-AFE4-0CDC-4884A7DF7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425F362-28BE-8449-EDDD-544B2E0A6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2EED8F-FF8C-42D5-A829-32155265B456}" type="datetimeFigureOut">
              <a:rPr lang="en-ZA" smtClean="0"/>
              <a:t>2024/12/18</a:t>
            </a:fld>
            <a:endParaRPr lang="en-ZA"/>
          </a:p>
        </p:txBody>
      </p:sp>
      <p:sp>
        <p:nvSpPr>
          <p:cNvPr id="5" name="Footer Placeholder 4">
            <a:extLst>
              <a:ext uri="{FF2B5EF4-FFF2-40B4-BE49-F238E27FC236}">
                <a16:creationId xmlns:a16="http://schemas.microsoft.com/office/drawing/2014/main" id="{D28DCCC9-F84D-99F9-7675-8A1C10E2C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195EEC1-B52C-BDE4-FB71-4F6803517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5CD9DE-A632-42D7-B28B-7F4B74DFDC56}" type="slidenum">
              <a:rPr lang="en-ZA" smtClean="0"/>
              <a:t>‹#›</a:t>
            </a:fld>
            <a:endParaRPr lang="en-ZA"/>
          </a:p>
        </p:txBody>
      </p:sp>
    </p:spTree>
    <p:extLst>
      <p:ext uri="{BB962C8B-B14F-4D97-AF65-F5344CB8AC3E}">
        <p14:creationId xmlns:p14="http://schemas.microsoft.com/office/powerpoint/2010/main" val="89539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54189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medium.com/@gunkurnia/selecting-independent-features-balancing-feature-selection-shap-values-and-domain-knowledge-for-d3231a332a9c" TargetMode="External"/><Relationship Id="rId3" Type="http://schemas.openxmlformats.org/officeDocument/2006/relationships/image" Target="../media/image12.png"/><Relationship Id="rId7" Type="http://schemas.openxmlformats.org/officeDocument/2006/relationships/hyperlink" Target="https://doi.org/10.1145/3292500.3330648"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hyperlink" Target="https://towardsdatascience.com/class-imbalance-strategies-a-visual-guide-with-code-8bc8fae71e1a" TargetMode="External"/><Relationship Id="rId5" Type="http://schemas.openxmlformats.org/officeDocument/2006/relationships/hyperlink" Target="https://medium.com/@tam.tamanna18/handling-imbalanced-datasets-in-python-methods-and-procedures-7376f99794de%3c/p" TargetMode="External"/><Relationship Id="rId4" Type="http://schemas.openxmlformats.org/officeDocument/2006/relationships/hyperlink" Target="https://www.tensorflow.org/tutorials/structured_data/imbalanced_data" TargetMode="Externa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1911355" y="534987"/>
            <a:ext cx="1789909" cy="715963"/>
          </a:xfrm>
          <a:prstGeom prst="rect">
            <a:avLst/>
          </a:prstGeom>
          <a:noFill/>
          <a:ln>
            <a:noFill/>
          </a:ln>
        </p:spPr>
      </p:pic>
      <p:pic>
        <p:nvPicPr>
          <p:cNvPr id="55" name="Google Shape;55;p13"/>
          <p:cNvPicPr preferRelativeResize="0"/>
          <p:nvPr/>
        </p:nvPicPr>
        <p:blipFill>
          <a:blip r:embed="rId4">
            <a:alphaModFix/>
          </a:blip>
          <a:stretch>
            <a:fillRect/>
          </a:stretch>
        </p:blipFill>
        <p:spPr>
          <a:xfrm>
            <a:off x="1406200" y="1555750"/>
            <a:ext cx="2967964" cy="5302251"/>
          </a:xfrm>
          <a:prstGeom prst="rect">
            <a:avLst/>
          </a:prstGeom>
          <a:noFill/>
          <a:ln>
            <a:noFill/>
          </a:ln>
        </p:spPr>
      </p:pic>
      <p:sp>
        <p:nvSpPr>
          <p:cNvPr id="58" name="Google Shape;58;p13"/>
          <p:cNvSpPr txBox="1">
            <a:spLocks noGrp="1"/>
          </p:cNvSpPr>
          <p:nvPr>
            <p:ph type="subTitle" idx="1"/>
          </p:nvPr>
        </p:nvSpPr>
        <p:spPr>
          <a:xfrm>
            <a:off x="5364783" y="501802"/>
            <a:ext cx="2884773" cy="566263"/>
          </a:xfrm>
          <a:prstGeom prst="rect">
            <a:avLst/>
          </a:prstGeom>
        </p:spPr>
        <p:txBody>
          <a:bodyPr spcFirstLastPara="1" wrap="square" lIns="91425" tIns="91425" rIns="91425" bIns="91425" anchor="t" anchorCtr="0">
            <a:noAutofit/>
          </a:bodyPr>
          <a:lstStyle/>
          <a:p>
            <a:pPr marL="0" indent="0" algn="l"/>
            <a:endParaRPr lang="en-US" dirty="0">
              <a:latin typeface="Lao UI" panose="020F0502020204030204" pitchFamily="34" charset="0"/>
              <a:cs typeface="Lao UI" panose="020F0502020204030204" pitchFamily="34" charset="0"/>
            </a:endParaRPr>
          </a:p>
          <a:p>
            <a:pPr marL="0" indent="0" algn="l"/>
            <a:endParaRPr lang="en" sz="2400" dirty="0">
              <a:solidFill>
                <a:srgbClr val="000000"/>
              </a:solidFill>
              <a:latin typeface="Lao UI" panose="020F0502020204030204" pitchFamily="34" charset="0"/>
              <a:ea typeface="Roboto Light"/>
              <a:cs typeface="Lao UI" panose="020F0502020204030204" pitchFamily="34" charset="0"/>
            </a:endParaRPr>
          </a:p>
        </p:txBody>
      </p:sp>
      <p:sp>
        <p:nvSpPr>
          <p:cNvPr id="2" name="TextBox 1">
            <a:extLst>
              <a:ext uri="{FF2B5EF4-FFF2-40B4-BE49-F238E27FC236}">
                <a16:creationId xmlns:a16="http://schemas.microsoft.com/office/drawing/2014/main" id="{9DCB902E-0A47-4EA0-92B6-AAF7EA89461C}"/>
              </a:ext>
            </a:extLst>
          </p:cNvPr>
          <p:cNvSpPr txBox="1"/>
          <p:nvPr/>
        </p:nvSpPr>
        <p:spPr>
          <a:xfrm>
            <a:off x="4278776" y="1555749"/>
            <a:ext cx="758995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40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Assignment Six</a:t>
            </a:r>
          </a:p>
          <a:p>
            <a:pPr>
              <a:buClr>
                <a:srgbClr val="000000"/>
              </a:buClr>
            </a:pPr>
            <a:endParaRPr lang="en-US" sz="20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endParaRPr>
          </a:p>
          <a:p>
            <a:pPr>
              <a:buClr>
                <a:srgbClr val="000000"/>
              </a:buClr>
            </a:pPr>
            <a:r>
              <a:rPr lang="en-US" sz="24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Title: </a:t>
            </a:r>
            <a:r>
              <a:rPr lang="en-US" sz="2400" kern="0" dirty="0" err="1">
                <a:solidFill>
                  <a:srgbClr val="000000"/>
                </a:solidFill>
                <a:latin typeface="Lato" panose="020F0502020204030203" pitchFamily="34" charset="0"/>
                <a:ea typeface="Roboto" panose="02000000000000000000" pitchFamily="2" charset="0"/>
                <a:cs typeface="Lao UI" panose="020F0502020204030204" pitchFamily="34" charset="0"/>
                <a:sym typeface="Arial"/>
              </a:rPr>
              <a:t>Otomoto</a:t>
            </a:r>
            <a:r>
              <a:rPr lang="en-US" sz="2400"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 Marketing Segmentation Model Optimization</a:t>
            </a:r>
          </a:p>
        </p:txBody>
      </p:sp>
      <p:sp>
        <p:nvSpPr>
          <p:cNvPr id="7" name="TextBox 6">
            <a:extLst>
              <a:ext uri="{FF2B5EF4-FFF2-40B4-BE49-F238E27FC236}">
                <a16:creationId xmlns:a16="http://schemas.microsoft.com/office/drawing/2014/main" id="{5DBFCEE1-AC62-FEA4-8C96-84C309619D3F}"/>
              </a:ext>
            </a:extLst>
          </p:cNvPr>
          <p:cNvSpPr txBox="1"/>
          <p:nvPr/>
        </p:nvSpPr>
        <p:spPr>
          <a:xfrm>
            <a:off x="4374164" y="4947425"/>
            <a:ext cx="6050768" cy="16312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Name: Mubanga Nsofu</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Learner ID: 149050</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Date: 18</a:t>
            </a:r>
            <a:r>
              <a:rPr lang="en" sz="2500" b="1" kern="0" baseline="3000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th</a:t>
            </a: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 December 2024</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Lecturer: </a:t>
            </a:r>
            <a:r>
              <a:rPr lang="en-ZA"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Professor Bucciarelli</a:t>
            </a:r>
            <a:endParaRPr lang="en" sz="2500"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endParaRPr>
          </a:p>
        </p:txBody>
      </p:sp>
      <p:sp>
        <p:nvSpPr>
          <p:cNvPr id="10" name="TextBox 9">
            <a:extLst>
              <a:ext uri="{FF2B5EF4-FFF2-40B4-BE49-F238E27FC236}">
                <a16:creationId xmlns:a16="http://schemas.microsoft.com/office/drawing/2014/main" id="{EC78E8F4-9294-2565-3E25-38FF3C4A7F18}"/>
              </a:ext>
            </a:extLst>
          </p:cNvPr>
          <p:cNvSpPr txBox="1"/>
          <p:nvPr/>
        </p:nvSpPr>
        <p:spPr>
          <a:xfrm>
            <a:off x="5297349" y="434495"/>
            <a:ext cx="6571377"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BAN6440: Applied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a:extLst>
            <a:ext uri="{FF2B5EF4-FFF2-40B4-BE49-F238E27FC236}">
              <a16:creationId xmlns:a16="http://schemas.microsoft.com/office/drawing/2014/main" id="{0B8E55B8-35D9-D8E8-0937-2835B92FD1A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D1804A-BDB7-AF74-8399-82BD5158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a:extLst>
              <a:ext uri="{FF2B5EF4-FFF2-40B4-BE49-F238E27FC236}">
                <a16:creationId xmlns:a16="http://schemas.microsoft.com/office/drawing/2014/main" id="{3F696ABC-8753-0701-D9BE-5B9693F75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457CCB-0D20-57CA-3D4F-F66DEBCFC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E4D3D9-6A02-DDC5-A1D8-D210661A7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E3E3240-D919-5EC9-0AE4-609FAA5C67E1}"/>
              </a:ext>
            </a:extLst>
          </p:cNvPr>
          <p:cNvSpPr txBox="1"/>
          <p:nvPr/>
        </p:nvSpPr>
        <p:spPr>
          <a:xfrm>
            <a:off x="660042" y="2945176"/>
            <a:ext cx="2878688" cy="27579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buClr>
                <a:srgbClr val="000000"/>
              </a:buClr>
            </a:pPr>
            <a:r>
              <a:rPr lang="en-US" sz="4000" b="1" dirty="0">
                <a:solidFill>
                  <a:srgbClr val="FFFFFF"/>
                </a:solidFill>
                <a:latin typeface="Lato" panose="020F0502020204030203" pitchFamily="34" charset="0"/>
                <a:ea typeface="+mj-ea"/>
                <a:cs typeface="+mj-cs"/>
                <a:sym typeface="Arial"/>
              </a:rPr>
              <a:t>Confusion Matrix [2/3]</a:t>
            </a:r>
          </a:p>
        </p:txBody>
      </p:sp>
      <p:pic>
        <p:nvPicPr>
          <p:cNvPr id="4" name="Picture 3" descr="A diagram of a diagram&#10;&#10;Description automatically generated with medium confidence">
            <a:extLst>
              <a:ext uri="{FF2B5EF4-FFF2-40B4-BE49-F238E27FC236}">
                <a16:creationId xmlns:a16="http://schemas.microsoft.com/office/drawing/2014/main" id="{FBB9403B-B9B1-CC5E-1C7A-5D4B1998E8AE}"/>
              </a:ext>
            </a:extLst>
          </p:cNvPr>
          <p:cNvPicPr>
            <a:picLocks noChangeAspect="1"/>
          </p:cNvPicPr>
          <p:nvPr/>
        </p:nvPicPr>
        <p:blipFill>
          <a:blip r:embed="rId3"/>
          <a:stretch>
            <a:fillRect/>
          </a:stretch>
        </p:blipFill>
        <p:spPr>
          <a:xfrm>
            <a:off x="4126288" y="167432"/>
            <a:ext cx="3147413" cy="3261568"/>
          </a:xfrm>
          <a:prstGeom prst="rect">
            <a:avLst/>
          </a:prstGeom>
        </p:spPr>
      </p:pic>
      <p:pic>
        <p:nvPicPr>
          <p:cNvPr id="3" name="Picture 2" descr="A diagram of a model&#10;&#10;Description automatically generated">
            <a:extLst>
              <a:ext uri="{FF2B5EF4-FFF2-40B4-BE49-F238E27FC236}">
                <a16:creationId xmlns:a16="http://schemas.microsoft.com/office/drawing/2014/main" id="{C5866E92-0800-AA77-47DA-A8B3E16A751E}"/>
              </a:ext>
            </a:extLst>
          </p:cNvPr>
          <p:cNvPicPr>
            <a:picLocks noChangeAspect="1"/>
          </p:cNvPicPr>
          <p:nvPr/>
        </p:nvPicPr>
        <p:blipFill>
          <a:blip r:embed="rId4"/>
          <a:stretch>
            <a:fillRect/>
          </a:stretch>
        </p:blipFill>
        <p:spPr>
          <a:xfrm>
            <a:off x="8161864" y="173070"/>
            <a:ext cx="3141973" cy="3255930"/>
          </a:xfrm>
          <a:prstGeom prst="rect">
            <a:avLst/>
          </a:prstGeom>
        </p:spPr>
      </p:pic>
      <p:sp>
        <p:nvSpPr>
          <p:cNvPr id="6" name="TextBox 5">
            <a:extLst>
              <a:ext uri="{FF2B5EF4-FFF2-40B4-BE49-F238E27FC236}">
                <a16:creationId xmlns:a16="http://schemas.microsoft.com/office/drawing/2014/main" id="{548182CC-E127-ABD6-6EF7-781BAC09ECF4}"/>
              </a:ext>
            </a:extLst>
          </p:cNvPr>
          <p:cNvSpPr txBox="1"/>
          <p:nvPr/>
        </p:nvSpPr>
        <p:spPr>
          <a:xfrm>
            <a:off x="4126288" y="3596432"/>
            <a:ext cx="7790409" cy="290269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b="1" i="1" dirty="0">
                <a:latin typeface="Lato" panose="020F0502020204030203" pitchFamily="34" charset="0"/>
              </a:rPr>
              <a:t>Cost of False Positives:</a:t>
            </a:r>
            <a:r>
              <a:rPr lang="en-US" sz="1400" dirty="0">
                <a:latin typeface="Lato" panose="020F0502020204030203" pitchFamily="34" charset="0"/>
              </a:rPr>
              <a:t> A false positive occurs when </a:t>
            </a:r>
            <a:r>
              <a:rPr lang="en-US" sz="1400" dirty="0" err="1">
                <a:latin typeface="Lato" panose="020F0502020204030203" pitchFamily="34" charset="0"/>
              </a:rPr>
              <a:t>Otomoto</a:t>
            </a:r>
            <a:r>
              <a:rPr lang="en-US" sz="1400" dirty="0">
                <a:latin typeface="Lato" panose="020F0502020204030203" pitchFamily="34" charset="0"/>
              </a:rPr>
              <a:t> wrongly predicts customer churn. This can waste resources but is less costly than losing a customer. The new model has </a:t>
            </a:r>
            <a:r>
              <a:rPr lang="en-US" sz="1400" b="1" dirty="0">
                <a:latin typeface="Lato" panose="020F0502020204030203" pitchFamily="34" charset="0"/>
              </a:rPr>
              <a:t>589 </a:t>
            </a:r>
            <a:r>
              <a:rPr lang="en-US" sz="1400" dirty="0">
                <a:latin typeface="Lato" panose="020F0502020204030203" pitchFamily="34" charset="0"/>
              </a:rPr>
              <a:t>false positives, down from </a:t>
            </a:r>
            <a:r>
              <a:rPr lang="en-US" sz="1400" b="1" dirty="0">
                <a:latin typeface="Lato" panose="020F0502020204030203" pitchFamily="34" charset="0"/>
              </a:rPr>
              <a:t>620</a:t>
            </a:r>
            <a:r>
              <a:rPr lang="en-US" sz="1400" dirty="0">
                <a:latin typeface="Lato" panose="020F0502020204030203" pitchFamily="34" charset="0"/>
              </a:rPr>
              <a:t> in the base model. </a:t>
            </a:r>
            <a:r>
              <a:rPr lang="en-US" sz="1400" b="0" dirty="0">
                <a:effectLst/>
                <a:latin typeface="Lato" panose="020F0502020204030203" pitchFamily="34" charset="0"/>
              </a:rPr>
              <a:t>This means the new ANN model has a superior ability to identify churners</a:t>
            </a:r>
          </a:p>
          <a:p>
            <a:pPr marL="285750" indent="-228600">
              <a:lnSpc>
                <a:spcPct val="90000"/>
              </a:lnSpc>
              <a:spcAft>
                <a:spcPts val="600"/>
              </a:spcAft>
              <a:buFont typeface="Arial" panose="020B0604020202020204" pitchFamily="34" charset="0"/>
              <a:buChar char="•"/>
            </a:pPr>
            <a:r>
              <a:rPr lang="en-US" sz="1400" dirty="0">
                <a:latin typeface="Lato" panose="020F0502020204030203" pitchFamily="34" charset="0"/>
              </a:rPr>
              <a:t>The New Model shows improvement across all metrics:</a:t>
            </a:r>
          </a:p>
          <a:p>
            <a:pPr marL="285750" indent="-228600">
              <a:lnSpc>
                <a:spcPct val="90000"/>
              </a:lnSpc>
              <a:spcAft>
                <a:spcPts val="600"/>
              </a:spcAft>
              <a:buFont typeface="Arial" panose="020B0604020202020204" pitchFamily="34" charset="0"/>
              <a:buChar char="•"/>
            </a:pPr>
            <a:r>
              <a:rPr lang="en-US" sz="1400" dirty="0">
                <a:latin typeface="Lato" panose="020F0502020204030203" pitchFamily="34" charset="0"/>
              </a:rPr>
              <a:t>A higher recall for the new model allows it to capture a larger proportion </a:t>
            </a:r>
            <a:r>
              <a:rPr lang="en-US" sz="1400" b="1" dirty="0">
                <a:latin typeface="Lato" panose="020F0502020204030203" pitchFamily="34" charset="0"/>
              </a:rPr>
              <a:t>of actual churners</a:t>
            </a:r>
          </a:p>
          <a:p>
            <a:pPr marL="742950" lvl="1" indent="-228600">
              <a:lnSpc>
                <a:spcPct val="90000"/>
              </a:lnSpc>
              <a:spcAft>
                <a:spcPts val="600"/>
              </a:spcAft>
              <a:buFont typeface="Arial" panose="020B0604020202020204" pitchFamily="34" charset="0"/>
              <a:buChar char="•"/>
            </a:pPr>
            <a:r>
              <a:rPr lang="en-US" sz="1400" b="1" i="1" dirty="0">
                <a:latin typeface="Lato" panose="020F0502020204030203" pitchFamily="34" charset="0"/>
              </a:rPr>
              <a:t>Recall = TP/(TP+FN) </a:t>
            </a:r>
            <a:r>
              <a:rPr lang="en-US" sz="1400" dirty="0">
                <a:latin typeface="Lato" panose="020F0502020204030203" pitchFamily="34" charset="0"/>
              </a:rPr>
              <a:t>,  426/(426+41) =</a:t>
            </a:r>
            <a:r>
              <a:rPr lang="en-US" sz="1400" b="1" i="1" dirty="0">
                <a:latin typeface="Lato" panose="020F0502020204030203" pitchFamily="34" charset="0"/>
              </a:rPr>
              <a:t>0.912(New Model) </a:t>
            </a:r>
            <a:r>
              <a:rPr lang="en-US" sz="1400" dirty="0">
                <a:latin typeface="Lato" panose="020F0502020204030203" pitchFamily="34" charset="0"/>
              </a:rPr>
              <a:t>compared to              409/(409+58) = </a:t>
            </a:r>
            <a:r>
              <a:rPr lang="en-US" sz="1400" b="1" dirty="0">
                <a:latin typeface="Lato" panose="020F0502020204030203" pitchFamily="34" charset="0"/>
              </a:rPr>
              <a:t>0.875 (base model)</a:t>
            </a:r>
          </a:p>
          <a:p>
            <a:pPr marL="285750" indent="-228600">
              <a:lnSpc>
                <a:spcPct val="90000"/>
              </a:lnSpc>
              <a:spcAft>
                <a:spcPts val="600"/>
              </a:spcAft>
              <a:buFont typeface="Arial" panose="020B0604020202020204" pitchFamily="34" charset="0"/>
              <a:buChar char="•"/>
            </a:pPr>
            <a:r>
              <a:rPr lang="en-US" sz="1400" b="0" dirty="0">
                <a:effectLst/>
                <a:latin typeface="Lato" panose="020F0502020204030203" pitchFamily="34" charset="0"/>
              </a:rPr>
              <a:t>A higher Precision allows the new model to have a better rate of correct churn predictions among all the positive cases</a:t>
            </a:r>
          </a:p>
          <a:p>
            <a:pPr marL="742950" lvl="1" indent="-228600">
              <a:lnSpc>
                <a:spcPct val="90000"/>
              </a:lnSpc>
              <a:spcAft>
                <a:spcPts val="600"/>
              </a:spcAft>
              <a:buFont typeface="Arial" panose="020B0604020202020204" pitchFamily="34" charset="0"/>
              <a:buChar char="•"/>
            </a:pPr>
            <a:r>
              <a:rPr lang="en-US" sz="1400" b="1" i="1" dirty="0">
                <a:latin typeface="Lato" panose="020F0502020204030203" pitchFamily="34" charset="0"/>
              </a:rPr>
              <a:t>Precision = TP/(TP+FP)</a:t>
            </a:r>
            <a:r>
              <a:rPr lang="en-US" sz="1400" dirty="0">
                <a:latin typeface="Lato" panose="020F0502020204030203" pitchFamily="34" charset="0"/>
              </a:rPr>
              <a:t>, 426/(426+589) = </a:t>
            </a:r>
            <a:r>
              <a:rPr lang="en-US" sz="1400" b="1" i="1" dirty="0">
                <a:latin typeface="Lato" panose="020F0502020204030203" pitchFamily="34" charset="0"/>
              </a:rPr>
              <a:t>0.420(New Model) </a:t>
            </a:r>
            <a:r>
              <a:rPr lang="en-US" sz="1400" dirty="0">
                <a:latin typeface="Lato" panose="020F0502020204030203" pitchFamily="34" charset="0"/>
              </a:rPr>
              <a:t>compared to 409/(409+620) = </a:t>
            </a:r>
            <a:r>
              <a:rPr lang="en-US" sz="1400" b="1" i="1" dirty="0">
                <a:latin typeface="Lato" panose="020F0502020204030203" pitchFamily="34" charset="0"/>
              </a:rPr>
              <a:t>0.397 (base model)</a:t>
            </a:r>
            <a:endParaRPr lang="en-US" sz="1400" b="1" i="1" dirty="0">
              <a:effectLst/>
              <a:latin typeface="Lato" panose="020F0502020204030203" pitchFamily="34" charset="0"/>
            </a:endParaRPr>
          </a:p>
        </p:txBody>
      </p:sp>
    </p:spTree>
    <p:extLst>
      <p:ext uri="{BB962C8B-B14F-4D97-AF65-F5344CB8AC3E}">
        <p14:creationId xmlns:p14="http://schemas.microsoft.com/office/powerpoint/2010/main" val="404472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a:extLst>
            <a:ext uri="{FF2B5EF4-FFF2-40B4-BE49-F238E27FC236}">
              <a16:creationId xmlns:a16="http://schemas.microsoft.com/office/drawing/2014/main" id="{BE8A3FC8-FF56-629F-9AB8-4B48085B78E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1CB10C-7BD5-A9F4-2473-023DC3F7C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a:extLst>
              <a:ext uri="{FF2B5EF4-FFF2-40B4-BE49-F238E27FC236}">
                <a16:creationId xmlns:a16="http://schemas.microsoft.com/office/drawing/2014/main" id="{1BEDCDF3-EA02-85F9-1211-EB631251A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215595E-E46C-D294-FE58-83B16EA86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E5FF91D-CB83-6A87-82BC-222A5DE4A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B2AF3F3-2CD9-055A-564B-EB1A3F82FFEE}"/>
              </a:ext>
            </a:extLst>
          </p:cNvPr>
          <p:cNvSpPr txBox="1"/>
          <p:nvPr/>
        </p:nvSpPr>
        <p:spPr>
          <a:xfrm>
            <a:off x="660042" y="2945176"/>
            <a:ext cx="2878688" cy="27579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buClr>
                <a:srgbClr val="000000"/>
              </a:buClr>
            </a:pPr>
            <a:r>
              <a:rPr lang="en-US" sz="4000" b="1" dirty="0">
                <a:solidFill>
                  <a:srgbClr val="FFFFFF"/>
                </a:solidFill>
                <a:latin typeface="Lato" panose="020F0502020204030203" pitchFamily="34" charset="0"/>
                <a:ea typeface="+mj-ea"/>
                <a:cs typeface="+mj-cs"/>
                <a:sym typeface="Arial"/>
              </a:rPr>
              <a:t>Confusion Matrix [3/3]</a:t>
            </a:r>
          </a:p>
        </p:txBody>
      </p:sp>
      <p:pic>
        <p:nvPicPr>
          <p:cNvPr id="4" name="Picture 3" descr="A diagram of a diagram&#10;&#10;Description automatically generated with medium confidence">
            <a:extLst>
              <a:ext uri="{FF2B5EF4-FFF2-40B4-BE49-F238E27FC236}">
                <a16:creationId xmlns:a16="http://schemas.microsoft.com/office/drawing/2014/main" id="{A343387C-F7DB-F841-FA20-B8D5A9A29F74}"/>
              </a:ext>
            </a:extLst>
          </p:cNvPr>
          <p:cNvPicPr>
            <a:picLocks noChangeAspect="1"/>
          </p:cNvPicPr>
          <p:nvPr/>
        </p:nvPicPr>
        <p:blipFill>
          <a:blip r:embed="rId3"/>
          <a:stretch>
            <a:fillRect/>
          </a:stretch>
        </p:blipFill>
        <p:spPr>
          <a:xfrm>
            <a:off x="4126288" y="167432"/>
            <a:ext cx="3147413" cy="3261568"/>
          </a:xfrm>
          <a:prstGeom prst="rect">
            <a:avLst/>
          </a:prstGeom>
        </p:spPr>
      </p:pic>
      <p:pic>
        <p:nvPicPr>
          <p:cNvPr id="3" name="Picture 2" descr="A diagram of a model&#10;&#10;Description automatically generated">
            <a:extLst>
              <a:ext uri="{FF2B5EF4-FFF2-40B4-BE49-F238E27FC236}">
                <a16:creationId xmlns:a16="http://schemas.microsoft.com/office/drawing/2014/main" id="{3F742524-0FA7-C090-56D4-491507FBBF8B}"/>
              </a:ext>
            </a:extLst>
          </p:cNvPr>
          <p:cNvPicPr>
            <a:picLocks noChangeAspect="1"/>
          </p:cNvPicPr>
          <p:nvPr/>
        </p:nvPicPr>
        <p:blipFill>
          <a:blip r:embed="rId4"/>
          <a:stretch>
            <a:fillRect/>
          </a:stretch>
        </p:blipFill>
        <p:spPr>
          <a:xfrm>
            <a:off x="8161864" y="173070"/>
            <a:ext cx="3141973" cy="3255930"/>
          </a:xfrm>
          <a:prstGeom prst="rect">
            <a:avLst/>
          </a:prstGeom>
        </p:spPr>
      </p:pic>
      <p:sp>
        <p:nvSpPr>
          <p:cNvPr id="6" name="TextBox 5">
            <a:extLst>
              <a:ext uri="{FF2B5EF4-FFF2-40B4-BE49-F238E27FC236}">
                <a16:creationId xmlns:a16="http://schemas.microsoft.com/office/drawing/2014/main" id="{2F7C2CD7-7260-F152-0354-F96A2D5E68A1}"/>
              </a:ext>
            </a:extLst>
          </p:cNvPr>
          <p:cNvSpPr txBox="1"/>
          <p:nvPr/>
        </p:nvSpPr>
        <p:spPr>
          <a:xfrm>
            <a:off x="4126288" y="3596432"/>
            <a:ext cx="7790409" cy="290269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latin typeface="Lato" panose="020F0502020204030203" pitchFamily="34" charset="0"/>
              </a:rPr>
              <a:t>A higher specificity for the new model allows it to capture the proportion of actual negatives that were correctly identified</a:t>
            </a:r>
            <a:endParaRPr lang="en-US" sz="1400" b="1" dirty="0">
              <a:latin typeface="Lato" panose="020F0502020204030203" pitchFamily="34" charset="0"/>
            </a:endParaRPr>
          </a:p>
          <a:p>
            <a:pPr marL="742950" lvl="1" indent="-228600">
              <a:lnSpc>
                <a:spcPct val="90000"/>
              </a:lnSpc>
              <a:spcAft>
                <a:spcPts val="600"/>
              </a:spcAft>
              <a:buFont typeface="Arial" panose="020B0604020202020204" pitchFamily="34" charset="0"/>
              <a:buChar char="•"/>
            </a:pPr>
            <a:r>
              <a:rPr lang="en-US" sz="1400" b="1" i="1" dirty="0">
                <a:latin typeface="Lato" panose="020F0502020204030203" pitchFamily="34" charset="0"/>
              </a:rPr>
              <a:t>Specificity = TN/(TN+FP) </a:t>
            </a:r>
            <a:r>
              <a:rPr lang="en-US" sz="1400" dirty="0">
                <a:latin typeface="Lato" panose="020F0502020204030203" pitchFamily="34" charset="0"/>
              </a:rPr>
              <a:t>,  702/(702+589) =</a:t>
            </a:r>
            <a:r>
              <a:rPr lang="en-US" sz="1400" b="1" i="1" dirty="0">
                <a:latin typeface="Lato" panose="020F0502020204030203" pitchFamily="34" charset="0"/>
              </a:rPr>
              <a:t>0.544(New Model) </a:t>
            </a:r>
            <a:r>
              <a:rPr lang="en-US" sz="1400" dirty="0">
                <a:latin typeface="Lato" panose="020F0502020204030203" pitchFamily="34" charset="0"/>
              </a:rPr>
              <a:t>compared to              671/(671+620) = </a:t>
            </a:r>
            <a:r>
              <a:rPr lang="en-US" sz="1400" b="1" dirty="0">
                <a:latin typeface="Lato" panose="020F0502020204030203" pitchFamily="34" charset="0"/>
              </a:rPr>
              <a:t>0.520 (base model)</a:t>
            </a:r>
          </a:p>
          <a:p>
            <a:pPr marL="285750" indent="-228600">
              <a:lnSpc>
                <a:spcPct val="90000"/>
              </a:lnSpc>
              <a:spcAft>
                <a:spcPts val="600"/>
              </a:spcAft>
              <a:buFont typeface="Arial" panose="020B0604020202020204" pitchFamily="34" charset="0"/>
              <a:buChar char="•"/>
            </a:pPr>
            <a:r>
              <a:rPr lang="en-US" sz="1400" b="0" dirty="0">
                <a:effectLst/>
                <a:latin typeface="Lato" panose="020F0502020204030203" pitchFamily="34" charset="0"/>
              </a:rPr>
              <a:t>The F1-Score balances Precision and Recall as these are two competing objectives. The New model shows better F1-Scores.</a:t>
            </a:r>
          </a:p>
          <a:p>
            <a:pPr marL="742950" lvl="1" indent="-228600">
              <a:lnSpc>
                <a:spcPct val="90000"/>
              </a:lnSpc>
              <a:spcAft>
                <a:spcPts val="600"/>
              </a:spcAft>
              <a:buFont typeface="Arial" panose="020B0604020202020204" pitchFamily="34" charset="0"/>
              <a:buChar char="•"/>
            </a:pPr>
            <a:r>
              <a:rPr lang="en-US" sz="1400" b="1" i="1" dirty="0">
                <a:latin typeface="Lato" panose="020F0502020204030203" pitchFamily="34" charset="0"/>
              </a:rPr>
              <a:t>F1-Score = 2*(Precision*Recall)/(</a:t>
            </a:r>
            <a:r>
              <a:rPr lang="en-US" sz="1400" b="1" i="1" dirty="0" err="1">
                <a:latin typeface="Lato" panose="020F0502020204030203" pitchFamily="34" charset="0"/>
              </a:rPr>
              <a:t>Precision+Recall</a:t>
            </a:r>
            <a:r>
              <a:rPr lang="en-US" sz="1400" b="1" i="1" dirty="0">
                <a:latin typeface="Lato" panose="020F0502020204030203" pitchFamily="34" charset="0"/>
              </a:rPr>
              <a:t>)</a:t>
            </a:r>
            <a:r>
              <a:rPr lang="en-US" sz="1400" dirty="0">
                <a:latin typeface="Lato" panose="020F0502020204030203" pitchFamily="34" charset="0"/>
              </a:rPr>
              <a:t>= </a:t>
            </a:r>
            <a:r>
              <a:rPr lang="en-US" sz="1400" b="1" i="1" dirty="0">
                <a:latin typeface="Lato" panose="020F0502020204030203" pitchFamily="34" charset="0"/>
              </a:rPr>
              <a:t>0.571(New Model) </a:t>
            </a:r>
            <a:r>
              <a:rPr lang="en-US" sz="1400" dirty="0">
                <a:latin typeface="Lato" panose="020F0502020204030203" pitchFamily="34" charset="0"/>
              </a:rPr>
              <a:t>compared to </a:t>
            </a:r>
            <a:r>
              <a:rPr lang="en-US" sz="1400" b="1" i="1" dirty="0">
                <a:latin typeface="Lato" panose="020F0502020204030203" pitchFamily="34" charset="0"/>
              </a:rPr>
              <a:t>0.544 (base model)</a:t>
            </a:r>
          </a:p>
          <a:p>
            <a:pPr marL="285750" indent="-228600">
              <a:lnSpc>
                <a:spcPct val="90000"/>
              </a:lnSpc>
              <a:spcAft>
                <a:spcPts val="600"/>
              </a:spcAft>
              <a:buFont typeface="Arial" panose="020B0604020202020204" pitchFamily="34" charset="0"/>
              <a:buChar char="•"/>
            </a:pPr>
            <a:r>
              <a:rPr lang="en-US" sz="1400" dirty="0">
                <a:effectLst/>
                <a:latin typeface="Lato" panose="020F0502020204030203" pitchFamily="34" charset="0"/>
              </a:rPr>
              <a:t>The new model has a higher F1-Score meaning it is doing a better job at both identifying churners and being accurate in predictions.</a:t>
            </a:r>
          </a:p>
          <a:p>
            <a:pPr marL="285750" indent="-228600">
              <a:lnSpc>
                <a:spcPct val="90000"/>
              </a:lnSpc>
              <a:spcAft>
                <a:spcPts val="600"/>
              </a:spcAft>
              <a:buFont typeface="Arial" panose="020B0604020202020204" pitchFamily="34" charset="0"/>
              <a:buChar char="•"/>
            </a:pPr>
            <a:endParaRPr lang="en-US" sz="1400" dirty="0">
              <a:latin typeface="Lato" panose="020F0502020204030203" pitchFamily="34" charset="0"/>
            </a:endParaRPr>
          </a:p>
          <a:p>
            <a:pPr marL="285750" indent="-228600">
              <a:lnSpc>
                <a:spcPct val="90000"/>
              </a:lnSpc>
              <a:spcAft>
                <a:spcPts val="600"/>
              </a:spcAft>
              <a:buFont typeface="Arial" panose="020B0604020202020204" pitchFamily="34" charset="0"/>
              <a:buChar char="•"/>
            </a:pPr>
            <a:r>
              <a:rPr lang="en-US" sz="1400" dirty="0">
                <a:effectLst/>
                <a:latin typeface="Lato" panose="020F0502020204030203" pitchFamily="34" charset="0"/>
              </a:rPr>
              <a:t>Based on all the analyzed metrics, the new model is better suited to </a:t>
            </a:r>
            <a:r>
              <a:rPr lang="en-US" sz="1400" dirty="0" err="1">
                <a:effectLst/>
                <a:latin typeface="Lato" panose="020F0502020204030203" pitchFamily="34" charset="0"/>
              </a:rPr>
              <a:t>Otomoto</a:t>
            </a:r>
            <a:r>
              <a:rPr lang="en-US" sz="1400" dirty="0">
                <a:effectLst/>
                <a:latin typeface="Lato" panose="020F0502020204030203" pitchFamily="34" charset="0"/>
              </a:rPr>
              <a:t> Market Segmentation use case</a:t>
            </a:r>
          </a:p>
        </p:txBody>
      </p:sp>
    </p:spTree>
    <p:extLst>
      <p:ext uri="{BB962C8B-B14F-4D97-AF65-F5344CB8AC3E}">
        <p14:creationId xmlns:p14="http://schemas.microsoft.com/office/powerpoint/2010/main" val="182467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C1978E17-A24B-FF9C-8B48-DB73CDFB6C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0B1922-74D4-8463-DBE1-7AA634D55591}"/>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Outcomes and Areas of Improvement</a:t>
            </a:r>
          </a:p>
        </p:txBody>
      </p:sp>
      <p:sp>
        <p:nvSpPr>
          <p:cNvPr id="4" name="TextBox 3">
            <a:extLst>
              <a:ext uri="{FF2B5EF4-FFF2-40B4-BE49-F238E27FC236}">
                <a16:creationId xmlns:a16="http://schemas.microsoft.com/office/drawing/2014/main" id="{B6A2C4AD-DC61-6A46-496D-C72A6F480D77}"/>
              </a:ext>
            </a:extLst>
          </p:cNvPr>
          <p:cNvSpPr txBox="1"/>
          <p:nvPr/>
        </p:nvSpPr>
        <p:spPr>
          <a:xfrm>
            <a:off x="248295" y="822036"/>
            <a:ext cx="11943705" cy="2447637"/>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b="1" i="1" dirty="0">
                <a:latin typeface="Lato" panose="020F0502020204030203" pitchFamily="34" charset="0"/>
              </a:rPr>
              <a:t>Outcomes:</a:t>
            </a:r>
          </a:p>
          <a:p>
            <a:pPr lvl="1"/>
            <a:r>
              <a:rPr lang="en-ZA" dirty="0">
                <a:latin typeface="Lato" panose="020F0502020204030203" pitchFamily="34" charset="0"/>
              </a:rPr>
              <a:t>The new model showed improved generalisation. The addition of dropout and early stopping made the model perform better on unseen data</a:t>
            </a:r>
          </a:p>
          <a:p>
            <a:pPr lvl="1"/>
            <a:r>
              <a:rPr lang="en-ZA" dirty="0">
                <a:latin typeface="Lato" panose="020F0502020204030203" pitchFamily="34" charset="0"/>
              </a:rPr>
              <a:t>Bias initialisation helped to stabilise the initial predictions, preventing instability during early epochs</a:t>
            </a:r>
          </a:p>
          <a:p>
            <a:pPr lvl="1"/>
            <a:r>
              <a:rPr lang="en-ZA" dirty="0" err="1">
                <a:latin typeface="Lato" panose="020F0502020204030203" pitchFamily="34" charset="0"/>
              </a:rPr>
              <a:t>Undersampling</a:t>
            </a:r>
            <a:r>
              <a:rPr lang="en-ZA" dirty="0">
                <a:latin typeface="Lato" panose="020F0502020204030203" pitchFamily="34" charset="0"/>
              </a:rPr>
              <a:t> helped to handle class imbalance better.  It avoided the risk of synthetic noise  that gets introduced by SMOTE</a:t>
            </a:r>
          </a:p>
          <a:p>
            <a:pPr lvl="1"/>
            <a:r>
              <a:rPr lang="en-ZA" dirty="0">
                <a:latin typeface="Lato" panose="020F0502020204030203" pitchFamily="34" charset="0"/>
              </a:rPr>
              <a:t>Efficient optimisation due to feature scaling and lower learning rates</a:t>
            </a:r>
          </a:p>
          <a:p>
            <a:pPr lvl="1"/>
            <a:r>
              <a:rPr lang="en-ZA" dirty="0">
                <a:latin typeface="Lato" panose="020F0502020204030203" pitchFamily="34" charset="0"/>
              </a:rPr>
              <a:t>The new model is more suitable for the </a:t>
            </a:r>
            <a:r>
              <a:rPr lang="en-ZA" dirty="0" err="1">
                <a:latin typeface="Lato" panose="020F0502020204030203" pitchFamily="34" charset="0"/>
              </a:rPr>
              <a:t>Otomoto</a:t>
            </a:r>
            <a:r>
              <a:rPr lang="en-ZA" dirty="0">
                <a:latin typeface="Lato" panose="020F0502020204030203" pitchFamily="34" charset="0"/>
              </a:rPr>
              <a:t> Marketing Segmentation Use case than the baseline model</a:t>
            </a:r>
          </a:p>
          <a:p>
            <a:pPr marL="0" lvl="1" indent="0">
              <a:buNone/>
            </a:pPr>
            <a:r>
              <a:rPr lang="en-ZA" b="1" i="1" dirty="0">
                <a:latin typeface="Lato" panose="020F0502020204030203" pitchFamily="34" charset="0"/>
              </a:rPr>
              <a:t>Areas of Improvement:</a:t>
            </a:r>
          </a:p>
          <a:p>
            <a:pPr lvl="1"/>
            <a:r>
              <a:rPr lang="en-ZA" dirty="0">
                <a:latin typeface="Lato" panose="020F0502020204030203" pitchFamily="34" charset="0"/>
              </a:rPr>
              <a:t>In the next  iterations, the following areas could be considered </a:t>
            </a:r>
            <a:r>
              <a:rPr lang="en-US" dirty="0">
                <a:latin typeface="Lato" panose="020F0502020204030203" pitchFamily="34" charset="0"/>
              </a:rPr>
              <a:t>to improve the performance of the new model further</a:t>
            </a:r>
            <a:endParaRPr lang="en-ZA" dirty="0">
              <a:latin typeface="Lato" panose="020F0502020204030203" pitchFamily="34" charset="0"/>
            </a:endParaRPr>
          </a:p>
          <a:p>
            <a:pPr marL="342900" lvl="1" indent="-342900">
              <a:buAutoNum type="arabicPeriod"/>
            </a:pPr>
            <a:r>
              <a:rPr lang="en-ZA" dirty="0">
                <a:latin typeface="Lato" panose="020F0502020204030203" pitchFamily="34" charset="0"/>
              </a:rPr>
              <a:t>Feature Engineering: </a:t>
            </a:r>
          </a:p>
          <a:p>
            <a:pPr lvl="2"/>
            <a:r>
              <a:rPr lang="en-ZA" dirty="0">
                <a:latin typeface="Lato" panose="020F0502020204030203" pitchFamily="34" charset="0"/>
              </a:rPr>
              <a:t>Retain most relevant features using SHAP or RFE </a:t>
            </a:r>
            <a:r>
              <a:rPr lang="en-US" sz="1800" dirty="0" err="1">
                <a:effectLst/>
                <a:latin typeface="Lato" panose="020F0502020204030203" pitchFamily="34" charset="0"/>
              </a:rPr>
              <a:t>GunKurnia</a:t>
            </a:r>
            <a:r>
              <a:rPr lang="en-US" sz="1800" dirty="0">
                <a:effectLst/>
                <a:latin typeface="Lato" panose="020F0502020204030203" pitchFamily="34" charset="0"/>
              </a:rPr>
              <a:t>, (2024).</a:t>
            </a:r>
            <a:endParaRPr lang="en-ZA" dirty="0">
              <a:latin typeface="Lato" panose="020F0502020204030203" pitchFamily="34" charset="0"/>
            </a:endParaRPr>
          </a:p>
          <a:p>
            <a:pPr lvl="2"/>
            <a:r>
              <a:rPr lang="en-ZA" dirty="0">
                <a:latin typeface="Lato" panose="020F0502020204030203" pitchFamily="34" charset="0"/>
              </a:rPr>
              <a:t>Derive new features  or interaction terms</a:t>
            </a:r>
          </a:p>
          <a:p>
            <a:pPr marL="342900" lvl="1" indent="-342900">
              <a:buAutoNum type="arabicPeriod"/>
            </a:pPr>
            <a:r>
              <a:rPr lang="en-ZA" dirty="0">
                <a:latin typeface="Lato" panose="020F0502020204030203" pitchFamily="34" charset="0"/>
              </a:rPr>
              <a:t>An Ensemble approach to improve overall performance</a:t>
            </a:r>
          </a:p>
          <a:p>
            <a:pPr marL="342900" lvl="1" indent="-342900">
              <a:buAutoNum type="arabicPeriod"/>
            </a:pPr>
            <a:r>
              <a:rPr lang="en-ZA" dirty="0">
                <a:latin typeface="Lato" panose="020F0502020204030203" pitchFamily="34" charset="0"/>
              </a:rPr>
              <a:t>Transfer learning using pre-trained models on the churn dataset</a:t>
            </a:r>
          </a:p>
          <a:p>
            <a:pPr marL="342900" lvl="1" indent="-342900">
              <a:buAutoNum type="arabicPeriod"/>
            </a:pPr>
            <a:r>
              <a:rPr lang="en-ZA" dirty="0">
                <a:latin typeface="Lato" panose="020F0502020204030203" pitchFamily="34" charset="0"/>
              </a:rPr>
              <a:t>Automated optimisation of hyperparameters and Neural Architecture Search from </a:t>
            </a:r>
            <a:r>
              <a:rPr lang="en-ZA" dirty="0" err="1">
                <a:latin typeface="Lato" panose="020F0502020204030203" pitchFamily="34" charset="0"/>
              </a:rPr>
              <a:t>AutoKeras</a:t>
            </a:r>
            <a:r>
              <a:rPr lang="en-ZA" dirty="0">
                <a:latin typeface="Lato" panose="020F0502020204030203" pitchFamily="34" charset="0"/>
              </a:rPr>
              <a:t> </a:t>
            </a:r>
            <a:r>
              <a:rPr lang="en-US" sz="1800" dirty="0">
                <a:latin typeface="Lato" panose="020F0502020204030203" pitchFamily="34" charset="0"/>
              </a:rPr>
              <a:t>(Jin and Hu, 2019)</a:t>
            </a:r>
            <a:endParaRPr lang="en-ZA" dirty="0">
              <a:latin typeface="Lato" panose="020F0502020204030203" pitchFamily="34" charset="0"/>
            </a:endParaRPr>
          </a:p>
          <a:p>
            <a:pPr marL="342900" lvl="1" indent="-342900">
              <a:buAutoNum type="arabicPeriod"/>
            </a:pPr>
            <a:endParaRPr lang="en-ZA" dirty="0">
              <a:latin typeface="Lato" panose="020F0502020204030203" pitchFamily="34" charset="0"/>
            </a:endParaRPr>
          </a:p>
          <a:p>
            <a:pPr lvl="1"/>
            <a:endParaRPr lang="en-ZA" dirty="0">
              <a:latin typeface="Lato" panose="020F0502020204030203" pitchFamily="34" charset="0"/>
            </a:endParaRPr>
          </a:p>
          <a:p>
            <a:pPr marL="0" lvl="1" indent="0">
              <a:buNone/>
            </a:pPr>
            <a:endParaRPr lang="en-ZA" dirty="0">
              <a:latin typeface="Lato" panose="020F0502020204030203" pitchFamily="34" charset="0"/>
            </a:endParaRPr>
          </a:p>
        </p:txBody>
      </p:sp>
    </p:spTree>
    <p:extLst>
      <p:ext uri="{BB962C8B-B14F-4D97-AF65-F5344CB8AC3E}">
        <p14:creationId xmlns:p14="http://schemas.microsoft.com/office/powerpoint/2010/main" val="386835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6"/>
          <p:cNvSpPr txBox="1"/>
          <p:nvPr/>
        </p:nvSpPr>
        <p:spPr>
          <a:xfrm>
            <a:off x="1717650" y="669298"/>
            <a:ext cx="10301630" cy="5091422"/>
          </a:xfrm>
          <a:prstGeom prst="rect">
            <a:avLst/>
          </a:prstGeom>
          <a:noFill/>
          <a:ln>
            <a:noFill/>
          </a:ln>
        </p:spPr>
        <p:txBody>
          <a:bodyPr spcFirstLastPara="1" wrap="square" lIns="91425" tIns="91425" rIns="91425" bIns="91425" anchor="t" anchorCtr="0">
            <a:noAutofit/>
          </a:bodyPr>
          <a:lstStyle/>
          <a:p>
            <a:pPr marL="285750" indent="-285750">
              <a:lnSpc>
                <a:spcPct val="115000"/>
              </a:lnSpc>
              <a:buClr>
                <a:srgbClr val="FFFF00"/>
              </a:buClr>
              <a:buFont typeface="Arial" panose="020B0604020202020204" pitchFamily="34" charset="0"/>
              <a:buChar char="•"/>
            </a:pPr>
            <a:r>
              <a:rPr lang="en-US" sz="1600" dirty="0">
                <a:solidFill>
                  <a:schemeClr val="bg1"/>
                </a:solidFill>
                <a:effectLst/>
                <a:latin typeface="Lato" panose="020F0502020204030203" pitchFamily="34" charset="0"/>
              </a:rPr>
              <a:t>Google. (2024). </a:t>
            </a:r>
            <a:r>
              <a:rPr lang="en-US" sz="1600" i="1" dirty="0">
                <a:solidFill>
                  <a:schemeClr val="bg1"/>
                </a:solidFill>
                <a:effectLst/>
                <a:latin typeface="Lato" panose="020F0502020204030203" pitchFamily="34" charset="0"/>
              </a:rPr>
              <a:t>Classification on imbalanced data</a:t>
            </a:r>
            <a:r>
              <a:rPr lang="en-US" sz="1600" dirty="0">
                <a:solidFill>
                  <a:schemeClr val="bg1"/>
                </a:solidFill>
                <a:effectLst/>
                <a:latin typeface="Lato" panose="020F0502020204030203" pitchFamily="34" charset="0"/>
              </a:rPr>
              <a:t>. TensorFlow Core. </a:t>
            </a:r>
            <a:r>
              <a:rPr lang="en-US" sz="1600" dirty="0">
                <a:solidFill>
                  <a:schemeClr val="bg1"/>
                </a:solidFill>
                <a:effectLst/>
                <a:latin typeface="Lato" panose="020F0502020204030203" pitchFamily="34" charset="0"/>
                <a:hlinkClick r:id="rId4"/>
              </a:rPr>
              <a:t>https://www.tensorflow.org/tutorials/structured_data/imbalanced_data</a:t>
            </a: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ZA" sz="1600" dirty="0">
                <a:solidFill>
                  <a:schemeClr val="bg1"/>
                </a:solidFill>
                <a:effectLst/>
                <a:latin typeface="Lato" panose="020F0502020204030203" pitchFamily="34" charset="0"/>
              </a:rPr>
              <a:t>Tamanna. (2023). </a:t>
            </a:r>
            <a:r>
              <a:rPr lang="en-ZA" sz="1600" i="1" dirty="0">
                <a:solidFill>
                  <a:schemeClr val="bg1"/>
                </a:solidFill>
                <a:effectLst/>
                <a:latin typeface="Lato" panose="020F0502020204030203" pitchFamily="34" charset="0"/>
              </a:rPr>
              <a:t>Handling Imbalanced Datasets in Python: Methods and Procedures</a:t>
            </a:r>
            <a:r>
              <a:rPr lang="en-ZA" sz="1600" dirty="0">
                <a:solidFill>
                  <a:schemeClr val="bg1"/>
                </a:solidFill>
                <a:effectLst/>
                <a:latin typeface="Lato" panose="020F0502020204030203" pitchFamily="34" charset="0"/>
              </a:rPr>
              <a:t>. Medium. </a:t>
            </a:r>
            <a:r>
              <a:rPr lang="en-ZA" sz="1600" dirty="0">
                <a:solidFill>
                  <a:schemeClr val="bg1"/>
                </a:solidFill>
                <a:effectLst/>
                <a:latin typeface="Lato" panose="020F0502020204030203" pitchFamily="34" charset="0"/>
                <a:hlinkClick r:id="rId5"/>
              </a:rPr>
              <a:t>https://medium.com/@tam.tamanna18/handling-imbalanced-datasets-in-python-methods-and-procedures-7376f99794de&lt;/p</a:t>
            </a:r>
            <a:endParaRPr lang="en-ZA"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US" sz="1600" dirty="0">
                <a:solidFill>
                  <a:schemeClr val="bg1"/>
                </a:solidFill>
                <a:effectLst/>
                <a:latin typeface="Lato" panose="020F0502020204030203" pitchFamily="34" charset="0"/>
              </a:rPr>
              <a:t>Tang, T. (2023). </a:t>
            </a:r>
            <a:r>
              <a:rPr lang="en-US" sz="1600" i="1" dirty="0">
                <a:solidFill>
                  <a:schemeClr val="bg1"/>
                </a:solidFill>
                <a:effectLst/>
                <a:latin typeface="Lato" panose="020F0502020204030203" pitchFamily="34" charset="0"/>
              </a:rPr>
              <a:t>Class Imbalance Strategies — A Visual Guide with Code</a:t>
            </a:r>
            <a:r>
              <a:rPr lang="en-US" sz="1600" dirty="0">
                <a:solidFill>
                  <a:schemeClr val="bg1"/>
                </a:solidFill>
                <a:effectLst/>
                <a:latin typeface="Lato" panose="020F0502020204030203" pitchFamily="34" charset="0"/>
              </a:rPr>
              <a:t>. Towards Data Science. </a:t>
            </a:r>
            <a:r>
              <a:rPr lang="en-US" sz="1600" dirty="0">
                <a:solidFill>
                  <a:schemeClr val="bg1"/>
                </a:solidFill>
                <a:effectLst/>
                <a:latin typeface="Lato" panose="020F0502020204030203" pitchFamily="34" charset="0"/>
                <a:hlinkClick r:id="rId6"/>
              </a:rPr>
              <a:t>https://towardsdatascience.com/class-imbalance-strategies-a-visual-guide-with-code-8bc8fae71e1a</a:t>
            </a: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US" sz="1600" dirty="0">
                <a:solidFill>
                  <a:schemeClr val="bg1"/>
                </a:solidFill>
                <a:latin typeface="Lato" panose="020F0502020204030203" pitchFamily="34" charset="0"/>
              </a:rPr>
              <a:t>Jin, H., Song, Q., &amp; Hu, X. (2019). </a:t>
            </a:r>
            <a:r>
              <a:rPr lang="en-US" sz="1600" i="1" dirty="0">
                <a:solidFill>
                  <a:schemeClr val="bg1"/>
                </a:solidFill>
                <a:latin typeface="Lato" panose="020F0502020204030203" pitchFamily="34" charset="0"/>
              </a:rPr>
              <a:t>Auto-</a:t>
            </a:r>
            <a:r>
              <a:rPr lang="en-US" sz="1600" i="1" dirty="0" err="1">
                <a:solidFill>
                  <a:schemeClr val="bg1"/>
                </a:solidFill>
                <a:latin typeface="Lato" panose="020F0502020204030203" pitchFamily="34" charset="0"/>
              </a:rPr>
              <a:t>Keras</a:t>
            </a:r>
            <a:r>
              <a:rPr lang="en-US" sz="1600" i="1" dirty="0">
                <a:solidFill>
                  <a:schemeClr val="bg1"/>
                </a:solidFill>
                <a:latin typeface="Lato" panose="020F0502020204030203" pitchFamily="34" charset="0"/>
              </a:rPr>
              <a:t>: An Efficient Neural Architecture Search System</a:t>
            </a:r>
            <a:r>
              <a:rPr lang="en-US" sz="1600" dirty="0">
                <a:solidFill>
                  <a:schemeClr val="bg1"/>
                </a:solidFill>
                <a:latin typeface="Lato" panose="020F0502020204030203" pitchFamily="34" charset="0"/>
              </a:rPr>
              <a:t>. Proceedings of the 25th ACM SIGKDD International Conference on Knowledge Discovery &amp; Data Mining, 1946–1956. </a:t>
            </a:r>
            <a:r>
              <a:rPr lang="en-US" sz="1600" dirty="0">
                <a:solidFill>
                  <a:schemeClr val="bg1"/>
                </a:solidFill>
                <a:latin typeface="Lato" panose="020F0502020204030203" pitchFamily="34" charset="0"/>
                <a:hlinkClick r:id="rId7"/>
              </a:rPr>
              <a:t>https://doi.org/10.1145/3292500.3330648</a:t>
            </a:r>
            <a:endParaRPr lang="en-US"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US" sz="1600" dirty="0" err="1">
                <a:solidFill>
                  <a:schemeClr val="bg1"/>
                </a:solidFill>
                <a:effectLst/>
                <a:latin typeface="Lato" panose="020F0502020204030203" pitchFamily="34" charset="0"/>
              </a:rPr>
              <a:t>GunKurnia</a:t>
            </a:r>
            <a:r>
              <a:rPr lang="en-US" sz="1600" dirty="0">
                <a:solidFill>
                  <a:schemeClr val="bg1"/>
                </a:solidFill>
                <a:effectLst/>
                <a:latin typeface="Lato" panose="020F0502020204030203" pitchFamily="34" charset="0"/>
              </a:rPr>
              <a:t>. (2024). </a:t>
            </a:r>
            <a:r>
              <a:rPr lang="en-US" sz="1600" i="1" dirty="0">
                <a:solidFill>
                  <a:schemeClr val="bg1"/>
                </a:solidFill>
                <a:effectLst/>
                <a:latin typeface="Lato" panose="020F0502020204030203" pitchFamily="34" charset="0"/>
              </a:rPr>
              <a:t>Selecting Independent Features: Balancing Feature Selection, SHAP Values, and Domain Knowledge for Better Model Accuracy</a:t>
            </a:r>
            <a:r>
              <a:rPr lang="en-US" sz="1600" dirty="0">
                <a:solidFill>
                  <a:schemeClr val="bg1"/>
                </a:solidFill>
                <a:effectLst/>
                <a:latin typeface="Lato" panose="020F0502020204030203" pitchFamily="34" charset="0"/>
              </a:rPr>
              <a:t>. Medium. </a:t>
            </a:r>
            <a:r>
              <a:rPr lang="en-US" sz="1600" dirty="0">
                <a:solidFill>
                  <a:schemeClr val="bg1"/>
                </a:solidFill>
                <a:effectLst/>
                <a:latin typeface="Lato" panose="020F0502020204030203" pitchFamily="34" charset="0"/>
                <a:hlinkClick r:id="rId8"/>
              </a:rPr>
              <a:t>https://medium.com/@gunkurnia/selecting-independent-features-balancing-feature-selection-shap-values-and-domain-knowledge-for-d3231a332a9c</a:t>
            </a: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ZA"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sp>
        <p:nvSpPr>
          <p:cNvPr id="320" name="Google Shape;320;p36"/>
          <p:cNvSpPr txBox="1"/>
          <p:nvPr/>
        </p:nvSpPr>
        <p:spPr>
          <a:xfrm>
            <a:off x="2633792" y="122974"/>
            <a:ext cx="6292778" cy="610800"/>
          </a:xfrm>
          <a:prstGeom prst="rect">
            <a:avLst/>
          </a:prstGeom>
          <a:noFill/>
          <a:ln>
            <a:noFill/>
          </a:ln>
        </p:spPr>
        <p:txBody>
          <a:bodyPr spcFirstLastPara="1" wrap="square" lIns="91425" tIns="45700" rIns="91425" bIns="45700" anchor="t" anchorCtr="0">
            <a:noAutofit/>
          </a:bodyPr>
          <a:lstStyle/>
          <a:p>
            <a:pPr>
              <a:buClr>
                <a:srgbClr val="000000"/>
              </a:buClr>
              <a:buSzPts val="4000"/>
            </a:pPr>
            <a:r>
              <a:rPr lang="en"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References</a:t>
            </a:r>
            <a:endParaRPr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21" name="Google Shape;321;p36"/>
          <p:cNvPicPr preferRelativeResize="0"/>
          <p:nvPr/>
        </p:nvPicPr>
        <p:blipFill rotWithShape="1">
          <a:blip r:embed="rId9">
            <a:alphaModFix/>
          </a:blip>
          <a:srcRect/>
          <a:stretch/>
        </p:blipFill>
        <p:spPr>
          <a:xfrm>
            <a:off x="9261851" y="219876"/>
            <a:ext cx="1212499" cy="517851"/>
          </a:xfrm>
          <a:prstGeom prst="rect">
            <a:avLst/>
          </a:prstGeom>
          <a:noFill/>
          <a:ln>
            <a:noFill/>
          </a:ln>
        </p:spPr>
      </p:pic>
      <p:sp>
        <p:nvSpPr>
          <p:cNvPr id="2" name="Google Shape;7104;p72">
            <a:extLst>
              <a:ext uri="{FF2B5EF4-FFF2-40B4-BE49-F238E27FC236}">
                <a16:creationId xmlns:a16="http://schemas.microsoft.com/office/drawing/2014/main" id="{D6EBE016-E5F0-E0D3-5300-35105344DB52}"/>
              </a:ext>
            </a:extLst>
          </p:cNvPr>
          <p:cNvSpPr/>
          <p:nvPr/>
        </p:nvSpPr>
        <p:spPr>
          <a:xfrm>
            <a:off x="8378637" y="933038"/>
            <a:ext cx="343862" cy="313126"/>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FFFF00"/>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34"/>
          <p:cNvSpPr txBox="1"/>
          <p:nvPr/>
        </p:nvSpPr>
        <p:spPr>
          <a:xfrm>
            <a:off x="1796372" y="1644879"/>
            <a:ext cx="4043100" cy="2004600"/>
          </a:xfrm>
          <a:prstGeom prst="rect">
            <a:avLst/>
          </a:prstGeom>
          <a:noFill/>
          <a:ln>
            <a:noFill/>
          </a:ln>
        </p:spPr>
        <p:txBody>
          <a:bodyPr spcFirstLastPara="1" wrap="square" lIns="91425" tIns="91425" rIns="91425" bIns="91425" anchor="t" anchorCtr="0">
            <a:noAutofit/>
          </a:bodyPr>
          <a:lstStyle/>
          <a:p>
            <a:pPr>
              <a:lnSpc>
                <a:spcPct val="115000"/>
              </a:lnSpc>
              <a:buClr>
                <a:srgbClr val="000000"/>
              </a:buClr>
            </a:pPr>
            <a:r>
              <a:rPr lang="en" sz="54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Thank you!</a:t>
            </a:r>
            <a:endParaRPr sz="54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07" name="Google Shape;307;p34"/>
          <p:cNvPicPr preferRelativeResize="0"/>
          <p:nvPr/>
        </p:nvPicPr>
        <p:blipFill rotWithShape="1">
          <a:blip r:embed="rId4">
            <a:alphaModFix/>
          </a:blip>
          <a:srcRect/>
          <a:stretch/>
        </p:blipFill>
        <p:spPr>
          <a:xfrm>
            <a:off x="9261851" y="219876"/>
            <a:ext cx="1212499" cy="517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421BAA-55CE-4ACE-AE3B-554E5A9FF8FD}"/>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Introduction</a:t>
            </a:r>
          </a:p>
        </p:txBody>
      </p:sp>
      <p:sp>
        <p:nvSpPr>
          <p:cNvPr id="3" name="Google Shape;701;p35">
            <a:extLst>
              <a:ext uri="{FF2B5EF4-FFF2-40B4-BE49-F238E27FC236}">
                <a16:creationId xmlns:a16="http://schemas.microsoft.com/office/drawing/2014/main" id="{006227BB-8A87-D27A-A8DE-CCBE12C06733}"/>
              </a:ext>
            </a:extLst>
          </p:cNvPr>
          <p:cNvSpPr/>
          <p:nvPr/>
        </p:nvSpPr>
        <p:spPr>
          <a:xfrm>
            <a:off x="5697571" y="1930728"/>
            <a:ext cx="971376" cy="1015316"/>
          </a:xfrm>
          <a:custGeom>
            <a:avLst/>
            <a:gdLst/>
            <a:ahLst/>
            <a:cxnLst/>
            <a:rect l="l" t="t" r="r" b="b"/>
            <a:pathLst>
              <a:path w="4134" h="4321" extrusionOk="0">
                <a:moveTo>
                  <a:pt x="27" y="1"/>
                </a:moveTo>
                <a:lnTo>
                  <a:pt x="1" y="110"/>
                </a:lnTo>
                <a:lnTo>
                  <a:pt x="4024" y="2042"/>
                </a:lnTo>
                <a:lnTo>
                  <a:pt x="4024" y="4321"/>
                </a:lnTo>
                <a:lnTo>
                  <a:pt x="4134" y="4321"/>
                </a:lnTo>
                <a:lnTo>
                  <a:pt x="4134" y="1984"/>
                </a:lnTo>
                <a:lnTo>
                  <a:pt x="27"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7" name="Google Shape;702;p35">
            <a:extLst>
              <a:ext uri="{FF2B5EF4-FFF2-40B4-BE49-F238E27FC236}">
                <a16:creationId xmlns:a16="http://schemas.microsoft.com/office/drawing/2014/main" id="{80810682-85BB-8A2A-75FC-2AD767EF2A31}"/>
              </a:ext>
            </a:extLst>
          </p:cNvPr>
          <p:cNvSpPr/>
          <p:nvPr/>
        </p:nvSpPr>
        <p:spPr>
          <a:xfrm>
            <a:off x="6075875" y="1546551"/>
            <a:ext cx="2061884" cy="1399496"/>
          </a:xfrm>
          <a:custGeom>
            <a:avLst/>
            <a:gdLst/>
            <a:ahLst/>
            <a:cxnLst/>
            <a:rect l="l" t="t" r="r" b="b"/>
            <a:pathLst>
              <a:path w="8775" h="5956" extrusionOk="0">
                <a:moveTo>
                  <a:pt x="52" y="1"/>
                </a:moveTo>
                <a:lnTo>
                  <a:pt x="0" y="110"/>
                </a:lnTo>
                <a:lnTo>
                  <a:pt x="8665" y="3702"/>
                </a:lnTo>
                <a:lnTo>
                  <a:pt x="8665" y="5956"/>
                </a:lnTo>
                <a:lnTo>
                  <a:pt x="8775" y="5956"/>
                </a:lnTo>
                <a:lnTo>
                  <a:pt x="8775" y="3619"/>
                </a:lnTo>
                <a:lnTo>
                  <a:pt x="52"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8" name="Google Shape;703;p35">
            <a:extLst>
              <a:ext uri="{FF2B5EF4-FFF2-40B4-BE49-F238E27FC236}">
                <a16:creationId xmlns:a16="http://schemas.microsoft.com/office/drawing/2014/main" id="{F7FC4BCC-1821-B89A-2DC1-25F8B0A26CA9}"/>
              </a:ext>
            </a:extLst>
          </p:cNvPr>
          <p:cNvSpPr/>
          <p:nvPr/>
        </p:nvSpPr>
        <p:spPr>
          <a:xfrm>
            <a:off x="3693264" y="1930728"/>
            <a:ext cx="971376" cy="1015316"/>
          </a:xfrm>
          <a:custGeom>
            <a:avLst/>
            <a:gdLst/>
            <a:ahLst/>
            <a:cxnLst/>
            <a:rect l="l" t="t" r="r" b="b"/>
            <a:pathLst>
              <a:path w="4134" h="4321" extrusionOk="0">
                <a:moveTo>
                  <a:pt x="4076" y="1"/>
                </a:moveTo>
                <a:lnTo>
                  <a:pt x="1" y="1984"/>
                </a:lnTo>
                <a:lnTo>
                  <a:pt x="1" y="4321"/>
                </a:lnTo>
                <a:lnTo>
                  <a:pt x="110" y="4321"/>
                </a:lnTo>
                <a:lnTo>
                  <a:pt x="110" y="2042"/>
                </a:lnTo>
                <a:lnTo>
                  <a:pt x="4134" y="110"/>
                </a:lnTo>
                <a:lnTo>
                  <a:pt x="4076"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9" name="Google Shape;704;p35">
            <a:extLst>
              <a:ext uri="{FF2B5EF4-FFF2-40B4-BE49-F238E27FC236}">
                <a16:creationId xmlns:a16="http://schemas.microsoft.com/office/drawing/2014/main" id="{6CD2C8F9-2C13-D402-3954-78A8D7249D31}"/>
              </a:ext>
            </a:extLst>
          </p:cNvPr>
          <p:cNvSpPr/>
          <p:nvPr/>
        </p:nvSpPr>
        <p:spPr>
          <a:xfrm>
            <a:off x="2218348" y="1546551"/>
            <a:ext cx="2068228" cy="1399496"/>
          </a:xfrm>
          <a:custGeom>
            <a:avLst/>
            <a:gdLst/>
            <a:ahLst/>
            <a:cxnLst/>
            <a:rect l="l" t="t" r="r" b="b"/>
            <a:pathLst>
              <a:path w="8802" h="5956" extrusionOk="0">
                <a:moveTo>
                  <a:pt x="8743" y="1"/>
                </a:moveTo>
                <a:lnTo>
                  <a:pt x="1" y="3619"/>
                </a:lnTo>
                <a:lnTo>
                  <a:pt x="1" y="5956"/>
                </a:lnTo>
                <a:lnTo>
                  <a:pt x="110" y="5956"/>
                </a:lnTo>
                <a:lnTo>
                  <a:pt x="110" y="3702"/>
                </a:lnTo>
                <a:lnTo>
                  <a:pt x="8801" y="110"/>
                </a:lnTo>
                <a:lnTo>
                  <a:pt x="8743"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0" name="Google Shape;705;p35">
            <a:extLst>
              <a:ext uri="{FF2B5EF4-FFF2-40B4-BE49-F238E27FC236}">
                <a16:creationId xmlns:a16="http://schemas.microsoft.com/office/drawing/2014/main" id="{F0A22EFC-DCA7-E367-7ED7-C06F78CAB22E}"/>
              </a:ext>
            </a:extLst>
          </p:cNvPr>
          <p:cNvSpPr/>
          <p:nvPr/>
        </p:nvSpPr>
        <p:spPr>
          <a:xfrm>
            <a:off x="1440524" y="3051135"/>
            <a:ext cx="1278485" cy="1281655"/>
          </a:xfrm>
          <a:custGeom>
            <a:avLst/>
            <a:gdLst/>
            <a:ahLst/>
            <a:cxnLst/>
            <a:rect l="l" t="t" r="r" b="b"/>
            <a:pathLst>
              <a:path w="5441" h="6066" extrusionOk="0">
                <a:moveTo>
                  <a:pt x="0" y="1"/>
                </a:moveTo>
                <a:lnTo>
                  <a:pt x="0" y="6065"/>
                </a:lnTo>
                <a:lnTo>
                  <a:pt x="5440" y="6065"/>
                </a:lnTo>
                <a:lnTo>
                  <a:pt x="5440" y="1"/>
                </a:lnTo>
                <a:close/>
              </a:path>
            </a:pathLst>
          </a:custGeom>
          <a:gradFill>
            <a:gsLst>
              <a:gs pos="0">
                <a:srgbClr val="F2F2F2"/>
              </a:gs>
              <a:gs pos="100000">
                <a:srgbClr val="E0E0E0"/>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1" name="Google Shape;706;p35">
            <a:extLst>
              <a:ext uri="{FF2B5EF4-FFF2-40B4-BE49-F238E27FC236}">
                <a16:creationId xmlns:a16="http://schemas.microsoft.com/office/drawing/2014/main" id="{3F120EF6-B886-37DC-0F06-D8DFA5A54BD7}"/>
              </a:ext>
            </a:extLst>
          </p:cNvPr>
          <p:cNvSpPr/>
          <p:nvPr/>
        </p:nvSpPr>
        <p:spPr>
          <a:xfrm>
            <a:off x="3062600" y="3051135"/>
            <a:ext cx="1286004" cy="1281655"/>
          </a:xfrm>
          <a:custGeom>
            <a:avLst/>
            <a:gdLst/>
            <a:ahLst/>
            <a:cxnLst/>
            <a:rect l="l" t="t" r="r" b="b"/>
            <a:pathLst>
              <a:path w="5473" h="6066" extrusionOk="0">
                <a:moveTo>
                  <a:pt x="0" y="1"/>
                </a:moveTo>
                <a:lnTo>
                  <a:pt x="0" y="6065"/>
                </a:lnTo>
                <a:lnTo>
                  <a:pt x="5472" y="6065"/>
                </a:lnTo>
                <a:lnTo>
                  <a:pt x="5472"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2" name="Google Shape;707;p35">
            <a:extLst>
              <a:ext uri="{FF2B5EF4-FFF2-40B4-BE49-F238E27FC236}">
                <a16:creationId xmlns:a16="http://schemas.microsoft.com/office/drawing/2014/main" id="{90077CA8-A34D-6637-DCFA-1CBD114F91BA}"/>
              </a:ext>
            </a:extLst>
          </p:cNvPr>
          <p:cNvSpPr/>
          <p:nvPr/>
        </p:nvSpPr>
        <p:spPr>
          <a:xfrm>
            <a:off x="6012197" y="3051135"/>
            <a:ext cx="1280130" cy="1281655"/>
          </a:xfrm>
          <a:custGeom>
            <a:avLst/>
            <a:gdLst/>
            <a:ahLst/>
            <a:cxnLst/>
            <a:rect l="l" t="t" r="r" b="b"/>
            <a:pathLst>
              <a:path w="5448" h="6066" extrusionOk="0">
                <a:moveTo>
                  <a:pt x="1" y="1"/>
                </a:moveTo>
                <a:lnTo>
                  <a:pt x="1" y="6065"/>
                </a:lnTo>
                <a:lnTo>
                  <a:pt x="5447" y="6065"/>
                </a:lnTo>
                <a:lnTo>
                  <a:pt x="5447"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3" name="Google Shape;708;p35">
            <a:extLst>
              <a:ext uri="{FF2B5EF4-FFF2-40B4-BE49-F238E27FC236}">
                <a16:creationId xmlns:a16="http://schemas.microsoft.com/office/drawing/2014/main" id="{FDB49914-1534-A4E7-5737-0ED1C904CAE6}"/>
              </a:ext>
            </a:extLst>
          </p:cNvPr>
          <p:cNvSpPr/>
          <p:nvPr/>
        </p:nvSpPr>
        <p:spPr>
          <a:xfrm>
            <a:off x="7641793" y="3051135"/>
            <a:ext cx="1279895" cy="1281655"/>
          </a:xfrm>
          <a:custGeom>
            <a:avLst/>
            <a:gdLst/>
            <a:ahLst/>
            <a:cxnLst/>
            <a:rect l="l" t="t" r="r" b="b"/>
            <a:pathLst>
              <a:path w="5447" h="6066" extrusionOk="0">
                <a:moveTo>
                  <a:pt x="1" y="1"/>
                </a:moveTo>
                <a:lnTo>
                  <a:pt x="1" y="6065"/>
                </a:lnTo>
                <a:lnTo>
                  <a:pt x="5447" y="6065"/>
                </a:lnTo>
                <a:lnTo>
                  <a:pt x="5447"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4" name="Google Shape;709;p35">
            <a:extLst>
              <a:ext uri="{FF2B5EF4-FFF2-40B4-BE49-F238E27FC236}">
                <a16:creationId xmlns:a16="http://schemas.microsoft.com/office/drawing/2014/main" id="{59F3EDB5-58C5-E72F-22C7-7D532F802217}"/>
              </a:ext>
            </a:extLst>
          </p:cNvPr>
          <p:cNvSpPr/>
          <p:nvPr/>
        </p:nvSpPr>
        <p:spPr>
          <a:xfrm>
            <a:off x="1641660" y="2343397"/>
            <a:ext cx="870103" cy="870103"/>
          </a:xfrm>
          <a:custGeom>
            <a:avLst/>
            <a:gdLst/>
            <a:ahLst/>
            <a:cxnLst/>
            <a:rect l="l" t="t" r="r" b="b"/>
            <a:pathLst>
              <a:path w="3703" h="3703" extrusionOk="0">
                <a:moveTo>
                  <a:pt x="1848" y="0"/>
                </a:moveTo>
                <a:cubicBezTo>
                  <a:pt x="831" y="0"/>
                  <a:pt x="1" y="837"/>
                  <a:pt x="1" y="1855"/>
                </a:cubicBezTo>
                <a:cubicBezTo>
                  <a:pt x="1" y="2872"/>
                  <a:pt x="831" y="3702"/>
                  <a:pt x="1848" y="3702"/>
                </a:cubicBezTo>
                <a:cubicBezTo>
                  <a:pt x="2872" y="3702"/>
                  <a:pt x="3702" y="2872"/>
                  <a:pt x="3702" y="1855"/>
                </a:cubicBezTo>
                <a:cubicBezTo>
                  <a:pt x="3702" y="837"/>
                  <a:pt x="2872" y="0"/>
                  <a:pt x="1848" y="0"/>
                </a:cubicBezTo>
                <a:close/>
              </a:path>
            </a:pathLst>
          </a:custGeom>
          <a:solidFill>
            <a:schemeClr val="accent1"/>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5" name="Google Shape;710;p35">
            <a:extLst>
              <a:ext uri="{FF2B5EF4-FFF2-40B4-BE49-F238E27FC236}">
                <a16:creationId xmlns:a16="http://schemas.microsoft.com/office/drawing/2014/main" id="{DA425C75-855C-F99F-BA49-3C1056ABA637}"/>
              </a:ext>
            </a:extLst>
          </p:cNvPr>
          <p:cNvSpPr/>
          <p:nvPr/>
        </p:nvSpPr>
        <p:spPr>
          <a:xfrm>
            <a:off x="3271256" y="2343397"/>
            <a:ext cx="870103" cy="870103"/>
          </a:xfrm>
          <a:custGeom>
            <a:avLst/>
            <a:gdLst/>
            <a:ahLst/>
            <a:cxnLst/>
            <a:rect l="l" t="t" r="r" b="b"/>
            <a:pathLst>
              <a:path w="3703" h="3703" extrusionOk="0">
                <a:moveTo>
                  <a:pt x="1848" y="0"/>
                </a:moveTo>
                <a:cubicBezTo>
                  <a:pt x="831" y="0"/>
                  <a:pt x="1" y="837"/>
                  <a:pt x="1" y="1855"/>
                </a:cubicBezTo>
                <a:cubicBezTo>
                  <a:pt x="1" y="2872"/>
                  <a:pt x="831" y="3702"/>
                  <a:pt x="1848" y="3702"/>
                </a:cubicBezTo>
                <a:cubicBezTo>
                  <a:pt x="2872" y="3702"/>
                  <a:pt x="3702" y="2872"/>
                  <a:pt x="3702" y="1855"/>
                </a:cubicBezTo>
                <a:cubicBezTo>
                  <a:pt x="3702" y="837"/>
                  <a:pt x="2872" y="0"/>
                  <a:pt x="1848" y="0"/>
                </a:cubicBezTo>
                <a:close/>
              </a:path>
            </a:pathLst>
          </a:custGeom>
          <a:solidFill>
            <a:schemeClr val="accent2"/>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6" name="Google Shape;711;p35">
            <a:extLst>
              <a:ext uri="{FF2B5EF4-FFF2-40B4-BE49-F238E27FC236}">
                <a16:creationId xmlns:a16="http://schemas.microsoft.com/office/drawing/2014/main" id="{FE76AA34-1FB5-BF65-E140-C8E74C64A6E9}"/>
              </a:ext>
            </a:extLst>
          </p:cNvPr>
          <p:cNvSpPr/>
          <p:nvPr/>
        </p:nvSpPr>
        <p:spPr>
          <a:xfrm>
            <a:off x="6221088" y="2343397"/>
            <a:ext cx="869868" cy="870103"/>
          </a:xfrm>
          <a:custGeom>
            <a:avLst/>
            <a:gdLst/>
            <a:ahLst/>
            <a:cxnLst/>
            <a:rect l="l" t="t" r="r" b="b"/>
            <a:pathLst>
              <a:path w="3702" h="3703" extrusionOk="0">
                <a:moveTo>
                  <a:pt x="1848" y="0"/>
                </a:moveTo>
                <a:cubicBezTo>
                  <a:pt x="805" y="0"/>
                  <a:pt x="0" y="837"/>
                  <a:pt x="0" y="1855"/>
                </a:cubicBezTo>
                <a:cubicBezTo>
                  <a:pt x="0" y="2872"/>
                  <a:pt x="805" y="3702"/>
                  <a:pt x="1848" y="3702"/>
                </a:cubicBezTo>
                <a:cubicBezTo>
                  <a:pt x="2871" y="3702"/>
                  <a:pt x="3702" y="2872"/>
                  <a:pt x="3702" y="1855"/>
                </a:cubicBezTo>
                <a:cubicBezTo>
                  <a:pt x="3702" y="837"/>
                  <a:pt x="2871" y="0"/>
                  <a:pt x="1848" y="0"/>
                </a:cubicBezTo>
                <a:close/>
              </a:path>
            </a:pathLst>
          </a:custGeom>
          <a:solidFill>
            <a:schemeClr val="accent4"/>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7" name="Google Shape;712;p35">
            <a:extLst>
              <a:ext uri="{FF2B5EF4-FFF2-40B4-BE49-F238E27FC236}">
                <a16:creationId xmlns:a16="http://schemas.microsoft.com/office/drawing/2014/main" id="{C4268AAA-3242-FC68-8709-60BB90F6FFD2}"/>
              </a:ext>
            </a:extLst>
          </p:cNvPr>
          <p:cNvSpPr/>
          <p:nvPr/>
        </p:nvSpPr>
        <p:spPr>
          <a:xfrm>
            <a:off x="7844574" y="2343397"/>
            <a:ext cx="870103" cy="870103"/>
          </a:xfrm>
          <a:custGeom>
            <a:avLst/>
            <a:gdLst/>
            <a:ahLst/>
            <a:cxnLst/>
            <a:rect l="l" t="t" r="r" b="b"/>
            <a:pathLst>
              <a:path w="3703" h="3703" extrusionOk="0">
                <a:moveTo>
                  <a:pt x="1848" y="0"/>
                </a:moveTo>
                <a:cubicBezTo>
                  <a:pt x="831" y="0"/>
                  <a:pt x="0" y="837"/>
                  <a:pt x="0" y="1855"/>
                </a:cubicBezTo>
                <a:cubicBezTo>
                  <a:pt x="0" y="2872"/>
                  <a:pt x="831" y="3702"/>
                  <a:pt x="1848" y="3702"/>
                </a:cubicBezTo>
                <a:cubicBezTo>
                  <a:pt x="2872" y="3702"/>
                  <a:pt x="3702" y="2872"/>
                  <a:pt x="3702" y="1855"/>
                </a:cubicBezTo>
                <a:cubicBezTo>
                  <a:pt x="3702" y="837"/>
                  <a:pt x="2872" y="0"/>
                  <a:pt x="1848" y="0"/>
                </a:cubicBezTo>
                <a:close/>
              </a:path>
            </a:pathLst>
          </a:custGeom>
          <a:solidFill>
            <a:schemeClr val="accent5"/>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8" name="Google Shape;713;p35">
            <a:extLst>
              <a:ext uri="{FF2B5EF4-FFF2-40B4-BE49-F238E27FC236}">
                <a16:creationId xmlns:a16="http://schemas.microsoft.com/office/drawing/2014/main" id="{6595C2B3-86E7-3C93-C419-DA3FB6397490}"/>
              </a:ext>
            </a:extLst>
          </p:cNvPr>
          <p:cNvSpPr/>
          <p:nvPr/>
        </p:nvSpPr>
        <p:spPr>
          <a:xfrm>
            <a:off x="4166732" y="1319570"/>
            <a:ext cx="2022878" cy="774939"/>
          </a:xfrm>
          <a:custGeom>
            <a:avLst/>
            <a:gdLst/>
            <a:ahLst/>
            <a:cxnLst/>
            <a:rect l="l" t="t" r="r" b="b"/>
            <a:pathLst>
              <a:path w="8609" h="3298" extrusionOk="0">
                <a:moveTo>
                  <a:pt x="104" y="1"/>
                </a:moveTo>
                <a:lnTo>
                  <a:pt x="1" y="27"/>
                </a:lnTo>
                <a:cubicBezTo>
                  <a:pt x="535" y="1932"/>
                  <a:pt x="2254" y="3297"/>
                  <a:pt x="4314" y="3297"/>
                </a:cubicBezTo>
                <a:cubicBezTo>
                  <a:pt x="6355" y="3297"/>
                  <a:pt x="8099" y="1932"/>
                  <a:pt x="8608" y="27"/>
                </a:cubicBezTo>
                <a:lnTo>
                  <a:pt x="8499" y="1"/>
                </a:lnTo>
                <a:cubicBezTo>
                  <a:pt x="7990" y="1849"/>
                  <a:pt x="6303" y="3194"/>
                  <a:pt x="4314" y="3194"/>
                </a:cubicBezTo>
                <a:cubicBezTo>
                  <a:pt x="2305" y="3194"/>
                  <a:pt x="612" y="1849"/>
                  <a:pt x="10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9" name="Google Shape;714;p35">
            <a:extLst>
              <a:ext uri="{FF2B5EF4-FFF2-40B4-BE49-F238E27FC236}">
                <a16:creationId xmlns:a16="http://schemas.microsoft.com/office/drawing/2014/main" id="{138CD416-08B4-B54D-0971-4E71719339D2}"/>
              </a:ext>
            </a:extLst>
          </p:cNvPr>
          <p:cNvSpPr/>
          <p:nvPr/>
        </p:nvSpPr>
        <p:spPr>
          <a:xfrm>
            <a:off x="5590189" y="1842379"/>
            <a:ext cx="221109" cy="199022"/>
          </a:xfrm>
          <a:custGeom>
            <a:avLst/>
            <a:gdLst/>
            <a:ahLst/>
            <a:cxnLst/>
            <a:rect l="l" t="t" r="r" b="b"/>
            <a:pathLst>
              <a:path w="941" h="847" extrusionOk="0">
                <a:moveTo>
                  <a:pt x="475" y="1"/>
                </a:moveTo>
                <a:cubicBezTo>
                  <a:pt x="404" y="1"/>
                  <a:pt x="333" y="19"/>
                  <a:pt x="271" y="55"/>
                </a:cubicBezTo>
                <a:cubicBezTo>
                  <a:pt x="59" y="190"/>
                  <a:pt x="1" y="428"/>
                  <a:pt x="110" y="647"/>
                </a:cubicBezTo>
                <a:cubicBezTo>
                  <a:pt x="182" y="770"/>
                  <a:pt x="322" y="846"/>
                  <a:pt x="462" y="846"/>
                </a:cubicBezTo>
                <a:cubicBezTo>
                  <a:pt x="535" y="846"/>
                  <a:pt x="607" y="826"/>
                  <a:pt x="670" y="782"/>
                </a:cubicBezTo>
                <a:cubicBezTo>
                  <a:pt x="889" y="673"/>
                  <a:pt x="941" y="403"/>
                  <a:pt x="831" y="216"/>
                </a:cubicBezTo>
                <a:cubicBezTo>
                  <a:pt x="762" y="74"/>
                  <a:pt x="618" y="1"/>
                  <a:pt x="475" y="1"/>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0" name="Google Shape;715;p35">
            <a:extLst>
              <a:ext uri="{FF2B5EF4-FFF2-40B4-BE49-F238E27FC236}">
                <a16:creationId xmlns:a16="http://schemas.microsoft.com/office/drawing/2014/main" id="{56761337-92F9-9878-07FB-2217CAE0051F}"/>
              </a:ext>
            </a:extLst>
          </p:cNvPr>
          <p:cNvSpPr/>
          <p:nvPr/>
        </p:nvSpPr>
        <p:spPr>
          <a:xfrm>
            <a:off x="5968493" y="1459377"/>
            <a:ext cx="226983" cy="199492"/>
          </a:xfrm>
          <a:custGeom>
            <a:avLst/>
            <a:gdLst/>
            <a:ahLst/>
            <a:cxnLst/>
            <a:rect l="l" t="t" r="r" b="b"/>
            <a:pathLst>
              <a:path w="966" h="849" extrusionOk="0">
                <a:moveTo>
                  <a:pt x="500" y="1"/>
                </a:moveTo>
                <a:cubicBezTo>
                  <a:pt x="347" y="1"/>
                  <a:pt x="204" y="81"/>
                  <a:pt x="110" y="211"/>
                </a:cubicBezTo>
                <a:cubicBezTo>
                  <a:pt x="0" y="423"/>
                  <a:pt x="84" y="668"/>
                  <a:pt x="271" y="803"/>
                </a:cubicBezTo>
                <a:cubicBezTo>
                  <a:pt x="335" y="834"/>
                  <a:pt x="403" y="849"/>
                  <a:pt x="468" y="849"/>
                </a:cubicBezTo>
                <a:cubicBezTo>
                  <a:pt x="619" y="849"/>
                  <a:pt x="759" y="772"/>
                  <a:pt x="831" y="642"/>
                </a:cubicBezTo>
                <a:cubicBezTo>
                  <a:pt x="966" y="423"/>
                  <a:pt x="889" y="185"/>
                  <a:pt x="702" y="50"/>
                </a:cubicBezTo>
                <a:cubicBezTo>
                  <a:pt x="635" y="16"/>
                  <a:pt x="566" y="1"/>
                  <a:pt x="500" y="1"/>
                </a:cubicBezTo>
                <a:close/>
              </a:path>
            </a:pathLst>
          </a:custGeom>
          <a:solidFill>
            <a:schemeClr val="accent5"/>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1" name="Google Shape;716;p35">
            <a:extLst>
              <a:ext uri="{FF2B5EF4-FFF2-40B4-BE49-F238E27FC236}">
                <a16:creationId xmlns:a16="http://schemas.microsoft.com/office/drawing/2014/main" id="{889FA581-6823-59D0-37EC-C409DFE5B358}"/>
              </a:ext>
            </a:extLst>
          </p:cNvPr>
          <p:cNvSpPr/>
          <p:nvPr/>
        </p:nvSpPr>
        <p:spPr>
          <a:xfrm>
            <a:off x="4545036" y="1842379"/>
            <a:ext cx="226983" cy="199022"/>
          </a:xfrm>
          <a:custGeom>
            <a:avLst/>
            <a:gdLst/>
            <a:ahLst/>
            <a:cxnLst/>
            <a:rect l="l" t="t" r="r" b="b"/>
            <a:pathLst>
              <a:path w="966" h="847" extrusionOk="0">
                <a:moveTo>
                  <a:pt x="480" y="1"/>
                </a:moveTo>
                <a:cubicBezTo>
                  <a:pt x="336" y="1"/>
                  <a:pt x="202" y="74"/>
                  <a:pt x="129" y="216"/>
                </a:cubicBezTo>
                <a:cubicBezTo>
                  <a:pt x="0" y="403"/>
                  <a:pt x="77" y="673"/>
                  <a:pt x="264" y="782"/>
                </a:cubicBezTo>
                <a:cubicBezTo>
                  <a:pt x="338" y="826"/>
                  <a:pt x="415" y="846"/>
                  <a:pt x="489" y="846"/>
                </a:cubicBezTo>
                <a:cubicBezTo>
                  <a:pt x="633" y="846"/>
                  <a:pt x="767" y="770"/>
                  <a:pt x="856" y="647"/>
                </a:cubicBezTo>
                <a:cubicBezTo>
                  <a:pt x="966" y="428"/>
                  <a:pt x="882" y="190"/>
                  <a:pt x="695" y="55"/>
                </a:cubicBezTo>
                <a:cubicBezTo>
                  <a:pt x="625" y="19"/>
                  <a:pt x="551" y="1"/>
                  <a:pt x="480"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2" name="Google Shape;717;p35">
            <a:extLst>
              <a:ext uri="{FF2B5EF4-FFF2-40B4-BE49-F238E27FC236}">
                <a16:creationId xmlns:a16="http://schemas.microsoft.com/office/drawing/2014/main" id="{C077D267-D841-EC2E-A360-4A220FF85FD7}"/>
              </a:ext>
            </a:extLst>
          </p:cNvPr>
          <p:cNvSpPr/>
          <p:nvPr/>
        </p:nvSpPr>
        <p:spPr>
          <a:xfrm>
            <a:off x="4166732" y="1459377"/>
            <a:ext cx="227218" cy="199492"/>
          </a:xfrm>
          <a:custGeom>
            <a:avLst/>
            <a:gdLst/>
            <a:ahLst/>
            <a:cxnLst/>
            <a:rect l="l" t="t" r="r" b="b"/>
            <a:pathLst>
              <a:path w="967" h="849" extrusionOk="0">
                <a:moveTo>
                  <a:pt x="466" y="1"/>
                </a:moveTo>
                <a:cubicBezTo>
                  <a:pt x="400" y="1"/>
                  <a:pt x="331" y="16"/>
                  <a:pt x="265" y="50"/>
                </a:cubicBezTo>
                <a:cubicBezTo>
                  <a:pt x="78" y="185"/>
                  <a:pt x="1" y="423"/>
                  <a:pt x="104" y="642"/>
                </a:cubicBezTo>
                <a:cubicBezTo>
                  <a:pt x="180" y="772"/>
                  <a:pt x="334" y="849"/>
                  <a:pt x="492" y="849"/>
                </a:cubicBezTo>
                <a:cubicBezTo>
                  <a:pt x="562" y="849"/>
                  <a:pt x="631" y="834"/>
                  <a:pt x="696" y="803"/>
                </a:cubicBezTo>
                <a:cubicBezTo>
                  <a:pt x="883" y="668"/>
                  <a:pt x="966" y="423"/>
                  <a:pt x="831" y="211"/>
                </a:cubicBezTo>
                <a:cubicBezTo>
                  <a:pt x="755" y="81"/>
                  <a:pt x="617" y="1"/>
                  <a:pt x="466"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nvGrpSpPr>
          <p:cNvPr id="23" name="Google Shape;718;p35">
            <a:extLst>
              <a:ext uri="{FF2B5EF4-FFF2-40B4-BE49-F238E27FC236}">
                <a16:creationId xmlns:a16="http://schemas.microsoft.com/office/drawing/2014/main" id="{74101D0E-7EA0-5E21-0FDA-FB3E53A4C119}"/>
              </a:ext>
            </a:extLst>
          </p:cNvPr>
          <p:cNvGrpSpPr/>
          <p:nvPr/>
        </p:nvGrpSpPr>
        <p:grpSpPr>
          <a:xfrm>
            <a:off x="1824683" y="2665510"/>
            <a:ext cx="510117" cy="227215"/>
            <a:chOff x="1463270" y="2703830"/>
            <a:chExt cx="495307" cy="220619"/>
          </a:xfrm>
        </p:grpSpPr>
        <p:sp>
          <p:nvSpPr>
            <p:cNvPr id="24" name="Google Shape;719;p35">
              <a:extLst>
                <a:ext uri="{FF2B5EF4-FFF2-40B4-BE49-F238E27FC236}">
                  <a16:creationId xmlns:a16="http://schemas.microsoft.com/office/drawing/2014/main" id="{BEEBDA8F-2784-8425-88FC-846F5A38E908}"/>
                </a:ext>
              </a:extLst>
            </p:cNvPr>
            <p:cNvSpPr/>
            <p:nvPr/>
          </p:nvSpPr>
          <p:spPr>
            <a:xfrm>
              <a:off x="1726323" y="2740562"/>
              <a:ext cx="232254" cy="183887"/>
            </a:xfrm>
            <a:custGeom>
              <a:avLst/>
              <a:gdLst/>
              <a:ahLst/>
              <a:cxnLst/>
              <a:rect l="l" t="t" r="r" b="b"/>
              <a:pathLst>
                <a:path w="1018" h="806" extrusionOk="0">
                  <a:moveTo>
                    <a:pt x="399" y="1"/>
                  </a:moveTo>
                  <a:cubicBezTo>
                    <a:pt x="348" y="1"/>
                    <a:pt x="270" y="26"/>
                    <a:pt x="213" y="26"/>
                  </a:cubicBezTo>
                  <a:cubicBezTo>
                    <a:pt x="296" y="110"/>
                    <a:pt x="322" y="187"/>
                    <a:pt x="322" y="271"/>
                  </a:cubicBezTo>
                  <a:cubicBezTo>
                    <a:pt x="322" y="432"/>
                    <a:pt x="187" y="561"/>
                    <a:pt x="0" y="644"/>
                  </a:cubicBezTo>
                  <a:cubicBezTo>
                    <a:pt x="109" y="696"/>
                    <a:pt x="238" y="754"/>
                    <a:pt x="399" y="754"/>
                  </a:cubicBezTo>
                  <a:cubicBezTo>
                    <a:pt x="509" y="754"/>
                    <a:pt x="618" y="722"/>
                    <a:pt x="721" y="696"/>
                  </a:cubicBezTo>
                  <a:lnTo>
                    <a:pt x="1017" y="805"/>
                  </a:lnTo>
                  <a:lnTo>
                    <a:pt x="914" y="593"/>
                  </a:lnTo>
                  <a:cubicBezTo>
                    <a:pt x="966" y="535"/>
                    <a:pt x="1017" y="458"/>
                    <a:pt x="1017" y="374"/>
                  </a:cubicBezTo>
                  <a:cubicBezTo>
                    <a:pt x="1017" y="187"/>
                    <a:pt x="753" y="1"/>
                    <a:pt x="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5" name="Google Shape;720;p35">
              <a:extLst>
                <a:ext uri="{FF2B5EF4-FFF2-40B4-BE49-F238E27FC236}">
                  <a16:creationId xmlns:a16="http://schemas.microsoft.com/office/drawing/2014/main" id="{117E987C-3890-F513-D4D7-8F42D633C226}"/>
                </a:ext>
              </a:extLst>
            </p:cNvPr>
            <p:cNvSpPr/>
            <p:nvPr/>
          </p:nvSpPr>
          <p:spPr>
            <a:xfrm>
              <a:off x="1463270" y="2703830"/>
              <a:ext cx="311649" cy="220619"/>
            </a:xfrm>
            <a:custGeom>
              <a:avLst/>
              <a:gdLst/>
              <a:ahLst/>
              <a:cxnLst/>
              <a:rect l="l" t="t" r="r" b="b"/>
              <a:pathLst>
                <a:path w="1366" h="967" extrusionOk="0">
                  <a:moveTo>
                    <a:pt x="747" y="1"/>
                  </a:moveTo>
                  <a:cubicBezTo>
                    <a:pt x="323" y="1"/>
                    <a:pt x="1" y="187"/>
                    <a:pt x="1" y="432"/>
                  </a:cubicBezTo>
                  <a:cubicBezTo>
                    <a:pt x="1" y="535"/>
                    <a:pt x="52" y="619"/>
                    <a:pt x="136" y="696"/>
                  </a:cubicBezTo>
                  <a:lnTo>
                    <a:pt x="1" y="966"/>
                  </a:lnTo>
                  <a:lnTo>
                    <a:pt x="374" y="831"/>
                  </a:lnTo>
                  <a:cubicBezTo>
                    <a:pt x="484" y="857"/>
                    <a:pt x="587" y="883"/>
                    <a:pt x="747" y="883"/>
                  </a:cubicBezTo>
                  <a:cubicBezTo>
                    <a:pt x="883" y="883"/>
                    <a:pt x="1044" y="857"/>
                    <a:pt x="1153" y="805"/>
                  </a:cubicBezTo>
                  <a:cubicBezTo>
                    <a:pt x="1044" y="754"/>
                    <a:pt x="966" y="644"/>
                    <a:pt x="966" y="535"/>
                  </a:cubicBezTo>
                  <a:cubicBezTo>
                    <a:pt x="966" y="374"/>
                    <a:pt x="1127" y="239"/>
                    <a:pt x="1366" y="187"/>
                  </a:cubicBezTo>
                  <a:cubicBezTo>
                    <a:pt x="1230" y="78"/>
                    <a:pt x="992" y="1"/>
                    <a:pt x="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sp>
        <p:nvSpPr>
          <p:cNvPr id="26" name="Google Shape;721;p35">
            <a:extLst>
              <a:ext uri="{FF2B5EF4-FFF2-40B4-BE49-F238E27FC236}">
                <a16:creationId xmlns:a16="http://schemas.microsoft.com/office/drawing/2014/main" id="{0C03984F-2C3E-CAE9-E7FD-8B1D5A76DB1E}"/>
              </a:ext>
            </a:extLst>
          </p:cNvPr>
          <p:cNvSpPr/>
          <p:nvPr/>
        </p:nvSpPr>
        <p:spPr>
          <a:xfrm>
            <a:off x="6460054" y="2753420"/>
            <a:ext cx="240612" cy="240612"/>
          </a:xfrm>
          <a:custGeom>
            <a:avLst/>
            <a:gdLst/>
            <a:ahLst/>
            <a:cxnLst/>
            <a:rect l="l" t="t" r="r" b="b"/>
            <a:pathLst>
              <a:path w="1024" h="1024" extrusionOk="0">
                <a:moveTo>
                  <a:pt x="509" y="245"/>
                </a:moveTo>
                <a:cubicBezTo>
                  <a:pt x="670" y="245"/>
                  <a:pt x="779" y="348"/>
                  <a:pt x="779" y="509"/>
                </a:cubicBezTo>
                <a:cubicBezTo>
                  <a:pt x="779" y="670"/>
                  <a:pt x="670" y="779"/>
                  <a:pt x="509" y="779"/>
                </a:cubicBezTo>
                <a:cubicBezTo>
                  <a:pt x="348" y="779"/>
                  <a:pt x="245" y="670"/>
                  <a:pt x="245" y="509"/>
                </a:cubicBezTo>
                <a:cubicBezTo>
                  <a:pt x="245" y="348"/>
                  <a:pt x="348" y="245"/>
                  <a:pt x="509" y="245"/>
                </a:cubicBezTo>
                <a:close/>
                <a:moveTo>
                  <a:pt x="457" y="0"/>
                </a:moveTo>
                <a:lnTo>
                  <a:pt x="457" y="84"/>
                </a:lnTo>
                <a:cubicBezTo>
                  <a:pt x="406" y="84"/>
                  <a:pt x="380" y="110"/>
                  <a:pt x="348" y="110"/>
                </a:cubicBezTo>
                <a:lnTo>
                  <a:pt x="322" y="58"/>
                </a:lnTo>
                <a:lnTo>
                  <a:pt x="219" y="110"/>
                </a:lnTo>
                <a:lnTo>
                  <a:pt x="245" y="161"/>
                </a:lnTo>
                <a:cubicBezTo>
                  <a:pt x="219" y="187"/>
                  <a:pt x="187" y="219"/>
                  <a:pt x="161" y="245"/>
                </a:cubicBezTo>
                <a:lnTo>
                  <a:pt x="110" y="219"/>
                </a:lnTo>
                <a:lnTo>
                  <a:pt x="58" y="322"/>
                </a:lnTo>
                <a:lnTo>
                  <a:pt x="110" y="348"/>
                </a:lnTo>
                <a:cubicBezTo>
                  <a:pt x="84" y="380"/>
                  <a:pt x="84" y="406"/>
                  <a:pt x="84" y="457"/>
                </a:cubicBezTo>
                <a:lnTo>
                  <a:pt x="0" y="457"/>
                </a:lnTo>
                <a:lnTo>
                  <a:pt x="0" y="567"/>
                </a:lnTo>
                <a:lnTo>
                  <a:pt x="84" y="567"/>
                </a:lnTo>
                <a:cubicBezTo>
                  <a:pt x="84" y="618"/>
                  <a:pt x="84" y="644"/>
                  <a:pt x="110" y="670"/>
                </a:cubicBezTo>
                <a:lnTo>
                  <a:pt x="58" y="728"/>
                </a:lnTo>
                <a:lnTo>
                  <a:pt x="110" y="805"/>
                </a:lnTo>
                <a:lnTo>
                  <a:pt x="161" y="779"/>
                </a:lnTo>
                <a:cubicBezTo>
                  <a:pt x="187" y="805"/>
                  <a:pt x="219" y="831"/>
                  <a:pt x="245" y="863"/>
                </a:cubicBezTo>
                <a:lnTo>
                  <a:pt x="219" y="914"/>
                </a:lnTo>
                <a:lnTo>
                  <a:pt x="322" y="992"/>
                </a:lnTo>
                <a:lnTo>
                  <a:pt x="348" y="914"/>
                </a:lnTo>
                <a:cubicBezTo>
                  <a:pt x="380" y="940"/>
                  <a:pt x="406" y="940"/>
                  <a:pt x="457" y="940"/>
                </a:cubicBezTo>
                <a:lnTo>
                  <a:pt x="457" y="1024"/>
                </a:lnTo>
                <a:lnTo>
                  <a:pt x="567" y="1024"/>
                </a:lnTo>
                <a:lnTo>
                  <a:pt x="567" y="940"/>
                </a:lnTo>
                <a:cubicBezTo>
                  <a:pt x="618" y="940"/>
                  <a:pt x="644" y="940"/>
                  <a:pt x="670" y="914"/>
                </a:cubicBezTo>
                <a:lnTo>
                  <a:pt x="728" y="992"/>
                </a:lnTo>
                <a:lnTo>
                  <a:pt x="805" y="914"/>
                </a:lnTo>
                <a:lnTo>
                  <a:pt x="779" y="863"/>
                </a:lnTo>
                <a:cubicBezTo>
                  <a:pt x="805" y="831"/>
                  <a:pt x="831" y="805"/>
                  <a:pt x="863" y="779"/>
                </a:cubicBezTo>
                <a:lnTo>
                  <a:pt x="915" y="805"/>
                </a:lnTo>
                <a:lnTo>
                  <a:pt x="992" y="728"/>
                </a:lnTo>
                <a:lnTo>
                  <a:pt x="915" y="670"/>
                </a:lnTo>
                <a:cubicBezTo>
                  <a:pt x="940" y="644"/>
                  <a:pt x="940" y="618"/>
                  <a:pt x="940" y="567"/>
                </a:cubicBezTo>
                <a:lnTo>
                  <a:pt x="1024" y="567"/>
                </a:lnTo>
                <a:lnTo>
                  <a:pt x="1024" y="457"/>
                </a:lnTo>
                <a:lnTo>
                  <a:pt x="940" y="457"/>
                </a:lnTo>
                <a:cubicBezTo>
                  <a:pt x="940" y="406"/>
                  <a:pt x="940" y="380"/>
                  <a:pt x="915" y="348"/>
                </a:cubicBezTo>
                <a:lnTo>
                  <a:pt x="992" y="322"/>
                </a:lnTo>
                <a:lnTo>
                  <a:pt x="915" y="219"/>
                </a:lnTo>
                <a:lnTo>
                  <a:pt x="863" y="245"/>
                </a:lnTo>
                <a:cubicBezTo>
                  <a:pt x="831" y="219"/>
                  <a:pt x="805" y="187"/>
                  <a:pt x="779" y="161"/>
                </a:cubicBezTo>
                <a:lnTo>
                  <a:pt x="805" y="110"/>
                </a:lnTo>
                <a:lnTo>
                  <a:pt x="728" y="58"/>
                </a:lnTo>
                <a:lnTo>
                  <a:pt x="670" y="110"/>
                </a:lnTo>
                <a:cubicBezTo>
                  <a:pt x="644" y="110"/>
                  <a:pt x="618" y="84"/>
                  <a:pt x="567" y="84"/>
                </a:cubicBezTo>
                <a:lnTo>
                  <a:pt x="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7" name="Google Shape;722;p35">
            <a:extLst>
              <a:ext uri="{FF2B5EF4-FFF2-40B4-BE49-F238E27FC236}">
                <a16:creationId xmlns:a16="http://schemas.microsoft.com/office/drawing/2014/main" id="{451A8A77-7CD4-A82C-CBAF-44DB4AA6D743}"/>
              </a:ext>
            </a:extLst>
          </p:cNvPr>
          <p:cNvSpPr/>
          <p:nvPr/>
        </p:nvSpPr>
        <p:spPr>
          <a:xfrm>
            <a:off x="6605266" y="2564269"/>
            <a:ext cx="239202" cy="240612"/>
          </a:xfrm>
          <a:custGeom>
            <a:avLst/>
            <a:gdLst/>
            <a:ahLst/>
            <a:cxnLst/>
            <a:rect l="l" t="t" r="r" b="b"/>
            <a:pathLst>
              <a:path w="1018" h="1024" extrusionOk="0">
                <a:moveTo>
                  <a:pt x="509" y="245"/>
                </a:moveTo>
                <a:cubicBezTo>
                  <a:pt x="670" y="245"/>
                  <a:pt x="779" y="348"/>
                  <a:pt x="779" y="509"/>
                </a:cubicBezTo>
                <a:cubicBezTo>
                  <a:pt x="779" y="670"/>
                  <a:pt x="670" y="779"/>
                  <a:pt x="509" y="779"/>
                </a:cubicBezTo>
                <a:cubicBezTo>
                  <a:pt x="348" y="779"/>
                  <a:pt x="245" y="670"/>
                  <a:pt x="245" y="509"/>
                </a:cubicBezTo>
                <a:cubicBezTo>
                  <a:pt x="245" y="348"/>
                  <a:pt x="348" y="245"/>
                  <a:pt x="509" y="245"/>
                </a:cubicBezTo>
                <a:close/>
                <a:moveTo>
                  <a:pt x="458" y="0"/>
                </a:moveTo>
                <a:lnTo>
                  <a:pt x="458" y="84"/>
                </a:lnTo>
                <a:cubicBezTo>
                  <a:pt x="432" y="84"/>
                  <a:pt x="374" y="84"/>
                  <a:pt x="348" y="110"/>
                </a:cubicBezTo>
                <a:lnTo>
                  <a:pt x="322" y="58"/>
                </a:lnTo>
                <a:lnTo>
                  <a:pt x="213" y="110"/>
                </a:lnTo>
                <a:lnTo>
                  <a:pt x="245" y="161"/>
                </a:lnTo>
                <a:cubicBezTo>
                  <a:pt x="213" y="187"/>
                  <a:pt x="187" y="219"/>
                  <a:pt x="161" y="245"/>
                </a:cubicBezTo>
                <a:lnTo>
                  <a:pt x="110" y="219"/>
                </a:lnTo>
                <a:lnTo>
                  <a:pt x="52" y="322"/>
                </a:lnTo>
                <a:lnTo>
                  <a:pt x="110" y="348"/>
                </a:lnTo>
                <a:cubicBezTo>
                  <a:pt x="110" y="380"/>
                  <a:pt x="84" y="406"/>
                  <a:pt x="84" y="457"/>
                </a:cubicBezTo>
                <a:lnTo>
                  <a:pt x="0" y="457"/>
                </a:lnTo>
                <a:lnTo>
                  <a:pt x="0" y="567"/>
                </a:lnTo>
                <a:lnTo>
                  <a:pt x="84" y="567"/>
                </a:lnTo>
                <a:cubicBezTo>
                  <a:pt x="84" y="618"/>
                  <a:pt x="110" y="644"/>
                  <a:pt x="110" y="670"/>
                </a:cubicBezTo>
                <a:lnTo>
                  <a:pt x="52" y="702"/>
                </a:lnTo>
                <a:lnTo>
                  <a:pt x="110" y="805"/>
                </a:lnTo>
                <a:lnTo>
                  <a:pt x="161" y="779"/>
                </a:lnTo>
                <a:cubicBezTo>
                  <a:pt x="187" y="805"/>
                  <a:pt x="213" y="831"/>
                  <a:pt x="245" y="863"/>
                </a:cubicBezTo>
                <a:lnTo>
                  <a:pt x="213" y="915"/>
                </a:lnTo>
                <a:lnTo>
                  <a:pt x="322" y="966"/>
                </a:lnTo>
                <a:lnTo>
                  <a:pt x="348" y="915"/>
                </a:lnTo>
                <a:cubicBezTo>
                  <a:pt x="374" y="940"/>
                  <a:pt x="432" y="940"/>
                  <a:pt x="458" y="940"/>
                </a:cubicBezTo>
                <a:lnTo>
                  <a:pt x="458" y="1024"/>
                </a:lnTo>
                <a:lnTo>
                  <a:pt x="567" y="1024"/>
                </a:lnTo>
                <a:lnTo>
                  <a:pt x="567" y="940"/>
                </a:lnTo>
                <a:cubicBezTo>
                  <a:pt x="618" y="940"/>
                  <a:pt x="644" y="940"/>
                  <a:pt x="670" y="915"/>
                </a:cubicBezTo>
                <a:lnTo>
                  <a:pt x="728" y="966"/>
                </a:lnTo>
                <a:lnTo>
                  <a:pt x="831" y="915"/>
                </a:lnTo>
                <a:lnTo>
                  <a:pt x="779" y="863"/>
                </a:lnTo>
                <a:cubicBezTo>
                  <a:pt x="805" y="831"/>
                  <a:pt x="831" y="805"/>
                  <a:pt x="857" y="779"/>
                </a:cubicBezTo>
                <a:lnTo>
                  <a:pt x="915" y="805"/>
                </a:lnTo>
                <a:lnTo>
                  <a:pt x="992" y="702"/>
                </a:lnTo>
                <a:lnTo>
                  <a:pt x="915" y="670"/>
                </a:lnTo>
                <a:cubicBezTo>
                  <a:pt x="940" y="644"/>
                  <a:pt x="940" y="618"/>
                  <a:pt x="940" y="567"/>
                </a:cubicBezTo>
                <a:lnTo>
                  <a:pt x="1018" y="567"/>
                </a:lnTo>
                <a:lnTo>
                  <a:pt x="1018" y="457"/>
                </a:lnTo>
                <a:lnTo>
                  <a:pt x="940" y="457"/>
                </a:lnTo>
                <a:cubicBezTo>
                  <a:pt x="940" y="406"/>
                  <a:pt x="940" y="380"/>
                  <a:pt x="915" y="348"/>
                </a:cubicBezTo>
                <a:lnTo>
                  <a:pt x="992" y="322"/>
                </a:lnTo>
                <a:lnTo>
                  <a:pt x="915" y="219"/>
                </a:lnTo>
                <a:lnTo>
                  <a:pt x="857" y="245"/>
                </a:lnTo>
                <a:cubicBezTo>
                  <a:pt x="831" y="219"/>
                  <a:pt x="805" y="187"/>
                  <a:pt x="779" y="161"/>
                </a:cubicBezTo>
                <a:lnTo>
                  <a:pt x="831" y="110"/>
                </a:lnTo>
                <a:lnTo>
                  <a:pt x="728" y="58"/>
                </a:lnTo>
                <a:lnTo>
                  <a:pt x="670" y="110"/>
                </a:lnTo>
                <a:cubicBezTo>
                  <a:pt x="644" y="84"/>
                  <a:pt x="618" y="84"/>
                  <a:pt x="567" y="84"/>
                </a:cubicBezTo>
                <a:lnTo>
                  <a:pt x="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8" name="Google Shape;723;p35">
            <a:extLst>
              <a:ext uri="{FF2B5EF4-FFF2-40B4-BE49-F238E27FC236}">
                <a16:creationId xmlns:a16="http://schemas.microsoft.com/office/drawing/2014/main" id="{A81882AD-F7A3-1D3E-5E11-5AF535E38169}"/>
              </a:ext>
            </a:extLst>
          </p:cNvPr>
          <p:cNvSpPr/>
          <p:nvPr/>
        </p:nvSpPr>
        <p:spPr>
          <a:xfrm>
            <a:off x="8216769" y="2677760"/>
            <a:ext cx="131820" cy="133229"/>
          </a:xfrm>
          <a:custGeom>
            <a:avLst/>
            <a:gdLst/>
            <a:ahLst/>
            <a:cxnLst/>
            <a:rect l="l" t="t" r="r" b="b"/>
            <a:pathLst>
              <a:path w="561" h="567" extrusionOk="0">
                <a:moveTo>
                  <a:pt x="264" y="0"/>
                </a:moveTo>
                <a:cubicBezTo>
                  <a:pt x="26" y="0"/>
                  <a:pt x="0" y="187"/>
                  <a:pt x="0" y="187"/>
                </a:cubicBezTo>
                <a:lnTo>
                  <a:pt x="129" y="271"/>
                </a:lnTo>
                <a:cubicBezTo>
                  <a:pt x="161" y="219"/>
                  <a:pt x="187" y="161"/>
                  <a:pt x="264" y="161"/>
                </a:cubicBezTo>
                <a:cubicBezTo>
                  <a:pt x="322" y="161"/>
                  <a:pt x="348" y="187"/>
                  <a:pt x="348" y="245"/>
                </a:cubicBezTo>
                <a:cubicBezTo>
                  <a:pt x="348" y="322"/>
                  <a:pt x="290" y="322"/>
                  <a:pt x="238" y="348"/>
                </a:cubicBezTo>
                <a:cubicBezTo>
                  <a:pt x="187" y="380"/>
                  <a:pt x="187" y="432"/>
                  <a:pt x="187" y="457"/>
                </a:cubicBezTo>
                <a:lnTo>
                  <a:pt x="187" y="567"/>
                </a:lnTo>
                <a:lnTo>
                  <a:pt x="348" y="567"/>
                </a:lnTo>
                <a:lnTo>
                  <a:pt x="348" y="509"/>
                </a:lnTo>
                <a:cubicBezTo>
                  <a:pt x="348" y="483"/>
                  <a:pt x="348" y="457"/>
                  <a:pt x="373" y="432"/>
                </a:cubicBezTo>
                <a:cubicBezTo>
                  <a:pt x="483" y="406"/>
                  <a:pt x="560" y="348"/>
                  <a:pt x="560" y="245"/>
                </a:cubicBezTo>
                <a:cubicBezTo>
                  <a:pt x="560" y="84"/>
                  <a:pt x="425" y="0"/>
                  <a:pt x="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9" name="Google Shape;724;p35">
            <a:extLst>
              <a:ext uri="{FF2B5EF4-FFF2-40B4-BE49-F238E27FC236}">
                <a16:creationId xmlns:a16="http://schemas.microsoft.com/office/drawing/2014/main" id="{E7EA187A-BAB1-E230-EB56-42169A9A8236}"/>
              </a:ext>
            </a:extLst>
          </p:cNvPr>
          <p:cNvSpPr/>
          <p:nvPr/>
        </p:nvSpPr>
        <p:spPr>
          <a:xfrm>
            <a:off x="8254364" y="2828846"/>
            <a:ext cx="50284" cy="51694"/>
          </a:xfrm>
          <a:custGeom>
            <a:avLst/>
            <a:gdLst/>
            <a:ahLst/>
            <a:cxnLst/>
            <a:rect l="l" t="t" r="r" b="b"/>
            <a:pathLst>
              <a:path w="214" h="220" extrusionOk="0">
                <a:moveTo>
                  <a:pt x="104" y="1"/>
                </a:moveTo>
                <a:cubicBezTo>
                  <a:pt x="27" y="1"/>
                  <a:pt x="1" y="59"/>
                  <a:pt x="1" y="110"/>
                </a:cubicBezTo>
                <a:cubicBezTo>
                  <a:pt x="1" y="162"/>
                  <a:pt x="27" y="220"/>
                  <a:pt x="104" y="220"/>
                </a:cubicBezTo>
                <a:cubicBezTo>
                  <a:pt x="162" y="220"/>
                  <a:pt x="213" y="162"/>
                  <a:pt x="213" y="110"/>
                </a:cubicBezTo>
                <a:cubicBezTo>
                  <a:pt x="213" y="59"/>
                  <a:pt x="162"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0" name="Google Shape;725;p35">
            <a:extLst>
              <a:ext uri="{FF2B5EF4-FFF2-40B4-BE49-F238E27FC236}">
                <a16:creationId xmlns:a16="http://schemas.microsoft.com/office/drawing/2014/main" id="{B4DF428A-8749-4564-D869-8EC87B344D1F}"/>
              </a:ext>
            </a:extLst>
          </p:cNvPr>
          <p:cNvSpPr/>
          <p:nvPr/>
        </p:nvSpPr>
        <p:spPr>
          <a:xfrm>
            <a:off x="8109152" y="2608208"/>
            <a:ext cx="340710" cy="340475"/>
          </a:xfrm>
          <a:custGeom>
            <a:avLst/>
            <a:gdLst/>
            <a:ahLst/>
            <a:cxnLst/>
            <a:rect l="l" t="t" r="r" b="b"/>
            <a:pathLst>
              <a:path w="1450" h="1449" extrusionOk="0">
                <a:moveTo>
                  <a:pt x="722" y="84"/>
                </a:moveTo>
                <a:cubicBezTo>
                  <a:pt x="1102" y="84"/>
                  <a:pt x="1391" y="380"/>
                  <a:pt x="1391" y="728"/>
                </a:cubicBezTo>
                <a:cubicBezTo>
                  <a:pt x="1391" y="1075"/>
                  <a:pt x="1102" y="1371"/>
                  <a:pt x="722" y="1371"/>
                </a:cubicBezTo>
                <a:cubicBezTo>
                  <a:pt x="374" y="1371"/>
                  <a:pt x="78" y="1075"/>
                  <a:pt x="78" y="728"/>
                </a:cubicBezTo>
                <a:cubicBezTo>
                  <a:pt x="78" y="380"/>
                  <a:pt x="374" y="84"/>
                  <a:pt x="722" y="84"/>
                </a:cubicBezTo>
                <a:close/>
                <a:moveTo>
                  <a:pt x="722" y="0"/>
                </a:moveTo>
                <a:cubicBezTo>
                  <a:pt x="323" y="0"/>
                  <a:pt x="1" y="322"/>
                  <a:pt x="1" y="728"/>
                </a:cubicBezTo>
                <a:cubicBezTo>
                  <a:pt x="1" y="1127"/>
                  <a:pt x="323" y="1449"/>
                  <a:pt x="722" y="1449"/>
                </a:cubicBezTo>
                <a:cubicBezTo>
                  <a:pt x="1128" y="1449"/>
                  <a:pt x="1449" y="1127"/>
                  <a:pt x="1449" y="728"/>
                </a:cubicBezTo>
                <a:cubicBezTo>
                  <a:pt x="1449" y="322"/>
                  <a:pt x="1128" y="0"/>
                  <a:pt x="7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1" name="Google Shape;726;p35">
            <a:extLst>
              <a:ext uri="{FF2B5EF4-FFF2-40B4-BE49-F238E27FC236}">
                <a16:creationId xmlns:a16="http://schemas.microsoft.com/office/drawing/2014/main" id="{0D7E042D-DEA0-FE9D-20F6-18C31AF7BC52}"/>
              </a:ext>
            </a:extLst>
          </p:cNvPr>
          <p:cNvSpPr txBox="1"/>
          <p:nvPr/>
        </p:nvSpPr>
        <p:spPr>
          <a:xfrm>
            <a:off x="1440024" y="3357597"/>
            <a:ext cx="1303500" cy="9217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Optimise existing ANN to ensure churn prediction for customer segmentation</a:t>
            </a:r>
            <a:endParaRPr sz="1100" dirty="0">
              <a:latin typeface="Lato" panose="020F0502020204030203" pitchFamily="34" charset="0"/>
              <a:ea typeface="Roboto"/>
              <a:cs typeface="Roboto"/>
              <a:sym typeface="Roboto"/>
            </a:endParaRPr>
          </a:p>
        </p:txBody>
      </p:sp>
      <p:sp>
        <p:nvSpPr>
          <p:cNvPr id="32" name="Google Shape;727;p35">
            <a:extLst>
              <a:ext uri="{FF2B5EF4-FFF2-40B4-BE49-F238E27FC236}">
                <a16:creationId xmlns:a16="http://schemas.microsoft.com/office/drawing/2014/main" id="{16EF3C22-07F9-64F8-7D1A-9729A599D85D}"/>
              </a:ext>
            </a:extLst>
          </p:cNvPr>
          <p:cNvSpPr txBox="1"/>
          <p:nvPr/>
        </p:nvSpPr>
        <p:spPr>
          <a:xfrm>
            <a:off x="2962789" y="3525810"/>
            <a:ext cx="1484854"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100" dirty="0">
                <a:latin typeface="Lato" panose="020F0502020204030203" pitchFamily="34" charset="0"/>
                <a:ea typeface="Roboto"/>
                <a:cs typeface="Roboto"/>
                <a:sym typeface="Roboto"/>
              </a:rPr>
              <a:t>Evaluate strength and Weaknesses of existing ANN and Optimise it further</a:t>
            </a:r>
            <a:endParaRPr sz="1100" dirty="0">
              <a:latin typeface="Lato" panose="020F0502020204030203" pitchFamily="34" charset="0"/>
              <a:ea typeface="Roboto"/>
              <a:cs typeface="Roboto"/>
              <a:sym typeface="Roboto"/>
            </a:endParaRPr>
          </a:p>
        </p:txBody>
      </p:sp>
      <p:sp>
        <p:nvSpPr>
          <p:cNvPr id="33" name="Google Shape;728;p35">
            <a:extLst>
              <a:ext uri="{FF2B5EF4-FFF2-40B4-BE49-F238E27FC236}">
                <a16:creationId xmlns:a16="http://schemas.microsoft.com/office/drawing/2014/main" id="{35203145-3029-98E0-7A35-7647BEEEC083}"/>
              </a:ext>
            </a:extLst>
          </p:cNvPr>
          <p:cNvSpPr txBox="1"/>
          <p:nvPr/>
        </p:nvSpPr>
        <p:spPr>
          <a:xfrm>
            <a:off x="7618134" y="3416508"/>
            <a:ext cx="1303500"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Draw conclusions based on the results</a:t>
            </a:r>
            <a:endParaRPr sz="1100" dirty="0">
              <a:latin typeface="Lato" panose="020F0502020204030203" pitchFamily="34" charset="0"/>
              <a:ea typeface="Roboto"/>
              <a:cs typeface="Roboto"/>
              <a:sym typeface="Roboto"/>
            </a:endParaRPr>
          </a:p>
        </p:txBody>
      </p:sp>
      <p:sp>
        <p:nvSpPr>
          <p:cNvPr id="34" name="Google Shape;729;p35">
            <a:extLst>
              <a:ext uri="{FF2B5EF4-FFF2-40B4-BE49-F238E27FC236}">
                <a16:creationId xmlns:a16="http://schemas.microsoft.com/office/drawing/2014/main" id="{F0007AD9-4E75-8F0B-5B9F-7D0F40621514}"/>
              </a:ext>
            </a:extLst>
          </p:cNvPr>
          <p:cNvSpPr txBox="1"/>
          <p:nvPr/>
        </p:nvSpPr>
        <p:spPr>
          <a:xfrm>
            <a:off x="5968493" y="3481250"/>
            <a:ext cx="1484854"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Compared Metrics from Baseline ANN model with Optimised Model. The latter shows better performance</a:t>
            </a:r>
            <a:endParaRPr sz="1100" dirty="0">
              <a:latin typeface="Lato" panose="020F0502020204030203" pitchFamily="34" charset="0"/>
              <a:ea typeface="Roboto"/>
              <a:cs typeface="Roboto"/>
              <a:sym typeface="Roboto"/>
            </a:endParaRPr>
          </a:p>
        </p:txBody>
      </p:sp>
      <p:sp>
        <p:nvSpPr>
          <p:cNvPr id="35" name="Google Shape;730;p35">
            <a:extLst>
              <a:ext uri="{FF2B5EF4-FFF2-40B4-BE49-F238E27FC236}">
                <a16:creationId xmlns:a16="http://schemas.microsoft.com/office/drawing/2014/main" id="{4AF47348-6F1E-C4BD-EE0A-C38A9A5359E8}"/>
              </a:ext>
            </a:extLst>
          </p:cNvPr>
          <p:cNvSpPr txBox="1"/>
          <p:nvPr/>
        </p:nvSpPr>
        <p:spPr>
          <a:xfrm>
            <a:off x="4341898" y="1178781"/>
            <a:ext cx="1678800" cy="7491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SzPts val="1100"/>
              <a:buNone/>
            </a:pPr>
            <a:r>
              <a:rPr lang="en" sz="2400" b="1" dirty="0">
                <a:solidFill>
                  <a:schemeClr val="dk1"/>
                </a:solidFill>
                <a:latin typeface="Lato" panose="020F0502020204030203" pitchFamily="34" charset="0"/>
                <a:ea typeface="Fira Sans Condensed Medium"/>
                <a:cs typeface="Fira Sans Condensed Medium"/>
                <a:sym typeface="Fira Sans Condensed Medium"/>
              </a:rPr>
              <a:t>Overview</a:t>
            </a:r>
            <a:endParaRPr sz="4400" b="1" dirty="0">
              <a:solidFill>
                <a:schemeClr val="dk2"/>
              </a:solidFill>
              <a:latin typeface="Lato" panose="020F0502020204030203" pitchFamily="34" charset="0"/>
              <a:ea typeface="Fira Sans Extra Condensed Medium"/>
              <a:cs typeface="Fira Sans Extra Condensed Medium"/>
              <a:sym typeface="Fira Sans Extra Condensed Medium"/>
            </a:endParaRPr>
          </a:p>
        </p:txBody>
      </p:sp>
      <p:sp>
        <p:nvSpPr>
          <p:cNvPr id="36" name="Google Shape;731;p35">
            <a:extLst>
              <a:ext uri="{FF2B5EF4-FFF2-40B4-BE49-F238E27FC236}">
                <a16:creationId xmlns:a16="http://schemas.microsoft.com/office/drawing/2014/main" id="{3919EEAE-CE52-D2EE-5075-B5AD24837A75}"/>
              </a:ext>
            </a:extLst>
          </p:cNvPr>
          <p:cNvSpPr txBox="1"/>
          <p:nvPr/>
        </p:nvSpPr>
        <p:spPr>
          <a:xfrm>
            <a:off x="7630442" y="4332788"/>
            <a:ext cx="1572846" cy="428593"/>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4"/>
                </a:solidFill>
                <a:latin typeface="Lato" panose="020F0502020204030203" pitchFamily="34" charset="0"/>
                <a:ea typeface="Fira Sans Condensed Medium"/>
                <a:cs typeface="Fira Sans Condensed Medium"/>
                <a:sym typeface="Fira Sans Condensed Medium"/>
              </a:rPr>
              <a:t>Conclusions</a:t>
            </a:r>
            <a:endParaRPr sz="1800" dirty="0">
              <a:solidFill>
                <a:schemeClr val="accent4"/>
              </a:solidFill>
              <a:latin typeface="Lato" panose="020F0502020204030203" pitchFamily="34" charset="0"/>
              <a:ea typeface="Fira Sans Condensed SemiBold"/>
              <a:cs typeface="Fira Sans Condensed SemiBold"/>
              <a:sym typeface="Fira Sans Condensed SemiBold"/>
            </a:endParaRPr>
          </a:p>
          <a:p>
            <a:pPr marL="0" lvl="0" indent="0" algn="ctr" rtl="0">
              <a:lnSpc>
                <a:spcPct val="90000"/>
              </a:lnSpc>
              <a:spcBef>
                <a:spcPts val="0"/>
              </a:spcBef>
              <a:spcAft>
                <a:spcPts val="0"/>
              </a:spcAft>
              <a:buNone/>
            </a:pPr>
            <a:endParaRPr sz="1800" dirty="0">
              <a:solidFill>
                <a:schemeClr val="accent5"/>
              </a:solidFill>
              <a:latin typeface="Lato" panose="020F0502020204030203" pitchFamily="34" charset="0"/>
              <a:ea typeface="Fira Sans Condensed Medium"/>
              <a:cs typeface="Fira Sans Condensed Medium"/>
              <a:sym typeface="Fira Sans Condensed Medium"/>
            </a:endParaRPr>
          </a:p>
        </p:txBody>
      </p:sp>
      <p:sp>
        <p:nvSpPr>
          <p:cNvPr id="37" name="Google Shape;732;p35">
            <a:extLst>
              <a:ext uri="{FF2B5EF4-FFF2-40B4-BE49-F238E27FC236}">
                <a16:creationId xmlns:a16="http://schemas.microsoft.com/office/drawing/2014/main" id="{7AA1561A-FFAA-A7F0-AB91-069E274E0333}"/>
              </a:ext>
            </a:extLst>
          </p:cNvPr>
          <p:cNvSpPr txBox="1"/>
          <p:nvPr/>
        </p:nvSpPr>
        <p:spPr>
          <a:xfrm>
            <a:off x="2919646" y="4326877"/>
            <a:ext cx="1657454" cy="71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2"/>
                </a:solidFill>
                <a:latin typeface="Lato" panose="020F0502020204030203" pitchFamily="34" charset="0"/>
                <a:ea typeface="Fira Sans Condensed Medium"/>
                <a:cs typeface="Fira Sans Condensed Medium"/>
                <a:sym typeface="Fira Sans Condensed Medium"/>
              </a:rPr>
              <a:t>Methodology</a:t>
            </a:r>
            <a:endParaRPr sz="1800" dirty="0">
              <a:solidFill>
                <a:schemeClr val="accent2"/>
              </a:solidFill>
              <a:latin typeface="Lato" panose="020F0502020204030203" pitchFamily="34" charset="0"/>
              <a:ea typeface="Fira Sans Condensed Medium"/>
              <a:cs typeface="Fira Sans Condensed Medium"/>
              <a:sym typeface="Fira Sans Condensed Medium"/>
            </a:endParaRPr>
          </a:p>
          <a:p>
            <a:pPr marL="0" lvl="0" indent="0" algn="l" rtl="0">
              <a:lnSpc>
                <a:spcPct val="90000"/>
              </a:lnSpc>
              <a:spcBef>
                <a:spcPts val="0"/>
              </a:spcBef>
              <a:spcAft>
                <a:spcPts val="0"/>
              </a:spcAft>
              <a:buNone/>
            </a:pPr>
            <a:endParaRPr sz="1800" dirty="0">
              <a:solidFill>
                <a:schemeClr val="accent3"/>
              </a:solidFill>
              <a:latin typeface="Lato" panose="020F0502020204030203" pitchFamily="34" charset="0"/>
              <a:ea typeface="Fira Sans Condensed Medium"/>
              <a:cs typeface="Fira Sans Condensed Medium"/>
              <a:sym typeface="Fira Sans Condensed Medium"/>
            </a:endParaRPr>
          </a:p>
        </p:txBody>
      </p:sp>
      <p:sp>
        <p:nvSpPr>
          <p:cNvPr id="38" name="Google Shape;733;p35">
            <a:extLst>
              <a:ext uri="{FF2B5EF4-FFF2-40B4-BE49-F238E27FC236}">
                <a16:creationId xmlns:a16="http://schemas.microsoft.com/office/drawing/2014/main" id="{A484E213-3FCF-0784-6E0F-8DA727283C43}"/>
              </a:ext>
            </a:extLst>
          </p:cNvPr>
          <p:cNvSpPr txBox="1"/>
          <p:nvPr/>
        </p:nvSpPr>
        <p:spPr>
          <a:xfrm>
            <a:off x="6020095" y="4332788"/>
            <a:ext cx="1409400" cy="71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3"/>
                </a:solidFill>
                <a:latin typeface="Lato" panose="020F0502020204030203" pitchFamily="34" charset="0"/>
                <a:ea typeface="Fira Sans Condensed Medium"/>
                <a:cs typeface="Fira Sans Condensed Medium"/>
                <a:sym typeface="Fira Sans Condensed Medium"/>
              </a:rPr>
              <a:t>Results</a:t>
            </a:r>
            <a:endParaRPr sz="1800" dirty="0">
              <a:solidFill>
                <a:schemeClr val="accent3"/>
              </a:solidFill>
              <a:latin typeface="Lato" panose="020F0502020204030203" pitchFamily="34" charset="0"/>
              <a:ea typeface="Fira Sans Condensed Medium"/>
              <a:cs typeface="Fira Sans Condensed Medium"/>
              <a:sym typeface="Fira Sans Condensed Medium"/>
            </a:endParaRPr>
          </a:p>
          <a:p>
            <a:pPr marL="0" lvl="0" indent="0" algn="l" rtl="0">
              <a:lnSpc>
                <a:spcPct val="90000"/>
              </a:lnSpc>
              <a:spcBef>
                <a:spcPts val="0"/>
              </a:spcBef>
              <a:spcAft>
                <a:spcPts val="0"/>
              </a:spcAft>
              <a:buNone/>
            </a:pPr>
            <a:endParaRPr sz="1800" dirty="0">
              <a:solidFill>
                <a:schemeClr val="accent4"/>
              </a:solidFill>
              <a:latin typeface="Lato" panose="020F0502020204030203" pitchFamily="34" charset="0"/>
              <a:ea typeface="Fira Sans Condensed Medium"/>
              <a:cs typeface="Fira Sans Condensed Medium"/>
              <a:sym typeface="Fira Sans Condensed Medium"/>
            </a:endParaRPr>
          </a:p>
        </p:txBody>
      </p:sp>
      <p:sp>
        <p:nvSpPr>
          <p:cNvPr id="39" name="Google Shape;734;p35">
            <a:extLst>
              <a:ext uri="{FF2B5EF4-FFF2-40B4-BE49-F238E27FC236}">
                <a16:creationId xmlns:a16="http://schemas.microsoft.com/office/drawing/2014/main" id="{B2029ED8-1155-BEAE-3CDF-69E4AD263F61}"/>
              </a:ext>
            </a:extLst>
          </p:cNvPr>
          <p:cNvSpPr txBox="1">
            <a:spLocks/>
          </p:cNvSpPr>
          <p:nvPr/>
        </p:nvSpPr>
        <p:spPr>
          <a:xfrm>
            <a:off x="1424480" y="4332788"/>
            <a:ext cx="1304400" cy="712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ZA" sz="1800" dirty="0">
                <a:solidFill>
                  <a:schemeClr val="accent1"/>
                </a:solidFill>
                <a:latin typeface="Lato" panose="020F0502020204030203" pitchFamily="34" charset="0"/>
                <a:ea typeface="Fira Sans Condensed Medium"/>
                <a:cs typeface="Fira Sans Condensed Medium"/>
                <a:sym typeface="Fira Sans Condensed Medium"/>
              </a:rPr>
              <a:t>Objective</a:t>
            </a:r>
          </a:p>
          <a:p>
            <a:pPr marL="0" indent="0" algn="ctr">
              <a:spcBef>
                <a:spcPts val="0"/>
              </a:spcBef>
              <a:buFont typeface="Arial" panose="020B0604020202020204" pitchFamily="34" charset="0"/>
              <a:buNone/>
            </a:pPr>
            <a:endParaRPr lang="en-ZA" sz="1800" dirty="0">
              <a:solidFill>
                <a:schemeClr val="accent1"/>
              </a:solidFill>
              <a:latin typeface="Lato" panose="020F0502020204030203" pitchFamily="34" charset="0"/>
              <a:ea typeface="Fira Sans Condensed Medium"/>
              <a:cs typeface="Fira Sans Condensed Medium"/>
              <a:sym typeface="Fira Sans Condensed Medium"/>
            </a:endParaRPr>
          </a:p>
        </p:txBody>
      </p:sp>
      <p:grpSp>
        <p:nvGrpSpPr>
          <p:cNvPr id="40" name="Google Shape;735;p35">
            <a:extLst>
              <a:ext uri="{FF2B5EF4-FFF2-40B4-BE49-F238E27FC236}">
                <a16:creationId xmlns:a16="http://schemas.microsoft.com/office/drawing/2014/main" id="{35ECC206-D592-D70D-5374-ECFF297188EA}"/>
              </a:ext>
            </a:extLst>
          </p:cNvPr>
          <p:cNvGrpSpPr/>
          <p:nvPr/>
        </p:nvGrpSpPr>
        <p:grpSpPr>
          <a:xfrm>
            <a:off x="3523991" y="2600465"/>
            <a:ext cx="363424" cy="357703"/>
            <a:chOff x="2404875" y="3592725"/>
            <a:chExt cx="298525" cy="293825"/>
          </a:xfrm>
        </p:grpSpPr>
        <p:sp>
          <p:nvSpPr>
            <p:cNvPr id="41" name="Google Shape;736;p35">
              <a:extLst>
                <a:ext uri="{FF2B5EF4-FFF2-40B4-BE49-F238E27FC236}">
                  <a16:creationId xmlns:a16="http://schemas.microsoft.com/office/drawing/2014/main" id="{491BE835-75CB-4DD3-591B-88A7044731D9}"/>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2" name="Google Shape;737;p35">
              <a:extLst>
                <a:ext uri="{FF2B5EF4-FFF2-40B4-BE49-F238E27FC236}">
                  <a16:creationId xmlns:a16="http://schemas.microsoft.com/office/drawing/2014/main" id="{0ACE9139-850B-BDE1-3D0B-F7F71A20C4A0}"/>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3" name="Google Shape;738;p35">
              <a:extLst>
                <a:ext uri="{FF2B5EF4-FFF2-40B4-BE49-F238E27FC236}">
                  <a16:creationId xmlns:a16="http://schemas.microsoft.com/office/drawing/2014/main" id="{8DFBD1AF-4666-9760-C913-3EEAD2B64CE3}"/>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cxnSp>
        <p:nvCxnSpPr>
          <p:cNvPr id="45" name="Straight Connector 44">
            <a:extLst>
              <a:ext uri="{FF2B5EF4-FFF2-40B4-BE49-F238E27FC236}">
                <a16:creationId xmlns:a16="http://schemas.microsoft.com/office/drawing/2014/main" id="{FD8962F4-4A16-974F-FEC3-97BE0FD0C0DC}"/>
              </a:ext>
            </a:extLst>
          </p:cNvPr>
          <p:cNvCxnSpPr/>
          <p:nvPr/>
        </p:nvCxnSpPr>
        <p:spPr>
          <a:xfrm>
            <a:off x="515971" y="4868797"/>
            <a:ext cx="10363200" cy="0"/>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05DA7381-455B-786C-77E1-CB8AE2BC3A16}"/>
              </a:ext>
            </a:extLst>
          </p:cNvPr>
          <p:cNvSpPr txBox="1"/>
          <p:nvPr/>
        </p:nvSpPr>
        <p:spPr>
          <a:xfrm>
            <a:off x="250160" y="5001788"/>
            <a:ext cx="11539869" cy="997571"/>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indent="0">
              <a:lnSpc>
                <a:spcPts val="1425"/>
              </a:lnSpc>
            </a:pPr>
            <a:r>
              <a:rPr lang="en-US" sz="1600" dirty="0">
                <a:latin typeface="Lato" panose="020F0502020204030203" pitchFamily="34" charset="0"/>
              </a:rPr>
              <a:t>The aim was to enhance </a:t>
            </a:r>
            <a:r>
              <a:rPr lang="en-US" sz="1600" dirty="0" err="1">
                <a:latin typeface="Lato" panose="020F0502020204030203" pitchFamily="34" charset="0"/>
              </a:rPr>
              <a:t>Otomoto’s</a:t>
            </a:r>
            <a:r>
              <a:rPr lang="en-US" sz="1600" dirty="0">
                <a:latin typeface="Lato" panose="020F0502020204030203" pitchFamily="34" charset="0"/>
              </a:rPr>
              <a:t> marketing segmentation by developing and </a:t>
            </a:r>
            <a:r>
              <a:rPr lang="en-US" sz="1600" dirty="0" err="1">
                <a:latin typeface="Lato" panose="020F0502020204030203" pitchFamily="34" charset="0"/>
              </a:rPr>
              <a:t>optimising</a:t>
            </a:r>
            <a:r>
              <a:rPr lang="en-US" sz="1600" dirty="0">
                <a:latin typeface="Lato" panose="020F0502020204030203" pitchFamily="34" charset="0"/>
              </a:rPr>
              <a:t> an Artificial Neural Network (ANN) for predicting customer churn. </a:t>
            </a:r>
          </a:p>
          <a:p>
            <a:pPr indent="0">
              <a:lnSpc>
                <a:spcPts val="1425"/>
              </a:lnSpc>
            </a:pPr>
            <a:br>
              <a:rPr lang="en-US" sz="1400" b="0" dirty="0">
                <a:effectLst/>
                <a:latin typeface="Lato" panose="020F0502020204030203" pitchFamily="34" charset="0"/>
              </a:rPr>
            </a:br>
            <a:r>
              <a:rPr lang="en-US" sz="1600" dirty="0">
                <a:latin typeface="Lato" panose="020F0502020204030203" pitchFamily="34" charset="0"/>
              </a:rPr>
              <a:t>To achieve this, the weakness and strengths of the existing model were analyzed.</a:t>
            </a:r>
          </a:p>
          <a:p>
            <a:pPr lvl="1"/>
            <a:endParaRPr lang="en-ZA" sz="1600" dirty="0">
              <a:latin typeface="Lato" panose="020F0502020204030203" pitchFamily="34" charset="0"/>
            </a:endParaRPr>
          </a:p>
        </p:txBody>
      </p:sp>
    </p:spTree>
    <p:extLst>
      <p:ext uri="{BB962C8B-B14F-4D97-AF65-F5344CB8AC3E}">
        <p14:creationId xmlns:p14="http://schemas.microsoft.com/office/powerpoint/2010/main" val="20582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29528-1169-497A-2279-812E0420D83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4F7CCE3-2705-1A6F-AECC-4C56CE51D532}"/>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ANN Baseline Model  Analysis</a:t>
            </a:r>
          </a:p>
        </p:txBody>
      </p:sp>
      <p:sp>
        <p:nvSpPr>
          <p:cNvPr id="3" name="Google Shape;145;p27">
            <a:extLst>
              <a:ext uri="{FF2B5EF4-FFF2-40B4-BE49-F238E27FC236}">
                <a16:creationId xmlns:a16="http://schemas.microsoft.com/office/drawing/2014/main" id="{943FE742-E497-4960-6DF8-CF97D7324A7A}"/>
              </a:ext>
            </a:extLst>
          </p:cNvPr>
          <p:cNvSpPr/>
          <p:nvPr/>
        </p:nvSpPr>
        <p:spPr>
          <a:xfrm>
            <a:off x="6458887" y="693911"/>
            <a:ext cx="793500" cy="793500"/>
          </a:xfrm>
          <a:prstGeom prst="ellipse">
            <a:avLst/>
          </a:prstGeom>
          <a:no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chemeClr val="tx2"/>
                </a:solidFill>
                <a:effectLst/>
                <a:uLnTx/>
                <a:uFillTx/>
                <a:latin typeface="Lato" panose="020F0502020204030203" pitchFamily="34" charset="0"/>
                <a:ea typeface="Fira Sans Extra Condensed SemiBold"/>
                <a:cs typeface="Fira Sans Extra Condensed SemiBold"/>
                <a:sym typeface="Fira Sans Extra Condensed SemiBold"/>
              </a:rPr>
              <a:t>S</a:t>
            </a:r>
            <a:endParaRPr kumimoji="0" sz="1400" b="0" i="0" u="none" strike="noStrike" kern="0" cap="none" spc="0" normalizeH="0" baseline="0" noProof="0" dirty="0">
              <a:ln>
                <a:noFill/>
              </a:ln>
              <a:solidFill>
                <a:schemeClr val="tx2"/>
              </a:solidFill>
              <a:effectLst/>
              <a:uLnTx/>
              <a:uFillTx/>
              <a:latin typeface="Lato" panose="020F0502020204030203" pitchFamily="34" charset="0"/>
              <a:cs typeface="Arial"/>
              <a:sym typeface="Arial"/>
            </a:endParaRPr>
          </a:p>
        </p:txBody>
      </p:sp>
      <p:sp>
        <p:nvSpPr>
          <p:cNvPr id="7" name="Google Shape;146;p27">
            <a:extLst>
              <a:ext uri="{FF2B5EF4-FFF2-40B4-BE49-F238E27FC236}">
                <a16:creationId xmlns:a16="http://schemas.microsoft.com/office/drawing/2014/main" id="{2C1F736A-0B5D-D005-73AA-B48F42D98FAD}"/>
              </a:ext>
            </a:extLst>
          </p:cNvPr>
          <p:cNvSpPr/>
          <p:nvPr/>
        </p:nvSpPr>
        <p:spPr>
          <a:xfrm>
            <a:off x="10165984" y="727372"/>
            <a:ext cx="793500" cy="793500"/>
          </a:xfrm>
          <a:prstGeom prst="ellipse">
            <a:avLst/>
          </a:prstGeom>
          <a:noFill/>
          <a:ln w="19050" cap="flat" cmpd="sng">
            <a:solidFill>
              <a:srgbClr val="517AD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a:ln>
                  <a:noFill/>
                </a:ln>
                <a:solidFill>
                  <a:srgbClr val="517AD8"/>
                </a:solidFill>
                <a:effectLst/>
                <a:uLnTx/>
                <a:uFillTx/>
                <a:latin typeface="Lato" panose="020F0502020204030203" pitchFamily="34" charset="0"/>
                <a:ea typeface="Fira Sans Extra Condensed SemiBold"/>
                <a:cs typeface="Fira Sans Extra Condensed SemiBold"/>
                <a:sym typeface="Fira Sans Extra Condensed SemiBold"/>
              </a:rPr>
              <a:t>W</a:t>
            </a:r>
            <a:endParaRPr kumimoji="0" sz="1400" b="0" i="0" u="none" strike="noStrike" kern="0" cap="none" spc="0" normalizeH="0" baseline="0" noProof="0">
              <a:ln>
                <a:noFill/>
              </a:ln>
              <a:solidFill>
                <a:srgbClr val="517AD8"/>
              </a:solidFill>
              <a:effectLst/>
              <a:uLnTx/>
              <a:uFillTx/>
              <a:latin typeface="Lato" panose="020F0502020204030203" pitchFamily="34" charset="0"/>
              <a:cs typeface="Arial"/>
              <a:sym typeface="Arial"/>
            </a:endParaRPr>
          </a:p>
        </p:txBody>
      </p:sp>
      <p:cxnSp>
        <p:nvCxnSpPr>
          <p:cNvPr id="8" name="Google Shape;149;p27">
            <a:extLst>
              <a:ext uri="{FF2B5EF4-FFF2-40B4-BE49-F238E27FC236}">
                <a16:creationId xmlns:a16="http://schemas.microsoft.com/office/drawing/2014/main" id="{062CF3C0-88A3-92F1-DD72-16F600D44E4E}"/>
              </a:ext>
            </a:extLst>
          </p:cNvPr>
          <p:cNvCxnSpPr>
            <a:stCxn id="3" idx="4"/>
            <a:endCxn id="11" idx="0"/>
          </p:cNvCxnSpPr>
          <p:nvPr/>
        </p:nvCxnSpPr>
        <p:spPr>
          <a:xfrm flipH="1">
            <a:off x="6845066" y="1487411"/>
            <a:ext cx="10571" cy="492276"/>
          </a:xfrm>
          <a:prstGeom prst="straightConnector1">
            <a:avLst/>
          </a:prstGeom>
          <a:noFill/>
          <a:ln w="19050" cap="flat" cmpd="sng">
            <a:solidFill>
              <a:schemeClr val="tx2"/>
            </a:solidFill>
            <a:prstDash val="solid"/>
            <a:round/>
            <a:headEnd type="none" w="med" len="med"/>
            <a:tailEnd type="none" w="med" len="med"/>
          </a:ln>
        </p:spPr>
      </p:cxnSp>
      <p:cxnSp>
        <p:nvCxnSpPr>
          <p:cNvPr id="9" name="Google Shape;151;p27">
            <a:extLst>
              <a:ext uri="{FF2B5EF4-FFF2-40B4-BE49-F238E27FC236}">
                <a16:creationId xmlns:a16="http://schemas.microsoft.com/office/drawing/2014/main" id="{A24987BD-908C-8023-AA33-69DBC377491C}"/>
              </a:ext>
            </a:extLst>
          </p:cNvPr>
          <p:cNvCxnSpPr>
            <a:cxnSpLocks/>
            <a:stCxn id="7" idx="4"/>
          </p:cNvCxnSpPr>
          <p:nvPr/>
        </p:nvCxnSpPr>
        <p:spPr>
          <a:xfrm>
            <a:off x="10562734" y="1520872"/>
            <a:ext cx="0" cy="457200"/>
          </a:xfrm>
          <a:prstGeom prst="straightConnector1">
            <a:avLst/>
          </a:prstGeom>
          <a:noFill/>
          <a:ln w="19050" cap="flat" cmpd="sng">
            <a:solidFill>
              <a:srgbClr val="517AD8"/>
            </a:solidFill>
            <a:prstDash val="solid"/>
            <a:round/>
            <a:headEnd type="none" w="med" len="med"/>
            <a:tailEnd type="none" w="med" len="med"/>
          </a:ln>
        </p:spPr>
      </p:cxnSp>
      <p:grpSp>
        <p:nvGrpSpPr>
          <p:cNvPr id="10" name="Google Shape;157;p27">
            <a:extLst>
              <a:ext uri="{FF2B5EF4-FFF2-40B4-BE49-F238E27FC236}">
                <a16:creationId xmlns:a16="http://schemas.microsoft.com/office/drawing/2014/main" id="{1B097386-1606-7B17-6204-BF23243C5DAC}"/>
              </a:ext>
            </a:extLst>
          </p:cNvPr>
          <p:cNvGrpSpPr/>
          <p:nvPr/>
        </p:nvGrpSpPr>
        <p:grpSpPr>
          <a:xfrm>
            <a:off x="5454512" y="1979687"/>
            <a:ext cx="2863693" cy="4136756"/>
            <a:chOff x="655346" y="2621740"/>
            <a:chExt cx="2863693" cy="4013282"/>
          </a:xfrm>
        </p:grpSpPr>
        <p:sp>
          <p:nvSpPr>
            <p:cNvPr id="11" name="Google Shape;150;p27">
              <a:extLst>
                <a:ext uri="{FF2B5EF4-FFF2-40B4-BE49-F238E27FC236}">
                  <a16:creationId xmlns:a16="http://schemas.microsoft.com/office/drawing/2014/main" id="{8C3F6B33-56C9-A8D2-D198-637BC8B8BADB}"/>
                </a:ext>
              </a:extLst>
            </p:cNvPr>
            <p:cNvSpPr/>
            <p:nvPr/>
          </p:nvSpPr>
          <p:spPr>
            <a:xfrm>
              <a:off x="1111850" y="2621740"/>
              <a:ext cx="1868100" cy="509700"/>
            </a:xfrm>
            <a:prstGeom prst="rect">
              <a:avLst/>
            </a:prstGeom>
            <a:no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chemeClr val="tx2"/>
                  </a:solidFill>
                  <a:effectLst/>
                  <a:uLnTx/>
                  <a:uFillTx/>
                  <a:latin typeface="Lato" panose="020F0502020204030203" pitchFamily="34" charset="0"/>
                  <a:ea typeface="Fira Sans Extra Condensed SemiBold"/>
                  <a:cs typeface="Fira Sans Extra Condensed SemiBold"/>
                  <a:sym typeface="Fira Sans Extra Condensed SemiBold"/>
                </a:rPr>
                <a:t>Strenghts</a:t>
              </a:r>
              <a:endParaRPr kumimoji="0" sz="2200" b="0" i="0" u="none" strike="noStrike" kern="0" cap="none" spc="0" normalizeH="0" baseline="0" noProof="0" dirty="0">
                <a:ln>
                  <a:noFill/>
                </a:ln>
                <a:solidFill>
                  <a:schemeClr val="tx2"/>
                </a:solidFill>
                <a:effectLst/>
                <a:uLnTx/>
                <a:uFillTx/>
                <a:latin typeface="Lato" panose="020F0502020204030203" pitchFamily="34" charset="0"/>
                <a:ea typeface="Fira Sans Extra Condensed SemiBold"/>
                <a:cs typeface="Fira Sans Extra Condensed SemiBold"/>
                <a:sym typeface="Fira Sans Extra Condensed SemiBold"/>
              </a:endParaRPr>
            </a:p>
          </p:txBody>
        </p:sp>
        <p:sp>
          <p:nvSpPr>
            <p:cNvPr id="12" name="Google Shape;158;p27">
              <a:extLst>
                <a:ext uri="{FF2B5EF4-FFF2-40B4-BE49-F238E27FC236}">
                  <a16:creationId xmlns:a16="http://schemas.microsoft.com/office/drawing/2014/main" id="{445C361D-47E8-5CFD-36E2-0D49484610E4}"/>
                </a:ext>
              </a:extLst>
            </p:cNvPr>
            <p:cNvSpPr txBox="1"/>
            <p:nvPr/>
          </p:nvSpPr>
          <p:spPr>
            <a:xfrm>
              <a:off x="655346" y="3110411"/>
              <a:ext cx="2863693" cy="352461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spcFirstLastPara="1" wrap="square" lIns="91425" tIns="91425" rIns="91425" bIns="91425" anchor="t" anchorCtr="0">
              <a:noAutofit/>
            </a:bodyPr>
            <a:lstStyle/>
            <a:p>
              <a:pPr marL="342900" marR="0" lvl="0" indent="-342900" defTabSz="914400" eaLnBrk="1" fontAlgn="auto" latinLnBrk="0" hangingPunct="1">
                <a:lnSpc>
                  <a:spcPct val="100000"/>
                </a:lnSpc>
                <a:spcBef>
                  <a:spcPts val="0"/>
                </a:spcBef>
                <a:spcAft>
                  <a:spcPts val="0"/>
                </a:spcAft>
                <a:buClr>
                  <a:srgbClr val="000000"/>
                </a:buClr>
                <a:buSzTx/>
                <a:buFont typeface="Arial"/>
                <a:buAutoNum type="arabicPeriod"/>
                <a:tabLst/>
                <a:defRPr/>
              </a:pPr>
              <a:r>
                <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rPr>
                <a:t>Simple Architecture with only 3 hidden layers</a:t>
              </a:r>
            </a:p>
            <a:p>
              <a:pPr marR="0" lvl="0" defTabSz="914400" eaLnBrk="1" fontAlgn="auto" latinLnBrk="0" hangingPunct="1">
                <a:lnSpc>
                  <a:spcPct val="100000"/>
                </a:lnSpc>
                <a:spcBef>
                  <a:spcPts val="0"/>
                </a:spcBef>
                <a:spcAft>
                  <a:spcPts val="0"/>
                </a:spcAft>
                <a:buClr>
                  <a:srgbClr val="000000"/>
                </a:buClr>
                <a:buSzTx/>
                <a:tabLst/>
                <a:defRPr/>
              </a:pPr>
              <a:r>
                <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rPr>
                <a:t> </a:t>
              </a:r>
            </a:p>
            <a:p>
              <a:pPr marR="0" lvl="0" defTabSz="914400" eaLnBrk="1" fontAlgn="auto" latinLnBrk="0" hangingPunct="1">
                <a:lnSpc>
                  <a:spcPct val="100000"/>
                </a:lnSpc>
                <a:spcBef>
                  <a:spcPts val="0"/>
                </a:spcBef>
                <a:spcAft>
                  <a:spcPts val="0"/>
                </a:spcAft>
                <a:buClr>
                  <a:srgbClr val="000000"/>
                </a:buClr>
                <a:buSzTx/>
                <a:tabLst/>
                <a:defRPr/>
              </a:pPr>
              <a:r>
                <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rPr>
                <a:t>2. Implements SMOTE to help class imbalance in the dataset</a:t>
              </a:r>
            </a:p>
            <a:p>
              <a:pPr marL="342900" marR="0" lvl="0" indent="-342900" defTabSz="914400" eaLnBrk="1" fontAlgn="auto" latinLnBrk="0" hangingPunct="1">
                <a:lnSpc>
                  <a:spcPct val="100000"/>
                </a:lnSpc>
                <a:spcBef>
                  <a:spcPts val="0"/>
                </a:spcBef>
                <a:spcAft>
                  <a:spcPts val="0"/>
                </a:spcAft>
                <a:buClr>
                  <a:srgbClr val="000000"/>
                </a:buClr>
                <a:buSzTx/>
                <a:buFont typeface="Arial"/>
                <a:buAutoNum type="arabicPeriod"/>
                <a:tabLst/>
                <a:defRPr/>
              </a:pPr>
              <a:endParaRPr lang="en" sz="1400" kern="0" dirty="0">
                <a:solidFill>
                  <a:srgbClr val="191919"/>
                </a:solidFill>
                <a:latin typeface="Lato" panose="020F0502020204030203" pitchFamily="34" charset="0"/>
                <a:ea typeface="Roboto"/>
                <a:cs typeface="Roboto"/>
                <a:sym typeface="Roboto"/>
              </a:endParaRPr>
            </a:p>
            <a:p>
              <a:pPr marR="0" lvl="0" defTabSz="914400" eaLnBrk="1" fontAlgn="auto" latinLnBrk="0" hangingPunct="1">
                <a:lnSpc>
                  <a:spcPct val="100000"/>
                </a:lnSpc>
                <a:spcBef>
                  <a:spcPts val="0"/>
                </a:spcBef>
                <a:spcAft>
                  <a:spcPts val="0"/>
                </a:spcAft>
                <a:buClr>
                  <a:srgbClr val="000000"/>
                </a:buClr>
                <a:buSzTx/>
                <a:tabLst/>
                <a:defRPr/>
              </a:pPr>
              <a:r>
                <a:rPr lang="en" sz="1400" kern="0" dirty="0">
                  <a:solidFill>
                    <a:srgbClr val="191919"/>
                  </a:solidFill>
                  <a:latin typeface="Lato" panose="020F0502020204030203" pitchFamily="34" charset="0"/>
                  <a:ea typeface="Roboto"/>
                  <a:cs typeface="Roboto"/>
                  <a:sym typeface="Roboto"/>
                </a:rPr>
                <a:t>3. Uses standard metrics including Accuracy, Precision, Recall and AUC-ROC</a:t>
              </a:r>
            </a:p>
            <a:p>
              <a:pPr marL="342900" marR="0" lvl="0" indent="-342900" defTabSz="914400" eaLnBrk="1" fontAlgn="auto" latinLnBrk="0" hangingPunct="1">
                <a:lnSpc>
                  <a:spcPct val="100000"/>
                </a:lnSpc>
                <a:spcBef>
                  <a:spcPts val="0"/>
                </a:spcBef>
                <a:spcAft>
                  <a:spcPts val="0"/>
                </a:spcAft>
                <a:buClr>
                  <a:srgbClr val="000000"/>
                </a:buClr>
                <a:buSzTx/>
                <a:buFont typeface="Arial"/>
                <a:buAutoNum type="arabicPeriod"/>
                <a:tabLst/>
                <a:defRPr/>
              </a:pPr>
              <a:endPar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endParaRPr>
            </a:p>
            <a:p>
              <a:pPr marR="0" lvl="0" defTabSz="914400" eaLnBrk="1" fontAlgn="auto" latinLnBrk="0" hangingPunct="1">
                <a:lnSpc>
                  <a:spcPct val="100000"/>
                </a:lnSpc>
                <a:spcBef>
                  <a:spcPts val="0"/>
                </a:spcBef>
                <a:spcAft>
                  <a:spcPts val="0"/>
                </a:spcAft>
                <a:buClr>
                  <a:srgbClr val="000000"/>
                </a:buClr>
                <a:buSzTx/>
                <a:tabLst/>
                <a:defRPr/>
              </a:pPr>
              <a:r>
                <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rPr>
                <a:t>4. Flexible and Adaptable as it serves as a baseline model for exprimentation and comparison</a:t>
              </a:r>
              <a:endParaRPr kumimoji="0"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endParaRPr>
            </a:p>
          </p:txBody>
        </p:sp>
        <p:sp>
          <p:nvSpPr>
            <p:cNvPr id="13" name="Google Shape;159;p27">
              <a:extLst>
                <a:ext uri="{FF2B5EF4-FFF2-40B4-BE49-F238E27FC236}">
                  <a16:creationId xmlns:a16="http://schemas.microsoft.com/office/drawing/2014/main" id="{E82BC64C-52E1-7666-BDD1-C7C5BD23038D}"/>
                </a:ext>
              </a:extLst>
            </p:cNvPr>
            <p:cNvSpPr/>
            <p:nvPr/>
          </p:nvSpPr>
          <p:spPr>
            <a:xfrm>
              <a:off x="715100" y="3130188"/>
              <a:ext cx="1868100" cy="5097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DA61AD"/>
                </a:solidFill>
                <a:effectLst/>
                <a:uLnTx/>
                <a:uFillTx/>
                <a:latin typeface="Lato" panose="020F0502020204030203" pitchFamily="34" charset="0"/>
                <a:ea typeface="Fira Sans Extra Condensed SemiBold"/>
                <a:cs typeface="Fira Sans Extra Condensed SemiBold"/>
                <a:sym typeface="Fira Sans Extra Condensed SemiBold"/>
              </a:endParaRPr>
            </a:p>
          </p:txBody>
        </p:sp>
      </p:grpSp>
      <p:grpSp>
        <p:nvGrpSpPr>
          <p:cNvPr id="14" name="Google Shape;160;p27">
            <a:extLst>
              <a:ext uri="{FF2B5EF4-FFF2-40B4-BE49-F238E27FC236}">
                <a16:creationId xmlns:a16="http://schemas.microsoft.com/office/drawing/2014/main" id="{E031887C-C695-3E7C-E396-5162C80B4CD8}"/>
              </a:ext>
            </a:extLst>
          </p:cNvPr>
          <p:cNvGrpSpPr/>
          <p:nvPr/>
        </p:nvGrpSpPr>
        <p:grpSpPr>
          <a:xfrm>
            <a:off x="8922328" y="1978197"/>
            <a:ext cx="3122978" cy="4138246"/>
            <a:chOff x="1634837" y="2620375"/>
            <a:chExt cx="3122978" cy="4138246"/>
          </a:xfrm>
        </p:grpSpPr>
        <p:sp>
          <p:nvSpPr>
            <p:cNvPr id="15" name="Google Shape;152;p27">
              <a:extLst>
                <a:ext uri="{FF2B5EF4-FFF2-40B4-BE49-F238E27FC236}">
                  <a16:creationId xmlns:a16="http://schemas.microsoft.com/office/drawing/2014/main" id="{52DDD7DD-B498-F3E2-B87A-B071D391D018}"/>
                </a:ext>
              </a:extLst>
            </p:cNvPr>
            <p:cNvSpPr/>
            <p:nvPr/>
          </p:nvSpPr>
          <p:spPr>
            <a:xfrm>
              <a:off x="2343617" y="2620375"/>
              <a:ext cx="1863300" cy="509700"/>
            </a:xfrm>
            <a:prstGeom prst="rect">
              <a:avLst/>
            </a:prstGeom>
            <a:noFill/>
            <a:ln w="19050" cap="flat" cmpd="sng">
              <a:solidFill>
                <a:srgbClr val="517AD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517AD8"/>
                  </a:solidFill>
                  <a:effectLst/>
                  <a:uLnTx/>
                  <a:uFillTx/>
                  <a:latin typeface="Lato" panose="020F0502020204030203" pitchFamily="34" charset="0"/>
                  <a:ea typeface="Fira Sans Extra Condensed SemiBold"/>
                  <a:cs typeface="Fira Sans Extra Condensed SemiBold"/>
                  <a:sym typeface="Fira Sans Extra Condensed SemiBold"/>
                </a:rPr>
                <a:t>Weaknesses</a:t>
              </a:r>
              <a:endParaRPr kumimoji="0" sz="2200" b="0" i="0" u="none" strike="noStrike" kern="0" cap="none" spc="0" normalizeH="0" baseline="0" noProof="0" dirty="0">
                <a:ln>
                  <a:noFill/>
                </a:ln>
                <a:solidFill>
                  <a:srgbClr val="517AD8"/>
                </a:solidFill>
                <a:effectLst/>
                <a:uLnTx/>
                <a:uFillTx/>
                <a:latin typeface="Lato" panose="020F0502020204030203" pitchFamily="34" charset="0"/>
                <a:ea typeface="Fira Sans Extra Condensed SemiBold"/>
                <a:cs typeface="Fira Sans Extra Condensed SemiBold"/>
                <a:sym typeface="Fira Sans Extra Condensed SemiBold"/>
              </a:endParaRPr>
            </a:p>
          </p:txBody>
        </p:sp>
        <p:sp>
          <p:nvSpPr>
            <p:cNvPr id="16" name="Google Shape;161;p27">
              <a:extLst>
                <a:ext uri="{FF2B5EF4-FFF2-40B4-BE49-F238E27FC236}">
                  <a16:creationId xmlns:a16="http://schemas.microsoft.com/office/drawing/2014/main" id="{29C3BC50-780B-492F-94FF-9E33800C372A}"/>
                </a:ext>
              </a:extLst>
            </p:cNvPr>
            <p:cNvSpPr txBox="1"/>
            <p:nvPr/>
          </p:nvSpPr>
          <p:spPr>
            <a:xfrm>
              <a:off x="1634837" y="3234010"/>
              <a:ext cx="3122978" cy="352461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spcFirstLastPara="1" wrap="square" lIns="91425" tIns="91425" rIns="91425" bIns="91425" anchor="t" anchorCtr="0">
              <a:noAutofit/>
            </a:bodyPr>
            <a:lstStyle/>
            <a:p>
              <a:pPr marL="342900" marR="0" lvl="0" indent="-342900" defTabSz="914400" eaLnBrk="1" fontAlgn="auto" latinLnBrk="0" hangingPunct="1">
                <a:lnSpc>
                  <a:spcPct val="100000"/>
                </a:lnSpc>
                <a:spcBef>
                  <a:spcPts val="0"/>
                </a:spcBef>
                <a:spcAft>
                  <a:spcPts val="0"/>
                </a:spcAft>
                <a:buClr>
                  <a:srgbClr val="000000"/>
                </a:buClr>
                <a:buSzTx/>
                <a:buAutoNum type="arabicPeriod"/>
                <a:tabLst/>
                <a:defRPr/>
              </a:pPr>
              <a:r>
                <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rPr>
                <a:t>No Regularization implemented, prone to overfitting especially for imbalanced datasets</a:t>
              </a:r>
            </a:p>
            <a:p>
              <a:pPr marL="342900" marR="0" lvl="0" indent="-342900" defTabSz="914400" eaLnBrk="1" fontAlgn="auto" latinLnBrk="0" hangingPunct="1">
                <a:lnSpc>
                  <a:spcPct val="100000"/>
                </a:lnSpc>
                <a:spcBef>
                  <a:spcPts val="0"/>
                </a:spcBef>
                <a:spcAft>
                  <a:spcPts val="0"/>
                </a:spcAft>
                <a:buClr>
                  <a:srgbClr val="000000"/>
                </a:buClr>
                <a:buSzTx/>
                <a:buAutoNum type="arabicPeriod"/>
                <a:tabLst/>
                <a:defRPr/>
              </a:pPr>
              <a:r>
                <a:rPr lang="en" sz="1400" kern="0" dirty="0">
                  <a:solidFill>
                    <a:srgbClr val="191919"/>
                  </a:solidFill>
                  <a:latin typeface="Lato" panose="020F0502020204030203" pitchFamily="34" charset="0"/>
                  <a:ea typeface="Roboto"/>
                  <a:cs typeface="Roboto"/>
                  <a:sym typeface="Roboto"/>
                </a:rPr>
                <a:t>No feature scaling which can impact optimisation process especially for neural networks</a:t>
              </a:r>
            </a:p>
            <a:p>
              <a:pPr marL="342900" marR="0" lvl="0" indent="-342900" defTabSz="914400" eaLnBrk="1" fontAlgn="auto" latinLnBrk="0" hangingPunct="1">
                <a:lnSpc>
                  <a:spcPct val="100000"/>
                </a:lnSpc>
                <a:spcBef>
                  <a:spcPts val="0"/>
                </a:spcBef>
                <a:spcAft>
                  <a:spcPts val="0"/>
                </a:spcAft>
                <a:buClr>
                  <a:srgbClr val="000000"/>
                </a:buClr>
                <a:buSzTx/>
                <a:buAutoNum type="arabicPeriod"/>
                <a:tabLst/>
                <a:defRPr/>
              </a:pPr>
              <a:r>
                <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rPr>
                <a:t>Fixed output bias the output layer does not account for class imbalance which can lead to poor convergence</a:t>
              </a:r>
            </a:p>
            <a:p>
              <a:pPr marL="342900" marR="0" lvl="0" indent="-342900" defTabSz="914400" eaLnBrk="1" fontAlgn="auto" latinLnBrk="0" hangingPunct="1">
                <a:lnSpc>
                  <a:spcPct val="100000"/>
                </a:lnSpc>
                <a:spcBef>
                  <a:spcPts val="0"/>
                </a:spcBef>
                <a:spcAft>
                  <a:spcPts val="0"/>
                </a:spcAft>
                <a:buClr>
                  <a:srgbClr val="000000"/>
                </a:buClr>
                <a:buSzTx/>
                <a:buAutoNum type="arabicPeriod"/>
                <a:tabLst/>
                <a:defRPr/>
              </a:pPr>
              <a:r>
                <a:rPr lang="en" sz="1400" kern="0" dirty="0">
                  <a:solidFill>
                    <a:srgbClr val="191919"/>
                  </a:solidFill>
                  <a:latin typeface="Lato" panose="020F0502020204030203" pitchFamily="34" charset="0"/>
                  <a:ea typeface="Roboto"/>
                  <a:cs typeface="Roboto"/>
                  <a:sym typeface="Roboto"/>
                </a:rPr>
                <a:t>SMOTE may introduce noisy or less realistic synthetic examples</a:t>
              </a:r>
            </a:p>
            <a:p>
              <a:pPr marL="342900" marR="0" lvl="0" indent="-342900" defTabSz="914400" eaLnBrk="1" fontAlgn="auto" latinLnBrk="0" hangingPunct="1">
                <a:lnSpc>
                  <a:spcPct val="100000"/>
                </a:lnSpc>
                <a:spcBef>
                  <a:spcPts val="0"/>
                </a:spcBef>
                <a:spcAft>
                  <a:spcPts val="0"/>
                </a:spcAft>
                <a:buClr>
                  <a:srgbClr val="000000"/>
                </a:buClr>
                <a:buSzTx/>
                <a:buAutoNum type="arabicPeriod"/>
                <a:tabLst/>
                <a:defRPr/>
              </a:pPr>
              <a:r>
                <a:rPr lang="en" sz="1400" kern="0" dirty="0">
                  <a:solidFill>
                    <a:srgbClr val="191919"/>
                  </a:solidFill>
                  <a:latin typeface="Lato" panose="020F0502020204030203" pitchFamily="34" charset="0"/>
                  <a:ea typeface="Roboto"/>
                  <a:cs typeface="Roboto"/>
                  <a:sym typeface="Roboto"/>
                </a:rPr>
                <a:t>No hyperparameter tuning learning rate and layer configurations are fixed and not optimised </a:t>
              </a:r>
              <a:endParaRPr kumimoji="0" lang="en"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endParaRPr>
            </a:p>
            <a:p>
              <a:pPr marL="342900" marR="0" lvl="0" indent="-342900" defTabSz="914400" eaLnBrk="1" fontAlgn="auto" latinLnBrk="0" hangingPunct="1">
                <a:lnSpc>
                  <a:spcPct val="100000"/>
                </a:lnSpc>
                <a:spcBef>
                  <a:spcPts val="0"/>
                </a:spcBef>
                <a:spcAft>
                  <a:spcPts val="0"/>
                </a:spcAft>
                <a:buClr>
                  <a:srgbClr val="000000"/>
                </a:buClr>
                <a:buSzTx/>
                <a:buAutoNum type="arabicPeriod"/>
                <a:tabLst/>
                <a:defRPr/>
              </a:pPr>
              <a:endParaRPr kumimoji="0" sz="1400" b="0" i="0" u="none" strike="noStrike" kern="0" cap="none" spc="0" normalizeH="0" baseline="0" noProof="0" dirty="0">
                <a:ln>
                  <a:noFill/>
                </a:ln>
                <a:solidFill>
                  <a:srgbClr val="191919"/>
                </a:solidFill>
                <a:effectLst/>
                <a:uLnTx/>
                <a:uFillTx/>
                <a:latin typeface="Lato" panose="020F0502020204030203" pitchFamily="34" charset="0"/>
                <a:ea typeface="Roboto"/>
                <a:cs typeface="Roboto"/>
                <a:sym typeface="Roboto"/>
              </a:endParaRPr>
            </a:p>
          </p:txBody>
        </p:sp>
        <p:sp>
          <p:nvSpPr>
            <p:cNvPr id="17" name="Google Shape;162;p27">
              <a:extLst>
                <a:ext uri="{FF2B5EF4-FFF2-40B4-BE49-F238E27FC236}">
                  <a16:creationId xmlns:a16="http://schemas.microsoft.com/office/drawing/2014/main" id="{90AE390F-9D25-C354-DCB8-749AAF5ACB53}"/>
                </a:ext>
              </a:extLst>
            </p:cNvPr>
            <p:cNvSpPr/>
            <p:nvPr/>
          </p:nvSpPr>
          <p:spPr>
            <a:xfrm>
              <a:off x="2676125" y="3130188"/>
              <a:ext cx="1863300" cy="5097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517AD8"/>
                </a:solidFill>
                <a:effectLst/>
                <a:uLnTx/>
                <a:uFillTx/>
                <a:latin typeface="Lato" panose="020F0502020204030203" pitchFamily="34" charset="0"/>
                <a:ea typeface="Fira Sans Extra Condensed SemiBold"/>
                <a:cs typeface="Fira Sans Extra Condensed SemiBold"/>
                <a:sym typeface="Fira Sans Extra Condensed SemiBold"/>
              </a:endParaRPr>
            </a:p>
          </p:txBody>
        </p:sp>
      </p:grpSp>
      <p:pic>
        <p:nvPicPr>
          <p:cNvPr id="19" name="Picture 18">
            <a:extLst>
              <a:ext uri="{FF2B5EF4-FFF2-40B4-BE49-F238E27FC236}">
                <a16:creationId xmlns:a16="http://schemas.microsoft.com/office/drawing/2014/main" id="{3AE9A97F-942D-3D98-54BB-AB8A4EFC323F}"/>
              </a:ext>
            </a:extLst>
          </p:cNvPr>
          <p:cNvPicPr>
            <a:picLocks noChangeAspect="1"/>
          </p:cNvPicPr>
          <p:nvPr/>
        </p:nvPicPr>
        <p:blipFill>
          <a:blip r:embed="rId2"/>
          <a:stretch>
            <a:fillRect/>
          </a:stretch>
        </p:blipFill>
        <p:spPr>
          <a:xfrm>
            <a:off x="72027" y="3804907"/>
            <a:ext cx="4841474" cy="1618456"/>
          </a:xfrm>
          <a:prstGeom prst="rect">
            <a:avLst/>
          </a:prstGeom>
        </p:spPr>
      </p:pic>
      <p:pic>
        <p:nvPicPr>
          <p:cNvPr id="21" name="Picture 20">
            <a:extLst>
              <a:ext uri="{FF2B5EF4-FFF2-40B4-BE49-F238E27FC236}">
                <a16:creationId xmlns:a16="http://schemas.microsoft.com/office/drawing/2014/main" id="{2051D9CF-A456-B7CA-7EC1-0114BD6901AF}"/>
              </a:ext>
            </a:extLst>
          </p:cNvPr>
          <p:cNvPicPr>
            <a:picLocks noChangeAspect="1"/>
          </p:cNvPicPr>
          <p:nvPr/>
        </p:nvPicPr>
        <p:blipFill>
          <a:blip r:embed="rId3"/>
          <a:stretch>
            <a:fillRect/>
          </a:stretch>
        </p:blipFill>
        <p:spPr>
          <a:xfrm>
            <a:off x="72027" y="848005"/>
            <a:ext cx="4721646" cy="2439210"/>
          </a:xfrm>
          <a:prstGeom prst="rect">
            <a:avLst/>
          </a:prstGeom>
        </p:spPr>
      </p:pic>
      <p:sp>
        <p:nvSpPr>
          <p:cNvPr id="22" name="Arrow: Down 21">
            <a:extLst>
              <a:ext uri="{FF2B5EF4-FFF2-40B4-BE49-F238E27FC236}">
                <a16:creationId xmlns:a16="http://schemas.microsoft.com/office/drawing/2014/main" id="{358D40A8-C3BE-E300-0416-B8FBBC1DF306}"/>
              </a:ext>
            </a:extLst>
          </p:cNvPr>
          <p:cNvSpPr/>
          <p:nvPr/>
        </p:nvSpPr>
        <p:spPr>
          <a:xfrm>
            <a:off x="1893454" y="3429000"/>
            <a:ext cx="932873" cy="234122"/>
          </a:xfrm>
          <a:prstGeom prst="downArrow">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464D035A-E778-BFC3-C523-4776B25DC45D}"/>
              </a:ext>
            </a:extLst>
          </p:cNvPr>
          <p:cNvSpPr txBox="1"/>
          <p:nvPr/>
        </p:nvSpPr>
        <p:spPr>
          <a:xfrm>
            <a:off x="137459" y="5718769"/>
            <a:ext cx="4859258" cy="80356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dirty="0">
                <a:latin typeface="Lato" panose="020F0502020204030203" pitchFamily="34" charset="0"/>
              </a:rPr>
              <a:t>The model architecture is shown above with four dense layers and only 871 trainable parameters</a:t>
            </a:r>
          </a:p>
        </p:txBody>
      </p:sp>
      <p:cxnSp>
        <p:nvCxnSpPr>
          <p:cNvPr id="27" name="Straight Connector 26">
            <a:extLst>
              <a:ext uri="{FF2B5EF4-FFF2-40B4-BE49-F238E27FC236}">
                <a16:creationId xmlns:a16="http://schemas.microsoft.com/office/drawing/2014/main" id="{D9412F92-F791-2908-9671-87631F2ABC5F}"/>
              </a:ext>
            </a:extLst>
          </p:cNvPr>
          <p:cNvCxnSpPr/>
          <p:nvPr/>
        </p:nvCxnSpPr>
        <p:spPr>
          <a:xfrm>
            <a:off x="5255491" y="969818"/>
            <a:ext cx="0" cy="4922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20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D99AC-EF97-C5F3-9FAF-3479BAEF3DE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850B6DF-D4AF-CDE7-F242-0C5BE178C53B}"/>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ANN Model  Improvement </a:t>
            </a:r>
          </a:p>
        </p:txBody>
      </p:sp>
      <p:sp>
        <p:nvSpPr>
          <p:cNvPr id="22" name="Arrow: Down 21">
            <a:extLst>
              <a:ext uri="{FF2B5EF4-FFF2-40B4-BE49-F238E27FC236}">
                <a16:creationId xmlns:a16="http://schemas.microsoft.com/office/drawing/2014/main" id="{FE61C21B-4BD0-59D1-0B96-267B56A16EB9}"/>
              </a:ext>
            </a:extLst>
          </p:cNvPr>
          <p:cNvSpPr/>
          <p:nvPr/>
        </p:nvSpPr>
        <p:spPr>
          <a:xfrm>
            <a:off x="1893454" y="3429000"/>
            <a:ext cx="932873" cy="234122"/>
          </a:xfrm>
          <a:prstGeom prst="downArrow">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1C901322-2237-7316-C1B2-38CBD49F176E}"/>
              </a:ext>
            </a:extLst>
          </p:cNvPr>
          <p:cNvSpPr txBox="1"/>
          <p:nvPr/>
        </p:nvSpPr>
        <p:spPr>
          <a:xfrm>
            <a:off x="225282" y="6236955"/>
            <a:ext cx="4859258" cy="55600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400" dirty="0">
                <a:latin typeface="Lato" panose="020F0502020204030203" pitchFamily="34" charset="0"/>
              </a:rPr>
              <a:t>The model architecture is shown above with four dense layers, but now includes regularisation</a:t>
            </a:r>
          </a:p>
        </p:txBody>
      </p:sp>
      <p:cxnSp>
        <p:nvCxnSpPr>
          <p:cNvPr id="27" name="Straight Connector 26">
            <a:extLst>
              <a:ext uri="{FF2B5EF4-FFF2-40B4-BE49-F238E27FC236}">
                <a16:creationId xmlns:a16="http://schemas.microsoft.com/office/drawing/2014/main" id="{A324F00B-1D66-CFD2-B722-9D7F7EAFC0A6}"/>
              </a:ext>
            </a:extLst>
          </p:cNvPr>
          <p:cNvCxnSpPr/>
          <p:nvPr/>
        </p:nvCxnSpPr>
        <p:spPr>
          <a:xfrm>
            <a:off x="5255491" y="969818"/>
            <a:ext cx="0" cy="4922982"/>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C05D9FEB-CA30-5B02-F811-B7258FD05695}"/>
              </a:ext>
            </a:extLst>
          </p:cNvPr>
          <p:cNvPicPr>
            <a:picLocks noChangeAspect="1"/>
          </p:cNvPicPr>
          <p:nvPr/>
        </p:nvPicPr>
        <p:blipFill>
          <a:blip r:embed="rId3"/>
          <a:stretch>
            <a:fillRect/>
          </a:stretch>
        </p:blipFill>
        <p:spPr>
          <a:xfrm>
            <a:off x="137459" y="969818"/>
            <a:ext cx="5034904" cy="2660042"/>
          </a:xfrm>
          <a:prstGeom prst="rect">
            <a:avLst/>
          </a:prstGeom>
        </p:spPr>
      </p:pic>
      <p:pic>
        <p:nvPicPr>
          <p:cNvPr id="18" name="Picture 17">
            <a:extLst>
              <a:ext uri="{FF2B5EF4-FFF2-40B4-BE49-F238E27FC236}">
                <a16:creationId xmlns:a16="http://schemas.microsoft.com/office/drawing/2014/main" id="{62DF4FF5-0B9D-3AD3-8B98-F9C9C9FCF86D}"/>
              </a:ext>
            </a:extLst>
          </p:cNvPr>
          <p:cNvPicPr>
            <a:picLocks noChangeAspect="1"/>
          </p:cNvPicPr>
          <p:nvPr/>
        </p:nvPicPr>
        <p:blipFill>
          <a:blip r:embed="rId4"/>
          <a:stretch>
            <a:fillRect/>
          </a:stretch>
        </p:blipFill>
        <p:spPr>
          <a:xfrm>
            <a:off x="313105" y="3897569"/>
            <a:ext cx="4859258" cy="2339386"/>
          </a:xfrm>
          <a:prstGeom prst="rect">
            <a:avLst/>
          </a:prstGeom>
        </p:spPr>
      </p:pic>
      <p:sp>
        <p:nvSpPr>
          <p:cNvPr id="20" name="Arrow: Down 19">
            <a:extLst>
              <a:ext uri="{FF2B5EF4-FFF2-40B4-BE49-F238E27FC236}">
                <a16:creationId xmlns:a16="http://schemas.microsoft.com/office/drawing/2014/main" id="{ECE8C530-4811-FACD-72A0-CAF91D3B4206}"/>
              </a:ext>
            </a:extLst>
          </p:cNvPr>
          <p:cNvSpPr/>
          <p:nvPr/>
        </p:nvSpPr>
        <p:spPr>
          <a:xfrm>
            <a:off x="2100651" y="3663447"/>
            <a:ext cx="932873" cy="234122"/>
          </a:xfrm>
          <a:prstGeom prst="downArrow">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3" name="Google Shape;900;p48">
            <a:extLst>
              <a:ext uri="{FF2B5EF4-FFF2-40B4-BE49-F238E27FC236}">
                <a16:creationId xmlns:a16="http://schemas.microsoft.com/office/drawing/2014/main" id="{609A251F-C222-5A08-441A-8B68C5F8646D}"/>
              </a:ext>
            </a:extLst>
          </p:cNvPr>
          <p:cNvSpPr/>
          <p:nvPr/>
        </p:nvSpPr>
        <p:spPr>
          <a:xfrm>
            <a:off x="5496022" y="1575307"/>
            <a:ext cx="734700" cy="7347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901;p48">
            <a:extLst>
              <a:ext uri="{FF2B5EF4-FFF2-40B4-BE49-F238E27FC236}">
                <a16:creationId xmlns:a16="http://schemas.microsoft.com/office/drawing/2014/main" id="{83A62668-706C-5DE8-26DC-59C741D92FBE}"/>
              </a:ext>
            </a:extLst>
          </p:cNvPr>
          <p:cNvSpPr/>
          <p:nvPr/>
        </p:nvSpPr>
        <p:spPr>
          <a:xfrm>
            <a:off x="6051197" y="3288694"/>
            <a:ext cx="734700" cy="7347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902;p48">
            <a:extLst>
              <a:ext uri="{FF2B5EF4-FFF2-40B4-BE49-F238E27FC236}">
                <a16:creationId xmlns:a16="http://schemas.microsoft.com/office/drawing/2014/main" id="{2B4BEEF6-A0D0-744C-79F2-1D0A1AA67731}"/>
              </a:ext>
            </a:extLst>
          </p:cNvPr>
          <p:cNvSpPr/>
          <p:nvPr/>
        </p:nvSpPr>
        <p:spPr>
          <a:xfrm>
            <a:off x="5496022" y="4145388"/>
            <a:ext cx="734700" cy="734700"/>
          </a:xfrm>
          <a:prstGeom prst="ellipse">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903;p48">
            <a:extLst>
              <a:ext uri="{FF2B5EF4-FFF2-40B4-BE49-F238E27FC236}">
                <a16:creationId xmlns:a16="http://schemas.microsoft.com/office/drawing/2014/main" id="{692A79CD-2945-11A3-2DBA-8D8FFB974715}"/>
              </a:ext>
            </a:extLst>
          </p:cNvPr>
          <p:cNvSpPr/>
          <p:nvPr/>
        </p:nvSpPr>
        <p:spPr>
          <a:xfrm>
            <a:off x="6051197" y="2432001"/>
            <a:ext cx="734700" cy="734700"/>
          </a:xfrm>
          <a:prstGeom prst="ellipse">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9" name="Google Shape;916;p48">
            <a:extLst>
              <a:ext uri="{FF2B5EF4-FFF2-40B4-BE49-F238E27FC236}">
                <a16:creationId xmlns:a16="http://schemas.microsoft.com/office/drawing/2014/main" id="{1FE8B570-6DF7-BD88-3CCB-5BE0C3B25441}"/>
              </a:ext>
            </a:extLst>
          </p:cNvPr>
          <p:cNvCxnSpPr/>
          <p:nvPr/>
        </p:nvCxnSpPr>
        <p:spPr>
          <a:xfrm>
            <a:off x="6230722" y="1942657"/>
            <a:ext cx="2069700" cy="0"/>
          </a:xfrm>
          <a:prstGeom prst="straightConnector1">
            <a:avLst/>
          </a:prstGeom>
          <a:noFill/>
          <a:ln w="19050" cap="flat" cmpd="sng">
            <a:solidFill>
              <a:schemeClr val="dk2"/>
            </a:solidFill>
            <a:prstDash val="solid"/>
            <a:round/>
            <a:headEnd type="none" w="med" len="med"/>
            <a:tailEnd type="none" w="med" len="med"/>
          </a:ln>
        </p:spPr>
      </p:cxnSp>
      <p:cxnSp>
        <p:nvCxnSpPr>
          <p:cNvPr id="30" name="Google Shape;917;p48">
            <a:extLst>
              <a:ext uri="{FF2B5EF4-FFF2-40B4-BE49-F238E27FC236}">
                <a16:creationId xmlns:a16="http://schemas.microsoft.com/office/drawing/2014/main" id="{4A13B4B2-BC74-F949-4A86-5F42ECEB0E47}"/>
              </a:ext>
            </a:extLst>
          </p:cNvPr>
          <p:cNvCxnSpPr/>
          <p:nvPr/>
        </p:nvCxnSpPr>
        <p:spPr>
          <a:xfrm>
            <a:off x="6785897" y="2795051"/>
            <a:ext cx="1514400" cy="0"/>
          </a:xfrm>
          <a:prstGeom prst="straightConnector1">
            <a:avLst/>
          </a:prstGeom>
          <a:noFill/>
          <a:ln w="19050" cap="flat" cmpd="sng">
            <a:solidFill>
              <a:schemeClr val="accent5"/>
            </a:solidFill>
            <a:prstDash val="solid"/>
            <a:round/>
            <a:headEnd type="none" w="med" len="med"/>
            <a:tailEnd type="none" w="med" len="med"/>
          </a:ln>
        </p:spPr>
      </p:cxnSp>
      <p:cxnSp>
        <p:nvCxnSpPr>
          <p:cNvPr id="31" name="Google Shape;918;p48">
            <a:extLst>
              <a:ext uri="{FF2B5EF4-FFF2-40B4-BE49-F238E27FC236}">
                <a16:creationId xmlns:a16="http://schemas.microsoft.com/office/drawing/2014/main" id="{DF835BA7-62E4-67E4-7AD5-B1EE6DF16B8B}"/>
              </a:ext>
            </a:extLst>
          </p:cNvPr>
          <p:cNvCxnSpPr>
            <a:stCxn id="25" idx="6"/>
          </p:cNvCxnSpPr>
          <p:nvPr/>
        </p:nvCxnSpPr>
        <p:spPr>
          <a:xfrm>
            <a:off x="6785897" y="3656044"/>
            <a:ext cx="1514400" cy="0"/>
          </a:xfrm>
          <a:prstGeom prst="straightConnector1">
            <a:avLst/>
          </a:prstGeom>
          <a:noFill/>
          <a:ln w="19050" cap="flat" cmpd="sng">
            <a:solidFill>
              <a:schemeClr val="accent1"/>
            </a:solidFill>
            <a:prstDash val="solid"/>
            <a:round/>
            <a:headEnd type="none" w="med" len="med"/>
            <a:tailEnd type="none" w="med" len="med"/>
          </a:ln>
        </p:spPr>
      </p:cxnSp>
      <p:cxnSp>
        <p:nvCxnSpPr>
          <p:cNvPr id="32" name="Google Shape;919;p48">
            <a:extLst>
              <a:ext uri="{FF2B5EF4-FFF2-40B4-BE49-F238E27FC236}">
                <a16:creationId xmlns:a16="http://schemas.microsoft.com/office/drawing/2014/main" id="{3284AD8E-B005-42E7-06F4-88CB087D9D7E}"/>
              </a:ext>
            </a:extLst>
          </p:cNvPr>
          <p:cNvCxnSpPr/>
          <p:nvPr/>
        </p:nvCxnSpPr>
        <p:spPr>
          <a:xfrm>
            <a:off x="6230722" y="4512738"/>
            <a:ext cx="2069700" cy="0"/>
          </a:xfrm>
          <a:prstGeom prst="straightConnector1">
            <a:avLst/>
          </a:prstGeom>
          <a:noFill/>
          <a:ln w="19050" cap="flat" cmpd="sng">
            <a:solidFill>
              <a:schemeClr val="accent2"/>
            </a:solidFill>
            <a:prstDash val="solid"/>
            <a:round/>
            <a:headEnd type="none" w="med" len="med"/>
            <a:tailEnd type="none" w="med" len="med"/>
          </a:ln>
        </p:spPr>
      </p:cxnSp>
      <p:grpSp>
        <p:nvGrpSpPr>
          <p:cNvPr id="33" name="Google Shape;920;p48">
            <a:extLst>
              <a:ext uri="{FF2B5EF4-FFF2-40B4-BE49-F238E27FC236}">
                <a16:creationId xmlns:a16="http://schemas.microsoft.com/office/drawing/2014/main" id="{DCA73908-797F-96EC-6358-813032ADDC2C}"/>
              </a:ext>
            </a:extLst>
          </p:cNvPr>
          <p:cNvGrpSpPr/>
          <p:nvPr/>
        </p:nvGrpSpPr>
        <p:grpSpPr>
          <a:xfrm>
            <a:off x="5752412" y="1752250"/>
            <a:ext cx="221902" cy="380795"/>
            <a:chOff x="916127" y="3807056"/>
            <a:chExt cx="221902" cy="380795"/>
          </a:xfrm>
        </p:grpSpPr>
        <p:sp>
          <p:nvSpPr>
            <p:cNvPr id="34" name="Google Shape;921;p48">
              <a:extLst>
                <a:ext uri="{FF2B5EF4-FFF2-40B4-BE49-F238E27FC236}">
                  <a16:creationId xmlns:a16="http://schemas.microsoft.com/office/drawing/2014/main" id="{1252142B-D233-58F9-4C72-754B51A18BC8}"/>
                </a:ext>
              </a:extLst>
            </p:cNvPr>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22;p48">
              <a:extLst>
                <a:ext uri="{FF2B5EF4-FFF2-40B4-BE49-F238E27FC236}">
                  <a16:creationId xmlns:a16="http://schemas.microsoft.com/office/drawing/2014/main" id="{CF2B3F74-675B-F2DD-4659-5B591776C65E}"/>
                </a:ext>
              </a:extLst>
            </p:cNvPr>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23;p48">
              <a:extLst>
                <a:ext uri="{FF2B5EF4-FFF2-40B4-BE49-F238E27FC236}">
                  <a16:creationId xmlns:a16="http://schemas.microsoft.com/office/drawing/2014/main" id="{0427C47E-E83A-EEF9-3DC3-9CE6BD4090F6}"/>
                </a:ext>
              </a:extLst>
            </p:cNvPr>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24;p48">
              <a:extLst>
                <a:ext uri="{FF2B5EF4-FFF2-40B4-BE49-F238E27FC236}">
                  <a16:creationId xmlns:a16="http://schemas.microsoft.com/office/drawing/2014/main" id="{BB7BED51-1420-A372-5180-AED3CB5C1141}"/>
                </a:ext>
              </a:extLst>
            </p:cNvPr>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925;p48">
            <a:extLst>
              <a:ext uri="{FF2B5EF4-FFF2-40B4-BE49-F238E27FC236}">
                <a16:creationId xmlns:a16="http://schemas.microsoft.com/office/drawing/2014/main" id="{813ADD16-58FB-03EA-F2AD-705671CC9C21}"/>
              </a:ext>
            </a:extLst>
          </p:cNvPr>
          <p:cNvGrpSpPr/>
          <p:nvPr/>
        </p:nvGrpSpPr>
        <p:grpSpPr>
          <a:xfrm>
            <a:off x="5664615" y="4338393"/>
            <a:ext cx="397525" cy="348670"/>
            <a:chOff x="2179081" y="4285511"/>
            <a:chExt cx="397525" cy="348670"/>
          </a:xfrm>
        </p:grpSpPr>
        <p:sp>
          <p:nvSpPr>
            <p:cNvPr id="39" name="Google Shape;926;p48">
              <a:extLst>
                <a:ext uri="{FF2B5EF4-FFF2-40B4-BE49-F238E27FC236}">
                  <a16:creationId xmlns:a16="http://schemas.microsoft.com/office/drawing/2014/main" id="{DF5C0986-3640-6215-768B-630D1C5E59FA}"/>
                </a:ext>
              </a:extLst>
            </p:cNvPr>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p48">
              <a:extLst>
                <a:ext uri="{FF2B5EF4-FFF2-40B4-BE49-F238E27FC236}">
                  <a16:creationId xmlns:a16="http://schemas.microsoft.com/office/drawing/2014/main" id="{96FBD23A-2029-F61E-C781-8EE0C5D5F5D6}"/>
                </a:ext>
              </a:extLst>
            </p:cNvPr>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28;p48">
            <a:extLst>
              <a:ext uri="{FF2B5EF4-FFF2-40B4-BE49-F238E27FC236}">
                <a16:creationId xmlns:a16="http://schemas.microsoft.com/office/drawing/2014/main" id="{7822F6F7-9030-7BE1-3CBC-5BBCA405283C}"/>
              </a:ext>
            </a:extLst>
          </p:cNvPr>
          <p:cNvGrpSpPr/>
          <p:nvPr/>
        </p:nvGrpSpPr>
        <p:grpSpPr>
          <a:xfrm>
            <a:off x="6274921" y="3492882"/>
            <a:ext cx="287275" cy="326296"/>
            <a:chOff x="5357662" y="4297637"/>
            <a:chExt cx="287275" cy="326296"/>
          </a:xfrm>
        </p:grpSpPr>
        <p:sp>
          <p:nvSpPr>
            <p:cNvPr id="42" name="Google Shape;929;p48">
              <a:extLst>
                <a:ext uri="{FF2B5EF4-FFF2-40B4-BE49-F238E27FC236}">
                  <a16:creationId xmlns:a16="http://schemas.microsoft.com/office/drawing/2014/main" id="{94B852CB-2113-A289-4574-0485F6CEEC88}"/>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0;p48">
              <a:extLst>
                <a:ext uri="{FF2B5EF4-FFF2-40B4-BE49-F238E27FC236}">
                  <a16:creationId xmlns:a16="http://schemas.microsoft.com/office/drawing/2014/main" id="{FB06D74E-155F-DF32-FD10-A023915C1ED5}"/>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1;p48">
              <a:extLst>
                <a:ext uri="{FF2B5EF4-FFF2-40B4-BE49-F238E27FC236}">
                  <a16:creationId xmlns:a16="http://schemas.microsoft.com/office/drawing/2014/main" id="{09DB8175-4688-C261-DAF0-E56E194A30C8}"/>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2;p48">
              <a:extLst>
                <a:ext uri="{FF2B5EF4-FFF2-40B4-BE49-F238E27FC236}">
                  <a16:creationId xmlns:a16="http://schemas.microsoft.com/office/drawing/2014/main" id="{ADFD0976-EE33-5085-47F4-4E41CB53A66A}"/>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3;p48">
              <a:extLst>
                <a:ext uri="{FF2B5EF4-FFF2-40B4-BE49-F238E27FC236}">
                  <a16:creationId xmlns:a16="http://schemas.microsoft.com/office/drawing/2014/main" id="{BAD7D9DC-8BC5-31F9-3851-F18B55A9BB0C}"/>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934;p48">
            <a:extLst>
              <a:ext uri="{FF2B5EF4-FFF2-40B4-BE49-F238E27FC236}">
                <a16:creationId xmlns:a16="http://schemas.microsoft.com/office/drawing/2014/main" id="{0000932C-54B0-B331-1A3F-DFC2210AF8FF}"/>
              </a:ext>
            </a:extLst>
          </p:cNvPr>
          <p:cNvSpPr/>
          <p:nvPr/>
        </p:nvSpPr>
        <p:spPr>
          <a:xfrm>
            <a:off x="6303593" y="2612988"/>
            <a:ext cx="229906" cy="364135"/>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lt2"/>
          </a:solidFill>
          <a:ln>
            <a:solidFill>
              <a:schemeClr val="accent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TextBox 48">
            <a:extLst>
              <a:ext uri="{FF2B5EF4-FFF2-40B4-BE49-F238E27FC236}">
                <a16:creationId xmlns:a16="http://schemas.microsoft.com/office/drawing/2014/main" id="{B192CB5A-F5AC-3378-933F-4267DB6C806D}"/>
              </a:ext>
            </a:extLst>
          </p:cNvPr>
          <p:cNvSpPr txBox="1"/>
          <p:nvPr/>
        </p:nvSpPr>
        <p:spPr>
          <a:xfrm>
            <a:off x="8653184" y="1057650"/>
            <a:ext cx="3401357" cy="369332"/>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b="1" dirty="0">
                <a:latin typeface="Lato" panose="020F0502020204030203" pitchFamily="34" charset="0"/>
              </a:rPr>
              <a:t>Key ANN Optimisations</a:t>
            </a:r>
          </a:p>
        </p:txBody>
      </p:sp>
      <p:sp>
        <p:nvSpPr>
          <p:cNvPr id="50" name="TextBox 49">
            <a:extLst>
              <a:ext uri="{FF2B5EF4-FFF2-40B4-BE49-F238E27FC236}">
                <a16:creationId xmlns:a16="http://schemas.microsoft.com/office/drawing/2014/main" id="{3026E85F-F2F7-9894-1A49-0FB432C264A7}"/>
              </a:ext>
            </a:extLst>
          </p:cNvPr>
          <p:cNvSpPr txBox="1"/>
          <p:nvPr/>
        </p:nvSpPr>
        <p:spPr>
          <a:xfrm>
            <a:off x="8351508" y="1681037"/>
            <a:ext cx="3923619" cy="954107"/>
          </a:xfrm>
          <a:prstGeom prst="rect">
            <a:avLst/>
          </a:prstGeom>
          <a:noFill/>
        </p:spPr>
        <p:txBody>
          <a:bodyPr wrap="square" rtlCol="0">
            <a:spAutoFit/>
          </a:bodyPr>
          <a:lstStyle/>
          <a:p>
            <a:r>
              <a:rPr lang="en-ZA" sz="1400" dirty="0">
                <a:latin typeface="Lato" panose="020F0502020204030203" pitchFamily="34" charset="0"/>
              </a:rPr>
              <a:t>Replaced SMOTE with under-sampling to avoid introducing synthetic noise in the dataset and reduce the risk of overfitting (Tamanna,2023) &amp; (Tang, 2023). </a:t>
            </a:r>
          </a:p>
        </p:txBody>
      </p:sp>
      <p:sp>
        <p:nvSpPr>
          <p:cNvPr id="51" name="TextBox 50">
            <a:extLst>
              <a:ext uri="{FF2B5EF4-FFF2-40B4-BE49-F238E27FC236}">
                <a16:creationId xmlns:a16="http://schemas.microsoft.com/office/drawing/2014/main" id="{815D2417-A01A-E200-7B0C-7A6D763DC346}"/>
              </a:ext>
            </a:extLst>
          </p:cNvPr>
          <p:cNvSpPr txBox="1"/>
          <p:nvPr/>
        </p:nvSpPr>
        <p:spPr>
          <a:xfrm>
            <a:off x="8351507" y="2616688"/>
            <a:ext cx="3923619" cy="523220"/>
          </a:xfrm>
          <a:prstGeom prst="rect">
            <a:avLst/>
          </a:prstGeom>
          <a:noFill/>
        </p:spPr>
        <p:txBody>
          <a:bodyPr wrap="square" rtlCol="0">
            <a:spAutoFit/>
          </a:bodyPr>
          <a:lstStyle/>
          <a:p>
            <a:r>
              <a:rPr lang="en-ZA" sz="1400" dirty="0">
                <a:latin typeface="Lato" panose="020F0502020204030203" pitchFamily="34" charset="0"/>
              </a:rPr>
              <a:t>Applied feature scaling improves convergence and optimisation (Google,2024).</a:t>
            </a:r>
          </a:p>
        </p:txBody>
      </p:sp>
      <p:sp>
        <p:nvSpPr>
          <p:cNvPr id="52" name="TextBox 51">
            <a:extLst>
              <a:ext uri="{FF2B5EF4-FFF2-40B4-BE49-F238E27FC236}">
                <a16:creationId xmlns:a16="http://schemas.microsoft.com/office/drawing/2014/main" id="{3809C3AB-CBE3-20AF-8979-7E26BD558C20}"/>
              </a:ext>
            </a:extLst>
          </p:cNvPr>
          <p:cNvSpPr txBox="1"/>
          <p:nvPr/>
        </p:nvSpPr>
        <p:spPr>
          <a:xfrm>
            <a:off x="8336736" y="3395389"/>
            <a:ext cx="3923619" cy="523220"/>
          </a:xfrm>
          <a:prstGeom prst="rect">
            <a:avLst/>
          </a:prstGeom>
          <a:noFill/>
        </p:spPr>
        <p:txBody>
          <a:bodyPr wrap="square" rtlCol="0">
            <a:spAutoFit/>
          </a:bodyPr>
          <a:lstStyle/>
          <a:p>
            <a:r>
              <a:rPr lang="en-ZA" sz="1400" dirty="0">
                <a:latin typeface="Lato" panose="020F0502020204030203" pitchFamily="34" charset="0"/>
              </a:rPr>
              <a:t>Bias initialisation in the output layer to reflect the imbalance (Google,2024).</a:t>
            </a:r>
          </a:p>
        </p:txBody>
      </p:sp>
      <p:sp>
        <p:nvSpPr>
          <p:cNvPr id="53" name="TextBox 52">
            <a:extLst>
              <a:ext uri="{FF2B5EF4-FFF2-40B4-BE49-F238E27FC236}">
                <a16:creationId xmlns:a16="http://schemas.microsoft.com/office/drawing/2014/main" id="{29E53B58-6DF7-F98D-70B5-E6B515460A55}"/>
              </a:ext>
            </a:extLst>
          </p:cNvPr>
          <p:cNvSpPr txBox="1"/>
          <p:nvPr/>
        </p:nvSpPr>
        <p:spPr>
          <a:xfrm>
            <a:off x="8300297" y="4307023"/>
            <a:ext cx="3923619" cy="523220"/>
          </a:xfrm>
          <a:prstGeom prst="rect">
            <a:avLst/>
          </a:prstGeom>
          <a:noFill/>
        </p:spPr>
        <p:txBody>
          <a:bodyPr wrap="square" rtlCol="0">
            <a:spAutoFit/>
          </a:bodyPr>
          <a:lstStyle/>
          <a:p>
            <a:r>
              <a:rPr lang="en-ZA" sz="1400" dirty="0">
                <a:latin typeface="Lato" panose="020F0502020204030203" pitchFamily="34" charset="0"/>
              </a:rPr>
              <a:t>Drop out regularization was introduced after each dense layer to reduce overfitting</a:t>
            </a:r>
          </a:p>
        </p:txBody>
      </p:sp>
      <p:sp>
        <p:nvSpPr>
          <p:cNvPr id="54" name="TextBox 53">
            <a:extLst>
              <a:ext uri="{FF2B5EF4-FFF2-40B4-BE49-F238E27FC236}">
                <a16:creationId xmlns:a16="http://schemas.microsoft.com/office/drawing/2014/main" id="{0A9BF723-1B77-0C66-6F5D-439C666E0F18}"/>
              </a:ext>
            </a:extLst>
          </p:cNvPr>
          <p:cNvSpPr txBox="1"/>
          <p:nvPr/>
        </p:nvSpPr>
        <p:spPr>
          <a:xfrm>
            <a:off x="5819148" y="5442172"/>
            <a:ext cx="6235392" cy="738664"/>
          </a:xfrm>
          <a:prstGeom prst="rect">
            <a:avLst/>
          </a:prstGeom>
          <a:noFill/>
        </p:spPr>
        <p:txBody>
          <a:bodyPr wrap="square" rtlCol="0">
            <a:spAutoFit/>
          </a:bodyPr>
          <a:lstStyle/>
          <a:p>
            <a:r>
              <a:rPr lang="en-ZA" sz="1400" dirty="0">
                <a:latin typeface="Lato" panose="020F0502020204030203" pitchFamily="34" charset="0"/>
              </a:rPr>
              <a:t>In addition to the above optimisations, </a:t>
            </a:r>
            <a:r>
              <a:rPr lang="en-ZA" sz="1400" b="1" i="1" dirty="0">
                <a:latin typeface="Lato" panose="020F0502020204030203" pitchFamily="34" charset="0"/>
              </a:rPr>
              <a:t>early stopping </a:t>
            </a:r>
            <a:r>
              <a:rPr lang="en-ZA" sz="1400" dirty="0">
                <a:latin typeface="Lato" panose="020F0502020204030203" pitchFamily="34" charset="0"/>
              </a:rPr>
              <a:t>was implemented to stop training once validation loss stopped improving. In addition, a </a:t>
            </a:r>
            <a:r>
              <a:rPr lang="en-ZA" sz="1400" b="1" i="1" dirty="0">
                <a:latin typeface="Lato" panose="020F0502020204030203" pitchFamily="34" charset="0"/>
              </a:rPr>
              <a:t>lower learning rate</a:t>
            </a:r>
            <a:r>
              <a:rPr lang="en-ZA" sz="1400" dirty="0">
                <a:latin typeface="Lato" panose="020F0502020204030203" pitchFamily="34" charset="0"/>
              </a:rPr>
              <a:t> for the Adam optimizer was used  (Google,2024).</a:t>
            </a:r>
          </a:p>
        </p:txBody>
      </p:sp>
    </p:spTree>
    <p:extLst>
      <p:ext uri="{BB962C8B-B14F-4D97-AF65-F5344CB8AC3E}">
        <p14:creationId xmlns:p14="http://schemas.microsoft.com/office/powerpoint/2010/main" val="179175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2" name="TextBox 1">
            <a:extLst>
              <a:ext uri="{FF2B5EF4-FFF2-40B4-BE49-F238E27FC236}">
                <a16:creationId xmlns:a16="http://schemas.microsoft.com/office/drawing/2014/main" id="{A145576F-27FF-5430-60F8-1635EE507799}"/>
              </a:ext>
            </a:extLst>
          </p:cNvPr>
          <p:cNvSpPr txBox="1"/>
          <p:nvPr/>
        </p:nvSpPr>
        <p:spPr>
          <a:xfrm>
            <a:off x="137458" y="65041"/>
            <a:ext cx="126087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rPr>
              <a:t>Summary Performance Evaluation</a:t>
            </a:r>
          </a:p>
        </p:txBody>
      </p:sp>
      <p:graphicFrame>
        <p:nvGraphicFramePr>
          <p:cNvPr id="5" name="Table 4">
            <a:extLst>
              <a:ext uri="{FF2B5EF4-FFF2-40B4-BE49-F238E27FC236}">
                <a16:creationId xmlns:a16="http://schemas.microsoft.com/office/drawing/2014/main" id="{34125009-0BF5-6FA6-55D9-650501615FB0}"/>
              </a:ext>
            </a:extLst>
          </p:cNvPr>
          <p:cNvGraphicFramePr>
            <a:graphicFrameLocks noGrp="1"/>
          </p:cNvGraphicFramePr>
          <p:nvPr>
            <p:extLst>
              <p:ext uri="{D42A27DB-BD31-4B8C-83A1-F6EECF244321}">
                <p14:modId xmlns:p14="http://schemas.microsoft.com/office/powerpoint/2010/main" val="1465371244"/>
              </p:ext>
            </p:extLst>
          </p:nvPr>
        </p:nvGraphicFramePr>
        <p:xfrm>
          <a:off x="129309" y="930203"/>
          <a:ext cx="8505809" cy="1684020"/>
        </p:xfrm>
        <a:graphic>
          <a:graphicData uri="http://schemas.openxmlformats.org/drawingml/2006/table">
            <a:tbl>
              <a:tblPr/>
              <a:tblGrid>
                <a:gridCol w="3095633">
                  <a:extLst>
                    <a:ext uri="{9D8B030D-6E8A-4147-A177-3AD203B41FA5}">
                      <a16:colId xmlns:a16="http://schemas.microsoft.com/office/drawing/2014/main" val="543749332"/>
                    </a:ext>
                  </a:extLst>
                </a:gridCol>
                <a:gridCol w="2232512">
                  <a:extLst>
                    <a:ext uri="{9D8B030D-6E8A-4147-A177-3AD203B41FA5}">
                      <a16:colId xmlns:a16="http://schemas.microsoft.com/office/drawing/2014/main" val="4034123310"/>
                    </a:ext>
                  </a:extLst>
                </a:gridCol>
                <a:gridCol w="3177664">
                  <a:extLst>
                    <a:ext uri="{9D8B030D-6E8A-4147-A177-3AD203B41FA5}">
                      <a16:colId xmlns:a16="http://schemas.microsoft.com/office/drawing/2014/main" val="3361084582"/>
                    </a:ext>
                  </a:extLst>
                </a:gridCol>
              </a:tblGrid>
              <a:tr h="279734">
                <a:tc>
                  <a:txBody>
                    <a:bodyPr/>
                    <a:lstStyle/>
                    <a:p>
                      <a:pPr algn="ctr" fontAlgn="ctr"/>
                      <a:r>
                        <a:rPr lang="en-ZA" sz="1800" b="1" i="0" u="none" strike="noStrike">
                          <a:solidFill>
                            <a:srgbClr val="FFFFFF"/>
                          </a:solidFill>
                          <a:effectLst/>
                          <a:latin typeface="Lato" panose="020F0502020204030203" pitchFamily="34" charset="0"/>
                        </a:rPr>
                        <a:t>Metric</a:t>
                      </a:r>
                    </a:p>
                  </a:txBody>
                  <a:tcPr marL="6350" marR="6350" marT="6350" marB="0" anchor="ctr">
                    <a:lnL>
                      <a:noFill/>
                    </a:lnL>
                    <a:lnR>
                      <a:noFill/>
                    </a:lnR>
                    <a:lnT>
                      <a:noFill/>
                    </a:lnT>
                    <a:lnB>
                      <a:noFill/>
                    </a:lnB>
                    <a:solidFill>
                      <a:srgbClr val="0E2841"/>
                    </a:solidFill>
                  </a:tcPr>
                </a:tc>
                <a:tc>
                  <a:txBody>
                    <a:bodyPr/>
                    <a:lstStyle/>
                    <a:p>
                      <a:pPr algn="ctr" fontAlgn="ctr"/>
                      <a:r>
                        <a:rPr lang="en-ZA" sz="1800" b="1" i="0" u="none" strike="noStrike" dirty="0">
                          <a:solidFill>
                            <a:srgbClr val="FFFFFF"/>
                          </a:solidFill>
                          <a:effectLst/>
                          <a:latin typeface="Lato" panose="020F0502020204030203" pitchFamily="34" charset="0"/>
                        </a:rPr>
                        <a:t>Baseline ANN</a:t>
                      </a:r>
                    </a:p>
                  </a:txBody>
                  <a:tcPr marL="6350" marR="6350" marT="6350" marB="0" anchor="ctr">
                    <a:lnL>
                      <a:noFill/>
                    </a:lnL>
                    <a:lnR>
                      <a:noFill/>
                    </a:lnR>
                    <a:lnT>
                      <a:noFill/>
                    </a:lnT>
                    <a:lnB>
                      <a:noFill/>
                    </a:lnB>
                    <a:solidFill>
                      <a:srgbClr val="0E2841"/>
                    </a:solidFill>
                  </a:tcPr>
                </a:tc>
                <a:tc>
                  <a:txBody>
                    <a:bodyPr/>
                    <a:lstStyle/>
                    <a:p>
                      <a:pPr algn="ctr" fontAlgn="ctr"/>
                      <a:r>
                        <a:rPr lang="en-ZA" sz="1800" b="1" i="0" u="none" strike="noStrike" dirty="0">
                          <a:solidFill>
                            <a:srgbClr val="FFFFFF"/>
                          </a:solidFill>
                          <a:effectLst/>
                          <a:latin typeface="Lato" panose="020F0502020204030203" pitchFamily="34" charset="0"/>
                        </a:rPr>
                        <a:t>Optimized ANN</a:t>
                      </a:r>
                    </a:p>
                  </a:txBody>
                  <a:tcPr marL="6350" marR="6350" marT="6350" marB="0" anchor="ctr">
                    <a:lnL>
                      <a:noFill/>
                    </a:lnL>
                    <a:lnR>
                      <a:noFill/>
                    </a:lnR>
                    <a:lnT>
                      <a:noFill/>
                    </a:lnT>
                    <a:lnB>
                      <a:noFill/>
                    </a:lnB>
                    <a:solidFill>
                      <a:srgbClr val="0E2841"/>
                    </a:solidFill>
                  </a:tcPr>
                </a:tc>
                <a:extLst>
                  <a:ext uri="{0D108BD9-81ED-4DB2-BD59-A6C34878D82A}">
                    <a16:rowId xmlns:a16="http://schemas.microsoft.com/office/drawing/2014/main" val="2168423802"/>
                  </a:ext>
                </a:extLst>
              </a:tr>
              <a:tr h="279734">
                <a:tc>
                  <a:txBody>
                    <a:bodyPr/>
                    <a:lstStyle/>
                    <a:p>
                      <a:pPr algn="l" fontAlgn="ctr"/>
                      <a:r>
                        <a:rPr lang="en-ZA" sz="1800" b="1" i="0" u="none" strike="noStrike">
                          <a:solidFill>
                            <a:srgbClr val="000000"/>
                          </a:solidFill>
                          <a:effectLst/>
                          <a:latin typeface="Lato" panose="020F0502020204030203" pitchFamily="34" charset="0"/>
                        </a:rPr>
                        <a:t>Accuracy</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61.43%</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64.16%</a:t>
                      </a:r>
                    </a:p>
                  </a:txBody>
                  <a:tcPr marL="6350" marR="6350" marT="6350" marB="0" anchor="ctr">
                    <a:lnL>
                      <a:noFill/>
                    </a:lnL>
                    <a:lnR>
                      <a:noFill/>
                    </a:lnR>
                    <a:lnT>
                      <a:noFill/>
                    </a:lnT>
                    <a:lnB>
                      <a:noFill/>
                    </a:lnB>
                    <a:noFill/>
                  </a:tcPr>
                </a:tc>
                <a:extLst>
                  <a:ext uri="{0D108BD9-81ED-4DB2-BD59-A6C34878D82A}">
                    <a16:rowId xmlns:a16="http://schemas.microsoft.com/office/drawing/2014/main" val="1240037694"/>
                  </a:ext>
                </a:extLst>
              </a:tr>
              <a:tr h="279734">
                <a:tc>
                  <a:txBody>
                    <a:bodyPr/>
                    <a:lstStyle/>
                    <a:p>
                      <a:pPr algn="l" fontAlgn="ctr"/>
                      <a:r>
                        <a:rPr lang="en-ZA" sz="1800" b="1" i="0" u="none" strike="noStrike" dirty="0">
                          <a:solidFill>
                            <a:srgbClr val="000000"/>
                          </a:solidFill>
                          <a:effectLst/>
                          <a:latin typeface="Lato" panose="020F0502020204030203" pitchFamily="34" charset="0"/>
                        </a:rPr>
                        <a:t>Precision</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39.75%</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42.0%</a:t>
                      </a:r>
                    </a:p>
                  </a:txBody>
                  <a:tcPr marL="6350" marR="6350" marT="6350" marB="0" anchor="ctr">
                    <a:lnL>
                      <a:noFill/>
                    </a:lnL>
                    <a:lnR>
                      <a:noFill/>
                    </a:lnR>
                    <a:lnT>
                      <a:noFill/>
                    </a:lnT>
                    <a:lnB>
                      <a:noFill/>
                    </a:lnB>
                    <a:noFill/>
                  </a:tcPr>
                </a:tc>
                <a:extLst>
                  <a:ext uri="{0D108BD9-81ED-4DB2-BD59-A6C34878D82A}">
                    <a16:rowId xmlns:a16="http://schemas.microsoft.com/office/drawing/2014/main" val="1453208058"/>
                  </a:ext>
                </a:extLst>
              </a:tr>
              <a:tr h="279734">
                <a:tc>
                  <a:txBody>
                    <a:bodyPr/>
                    <a:lstStyle/>
                    <a:p>
                      <a:pPr algn="l" fontAlgn="ctr"/>
                      <a:r>
                        <a:rPr lang="en-ZA" sz="1800" b="1" i="0" u="none" strike="noStrike" dirty="0">
                          <a:solidFill>
                            <a:srgbClr val="000000"/>
                          </a:solidFill>
                          <a:effectLst/>
                          <a:latin typeface="Lato" panose="020F0502020204030203" pitchFamily="34" charset="0"/>
                        </a:rPr>
                        <a:t>Recall</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87.58%</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91.22%</a:t>
                      </a:r>
                    </a:p>
                  </a:txBody>
                  <a:tcPr marL="6350" marR="6350" marT="6350" marB="0" anchor="ctr">
                    <a:lnL>
                      <a:noFill/>
                    </a:lnL>
                    <a:lnR>
                      <a:noFill/>
                    </a:lnR>
                    <a:lnT>
                      <a:noFill/>
                    </a:lnT>
                    <a:lnB>
                      <a:noFill/>
                    </a:lnB>
                    <a:noFill/>
                  </a:tcPr>
                </a:tc>
                <a:extLst>
                  <a:ext uri="{0D108BD9-81ED-4DB2-BD59-A6C34878D82A}">
                    <a16:rowId xmlns:a16="http://schemas.microsoft.com/office/drawing/2014/main" val="1955132653"/>
                  </a:ext>
                </a:extLst>
              </a:tr>
              <a:tr h="279734">
                <a:tc>
                  <a:txBody>
                    <a:bodyPr/>
                    <a:lstStyle/>
                    <a:p>
                      <a:pPr algn="l" fontAlgn="ctr"/>
                      <a:r>
                        <a:rPr lang="en-ZA" sz="1800" b="1" i="0" u="none" strike="noStrike" dirty="0">
                          <a:solidFill>
                            <a:srgbClr val="000000"/>
                          </a:solidFill>
                          <a:effectLst/>
                          <a:latin typeface="Lato" panose="020F0502020204030203" pitchFamily="34" charset="0"/>
                        </a:rPr>
                        <a:t>F1-Score</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54.68%</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57.49%</a:t>
                      </a:r>
                    </a:p>
                  </a:txBody>
                  <a:tcPr marL="6350" marR="6350" marT="6350" marB="0" anchor="ctr">
                    <a:lnL>
                      <a:noFill/>
                    </a:lnL>
                    <a:lnR>
                      <a:noFill/>
                    </a:lnR>
                    <a:lnT>
                      <a:noFill/>
                    </a:lnT>
                    <a:lnB>
                      <a:noFill/>
                    </a:lnB>
                    <a:noFill/>
                  </a:tcPr>
                </a:tc>
                <a:extLst>
                  <a:ext uri="{0D108BD9-81ED-4DB2-BD59-A6C34878D82A}">
                    <a16:rowId xmlns:a16="http://schemas.microsoft.com/office/drawing/2014/main" val="1083641998"/>
                  </a:ext>
                </a:extLst>
              </a:tr>
              <a:tr h="279734">
                <a:tc>
                  <a:txBody>
                    <a:bodyPr/>
                    <a:lstStyle/>
                    <a:p>
                      <a:pPr algn="l" fontAlgn="ctr"/>
                      <a:r>
                        <a:rPr lang="en-ZA" sz="1800" b="1" i="0" u="none" strike="noStrike" dirty="0">
                          <a:solidFill>
                            <a:srgbClr val="000000"/>
                          </a:solidFill>
                          <a:effectLst/>
                          <a:latin typeface="Lato" panose="020F0502020204030203" pitchFamily="34" charset="0"/>
                        </a:rPr>
                        <a:t>AUC-ROC</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75.75%</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80.60%</a:t>
                      </a:r>
                    </a:p>
                  </a:txBody>
                  <a:tcPr marL="6350" marR="6350" marT="6350" marB="0" anchor="ctr">
                    <a:lnL>
                      <a:noFill/>
                    </a:lnL>
                    <a:lnR>
                      <a:noFill/>
                    </a:lnR>
                    <a:lnT>
                      <a:noFill/>
                    </a:lnT>
                    <a:lnB>
                      <a:noFill/>
                    </a:lnB>
                    <a:noFill/>
                  </a:tcPr>
                </a:tc>
                <a:extLst>
                  <a:ext uri="{0D108BD9-81ED-4DB2-BD59-A6C34878D82A}">
                    <a16:rowId xmlns:a16="http://schemas.microsoft.com/office/drawing/2014/main" val="2213019162"/>
                  </a:ext>
                </a:extLst>
              </a:tr>
            </a:tbl>
          </a:graphicData>
        </a:graphic>
      </p:graphicFrame>
      <p:sp>
        <p:nvSpPr>
          <p:cNvPr id="9" name="TextBox 8">
            <a:extLst>
              <a:ext uri="{FF2B5EF4-FFF2-40B4-BE49-F238E27FC236}">
                <a16:creationId xmlns:a16="http://schemas.microsoft.com/office/drawing/2014/main" id="{C434A524-2F2A-9208-B721-3BA6E9C87D88}"/>
              </a:ext>
            </a:extLst>
          </p:cNvPr>
          <p:cNvSpPr txBox="1"/>
          <p:nvPr/>
        </p:nvSpPr>
        <p:spPr>
          <a:xfrm>
            <a:off x="137458" y="3429000"/>
            <a:ext cx="12054542"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Lato" panose="020F0502020204030203" pitchFamily="34" charset="0"/>
              </a:rPr>
              <a:t>The </a:t>
            </a:r>
            <a:r>
              <a:rPr lang="en-US" dirty="0" err="1">
                <a:latin typeface="Lato" panose="020F0502020204030203" pitchFamily="34" charset="0"/>
              </a:rPr>
              <a:t>Optimised</a:t>
            </a:r>
            <a:r>
              <a:rPr lang="en-US" dirty="0">
                <a:latin typeface="Lato" panose="020F0502020204030203" pitchFamily="34" charset="0"/>
              </a:rPr>
              <a:t> ANN model consistently outperforms the base line ANN model across the different metrics</a:t>
            </a:r>
          </a:p>
          <a:p>
            <a:pPr marL="285750" indent="-285750">
              <a:buFont typeface="Arial" panose="020B0604020202020204" pitchFamily="34" charset="0"/>
              <a:buChar char="•"/>
            </a:pPr>
            <a:r>
              <a:rPr lang="en-US" dirty="0">
                <a:latin typeface="Lato" panose="020F0502020204030203" pitchFamily="34" charset="0"/>
              </a:rPr>
              <a:t>Detailed results are discussed in the next slide</a:t>
            </a:r>
            <a:endParaRPr lang="en-ZA" dirty="0">
              <a:latin typeface="Lato" panose="020F0502020204030203" pitchFamily="34" charset="0"/>
            </a:endParaRPr>
          </a:p>
        </p:txBody>
      </p:sp>
    </p:spTree>
    <p:extLst>
      <p:ext uri="{BB962C8B-B14F-4D97-AF65-F5344CB8AC3E}">
        <p14:creationId xmlns:p14="http://schemas.microsoft.com/office/powerpoint/2010/main" val="183198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B77F728C-ED94-9C8D-CAAF-0EE370205C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A2A026-4399-F4CB-6D07-D452639316E9}"/>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rPr>
              <a:t>Training loss evaluation</a:t>
            </a:r>
          </a:p>
        </p:txBody>
      </p:sp>
      <p:pic>
        <p:nvPicPr>
          <p:cNvPr id="4" name="Picture 3">
            <a:extLst>
              <a:ext uri="{FF2B5EF4-FFF2-40B4-BE49-F238E27FC236}">
                <a16:creationId xmlns:a16="http://schemas.microsoft.com/office/drawing/2014/main" id="{5A17D083-9B93-A10F-680A-33731C55AEE5}"/>
              </a:ext>
            </a:extLst>
          </p:cNvPr>
          <p:cNvPicPr>
            <a:picLocks noChangeAspect="1"/>
          </p:cNvPicPr>
          <p:nvPr/>
        </p:nvPicPr>
        <p:blipFill>
          <a:blip r:embed="rId3"/>
          <a:stretch>
            <a:fillRect/>
          </a:stretch>
        </p:blipFill>
        <p:spPr>
          <a:xfrm>
            <a:off x="137458" y="588261"/>
            <a:ext cx="11325225" cy="4667250"/>
          </a:xfrm>
          <a:prstGeom prst="rect">
            <a:avLst/>
          </a:prstGeom>
        </p:spPr>
      </p:pic>
      <p:sp>
        <p:nvSpPr>
          <p:cNvPr id="5" name="TextBox 4">
            <a:extLst>
              <a:ext uri="{FF2B5EF4-FFF2-40B4-BE49-F238E27FC236}">
                <a16:creationId xmlns:a16="http://schemas.microsoft.com/office/drawing/2014/main" id="{4D0DE0FA-C72F-87F1-1ED7-2CA54C242A08}"/>
              </a:ext>
            </a:extLst>
          </p:cNvPr>
          <p:cNvSpPr txBox="1"/>
          <p:nvPr/>
        </p:nvSpPr>
        <p:spPr>
          <a:xfrm>
            <a:off x="137458" y="5146983"/>
            <a:ext cx="12054542" cy="1528239"/>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ZA" sz="1600" dirty="0">
                <a:effectLst/>
                <a:latin typeface="Lato" panose="020F0502020204030203" pitchFamily="34" charset="0"/>
                <a:ea typeface="Aptos" panose="020B0004020202020204" pitchFamily="34" charset="0"/>
                <a:cs typeface="Times New Roman" panose="02020603050405020304" pitchFamily="18" charset="0"/>
              </a:rPr>
              <a:t>The loss curves indicate that the base model demonstrates unstable training, as the loss fluctuates throughout the process. Additionally, the model exhibits poor generalisation, with the validation loss consistently remaining high. The absence of certain optimization processes in the model is contributing to these issues.</a:t>
            </a:r>
          </a:p>
          <a:p>
            <a:pPr>
              <a:lnSpc>
                <a:spcPts val="1425"/>
              </a:lnSpc>
            </a:pPr>
            <a:endParaRPr lang="en-US" sz="1600" b="0" dirty="0">
              <a:effectLst/>
              <a:latin typeface="Lato" panose="020F0502020204030203" pitchFamily="34" charset="0"/>
            </a:endParaRPr>
          </a:p>
          <a:p>
            <a:pPr marL="285750" indent="-285750">
              <a:lnSpc>
                <a:spcPts val="1425"/>
              </a:lnSpc>
              <a:buFont typeface="Arial" panose="020B0604020202020204" pitchFamily="34" charset="0"/>
              <a:buChar char="•"/>
            </a:pPr>
            <a:r>
              <a:rPr lang="en-US" sz="1600" b="0" dirty="0">
                <a:effectLst/>
                <a:latin typeface="Lato" panose="020F0502020204030203" pitchFamily="34" charset="0"/>
              </a:rPr>
              <a:t>The New Model post the </a:t>
            </a:r>
            <a:r>
              <a:rPr lang="en-US" sz="1600" b="0" dirty="0" err="1">
                <a:effectLst/>
                <a:latin typeface="Lato" panose="020F0502020204030203" pitchFamily="34" charset="0"/>
              </a:rPr>
              <a:t>optimisation</a:t>
            </a:r>
            <a:r>
              <a:rPr lang="en-US" sz="1600" b="0" dirty="0">
                <a:effectLst/>
                <a:latin typeface="Lato" panose="020F0502020204030203" pitchFamily="34" charset="0"/>
              </a:rPr>
              <a:t> show better behaved curves with improved validation loss performance and smoother training curves.</a:t>
            </a:r>
          </a:p>
        </p:txBody>
      </p:sp>
    </p:spTree>
    <p:extLst>
      <p:ext uri="{BB962C8B-B14F-4D97-AF65-F5344CB8AC3E}">
        <p14:creationId xmlns:p14="http://schemas.microsoft.com/office/powerpoint/2010/main" val="402028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DE0BBF7B-873F-276D-EA01-FFBA845B58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CC98ED-B2F8-5C8A-1046-704D02B69F4D}"/>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rPr>
              <a:t>ROC Curves</a:t>
            </a:r>
          </a:p>
        </p:txBody>
      </p:sp>
      <p:sp>
        <p:nvSpPr>
          <p:cNvPr id="5" name="TextBox 4">
            <a:extLst>
              <a:ext uri="{FF2B5EF4-FFF2-40B4-BE49-F238E27FC236}">
                <a16:creationId xmlns:a16="http://schemas.microsoft.com/office/drawing/2014/main" id="{AE607B33-6290-F687-AC8F-00D8E562699A}"/>
              </a:ext>
            </a:extLst>
          </p:cNvPr>
          <p:cNvSpPr txBox="1"/>
          <p:nvPr/>
        </p:nvSpPr>
        <p:spPr>
          <a:xfrm>
            <a:off x="7315754" y="863991"/>
            <a:ext cx="4729315" cy="3173561"/>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US" sz="1600" dirty="0">
                <a:effectLst/>
                <a:latin typeface="Lato" panose="020F0502020204030203" pitchFamily="34" charset="0"/>
                <a:ea typeface="Aptos" panose="020B0004020202020204" pitchFamily="34" charset="0"/>
                <a:cs typeface="Times New Roman" panose="02020603050405020304" pitchFamily="18" charset="0"/>
              </a:rPr>
              <a:t> The New Model has better overall discriminatory power between the two classes in the churn column</a:t>
            </a:r>
          </a:p>
          <a:p>
            <a:pPr marL="285750" marR="0" indent="-285750">
              <a:lnSpc>
                <a:spcPct val="107000"/>
              </a:lnSpc>
              <a:spcAft>
                <a:spcPts val="800"/>
              </a:spcAft>
              <a:buFont typeface="Arial" panose="020B0604020202020204" pitchFamily="34" charset="0"/>
              <a:buChar char="•"/>
            </a:pPr>
            <a:r>
              <a:rPr lang="en-US" sz="1600" dirty="0">
                <a:effectLst/>
                <a:latin typeface="Lato" panose="020F0502020204030203" pitchFamily="34" charset="0"/>
                <a:cs typeface="Times New Roman" panose="02020603050405020304" pitchFamily="18" charset="0"/>
              </a:rPr>
              <a:t>The New Model's higher AUC and steeper initial climb means it is better at achieving a high true positive rate (recall) with a low false positive rate. This aligns well to </a:t>
            </a:r>
            <a:r>
              <a:rPr lang="en-US" sz="1600" dirty="0" err="1">
                <a:effectLst/>
                <a:latin typeface="Lato" panose="020F0502020204030203" pitchFamily="34" charset="0"/>
                <a:cs typeface="Times New Roman" panose="02020603050405020304" pitchFamily="18" charset="0"/>
              </a:rPr>
              <a:t>minimise</a:t>
            </a:r>
            <a:r>
              <a:rPr lang="en-US" sz="1600" dirty="0">
                <a:effectLst/>
                <a:latin typeface="Lato" panose="020F0502020204030203" pitchFamily="34" charset="0"/>
                <a:cs typeface="Times New Roman" panose="02020603050405020304" pitchFamily="18" charset="0"/>
              </a:rPr>
              <a:t> customer churn.</a:t>
            </a:r>
          </a:p>
          <a:p>
            <a:pPr marL="285750" marR="0" indent="-285750">
              <a:lnSpc>
                <a:spcPct val="107000"/>
              </a:lnSpc>
              <a:spcAft>
                <a:spcPts val="800"/>
              </a:spcAft>
              <a:buFont typeface="Arial" panose="020B0604020202020204" pitchFamily="34" charset="0"/>
              <a:buChar char="•"/>
            </a:pPr>
            <a:r>
              <a:rPr lang="en-US" sz="1600" b="0" dirty="0">
                <a:effectLst/>
                <a:latin typeface="Lato" panose="020F0502020204030203" pitchFamily="34" charset="0"/>
              </a:rPr>
              <a:t>The base model eventually tries to catch up on the true positive rate, though the new model still maintains the edge.</a:t>
            </a:r>
          </a:p>
        </p:txBody>
      </p:sp>
      <p:pic>
        <p:nvPicPr>
          <p:cNvPr id="6" name="Picture 5">
            <a:extLst>
              <a:ext uri="{FF2B5EF4-FFF2-40B4-BE49-F238E27FC236}">
                <a16:creationId xmlns:a16="http://schemas.microsoft.com/office/drawing/2014/main" id="{3251CC4A-1E57-0DFC-ED51-0C4ADC239C8D}"/>
              </a:ext>
            </a:extLst>
          </p:cNvPr>
          <p:cNvPicPr>
            <a:picLocks noChangeAspect="1"/>
          </p:cNvPicPr>
          <p:nvPr/>
        </p:nvPicPr>
        <p:blipFill>
          <a:blip r:embed="rId3"/>
          <a:stretch>
            <a:fillRect/>
          </a:stretch>
        </p:blipFill>
        <p:spPr>
          <a:xfrm>
            <a:off x="110837" y="588261"/>
            <a:ext cx="7168824" cy="5674887"/>
          </a:xfrm>
          <a:prstGeom prst="rect">
            <a:avLst/>
          </a:prstGeom>
        </p:spPr>
      </p:pic>
    </p:spTree>
    <p:extLst>
      <p:ext uri="{BB962C8B-B14F-4D97-AF65-F5344CB8AC3E}">
        <p14:creationId xmlns:p14="http://schemas.microsoft.com/office/powerpoint/2010/main" val="6782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0731638-96C5-FED2-ACF8-18D714CC3D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339677-29DF-9EED-87D5-F8D51536386C}"/>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rPr>
              <a:t>Precision-Recall Curves</a:t>
            </a:r>
          </a:p>
        </p:txBody>
      </p:sp>
      <p:sp>
        <p:nvSpPr>
          <p:cNvPr id="5" name="TextBox 4">
            <a:extLst>
              <a:ext uri="{FF2B5EF4-FFF2-40B4-BE49-F238E27FC236}">
                <a16:creationId xmlns:a16="http://schemas.microsoft.com/office/drawing/2014/main" id="{7D274A32-6E70-55A0-7424-E36AC6F360D1}"/>
              </a:ext>
            </a:extLst>
          </p:cNvPr>
          <p:cNvSpPr txBox="1"/>
          <p:nvPr/>
        </p:nvSpPr>
        <p:spPr>
          <a:xfrm>
            <a:off x="6581775" y="1057955"/>
            <a:ext cx="5499388" cy="2605842"/>
          </a:xfrm>
          <a:prstGeom prst="rect">
            <a:avLst/>
          </a:prstGeom>
          <a:noFill/>
        </p:spPr>
        <p:txBody>
          <a:bodyPr wrap="square">
            <a:spAutoFit/>
          </a:bodyPr>
          <a:lstStyle/>
          <a:p>
            <a:pPr marL="285750" indent="-285750">
              <a:lnSpc>
                <a:spcPts val="1425"/>
              </a:lnSpc>
              <a:buFont typeface="Arial" panose="020B0604020202020204" pitchFamily="34" charset="0"/>
              <a:buChar char="•"/>
            </a:pPr>
            <a:r>
              <a:rPr lang="en-US" sz="1600" dirty="0"/>
              <a:t>The New Model (orange curve) consistently outperforms the Base Model (blue curve) across almost the entire range of recall values.</a:t>
            </a:r>
          </a:p>
          <a:p>
            <a:pPr marL="285750" indent="-285750">
              <a:lnSpc>
                <a:spcPts val="1425"/>
              </a:lnSpc>
              <a:buFont typeface="Arial" panose="020B0604020202020204" pitchFamily="34" charset="0"/>
              <a:buChar char="•"/>
            </a:pPr>
            <a:endParaRPr lang="en-US" sz="1600" dirty="0"/>
          </a:p>
          <a:p>
            <a:pPr marL="285750" indent="-285750">
              <a:lnSpc>
                <a:spcPts val="1425"/>
              </a:lnSpc>
              <a:buFont typeface="Arial" panose="020B0604020202020204" pitchFamily="34" charset="0"/>
              <a:buChar char="•"/>
            </a:pPr>
            <a:r>
              <a:rPr lang="en-US" sz="1600" dirty="0"/>
              <a:t>This means that for any given level of recall (proportion of actual churners identified), the New Model achieves higher precision (accuracy of churn predictions).</a:t>
            </a:r>
            <a:endParaRPr lang="en-US" sz="1600" b="0" dirty="0">
              <a:effectLst/>
              <a:latin typeface="Lato" panose="020F0502020204030203" pitchFamily="34" charset="0"/>
            </a:endParaRPr>
          </a:p>
          <a:p>
            <a:pPr marL="285750" indent="-285750">
              <a:lnSpc>
                <a:spcPts val="1425"/>
              </a:lnSpc>
              <a:buFont typeface="Arial" panose="020B0604020202020204" pitchFamily="34" charset="0"/>
              <a:buChar char="•"/>
            </a:pPr>
            <a:endParaRPr lang="en-US" sz="1600" dirty="0">
              <a:latin typeface="Lato" panose="020F0502020204030203" pitchFamily="34" charset="0"/>
            </a:endParaRPr>
          </a:p>
          <a:p>
            <a:pPr marL="285750" indent="-285750">
              <a:lnSpc>
                <a:spcPts val="1425"/>
              </a:lnSpc>
              <a:buFont typeface="Arial" panose="020B0604020202020204" pitchFamily="34" charset="0"/>
              <a:buChar char="•"/>
            </a:pPr>
            <a:r>
              <a:rPr lang="en-US" sz="1600" b="0" dirty="0">
                <a:effectLst/>
                <a:latin typeface="Lato" panose="020F0502020204030203" pitchFamily="34" charset="0"/>
              </a:rPr>
              <a:t>This means the new ANN model has a superior ability to identify churners</a:t>
            </a:r>
          </a:p>
          <a:p>
            <a:pPr marL="285750" indent="-285750">
              <a:lnSpc>
                <a:spcPts val="1425"/>
              </a:lnSpc>
              <a:buFont typeface="Arial" panose="020B0604020202020204" pitchFamily="34" charset="0"/>
              <a:buChar char="•"/>
            </a:pPr>
            <a:endParaRPr lang="en-US" sz="1600" b="0" dirty="0">
              <a:effectLst/>
              <a:latin typeface="Lato" panose="020F0502020204030203" pitchFamily="34" charset="0"/>
            </a:endParaRPr>
          </a:p>
          <a:p>
            <a:pPr marL="285750" indent="-285750">
              <a:lnSpc>
                <a:spcPts val="1425"/>
              </a:lnSpc>
              <a:buFont typeface="Arial" panose="020B0604020202020204" pitchFamily="34" charset="0"/>
              <a:buChar char="•"/>
            </a:pPr>
            <a:r>
              <a:rPr lang="en-US" sz="1600" b="0" dirty="0">
                <a:effectLst/>
                <a:latin typeface="Lato" panose="020F0502020204030203" pitchFamily="34" charset="0"/>
              </a:rPr>
              <a:t>Consequently, the new model is more suitable for </a:t>
            </a:r>
            <a:r>
              <a:rPr lang="en-US" sz="1600" b="0" dirty="0" err="1">
                <a:effectLst/>
                <a:latin typeface="Lato" panose="020F0502020204030203" pitchFamily="34" charset="0"/>
              </a:rPr>
              <a:t>Otomoto</a:t>
            </a:r>
            <a:r>
              <a:rPr lang="en-US" sz="1600" b="0" dirty="0">
                <a:effectLst/>
                <a:latin typeface="Lato" panose="020F0502020204030203" pitchFamily="34" charset="0"/>
              </a:rPr>
              <a:t> Marketing Segmentation, where </a:t>
            </a:r>
            <a:r>
              <a:rPr lang="en-US" sz="1600" b="0" dirty="0" err="1">
                <a:effectLst/>
                <a:latin typeface="Lato" panose="020F0502020204030203" pitchFamily="34" charset="0"/>
              </a:rPr>
              <a:t>minimising</a:t>
            </a:r>
            <a:r>
              <a:rPr lang="en-US" sz="1600" b="0" dirty="0">
                <a:effectLst/>
                <a:latin typeface="Lato" panose="020F0502020204030203" pitchFamily="34" charset="0"/>
              </a:rPr>
              <a:t> customer churn impact is paramount.</a:t>
            </a:r>
          </a:p>
        </p:txBody>
      </p:sp>
      <p:pic>
        <p:nvPicPr>
          <p:cNvPr id="8" name="Picture 7">
            <a:extLst>
              <a:ext uri="{FF2B5EF4-FFF2-40B4-BE49-F238E27FC236}">
                <a16:creationId xmlns:a16="http://schemas.microsoft.com/office/drawing/2014/main" id="{831387F2-7B76-2084-13B6-3CCE9228704A}"/>
              </a:ext>
            </a:extLst>
          </p:cNvPr>
          <p:cNvPicPr>
            <a:picLocks noChangeAspect="1"/>
          </p:cNvPicPr>
          <p:nvPr/>
        </p:nvPicPr>
        <p:blipFill>
          <a:blip r:embed="rId3"/>
          <a:stretch>
            <a:fillRect/>
          </a:stretch>
        </p:blipFill>
        <p:spPr>
          <a:xfrm>
            <a:off x="0" y="776907"/>
            <a:ext cx="6581775" cy="5210175"/>
          </a:xfrm>
          <a:prstGeom prst="rect">
            <a:avLst/>
          </a:prstGeom>
        </p:spPr>
      </p:pic>
    </p:spTree>
    <p:extLst>
      <p:ext uri="{BB962C8B-B14F-4D97-AF65-F5344CB8AC3E}">
        <p14:creationId xmlns:p14="http://schemas.microsoft.com/office/powerpoint/2010/main" val="279439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a:extLst>
            <a:ext uri="{FF2B5EF4-FFF2-40B4-BE49-F238E27FC236}">
              <a16:creationId xmlns:a16="http://schemas.microsoft.com/office/drawing/2014/main" id="{62ADFC29-BC77-0386-48E4-BDBF20A9DA4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B08CE55-D4CC-5BF5-C50E-EDED75C7A756}"/>
              </a:ext>
            </a:extLst>
          </p:cNvPr>
          <p:cNvSpPr txBox="1"/>
          <p:nvPr/>
        </p:nvSpPr>
        <p:spPr>
          <a:xfrm>
            <a:off x="660042" y="2945176"/>
            <a:ext cx="2878688" cy="27579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buClr>
                <a:srgbClr val="000000"/>
              </a:buClr>
            </a:pPr>
            <a:r>
              <a:rPr lang="en-US" sz="4000" b="1" dirty="0">
                <a:solidFill>
                  <a:srgbClr val="FFFFFF"/>
                </a:solidFill>
                <a:latin typeface="Lato" panose="020F0502020204030203" pitchFamily="34" charset="0"/>
                <a:ea typeface="+mj-ea"/>
                <a:cs typeface="+mj-cs"/>
                <a:sym typeface="Arial"/>
              </a:rPr>
              <a:t>Confusion Matrix [1/3]</a:t>
            </a:r>
          </a:p>
        </p:txBody>
      </p:sp>
      <p:pic>
        <p:nvPicPr>
          <p:cNvPr id="4" name="Picture 3" descr="A diagram of a diagram&#10;&#10;Description automatically generated with medium confidence">
            <a:extLst>
              <a:ext uri="{FF2B5EF4-FFF2-40B4-BE49-F238E27FC236}">
                <a16:creationId xmlns:a16="http://schemas.microsoft.com/office/drawing/2014/main" id="{42AD9106-3F4E-9A04-7918-06CB27766688}"/>
              </a:ext>
            </a:extLst>
          </p:cNvPr>
          <p:cNvPicPr>
            <a:picLocks noChangeAspect="1"/>
          </p:cNvPicPr>
          <p:nvPr/>
        </p:nvPicPr>
        <p:blipFill>
          <a:blip r:embed="rId3"/>
          <a:stretch>
            <a:fillRect/>
          </a:stretch>
        </p:blipFill>
        <p:spPr>
          <a:xfrm>
            <a:off x="4126288" y="167432"/>
            <a:ext cx="3147413" cy="3261568"/>
          </a:xfrm>
          <a:prstGeom prst="rect">
            <a:avLst/>
          </a:prstGeom>
        </p:spPr>
      </p:pic>
      <p:pic>
        <p:nvPicPr>
          <p:cNvPr id="3" name="Picture 2" descr="A diagram of a model&#10;&#10;Description automatically generated">
            <a:extLst>
              <a:ext uri="{FF2B5EF4-FFF2-40B4-BE49-F238E27FC236}">
                <a16:creationId xmlns:a16="http://schemas.microsoft.com/office/drawing/2014/main" id="{990EA429-592F-8E27-F28C-E8B952D3C645}"/>
              </a:ext>
            </a:extLst>
          </p:cNvPr>
          <p:cNvPicPr>
            <a:picLocks noChangeAspect="1"/>
          </p:cNvPicPr>
          <p:nvPr/>
        </p:nvPicPr>
        <p:blipFill>
          <a:blip r:embed="rId4"/>
          <a:stretch>
            <a:fillRect/>
          </a:stretch>
        </p:blipFill>
        <p:spPr>
          <a:xfrm>
            <a:off x="8161864" y="173070"/>
            <a:ext cx="3141973" cy="3255930"/>
          </a:xfrm>
          <a:prstGeom prst="rect">
            <a:avLst/>
          </a:prstGeom>
        </p:spPr>
      </p:pic>
      <p:sp>
        <p:nvSpPr>
          <p:cNvPr id="6" name="TextBox 5">
            <a:extLst>
              <a:ext uri="{FF2B5EF4-FFF2-40B4-BE49-F238E27FC236}">
                <a16:creationId xmlns:a16="http://schemas.microsoft.com/office/drawing/2014/main" id="{435BAE7E-F549-2BB7-545A-F74DB04CCC5D}"/>
              </a:ext>
            </a:extLst>
          </p:cNvPr>
          <p:cNvSpPr txBox="1"/>
          <p:nvPr/>
        </p:nvSpPr>
        <p:spPr>
          <a:xfrm>
            <a:off x="4219026" y="3341424"/>
            <a:ext cx="7790409" cy="2434913"/>
          </a:xfrm>
          <a:prstGeom prst="rect">
            <a:avLst/>
          </a:prstGeom>
        </p:spPr>
        <p:txBody>
          <a:bodyPr vert="horz" lIns="91440" tIns="45720" rIns="91440" bIns="45720" rtlCol="0">
            <a:normAutofit/>
          </a:bodyPr>
          <a:lstStyle/>
          <a:p>
            <a:pPr>
              <a:lnSpc>
                <a:spcPts val="1425"/>
              </a:lnSpc>
            </a:pPr>
            <a:r>
              <a:rPr lang="en-ZA" sz="1400" b="1" i="1" dirty="0">
                <a:effectLst/>
                <a:latin typeface="Lato" panose="020F0502020204030203" pitchFamily="34" charset="0"/>
              </a:rPr>
              <a:t>Base Model:</a:t>
            </a:r>
            <a:endParaRPr lang="en-ZA" sz="1400" b="1" dirty="0">
              <a:effectLst/>
              <a:latin typeface="Lato" panose="020F0502020204030203" pitchFamily="34" charset="0"/>
            </a:endParaRPr>
          </a:p>
          <a:p>
            <a:pPr>
              <a:lnSpc>
                <a:spcPts val="1425"/>
              </a:lnSpc>
            </a:pPr>
            <a:br>
              <a:rPr lang="en-ZA" sz="1400" b="0" dirty="0">
                <a:solidFill>
                  <a:srgbClr val="CCCCCC"/>
                </a:solidFill>
                <a:effectLst/>
                <a:latin typeface="Consolas" panose="020B0609020204030204" pitchFamily="49" charset="0"/>
              </a:rPr>
            </a:br>
            <a:r>
              <a:rPr lang="en-ZA" sz="1400" b="0" dirty="0">
                <a:effectLst/>
                <a:latin typeface="Lato" panose="020F0502020204030203" pitchFamily="34" charset="0"/>
              </a:rPr>
              <a:t>True Positives (TP): </a:t>
            </a:r>
            <a:r>
              <a:rPr lang="en-ZA" sz="1400" b="1" dirty="0">
                <a:effectLst/>
                <a:latin typeface="Lato" panose="020F0502020204030203" pitchFamily="34" charset="0"/>
              </a:rPr>
              <a:t>409 Correctly predicted churn </a:t>
            </a:r>
          </a:p>
          <a:p>
            <a:pPr>
              <a:lnSpc>
                <a:spcPts val="1425"/>
              </a:lnSpc>
            </a:pPr>
            <a:r>
              <a:rPr lang="en-ZA" sz="1400" b="0" dirty="0">
                <a:effectLst/>
                <a:latin typeface="Lato" panose="020F0502020204030203" pitchFamily="34" charset="0"/>
              </a:rPr>
              <a:t>True Negatives (TN): </a:t>
            </a:r>
            <a:r>
              <a:rPr lang="en-ZA" sz="1400" b="1" dirty="0">
                <a:effectLst/>
                <a:latin typeface="Lato" panose="020F0502020204030203" pitchFamily="34" charset="0"/>
              </a:rPr>
              <a:t>671</a:t>
            </a:r>
            <a:r>
              <a:rPr lang="en-ZA" sz="1400" b="0" dirty="0">
                <a:effectLst/>
                <a:latin typeface="Lato" panose="020F0502020204030203" pitchFamily="34" charset="0"/>
              </a:rPr>
              <a:t> </a:t>
            </a:r>
            <a:r>
              <a:rPr lang="en-ZA" sz="1400" b="1" dirty="0">
                <a:effectLst/>
                <a:latin typeface="Lato" panose="020F0502020204030203" pitchFamily="34" charset="0"/>
              </a:rPr>
              <a:t>Correctly predicted non-churn</a:t>
            </a:r>
            <a:endParaRPr lang="en-ZA" sz="1400" b="0" dirty="0">
              <a:effectLst/>
              <a:latin typeface="Lato" panose="020F0502020204030203" pitchFamily="34" charset="0"/>
            </a:endParaRPr>
          </a:p>
          <a:p>
            <a:pPr>
              <a:lnSpc>
                <a:spcPts val="1425"/>
              </a:lnSpc>
            </a:pPr>
            <a:r>
              <a:rPr lang="en-ZA" sz="1400" b="0" dirty="0">
                <a:effectLst/>
                <a:latin typeface="Lato" panose="020F0502020204030203" pitchFamily="34" charset="0"/>
              </a:rPr>
              <a:t>False Positives (FP): </a:t>
            </a:r>
            <a:r>
              <a:rPr lang="en-ZA" sz="1400" b="1" dirty="0">
                <a:effectLst/>
                <a:latin typeface="Lato" panose="020F0502020204030203" pitchFamily="34" charset="0"/>
              </a:rPr>
              <a:t>620</a:t>
            </a:r>
            <a:r>
              <a:rPr lang="en-ZA" sz="1400" b="0" dirty="0">
                <a:effectLst/>
                <a:latin typeface="Lato" panose="020F0502020204030203" pitchFamily="34" charset="0"/>
              </a:rPr>
              <a:t> </a:t>
            </a:r>
            <a:r>
              <a:rPr lang="en-ZA" sz="1400" b="1" dirty="0">
                <a:latin typeface="Lato" panose="020F0502020204030203" pitchFamily="34" charset="0"/>
              </a:rPr>
              <a:t>Inc</a:t>
            </a:r>
            <a:r>
              <a:rPr lang="en-ZA" sz="1400" b="1" dirty="0">
                <a:effectLst/>
                <a:latin typeface="Lato" panose="020F0502020204030203" pitchFamily="34" charset="0"/>
              </a:rPr>
              <a:t>orrectly predicted churn (when there is no churn)</a:t>
            </a:r>
            <a:endParaRPr lang="en-ZA" sz="1400" b="0" dirty="0">
              <a:effectLst/>
              <a:latin typeface="Lato" panose="020F0502020204030203" pitchFamily="34" charset="0"/>
            </a:endParaRPr>
          </a:p>
          <a:p>
            <a:pPr>
              <a:lnSpc>
                <a:spcPts val="1425"/>
              </a:lnSpc>
            </a:pPr>
            <a:r>
              <a:rPr lang="en-ZA" sz="1400" b="0" dirty="0">
                <a:effectLst/>
                <a:latin typeface="Lato" panose="020F0502020204030203" pitchFamily="34" charset="0"/>
              </a:rPr>
              <a:t>False Negatives (FN): </a:t>
            </a:r>
            <a:r>
              <a:rPr lang="en-ZA" sz="1400" b="1" dirty="0">
                <a:effectLst/>
                <a:latin typeface="Lato" panose="020F0502020204030203" pitchFamily="34" charset="0"/>
              </a:rPr>
              <a:t>58 Incorrectly predicted no churn (when there was churn)</a:t>
            </a:r>
          </a:p>
          <a:p>
            <a:pPr>
              <a:lnSpc>
                <a:spcPts val="1425"/>
              </a:lnSpc>
            </a:pPr>
            <a:endParaRPr lang="en-ZA" sz="1400" b="1" dirty="0">
              <a:latin typeface="Lato" panose="020F0502020204030203" pitchFamily="34" charset="0"/>
            </a:endParaRPr>
          </a:p>
          <a:p>
            <a:pPr>
              <a:lnSpc>
                <a:spcPts val="1425"/>
              </a:lnSpc>
            </a:pPr>
            <a:r>
              <a:rPr lang="en-ZA" sz="1400" b="1" i="1" dirty="0">
                <a:effectLst/>
                <a:latin typeface="Lato" panose="020F0502020204030203" pitchFamily="34" charset="0"/>
              </a:rPr>
              <a:t>New Model:</a:t>
            </a:r>
            <a:endParaRPr lang="en-ZA" sz="1400" b="1" dirty="0">
              <a:effectLst/>
              <a:latin typeface="Lato" panose="020F0502020204030203" pitchFamily="34" charset="0"/>
            </a:endParaRPr>
          </a:p>
          <a:p>
            <a:pPr>
              <a:lnSpc>
                <a:spcPts val="1425"/>
              </a:lnSpc>
            </a:pPr>
            <a:br>
              <a:rPr lang="en-ZA" sz="1400" b="0" dirty="0">
                <a:solidFill>
                  <a:srgbClr val="CCCCCC"/>
                </a:solidFill>
                <a:effectLst/>
                <a:latin typeface="Consolas" panose="020B0609020204030204" pitchFamily="49" charset="0"/>
              </a:rPr>
            </a:br>
            <a:r>
              <a:rPr lang="en-ZA" sz="1400" b="0" dirty="0">
                <a:effectLst/>
                <a:latin typeface="Lato" panose="020F0502020204030203" pitchFamily="34" charset="0"/>
              </a:rPr>
              <a:t>True Positives (TP): </a:t>
            </a:r>
            <a:r>
              <a:rPr lang="en-ZA" sz="1400" b="1" dirty="0">
                <a:effectLst/>
                <a:latin typeface="Lato" panose="020F0502020204030203" pitchFamily="34" charset="0"/>
              </a:rPr>
              <a:t>426 Correctly predicted churn </a:t>
            </a:r>
          </a:p>
          <a:p>
            <a:pPr>
              <a:lnSpc>
                <a:spcPts val="1425"/>
              </a:lnSpc>
            </a:pPr>
            <a:r>
              <a:rPr lang="en-ZA" sz="1400" b="0" dirty="0">
                <a:effectLst/>
                <a:latin typeface="Lato" panose="020F0502020204030203" pitchFamily="34" charset="0"/>
              </a:rPr>
              <a:t>True Negatives (TN): </a:t>
            </a:r>
            <a:r>
              <a:rPr lang="en-ZA" sz="1400" b="1" dirty="0">
                <a:effectLst/>
                <a:latin typeface="Lato" panose="020F0502020204030203" pitchFamily="34" charset="0"/>
              </a:rPr>
              <a:t>702</a:t>
            </a:r>
            <a:r>
              <a:rPr lang="en-ZA" sz="1400" b="0" dirty="0">
                <a:effectLst/>
                <a:latin typeface="Lato" panose="020F0502020204030203" pitchFamily="34" charset="0"/>
              </a:rPr>
              <a:t> </a:t>
            </a:r>
            <a:r>
              <a:rPr lang="en-ZA" sz="1400" b="1" dirty="0">
                <a:effectLst/>
                <a:latin typeface="Lato" panose="020F0502020204030203" pitchFamily="34" charset="0"/>
              </a:rPr>
              <a:t>Correctly predicted non-churn</a:t>
            </a:r>
            <a:endParaRPr lang="en-ZA" sz="1400" b="0" dirty="0">
              <a:effectLst/>
              <a:latin typeface="Lato" panose="020F0502020204030203" pitchFamily="34" charset="0"/>
            </a:endParaRPr>
          </a:p>
          <a:p>
            <a:pPr>
              <a:lnSpc>
                <a:spcPts val="1425"/>
              </a:lnSpc>
            </a:pPr>
            <a:r>
              <a:rPr lang="en-ZA" sz="1400" b="0" dirty="0">
                <a:effectLst/>
                <a:latin typeface="Lato" panose="020F0502020204030203" pitchFamily="34" charset="0"/>
              </a:rPr>
              <a:t>False Positives (FP): </a:t>
            </a:r>
            <a:r>
              <a:rPr lang="en-ZA" sz="1400" b="1" dirty="0">
                <a:latin typeface="Lato" panose="020F0502020204030203" pitchFamily="34" charset="0"/>
              </a:rPr>
              <a:t>589</a:t>
            </a:r>
            <a:r>
              <a:rPr lang="en-ZA" sz="1400" b="0" dirty="0">
                <a:effectLst/>
                <a:latin typeface="Lato" panose="020F0502020204030203" pitchFamily="34" charset="0"/>
              </a:rPr>
              <a:t> </a:t>
            </a:r>
            <a:r>
              <a:rPr lang="en-ZA" sz="1400" b="1" dirty="0">
                <a:latin typeface="Lato" panose="020F0502020204030203" pitchFamily="34" charset="0"/>
              </a:rPr>
              <a:t>Inc</a:t>
            </a:r>
            <a:r>
              <a:rPr lang="en-ZA" sz="1400" b="1" dirty="0">
                <a:effectLst/>
                <a:latin typeface="Lato" panose="020F0502020204030203" pitchFamily="34" charset="0"/>
              </a:rPr>
              <a:t>orrectly predicted churn (when there is no churn)</a:t>
            </a:r>
            <a:endParaRPr lang="en-ZA" sz="1400" b="0" dirty="0">
              <a:effectLst/>
              <a:latin typeface="Lato" panose="020F0502020204030203" pitchFamily="34" charset="0"/>
            </a:endParaRPr>
          </a:p>
          <a:p>
            <a:pPr>
              <a:lnSpc>
                <a:spcPts val="1425"/>
              </a:lnSpc>
            </a:pPr>
            <a:r>
              <a:rPr lang="en-ZA" sz="1400" b="0" dirty="0">
                <a:effectLst/>
                <a:latin typeface="Lato" panose="020F0502020204030203" pitchFamily="34" charset="0"/>
              </a:rPr>
              <a:t>False Negatives (FN): </a:t>
            </a:r>
            <a:r>
              <a:rPr lang="en-ZA" sz="1400" b="1" dirty="0">
                <a:latin typeface="Lato" panose="020F0502020204030203" pitchFamily="34" charset="0"/>
              </a:rPr>
              <a:t>41</a:t>
            </a:r>
            <a:r>
              <a:rPr lang="en-ZA" sz="1400" b="1" dirty="0">
                <a:effectLst/>
                <a:latin typeface="Lato" panose="020F0502020204030203" pitchFamily="34" charset="0"/>
              </a:rPr>
              <a:t> Incorrectly predicted no churn (when there was churn)</a:t>
            </a:r>
          </a:p>
          <a:p>
            <a:pPr>
              <a:lnSpc>
                <a:spcPts val="1425"/>
              </a:lnSpc>
            </a:pPr>
            <a:endParaRPr lang="en-ZA" sz="1400" b="1" dirty="0">
              <a:effectLst/>
              <a:latin typeface="Lato" panose="020F0502020204030203" pitchFamily="34" charset="0"/>
            </a:endParaRPr>
          </a:p>
        </p:txBody>
      </p:sp>
      <p:sp>
        <p:nvSpPr>
          <p:cNvPr id="10" name="TextBox 9">
            <a:extLst>
              <a:ext uri="{FF2B5EF4-FFF2-40B4-BE49-F238E27FC236}">
                <a16:creationId xmlns:a16="http://schemas.microsoft.com/office/drawing/2014/main" id="{EF77DBD1-EFCA-E08F-40E1-4754A8BAD13B}"/>
              </a:ext>
            </a:extLst>
          </p:cNvPr>
          <p:cNvSpPr txBox="1"/>
          <p:nvPr/>
        </p:nvSpPr>
        <p:spPr>
          <a:xfrm>
            <a:off x="4184063" y="5825354"/>
            <a:ext cx="7860335" cy="738664"/>
          </a:xfrm>
          <a:prstGeom prst="rect">
            <a:avLst/>
          </a:prstGeom>
          <a:noFill/>
        </p:spPr>
        <p:txBody>
          <a:bodyPr wrap="square">
            <a:spAutoFit/>
          </a:bodyPr>
          <a:lstStyle/>
          <a:p>
            <a:r>
              <a:rPr lang="en-US" sz="1400" b="1" i="1" dirty="0">
                <a:latin typeface="Lato" panose="020F0502020204030203" pitchFamily="34" charset="0"/>
              </a:rPr>
              <a:t>Cost of False Negatives: </a:t>
            </a:r>
            <a:r>
              <a:rPr lang="en-US" sz="1400" dirty="0">
                <a:latin typeface="Lato" panose="020F0502020204030203" pitchFamily="34" charset="0"/>
              </a:rPr>
              <a:t>A false negative in churn prediction means </a:t>
            </a:r>
            <a:r>
              <a:rPr lang="en-US" sz="1400" dirty="0" err="1">
                <a:latin typeface="Lato" panose="020F0502020204030203" pitchFamily="34" charset="0"/>
              </a:rPr>
              <a:t>Otomoto</a:t>
            </a:r>
            <a:r>
              <a:rPr lang="en-US" sz="1400" dirty="0">
                <a:latin typeface="Lato" panose="020F0502020204030203" pitchFamily="34" charset="0"/>
              </a:rPr>
              <a:t> fails to identify a customer at risk of leaving, leading to lost revenue. The new model has fewer false negatives, with 41 compared to 58 in the base model.</a:t>
            </a:r>
            <a:endParaRPr lang="en-ZA" sz="1400" dirty="0">
              <a:latin typeface="Lato" panose="020F0502020204030203" pitchFamily="34" charset="0"/>
            </a:endParaRPr>
          </a:p>
        </p:txBody>
      </p:sp>
    </p:spTree>
    <p:extLst>
      <p:ext uri="{BB962C8B-B14F-4D97-AF65-F5344CB8AC3E}">
        <p14:creationId xmlns:p14="http://schemas.microsoft.com/office/powerpoint/2010/main" val="239932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1452</TotalTime>
  <Words>1503</Words>
  <Application>Microsoft Office PowerPoint</Application>
  <PresentationFormat>Widescreen</PresentationFormat>
  <Paragraphs>150</Paragraphs>
  <Slides>14</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Aptos Display</vt:lpstr>
      <vt:lpstr>Arial</vt:lpstr>
      <vt:lpstr>Consolas</vt:lpstr>
      <vt:lpstr>Lao UI</vt:lpstr>
      <vt:lpstr>Lato</vt:lpstr>
      <vt:lpstr>Roboto</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Mubanga Nsofu</dc:creator>
  <cp:lastModifiedBy>Mubanga Nsofu</cp:lastModifiedBy>
  <cp:revision>73</cp:revision>
  <dcterms:created xsi:type="dcterms:W3CDTF">2024-09-05T16:20:33Z</dcterms:created>
  <dcterms:modified xsi:type="dcterms:W3CDTF">2024-12-18T14:53:39Z</dcterms:modified>
</cp:coreProperties>
</file>