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tags/tag24.xml" ContentType="application/vnd.openxmlformats-officedocument.presentationml.tags+xml"/>
  <Override PartName="/ppt/notesSlides/notesSlide2.xml" ContentType="application/vnd.openxmlformats-officedocument.presentationml.notesSlide+xml"/>
  <Override PartName="/ppt/tags/tag25.xml" ContentType="application/vnd.openxmlformats-officedocument.presentationml.tags+xml"/>
  <Override PartName="/ppt/notesSlides/notesSlide3.xml" ContentType="application/vnd.openxmlformats-officedocument.presentationml.notesSlide+xml"/>
  <Override PartName="/ppt/tags/tag26.xml" ContentType="application/vnd.openxmlformats-officedocument.presentationml.tags+xml"/>
  <Override PartName="/ppt/notesSlides/notesSlide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6.xml" ContentType="application/vnd.openxmlformats-officedocument.presentationml.notesSlide+xml"/>
  <Override PartName="/ppt/comments/modernComment_3AA_E712EB91.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3" r:id="rId5"/>
  </p:sldMasterIdLst>
  <p:notesMasterIdLst>
    <p:notesMasterId r:id="rId18"/>
  </p:notesMasterIdLst>
  <p:handoutMasterIdLst>
    <p:handoutMasterId r:id="rId19"/>
  </p:handoutMasterIdLst>
  <p:sldIdLst>
    <p:sldId id="905" r:id="rId6"/>
    <p:sldId id="966" r:id="rId7"/>
    <p:sldId id="943" r:id="rId8"/>
    <p:sldId id="968" r:id="rId9"/>
    <p:sldId id="970" r:id="rId10"/>
    <p:sldId id="975" r:id="rId11"/>
    <p:sldId id="971" r:id="rId12"/>
    <p:sldId id="972" r:id="rId13"/>
    <p:sldId id="973" r:id="rId14"/>
    <p:sldId id="955" r:id="rId15"/>
    <p:sldId id="974" r:id="rId16"/>
    <p:sldId id="938" r:id="rId17"/>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435058-2B03-FB1B-88DB-4CCCAEBEDCE6}" name="Stacy King" initials="SK" userId="S::s2king@uk.wal-mart.com::a335c8eb-362e-4eaa-b620-977cb3a40623" providerId="AD"/>
  <p188:author id="{EBBC1992-6BA2-175E-5E34-44B17BCE05F8}" name="Coleen Greenwood" initials="CG" userId="S::c0g0cle@uk.wal-mart.com::a70f7afa-0c10-4542-a533-4bcaeb16445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ichard Locket" initials="RL" lastIdx="1" clrIdx="0">
    <p:extLst>
      <p:ext uri="{19B8F6BF-5375-455C-9EA6-DF929625EA0E}">
        <p15:presenceInfo xmlns:p15="http://schemas.microsoft.com/office/powerpoint/2012/main" userId="S::rlocket@uk.wal-mart.com::3f7cc27c-0349-4d49-a064-9529a2d3c3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5B32E"/>
    <a:srgbClr val="F8F8F8"/>
    <a:srgbClr val="C2D22F"/>
    <a:srgbClr val="ADC539"/>
    <a:srgbClr val="4FBBBF"/>
    <a:srgbClr val="EF5D20"/>
    <a:srgbClr val="F5C814"/>
    <a:srgbClr val="EA6937"/>
    <a:srgbClr val="F6C810"/>
    <a:srgbClr val="343E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C9E08A-E4C5-4E89-8503-1A1137681C40}" v="58" dt="2022-02-10T11:10:47.5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notesViewPr>
    <p:cSldViewPr snapToGrid="0">
      <p:cViewPr>
        <p:scale>
          <a:sx n="1" d="2"/>
          <a:sy n="1" d="2"/>
        </p:scale>
        <p:origin x="4548" y="105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8/10/relationships/authors" Target="authors.xml"/></Relationships>
</file>

<file path=ppt/comments/modernComment_3AA_E712EB91.xml><?xml version="1.0" encoding="utf-8"?>
<p188:cmLst xmlns:a="http://schemas.openxmlformats.org/drawingml/2006/main" xmlns:r="http://schemas.openxmlformats.org/officeDocument/2006/relationships" xmlns:p188="http://schemas.microsoft.com/office/powerpoint/2018/8/main">
  <p188:cm id="{69E0569A-A821-4ECA-9080-072F705736A2}" authorId="{21435058-2B03-FB1B-88DB-4CCCAEBEDCE6}" status="resolved" created="2022-01-25T16:12:44.811">
    <pc:sldMkLst xmlns:pc="http://schemas.microsoft.com/office/powerpoint/2013/main/command">
      <pc:docMk/>
      <pc:sldMk cId="3876776849" sldId="938"/>
    </pc:sldMkLst>
    <p188:pos x="5099050" y="3940175"/>
    <p188:txBody>
      <a:bodyPr/>
      <a:lstStyle/>
      <a:p>
        <a:r>
          <a:rPr lang="en-GB"/>
          <a:t>Should 'OneAsda'</a:t>
        </a:r>
      </a:p>
    </p188:txBody>
  </p188:cm>
</p188:cmLst>
</file>

<file path=ppt/handoutMasters/_rels/handoutMaster1.xml.rels><?xml version="1.0" encoding="UTF-8" standalone="yes"?>
<Relationships xmlns="http://schemas.openxmlformats.org/package/2006/relationships"><Relationship Id="rId2" Type="http://schemas.openxmlformats.org/officeDocument/2006/relationships/tags" Target="../tags/tag22.xm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DD05B9-C5B4-41B8-B2F5-A6AB618A84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BA9052E-1937-4EE6-AAA9-5A268744EF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C13263-22E5-4D2C-825A-373CC78EE47F}" type="datetimeFigureOut">
              <a:rPr lang="en-GB" smtClean="0"/>
              <a:t>05/09/2022</a:t>
            </a:fld>
            <a:endParaRPr lang="en-GB"/>
          </a:p>
        </p:txBody>
      </p:sp>
      <p:sp>
        <p:nvSpPr>
          <p:cNvPr id="4" name="Footer Placeholder 3">
            <a:extLst>
              <a:ext uri="{FF2B5EF4-FFF2-40B4-BE49-F238E27FC236}">
                <a16:creationId xmlns:a16="http://schemas.microsoft.com/office/drawing/2014/main" id="{03139E0C-90CB-4E23-93FF-46297A331D1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19A3363-80F3-4E6B-A9CF-01A9172702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90B166-FD3D-4CC8-915C-7B3D12F6E912}" type="slidenum">
              <a:rPr lang="en-GB" smtClean="0"/>
              <a:t>‹#›</a:t>
            </a:fld>
            <a:endParaRPr lang="en-GB"/>
          </a:p>
        </p:txBody>
      </p:sp>
    </p:spTree>
    <p:custDataLst>
      <p:tags r:id="rId2"/>
    </p:custDataLst>
    <p:extLst>
      <p:ext uri="{BB962C8B-B14F-4D97-AF65-F5344CB8AC3E}">
        <p14:creationId xmlns:p14="http://schemas.microsoft.com/office/powerpoint/2010/main" val="1002294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92981-7C0F-44EE-8136-AB3D52A86BD8}" type="datetimeFigureOut">
              <a:rPr lang="en-GB" smtClean="0"/>
              <a:t>05/09/2022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22F4F-9F18-424B-B40E-920530DB5FF2}" type="slidenum">
              <a:rPr lang="en-GB" smtClean="0"/>
              <a:t>‹#›</a:t>
            </a:fld>
            <a:endParaRPr lang="en-GB"/>
          </a:p>
        </p:txBody>
      </p:sp>
    </p:spTree>
    <p:extLst>
      <p:ext uri="{BB962C8B-B14F-4D97-AF65-F5344CB8AC3E}">
        <p14:creationId xmlns:p14="http://schemas.microsoft.com/office/powerpoint/2010/main" val="470817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jizhidexiaohailan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Image credit (courtesy of Unsplash </a:t>
            </a:r>
            <a:r>
              <a:rPr lang="en-GB" b="0" i="0" u="none" strike="noStrike">
                <a:effectLst/>
                <a:latin typeface="-apple-system"/>
                <a:hlinkClick r:id="rId3"/>
              </a:rPr>
              <a:t>Jizhidexiaohailang</a:t>
            </a:r>
            <a:r>
              <a:rPr lang="en-GB" b="0" i="0" u="none" strike="noStrike">
                <a:effectLst/>
                <a:latin typeface="-apple-system"/>
              </a:rPr>
              <a:t>)</a:t>
            </a:r>
            <a:endParaRPr lang="en-GB"/>
          </a:p>
        </p:txBody>
      </p:sp>
      <p:sp>
        <p:nvSpPr>
          <p:cNvPr id="4" name="Slide Number Placeholder 3"/>
          <p:cNvSpPr>
            <a:spLocks noGrp="1"/>
          </p:cNvSpPr>
          <p:nvPr>
            <p:ph type="sldNum" sz="quarter" idx="5"/>
          </p:nvPr>
        </p:nvSpPr>
        <p:spPr/>
        <p:txBody>
          <a:bodyPr/>
          <a:lstStyle/>
          <a:p>
            <a:fld id="{B2722F4F-9F18-424B-B40E-920530DB5FF2}" type="slidenum">
              <a:rPr lang="en-GB" smtClean="0"/>
              <a:t>1</a:t>
            </a:fld>
            <a:endParaRPr lang="en-GB"/>
          </a:p>
        </p:txBody>
      </p:sp>
    </p:spTree>
    <p:extLst>
      <p:ext uri="{BB962C8B-B14F-4D97-AF65-F5344CB8AC3E}">
        <p14:creationId xmlns:p14="http://schemas.microsoft.com/office/powerpoint/2010/main" val="1547689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&lt;a </a:t>
            </a:r>
            <a:r>
              <a:rPr lang="en-GB" dirty="0" err="1"/>
              <a:t>href</a:t>
            </a:r>
            <a:r>
              <a:rPr lang="en-GB" dirty="0"/>
              <a:t>="https://www.flaticon.com/free-icons/conversation" title="conversation icons"&gt;Conversation icons created by </a:t>
            </a:r>
            <a:r>
              <a:rPr lang="en-GB" dirty="0" err="1"/>
              <a:t>Freepik</a:t>
            </a:r>
            <a:r>
              <a:rPr lang="en-GB" dirty="0"/>
              <a:t> - </a:t>
            </a:r>
            <a:r>
              <a:rPr lang="en-GB" dirty="0" err="1"/>
              <a:t>Flaticon</a:t>
            </a:r>
            <a:r>
              <a:rPr lang="en-GB" dirty="0"/>
              <a:t>&lt;/a&gt;</a:t>
            </a:r>
          </a:p>
        </p:txBody>
      </p:sp>
      <p:sp>
        <p:nvSpPr>
          <p:cNvPr id="4" name="Slide Number Placeholder 3"/>
          <p:cNvSpPr>
            <a:spLocks noGrp="1"/>
          </p:cNvSpPr>
          <p:nvPr>
            <p:ph type="sldNum" sz="quarter" idx="5"/>
          </p:nvPr>
        </p:nvSpPr>
        <p:spPr/>
        <p:txBody>
          <a:bodyPr/>
          <a:lstStyle/>
          <a:p>
            <a:fld id="{B2722F4F-9F18-424B-B40E-920530DB5FF2}" type="slidenum">
              <a:rPr lang="en-GB" smtClean="0"/>
              <a:t>2</a:t>
            </a:fld>
            <a:endParaRPr lang="en-GB"/>
          </a:p>
        </p:txBody>
      </p:sp>
    </p:spTree>
    <p:extLst>
      <p:ext uri="{BB962C8B-B14F-4D97-AF65-F5344CB8AC3E}">
        <p14:creationId xmlns:p14="http://schemas.microsoft.com/office/powerpoint/2010/main" val="927463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722F4F-9F18-424B-B40E-920530DB5FF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7039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&lt;a </a:t>
            </a:r>
            <a:r>
              <a:rPr lang="en-GB" dirty="0" err="1"/>
              <a:t>href</a:t>
            </a:r>
            <a:r>
              <a:rPr lang="en-GB" dirty="0"/>
              <a:t>="https://www.flaticon.com/free-icons/conversation" title="conversation icons"&gt;Conversation icons created by </a:t>
            </a:r>
            <a:r>
              <a:rPr lang="en-GB" dirty="0" err="1"/>
              <a:t>Freepik</a:t>
            </a:r>
            <a:r>
              <a:rPr lang="en-GB" dirty="0"/>
              <a:t> - </a:t>
            </a:r>
            <a:r>
              <a:rPr lang="en-GB" dirty="0" err="1"/>
              <a:t>Flaticon</a:t>
            </a:r>
            <a:r>
              <a:rPr lang="en-GB" dirty="0"/>
              <a:t>&lt;/a&gt;</a:t>
            </a:r>
          </a:p>
        </p:txBody>
      </p:sp>
      <p:sp>
        <p:nvSpPr>
          <p:cNvPr id="4" name="Slide Number Placeholder 3"/>
          <p:cNvSpPr>
            <a:spLocks noGrp="1"/>
          </p:cNvSpPr>
          <p:nvPr>
            <p:ph type="sldNum" sz="quarter" idx="5"/>
          </p:nvPr>
        </p:nvSpPr>
        <p:spPr/>
        <p:txBody>
          <a:bodyPr/>
          <a:lstStyle/>
          <a:p>
            <a:fld id="{B2722F4F-9F18-424B-B40E-920530DB5FF2}" type="slidenum">
              <a:rPr lang="en-GB" smtClean="0"/>
              <a:t>4</a:t>
            </a:fld>
            <a:endParaRPr lang="en-GB"/>
          </a:p>
        </p:txBody>
      </p:sp>
    </p:spTree>
    <p:extLst>
      <p:ext uri="{BB962C8B-B14F-4D97-AF65-F5344CB8AC3E}">
        <p14:creationId xmlns:p14="http://schemas.microsoft.com/office/powerpoint/2010/main" val="1201413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&lt;a </a:t>
            </a:r>
            <a:r>
              <a:rPr lang="en-GB" dirty="0" err="1"/>
              <a:t>href</a:t>
            </a:r>
            <a:r>
              <a:rPr lang="en-GB" dirty="0"/>
              <a:t>="https://www.flaticon.com/free-icons/conversation" title="conversation icons"&gt;Conversation icons created by </a:t>
            </a:r>
            <a:r>
              <a:rPr lang="en-GB" dirty="0" err="1"/>
              <a:t>Freepik</a:t>
            </a:r>
            <a:r>
              <a:rPr lang="en-GB" dirty="0"/>
              <a:t> - </a:t>
            </a:r>
            <a:r>
              <a:rPr lang="en-GB" dirty="0" err="1"/>
              <a:t>Flaticon</a:t>
            </a:r>
            <a:r>
              <a:rPr lang="en-GB" dirty="0"/>
              <a:t>&lt;/a&gt;</a:t>
            </a:r>
          </a:p>
        </p:txBody>
      </p:sp>
      <p:sp>
        <p:nvSpPr>
          <p:cNvPr id="4" name="Slide Number Placeholder 3"/>
          <p:cNvSpPr>
            <a:spLocks noGrp="1"/>
          </p:cNvSpPr>
          <p:nvPr>
            <p:ph type="sldNum" sz="quarter" idx="5"/>
          </p:nvPr>
        </p:nvSpPr>
        <p:spPr/>
        <p:txBody>
          <a:bodyPr/>
          <a:lstStyle/>
          <a:p>
            <a:fld id="{B2722F4F-9F18-424B-B40E-920530DB5FF2}" type="slidenum">
              <a:rPr lang="en-GB" smtClean="0"/>
              <a:t>9</a:t>
            </a:fld>
            <a:endParaRPr lang="en-GB"/>
          </a:p>
        </p:txBody>
      </p:sp>
    </p:spTree>
    <p:extLst>
      <p:ext uri="{BB962C8B-B14F-4D97-AF65-F5344CB8AC3E}">
        <p14:creationId xmlns:p14="http://schemas.microsoft.com/office/powerpoint/2010/main" val="1767774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2722F4F-9F18-424B-B40E-920530DB5FF2}" type="slidenum">
              <a:rPr lang="en-GB" smtClean="0"/>
              <a:t>12</a:t>
            </a:fld>
            <a:endParaRPr lang="en-GB"/>
          </a:p>
        </p:txBody>
      </p:sp>
    </p:spTree>
    <p:extLst>
      <p:ext uri="{BB962C8B-B14F-4D97-AF65-F5344CB8AC3E}">
        <p14:creationId xmlns:p14="http://schemas.microsoft.com/office/powerpoint/2010/main" val="1121561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Master" Target="../slideMasters/slideMaster2.xml"/><Relationship Id="rId1" Type="http://schemas.openxmlformats.org/officeDocument/2006/relationships/tags" Target="../tags/tag16.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slideMaster" Target="../slideMasters/slideMaster2.xml"/><Relationship Id="rId16" Type="http://schemas.openxmlformats.org/officeDocument/2006/relationships/image" Target="../media/image15.png"/><Relationship Id="rId1" Type="http://schemas.openxmlformats.org/officeDocument/2006/relationships/tags" Target="../tags/tag9.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FB1EDCE-70EC-4950-9FF9-5409B2706336}"/>
              </a:ext>
            </a:extLst>
          </p:cNvPr>
          <p:cNvSpPr>
            <a:spLocks noGrp="1"/>
          </p:cNvSpPr>
          <p:nvPr>
            <p:ph type="sldNum" sz="quarter" idx="4"/>
          </p:nvPr>
        </p:nvSpPr>
        <p:spPr>
          <a:xfrm>
            <a:off x="34504" y="6420216"/>
            <a:ext cx="422695"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3EE7C1AB-2CB3-4696-976C-3494BE0DC2BC}" type="slidenum">
              <a:rPr lang="en-GB" smtClean="0"/>
              <a:pPr/>
              <a:t>‹#›</a:t>
            </a:fld>
            <a:endParaRPr lang="en-GB"/>
          </a:p>
        </p:txBody>
      </p:sp>
      <p:sp>
        <p:nvSpPr>
          <p:cNvPr id="5" name="Slide Number Placeholder 5">
            <a:extLst>
              <a:ext uri="{FF2B5EF4-FFF2-40B4-BE49-F238E27FC236}">
                <a16:creationId xmlns:a16="http://schemas.microsoft.com/office/drawing/2014/main" id="{D49F4E08-7D08-4192-8392-808ECE682C67}"/>
              </a:ext>
            </a:extLst>
          </p:cNvPr>
          <p:cNvSpPr txBox="1">
            <a:spLocks/>
          </p:cNvSpPr>
          <p:nvPr userDrawn="1"/>
        </p:nvSpPr>
        <p:spPr>
          <a:xfrm>
            <a:off x="34503" y="6414318"/>
            <a:ext cx="4226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E7C1AB-2CB3-4696-976C-3494BE0DC2BC}" type="slidenum">
              <a:rPr lang="en-GB" smtClean="0"/>
              <a:pPr/>
              <a:t>‹#›</a:t>
            </a:fld>
            <a:endParaRPr lang="en-GB"/>
          </a:p>
        </p:txBody>
      </p:sp>
    </p:spTree>
    <p:custDataLst>
      <p:tags r:id="rId1"/>
    </p:custDataLst>
    <p:extLst>
      <p:ext uri="{BB962C8B-B14F-4D97-AF65-F5344CB8AC3E}">
        <p14:creationId xmlns:p14="http://schemas.microsoft.com/office/powerpoint/2010/main" val="2581940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7BDCCE28-ACB6-4915-A8A3-C03A53E54372}"/>
              </a:ext>
            </a:extLst>
          </p:cNvPr>
          <p:cNvSpPr/>
          <p:nvPr userDrawn="1"/>
        </p:nvSpPr>
        <p:spPr>
          <a:xfrm>
            <a:off x="4623669" y="357541"/>
            <a:ext cx="6547094" cy="1290579"/>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B725872A-4131-430E-9A11-915996982E50}"/>
              </a:ext>
            </a:extLst>
          </p:cNvPr>
          <p:cNvSpPr/>
          <p:nvPr userDrawn="1"/>
        </p:nvSpPr>
        <p:spPr>
          <a:xfrm>
            <a:off x="4656185" y="389211"/>
            <a:ext cx="826294" cy="1224714"/>
          </a:xfrm>
          <a:prstGeom prst="roundRect">
            <a:avLst>
              <a:gd name="adj" fmla="val 7963"/>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a:latin typeface="Arial Black" panose="020B0A04020102020204" pitchFamily="34" charset="0"/>
              </a:rPr>
              <a:t>1</a:t>
            </a:r>
          </a:p>
        </p:txBody>
      </p:sp>
      <p:sp>
        <p:nvSpPr>
          <p:cNvPr id="12" name="Rectangle: Rounded Corners 11">
            <a:extLst>
              <a:ext uri="{FF2B5EF4-FFF2-40B4-BE49-F238E27FC236}">
                <a16:creationId xmlns:a16="http://schemas.microsoft.com/office/drawing/2014/main" id="{CB3E5EC0-728D-4D82-8160-E9D5AE2DE728}"/>
              </a:ext>
            </a:extLst>
          </p:cNvPr>
          <p:cNvSpPr/>
          <p:nvPr userDrawn="1"/>
        </p:nvSpPr>
        <p:spPr>
          <a:xfrm>
            <a:off x="4623669" y="1791985"/>
            <a:ext cx="6547094" cy="1290579"/>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05E4A657-E49A-4947-B7AF-5AFF94676EE8}"/>
              </a:ext>
            </a:extLst>
          </p:cNvPr>
          <p:cNvSpPr/>
          <p:nvPr userDrawn="1"/>
        </p:nvSpPr>
        <p:spPr>
          <a:xfrm>
            <a:off x="4656185" y="1823655"/>
            <a:ext cx="826294" cy="1224714"/>
          </a:xfrm>
          <a:prstGeom prst="roundRect">
            <a:avLst>
              <a:gd name="adj" fmla="val 7963"/>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a:latin typeface="Arial Black" panose="020B0A04020102020204" pitchFamily="34" charset="0"/>
              </a:rPr>
              <a:t>2</a:t>
            </a:r>
          </a:p>
        </p:txBody>
      </p:sp>
      <p:sp>
        <p:nvSpPr>
          <p:cNvPr id="18" name="Rectangle: Rounded Corners 17">
            <a:extLst>
              <a:ext uri="{FF2B5EF4-FFF2-40B4-BE49-F238E27FC236}">
                <a16:creationId xmlns:a16="http://schemas.microsoft.com/office/drawing/2014/main" id="{7D54B21D-6CCE-495A-8251-B06850FAE410}"/>
              </a:ext>
            </a:extLst>
          </p:cNvPr>
          <p:cNvSpPr/>
          <p:nvPr userDrawn="1"/>
        </p:nvSpPr>
        <p:spPr>
          <a:xfrm>
            <a:off x="4623669" y="3226429"/>
            <a:ext cx="6547094" cy="1290579"/>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F3C87A43-DF70-4FC0-A058-BC7227F37538}"/>
              </a:ext>
            </a:extLst>
          </p:cNvPr>
          <p:cNvSpPr/>
          <p:nvPr userDrawn="1"/>
        </p:nvSpPr>
        <p:spPr>
          <a:xfrm>
            <a:off x="4656185" y="3258099"/>
            <a:ext cx="826294" cy="1224714"/>
          </a:xfrm>
          <a:prstGeom prst="roundRect">
            <a:avLst>
              <a:gd name="adj" fmla="val 7963"/>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a:latin typeface="Arial Black" panose="020B0A04020102020204" pitchFamily="34" charset="0"/>
              </a:rPr>
              <a:t>3</a:t>
            </a:r>
          </a:p>
        </p:txBody>
      </p:sp>
      <p:sp>
        <p:nvSpPr>
          <p:cNvPr id="20" name="Rectangle: Rounded Corners 19">
            <a:extLst>
              <a:ext uri="{FF2B5EF4-FFF2-40B4-BE49-F238E27FC236}">
                <a16:creationId xmlns:a16="http://schemas.microsoft.com/office/drawing/2014/main" id="{6077D87E-FE86-41C9-B0C2-BC6E8E8AD3AC}"/>
              </a:ext>
            </a:extLst>
          </p:cNvPr>
          <p:cNvSpPr/>
          <p:nvPr userDrawn="1"/>
        </p:nvSpPr>
        <p:spPr>
          <a:xfrm>
            <a:off x="4623669" y="4660873"/>
            <a:ext cx="6547094" cy="1290579"/>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B17BA091-5506-4618-B4B2-BEE4AAA3F0CB}"/>
              </a:ext>
            </a:extLst>
          </p:cNvPr>
          <p:cNvSpPr/>
          <p:nvPr userDrawn="1"/>
        </p:nvSpPr>
        <p:spPr>
          <a:xfrm>
            <a:off x="4656185" y="4692543"/>
            <a:ext cx="826294" cy="1224714"/>
          </a:xfrm>
          <a:prstGeom prst="roundRect">
            <a:avLst>
              <a:gd name="adj" fmla="val 7963"/>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a:latin typeface="Arial Black" panose="020B0A04020102020204" pitchFamily="34" charset="0"/>
              </a:rPr>
              <a:t>4</a:t>
            </a:r>
          </a:p>
        </p:txBody>
      </p:sp>
      <p:sp>
        <p:nvSpPr>
          <p:cNvPr id="22" name="TextBox 21">
            <a:extLst>
              <a:ext uri="{FF2B5EF4-FFF2-40B4-BE49-F238E27FC236}">
                <a16:creationId xmlns:a16="http://schemas.microsoft.com/office/drawing/2014/main" id="{06DACF3A-7B26-4429-B6D2-F5C6A197B5D6}"/>
              </a:ext>
            </a:extLst>
          </p:cNvPr>
          <p:cNvSpPr txBox="1"/>
          <p:nvPr userDrawn="1"/>
        </p:nvSpPr>
        <p:spPr>
          <a:xfrm>
            <a:off x="974578" y="633047"/>
            <a:ext cx="2736000" cy="707886"/>
          </a:xfrm>
          <a:prstGeom prst="rect">
            <a:avLst/>
          </a:prstGeom>
          <a:noFill/>
        </p:spPr>
        <p:txBody>
          <a:bodyPr wrap="square" rtlCol="0">
            <a:spAutoFit/>
          </a:bodyPr>
          <a:lstStyle/>
          <a:p>
            <a:pPr algn="ctr"/>
            <a:r>
              <a:rPr lang="en-GB" sz="4000">
                <a:latin typeface="Arial" panose="020B0604020202020204" pitchFamily="34" charset="0"/>
                <a:cs typeface="Arial" panose="020B0604020202020204" pitchFamily="34" charset="0"/>
              </a:rPr>
              <a:t>ROUND 2</a:t>
            </a:r>
          </a:p>
        </p:txBody>
      </p:sp>
      <p:grpSp>
        <p:nvGrpSpPr>
          <p:cNvPr id="23" name="Group 22">
            <a:extLst>
              <a:ext uri="{FF2B5EF4-FFF2-40B4-BE49-F238E27FC236}">
                <a16:creationId xmlns:a16="http://schemas.microsoft.com/office/drawing/2014/main" id="{2187F5AB-678A-4CAD-8C08-718FD8E6DDDA}"/>
              </a:ext>
            </a:extLst>
          </p:cNvPr>
          <p:cNvGrpSpPr/>
          <p:nvPr userDrawn="1"/>
        </p:nvGrpSpPr>
        <p:grpSpPr>
          <a:xfrm>
            <a:off x="5804192" y="461568"/>
            <a:ext cx="4874289" cy="1080000"/>
            <a:chOff x="3551186" y="1021897"/>
            <a:chExt cx="4874289" cy="1080000"/>
          </a:xfrm>
        </p:grpSpPr>
        <p:sp>
          <p:nvSpPr>
            <p:cNvPr id="24" name="Oval 23">
              <a:extLst>
                <a:ext uri="{FF2B5EF4-FFF2-40B4-BE49-F238E27FC236}">
                  <a16:creationId xmlns:a16="http://schemas.microsoft.com/office/drawing/2014/main" id="{40C651A0-E0BB-4A59-A82C-DACFC567E728}"/>
                </a:ext>
              </a:extLst>
            </p:cNvPr>
            <p:cNvSpPr/>
            <p:nvPr/>
          </p:nvSpPr>
          <p:spPr>
            <a:xfrm>
              <a:off x="3551186"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265DEDEF-C003-463A-A247-F4282AB426E1}"/>
                </a:ext>
              </a:extLst>
            </p:cNvPr>
            <p:cNvSpPr/>
            <p:nvPr/>
          </p:nvSpPr>
          <p:spPr>
            <a:xfrm>
              <a:off x="4815949"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6D6981FB-209E-48D1-96A6-95D0F9120802}"/>
                </a:ext>
              </a:extLst>
            </p:cNvPr>
            <p:cNvSpPr/>
            <p:nvPr/>
          </p:nvSpPr>
          <p:spPr>
            <a:xfrm>
              <a:off x="6080712"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769DA7F7-544E-48FA-AC77-9BFBFE90A01E}"/>
                </a:ext>
              </a:extLst>
            </p:cNvPr>
            <p:cNvSpPr/>
            <p:nvPr/>
          </p:nvSpPr>
          <p:spPr>
            <a:xfrm>
              <a:off x="7345475"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8" name="Group 27">
            <a:extLst>
              <a:ext uri="{FF2B5EF4-FFF2-40B4-BE49-F238E27FC236}">
                <a16:creationId xmlns:a16="http://schemas.microsoft.com/office/drawing/2014/main" id="{8B3BF92D-FDBC-44CA-AA4A-6F628B7C125B}"/>
              </a:ext>
            </a:extLst>
          </p:cNvPr>
          <p:cNvGrpSpPr/>
          <p:nvPr userDrawn="1"/>
        </p:nvGrpSpPr>
        <p:grpSpPr>
          <a:xfrm>
            <a:off x="5804192" y="1896012"/>
            <a:ext cx="4874289" cy="1080000"/>
            <a:chOff x="3551186" y="1021897"/>
            <a:chExt cx="4874289" cy="1080000"/>
          </a:xfrm>
        </p:grpSpPr>
        <p:sp>
          <p:nvSpPr>
            <p:cNvPr id="29" name="Oval 28">
              <a:extLst>
                <a:ext uri="{FF2B5EF4-FFF2-40B4-BE49-F238E27FC236}">
                  <a16:creationId xmlns:a16="http://schemas.microsoft.com/office/drawing/2014/main" id="{D7B44DAE-14F2-44A7-B9BD-B62BED3B9955}"/>
                </a:ext>
              </a:extLst>
            </p:cNvPr>
            <p:cNvSpPr/>
            <p:nvPr/>
          </p:nvSpPr>
          <p:spPr>
            <a:xfrm>
              <a:off x="3551186"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5EB8A919-9D76-448E-9FA4-91266BE54171}"/>
                </a:ext>
              </a:extLst>
            </p:cNvPr>
            <p:cNvSpPr/>
            <p:nvPr/>
          </p:nvSpPr>
          <p:spPr>
            <a:xfrm>
              <a:off x="4815949"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CBDB7C69-0BB7-48D1-9325-6711139F438F}"/>
                </a:ext>
              </a:extLst>
            </p:cNvPr>
            <p:cNvSpPr/>
            <p:nvPr/>
          </p:nvSpPr>
          <p:spPr>
            <a:xfrm>
              <a:off x="6080712"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2CE16F-34D8-4BDF-AB59-392E439F0E2C}"/>
                </a:ext>
              </a:extLst>
            </p:cNvPr>
            <p:cNvSpPr/>
            <p:nvPr/>
          </p:nvSpPr>
          <p:spPr>
            <a:xfrm>
              <a:off x="7345475"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3" name="Group 32">
            <a:extLst>
              <a:ext uri="{FF2B5EF4-FFF2-40B4-BE49-F238E27FC236}">
                <a16:creationId xmlns:a16="http://schemas.microsoft.com/office/drawing/2014/main" id="{DD86ACCD-ECDB-4771-A501-346E41FC8E18}"/>
              </a:ext>
            </a:extLst>
          </p:cNvPr>
          <p:cNvGrpSpPr/>
          <p:nvPr userDrawn="1"/>
        </p:nvGrpSpPr>
        <p:grpSpPr>
          <a:xfrm>
            <a:off x="5804192" y="3334046"/>
            <a:ext cx="4874289" cy="1080000"/>
            <a:chOff x="3551186" y="1021897"/>
            <a:chExt cx="4874289" cy="1080000"/>
          </a:xfrm>
        </p:grpSpPr>
        <p:sp>
          <p:nvSpPr>
            <p:cNvPr id="34" name="Oval 33">
              <a:extLst>
                <a:ext uri="{FF2B5EF4-FFF2-40B4-BE49-F238E27FC236}">
                  <a16:creationId xmlns:a16="http://schemas.microsoft.com/office/drawing/2014/main" id="{C8904C82-ED84-4760-AD43-E63BCF3773ED}"/>
                </a:ext>
              </a:extLst>
            </p:cNvPr>
            <p:cNvSpPr/>
            <p:nvPr/>
          </p:nvSpPr>
          <p:spPr>
            <a:xfrm>
              <a:off x="3551186"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4166279A-DDD9-428E-A69E-81CBC53094FC}"/>
                </a:ext>
              </a:extLst>
            </p:cNvPr>
            <p:cNvSpPr/>
            <p:nvPr/>
          </p:nvSpPr>
          <p:spPr>
            <a:xfrm>
              <a:off x="4815949"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6BB760D8-24F3-4B39-BCB5-07CD926A875E}"/>
                </a:ext>
              </a:extLst>
            </p:cNvPr>
            <p:cNvSpPr/>
            <p:nvPr/>
          </p:nvSpPr>
          <p:spPr>
            <a:xfrm>
              <a:off x="6080712"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9CB406CA-3AA6-4E4C-B313-D0DABCA50752}"/>
                </a:ext>
              </a:extLst>
            </p:cNvPr>
            <p:cNvSpPr/>
            <p:nvPr/>
          </p:nvSpPr>
          <p:spPr>
            <a:xfrm>
              <a:off x="7345475"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8" name="Group 37">
            <a:extLst>
              <a:ext uri="{FF2B5EF4-FFF2-40B4-BE49-F238E27FC236}">
                <a16:creationId xmlns:a16="http://schemas.microsoft.com/office/drawing/2014/main" id="{40836B18-6A10-44C4-824B-CD33AFB96D26}"/>
              </a:ext>
            </a:extLst>
          </p:cNvPr>
          <p:cNvGrpSpPr/>
          <p:nvPr userDrawn="1"/>
        </p:nvGrpSpPr>
        <p:grpSpPr>
          <a:xfrm>
            <a:off x="5804192" y="4768490"/>
            <a:ext cx="4874289" cy="1080000"/>
            <a:chOff x="3551186" y="1021897"/>
            <a:chExt cx="4874289" cy="1080000"/>
          </a:xfrm>
        </p:grpSpPr>
        <p:sp>
          <p:nvSpPr>
            <p:cNvPr id="39" name="Oval 38">
              <a:extLst>
                <a:ext uri="{FF2B5EF4-FFF2-40B4-BE49-F238E27FC236}">
                  <a16:creationId xmlns:a16="http://schemas.microsoft.com/office/drawing/2014/main" id="{8135582E-E606-4A72-AE65-C1489A9A0301}"/>
                </a:ext>
              </a:extLst>
            </p:cNvPr>
            <p:cNvSpPr/>
            <p:nvPr/>
          </p:nvSpPr>
          <p:spPr>
            <a:xfrm>
              <a:off x="3551186"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7D8B4A46-C12C-4189-9C6B-E0E3424B7C38}"/>
                </a:ext>
              </a:extLst>
            </p:cNvPr>
            <p:cNvSpPr/>
            <p:nvPr/>
          </p:nvSpPr>
          <p:spPr>
            <a:xfrm>
              <a:off x="4815949"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96F04CCB-8513-4D72-9200-20A93021A231}"/>
                </a:ext>
              </a:extLst>
            </p:cNvPr>
            <p:cNvSpPr/>
            <p:nvPr/>
          </p:nvSpPr>
          <p:spPr>
            <a:xfrm>
              <a:off x="6080712"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1761AD7E-8B84-4D60-9D26-E433C1432C8A}"/>
                </a:ext>
              </a:extLst>
            </p:cNvPr>
            <p:cNvSpPr/>
            <p:nvPr/>
          </p:nvSpPr>
          <p:spPr>
            <a:xfrm>
              <a:off x="7345475"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3" name="Rectangle 42">
            <a:extLst>
              <a:ext uri="{FF2B5EF4-FFF2-40B4-BE49-F238E27FC236}">
                <a16:creationId xmlns:a16="http://schemas.microsoft.com/office/drawing/2014/main" id="{DF731D8B-C459-41B4-8214-1819EE171348}"/>
              </a:ext>
            </a:extLst>
          </p:cNvPr>
          <p:cNvSpPr/>
          <p:nvPr userDrawn="1"/>
        </p:nvSpPr>
        <p:spPr>
          <a:xfrm>
            <a:off x="0" y="6334063"/>
            <a:ext cx="12192000" cy="53800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D4CA2168-D61B-45E0-8946-810E1615A5D8}"/>
              </a:ext>
            </a:extLst>
          </p:cNvPr>
          <p:cNvSpPr txBox="1"/>
          <p:nvPr userDrawn="1"/>
        </p:nvSpPr>
        <p:spPr>
          <a:xfrm flipH="1">
            <a:off x="434366" y="6465212"/>
            <a:ext cx="7081778" cy="276999"/>
          </a:xfrm>
          <a:prstGeom prst="rect">
            <a:avLst/>
          </a:prstGeom>
          <a:noFill/>
        </p:spPr>
        <p:txBody>
          <a:bodyPr wrap="square" rtlCol="0">
            <a:spAutoFit/>
          </a:bodyPr>
          <a:lstStyle/>
          <a:p>
            <a:r>
              <a:rPr lang="en-GB" sz="1200" b="0" dirty="0">
                <a:solidFill>
                  <a:schemeClr val="bg1"/>
                </a:solidFill>
                <a:latin typeface="Arial Black" panose="020B0A04020102020204" pitchFamily="34" charset="0"/>
                <a:cs typeface="Arial Bold" panose="020B0704020202020204" pitchFamily="34" charset="0"/>
              </a:rPr>
              <a:t>Performance Management</a:t>
            </a:r>
            <a:endParaRPr lang="en-GB" sz="1200" dirty="0">
              <a:solidFill>
                <a:schemeClr val="bg1"/>
              </a:solidFill>
              <a:latin typeface="Arial" panose="020B0604020202020204" pitchFamily="34" charset="0"/>
              <a:cs typeface="Arial" panose="020B0604020202020204" pitchFamily="34" charset="0"/>
            </a:endParaRPr>
          </a:p>
        </p:txBody>
      </p:sp>
      <p:pic>
        <p:nvPicPr>
          <p:cNvPr id="45" name="Picture 44" descr="Text&#10;&#10;Description automatically generated">
            <a:extLst>
              <a:ext uri="{FF2B5EF4-FFF2-40B4-BE49-F238E27FC236}">
                <a16:creationId xmlns:a16="http://schemas.microsoft.com/office/drawing/2014/main" id="{537984B5-CE0B-466E-BA79-32FB9770DF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34852" y="6333997"/>
            <a:ext cx="1357148" cy="542924"/>
          </a:xfrm>
          <a:prstGeom prst="rect">
            <a:avLst/>
          </a:prstGeom>
        </p:spPr>
      </p:pic>
      <p:sp>
        <p:nvSpPr>
          <p:cNvPr id="47" name="Rectangle: Rounded Corners 46">
            <a:extLst>
              <a:ext uri="{FF2B5EF4-FFF2-40B4-BE49-F238E27FC236}">
                <a16:creationId xmlns:a16="http://schemas.microsoft.com/office/drawing/2014/main" id="{F38DDD0A-C59D-4A18-9808-836A92C94BA4}"/>
              </a:ext>
            </a:extLst>
          </p:cNvPr>
          <p:cNvSpPr/>
          <p:nvPr userDrawn="1"/>
        </p:nvSpPr>
        <p:spPr>
          <a:xfrm>
            <a:off x="974578" y="1473741"/>
            <a:ext cx="2736000" cy="2736080"/>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Slide Number Placeholder 5">
            <a:extLst>
              <a:ext uri="{FF2B5EF4-FFF2-40B4-BE49-F238E27FC236}">
                <a16:creationId xmlns:a16="http://schemas.microsoft.com/office/drawing/2014/main" id="{EEA11DF0-E4C0-41C8-A709-B62790FA0461}"/>
              </a:ext>
            </a:extLst>
          </p:cNvPr>
          <p:cNvSpPr>
            <a:spLocks noGrp="1"/>
          </p:cNvSpPr>
          <p:nvPr>
            <p:ph type="sldNum" sz="quarter" idx="4"/>
          </p:nvPr>
        </p:nvSpPr>
        <p:spPr>
          <a:xfrm>
            <a:off x="34504" y="6420216"/>
            <a:ext cx="422695"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3EE7C1AB-2CB3-4696-976C-3494BE0DC2BC}" type="slidenum">
              <a:rPr lang="en-GB" smtClean="0"/>
              <a:pPr/>
              <a:t>‹#›</a:t>
            </a:fld>
            <a:endParaRPr lang="en-GB"/>
          </a:p>
        </p:txBody>
      </p:sp>
      <p:sp>
        <p:nvSpPr>
          <p:cNvPr id="49" name="Slide Number Placeholder 5">
            <a:extLst>
              <a:ext uri="{FF2B5EF4-FFF2-40B4-BE49-F238E27FC236}">
                <a16:creationId xmlns:a16="http://schemas.microsoft.com/office/drawing/2014/main" id="{402969E0-8CDE-4D42-A289-E0EB5C07156C}"/>
              </a:ext>
            </a:extLst>
          </p:cNvPr>
          <p:cNvSpPr txBox="1">
            <a:spLocks/>
          </p:cNvSpPr>
          <p:nvPr userDrawn="1"/>
        </p:nvSpPr>
        <p:spPr>
          <a:xfrm>
            <a:off x="34503" y="6414318"/>
            <a:ext cx="4226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E7C1AB-2CB3-4696-976C-3494BE0DC2BC}" type="slidenum">
              <a:rPr lang="en-GB" smtClean="0"/>
              <a:pPr/>
              <a:t>‹#›</a:t>
            </a:fld>
            <a:endParaRPr lang="en-GB"/>
          </a:p>
        </p:txBody>
      </p:sp>
    </p:spTree>
    <p:custDataLst>
      <p:tags r:id="rId1"/>
    </p:custDataLst>
    <p:extLst>
      <p:ext uri="{BB962C8B-B14F-4D97-AF65-F5344CB8AC3E}">
        <p14:creationId xmlns:p14="http://schemas.microsoft.com/office/powerpoint/2010/main" val="2482660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7BDCCE28-ACB6-4915-A8A3-C03A53E54372}"/>
              </a:ext>
            </a:extLst>
          </p:cNvPr>
          <p:cNvSpPr/>
          <p:nvPr userDrawn="1"/>
        </p:nvSpPr>
        <p:spPr>
          <a:xfrm>
            <a:off x="4623669" y="357541"/>
            <a:ext cx="6547094" cy="1290579"/>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B725872A-4131-430E-9A11-915996982E50}"/>
              </a:ext>
            </a:extLst>
          </p:cNvPr>
          <p:cNvSpPr/>
          <p:nvPr userDrawn="1"/>
        </p:nvSpPr>
        <p:spPr>
          <a:xfrm>
            <a:off x="4656185" y="389211"/>
            <a:ext cx="826294" cy="1224714"/>
          </a:xfrm>
          <a:prstGeom prst="roundRect">
            <a:avLst>
              <a:gd name="adj" fmla="val 7963"/>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a:latin typeface="Arial Black" panose="020B0A04020102020204" pitchFamily="34" charset="0"/>
              </a:rPr>
              <a:t>1</a:t>
            </a:r>
          </a:p>
        </p:txBody>
      </p:sp>
      <p:sp>
        <p:nvSpPr>
          <p:cNvPr id="12" name="Rectangle: Rounded Corners 11">
            <a:extLst>
              <a:ext uri="{FF2B5EF4-FFF2-40B4-BE49-F238E27FC236}">
                <a16:creationId xmlns:a16="http://schemas.microsoft.com/office/drawing/2014/main" id="{CB3E5EC0-728D-4D82-8160-E9D5AE2DE728}"/>
              </a:ext>
            </a:extLst>
          </p:cNvPr>
          <p:cNvSpPr/>
          <p:nvPr userDrawn="1"/>
        </p:nvSpPr>
        <p:spPr>
          <a:xfrm>
            <a:off x="4623669" y="1791985"/>
            <a:ext cx="6547094" cy="1290579"/>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05E4A657-E49A-4947-B7AF-5AFF94676EE8}"/>
              </a:ext>
            </a:extLst>
          </p:cNvPr>
          <p:cNvSpPr/>
          <p:nvPr userDrawn="1"/>
        </p:nvSpPr>
        <p:spPr>
          <a:xfrm>
            <a:off x="4656185" y="1823655"/>
            <a:ext cx="826294" cy="1224714"/>
          </a:xfrm>
          <a:prstGeom prst="roundRect">
            <a:avLst>
              <a:gd name="adj" fmla="val 7963"/>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a:latin typeface="Arial Black" panose="020B0A04020102020204" pitchFamily="34" charset="0"/>
              </a:rPr>
              <a:t>2</a:t>
            </a:r>
          </a:p>
        </p:txBody>
      </p:sp>
      <p:sp>
        <p:nvSpPr>
          <p:cNvPr id="18" name="Rectangle: Rounded Corners 17">
            <a:extLst>
              <a:ext uri="{FF2B5EF4-FFF2-40B4-BE49-F238E27FC236}">
                <a16:creationId xmlns:a16="http://schemas.microsoft.com/office/drawing/2014/main" id="{7D54B21D-6CCE-495A-8251-B06850FAE410}"/>
              </a:ext>
            </a:extLst>
          </p:cNvPr>
          <p:cNvSpPr/>
          <p:nvPr userDrawn="1"/>
        </p:nvSpPr>
        <p:spPr>
          <a:xfrm>
            <a:off x="4623669" y="3226429"/>
            <a:ext cx="6547094" cy="1290579"/>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F3C87A43-DF70-4FC0-A058-BC7227F37538}"/>
              </a:ext>
            </a:extLst>
          </p:cNvPr>
          <p:cNvSpPr/>
          <p:nvPr userDrawn="1"/>
        </p:nvSpPr>
        <p:spPr>
          <a:xfrm>
            <a:off x="4656185" y="3258099"/>
            <a:ext cx="826294" cy="1224714"/>
          </a:xfrm>
          <a:prstGeom prst="roundRect">
            <a:avLst>
              <a:gd name="adj" fmla="val 7963"/>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a:latin typeface="Arial Black" panose="020B0A04020102020204" pitchFamily="34" charset="0"/>
              </a:rPr>
              <a:t>3</a:t>
            </a:r>
          </a:p>
        </p:txBody>
      </p:sp>
      <p:sp>
        <p:nvSpPr>
          <p:cNvPr id="20" name="Rectangle: Rounded Corners 19">
            <a:extLst>
              <a:ext uri="{FF2B5EF4-FFF2-40B4-BE49-F238E27FC236}">
                <a16:creationId xmlns:a16="http://schemas.microsoft.com/office/drawing/2014/main" id="{6077D87E-FE86-41C9-B0C2-BC6E8E8AD3AC}"/>
              </a:ext>
            </a:extLst>
          </p:cNvPr>
          <p:cNvSpPr/>
          <p:nvPr userDrawn="1"/>
        </p:nvSpPr>
        <p:spPr>
          <a:xfrm>
            <a:off x="4623669" y="4660873"/>
            <a:ext cx="6547094" cy="1290579"/>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B17BA091-5506-4618-B4B2-BEE4AAA3F0CB}"/>
              </a:ext>
            </a:extLst>
          </p:cNvPr>
          <p:cNvSpPr/>
          <p:nvPr userDrawn="1"/>
        </p:nvSpPr>
        <p:spPr>
          <a:xfrm>
            <a:off x="4656185" y="4692543"/>
            <a:ext cx="826294" cy="1224714"/>
          </a:xfrm>
          <a:prstGeom prst="roundRect">
            <a:avLst>
              <a:gd name="adj" fmla="val 7963"/>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a:latin typeface="Arial Black" panose="020B0A04020102020204" pitchFamily="34" charset="0"/>
              </a:rPr>
              <a:t>4</a:t>
            </a:r>
          </a:p>
        </p:txBody>
      </p:sp>
      <p:sp>
        <p:nvSpPr>
          <p:cNvPr id="22" name="TextBox 21">
            <a:extLst>
              <a:ext uri="{FF2B5EF4-FFF2-40B4-BE49-F238E27FC236}">
                <a16:creationId xmlns:a16="http://schemas.microsoft.com/office/drawing/2014/main" id="{06DACF3A-7B26-4429-B6D2-F5C6A197B5D6}"/>
              </a:ext>
            </a:extLst>
          </p:cNvPr>
          <p:cNvSpPr txBox="1"/>
          <p:nvPr userDrawn="1"/>
        </p:nvSpPr>
        <p:spPr>
          <a:xfrm>
            <a:off x="974578" y="633047"/>
            <a:ext cx="2736000" cy="707886"/>
          </a:xfrm>
          <a:prstGeom prst="rect">
            <a:avLst/>
          </a:prstGeom>
          <a:noFill/>
        </p:spPr>
        <p:txBody>
          <a:bodyPr wrap="square" rtlCol="0">
            <a:spAutoFit/>
          </a:bodyPr>
          <a:lstStyle/>
          <a:p>
            <a:pPr algn="ctr"/>
            <a:r>
              <a:rPr lang="en-GB" sz="4000">
                <a:latin typeface="Arial" panose="020B0604020202020204" pitchFamily="34" charset="0"/>
                <a:cs typeface="Arial" panose="020B0604020202020204" pitchFamily="34" charset="0"/>
              </a:rPr>
              <a:t>ROUND 3</a:t>
            </a:r>
          </a:p>
        </p:txBody>
      </p:sp>
      <p:grpSp>
        <p:nvGrpSpPr>
          <p:cNvPr id="23" name="Group 22">
            <a:extLst>
              <a:ext uri="{FF2B5EF4-FFF2-40B4-BE49-F238E27FC236}">
                <a16:creationId xmlns:a16="http://schemas.microsoft.com/office/drawing/2014/main" id="{2187F5AB-678A-4CAD-8C08-718FD8E6DDDA}"/>
              </a:ext>
            </a:extLst>
          </p:cNvPr>
          <p:cNvGrpSpPr/>
          <p:nvPr userDrawn="1"/>
        </p:nvGrpSpPr>
        <p:grpSpPr>
          <a:xfrm>
            <a:off x="5804192" y="461568"/>
            <a:ext cx="4874289" cy="1080000"/>
            <a:chOff x="3551186" y="1021897"/>
            <a:chExt cx="4874289" cy="1080000"/>
          </a:xfrm>
        </p:grpSpPr>
        <p:sp>
          <p:nvSpPr>
            <p:cNvPr id="24" name="Oval 23">
              <a:extLst>
                <a:ext uri="{FF2B5EF4-FFF2-40B4-BE49-F238E27FC236}">
                  <a16:creationId xmlns:a16="http://schemas.microsoft.com/office/drawing/2014/main" id="{40C651A0-E0BB-4A59-A82C-DACFC567E728}"/>
                </a:ext>
              </a:extLst>
            </p:cNvPr>
            <p:cNvSpPr/>
            <p:nvPr/>
          </p:nvSpPr>
          <p:spPr>
            <a:xfrm>
              <a:off x="3551186"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265DEDEF-C003-463A-A247-F4282AB426E1}"/>
                </a:ext>
              </a:extLst>
            </p:cNvPr>
            <p:cNvSpPr/>
            <p:nvPr/>
          </p:nvSpPr>
          <p:spPr>
            <a:xfrm>
              <a:off x="4815949"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6D6981FB-209E-48D1-96A6-95D0F9120802}"/>
                </a:ext>
              </a:extLst>
            </p:cNvPr>
            <p:cNvSpPr/>
            <p:nvPr/>
          </p:nvSpPr>
          <p:spPr>
            <a:xfrm>
              <a:off x="6080712"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769DA7F7-544E-48FA-AC77-9BFBFE90A01E}"/>
                </a:ext>
              </a:extLst>
            </p:cNvPr>
            <p:cNvSpPr/>
            <p:nvPr/>
          </p:nvSpPr>
          <p:spPr>
            <a:xfrm>
              <a:off x="7345475"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8" name="Group 27">
            <a:extLst>
              <a:ext uri="{FF2B5EF4-FFF2-40B4-BE49-F238E27FC236}">
                <a16:creationId xmlns:a16="http://schemas.microsoft.com/office/drawing/2014/main" id="{8B3BF92D-FDBC-44CA-AA4A-6F628B7C125B}"/>
              </a:ext>
            </a:extLst>
          </p:cNvPr>
          <p:cNvGrpSpPr/>
          <p:nvPr userDrawn="1"/>
        </p:nvGrpSpPr>
        <p:grpSpPr>
          <a:xfrm>
            <a:off x="5804192" y="1896012"/>
            <a:ext cx="4874289" cy="1080000"/>
            <a:chOff x="3551186" y="1021897"/>
            <a:chExt cx="4874289" cy="1080000"/>
          </a:xfrm>
        </p:grpSpPr>
        <p:sp>
          <p:nvSpPr>
            <p:cNvPr id="29" name="Oval 28">
              <a:extLst>
                <a:ext uri="{FF2B5EF4-FFF2-40B4-BE49-F238E27FC236}">
                  <a16:creationId xmlns:a16="http://schemas.microsoft.com/office/drawing/2014/main" id="{D7B44DAE-14F2-44A7-B9BD-B62BED3B9955}"/>
                </a:ext>
              </a:extLst>
            </p:cNvPr>
            <p:cNvSpPr/>
            <p:nvPr/>
          </p:nvSpPr>
          <p:spPr>
            <a:xfrm>
              <a:off x="3551186"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5EB8A919-9D76-448E-9FA4-91266BE54171}"/>
                </a:ext>
              </a:extLst>
            </p:cNvPr>
            <p:cNvSpPr/>
            <p:nvPr/>
          </p:nvSpPr>
          <p:spPr>
            <a:xfrm>
              <a:off x="4815949"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CBDB7C69-0BB7-48D1-9325-6711139F438F}"/>
                </a:ext>
              </a:extLst>
            </p:cNvPr>
            <p:cNvSpPr/>
            <p:nvPr/>
          </p:nvSpPr>
          <p:spPr>
            <a:xfrm>
              <a:off x="6080712"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2CE16F-34D8-4BDF-AB59-392E439F0E2C}"/>
                </a:ext>
              </a:extLst>
            </p:cNvPr>
            <p:cNvSpPr/>
            <p:nvPr/>
          </p:nvSpPr>
          <p:spPr>
            <a:xfrm>
              <a:off x="7345475"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3" name="Group 32">
            <a:extLst>
              <a:ext uri="{FF2B5EF4-FFF2-40B4-BE49-F238E27FC236}">
                <a16:creationId xmlns:a16="http://schemas.microsoft.com/office/drawing/2014/main" id="{DD86ACCD-ECDB-4771-A501-346E41FC8E18}"/>
              </a:ext>
            </a:extLst>
          </p:cNvPr>
          <p:cNvGrpSpPr/>
          <p:nvPr userDrawn="1"/>
        </p:nvGrpSpPr>
        <p:grpSpPr>
          <a:xfrm>
            <a:off x="5804192" y="3334046"/>
            <a:ext cx="4874289" cy="1080000"/>
            <a:chOff x="3551186" y="1021897"/>
            <a:chExt cx="4874289" cy="1080000"/>
          </a:xfrm>
        </p:grpSpPr>
        <p:sp>
          <p:nvSpPr>
            <p:cNvPr id="34" name="Oval 33">
              <a:extLst>
                <a:ext uri="{FF2B5EF4-FFF2-40B4-BE49-F238E27FC236}">
                  <a16:creationId xmlns:a16="http://schemas.microsoft.com/office/drawing/2014/main" id="{C8904C82-ED84-4760-AD43-E63BCF3773ED}"/>
                </a:ext>
              </a:extLst>
            </p:cNvPr>
            <p:cNvSpPr/>
            <p:nvPr/>
          </p:nvSpPr>
          <p:spPr>
            <a:xfrm>
              <a:off x="3551186"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4166279A-DDD9-428E-A69E-81CBC53094FC}"/>
                </a:ext>
              </a:extLst>
            </p:cNvPr>
            <p:cNvSpPr/>
            <p:nvPr/>
          </p:nvSpPr>
          <p:spPr>
            <a:xfrm>
              <a:off x="4815949"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6BB760D8-24F3-4B39-BCB5-07CD926A875E}"/>
                </a:ext>
              </a:extLst>
            </p:cNvPr>
            <p:cNvSpPr/>
            <p:nvPr/>
          </p:nvSpPr>
          <p:spPr>
            <a:xfrm>
              <a:off x="6080712"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9CB406CA-3AA6-4E4C-B313-D0DABCA50752}"/>
                </a:ext>
              </a:extLst>
            </p:cNvPr>
            <p:cNvSpPr/>
            <p:nvPr/>
          </p:nvSpPr>
          <p:spPr>
            <a:xfrm>
              <a:off x="7345475"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8" name="Group 37">
            <a:extLst>
              <a:ext uri="{FF2B5EF4-FFF2-40B4-BE49-F238E27FC236}">
                <a16:creationId xmlns:a16="http://schemas.microsoft.com/office/drawing/2014/main" id="{40836B18-6A10-44C4-824B-CD33AFB96D26}"/>
              </a:ext>
            </a:extLst>
          </p:cNvPr>
          <p:cNvGrpSpPr/>
          <p:nvPr userDrawn="1"/>
        </p:nvGrpSpPr>
        <p:grpSpPr>
          <a:xfrm>
            <a:off x="5804192" y="4768490"/>
            <a:ext cx="4874289" cy="1080000"/>
            <a:chOff x="3551186" y="1021897"/>
            <a:chExt cx="4874289" cy="1080000"/>
          </a:xfrm>
        </p:grpSpPr>
        <p:sp>
          <p:nvSpPr>
            <p:cNvPr id="39" name="Oval 38">
              <a:extLst>
                <a:ext uri="{FF2B5EF4-FFF2-40B4-BE49-F238E27FC236}">
                  <a16:creationId xmlns:a16="http://schemas.microsoft.com/office/drawing/2014/main" id="{8135582E-E606-4A72-AE65-C1489A9A0301}"/>
                </a:ext>
              </a:extLst>
            </p:cNvPr>
            <p:cNvSpPr/>
            <p:nvPr/>
          </p:nvSpPr>
          <p:spPr>
            <a:xfrm>
              <a:off x="3551186"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7D8B4A46-C12C-4189-9C6B-E0E3424B7C38}"/>
                </a:ext>
              </a:extLst>
            </p:cNvPr>
            <p:cNvSpPr/>
            <p:nvPr/>
          </p:nvSpPr>
          <p:spPr>
            <a:xfrm>
              <a:off x="4815949"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96F04CCB-8513-4D72-9200-20A93021A231}"/>
                </a:ext>
              </a:extLst>
            </p:cNvPr>
            <p:cNvSpPr/>
            <p:nvPr/>
          </p:nvSpPr>
          <p:spPr>
            <a:xfrm>
              <a:off x="6080712"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1761AD7E-8B84-4D60-9D26-E433C1432C8A}"/>
                </a:ext>
              </a:extLst>
            </p:cNvPr>
            <p:cNvSpPr/>
            <p:nvPr/>
          </p:nvSpPr>
          <p:spPr>
            <a:xfrm>
              <a:off x="7345475"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3" name="Rectangle 42">
            <a:extLst>
              <a:ext uri="{FF2B5EF4-FFF2-40B4-BE49-F238E27FC236}">
                <a16:creationId xmlns:a16="http://schemas.microsoft.com/office/drawing/2014/main" id="{DF731D8B-C459-41B4-8214-1819EE171348}"/>
              </a:ext>
            </a:extLst>
          </p:cNvPr>
          <p:cNvSpPr/>
          <p:nvPr userDrawn="1"/>
        </p:nvSpPr>
        <p:spPr>
          <a:xfrm>
            <a:off x="0" y="6334063"/>
            <a:ext cx="12192000" cy="53800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D4CA2168-D61B-45E0-8946-810E1615A5D8}"/>
              </a:ext>
            </a:extLst>
          </p:cNvPr>
          <p:cNvSpPr txBox="1"/>
          <p:nvPr userDrawn="1"/>
        </p:nvSpPr>
        <p:spPr>
          <a:xfrm flipH="1">
            <a:off x="434366" y="6465212"/>
            <a:ext cx="7081778" cy="276999"/>
          </a:xfrm>
          <a:prstGeom prst="rect">
            <a:avLst/>
          </a:prstGeom>
          <a:noFill/>
        </p:spPr>
        <p:txBody>
          <a:bodyPr wrap="square" rtlCol="0">
            <a:spAutoFit/>
          </a:bodyPr>
          <a:lstStyle/>
          <a:p>
            <a:r>
              <a:rPr lang="en-GB" sz="1200" b="0" dirty="0">
                <a:solidFill>
                  <a:schemeClr val="bg1"/>
                </a:solidFill>
                <a:latin typeface="Arial Black" panose="020B0A04020102020204" pitchFamily="34" charset="0"/>
                <a:cs typeface="Arial Bold" panose="020B0704020202020204" pitchFamily="34" charset="0"/>
              </a:rPr>
              <a:t>Performance Management</a:t>
            </a:r>
            <a:endParaRPr lang="en-GB" sz="1200" dirty="0">
              <a:solidFill>
                <a:schemeClr val="bg1"/>
              </a:solidFill>
              <a:latin typeface="Arial" panose="020B0604020202020204" pitchFamily="34" charset="0"/>
              <a:cs typeface="Arial" panose="020B0604020202020204" pitchFamily="34" charset="0"/>
            </a:endParaRPr>
          </a:p>
        </p:txBody>
      </p:sp>
      <p:pic>
        <p:nvPicPr>
          <p:cNvPr id="45" name="Picture 44" descr="Text&#10;&#10;Description automatically generated">
            <a:extLst>
              <a:ext uri="{FF2B5EF4-FFF2-40B4-BE49-F238E27FC236}">
                <a16:creationId xmlns:a16="http://schemas.microsoft.com/office/drawing/2014/main" id="{537984B5-CE0B-466E-BA79-32FB9770DF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34852" y="6333997"/>
            <a:ext cx="1357148" cy="542924"/>
          </a:xfrm>
          <a:prstGeom prst="rect">
            <a:avLst/>
          </a:prstGeom>
        </p:spPr>
      </p:pic>
      <p:sp>
        <p:nvSpPr>
          <p:cNvPr id="47" name="Rectangle: Rounded Corners 46">
            <a:extLst>
              <a:ext uri="{FF2B5EF4-FFF2-40B4-BE49-F238E27FC236}">
                <a16:creationId xmlns:a16="http://schemas.microsoft.com/office/drawing/2014/main" id="{F38DDD0A-C59D-4A18-9808-836A92C94BA4}"/>
              </a:ext>
            </a:extLst>
          </p:cNvPr>
          <p:cNvSpPr/>
          <p:nvPr userDrawn="1"/>
        </p:nvSpPr>
        <p:spPr>
          <a:xfrm>
            <a:off x="974578" y="1473741"/>
            <a:ext cx="2736000" cy="2736080"/>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Slide Number Placeholder 5">
            <a:extLst>
              <a:ext uri="{FF2B5EF4-FFF2-40B4-BE49-F238E27FC236}">
                <a16:creationId xmlns:a16="http://schemas.microsoft.com/office/drawing/2014/main" id="{E7FFA7D0-FAC0-46B2-9816-FFCCEFC28CBF}"/>
              </a:ext>
            </a:extLst>
          </p:cNvPr>
          <p:cNvSpPr>
            <a:spLocks noGrp="1"/>
          </p:cNvSpPr>
          <p:nvPr>
            <p:ph type="sldNum" sz="quarter" idx="4"/>
          </p:nvPr>
        </p:nvSpPr>
        <p:spPr>
          <a:xfrm>
            <a:off x="34504" y="6411590"/>
            <a:ext cx="422695"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3EE7C1AB-2CB3-4696-976C-3494BE0DC2BC}" type="slidenum">
              <a:rPr lang="en-GB" smtClean="0"/>
              <a:pPr/>
              <a:t>‹#›</a:t>
            </a:fld>
            <a:endParaRPr lang="en-GB"/>
          </a:p>
        </p:txBody>
      </p:sp>
      <p:sp>
        <p:nvSpPr>
          <p:cNvPr id="49" name="Slide Number Placeholder 5">
            <a:extLst>
              <a:ext uri="{FF2B5EF4-FFF2-40B4-BE49-F238E27FC236}">
                <a16:creationId xmlns:a16="http://schemas.microsoft.com/office/drawing/2014/main" id="{3A6D729E-7EB7-4FBF-8DEC-71363C5F6D62}"/>
              </a:ext>
            </a:extLst>
          </p:cNvPr>
          <p:cNvSpPr txBox="1">
            <a:spLocks/>
          </p:cNvSpPr>
          <p:nvPr userDrawn="1"/>
        </p:nvSpPr>
        <p:spPr>
          <a:xfrm>
            <a:off x="34503" y="6405692"/>
            <a:ext cx="4226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E7C1AB-2CB3-4696-976C-3494BE0DC2BC}" type="slidenum">
              <a:rPr lang="en-GB" smtClean="0"/>
              <a:pPr/>
              <a:t>‹#›</a:t>
            </a:fld>
            <a:endParaRPr lang="en-GB"/>
          </a:p>
        </p:txBody>
      </p:sp>
    </p:spTree>
    <p:custDataLst>
      <p:tags r:id="rId1"/>
    </p:custDataLst>
    <p:extLst>
      <p:ext uri="{BB962C8B-B14F-4D97-AF65-F5344CB8AC3E}">
        <p14:creationId xmlns:p14="http://schemas.microsoft.com/office/powerpoint/2010/main" val="658375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CDD8ADEF-B00B-474B-860F-F118C5946FAD}"/>
              </a:ext>
            </a:extLst>
          </p:cNvPr>
          <p:cNvGrpSpPr/>
          <p:nvPr userDrawn="1"/>
        </p:nvGrpSpPr>
        <p:grpSpPr>
          <a:xfrm>
            <a:off x="173528" y="530697"/>
            <a:ext cx="11844943" cy="5580777"/>
            <a:chOff x="191344" y="299022"/>
            <a:chExt cx="12190311" cy="5743499"/>
          </a:xfrm>
        </p:grpSpPr>
        <p:grpSp>
          <p:nvGrpSpPr>
            <p:cNvPr id="6" name="Group 5">
              <a:extLst>
                <a:ext uri="{FF2B5EF4-FFF2-40B4-BE49-F238E27FC236}">
                  <a16:creationId xmlns:a16="http://schemas.microsoft.com/office/drawing/2014/main" id="{E6C80B9F-B934-4175-89BF-A8043E73B723}"/>
                </a:ext>
              </a:extLst>
            </p:cNvPr>
            <p:cNvGrpSpPr/>
            <p:nvPr userDrawn="1"/>
          </p:nvGrpSpPr>
          <p:grpSpPr>
            <a:xfrm>
              <a:off x="191344" y="299022"/>
              <a:ext cx="6024025" cy="5743499"/>
              <a:chOff x="191344" y="376358"/>
              <a:chExt cx="6453320" cy="6152799"/>
            </a:xfrm>
          </p:grpSpPr>
          <p:sp>
            <p:nvSpPr>
              <p:cNvPr id="7" name="Rectangle 6">
                <a:extLst>
                  <a:ext uri="{FF2B5EF4-FFF2-40B4-BE49-F238E27FC236}">
                    <a16:creationId xmlns:a16="http://schemas.microsoft.com/office/drawing/2014/main" id="{909C0B2A-8804-43A4-8468-B37B4D9A0A70}"/>
                  </a:ext>
                </a:extLst>
              </p:cNvPr>
              <p:cNvSpPr/>
              <p:nvPr userDrawn="1"/>
            </p:nvSpPr>
            <p:spPr>
              <a:xfrm>
                <a:off x="191344" y="376358"/>
                <a:ext cx="3150460" cy="300990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8" name="Rectangle 7">
                <a:extLst>
                  <a:ext uri="{FF2B5EF4-FFF2-40B4-BE49-F238E27FC236}">
                    <a16:creationId xmlns:a16="http://schemas.microsoft.com/office/drawing/2014/main" id="{8D07BE5C-14F1-49C0-A2FD-5CF8FA6267FF}"/>
                  </a:ext>
                </a:extLst>
              </p:cNvPr>
              <p:cNvSpPr/>
              <p:nvPr userDrawn="1"/>
            </p:nvSpPr>
            <p:spPr>
              <a:xfrm>
                <a:off x="191344" y="3519250"/>
                <a:ext cx="3150460" cy="300990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9" name="Rectangle 8">
                <a:extLst>
                  <a:ext uri="{FF2B5EF4-FFF2-40B4-BE49-F238E27FC236}">
                    <a16:creationId xmlns:a16="http://schemas.microsoft.com/office/drawing/2014/main" id="{49D1D40C-6164-439A-A465-FDB1D7333567}"/>
                  </a:ext>
                </a:extLst>
              </p:cNvPr>
              <p:cNvSpPr/>
              <p:nvPr userDrawn="1"/>
            </p:nvSpPr>
            <p:spPr>
              <a:xfrm>
                <a:off x="3494204" y="376359"/>
                <a:ext cx="3150460" cy="300990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10" name="Rectangle 9">
                <a:extLst>
                  <a:ext uri="{FF2B5EF4-FFF2-40B4-BE49-F238E27FC236}">
                    <a16:creationId xmlns:a16="http://schemas.microsoft.com/office/drawing/2014/main" id="{D6193662-558A-4B1C-BF29-5DC0C5B77CAC}"/>
                  </a:ext>
                </a:extLst>
              </p:cNvPr>
              <p:cNvSpPr/>
              <p:nvPr userDrawn="1"/>
            </p:nvSpPr>
            <p:spPr>
              <a:xfrm>
                <a:off x="3494204" y="3519250"/>
                <a:ext cx="3150460" cy="300990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11" name="Rectangle 10">
                <a:extLst>
                  <a:ext uri="{FF2B5EF4-FFF2-40B4-BE49-F238E27FC236}">
                    <a16:creationId xmlns:a16="http://schemas.microsoft.com/office/drawing/2014/main" id="{C914B3C9-B30C-4880-B3E6-3961897E793E}"/>
                  </a:ext>
                </a:extLst>
              </p:cNvPr>
              <p:cNvSpPr/>
              <p:nvPr userDrawn="1"/>
            </p:nvSpPr>
            <p:spPr>
              <a:xfrm>
                <a:off x="3984013" y="513557"/>
                <a:ext cx="2104857" cy="45220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Gotham-Medium" panose="02000604040000020004" pitchFamily="2" charset="0"/>
                </a:endParaRPr>
              </a:p>
            </p:txBody>
          </p:sp>
          <p:sp>
            <p:nvSpPr>
              <p:cNvPr id="12" name="TextBox 11">
                <a:extLst>
                  <a:ext uri="{FF2B5EF4-FFF2-40B4-BE49-F238E27FC236}">
                    <a16:creationId xmlns:a16="http://schemas.microsoft.com/office/drawing/2014/main" id="{448C4759-A20A-4322-BAE7-4B0A507F0212}"/>
                  </a:ext>
                </a:extLst>
              </p:cNvPr>
              <p:cNvSpPr txBox="1"/>
              <p:nvPr userDrawn="1"/>
            </p:nvSpPr>
            <p:spPr>
              <a:xfrm>
                <a:off x="3984013" y="557455"/>
                <a:ext cx="2104857" cy="305391"/>
              </a:xfrm>
              <a:prstGeom prst="rect">
                <a:avLst/>
              </a:prstGeom>
              <a:noFill/>
            </p:spPr>
            <p:txBody>
              <a:bodyPr wrap="square" rtlCol="0" anchor="ctr">
                <a:spAutoFit/>
              </a:bodyPr>
              <a:lstStyle/>
              <a:p>
                <a:pPr algn="ctr"/>
                <a:r>
                  <a:rPr lang="en-GB" sz="1200">
                    <a:latin typeface="Gotham-Medium" panose="02000604040000020004" pitchFamily="2" charset="0"/>
                  </a:rPr>
                  <a:t>Be Specific</a:t>
                </a:r>
              </a:p>
            </p:txBody>
          </p:sp>
          <p:sp>
            <p:nvSpPr>
              <p:cNvPr id="13" name="Rectangle 12">
                <a:extLst>
                  <a:ext uri="{FF2B5EF4-FFF2-40B4-BE49-F238E27FC236}">
                    <a16:creationId xmlns:a16="http://schemas.microsoft.com/office/drawing/2014/main" id="{4B513436-F197-4CF9-B913-5C7FFF14E4EE}"/>
                  </a:ext>
                </a:extLst>
              </p:cNvPr>
              <p:cNvSpPr/>
              <p:nvPr userDrawn="1"/>
            </p:nvSpPr>
            <p:spPr>
              <a:xfrm>
                <a:off x="695400" y="513560"/>
                <a:ext cx="2104857" cy="45220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Gotham-Medium" panose="02000604040000020004" pitchFamily="2" charset="0"/>
                </a:endParaRPr>
              </a:p>
            </p:txBody>
          </p:sp>
          <p:sp>
            <p:nvSpPr>
              <p:cNvPr id="14" name="TextBox 13">
                <a:extLst>
                  <a:ext uri="{FF2B5EF4-FFF2-40B4-BE49-F238E27FC236}">
                    <a16:creationId xmlns:a16="http://schemas.microsoft.com/office/drawing/2014/main" id="{865DB7AF-A900-4C6B-BC0A-AD16ADDD3B2A}"/>
                  </a:ext>
                </a:extLst>
              </p:cNvPr>
              <p:cNvSpPr txBox="1"/>
              <p:nvPr userDrawn="1"/>
            </p:nvSpPr>
            <p:spPr>
              <a:xfrm>
                <a:off x="695400" y="557455"/>
                <a:ext cx="2104857" cy="305391"/>
              </a:xfrm>
              <a:prstGeom prst="rect">
                <a:avLst/>
              </a:prstGeom>
              <a:noFill/>
            </p:spPr>
            <p:txBody>
              <a:bodyPr wrap="square" rtlCol="0" anchor="ctr">
                <a:spAutoFit/>
              </a:bodyPr>
              <a:lstStyle/>
              <a:p>
                <a:pPr algn="ctr"/>
                <a:r>
                  <a:rPr lang="en-GB" sz="1200">
                    <a:latin typeface="Gotham-Medium" panose="02000604040000020004" pitchFamily="2" charset="0"/>
                  </a:rPr>
                  <a:t>Be Direct</a:t>
                </a:r>
              </a:p>
            </p:txBody>
          </p:sp>
          <p:sp>
            <p:nvSpPr>
              <p:cNvPr id="15" name="Rectangle 14">
                <a:extLst>
                  <a:ext uri="{FF2B5EF4-FFF2-40B4-BE49-F238E27FC236}">
                    <a16:creationId xmlns:a16="http://schemas.microsoft.com/office/drawing/2014/main" id="{BF1821DB-FF8F-421E-865E-F2268441F012}"/>
                  </a:ext>
                </a:extLst>
              </p:cNvPr>
              <p:cNvSpPr/>
              <p:nvPr userDrawn="1"/>
            </p:nvSpPr>
            <p:spPr>
              <a:xfrm>
                <a:off x="3966278" y="3689300"/>
                <a:ext cx="2104857" cy="45220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Gotham-Medium" panose="02000604040000020004" pitchFamily="2" charset="0"/>
                </a:endParaRPr>
              </a:p>
            </p:txBody>
          </p:sp>
          <p:sp>
            <p:nvSpPr>
              <p:cNvPr id="16" name="TextBox 15">
                <a:extLst>
                  <a:ext uri="{FF2B5EF4-FFF2-40B4-BE49-F238E27FC236}">
                    <a16:creationId xmlns:a16="http://schemas.microsoft.com/office/drawing/2014/main" id="{D866E103-C692-4353-96FB-2161B99500AC}"/>
                  </a:ext>
                </a:extLst>
              </p:cNvPr>
              <p:cNvSpPr txBox="1"/>
              <p:nvPr userDrawn="1"/>
            </p:nvSpPr>
            <p:spPr>
              <a:xfrm>
                <a:off x="3966277" y="3660910"/>
                <a:ext cx="2104857" cy="508985"/>
              </a:xfrm>
              <a:prstGeom prst="rect">
                <a:avLst/>
              </a:prstGeom>
              <a:noFill/>
            </p:spPr>
            <p:txBody>
              <a:bodyPr wrap="square" rtlCol="0" anchor="ctr">
                <a:spAutoFit/>
              </a:bodyPr>
              <a:lstStyle/>
              <a:p>
                <a:pPr algn="ctr"/>
                <a:r>
                  <a:rPr lang="en-GB" sz="1200">
                    <a:latin typeface="Gotham-Medium" panose="02000604040000020004" pitchFamily="2" charset="0"/>
                  </a:rPr>
                  <a:t>Manage your emotions</a:t>
                </a:r>
              </a:p>
            </p:txBody>
          </p:sp>
          <p:sp>
            <p:nvSpPr>
              <p:cNvPr id="17" name="Rectangle 16">
                <a:extLst>
                  <a:ext uri="{FF2B5EF4-FFF2-40B4-BE49-F238E27FC236}">
                    <a16:creationId xmlns:a16="http://schemas.microsoft.com/office/drawing/2014/main" id="{26A2C2B3-E27E-4B3E-BC17-0CD3B3468EE2}"/>
                  </a:ext>
                </a:extLst>
              </p:cNvPr>
              <p:cNvSpPr/>
              <p:nvPr userDrawn="1"/>
            </p:nvSpPr>
            <p:spPr>
              <a:xfrm>
                <a:off x="677665" y="3689300"/>
                <a:ext cx="2104857" cy="45220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Gotham-Medium" panose="02000604040000020004" pitchFamily="2" charset="0"/>
                </a:endParaRPr>
              </a:p>
            </p:txBody>
          </p:sp>
          <p:sp>
            <p:nvSpPr>
              <p:cNvPr id="18" name="TextBox 17">
                <a:extLst>
                  <a:ext uri="{FF2B5EF4-FFF2-40B4-BE49-F238E27FC236}">
                    <a16:creationId xmlns:a16="http://schemas.microsoft.com/office/drawing/2014/main" id="{E33D1117-4C8B-46E4-9F96-951A054D9E8F}"/>
                  </a:ext>
                </a:extLst>
              </p:cNvPr>
              <p:cNvSpPr txBox="1"/>
              <p:nvPr userDrawn="1"/>
            </p:nvSpPr>
            <p:spPr>
              <a:xfrm>
                <a:off x="677665" y="3733197"/>
                <a:ext cx="2104857" cy="305391"/>
              </a:xfrm>
              <a:prstGeom prst="rect">
                <a:avLst/>
              </a:prstGeom>
              <a:noFill/>
            </p:spPr>
            <p:txBody>
              <a:bodyPr wrap="square" rtlCol="0" anchor="ctr">
                <a:spAutoFit/>
              </a:bodyPr>
              <a:lstStyle/>
              <a:p>
                <a:pPr algn="ctr"/>
                <a:r>
                  <a:rPr lang="en-GB" sz="1200">
                    <a:latin typeface="Gotham-Medium" panose="02000604040000020004" pitchFamily="2" charset="0"/>
                  </a:rPr>
                  <a:t>Offer a solution</a:t>
                </a:r>
              </a:p>
            </p:txBody>
          </p:sp>
        </p:grpSp>
        <p:grpSp>
          <p:nvGrpSpPr>
            <p:cNvPr id="19" name="Group 18">
              <a:extLst>
                <a:ext uri="{FF2B5EF4-FFF2-40B4-BE49-F238E27FC236}">
                  <a16:creationId xmlns:a16="http://schemas.microsoft.com/office/drawing/2014/main" id="{78E4E441-9104-472B-AF5F-24DBE9467FF7}"/>
                </a:ext>
              </a:extLst>
            </p:cNvPr>
            <p:cNvGrpSpPr/>
            <p:nvPr userDrawn="1"/>
          </p:nvGrpSpPr>
          <p:grpSpPr>
            <a:xfrm>
              <a:off x="6357630" y="299022"/>
              <a:ext cx="6024025" cy="5743499"/>
              <a:chOff x="191344" y="376358"/>
              <a:chExt cx="6453320" cy="6152799"/>
            </a:xfrm>
          </p:grpSpPr>
          <p:sp>
            <p:nvSpPr>
              <p:cNvPr id="20" name="Rectangle 19">
                <a:extLst>
                  <a:ext uri="{FF2B5EF4-FFF2-40B4-BE49-F238E27FC236}">
                    <a16:creationId xmlns:a16="http://schemas.microsoft.com/office/drawing/2014/main" id="{24070CEE-DE4A-4CD1-B5F1-0B799D67A7C2}"/>
                  </a:ext>
                </a:extLst>
              </p:cNvPr>
              <p:cNvSpPr/>
              <p:nvPr userDrawn="1"/>
            </p:nvSpPr>
            <p:spPr>
              <a:xfrm>
                <a:off x="191344" y="376359"/>
                <a:ext cx="3150460" cy="300990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21" name="Rectangle 20">
                <a:extLst>
                  <a:ext uri="{FF2B5EF4-FFF2-40B4-BE49-F238E27FC236}">
                    <a16:creationId xmlns:a16="http://schemas.microsoft.com/office/drawing/2014/main" id="{6DECDB12-AE2F-4B66-8CB0-C83AC851EBE7}"/>
                  </a:ext>
                </a:extLst>
              </p:cNvPr>
              <p:cNvSpPr/>
              <p:nvPr userDrawn="1"/>
            </p:nvSpPr>
            <p:spPr>
              <a:xfrm>
                <a:off x="191344" y="3519250"/>
                <a:ext cx="3150460" cy="300990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22" name="Rectangle 21">
                <a:extLst>
                  <a:ext uri="{FF2B5EF4-FFF2-40B4-BE49-F238E27FC236}">
                    <a16:creationId xmlns:a16="http://schemas.microsoft.com/office/drawing/2014/main" id="{B5D65029-BB86-46DC-8FBF-F034776AE8CE}"/>
                  </a:ext>
                </a:extLst>
              </p:cNvPr>
              <p:cNvSpPr/>
              <p:nvPr userDrawn="1"/>
            </p:nvSpPr>
            <p:spPr>
              <a:xfrm>
                <a:off x="3494204" y="376358"/>
                <a:ext cx="3150460" cy="300990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23" name="Rectangle 22">
                <a:extLst>
                  <a:ext uri="{FF2B5EF4-FFF2-40B4-BE49-F238E27FC236}">
                    <a16:creationId xmlns:a16="http://schemas.microsoft.com/office/drawing/2014/main" id="{06B28733-837C-4AFB-935A-4AE6BEBFB153}"/>
                  </a:ext>
                </a:extLst>
              </p:cNvPr>
              <p:cNvSpPr/>
              <p:nvPr userDrawn="1"/>
            </p:nvSpPr>
            <p:spPr>
              <a:xfrm>
                <a:off x="3494204" y="3519250"/>
                <a:ext cx="3150460" cy="300990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24" name="Rectangle 23">
                <a:extLst>
                  <a:ext uri="{FF2B5EF4-FFF2-40B4-BE49-F238E27FC236}">
                    <a16:creationId xmlns:a16="http://schemas.microsoft.com/office/drawing/2014/main" id="{793343A0-9661-43E2-8AA8-2F562F67D114}"/>
                  </a:ext>
                </a:extLst>
              </p:cNvPr>
              <p:cNvSpPr/>
              <p:nvPr userDrawn="1"/>
            </p:nvSpPr>
            <p:spPr>
              <a:xfrm>
                <a:off x="3984013" y="513553"/>
                <a:ext cx="2104857" cy="45220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Gotham-Medium" panose="02000604040000020004" pitchFamily="2" charset="0"/>
                </a:endParaRPr>
              </a:p>
            </p:txBody>
          </p:sp>
          <p:sp>
            <p:nvSpPr>
              <p:cNvPr id="25" name="TextBox 24">
                <a:extLst>
                  <a:ext uri="{FF2B5EF4-FFF2-40B4-BE49-F238E27FC236}">
                    <a16:creationId xmlns:a16="http://schemas.microsoft.com/office/drawing/2014/main" id="{1FE05C27-1FAC-4B0B-8122-B9E2F6DC7733}"/>
                  </a:ext>
                </a:extLst>
              </p:cNvPr>
              <p:cNvSpPr txBox="1"/>
              <p:nvPr userDrawn="1"/>
            </p:nvSpPr>
            <p:spPr>
              <a:xfrm>
                <a:off x="3984013" y="557455"/>
                <a:ext cx="2104857" cy="305391"/>
              </a:xfrm>
              <a:prstGeom prst="rect">
                <a:avLst/>
              </a:prstGeom>
              <a:noFill/>
            </p:spPr>
            <p:txBody>
              <a:bodyPr wrap="square" rtlCol="0" anchor="ctr">
                <a:spAutoFit/>
              </a:bodyPr>
              <a:lstStyle/>
              <a:p>
                <a:pPr algn="ctr"/>
                <a:r>
                  <a:rPr lang="en-GB" sz="1200">
                    <a:latin typeface="Gotham-Medium" panose="02000604040000020004" pitchFamily="2" charset="0"/>
                  </a:rPr>
                  <a:t>Watch your language</a:t>
                </a:r>
              </a:p>
            </p:txBody>
          </p:sp>
          <p:sp>
            <p:nvSpPr>
              <p:cNvPr id="26" name="Rectangle 25">
                <a:extLst>
                  <a:ext uri="{FF2B5EF4-FFF2-40B4-BE49-F238E27FC236}">
                    <a16:creationId xmlns:a16="http://schemas.microsoft.com/office/drawing/2014/main" id="{1E0FFA58-01A8-4245-91E9-58E2D0AE103A}"/>
                  </a:ext>
                </a:extLst>
              </p:cNvPr>
              <p:cNvSpPr/>
              <p:nvPr userDrawn="1"/>
            </p:nvSpPr>
            <p:spPr>
              <a:xfrm>
                <a:off x="695400" y="513559"/>
                <a:ext cx="2104857" cy="45220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Gotham-Medium" panose="02000604040000020004" pitchFamily="2" charset="0"/>
                </a:endParaRPr>
              </a:p>
            </p:txBody>
          </p:sp>
          <p:sp>
            <p:nvSpPr>
              <p:cNvPr id="27" name="TextBox 26">
                <a:extLst>
                  <a:ext uri="{FF2B5EF4-FFF2-40B4-BE49-F238E27FC236}">
                    <a16:creationId xmlns:a16="http://schemas.microsoft.com/office/drawing/2014/main" id="{7910AB6B-F8BD-45B9-AF1C-7BDE16DCB583}"/>
                  </a:ext>
                </a:extLst>
              </p:cNvPr>
              <p:cNvSpPr txBox="1"/>
              <p:nvPr userDrawn="1"/>
            </p:nvSpPr>
            <p:spPr>
              <a:xfrm>
                <a:off x="695400" y="557456"/>
                <a:ext cx="2104857" cy="305391"/>
              </a:xfrm>
              <a:prstGeom prst="rect">
                <a:avLst/>
              </a:prstGeom>
              <a:noFill/>
            </p:spPr>
            <p:txBody>
              <a:bodyPr wrap="square" rtlCol="0" anchor="ctr">
                <a:spAutoFit/>
              </a:bodyPr>
              <a:lstStyle/>
              <a:p>
                <a:pPr algn="ctr"/>
                <a:r>
                  <a:rPr lang="en-GB" sz="1200">
                    <a:latin typeface="Gotham-Medium" panose="02000604040000020004" pitchFamily="2" charset="0"/>
                  </a:rPr>
                  <a:t>Plan the Conversation</a:t>
                </a:r>
              </a:p>
            </p:txBody>
          </p:sp>
          <p:sp>
            <p:nvSpPr>
              <p:cNvPr id="28" name="Rectangle 27">
                <a:extLst>
                  <a:ext uri="{FF2B5EF4-FFF2-40B4-BE49-F238E27FC236}">
                    <a16:creationId xmlns:a16="http://schemas.microsoft.com/office/drawing/2014/main" id="{872BFE54-2A72-4ED7-9833-5F5F96A0A8BF}"/>
                  </a:ext>
                </a:extLst>
              </p:cNvPr>
              <p:cNvSpPr/>
              <p:nvPr userDrawn="1"/>
            </p:nvSpPr>
            <p:spPr>
              <a:xfrm>
                <a:off x="3966278" y="3689300"/>
                <a:ext cx="2104857" cy="45220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Gotham-Medium" panose="02000604040000020004" pitchFamily="2" charset="0"/>
                </a:endParaRPr>
              </a:p>
            </p:txBody>
          </p:sp>
          <p:sp>
            <p:nvSpPr>
              <p:cNvPr id="29" name="TextBox 28">
                <a:extLst>
                  <a:ext uri="{FF2B5EF4-FFF2-40B4-BE49-F238E27FC236}">
                    <a16:creationId xmlns:a16="http://schemas.microsoft.com/office/drawing/2014/main" id="{33DBDD53-5316-45EC-8442-979176F28CC8}"/>
                  </a:ext>
                </a:extLst>
              </p:cNvPr>
              <p:cNvSpPr txBox="1"/>
              <p:nvPr userDrawn="1"/>
            </p:nvSpPr>
            <p:spPr>
              <a:xfrm>
                <a:off x="3966277" y="3762707"/>
                <a:ext cx="2104857" cy="305391"/>
              </a:xfrm>
              <a:prstGeom prst="rect">
                <a:avLst/>
              </a:prstGeom>
              <a:noFill/>
            </p:spPr>
            <p:txBody>
              <a:bodyPr wrap="square" rtlCol="0" anchor="ctr">
                <a:spAutoFit/>
              </a:bodyPr>
              <a:lstStyle/>
              <a:p>
                <a:pPr algn="ctr"/>
                <a:r>
                  <a:rPr lang="en-GB" sz="1200">
                    <a:latin typeface="Gotham-Medium" panose="02000604040000020004" pitchFamily="2" charset="0"/>
                  </a:rPr>
                  <a:t>Allow Questions</a:t>
                </a:r>
              </a:p>
            </p:txBody>
          </p:sp>
          <p:sp>
            <p:nvSpPr>
              <p:cNvPr id="30" name="Rectangle 29">
                <a:extLst>
                  <a:ext uri="{FF2B5EF4-FFF2-40B4-BE49-F238E27FC236}">
                    <a16:creationId xmlns:a16="http://schemas.microsoft.com/office/drawing/2014/main" id="{C90332B1-963A-4635-B79A-043DDAE7F242}"/>
                  </a:ext>
                </a:extLst>
              </p:cNvPr>
              <p:cNvSpPr/>
              <p:nvPr userDrawn="1"/>
            </p:nvSpPr>
            <p:spPr>
              <a:xfrm>
                <a:off x="677665" y="3689300"/>
                <a:ext cx="2104857" cy="45220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Gotham-Medium" panose="02000604040000020004" pitchFamily="2" charset="0"/>
                </a:endParaRPr>
              </a:p>
            </p:txBody>
          </p:sp>
          <p:sp>
            <p:nvSpPr>
              <p:cNvPr id="31" name="TextBox 30">
                <a:extLst>
                  <a:ext uri="{FF2B5EF4-FFF2-40B4-BE49-F238E27FC236}">
                    <a16:creationId xmlns:a16="http://schemas.microsoft.com/office/drawing/2014/main" id="{CBB72D83-C7B5-4884-86B1-35081C02EAD0}"/>
                  </a:ext>
                </a:extLst>
              </p:cNvPr>
              <p:cNvSpPr txBox="1"/>
              <p:nvPr userDrawn="1"/>
            </p:nvSpPr>
            <p:spPr>
              <a:xfrm>
                <a:off x="677665" y="3733198"/>
                <a:ext cx="2104857" cy="305391"/>
              </a:xfrm>
              <a:prstGeom prst="rect">
                <a:avLst/>
              </a:prstGeom>
              <a:noFill/>
            </p:spPr>
            <p:txBody>
              <a:bodyPr wrap="square" rtlCol="0" anchor="ctr">
                <a:spAutoFit/>
              </a:bodyPr>
              <a:lstStyle/>
              <a:p>
                <a:pPr algn="ctr"/>
                <a:r>
                  <a:rPr lang="en-GB" sz="1200">
                    <a:latin typeface="Gotham-Medium" panose="02000604040000020004" pitchFamily="2" charset="0"/>
                  </a:rPr>
                  <a:t>Be empathetic</a:t>
                </a:r>
              </a:p>
            </p:txBody>
          </p:sp>
        </p:grpSp>
      </p:grpSp>
      <p:sp>
        <p:nvSpPr>
          <p:cNvPr id="33" name="Rectangle 32">
            <a:extLst>
              <a:ext uri="{FF2B5EF4-FFF2-40B4-BE49-F238E27FC236}">
                <a16:creationId xmlns:a16="http://schemas.microsoft.com/office/drawing/2014/main" id="{B98934FC-6A72-4532-91D9-E448052983F4}"/>
              </a:ext>
            </a:extLst>
          </p:cNvPr>
          <p:cNvSpPr/>
          <p:nvPr userDrawn="1"/>
        </p:nvSpPr>
        <p:spPr>
          <a:xfrm>
            <a:off x="0" y="6334063"/>
            <a:ext cx="12192000" cy="53800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54B44054-822F-49B8-A7F8-AFE830417FB8}"/>
              </a:ext>
            </a:extLst>
          </p:cNvPr>
          <p:cNvSpPr txBox="1"/>
          <p:nvPr userDrawn="1"/>
        </p:nvSpPr>
        <p:spPr>
          <a:xfrm flipH="1">
            <a:off x="434366" y="6465212"/>
            <a:ext cx="7081778" cy="276999"/>
          </a:xfrm>
          <a:prstGeom prst="rect">
            <a:avLst/>
          </a:prstGeom>
          <a:noFill/>
        </p:spPr>
        <p:txBody>
          <a:bodyPr wrap="square" rtlCol="0">
            <a:spAutoFit/>
          </a:bodyPr>
          <a:lstStyle/>
          <a:p>
            <a:r>
              <a:rPr lang="en-GB" sz="1200" b="0" dirty="0">
                <a:solidFill>
                  <a:schemeClr val="bg1"/>
                </a:solidFill>
                <a:latin typeface="Arial Black" panose="020B0A04020102020204" pitchFamily="34" charset="0"/>
                <a:cs typeface="Arial Bold" panose="020B0704020202020204" pitchFamily="34" charset="0"/>
              </a:rPr>
              <a:t>Continuous Performance Improvement</a:t>
            </a:r>
            <a:endParaRPr lang="en-GB" sz="1200" dirty="0">
              <a:solidFill>
                <a:schemeClr val="bg1"/>
              </a:solidFill>
              <a:latin typeface="Arial" panose="020B0604020202020204" pitchFamily="34" charset="0"/>
              <a:cs typeface="Arial" panose="020B0604020202020204" pitchFamily="34" charset="0"/>
            </a:endParaRPr>
          </a:p>
        </p:txBody>
      </p:sp>
      <p:pic>
        <p:nvPicPr>
          <p:cNvPr id="35" name="Picture 34" descr="Text&#10;&#10;Description automatically generated">
            <a:extLst>
              <a:ext uri="{FF2B5EF4-FFF2-40B4-BE49-F238E27FC236}">
                <a16:creationId xmlns:a16="http://schemas.microsoft.com/office/drawing/2014/main" id="{E701EBED-E8B1-4B0F-BA1B-BA3ADFE7720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34852" y="6333997"/>
            <a:ext cx="1357148" cy="542924"/>
          </a:xfrm>
          <a:prstGeom prst="rect">
            <a:avLst/>
          </a:prstGeom>
        </p:spPr>
      </p:pic>
      <p:sp>
        <p:nvSpPr>
          <p:cNvPr id="37" name="TextBox 36">
            <a:extLst>
              <a:ext uri="{FF2B5EF4-FFF2-40B4-BE49-F238E27FC236}">
                <a16:creationId xmlns:a16="http://schemas.microsoft.com/office/drawing/2014/main" id="{40BAB4DB-E636-45F6-AE2A-45E52962860E}"/>
              </a:ext>
            </a:extLst>
          </p:cNvPr>
          <p:cNvSpPr txBox="1"/>
          <p:nvPr userDrawn="1"/>
        </p:nvSpPr>
        <p:spPr>
          <a:xfrm>
            <a:off x="36944" y="63796"/>
            <a:ext cx="6017994" cy="477054"/>
          </a:xfrm>
          <a:prstGeom prst="rect">
            <a:avLst/>
          </a:prstGeom>
          <a:noFill/>
        </p:spPr>
        <p:txBody>
          <a:bodyPr wrap="none" rtlCol="0">
            <a:spAutoFit/>
          </a:bodyPr>
          <a:lstStyle/>
          <a:p>
            <a:r>
              <a:rPr lang="en-GB" sz="2500">
                <a:latin typeface="Gotham-Bold" panose="02000804030000020004" pitchFamily="2" charset="0"/>
                <a:cs typeface="Arial" panose="020B0604020202020204" pitchFamily="34" charset="0"/>
              </a:rPr>
              <a:t>Preparing for Honest Conversations</a:t>
            </a:r>
          </a:p>
        </p:txBody>
      </p:sp>
      <p:sp>
        <p:nvSpPr>
          <p:cNvPr id="38" name="TextBox 37">
            <a:extLst>
              <a:ext uri="{FF2B5EF4-FFF2-40B4-BE49-F238E27FC236}">
                <a16:creationId xmlns:a16="http://schemas.microsoft.com/office/drawing/2014/main" id="{7B904D84-F403-479E-847C-35DBF258AD91}"/>
              </a:ext>
            </a:extLst>
          </p:cNvPr>
          <p:cNvSpPr txBox="1"/>
          <p:nvPr userDrawn="1"/>
        </p:nvSpPr>
        <p:spPr>
          <a:xfrm>
            <a:off x="8040813" y="115166"/>
            <a:ext cx="4151187" cy="276999"/>
          </a:xfrm>
          <a:prstGeom prst="rect">
            <a:avLst/>
          </a:prstGeom>
          <a:noFill/>
        </p:spPr>
        <p:txBody>
          <a:bodyPr wrap="square" rtlCol="0" anchor="ctr">
            <a:spAutoFit/>
          </a:bodyPr>
          <a:lstStyle/>
          <a:p>
            <a:pPr algn="ctr"/>
            <a:r>
              <a:rPr lang="en-GB" sz="1200">
                <a:solidFill>
                  <a:srgbClr val="65B32E"/>
                </a:solidFill>
                <a:latin typeface="Gotham-Medium" panose="02000604040000020004" pitchFamily="2" charset="0"/>
              </a:rPr>
              <a:t>Capture notes as the tutor talks through the tips</a:t>
            </a:r>
          </a:p>
        </p:txBody>
      </p:sp>
      <p:sp>
        <p:nvSpPr>
          <p:cNvPr id="39" name="Slide Number Placeholder 5">
            <a:extLst>
              <a:ext uri="{FF2B5EF4-FFF2-40B4-BE49-F238E27FC236}">
                <a16:creationId xmlns:a16="http://schemas.microsoft.com/office/drawing/2014/main" id="{97B5CA8F-92DC-4148-97A7-15B3C76D7D61}"/>
              </a:ext>
            </a:extLst>
          </p:cNvPr>
          <p:cNvSpPr>
            <a:spLocks noGrp="1"/>
          </p:cNvSpPr>
          <p:nvPr>
            <p:ph type="sldNum" sz="quarter" idx="4"/>
          </p:nvPr>
        </p:nvSpPr>
        <p:spPr>
          <a:xfrm>
            <a:off x="34504" y="6420216"/>
            <a:ext cx="422695"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3EE7C1AB-2CB3-4696-976C-3494BE0DC2BC}" type="slidenum">
              <a:rPr lang="en-GB" smtClean="0"/>
              <a:pPr/>
              <a:t>‹#›</a:t>
            </a:fld>
            <a:endParaRPr lang="en-GB"/>
          </a:p>
        </p:txBody>
      </p:sp>
      <p:sp>
        <p:nvSpPr>
          <p:cNvPr id="40" name="Slide Number Placeholder 5">
            <a:extLst>
              <a:ext uri="{FF2B5EF4-FFF2-40B4-BE49-F238E27FC236}">
                <a16:creationId xmlns:a16="http://schemas.microsoft.com/office/drawing/2014/main" id="{783E7948-F62C-4997-BD8D-741B2934CD4F}"/>
              </a:ext>
            </a:extLst>
          </p:cNvPr>
          <p:cNvSpPr txBox="1">
            <a:spLocks/>
          </p:cNvSpPr>
          <p:nvPr userDrawn="1"/>
        </p:nvSpPr>
        <p:spPr>
          <a:xfrm>
            <a:off x="34503" y="6414318"/>
            <a:ext cx="4226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E7C1AB-2CB3-4696-976C-3494BE0DC2BC}" type="slidenum">
              <a:rPr lang="en-GB" smtClean="0"/>
              <a:pPr/>
              <a:t>‹#›</a:t>
            </a:fld>
            <a:endParaRPr lang="en-GB"/>
          </a:p>
        </p:txBody>
      </p:sp>
    </p:spTree>
    <p:custDataLst>
      <p:tags r:id="rId1"/>
    </p:custDataLst>
    <p:extLst>
      <p:ext uri="{BB962C8B-B14F-4D97-AF65-F5344CB8AC3E}">
        <p14:creationId xmlns:p14="http://schemas.microsoft.com/office/powerpoint/2010/main" val="2117417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9E8DCC-0E8F-4BB8-A420-D358E11868BE}"/>
              </a:ext>
            </a:extLst>
          </p:cNvPr>
          <p:cNvPicPr>
            <a:picLocks noChangeAspect="1"/>
          </p:cNvPicPr>
          <p:nvPr userDrawn="1"/>
        </p:nvPicPr>
        <p:blipFill>
          <a:blip r:embed="rId3"/>
          <a:stretch>
            <a:fillRect/>
          </a:stretch>
        </p:blipFill>
        <p:spPr>
          <a:xfrm>
            <a:off x="74467" y="-12931"/>
            <a:ext cx="5707496" cy="2899776"/>
          </a:xfrm>
          <a:prstGeom prst="rect">
            <a:avLst/>
          </a:prstGeom>
        </p:spPr>
      </p:pic>
      <p:grpSp>
        <p:nvGrpSpPr>
          <p:cNvPr id="6" name="Group 5">
            <a:extLst>
              <a:ext uri="{FF2B5EF4-FFF2-40B4-BE49-F238E27FC236}">
                <a16:creationId xmlns:a16="http://schemas.microsoft.com/office/drawing/2014/main" id="{0E2FED56-72A4-4EAC-9126-EC64594C81E9}"/>
              </a:ext>
            </a:extLst>
          </p:cNvPr>
          <p:cNvGrpSpPr/>
          <p:nvPr userDrawn="1"/>
        </p:nvGrpSpPr>
        <p:grpSpPr>
          <a:xfrm>
            <a:off x="5781963" y="307798"/>
            <a:ext cx="4821380" cy="2707344"/>
            <a:chOff x="6325096" y="420975"/>
            <a:chExt cx="4821380" cy="2707344"/>
          </a:xfrm>
        </p:grpSpPr>
        <p:sp>
          <p:nvSpPr>
            <p:cNvPr id="7" name="Rectangle 6">
              <a:extLst>
                <a:ext uri="{FF2B5EF4-FFF2-40B4-BE49-F238E27FC236}">
                  <a16:creationId xmlns:a16="http://schemas.microsoft.com/office/drawing/2014/main" id="{FBD23E5F-B33A-478E-883A-9E8E230EFE40}"/>
                </a:ext>
              </a:extLst>
            </p:cNvPr>
            <p:cNvSpPr/>
            <p:nvPr/>
          </p:nvSpPr>
          <p:spPr>
            <a:xfrm>
              <a:off x="6325096" y="420975"/>
              <a:ext cx="4821380" cy="2707344"/>
            </a:xfrm>
            <a:prstGeom prst="rect">
              <a:avLst/>
            </a:prstGeom>
            <a:solidFill>
              <a:schemeClr val="bg1"/>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B8D1B482-FAA5-4C41-A5DA-8D923D7FBF57}"/>
                </a:ext>
              </a:extLst>
            </p:cNvPr>
            <p:cNvSpPr txBox="1"/>
            <p:nvPr/>
          </p:nvSpPr>
          <p:spPr>
            <a:xfrm>
              <a:off x="6542562" y="620485"/>
              <a:ext cx="4386447" cy="2308324"/>
            </a:xfrm>
            <a:prstGeom prst="rect">
              <a:avLst/>
            </a:prstGeom>
            <a:noFill/>
          </p:spPr>
          <p:txBody>
            <a:bodyPr wrap="square" rtlCol="0">
              <a:spAutoFit/>
            </a:bodyPr>
            <a:lstStyle/>
            <a:p>
              <a:r>
                <a:rPr lang="en-GB" b="1">
                  <a:latin typeface="Arial" panose="020B0604020202020204" pitchFamily="34" charset="0"/>
                  <a:cs typeface="Arial" panose="020B0604020202020204" pitchFamily="34" charset="0"/>
                </a:rPr>
                <a:t>Scenario 1 </a:t>
              </a:r>
            </a:p>
            <a:p>
              <a:endParaRPr lang="en-GB" b="1">
                <a:latin typeface="Arial" panose="020B0604020202020204" pitchFamily="34" charset="0"/>
                <a:cs typeface="Arial" panose="020B0604020202020204" pitchFamily="34" charset="0"/>
              </a:endParaRPr>
            </a:p>
            <a:p>
              <a:r>
                <a:rPr lang="en-GB">
                  <a:latin typeface="Arial" panose="020B0604020202020204" pitchFamily="34" charset="0"/>
                  <a:cs typeface="Arial" panose="020B0604020202020204" pitchFamily="34" charset="0"/>
                </a:rPr>
                <a:t>This colleague is a productive and efficient member of your team. You can always trust them to get the job done on time. However spelling and grammar errors in their work have been pointed out to you and you need to address this.</a:t>
              </a:r>
            </a:p>
          </p:txBody>
        </p:sp>
      </p:grpSp>
      <p:grpSp>
        <p:nvGrpSpPr>
          <p:cNvPr id="9" name="Group 8">
            <a:extLst>
              <a:ext uri="{FF2B5EF4-FFF2-40B4-BE49-F238E27FC236}">
                <a16:creationId xmlns:a16="http://schemas.microsoft.com/office/drawing/2014/main" id="{78024EDC-C7CC-4A1A-B119-82F512CFCBB0}"/>
              </a:ext>
            </a:extLst>
          </p:cNvPr>
          <p:cNvGrpSpPr/>
          <p:nvPr userDrawn="1"/>
        </p:nvGrpSpPr>
        <p:grpSpPr>
          <a:xfrm rot="194811">
            <a:off x="1105251" y="3220720"/>
            <a:ext cx="4821380" cy="2707344"/>
            <a:chOff x="831562" y="3429000"/>
            <a:chExt cx="4821380" cy="2707344"/>
          </a:xfrm>
        </p:grpSpPr>
        <p:sp>
          <p:nvSpPr>
            <p:cNvPr id="10" name="Rectangle 9">
              <a:extLst>
                <a:ext uri="{FF2B5EF4-FFF2-40B4-BE49-F238E27FC236}">
                  <a16:creationId xmlns:a16="http://schemas.microsoft.com/office/drawing/2014/main" id="{9A6F0EF1-2F13-476F-892D-E7BDA4ABBBF2}"/>
                </a:ext>
              </a:extLst>
            </p:cNvPr>
            <p:cNvSpPr/>
            <p:nvPr/>
          </p:nvSpPr>
          <p:spPr>
            <a:xfrm>
              <a:off x="831562" y="3429000"/>
              <a:ext cx="4821380" cy="2707344"/>
            </a:xfrm>
            <a:prstGeom prst="rect">
              <a:avLst/>
            </a:prstGeom>
            <a:solidFill>
              <a:schemeClr val="bg1"/>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C9C6A4E2-554C-4F26-AF12-A3F5E9338232}"/>
                </a:ext>
              </a:extLst>
            </p:cNvPr>
            <p:cNvSpPr txBox="1"/>
            <p:nvPr/>
          </p:nvSpPr>
          <p:spPr>
            <a:xfrm>
              <a:off x="944211" y="3628510"/>
              <a:ext cx="4708731" cy="2308324"/>
            </a:xfrm>
            <a:prstGeom prst="rect">
              <a:avLst/>
            </a:prstGeom>
            <a:noFill/>
          </p:spPr>
          <p:txBody>
            <a:bodyPr wrap="square" rtlCol="0">
              <a:spAutoFit/>
            </a:bodyPr>
            <a:lstStyle/>
            <a:p>
              <a:r>
                <a:rPr lang="en-GB" b="1">
                  <a:latin typeface="Arial" panose="020B0604020202020204" pitchFamily="34" charset="0"/>
                  <a:cs typeface="Arial" panose="020B0604020202020204" pitchFamily="34" charset="0"/>
                </a:rPr>
                <a:t>Scenario 2</a:t>
              </a:r>
            </a:p>
            <a:p>
              <a:endParaRPr lang="en-GB" b="1">
                <a:latin typeface="Arial" panose="020B0604020202020204" pitchFamily="34" charset="0"/>
                <a:cs typeface="Arial" panose="020B0604020202020204" pitchFamily="34" charset="0"/>
              </a:endParaRPr>
            </a:p>
            <a:p>
              <a:r>
                <a:rPr lang="en-GB">
                  <a:latin typeface="Arial" panose="020B0604020202020204" pitchFamily="34" charset="0"/>
                  <a:cs typeface="Arial" panose="020B0604020202020204" pitchFamily="34" charset="0"/>
                </a:rPr>
                <a:t>This colleague is efficient and organised. You have noticed that in meetings they are assertive but they can come across as aggressive and this means that they are not a popular person to work with. You need to support this person to address this issue.</a:t>
              </a:r>
            </a:p>
          </p:txBody>
        </p:sp>
      </p:grpSp>
      <p:grpSp>
        <p:nvGrpSpPr>
          <p:cNvPr id="12" name="Group 11">
            <a:extLst>
              <a:ext uri="{FF2B5EF4-FFF2-40B4-BE49-F238E27FC236}">
                <a16:creationId xmlns:a16="http://schemas.microsoft.com/office/drawing/2014/main" id="{836296CB-AEF7-42C7-91FC-0A9DF652B5D4}"/>
              </a:ext>
            </a:extLst>
          </p:cNvPr>
          <p:cNvGrpSpPr/>
          <p:nvPr userDrawn="1"/>
        </p:nvGrpSpPr>
        <p:grpSpPr>
          <a:xfrm rot="21395613">
            <a:off x="6569908" y="3347808"/>
            <a:ext cx="4821380" cy="2707344"/>
            <a:chOff x="6325096" y="3429000"/>
            <a:chExt cx="4821380" cy="2707344"/>
          </a:xfrm>
        </p:grpSpPr>
        <p:sp>
          <p:nvSpPr>
            <p:cNvPr id="13" name="Rectangle 12">
              <a:extLst>
                <a:ext uri="{FF2B5EF4-FFF2-40B4-BE49-F238E27FC236}">
                  <a16:creationId xmlns:a16="http://schemas.microsoft.com/office/drawing/2014/main" id="{2CFF5FD3-40F6-4E7E-9D82-84AA3783B841}"/>
                </a:ext>
              </a:extLst>
            </p:cNvPr>
            <p:cNvSpPr/>
            <p:nvPr/>
          </p:nvSpPr>
          <p:spPr>
            <a:xfrm>
              <a:off x="6325096" y="3429000"/>
              <a:ext cx="4821380" cy="2707344"/>
            </a:xfrm>
            <a:prstGeom prst="rect">
              <a:avLst/>
            </a:prstGeom>
            <a:solidFill>
              <a:schemeClr val="bg1"/>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57EEB709-850B-4B2D-A6BA-54F73F38810E}"/>
                </a:ext>
              </a:extLst>
            </p:cNvPr>
            <p:cNvSpPr txBox="1"/>
            <p:nvPr/>
          </p:nvSpPr>
          <p:spPr>
            <a:xfrm>
              <a:off x="6493211" y="3490010"/>
              <a:ext cx="4653265" cy="2585323"/>
            </a:xfrm>
            <a:prstGeom prst="rect">
              <a:avLst/>
            </a:prstGeom>
            <a:noFill/>
          </p:spPr>
          <p:txBody>
            <a:bodyPr wrap="square" rtlCol="0">
              <a:spAutoFit/>
            </a:bodyPr>
            <a:lstStyle/>
            <a:p>
              <a:r>
                <a:rPr lang="en-GB" b="1">
                  <a:latin typeface="Arial" panose="020B0604020202020204" pitchFamily="34" charset="0"/>
                  <a:cs typeface="Arial" panose="020B0604020202020204" pitchFamily="34" charset="0"/>
                </a:rPr>
                <a:t>Scenario 3</a:t>
              </a:r>
            </a:p>
            <a:p>
              <a:r>
                <a:rPr lang="en-GB" b="1">
                  <a:latin typeface="Arial" panose="020B0604020202020204" pitchFamily="34" charset="0"/>
                  <a:cs typeface="Arial" panose="020B0604020202020204" pitchFamily="34" charset="0"/>
                </a:rPr>
                <a:t> </a:t>
              </a:r>
            </a:p>
            <a:p>
              <a:r>
                <a:rPr lang="en-GB">
                  <a:latin typeface="Arial" panose="020B0604020202020204" pitchFamily="34" charset="0"/>
                  <a:cs typeface="Arial" panose="020B0604020202020204" pitchFamily="34" charset="0"/>
                </a:rPr>
                <a:t>This colleague is very skilled in their role. They have a lot of knowledge and are a valuable member of your team. However they don’t respond to emails quickly and often don’t clarify timescales which results in frustrating others as deadlines are missed. You need to address this.</a:t>
              </a:r>
            </a:p>
          </p:txBody>
        </p:sp>
      </p:grpSp>
      <p:sp>
        <p:nvSpPr>
          <p:cNvPr id="15" name="Rectangle 14">
            <a:extLst>
              <a:ext uri="{FF2B5EF4-FFF2-40B4-BE49-F238E27FC236}">
                <a16:creationId xmlns:a16="http://schemas.microsoft.com/office/drawing/2014/main" id="{632B2753-1236-4B5A-BA64-2D5DAA5525FA}"/>
              </a:ext>
            </a:extLst>
          </p:cNvPr>
          <p:cNvSpPr/>
          <p:nvPr userDrawn="1"/>
        </p:nvSpPr>
        <p:spPr>
          <a:xfrm>
            <a:off x="0" y="6334063"/>
            <a:ext cx="12192000" cy="53800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EFC351ED-24FF-411D-8169-9138CC2AB8AC}"/>
              </a:ext>
            </a:extLst>
          </p:cNvPr>
          <p:cNvSpPr txBox="1"/>
          <p:nvPr userDrawn="1"/>
        </p:nvSpPr>
        <p:spPr>
          <a:xfrm flipH="1">
            <a:off x="434366" y="6465212"/>
            <a:ext cx="7081778" cy="276999"/>
          </a:xfrm>
          <a:prstGeom prst="rect">
            <a:avLst/>
          </a:prstGeom>
          <a:noFill/>
        </p:spPr>
        <p:txBody>
          <a:bodyPr wrap="square" rtlCol="0">
            <a:spAutoFit/>
          </a:bodyPr>
          <a:lstStyle/>
          <a:p>
            <a:r>
              <a:rPr lang="en-GB" sz="1200" b="0" dirty="0">
                <a:solidFill>
                  <a:schemeClr val="bg1"/>
                </a:solidFill>
                <a:latin typeface="Arial Black" panose="020B0A04020102020204" pitchFamily="34" charset="0"/>
                <a:cs typeface="Arial Bold" panose="020B0704020202020204" pitchFamily="34" charset="0"/>
              </a:rPr>
              <a:t>Continuous Performance Improvement</a:t>
            </a:r>
            <a:endParaRPr lang="en-GB" sz="1200" dirty="0">
              <a:solidFill>
                <a:schemeClr val="bg1"/>
              </a:solidFill>
              <a:latin typeface="Arial" panose="020B0604020202020204" pitchFamily="34" charset="0"/>
              <a:cs typeface="Arial" panose="020B0604020202020204" pitchFamily="34" charset="0"/>
            </a:endParaRPr>
          </a:p>
        </p:txBody>
      </p:sp>
      <p:pic>
        <p:nvPicPr>
          <p:cNvPr id="17" name="Picture 16" descr="Text&#10;&#10;Description automatically generated">
            <a:extLst>
              <a:ext uri="{FF2B5EF4-FFF2-40B4-BE49-F238E27FC236}">
                <a16:creationId xmlns:a16="http://schemas.microsoft.com/office/drawing/2014/main" id="{BAD840DE-9468-4CAF-A1A0-F2F9EEAF59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34852" y="6333997"/>
            <a:ext cx="1357148" cy="542924"/>
          </a:xfrm>
          <a:prstGeom prst="rect">
            <a:avLst/>
          </a:prstGeom>
        </p:spPr>
      </p:pic>
      <p:sp>
        <p:nvSpPr>
          <p:cNvPr id="19" name="Slide Number Placeholder 5">
            <a:extLst>
              <a:ext uri="{FF2B5EF4-FFF2-40B4-BE49-F238E27FC236}">
                <a16:creationId xmlns:a16="http://schemas.microsoft.com/office/drawing/2014/main" id="{C006E0D3-6D6A-4DB7-A430-386BDBCFEABB}"/>
              </a:ext>
            </a:extLst>
          </p:cNvPr>
          <p:cNvSpPr>
            <a:spLocks noGrp="1"/>
          </p:cNvSpPr>
          <p:nvPr>
            <p:ph type="sldNum" sz="quarter" idx="4"/>
          </p:nvPr>
        </p:nvSpPr>
        <p:spPr>
          <a:xfrm>
            <a:off x="34504" y="6411590"/>
            <a:ext cx="422695"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3EE7C1AB-2CB3-4696-976C-3494BE0DC2BC}" type="slidenum">
              <a:rPr lang="en-GB" smtClean="0"/>
              <a:pPr/>
              <a:t>‹#›</a:t>
            </a:fld>
            <a:endParaRPr lang="en-GB"/>
          </a:p>
        </p:txBody>
      </p:sp>
      <p:sp>
        <p:nvSpPr>
          <p:cNvPr id="20" name="Slide Number Placeholder 5">
            <a:extLst>
              <a:ext uri="{FF2B5EF4-FFF2-40B4-BE49-F238E27FC236}">
                <a16:creationId xmlns:a16="http://schemas.microsoft.com/office/drawing/2014/main" id="{B8B67C8C-1A7E-43A4-9D1F-1AF371686E60}"/>
              </a:ext>
            </a:extLst>
          </p:cNvPr>
          <p:cNvSpPr txBox="1">
            <a:spLocks/>
          </p:cNvSpPr>
          <p:nvPr userDrawn="1"/>
        </p:nvSpPr>
        <p:spPr>
          <a:xfrm>
            <a:off x="34503" y="6405692"/>
            <a:ext cx="4226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E7C1AB-2CB3-4696-976C-3494BE0DC2BC}" type="slidenum">
              <a:rPr lang="en-GB" smtClean="0"/>
              <a:pPr/>
              <a:t>‹#›</a:t>
            </a:fld>
            <a:endParaRPr lang="en-GB"/>
          </a:p>
        </p:txBody>
      </p:sp>
    </p:spTree>
    <p:custDataLst>
      <p:tags r:id="rId1"/>
    </p:custDataLst>
    <p:extLst>
      <p:ext uri="{BB962C8B-B14F-4D97-AF65-F5344CB8AC3E}">
        <p14:creationId xmlns:p14="http://schemas.microsoft.com/office/powerpoint/2010/main" val="3647482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43A9FD81-7DD4-4864-9FCB-C9D19E1D4F2F}"/>
              </a:ext>
            </a:extLst>
          </p:cNvPr>
          <p:cNvSpPr/>
          <p:nvPr userDrawn="1"/>
        </p:nvSpPr>
        <p:spPr>
          <a:xfrm>
            <a:off x="133580" y="623932"/>
            <a:ext cx="2911948" cy="2710395"/>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8DD088CF-13F8-437A-B64F-4CF83C2CCD47}"/>
              </a:ext>
            </a:extLst>
          </p:cNvPr>
          <p:cNvSpPr/>
          <p:nvPr userDrawn="1"/>
        </p:nvSpPr>
        <p:spPr>
          <a:xfrm>
            <a:off x="174676" y="675302"/>
            <a:ext cx="2829756" cy="571607"/>
          </a:xfrm>
          <a:prstGeom prst="roundRect">
            <a:avLst>
              <a:gd name="adj" fmla="val 17524"/>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a:latin typeface="Arial Black" panose="020B0A04020102020204" pitchFamily="34" charset="0"/>
              </a:rPr>
              <a:t>SETUP</a:t>
            </a:r>
          </a:p>
        </p:txBody>
      </p:sp>
      <p:sp>
        <p:nvSpPr>
          <p:cNvPr id="11" name="Rectangle: Rounded Corners 10">
            <a:extLst>
              <a:ext uri="{FF2B5EF4-FFF2-40B4-BE49-F238E27FC236}">
                <a16:creationId xmlns:a16="http://schemas.microsoft.com/office/drawing/2014/main" id="{8889C161-1790-4540-9243-61F7AE9299C9}"/>
              </a:ext>
            </a:extLst>
          </p:cNvPr>
          <p:cNvSpPr/>
          <p:nvPr userDrawn="1"/>
        </p:nvSpPr>
        <p:spPr>
          <a:xfrm>
            <a:off x="3137872" y="623932"/>
            <a:ext cx="2911948" cy="2710395"/>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871FB502-2440-4949-9AF6-45C1DBAAEAFA}"/>
              </a:ext>
            </a:extLst>
          </p:cNvPr>
          <p:cNvSpPr/>
          <p:nvPr userDrawn="1"/>
        </p:nvSpPr>
        <p:spPr>
          <a:xfrm>
            <a:off x="3178968" y="675302"/>
            <a:ext cx="2829756" cy="571607"/>
          </a:xfrm>
          <a:prstGeom prst="roundRect">
            <a:avLst>
              <a:gd name="adj" fmla="val 17524"/>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a:latin typeface="Arial Black" panose="020B0A04020102020204" pitchFamily="34" charset="0"/>
              </a:rPr>
              <a:t>PREPERATION</a:t>
            </a:r>
          </a:p>
        </p:txBody>
      </p:sp>
      <p:sp>
        <p:nvSpPr>
          <p:cNvPr id="14" name="Rectangle: Rounded Corners 13">
            <a:extLst>
              <a:ext uri="{FF2B5EF4-FFF2-40B4-BE49-F238E27FC236}">
                <a16:creationId xmlns:a16="http://schemas.microsoft.com/office/drawing/2014/main" id="{7C2921FC-E13D-4A44-B682-7DC3946E0838}"/>
              </a:ext>
            </a:extLst>
          </p:cNvPr>
          <p:cNvSpPr/>
          <p:nvPr userDrawn="1"/>
        </p:nvSpPr>
        <p:spPr>
          <a:xfrm>
            <a:off x="6146332" y="623932"/>
            <a:ext cx="2911948" cy="2710395"/>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D94AEE55-121B-4DD0-ACEF-B5D68ED7F422}"/>
              </a:ext>
            </a:extLst>
          </p:cNvPr>
          <p:cNvSpPr/>
          <p:nvPr userDrawn="1"/>
        </p:nvSpPr>
        <p:spPr>
          <a:xfrm>
            <a:off x="6187428" y="675302"/>
            <a:ext cx="2829756" cy="571607"/>
          </a:xfrm>
          <a:prstGeom prst="roundRect">
            <a:avLst>
              <a:gd name="adj" fmla="val 17524"/>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a:latin typeface="Arial Black" panose="020B0A04020102020204" pitchFamily="34" charset="0"/>
              </a:rPr>
              <a:t>FEEDBACK</a:t>
            </a:r>
          </a:p>
        </p:txBody>
      </p:sp>
      <p:sp>
        <p:nvSpPr>
          <p:cNvPr id="17" name="Rectangle: Rounded Corners 16">
            <a:extLst>
              <a:ext uri="{FF2B5EF4-FFF2-40B4-BE49-F238E27FC236}">
                <a16:creationId xmlns:a16="http://schemas.microsoft.com/office/drawing/2014/main" id="{5315202C-E2E6-4141-8CBB-3E46D0913C6A}"/>
              </a:ext>
            </a:extLst>
          </p:cNvPr>
          <p:cNvSpPr/>
          <p:nvPr userDrawn="1"/>
        </p:nvSpPr>
        <p:spPr>
          <a:xfrm>
            <a:off x="9150624" y="623932"/>
            <a:ext cx="2911948" cy="2710395"/>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87518DB1-CFF0-4BAD-9AB5-235445BF428B}"/>
              </a:ext>
            </a:extLst>
          </p:cNvPr>
          <p:cNvSpPr/>
          <p:nvPr userDrawn="1"/>
        </p:nvSpPr>
        <p:spPr>
          <a:xfrm>
            <a:off x="9191720" y="675302"/>
            <a:ext cx="2829756" cy="571607"/>
          </a:xfrm>
          <a:prstGeom prst="roundRect">
            <a:avLst>
              <a:gd name="adj" fmla="val 17524"/>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a:latin typeface="Arial Black" panose="020B0A04020102020204" pitchFamily="34" charset="0"/>
              </a:rPr>
              <a:t>HONEST CONVERSATIONS</a:t>
            </a:r>
          </a:p>
        </p:txBody>
      </p:sp>
      <p:sp>
        <p:nvSpPr>
          <p:cNvPr id="21" name="TextBox 20">
            <a:extLst>
              <a:ext uri="{FF2B5EF4-FFF2-40B4-BE49-F238E27FC236}">
                <a16:creationId xmlns:a16="http://schemas.microsoft.com/office/drawing/2014/main" id="{2AFA1AE7-FEAF-46E6-817A-F71A39D9C760}"/>
              </a:ext>
            </a:extLst>
          </p:cNvPr>
          <p:cNvSpPr txBox="1"/>
          <p:nvPr userDrawn="1"/>
        </p:nvSpPr>
        <p:spPr>
          <a:xfrm>
            <a:off x="7745171" y="3548768"/>
            <a:ext cx="1757091" cy="1015663"/>
          </a:xfrm>
          <a:prstGeom prst="rect">
            <a:avLst/>
          </a:prstGeom>
          <a:noFill/>
        </p:spPr>
        <p:txBody>
          <a:bodyPr wrap="square" rtlCol="0">
            <a:spAutoFit/>
          </a:bodyPr>
          <a:lstStyle/>
          <a:p>
            <a:pPr algn="r"/>
            <a:r>
              <a:rPr lang="en-GB" sz="1500">
                <a:latin typeface="Arial" panose="020B0604020202020204" pitchFamily="34" charset="0"/>
                <a:cs typeface="Arial" panose="020B0604020202020204" pitchFamily="34" charset="0"/>
              </a:rPr>
              <a:t>Driving High Performance in remote teams Playbook</a:t>
            </a:r>
          </a:p>
        </p:txBody>
      </p:sp>
      <p:sp>
        <p:nvSpPr>
          <p:cNvPr id="23" name="TextBox 22">
            <a:extLst>
              <a:ext uri="{FF2B5EF4-FFF2-40B4-BE49-F238E27FC236}">
                <a16:creationId xmlns:a16="http://schemas.microsoft.com/office/drawing/2014/main" id="{E61D3DB2-4720-42B6-8A22-BBCF2BCE269D}"/>
              </a:ext>
            </a:extLst>
          </p:cNvPr>
          <p:cNvSpPr txBox="1"/>
          <p:nvPr userDrawn="1"/>
        </p:nvSpPr>
        <p:spPr>
          <a:xfrm>
            <a:off x="9817840" y="5533470"/>
            <a:ext cx="1757091" cy="553998"/>
          </a:xfrm>
          <a:prstGeom prst="rect">
            <a:avLst/>
          </a:prstGeom>
          <a:noFill/>
        </p:spPr>
        <p:txBody>
          <a:bodyPr wrap="square" rtlCol="0">
            <a:spAutoFit/>
          </a:bodyPr>
          <a:lstStyle/>
          <a:p>
            <a:r>
              <a:rPr lang="en-GB" sz="1500">
                <a:latin typeface="Arial" panose="020B0604020202020204" pitchFamily="34" charset="0"/>
                <a:cs typeface="Arial" panose="020B0604020202020204" pitchFamily="34" charset="0"/>
              </a:rPr>
              <a:t>Coaching Self-Assessment</a:t>
            </a:r>
          </a:p>
        </p:txBody>
      </p:sp>
      <p:sp>
        <p:nvSpPr>
          <p:cNvPr id="24" name="Rectangle: Rounded Corners 23">
            <a:extLst>
              <a:ext uri="{FF2B5EF4-FFF2-40B4-BE49-F238E27FC236}">
                <a16:creationId xmlns:a16="http://schemas.microsoft.com/office/drawing/2014/main" id="{E9B534C7-A3E5-4182-8525-1D598B25D93C}"/>
              </a:ext>
            </a:extLst>
          </p:cNvPr>
          <p:cNvSpPr/>
          <p:nvPr userDrawn="1"/>
        </p:nvSpPr>
        <p:spPr>
          <a:xfrm>
            <a:off x="144662" y="3512725"/>
            <a:ext cx="5905157" cy="2710395"/>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Rounded Corners 24">
            <a:extLst>
              <a:ext uri="{FF2B5EF4-FFF2-40B4-BE49-F238E27FC236}">
                <a16:creationId xmlns:a16="http://schemas.microsoft.com/office/drawing/2014/main" id="{3F531AB8-E2FC-4A5A-93CD-7C22462D9D0B}"/>
              </a:ext>
            </a:extLst>
          </p:cNvPr>
          <p:cNvSpPr/>
          <p:nvPr userDrawn="1"/>
        </p:nvSpPr>
        <p:spPr>
          <a:xfrm>
            <a:off x="185758" y="3564095"/>
            <a:ext cx="5822966" cy="571607"/>
          </a:xfrm>
          <a:prstGeom prst="roundRect">
            <a:avLst>
              <a:gd name="adj" fmla="val 17524"/>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a:latin typeface="Arial Black" panose="020B0A04020102020204" pitchFamily="34" charset="0"/>
              </a:rPr>
              <a:t>Academy / LinkedIn Learning Recommendations</a:t>
            </a:r>
          </a:p>
        </p:txBody>
      </p:sp>
      <p:sp>
        <p:nvSpPr>
          <p:cNvPr id="26" name="TextBox 25">
            <a:extLst>
              <a:ext uri="{FF2B5EF4-FFF2-40B4-BE49-F238E27FC236}">
                <a16:creationId xmlns:a16="http://schemas.microsoft.com/office/drawing/2014/main" id="{AE27178B-8C6B-44BB-AE06-D4BDC7230CAC}"/>
              </a:ext>
            </a:extLst>
          </p:cNvPr>
          <p:cNvSpPr txBox="1"/>
          <p:nvPr userDrawn="1"/>
        </p:nvSpPr>
        <p:spPr>
          <a:xfrm>
            <a:off x="36944" y="63796"/>
            <a:ext cx="2924198" cy="477054"/>
          </a:xfrm>
          <a:prstGeom prst="rect">
            <a:avLst/>
          </a:prstGeom>
          <a:noFill/>
        </p:spPr>
        <p:txBody>
          <a:bodyPr wrap="none" rtlCol="0">
            <a:spAutoFit/>
          </a:bodyPr>
          <a:lstStyle/>
          <a:p>
            <a:r>
              <a:rPr lang="en-GB" sz="2500">
                <a:latin typeface="Gotham-Bold" panose="02000804030000020004" pitchFamily="2" charset="0"/>
                <a:cs typeface="Arial" panose="020B0604020202020204" pitchFamily="34" charset="0"/>
              </a:rPr>
              <a:t>Further Learning</a:t>
            </a:r>
          </a:p>
        </p:txBody>
      </p:sp>
      <p:sp>
        <p:nvSpPr>
          <p:cNvPr id="57" name="Rectangle 56">
            <a:extLst>
              <a:ext uri="{FF2B5EF4-FFF2-40B4-BE49-F238E27FC236}">
                <a16:creationId xmlns:a16="http://schemas.microsoft.com/office/drawing/2014/main" id="{EE8B3CAF-4B65-49D3-AB0D-0036089D4DCA}"/>
              </a:ext>
            </a:extLst>
          </p:cNvPr>
          <p:cNvSpPr/>
          <p:nvPr userDrawn="1"/>
        </p:nvSpPr>
        <p:spPr>
          <a:xfrm>
            <a:off x="0" y="6334063"/>
            <a:ext cx="12192000" cy="53800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8" name="TextBox 57">
            <a:extLst>
              <a:ext uri="{FF2B5EF4-FFF2-40B4-BE49-F238E27FC236}">
                <a16:creationId xmlns:a16="http://schemas.microsoft.com/office/drawing/2014/main" id="{ACDF4463-B609-4590-A784-F1109C91217F}"/>
              </a:ext>
            </a:extLst>
          </p:cNvPr>
          <p:cNvSpPr txBox="1"/>
          <p:nvPr userDrawn="1"/>
        </p:nvSpPr>
        <p:spPr>
          <a:xfrm flipH="1">
            <a:off x="434366" y="6465212"/>
            <a:ext cx="7081778" cy="276999"/>
          </a:xfrm>
          <a:prstGeom prst="rect">
            <a:avLst/>
          </a:prstGeom>
          <a:noFill/>
        </p:spPr>
        <p:txBody>
          <a:bodyPr wrap="square" rtlCol="0">
            <a:spAutoFit/>
          </a:bodyPr>
          <a:lstStyle/>
          <a:p>
            <a:r>
              <a:rPr lang="en-GB" sz="1200" b="0" dirty="0">
                <a:solidFill>
                  <a:schemeClr val="bg1"/>
                </a:solidFill>
                <a:latin typeface="Arial Black" panose="020B0A04020102020204" pitchFamily="34" charset="0"/>
                <a:cs typeface="Arial Bold" panose="020B0704020202020204" pitchFamily="34" charset="0"/>
              </a:rPr>
              <a:t>Continuous Performance Improvement</a:t>
            </a:r>
            <a:endParaRPr lang="en-GB" sz="1200" dirty="0">
              <a:solidFill>
                <a:schemeClr val="bg1"/>
              </a:solidFill>
              <a:latin typeface="Arial" panose="020B0604020202020204" pitchFamily="34" charset="0"/>
              <a:cs typeface="Arial" panose="020B0604020202020204" pitchFamily="34" charset="0"/>
            </a:endParaRPr>
          </a:p>
        </p:txBody>
      </p:sp>
      <p:pic>
        <p:nvPicPr>
          <p:cNvPr id="59" name="Picture 58" descr="Text&#10;&#10;Description automatically generated">
            <a:extLst>
              <a:ext uri="{FF2B5EF4-FFF2-40B4-BE49-F238E27FC236}">
                <a16:creationId xmlns:a16="http://schemas.microsoft.com/office/drawing/2014/main" id="{5CED9760-48DC-4AA3-B3BB-80DAC2D4D3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34852" y="6333997"/>
            <a:ext cx="1357148" cy="542924"/>
          </a:xfrm>
          <a:prstGeom prst="rect">
            <a:avLst/>
          </a:prstGeom>
        </p:spPr>
      </p:pic>
      <p:sp>
        <p:nvSpPr>
          <p:cNvPr id="61" name="Slide Number Placeholder 5">
            <a:extLst>
              <a:ext uri="{FF2B5EF4-FFF2-40B4-BE49-F238E27FC236}">
                <a16:creationId xmlns:a16="http://schemas.microsoft.com/office/drawing/2014/main" id="{B6488440-43F8-48ED-B359-D9FEA28CE3BA}"/>
              </a:ext>
            </a:extLst>
          </p:cNvPr>
          <p:cNvSpPr>
            <a:spLocks noGrp="1"/>
          </p:cNvSpPr>
          <p:nvPr>
            <p:ph type="sldNum" sz="quarter" idx="4"/>
          </p:nvPr>
        </p:nvSpPr>
        <p:spPr>
          <a:xfrm>
            <a:off x="34504" y="6420216"/>
            <a:ext cx="422695"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3EE7C1AB-2CB3-4696-976C-3494BE0DC2BC}" type="slidenum">
              <a:rPr lang="en-GB" smtClean="0"/>
              <a:pPr/>
              <a:t>‹#›</a:t>
            </a:fld>
            <a:endParaRPr lang="en-GB"/>
          </a:p>
        </p:txBody>
      </p:sp>
      <p:sp>
        <p:nvSpPr>
          <p:cNvPr id="62" name="Slide Number Placeholder 5">
            <a:extLst>
              <a:ext uri="{FF2B5EF4-FFF2-40B4-BE49-F238E27FC236}">
                <a16:creationId xmlns:a16="http://schemas.microsoft.com/office/drawing/2014/main" id="{0E2F0580-F6F5-4D92-9932-9E352839AD76}"/>
              </a:ext>
            </a:extLst>
          </p:cNvPr>
          <p:cNvSpPr txBox="1">
            <a:spLocks/>
          </p:cNvSpPr>
          <p:nvPr userDrawn="1"/>
        </p:nvSpPr>
        <p:spPr>
          <a:xfrm>
            <a:off x="34503" y="6414318"/>
            <a:ext cx="4226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E7C1AB-2CB3-4696-976C-3494BE0DC2BC}" type="slidenum">
              <a:rPr lang="en-GB" smtClean="0"/>
              <a:pPr/>
              <a:t>‹#›</a:t>
            </a:fld>
            <a:endParaRPr lang="en-GB"/>
          </a:p>
        </p:txBody>
      </p:sp>
    </p:spTree>
    <p:custDataLst>
      <p:tags r:id="rId1"/>
    </p:custDataLst>
    <p:extLst>
      <p:ext uri="{BB962C8B-B14F-4D97-AF65-F5344CB8AC3E}">
        <p14:creationId xmlns:p14="http://schemas.microsoft.com/office/powerpoint/2010/main" val="1730551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F0E1B9C-CEDF-4F08-ACA2-D166107133DC}"/>
              </a:ext>
            </a:extLst>
          </p:cNvPr>
          <p:cNvSpPr txBox="1"/>
          <p:nvPr userDrawn="1"/>
        </p:nvSpPr>
        <p:spPr>
          <a:xfrm>
            <a:off x="36944" y="63796"/>
            <a:ext cx="1600118" cy="477054"/>
          </a:xfrm>
          <a:prstGeom prst="rect">
            <a:avLst/>
          </a:prstGeom>
          <a:noFill/>
        </p:spPr>
        <p:txBody>
          <a:bodyPr wrap="none" rtlCol="0">
            <a:spAutoFit/>
          </a:bodyPr>
          <a:lstStyle/>
          <a:p>
            <a:r>
              <a:rPr lang="en-GB" sz="2500">
                <a:latin typeface="Gotham-Bold" panose="02000804030000020004" pitchFamily="2" charset="0"/>
                <a:cs typeface="Arial" panose="020B0604020202020204" pitchFamily="34" charset="0"/>
              </a:rPr>
              <a:t>Top Tips</a:t>
            </a:r>
          </a:p>
        </p:txBody>
      </p:sp>
      <p:sp>
        <p:nvSpPr>
          <p:cNvPr id="10" name="Rectangle 9">
            <a:extLst>
              <a:ext uri="{FF2B5EF4-FFF2-40B4-BE49-F238E27FC236}">
                <a16:creationId xmlns:a16="http://schemas.microsoft.com/office/drawing/2014/main" id="{5A5034B1-04AB-422E-AEB6-9B130797D4F6}"/>
              </a:ext>
            </a:extLst>
          </p:cNvPr>
          <p:cNvSpPr/>
          <p:nvPr userDrawn="1"/>
        </p:nvSpPr>
        <p:spPr>
          <a:xfrm>
            <a:off x="6162575" y="625780"/>
            <a:ext cx="5893032" cy="275857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11" name="Rectangle 10">
            <a:extLst>
              <a:ext uri="{FF2B5EF4-FFF2-40B4-BE49-F238E27FC236}">
                <a16:creationId xmlns:a16="http://schemas.microsoft.com/office/drawing/2014/main" id="{FC0C941A-0E20-4E0F-963C-3184A767CBC9}"/>
              </a:ext>
            </a:extLst>
          </p:cNvPr>
          <p:cNvSpPr/>
          <p:nvPr userDrawn="1"/>
        </p:nvSpPr>
        <p:spPr>
          <a:xfrm>
            <a:off x="138023" y="625780"/>
            <a:ext cx="5893032" cy="275857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12" name="Rectangle 11">
            <a:extLst>
              <a:ext uri="{FF2B5EF4-FFF2-40B4-BE49-F238E27FC236}">
                <a16:creationId xmlns:a16="http://schemas.microsoft.com/office/drawing/2014/main" id="{74177996-1EA8-40C5-9552-12F3686DB711}"/>
              </a:ext>
            </a:extLst>
          </p:cNvPr>
          <p:cNvSpPr/>
          <p:nvPr userDrawn="1"/>
        </p:nvSpPr>
        <p:spPr>
          <a:xfrm>
            <a:off x="6162575" y="3512756"/>
            <a:ext cx="5893032" cy="2679436"/>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13" name="Rectangle 12">
            <a:extLst>
              <a:ext uri="{FF2B5EF4-FFF2-40B4-BE49-F238E27FC236}">
                <a16:creationId xmlns:a16="http://schemas.microsoft.com/office/drawing/2014/main" id="{B94A875E-14DE-43BB-8DD3-BB174EB088D3}"/>
              </a:ext>
            </a:extLst>
          </p:cNvPr>
          <p:cNvSpPr/>
          <p:nvPr userDrawn="1"/>
        </p:nvSpPr>
        <p:spPr>
          <a:xfrm>
            <a:off x="138023" y="3512755"/>
            <a:ext cx="5891403" cy="2667705"/>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16" name="TextBox 15">
            <a:extLst>
              <a:ext uri="{FF2B5EF4-FFF2-40B4-BE49-F238E27FC236}">
                <a16:creationId xmlns:a16="http://schemas.microsoft.com/office/drawing/2014/main" id="{F431FE2F-916C-4C6E-AF61-2438F2D84B6C}"/>
              </a:ext>
            </a:extLst>
          </p:cNvPr>
          <p:cNvSpPr txBox="1"/>
          <p:nvPr userDrawn="1"/>
        </p:nvSpPr>
        <p:spPr>
          <a:xfrm>
            <a:off x="241588" y="789682"/>
            <a:ext cx="5685902" cy="1770485"/>
          </a:xfrm>
          <a:prstGeom prst="rect">
            <a:avLst/>
          </a:prstGeom>
          <a:noFill/>
        </p:spPr>
        <p:txBody>
          <a:bodyPr wrap="square" rtlCol="0">
            <a:spAutoFit/>
          </a:bodyPr>
          <a:lstStyle/>
          <a:p>
            <a:pPr>
              <a:lnSpc>
                <a:spcPct val="107000"/>
              </a:lnSpc>
              <a:spcAft>
                <a:spcPts val="800"/>
              </a:spcAft>
            </a:pPr>
            <a:r>
              <a:rPr lang="en-GB" sz="1200" b="1">
                <a:solidFill>
                  <a:srgbClr val="65B32E"/>
                </a:solidFill>
                <a:effectLst/>
                <a:latin typeface="Arial" panose="020B0604020202020204" pitchFamily="34" charset="0"/>
                <a:ea typeface="Calibri" panose="020F0502020204030204" pitchFamily="34" charset="0"/>
                <a:cs typeface="Arial" panose="020B0604020202020204" pitchFamily="34" charset="0"/>
              </a:rPr>
              <a:t>Focus on having great conversations on near term work and development</a:t>
            </a:r>
          </a:p>
          <a:p>
            <a:pPr>
              <a:lnSpc>
                <a:spcPct val="107000"/>
              </a:lnSpc>
              <a:spcAft>
                <a:spcPts val="800"/>
              </a:spcAft>
            </a:pPr>
            <a:r>
              <a:rPr lang="en-GB" sz="1200">
                <a:effectLst/>
                <a:latin typeface="Arial" panose="020B0604020202020204" pitchFamily="34" charset="0"/>
                <a:ea typeface="Calibri" panose="020F0502020204030204" pitchFamily="34" charset="0"/>
                <a:cs typeface="Arial" panose="020B0604020202020204" pitchFamily="34" charset="0"/>
              </a:rPr>
              <a:t>Near term work: Use conversations to help colleagues:</a:t>
            </a:r>
          </a:p>
          <a:p>
            <a:pPr marL="342900" lvl="0" indent="-342900">
              <a:lnSpc>
                <a:spcPct val="107000"/>
              </a:lnSpc>
              <a:buFont typeface="Calibri" panose="020F0502020204030204" pitchFamily="34" charset="0"/>
              <a:buChar char="-"/>
            </a:pPr>
            <a:r>
              <a:rPr lang="en-GB" sz="1200">
                <a:effectLst/>
                <a:latin typeface="Arial" panose="020B0604020202020204" pitchFamily="34" charset="0"/>
                <a:ea typeface="Calibri" panose="020F0502020204030204" pitchFamily="34" charset="0"/>
                <a:cs typeface="Arial" panose="020B0604020202020204" pitchFamily="34" charset="0"/>
              </a:rPr>
              <a:t>Understand the company goals and vision</a:t>
            </a:r>
          </a:p>
          <a:p>
            <a:pPr marL="342900" lvl="0" indent="-342900">
              <a:lnSpc>
                <a:spcPct val="107000"/>
              </a:lnSpc>
              <a:buFont typeface="Calibri" panose="020F0502020204030204" pitchFamily="34" charset="0"/>
              <a:buChar char="-"/>
            </a:pPr>
            <a:r>
              <a:rPr lang="en-GB" sz="1200">
                <a:effectLst/>
                <a:latin typeface="Arial" panose="020B0604020202020204" pitchFamily="34" charset="0"/>
                <a:ea typeface="Calibri" panose="020F0502020204030204" pitchFamily="34" charset="0"/>
                <a:cs typeface="Arial" panose="020B0604020202020204" pitchFamily="34" charset="0"/>
              </a:rPr>
              <a:t>Set achievable professional goals</a:t>
            </a:r>
          </a:p>
          <a:p>
            <a:pPr marL="342900" lvl="0" indent="-342900">
              <a:lnSpc>
                <a:spcPct val="107000"/>
              </a:lnSpc>
              <a:buFont typeface="Calibri" panose="020F0502020204030204" pitchFamily="34" charset="0"/>
              <a:buChar char="-"/>
            </a:pPr>
            <a:r>
              <a:rPr lang="en-GB" sz="1200">
                <a:effectLst/>
                <a:latin typeface="Arial" panose="020B0604020202020204" pitchFamily="34" charset="0"/>
                <a:ea typeface="Calibri" panose="020F0502020204030204" pitchFamily="34" charset="0"/>
                <a:cs typeface="Arial" panose="020B0604020202020204" pitchFamily="34" charset="0"/>
              </a:rPr>
              <a:t>Align their goals with the organisation</a:t>
            </a:r>
          </a:p>
          <a:p>
            <a:pPr marL="342900" lvl="0" indent="-342900">
              <a:lnSpc>
                <a:spcPct val="107000"/>
              </a:lnSpc>
              <a:spcAft>
                <a:spcPts val="800"/>
              </a:spcAft>
              <a:buFont typeface="Calibri" panose="020F0502020204030204" pitchFamily="34" charset="0"/>
              <a:buChar char="-"/>
            </a:pPr>
            <a:r>
              <a:rPr lang="en-GB" sz="1200">
                <a:effectLst/>
                <a:latin typeface="Arial" panose="020B0604020202020204" pitchFamily="34" charset="0"/>
                <a:ea typeface="Calibri" panose="020F0502020204030204" pitchFamily="34" charset="0"/>
                <a:cs typeface="Arial" panose="020B0604020202020204" pitchFamily="34" charset="0"/>
              </a:rPr>
              <a:t>Create a strategic plan to meet those objectives</a:t>
            </a:r>
          </a:p>
          <a:p>
            <a:endParaRPr lang="en-GB" sz="120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08D566D-3183-400F-B317-07A1348E58AF}"/>
              </a:ext>
            </a:extLst>
          </p:cNvPr>
          <p:cNvSpPr txBox="1"/>
          <p:nvPr userDrawn="1"/>
        </p:nvSpPr>
        <p:spPr>
          <a:xfrm>
            <a:off x="6266140" y="726422"/>
            <a:ext cx="5685902" cy="2758576"/>
          </a:xfrm>
          <a:prstGeom prst="rect">
            <a:avLst/>
          </a:prstGeom>
          <a:noFill/>
        </p:spPr>
        <p:txBody>
          <a:bodyPr wrap="square" rtlCol="0">
            <a:spAutoFit/>
          </a:bodyPr>
          <a:lstStyle/>
          <a:p>
            <a:pPr>
              <a:lnSpc>
                <a:spcPct val="107000"/>
              </a:lnSpc>
              <a:spcAft>
                <a:spcPts val="800"/>
              </a:spcAft>
            </a:pPr>
            <a:r>
              <a:rPr lang="en-GB" sz="1200" b="1">
                <a:solidFill>
                  <a:srgbClr val="65B32E"/>
                </a:solidFill>
                <a:effectLst/>
                <a:latin typeface="Arial" panose="020B0604020202020204" pitchFamily="34" charset="0"/>
                <a:ea typeface="Calibri" panose="020F0502020204030204" pitchFamily="34" charset="0"/>
                <a:cs typeface="Arial" panose="020B0604020202020204" pitchFamily="34" charset="0"/>
              </a:rPr>
              <a:t>Great conversations can help you gain visibility into how your employees are progressing, identify roadblocks to their success, and create strategies to overcome or remove those challenges.</a:t>
            </a:r>
          </a:p>
          <a:p>
            <a:pPr marL="342900" lvl="0" indent="-342900">
              <a:lnSpc>
                <a:spcPct val="107000"/>
              </a:lnSpc>
              <a:buFont typeface="Calibri" panose="020F0502020204030204" pitchFamily="34" charset="0"/>
              <a:buChar char="-"/>
            </a:pPr>
            <a:r>
              <a:rPr lang="en-GB" sz="1200">
                <a:effectLst/>
                <a:latin typeface="Arial" panose="020B0604020202020204" pitchFamily="34" charset="0"/>
                <a:ea typeface="Calibri" panose="020F0502020204030204" pitchFamily="34" charset="0"/>
                <a:cs typeface="Arial" panose="020B0604020202020204" pitchFamily="34" charset="0"/>
              </a:rPr>
              <a:t>Protect time for one to ones and be consistent</a:t>
            </a:r>
          </a:p>
          <a:p>
            <a:pPr marL="342900" lvl="0" indent="-342900">
              <a:lnSpc>
                <a:spcPct val="107000"/>
              </a:lnSpc>
              <a:buFont typeface="Calibri" panose="020F0502020204030204" pitchFamily="34" charset="0"/>
              <a:buChar char="-"/>
            </a:pPr>
            <a:r>
              <a:rPr lang="en-GB" sz="1200">
                <a:effectLst/>
                <a:latin typeface="Arial" panose="020B0604020202020204" pitchFamily="34" charset="0"/>
                <a:ea typeface="Calibri" panose="020F0502020204030204" pitchFamily="34" charset="0"/>
                <a:cs typeface="Arial" panose="020B0604020202020204" pitchFamily="34" charset="0"/>
              </a:rPr>
              <a:t>Encourage shared ownership – it’s a 50/50 relationship and your conversations should reflect this. </a:t>
            </a:r>
          </a:p>
          <a:p>
            <a:pPr marL="342900" lvl="0" indent="-342900">
              <a:lnSpc>
                <a:spcPct val="107000"/>
              </a:lnSpc>
              <a:buFont typeface="Calibri" panose="020F0502020204030204" pitchFamily="34" charset="0"/>
              <a:buChar char="-"/>
            </a:pPr>
            <a:r>
              <a:rPr lang="en-GB" sz="1200">
                <a:effectLst/>
                <a:latin typeface="Arial" panose="020B0604020202020204" pitchFamily="34" charset="0"/>
                <a:ea typeface="Calibri" panose="020F0502020204030204" pitchFamily="34" charset="0"/>
                <a:cs typeface="Arial" panose="020B0604020202020204" pitchFamily="34" charset="0"/>
              </a:rPr>
              <a:t>Being clear on expectations for your conversations / one to ones will help colleagues prepare</a:t>
            </a:r>
          </a:p>
          <a:p>
            <a:pPr marL="342900" lvl="0" indent="-342900">
              <a:lnSpc>
                <a:spcPct val="107000"/>
              </a:lnSpc>
              <a:spcAft>
                <a:spcPts val="800"/>
              </a:spcAft>
              <a:buFont typeface="Calibri" panose="020F0502020204030204" pitchFamily="34" charset="0"/>
              <a:buChar char="-"/>
            </a:pPr>
            <a:r>
              <a:rPr lang="en-GB" sz="1200">
                <a:effectLst/>
                <a:latin typeface="Arial" panose="020B0604020202020204" pitchFamily="34" charset="0"/>
                <a:ea typeface="Calibri" panose="020F0502020204030204" pitchFamily="34" charset="0"/>
                <a:cs typeface="Arial" panose="020B0604020202020204" pitchFamily="34" charset="0"/>
              </a:rPr>
              <a:t>Listen to your colleagues and encourage open dialogue</a:t>
            </a:r>
          </a:p>
          <a:p>
            <a:pPr marL="228600">
              <a:lnSpc>
                <a:spcPct val="107000"/>
              </a:lnSpc>
              <a:spcAft>
                <a:spcPts val="800"/>
              </a:spcAft>
            </a:pPr>
            <a:r>
              <a:rPr lang="en-GB" sz="1200" i="1">
                <a:effectLst/>
                <a:latin typeface="Arial" panose="020B0604020202020204" pitchFamily="34" charset="0"/>
                <a:ea typeface="Calibri" panose="020F0502020204030204" pitchFamily="34" charset="0"/>
                <a:cs typeface="Arial" panose="020B0604020202020204" pitchFamily="34" charset="0"/>
              </a:rPr>
              <a:t>A report by Salesforce found that employees who feel their voice is heard at work are 4.6 times more likely to feel empowered to perform their best work.</a:t>
            </a:r>
          </a:p>
          <a:p>
            <a:endParaRPr lang="en-GB" sz="120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22B8473B-BABA-434F-89FB-85F54FC65677}"/>
              </a:ext>
            </a:extLst>
          </p:cNvPr>
          <p:cNvSpPr txBox="1"/>
          <p:nvPr userDrawn="1"/>
        </p:nvSpPr>
        <p:spPr>
          <a:xfrm>
            <a:off x="239958" y="3647903"/>
            <a:ext cx="5685902" cy="2458365"/>
          </a:xfrm>
          <a:prstGeom prst="rect">
            <a:avLst/>
          </a:prstGeom>
          <a:noFill/>
        </p:spPr>
        <p:txBody>
          <a:bodyPr wrap="square" rtlCol="0">
            <a:spAutoFit/>
          </a:bodyPr>
          <a:lstStyle/>
          <a:p>
            <a:pPr>
              <a:lnSpc>
                <a:spcPct val="107000"/>
              </a:lnSpc>
              <a:spcAft>
                <a:spcPts val="800"/>
              </a:spcAft>
            </a:pPr>
            <a:r>
              <a:rPr lang="en-GB" sz="1200" b="1">
                <a:solidFill>
                  <a:srgbClr val="65B32E"/>
                </a:solidFill>
                <a:effectLst/>
                <a:latin typeface="Arial" panose="020B0604020202020204" pitchFamily="34" charset="0"/>
                <a:ea typeface="Calibri" panose="020F0502020204030204" pitchFamily="34" charset="0"/>
                <a:cs typeface="Arial" panose="020B0604020202020204" pitchFamily="34" charset="0"/>
              </a:rPr>
              <a:t>Practice active listening by: </a:t>
            </a:r>
          </a:p>
          <a:p>
            <a:pPr marL="342900" lvl="0" indent="-342900">
              <a:lnSpc>
                <a:spcPct val="107000"/>
              </a:lnSpc>
              <a:buFont typeface="Calibri" panose="020F0502020204030204" pitchFamily="34" charset="0"/>
              <a:buChar char="-"/>
            </a:pPr>
            <a:r>
              <a:rPr lang="en-GB" sz="1200">
                <a:effectLst/>
                <a:latin typeface="Arial" panose="020B0604020202020204" pitchFamily="34" charset="0"/>
                <a:ea typeface="Calibri" panose="020F0502020204030204" pitchFamily="34" charset="0"/>
                <a:cs typeface="Arial" panose="020B0604020202020204" pitchFamily="34" charset="0"/>
              </a:rPr>
              <a:t>Asking open-ended questions </a:t>
            </a:r>
          </a:p>
          <a:p>
            <a:pPr marL="342900" lvl="0" indent="-342900">
              <a:lnSpc>
                <a:spcPct val="107000"/>
              </a:lnSpc>
              <a:buFont typeface="Calibri" panose="020F0502020204030204" pitchFamily="34" charset="0"/>
              <a:buChar char="-"/>
            </a:pPr>
            <a:r>
              <a:rPr lang="en-GB" sz="1200">
                <a:effectLst/>
                <a:latin typeface="Arial" panose="020B0604020202020204" pitchFamily="34" charset="0"/>
                <a:ea typeface="Calibri" panose="020F0502020204030204" pitchFamily="34" charset="0"/>
                <a:cs typeface="Arial" panose="020B0604020202020204" pitchFamily="34" charset="0"/>
              </a:rPr>
              <a:t>Seeking clarification</a:t>
            </a:r>
          </a:p>
          <a:p>
            <a:pPr marL="342900" lvl="0" indent="-342900">
              <a:lnSpc>
                <a:spcPct val="107000"/>
              </a:lnSpc>
              <a:buFont typeface="Calibri" panose="020F0502020204030204" pitchFamily="34" charset="0"/>
              <a:buChar char="-"/>
            </a:pPr>
            <a:r>
              <a:rPr lang="en-GB" sz="1200">
                <a:effectLst/>
                <a:latin typeface="Arial" panose="020B0604020202020204" pitchFamily="34" charset="0"/>
                <a:ea typeface="Calibri" panose="020F0502020204030204" pitchFamily="34" charset="0"/>
                <a:cs typeface="Arial" panose="020B0604020202020204" pitchFamily="34" charset="0"/>
              </a:rPr>
              <a:t>Demonstrating concern</a:t>
            </a:r>
          </a:p>
          <a:p>
            <a:pPr marL="342900" lvl="0" indent="-342900">
              <a:lnSpc>
                <a:spcPct val="107000"/>
              </a:lnSpc>
              <a:buFont typeface="Calibri" panose="020F0502020204030204" pitchFamily="34" charset="0"/>
              <a:buChar char="-"/>
            </a:pPr>
            <a:r>
              <a:rPr lang="en-GB" sz="1200">
                <a:effectLst/>
                <a:latin typeface="Arial" panose="020B0604020202020204" pitchFamily="34" charset="0"/>
                <a:ea typeface="Calibri" panose="020F0502020204030204" pitchFamily="34" charset="0"/>
                <a:cs typeface="Arial" panose="020B0604020202020204" pitchFamily="34" charset="0"/>
              </a:rPr>
              <a:t>Listening without mentally formulating your response while they are speaking</a:t>
            </a:r>
          </a:p>
          <a:p>
            <a:pPr marL="342900" lvl="0" indent="-342900">
              <a:lnSpc>
                <a:spcPct val="107000"/>
              </a:lnSpc>
              <a:buFont typeface="Calibri" panose="020F0502020204030204" pitchFamily="34" charset="0"/>
              <a:buChar char="-"/>
            </a:pPr>
            <a:r>
              <a:rPr lang="en-GB" sz="1200">
                <a:effectLst/>
                <a:latin typeface="Arial" panose="020B0604020202020204" pitchFamily="34" charset="0"/>
                <a:ea typeface="Calibri" panose="020F0502020204030204" pitchFamily="34" charset="0"/>
                <a:cs typeface="Arial" panose="020B0604020202020204" pitchFamily="34" charset="0"/>
              </a:rPr>
              <a:t>Making eye contact and avoiding multitasking </a:t>
            </a:r>
          </a:p>
          <a:p>
            <a:pPr marL="342900" lvl="0" indent="-342900">
              <a:lnSpc>
                <a:spcPct val="107000"/>
              </a:lnSpc>
              <a:spcAft>
                <a:spcPts val="800"/>
              </a:spcAft>
              <a:buFont typeface="Calibri" panose="020F0502020204030204" pitchFamily="34" charset="0"/>
              <a:buChar char="-"/>
            </a:pPr>
            <a:r>
              <a:rPr lang="en-GB" sz="1200">
                <a:effectLst/>
                <a:latin typeface="Arial" panose="020B0604020202020204" pitchFamily="34" charset="0"/>
                <a:ea typeface="Calibri" panose="020F0502020204030204" pitchFamily="34" charset="0"/>
                <a:cs typeface="Arial" panose="020B0604020202020204" pitchFamily="34" charset="0"/>
              </a:rPr>
              <a:t>When leaders practice listening and encourage true dialogue, they can build authentic relationships with colleagues and discover crucial insights they might otherwise have missed.</a:t>
            </a:r>
            <a:endParaRPr lang="en-GB" sz="1200">
              <a:latin typeface="Arial" panose="020B0604020202020204" pitchFamily="34" charset="0"/>
              <a:ea typeface="Calibri" panose="020F0502020204030204" pitchFamily="34" charset="0"/>
              <a:cs typeface="Arial" panose="020B0604020202020204" pitchFamily="34" charset="0"/>
            </a:endParaRPr>
          </a:p>
          <a:p>
            <a:endParaRPr lang="en-GB" sz="120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09832FB6-3B76-444D-82ED-02B91D54D889}"/>
              </a:ext>
            </a:extLst>
          </p:cNvPr>
          <p:cNvSpPr txBox="1"/>
          <p:nvPr userDrawn="1"/>
        </p:nvSpPr>
        <p:spPr>
          <a:xfrm>
            <a:off x="6266140" y="3613397"/>
            <a:ext cx="5584404" cy="2739211"/>
          </a:xfrm>
          <a:prstGeom prst="rect">
            <a:avLst/>
          </a:prstGeom>
          <a:noFill/>
        </p:spPr>
        <p:txBody>
          <a:bodyPr wrap="square" rtlCol="0">
            <a:spAutoFit/>
          </a:bodyPr>
          <a:lstStyle/>
          <a:p>
            <a:r>
              <a:rPr lang="en-GB" sz="1200" b="1">
                <a:solidFill>
                  <a:srgbClr val="65B32E"/>
                </a:solidFill>
                <a:effectLst/>
                <a:latin typeface="Arial" panose="020B0604020202020204" pitchFamily="34" charset="0"/>
                <a:ea typeface="Gotham-Book"/>
                <a:cs typeface="Arial" panose="020B0604020202020204" pitchFamily="34" charset="0"/>
              </a:rPr>
              <a:t>Having great conversations with your colleagues will build stronger relationships, trust, leverage their unique talents within the team, and empower them to succeed now and in the future.</a:t>
            </a:r>
          </a:p>
          <a:p>
            <a:endParaRPr lang="en-GB" sz="1200">
              <a:effectLst/>
              <a:latin typeface="Arial" panose="020B0604020202020204" pitchFamily="34" charset="0"/>
              <a:ea typeface="Gotham-Book"/>
              <a:cs typeface="Arial" panose="020B0604020202020204" pitchFamily="34" charset="0"/>
            </a:endParaRPr>
          </a:p>
          <a:p>
            <a:pPr marL="342900" lvl="0" indent="-342900">
              <a:lnSpc>
                <a:spcPct val="100000"/>
              </a:lnSpc>
              <a:spcAft>
                <a:spcPts val="800"/>
              </a:spcAft>
              <a:buFont typeface="Calibri" panose="020F0502020204030204" pitchFamily="34" charset="0"/>
              <a:buChar char="-"/>
            </a:pPr>
            <a:r>
              <a:rPr lang="en-GB" sz="1200">
                <a:effectLst/>
                <a:latin typeface="Arial" panose="020B0604020202020204" pitchFamily="34" charset="0"/>
                <a:ea typeface="Gotham-Book"/>
                <a:cs typeface="Arial" panose="020B0604020202020204" pitchFamily="34" charset="0"/>
              </a:rPr>
              <a:t>Get to know your team members individually</a:t>
            </a:r>
          </a:p>
          <a:p>
            <a:pPr marL="342900" lvl="0" indent="-342900">
              <a:lnSpc>
                <a:spcPct val="100000"/>
              </a:lnSpc>
              <a:spcAft>
                <a:spcPts val="800"/>
              </a:spcAft>
              <a:buFont typeface="Calibri" panose="020F0502020204030204" pitchFamily="34" charset="0"/>
              <a:buChar char="-"/>
            </a:pPr>
            <a:r>
              <a:rPr lang="en-GB" sz="1200">
                <a:effectLst/>
                <a:latin typeface="Arial" panose="020B0604020202020204" pitchFamily="34" charset="0"/>
                <a:ea typeface="Gotham-Book"/>
                <a:cs typeface="Arial" panose="020B0604020202020204" pitchFamily="34" charset="0"/>
              </a:rPr>
              <a:t>Check in on their wellbeing</a:t>
            </a:r>
          </a:p>
          <a:p>
            <a:pPr marL="342900" lvl="0" indent="-342900">
              <a:lnSpc>
                <a:spcPct val="100000"/>
              </a:lnSpc>
              <a:spcAft>
                <a:spcPts val="800"/>
              </a:spcAft>
              <a:buFont typeface="Calibri" panose="020F0502020204030204" pitchFamily="34" charset="0"/>
              <a:buChar char="-"/>
            </a:pPr>
            <a:r>
              <a:rPr lang="en-GB" sz="1200">
                <a:effectLst/>
                <a:latin typeface="Arial" panose="020B0604020202020204" pitchFamily="34" charset="0"/>
                <a:ea typeface="Gotham-Book"/>
                <a:cs typeface="Arial" panose="020B0604020202020204" pitchFamily="34" charset="0"/>
              </a:rPr>
              <a:t>empower colleagues and create paths for growth and development.</a:t>
            </a:r>
          </a:p>
          <a:p>
            <a:pPr marL="342900" lvl="0" indent="-342900">
              <a:lnSpc>
                <a:spcPct val="100000"/>
              </a:lnSpc>
              <a:spcAft>
                <a:spcPts val="800"/>
              </a:spcAft>
              <a:buFont typeface="Calibri" panose="020F0502020204030204" pitchFamily="34" charset="0"/>
              <a:buChar char="-"/>
            </a:pPr>
            <a:r>
              <a:rPr lang="en-GB" sz="1200">
                <a:effectLst/>
                <a:latin typeface="Arial" panose="020B0604020202020204" pitchFamily="34" charset="0"/>
                <a:ea typeface="Gotham-Book"/>
                <a:cs typeface="Arial" panose="020B0604020202020204" pitchFamily="34" charset="0"/>
              </a:rPr>
              <a:t>Have career conversations </a:t>
            </a:r>
          </a:p>
          <a:p>
            <a:pPr marL="342900" lvl="0" indent="-342900">
              <a:lnSpc>
                <a:spcPct val="100000"/>
              </a:lnSpc>
              <a:spcAft>
                <a:spcPts val="800"/>
              </a:spcAft>
              <a:buFont typeface="Calibri" panose="020F0502020204030204" pitchFamily="34" charset="0"/>
              <a:buChar char="-"/>
            </a:pPr>
            <a:r>
              <a:rPr lang="en-GB" sz="1200">
                <a:effectLst/>
                <a:latin typeface="Arial" panose="020B0604020202020204" pitchFamily="34" charset="0"/>
                <a:ea typeface="Gotham-Book"/>
                <a:cs typeface="Arial" panose="020B0604020202020204" pitchFamily="34" charset="0"/>
              </a:rPr>
              <a:t>Focus on strengths</a:t>
            </a:r>
          </a:p>
          <a:p>
            <a:pPr marL="342900" lvl="0" indent="-342900">
              <a:lnSpc>
                <a:spcPct val="100000"/>
              </a:lnSpc>
              <a:spcAft>
                <a:spcPts val="800"/>
              </a:spcAft>
              <a:buFont typeface="Calibri" panose="020F0502020204030204" pitchFamily="34" charset="0"/>
              <a:buChar char="-"/>
            </a:pPr>
            <a:r>
              <a:rPr lang="en-GB" sz="1200">
                <a:effectLst/>
                <a:latin typeface="Arial" panose="020B0604020202020204" pitchFamily="34" charset="0"/>
                <a:ea typeface="Gotham-Book"/>
                <a:cs typeface="Arial" panose="020B0604020202020204" pitchFamily="34" charset="0"/>
              </a:rPr>
              <a:t>Offer support</a:t>
            </a:r>
          </a:p>
          <a:p>
            <a:endParaRPr lang="en-GB" sz="120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327C25A6-8FB1-416F-8FD0-2DF451B8D716}"/>
              </a:ext>
            </a:extLst>
          </p:cNvPr>
          <p:cNvSpPr/>
          <p:nvPr userDrawn="1"/>
        </p:nvSpPr>
        <p:spPr>
          <a:xfrm>
            <a:off x="0" y="6334063"/>
            <a:ext cx="12192000" cy="53800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E457F1C4-DDC2-4A1B-B9FC-7A1A35B3C482}"/>
              </a:ext>
            </a:extLst>
          </p:cNvPr>
          <p:cNvSpPr txBox="1"/>
          <p:nvPr userDrawn="1"/>
        </p:nvSpPr>
        <p:spPr>
          <a:xfrm flipH="1">
            <a:off x="434366" y="6465212"/>
            <a:ext cx="7081778" cy="276999"/>
          </a:xfrm>
          <a:prstGeom prst="rect">
            <a:avLst/>
          </a:prstGeom>
          <a:noFill/>
        </p:spPr>
        <p:txBody>
          <a:bodyPr wrap="square" rtlCol="0">
            <a:spAutoFit/>
          </a:bodyPr>
          <a:lstStyle/>
          <a:p>
            <a:r>
              <a:rPr lang="en-GB" sz="1200" b="0" dirty="0">
                <a:solidFill>
                  <a:schemeClr val="bg1"/>
                </a:solidFill>
                <a:latin typeface="Arial Black" panose="020B0A04020102020204" pitchFamily="34" charset="0"/>
                <a:cs typeface="Arial Bold" panose="020B0704020202020204" pitchFamily="34" charset="0"/>
              </a:rPr>
              <a:t>Continuous Performance Improvement</a:t>
            </a:r>
            <a:endParaRPr lang="en-GB" sz="1200" dirty="0">
              <a:solidFill>
                <a:schemeClr val="bg1"/>
              </a:solidFill>
              <a:latin typeface="Arial" panose="020B0604020202020204" pitchFamily="34" charset="0"/>
              <a:cs typeface="Arial" panose="020B0604020202020204" pitchFamily="34" charset="0"/>
            </a:endParaRPr>
          </a:p>
        </p:txBody>
      </p:sp>
      <p:pic>
        <p:nvPicPr>
          <p:cNvPr id="20" name="Picture 19" descr="Text&#10;&#10;Description automatically generated">
            <a:extLst>
              <a:ext uri="{FF2B5EF4-FFF2-40B4-BE49-F238E27FC236}">
                <a16:creationId xmlns:a16="http://schemas.microsoft.com/office/drawing/2014/main" id="{71944786-616F-460D-8793-5857AAB560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34852" y="6333997"/>
            <a:ext cx="1357148" cy="542924"/>
          </a:xfrm>
          <a:prstGeom prst="rect">
            <a:avLst/>
          </a:prstGeom>
        </p:spPr>
      </p:pic>
      <p:sp>
        <p:nvSpPr>
          <p:cNvPr id="22" name="Slide Number Placeholder 5">
            <a:extLst>
              <a:ext uri="{FF2B5EF4-FFF2-40B4-BE49-F238E27FC236}">
                <a16:creationId xmlns:a16="http://schemas.microsoft.com/office/drawing/2014/main" id="{59199E43-EC42-4528-890F-2EB040C36D22}"/>
              </a:ext>
            </a:extLst>
          </p:cNvPr>
          <p:cNvSpPr>
            <a:spLocks noGrp="1"/>
          </p:cNvSpPr>
          <p:nvPr>
            <p:ph type="sldNum" sz="quarter" idx="4"/>
          </p:nvPr>
        </p:nvSpPr>
        <p:spPr>
          <a:xfrm>
            <a:off x="34504" y="6420216"/>
            <a:ext cx="422695"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3EE7C1AB-2CB3-4696-976C-3494BE0DC2BC}" type="slidenum">
              <a:rPr lang="en-GB" smtClean="0"/>
              <a:pPr/>
              <a:t>‹#›</a:t>
            </a:fld>
            <a:endParaRPr lang="en-GB"/>
          </a:p>
        </p:txBody>
      </p:sp>
      <p:sp>
        <p:nvSpPr>
          <p:cNvPr id="23" name="Slide Number Placeholder 5">
            <a:extLst>
              <a:ext uri="{FF2B5EF4-FFF2-40B4-BE49-F238E27FC236}">
                <a16:creationId xmlns:a16="http://schemas.microsoft.com/office/drawing/2014/main" id="{42F96209-E8DB-4FEF-B4FB-138C6495C9B8}"/>
              </a:ext>
            </a:extLst>
          </p:cNvPr>
          <p:cNvSpPr txBox="1">
            <a:spLocks/>
          </p:cNvSpPr>
          <p:nvPr userDrawn="1"/>
        </p:nvSpPr>
        <p:spPr>
          <a:xfrm>
            <a:off x="34503" y="6414318"/>
            <a:ext cx="4226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E7C1AB-2CB3-4696-976C-3494BE0DC2BC}" type="slidenum">
              <a:rPr lang="en-GB" smtClean="0"/>
              <a:pPr/>
              <a:t>‹#›</a:t>
            </a:fld>
            <a:endParaRPr lang="en-GB"/>
          </a:p>
        </p:txBody>
      </p:sp>
    </p:spTree>
    <p:custDataLst>
      <p:tags r:id="rId1"/>
    </p:custDataLst>
    <p:extLst>
      <p:ext uri="{BB962C8B-B14F-4D97-AF65-F5344CB8AC3E}">
        <p14:creationId xmlns:p14="http://schemas.microsoft.com/office/powerpoint/2010/main" val="868985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1AFFD7-DC30-45D8-890D-CAE6EA08FC23}"/>
              </a:ext>
            </a:extLst>
          </p:cNvPr>
          <p:cNvSpPr txBox="1"/>
          <p:nvPr userDrawn="1"/>
        </p:nvSpPr>
        <p:spPr>
          <a:xfrm>
            <a:off x="36944" y="63796"/>
            <a:ext cx="3533340" cy="477054"/>
          </a:xfrm>
          <a:prstGeom prst="rect">
            <a:avLst/>
          </a:prstGeom>
          <a:noFill/>
        </p:spPr>
        <p:txBody>
          <a:bodyPr wrap="none" rtlCol="0">
            <a:spAutoFit/>
          </a:bodyPr>
          <a:lstStyle/>
          <a:p>
            <a:r>
              <a:rPr lang="en-GB" sz="2500">
                <a:latin typeface="Gotham-Bold" panose="02000804030000020004" pitchFamily="2" charset="0"/>
                <a:cs typeface="Arial" panose="020B0604020202020204" pitchFamily="34" charset="0"/>
              </a:rPr>
              <a:t>Discovery Questions</a:t>
            </a:r>
          </a:p>
        </p:txBody>
      </p:sp>
      <p:sp>
        <p:nvSpPr>
          <p:cNvPr id="8" name="Rectangle 7">
            <a:extLst>
              <a:ext uri="{FF2B5EF4-FFF2-40B4-BE49-F238E27FC236}">
                <a16:creationId xmlns:a16="http://schemas.microsoft.com/office/drawing/2014/main" id="{D9CBCBB6-EFFA-4D1A-8953-80D1C91C8503}"/>
              </a:ext>
            </a:extLst>
          </p:cNvPr>
          <p:cNvSpPr/>
          <p:nvPr userDrawn="1"/>
        </p:nvSpPr>
        <p:spPr>
          <a:xfrm>
            <a:off x="0" y="6334063"/>
            <a:ext cx="12192000" cy="53800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0788CEE8-9D22-4DE6-AE98-4CEACBBEC2F1}"/>
              </a:ext>
            </a:extLst>
          </p:cNvPr>
          <p:cNvSpPr txBox="1"/>
          <p:nvPr userDrawn="1"/>
        </p:nvSpPr>
        <p:spPr>
          <a:xfrm flipH="1">
            <a:off x="434366" y="6465212"/>
            <a:ext cx="7081778" cy="276999"/>
          </a:xfrm>
          <a:prstGeom prst="rect">
            <a:avLst/>
          </a:prstGeom>
          <a:noFill/>
        </p:spPr>
        <p:txBody>
          <a:bodyPr wrap="square" rtlCol="0">
            <a:spAutoFit/>
          </a:bodyPr>
          <a:lstStyle/>
          <a:p>
            <a:r>
              <a:rPr lang="en-GB" sz="1200" b="0" dirty="0">
                <a:solidFill>
                  <a:schemeClr val="bg1"/>
                </a:solidFill>
                <a:latin typeface="Arial Black" panose="020B0A04020102020204" pitchFamily="34" charset="0"/>
                <a:cs typeface="Arial Bold" panose="020B0704020202020204" pitchFamily="34" charset="0"/>
              </a:rPr>
              <a:t>Continuous Performance Improvement</a:t>
            </a:r>
            <a:endParaRPr lang="en-GB" sz="1200" dirty="0">
              <a:solidFill>
                <a:schemeClr val="bg1"/>
              </a:solidFill>
              <a:latin typeface="Arial" panose="020B0604020202020204" pitchFamily="34" charset="0"/>
              <a:cs typeface="Arial" panose="020B0604020202020204" pitchFamily="34" charset="0"/>
            </a:endParaRPr>
          </a:p>
        </p:txBody>
      </p:sp>
      <p:pic>
        <p:nvPicPr>
          <p:cNvPr id="10" name="Picture 9" descr="Text&#10;&#10;Description automatically generated">
            <a:extLst>
              <a:ext uri="{FF2B5EF4-FFF2-40B4-BE49-F238E27FC236}">
                <a16:creationId xmlns:a16="http://schemas.microsoft.com/office/drawing/2014/main" id="{62C2B2E8-5065-410F-8732-E2592507D18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34852" y="6333997"/>
            <a:ext cx="1357148" cy="542924"/>
          </a:xfrm>
          <a:prstGeom prst="rect">
            <a:avLst/>
          </a:prstGeom>
        </p:spPr>
      </p:pic>
      <p:sp>
        <p:nvSpPr>
          <p:cNvPr id="12" name="TextBox 11">
            <a:extLst>
              <a:ext uri="{FF2B5EF4-FFF2-40B4-BE49-F238E27FC236}">
                <a16:creationId xmlns:a16="http://schemas.microsoft.com/office/drawing/2014/main" id="{C3BDA35D-9A9F-4C05-B9DD-5F27EDB8A0EE}"/>
              </a:ext>
            </a:extLst>
          </p:cNvPr>
          <p:cNvSpPr txBox="1"/>
          <p:nvPr userDrawn="1"/>
        </p:nvSpPr>
        <p:spPr>
          <a:xfrm>
            <a:off x="153274" y="739562"/>
            <a:ext cx="6463186" cy="5156668"/>
          </a:xfrm>
          <a:prstGeom prst="rect">
            <a:avLst/>
          </a:prstGeom>
          <a:noFill/>
        </p:spPr>
        <p:txBody>
          <a:bodyPr wrap="square" rtlCol="0">
            <a:spAutoFit/>
          </a:bodyPr>
          <a:lstStyle/>
          <a:p>
            <a:pPr>
              <a:lnSpc>
                <a:spcPct val="150000"/>
              </a:lnSpc>
            </a:pPr>
            <a:r>
              <a:rPr lang="en-GB" sz="1300" b="1">
                <a:solidFill>
                  <a:srgbClr val="65B32E"/>
                </a:solidFill>
                <a:latin typeface="Arial" panose="020B0604020202020204" pitchFamily="34" charset="0"/>
                <a:cs typeface="Arial" panose="020B0604020202020204" pitchFamily="34" charset="0"/>
              </a:rPr>
              <a:t>Assess Your Role </a:t>
            </a:r>
          </a:p>
          <a:p>
            <a:pPr marL="342900" indent="-342900">
              <a:lnSpc>
                <a:spcPct val="150000"/>
              </a:lnSpc>
              <a:buAutoNum type="arabicPeriod"/>
            </a:pPr>
            <a:r>
              <a:rPr lang="en-GB" sz="1300">
                <a:latin typeface="Arial" panose="020B0604020202020204" pitchFamily="34" charset="0"/>
                <a:cs typeface="Arial" panose="020B0604020202020204" pitchFamily="34" charset="0"/>
              </a:rPr>
              <a:t>What do you love about your work? </a:t>
            </a:r>
          </a:p>
          <a:p>
            <a:pPr marL="342900" indent="-342900">
              <a:lnSpc>
                <a:spcPct val="150000"/>
              </a:lnSpc>
              <a:buAutoNum type="arabicPeriod"/>
            </a:pPr>
            <a:r>
              <a:rPr lang="en-GB" sz="1300">
                <a:latin typeface="Arial" panose="020B0604020202020204" pitchFamily="34" charset="0"/>
                <a:cs typeface="Arial" panose="020B0604020202020204" pitchFamily="34" charset="0"/>
              </a:rPr>
              <a:t>What do you wish you could change? </a:t>
            </a:r>
          </a:p>
          <a:p>
            <a:pPr marL="342900" indent="-342900">
              <a:lnSpc>
                <a:spcPct val="150000"/>
              </a:lnSpc>
              <a:buAutoNum type="arabicPeriod"/>
            </a:pPr>
            <a:r>
              <a:rPr lang="en-GB" sz="1300">
                <a:latin typeface="Arial" panose="020B0604020202020204" pitchFamily="34" charset="0"/>
                <a:cs typeface="Arial" panose="020B0604020202020204" pitchFamily="34" charset="0"/>
              </a:rPr>
              <a:t>If you were to review your current job description, what components do you no longer do? What new responsibilities have you taken on? </a:t>
            </a:r>
          </a:p>
          <a:p>
            <a:pPr>
              <a:lnSpc>
                <a:spcPct val="150000"/>
              </a:lnSpc>
            </a:pPr>
            <a:endParaRPr lang="en-GB" sz="1300">
              <a:latin typeface="Arial" panose="020B0604020202020204" pitchFamily="34" charset="0"/>
              <a:cs typeface="Arial" panose="020B0604020202020204" pitchFamily="34" charset="0"/>
            </a:endParaRPr>
          </a:p>
          <a:p>
            <a:pPr>
              <a:lnSpc>
                <a:spcPct val="150000"/>
              </a:lnSpc>
            </a:pPr>
            <a:r>
              <a:rPr lang="en-GB" sz="1300" b="1">
                <a:solidFill>
                  <a:srgbClr val="65B32E"/>
                </a:solidFill>
                <a:latin typeface="Arial" panose="020B0604020202020204" pitchFamily="34" charset="0"/>
                <a:cs typeface="Arial" panose="020B0604020202020204" pitchFamily="34" charset="0"/>
              </a:rPr>
              <a:t>Describe Your Achievements and Goals </a:t>
            </a:r>
          </a:p>
          <a:p>
            <a:pPr marL="342900" indent="-342900">
              <a:lnSpc>
                <a:spcPct val="150000"/>
              </a:lnSpc>
              <a:buAutoNum type="arabicPeriod"/>
            </a:pPr>
            <a:r>
              <a:rPr lang="en-GB" sz="1300">
                <a:latin typeface="Arial" panose="020B0604020202020204" pitchFamily="34" charset="0"/>
                <a:cs typeface="Arial" panose="020B0604020202020204" pitchFamily="34" charset="0"/>
              </a:rPr>
              <a:t>What are your most satisfying achievements not just in your current position but in your entire career? </a:t>
            </a:r>
          </a:p>
          <a:p>
            <a:pPr marL="342900" indent="-342900">
              <a:lnSpc>
                <a:spcPct val="150000"/>
              </a:lnSpc>
              <a:buAutoNum type="arabicPeriod"/>
            </a:pPr>
            <a:r>
              <a:rPr lang="en-GB" sz="1300">
                <a:latin typeface="Arial" panose="020B0604020202020204" pitchFamily="34" charset="0"/>
                <a:cs typeface="Arial" panose="020B0604020202020204" pitchFamily="34" charset="0"/>
              </a:rPr>
              <a:t>What do you want to accomplish this year? </a:t>
            </a:r>
          </a:p>
          <a:p>
            <a:pPr marL="342900" indent="-342900">
              <a:lnSpc>
                <a:spcPct val="150000"/>
              </a:lnSpc>
              <a:buAutoNum type="arabicPeriod"/>
            </a:pPr>
            <a:r>
              <a:rPr lang="en-GB" sz="1300">
                <a:latin typeface="Arial" panose="020B0604020202020204" pitchFamily="34" charset="0"/>
                <a:cs typeface="Arial" panose="020B0604020202020204" pitchFamily="34" charset="0"/>
              </a:rPr>
              <a:t>Where do you see yourself in the next five years? </a:t>
            </a:r>
          </a:p>
          <a:p>
            <a:pPr marL="342900" indent="-342900">
              <a:lnSpc>
                <a:spcPct val="150000"/>
              </a:lnSpc>
              <a:buAutoNum type="arabicPeriod"/>
            </a:pPr>
            <a:r>
              <a:rPr lang="en-GB" sz="1300">
                <a:latin typeface="Arial" panose="020B0604020202020204" pitchFamily="34" charset="0"/>
                <a:cs typeface="Arial" panose="020B0604020202020204" pitchFamily="34" charset="0"/>
              </a:rPr>
              <a:t>What support and/or resources do you need to achieve your immediate goals? </a:t>
            </a:r>
          </a:p>
          <a:p>
            <a:pPr marL="342900" indent="-342900">
              <a:lnSpc>
                <a:spcPct val="150000"/>
              </a:lnSpc>
              <a:buAutoNum type="arabicPeriod"/>
            </a:pPr>
            <a:r>
              <a:rPr lang="en-GB" sz="1300">
                <a:latin typeface="Arial" panose="020B0604020202020204" pitchFamily="34" charset="0"/>
                <a:cs typeface="Arial" panose="020B0604020202020204" pitchFamily="34" charset="0"/>
              </a:rPr>
              <a:t>What support and/or resources do you need to achieve your career aspirations? </a:t>
            </a:r>
          </a:p>
          <a:p>
            <a:pPr marL="342900" indent="-342900">
              <a:lnSpc>
                <a:spcPct val="150000"/>
              </a:lnSpc>
              <a:buAutoNum type="arabicPeriod"/>
            </a:pPr>
            <a:r>
              <a:rPr lang="en-GB" sz="1300">
                <a:latin typeface="Arial" panose="020B0604020202020204" pitchFamily="34" charset="0"/>
                <a:cs typeface="Arial" panose="020B0604020202020204" pitchFamily="34" charset="0"/>
              </a:rPr>
              <a:t>What is your ideal work? </a:t>
            </a:r>
          </a:p>
          <a:p>
            <a:pPr marL="342900" indent="-342900">
              <a:lnSpc>
                <a:spcPct val="150000"/>
              </a:lnSpc>
              <a:buAutoNum type="arabicPeriod"/>
            </a:pPr>
            <a:r>
              <a:rPr lang="en-GB" sz="1300">
                <a:latin typeface="Arial" panose="020B0604020202020204" pitchFamily="34" charset="0"/>
                <a:cs typeface="Arial" panose="020B0604020202020204" pitchFamily="34" charset="0"/>
              </a:rPr>
              <a:t>What skills do colleagues acknowledge you for? </a:t>
            </a:r>
          </a:p>
          <a:p>
            <a:pPr marL="342900" indent="-342900">
              <a:lnSpc>
                <a:spcPct val="150000"/>
              </a:lnSpc>
              <a:buAutoNum type="arabicPeriod"/>
            </a:pPr>
            <a:r>
              <a:rPr lang="en-GB" sz="1300">
                <a:latin typeface="Arial" panose="020B0604020202020204" pitchFamily="34" charset="0"/>
                <a:cs typeface="Arial" panose="020B0604020202020204" pitchFamily="34" charset="0"/>
              </a:rPr>
              <a:t>What skills or talents would you like to be acknowledged for? </a:t>
            </a:r>
          </a:p>
          <a:p>
            <a:pPr marL="0" indent="0">
              <a:lnSpc>
                <a:spcPct val="150000"/>
              </a:lnSpc>
              <a:buNone/>
            </a:pPr>
            <a:endParaRPr lang="en-GB" sz="130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715133CC-AE13-4D9B-91E5-DA51DF6C8E2C}"/>
              </a:ext>
            </a:extLst>
          </p:cNvPr>
          <p:cNvSpPr txBox="1"/>
          <p:nvPr userDrawn="1"/>
        </p:nvSpPr>
        <p:spPr>
          <a:xfrm>
            <a:off x="6616460" y="743335"/>
            <a:ext cx="5859337" cy="4256422"/>
          </a:xfrm>
          <a:prstGeom prst="rect">
            <a:avLst/>
          </a:prstGeom>
          <a:noFill/>
        </p:spPr>
        <p:txBody>
          <a:bodyPr wrap="square" rtlCol="0">
            <a:spAutoFit/>
          </a:bodyPr>
          <a:lstStyle/>
          <a:p>
            <a:pPr>
              <a:lnSpc>
                <a:spcPct val="150000"/>
              </a:lnSpc>
            </a:pPr>
            <a:r>
              <a:rPr lang="en-GB" sz="1300" b="1">
                <a:solidFill>
                  <a:srgbClr val="65B32E"/>
                </a:solidFill>
                <a:latin typeface="Arial" panose="020B0604020202020204" pitchFamily="34" charset="0"/>
                <a:cs typeface="Arial" panose="020B0604020202020204" pitchFamily="34" charset="0"/>
              </a:rPr>
              <a:t>Identify Your Work Style </a:t>
            </a:r>
          </a:p>
          <a:p>
            <a:pPr marL="342900" indent="-342900">
              <a:lnSpc>
                <a:spcPct val="150000"/>
              </a:lnSpc>
              <a:buAutoNum type="arabicPeriod"/>
            </a:pPr>
            <a:r>
              <a:rPr lang="en-GB" sz="1300">
                <a:latin typeface="Arial" panose="020B0604020202020204" pitchFamily="34" charset="0"/>
                <a:cs typeface="Arial" panose="020B0604020202020204" pitchFamily="34" charset="0"/>
              </a:rPr>
              <a:t>How much of a priority are you in your own life? </a:t>
            </a:r>
          </a:p>
          <a:p>
            <a:pPr marL="342900" indent="-342900">
              <a:lnSpc>
                <a:spcPct val="150000"/>
              </a:lnSpc>
              <a:buAutoNum type="arabicPeriod"/>
            </a:pPr>
            <a:r>
              <a:rPr lang="en-GB" sz="1300">
                <a:latin typeface="Arial" panose="020B0604020202020204" pitchFamily="34" charset="0"/>
                <a:cs typeface="Arial" panose="020B0604020202020204" pitchFamily="34" charset="0"/>
              </a:rPr>
              <a:t>How well do you keep promises to yourself and others? </a:t>
            </a:r>
          </a:p>
          <a:p>
            <a:pPr marL="342900" indent="-342900">
              <a:lnSpc>
                <a:spcPct val="150000"/>
              </a:lnSpc>
              <a:buAutoNum type="arabicPeriod"/>
            </a:pPr>
            <a:r>
              <a:rPr lang="en-GB" sz="1300">
                <a:latin typeface="Arial" panose="020B0604020202020204" pitchFamily="34" charset="0"/>
                <a:cs typeface="Arial" panose="020B0604020202020204" pitchFamily="34" charset="0"/>
              </a:rPr>
              <a:t>How satisfied are you with your level of productivity? </a:t>
            </a:r>
          </a:p>
          <a:p>
            <a:pPr marL="342900" indent="-342900">
              <a:lnSpc>
                <a:spcPct val="150000"/>
              </a:lnSpc>
              <a:buAutoNum type="arabicPeriod"/>
            </a:pPr>
            <a:r>
              <a:rPr lang="en-GB" sz="1300">
                <a:latin typeface="Arial" panose="020B0604020202020204" pitchFamily="34" charset="0"/>
                <a:cs typeface="Arial" panose="020B0604020202020204" pitchFamily="34" charset="0"/>
              </a:rPr>
              <a:t>How well do you communicate with others? </a:t>
            </a:r>
          </a:p>
          <a:p>
            <a:pPr marL="342900" indent="-342900">
              <a:lnSpc>
                <a:spcPct val="150000"/>
              </a:lnSpc>
              <a:buAutoNum type="arabicPeriod"/>
            </a:pPr>
            <a:r>
              <a:rPr lang="en-GB" sz="1300">
                <a:latin typeface="Arial" panose="020B0604020202020204" pitchFamily="34" charset="0"/>
                <a:cs typeface="Arial" panose="020B0604020202020204" pitchFamily="34" charset="0"/>
              </a:rPr>
              <a:t>What areas of your work life would you MOST like to improve? </a:t>
            </a:r>
          </a:p>
          <a:p>
            <a:pPr marL="342900" indent="-342900">
              <a:lnSpc>
                <a:spcPct val="150000"/>
              </a:lnSpc>
              <a:buAutoNum type="arabicPeriod"/>
            </a:pPr>
            <a:r>
              <a:rPr lang="en-GB" sz="1300">
                <a:latin typeface="Arial" panose="020B0604020202020204" pitchFamily="34" charset="0"/>
                <a:cs typeface="Arial" panose="020B0604020202020204" pitchFamily="34" charset="0"/>
              </a:rPr>
              <a:t>What routinely gets in your way? </a:t>
            </a:r>
          </a:p>
          <a:p>
            <a:pPr marL="342900" indent="-342900">
              <a:lnSpc>
                <a:spcPct val="150000"/>
              </a:lnSpc>
              <a:buAutoNum type="arabicPeriod"/>
            </a:pPr>
            <a:endParaRPr lang="en-GB" sz="1300" b="1">
              <a:latin typeface="Arial" panose="020B0604020202020204" pitchFamily="34" charset="0"/>
              <a:cs typeface="Arial" panose="020B0604020202020204" pitchFamily="34" charset="0"/>
            </a:endParaRPr>
          </a:p>
          <a:p>
            <a:pPr>
              <a:lnSpc>
                <a:spcPct val="150000"/>
              </a:lnSpc>
            </a:pPr>
            <a:r>
              <a:rPr lang="en-GB" sz="1300" b="1">
                <a:solidFill>
                  <a:srgbClr val="65B32E"/>
                </a:solidFill>
                <a:latin typeface="Arial" panose="020B0604020202020204" pitchFamily="34" charset="0"/>
                <a:cs typeface="Arial" panose="020B0604020202020204" pitchFamily="34" charset="0"/>
              </a:rPr>
              <a:t>Express Your Vision </a:t>
            </a:r>
          </a:p>
          <a:p>
            <a:pPr marL="342900" indent="-342900">
              <a:lnSpc>
                <a:spcPct val="150000"/>
              </a:lnSpc>
              <a:buAutoNum type="arabicPeriod"/>
            </a:pPr>
            <a:r>
              <a:rPr lang="en-GB" sz="1300">
                <a:latin typeface="Arial" panose="020B0604020202020204" pitchFamily="34" charset="0"/>
                <a:cs typeface="Arial" panose="020B0604020202020204" pitchFamily="34" charset="0"/>
              </a:rPr>
              <a:t>If you were the CEO, where would you take this company? </a:t>
            </a:r>
          </a:p>
          <a:p>
            <a:pPr marL="342900" indent="-342900">
              <a:lnSpc>
                <a:spcPct val="150000"/>
              </a:lnSpc>
              <a:buAutoNum type="arabicPeriod"/>
            </a:pPr>
            <a:r>
              <a:rPr lang="en-GB" sz="1300">
                <a:latin typeface="Arial" panose="020B0604020202020204" pitchFamily="34" charset="0"/>
                <a:cs typeface="Arial" panose="020B0604020202020204" pitchFamily="34" charset="0"/>
              </a:rPr>
              <a:t>If you could change the world (and you can), what needs would you meet or what problems would you solve? </a:t>
            </a:r>
          </a:p>
          <a:p>
            <a:pPr marL="342900" indent="-342900">
              <a:lnSpc>
                <a:spcPct val="150000"/>
              </a:lnSpc>
              <a:buAutoNum type="arabicPeriod"/>
            </a:pPr>
            <a:r>
              <a:rPr lang="en-GB" sz="1300">
                <a:latin typeface="Arial" panose="020B0604020202020204" pitchFamily="34" charset="0"/>
                <a:cs typeface="Arial" panose="020B0604020202020204" pitchFamily="34" charset="0"/>
              </a:rPr>
              <a:t>What two steps could you take right now that would make the biggest difference in your life and work? </a:t>
            </a:r>
          </a:p>
        </p:txBody>
      </p:sp>
      <p:sp>
        <p:nvSpPr>
          <p:cNvPr id="16" name="Slide Number Placeholder 5">
            <a:extLst>
              <a:ext uri="{FF2B5EF4-FFF2-40B4-BE49-F238E27FC236}">
                <a16:creationId xmlns:a16="http://schemas.microsoft.com/office/drawing/2014/main" id="{5997DEF2-45F0-4807-B932-F372EC7F5B59}"/>
              </a:ext>
            </a:extLst>
          </p:cNvPr>
          <p:cNvSpPr>
            <a:spLocks noGrp="1"/>
          </p:cNvSpPr>
          <p:nvPr>
            <p:ph type="sldNum" sz="quarter" idx="4"/>
          </p:nvPr>
        </p:nvSpPr>
        <p:spPr>
          <a:xfrm>
            <a:off x="34504" y="6420216"/>
            <a:ext cx="422695"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3EE7C1AB-2CB3-4696-976C-3494BE0DC2BC}" type="slidenum">
              <a:rPr lang="en-GB" smtClean="0"/>
              <a:pPr/>
              <a:t>‹#›</a:t>
            </a:fld>
            <a:endParaRPr lang="en-GB"/>
          </a:p>
        </p:txBody>
      </p:sp>
      <p:sp>
        <p:nvSpPr>
          <p:cNvPr id="17" name="Slide Number Placeholder 5">
            <a:extLst>
              <a:ext uri="{FF2B5EF4-FFF2-40B4-BE49-F238E27FC236}">
                <a16:creationId xmlns:a16="http://schemas.microsoft.com/office/drawing/2014/main" id="{3B9562C3-6F97-4097-B874-F8488FA4BDF1}"/>
              </a:ext>
            </a:extLst>
          </p:cNvPr>
          <p:cNvSpPr txBox="1">
            <a:spLocks/>
          </p:cNvSpPr>
          <p:nvPr userDrawn="1"/>
        </p:nvSpPr>
        <p:spPr>
          <a:xfrm>
            <a:off x="34503" y="6414318"/>
            <a:ext cx="4226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E7C1AB-2CB3-4696-976C-3494BE0DC2BC}" type="slidenum">
              <a:rPr lang="en-GB" smtClean="0"/>
              <a:pPr/>
              <a:t>‹#›</a:t>
            </a:fld>
            <a:endParaRPr lang="en-GB"/>
          </a:p>
        </p:txBody>
      </p:sp>
    </p:spTree>
    <p:custDataLst>
      <p:tags r:id="rId1"/>
    </p:custDataLst>
    <p:extLst>
      <p:ext uri="{BB962C8B-B14F-4D97-AF65-F5344CB8AC3E}">
        <p14:creationId xmlns:p14="http://schemas.microsoft.com/office/powerpoint/2010/main" val="2435989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262288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3D291C-EC56-4A5E-9DC9-72A8100E0191}"/>
              </a:ext>
            </a:extLst>
          </p:cNvPr>
          <p:cNvSpPr/>
          <p:nvPr userDrawn="1"/>
        </p:nvSpPr>
        <p:spPr>
          <a:xfrm>
            <a:off x="1" y="-5448"/>
            <a:ext cx="12192000" cy="6339856"/>
          </a:xfrm>
          <a:prstGeom prst="rect">
            <a:avLst/>
          </a:prstGeom>
          <a:solidFill>
            <a:srgbClr val="65B32E"/>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1EDECDEB-95AC-4E3E-8027-59D63EE02220}"/>
              </a:ext>
            </a:extLst>
          </p:cNvPr>
          <p:cNvSpPr/>
          <p:nvPr userDrawn="1"/>
        </p:nvSpPr>
        <p:spPr>
          <a:xfrm rot="5400000">
            <a:off x="5059084" y="-804817"/>
            <a:ext cx="2073832" cy="12191999"/>
          </a:xfrm>
          <a:prstGeom prst="rect">
            <a:avLst/>
          </a:prstGeom>
          <a:gradFill flip="none" rotWithShape="1">
            <a:gsLst>
              <a:gs pos="0">
                <a:srgbClr val="65B32E"/>
              </a:gs>
              <a:gs pos="83000">
                <a:srgbClr val="3DB4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410"/>
            <a:endParaRPr lang="en-US" sz="1013">
              <a:solidFill>
                <a:prstClr val="white"/>
              </a:solidFill>
              <a:latin typeface="Calibri" panose="020F0502020204030204"/>
            </a:endParaRPr>
          </a:p>
        </p:txBody>
      </p:sp>
      <p:sp>
        <p:nvSpPr>
          <p:cNvPr id="15" name="Slide Number Placeholder 5">
            <a:extLst>
              <a:ext uri="{FF2B5EF4-FFF2-40B4-BE49-F238E27FC236}">
                <a16:creationId xmlns:a16="http://schemas.microsoft.com/office/drawing/2014/main" id="{D235D7F9-7921-4AF0-86CF-10B0D3913D0E}"/>
              </a:ext>
            </a:extLst>
          </p:cNvPr>
          <p:cNvSpPr>
            <a:spLocks noGrp="1"/>
          </p:cNvSpPr>
          <p:nvPr>
            <p:ph type="sldNum" sz="quarter" idx="4"/>
          </p:nvPr>
        </p:nvSpPr>
        <p:spPr>
          <a:xfrm>
            <a:off x="34504" y="6420216"/>
            <a:ext cx="422695"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3EE7C1AB-2CB3-4696-976C-3494BE0DC2BC}" type="slidenum">
              <a:rPr lang="en-GB" smtClean="0"/>
              <a:pPr/>
              <a:t>‹#›</a:t>
            </a:fld>
            <a:endParaRPr lang="en-GB"/>
          </a:p>
        </p:txBody>
      </p:sp>
      <p:sp>
        <p:nvSpPr>
          <p:cNvPr id="9" name="Rectangle 8">
            <a:extLst>
              <a:ext uri="{FF2B5EF4-FFF2-40B4-BE49-F238E27FC236}">
                <a16:creationId xmlns:a16="http://schemas.microsoft.com/office/drawing/2014/main" id="{1909D580-421A-46C8-8CD8-EC6BCE45B5DE}"/>
              </a:ext>
            </a:extLst>
          </p:cNvPr>
          <p:cNvSpPr/>
          <p:nvPr userDrawn="1"/>
        </p:nvSpPr>
        <p:spPr>
          <a:xfrm>
            <a:off x="-1" y="6328165"/>
            <a:ext cx="12192000" cy="53800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E24ABE8D-3D81-40E0-8C64-01067AA1205A}"/>
              </a:ext>
            </a:extLst>
          </p:cNvPr>
          <p:cNvSpPr txBox="1"/>
          <p:nvPr userDrawn="1"/>
        </p:nvSpPr>
        <p:spPr>
          <a:xfrm flipH="1">
            <a:off x="434365" y="6459314"/>
            <a:ext cx="7081778" cy="276999"/>
          </a:xfrm>
          <a:prstGeom prst="rect">
            <a:avLst/>
          </a:prstGeom>
          <a:noFill/>
        </p:spPr>
        <p:txBody>
          <a:bodyPr wrap="square" rtlCol="0">
            <a:spAutoFit/>
          </a:bodyPr>
          <a:lstStyle/>
          <a:p>
            <a:r>
              <a:rPr lang="en-GB" sz="1200" b="0" dirty="0">
                <a:solidFill>
                  <a:schemeClr val="bg1"/>
                </a:solidFill>
                <a:latin typeface="Arial Black" panose="020B0A04020102020204" pitchFamily="34" charset="0"/>
                <a:cs typeface="Arial Bold" panose="020B0704020202020204" pitchFamily="34" charset="0"/>
              </a:rPr>
              <a:t>Continuous Performance Improvement</a:t>
            </a:r>
            <a:endParaRPr lang="en-GB" sz="1200" dirty="0">
              <a:solidFill>
                <a:schemeClr val="bg1"/>
              </a:solidFill>
              <a:latin typeface="Arial" panose="020B0604020202020204" pitchFamily="34" charset="0"/>
              <a:cs typeface="Arial" panose="020B0604020202020204" pitchFamily="34" charset="0"/>
            </a:endParaRPr>
          </a:p>
        </p:txBody>
      </p:sp>
      <p:pic>
        <p:nvPicPr>
          <p:cNvPr id="11" name="Picture 10" descr="Text&#10;&#10;Description automatically generated">
            <a:extLst>
              <a:ext uri="{FF2B5EF4-FFF2-40B4-BE49-F238E27FC236}">
                <a16:creationId xmlns:a16="http://schemas.microsoft.com/office/drawing/2014/main" id="{76EE7FD2-2B17-4220-816E-BEF7DDB410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34851" y="6328099"/>
            <a:ext cx="1357148" cy="542924"/>
          </a:xfrm>
          <a:prstGeom prst="rect">
            <a:avLst/>
          </a:prstGeom>
        </p:spPr>
      </p:pic>
      <p:sp>
        <p:nvSpPr>
          <p:cNvPr id="12" name="Slide Number Placeholder 5">
            <a:extLst>
              <a:ext uri="{FF2B5EF4-FFF2-40B4-BE49-F238E27FC236}">
                <a16:creationId xmlns:a16="http://schemas.microsoft.com/office/drawing/2014/main" id="{FC39D851-2B0C-4555-BFDB-B0EA247B0B2A}"/>
              </a:ext>
            </a:extLst>
          </p:cNvPr>
          <p:cNvSpPr txBox="1">
            <a:spLocks/>
          </p:cNvSpPr>
          <p:nvPr userDrawn="1"/>
        </p:nvSpPr>
        <p:spPr>
          <a:xfrm>
            <a:off x="34503" y="6414318"/>
            <a:ext cx="4226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E7C1AB-2CB3-4696-976C-3494BE0DC2BC}" type="slidenum">
              <a:rPr lang="en-GB" smtClean="0"/>
              <a:pPr/>
              <a:t>‹#›</a:t>
            </a:fld>
            <a:endParaRPr lang="en-GB"/>
          </a:p>
        </p:txBody>
      </p:sp>
      <p:sp>
        <p:nvSpPr>
          <p:cNvPr id="14" name="TextBox 13">
            <a:extLst>
              <a:ext uri="{FF2B5EF4-FFF2-40B4-BE49-F238E27FC236}">
                <a16:creationId xmlns:a16="http://schemas.microsoft.com/office/drawing/2014/main" id="{05FB2C2E-6A2F-4D5B-B9C3-B9422400CF1A}"/>
              </a:ext>
            </a:extLst>
          </p:cNvPr>
          <p:cNvSpPr txBox="1"/>
          <p:nvPr userDrawn="1"/>
        </p:nvSpPr>
        <p:spPr>
          <a:xfrm>
            <a:off x="36944" y="63796"/>
            <a:ext cx="9522159" cy="477054"/>
          </a:xfrm>
          <a:prstGeom prst="rect">
            <a:avLst/>
          </a:prstGeom>
          <a:noFill/>
        </p:spPr>
        <p:txBody>
          <a:bodyPr wrap="none" rtlCol="0">
            <a:spAutoFit/>
          </a:bodyPr>
          <a:lstStyle/>
          <a:p>
            <a:r>
              <a:rPr lang="en-GB" sz="2500">
                <a:solidFill>
                  <a:schemeClr val="bg1"/>
                </a:solidFill>
                <a:latin typeface="Gotham-Bold" panose="02000804030000020004" pitchFamily="2" charset="0"/>
                <a:cs typeface="Arial" panose="020B0604020202020204" pitchFamily="34" charset="0"/>
              </a:rPr>
              <a:t>Top Tips for Leading High Performance in a Hybrid world</a:t>
            </a:r>
          </a:p>
        </p:txBody>
      </p:sp>
      <p:sp>
        <p:nvSpPr>
          <p:cNvPr id="16" name="Rectangle: Rounded Corners 15">
            <a:extLst>
              <a:ext uri="{FF2B5EF4-FFF2-40B4-BE49-F238E27FC236}">
                <a16:creationId xmlns:a16="http://schemas.microsoft.com/office/drawing/2014/main" id="{73AB37A2-520B-4A8C-A658-FC9174144249}"/>
              </a:ext>
            </a:extLst>
          </p:cNvPr>
          <p:cNvSpPr/>
          <p:nvPr userDrawn="1"/>
        </p:nvSpPr>
        <p:spPr>
          <a:xfrm>
            <a:off x="133580" y="623932"/>
            <a:ext cx="2911948" cy="5558766"/>
          </a:xfrm>
          <a:prstGeom prst="roundRect">
            <a:avLst>
              <a:gd name="adj" fmla="val 5581"/>
            </a:avLst>
          </a:prstGeom>
          <a:solidFill>
            <a:schemeClr val="bg1">
              <a:alpha val="28000"/>
            </a:schemeClr>
          </a:solidFill>
          <a:ln w="22225" cap="rnd">
            <a:solidFill>
              <a:srgbClr val="F8F8F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9E59BC54-7FBC-4B0E-B181-CCB46A2C0ED0}"/>
              </a:ext>
            </a:extLst>
          </p:cNvPr>
          <p:cNvSpPr/>
          <p:nvPr userDrawn="1"/>
        </p:nvSpPr>
        <p:spPr>
          <a:xfrm>
            <a:off x="174676" y="675302"/>
            <a:ext cx="2829756" cy="571607"/>
          </a:xfrm>
          <a:prstGeom prst="roundRect">
            <a:avLst>
              <a:gd name="adj" fmla="val 175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a:solidFill>
                  <a:srgbClr val="65B32E"/>
                </a:solidFill>
                <a:latin typeface="Arial Black" panose="020B0A04020102020204" pitchFamily="34" charset="0"/>
              </a:rPr>
              <a:t>SETTING OBJECTIVES</a:t>
            </a:r>
          </a:p>
        </p:txBody>
      </p:sp>
      <p:sp>
        <p:nvSpPr>
          <p:cNvPr id="18" name="Rectangle: Rounded Corners 17">
            <a:extLst>
              <a:ext uri="{FF2B5EF4-FFF2-40B4-BE49-F238E27FC236}">
                <a16:creationId xmlns:a16="http://schemas.microsoft.com/office/drawing/2014/main" id="{1CA469E6-32D5-43CF-A496-907BDCA3A05F}"/>
              </a:ext>
            </a:extLst>
          </p:cNvPr>
          <p:cNvSpPr/>
          <p:nvPr userDrawn="1"/>
        </p:nvSpPr>
        <p:spPr>
          <a:xfrm>
            <a:off x="3137872" y="623932"/>
            <a:ext cx="2911948" cy="5558766"/>
          </a:xfrm>
          <a:prstGeom prst="roundRect">
            <a:avLst>
              <a:gd name="adj" fmla="val 5581"/>
            </a:avLst>
          </a:prstGeom>
          <a:solidFill>
            <a:schemeClr val="bg1">
              <a:alpha val="28000"/>
            </a:schemeClr>
          </a:solidFill>
          <a:ln w="22225" cap="rnd">
            <a:solidFill>
              <a:srgbClr val="F8F8F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F4164566-8B62-47E7-933E-4EB91B81EF66}"/>
              </a:ext>
            </a:extLst>
          </p:cNvPr>
          <p:cNvSpPr/>
          <p:nvPr userDrawn="1"/>
        </p:nvSpPr>
        <p:spPr>
          <a:xfrm>
            <a:off x="3178968" y="675302"/>
            <a:ext cx="2829756" cy="571607"/>
          </a:xfrm>
          <a:prstGeom prst="roundRect">
            <a:avLst>
              <a:gd name="adj" fmla="val 175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a:solidFill>
                  <a:srgbClr val="65B32E"/>
                </a:solidFill>
                <a:latin typeface="Arial Black" panose="020B0A04020102020204" pitchFamily="34" charset="0"/>
              </a:rPr>
              <a:t>COACHING</a:t>
            </a:r>
          </a:p>
        </p:txBody>
      </p:sp>
      <p:sp>
        <p:nvSpPr>
          <p:cNvPr id="20" name="Rectangle: Rounded Corners 19">
            <a:extLst>
              <a:ext uri="{FF2B5EF4-FFF2-40B4-BE49-F238E27FC236}">
                <a16:creationId xmlns:a16="http://schemas.microsoft.com/office/drawing/2014/main" id="{A9EFBED4-FB51-4524-86CB-4FFB221618B9}"/>
              </a:ext>
            </a:extLst>
          </p:cNvPr>
          <p:cNvSpPr/>
          <p:nvPr userDrawn="1"/>
        </p:nvSpPr>
        <p:spPr>
          <a:xfrm>
            <a:off x="6146332" y="623932"/>
            <a:ext cx="2911948" cy="5558766"/>
          </a:xfrm>
          <a:prstGeom prst="roundRect">
            <a:avLst>
              <a:gd name="adj" fmla="val 5581"/>
            </a:avLst>
          </a:prstGeom>
          <a:solidFill>
            <a:schemeClr val="bg1">
              <a:alpha val="28000"/>
            </a:schemeClr>
          </a:solidFill>
          <a:ln w="22225" cap="rnd">
            <a:solidFill>
              <a:srgbClr val="F8F8F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5BB13B05-0794-49B4-89FF-C3ED7F95125E}"/>
              </a:ext>
            </a:extLst>
          </p:cNvPr>
          <p:cNvSpPr/>
          <p:nvPr userDrawn="1"/>
        </p:nvSpPr>
        <p:spPr>
          <a:xfrm>
            <a:off x="6187428" y="675302"/>
            <a:ext cx="2829756" cy="571607"/>
          </a:xfrm>
          <a:prstGeom prst="roundRect">
            <a:avLst>
              <a:gd name="adj" fmla="val 175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a:solidFill>
                  <a:srgbClr val="65B32E"/>
                </a:solidFill>
                <a:latin typeface="Arial Black" panose="020B0A04020102020204" pitchFamily="34" charset="0"/>
              </a:rPr>
              <a:t>GIVING FEEDBACK</a:t>
            </a:r>
          </a:p>
        </p:txBody>
      </p:sp>
      <p:sp>
        <p:nvSpPr>
          <p:cNvPr id="22" name="Rectangle: Rounded Corners 21">
            <a:extLst>
              <a:ext uri="{FF2B5EF4-FFF2-40B4-BE49-F238E27FC236}">
                <a16:creationId xmlns:a16="http://schemas.microsoft.com/office/drawing/2014/main" id="{1107C7E8-B763-43DC-9CC6-DBC59282A9C6}"/>
              </a:ext>
            </a:extLst>
          </p:cNvPr>
          <p:cNvSpPr/>
          <p:nvPr userDrawn="1"/>
        </p:nvSpPr>
        <p:spPr>
          <a:xfrm>
            <a:off x="9150624" y="623932"/>
            <a:ext cx="2911948" cy="5558766"/>
          </a:xfrm>
          <a:prstGeom prst="roundRect">
            <a:avLst>
              <a:gd name="adj" fmla="val 5581"/>
            </a:avLst>
          </a:prstGeom>
          <a:solidFill>
            <a:schemeClr val="bg1">
              <a:alpha val="28000"/>
            </a:schemeClr>
          </a:solidFill>
          <a:ln w="22225" cap="rnd">
            <a:solidFill>
              <a:srgbClr val="F8F8F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C015650B-47AF-4230-963D-73B780E11CB0}"/>
              </a:ext>
            </a:extLst>
          </p:cNvPr>
          <p:cNvSpPr/>
          <p:nvPr userDrawn="1"/>
        </p:nvSpPr>
        <p:spPr>
          <a:xfrm>
            <a:off x="9191720" y="675302"/>
            <a:ext cx="2829756" cy="571607"/>
          </a:xfrm>
          <a:prstGeom prst="roundRect">
            <a:avLst>
              <a:gd name="adj" fmla="val 175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a:solidFill>
                  <a:srgbClr val="65B32E"/>
                </a:solidFill>
                <a:latin typeface="Arial Black" panose="020B0A04020102020204" pitchFamily="34" charset="0"/>
              </a:rPr>
              <a:t>HONEST CONVERSATIONS</a:t>
            </a:r>
          </a:p>
        </p:txBody>
      </p:sp>
    </p:spTree>
    <p:custDataLst>
      <p:tags r:id="rId1"/>
    </p:custDataLst>
    <p:extLst>
      <p:ext uri="{BB962C8B-B14F-4D97-AF65-F5344CB8AC3E}">
        <p14:creationId xmlns:p14="http://schemas.microsoft.com/office/powerpoint/2010/main" val="885063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3D291C-EC56-4A5E-9DC9-72A8100E0191}"/>
              </a:ext>
            </a:extLst>
          </p:cNvPr>
          <p:cNvSpPr/>
          <p:nvPr userDrawn="1"/>
        </p:nvSpPr>
        <p:spPr>
          <a:xfrm>
            <a:off x="1" y="-5448"/>
            <a:ext cx="12192000" cy="6339856"/>
          </a:xfrm>
          <a:prstGeom prst="rect">
            <a:avLst/>
          </a:prstGeom>
          <a:solidFill>
            <a:srgbClr val="65B32E"/>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1EDECDEB-95AC-4E3E-8027-59D63EE02220}"/>
              </a:ext>
            </a:extLst>
          </p:cNvPr>
          <p:cNvSpPr/>
          <p:nvPr userDrawn="1"/>
        </p:nvSpPr>
        <p:spPr>
          <a:xfrm rot="5400000">
            <a:off x="5059084" y="-804817"/>
            <a:ext cx="2073832" cy="12191999"/>
          </a:xfrm>
          <a:prstGeom prst="rect">
            <a:avLst/>
          </a:prstGeom>
          <a:gradFill flip="none" rotWithShape="1">
            <a:gsLst>
              <a:gs pos="0">
                <a:srgbClr val="65B32E"/>
              </a:gs>
              <a:gs pos="83000">
                <a:srgbClr val="3DB4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410"/>
            <a:endParaRPr lang="en-US" sz="1013">
              <a:solidFill>
                <a:prstClr val="white"/>
              </a:solidFill>
              <a:latin typeface="Calibri" panose="020F0502020204030204"/>
            </a:endParaRPr>
          </a:p>
        </p:txBody>
      </p:sp>
    </p:spTree>
    <p:custDataLst>
      <p:tags r:id="rId1"/>
    </p:custDataLst>
    <p:extLst>
      <p:ext uri="{BB962C8B-B14F-4D97-AF65-F5344CB8AC3E}">
        <p14:creationId xmlns:p14="http://schemas.microsoft.com/office/powerpoint/2010/main" val="1118146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 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593BDE-7F35-4A59-9EEF-8D4AB8E6960A}"/>
              </a:ext>
            </a:extLst>
          </p:cNvPr>
          <p:cNvSpPr/>
          <p:nvPr userDrawn="1"/>
        </p:nvSpPr>
        <p:spPr>
          <a:xfrm>
            <a:off x="0" y="6334063"/>
            <a:ext cx="12192000" cy="53800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77B3B71F-ADB0-494A-AF5C-1FAE85179F2B}"/>
              </a:ext>
            </a:extLst>
          </p:cNvPr>
          <p:cNvSpPr txBox="1"/>
          <p:nvPr userDrawn="1"/>
        </p:nvSpPr>
        <p:spPr>
          <a:xfrm flipH="1">
            <a:off x="434366" y="6465212"/>
            <a:ext cx="7081778" cy="276999"/>
          </a:xfrm>
          <a:prstGeom prst="rect">
            <a:avLst/>
          </a:prstGeom>
          <a:noFill/>
        </p:spPr>
        <p:txBody>
          <a:bodyPr wrap="square" rtlCol="0">
            <a:spAutoFit/>
          </a:bodyPr>
          <a:lstStyle/>
          <a:p>
            <a:r>
              <a:rPr lang="en-GB" sz="1200" b="0" dirty="0">
                <a:solidFill>
                  <a:schemeClr val="bg1"/>
                </a:solidFill>
                <a:latin typeface="Arial Black" panose="020B0A04020102020204" pitchFamily="34" charset="0"/>
                <a:cs typeface="Arial Bold" panose="020B0704020202020204" pitchFamily="34" charset="0"/>
              </a:rPr>
              <a:t>Performance Management</a:t>
            </a:r>
            <a:endParaRPr lang="en-GB" sz="1200" dirty="0">
              <a:solidFill>
                <a:schemeClr val="bg1"/>
              </a:solidFill>
              <a:latin typeface="Arial" panose="020B0604020202020204" pitchFamily="34" charset="0"/>
              <a:cs typeface="Arial" panose="020B0604020202020204" pitchFamily="34" charset="0"/>
            </a:endParaRPr>
          </a:p>
        </p:txBody>
      </p:sp>
      <p:pic>
        <p:nvPicPr>
          <p:cNvPr id="19" name="Picture 18" descr="Text&#10;&#10;Description automatically generated">
            <a:extLst>
              <a:ext uri="{FF2B5EF4-FFF2-40B4-BE49-F238E27FC236}">
                <a16:creationId xmlns:a16="http://schemas.microsoft.com/office/drawing/2014/main" id="{A43F33C7-8F35-4A7C-AC97-06FF498A2EA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34852" y="6333997"/>
            <a:ext cx="1357148" cy="542924"/>
          </a:xfrm>
          <a:prstGeom prst="rect">
            <a:avLst/>
          </a:prstGeom>
        </p:spPr>
      </p:pic>
      <p:pic>
        <p:nvPicPr>
          <p:cNvPr id="20" name="Picture 19" descr="Logo&#10;&#10;Description automatically generated">
            <a:extLst>
              <a:ext uri="{FF2B5EF4-FFF2-40B4-BE49-F238E27FC236}">
                <a16:creationId xmlns:a16="http://schemas.microsoft.com/office/drawing/2014/main" id="{37D8E82A-6000-4335-B89E-6B3939B65B8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57" y="966159"/>
            <a:ext cx="11864099" cy="4746209"/>
          </a:xfrm>
          <a:prstGeom prst="rect">
            <a:avLst/>
          </a:prstGeom>
        </p:spPr>
      </p:pic>
      <p:sp>
        <p:nvSpPr>
          <p:cNvPr id="21" name="Rectangle 20">
            <a:extLst>
              <a:ext uri="{FF2B5EF4-FFF2-40B4-BE49-F238E27FC236}">
                <a16:creationId xmlns:a16="http://schemas.microsoft.com/office/drawing/2014/main" id="{0B0993D0-B83A-4B7D-AFC1-5338D31FEC56}"/>
              </a:ext>
            </a:extLst>
          </p:cNvPr>
          <p:cNvSpPr/>
          <p:nvPr userDrawn="1"/>
        </p:nvSpPr>
        <p:spPr>
          <a:xfrm>
            <a:off x="0" y="1"/>
            <a:ext cx="12192000" cy="625002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lide Number Placeholder 5">
            <a:extLst>
              <a:ext uri="{FF2B5EF4-FFF2-40B4-BE49-F238E27FC236}">
                <a16:creationId xmlns:a16="http://schemas.microsoft.com/office/drawing/2014/main" id="{2BFD2897-EB92-4165-B83C-1420B36DEE39}"/>
              </a:ext>
            </a:extLst>
          </p:cNvPr>
          <p:cNvSpPr>
            <a:spLocks noGrp="1"/>
          </p:cNvSpPr>
          <p:nvPr>
            <p:ph type="sldNum" sz="quarter" idx="4"/>
          </p:nvPr>
        </p:nvSpPr>
        <p:spPr>
          <a:xfrm>
            <a:off x="34504" y="6420216"/>
            <a:ext cx="422695"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3EE7C1AB-2CB3-4696-976C-3494BE0DC2BC}" type="slidenum">
              <a:rPr lang="en-GB" smtClean="0"/>
              <a:pPr/>
              <a:t>‹#›</a:t>
            </a:fld>
            <a:endParaRPr lang="en-GB"/>
          </a:p>
        </p:txBody>
      </p:sp>
      <p:sp>
        <p:nvSpPr>
          <p:cNvPr id="11" name="Slide Number Placeholder 5">
            <a:extLst>
              <a:ext uri="{FF2B5EF4-FFF2-40B4-BE49-F238E27FC236}">
                <a16:creationId xmlns:a16="http://schemas.microsoft.com/office/drawing/2014/main" id="{1C019770-974A-41A3-A948-AAF99EBFF4E3}"/>
              </a:ext>
            </a:extLst>
          </p:cNvPr>
          <p:cNvSpPr txBox="1">
            <a:spLocks/>
          </p:cNvSpPr>
          <p:nvPr userDrawn="1"/>
        </p:nvSpPr>
        <p:spPr>
          <a:xfrm>
            <a:off x="34503" y="6414318"/>
            <a:ext cx="4226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E7C1AB-2CB3-4696-976C-3494BE0DC2BC}" type="slidenum">
              <a:rPr lang="en-GB" smtClean="0"/>
              <a:pPr/>
              <a:t>‹#›</a:t>
            </a:fld>
            <a:endParaRPr lang="en-GB"/>
          </a:p>
        </p:txBody>
      </p:sp>
    </p:spTree>
    <p:custDataLst>
      <p:tags r:id="rId1"/>
    </p:custDataLst>
    <p:extLst>
      <p:ext uri="{BB962C8B-B14F-4D97-AF65-F5344CB8AC3E}">
        <p14:creationId xmlns:p14="http://schemas.microsoft.com/office/powerpoint/2010/main" val="272608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Vertical Title and Text">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046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6F13EEC4-ABA5-459F-ABA3-BDD21C821346}"/>
              </a:ext>
            </a:extLst>
          </p:cNvPr>
          <p:cNvSpPr/>
          <p:nvPr userDrawn="1"/>
        </p:nvSpPr>
        <p:spPr>
          <a:xfrm>
            <a:off x="560717" y="649772"/>
            <a:ext cx="11070566" cy="1610543"/>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E1EC2410-E735-4A7C-B2E9-1CF1EA0779EE}"/>
              </a:ext>
            </a:extLst>
          </p:cNvPr>
          <p:cNvSpPr/>
          <p:nvPr userDrawn="1"/>
        </p:nvSpPr>
        <p:spPr>
          <a:xfrm>
            <a:off x="612087" y="690868"/>
            <a:ext cx="826294" cy="1528349"/>
          </a:xfrm>
          <a:prstGeom prst="roundRect">
            <a:avLst>
              <a:gd name="adj" fmla="val 7963"/>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a:latin typeface="Arial Black" panose="020B0A04020102020204" pitchFamily="34" charset="0"/>
              </a:rPr>
              <a:t>A</a:t>
            </a:r>
          </a:p>
        </p:txBody>
      </p:sp>
      <p:sp>
        <p:nvSpPr>
          <p:cNvPr id="10" name="Rectangle: Rounded Corners 9">
            <a:extLst>
              <a:ext uri="{FF2B5EF4-FFF2-40B4-BE49-F238E27FC236}">
                <a16:creationId xmlns:a16="http://schemas.microsoft.com/office/drawing/2014/main" id="{6FD92788-9188-4F75-83D5-34AB74F5F4B6}"/>
              </a:ext>
            </a:extLst>
          </p:cNvPr>
          <p:cNvSpPr/>
          <p:nvPr userDrawn="1"/>
        </p:nvSpPr>
        <p:spPr>
          <a:xfrm>
            <a:off x="560717" y="2463056"/>
            <a:ext cx="11070566" cy="1610543"/>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5E6C69A2-C2A9-4DBE-9B30-FB90328F9025}"/>
              </a:ext>
            </a:extLst>
          </p:cNvPr>
          <p:cNvSpPr/>
          <p:nvPr userDrawn="1"/>
        </p:nvSpPr>
        <p:spPr>
          <a:xfrm>
            <a:off x="612087" y="2504152"/>
            <a:ext cx="826294" cy="1528349"/>
          </a:xfrm>
          <a:prstGeom prst="roundRect">
            <a:avLst>
              <a:gd name="adj" fmla="val 7963"/>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a:latin typeface="Arial Black" panose="020B0A04020102020204" pitchFamily="34" charset="0"/>
              </a:rPr>
              <a:t>B</a:t>
            </a:r>
          </a:p>
        </p:txBody>
      </p:sp>
      <p:sp>
        <p:nvSpPr>
          <p:cNvPr id="12" name="Rectangle: Rounded Corners 11">
            <a:extLst>
              <a:ext uri="{FF2B5EF4-FFF2-40B4-BE49-F238E27FC236}">
                <a16:creationId xmlns:a16="http://schemas.microsoft.com/office/drawing/2014/main" id="{A351B9A6-4ECD-413E-9F2A-A9FF60E5358A}"/>
              </a:ext>
            </a:extLst>
          </p:cNvPr>
          <p:cNvSpPr/>
          <p:nvPr userDrawn="1"/>
        </p:nvSpPr>
        <p:spPr>
          <a:xfrm>
            <a:off x="560717" y="4276340"/>
            <a:ext cx="11070566" cy="1610543"/>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904D5751-4676-43F4-87A2-3DB4B3427BA1}"/>
              </a:ext>
            </a:extLst>
          </p:cNvPr>
          <p:cNvSpPr/>
          <p:nvPr userDrawn="1"/>
        </p:nvSpPr>
        <p:spPr>
          <a:xfrm>
            <a:off x="612087" y="4317436"/>
            <a:ext cx="826294" cy="1528349"/>
          </a:xfrm>
          <a:prstGeom prst="roundRect">
            <a:avLst>
              <a:gd name="adj" fmla="val 7963"/>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a:latin typeface="Arial Black" panose="020B0A04020102020204" pitchFamily="34" charset="0"/>
              </a:rPr>
              <a:t>C</a:t>
            </a:r>
          </a:p>
        </p:txBody>
      </p:sp>
      <p:sp>
        <p:nvSpPr>
          <p:cNvPr id="14" name="Rectangle 13">
            <a:extLst>
              <a:ext uri="{FF2B5EF4-FFF2-40B4-BE49-F238E27FC236}">
                <a16:creationId xmlns:a16="http://schemas.microsoft.com/office/drawing/2014/main" id="{1EF5415C-6295-42DC-A8FE-DD809AD9AFC1}"/>
              </a:ext>
            </a:extLst>
          </p:cNvPr>
          <p:cNvSpPr/>
          <p:nvPr userDrawn="1"/>
        </p:nvSpPr>
        <p:spPr>
          <a:xfrm>
            <a:off x="0" y="6334063"/>
            <a:ext cx="12192000" cy="53800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22C3C59C-7DF3-4170-9077-4DBE86B4C865}"/>
              </a:ext>
            </a:extLst>
          </p:cNvPr>
          <p:cNvSpPr txBox="1"/>
          <p:nvPr userDrawn="1"/>
        </p:nvSpPr>
        <p:spPr>
          <a:xfrm flipH="1">
            <a:off x="434366" y="6465212"/>
            <a:ext cx="7081778" cy="276999"/>
          </a:xfrm>
          <a:prstGeom prst="rect">
            <a:avLst/>
          </a:prstGeom>
          <a:noFill/>
        </p:spPr>
        <p:txBody>
          <a:bodyPr wrap="square" rtlCol="0">
            <a:spAutoFit/>
          </a:bodyPr>
          <a:lstStyle/>
          <a:p>
            <a:r>
              <a:rPr lang="en-GB" sz="1200" b="0" dirty="0">
                <a:solidFill>
                  <a:schemeClr val="bg1"/>
                </a:solidFill>
                <a:latin typeface="Arial Black" panose="020B0A04020102020204" pitchFamily="34" charset="0"/>
                <a:cs typeface="Arial Bold" panose="020B0704020202020204" pitchFamily="34" charset="0"/>
              </a:rPr>
              <a:t>Performance Management</a:t>
            </a:r>
            <a:endParaRPr lang="en-GB" sz="1200" dirty="0">
              <a:solidFill>
                <a:schemeClr val="bg1"/>
              </a:solidFill>
              <a:latin typeface="Arial" panose="020B0604020202020204" pitchFamily="34" charset="0"/>
              <a:cs typeface="Arial" panose="020B0604020202020204" pitchFamily="34" charset="0"/>
            </a:endParaRPr>
          </a:p>
        </p:txBody>
      </p:sp>
      <p:pic>
        <p:nvPicPr>
          <p:cNvPr id="16" name="Picture 15" descr="Text&#10;&#10;Description automatically generated">
            <a:extLst>
              <a:ext uri="{FF2B5EF4-FFF2-40B4-BE49-F238E27FC236}">
                <a16:creationId xmlns:a16="http://schemas.microsoft.com/office/drawing/2014/main" id="{2B9E18F5-2396-48F9-80D7-505572F42A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34852" y="6333997"/>
            <a:ext cx="1357148" cy="542924"/>
          </a:xfrm>
          <a:prstGeom prst="rect">
            <a:avLst/>
          </a:prstGeom>
        </p:spPr>
      </p:pic>
      <p:sp>
        <p:nvSpPr>
          <p:cNvPr id="18" name="Slide Number Placeholder 5">
            <a:extLst>
              <a:ext uri="{FF2B5EF4-FFF2-40B4-BE49-F238E27FC236}">
                <a16:creationId xmlns:a16="http://schemas.microsoft.com/office/drawing/2014/main" id="{3332876A-0871-4862-A8B7-E4854551B6FE}"/>
              </a:ext>
            </a:extLst>
          </p:cNvPr>
          <p:cNvSpPr>
            <a:spLocks noGrp="1"/>
          </p:cNvSpPr>
          <p:nvPr>
            <p:ph type="sldNum" sz="quarter" idx="4"/>
          </p:nvPr>
        </p:nvSpPr>
        <p:spPr>
          <a:xfrm>
            <a:off x="34504" y="6420216"/>
            <a:ext cx="422695"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3EE7C1AB-2CB3-4696-976C-3494BE0DC2BC}" type="slidenum">
              <a:rPr lang="en-GB" smtClean="0"/>
              <a:pPr/>
              <a:t>‹#›</a:t>
            </a:fld>
            <a:endParaRPr lang="en-GB"/>
          </a:p>
        </p:txBody>
      </p:sp>
      <p:sp>
        <p:nvSpPr>
          <p:cNvPr id="19" name="Slide Number Placeholder 5">
            <a:extLst>
              <a:ext uri="{FF2B5EF4-FFF2-40B4-BE49-F238E27FC236}">
                <a16:creationId xmlns:a16="http://schemas.microsoft.com/office/drawing/2014/main" id="{822445FC-A0B4-41C4-89A5-3F16E46B35DC}"/>
              </a:ext>
            </a:extLst>
          </p:cNvPr>
          <p:cNvSpPr txBox="1">
            <a:spLocks/>
          </p:cNvSpPr>
          <p:nvPr userDrawn="1"/>
        </p:nvSpPr>
        <p:spPr>
          <a:xfrm>
            <a:off x="34503" y="6414318"/>
            <a:ext cx="4226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E7C1AB-2CB3-4696-976C-3494BE0DC2BC}" type="slidenum">
              <a:rPr lang="en-GB" smtClean="0"/>
              <a:pPr/>
              <a:t>‹#›</a:t>
            </a:fld>
            <a:endParaRPr lang="en-GB"/>
          </a:p>
        </p:txBody>
      </p:sp>
    </p:spTree>
    <p:custDataLst>
      <p:tags r:id="rId1"/>
    </p:custDataLst>
    <p:extLst>
      <p:ext uri="{BB962C8B-B14F-4D97-AF65-F5344CB8AC3E}">
        <p14:creationId xmlns:p14="http://schemas.microsoft.com/office/powerpoint/2010/main" val="299802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EF5415C-6295-42DC-A8FE-DD809AD9AFC1}"/>
              </a:ext>
            </a:extLst>
          </p:cNvPr>
          <p:cNvSpPr/>
          <p:nvPr userDrawn="1"/>
        </p:nvSpPr>
        <p:spPr>
          <a:xfrm>
            <a:off x="0" y="6334063"/>
            <a:ext cx="12192000" cy="53800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22C3C59C-7DF3-4170-9077-4DBE86B4C865}"/>
              </a:ext>
            </a:extLst>
          </p:cNvPr>
          <p:cNvSpPr txBox="1"/>
          <p:nvPr userDrawn="1"/>
        </p:nvSpPr>
        <p:spPr>
          <a:xfrm flipH="1">
            <a:off x="434366" y="6465212"/>
            <a:ext cx="7081778" cy="276999"/>
          </a:xfrm>
          <a:prstGeom prst="rect">
            <a:avLst/>
          </a:prstGeom>
          <a:noFill/>
        </p:spPr>
        <p:txBody>
          <a:bodyPr wrap="square" rtlCol="0">
            <a:spAutoFit/>
          </a:bodyPr>
          <a:lstStyle/>
          <a:p>
            <a:r>
              <a:rPr lang="en-GB" sz="1200" b="0" dirty="0">
                <a:solidFill>
                  <a:schemeClr val="bg1"/>
                </a:solidFill>
                <a:latin typeface="Arial Black" panose="020B0A04020102020204" pitchFamily="34" charset="0"/>
                <a:cs typeface="Arial Bold" panose="020B0704020202020204" pitchFamily="34" charset="0"/>
              </a:rPr>
              <a:t>Performance Management</a:t>
            </a:r>
            <a:endParaRPr lang="en-GB" sz="1200" dirty="0">
              <a:solidFill>
                <a:schemeClr val="bg1"/>
              </a:solidFill>
              <a:latin typeface="Arial" panose="020B0604020202020204" pitchFamily="34" charset="0"/>
              <a:cs typeface="Arial" panose="020B0604020202020204" pitchFamily="34" charset="0"/>
            </a:endParaRPr>
          </a:p>
        </p:txBody>
      </p:sp>
      <p:pic>
        <p:nvPicPr>
          <p:cNvPr id="16" name="Picture 15" descr="Text&#10;&#10;Description automatically generated">
            <a:extLst>
              <a:ext uri="{FF2B5EF4-FFF2-40B4-BE49-F238E27FC236}">
                <a16:creationId xmlns:a16="http://schemas.microsoft.com/office/drawing/2014/main" id="{2B9E18F5-2396-48F9-80D7-505572F42A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34852" y="6333997"/>
            <a:ext cx="1357148" cy="542924"/>
          </a:xfrm>
          <a:prstGeom prst="rect">
            <a:avLst/>
          </a:prstGeom>
        </p:spPr>
      </p:pic>
      <p:sp>
        <p:nvSpPr>
          <p:cNvPr id="18" name="Rectangle 17">
            <a:extLst>
              <a:ext uri="{FF2B5EF4-FFF2-40B4-BE49-F238E27FC236}">
                <a16:creationId xmlns:a16="http://schemas.microsoft.com/office/drawing/2014/main" id="{F7B69263-C0DE-4B1C-9106-1BD869CE0EC3}"/>
              </a:ext>
            </a:extLst>
          </p:cNvPr>
          <p:cNvSpPr/>
          <p:nvPr userDrawn="1"/>
        </p:nvSpPr>
        <p:spPr>
          <a:xfrm>
            <a:off x="-1" y="603812"/>
            <a:ext cx="2778973" cy="1634455"/>
          </a:xfrm>
          <a:prstGeom prst="rect">
            <a:avLst/>
          </a:prstGeom>
          <a:solidFill>
            <a:srgbClr val="F6C8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C0CE11FC-DA62-4049-B83B-E05335670A30}"/>
              </a:ext>
            </a:extLst>
          </p:cNvPr>
          <p:cNvSpPr/>
          <p:nvPr userDrawn="1"/>
        </p:nvSpPr>
        <p:spPr>
          <a:xfrm>
            <a:off x="2888096" y="603812"/>
            <a:ext cx="1514763" cy="1634455"/>
          </a:xfrm>
          <a:prstGeom prst="rect">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075B82A-AC5F-4457-8576-C2F67212DECC}"/>
              </a:ext>
            </a:extLst>
          </p:cNvPr>
          <p:cNvSpPr/>
          <p:nvPr userDrawn="1"/>
        </p:nvSpPr>
        <p:spPr>
          <a:xfrm>
            <a:off x="4402859" y="603812"/>
            <a:ext cx="1514763" cy="1634455"/>
          </a:xfrm>
          <a:prstGeom prst="rect">
            <a:avLst/>
          </a:prstGeom>
          <a:solidFill>
            <a:srgbClr val="C2D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8556B4A5-91A0-4B38-AE7C-0DE13B50ABF0}"/>
              </a:ext>
            </a:extLst>
          </p:cNvPr>
          <p:cNvSpPr/>
          <p:nvPr userDrawn="1"/>
        </p:nvSpPr>
        <p:spPr>
          <a:xfrm>
            <a:off x="5917622" y="603812"/>
            <a:ext cx="1514763" cy="1634455"/>
          </a:xfrm>
          <a:prstGeom prst="rect">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BA88F0DA-3DB4-4231-BF79-8E2F3CC4C858}"/>
              </a:ext>
            </a:extLst>
          </p:cNvPr>
          <p:cNvSpPr/>
          <p:nvPr userDrawn="1"/>
        </p:nvSpPr>
        <p:spPr>
          <a:xfrm>
            <a:off x="7432385" y="603812"/>
            <a:ext cx="1514763" cy="1634455"/>
          </a:xfrm>
          <a:prstGeom prst="rect">
            <a:avLst/>
          </a:prstGeom>
          <a:solidFill>
            <a:srgbClr val="F5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80BB3F3-D498-4AE1-9BA8-FB8ED70D4CD7}"/>
              </a:ext>
            </a:extLst>
          </p:cNvPr>
          <p:cNvSpPr/>
          <p:nvPr userDrawn="1"/>
        </p:nvSpPr>
        <p:spPr>
          <a:xfrm>
            <a:off x="9060272" y="603812"/>
            <a:ext cx="1514763" cy="1634455"/>
          </a:xfrm>
          <a:prstGeom prst="rect">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FBDDEC1B-A8BB-40F5-B08A-B244562E1A53}"/>
              </a:ext>
            </a:extLst>
          </p:cNvPr>
          <p:cNvSpPr/>
          <p:nvPr userDrawn="1"/>
        </p:nvSpPr>
        <p:spPr>
          <a:xfrm>
            <a:off x="10575035" y="603812"/>
            <a:ext cx="1514763" cy="1634455"/>
          </a:xfrm>
          <a:prstGeom prst="rect">
            <a:avLst/>
          </a:prstGeom>
          <a:solidFill>
            <a:srgbClr val="C2D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48EE258C-43E4-4AE3-82D9-F61AB6E29A81}"/>
              </a:ext>
            </a:extLst>
          </p:cNvPr>
          <p:cNvSpPr txBox="1"/>
          <p:nvPr userDrawn="1"/>
        </p:nvSpPr>
        <p:spPr>
          <a:xfrm>
            <a:off x="1250781" y="621430"/>
            <a:ext cx="1514763" cy="369332"/>
          </a:xfrm>
          <a:prstGeom prst="rect">
            <a:avLst/>
          </a:prstGeom>
          <a:noFill/>
        </p:spPr>
        <p:txBody>
          <a:bodyPr wrap="square" rtlCol="0">
            <a:spAutoFit/>
          </a:bodyPr>
          <a:lstStyle/>
          <a:p>
            <a:pPr algn="ctr"/>
            <a:r>
              <a:rPr lang="en-GB">
                <a:latin typeface="Arial" panose="020B0604020202020204" pitchFamily="34" charset="0"/>
                <a:cs typeface="Arial" panose="020B0604020202020204" pitchFamily="34" charset="0"/>
              </a:rPr>
              <a:t>Specific</a:t>
            </a:r>
          </a:p>
        </p:txBody>
      </p:sp>
      <p:sp>
        <p:nvSpPr>
          <p:cNvPr id="26" name="TextBox 25">
            <a:extLst>
              <a:ext uri="{FF2B5EF4-FFF2-40B4-BE49-F238E27FC236}">
                <a16:creationId xmlns:a16="http://schemas.microsoft.com/office/drawing/2014/main" id="{624108DF-2CF9-4D71-9BEF-49BAE2ABC5EF}"/>
              </a:ext>
            </a:extLst>
          </p:cNvPr>
          <p:cNvSpPr txBox="1"/>
          <p:nvPr userDrawn="1"/>
        </p:nvSpPr>
        <p:spPr>
          <a:xfrm>
            <a:off x="2897440" y="613239"/>
            <a:ext cx="1514763" cy="369332"/>
          </a:xfrm>
          <a:prstGeom prst="rect">
            <a:avLst/>
          </a:prstGeom>
          <a:noFill/>
        </p:spPr>
        <p:txBody>
          <a:bodyPr wrap="square" rtlCol="0">
            <a:spAutoFit/>
          </a:bodyPr>
          <a:lstStyle/>
          <a:p>
            <a:pPr algn="ctr"/>
            <a:r>
              <a:rPr lang="en-GB">
                <a:latin typeface="Arial" panose="020B0604020202020204" pitchFamily="34" charset="0"/>
                <a:cs typeface="Arial" panose="020B0604020202020204" pitchFamily="34" charset="0"/>
              </a:rPr>
              <a:t>Measurable</a:t>
            </a:r>
          </a:p>
        </p:txBody>
      </p:sp>
      <p:sp>
        <p:nvSpPr>
          <p:cNvPr id="27" name="TextBox 26">
            <a:extLst>
              <a:ext uri="{FF2B5EF4-FFF2-40B4-BE49-F238E27FC236}">
                <a16:creationId xmlns:a16="http://schemas.microsoft.com/office/drawing/2014/main" id="{9FC079F1-0EA5-4EF5-8C10-755D1081BA86}"/>
              </a:ext>
            </a:extLst>
          </p:cNvPr>
          <p:cNvSpPr txBox="1"/>
          <p:nvPr userDrawn="1"/>
        </p:nvSpPr>
        <p:spPr>
          <a:xfrm>
            <a:off x="4402859" y="613239"/>
            <a:ext cx="1514763" cy="369332"/>
          </a:xfrm>
          <a:prstGeom prst="rect">
            <a:avLst/>
          </a:prstGeom>
          <a:noFill/>
        </p:spPr>
        <p:txBody>
          <a:bodyPr wrap="square" rtlCol="0">
            <a:spAutoFit/>
          </a:bodyPr>
          <a:lstStyle/>
          <a:p>
            <a:pPr algn="ctr"/>
            <a:r>
              <a:rPr lang="en-GB">
                <a:latin typeface="Arial" panose="020B0604020202020204" pitchFamily="34" charset="0"/>
                <a:cs typeface="Arial" panose="020B0604020202020204" pitchFamily="34" charset="0"/>
              </a:rPr>
              <a:t>Attainable</a:t>
            </a:r>
          </a:p>
        </p:txBody>
      </p:sp>
      <p:sp>
        <p:nvSpPr>
          <p:cNvPr id="28" name="TextBox 27">
            <a:extLst>
              <a:ext uri="{FF2B5EF4-FFF2-40B4-BE49-F238E27FC236}">
                <a16:creationId xmlns:a16="http://schemas.microsoft.com/office/drawing/2014/main" id="{B21859D8-7A79-45A6-9BD7-966093407082}"/>
              </a:ext>
            </a:extLst>
          </p:cNvPr>
          <p:cNvSpPr txBox="1"/>
          <p:nvPr userDrawn="1"/>
        </p:nvSpPr>
        <p:spPr>
          <a:xfrm>
            <a:off x="5926966" y="614475"/>
            <a:ext cx="1514763" cy="369332"/>
          </a:xfrm>
          <a:prstGeom prst="rect">
            <a:avLst/>
          </a:prstGeom>
          <a:noFill/>
        </p:spPr>
        <p:txBody>
          <a:bodyPr wrap="square" rtlCol="0">
            <a:spAutoFit/>
          </a:bodyPr>
          <a:lstStyle/>
          <a:p>
            <a:pPr algn="ctr"/>
            <a:r>
              <a:rPr lang="en-GB">
                <a:latin typeface="Arial" panose="020B0604020202020204" pitchFamily="34" charset="0"/>
                <a:cs typeface="Arial" panose="020B0604020202020204" pitchFamily="34" charset="0"/>
              </a:rPr>
              <a:t>Relevant</a:t>
            </a:r>
          </a:p>
        </p:txBody>
      </p:sp>
      <p:sp>
        <p:nvSpPr>
          <p:cNvPr id="29" name="TextBox 28">
            <a:extLst>
              <a:ext uri="{FF2B5EF4-FFF2-40B4-BE49-F238E27FC236}">
                <a16:creationId xmlns:a16="http://schemas.microsoft.com/office/drawing/2014/main" id="{4E8F81D0-2C74-4F7E-8630-ECE6193C0A19}"/>
              </a:ext>
            </a:extLst>
          </p:cNvPr>
          <p:cNvSpPr txBox="1"/>
          <p:nvPr userDrawn="1"/>
        </p:nvSpPr>
        <p:spPr>
          <a:xfrm>
            <a:off x="7433302" y="621430"/>
            <a:ext cx="1514763" cy="369332"/>
          </a:xfrm>
          <a:prstGeom prst="rect">
            <a:avLst/>
          </a:prstGeom>
          <a:noFill/>
        </p:spPr>
        <p:txBody>
          <a:bodyPr wrap="square" rtlCol="0">
            <a:spAutoFit/>
          </a:bodyPr>
          <a:lstStyle/>
          <a:p>
            <a:pPr algn="ctr"/>
            <a:r>
              <a:rPr lang="en-GB">
                <a:latin typeface="Arial" panose="020B0604020202020204" pitchFamily="34" charset="0"/>
                <a:cs typeface="Arial" panose="020B0604020202020204" pitchFamily="34" charset="0"/>
              </a:rPr>
              <a:t>Time-bound</a:t>
            </a:r>
          </a:p>
        </p:txBody>
      </p:sp>
      <p:sp>
        <p:nvSpPr>
          <p:cNvPr id="30" name="TextBox 29">
            <a:extLst>
              <a:ext uri="{FF2B5EF4-FFF2-40B4-BE49-F238E27FC236}">
                <a16:creationId xmlns:a16="http://schemas.microsoft.com/office/drawing/2014/main" id="{7F2EE54D-A223-4C7B-B6B4-FDCF3519EEF5}"/>
              </a:ext>
            </a:extLst>
          </p:cNvPr>
          <p:cNvSpPr txBox="1"/>
          <p:nvPr userDrawn="1"/>
        </p:nvSpPr>
        <p:spPr>
          <a:xfrm>
            <a:off x="9051845" y="621430"/>
            <a:ext cx="1514763" cy="369332"/>
          </a:xfrm>
          <a:prstGeom prst="rect">
            <a:avLst/>
          </a:prstGeom>
          <a:noFill/>
        </p:spPr>
        <p:txBody>
          <a:bodyPr wrap="square" rtlCol="0">
            <a:spAutoFit/>
          </a:bodyPr>
          <a:lstStyle/>
          <a:p>
            <a:pPr algn="ctr"/>
            <a:r>
              <a:rPr lang="en-GB">
                <a:latin typeface="Arial" panose="020B0604020202020204" pitchFamily="34" charset="0"/>
                <a:cs typeface="Arial" panose="020B0604020202020204" pitchFamily="34" charset="0"/>
              </a:rPr>
              <a:t>Emotional</a:t>
            </a:r>
          </a:p>
        </p:txBody>
      </p:sp>
      <p:sp>
        <p:nvSpPr>
          <p:cNvPr id="31" name="TextBox 30">
            <a:extLst>
              <a:ext uri="{FF2B5EF4-FFF2-40B4-BE49-F238E27FC236}">
                <a16:creationId xmlns:a16="http://schemas.microsoft.com/office/drawing/2014/main" id="{FF06B084-A3E8-4439-B954-E055ABB1B731}"/>
              </a:ext>
            </a:extLst>
          </p:cNvPr>
          <p:cNvSpPr txBox="1"/>
          <p:nvPr userDrawn="1"/>
        </p:nvSpPr>
        <p:spPr>
          <a:xfrm>
            <a:off x="10575952" y="613239"/>
            <a:ext cx="1514763" cy="369332"/>
          </a:xfrm>
          <a:prstGeom prst="rect">
            <a:avLst/>
          </a:prstGeom>
          <a:noFill/>
        </p:spPr>
        <p:txBody>
          <a:bodyPr wrap="square" rtlCol="0">
            <a:spAutoFit/>
          </a:bodyPr>
          <a:lstStyle/>
          <a:p>
            <a:pPr algn="ctr"/>
            <a:r>
              <a:rPr lang="en-GB">
                <a:latin typeface="Arial" panose="020B0604020202020204" pitchFamily="34" charset="0"/>
                <a:cs typeface="Arial" panose="020B0604020202020204" pitchFamily="34" charset="0"/>
              </a:rPr>
              <a:t>Rewarding</a:t>
            </a:r>
          </a:p>
        </p:txBody>
      </p:sp>
      <p:sp>
        <p:nvSpPr>
          <p:cNvPr id="32" name="TextBox 31">
            <a:extLst>
              <a:ext uri="{FF2B5EF4-FFF2-40B4-BE49-F238E27FC236}">
                <a16:creationId xmlns:a16="http://schemas.microsoft.com/office/drawing/2014/main" id="{48B90339-FD3A-4F87-83D4-6155F912E24B}"/>
              </a:ext>
            </a:extLst>
          </p:cNvPr>
          <p:cNvSpPr txBox="1"/>
          <p:nvPr userDrawn="1"/>
        </p:nvSpPr>
        <p:spPr>
          <a:xfrm>
            <a:off x="1261776" y="1672126"/>
            <a:ext cx="1514763" cy="507831"/>
          </a:xfrm>
          <a:prstGeom prst="rect">
            <a:avLst/>
          </a:prstGeom>
          <a:noFill/>
        </p:spPr>
        <p:txBody>
          <a:bodyPr wrap="square" rtlCol="0">
            <a:spAutoFit/>
          </a:bodyPr>
          <a:lstStyle/>
          <a:p>
            <a:pPr algn="ctr" rtl="0" fontAlgn="base"/>
            <a:r>
              <a:rPr lang="en-GB" sz="900" b="0" i="0">
                <a:solidFill>
                  <a:srgbClr val="000000"/>
                </a:solidFill>
                <a:effectLst/>
                <a:latin typeface="Arial" panose="020B0604020202020204" pitchFamily="34" charset="0"/>
                <a:cs typeface="Arial" panose="020B0604020202020204" pitchFamily="34" charset="0"/>
              </a:rPr>
              <a:t>Pin down a clear tangible idea of what you want to achieve </a:t>
            </a:r>
          </a:p>
        </p:txBody>
      </p:sp>
      <p:sp>
        <p:nvSpPr>
          <p:cNvPr id="33" name="TextBox 32">
            <a:extLst>
              <a:ext uri="{FF2B5EF4-FFF2-40B4-BE49-F238E27FC236}">
                <a16:creationId xmlns:a16="http://schemas.microsoft.com/office/drawing/2014/main" id="{22CD527E-B87B-4431-B36A-87AC5AA40E6D}"/>
              </a:ext>
            </a:extLst>
          </p:cNvPr>
          <p:cNvSpPr txBox="1"/>
          <p:nvPr userDrawn="1"/>
        </p:nvSpPr>
        <p:spPr>
          <a:xfrm>
            <a:off x="2908435" y="1663935"/>
            <a:ext cx="1514763" cy="507831"/>
          </a:xfrm>
          <a:prstGeom prst="rect">
            <a:avLst/>
          </a:prstGeom>
          <a:noFill/>
        </p:spPr>
        <p:txBody>
          <a:bodyPr wrap="square" rtlCol="0">
            <a:spAutoFit/>
          </a:bodyPr>
          <a:lstStyle/>
          <a:p>
            <a:pPr algn="ctr"/>
            <a:r>
              <a:rPr lang="en-GB" sz="900" b="0" i="0">
                <a:solidFill>
                  <a:srgbClr val="000000"/>
                </a:solidFill>
                <a:effectLst/>
                <a:latin typeface="Arial" panose="020B0604020202020204" pitchFamily="34" charset="0"/>
                <a:cs typeface="Arial" panose="020B0604020202020204" pitchFamily="34" charset="0"/>
              </a:rPr>
              <a:t>Goals need a measure otherwise how will you know if there successful? </a:t>
            </a:r>
            <a:endParaRPr lang="en-GB" sz="90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6AC65DC3-8A4A-444C-B619-BA931D1A6B75}"/>
              </a:ext>
            </a:extLst>
          </p:cNvPr>
          <p:cNvSpPr txBox="1"/>
          <p:nvPr userDrawn="1"/>
        </p:nvSpPr>
        <p:spPr>
          <a:xfrm>
            <a:off x="4413854" y="1588519"/>
            <a:ext cx="1514763" cy="646331"/>
          </a:xfrm>
          <a:prstGeom prst="rect">
            <a:avLst/>
          </a:prstGeom>
          <a:noFill/>
        </p:spPr>
        <p:txBody>
          <a:bodyPr wrap="square" rtlCol="0">
            <a:spAutoFit/>
          </a:bodyPr>
          <a:lstStyle/>
          <a:p>
            <a:pPr algn="ctr"/>
            <a:r>
              <a:rPr lang="en-GB" sz="900" b="0" i="0">
                <a:solidFill>
                  <a:srgbClr val="000000"/>
                </a:solidFill>
                <a:effectLst/>
                <a:latin typeface="Arial" panose="020B0604020202020204" pitchFamily="34" charset="0"/>
                <a:cs typeface="Arial" panose="020B0604020202020204" pitchFamily="34" charset="0"/>
              </a:rPr>
              <a:t>Worthwhile goals challenges you to think big and reach outside your comfort zone </a:t>
            </a:r>
            <a:endParaRPr lang="en-GB" sz="90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D7F0DDC-54DB-4D6D-8986-C3E548B5B757}"/>
              </a:ext>
            </a:extLst>
          </p:cNvPr>
          <p:cNvSpPr txBox="1"/>
          <p:nvPr userDrawn="1"/>
        </p:nvSpPr>
        <p:spPr>
          <a:xfrm>
            <a:off x="5937961" y="1750014"/>
            <a:ext cx="1514763" cy="369332"/>
          </a:xfrm>
          <a:prstGeom prst="rect">
            <a:avLst/>
          </a:prstGeom>
          <a:noFill/>
        </p:spPr>
        <p:txBody>
          <a:bodyPr wrap="square" rtlCol="0">
            <a:spAutoFit/>
          </a:bodyPr>
          <a:lstStyle/>
          <a:p>
            <a:pPr algn="ctr" rtl="0" fontAlgn="base"/>
            <a:r>
              <a:rPr lang="en-GB" sz="900">
                <a:solidFill>
                  <a:srgbClr val="000000"/>
                </a:solidFill>
                <a:latin typeface="Arial" panose="020B0604020202020204" pitchFamily="34" charset="0"/>
                <a:cs typeface="Arial" panose="020B0604020202020204" pitchFamily="34" charset="0"/>
              </a:rPr>
              <a:t>W</a:t>
            </a:r>
            <a:r>
              <a:rPr lang="en-GB" sz="900" b="0" i="0">
                <a:solidFill>
                  <a:srgbClr val="000000"/>
                </a:solidFill>
                <a:effectLst/>
                <a:latin typeface="Arial" panose="020B0604020202020204" pitchFamily="34" charset="0"/>
                <a:cs typeface="Arial" panose="020B0604020202020204" pitchFamily="34" charset="0"/>
              </a:rPr>
              <a:t>ill this goal be good for business?</a:t>
            </a:r>
          </a:p>
        </p:txBody>
      </p:sp>
      <p:sp>
        <p:nvSpPr>
          <p:cNvPr id="36" name="TextBox 35">
            <a:extLst>
              <a:ext uri="{FF2B5EF4-FFF2-40B4-BE49-F238E27FC236}">
                <a16:creationId xmlns:a16="http://schemas.microsoft.com/office/drawing/2014/main" id="{C3CB0A72-DB5A-4621-9640-C13C760644B0}"/>
              </a:ext>
            </a:extLst>
          </p:cNvPr>
          <p:cNvSpPr txBox="1"/>
          <p:nvPr userDrawn="1"/>
        </p:nvSpPr>
        <p:spPr>
          <a:xfrm>
            <a:off x="7444297" y="1756969"/>
            <a:ext cx="1514763" cy="369332"/>
          </a:xfrm>
          <a:prstGeom prst="rect">
            <a:avLst/>
          </a:prstGeom>
          <a:noFill/>
        </p:spPr>
        <p:txBody>
          <a:bodyPr wrap="square" rtlCol="0">
            <a:spAutoFit/>
          </a:bodyPr>
          <a:lstStyle/>
          <a:p>
            <a:pPr algn="ctr" rtl="0" fontAlgn="base"/>
            <a:r>
              <a:rPr lang="en-GB" sz="900" b="0" i="0">
                <a:solidFill>
                  <a:srgbClr val="000000"/>
                </a:solidFill>
                <a:effectLst/>
                <a:latin typeface="Arial" panose="020B0604020202020204" pitchFamily="34" charset="0"/>
                <a:cs typeface="Arial" panose="020B0604020202020204" pitchFamily="34" charset="0"/>
              </a:rPr>
              <a:t>Goals remain dreams if you don’t set a deadline </a:t>
            </a:r>
          </a:p>
        </p:txBody>
      </p:sp>
      <p:sp>
        <p:nvSpPr>
          <p:cNvPr id="37" name="TextBox 36">
            <a:extLst>
              <a:ext uri="{FF2B5EF4-FFF2-40B4-BE49-F238E27FC236}">
                <a16:creationId xmlns:a16="http://schemas.microsoft.com/office/drawing/2014/main" id="{1CDFF321-7E5B-463C-AF23-31B7C4D3A423}"/>
              </a:ext>
            </a:extLst>
          </p:cNvPr>
          <p:cNvSpPr txBox="1"/>
          <p:nvPr userDrawn="1"/>
        </p:nvSpPr>
        <p:spPr>
          <a:xfrm>
            <a:off x="9062840" y="1596710"/>
            <a:ext cx="1514763" cy="646331"/>
          </a:xfrm>
          <a:prstGeom prst="rect">
            <a:avLst/>
          </a:prstGeom>
          <a:noFill/>
        </p:spPr>
        <p:txBody>
          <a:bodyPr wrap="square" rtlCol="0">
            <a:spAutoFit/>
          </a:bodyPr>
          <a:lstStyle/>
          <a:p>
            <a:pPr algn="ctr"/>
            <a:r>
              <a:rPr lang="en-GB" sz="900" b="0" i="0">
                <a:solidFill>
                  <a:srgbClr val="000000"/>
                </a:solidFill>
                <a:effectLst/>
                <a:latin typeface="Arial" panose="020B0604020202020204" pitchFamily="34" charset="0"/>
                <a:cs typeface="Arial" panose="020B0604020202020204" pitchFamily="34" charset="0"/>
              </a:rPr>
              <a:t>If it connects with our emotions it will be more likely to happen because we it to</a:t>
            </a:r>
            <a:endParaRPr lang="en-GB" sz="90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09274AF2-E649-46D4-BE1A-A830D891F25D}"/>
              </a:ext>
            </a:extLst>
          </p:cNvPr>
          <p:cNvSpPr txBox="1"/>
          <p:nvPr userDrawn="1"/>
        </p:nvSpPr>
        <p:spPr>
          <a:xfrm>
            <a:off x="10586947" y="1663935"/>
            <a:ext cx="1514763" cy="507831"/>
          </a:xfrm>
          <a:prstGeom prst="rect">
            <a:avLst/>
          </a:prstGeom>
          <a:noFill/>
        </p:spPr>
        <p:txBody>
          <a:bodyPr wrap="square" rtlCol="0">
            <a:spAutoFit/>
          </a:bodyPr>
          <a:lstStyle/>
          <a:p>
            <a:pPr algn="ctr"/>
            <a:r>
              <a:rPr lang="en-GB" sz="900">
                <a:solidFill>
                  <a:srgbClr val="000000"/>
                </a:solidFill>
                <a:latin typeface="Arial" panose="020B0604020202020204" pitchFamily="34" charset="0"/>
                <a:cs typeface="Arial" panose="020B0604020202020204" pitchFamily="34" charset="0"/>
              </a:rPr>
              <a:t>W</a:t>
            </a:r>
            <a:r>
              <a:rPr lang="en-GB" sz="900" b="0" i="0">
                <a:solidFill>
                  <a:srgbClr val="000000"/>
                </a:solidFill>
                <a:effectLst/>
                <a:latin typeface="Arial" panose="020B0604020202020204" pitchFamily="34" charset="0"/>
                <a:cs typeface="Arial" panose="020B0604020202020204" pitchFamily="34" charset="0"/>
              </a:rPr>
              <a:t>hat are the benefits or incentives of achieving this goal</a:t>
            </a:r>
            <a:endParaRPr lang="en-GB" sz="900">
              <a:latin typeface="Arial" panose="020B0604020202020204" pitchFamily="34" charset="0"/>
              <a:cs typeface="Arial" panose="020B0604020202020204" pitchFamily="34" charset="0"/>
            </a:endParaRPr>
          </a:p>
        </p:txBody>
      </p:sp>
      <p:pic>
        <p:nvPicPr>
          <p:cNvPr id="39" name="Graphic 38" descr="Marker with solid fill">
            <a:extLst>
              <a:ext uri="{FF2B5EF4-FFF2-40B4-BE49-F238E27FC236}">
                <a16:creationId xmlns:a16="http://schemas.microsoft.com/office/drawing/2014/main" id="{ABDCFDD3-EA33-42F8-8679-932B793F494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9755" y="997947"/>
            <a:ext cx="658803" cy="658803"/>
          </a:xfrm>
          <a:prstGeom prst="rect">
            <a:avLst/>
          </a:prstGeom>
        </p:spPr>
      </p:pic>
      <p:pic>
        <p:nvPicPr>
          <p:cNvPr id="40" name="Graphic 39" descr="Ruler with solid fill">
            <a:extLst>
              <a:ext uri="{FF2B5EF4-FFF2-40B4-BE49-F238E27FC236}">
                <a16:creationId xmlns:a16="http://schemas.microsoft.com/office/drawing/2014/main" id="{FCCEC016-7720-4E6F-9C43-39F917D7E419}"/>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05082" y="982571"/>
            <a:ext cx="658803" cy="658803"/>
          </a:xfrm>
          <a:prstGeom prst="rect">
            <a:avLst/>
          </a:prstGeom>
        </p:spPr>
      </p:pic>
      <p:pic>
        <p:nvPicPr>
          <p:cNvPr id="41" name="Graphic 40" descr="Present with solid fill">
            <a:extLst>
              <a:ext uri="{FF2B5EF4-FFF2-40B4-BE49-F238E27FC236}">
                <a16:creationId xmlns:a16="http://schemas.microsoft.com/office/drawing/2014/main" id="{34FD5E04-DD77-4F53-8B2A-3FDF63A9FE4B}"/>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03014" y="951615"/>
            <a:ext cx="658803" cy="658803"/>
          </a:xfrm>
          <a:prstGeom prst="rect">
            <a:avLst/>
          </a:prstGeom>
        </p:spPr>
      </p:pic>
      <p:pic>
        <p:nvPicPr>
          <p:cNvPr id="42" name="Graphic 41" descr="Badge Heart with solid fill">
            <a:extLst>
              <a:ext uri="{FF2B5EF4-FFF2-40B4-BE49-F238E27FC236}">
                <a16:creationId xmlns:a16="http://schemas.microsoft.com/office/drawing/2014/main" id="{BFCDA92E-A8B4-47BC-9D95-463DA2516C0E}"/>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73257" y="960239"/>
            <a:ext cx="658803" cy="658803"/>
          </a:xfrm>
          <a:prstGeom prst="rect">
            <a:avLst/>
          </a:prstGeom>
        </p:spPr>
      </p:pic>
      <p:pic>
        <p:nvPicPr>
          <p:cNvPr id="43" name="Graphic 42" descr="Stopwatch 25% with solid fill">
            <a:extLst>
              <a:ext uri="{FF2B5EF4-FFF2-40B4-BE49-F238E27FC236}">
                <a16:creationId xmlns:a16="http://schemas.microsoft.com/office/drawing/2014/main" id="{8530A543-D45F-4A9F-8699-3884F1E9E0AE}"/>
              </a:ext>
            </a:extLst>
          </p:cNvPr>
          <p:cNvPicPr>
            <a:picLocks noChangeAspect="1"/>
          </p:cNvPicPr>
          <p:nvPr userDrawn="1"/>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47938" y="991326"/>
            <a:ext cx="658803" cy="658803"/>
          </a:xfrm>
          <a:prstGeom prst="rect">
            <a:avLst/>
          </a:prstGeom>
        </p:spPr>
      </p:pic>
      <p:pic>
        <p:nvPicPr>
          <p:cNvPr id="44" name="Graphic 43" descr="Gauge with solid fill">
            <a:extLst>
              <a:ext uri="{FF2B5EF4-FFF2-40B4-BE49-F238E27FC236}">
                <a16:creationId xmlns:a16="http://schemas.microsoft.com/office/drawing/2014/main" id="{7FBB39EB-DF81-440C-9428-063595455AE5}"/>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353514" y="1005132"/>
            <a:ext cx="658803" cy="658803"/>
          </a:xfrm>
          <a:prstGeom prst="rect">
            <a:avLst/>
          </a:prstGeom>
        </p:spPr>
      </p:pic>
      <p:pic>
        <p:nvPicPr>
          <p:cNvPr id="45" name="Graphic 44" descr="Rating Star with solid fill">
            <a:extLst>
              <a:ext uri="{FF2B5EF4-FFF2-40B4-BE49-F238E27FC236}">
                <a16:creationId xmlns:a16="http://schemas.microsoft.com/office/drawing/2014/main" id="{B92C3299-61C7-479A-9585-D468E42DD35A}"/>
              </a:ext>
            </a:extLst>
          </p:cNvPr>
          <p:cNvPicPr>
            <a:picLocks noChangeAspect="1"/>
          </p:cNvPicPr>
          <p:nvPr userDrawn="1"/>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830838" y="926299"/>
            <a:ext cx="658803" cy="658803"/>
          </a:xfrm>
          <a:prstGeom prst="rect">
            <a:avLst/>
          </a:prstGeom>
        </p:spPr>
      </p:pic>
      <p:sp>
        <p:nvSpPr>
          <p:cNvPr id="46" name="Rectangle: Rounded Corners 45">
            <a:extLst>
              <a:ext uri="{FF2B5EF4-FFF2-40B4-BE49-F238E27FC236}">
                <a16:creationId xmlns:a16="http://schemas.microsoft.com/office/drawing/2014/main" id="{2C3BD261-91AB-4D06-AB63-A144C365E41E}"/>
              </a:ext>
            </a:extLst>
          </p:cNvPr>
          <p:cNvSpPr/>
          <p:nvPr userDrawn="1"/>
        </p:nvSpPr>
        <p:spPr>
          <a:xfrm>
            <a:off x="193073" y="2825879"/>
            <a:ext cx="2581900" cy="1610543"/>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Rounded Corners 46">
            <a:extLst>
              <a:ext uri="{FF2B5EF4-FFF2-40B4-BE49-F238E27FC236}">
                <a16:creationId xmlns:a16="http://schemas.microsoft.com/office/drawing/2014/main" id="{CDF803DE-33AA-42AA-BD7E-6492BA0F4C21}"/>
              </a:ext>
            </a:extLst>
          </p:cNvPr>
          <p:cNvSpPr/>
          <p:nvPr userDrawn="1"/>
        </p:nvSpPr>
        <p:spPr>
          <a:xfrm>
            <a:off x="244442" y="2866975"/>
            <a:ext cx="443715" cy="1528349"/>
          </a:xfrm>
          <a:prstGeom prst="roundRect">
            <a:avLst>
              <a:gd name="adj" fmla="val 7963"/>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a:latin typeface="Arial Black" panose="020B0A04020102020204" pitchFamily="34" charset="0"/>
              </a:rPr>
              <a:t>1</a:t>
            </a:r>
          </a:p>
        </p:txBody>
      </p:sp>
      <p:sp>
        <p:nvSpPr>
          <p:cNvPr id="48" name="Rectangle: Rounded Corners 47">
            <a:extLst>
              <a:ext uri="{FF2B5EF4-FFF2-40B4-BE49-F238E27FC236}">
                <a16:creationId xmlns:a16="http://schemas.microsoft.com/office/drawing/2014/main" id="{48B8A6A1-858D-4375-A6C2-1D256A365050}"/>
              </a:ext>
            </a:extLst>
          </p:cNvPr>
          <p:cNvSpPr/>
          <p:nvPr userDrawn="1"/>
        </p:nvSpPr>
        <p:spPr>
          <a:xfrm>
            <a:off x="193073" y="4639163"/>
            <a:ext cx="2581900" cy="1610543"/>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Rounded Corners 48">
            <a:extLst>
              <a:ext uri="{FF2B5EF4-FFF2-40B4-BE49-F238E27FC236}">
                <a16:creationId xmlns:a16="http://schemas.microsoft.com/office/drawing/2014/main" id="{2770DAD5-3D4D-443E-851B-1FB6D985AF36}"/>
              </a:ext>
            </a:extLst>
          </p:cNvPr>
          <p:cNvSpPr/>
          <p:nvPr userDrawn="1"/>
        </p:nvSpPr>
        <p:spPr>
          <a:xfrm>
            <a:off x="244442" y="4680259"/>
            <a:ext cx="443715" cy="1528349"/>
          </a:xfrm>
          <a:prstGeom prst="roundRect">
            <a:avLst>
              <a:gd name="adj" fmla="val 7963"/>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a:latin typeface="Arial Black" panose="020B0A04020102020204" pitchFamily="34" charset="0"/>
              </a:rPr>
              <a:t>2</a:t>
            </a:r>
          </a:p>
        </p:txBody>
      </p:sp>
      <p:sp>
        <p:nvSpPr>
          <p:cNvPr id="50" name="Rectangle: Rounded Corners 49">
            <a:extLst>
              <a:ext uri="{FF2B5EF4-FFF2-40B4-BE49-F238E27FC236}">
                <a16:creationId xmlns:a16="http://schemas.microsoft.com/office/drawing/2014/main" id="{FB560FD8-2E74-4B0F-8D5E-9C210062C079}"/>
              </a:ext>
            </a:extLst>
          </p:cNvPr>
          <p:cNvSpPr/>
          <p:nvPr userDrawn="1"/>
        </p:nvSpPr>
        <p:spPr>
          <a:xfrm>
            <a:off x="2888095" y="2825879"/>
            <a:ext cx="6070965" cy="1610543"/>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Rounded Corners 50">
            <a:extLst>
              <a:ext uri="{FF2B5EF4-FFF2-40B4-BE49-F238E27FC236}">
                <a16:creationId xmlns:a16="http://schemas.microsoft.com/office/drawing/2014/main" id="{1A013160-2603-451E-A47D-3BA3E36A242D}"/>
              </a:ext>
            </a:extLst>
          </p:cNvPr>
          <p:cNvSpPr/>
          <p:nvPr userDrawn="1"/>
        </p:nvSpPr>
        <p:spPr>
          <a:xfrm>
            <a:off x="2888095" y="4639163"/>
            <a:ext cx="6070965" cy="1610543"/>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Rounded Corners 51">
            <a:extLst>
              <a:ext uri="{FF2B5EF4-FFF2-40B4-BE49-F238E27FC236}">
                <a16:creationId xmlns:a16="http://schemas.microsoft.com/office/drawing/2014/main" id="{F1CE0E1C-A220-4498-BA8F-55EDB59036E4}"/>
              </a:ext>
            </a:extLst>
          </p:cNvPr>
          <p:cNvSpPr/>
          <p:nvPr userDrawn="1"/>
        </p:nvSpPr>
        <p:spPr>
          <a:xfrm>
            <a:off x="9060272" y="2825879"/>
            <a:ext cx="3029526" cy="1610543"/>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Rounded Corners 52">
            <a:extLst>
              <a:ext uri="{FF2B5EF4-FFF2-40B4-BE49-F238E27FC236}">
                <a16:creationId xmlns:a16="http://schemas.microsoft.com/office/drawing/2014/main" id="{31FF3722-605C-4128-BB41-4324C18A3B50}"/>
              </a:ext>
            </a:extLst>
          </p:cNvPr>
          <p:cNvSpPr/>
          <p:nvPr userDrawn="1"/>
        </p:nvSpPr>
        <p:spPr>
          <a:xfrm>
            <a:off x="9060272" y="4639163"/>
            <a:ext cx="3029526" cy="1610543"/>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49FA7842-355B-4F11-961D-778DE8E56375}"/>
              </a:ext>
            </a:extLst>
          </p:cNvPr>
          <p:cNvSpPr txBox="1"/>
          <p:nvPr userDrawn="1"/>
        </p:nvSpPr>
        <p:spPr>
          <a:xfrm>
            <a:off x="117656" y="2348139"/>
            <a:ext cx="2581901" cy="461665"/>
          </a:xfrm>
          <a:prstGeom prst="rect">
            <a:avLst/>
          </a:prstGeom>
          <a:noFill/>
        </p:spPr>
        <p:txBody>
          <a:bodyPr wrap="square" rtlCol="0">
            <a:spAutoFit/>
          </a:bodyPr>
          <a:lstStyle/>
          <a:p>
            <a:r>
              <a:rPr lang="en-GB" sz="1200">
                <a:latin typeface="Arial" panose="020B0604020202020204" pitchFamily="34" charset="0"/>
                <a:cs typeface="Arial" panose="020B0604020202020204" pitchFamily="34" charset="0"/>
              </a:rPr>
              <a:t>Start by thinking of something </a:t>
            </a:r>
          </a:p>
          <a:p>
            <a:r>
              <a:rPr lang="en-GB" sz="1200" b="1">
                <a:latin typeface="Arial" panose="020B0604020202020204" pitchFamily="34" charset="0"/>
                <a:cs typeface="Arial" panose="020B0604020202020204" pitchFamily="34" charset="0"/>
              </a:rPr>
              <a:t>specific</a:t>
            </a:r>
            <a:r>
              <a:rPr lang="en-GB" sz="1200">
                <a:latin typeface="Arial" panose="020B0604020202020204" pitchFamily="34" charset="0"/>
                <a:cs typeface="Arial" panose="020B0604020202020204" pitchFamily="34" charset="0"/>
              </a:rPr>
              <a:t> that can be done</a:t>
            </a:r>
          </a:p>
        </p:txBody>
      </p:sp>
      <p:sp>
        <p:nvSpPr>
          <p:cNvPr id="55" name="TextBox 54">
            <a:extLst>
              <a:ext uri="{FF2B5EF4-FFF2-40B4-BE49-F238E27FC236}">
                <a16:creationId xmlns:a16="http://schemas.microsoft.com/office/drawing/2014/main" id="{6095585B-63AB-4328-AC92-7E3E13A0E080}"/>
              </a:ext>
            </a:extLst>
          </p:cNvPr>
          <p:cNvSpPr txBox="1"/>
          <p:nvPr userDrawn="1"/>
        </p:nvSpPr>
        <p:spPr>
          <a:xfrm>
            <a:off x="2784399" y="2361369"/>
            <a:ext cx="5858698" cy="461665"/>
          </a:xfrm>
          <a:prstGeom prst="rect">
            <a:avLst/>
          </a:prstGeom>
          <a:noFill/>
        </p:spPr>
        <p:txBody>
          <a:bodyPr wrap="square" rtlCol="0">
            <a:spAutoFit/>
          </a:bodyPr>
          <a:lstStyle/>
          <a:p>
            <a:r>
              <a:rPr lang="en-GB" sz="1200">
                <a:latin typeface="Arial" panose="020B0604020202020204" pitchFamily="34" charset="0"/>
                <a:cs typeface="Arial" panose="020B0604020202020204" pitchFamily="34" charset="0"/>
              </a:rPr>
              <a:t>How will it be </a:t>
            </a:r>
            <a:r>
              <a:rPr lang="en-GB" sz="1200" b="1">
                <a:latin typeface="Arial" panose="020B0604020202020204" pitchFamily="34" charset="0"/>
                <a:cs typeface="Arial" panose="020B0604020202020204" pitchFamily="34" charset="0"/>
              </a:rPr>
              <a:t>Measured, Attainable, Relevant</a:t>
            </a:r>
            <a:r>
              <a:rPr lang="en-GB" sz="1200">
                <a:latin typeface="Arial" panose="020B0604020202020204" pitchFamily="34" charset="0"/>
                <a:cs typeface="Arial" panose="020B0604020202020204" pitchFamily="34" charset="0"/>
              </a:rPr>
              <a:t> and </a:t>
            </a:r>
            <a:r>
              <a:rPr lang="en-GB" sz="1200" b="1">
                <a:latin typeface="Arial" panose="020B0604020202020204" pitchFamily="34" charset="0"/>
                <a:cs typeface="Arial" panose="020B0604020202020204" pitchFamily="34" charset="0"/>
              </a:rPr>
              <a:t>Time-bound?</a:t>
            </a:r>
          </a:p>
          <a:p>
            <a:r>
              <a:rPr lang="en-GB" sz="1200">
                <a:latin typeface="Arial" panose="020B0604020202020204" pitchFamily="34" charset="0"/>
                <a:cs typeface="Arial" panose="020B0604020202020204" pitchFamily="34" charset="0"/>
              </a:rPr>
              <a:t>Try writing the whole objective as one sentence.</a:t>
            </a:r>
          </a:p>
        </p:txBody>
      </p:sp>
      <p:sp>
        <p:nvSpPr>
          <p:cNvPr id="56" name="TextBox 55">
            <a:extLst>
              <a:ext uri="{FF2B5EF4-FFF2-40B4-BE49-F238E27FC236}">
                <a16:creationId xmlns:a16="http://schemas.microsoft.com/office/drawing/2014/main" id="{EA727A57-886E-499C-BF5B-E8F5249D0F7C}"/>
              </a:ext>
            </a:extLst>
          </p:cNvPr>
          <p:cNvSpPr txBox="1"/>
          <p:nvPr userDrawn="1"/>
        </p:nvSpPr>
        <p:spPr>
          <a:xfrm>
            <a:off x="8947149" y="2436353"/>
            <a:ext cx="3354830" cy="276999"/>
          </a:xfrm>
          <a:prstGeom prst="rect">
            <a:avLst/>
          </a:prstGeom>
          <a:noFill/>
        </p:spPr>
        <p:txBody>
          <a:bodyPr wrap="square" rtlCol="0">
            <a:spAutoFit/>
          </a:bodyPr>
          <a:lstStyle/>
          <a:p>
            <a:r>
              <a:rPr lang="en-GB" sz="1200">
                <a:latin typeface="Arial" panose="020B0604020202020204" pitchFamily="34" charset="0"/>
                <a:cs typeface="Arial" panose="020B0604020202020204" pitchFamily="34" charset="0"/>
              </a:rPr>
              <a:t>How will it connect to </a:t>
            </a:r>
            <a:r>
              <a:rPr lang="en-GB" sz="1200" b="1">
                <a:latin typeface="Arial" panose="020B0604020202020204" pitchFamily="34" charset="0"/>
                <a:cs typeface="Arial" panose="020B0604020202020204" pitchFamily="34" charset="0"/>
              </a:rPr>
              <a:t>Emotions</a:t>
            </a:r>
            <a:r>
              <a:rPr lang="en-GB" sz="1200">
                <a:latin typeface="Arial" panose="020B0604020202020204" pitchFamily="34" charset="0"/>
                <a:cs typeface="Arial" panose="020B0604020202020204" pitchFamily="34" charset="0"/>
              </a:rPr>
              <a:t> &amp; </a:t>
            </a:r>
            <a:r>
              <a:rPr lang="en-GB" sz="1200" b="1">
                <a:latin typeface="Arial" panose="020B0604020202020204" pitchFamily="34" charset="0"/>
                <a:cs typeface="Arial" panose="020B0604020202020204" pitchFamily="34" charset="0"/>
              </a:rPr>
              <a:t>Reward</a:t>
            </a:r>
            <a:r>
              <a:rPr lang="en-GB" sz="1200">
                <a:latin typeface="Arial" panose="020B0604020202020204" pitchFamily="34" charset="0"/>
                <a:cs typeface="Arial" panose="020B0604020202020204" pitchFamily="34" charset="0"/>
              </a:rPr>
              <a:t>?</a:t>
            </a:r>
            <a:endParaRPr lang="en-GB" sz="1200" b="1">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C07CE70A-F669-495B-A753-4EA942730110}"/>
              </a:ext>
            </a:extLst>
          </p:cNvPr>
          <p:cNvSpPr txBox="1"/>
          <p:nvPr userDrawn="1"/>
        </p:nvSpPr>
        <p:spPr>
          <a:xfrm>
            <a:off x="26291" y="1074444"/>
            <a:ext cx="1402949" cy="553998"/>
          </a:xfrm>
          <a:prstGeom prst="rect">
            <a:avLst/>
          </a:prstGeom>
          <a:noFill/>
        </p:spPr>
        <p:txBody>
          <a:bodyPr wrap="none" rtlCol="0">
            <a:spAutoFit/>
          </a:bodyPr>
          <a:lstStyle/>
          <a:p>
            <a:pPr algn="ctr"/>
            <a:r>
              <a:rPr lang="en-GB" sz="1500" b="1">
                <a:solidFill>
                  <a:schemeClr val="bg1"/>
                </a:solidFill>
                <a:latin typeface="Arial" panose="020B0604020202020204" pitchFamily="34" charset="0"/>
                <a:cs typeface="Arial" panose="020B0604020202020204" pitchFamily="34" charset="0"/>
              </a:rPr>
              <a:t>SMARTER</a:t>
            </a:r>
          </a:p>
          <a:p>
            <a:pPr algn="ctr"/>
            <a:r>
              <a:rPr lang="en-GB" sz="1500" b="1">
                <a:solidFill>
                  <a:schemeClr val="bg1"/>
                </a:solidFill>
                <a:latin typeface="Arial" panose="020B0604020202020204" pitchFamily="34" charset="0"/>
                <a:cs typeface="Arial" panose="020B0604020202020204" pitchFamily="34" charset="0"/>
              </a:rPr>
              <a:t>OBJECTIVES</a:t>
            </a:r>
          </a:p>
        </p:txBody>
      </p:sp>
      <p:sp>
        <p:nvSpPr>
          <p:cNvPr id="58" name="Slide Number Placeholder 5">
            <a:extLst>
              <a:ext uri="{FF2B5EF4-FFF2-40B4-BE49-F238E27FC236}">
                <a16:creationId xmlns:a16="http://schemas.microsoft.com/office/drawing/2014/main" id="{8ACA53DE-2D1D-470E-B115-62FA08B713C6}"/>
              </a:ext>
            </a:extLst>
          </p:cNvPr>
          <p:cNvSpPr>
            <a:spLocks noGrp="1"/>
          </p:cNvSpPr>
          <p:nvPr>
            <p:ph type="sldNum" sz="quarter" idx="4"/>
          </p:nvPr>
        </p:nvSpPr>
        <p:spPr>
          <a:xfrm>
            <a:off x="34504" y="6420216"/>
            <a:ext cx="422695"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3EE7C1AB-2CB3-4696-976C-3494BE0DC2BC}" type="slidenum">
              <a:rPr lang="en-GB" smtClean="0"/>
              <a:pPr/>
              <a:t>‹#›</a:t>
            </a:fld>
            <a:endParaRPr lang="en-GB"/>
          </a:p>
        </p:txBody>
      </p:sp>
      <p:sp>
        <p:nvSpPr>
          <p:cNvPr id="59" name="Slide Number Placeholder 5">
            <a:extLst>
              <a:ext uri="{FF2B5EF4-FFF2-40B4-BE49-F238E27FC236}">
                <a16:creationId xmlns:a16="http://schemas.microsoft.com/office/drawing/2014/main" id="{35E6BE47-4479-4EB3-9BD2-BDFD5171F262}"/>
              </a:ext>
            </a:extLst>
          </p:cNvPr>
          <p:cNvSpPr txBox="1">
            <a:spLocks/>
          </p:cNvSpPr>
          <p:nvPr userDrawn="1"/>
        </p:nvSpPr>
        <p:spPr>
          <a:xfrm>
            <a:off x="34503" y="6414318"/>
            <a:ext cx="4226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E7C1AB-2CB3-4696-976C-3494BE0DC2BC}" type="slidenum">
              <a:rPr lang="en-GB" smtClean="0"/>
              <a:pPr/>
              <a:t>‹#›</a:t>
            </a:fld>
            <a:endParaRPr lang="en-GB"/>
          </a:p>
        </p:txBody>
      </p:sp>
      <p:sp>
        <p:nvSpPr>
          <p:cNvPr id="60" name="TextBox 59">
            <a:extLst>
              <a:ext uri="{FF2B5EF4-FFF2-40B4-BE49-F238E27FC236}">
                <a16:creationId xmlns:a16="http://schemas.microsoft.com/office/drawing/2014/main" id="{A752961A-0206-4829-8845-C4D401B7D1FA}"/>
              </a:ext>
            </a:extLst>
          </p:cNvPr>
          <p:cNvSpPr txBox="1"/>
          <p:nvPr userDrawn="1"/>
        </p:nvSpPr>
        <p:spPr>
          <a:xfrm>
            <a:off x="36944" y="63796"/>
            <a:ext cx="4982454" cy="477054"/>
          </a:xfrm>
          <a:prstGeom prst="rect">
            <a:avLst/>
          </a:prstGeom>
          <a:noFill/>
        </p:spPr>
        <p:txBody>
          <a:bodyPr wrap="none" rtlCol="0">
            <a:spAutoFit/>
          </a:bodyPr>
          <a:lstStyle/>
          <a:p>
            <a:r>
              <a:rPr lang="en-GB" sz="2500">
                <a:latin typeface="Gotham-Bold" panose="02000804030000020004" pitchFamily="2" charset="0"/>
                <a:cs typeface="Arial" panose="020B0604020202020204" pitchFamily="34" charset="0"/>
              </a:rPr>
              <a:t>Writing SMARTER Objectives</a:t>
            </a:r>
          </a:p>
        </p:txBody>
      </p:sp>
    </p:spTree>
    <p:custDataLst>
      <p:tags r:id="rId1"/>
    </p:custDataLst>
    <p:extLst>
      <p:ext uri="{BB962C8B-B14F-4D97-AF65-F5344CB8AC3E}">
        <p14:creationId xmlns:p14="http://schemas.microsoft.com/office/powerpoint/2010/main" val="21248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2417A5DD-45C2-4376-BAD4-CD60D1DE468C}"/>
              </a:ext>
            </a:extLst>
          </p:cNvPr>
          <p:cNvSpPr/>
          <p:nvPr userDrawn="1"/>
        </p:nvSpPr>
        <p:spPr>
          <a:xfrm>
            <a:off x="6350727" y="3003774"/>
            <a:ext cx="4437560" cy="2090683"/>
          </a:xfrm>
          <a:prstGeom prst="roundRect">
            <a:avLst>
              <a:gd name="adj" fmla="val 5581"/>
            </a:avLst>
          </a:prstGeom>
          <a:solidFill>
            <a:srgbClr val="F8F8F8"/>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GB" sz="1500">
                <a:solidFill>
                  <a:schemeClr val="tx1"/>
                </a:solidFill>
                <a:latin typeface="Arial" panose="020B0604020202020204" pitchFamily="34" charset="0"/>
                <a:cs typeface="Arial" panose="020B0604020202020204" pitchFamily="34" charset="0"/>
              </a:rPr>
              <a:t>Low Support</a:t>
            </a:r>
          </a:p>
          <a:p>
            <a:r>
              <a:rPr lang="en-GB" sz="1500">
                <a:solidFill>
                  <a:schemeClr val="tx1"/>
                </a:solidFill>
                <a:latin typeface="Arial" panose="020B0604020202020204" pitchFamily="34" charset="0"/>
                <a:cs typeface="Arial" panose="020B0604020202020204" pitchFamily="34" charset="0"/>
              </a:rPr>
              <a:t>High Direction</a:t>
            </a:r>
          </a:p>
        </p:txBody>
      </p:sp>
      <p:sp>
        <p:nvSpPr>
          <p:cNvPr id="36" name="Arc 35">
            <a:extLst>
              <a:ext uri="{FF2B5EF4-FFF2-40B4-BE49-F238E27FC236}">
                <a16:creationId xmlns:a16="http://schemas.microsoft.com/office/drawing/2014/main" id="{176412A2-2B04-48EE-80A6-2A3B0AF81AE8}"/>
              </a:ext>
            </a:extLst>
          </p:cNvPr>
          <p:cNvSpPr/>
          <p:nvPr userDrawn="1"/>
        </p:nvSpPr>
        <p:spPr>
          <a:xfrm rot="10800000">
            <a:off x="8549884" y="1352482"/>
            <a:ext cx="4481102" cy="3293867"/>
          </a:xfrm>
          <a:prstGeom prst="arc">
            <a:avLst>
              <a:gd name="adj1" fmla="val 16207011"/>
              <a:gd name="adj2" fmla="val 21590353"/>
            </a:avLst>
          </a:prstGeom>
          <a:noFill/>
          <a:ln w="635000">
            <a:solidFill>
              <a:srgbClr val="ADC539">
                <a:alpha val="2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Rectangle 12">
            <a:extLst>
              <a:ext uri="{FF2B5EF4-FFF2-40B4-BE49-F238E27FC236}">
                <a16:creationId xmlns:a16="http://schemas.microsoft.com/office/drawing/2014/main" id="{B829F5C3-6794-4634-A714-4BDD3A29F913}"/>
              </a:ext>
            </a:extLst>
          </p:cNvPr>
          <p:cNvSpPr/>
          <p:nvPr userDrawn="1"/>
        </p:nvSpPr>
        <p:spPr>
          <a:xfrm>
            <a:off x="0" y="6334063"/>
            <a:ext cx="12192000" cy="53800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0EE4E82F-657F-4167-A672-CBDE396F609C}"/>
              </a:ext>
            </a:extLst>
          </p:cNvPr>
          <p:cNvSpPr txBox="1"/>
          <p:nvPr userDrawn="1"/>
        </p:nvSpPr>
        <p:spPr>
          <a:xfrm flipH="1">
            <a:off x="434366" y="6465212"/>
            <a:ext cx="7081778" cy="276999"/>
          </a:xfrm>
          <a:prstGeom prst="rect">
            <a:avLst/>
          </a:prstGeom>
          <a:noFill/>
        </p:spPr>
        <p:txBody>
          <a:bodyPr wrap="square" rtlCol="0">
            <a:spAutoFit/>
          </a:bodyPr>
          <a:lstStyle/>
          <a:p>
            <a:r>
              <a:rPr lang="en-GB" sz="1200" b="0">
                <a:solidFill>
                  <a:schemeClr val="bg1"/>
                </a:solidFill>
                <a:latin typeface="Arial Black" panose="020B0A04020102020204" pitchFamily="34" charset="0"/>
                <a:cs typeface="Arial Bold" panose="020B0704020202020204" pitchFamily="34" charset="0"/>
              </a:rPr>
              <a:t>Leading High Performance</a:t>
            </a:r>
            <a:endParaRPr lang="en-GB" sz="1200">
              <a:solidFill>
                <a:schemeClr val="bg1"/>
              </a:solidFill>
              <a:latin typeface="Arial" panose="020B0604020202020204" pitchFamily="34" charset="0"/>
              <a:cs typeface="Arial" panose="020B0604020202020204" pitchFamily="34" charset="0"/>
            </a:endParaRPr>
          </a:p>
        </p:txBody>
      </p:sp>
      <p:pic>
        <p:nvPicPr>
          <p:cNvPr id="15" name="Picture 14" descr="Text&#10;&#10;Description automatically generated">
            <a:extLst>
              <a:ext uri="{FF2B5EF4-FFF2-40B4-BE49-F238E27FC236}">
                <a16:creationId xmlns:a16="http://schemas.microsoft.com/office/drawing/2014/main" id="{AF6C1D34-782B-4D65-81D1-E5C632AC5C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34852" y="6333997"/>
            <a:ext cx="1357148" cy="542924"/>
          </a:xfrm>
          <a:prstGeom prst="rect">
            <a:avLst/>
          </a:prstGeom>
        </p:spPr>
      </p:pic>
      <p:sp>
        <p:nvSpPr>
          <p:cNvPr id="17" name="TextBox 16">
            <a:extLst>
              <a:ext uri="{FF2B5EF4-FFF2-40B4-BE49-F238E27FC236}">
                <a16:creationId xmlns:a16="http://schemas.microsoft.com/office/drawing/2014/main" id="{F9EC7F23-796A-4C94-8867-C6673B6F5993}"/>
              </a:ext>
            </a:extLst>
          </p:cNvPr>
          <p:cNvSpPr txBox="1"/>
          <p:nvPr userDrawn="1"/>
        </p:nvSpPr>
        <p:spPr>
          <a:xfrm>
            <a:off x="8989740" y="6004189"/>
            <a:ext cx="3201517" cy="215444"/>
          </a:xfrm>
          <a:prstGeom prst="rect">
            <a:avLst/>
          </a:prstGeom>
          <a:noFill/>
        </p:spPr>
        <p:txBody>
          <a:bodyPr wrap="none" rtlCol="0">
            <a:spAutoFit/>
          </a:bodyPr>
          <a:lstStyle/>
          <a:p>
            <a:r>
              <a:rPr lang="en-GB" sz="800">
                <a:solidFill>
                  <a:schemeClr val="bg1"/>
                </a:solidFill>
                <a:latin typeface="Arial" panose="020B0604020202020204" pitchFamily="34" charset="0"/>
                <a:cs typeface="Arial" panose="020B0604020202020204" pitchFamily="34" charset="0"/>
              </a:rPr>
              <a:t>© Adapted from the work of Paul Hersey and Ken Blanchard 1970</a:t>
            </a:r>
          </a:p>
        </p:txBody>
      </p:sp>
      <p:cxnSp>
        <p:nvCxnSpPr>
          <p:cNvPr id="18" name="Straight Arrow Connector 17">
            <a:extLst>
              <a:ext uri="{FF2B5EF4-FFF2-40B4-BE49-F238E27FC236}">
                <a16:creationId xmlns:a16="http://schemas.microsoft.com/office/drawing/2014/main" id="{8BF49639-85F3-43A3-94A7-CC7D2BEEBA58}"/>
              </a:ext>
            </a:extLst>
          </p:cNvPr>
          <p:cNvCxnSpPr>
            <a:cxnSpLocks/>
          </p:cNvCxnSpPr>
          <p:nvPr userDrawn="1"/>
        </p:nvCxnSpPr>
        <p:spPr>
          <a:xfrm>
            <a:off x="1345917" y="5445304"/>
            <a:ext cx="9770724" cy="0"/>
          </a:xfrm>
          <a:prstGeom prst="straightConnector1">
            <a:avLst/>
          </a:prstGeom>
          <a:ln w="38100">
            <a:solidFill>
              <a:srgbClr val="65B32E"/>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AA97CC-5AE9-48CD-A283-95BF95F44231}"/>
              </a:ext>
            </a:extLst>
          </p:cNvPr>
          <p:cNvCxnSpPr>
            <a:cxnSpLocks/>
          </p:cNvCxnSpPr>
          <p:nvPr userDrawn="1"/>
        </p:nvCxnSpPr>
        <p:spPr>
          <a:xfrm flipV="1">
            <a:off x="1356191" y="432884"/>
            <a:ext cx="0" cy="5032968"/>
          </a:xfrm>
          <a:prstGeom prst="straightConnector1">
            <a:avLst/>
          </a:prstGeom>
          <a:ln w="38100">
            <a:solidFill>
              <a:srgbClr val="65B32E"/>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8A34821-0CC9-401D-B3A0-62CE0C6908F8}"/>
              </a:ext>
            </a:extLst>
          </p:cNvPr>
          <p:cNvSpPr txBox="1"/>
          <p:nvPr userDrawn="1"/>
        </p:nvSpPr>
        <p:spPr>
          <a:xfrm rot="16200000">
            <a:off x="-1393029" y="2800897"/>
            <a:ext cx="4764580" cy="553998"/>
          </a:xfrm>
          <a:prstGeom prst="rect">
            <a:avLst/>
          </a:prstGeom>
          <a:noFill/>
        </p:spPr>
        <p:txBody>
          <a:bodyPr wrap="square" rtlCol="0">
            <a:spAutoFit/>
          </a:bodyPr>
          <a:lstStyle/>
          <a:p>
            <a:pPr algn="ctr"/>
            <a:r>
              <a:rPr lang="en-GB" sz="3000">
                <a:solidFill>
                  <a:schemeClr val="tx1"/>
                </a:solidFill>
                <a:latin typeface="Arial" panose="020B0604020202020204" pitchFamily="34" charset="0"/>
                <a:cs typeface="Arial" panose="020B0604020202020204" pitchFamily="34" charset="0"/>
              </a:rPr>
              <a:t>Y - Supportive Behaviour</a:t>
            </a:r>
          </a:p>
        </p:txBody>
      </p:sp>
      <p:sp>
        <p:nvSpPr>
          <p:cNvPr id="21" name="TextBox 20">
            <a:extLst>
              <a:ext uri="{FF2B5EF4-FFF2-40B4-BE49-F238E27FC236}">
                <a16:creationId xmlns:a16="http://schemas.microsoft.com/office/drawing/2014/main" id="{C61F84D5-AA52-4DB3-AC68-F42088C4B7C2}"/>
              </a:ext>
            </a:extLst>
          </p:cNvPr>
          <p:cNvSpPr txBox="1"/>
          <p:nvPr userDrawn="1"/>
        </p:nvSpPr>
        <p:spPr>
          <a:xfrm>
            <a:off x="1738157" y="5476884"/>
            <a:ext cx="9050129" cy="553998"/>
          </a:xfrm>
          <a:prstGeom prst="rect">
            <a:avLst/>
          </a:prstGeom>
          <a:noFill/>
        </p:spPr>
        <p:txBody>
          <a:bodyPr wrap="square" rtlCol="0">
            <a:spAutoFit/>
          </a:bodyPr>
          <a:lstStyle/>
          <a:p>
            <a:pPr algn="ctr"/>
            <a:r>
              <a:rPr lang="en-GB" sz="3000">
                <a:solidFill>
                  <a:schemeClr val="tx1"/>
                </a:solidFill>
                <a:latin typeface="Arial" panose="020B0604020202020204" pitchFamily="34" charset="0"/>
                <a:cs typeface="Arial" panose="020B0604020202020204" pitchFamily="34" charset="0"/>
              </a:rPr>
              <a:t>X - Directive behaviour</a:t>
            </a:r>
          </a:p>
        </p:txBody>
      </p:sp>
      <p:sp>
        <p:nvSpPr>
          <p:cNvPr id="22" name="TextBox 21">
            <a:extLst>
              <a:ext uri="{FF2B5EF4-FFF2-40B4-BE49-F238E27FC236}">
                <a16:creationId xmlns:a16="http://schemas.microsoft.com/office/drawing/2014/main" id="{C127BC91-40C0-478A-9B5C-7032B827542C}"/>
              </a:ext>
            </a:extLst>
          </p:cNvPr>
          <p:cNvSpPr txBox="1"/>
          <p:nvPr userDrawn="1"/>
        </p:nvSpPr>
        <p:spPr>
          <a:xfrm>
            <a:off x="635386" y="5489468"/>
            <a:ext cx="607859" cy="369332"/>
          </a:xfrm>
          <a:prstGeom prst="rect">
            <a:avLst/>
          </a:prstGeom>
          <a:noFill/>
        </p:spPr>
        <p:txBody>
          <a:bodyPr wrap="none" rtlCol="0">
            <a:spAutoFit/>
          </a:bodyPr>
          <a:lstStyle/>
          <a:p>
            <a:r>
              <a:rPr lang="en-GB">
                <a:latin typeface="Arial" panose="020B0604020202020204" pitchFamily="34" charset="0"/>
                <a:cs typeface="Arial" panose="020B0604020202020204" pitchFamily="34" charset="0"/>
              </a:rPr>
              <a:t>Low</a:t>
            </a:r>
          </a:p>
        </p:txBody>
      </p:sp>
      <p:sp>
        <p:nvSpPr>
          <p:cNvPr id="23" name="TextBox 22">
            <a:extLst>
              <a:ext uri="{FF2B5EF4-FFF2-40B4-BE49-F238E27FC236}">
                <a16:creationId xmlns:a16="http://schemas.microsoft.com/office/drawing/2014/main" id="{BE8C8FA5-0BA4-407C-9E9D-F5E2A20DBED0}"/>
              </a:ext>
            </a:extLst>
          </p:cNvPr>
          <p:cNvSpPr txBox="1"/>
          <p:nvPr userDrawn="1"/>
        </p:nvSpPr>
        <p:spPr>
          <a:xfrm>
            <a:off x="635386" y="248218"/>
            <a:ext cx="659155" cy="369332"/>
          </a:xfrm>
          <a:prstGeom prst="rect">
            <a:avLst/>
          </a:prstGeom>
          <a:noFill/>
        </p:spPr>
        <p:txBody>
          <a:bodyPr wrap="none" rtlCol="0">
            <a:spAutoFit/>
          </a:bodyPr>
          <a:lstStyle/>
          <a:p>
            <a:r>
              <a:rPr lang="en-GB">
                <a:latin typeface="Arial" panose="020B0604020202020204" pitchFamily="34" charset="0"/>
                <a:cs typeface="Arial" panose="020B0604020202020204" pitchFamily="34" charset="0"/>
              </a:rPr>
              <a:t>High</a:t>
            </a:r>
          </a:p>
        </p:txBody>
      </p:sp>
      <p:sp>
        <p:nvSpPr>
          <p:cNvPr id="24" name="TextBox 23">
            <a:extLst>
              <a:ext uri="{FF2B5EF4-FFF2-40B4-BE49-F238E27FC236}">
                <a16:creationId xmlns:a16="http://schemas.microsoft.com/office/drawing/2014/main" id="{0D75586E-3B4B-4670-B47C-0915D3356062}"/>
              </a:ext>
            </a:extLst>
          </p:cNvPr>
          <p:cNvSpPr txBox="1"/>
          <p:nvPr userDrawn="1"/>
        </p:nvSpPr>
        <p:spPr>
          <a:xfrm>
            <a:off x="10912980" y="5509259"/>
            <a:ext cx="659155" cy="369332"/>
          </a:xfrm>
          <a:prstGeom prst="rect">
            <a:avLst/>
          </a:prstGeom>
          <a:noFill/>
        </p:spPr>
        <p:txBody>
          <a:bodyPr wrap="none" rtlCol="0">
            <a:spAutoFit/>
          </a:bodyPr>
          <a:lstStyle/>
          <a:p>
            <a:r>
              <a:rPr lang="en-GB">
                <a:latin typeface="Arial" panose="020B0604020202020204" pitchFamily="34" charset="0"/>
                <a:cs typeface="Arial" panose="020B0604020202020204" pitchFamily="34" charset="0"/>
              </a:rPr>
              <a:t>High</a:t>
            </a:r>
          </a:p>
        </p:txBody>
      </p:sp>
      <p:sp>
        <p:nvSpPr>
          <p:cNvPr id="25" name="Rectangle: Rounded Corners 24">
            <a:extLst>
              <a:ext uri="{FF2B5EF4-FFF2-40B4-BE49-F238E27FC236}">
                <a16:creationId xmlns:a16="http://schemas.microsoft.com/office/drawing/2014/main" id="{520A9AC3-941E-4829-86C2-5A9DE4A76D1E}"/>
              </a:ext>
            </a:extLst>
          </p:cNvPr>
          <p:cNvSpPr/>
          <p:nvPr userDrawn="1"/>
        </p:nvSpPr>
        <p:spPr>
          <a:xfrm>
            <a:off x="6350727" y="708918"/>
            <a:ext cx="4437560" cy="2090683"/>
          </a:xfrm>
          <a:prstGeom prst="roundRect">
            <a:avLst>
              <a:gd name="adj" fmla="val 5581"/>
            </a:avLst>
          </a:prstGeom>
          <a:solidFill>
            <a:srgbClr val="F8F8F8"/>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sz="2500">
                <a:solidFill>
                  <a:schemeClr val="tx1"/>
                </a:solidFill>
                <a:latin typeface="Arial" panose="020B0604020202020204" pitchFamily="34" charset="0"/>
                <a:cs typeface="Arial" panose="020B0604020202020204" pitchFamily="34" charset="0"/>
              </a:rPr>
              <a:t> </a:t>
            </a:r>
            <a:r>
              <a:rPr lang="en-GB" sz="1500">
                <a:solidFill>
                  <a:schemeClr val="tx1"/>
                </a:solidFill>
                <a:latin typeface="Arial" panose="020B0604020202020204" pitchFamily="34" charset="0"/>
                <a:cs typeface="Arial" panose="020B0604020202020204" pitchFamily="34" charset="0"/>
              </a:rPr>
              <a:t>High Support   </a:t>
            </a:r>
          </a:p>
          <a:p>
            <a:pPr algn="r"/>
            <a:r>
              <a:rPr lang="en-GB" sz="1500">
                <a:solidFill>
                  <a:schemeClr val="tx1"/>
                </a:solidFill>
                <a:latin typeface="Arial" panose="020B0604020202020204" pitchFamily="34" charset="0"/>
                <a:cs typeface="Arial" panose="020B0604020202020204" pitchFamily="34" charset="0"/>
              </a:rPr>
              <a:t>High Direction</a:t>
            </a:r>
          </a:p>
        </p:txBody>
      </p:sp>
      <p:sp>
        <p:nvSpPr>
          <p:cNvPr id="26" name="Arc 25">
            <a:extLst>
              <a:ext uri="{FF2B5EF4-FFF2-40B4-BE49-F238E27FC236}">
                <a16:creationId xmlns:a16="http://schemas.microsoft.com/office/drawing/2014/main" id="{AF4BAA04-3F92-4801-B4A8-F6C89A41E483}"/>
              </a:ext>
            </a:extLst>
          </p:cNvPr>
          <p:cNvSpPr/>
          <p:nvPr userDrawn="1"/>
        </p:nvSpPr>
        <p:spPr>
          <a:xfrm>
            <a:off x="4141310" y="1158924"/>
            <a:ext cx="4419596" cy="3293858"/>
          </a:xfrm>
          <a:prstGeom prst="arc">
            <a:avLst>
              <a:gd name="adj1" fmla="val 16207011"/>
              <a:gd name="adj2" fmla="val 21590353"/>
            </a:avLst>
          </a:prstGeom>
          <a:noFill/>
          <a:ln w="635000">
            <a:solidFill>
              <a:srgbClr val="ADC539">
                <a:alpha val="2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Rectangle 26">
            <a:extLst>
              <a:ext uri="{FF2B5EF4-FFF2-40B4-BE49-F238E27FC236}">
                <a16:creationId xmlns:a16="http://schemas.microsoft.com/office/drawing/2014/main" id="{5F540093-0A13-44FB-A5D8-32D30CFA4033}"/>
              </a:ext>
            </a:extLst>
          </p:cNvPr>
          <p:cNvSpPr/>
          <p:nvPr userDrawn="1"/>
        </p:nvSpPr>
        <p:spPr>
          <a:xfrm rot="2096019">
            <a:off x="6350649" y="1553529"/>
            <a:ext cx="2223392" cy="923330"/>
          </a:xfrm>
          <a:prstGeom prst="rect">
            <a:avLst/>
          </a:prstGeom>
          <a:noFill/>
        </p:spPr>
        <p:txBody>
          <a:bodyPr wrap="none" lIns="91440" tIns="45720" rIns="91440" bIns="45720">
            <a:prstTxWarp prst="textArchUp">
              <a:avLst/>
            </a:prstTxWarp>
            <a:spAutoFit/>
          </a:bodyPr>
          <a:lstStyle/>
          <a:p>
            <a:pPr algn="ctr"/>
            <a:r>
              <a:rPr lang="en-US" sz="3000" b="0" cap="none" spc="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COACHING</a:t>
            </a:r>
          </a:p>
        </p:txBody>
      </p:sp>
      <p:sp>
        <p:nvSpPr>
          <p:cNvPr id="28" name="Rectangle: Rounded Corners 27">
            <a:extLst>
              <a:ext uri="{FF2B5EF4-FFF2-40B4-BE49-F238E27FC236}">
                <a16:creationId xmlns:a16="http://schemas.microsoft.com/office/drawing/2014/main" id="{DB9B745C-BF2C-488C-B445-4120030F5F44}"/>
              </a:ext>
            </a:extLst>
          </p:cNvPr>
          <p:cNvSpPr/>
          <p:nvPr userDrawn="1"/>
        </p:nvSpPr>
        <p:spPr>
          <a:xfrm>
            <a:off x="1738157" y="708918"/>
            <a:ext cx="4437560" cy="2090683"/>
          </a:xfrm>
          <a:prstGeom prst="roundRect">
            <a:avLst>
              <a:gd name="adj" fmla="val 5581"/>
            </a:avLst>
          </a:prstGeom>
          <a:solidFill>
            <a:srgbClr val="F8F8F8"/>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500">
                <a:solidFill>
                  <a:schemeClr val="tx1"/>
                </a:solidFill>
                <a:latin typeface="Arial" panose="020B0604020202020204" pitchFamily="34" charset="0"/>
                <a:cs typeface="Arial" panose="020B0604020202020204" pitchFamily="34" charset="0"/>
              </a:rPr>
              <a:t>High Support</a:t>
            </a:r>
          </a:p>
          <a:p>
            <a:r>
              <a:rPr lang="en-GB" sz="1500">
                <a:solidFill>
                  <a:schemeClr val="tx1"/>
                </a:solidFill>
                <a:latin typeface="Arial" panose="020B0604020202020204" pitchFamily="34" charset="0"/>
                <a:cs typeface="Arial" panose="020B0604020202020204" pitchFamily="34" charset="0"/>
              </a:rPr>
              <a:t>Low Direction</a:t>
            </a:r>
          </a:p>
        </p:txBody>
      </p:sp>
      <p:sp>
        <p:nvSpPr>
          <p:cNvPr id="29" name="Arc 28">
            <a:extLst>
              <a:ext uri="{FF2B5EF4-FFF2-40B4-BE49-F238E27FC236}">
                <a16:creationId xmlns:a16="http://schemas.microsoft.com/office/drawing/2014/main" id="{93C5A889-8DD8-4799-9772-6EF00E179C0D}"/>
              </a:ext>
            </a:extLst>
          </p:cNvPr>
          <p:cNvSpPr/>
          <p:nvPr userDrawn="1"/>
        </p:nvSpPr>
        <p:spPr>
          <a:xfrm flipH="1">
            <a:off x="3956836" y="1145861"/>
            <a:ext cx="4448952" cy="3321341"/>
          </a:xfrm>
          <a:prstGeom prst="arc">
            <a:avLst>
              <a:gd name="adj1" fmla="val 16207011"/>
              <a:gd name="adj2" fmla="val 21590353"/>
            </a:avLst>
          </a:prstGeom>
          <a:noFill/>
          <a:ln w="635000">
            <a:solidFill>
              <a:srgbClr val="ADC539">
                <a:alpha val="2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0" name="Rectangle 29">
            <a:extLst>
              <a:ext uri="{FF2B5EF4-FFF2-40B4-BE49-F238E27FC236}">
                <a16:creationId xmlns:a16="http://schemas.microsoft.com/office/drawing/2014/main" id="{26BDD883-7E2F-4587-B3E8-945623D21260}"/>
              </a:ext>
            </a:extLst>
          </p:cNvPr>
          <p:cNvSpPr/>
          <p:nvPr userDrawn="1"/>
        </p:nvSpPr>
        <p:spPr>
          <a:xfrm rot="19623328">
            <a:off x="3926959" y="1519170"/>
            <a:ext cx="2318458" cy="923330"/>
          </a:xfrm>
          <a:prstGeom prst="rect">
            <a:avLst/>
          </a:prstGeom>
          <a:noFill/>
        </p:spPr>
        <p:txBody>
          <a:bodyPr wrap="none" lIns="91440" tIns="45720" rIns="91440" bIns="45720">
            <a:prstTxWarp prst="textArchUp">
              <a:avLst/>
            </a:prstTxWarp>
            <a:spAutoFit/>
          </a:bodyPr>
          <a:lstStyle/>
          <a:p>
            <a:pPr algn="ctr"/>
            <a:r>
              <a:rPr lang="en-US" sz="300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SUPPORTING</a:t>
            </a:r>
            <a:endParaRPr lang="en-US" sz="3000" b="0" cap="none" spc="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3" name="Rectangle: Rounded Corners 32">
            <a:extLst>
              <a:ext uri="{FF2B5EF4-FFF2-40B4-BE49-F238E27FC236}">
                <a16:creationId xmlns:a16="http://schemas.microsoft.com/office/drawing/2014/main" id="{70E7BB8C-D257-4D9B-8103-588D14E1FF58}"/>
              </a:ext>
            </a:extLst>
          </p:cNvPr>
          <p:cNvSpPr/>
          <p:nvPr userDrawn="1"/>
        </p:nvSpPr>
        <p:spPr>
          <a:xfrm>
            <a:off x="1738157" y="3003774"/>
            <a:ext cx="4437560" cy="2090683"/>
          </a:xfrm>
          <a:prstGeom prst="roundRect">
            <a:avLst>
              <a:gd name="adj" fmla="val 5581"/>
            </a:avLst>
          </a:prstGeom>
          <a:solidFill>
            <a:srgbClr val="F8F8F8"/>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GB" sz="1500">
                <a:solidFill>
                  <a:schemeClr val="tx1"/>
                </a:solidFill>
                <a:latin typeface="Arial" panose="020B0604020202020204" pitchFamily="34" charset="0"/>
                <a:cs typeface="Arial" panose="020B0604020202020204" pitchFamily="34" charset="0"/>
              </a:rPr>
              <a:t>Low Support</a:t>
            </a:r>
          </a:p>
          <a:p>
            <a:pPr algn="r"/>
            <a:r>
              <a:rPr lang="en-GB" sz="1500">
                <a:solidFill>
                  <a:schemeClr val="tx1"/>
                </a:solidFill>
                <a:latin typeface="Arial" panose="020B0604020202020204" pitchFamily="34" charset="0"/>
                <a:cs typeface="Arial" panose="020B0604020202020204" pitchFamily="34" charset="0"/>
              </a:rPr>
              <a:t>Low Direction</a:t>
            </a:r>
          </a:p>
        </p:txBody>
      </p:sp>
      <p:sp>
        <p:nvSpPr>
          <p:cNvPr id="34" name="Arc 33">
            <a:extLst>
              <a:ext uri="{FF2B5EF4-FFF2-40B4-BE49-F238E27FC236}">
                <a16:creationId xmlns:a16="http://schemas.microsoft.com/office/drawing/2014/main" id="{2707206A-F959-4DE0-9A9E-1ECDA20E9AC0}"/>
              </a:ext>
            </a:extLst>
          </p:cNvPr>
          <p:cNvSpPr/>
          <p:nvPr userDrawn="1"/>
        </p:nvSpPr>
        <p:spPr>
          <a:xfrm rot="10800000" flipH="1">
            <a:off x="-472676" y="1361777"/>
            <a:ext cx="4419597" cy="3264928"/>
          </a:xfrm>
          <a:prstGeom prst="arc">
            <a:avLst>
              <a:gd name="adj1" fmla="val 16207011"/>
              <a:gd name="adj2" fmla="val 21590353"/>
            </a:avLst>
          </a:prstGeom>
          <a:noFill/>
          <a:ln w="635000">
            <a:solidFill>
              <a:srgbClr val="ADC539">
                <a:alpha val="2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5" name="Rectangle 34">
            <a:extLst>
              <a:ext uri="{FF2B5EF4-FFF2-40B4-BE49-F238E27FC236}">
                <a16:creationId xmlns:a16="http://schemas.microsoft.com/office/drawing/2014/main" id="{91193C29-B8C2-4561-AD7F-AD1C951CE995}"/>
              </a:ext>
            </a:extLst>
          </p:cNvPr>
          <p:cNvSpPr/>
          <p:nvPr userDrawn="1"/>
        </p:nvSpPr>
        <p:spPr>
          <a:xfrm rot="19459747">
            <a:off x="1740700" y="3429427"/>
            <a:ext cx="2433474" cy="923330"/>
          </a:xfrm>
          <a:prstGeom prst="rect">
            <a:avLst/>
          </a:prstGeom>
          <a:noFill/>
        </p:spPr>
        <p:txBody>
          <a:bodyPr wrap="none" lIns="91440" tIns="45720" rIns="91440" bIns="45720">
            <a:prstTxWarp prst="textArchDown">
              <a:avLst/>
            </a:prstTxWarp>
            <a:spAutoFit/>
          </a:bodyPr>
          <a:lstStyle/>
          <a:p>
            <a:pPr algn="ctr"/>
            <a:r>
              <a:rPr lang="en-US" sz="3000" b="0" cap="none" spc="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DELEGATING</a:t>
            </a:r>
          </a:p>
        </p:txBody>
      </p:sp>
      <p:sp>
        <p:nvSpPr>
          <p:cNvPr id="37" name="Rectangle 36">
            <a:extLst>
              <a:ext uri="{FF2B5EF4-FFF2-40B4-BE49-F238E27FC236}">
                <a16:creationId xmlns:a16="http://schemas.microsoft.com/office/drawing/2014/main" id="{4A1EDFEA-54A8-441E-87E2-520C9D7BA8AF}"/>
              </a:ext>
            </a:extLst>
          </p:cNvPr>
          <p:cNvSpPr/>
          <p:nvPr userDrawn="1"/>
        </p:nvSpPr>
        <p:spPr>
          <a:xfrm rot="2100637">
            <a:off x="8390138" y="3400055"/>
            <a:ext cx="2253943" cy="923330"/>
          </a:xfrm>
          <a:prstGeom prst="rect">
            <a:avLst/>
          </a:prstGeom>
          <a:noFill/>
        </p:spPr>
        <p:txBody>
          <a:bodyPr wrap="none" lIns="91440" tIns="45720" rIns="91440" bIns="45720">
            <a:prstTxWarp prst="textArchDown">
              <a:avLst/>
            </a:prstTxWarp>
            <a:spAutoFit/>
          </a:bodyPr>
          <a:lstStyle/>
          <a:p>
            <a:pPr algn="ctr"/>
            <a:r>
              <a:rPr lang="en-US" sz="3000" b="0" cap="none" spc="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DIRECTING</a:t>
            </a:r>
          </a:p>
        </p:txBody>
      </p:sp>
      <p:sp>
        <p:nvSpPr>
          <p:cNvPr id="32" name="Slide Number Placeholder 5">
            <a:extLst>
              <a:ext uri="{FF2B5EF4-FFF2-40B4-BE49-F238E27FC236}">
                <a16:creationId xmlns:a16="http://schemas.microsoft.com/office/drawing/2014/main" id="{779FBEB5-0DEB-41AF-9EFA-A785621CD63D}"/>
              </a:ext>
            </a:extLst>
          </p:cNvPr>
          <p:cNvSpPr>
            <a:spLocks noGrp="1"/>
          </p:cNvSpPr>
          <p:nvPr>
            <p:ph type="sldNum" sz="quarter" idx="4"/>
          </p:nvPr>
        </p:nvSpPr>
        <p:spPr>
          <a:xfrm>
            <a:off x="34504" y="6420216"/>
            <a:ext cx="422695"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3EE7C1AB-2CB3-4696-976C-3494BE0DC2BC}" type="slidenum">
              <a:rPr lang="en-GB" smtClean="0"/>
              <a:pPr/>
              <a:t>‹#›</a:t>
            </a:fld>
            <a:endParaRPr lang="en-GB"/>
          </a:p>
        </p:txBody>
      </p:sp>
      <p:sp>
        <p:nvSpPr>
          <p:cNvPr id="38" name="Slide Number Placeholder 5">
            <a:extLst>
              <a:ext uri="{FF2B5EF4-FFF2-40B4-BE49-F238E27FC236}">
                <a16:creationId xmlns:a16="http://schemas.microsoft.com/office/drawing/2014/main" id="{4D0F368B-2D57-4E91-AFC0-8E91FCFCFDDC}"/>
              </a:ext>
            </a:extLst>
          </p:cNvPr>
          <p:cNvSpPr txBox="1">
            <a:spLocks/>
          </p:cNvSpPr>
          <p:nvPr userDrawn="1"/>
        </p:nvSpPr>
        <p:spPr>
          <a:xfrm>
            <a:off x="34503" y="6414318"/>
            <a:ext cx="4226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E7C1AB-2CB3-4696-976C-3494BE0DC2BC}" type="slidenum">
              <a:rPr lang="en-GB" smtClean="0"/>
              <a:pPr/>
              <a:t>‹#›</a:t>
            </a:fld>
            <a:endParaRPr lang="en-GB"/>
          </a:p>
        </p:txBody>
      </p:sp>
    </p:spTree>
    <p:custDataLst>
      <p:tags r:id="rId1"/>
    </p:custDataLst>
    <p:extLst>
      <p:ext uri="{BB962C8B-B14F-4D97-AF65-F5344CB8AC3E}">
        <p14:creationId xmlns:p14="http://schemas.microsoft.com/office/powerpoint/2010/main" val="209478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E338EE-D868-42AE-AC34-95749F24D921}"/>
              </a:ext>
            </a:extLst>
          </p:cNvPr>
          <p:cNvGrpSpPr/>
          <p:nvPr userDrawn="1"/>
        </p:nvGrpSpPr>
        <p:grpSpPr>
          <a:xfrm>
            <a:off x="191344" y="130351"/>
            <a:ext cx="6024025" cy="6043046"/>
            <a:chOff x="191344" y="195664"/>
            <a:chExt cx="6453320" cy="6473696"/>
          </a:xfrm>
        </p:grpSpPr>
        <p:sp>
          <p:nvSpPr>
            <p:cNvPr id="8" name="Rectangle 7">
              <a:extLst>
                <a:ext uri="{FF2B5EF4-FFF2-40B4-BE49-F238E27FC236}">
                  <a16:creationId xmlns:a16="http://schemas.microsoft.com/office/drawing/2014/main" id="{30386ABE-4404-4C0F-9ED1-C4AA8D86F915}"/>
                </a:ext>
              </a:extLst>
            </p:cNvPr>
            <p:cNvSpPr/>
            <p:nvPr userDrawn="1"/>
          </p:nvSpPr>
          <p:spPr>
            <a:xfrm>
              <a:off x="191344" y="195664"/>
              <a:ext cx="3150460" cy="3150110"/>
            </a:xfrm>
            <a:prstGeom prst="rect">
              <a:avLst/>
            </a:prstGeom>
            <a:solidFill>
              <a:srgbClr val="C2D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AEA4F76-D2B8-45D8-81D9-C5262F59554B}"/>
                </a:ext>
              </a:extLst>
            </p:cNvPr>
            <p:cNvSpPr/>
            <p:nvPr userDrawn="1"/>
          </p:nvSpPr>
          <p:spPr>
            <a:xfrm>
              <a:off x="191344" y="3519250"/>
              <a:ext cx="3150460" cy="3150110"/>
            </a:xfrm>
            <a:prstGeom prst="rect">
              <a:avLst/>
            </a:prstGeom>
            <a:solidFill>
              <a:srgbClr val="C2D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2FCAD09-19CA-4593-A161-F06FF7AD49C3}"/>
                </a:ext>
              </a:extLst>
            </p:cNvPr>
            <p:cNvSpPr/>
            <p:nvPr userDrawn="1"/>
          </p:nvSpPr>
          <p:spPr>
            <a:xfrm>
              <a:off x="3494204" y="195664"/>
              <a:ext cx="3150460" cy="3150110"/>
            </a:xfrm>
            <a:prstGeom prst="rect">
              <a:avLst/>
            </a:prstGeom>
            <a:solidFill>
              <a:srgbClr val="C2D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6375CBC5-1C13-43D3-82DB-86567DF4F85F}"/>
                </a:ext>
              </a:extLst>
            </p:cNvPr>
            <p:cNvSpPr/>
            <p:nvPr userDrawn="1"/>
          </p:nvSpPr>
          <p:spPr>
            <a:xfrm>
              <a:off x="3494204" y="3519250"/>
              <a:ext cx="3150460" cy="3150110"/>
            </a:xfrm>
            <a:prstGeom prst="rect">
              <a:avLst/>
            </a:prstGeom>
            <a:solidFill>
              <a:srgbClr val="C2D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BCA712F2-3E4B-4959-A14C-1E549D969283}"/>
                </a:ext>
              </a:extLst>
            </p:cNvPr>
            <p:cNvSpPr/>
            <p:nvPr userDrawn="1"/>
          </p:nvSpPr>
          <p:spPr>
            <a:xfrm>
              <a:off x="3984013" y="332859"/>
              <a:ext cx="2104857" cy="45220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000">
                <a:latin typeface="Gotham-Medium" panose="02000604040000020004" pitchFamily="2" charset="0"/>
              </a:endParaRPr>
            </a:p>
          </p:txBody>
        </p:sp>
        <p:sp>
          <p:nvSpPr>
            <p:cNvPr id="13" name="TextBox 12">
              <a:extLst>
                <a:ext uri="{FF2B5EF4-FFF2-40B4-BE49-F238E27FC236}">
                  <a16:creationId xmlns:a16="http://schemas.microsoft.com/office/drawing/2014/main" id="{A977714D-5586-4B5C-AF77-58960AEC45D6}"/>
                </a:ext>
              </a:extLst>
            </p:cNvPr>
            <p:cNvSpPr txBox="1"/>
            <p:nvPr userDrawn="1"/>
          </p:nvSpPr>
          <p:spPr>
            <a:xfrm>
              <a:off x="3984013" y="290926"/>
              <a:ext cx="2104857" cy="477054"/>
            </a:xfrm>
            <a:prstGeom prst="rect">
              <a:avLst/>
            </a:prstGeom>
            <a:noFill/>
          </p:spPr>
          <p:txBody>
            <a:bodyPr wrap="square" rtlCol="0" anchor="ctr">
              <a:spAutoFit/>
            </a:bodyPr>
            <a:lstStyle/>
            <a:p>
              <a:pPr algn="ctr"/>
              <a:r>
                <a:rPr lang="en-GB" sz="2500">
                  <a:latin typeface="Gotham-Medium" panose="02000604040000020004" pitchFamily="2" charset="0"/>
                </a:rPr>
                <a:t>Reality</a:t>
              </a:r>
            </a:p>
          </p:txBody>
        </p:sp>
        <p:sp>
          <p:nvSpPr>
            <p:cNvPr id="14" name="Rectangle 13">
              <a:extLst>
                <a:ext uri="{FF2B5EF4-FFF2-40B4-BE49-F238E27FC236}">
                  <a16:creationId xmlns:a16="http://schemas.microsoft.com/office/drawing/2014/main" id="{58D9E912-2350-4D5A-95B4-76FBB1DE45D0}"/>
                </a:ext>
              </a:extLst>
            </p:cNvPr>
            <p:cNvSpPr/>
            <p:nvPr userDrawn="1"/>
          </p:nvSpPr>
          <p:spPr>
            <a:xfrm>
              <a:off x="695400" y="332861"/>
              <a:ext cx="2104857" cy="45220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000">
                <a:latin typeface="Gotham-Medium" panose="02000604040000020004" pitchFamily="2" charset="0"/>
              </a:endParaRPr>
            </a:p>
          </p:txBody>
        </p:sp>
        <p:sp>
          <p:nvSpPr>
            <p:cNvPr id="15" name="TextBox 14">
              <a:extLst>
                <a:ext uri="{FF2B5EF4-FFF2-40B4-BE49-F238E27FC236}">
                  <a16:creationId xmlns:a16="http://schemas.microsoft.com/office/drawing/2014/main" id="{E79AC042-8C84-43B5-B00E-68322618F20A}"/>
                </a:ext>
              </a:extLst>
            </p:cNvPr>
            <p:cNvSpPr txBox="1"/>
            <p:nvPr userDrawn="1"/>
          </p:nvSpPr>
          <p:spPr>
            <a:xfrm>
              <a:off x="695400" y="290926"/>
              <a:ext cx="2104857" cy="477054"/>
            </a:xfrm>
            <a:prstGeom prst="rect">
              <a:avLst/>
            </a:prstGeom>
            <a:noFill/>
          </p:spPr>
          <p:txBody>
            <a:bodyPr wrap="square" rtlCol="0" anchor="ctr">
              <a:spAutoFit/>
            </a:bodyPr>
            <a:lstStyle/>
            <a:p>
              <a:pPr algn="ctr"/>
              <a:r>
                <a:rPr lang="en-GB" sz="2500">
                  <a:latin typeface="Gotham-Medium" panose="02000604040000020004" pitchFamily="2" charset="0"/>
                </a:rPr>
                <a:t>Goal</a:t>
              </a:r>
            </a:p>
          </p:txBody>
        </p:sp>
        <p:sp>
          <p:nvSpPr>
            <p:cNvPr id="16" name="Rectangle 15">
              <a:extLst>
                <a:ext uri="{FF2B5EF4-FFF2-40B4-BE49-F238E27FC236}">
                  <a16:creationId xmlns:a16="http://schemas.microsoft.com/office/drawing/2014/main" id="{D7DB817C-2800-4C29-BAF9-CD8FDF35A85C}"/>
                </a:ext>
              </a:extLst>
            </p:cNvPr>
            <p:cNvSpPr/>
            <p:nvPr userDrawn="1"/>
          </p:nvSpPr>
          <p:spPr>
            <a:xfrm>
              <a:off x="3966278" y="3689300"/>
              <a:ext cx="2104857" cy="45220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000">
                <a:latin typeface="Gotham-Medium" panose="02000604040000020004" pitchFamily="2" charset="0"/>
              </a:endParaRPr>
            </a:p>
          </p:txBody>
        </p:sp>
        <p:sp>
          <p:nvSpPr>
            <p:cNvPr id="17" name="TextBox 16">
              <a:extLst>
                <a:ext uri="{FF2B5EF4-FFF2-40B4-BE49-F238E27FC236}">
                  <a16:creationId xmlns:a16="http://schemas.microsoft.com/office/drawing/2014/main" id="{35924E62-1A8E-41E1-80CE-E62398DA962F}"/>
                </a:ext>
              </a:extLst>
            </p:cNvPr>
            <p:cNvSpPr txBox="1"/>
            <p:nvPr userDrawn="1"/>
          </p:nvSpPr>
          <p:spPr>
            <a:xfrm>
              <a:off x="3966277" y="3676877"/>
              <a:ext cx="2104857" cy="477054"/>
            </a:xfrm>
            <a:prstGeom prst="rect">
              <a:avLst/>
            </a:prstGeom>
            <a:noFill/>
          </p:spPr>
          <p:txBody>
            <a:bodyPr wrap="square" rtlCol="0" anchor="ctr">
              <a:spAutoFit/>
            </a:bodyPr>
            <a:lstStyle/>
            <a:p>
              <a:pPr algn="ctr"/>
              <a:r>
                <a:rPr lang="en-GB" sz="2500">
                  <a:latin typeface="Gotham-Medium" panose="02000604040000020004" pitchFamily="2" charset="0"/>
                </a:rPr>
                <a:t>Will</a:t>
              </a:r>
            </a:p>
          </p:txBody>
        </p:sp>
        <p:sp>
          <p:nvSpPr>
            <p:cNvPr id="18" name="Rectangle 17">
              <a:extLst>
                <a:ext uri="{FF2B5EF4-FFF2-40B4-BE49-F238E27FC236}">
                  <a16:creationId xmlns:a16="http://schemas.microsoft.com/office/drawing/2014/main" id="{A06298ED-0F5C-4FF0-B14C-770EF7C90DE3}"/>
                </a:ext>
              </a:extLst>
            </p:cNvPr>
            <p:cNvSpPr/>
            <p:nvPr userDrawn="1"/>
          </p:nvSpPr>
          <p:spPr>
            <a:xfrm>
              <a:off x="677665" y="3689300"/>
              <a:ext cx="2104857" cy="45220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000">
                <a:latin typeface="Gotham-Medium" panose="02000604040000020004" pitchFamily="2" charset="0"/>
              </a:endParaRPr>
            </a:p>
          </p:txBody>
        </p:sp>
        <p:sp>
          <p:nvSpPr>
            <p:cNvPr id="19" name="TextBox 18">
              <a:extLst>
                <a:ext uri="{FF2B5EF4-FFF2-40B4-BE49-F238E27FC236}">
                  <a16:creationId xmlns:a16="http://schemas.microsoft.com/office/drawing/2014/main" id="{55DD891D-E09B-4881-BBE5-FB1966015F0C}"/>
                </a:ext>
              </a:extLst>
            </p:cNvPr>
            <p:cNvSpPr txBox="1"/>
            <p:nvPr userDrawn="1"/>
          </p:nvSpPr>
          <p:spPr>
            <a:xfrm>
              <a:off x="677665" y="3647366"/>
              <a:ext cx="2104857" cy="477054"/>
            </a:xfrm>
            <a:prstGeom prst="rect">
              <a:avLst/>
            </a:prstGeom>
            <a:noFill/>
          </p:spPr>
          <p:txBody>
            <a:bodyPr wrap="square" rtlCol="0" anchor="ctr">
              <a:spAutoFit/>
            </a:bodyPr>
            <a:lstStyle/>
            <a:p>
              <a:pPr algn="ctr"/>
              <a:r>
                <a:rPr lang="en-GB" sz="2500">
                  <a:latin typeface="Gotham-Medium" panose="02000604040000020004" pitchFamily="2" charset="0"/>
                </a:rPr>
                <a:t>Options</a:t>
              </a:r>
            </a:p>
          </p:txBody>
        </p:sp>
      </p:grpSp>
      <p:sp>
        <p:nvSpPr>
          <p:cNvPr id="20" name="TextBox 19">
            <a:extLst>
              <a:ext uri="{FF2B5EF4-FFF2-40B4-BE49-F238E27FC236}">
                <a16:creationId xmlns:a16="http://schemas.microsoft.com/office/drawing/2014/main" id="{33B647B7-215F-40D5-9B69-E19CE7C8A5E8}"/>
              </a:ext>
            </a:extLst>
          </p:cNvPr>
          <p:cNvSpPr txBox="1"/>
          <p:nvPr userDrawn="1"/>
        </p:nvSpPr>
        <p:spPr>
          <a:xfrm>
            <a:off x="6894783" y="195664"/>
            <a:ext cx="5231904" cy="1015663"/>
          </a:xfrm>
          <a:prstGeom prst="rect">
            <a:avLst/>
          </a:prstGeom>
          <a:noFill/>
        </p:spPr>
        <p:txBody>
          <a:bodyPr wrap="square" rtlCol="0">
            <a:spAutoFit/>
          </a:bodyPr>
          <a:lstStyle/>
          <a:p>
            <a:r>
              <a:rPr lang="en-GB" sz="2000">
                <a:latin typeface="Arial" panose="020B0604020202020204" pitchFamily="34" charset="0"/>
                <a:cs typeface="Arial" panose="020B0604020202020204" pitchFamily="34" charset="0"/>
              </a:rPr>
              <a:t>When would you use the questions below?</a:t>
            </a:r>
          </a:p>
          <a:p>
            <a:r>
              <a:rPr lang="en-GB" sz="2000">
                <a:latin typeface="Arial" panose="020B0604020202020204" pitchFamily="34" charset="0"/>
                <a:cs typeface="Arial" panose="020B0604020202020204" pitchFamily="34" charset="0"/>
              </a:rPr>
              <a:t>Move them into the appropriate area of the G.R.O.W Model</a:t>
            </a:r>
          </a:p>
        </p:txBody>
      </p:sp>
      <p:sp>
        <p:nvSpPr>
          <p:cNvPr id="21" name="Rectangle 20">
            <a:extLst>
              <a:ext uri="{FF2B5EF4-FFF2-40B4-BE49-F238E27FC236}">
                <a16:creationId xmlns:a16="http://schemas.microsoft.com/office/drawing/2014/main" id="{1B79F7B1-72A2-4C37-A8E5-F8C8AFFCE968}"/>
              </a:ext>
            </a:extLst>
          </p:cNvPr>
          <p:cNvSpPr/>
          <p:nvPr userDrawn="1"/>
        </p:nvSpPr>
        <p:spPr>
          <a:xfrm>
            <a:off x="0" y="6334063"/>
            <a:ext cx="12192000" cy="53800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70C8F12F-E637-4816-B87F-32378AAFA3B7}"/>
              </a:ext>
            </a:extLst>
          </p:cNvPr>
          <p:cNvSpPr txBox="1"/>
          <p:nvPr userDrawn="1"/>
        </p:nvSpPr>
        <p:spPr>
          <a:xfrm flipH="1">
            <a:off x="434366" y="6465212"/>
            <a:ext cx="7081778" cy="276999"/>
          </a:xfrm>
          <a:prstGeom prst="rect">
            <a:avLst/>
          </a:prstGeom>
          <a:noFill/>
        </p:spPr>
        <p:txBody>
          <a:bodyPr wrap="square" rtlCol="0">
            <a:spAutoFit/>
          </a:bodyPr>
          <a:lstStyle/>
          <a:p>
            <a:r>
              <a:rPr lang="en-GB" sz="1200" b="0" dirty="0">
                <a:solidFill>
                  <a:schemeClr val="bg1"/>
                </a:solidFill>
                <a:latin typeface="Arial Black" panose="020B0A04020102020204" pitchFamily="34" charset="0"/>
                <a:cs typeface="Arial Bold" panose="020B0704020202020204" pitchFamily="34" charset="0"/>
              </a:rPr>
              <a:t>Performance Management</a:t>
            </a:r>
            <a:endParaRPr lang="en-GB" sz="1200" dirty="0">
              <a:solidFill>
                <a:schemeClr val="bg1"/>
              </a:solidFill>
              <a:latin typeface="Arial" panose="020B0604020202020204" pitchFamily="34" charset="0"/>
              <a:cs typeface="Arial" panose="020B0604020202020204" pitchFamily="34" charset="0"/>
            </a:endParaRPr>
          </a:p>
        </p:txBody>
      </p:sp>
      <p:pic>
        <p:nvPicPr>
          <p:cNvPr id="23" name="Picture 22" descr="Text&#10;&#10;Description automatically generated">
            <a:extLst>
              <a:ext uri="{FF2B5EF4-FFF2-40B4-BE49-F238E27FC236}">
                <a16:creationId xmlns:a16="http://schemas.microsoft.com/office/drawing/2014/main" id="{809F0DD4-D7DB-484F-A352-C09B661109A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34852" y="6333997"/>
            <a:ext cx="1357148" cy="542924"/>
          </a:xfrm>
          <a:prstGeom prst="rect">
            <a:avLst/>
          </a:prstGeom>
        </p:spPr>
      </p:pic>
      <p:sp>
        <p:nvSpPr>
          <p:cNvPr id="26" name="Slide Number Placeholder 5">
            <a:extLst>
              <a:ext uri="{FF2B5EF4-FFF2-40B4-BE49-F238E27FC236}">
                <a16:creationId xmlns:a16="http://schemas.microsoft.com/office/drawing/2014/main" id="{479E4972-84E7-4F76-BE54-776418FFCA45}"/>
              </a:ext>
            </a:extLst>
          </p:cNvPr>
          <p:cNvSpPr>
            <a:spLocks noGrp="1"/>
          </p:cNvSpPr>
          <p:nvPr>
            <p:ph type="sldNum" sz="quarter" idx="4"/>
          </p:nvPr>
        </p:nvSpPr>
        <p:spPr>
          <a:xfrm>
            <a:off x="34504" y="6420216"/>
            <a:ext cx="422695"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3EE7C1AB-2CB3-4696-976C-3494BE0DC2BC}" type="slidenum">
              <a:rPr lang="en-GB" smtClean="0"/>
              <a:pPr/>
              <a:t>‹#›</a:t>
            </a:fld>
            <a:endParaRPr lang="en-GB"/>
          </a:p>
        </p:txBody>
      </p:sp>
      <p:sp>
        <p:nvSpPr>
          <p:cNvPr id="27" name="Slide Number Placeholder 5">
            <a:extLst>
              <a:ext uri="{FF2B5EF4-FFF2-40B4-BE49-F238E27FC236}">
                <a16:creationId xmlns:a16="http://schemas.microsoft.com/office/drawing/2014/main" id="{68CBC8A8-D53C-49C6-B690-71AEFD635936}"/>
              </a:ext>
            </a:extLst>
          </p:cNvPr>
          <p:cNvSpPr txBox="1">
            <a:spLocks/>
          </p:cNvSpPr>
          <p:nvPr userDrawn="1"/>
        </p:nvSpPr>
        <p:spPr>
          <a:xfrm>
            <a:off x="34503" y="6414318"/>
            <a:ext cx="4226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E7C1AB-2CB3-4696-976C-3494BE0DC2BC}" type="slidenum">
              <a:rPr lang="en-GB" smtClean="0"/>
              <a:pPr/>
              <a:t>‹#›</a:t>
            </a:fld>
            <a:endParaRPr lang="en-GB"/>
          </a:p>
        </p:txBody>
      </p:sp>
    </p:spTree>
    <p:custDataLst>
      <p:tags r:id="rId1"/>
    </p:custDataLst>
    <p:extLst>
      <p:ext uri="{BB962C8B-B14F-4D97-AF65-F5344CB8AC3E}">
        <p14:creationId xmlns:p14="http://schemas.microsoft.com/office/powerpoint/2010/main" val="489845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7BDCCE28-ACB6-4915-A8A3-C03A53E54372}"/>
              </a:ext>
            </a:extLst>
          </p:cNvPr>
          <p:cNvSpPr/>
          <p:nvPr userDrawn="1"/>
        </p:nvSpPr>
        <p:spPr>
          <a:xfrm>
            <a:off x="4623669" y="357541"/>
            <a:ext cx="6547094" cy="1290579"/>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B725872A-4131-430E-9A11-915996982E50}"/>
              </a:ext>
            </a:extLst>
          </p:cNvPr>
          <p:cNvSpPr/>
          <p:nvPr userDrawn="1"/>
        </p:nvSpPr>
        <p:spPr>
          <a:xfrm>
            <a:off x="4656185" y="389211"/>
            <a:ext cx="826294" cy="1224714"/>
          </a:xfrm>
          <a:prstGeom prst="roundRect">
            <a:avLst>
              <a:gd name="adj" fmla="val 7963"/>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a:latin typeface="Arial Black" panose="020B0A04020102020204" pitchFamily="34" charset="0"/>
              </a:rPr>
              <a:t>1</a:t>
            </a:r>
          </a:p>
        </p:txBody>
      </p:sp>
      <p:sp>
        <p:nvSpPr>
          <p:cNvPr id="12" name="Rectangle: Rounded Corners 11">
            <a:extLst>
              <a:ext uri="{FF2B5EF4-FFF2-40B4-BE49-F238E27FC236}">
                <a16:creationId xmlns:a16="http://schemas.microsoft.com/office/drawing/2014/main" id="{CB3E5EC0-728D-4D82-8160-E9D5AE2DE728}"/>
              </a:ext>
            </a:extLst>
          </p:cNvPr>
          <p:cNvSpPr/>
          <p:nvPr userDrawn="1"/>
        </p:nvSpPr>
        <p:spPr>
          <a:xfrm>
            <a:off x="4623669" y="1791985"/>
            <a:ext cx="6547094" cy="1290579"/>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05E4A657-E49A-4947-B7AF-5AFF94676EE8}"/>
              </a:ext>
            </a:extLst>
          </p:cNvPr>
          <p:cNvSpPr/>
          <p:nvPr userDrawn="1"/>
        </p:nvSpPr>
        <p:spPr>
          <a:xfrm>
            <a:off x="4656185" y="1823655"/>
            <a:ext cx="826294" cy="1224714"/>
          </a:xfrm>
          <a:prstGeom prst="roundRect">
            <a:avLst>
              <a:gd name="adj" fmla="val 7963"/>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a:latin typeface="Arial Black" panose="020B0A04020102020204" pitchFamily="34" charset="0"/>
              </a:rPr>
              <a:t>2</a:t>
            </a:r>
          </a:p>
        </p:txBody>
      </p:sp>
      <p:sp>
        <p:nvSpPr>
          <p:cNvPr id="18" name="Rectangle: Rounded Corners 17">
            <a:extLst>
              <a:ext uri="{FF2B5EF4-FFF2-40B4-BE49-F238E27FC236}">
                <a16:creationId xmlns:a16="http://schemas.microsoft.com/office/drawing/2014/main" id="{7D54B21D-6CCE-495A-8251-B06850FAE410}"/>
              </a:ext>
            </a:extLst>
          </p:cNvPr>
          <p:cNvSpPr/>
          <p:nvPr userDrawn="1"/>
        </p:nvSpPr>
        <p:spPr>
          <a:xfrm>
            <a:off x="4623669" y="3226429"/>
            <a:ext cx="6547094" cy="1290579"/>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F3C87A43-DF70-4FC0-A058-BC7227F37538}"/>
              </a:ext>
            </a:extLst>
          </p:cNvPr>
          <p:cNvSpPr/>
          <p:nvPr userDrawn="1"/>
        </p:nvSpPr>
        <p:spPr>
          <a:xfrm>
            <a:off x="4656185" y="3258099"/>
            <a:ext cx="826294" cy="1224714"/>
          </a:xfrm>
          <a:prstGeom prst="roundRect">
            <a:avLst>
              <a:gd name="adj" fmla="val 7963"/>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a:latin typeface="Arial Black" panose="020B0A04020102020204" pitchFamily="34" charset="0"/>
              </a:rPr>
              <a:t>3</a:t>
            </a:r>
          </a:p>
        </p:txBody>
      </p:sp>
      <p:sp>
        <p:nvSpPr>
          <p:cNvPr id="20" name="Rectangle: Rounded Corners 19">
            <a:extLst>
              <a:ext uri="{FF2B5EF4-FFF2-40B4-BE49-F238E27FC236}">
                <a16:creationId xmlns:a16="http://schemas.microsoft.com/office/drawing/2014/main" id="{6077D87E-FE86-41C9-B0C2-BC6E8E8AD3AC}"/>
              </a:ext>
            </a:extLst>
          </p:cNvPr>
          <p:cNvSpPr/>
          <p:nvPr userDrawn="1"/>
        </p:nvSpPr>
        <p:spPr>
          <a:xfrm>
            <a:off x="4623669" y="4660873"/>
            <a:ext cx="6547094" cy="1290579"/>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B17BA091-5506-4618-B4B2-BEE4AAA3F0CB}"/>
              </a:ext>
            </a:extLst>
          </p:cNvPr>
          <p:cNvSpPr/>
          <p:nvPr userDrawn="1"/>
        </p:nvSpPr>
        <p:spPr>
          <a:xfrm>
            <a:off x="4656185" y="4692543"/>
            <a:ext cx="826294" cy="1224714"/>
          </a:xfrm>
          <a:prstGeom prst="roundRect">
            <a:avLst>
              <a:gd name="adj" fmla="val 7963"/>
            </a:avLst>
          </a:pr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a:latin typeface="Arial Black" panose="020B0A04020102020204" pitchFamily="34" charset="0"/>
              </a:rPr>
              <a:t>4</a:t>
            </a:r>
          </a:p>
        </p:txBody>
      </p:sp>
      <p:sp>
        <p:nvSpPr>
          <p:cNvPr id="22" name="TextBox 21">
            <a:extLst>
              <a:ext uri="{FF2B5EF4-FFF2-40B4-BE49-F238E27FC236}">
                <a16:creationId xmlns:a16="http://schemas.microsoft.com/office/drawing/2014/main" id="{06DACF3A-7B26-4429-B6D2-F5C6A197B5D6}"/>
              </a:ext>
            </a:extLst>
          </p:cNvPr>
          <p:cNvSpPr txBox="1"/>
          <p:nvPr userDrawn="1"/>
        </p:nvSpPr>
        <p:spPr>
          <a:xfrm>
            <a:off x="974578" y="633047"/>
            <a:ext cx="2736000" cy="707886"/>
          </a:xfrm>
          <a:prstGeom prst="rect">
            <a:avLst/>
          </a:prstGeom>
          <a:noFill/>
        </p:spPr>
        <p:txBody>
          <a:bodyPr wrap="square" rtlCol="0">
            <a:spAutoFit/>
          </a:bodyPr>
          <a:lstStyle/>
          <a:p>
            <a:pPr algn="ctr"/>
            <a:r>
              <a:rPr lang="en-GB" sz="4000">
                <a:latin typeface="Arial" panose="020B0604020202020204" pitchFamily="34" charset="0"/>
                <a:cs typeface="Arial" panose="020B0604020202020204" pitchFamily="34" charset="0"/>
              </a:rPr>
              <a:t>ROUND 1</a:t>
            </a:r>
          </a:p>
        </p:txBody>
      </p:sp>
      <p:grpSp>
        <p:nvGrpSpPr>
          <p:cNvPr id="23" name="Group 22">
            <a:extLst>
              <a:ext uri="{FF2B5EF4-FFF2-40B4-BE49-F238E27FC236}">
                <a16:creationId xmlns:a16="http://schemas.microsoft.com/office/drawing/2014/main" id="{2187F5AB-678A-4CAD-8C08-718FD8E6DDDA}"/>
              </a:ext>
            </a:extLst>
          </p:cNvPr>
          <p:cNvGrpSpPr/>
          <p:nvPr userDrawn="1"/>
        </p:nvGrpSpPr>
        <p:grpSpPr>
          <a:xfrm>
            <a:off x="5804192" y="461568"/>
            <a:ext cx="4874289" cy="1080000"/>
            <a:chOff x="3551186" y="1021897"/>
            <a:chExt cx="4874289" cy="1080000"/>
          </a:xfrm>
        </p:grpSpPr>
        <p:sp>
          <p:nvSpPr>
            <p:cNvPr id="24" name="Oval 23">
              <a:extLst>
                <a:ext uri="{FF2B5EF4-FFF2-40B4-BE49-F238E27FC236}">
                  <a16:creationId xmlns:a16="http://schemas.microsoft.com/office/drawing/2014/main" id="{40C651A0-E0BB-4A59-A82C-DACFC567E728}"/>
                </a:ext>
              </a:extLst>
            </p:cNvPr>
            <p:cNvSpPr/>
            <p:nvPr/>
          </p:nvSpPr>
          <p:spPr>
            <a:xfrm>
              <a:off x="3551186"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265DEDEF-C003-463A-A247-F4282AB426E1}"/>
                </a:ext>
              </a:extLst>
            </p:cNvPr>
            <p:cNvSpPr/>
            <p:nvPr/>
          </p:nvSpPr>
          <p:spPr>
            <a:xfrm>
              <a:off x="4815949"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6D6981FB-209E-48D1-96A6-95D0F9120802}"/>
                </a:ext>
              </a:extLst>
            </p:cNvPr>
            <p:cNvSpPr/>
            <p:nvPr/>
          </p:nvSpPr>
          <p:spPr>
            <a:xfrm>
              <a:off x="6080712"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769DA7F7-544E-48FA-AC77-9BFBFE90A01E}"/>
                </a:ext>
              </a:extLst>
            </p:cNvPr>
            <p:cNvSpPr/>
            <p:nvPr/>
          </p:nvSpPr>
          <p:spPr>
            <a:xfrm>
              <a:off x="7345475"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8" name="Group 27">
            <a:extLst>
              <a:ext uri="{FF2B5EF4-FFF2-40B4-BE49-F238E27FC236}">
                <a16:creationId xmlns:a16="http://schemas.microsoft.com/office/drawing/2014/main" id="{8B3BF92D-FDBC-44CA-AA4A-6F628B7C125B}"/>
              </a:ext>
            </a:extLst>
          </p:cNvPr>
          <p:cNvGrpSpPr/>
          <p:nvPr userDrawn="1"/>
        </p:nvGrpSpPr>
        <p:grpSpPr>
          <a:xfrm>
            <a:off x="5804192" y="1896012"/>
            <a:ext cx="4874289" cy="1080000"/>
            <a:chOff x="3551186" y="1021897"/>
            <a:chExt cx="4874289" cy="1080000"/>
          </a:xfrm>
        </p:grpSpPr>
        <p:sp>
          <p:nvSpPr>
            <p:cNvPr id="29" name="Oval 28">
              <a:extLst>
                <a:ext uri="{FF2B5EF4-FFF2-40B4-BE49-F238E27FC236}">
                  <a16:creationId xmlns:a16="http://schemas.microsoft.com/office/drawing/2014/main" id="{D7B44DAE-14F2-44A7-B9BD-B62BED3B9955}"/>
                </a:ext>
              </a:extLst>
            </p:cNvPr>
            <p:cNvSpPr/>
            <p:nvPr/>
          </p:nvSpPr>
          <p:spPr>
            <a:xfrm>
              <a:off x="3551186"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5EB8A919-9D76-448E-9FA4-91266BE54171}"/>
                </a:ext>
              </a:extLst>
            </p:cNvPr>
            <p:cNvSpPr/>
            <p:nvPr/>
          </p:nvSpPr>
          <p:spPr>
            <a:xfrm>
              <a:off x="4815949"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CBDB7C69-0BB7-48D1-9325-6711139F438F}"/>
                </a:ext>
              </a:extLst>
            </p:cNvPr>
            <p:cNvSpPr/>
            <p:nvPr/>
          </p:nvSpPr>
          <p:spPr>
            <a:xfrm>
              <a:off x="6080712"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2CE16F-34D8-4BDF-AB59-392E439F0E2C}"/>
                </a:ext>
              </a:extLst>
            </p:cNvPr>
            <p:cNvSpPr/>
            <p:nvPr/>
          </p:nvSpPr>
          <p:spPr>
            <a:xfrm>
              <a:off x="7345475"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3" name="Group 32">
            <a:extLst>
              <a:ext uri="{FF2B5EF4-FFF2-40B4-BE49-F238E27FC236}">
                <a16:creationId xmlns:a16="http://schemas.microsoft.com/office/drawing/2014/main" id="{DD86ACCD-ECDB-4771-A501-346E41FC8E18}"/>
              </a:ext>
            </a:extLst>
          </p:cNvPr>
          <p:cNvGrpSpPr/>
          <p:nvPr userDrawn="1"/>
        </p:nvGrpSpPr>
        <p:grpSpPr>
          <a:xfrm>
            <a:off x="5804192" y="3334046"/>
            <a:ext cx="4874289" cy="1080000"/>
            <a:chOff x="3551186" y="1021897"/>
            <a:chExt cx="4874289" cy="1080000"/>
          </a:xfrm>
        </p:grpSpPr>
        <p:sp>
          <p:nvSpPr>
            <p:cNvPr id="34" name="Oval 33">
              <a:extLst>
                <a:ext uri="{FF2B5EF4-FFF2-40B4-BE49-F238E27FC236}">
                  <a16:creationId xmlns:a16="http://schemas.microsoft.com/office/drawing/2014/main" id="{C8904C82-ED84-4760-AD43-E63BCF3773ED}"/>
                </a:ext>
              </a:extLst>
            </p:cNvPr>
            <p:cNvSpPr/>
            <p:nvPr/>
          </p:nvSpPr>
          <p:spPr>
            <a:xfrm>
              <a:off x="3551186"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4166279A-DDD9-428E-A69E-81CBC53094FC}"/>
                </a:ext>
              </a:extLst>
            </p:cNvPr>
            <p:cNvSpPr/>
            <p:nvPr/>
          </p:nvSpPr>
          <p:spPr>
            <a:xfrm>
              <a:off x="4815949"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6BB760D8-24F3-4B39-BCB5-07CD926A875E}"/>
                </a:ext>
              </a:extLst>
            </p:cNvPr>
            <p:cNvSpPr/>
            <p:nvPr/>
          </p:nvSpPr>
          <p:spPr>
            <a:xfrm>
              <a:off x="6080712"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9CB406CA-3AA6-4E4C-B313-D0DABCA50752}"/>
                </a:ext>
              </a:extLst>
            </p:cNvPr>
            <p:cNvSpPr/>
            <p:nvPr/>
          </p:nvSpPr>
          <p:spPr>
            <a:xfrm>
              <a:off x="7345475"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8" name="Group 37">
            <a:extLst>
              <a:ext uri="{FF2B5EF4-FFF2-40B4-BE49-F238E27FC236}">
                <a16:creationId xmlns:a16="http://schemas.microsoft.com/office/drawing/2014/main" id="{40836B18-6A10-44C4-824B-CD33AFB96D26}"/>
              </a:ext>
            </a:extLst>
          </p:cNvPr>
          <p:cNvGrpSpPr/>
          <p:nvPr userDrawn="1"/>
        </p:nvGrpSpPr>
        <p:grpSpPr>
          <a:xfrm>
            <a:off x="5804192" y="4768490"/>
            <a:ext cx="4874289" cy="1080000"/>
            <a:chOff x="3551186" y="1021897"/>
            <a:chExt cx="4874289" cy="1080000"/>
          </a:xfrm>
        </p:grpSpPr>
        <p:sp>
          <p:nvSpPr>
            <p:cNvPr id="39" name="Oval 38">
              <a:extLst>
                <a:ext uri="{FF2B5EF4-FFF2-40B4-BE49-F238E27FC236}">
                  <a16:creationId xmlns:a16="http://schemas.microsoft.com/office/drawing/2014/main" id="{8135582E-E606-4A72-AE65-C1489A9A0301}"/>
                </a:ext>
              </a:extLst>
            </p:cNvPr>
            <p:cNvSpPr/>
            <p:nvPr/>
          </p:nvSpPr>
          <p:spPr>
            <a:xfrm>
              <a:off x="3551186"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7D8B4A46-C12C-4189-9C6B-E0E3424B7C38}"/>
                </a:ext>
              </a:extLst>
            </p:cNvPr>
            <p:cNvSpPr/>
            <p:nvPr/>
          </p:nvSpPr>
          <p:spPr>
            <a:xfrm>
              <a:off x="4815949"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96F04CCB-8513-4D72-9200-20A93021A231}"/>
                </a:ext>
              </a:extLst>
            </p:cNvPr>
            <p:cNvSpPr/>
            <p:nvPr/>
          </p:nvSpPr>
          <p:spPr>
            <a:xfrm>
              <a:off x="6080712"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1761AD7E-8B84-4D60-9D26-E433C1432C8A}"/>
                </a:ext>
              </a:extLst>
            </p:cNvPr>
            <p:cNvSpPr/>
            <p:nvPr/>
          </p:nvSpPr>
          <p:spPr>
            <a:xfrm>
              <a:off x="7345475" y="1021897"/>
              <a:ext cx="1080000" cy="10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3" name="Rectangle 42">
            <a:extLst>
              <a:ext uri="{FF2B5EF4-FFF2-40B4-BE49-F238E27FC236}">
                <a16:creationId xmlns:a16="http://schemas.microsoft.com/office/drawing/2014/main" id="{DF731D8B-C459-41B4-8214-1819EE171348}"/>
              </a:ext>
            </a:extLst>
          </p:cNvPr>
          <p:cNvSpPr/>
          <p:nvPr userDrawn="1"/>
        </p:nvSpPr>
        <p:spPr>
          <a:xfrm>
            <a:off x="0" y="6334063"/>
            <a:ext cx="12192000" cy="53800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D4CA2168-D61B-45E0-8946-810E1615A5D8}"/>
              </a:ext>
            </a:extLst>
          </p:cNvPr>
          <p:cNvSpPr txBox="1"/>
          <p:nvPr userDrawn="1"/>
        </p:nvSpPr>
        <p:spPr>
          <a:xfrm flipH="1">
            <a:off x="434366" y="6465212"/>
            <a:ext cx="7081778" cy="276999"/>
          </a:xfrm>
          <a:prstGeom prst="rect">
            <a:avLst/>
          </a:prstGeom>
          <a:noFill/>
        </p:spPr>
        <p:txBody>
          <a:bodyPr wrap="square" rtlCol="0">
            <a:spAutoFit/>
          </a:bodyPr>
          <a:lstStyle/>
          <a:p>
            <a:r>
              <a:rPr lang="en-GB" sz="1200" b="0" dirty="0">
                <a:solidFill>
                  <a:schemeClr val="bg1"/>
                </a:solidFill>
                <a:latin typeface="Arial Black" panose="020B0A04020102020204" pitchFamily="34" charset="0"/>
                <a:cs typeface="Arial Bold" panose="020B0704020202020204" pitchFamily="34" charset="0"/>
              </a:rPr>
              <a:t>Performance Management</a:t>
            </a:r>
            <a:endParaRPr lang="en-GB" sz="1200" dirty="0">
              <a:solidFill>
                <a:schemeClr val="bg1"/>
              </a:solidFill>
              <a:latin typeface="Arial" panose="020B0604020202020204" pitchFamily="34" charset="0"/>
              <a:cs typeface="Arial" panose="020B0604020202020204" pitchFamily="34" charset="0"/>
            </a:endParaRPr>
          </a:p>
        </p:txBody>
      </p:sp>
      <p:pic>
        <p:nvPicPr>
          <p:cNvPr id="45" name="Picture 44" descr="Text&#10;&#10;Description automatically generated">
            <a:extLst>
              <a:ext uri="{FF2B5EF4-FFF2-40B4-BE49-F238E27FC236}">
                <a16:creationId xmlns:a16="http://schemas.microsoft.com/office/drawing/2014/main" id="{537984B5-CE0B-466E-BA79-32FB9770DF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34852" y="6333997"/>
            <a:ext cx="1357148" cy="542924"/>
          </a:xfrm>
          <a:prstGeom prst="rect">
            <a:avLst/>
          </a:prstGeom>
        </p:spPr>
      </p:pic>
      <p:sp>
        <p:nvSpPr>
          <p:cNvPr id="47" name="Rectangle: Rounded Corners 46">
            <a:extLst>
              <a:ext uri="{FF2B5EF4-FFF2-40B4-BE49-F238E27FC236}">
                <a16:creationId xmlns:a16="http://schemas.microsoft.com/office/drawing/2014/main" id="{F38DDD0A-C59D-4A18-9808-836A92C94BA4}"/>
              </a:ext>
            </a:extLst>
          </p:cNvPr>
          <p:cNvSpPr/>
          <p:nvPr userDrawn="1"/>
        </p:nvSpPr>
        <p:spPr>
          <a:xfrm>
            <a:off x="974578" y="1473741"/>
            <a:ext cx="2736000" cy="2736080"/>
          </a:xfrm>
          <a:prstGeom prst="roundRect">
            <a:avLst>
              <a:gd name="adj" fmla="val 5581"/>
            </a:avLst>
          </a:prstGeom>
          <a:solidFill>
            <a:schemeClr val="bg2">
              <a:alpha val="28000"/>
            </a:schemeClr>
          </a:solidFill>
          <a:ln w="22225" cap="rnd">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Slide Number Placeholder 5">
            <a:extLst>
              <a:ext uri="{FF2B5EF4-FFF2-40B4-BE49-F238E27FC236}">
                <a16:creationId xmlns:a16="http://schemas.microsoft.com/office/drawing/2014/main" id="{0EA5F115-5D4A-4DFD-B4D4-C1CA1CF1E23C}"/>
              </a:ext>
            </a:extLst>
          </p:cNvPr>
          <p:cNvSpPr>
            <a:spLocks noGrp="1"/>
          </p:cNvSpPr>
          <p:nvPr>
            <p:ph type="sldNum" sz="quarter" idx="4"/>
          </p:nvPr>
        </p:nvSpPr>
        <p:spPr>
          <a:xfrm>
            <a:off x="34504" y="6420216"/>
            <a:ext cx="422695"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3EE7C1AB-2CB3-4696-976C-3494BE0DC2BC}" type="slidenum">
              <a:rPr lang="en-GB" smtClean="0"/>
              <a:pPr/>
              <a:t>‹#›</a:t>
            </a:fld>
            <a:endParaRPr lang="en-GB"/>
          </a:p>
        </p:txBody>
      </p:sp>
      <p:sp>
        <p:nvSpPr>
          <p:cNvPr id="49" name="Slide Number Placeholder 5">
            <a:extLst>
              <a:ext uri="{FF2B5EF4-FFF2-40B4-BE49-F238E27FC236}">
                <a16:creationId xmlns:a16="http://schemas.microsoft.com/office/drawing/2014/main" id="{983197ED-7FDF-47E2-8880-7EA3CAF1022B}"/>
              </a:ext>
            </a:extLst>
          </p:cNvPr>
          <p:cNvSpPr txBox="1">
            <a:spLocks/>
          </p:cNvSpPr>
          <p:nvPr userDrawn="1"/>
        </p:nvSpPr>
        <p:spPr>
          <a:xfrm>
            <a:off x="34503" y="6414318"/>
            <a:ext cx="4226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E7C1AB-2CB3-4696-976C-3494BE0DC2BC}" type="slidenum">
              <a:rPr lang="en-GB" smtClean="0"/>
              <a:pPr/>
              <a:t>‹#›</a:t>
            </a:fld>
            <a:endParaRPr lang="en-GB"/>
          </a:p>
        </p:txBody>
      </p:sp>
    </p:spTree>
    <p:custDataLst>
      <p:tags r:id="rId1"/>
    </p:custDataLst>
    <p:extLst>
      <p:ext uri="{BB962C8B-B14F-4D97-AF65-F5344CB8AC3E}">
        <p14:creationId xmlns:p14="http://schemas.microsoft.com/office/powerpoint/2010/main" val="2502828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ags" Target="../tags/tag7.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heme" Target="../theme/theme2.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467CF3F-2D51-4272-9628-46D2964D3A6A}"/>
              </a:ext>
            </a:extLst>
          </p:cNvPr>
          <p:cNvSpPr/>
          <p:nvPr userDrawn="1"/>
        </p:nvSpPr>
        <p:spPr>
          <a:xfrm>
            <a:off x="0" y="6334063"/>
            <a:ext cx="12192000" cy="53800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626DF52C-A46D-462B-A6C6-136A0AAA8D71}"/>
              </a:ext>
            </a:extLst>
          </p:cNvPr>
          <p:cNvSpPr txBox="1"/>
          <p:nvPr userDrawn="1"/>
        </p:nvSpPr>
        <p:spPr>
          <a:xfrm flipH="1">
            <a:off x="434366" y="6465212"/>
            <a:ext cx="7081778" cy="276999"/>
          </a:xfrm>
          <a:prstGeom prst="rect">
            <a:avLst/>
          </a:prstGeom>
          <a:noFill/>
        </p:spPr>
        <p:txBody>
          <a:bodyPr wrap="square" rtlCol="0">
            <a:spAutoFit/>
          </a:bodyPr>
          <a:lstStyle/>
          <a:p>
            <a:r>
              <a:rPr lang="en-GB" sz="1200" b="0" dirty="0">
                <a:solidFill>
                  <a:schemeClr val="bg1"/>
                </a:solidFill>
                <a:latin typeface="Arial Black" panose="020B0A04020102020204" pitchFamily="34" charset="0"/>
                <a:cs typeface="Arial Bold" panose="020B0704020202020204" pitchFamily="34" charset="0"/>
              </a:rPr>
              <a:t>Performance Management</a:t>
            </a:r>
            <a:endParaRPr lang="en-GB" sz="1200" dirty="0">
              <a:solidFill>
                <a:schemeClr val="bg1"/>
              </a:solidFill>
              <a:latin typeface="Arial" panose="020B0604020202020204" pitchFamily="34" charset="0"/>
              <a:cs typeface="Arial" panose="020B0604020202020204" pitchFamily="34" charset="0"/>
            </a:endParaRPr>
          </a:p>
        </p:txBody>
      </p:sp>
      <p:pic>
        <p:nvPicPr>
          <p:cNvPr id="20" name="Picture 19" descr="Text&#10;&#10;Description automatically generated">
            <a:extLst>
              <a:ext uri="{FF2B5EF4-FFF2-40B4-BE49-F238E27FC236}">
                <a16:creationId xmlns:a16="http://schemas.microsoft.com/office/drawing/2014/main" id="{DF874061-031F-4925-8490-011B14D6B45C}"/>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834852" y="6333997"/>
            <a:ext cx="1357148" cy="542924"/>
          </a:xfrm>
          <a:prstGeom prst="rect">
            <a:avLst/>
          </a:prstGeom>
        </p:spPr>
      </p:pic>
      <p:sp>
        <p:nvSpPr>
          <p:cNvPr id="6" name="Slide Number Placeholder 5">
            <a:extLst>
              <a:ext uri="{FF2B5EF4-FFF2-40B4-BE49-F238E27FC236}">
                <a16:creationId xmlns:a16="http://schemas.microsoft.com/office/drawing/2014/main" id="{898231FF-1E57-491A-8F0B-7F3DF3C0870B}"/>
              </a:ext>
            </a:extLst>
          </p:cNvPr>
          <p:cNvSpPr>
            <a:spLocks noGrp="1"/>
          </p:cNvSpPr>
          <p:nvPr>
            <p:ph type="sldNum" sz="quarter" idx="4"/>
          </p:nvPr>
        </p:nvSpPr>
        <p:spPr>
          <a:xfrm>
            <a:off x="34504" y="6420216"/>
            <a:ext cx="422695"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3EE7C1AB-2CB3-4696-976C-3494BE0DC2BC}" type="slidenum">
              <a:rPr lang="en-GB" smtClean="0"/>
              <a:pPr/>
              <a:t>‹#›</a:t>
            </a:fld>
            <a:endParaRPr lang="en-GB"/>
          </a:p>
        </p:txBody>
      </p:sp>
      <p:sp>
        <p:nvSpPr>
          <p:cNvPr id="7" name="Slide Number Placeholder 5">
            <a:extLst>
              <a:ext uri="{FF2B5EF4-FFF2-40B4-BE49-F238E27FC236}">
                <a16:creationId xmlns:a16="http://schemas.microsoft.com/office/drawing/2014/main" id="{C50D1176-F057-43F4-859E-48C69C53FB31}"/>
              </a:ext>
            </a:extLst>
          </p:cNvPr>
          <p:cNvSpPr txBox="1">
            <a:spLocks/>
          </p:cNvSpPr>
          <p:nvPr userDrawn="1"/>
        </p:nvSpPr>
        <p:spPr>
          <a:xfrm>
            <a:off x="34503" y="6414318"/>
            <a:ext cx="4226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E7C1AB-2CB3-4696-976C-3494BE0DC2BC}" type="slidenum">
              <a:rPr lang="en-GB" smtClean="0"/>
              <a:pPr/>
              <a:t>‹#›</a:t>
            </a:fld>
            <a:endParaRPr lang="en-GB"/>
          </a:p>
        </p:txBody>
      </p:sp>
    </p:spTree>
    <p:custDataLst>
      <p:tags r:id="rId6"/>
    </p:custDataLst>
    <p:extLst>
      <p:ext uri="{BB962C8B-B14F-4D97-AF65-F5344CB8AC3E}">
        <p14:creationId xmlns:p14="http://schemas.microsoft.com/office/powerpoint/2010/main" val="3033249467"/>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7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72324E-F6B2-4293-892E-140F2F7D10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E7DAFD-A987-4BED-8976-061AA22F1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710A87-D22A-450E-8614-1F727F75CA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C1F17-1764-4878-90BA-2C46C0A2E017}" type="datetimeFigureOut">
              <a:rPr lang="en-GB" smtClean="0"/>
              <a:t>05/09/2022</a:t>
            </a:fld>
            <a:endParaRPr lang="en-GB"/>
          </a:p>
        </p:txBody>
      </p:sp>
      <p:sp>
        <p:nvSpPr>
          <p:cNvPr id="5" name="Footer Placeholder 4">
            <a:extLst>
              <a:ext uri="{FF2B5EF4-FFF2-40B4-BE49-F238E27FC236}">
                <a16:creationId xmlns:a16="http://schemas.microsoft.com/office/drawing/2014/main" id="{631BCD9F-97AD-4034-ABA8-AD69671F2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59778D8-C5A4-4A6B-9AF3-C61D19A387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0CCC8F-BA37-458B-8121-E581086046D0}" type="slidenum">
              <a:rPr lang="en-GB" smtClean="0"/>
              <a:t>‹#›</a:t>
            </a:fld>
            <a:endParaRPr lang="en-GB"/>
          </a:p>
        </p:txBody>
      </p:sp>
    </p:spTree>
    <p:custDataLst>
      <p:tags r:id="rId16"/>
    </p:custDataLst>
    <p:extLst>
      <p:ext uri="{BB962C8B-B14F-4D97-AF65-F5344CB8AC3E}">
        <p14:creationId xmlns:p14="http://schemas.microsoft.com/office/powerpoint/2010/main" val="1143462589"/>
      </p:ext>
    </p:extLst>
  </p:cSld>
  <p:clrMap bg1="lt1" tx1="dk1" bg2="lt2" tx2="dk2" accent1="accent1" accent2="accent2" accent3="accent3" accent4="accent4" accent5="accent5" accent6="accent6" hlink="hlink" folHlink="folHlink"/>
  <p:sldLayoutIdLst>
    <p:sldLayoutId id="2147483664" r:id="rId1"/>
    <p:sldLayoutId id="2147483675" r:id="rId2"/>
    <p:sldLayoutId id="2147483666" r:id="rId3"/>
    <p:sldLayoutId id="2147483667" r:id="rId4"/>
    <p:sldLayoutId id="2147483668" r:id="rId5"/>
    <p:sldLayoutId id="2147483676" r:id="rId6"/>
    <p:sldLayoutId id="2147483677" r:id="rId7"/>
    <p:sldLayoutId id="2147483669" r:id="rId8"/>
    <p:sldLayoutId id="2147483670" r:id="rId9"/>
    <p:sldLayoutId id="2147483671" r:id="rId10"/>
    <p:sldLayoutId id="2147483672" r:id="rId11"/>
    <p:sldLayoutId id="2147483673" r:id="rId12"/>
    <p:sldLayoutId id="2147483674" r:id="rId13"/>
    <p:sldLayoutId id="214748367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image" Target="../media/image1.png"/><Relationship Id="rId4" Type="http://schemas.openxmlformats.org/officeDocument/2006/relationships/image" Target="../media/image18.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4.xml"/><Relationship Id="rId6" Type="http://schemas.openxmlformats.org/officeDocument/2006/relationships/hyperlink" Target="https://one.walmart.com/content/asda-wm1/en_us/me-and-my-team/my-job-and-career/continuous-performance-improvement.html" TargetMode="External"/><Relationship Id="rId5" Type="http://schemas.openxmlformats.org/officeDocument/2006/relationships/image" Target="../media/image22.jpeg"/><Relationship Id="rId4" Type="http://schemas.microsoft.com/office/2018/10/relationships/comments" Target="../comments/modernComment_3AA_E712EB9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5.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26.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race track field empty">
            <a:extLst>
              <a:ext uri="{FF2B5EF4-FFF2-40B4-BE49-F238E27FC236}">
                <a16:creationId xmlns:a16="http://schemas.microsoft.com/office/drawing/2014/main" id="{6A40BD24-566D-4984-A56B-C62016B2DF6A}"/>
              </a:ext>
            </a:extLst>
          </p:cNvPr>
          <p:cNvPicPr>
            <a:picLocks noChangeAspect="1" noChangeArrowheads="1"/>
          </p:cNvPicPr>
          <p:nvPr/>
        </p:nvPicPr>
        <p:blipFill rotWithShape="1">
          <a:blip r:embed="rId4">
            <a:duotone>
              <a:prstClr val="black"/>
              <a:schemeClr val="accent6">
                <a:tint val="45000"/>
                <a:satMod val="400000"/>
              </a:schemeClr>
            </a:duotone>
            <a:extLst>
              <a:ext uri="{28A0092B-C50C-407E-A947-70E740481C1C}">
                <a14:useLocalDpi xmlns:a14="http://schemas.microsoft.com/office/drawing/2010/main" val="0"/>
              </a:ext>
            </a:extLst>
          </a:blip>
          <a:srcRect t="3846" b="3857"/>
          <a:stretch/>
        </p:blipFill>
        <p:spPr bwMode="auto">
          <a:xfrm>
            <a:off x="1" y="0"/>
            <a:ext cx="12201890" cy="633481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226ACEEC-86ED-4908-BF0E-404E8A43DCEE}"/>
              </a:ext>
            </a:extLst>
          </p:cNvPr>
          <p:cNvSpPr/>
          <p:nvPr/>
        </p:nvSpPr>
        <p:spPr>
          <a:xfrm flipV="1">
            <a:off x="-1" y="-3"/>
            <a:ext cx="12192000" cy="6334812"/>
          </a:xfrm>
          <a:prstGeom prst="rect">
            <a:avLst/>
          </a:prstGeom>
          <a:gradFill flip="none" rotWithShape="1">
            <a:gsLst>
              <a:gs pos="26000">
                <a:schemeClr val="tx1">
                  <a:alpha val="74000"/>
                </a:schemeClr>
              </a:gs>
              <a:gs pos="86000">
                <a:schemeClr val="bg1">
                  <a:alpha val="0"/>
                  <a:lumMod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Text&#10;&#10;Description automatically generated">
            <a:extLst>
              <a:ext uri="{FF2B5EF4-FFF2-40B4-BE49-F238E27FC236}">
                <a16:creationId xmlns:a16="http://schemas.microsoft.com/office/drawing/2014/main" id="{141EB004-A41B-4DB7-B62F-E6C00F9C6A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1" y="723326"/>
            <a:ext cx="12192000" cy="4877385"/>
          </a:xfrm>
          <a:prstGeom prst="rect">
            <a:avLst/>
          </a:prstGeom>
        </p:spPr>
      </p:pic>
      <p:sp>
        <p:nvSpPr>
          <p:cNvPr id="5" name="Rectangle 4">
            <a:extLst>
              <a:ext uri="{FF2B5EF4-FFF2-40B4-BE49-F238E27FC236}">
                <a16:creationId xmlns:a16="http://schemas.microsoft.com/office/drawing/2014/main" id="{3D8BF3FA-8680-4737-98F8-2A7B1ED8D183}"/>
              </a:ext>
            </a:extLst>
          </p:cNvPr>
          <p:cNvSpPr/>
          <p:nvPr/>
        </p:nvSpPr>
        <p:spPr>
          <a:xfrm>
            <a:off x="894945" y="3023178"/>
            <a:ext cx="5719864" cy="11695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718F8040-10E7-4573-8086-D987BE2EB05A}"/>
              </a:ext>
            </a:extLst>
          </p:cNvPr>
          <p:cNvSpPr txBox="1"/>
          <p:nvPr/>
        </p:nvSpPr>
        <p:spPr>
          <a:xfrm>
            <a:off x="931889" y="3312482"/>
            <a:ext cx="2714205" cy="553998"/>
          </a:xfrm>
          <a:prstGeom prst="rect">
            <a:avLst/>
          </a:prstGeom>
          <a:noFill/>
        </p:spPr>
        <p:txBody>
          <a:bodyPr wrap="none" rtlCol="0">
            <a:spAutoFit/>
          </a:bodyPr>
          <a:lstStyle/>
          <a:p>
            <a:r>
              <a:rPr lang="en-GB" sz="3000">
                <a:solidFill>
                  <a:schemeClr val="bg1"/>
                </a:solidFill>
                <a:latin typeface="Gotham-Bold" panose="02000804030000020004" pitchFamily="2" charset="0"/>
              </a:rPr>
              <a:t>WORKBOOK</a:t>
            </a:r>
          </a:p>
        </p:txBody>
      </p:sp>
      <p:sp>
        <p:nvSpPr>
          <p:cNvPr id="2" name="TextBox 1">
            <a:extLst>
              <a:ext uri="{FF2B5EF4-FFF2-40B4-BE49-F238E27FC236}">
                <a16:creationId xmlns:a16="http://schemas.microsoft.com/office/drawing/2014/main" id="{C8D13A99-DC03-439B-AC23-798513D466C6}"/>
              </a:ext>
            </a:extLst>
          </p:cNvPr>
          <p:cNvSpPr txBox="1"/>
          <p:nvPr/>
        </p:nvSpPr>
        <p:spPr>
          <a:xfrm>
            <a:off x="400694" y="6471070"/>
            <a:ext cx="3062792" cy="261610"/>
          </a:xfrm>
          <a:prstGeom prst="rect">
            <a:avLst/>
          </a:prstGeom>
          <a:solidFill>
            <a:schemeClr val="tx1"/>
          </a:solidFill>
        </p:spPr>
        <p:txBody>
          <a:bodyPr wrap="square" rtlCol="0">
            <a:spAutoFit/>
          </a:bodyPr>
          <a:lstStyle/>
          <a:p>
            <a:r>
              <a:rPr lang="en-GB" sz="1100" dirty="0">
                <a:solidFill>
                  <a:schemeClr val="bg1"/>
                </a:solidFill>
                <a:latin typeface="Gotham-Bold" panose="02000804030000020004" pitchFamily="2" charset="0"/>
              </a:rPr>
              <a:t>Continuous Performance Improvement</a:t>
            </a:r>
          </a:p>
        </p:txBody>
      </p:sp>
    </p:spTree>
    <p:custDataLst>
      <p:tags r:id="rId1"/>
    </p:custDataLst>
    <p:extLst>
      <p:ext uri="{BB962C8B-B14F-4D97-AF65-F5344CB8AC3E}">
        <p14:creationId xmlns:p14="http://schemas.microsoft.com/office/powerpoint/2010/main" val="2432913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E3CF3DD-7594-451A-A019-E4DAD0AF92DC}"/>
              </a:ext>
            </a:extLst>
          </p:cNvPr>
          <p:cNvGrpSpPr/>
          <p:nvPr/>
        </p:nvGrpSpPr>
        <p:grpSpPr>
          <a:xfrm>
            <a:off x="0" y="256540"/>
            <a:ext cx="6461760" cy="523240"/>
            <a:chOff x="1920240" y="3429000"/>
            <a:chExt cx="6461760" cy="523240"/>
          </a:xfrm>
        </p:grpSpPr>
        <p:sp>
          <p:nvSpPr>
            <p:cNvPr id="5" name="Rectangle 5">
              <a:extLst>
                <a:ext uri="{FF2B5EF4-FFF2-40B4-BE49-F238E27FC236}">
                  <a16:creationId xmlns:a16="http://schemas.microsoft.com/office/drawing/2014/main" id="{8B475AB0-6157-4803-808C-E3A347EAE9AE}"/>
                </a:ext>
              </a:extLst>
            </p:cNvPr>
            <p:cNvSpPr/>
            <p:nvPr/>
          </p:nvSpPr>
          <p:spPr>
            <a:xfrm>
              <a:off x="1920240" y="3429000"/>
              <a:ext cx="6461760" cy="523240"/>
            </a:xfrm>
            <a:custGeom>
              <a:avLst/>
              <a:gdLst>
                <a:gd name="connsiteX0" fmla="*/ 0 w 7802880"/>
                <a:gd name="connsiteY0" fmla="*/ 0 h 812800"/>
                <a:gd name="connsiteX1" fmla="*/ 7802880 w 7802880"/>
                <a:gd name="connsiteY1" fmla="*/ 0 h 812800"/>
                <a:gd name="connsiteX2" fmla="*/ 7802880 w 7802880"/>
                <a:gd name="connsiteY2" fmla="*/ 812800 h 812800"/>
                <a:gd name="connsiteX3" fmla="*/ 0 w 7802880"/>
                <a:gd name="connsiteY3" fmla="*/ 812800 h 812800"/>
                <a:gd name="connsiteX4" fmla="*/ 0 w 7802880"/>
                <a:gd name="connsiteY4" fmla="*/ 0 h 812800"/>
                <a:gd name="connsiteX0" fmla="*/ 0 w 7802880"/>
                <a:gd name="connsiteY0" fmla="*/ 0 h 812800"/>
                <a:gd name="connsiteX1" fmla="*/ 7802880 w 7802880"/>
                <a:gd name="connsiteY1" fmla="*/ 0 h 812800"/>
                <a:gd name="connsiteX2" fmla="*/ 6858000 w 7802880"/>
                <a:gd name="connsiteY2" fmla="*/ 812800 h 812800"/>
                <a:gd name="connsiteX3" fmla="*/ 0 w 7802880"/>
                <a:gd name="connsiteY3" fmla="*/ 812800 h 812800"/>
                <a:gd name="connsiteX4" fmla="*/ 0 w 7802880"/>
                <a:gd name="connsiteY4" fmla="*/ 0 h 812800"/>
                <a:gd name="connsiteX0" fmla="*/ 0 w 6858000"/>
                <a:gd name="connsiteY0" fmla="*/ 0 h 812800"/>
                <a:gd name="connsiteX1" fmla="*/ 6329680 w 6858000"/>
                <a:gd name="connsiteY1" fmla="*/ 0 h 812800"/>
                <a:gd name="connsiteX2" fmla="*/ 6858000 w 6858000"/>
                <a:gd name="connsiteY2" fmla="*/ 812800 h 812800"/>
                <a:gd name="connsiteX3" fmla="*/ 0 w 6858000"/>
                <a:gd name="connsiteY3" fmla="*/ 812800 h 812800"/>
                <a:gd name="connsiteX4" fmla="*/ 0 w 685800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812800">
                  <a:moveTo>
                    <a:pt x="0" y="0"/>
                  </a:moveTo>
                  <a:lnTo>
                    <a:pt x="6329680" y="0"/>
                  </a:lnTo>
                  <a:lnTo>
                    <a:pt x="6858000" y="812800"/>
                  </a:lnTo>
                  <a:lnTo>
                    <a:pt x="0" y="812800"/>
                  </a:lnTo>
                  <a:lnTo>
                    <a:pt x="0" y="0"/>
                  </a:lnTo>
                  <a:close/>
                </a:path>
              </a:pathLst>
            </a:cu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117132D-FF08-41A0-BA76-50A528C0EE75}"/>
                </a:ext>
              </a:extLst>
            </p:cNvPr>
            <p:cNvSpPr txBox="1"/>
            <p:nvPr/>
          </p:nvSpPr>
          <p:spPr>
            <a:xfrm>
              <a:off x="2103120" y="3429000"/>
              <a:ext cx="627888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dirty="0">
                  <a:solidFill>
                    <a:prstClr val="white"/>
                  </a:solidFill>
                  <a:latin typeface="Gotham-Bold" panose="02000804030000020004" pitchFamily="2" charset="0"/>
                  <a:cs typeface="Arial"/>
                </a:rPr>
                <a:t>Other notes</a:t>
              </a:r>
              <a:endParaRPr kumimoji="0" lang="en-GB" sz="2800" b="1" i="0" u="none" strike="noStrike" kern="1200" cap="none" spc="0" normalizeH="0" baseline="0" noProof="0" dirty="0">
                <a:ln>
                  <a:noFill/>
                </a:ln>
                <a:solidFill>
                  <a:prstClr val="white"/>
                </a:solidFill>
                <a:effectLst/>
                <a:uLnTx/>
                <a:uFillTx/>
                <a:latin typeface="Arial"/>
                <a:ea typeface="+mn-ea"/>
                <a:cs typeface="Arial"/>
              </a:endParaRPr>
            </a:p>
          </p:txBody>
        </p:sp>
      </p:grpSp>
      <p:sp>
        <p:nvSpPr>
          <p:cNvPr id="17" name="Rectangle 16">
            <a:extLst>
              <a:ext uri="{FF2B5EF4-FFF2-40B4-BE49-F238E27FC236}">
                <a16:creationId xmlns:a16="http://schemas.microsoft.com/office/drawing/2014/main" id="{F215FE49-79A6-4007-ABA9-D9FE38C2BA2E}"/>
              </a:ext>
            </a:extLst>
          </p:cNvPr>
          <p:cNvSpPr/>
          <p:nvPr/>
        </p:nvSpPr>
        <p:spPr>
          <a:xfrm>
            <a:off x="410966" y="1207215"/>
            <a:ext cx="11486508" cy="4607958"/>
          </a:xfrm>
          <a:prstGeom prst="rect">
            <a:avLst/>
          </a:prstGeom>
          <a:noFill/>
          <a:ln w="38100">
            <a:solidFill>
              <a:srgbClr val="65B32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588A3DA1-DECE-4DD0-B840-776464DC69A7}"/>
              </a:ext>
            </a:extLst>
          </p:cNvPr>
          <p:cNvSpPr txBox="1"/>
          <p:nvPr/>
        </p:nvSpPr>
        <p:spPr>
          <a:xfrm>
            <a:off x="241412" y="5974421"/>
            <a:ext cx="11709173" cy="307777"/>
          </a:xfrm>
          <a:prstGeom prst="rect">
            <a:avLst/>
          </a:prstGeom>
          <a:noFill/>
        </p:spPr>
        <p:txBody>
          <a:bodyPr wrap="square" rtlCol="0">
            <a:spAutoFit/>
          </a:bodyPr>
          <a:lstStyle/>
          <a:p>
            <a:r>
              <a:rPr lang="en-GB" sz="1400" dirty="0">
                <a:latin typeface="Gotham-Book" panose="02000604040000020004" pitchFamily="2" charset="0"/>
              </a:rPr>
              <a:t>Use this page to make any notes you feel necessary. If in a virtual session, just double click the boxes above to begin typing. </a:t>
            </a:r>
          </a:p>
        </p:txBody>
      </p:sp>
      <p:sp>
        <p:nvSpPr>
          <p:cNvPr id="8" name="TextBox 7">
            <a:extLst>
              <a:ext uri="{FF2B5EF4-FFF2-40B4-BE49-F238E27FC236}">
                <a16:creationId xmlns:a16="http://schemas.microsoft.com/office/drawing/2014/main" id="{CD97C341-1A5B-4901-AF98-E27E057D5C6A}"/>
              </a:ext>
            </a:extLst>
          </p:cNvPr>
          <p:cNvSpPr txBox="1"/>
          <p:nvPr/>
        </p:nvSpPr>
        <p:spPr>
          <a:xfrm>
            <a:off x="400694" y="6471070"/>
            <a:ext cx="3062792" cy="261610"/>
          </a:xfrm>
          <a:prstGeom prst="rect">
            <a:avLst/>
          </a:prstGeom>
          <a:solidFill>
            <a:schemeClr val="tx1"/>
          </a:solidFill>
        </p:spPr>
        <p:txBody>
          <a:bodyPr wrap="square" rtlCol="0">
            <a:spAutoFit/>
          </a:bodyPr>
          <a:lstStyle/>
          <a:p>
            <a:r>
              <a:rPr lang="en-GB" sz="1100" dirty="0">
                <a:solidFill>
                  <a:schemeClr val="bg1"/>
                </a:solidFill>
                <a:latin typeface="Gotham-Bold" panose="02000804030000020004" pitchFamily="2" charset="0"/>
              </a:rPr>
              <a:t>Continuous Performance Improvement</a:t>
            </a:r>
          </a:p>
        </p:txBody>
      </p:sp>
    </p:spTree>
    <p:custDataLst>
      <p:tags r:id="rId1"/>
    </p:custDataLst>
    <p:extLst>
      <p:ext uri="{BB962C8B-B14F-4D97-AF65-F5344CB8AC3E}">
        <p14:creationId xmlns:p14="http://schemas.microsoft.com/office/powerpoint/2010/main" val="538605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E3CF3DD-7594-451A-A019-E4DAD0AF92DC}"/>
              </a:ext>
            </a:extLst>
          </p:cNvPr>
          <p:cNvGrpSpPr/>
          <p:nvPr/>
        </p:nvGrpSpPr>
        <p:grpSpPr>
          <a:xfrm>
            <a:off x="0" y="256540"/>
            <a:ext cx="6461760" cy="523240"/>
            <a:chOff x="1920240" y="3429000"/>
            <a:chExt cx="6461760" cy="523240"/>
          </a:xfrm>
        </p:grpSpPr>
        <p:sp>
          <p:nvSpPr>
            <p:cNvPr id="5" name="Rectangle 5">
              <a:extLst>
                <a:ext uri="{FF2B5EF4-FFF2-40B4-BE49-F238E27FC236}">
                  <a16:creationId xmlns:a16="http://schemas.microsoft.com/office/drawing/2014/main" id="{8B475AB0-6157-4803-808C-E3A347EAE9AE}"/>
                </a:ext>
              </a:extLst>
            </p:cNvPr>
            <p:cNvSpPr/>
            <p:nvPr/>
          </p:nvSpPr>
          <p:spPr>
            <a:xfrm>
              <a:off x="1920240" y="3429000"/>
              <a:ext cx="6461760" cy="523240"/>
            </a:xfrm>
            <a:custGeom>
              <a:avLst/>
              <a:gdLst>
                <a:gd name="connsiteX0" fmla="*/ 0 w 7802880"/>
                <a:gd name="connsiteY0" fmla="*/ 0 h 812800"/>
                <a:gd name="connsiteX1" fmla="*/ 7802880 w 7802880"/>
                <a:gd name="connsiteY1" fmla="*/ 0 h 812800"/>
                <a:gd name="connsiteX2" fmla="*/ 7802880 w 7802880"/>
                <a:gd name="connsiteY2" fmla="*/ 812800 h 812800"/>
                <a:gd name="connsiteX3" fmla="*/ 0 w 7802880"/>
                <a:gd name="connsiteY3" fmla="*/ 812800 h 812800"/>
                <a:gd name="connsiteX4" fmla="*/ 0 w 7802880"/>
                <a:gd name="connsiteY4" fmla="*/ 0 h 812800"/>
                <a:gd name="connsiteX0" fmla="*/ 0 w 7802880"/>
                <a:gd name="connsiteY0" fmla="*/ 0 h 812800"/>
                <a:gd name="connsiteX1" fmla="*/ 7802880 w 7802880"/>
                <a:gd name="connsiteY1" fmla="*/ 0 h 812800"/>
                <a:gd name="connsiteX2" fmla="*/ 6858000 w 7802880"/>
                <a:gd name="connsiteY2" fmla="*/ 812800 h 812800"/>
                <a:gd name="connsiteX3" fmla="*/ 0 w 7802880"/>
                <a:gd name="connsiteY3" fmla="*/ 812800 h 812800"/>
                <a:gd name="connsiteX4" fmla="*/ 0 w 7802880"/>
                <a:gd name="connsiteY4" fmla="*/ 0 h 812800"/>
                <a:gd name="connsiteX0" fmla="*/ 0 w 6858000"/>
                <a:gd name="connsiteY0" fmla="*/ 0 h 812800"/>
                <a:gd name="connsiteX1" fmla="*/ 6329680 w 6858000"/>
                <a:gd name="connsiteY1" fmla="*/ 0 h 812800"/>
                <a:gd name="connsiteX2" fmla="*/ 6858000 w 6858000"/>
                <a:gd name="connsiteY2" fmla="*/ 812800 h 812800"/>
                <a:gd name="connsiteX3" fmla="*/ 0 w 6858000"/>
                <a:gd name="connsiteY3" fmla="*/ 812800 h 812800"/>
                <a:gd name="connsiteX4" fmla="*/ 0 w 685800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812800">
                  <a:moveTo>
                    <a:pt x="0" y="0"/>
                  </a:moveTo>
                  <a:lnTo>
                    <a:pt x="6329680" y="0"/>
                  </a:lnTo>
                  <a:lnTo>
                    <a:pt x="6858000" y="812800"/>
                  </a:lnTo>
                  <a:lnTo>
                    <a:pt x="0" y="812800"/>
                  </a:lnTo>
                  <a:lnTo>
                    <a:pt x="0" y="0"/>
                  </a:lnTo>
                  <a:close/>
                </a:path>
              </a:pathLst>
            </a:cu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117132D-FF08-41A0-BA76-50A528C0EE75}"/>
                </a:ext>
              </a:extLst>
            </p:cNvPr>
            <p:cNvSpPr txBox="1"/>
            <p:nvPr/>
          </p:nvSpPr>
          <p:spPr>
            <a:xfrm>
              <a:off x="2103120" y="3429000"/>
              <a:ext cx="627888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dirty="0">
                  <a:solidFill>
                    <a:prstClr val="white"/>
                  </a:solidFill>
                  <a:latin typeface="Gotham-Bold" panose="02000804030000020004" pitchFamily="2" charset="0"/>
                  <a:cs typeface="Arial"/>
                </a:rPr>
                <a:t>Other notes</a:t>
              </a:r>
              <a:endParaRPr kumimoji="0" lang="en-GB" sz="2800" b="1" i="0" u="none" strike="noStrike" kern="1200" cap="none" spc="0" normalizeH="0" baseline="0" noProof="0" dirty="0">
                <a:ln>
                  <a:noFill/>
                </a:ln>
                <a:solidFill>
                  <a:prstClr val="white"/>
                </a:solidFill>
                <a:effectLst/>
                <a:uLnTx/>
                <a:uFillTx/>
                <a:latin typeface="Arial"/>
                <a:ea typeface="+mn-ea"/>
                <a:cs typeface="Arial"/>
              </a:endParaRPr>
            </a:p>
          </p:txBody>
        </p:sp>
      </p:grpSp>
      <p:sp>
        <p:nvSpPr>
          <p:cNvPr id="17" name="Rectangle 16">
            <a:extLst>
              <a:ext uri="{FF2B5EF4-FFF2-40B4-BE49-F238E27FC236}">
                <a16:creationId xmlns:a16="http://schemas.microsoft.com/office/drawing/2014/main" id="{F215FE49-79A6-4007-ABA9-D9FE38C2BA2E}"/>
              </a:ext>
            </a:extLst>
          </p:cNvPr>
          <p:cNvSpPr/>
          <p:nvPr/>
        </p:nvSpPr>
        <p:spPr>
          <a:xfrm>
            <a:off x="410966" y="1207215"/>
            <a:ext cx="11486508" cy="4607958"/>
          </a:xfrm>
          <a:prstGeom prst="rect">
            <a:avLst/>
          </a:prstGeom>
          <a:noFill/>
          <a:ln w="38100">
            <a:solidFill>
              <a:srgbClr val="65B32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588A3DA1-DECE-4DD0-B840-776464DC69A7}"/>
              </a:ext>
            </a:extLst>
          </p:cNvPr>
          <p:cNvSpPr txBox="1"/>
          <p:nvPr/>
        </p:nvSpPr>
        <p:spPr>
          <a:xfrm>
            <a:off x="241412" y="5974421"/>
            <a:ext cx="11709173" cy="307777"/>
          </a:xfrm>
          <a:prstGeom prst="rect">
            <a:avLst/>
          </a:prstGeom>
          <a:noFill/>
        </p:spPr>
        <p:txBody>
          <a:bodyPr wrap="square" rtlCol="0">
            <a:spAutoFit/>
          </a:bodyPr>
          <a:lstStyle/>
          <a:p>
            <a:r>
              <a:rPr lang="en-GB" sz="1400" dirty="0">
                <a:latin typeface="Gotham-Book" panose="02000604040000020004" pitchFamily="2" charset="0"/>
              </a:rPr>
              <a:t>Use this page to make any notes you feel necessary. If in a virtual session, just double click the boxes above to begin typing. </a:t>
            </a:r>
          </a:p>
        </p:txBody>
      </p:sp>
      <p:sp>
        <p:nvSpPr>
          <p:cNvPr id="8" name="TextBox 7">
            <a:extLst>
              <a:ext uri="{FF2B5EF4-FFF2-40B4-BE49-F238E27FC236}">
                <a16:creationId xmlns:a16="http://schemas.microsoft.com/office/drawing/2014/main" id="{B57E6FDA-1558-437C-9A9A-559A03ADDED6}"/>
              </a:ext>
            </a:extLst>
          </p:cNvPr>
          <p:cNvSpPr txBox="1"/>
          <p:nvPr/>
        </p:nvSpPr>
        <p:spPr>
          <a:xfrm>
            <a:off x="400694" y="6471070"/>
            <a:ext cx="3062792" cy="261610"/>
          </a:xfrm>
          <a:prstGeom prst="rect">
            <a:avLst/>
          </a:prstGeom>
          <a:solidFill>
            <a:schemeClr val="tx1"/>
          </a:solidFill>
        </p:spPr>
        <p:txBody>
          <a:bodyPr wrap="square" rtlCol="0">
            <a:spAutoFit/>
          </a:bodyPr>
          <a:lstStyle/>
          <a:p>
            <a:r>
              <a:rPr lang="en-GB" sz="1100" dirty="0">
                <a:solidFill>
                  <a:schemeClr val="bg1"/>
                </a:solidFill>
                <a:latin typeface="Gotham-Bold" panose="02000804030000020004" pitchFamily="2" charset="0"/>
              </a:rPr>
              <a:t>Continuous Performance Improvement</a:t>
            </a:r>
          </a:p>
        </p:txBody>
      </p:sp>
    </p:spTree>
    <p:custDataLst>
      <p:tags r:id="rId1"/>
    </p:custDataLst>
    <p:extLst>
      <p:ext uri="{BB962C8B-B14F-4D97-AF65-F5344CB8AC3E}">
        <p14:creationId xmlns:p14="http://schemas.microsoft.com/office/powerpoint/2010/main" val="1708218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3cfe85870484896897559c83ecb64ee">
            <a:extLst>
              <a:ext uri="{FF2B5EF4-FFF2-40B4-BE49-F238E27FC236}">
                <a16:creationId xmlns:a16="http://schemas.microsoft.com/office/drawing/2014/main" id="{E61D7D0B-E1D7-408D-B6DD-9A5FEDF334CE}"/>
              </a:ext>
            </a:extLst>
          </p:cNvPr>
          <p:cNvPicPr>
            <a:picLocks/>
          </p:cNvPicPr>
          <p:nvPr/>
        </p:nvPicPr>
        <p:blipFill rotWithShape="1">
          <a:blip r:embed="rId5">
            <a:alphaModFix amt="50000"/>
            <a:extLst>
              <a:ext uri="{28A0092B-C50C-407E-A947-70E740481C1C}">
                <a14:useLocalDpi xmlns:a14="http://schemas.microsoft.com/office/drawing/2010/main" val="0"/>
              </a:ext>
            </a:extLst>
          </a:blip>
          <a:srcRect t="1164" b="1633"/>
          <a:stretch/>
        </p:blipFill>
        <p:spPr>
          <a:xfrm>
            <a:off x="-1" y="0"/>
            <a:ext cx="12192000" cy="6339840"/>
          </a:xfrm>
          <a:prstGeom prst="rect">
            <a:avLst/>
          </a:prstGeom>
        </p:spPr>
      </p:pic>
      <p:grpSp>
        <p:nvGrpSpPr>
          <p:cNvPr id="6" name="Group 5">
            <a:extLst>
              <a:ext uri="{FF2B5EF4-FFF2-40B4-BE49-F238E27FC236}">
                <a16:creationId xmlns:a16="http://schemas.microsoft.com/office/drawing/2014/main" id="{B8DE7EAD-AF76-4E71-8E5B-32ED30356549}"/>
              </a:ext>
            </a:extLst>
          </p:cNvPr>
          <p:cNvGrpSpPr/>
          <p:nvPr/>
        </p:nvGrpSpPr>
        <p:grpSpPr>
          <a:xfrm>
            <a:off x="-1" y="83126"/>
            <a:ext cx="4165601" cy="461665"/>
            <a:chOff x="1920240" y="3429000"/>
            <a:chExt cx="6461760" cy="525342"/>
          </a:xfrm>
        </p:grpSpPr>
        <p:sp>
          <p:nvSpPr>
            <p:cNvPr id="7" name="Rectangle 5">
              <a:extLst>
                <a:ext uri="{FF2B5EF4-FFF2-40B4-BE49-F238E27FC236}">
                  <a16:creationId xmlns:a16="http://schemas.microsoft.com/office/drawing/2014/main" id="{687014AC-1C41-46F0-9291-99F552ADAF1A}"/>
                </a:ext>
              </a:extLst>
            </p:cNvPr>
            <p:cNvSpPr/>
            <p:nvPr/>
          </p:nvSpPr>
          <p:spPr>
            <a:xfrm>
              <a:off x="1920240" y="3429000"/>
              <a:ext cx="6461760" cy="523240"/>
            </a:xfrm>
            <a:custGeom>
              <a:avLst/>
              <a:gdLst>
                <a:gd name="connsiteX0" fmla="*/ 0 w 7802880"/>
                <a:gd name="connsiteY0" fmla="*/ 0 h 812800"/>
                <a:gd name="connsiteX1" fmla="*/ 7802880 w 7802880"/>
                <a:gd name="connsiteY1" fmla="*/ 0 h 812800"/>
                <a:gd name="connsiteX2" fmla="*/ 7802880 w 7802880"/>
                <a:gd name="connsiteY2" fmla="*/ 812800 h 812800"/>
                <a:gd name="connsiteX3" fmla="*/ 0 w 7802880"/>
                <a:gd name="connsiteY3" fmla="*/ 812800 h 812800"/>
                <a:gd name="connsiteX4" fmla="*/ 0 w 7802880"/>
                <a:gd name="connsiteY4" fmla="*/ 0 h 812800"/>
                <a:gd name="connsiteX0" fmla="*/ 0 w 7802880"/>
                <a:gd name="connsiteY0" fmla="*/ 0 h 812800"/>
                <a:gd name="connsiteX1" fmla="*/ 7802880 w 7802880"/>
                <a:gd name="connsiteY1" fmla="*/ 0 h 812800"/>
                <a:gd name="connsiteX2" fmla="*/ 6858000 w 7802880"/>
                <a:gd name="connsiteY2" fmla="*/ 812800 h 812800"/>
                <a:gd name="connsiteX3" fmla="*/ 0 w 7802880"/>
                <a:gd name="connsiteY3" fmla="*/ 812800 h 812800"/>
                <a:gd name="connsiteX4" fmla="*/ 0 w 7802880"/>
                <a:gd name="connsiteY4" fmla="*/ 0 h 812800"/>
                <a:gd name="connsiteX0" fmla="*/ 0 w 6858000"/>
                <a:gd name="connsiteY0" fmla="*/ 0 h 812800"/>
                <a:gd name="connsiteX1" fmla="*/ 6329680 w 6858000"/>
                <a:gd name="connsiteY1" fmla="*/ 0 h 812800"/>
                <a:gd name="connsiteX2" fmla="*/ 6858000 w 6858000"/>
                <a:gd name="connsiteY2" fmla="*/ 812800 h 812800"/>
                <a:gd name="connsiteX3" fmla="*/ 0 w 6858000"/>
                <a:gd name="connsiteY3" fmla="*/ 812800 h 812800"/>
                <a:gd name="connsiteX4" fmla="*/ 0 w 685800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812800">
                  <a:moveTo>
                    <a:pt x="0" y="0"/>
                  </a:moveTo>
                  <a:lnTo>
                    <a:pt x="6329680" y="0"/>
                  </a:lnTo>
                  <a:lnTo>
                    <a:pt x="6858000" y="812800"/>
                  </a:lnTo>
                  <a:lnTo>
                    <a:pt x="0" y="812800"/>
                  </a:lnTo>
                  <a:lnTo>
                    <a:pt x="0" y="0"/>
                  </a:lnTo>
                  <a:close/>
                </a:path>
              </a:pathLst>
            </a:cu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4E8AA50C-6299-4884-985A-45AE88A84FB2}"/>
                </a:ext>
              </a:extLst>
            </p:cNvPr>
            <p:cNvSpPr txBox="1"/>
            <p:nvPr/>
          </p:nvSpPr>
          <p:spPr>
            <a:xfrm>
              <a:off x="2103120" y="3429000"/>
              <a:ext cx="6278880" cy="52534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i="0" u="none" strike="noStrike" kern="1200" cap="none" spc="0" normalizeH="0" baseline="0" noProof="0">
                  <a:ln>
                    <a:noFill/>
                  </a:ln>
                  <a:solidFill>
                    <a:schemeClr val="bg1"/>
                  </a:solidFill>
                  <a:effectLst/>
                  <a:uLnTx/>
                  <a:uFillTx/>
                  <a:latin typeface="Gotham-Bold" panose="02000804030000020004" pitchFamily="2" charset="0"/>
                  <a:cs typeface="Arial"/>
                </a:rPr>
                <a:t>Need more help?</a:t>
              </a:r>
              <a:endParaRPr lang="en-GB" sz="2400" b="1">
                <a:solidFill>
                  <a:schemeClr val="bg1"/>
                </a:solidFill>
                <a:latin typeface="Arial"/>
                <a:cs typeface="Arial"/>
              </a:endParaRPr>
            </a:p>
          </p:txBody>
        </p:sp>
      </p:grpSp>
      <p:sp>
        <p:nvSpPr>
          <p:cNvPr id="4" name="Rectangle 3">
            <a:extLst>
              <a:ext uri="{FF2B5EF4-FFF2-40B4-BE49-F238E27FC236}">
                <a16:creationId xmlns:a16="http://schemas.microsoft.com/office/drawing/2014/main" id="{54DCE928-197B-46A7-A156-D4B80F108537}"/>
              </a:ext>
            </a:extLst>
          </p:cNvPr>
          <p:cNvSpPr/>
          <p:nvPr/>
        </p:nvSpPr>
        <p:spPr>
          <a:xfrm>
            <a:off x="117893" y="1463040"/>
            <a:ext cx="7075387" cy="3180080"/>
          </a:xfrm>
          <a:prstGeom prst="rect">
            <a:avLst/>
          </a:prstGeom>
          <a:solidFill>
            <a:schemeClr val="tx1">
              <a:lumMod val="65000"/>
              <a:lumOff val="3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t>For more information, visit the </a:t>
            </a:r>
            <a:r>
              <a:rPr lang="en-GB" sz="5400" b="1" dirty="0">
                <a:solidFill>
                  <a:srgbClr val="FFCC00"/>
                </a:solidFill>
                <a:hlinkClick r:id="rId6">
                  <a:extLst>
                    <a:ext uri="{A12FA001-AC4F-418D-AE19-62706E023703}">
                      <ahyp:hlinkClr xmlns:ahyp="http://schemas.microsoft.com/office/drawing/2018/hyperlinkcolor" val="tx"/>
                    </a:ext>
                  </a:extLst>
                </a:hlinkClick>
              </a:rPr>
              <a:t>CPI hub</a:t>
            </a:r>
            <a:r>
              <a:rPr lang="en-GB" sz="5400" b="1" dirty="0">
                <a:solidFill>
                  <a:srgbClr val="FFCC00"/>
                </a:solidFill>
              </a:rPr>
              <a:t> </a:t>
            </a:r>
            <a:r>
              <a:rPr lang="en-GB" sz="5400" b="1" dirty="0"/>
              <a:t>on </a:t>
            </a:r>
            <a:br>
              <a:rPr lang="en-GB" sz="5400" b="1" dirty="0"/>
            </a:br>
            <a:r>
              <a:rPr lang="en-GB" sz="5400" b="1" dirty="0" err="1"/>
              <a:t>OneAsda</a:t>
            </a:r>
            <a:endParaRPr lang="en-GB" sz="5400" b="1" dirty="0"/>
          </a:p>
        </p:txBody>
      </p:sp>
      <p:sp>
        <p:nvSpPr>
          <p:cNvPr id="2" name="Slide Number Placeholder 1">
            <a:extLst>
              <a:ext uri="{FF2B5EF4-FFF2-40B4-BE49-F238E27FC236}">
                <a16:creationId xmlns:a16="http://schemas.microsoft.com/office/drawing/2014/main" id="{887A3298-9813-458D-9C3E-D2341AD60B32}"/>
              </a:ext>
            </a:extLst>
          </p:cNvPr>
          <p:cNvSpPr>
            <a:spLocks noGrp="1"/>
          </p:cNvSpPr>
          <p:nvPr>
            <p:ph type="sldNum" sz="quarter" idx="4"/>
          </p:nvPr>
        </p:nvSpPr>
        <p:spPr/>
        <p:txBody>
          <a:bodyPr/>
          <a:lstStyle/>
          <a:p>
            <a:fld id="{3EE7C1AB-2CB3-4696-976C-3494BE0DC2BC}" type="slidenum">
              <a:rPr lang="en-GB" smtClean="0"/>
              <a:pPr/>
              <a:t>12</a:t>
            </a:fld>
            <a:endParaRPr lang="en-GB"/>
          </a:p>
        </p:txBody>
      </p:sp>
      <p:sp>
        <p:nvSpPr>
          <p:cNvPr id="10" name="TextBox 9">
            <a:extLst>
              <a:ext uri="{FF2B5EF4-FFF2-40B4-BE49-F238E27FC236}">
                <a16:creationId xmlns:a16="http://schemas.microsoft.com/office/drawing/2014/main" id="{FECD511D-D036-462B-A1AB-5DA9BB7D5775}"/>
              </a:ext>
            </a:extLst>
          </p:cNvPr>
          <p:cNvSpPr txBox="1"/>
          <p:nvPr/>
        </p:nvSpPr>
        <p:spPr>
          <a:xfrm>
            <a:off x="400694" y="6471070"/>
            <a:ext cx="3062792" cy="261610"/>
          </a:xfrm>
          <a:prstGeom prst="rect">
            <a:avLst/>
          </a:prstGeom>
          <a:solidFill>
            <a:schemeClr val="tx1"/>
          </a:solidFill>
        </p:spPr>
        <p:txBody>
          <a:bodyPr wrap="square" rtlCol="0">
            <a:spAutoFit/>
          </a:bodyPr>
          <a:lstStyle/>
          <a:p>
            <a:r>
              <a:rPr lang="en-GB" sz="1100" dirty="0">
                <a:solidFill>
                  <a:schemeClr val="bg1"/>
                </a:solidFill>
                <a:latin typeface="Gotham-Bold" panose="02000804030000020004" pitchFamily="2" charset="0"/>
              </a:rPr>
              <a:t>Continuous Performance Improvement</a:t>
            </a:r>
          </a:p>
        </p:txBody>
      </p:sp>
    </p:spTree>
    <p:custDataLst>
      <p:tags r:id="rId1"/>
    </p:custDataLst>
    <p:extLst>
      <p:ext uri="{BB962C8B-B14F-4D97-AF65-F5344CB8AC3E}">
        <p14:creationId xmlns:p14="http://schemas.microsoft.com/office/powerpoint/2010/main" val="3876776849"/>
      </p:ext>
    </p:extLst>
  </p:cSld>
  <p:clrMapOvr>
    <a:masterClrMapping/>
  </p:clrMapOvr>
  <p:extLst>
    <p:ext uri="{6950BFC3-D8DA-4A85-94F7-54DA5524770B}">
      <p188:commentRel xmlns:p188="http://schemas.microsoft.com/office/powerpoint/2018/8/main" r:id="rId4"/>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531AEA6-ACD7-425F-993C-267D73045507}"/>
              </a:ext>
            </a:extLst>
          </p:cNvPr>
          <p:cNvSpPr txBox="1"/>
          <p:nvPr/>
        </p:nvSpPr>
        <p:spPr>
          <a:xfrm>
            <a:off x="580397" y="1118487"/>
            <a:ext cx="5714956" cy="1938992"/>
          </a:xfrm>
          <a:prstGeom prst="rect">
            <a:avLst/>
          </a:prstGeom>
          <a:noFill/>
        </p:spPr>
        <p:txBody>
          <a:bodyPr wrap="square" rtlCol="0">
            <a:spAutoFit/>
          </a:bodyPr>
          <a:lstStyle/>
          <a:p>
            <a:r>
              <a:rPr lang="en-GB" sz="4000" dirty="0">
                <a:solidFill>
                  <a:srgbClr val="65B32E"/>
                </a:solidFill>
                <a:latin typeface="Gotham-Bold" panose="02000804030000020004" pitchFamily="2" charset="0"/>
              </a:rPr>
              <a:t>What makes an open and honest conversation?</a:t>
            </a:r>
          </a:p>
        </p:txBody>
      </p:sp>
      <p:pic>
        <p:nvPicPr>
          <p:cNvPr id="8" name="Picture 7" descr="A picture containing shape&#10;&#10;Description automatically generated">
            <a:extLst>
              <a:ext uri="{FF2B5EF4-FFF2-40B4-BE49-F238E27FC236}">
                <a16:creationId xmlns:a16="http://schemas.microsoft.com/office/drawing/2014/main" id="{89C898ED-7A46-4C6D-A7D4-8FFB240025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4381" y="315503"/>
            <a:ext cx="3988069" cy="5506874"/>
          </a:xfrm>
          <a:prstGeom prst="rect">
            <a:avLst/>
          </a:prstGeom>
        </p:spPr>
      </p:pic>
      <p:sp>
        <p:nvSpPr>
          <p:cNvPr id="13" name="TextBox 12">
            <a:extLst>
              <a:ext uri="{FF2B5EF4-FFF2-40B4-BE49-F238E27FC236}">
                <a16:creationId xmlns:a16="http://schemas.microsoft.com/office/drawing/2014/main" id="{9D06F5DC-F9B1-43CD-A60E-9CA112E00E4C}"/>
              </a:ext>
            </a:extLst>
          </p:cNvPr>
          <p:cNvSpPr txBox="1"/>
          <p:nvPr/>
        </p:nvSpPr>
        <p:spPr>
          <a:xfrm>
            <a:off x="182880" y="256540"/>
            <a:ext cx="627888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i="0" u="none" strike="noStrike" kern="1200" cap="none" spc="0" normalizeH="0" baseline="0" noProof="0" dirty="0">
                <a:ln>
                  <a:noFill/>
                </a:ln>
                <a:solidFill>
                  <a:schemeClr val="bg1"/>
                </a:solidFill>
                <a:effectLst/>
                <a:uLnTx/>
                <a:uFillTx/>
                <a:latin typeface="Gotham-Bold" panose="02000804030000020004" pitchFamily="2" charset="0"/>
                <a:cs typeface="Arial"/>
              </a:rPr>
              <a:t>Session Agenda</a:t>
            </a:r>
            <a:endParaRPr lang="en-GB" sz="2800" b="1" dirty="0">
              <a:solidFill>
                <a:schemeClr val="bg1"/>
              </a:solidFill>
              <a:latin typeface="Arial"/>
              <a:cs typeface="Arial"/>
            </a:endParaRPr>
          </a:p>
        </p:txBody>
      </p:sp>
      <p:grpSp>
        <p:nvGrpSpPr>
          <p:cNvPr id="14" name="Group 13">
            <a:extLst>
              <a:ext uri="{FF2B5EF4-FFF2-40B4-BE49-F238E27FC236}">
                <a16:creationId xmlns:a16="http://schemas.microsoft.com/office/drawing/2014/main" id="{51513792-B368-4FCF-BD2E-82EC85332336}"/>
              </a:ext>
            </a:extLst>
          </p:cNvPr>
          <p:cNvGrpSpPr/>
          <p:nvPr/>
        </p:nvGrpSpPr>
        <p:grpSpPr>
          <a:xfrm>
            <a:off x="0" y="256540"/>
            <a:ext cx="6461760" cy="523240"/>
            <a:chOff x="1920240" y="3429000"/>
            <a:chExt cx="6461760" cy="523240"/>
          </a:xfrm>
        </p:grpSpPr>
        <p:sp>
          <p:nvSpPr>
            <p:cNvPr id="15" name="Rectangle 5">
              <a:extLst>
                <a:ext uri="{FF2B5EF4-FFF2-40B4-BE49-F238E27FC236}">
                  <a16:creationId xmlns:a16="http://schemas.microsoft.com/office/drawing/2014/main" id="{F53571AE-835E-4558-9D47-8BD4A6AE5B5A}"/>
                </a:ext>
              </a:extLst>
            </p:cNvPr>
            <p:cNvSpPr/>
            <p:nvPr/>
          </p:nvSpPr>
          <p:spPr>
            <a:xfrm>
              <a:off x="1920240" y="3429000"/>
              <a:ext cx="6461760" cy="523240"/>
            </a:xfrm>
            <a:custGeom>
              <a:avLst/>
              <a:gdLst>
                <a:gd name="connsiteX0" fmla="*/ 0 w 7802880"/>
                <a:gd name="connsiteY0" fmla="*/ 0 h 812800"/>
                <a:gd name="connsiteX1" fmla="*/ 7802880 w 7802880"/>
                <a:gd name="connsiteY1" fmla="*/ 0 h 812800"/>
                <a:gd name="connsiteX2" fmla="*/ 7802880 w 7802880"/>
                <a:gd name="connsiteY2" fmla="*/ 812800 h 812800"/>
                <a:gd name="connsiteX3" fmla="*/ 0 w 7802880"/>
                <a:gd name="connsiteY3" fmla="*/ 812800 h 812800"/>
                <a:gd name="connsiteX4" fmla="*/ 0 w 7802880"/>
                <a:gd name="connsiteY4" fmla="*/ 0 h 812800"/>
                <a:gd name="connsiteX0" fmla="*/ 0 w 7802880"/>
                <a:gd name="connsiteY0" fmla="*/ 0 h 812800"/>
                <a:gd name="connsiteX1" fmla="*/ 7802880 w 7802880"/>
                <a:gd name="connsiteY1" fmla="*/ 0 h 812800"/>
                <a:gd name="connsiteX2" fmla="*/ 6858000 w 7802880"/>
                <a:gd name="connsiteY2" fmla="*/ 812800 h 812800"/>
                <a:gd name="connsiteX3" fmla="*/ 0 w 7802880"/>
                <a:gd name="connsiteY3" fmla="*/ 812800 h 812800"/>
                <a:gd name="connsiteX4" fmla="*/ 0 w 7802880"/>
                <a:gd name="connsiteY4" fmla="*/ 0 h 812800"/>
                <a:gd name="connsiteX0" fmla="*/ 0 w 6858000"/>
                <a:gd name="connsiteY0" fmla="*/ 0 h 812800"/>
                <a:gd name="connsiteX1" fmla="*/ 6329680 w 6858000"/>
                <a:gd name="connsiteY1" fmla="*/ 0 h 812800"/>
                <a:gd name="connsiteX2" fmla="*/ 6858000 w 6858000"/>
                <a:gd name="connsiteY2" fmla="*/ 812800 h 812800"/>
                <a:gd name="connsiteX3" fmla="*/ 0 w 6858000"/>
                <a:gd name="connsiteY3" fmla="*/ 812800 h 812800"/>
                <a:gd name="connsiteX4" fmla="*/ 0 w 685800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812800">
                  <a:moveTo>
                    <a:pt x="0" y="0"/>
                  </a:moveTo>
                  <a:lnTo>
                    <a:pt x="6329680" y="0"/>
                  </a:lnTo>
                  <a:lnTo>
                    <a:pt x="6858000" y="812800"/>
                  </a:lnTo>
                  <a:lnTo>
                    <a:pt x="0" y="812800"/>
                  </a:lnTo>
                  <a:lnTo>
                    <a:pt x="0" y="0"/>
                  </a:lnTo>
                  <a:close/>
                </a:path>
              </a:pathLst>
            </a:cu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F5F126C4-B857-42BB-9C3C-05120403B1CF}"/>
                </a:ext>
              </a:extLst>
            </p:cNvPr>
            <p:cNvSpPr txBox="1"/>
            <p:nvPr/>
          </p:nvSpPr>
          <p:spPr>
            <a:xfrm>
              <a:off x="2103120" y="3429000"/>
              <a:ext cx="627888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dirty="0">
                  <a:solidFill>
                    <a:schemeClr val="bg1"/>
                  </a:solidFill>
                  <a:latin typeface="Arial"/>
                  <a:cs typeface="Arial"/>
                </a:rPr>
                <a:t>Setting the Scene</a:t>
              </a:r>
            </a:p>
          </p:txBody>
        </p:sp>
      </p:grpSp>
      <p:sp>
        <p:nvSpPr>
          <p:cNvPr id="2" name="Rectangle 1">
            <a:extLst>
              <a:ext uri="{FF2B5EF4-FFF2-40B4-BE49-F238E27FC236}">
                <a16:creationId xmlns:a16="http://schemas.microsoft.com/office/drawing/2014/main" id="{36F6FD04-0774-4807-B40E-AD8F701BE932}"/>
              </a:ext>
            </a:extLst>
          </p:cNvPr>
          <p:cNvSpPr/>
          <p:nvPr/>
        </p:nvSpPr>
        <p:spPr>
          <a:xfrm>
            <a:off x="580397" y="3139714"/>
            <a:ext cx="5881363" cy="2599799"/>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6C8B3BCA-6E95-4042-8321-80A208C6ECDB}"/>
              </a:ext>
            </a:extLst>
          </p:cNvPr>
          <p:cNvSpPr txBox="1"/>
          <p:nvPr/>
        </p:nvSpPr>
        <p:spPr>
          <a:xfrm>
            <a:off x="241413" y="5970474"/>
            <a:ext cx="11709173" cy="307777"/>
          </a:xfrm>
          <a:prstGeom prst="rect">
            <a:avLst/>
          </a:prstGeom>
          <a:noFill/>
        </p:spPr>
        <p:txBody>
          <a:bodyPr wrap="square" rtlCol="0">
            <a:spAutoFit/>
          </a:bodyPr>
          <a:lstStyle/>
          <a:p>
            <a:r>
              <a:rPr lang="en-GB" sz="1400" dirty="0">
                <a:latin typeface="Gotham-Book" panose="02000604040000020004" pitchFamily="2" charset="0"/>
              </a:rPr>
              <a:t>Use this page to make any notes you feel necessary. If in a virtual session, just double click the boxes above to begin typing. </a:t>
            </a:r>
          </a:p>
        </p:txBody>
      </p:sp>
      <p:sp>
        <p:nvSpPr>
          <p:cNvPr id="12" name="TextBox 11">
            <a:extLst>
              <a:ext uri="{FF2B5EF4-FFF2-40B4-BE49-F238E27FC236}">
                <a16:creationId xmlns:a16="http://schemas.microsoft.com/office/drawing/2014/main" id="{08E00E3F-2EF1-486C-B7BB-F8915D7A222C}"/>
              </a:ext>
            </a:extLst>
          </p:cNvPr>
          <p:cNvSpPr txBox="1"/>
          <p:nvPr/>
        </p:nvSpPr>
        <p:spPr>
          <a:xfrm>
            <a:off x="400694" y="6471070"/>
            <a:ext cx="3062792" cy="261610"/>
          </a:xfrm>
          <a:prstGeom prst="rect">
            <a:avLst/>
          </a:prstGeom>
          <a:solidFill>
            <a:schemeClr val="tx1"/>
          </a:solidFill>
        </p:spPr>
        <p:txBody>
          <a:bodyPr wrap="square" rtlCol="0">
            <a:spAutoFit/>
          </a:bodyPr>
          <a:lstStyle/>
          <a:p>
            <a:r>
              <a:rPr lang="en-GB" sz="1100" dirty="0">
                <a:solidFill>
                  <a:schemeClr val="bg1"/>
                </a:solidFill>
                <a:latin typeface="Gotham-Bold" panose="02000804030000020004" pitchFamily="2" charset="0"/>
              </a:rPr>
              <a:t>Continuous Performance Improvement</a:t>
            </a:r>
          </a:p>
        </p:txBody>
      </p:sp>
    </p:spTree>
    <p:custDataLst>
      <p:tags r:id="rId1"/>
    </p:custDataLst>
    <p:extLst>
      <p:ext uri="{BB962C8B-B14F-4D97-AF65-F5344CB8AC3E}">
        <p14:creationId xmlns:p14="http://schemas.microsoft.com/office/powerpoint/2010/main" val="2574797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84B73E61-D7AB-434D-BF56-A5386D7CAC96}"/>
              </a:ext>
            </a:extLst>
          </p:cNvPr>
          <p:cNvSpPr>
            <a:spLocks noGrp="1"/>
          </p:cNvSpPr>
          <p:nvPr>
            <p:ph type="sldNum" sz="quarter" idx="4"/>
          </p:nvPr>
        </p:nvSpPr>
        <p:spPr>
          <a:xfrm>
            <a:off x="34504" y="6411590"/>
            <a:ext cx="422695"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EE7C1AB-2CB3-4696-976C-3494BE0DC2BC}" type="slidenum">
              <a:rPr kumimoji="0" lang="en-GB" sz="12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 name="TextBox 7">
            <a:extLst>
              <a:ext uri="{FF2B5EF4-FFF2-40B4-BE49-F238E27FC236}">
                <a16:creationId xmlns:a16="http://schemas.microsoft.com/office/drawing/2014/main" id="{226E02F9-C74E-4B5B-BFB5-C4587A963CF0}"/>
              </a:ext>
            </a:extLst>
          </p:cNvPr>
          <p:cNvSpPr txBox="1"/>
          <p:nvPr/>
        </p:nvSpPr>
        <p:spPr>
          <a:xfrm>
            <a:off x="457199" y="1610506"/>
            <a:ext cx="6556194" cy="132343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GB" sz="4000" dirty="0">
                <a:solidFill>
                  <a:srgbClr val="65B32E"/>
                </a:solidFill>
                <a:latin typeface="Gotham-Bold" panose="02000804030000020004" pitchFamily="2" charset="0"/>
              </a:rPr>
              <a:t>How confident are </a:t>
            </a:r>
          </a:p>
          <a:p>
            <a:pPr marL="0" marR="0" lvl="0" indent="0" defTabSz="914400" rtl="0" eaLnBrk="1" fontAlgn="auto" latinLnBrk="0" hangingPunct="1">
              <a:lnSpc>
                <a:spcPct val="100000"/>
              </a:lnSpc>
              <a:spcBef>
                <a:spcPts val="0"/>
              </a:spcBef>
              <a:spcAft>
                <a:spcPts val="0"/>
              </a:spcAft>
              <a:buClrTx/>
              <a:buSzTx/>
              <a:buFontTx/>
              <a:buNone/>
              <a:tabLst/>
              <a:defRPr/>
            </a:pPr>
            <a:r>
              <a:rPr lang="en-GB" sz="4000" dirty="0">
                <a:solidFill>
                  <a:srgbClr val="65B32E"/>
                </a:solidFill>
                <a:latin typeface="Gotham-Bold" panose="02000804030000020004" pitchFamily="2" charset="0"/>
              </a:rPr>
              <a:t>you?</a:t>
            </a:r>
            <a:endParaRPr kumimoji="0" lang="en-GB" sz="4000" b="0" i="0" u="none" strike="noStrike" kern="1200" cap="none" spc="0" normalizeH="0" baseline="0" noProof="0" dirty="0">
              <a:ln>
                <a:noFill/>
              </a:ln>
              <a:solidFill>
                <a:srgbClr val="65B32E"/>
              </a:solidFill>
              <a:effectLst/>
              <a:uLnTx/>
              <a:uFillTx/>
              <a:latin typeface="Gotham-Bold" panose="02000804030000020004" pitchFamily="2" charset="0"/>
            </a:endParaRPr>
          </a:p>
        </p:txBody>
      </p:sp>
      <p:pic>
        <p:nvPicPr>
          <p:cNvPr id="9" name="Picture 8" descr="A picture containing shape&#10;&#10;Description automatically generated">
            <a:extLst>
              <a:ext uri="{FF2B5EF4-FFF2-40B4-BE49-F238E27FC236}">
                <a16:creationId xmlns:a16="http://schemas.microsoft.com/office/drawing/2014/main" id="{2E03DE16-2662-434D-A257-94B6D27B64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4381" y="315503"/>
            <a:ext cx="3989055" cy="5508236"/>
          </a:xfrm>
          <a:prstGeom prst="rect">
            <a:avLst/>
          </a:prstGeom>
        </p:spPr>
      </p:pic>
      <p:sp>
        <p:nvSpPr>
          <p:cNvPr id="10" name="TextBox 9">
            <a:extLst>
              <a:ext uri="{FF2B5EF4-FFF2-40B4-BE49-F238E27FC236}">
                <a16:creationId xmlns:a16="http://schemas.microsoft.com/office/drawing/2014/main" id="{8F622E53-FBD6-4034-A565-59DAE7874F85}"/>
              </a:ext>
            </a:extLst>
          </p:cNvPr>
          <p:cNvSpPr txBox="1"/>
          <p:nvPr/>
        </p:nvSpPr>
        <p:spPr>
          <a:xfrm>
            <a:off x="457199" y="3172151"/>
            <a:ext cx="4022425" cy="1200329"/>
          </a:xfrm>
          <a:prstGeom prst="rect">
            <a:avLst/>
          </a:prstGeom>
          <a:noFill/>
        </p:spPr>
        <p:txBody>
          <a:bodyPr wrap="square" rtlCol="0">
            <a:spAutoFit/>
          </a:bodyPr>
          <a:lstStyle/>
          <a:p>
            <a:r>
              <a:rPr lang="en-GB" dirty="0">
                <a:latin typeface="Gotham-Book" panose="02000604040000020004" pitchFamily="2" charset="0"/>
              </a:rPr>
              <a:t>Rating yourself on a scale of 1 to 10, how confident are you when having open and honest conversations?</a:t>
            </a:r>
          </a:p>
        </p:txBody>
      </p:sp>
      <p:sp>
        <p:nvSpPr>
          <p:cNvPr id="12" name="TextBox 11">
            <a:extLst>
              <a:ext uri="{FF2B5EF4-FFF2-40B4-BE49-F238E27FC236}">
                <a16:creationId xmlns:a16="http://schemas.microsoft.com/office/drawing/2014/main" id="{2CC54AA1-FE0A-42E5-AE3D-2F9D41BD7E80}"/>
              </a:ext>
            </a:extLst>
          </p:cNvPr>
          <p:cNvSpPr txBox="1"/>
          <p:nvPr/>
        </p:nvSpPr>
        <p:spPr>
          <a:xfrm>
            <a:off x="182880" y="256540"/>
            <a:ext cx="627888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dirty="0">
                <a:solidFill>
                  <a:schemeClr val="bg1"/>
                </a:solidFill>
                <a:latin typeface="Arial"/>
                <a:cs typeface="Arial"/>
              </a:rPr>
              <a:t>Setting the Scene</a:t>
            </a:r>
          </a:p>
        </p:txBody>
      </p:sp>
      <p:grpSp>
        <p:nvGrpSpPr>
          <p:cNvPr id="13" name="Group 12">
            <a:extLst>
              <a:ext uri="{FF2B5EF4-FFF2-40B4-BE49-F238E27FC236}">
                <a16:creationId xmlns:a16="http://schemas.microsoft.com/office/drawing/2014/main" id="{D4E655F7-B850-4D7E-9294-49FE9E3E4086}"/>
              </a:ext>
            </a:extLst>
          </p:cNvPr>
          <p:cNvGrpSpPr/>
          <p:nvPr/>
        </p:nvGrpSpPr>
        <p:grpSpPr>
          <a:xfrm>
            <a:off x="0" y="256540"/>
            <a:ext cx="6461760" cy="523240"/>
            <a:chOff x="1920240" y="3429000"/>
            <a:chExt cx="6461760" cy="523240"/>
          </a:xfrm>
        </p:grpSpPr>
        <p:sp>
          <p:nvSpPr>
            <p:cNvPr id="14" name="Rectangle 5">
              <a:extLst>
                <a:ext uri="{FF2B5EF4-FFF2-40B4-BE49-F238E27FC236}">
                  <a16:creationId xmlns:a16="http://schemas.microsoft.com/office/drawing/2014/main" id="{9EC0183B-D917-498F-A755-11D865C09ECF}"/>
                </a:ext>
              </a:extLst>
            </p:cNvPr>
            <p:cNvSpPr/>
            <p:nvPr/>
          </p:nvSpPr>
          <p:spPr>
            <a:xfrm>
              <a:off x="1920240" y="3429000"/>
              <a:ext cx="6461760" cy="523240"/>
            </a:xfrm>
            <a:custGeom>
              <a:avLst/>
              <a:gdLst>
                <a:gd name="connsiteX0" fmla="*/ 0 w 7802880"/>
                <a:gd name="connsiteY0" fmla="*/ 0 h 812800"/>
                <a:gd name="connsiteX1" fmla="*/ 7802880 w 7802880"/>
                <a:gd name="connsiteY1" fmla="*/ 0 h 812800"/>
                <a:gd name="connsiteX2" fmla="*/ 7802880 w 7802880"/>
                <a:gd name="connsiteY2" fmla="*/ 812800 h 812800"/>
                <a:gd name="connsiteX3" fmla="*/ 0 w 7802880"/>
                <a:gd name="connsiteY3" fmla="*/ 812800 h 812800"/>
                <a:gd name="connsiteX4" fmla="*/ 0 w 7802880"/>
                <a:gd name="connsiteY4" fmla="*/ 0 h 812800"/>
                <a:gd name="connsiteX0" fmla="*/ 0 w 7802880"/>
                <a:gd name="connsiteY0" fmla="*/ 0 h 812800"/>
                <a:gd name="connsiteX1" fmla="*/ 7802880 w 7802880"/>
                <a:gd name="connsiteY1" fmla="*/ 0 h 812800"/>
                <a:gd name="connsiteX2" fmla="*/ 6858000 w 7802880"/>
                <a:gd name="connsiteY2" fmla="*/ 812800 h 812800"/>
                <a:gd name="connsiteX3" fmla="*/ 0 w 7802880"/>
                <a:gd name="connsiteY3" fmla="*/ 812800 h 812800"/>
                <a:gd name="connsiteX4" fmla="*/ 0 w 7802880"/>
                <a:gd name="connsiteY4" fmla="*/ 0 h 812800"/>
                <a:gd name="connsiteX0" fmla="*/ 0 w 6858000"/>
                <a:gd name="connsiteY0" fmla="*/ 0 h 812800"/>
                <a:gd name="connsiteX1" fmla="*/ 6329680 w 6858000"/>
                <a:gd name="connsiteY1" fmla="*/ 0 h 812800"/>
                <a:gd name="connsiteX2" fmla="*/ 6858000 w 6858000"/>
                <a:gd name="connsiteY2" fmla="*/ 812800 h 812800"/>
                <a:gd name="connsiteX3" fmla="*/ 0 w 6858000"/>
                <a:gd name="connsiteY3" fmla="*/ 812800 h 812800"/>
                <a:gd name="connsiteX4" fmla="*/ 0 w 685800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812800">
                  <a:moveTo>
                    <a:pt x="0" y="0"/>
                  </a:moveTo>
                  <a:lnTo>
                    <a:pt x="6329680" y="0"/>
                  </a:lnTo>
                  <a:lnTo>
                    <a:pt x="6858000" y="812800"/>
                  </a:lnTo>
                  <a:lnTo>
                    <a:pt x="0" y="812800"/>
                  </a:lnTo>
                  <a:lnTo>
                    <a:pt x="0" y="0"/>
                  </a:lnTo>
                  <a:close/>
                </a:path>
              </a:pathLst>
            </a:cu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8BBE8B01-C0D1-4A1E-B0E5-832423DA8FB7}"/>
                </a:ext>
              </a:extLst>
            </p:cNvPr>
            <p:cNvSpPr txBox="1"/>
            <p:nvPr/>
          </p:nvSpPr>
          <p:spPr>
            <a:xfrm>
              <a:off x="2103120" y="3429000"/>
              <a:ext cx="627888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dirty="0">
                  <a:solidFill>
                    <a:schemeClr val="bg1"/>
                  </a:solidFill>
                  <a:latin typeface="Gotham-Bold" panose="02000804030000020004" pitchFamily="2" charset="0"/>
                  <a:cs typeface="Arial"/>
                </a:rPr>
                <a:t>Confidence</a:t>
              </a:r>
              <a:endParaRPr lang="en-GB" sz="2800" b="1" dirty="0">
                <a:solidFill>
                  <a:schemeClr val="bg1"/>
                </a:solidFill>
                <a:latin typeface="Arial"/>
                <a:cs typeface="Arial"/>
              </a:endParaRPr>
            </a:p>
          </p:txBody>
        </p:sp>
      </p:grpSp>
      <p:sp>
        <p:nvSpPr>
          <p:cNvPr id="11" name="Rectangle 10">
            <a:extLst>
              <a:ext uri="{FF2B5EF4-FFF2-40B4-BE49-F238E27FC236}">
                <a16:creationId xmlns:a16="http://schemas.microsoft.com/office/drawing/2014/main" id="{9DAA5931-E674-4F51-9ADD-212799499316}"/>
              </a:ext>
            </a:extLst>
          </p:cNvPr>
          <p:cNvSpPr/>
          <p:nvPr/>
        </p:nvSpPr>
        <p:spPr>
          <a:xfrm>
            <a:off x="5483487" y="4167420"/>
            <a:ext cx="1885401" cy="1656319"/>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09D29B67-A68D-430B-B13E-6BCCF111634C}"/>
              </a:ext>
            </a:extLst>
          </p:cNvPr>
          <p:cNvSpPr txBox="1"/>
          <p:nvPr/>
        </p:nvSpPr>
        <p:spPr>
          <a:xfrm>
            <a:off x="5630533" y="3718996"/>
            <a:ext cx="1591307" cy="400110"/>
          </a:xfrm>
          <a:prstGeom prst="rect">
            <a:avLst/>
          </a:prstGeom>
          <a:noFill/>
        </p:spPr>
        <p:txBody>
          <a:bodyPr wrap="square" rtlCol="0">
            <a:spAutoFit/>
          </a:bodyPr>
          <a:lstStyle/>
          <a:p>
            <a:r>
              <a:rPr lang="en-GB" sz="2000" dirty="0">
                <a:latin typeface="Gotham-Bold" panose="02000804030000020004" pitchFamily="2" charset="0"/>
              </a:rPr>
              <a:t>My Score:</a:t>
            </a:r>
          </a:p>
        </p:txBody>
      </p:sp>
      <p:sp>
        <p:nvSpPr>
          <p:cNvPr id="16" name="TextBox 15">
            <a:extLst>
              <a:ext uri="{FF2B5EF4-FFF2-40B4-BE49-F238E27FC236}">
                <a16:creationId xmlns:a16="http://schemas.microsoft.com/office/drawing/2014/main" id="{AC1BD574-9E94-45D2-A1C7-EBB3EE90C628}"/>
              </a:ext>
            </a:extLst>
          </p:cNvPr>
          <p:cNvSpPr txBox="1"/>
          <p:nvPr/>
        </p:nvSpPr>
        <p:spPr>
          <a:xfrm>
            <a:off x="241413" y="5970474"/>
            <a:ext cx="11709173" cy="307777"/>
          </a:xfrm>
          <a:prstGeom prst="rect">
            <a:avLst/>
          </a:prstGeom>
          <a:noFill/>
        </p:spPr>
        <p:txBody>
          <a:bodyPr wrap="square" rtlCol="0">
            <a:spAutoFit/>
          </a:bodyPr>
          <a:lstStyle/>
          <a:p>
            <a:r>
              <a:rPr lang="en-GB" sz="1400" dirty="0">
                <a:latin typeface="Gotham-Book" panose="02000604040000020004" pitchFamily="2" charset="0"/>
              </a:rPr>
              <a:t>Use this page to make any notes you feel necessary. If in a virtual session, just double click the boxes above to begin typing. </a:t>
            </a:r>
          </a:p>
        </p:txBody>
      </p:sp>
      <p:sp>
        <p:nvSpPr>
          <p:cNvPr id="17" name="TextBox 16">
            <a:extLst>
              <a:ext uri="{FF2B5EF4-FFF2-40B4-BE49-F238E27FC236}">
                <a16:creationId xmlns:a16="http://schemas.microsoft.com/office/drawing/2014/main" id="{28D8CE73-2650-4871-BE00-5C0B1160E8AA}"/>
              </a:ext>
            </a:extLst>
          </p:cNvPr>
          <p:cNvSpPr txBox="1"/>
          <p:nvPr/>
        </p:nvSpPr>
        <p:spPr>
          <a:xfrm>
            <a:off x="400694" y="6471070"/>
            <a:ext cx="3062792" cy="261610"/>
          </a:xfrm>
          <a:prstGeom prst="rect">
            <a:avLst/>
          </a:prstGeom>
          <a:solidFill>
            <a:schemeClr val="tx1"/>
          </a:solidFill>
        </p:spPr>
        <p:txBody>
          <a:bodyPr wrap="square" rtlCol="0">
            <a:spAutoFit/>
          </a:bodyPr>
          <a:lstStyle/>
          <a:p>
            <a:r>
              <a:rPr lang="en-GB" sz="1100" dirty="0">
                <a:solidFill>
                  <a:schemeClr val="bg1"/>
                </a:solidFill>
                <a:latin typeface="Gotham-Bold" panose="02000804030000020004" pitchFamily="2" charset="0"/>
              </a:rPr>
              <a:t>Continuous Performance Improvement</a:t>
            </a:r>
          </a:p>
        </p:txBody>
      </p:sp>
    </p:spTree>
    <p:custDataLst>
      <p:tags r:id="rId1"/>
    </p:custDataLst>
    <p:extLst>
      <p:ext uri="{BB962C8B-B14F-4D97-AF65-F5344CB8AC3E}">
        <p14:creationId xmlns:p14="http://schemas.microsoft.com/office/powerpoint/2010/main" val="161820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E3CF3DD-7594-451A-A019-E4DAD0AF92DC}"/>
              </a:ext>
            </a:extLst>
          </p:cNvPr>
          <p:cNvGrpSpPr/>
          <p:nvPr/>
        </p:nvGrpSpPr>
        <p:grpSpPr>
          <a:xfrm>
            <a:off x="0" y="256540"/>
            <a:ext cx="6461760" cy="523240"/>
            <a:chOff x="1920240" y="3429000"/>
            <a:chExt cx="6461760" cy="523240"/>
          </a:xfrm>
        </p:grpSpPr>
        <p:sp>
          <p:nvSpPr>
            <p:cNvPr id="5" name="Rectangle 5">
              <a:extLst>
                <a:ext uri="{FF2B5EF4-FFF2-40B4-BE49-F238E27FC236}">
                  <a16:creationId xmlns:a16="http://schemas.microsoft.com/office/drawing/2014/main" id="{8B475AB0-6157-4803-808C-E3A347EAE9AE}"/>
                </a:ext>
              </a:extLst>
            </p:cNvPr>
            <p:cNvSpPr/>
            <p:nvPr/>
          </p:nvSpPr>
          <p:spPr>
            <a:xfrm>
              <a:off x="1920240" y="3429000"/>
              <a:ext cx="6461760" cy="523240"/>
            </a:xfrm>
            <a:custGeom>
              <a:avLst/>
              <a:gdLst>
                <a:gd name="connsiteX0" fmla="*/ 0 w 7802880"/>
                <a:gd name="connsiteY0" fmla="*/ 0 h 812800"/>
                <a:gd name="connsiteX1" fmla="*/ 7802880 w 7802880"/>
                <a:gd name="connsiteY1" fmla="*/ 0 h 812800"/>
                <a:gd name="connsiteX2" fmla="*/ 7802880 w 7802880"/>
                <a:gd name="connsiteY2" fmla="*/ 812800 h 812800"/>
                <a:gd name="connsiteX3" fmla="*/ 0 w 7802880"/>
                <a:gd name="connsiteY3" fmla="*/ 812800 h 812800"/>
                <a:gd name="connsiteX4" fmla="*/ 0 w 7802880"/>
                <a:gd name="connsiteY4" fmla="*/ 0 h 812800"/>
                <a:gd name="connsiteX0" fmla="*/ 0 w 7802880"/>
                <a:gd name="connsiteY0" fmla="*/ 0 h 812800"/>
                <a:gd name="connsiteX1" fmla="*/ 7802880 w 7802880"/>
                <a:gd name="connsiteY1" fmla="*/ 0 h 812800"/>
                <a:gd name="connsiteX2" fmla="*/ 6858000 w 7802880"/>
                <a:gd name="connsiteY2" fmla="*/ 812800 h 812800"/>
                <a:gd name="connsiteX3" fmla="*/ 0 w 7802880"/>
                <a:gd name="connsiteY3" fmla="*/ 812800 h 812800"/>
                <a:gd name="connsiteX4" fmla="*/ 0 w 7802880"/>
                <a:gd name="connsiteY4" fmla="*/ 0 h 812800"/>
                <a:gd name="connsiteX0" fmla="*/ 0 w 6858000"/>
                <a:gd name="connsiteY0" fmla="*/ 0 h 812800"/>
                <a:gd name="connsiteX1" fmla="*/ 6329680 w 6858000"/>
                <a:gd name="connsiteY1" fmla="*/ 0 h 812800"/>
                <a:gd name="connsiteX2" fmla="*/ 6858000 w 6858000"/>
                <a:gd name="connsiteY2" fmla="*/ 812800 h 812800"/>
                <a:gd name="connsiteX3" fmla="*/ 0 w 6858000"/>
                <a:gd name="connsiteY3" fmla="*/ 812800 h 812800"/>
                <a:gd name="connsiteX4" fmla="*/ 0 w 685800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812800">
                  <a:moveTo>
                    <a:pt x="0" y="0"/>
                  </a:moveTo>
                  <a:lnTo>
                    <a:pt x="6329680" y="0"/>
                  </a:lnTo>
                  <a:lnTo>
                    <a:pt x="6858000" y="812800"/>
                  </a:lnTo>
                  <a:lnTo>
                    <a:pt x="0" y="812800"/>
                  </a:lnTo>
                  <a:lnTo>
                    <a:pt x="0" y="0"/>
                  </a:lnTo>
                  <a:close/>
                </a:path>
              </a:pathLst>
            </a:cu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8117132D-FF08-41A0-BA76-50A528C0EE75}"/>
                </a:ext>
              </a:extLst>
            </p:cNvPr>
            <p:cNvSpPr txBox="1"/>
            <p:nvPr/>
          </p:nvSpPr>
          <p:spPr>
            <a:xfrm>
              <a:off x="2103120" y="3429000"/>
              <a:ext cx="627888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dirty="0">
                  <a:solidFill>
                    <a:schemeClr val="bg1"/>
                  </a:solidFill>
                  <a:latin typeface="Arial"/>
                  <a:cs typeface="Arial"/>
                </a:rPr>
                <a:t>Enablers vs Inhibitors</a:t>
              </a:r>
            </a:p>
          </p:txBody>
        </p:sp>
      </p:grpSp>
      <p:pic>
        <p:nvPicPr>
          <p:cNvPr id="15" name="Picture 14" descr="Icon&#10;&#10;Description automatically generated">
            <a:extLst>
              <a:ext uri="{FF2B5EF4-FFF2-40B4-BE49-F238E27FC236}">
                <a16:creationId xmlns:a16="http://schemas.microsoft.com/office/drawing/2014/main" id="{796C6C57-31DF-473B-83E6-C20D6FACDA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486" y="1157411"/>
            <a:ext cx="1050895" cy="1050895"/>
          </a:xfrm>
          <a:prstGeom prst="rect">
            <a:avLst/>
          </a:prstGeom>
          <a:effectLst/>
        </p:spPr>
      </p:pic>
      <p:pic>
        <p:nvPicPr>
          <p:cNvPr id="17" name="Picture 16" descr="Icon&#10;&#10;Description automatically generated">
            <a:extLst>
              <a:ext uri="{FF2B5EF4-FFF2-40B4-BE49-F238E27FC236}">
                <a16:creationId xmlns:a16="http://schemas.microsoft.com/office/drawing/2014/main" id="{98EDEBB1-66A6-43F7-BCAE-587EBE4C74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1760" y="1091464"/>
            <a:ext cx="1051200" cy="1051200"/>
          </a:xfrm>
          <a:prstGeom prst="rect">
            <a:avLst/>
          </a:prstGeom>
          <a:effectLst/>
        </p:spPr>
      </p:pic>
      <p:sp>
        <p:nvSpPr>
          <p:cNvPr id="43" name="TextBox 42">
            <a:extLst>
              <a:ext uri="{FF2B5EF4-FFF2-40B4-BE49-F238E27FC236}">
                <a16:creationId xmlns:a16="http://schemas.microsoft.com/office/drawing/2014/main" id="{7CA07067-D12F-4403-AE1A-03BC16C6780C}"/>
              </a:ext>
            </a:extLst>
          </p:cNvPr>
          <p:cNvSpPr txBox="1"/>
          <p:nvPr/>
        </p:nvSpPr>
        <p:spPr>
          <a:xfrm>
            <a:off x="1959954" y="1319371"/>
            <a:ext cx="3765480" cy="64633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65B32E"/>
                </a:solidFill>
                <a:effectLst/>
                <a:uLnTx/>
                <a:uFillTx/>
                <a:latin typeface="Gotham-Bold" panose="02000804030000020004" pitchFamily="2" charset="0"/>
              </a:rPr>
              <a:t>Enablers</a:t>
            </a:r>
          </a:p>
        </p:txBody>
      </p:sp>
      <p:sp>
        <p:nvSpPr>
          <p:cNvPr id="44" name="TextBox 43">
            <a:extLst>
              <a:ext uri="{FF2B5EF4-FFF2-40B4-BE49-F238E27FC236}">
                <a16:creationId xmlns:a16="http://schemas.microsoft.com/office/drawing/2014/main" id="{55E7DD41-A161-4558-A356-51468C8A480A}"/>
              </a:ext>
            </a:extLst>
          </p:cNvPr>
          <p:cNvSpPr txBox="1"/>
          <p:nvPr/>
        </p:nvSpPr>
        <p:spPr>
          <a:xfrm>
            <a:off x="7692034" y="1293899"/>
            <a:ext cx="3765480" cy="64633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65B32E"/>
                </a:solidFill>
                <a:effectLst/>
                <a:uLnTx/>
                <a:uFillTx/>
                <a:latin typeface="Gotham-Bold" panose="02000804030000020004" pitchFamily="2" charset="0"/>
              </a:rPr>
              <a:t>Inhibitors</a:t>
            </a:r>
          </a:p>
        </p:txBody>
      </p:sp>
      <p:cxnSp>
        <p:nvCxnSpPr>
          <p:cNvPr id="20" name="Straight Connector 19">
            <a:extLst>
              <a:ext uri="{FF2B5EF4-FFF2-40B4-BE49-F238E27FC236}">
                <a16:creationId xmlns:a16="http://schemas.microsoft.com/office/drawing/2014/main" id="{7A9225FD-9EBE-4C6F-A346-B50710A45D6A}"/>
              </a:ext>
            </a:extLst>
          </p:cNvPr>
          <p:cNvCxnSpPr/>
          <p:nvPr/>
        </p:nvCxnSpPr>
        <p:spPr>
          <a:xfrm>
            <a:off x="1785381" y="2142664"/>
            <a:ext cx="36904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0AE5BBB-FAD5-4D16-A12B-CB56F891942F}"/>
              </a:ext>
            </a:extLst>
          </p:cNvPr>
          <p:cNvCxnSpPr/>
          <p:nvPr/>
        </p:nvCxnSpPr>
        <p:spPr>
          <a:xfrm>
            <a:off x="7512960" y="2142664"/>
            <a:ext cx="36904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6447E94-437B-45FC-885A-096E1E4F3BE2}"/>
              </a:ext>
            </a:extLst>
          </p:cNvPr>
          <p:cNvSpPr/>
          <p:nvPr/>
        </p:nvSpPr>
        <p:spPr>
          <a:xfrm>
            <a:off x="734486" y="2385268"/>
            <a:ext cx="4895432" cy="3697031"/>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FAAD6D7A-8839-4639-878E-439D16FECE0D}"/>
              </a:ext>
            </a:extLst>
          </p:cNvPr>
          <p:cNvSpPr/>
          <p:nvPr/>
        </p:nvSpPr>
        <p:spPr>
          <a:xfrm>
            <a:off x="6461760" y="2385269"/>
            <a:ext cx="4895432" cy="3697030"/>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9D0F7252-F9E7-4EAD-99ED-CA06ED8B3F1F}"/>
              </a:ext>
            </a:extLst>
          </p:cNvPr>
          <p:cNvSpPr txBox="1"/>
          <p:nvPr/>
        </p:nvSpPr>
        <p:spPr>
          <a:xfrm>
            <a:off x="400694" y="6471070"/>
            <a:ext cx="3062792" cy="261610"/>
          </a:xfrm>
          <a:prstGeom prst="rect">
            <a:avLst/>
          </a:prstGeom>
          <a:solidFill>
            <a:schemeClr val="tx1"/>
          </a:solidFill>
        </p:spPr>
        <p:txBody>
          <a:bodyPr wrap="square" rtlCol="0">
            <a:spAutoFit/>
          </a:bodyPr>
          <a:lstStyle/>
          <a:p>
            <a:r>
              <a:rPr lang="en-GB" sz="1100" dirty="0">
                <a:solidFill>
                  <a:schemeClr val="bg1"/>
                </a:solidFill>
                <a:latin typeface="Gotham-Bold" panose="02000804030000020004" pitchFamily="2" charset="0"/>
              </a:rPr>
              <a:t>Continuous Performance Improvement</a:t>
            </a:r>
          </a:p>
        </p:txBody>
      </p:sp>
    </p:spTree>
    <p:custDataLst>
      <p:tags r:id="rId1"/>
    </p:custDataLst>
    <p:extLst>
      <p:ext uri="{BB962C8B-B14F-4D97-AF65-F5344CB8AC3E}">
        <p14:creationId xmlns:p14="http://schemas.microsoft.com/office/powerpoint/2010/main" val="40308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E3CF3DD-7594-451A-A019-E4DAD0AF92DC}"/>
              </a:ext>
            </a:extLst>
          </p:cNvPr>
          <p:cNvGrpSpPr/>
          <p:nvPr/>
        </p:nvGrpSpPr>
        <p:grpSpPr>
          <a:xfrm>
            <a:off x="0" y="256540"/>
            <a:ext cx="7058346" cy="523240"/>
            <a:chOff x="1920240" y="3429000"/>
            <a:chExt cx="6461760" cy="523240"/>
          </a:xfrm>
        </p:grpSpPr>
        <p:sp>
          <p:nvSpPr>
            <p:cNvPr id="5" name="Rectangle 5">
              <a:extLst>
                <a:ext uri="{FF2B5EF4-FFF2-40B4-BE49-F238E27FC236}">
                  <a16:creationId xmlns:a16="http://schemas.microsoft.com/office/drawing/2014/main" id="{8B475AB0-6157-4803-808C-E3A347EAE9AE}"/>
                </a:ext>
              </a:extLst>
            </p:cNvPr>
            <p:cNvSpPr/>
            <p:nvPr/>
          </p:nvSpPr>
          <p:spPr>
            <a:xfrm>
              <a:off x="1920240" y="3429000"/>
              <a:ext cx="6461760" cy="523240"/>
            </a:xfrm>
            <a:custGeom>
              <a:avLst/>
              <a:gdLst>
                <a:gd name="connsiteX0" fmla="*/ 0 w 7802880"/>
                <a:gd name="connsiteY0" fmla="*/ 0 h 812800"/>
                <a:gd name="connsiteX1" fmla="*/ 7802880 w 7802880"/>
                <a:gd name="connsiteY1" fmla="*/ 0 h 812800"/>
                <a:gd name="connsiteX2" fmla="*/ 7802880 w 7802880"/>
                <a:gd name="connsiteY2" fmla="*/ 812800 h 812800"/>
                <a:gd name="connsiteX3" fmla="*/ 0 w 7802880"/>
                <a:gd name="connsiteY3" fmla="*/ 812800 h 812800"/>
                <a:gd name="connsiteX4" fmla="*/ 0 w 7802880"/>
                <a:gd name="connsiteY4" fmla="*/ 0 h 812800"/>
                <a:gd name="connsiteX0" fmla="*/ 0 w 7802880"/>
                <a:gd name="connsiteY0" fmla="*/ 0 h 812800"/>
                <a:gd name="connsiteX1" fmla="*/ 7802880 w 7802880"/>
                <a:gd name="connsiteY1" fmla="*/ 0 h 812800"/>
                <a:gd name="connsiteX2" fmla="*/ 6858000 w 7802880"/>
                <a:gd name="connsiteY2" fmla="*/ 812800 h 812800"/>
                <a:gd name="connsiteX3" fmla="*/ 0 w 7802880"/>
                <a:gd name="connsiteY3" fmla="*/ 812800 h 812800"/>
                <a:gd name="connsiteX4" fmla="*/ 0 w 7802880"/>
                <a:gd name="connsiteY4" fmla="*/ 0 h 812800"/>
                <a:gd name="connsiteX0" fmla="*/ 0 w 6858000"/>
                <a:gd name="connsiteY0" fmla="*/ 0 h 812800"/>
                <a:gd name="connsiteX1" fmla="*/ 6329680 w 6858000"/>
                <a:gd name="connsiteY1" fmla="*/ 0 h 812800"/>
                <a:gd name="connsiteX2" fmla="*/ 6858000 w 6858000"/>
                <a:gd name="connsiteY2" fmla="*/ 812800 h 812800"/>
                <a:gd name="connsiteX3" fmla="*/ 0 w 6858000"/>
                <a:gd name="connsiteY3" fmla="*/ 812800 h 812800"/>
                <a:gd name="connsiteX4" fmla="*/ 0 w 685800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812800">
                  <a:moveTo>
                    <a:pt x="0" y="0"/>
                  </a:moveTo>
                  <a:lnTo>
                    <a:pt x="6329680" y="0"/>
                  </a:lnTo>
                  <a:lnTo>
                    <a:pt x="6858000" y="812800"/>
                  </a:lnTo>
                  <a:lnTo>
                    <a:pt x="0" y="812800"/>
                  </a:lnTo>
                  <a:lnTo>
                    <a:pt x="0" y="0"/>
                  </a:lnTo>
                  <a:close/>
                </a:path>
              </a:pathLst>
            </a:cu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8117132D-FF08-41A0-BA76-50A528C0EE75}"/>
                </a:ext>
              </a:extLst>
            </p:cNvPr>
            <p:cNvSpPr txBox="1"/>
            <p:nvPr/>
          </p:nvSpPr>
          <p:spPr>
            <a:xfrm>
              <a:off x="2103120" y="3429000"/>
              <a:ext cx="627888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dirty="0">
                  <a:solidFill>
                    <a:schemeClr val="bg1"/>
                  </a:solidFill>
                  <a:latin typeface="Arial"/>
                  <a:cs typeface="Arial"/>
                </a:rPr>
                <a:t>Planning Your Conversation</a:t>
              </a:r>
            </a:p>
          </p:txBody>
        </p:sp>
      </p:grpSp>
      <p:sp>
        <p:nvSpPr>
          <p:cNvPr id="15" name="Rectangle 14">
            <a:extLst>
              <a:ext uri="{FF2B5EF4-FFF2-40B4-BE49-F238E27FC236}">
                <a16:creationId xmlns:a16="http://schemas.microsoft.com/office/drawing/2014/main" id="{69859ED5-B422-49DF-8E82-F19FC1EF7098}"/>
              </a:ext>
            </a:extLst>
          </p:cNvPr>
          <p:cNvSpPr/>
          <p:nvPr/>
        </p:nvSpPr>
        <p:spPr>
          <a:xfrm>
            <a:off x="313577" y="1021509"/>
            <a:ext cx="2673926" cy="4756145"/>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6A42F991-B6F3-437F-A578-1864BCB3B60E}"/>
              </a:ext>
            </a:extLst>
          </p:cNvPr>
          <p:cNvSpPr/>
          <p:nvPr/>
        </p:nvSpPr>
        <p:spPr>
          <a:xfrm>
            <a:off x="3295925" y="1029534"/>
            <a:ext cx="2673926" cy="4756145"/>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C8A311C-C4DE-448B-8AC0-D95563E7EFC4}"/>
              </a:ext>
            </a:extLst>
          </p:cNvPr>
          <p:cNvSpPr/>
          <p:nvPr/>
        </p:nvSpPr>
        <p:spPr>
          <a:xfrm>
            <a:off x="6314815" y="1029535"/>
            <a:ext cx="2673926" cy="4756144"/>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B3EDF108-A9DE-4B86-9EEB-19B54D6C0828}"/>
              </a:ext>
            </a:extLst>
          </p:cNvPr>
          <p:cNvSpPr/>
          <p:nvPr/>
        </p:nvSpPr>
        <p:spPr>
          <a:xfrm>
            <a:off x="9315434" y="1021509"/>
            <a:ext cx="2673926" cy="4764169"/>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803DA940-5ADE-4813-9FF0-848C03993A83}"/>
              </a:ext>
            </a:extLst>
          </p:cNvPr>
          <p:cNvSpPr txBox="1"/>
          <p:nvPr/>
        </p:nvSpPr>
        <p:spPr>
          <a:xfrm>
            <a:off x="241413" y="5970474"/>
            <a:ext cx="11709173" cy="307777"/>
          </a:xfrm>
          <a:prstGeom prst="rect">
            <a:avLst/>
          </a:prstGeom>
          <a:noFill/>
        </p:spPr>
        <p:txBody>
          <a:bodyPr wrap="square" rtlCol="0">
            <a:spAutoFit/>
          </a:bodyPr>
          <a:lstStyle/>
          <a:p>
            <a:r>
              <a:rPr lang="en-GB" sz="1400" dirty="0">
                <a:latin typeface="Gotham-Book" panose="02000604040000020004" pitchFamily="2" charset="0"/>
              </a:rPr>
              <a:t>Use this page to make any notes you feel necessary. If in a virtual session, just double click the boxes above to begin typing. </a:t>
            </a:r>
          </a:p>
        </p:txBody>
      </p:sp>
      <p:sp>
        <p:nvSpPr>
          <p:cNvPr id="16" name="TextBox 15">
            <a:extLst>
              <a:ext uri="{FF2B5EF4-FFF2-40B4-BE49-F238E27FC236}">
                <a16:creationId xmlns:a16="http://schemas.microsoft.com/office/drawing/2014/main" id="{818830F7-18C3-4EE7-ACC5-583C3B103DD8}"/>
              </a:ext>
            </a:extLst>
          </p:cNvPr>
          <p:cNvSpPr txBox="1"/>
          <p:nvPr/>
        </p:nvSpPr>
        <p:spPr>
          <a:xfrm>
            <a:off x="400694" y="6471070"/>
            <a:ext cx="3062792" cy="261610"/>
          </a:xfrm>
          <a:prstGeom prst="rect">
            <a:avLst/>
          </a:prstGeom>
          <a:solidFill>
            <a:schemeClr val="tx1"/>
          </a:solidFill>
        </p:spPr>
        <p:txBody>
          <a:bodyPr wrap="square" rtlCol="0">
            <a:spAutoFit/>
          </a:bodyPr>
          <a:lstStyle/>
          <a:p>
            <a:r>
              <a:rPr lang="en-GB" sz="1100" dirty="0">
                <a:solidFill>
                  <a:schemeClr val="bg1"/>
                </a:solidFill>
                <a:latin typeface="Gotham-Bold" panose="02000804030000020004" pitchFamily="2" charset="0"/>
              </a:rPr>
              <a:t>Continuous Performance Improvement</a:t>
            </a:r>
          </a:p>
        </p:txBody>
      </p:sp>
      <p:sp>
        <p:nvSpPr>
          <p:cNvPr id="2" name="TextBox 1">
            <a:extLst>
              <a:ext uri="{FF2B5EF4-FFF2-40B4-BE49-F238E27FC236}">
                <a16:creationId xmlns:a16="http://schemas.microsoft.com/office/drawing/2014/main" id="{7418D7EA-1475-415C-B724-31B5699D2045}"/>
              </a:ext>
            </a:extLst>
          </p:cNvPr>
          <p:cNvSpPr txBox="1"/>
          <p:nvPr/>
        </p:nvSpPr>
        <p:spPr>
          <a:xfrm>
            <a:off x="525519" y="871784"/>
            <a:ext cx="2250041" cy="369332"/>
          </a:xfrm>
          <a:prstGeom prst="rect">
            <a:avLst/>
          </a:prstGeom>
          <a:solidFill>
            <a:srgbClr val="65B32E"/>
          </a:solidFill>
        </p:spPr>
        <p:txBody>
          <a:bodyPr wrap="square" rtlCol="0">
            <a:spAutoFit/>
          </a:bodyPr>
          <a:lstStyle/>
          <a:p>
            <a:pPr algn="ctr"/>
            <a:r>
              <a:rPr lang="en-GB" dirty="0">
                <a:solidFill>
                  <a:schemeClr val="bg1"/>
                </a:solidFill>
                <a:latin typeface="Gotham-Book" panose="02000604040000020004" pitchFamily="2" charset="0"/>
              </a:rPr>
              <a:t>Be Clear</a:t>
            </a:r>
          </a:p>
        </p:txBody>
      </p:sp>
      <p:sp>
        <p:nvSpPr>
          <p:cNvPr id="17" name="TextBox 16">
            <a:extLst>
              <a:ext uri="{FF2B5EF4-FFF2-40B4-BE49-F238E27FC236}">
                <a16:creationId xmlns:a16="http://schemas.microsoft.com/office/drawing/2014/main" id="{18F28842-0CB6-4B51-9113-CCBC434F90F4}"/>
              </a:ext>
            </a:extLst>
          </p:cNvPr>
          <p:cNvSpPr txBox="1"/>
          <p:nvPr/>
        </p:nvSpPr>
        <p:spPr>
          <a:xfrm>
            <a:off x="3493594" y="871784"/>
            <a:ext cx="2250041" cy="369332"/>
          </a:xfrm>
          <a:prstGeom prst="rect">
            <a:avLst/>
          </a:prstGeom>
          <a:solidFill>
            <a:srgbClr val="65B32E"/>
          </a:solidFill>
        </p:spPr>
        <p:txBody>
          <a:bodyPr wrap="square" rtlCol="0">
            <a:spAutoFit/>
          </a:bodyPr>
          <a:lstStyle/>
          <a:p>
            <a:pPr algn="ctr"/>
            <a:r>
              <a:rPr lang="en-GB" dirty="0">
                <a:solidFill>
                  <a:schemeClr val="bg1"/>
                </a:solidFill>
                <a:latin typeface="Gotham-Book" panose="02000604040000020004" pitchFamily="2" charset="0"/>
              </a:rPr>
              <a:t>Outcome</a:t>
            </a:r>
          </a:p>
        </p:txBody>
      </p:sp>
      <p:sp>
        <p:nvSpPr>
          <p:cNvPr id="19" name="TextBox 18">
            <a:extLst>
              <a:ext uri="{FF2B5EF4-FFF2-40B4-BE49-F238E27FC236}">
                <a16:creationId xmlns:a16="http://schemas.microsoft.com/office/drawing/2014/main" id="{965212A3-F5D2-490A-9C6D-729439565136}"/>
              </a:ext>
            </a:extLst>
          </p:cNvPr>
          <p:cNvSpPr txBox="1"/>
          <p:nvPr/>
        </p:nvSpPr>
        <p:spPr>
          <a:xfrm>
            <a:off x="6434490" y="844849"/>
            <a:ext cx="2452848" cy="369332"/>
          </a:xfrm>
          <a:prstGeom prst="rect">
            <a:avLst/>
          </a:prstGeom>
          <a:solidFill>
            <a:srgbClr val="65B32E"/>
          </a:solidFill>
        </p:spPr>
        <p:txBody>
          <a:bodyPr wrap="square" rtlCol="0">
            <a:spAutoFit/>
          </a:bodyPr>
          <a:lstStyle/>
          <a:p>
            <a:pPr algn="ctr"/>
            <a:r>
              <a:rPr lang="en-GB" dirty="0">
                <a:solidFill>
                  <a:schemeClr val="bg1"/>
                </a:solidFill>
                <a:latin typeface="Gotham-Book" panose="02000604040000020004" pitchFamily="2" charset="0"/>
              </a:rPr>
              <a:t>What should I say?</a:t>
            </a:r>
          </a:p>
        </p:txBody>
      </p:sp>
      <p:sp>
        <p:nvSpPr>
          <p:cNvPr id="20" name="TextBox 19">
            <a:extLst>
              <a:ext uri="{FF2B5EF4-FFF2-40B4-BE49-F238E27FC236}">
                <a16:creationId xmlns:a16="http://schemas.microsoft.com/office/drawing/2014/main" id="{43EA5D00-2613-4AFC-88E6-74A2BCE9E150}"/>
              </a:ext>
            </a:extLst>
          </p:cNvPr>
          <p:cNvSpPr txBox="1"/>
          <p:nvPr/>
        </p:nvSpPr>
        <p:spPr>
          <a:xfrm>
            <a:off x="9513787" y="844849"/>
            <a:ext cx="2277220" cy="369332"/>
          </a:xfrm>
          <a:prstGeom prst="rect">
            <a:avLst/>
          </a:prstGeom>
          <a:solidFill>
            <a:srgbClr val="65B32E"/>
          </a:solidFill>
        </p:spPr>
        <p:txBody>
          <a:bodyPr wrap="square" rtlCol="0">
            <a:spAutoFit/>
          </a:bodyPr>
          <a:lstStyle/>
          <a:p>
            <a:pPr algn="ctr"/>
            <a:r>
              <a:rPr lang="en-GB" dirty="0">
                <a:solidFill>
                  <a:schemeClr val="bg1"/>
                </a:solidFill>
                <a:latin typeface="Gotham-Book" panose="02000604040000020004" pitchFamily="2" charset="0"/>
              </a:rPr>
              <a:t>How?</a:t>
            </a:r>
          </a:p>
        </p:txBody>
      </p:sp>
    </p:spTree>
    <p:custDataLst>
      <p:tags r:id="rId1"/>
    </p:custDataLst>
    <p:extLst>
      <p:ext uri="{BB962C8B-B14F-4D97-AF65-F5344CB8AC3E}">
        <p14:creationId xmlns:p14="http://schemas.microsoft.com/office/powerpoint/2010/main" val="1740988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E3CF3DD-7594-451A-A019-E4DAD0AF92DC}"/>
              </a:ext>
            </a:extLst>
          </p:cNvPr>
          <p:cNvGrpSpPr/>
          <p:nvPr/>
        </p:nvGrpSpPr>
        <p:grpSpPr>
          <a:xfrm>
            <a:off x="0" y="256540"/>
            <a:ext cx="7058346" cy="523240"/>
            <a:chOff x="1920240" y="3429000"/>
            <a:chExt cx="6461760" cy="523240"/>
          </a:xfrm>
        </p:grpSpPr>
        <p:sp>
          <p:nvSpPr>
            <p:cNvPr id="5" name="Rectangle 5">
              <a:extLst>
                <a:ext uri="{FF2B5EF4-FFF2-40B4-BE49-F238E27FC236}">
                  <a16:creationId xmlns:a16="http://schemas.microsoft.com/office/drawing/2014/main" id="{8B475AB0-6157-4803-808C-E3A347EAE9AE}"/>
                </a:ext>
              </a:extLst>
            </p:cNvPr>
            <p:cNvSpPr/>
            <p:nvPr/>
          </p:nvSpPr>
          <p:spPr>
            <a:xfrm>
              <a:off x="1920240" y="3429000"/>
              <a:ext cx="6461760" cy="523240"/>
            </a:xfrm>
            <a:custGeom>
              <a:avLst/>
              <a:gdLst>
                <a:gd name="connsiteX0" fmla="*/ 0 w 7802880"/>
                <a:gd name="connsiteY0" fmla="*/ 0 h 812800"/>
                <a:gd name="connsiteX1" fmla="*/ 7802880 w 7802880"/>
                <a:gd name="connsiteY1" fmla="*/ 0 h 812800"/>
                <a:gd name="connsiteX2" fmla="*/ 7802880 w 7802880"/>
                <a:gd name="connsiteY2" fmla="*/ 812800 h 812800"/>
                <a:gd name="connsiteX3" fmla="*/ 0 w 7802880"/>
                <a:gd name="connsiteY3" fmla="*/ 812800 h 812800"/>
                <a:gd name="connsiteX4" fmla="*/ 0 w 7802880"/>
                <a:gd name="connsiteY4" fmla="*/ 0 h 812800"/>
                <a:gd name="connsiteX0" fmla="*/ 0 w 7802880"/>
                <a:gd name="connsiteY0" fmla="*/ 0 h 812800"/>
                <a:gd name="connsiteX1" fmla="*/ 7802880 w 7802880"/>
                <a:gd name="connsiteY1" fmla="*/ 0 h 812800"/>
                <a:gd name="connsiteX2" fmla="*/ 6858000 w 7802880"/>
                <a:gd name="connsiteY2" fmla="*/ 812800 h 812800"/>
                <a:gd name="connsiteX3" fmla="*/ 0 w 7802880"/>
                <a:gd name="connsiteY3" fmla="*/ 812800 h 812800"/>
                <a:gd name="connsiteX4" fmla="*/ 0 w 7802880"/>
                <a:gd name="connsiteY4" fmla="*/ 0 h 812800"/>
                <a:gd name="connsiteX0" fmla="*/ 0 w 6858000"/>
                <a:gd name="connsiteY0" fmla="*/ 0 h 812800"/>
                <a:gd name="connsiteX1" fmla="*/ 6329680 w 6858000"/>
                <a:gd name="connsiteY1" fmla="*/ 0 h 812800"/>
                <a:gd name="connsiteX2" fmla="*/ 6858000 w 6858000"/>
                <a:gd name="connsiteY2" fmla="*/ 812800 h 812800"/>
                <a:gd name="connsiteX3" fmla="*/ 0 w 6858000"/>
                <a:gd name="connsiteY3" fmla="*/ 812800 h 812800"/>
                <a:gd name="connsiteX4" fmla="*/ 0 w 685800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812800">
                  <a:moveTo>
                    <a:pt x="0" y="0"/>
                  </a:moveTo>
                  <a:lnTo>
                    <a:pt x="6329680" y="0"/>
                  </a:lnTo>
                  <a:lnTo>
                    <a:pt x="6858000" y="812800"/>
                  </a:lnTo>
                  <a:lnTo>
                    <a:pt x="0" y="812800"/>
                  </a:lnTo>
                  <a:lnTo>
                    <a:pt x="0" y="0"/>
                  </a:lnTo>
                  <a:close/>
                </a:path>
              </a:pathLst>
            </a:cu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8117132D-FF08-41A0-BA76-50A528C0EE75}"/>
                </a:ext>
              </a:extLst>
            </p:cNvPr>
            <p:cNvSpPr txBox="1"/>
            <p:nvPr/>
          </p:nvSpPr>
          <p:spPr>
            <a:xfrm>
              <a:off x="2103120" y="3429000"/>
              <a:ext cx="627888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dirty="0">
                  <a:solidFill>
                    <a:schemeClr val="bg1"/>
                  </a:solidFill>
                  <a:latin typeface="Arial"/>
                  <a:cs typeface="Arial"/>
                </a:rPr>
                <a:t>Planning Your Conversation</a:t>
              </a:r>
            </a:p>
          </p:txBody>
        </p:sp>
      </p:grpSp>
      <p:sp>
        <p:nvSpPr>
          <p:cNvPr id="14" name="TextBox 13">
            <a:extLst>
              <a:ext uri="{FF2B5EF4-FFF2-40B4-BE49-F238E27FC236}">
                <a16:creationId xmlns:a16="http://schemas.microsoft.com/office/drawing/2014/main" id="{803DA940-5ADE-4813-9FF0-848C03993A83}"/>
              </a:ext>
            </a:extLst>
          </p:cNvPr>
          <p:cNvSpPr txBox="1"/>
          <p:nvPr/>
        </p:nvSpPr>
        <p:spPr>
          <a:xfrm>
            <a:off x="241413" y="5970474"/>
            <a:ext cx="11709173" cy="307777"/>
          </a:xfrm>
          <a:prstGeom prst="rect">
            <a:avLst/>
          </a:prstGeom>
          <a:noFill/>
        </p:spPr>
        <p:txBody>
          <a:bodyPr wrap="square" rtlCol="0">
            <a:spAutoFit/>
          </a:bodyPr>
          <a:lstStyle/>
          <a:p>
            <a:r>
              <a:rPr lang="en-GB" sz="1400" dirty="0">
                <a:latin typeface="Gotham-Book" panose="02000604040000020004" pitchFamily="2" charset="0"/>
              </a:rPr>
              <a:t>Use this page to make any notes you feel necessary. If in a virtual session, just double click the boxes above to begin typing. </a:t>
            </a:r>
          </a:p>
        </p:txBody>
      </p:sp>
      <p:sp>
        <p:nvSpPr>
          <p:cNvPr id="16" name="TextBox 15">
            <a:extLst>
              <a:ext uri="{FF2B5EF4-FFF2-40B4-BE49-F238E27FC236}">
                <a16:creationId xmlns:a16="http://schemas.microsoft.com/office/drawing/2014/main" id="{818830F7-18C3-4EE7-ACC5-583C3B103DD8}"/>
              </a:ext>
            </a:extLst>
          </p:cNvPr>
          <p:cNvSpPr txBox="1"/>
          <p:nvPr/>
        </p:nvSpPr>
        <p:spPr>
          <a:xfrm>
            <a:off x="400694" y="6471070"/>
            <a:ext cx="3062792" cy="261610"/>
          </a:xfrm>
          <a:prstGeom prst="rect">
            <a:avLst/>
          </a:prstGeom>
          <a:solidFill>
            <a:schemeClr val="tx1"/>
          </a:solidFill>
        </p:spPr>
        <p:txBody>
          <a:bodyPr wrap="square" rtlCol="0">
            <a:spAutoFit/>
          </a:bodyPr>
          <a:lstStyle/>
          <a:p>
            <a:r>
              <a:rPr lang="en-GB" sz="1100" dirty="0">
                <a:solidFill>
                  <a:schemeClr val="bg1"/>
                </a:solidFill>
                <a:latin typeface="Gotham-Bold" panose="02000804030000020004" pitchFamily="2" charset="0"/>
              </a:rPr>
              <a:t>Continuous Performance Improvement</a:t>
            </a:r>
          </a:p>
        </p:txBody>
      </p:sp>
      <p:sp>
        <p:nvSpPr>
          <p:cNvPr id="25" name="Rectangle 24">
            <a:extLst>
              <a:ext uri="{FF2B5EF4-FFF2-40B4-BE49-F238E27FC236}">
                <a16:creationId xmlns:a16="http://schemas.microsoft.com/office/drawing/2014/main" id="{6B98B6FA-6690-48BB-9B95-E010F1997E15}"/>
              </a:ext>
            </a:extLst>
          </p:cNvPr>
          <p:cNvSpPr/>
          <p:nvPr/>
        </p:nvSpPr>
        <p:spPr>
          <a:xfrm>
            <a:off x="313577" y="1021509"/>
            <a:ext cx="2673926" cy="4756145"/>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759E7EA0-519E-4986-A390-3023885988D7}"/>
              </a:ext>
            </a:extLst>
          </p:cNvPr>
          <p:cNvSpPr/>
          <p:nvPr/>
        </p:nvSpPr>
        <p:spPr>
          <a:xfrm>
            <a:off x="3295925" y="1029534"/>
            <a:ext cx="2673926" cy="4756145"/>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18567B05-370D-460D-AF1F-1A4D86DD9F4C}"/>
              </a:ext>
            </a:extLst>
          </p:cNvPr>
          <p:cNvSpPr/>
          <p:nvPr/>
        </p:nvSpPr>
        <p:spPr>
          <a:xfrm>
            <a:off x="6314815" y="1029535"/>
            <a:ext cx="2673926" cy="4756144"/>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443AF43A-9AA7-4A51-902C-C0B382A68BFE}"/>
              </a:ext>
            </a:extLst>
          </p:cNvPr>
          <p:cNvSpPr/>
          <p:nvPr/>
        </p:nvSpPr>
        <p:spPr>
          <a:xfrm>
            <a:off x="9315434" y="1021509"/>
            <a:ext cx="2673926" cy="4764169"/>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1EE6E847-94A5-41D7-9131-D2DF5A8E3AAA}"/>
              </a:ext>
            </a:extLst>
          </p:cNvPr>
          <p:cNvSpPr txBox="1"/>
          <p:nvPr/>
        </p:nvSpPr>
        <p:spPr>
          <a:xfrm>
            <a:off x="524380" y="849644"/>
            <a:ext cx="2250041" cy="369332"/>
          </a:xfrm>
          <a:prstGeom prst="rect">
            <a:avLst/>
          </a:prstGeom>
          <a:solidFill>
            <a:srgbClr val="65B32E"/>
          </a:solidFill>
        </p:spPr>
        <p:txBody>
          <a:bodyPr wrap="square" rtlCol="0">
            <a:spAutoFit/>
          </a:bodyPr>
          <a:lstStyle/>
          <a:p>
            <a:pPr algn="ctr"/>
            <a:r>
              <a:rPr lang="en-GB" dirty="0">
                <a:solidFill>
                  <a:schemeClr val="bg1"/>
                </a:solidFill>
                <a:latin typeface="Gotham-Book" panose="02000604040000020004" pitchFamily="2" charset="0"/>
              </a:rPr>
              <a:t>Tools</a:t>
            </a:r>
          </a:p>
        </p:txBody>
      </p:sp>
      <p:sp>
        <p:nvSpPr>
          <p:cNvPr id="27" name="TextBox 26">
            <a:extLst>
              <a:ext uri="{FF2B5EF4-FFF2-40B4-BE49-F238E27FC236}">
                <a16:creationId xmlns:a16="http://schemas.microsoft.com/office/drawing/2014/main" id="{C569D29A-BBAA-45CF-8B00-6AF5A238F5C1}"/>
              </a:ext>
            </a:extLst>
          </p:cNvPr>
          <p:cNvSpPr txBox="1"/>
          <p:nvPr/>
        </p:nvSpPr>
        <p:spPr>
          <a:xfrm>
            <a:off x="3501590" y="848057"/>
            <a:ext cx="2250041" cy="369332"/>
          </a:xfrm>
          <a:prstGeom prst="rect">
            <a:avLst/>
          </a:prstGeom>
          <a:solidFill>
            <a:srgbClr val="65B32E"/>
          </a:solidFill>
        </p:spPr>
        <p:txBody>
          <a:bodyPr wrap="square" rtlCol="0">
            <a:spAutoFit/>
          </a:bodyPr>
          <a:lstStyle/>
          <a:p>
            <a:pPr algn="ctr"/>
            <a:r>
              <a:rPr lang="en-GB" dirty="0">
                <a:solidFill>
                  <a:schemeClr val="bg1"/>
                </a:solidFill>
                <a:latin typeface="Gotham-Book" panose="02000604040000020004" pitchFamily="2" charset="0"/>
              </a:rPr>
              <a:t>Reaction?</a:t>
            </a:r>
          </a:p>
        </p:txBody>
      </p:sp>
      <p:sp>
        <p:nvSpPr>
          <p:cNvPr id="28" name="TextBox 27">
            <a:extLst>
              <a:ext uri="{FF2B5EF4-FFF2-40B4-BE49-F238E27FC236}">
                <a16:creationId xmlns:a16="http://schemas.microsoft.com/office/drawing/2014/main" id="{805A0927-182A-43A3-87BF-3A3FF7372CC2}"/>
              </a:ext>
            </a:extLst>
          </p:cNvPr>
          <p:cNvSpPr txBox="1"/>
          <p:nvPr/>
        </p:nvSpPr>
        <p:spPr>
          <a:xfrm>
            <a:off x="6543890" y="850739"/>
            <a:ext cx="2250041" cy="369332"/>
          </a:xfrm>
          <a:prstGeom prst="rect">
            <a:avLst/>
          </a:prstGeom>
          <a:solidFill>
            <a:srgbClr val="65B32E"/>
          </a:solidFill>
        </p:spPr>
        <p:txBody>
          <a:bodyPr wrap="square" rtlCol="0">
            <a:spAutoFit/>
          </a:bodyPr>
          <a:lstStyle/>
          <a:p>
            <a:pPr algn="ctr"/>
            <a:r>
              <a:rPr lang="en-GB" dirty="0">
                <a:solidFill>
                  <a:schemeClr val="bg1"/>
                </a:solidFill>
                <a:latin typeface="Gotham-Book" panose="02000604040000020004" pitchFamily="2" charset="0"/>
              </a:rPr>
              <a:t>Emotion</a:t>
            </a:r>
          </a:p>
        </p:txBody>
      </p:sp>
      <p:sp>
        <p:nvSpPr>
          <p:cNvPr id="31" name="TextBox 30">
            <a:extLst>
              <a:ext uri="{FF2B5EF4-FFF2-40B4-BE49-F238E27FC236}">
                <a16:creationId xmlns:a16="http://schemas.microsoft.com/office/drawing/2014/main" id="{F9E4A570-D967-4771-A3DC-210F3CF4A551}"/>
              </a:ext>
            </a:extLst>
          </p:cNvPr>
          <p:cNvSpPr txBox="1"/>
          <p:nvPr/>
        </p:nvSpPr>
        <p:spPr>
          <a:xfrm>
            <a:off x="9507867" y="848057"/>
            <a:ext cx="2250041" cy="369332"/>
          </a:xfrm>
          <a:prstGeom prst="rect">
            <a:avLst/>
          </a:prstGeom>
          <a:solidFill>
            <a:srgbClr val="65B32E"/>
          </a:solidFill>
        </p:spPr>
        <p:txBody>
          <a:bodyPr wrap="square" rtlCol="0">
            <a:spAutoFit/>
          </a:bodyPr>
          <a:lstStyle/>
          <a:p>
            <a:pPr algn="ctr"/>
            <a:r>
              <a:rPr lang="en-GB" dirty="0">
                <a:solidFill>
                  <a:schemeClr val="bg1"/>
                </a:solidFill>
                <a:latin typeface="Gotham-Book" panose="02000604040000020004" pitchFamily="2" charset="0"/>
              </a:rPr>
              <a:t>Your Feelings</a:t>
            </a:r>
          </a:p>
        </p:txBody>
      </p:sp>
    </p:spTree>
    <p:custDataLst>
      <p:tags r:id="rId1"/>
    </p:custDataLst>
    <p:extLst>
      <p:ext uri="{BB962C8B-B14F-4D97-AF65-F5344CB8AC3E}">
        <p14:creationId xmlns:p14="http://schemas.microsoft.com/office/powerpoint/2010/main" val="381437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E3CF3DD-7594-451A-A019-E4DAD0AF92DC}"/>
              </a:ext>
            </a:extLst>
          </p:cNvPr>
          <p:cNvGrpSpPr/>
          <p:nvPr/>
        </p:nvGrpSpPr>
        <p:grpSpPr>
          <a:xfrm>
            <a:off x="0" y="256540"/>
            <a:ext cx="7058346" cy="523240"/>
            <a:chOff x="1920240" y="3429000"/>
            <a:chExt cx="6461760" cy="523240"/>
          </a:xfrm>
        </p:grpSpPr>
        <p:sp>
          <p:nvSpPr>
            <p:cNvPr id="5" name="Rectangle 5">
              <a:extLst>
                <a:ext uri="{FF2B5EF4-FFF2-40B4-BE49-F238E27FC236}">
                  <a16:creationId xmlns:a16="http://schemas.microsoft.com/office/drawing/2014/main" id="{8B475AB0-6157-4803-808C-E3A347EAE9AE}"/>
                </a:ext>
              </a:extLst>
            </p:cNvPr>
            <p:cNvSpPr/>
            <p:nvPr/>
          </p:nvSpPr>
          <p:spPr>
            <a:xfrm>
              <a:off x="1920240" y="3429000"/>
              <a:ext cx="6461760" cy="523240"/>
            </a:xfrm>
            <a:custGeom>
              <a:avLst/>
              <a:gdLst>
                <a:gd name="connsiteX0" fmla="*/ 0 w 7802880"/>
                <a:gd name="connsiteY0" fmla="*/ 0 h 812800"/>
                <a:gd name="connsiteX1" fmla="*/ 7802880 w 7802880"/>
                <a:gd name="connsiteY1" fmla="*/ 0 h 812800"/>
                <a:gd name="connsiteX2" fmla="*/ 7802880 w 7802880"/>
                <a:gd name="connsiteY2" fmla="*/ 812800 h 812800"/>
                <a:gd name="connsiteX3" fmla="*/ 0 w 7802880"/>
                <a:gd name="connsiteY3" fmla="*/ 812800 h 812800"/>
                <a:gd name="connsiteX4" fmla="*/ 0 w 7802880"/>
                <a:gd name="connsiteY4" fmla="*/ 0 h 812800"/>
                <a:gd name="connsiteX0" fmla="*/ 0 w 7802880"/>
                <a:gd name="connsiteY0" fmla="*/ 0 h 812800"/>
                <a:gd name="connsiteX1" fmla="*/ 7802880 w 7802880"/>
                <a:gd name="connsiteY1" fmla="*/ 0 h 812800"/>
                <a:gd name="connsiteX2" fmla="*/ 6858000 w 7802880"/>
                <a:gd name="connsiteY2" fmla="*/ 812800 h 812800"/>
                <a:gd name="connsiteX3" fmla="*/ 0 w 7802880"/>
                <a:gd name="connsiteY3" fmla="*/ 812800 h 812800"/>
                <a:gd name="connsiteX4" fmla="*/ 0 w 7802880"/>
                <a:gd name="connsiteY4" fmla="*/ 0 h 812800"/>
                <a:gd name="connsiteX0" fmla="*/ 0 w 6858000"/>
                <a:gd name="connsiteY0" fmla="*/ 0 h 812800"/>
                <a:gd name="connsiteX1" fmla="*/ 6329680 w 6858000"/>
                <a:gd name="connsiteY1" fmla="*/ 0 h 812800"/>
                <a:gd name="connsiteX2" fmla="*/ 6858000 w 6858000"/>
                <a:gd name="connsiteY2" fmla="*/ 812800 h 812800"/>
                <a:gd name="connsiteX3" fmla="*/ 0 w 6858000"/>
                <a:gd name="connsiteY3" fmla="*/ 812800 h 812800"/>
                <a:gd name="connsiteX4" fmla="*/ 0 w 685800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812800">
                  <a:moveTo>
                    <a:pt x="0" y="0"/>
                  </a:moveTo>
                  <a:lnTo>
                    <a:pt x="6329680" y="0"/>
                  </a:lnTo>
                  <a:lnTo>
                    <a:pt x="6858000" y="812800"/>
                  </a:lnTo>
                  <a:lnTo>
                    <a:pt x="0" y="812800"/>
                  </a:lnTo>
                  <a:lnTo>
                    <a:pt x="0" y="0"/>
                  </a:lnTo>
                  <a:close/>
                </a:path>
              </a:pathLst>
            </a:cu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8117132D-FF08-41A0-BA76-50A528C0EE75}"/>
                </a:ext>
              </a:extLst>
            </p:cNvPr>
            <p:cNvSpPr txBox="1"/>
            <p:nvPr/>
          </p:nvSpPr>
          <p:spPr>
            <a:xfrm>
              <a:off x="2103120" y="3429000"/>
              <a:ext cx="627888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dirty="0">
                  <a:solidFill>
                    <a:schemeClr val="bg1"/>
                  </a:solidFill>
                  <a:latin typeface="Arial"/>
                  <a:cs typeface="Arial"/>
                </a:rPr>
                <a:t>During the Conversation</a:t>
              </a:r>
            </a:p>
          </p:txBody>
        </p:sp>
      </p:grpSp>
      <p:sp>
        <p:nvSpPr>
          <p:cNvPr id="14" name="Rectangle 13">
            <a:extLst>
              <a:ext uri="{FF2B5EF4-FFF2-40B4-BE49-F238E27FC236}">
                <a16:creationId xmlns:a16="http://schemas.microsoft.com/office/drawing/2014/main" id="{E59A30CA-695A-4364-A700-38E3BA55F4F9}"/>
              </a:ext>
            </a:extLst>
          </p:cNvPr>
          <p:cNvSpPr/>
          <p:nvPr/>
        </p:nvSpPr>
        <p:spPr>
          <a:xfrm>
            <a:off x="295306" y="1113978"/>
            <a:ext cx="3475310" cy="2315022"/>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4981CBB0-64FB-40D3-AA59-FEB9D2A48581}"/>
              </a:ext>
            </a:extLst>
          </p:cNvPr>
          <p:cNvSpPr/>
          <p:nvPr/>
        </p:nvSpPr>
        <p:spPr>
          <a:xfrm>
            <a:off x="294268" y="3587371"/>
            <a:ext cx="3476348" cy="2315022"/>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24B9DFF6-C79E-42DC-B8D4-025B3B7E5545}"/>
              </a:ext>
            </a:extLst>
          </p:cNvPr>
          <p:cNvSpPr txBox="1"/>
          <p:nvPr/>
        </p:nvSpPr>
        <p:spPr>
          <a:xfrm>
            <a:off x="241413" y="5970474"/>
            <a:ext cx="11709173" cy="307777"/>
          </a:xfrm>
          <a:prstGeom prst="rect">
            <a:avLst/>
          </a:prstGeom>
          <a:noFill/>
        </p:spPr>
        <p:txBody>
          <a:bodyPr wrap="square" rtlCol="0">
            <a:spAutoFit/>
          </a:bodyPr>
          <a:lstStyle/>
          <a:p>
            <a:r>
              <a:rPr lang="en-GB" sz="1400" dirty="0">
                <a:latin typeface="Gotham-Book" panose="02000604040000020004" pitchFamily="2" charset="0"/>
              </a:rPr>
              <a:t>Use this page to make any notes you feel necessary. If in a virtual session, just double click the boxes above to begin typing. </a:t>
            </a:r>
          </a:p>
        </p:txBody>
      </p:sp>
      <p:sp>
        <p:nvSpPr>
          <p:cNvPr id="19" name="Rectangle 18">
            <a:extLst>
              <a:ext uri="{FF2B5EF4-FFF2-40B4-BE49-F238E27FC236}">
                <a16:creationId xmlns:a16="http://schemas.microsoft.com/office/drawing/2014/main" id="{21645C13-9A85-4567-9A35-7809DC25B468}"/>
              </a:ext>
            </a:extLst>
          </p:cNvPr>
          <p:cNvSpPr/>
          <p:nvPr/>
        </p:nvSpPr>
        <p:spPr>
          <a:xfrm>
            <a:off x="4146402" y="1113978"/>
            <a:ext cx="3475310" cy="2315022"/>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648A24DC-0486-4739-A9A4-8341D3D23B0A}"/>
              </a:ext>
            </a:extLst>
          </p:cNvPr>
          <p:cNvSpPr/>
          <p:nvPr/>
        </p:nvSpPr>
        <p:spPr>
          <a:xfrm>
            <a:off x="4145364" y="3587371"/>
            <a:ext cx="3476348" cy="2315022"/>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1EAB834F-1EF0-445F-80CE-309260CDCA52}"/>
              </a:ext>
            </a:extLst>
          </p:cNvPr>
          <p:cNvSpPr/>
          <p:nvPr/>
        </p:nvSpPr>
        <p:spPr>
          <a:xfrm>
            <a:off x="7997498" y="1059113"/>
            <a:ext cx="3475310" cy="2315022"/>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18D4F556-468B-46F4-BCFB-75A58B88504E}"/>
              </a:ext>
            </a:extLst>
          </p:cNvPr>
          <p:cNvSpPr/>
          <p:nvPr/>
        </p:nvSpPr>
        <p:spPr>
          <a:xfrm>
            <a:off x="7996460" y="3532506"/>
            <a:ext cx="3476348" cy="2315022"/>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20A11562-8CBE-4B9A-9453-91AF36031D3E}"/>
              </a:ext>
            </a:extLst>
          </p:cNvPr>
          <p:cNvSpPr txBox="1"/>
          <p:nvPr/>
        </p:nvSpPr>
        <p:spPr>
          <a:xfrm>
            <a:off x="400694" y="6471070"/>
            <a:ext cx="3062792" cy="261610"/>
          </a:xfrm>
          <a:prstGeom prst="rect">
            <a:avLst/>
          </a:prstGeom>
          <a:solidFill>
            <a:schemeClr val="tx1"/>
          </a:solidFill>
        </p:spPr>
        <p:txBody>
          <a:bodyPr wrap="square" rtlCol="0">
            <a:spAutoFit/>
          </a:bodyPr>
          <a:lstStyle/>
          <a:p>
            <a:r>
              <a:rPr lang="en-GB" sz="1100" dirty="0">
                <a:solidFill>
                  <a:schemeClr val="bg1"/>
                </a:solidFill>
                <a:latin typeface="Gotham-Bold" panose="02000804030000020004" pitchFamily="2" charset="0"/>
              </a:rPr>
              <a:t>Continuous Performance Improvement</a:t>
            </a:r>
          </a:p>
        </p:txBody>
      </p:sp>
    </p:spTree>
    <p:custDataLst>
      <p:tags r:id="rId1"/>
    </p:custDataLst>
    <p:extLst>
      <p:ext uri="{BB962C8B-B14F-4D97-AF65-F5344CB8AC3E}">
        <p14:creationId xmlns:p14="http://schemas.microsoft.com/office/powerpoint/2010/main" val="251153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E3CF3DD-7594-451A-A019-E4DAD0AF92DC}"/>
              </a:ext>
            </a:extLst>
          </p:cNvPr>
          <p:cNvGrpSpPr/>
          <p:nvPr/>
        </p:nvGrpSpPr>
        <p:grpSpPr>
          <a:xfrm>
            <a:off x="-1" y="256540"/>
            <a:ext cx="10397448" cy="523240"/>
            <a:chOff x="1920240" y="3429000"/>
            <a:chExt cx="6461760" cy="523240"/>
          </a:xfrm>
        </p:grpSpPr>
        <p:sp>
          <p:nvSpPr>
            <p:cNvPr id="5" name="Rectangle 5">
              <a:extLst>
                <a:ext uri="{FF2B5EF4-FFF2-40B4-BE49-F238E27FC236}">
                  <a16:creationId xmlns:a16="http://schemas.microsoft.com/office/drawing/2014/main" id="{8B475AB0-6157-4803-808C-E3A347EAE9AE}"/>
                </a:ext>
              </a:extLst>
            </p:cNvPr>
            <p:cNvSpPr/>
            <p:nvPr/>
          </p:nvSpPr>
          <p:spPr>
            <a:xfrm>
              <a:off x="1920240" y="3429000"/>
              <a:ext cx="6461760" cy="523240"/>
            </a:xfrm>
            <a:custGeom>
              <a:avLst/>
              <a:gdLst>
                <a:gd name="connsiteX0" fmla="*/ 0 w 7802880"/>
                <a:gd name="connsiteY0" fmla="*/ 0 h 812800"/>
                <a:gd name="connsiteX1" fmla="*/ 7802880 w 7802880"/>
                <a:gd name="connsiteY1" fmla="*/ 0 h 812800"/>
                <a:gd name="connsiteX2" fmla="*/ 7802880 w 7802880"/>
                <a:gd name="connsiteY2" fmla="*/ 812800 h 812800"/>
                <a:gd name="connsiteX3" fmla="*/ 0 w 7802880"/>
                <a:gd name="connsiteY3" fmla="*/ 812800 h 812800"/>
                <a:gd name="connsiteX4" fmla="*/ 0 w 7802880"/>
                <a:gd name="connsiteY4" fmla="*/ 0 h 812800"/>
                <a:gd name="connsiteX0" fmla="*/ 0 w 7802880"/>
                <a:gd name="connsiteY0" fmla="*/ 0 h 812800"/>
                <a:gd name="connsiteX1" fmla="*/ 7802880 w 7802880"/>
                <a:gd name="connsiteY1" fmla="*/ 0 h 812800"/>
                <a:gd name="connsiteX2" fmla="*/ 6858000 w 7802880"/>
                <a:gd name="connsiteY2" fmla="*/ 812800 h 812800"/>
                <a:gd name="connsiteX3" fmla="*/ 0 w 7802880"/>
                <a:gd name="connsiteY3" fmla="*/ 812800 h 812800"/>
                <a:gd name="connsiteX4" fmla="*/ 0 w 7802880"/>
                <a:gd name="connsiteY4" fmla="*/ 0 h 812800"/>
                <a:gd name="connsiteX0" fmla="*/ 0 w 6858000"/>
                <a:gd name="connsiteY0" fmla="*/ 0 h 812800"/>
                <a:gd name="connsiteX1" fmla="*/ 6329680 w 6858000"/>
                <a:gd name="connsiteY1" fmla="*/ 0 h 812800"/>
                <a:gd name="connsiteX2" fmla="*/ 6858000 w 6858000"/>
                <a:gd name="connsiteY2" fmla="*/ 812800 h 812800"/>
                <a:gd name="connsiteX3" fmla="*/ 0 w 6858000"/>
                <a:gd name="connsiteY3" fmla="*/ 812800 h 812800"/>
                <a:gd name="connsiteX4" fmla="*/ 0 w 685800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812800">
                  <a:moveTo>
                    <a:pt x="0" y="0"/>
                  </a:moveTo>
                  <a:lnTo>
                    <a:pt x="6329680" y="0"/>
                  </a:lnTo>
                  <a:lnTo>
                    <a:pt x="6858000" y="812800"/>
                  </a:lnTo>
                  <a:lnTo>
                    <a:pt x="0" y="812800"/>
                  </a:lnTo>
                  <a:lnTo>
                    <a:pt x="0" y="0"/>
                  </a:lnTo>
                  <a:close/>
                </a:path>
              </a:pathLst>
            </a:cu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8117132D-FF08-41A0-BA76-50A528C0EE75}"/>
                </a:ext>
              </a:extLst>
            </p:cNvPr>
            <p:cNvSpPr txBox="1"/>
            <p:nvPr/>
          </p:nvSpPr>
          <p:spPr>
            <a:xfrm>
              <a:off x="2103121" y="3429000"/>
              <a:ext cx="5583724"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dirty="0">
                  <a:solidFill>
                    <a:schemeClr val="bg1"/>
                  </a:solidFill>
                  <a:latin typeface="Arial"/>
                  <a:cs typeface="Arial"/>
                </a:rPr>
                <a:t>Dealing with Challenging Behaviour/Emotion</a:t>
              </a:r>
            </a:p>
          </p:txBody>
        </p:sp>
      </p:grpSp>
      <p:sp>
        <p:nvSpPr>
          <p:cNvPr id="15" name="Rectangle 14">
            <a:extLst>
              <a:ext uri="{FF2B5EF4-FFF2-40B4-BE49-F238E27FC236}">
                <a16:creationId xmlns:a16="http://schemas.microsoft.com/office/drawing/2014/main" id="{69859ED5-B422-49DF-8E82-F19FC1EF7098}"/>
              </a:ext>
            </a:extLst>
          </p:cNvPr>
          <p:cNvSpPr/>
          <p:nvPr/>
        </p:nvSpPr>
        <p:spPr>
          <a:xfrm>
            <a:off x="295306" y="1113978"/>
            <a:ext cx="3475310" cy="2315022"/>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AEF11FD0-DAE9-47E3-B805-8133332EE797}"/>
              </a:ext>
            </a:extLst>
          </p:cNvPr>
          <p:cNvSpPr/>
          <p:nvPr/>
        </p:nvSpPr>
        <p:spPr>
          <a:xfrm>
            <a:off x="294268" y="3587371"/>
            <a:ext cx="3476348" cy="2315022"/>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1E47B281-F69C-4481-A9BC-B76EF2D54A65}"/>
              </a:ext>
            </a:extLst>
          </p:cNvPr>
          <p:cNvSpPr txBox="1"/>
          <p:nvPr/>
        </p:nvSpPr>
        <p:spPr>
          <a:xfrm>
            <a:off x="241413" y="5960200"/>
            <a:ext cx="11709173" cy="307777"/>
          </a:xfrm>
          <a:prstGeom prst="rect">
            <a:avLst/>
          </a:prstGeom>
          <a:noFill/>
        </p:spPr>
        <p:txBody>
          <a:bodyPr wrap="square" rtlCol="0">
            <a:spAutoFit/>
          </a:bodyPr>
          <a:lstStyle/>
          <a:p>
            <a:r>
              <a:rPr lang="en-GB" sz="1400" dirty="0">
                <a:latin typeface="Gotham-Book" panose="02000604040000020004" pitchFamily="2" charset="0"/>
              </a:rPr>
              <a:t>Use this page to make any notes you feel necessary. If in a virtual session, just double click the boxes above to begin typing. </a:t>
            </a:r>
          </a:p>
        </p:txBody>
      </p:sp>
      <p:sp>
        <p:nvSpPr>
          <p:cNvPr id="16" name="Rectangle 15">
            <a:extLst>
              <a:ext uri="{FF2B5EF4-FFF2-40B4-BE49-F238E27FC236}">
                <a16:creationId xmlns:a16="http://schemas.microsoft.com/office/drawing/2014/main" id="{0B363F61-4FB6-4C4B-AE3A-1B3BD1855E66}"/>
              </a:ext>
            </a:extLst>
          </p:cNvPr>
          <p:cNvSpPr/>
          <p:nvPr/>
        </p:nvSpPr>
        <p:spPr>
          <a:xfrm>
            <a:off x="4146402" y="1113978"/>
            <a:ext cx="3475310" cy="2315022"/>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D710F8CB-8489-4785-95CB-3DFAB05563EB}"/>
              </a:ext>
            </a:extLst>
          </p:cNvPr>
          <p:cNvSpPr/>
          <p:nvPr/>
        </p:nvSpPr>
        <p:spPr>
          <a:xfrm>
            <a:off x="4145364" y="3587371"/>
            <a:ext cx="3476348" cy="2315022"/>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B8075010-990A-4C44-B3C6-9687498BFAFC}"/>
              </a:ext>
            </a:extLst>
          </p:cNvPr>
          <p:cNvSpPr/>
          <p:nvPr/>
        </p:nvSpPr>
        <p:spPr>
          <a:xfrm>
            <a:off x="7997498" y="1059113"/>
            <a:ext cx="3475310" cy="2315022"/>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E602869F-7212-40EA-84C2-2C3B4D6D086A}"/>
              </a:ext>
            </a:extLst>
          </p:cNvPr>
          <p:cNvSpPr/>
          <p:nvPr/>
        </p:nvSpPr>
        <p:spPr>
          <a:xfrm>
            <a:off x="7996460" y="3532506"/>
            <a:ext cx="3476348" cy="2315022"/>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0A85E792-384C-4118-B611-51935B8096B6}"/>
              </a:ext>
            </a:extLst>
          </p:cNvPr>
          <p:cNvSpPr txBox="1"/>
          <p:nvPr/>
        </p:nvSpPr>
        <p:spPr>
          <a:xfrm>
            <a:off x="400694" y="6471070"/>
            <a:ext cx="3062792" cy="261610"/>
          </a:xfrm>
          <a:prstGeom prst="rect">
            <a:avLst/>
          </a:prstGeom>
          <a:solidFill>
            <a:schemeClr val="tx1"/>
          </a:solidFill>
        </p:spPr>
        <p:txBody>
          <a:bodyPr wrap="square" rtlCol="0">
            <a:spAutoFit/>
          </a:bodyPr>
          <a:lstStyle/>
          <a:p>
            <a:r>
              <a:rPr lang="en-GB" sz="1100" dirty="0">
                <a:solidFill>
                  <a:schemeClr val="bg1"/>
                </a:solidFill>
                <a:latin typeface="Gotham-Bold" panose="02000804030000020004" pitchFamily="2" charset="0"/>
              </a:rPr>
              <a:t>Continuous Performance Improvement</a:t>
            </a:r>
          </a:p>
        </p:txBody>
      </p:sp>
    </p:spTree>
    <p:custDataLst>
      <p:tags r:id="rId1"/>
    </p:custDataLst>
    <p:extLst>
      <p:ext uri="{BB962C8B-B14F-4D97-AF65-F5344CB8AC3E}">
        <p14:creationId xmlns:p14="http://schemas.microsoft.com/office/powerpoint/2010/main" val="1946316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531AEA6-ACD7-425F-993C-267D73045507}"/>
              </a:ext>
            </a:extLst>
          </p:cNvPr>
          <p:cNvSpPr txBox="1"/>
          <p:nvPr/>
        </p:nvSpPr>
        <p:spPr>
          <a:xfrm>
            <a:off x="580397" y="1076883"/>
            <a:ext cx="5714956" cy="1323439"/>
          </a:xfrm>
          <a:prstGeom prst="rect">
            <a:avLst/>
          </a:prstGeom>
          <a:noFill/>
        </p:spPr>
        <p:txBody>
          <a:bodyPr wrap="square" rtlCol="0">
            <a:spAutoFit/>
          </a:bodyPr>
          <a:lstStyle/>
          <a:p>
            <a:r>
              <a:rPr lang="en-GB" sz="4000" dirty="0">
                <a:solidFill>
                  <a:srgbClr val="65B32E"/>
                </a:solidFill>
                <a:latin typeface="Gotham-Bold" panose="02000804030000020004" pitchFamily="2" charset="0"/>
              </a:rPr>
              <a:t>What can I do going forward?</a:t>
            </a:r>
          </a:p>
        </p:txBody>
      </p:sp>
      <p:pic>
        <p:nvPicPr>
          <p:cNvPr id="8" name="Picture 7" descr="A picture containing shape&#10;&#10;Description automatically generated">
            <a:extLst>
              <a:ext uri="{FF2B5EF4-FFF2-40B4-BE49-F238E27FC236}">
                <a16:creationId xmlns:a16="http://schemas.microsoft.com/office/drawing/2014/main" id="{89C898ED-7A46-4C6D-A7D4-8FFB240025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4382" y="315503"/>
            <a:ext cx="3872689" cy="5347553"/>
          </a:xfrm>
          <a:prstGeom prst="rect">
            <a:avLst/>
          </a:prstGeom>
        </p:spPr>
      </p:pic>
      <p:sp>
        <p:nvSpPr>
          <p:cNvPr id="13" name="TextBox 12">
            <a:extLst>
              <a:ext uri="{FF2B5EF4-FFF2-40B4-BE49-F238E27FC236}">
                <a16:creationId xmlns:a16="http://schemas.microsoft.com/office/drawing/2014/main" id="{9D06F5DC-F9B1-43CD-A60E-9CA112E00E4C}"/>
              </a:ext>
            </a:extLst>
          </p:cNvPr>
          <p:cNvSpPr txBox="1"/>
          <p:nvPr/>
        </p:nvSpPr>
        <p:spPr>
          <a:xfrm>
            <a:off x="182880" y="256540"/>
            <a:ext cx="627888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i="0" u="none" strike="noStrike" kern="1200" cap="none" spc="0" normalizeH="0" baseline="0" noProof="0" dirty="0">
                <a:ln>
                  <a:noFill/>
                </a:ln>
                <a:solidFill>
                  <a:schemeClr val="bg1"/>
                </a:solidFill>
                <a:effectLst/>
                <a:uLnTx/>
                <a:uFillTx/>
                <a:latin typeface="Gotham-Bold" panose="02000804030000020004" pitchFamily="2" charset="0"/>
                <a:cs typeface="Arial"/>
              </a:rPr>
              <a:t>Session Agenda</a:t>
            </a:r>
            <a:endParaRPr lang="en-GB" sz="2800" b="1" dirty="0">
              <a:solidFill>
                <a:schemeClr val="bg1"/>
              </a:solidFill>
              <a:latin typeface="Arial"/>
              <a:cs typeface="Arial"/>
            </a:endParaRPr>
          </a:p>
        </p:txBody>
      </p:sp>
      <p:grpSp>
        <p:nvGrpSpPr>
          <p:cNvPr id="14" name="Group 13">
            <a:extLst>
              <a:ext uri="{FF2B5EF4-FFF2-40B4-BE49-F238E27FC236}">
                <a16:creationId xmlns:a16="http://schemas.microsoft.com/office/drawing/2014/main" id="{51513792-B368-4FCF-BD2E-82EC85332336}"/>
              </a:ext>
            </a:extLst>
          </p:cNvPr>
          <p:cNvGrpSpPr/>
          <p:nvPr/>
        </p:nvGrpSpPr>
        <p:grpSpPr>
          <a:xfrm>
            <a:off x="0" y="256540"/>
            <a:ext cx="6461760" cy="523240"/>
            <a:chOff x="1920240" y="3429000"/>
            <a:chExt cx="6461760" cy="523240"/>
          </a:xfrm>
        </p:grpSpPr>
        <p:sp>
          <p:nvSpPr>
            <p:cNvPr id="15" name="Rectangle 5">
              <a:extLst>
                <a:ext uri="{FF2B5EF4-FFF2-40B4-BE49-F238E27FC236}">
                  <a16:creationId xmlns:a16="http://schemas.microsoft.com/office/drawing/2014/main" id="{F53571AE-835E-4558-9D47-8BD4A6AE5B5A}"/>
                </a:ext>
              </a:extLst>
            </p:cNvPr>
            <p:cNvSpPr/>
            <p:nvPr/>
          </p:nvSpPr>
          <p:spPr>
            <a:xfrm>
              <a:off x="1920240" y="3429000"/>
              <a:ext cx="6461760" cy="523240"/>
            </a:xfrm>
            <a:custGeom>
              <a:avLst/>
              <a:gdLst>
                <a:gd name="connsiteX0" fmla="*/ 0 w 7802880"/>
                <a:gd name="connsiteY0" fmla="*/ 0 h 812800"/>
                <a:gd name="connsiteX1" fmla="*/ 7802880 w 7802880"/>
                <a:gd name="connsiteY1" fmla="*/ 0 h 812800"/>
                <a:gd name="connsiteX2" fmla="*/ 7802880 w 7802880"/>
                <a:gd name="connsiteY2" fmla="*/ 812800 h 812800"/>
                <a:gd name="connsiteX3" fmla="*/ 0 w 7802880"/>
                <a:gd name="connsiteY3" fmla="*/ 812800 h 812800"/>
                <a:gd name="connsiteX4" fmla="*/ 0 w 7802880"/>
                <a:gd name="connsiteY4" fmla="*/ 0 h 812800"/>
                <a:gd name="connsiteX0" fmla="*/ 0 w 7802880"/>
                <a:gd name="connsiteY0" fmla="*/ 0 h 812800"/>
                <a:gd name="connsiteX1" fmla="*/ 7802880 w 7802880"/>
                <a:gd name="connsiteY1" fmla="*/ 0 h 812800"/>
                <a:gd name="connsiteX2" fmla="*/ 6858000 w 7802880"/>
                <a:gd name="connsiteY2" fmla="*/ 812800 h 812800"/>
                <a:gd name="connsiteX3" fmla="*/ 0 w 7802880"/>
                <a:gd name="connsiteY3" fmla="*/ 812800 h 812800"/>
                <a:gd name="connsiteX4" fmla="*/ 0 w 7802880"/>
                <a:gd name="connsiteY4" fmla="*/ 0 h 812800"/>
                <a:gd name="connsiteX0" fmla="*/ 0 w 6858000"/>
                <a:gd name="connsiteY0" fmla="*/ 0 h 812800"/>
                <a:gd name="connsiteX1" fmla="*/ 6329680 w 6858000"/>
                <a:gd name="connsiteY1" fmla="*/ 0 h 812800"/>
                <a:gd name="connsiteX2" fmla="*/ 6858000 w 6858000"/>
                <a:gd name="connsiteY2" fmla="*/ 812800 h 812800"/>
                <a:gd name="connsiteX3" fmla="*/ 0 w 6858000"/>
                <a:gd name="connsiteY3" fmla="*/ 812800 h 812800"/>
                <a:gd name="connsiteX4" fmla="*/ 0 w 685800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812800">
                  <a:moveTo>
                    <a:pt x="0" y="0"/>
                  </a:moveTo>
                  <a:lnTo>
                    <a:pt x="6329680" y="0"/>
                  </a:lnTo>
                  <a:lnTo>
                    <a:pt x="6858000" y="812800"/>
                  </a:lnTo>
                  <a:lnTo>
                    <a:pt x="0" y="812800"/>
                  </a:lnTo>
                  <a:lnTo>
                    <a:pt x="0" y="0"/>
                  </a:lnTo>
                  <a:close/>
                </a:path>
              </a:pathLst>
            </a:custGeom>
            <a:solidFill>
              <a:srgbClr val="65B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F5F126C4-B857-42BB-9C3C-05120403B1CF}"/>
                </a:ext>
              </a:extLst>
            </p:cNvPr>
            <p:cNvSpPr txBox="1"/>
            <p:nvPr/>
          </p:nvSpPr>
          <p:spPr>
            <a:xfrm>
              <a:off x="2103120" y="3429000"/>
              <a:ext cx="627888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dirty="0">
                  <a:solidFill>
                    <a:schemeClr val="bg1"/>
                  </a:solidFill>
                  <a:latin typeface="Arial"/>
                  <a:cs typeface="Arial"/>
                </a:rPr>
                <a:t>Reflection</a:t>
              </a:r>
            </a:p>
          </p:txBody>
        </p:sp>
      </p:grpSp>
      <p:sp>
        <p:nvSpPr>
          <p:cNvPr id="2" name="Rectangle 1">
            <a:extLst>
              <a:ext uri="{FF2B5EF4-FFF2-40B4-BE49-F238E27FC236}">
                <a16:creationId xmlns:a16="http://schemas.microsoft.com/office/drawing/2014/main" id="{36F6FD04-0774-4807-B40E-AD8F701BE932}"/>
              </a:ext>
            </a:extLst>
          </p:cNvPr>
          <p:cNvSpPr/>
          <p:nvPr/>
        </p:nvSpPr>
        <p:spPr>
          <a:xfrm>
            <a:off x="580397" y="2554067"/>
            <a:ext cx="5881363" cy="3108989"/>
          </a:xfrm>
          <a:prstGeom prst="rect">
            <a:avLst/>
          </a:prstGeom>
          <a:noFill/>
          <a:ln w="57150">
            <a:solidFill>
              <a:srgbClr val="65B3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D4082688-8646-48EE-979A-AE51B2429FF2}"/>
              </a:ext>
            </a:extLst>
          </p:cNvPr>
          <p:cNvSpPr txBox="1"/>
          <p:nvPr/>
        </p:nvSpPr>
        <p:spPr>
          <a:xfrm>
            <a:off x="241413" y="5960200"/>
            <a:ext cx="11709173" cy="307777"/>
          </a:xfrm>
          <a:prstGeom prst="rect">
            <a:avLst/>
          </a:prstGeom>
          <a:noFill/>
        </p:spPr>
        <p:txBody>
          <a:bodyPr wrap="square" rtlCol="0">
            <a:spAutoFit/>
          </a:bodyPr>
          <a:lstStyle/>
          <a:p>
            <a:r>
              <a:rPr lang="en-GB" sz="1400" dirty="0">
                <a:latin typeface="Gotham-Book" panose="02000604040000020004" pitchFamily="2" charset="0"/>
              </a:rPr>
              <a:t>Use this page to make any notes you feel necessary. If in a virtual session, just double click the boxes above to begin typing. </a:t>
            </a:r>
          </a:p>
        </p:txBody>
      </p:sp>
      <p:sp>
        <p:nvSpPr>
          <p:cNvPr id="12" name="TextBox 11">
            <a:extLst>
              <a:ext uri="{FF2B5EF4-FFF2-40B4-BE49-F238E27FC236}">
                <a16:creationId xmlns:a16="http://schemas.microsoft.com/office/drawing/2014/main" id="{BBAE1C09-9EA5-4685-8C3B-6BB32D38B5B7}"/>
              </a:ext>
            </a:extLst>
          </p:cNvPr>
          <p:cNvSpPr txBox="1"/>
          <p:nvPr/>
        </p:nvSpPr>
        <p:spPr>
          <a:xfrm>
            <a:off x="400694" y="6471070"/>
            <a:ext cx="3062792" cy="261610"/>
          </a:xfrm>
          <a:prstGeom prst="rect">
            <a:avLst/>
          </a:prstGeom>
          <a:solidFill>
            <a:schemeClr val="tx1"/>
          </a:solidFill>
        </p:spPr>
        <p:txBody>
          <a:bodyPr wrap="square" rtlCol="0">
            <a:spAutoFit/>
          </a:bodyPr>
          <a:lstStyle/>
          <a:p>
            <a:r>
              <a:rPr lang="en-GB" sz="1100" dirty="0">
                <a:solidFill>
                  <a:schemeClr val="bg1"/>
                </a:solidFill>
                <a:latin typeface="Gotham-Bold" panose="02000804030000020004" pitchFamily="2" charset="0"/>
              </a:rPr>
              <a:t>Continuous Performance Improvement</a:t>
            </a:r>
          </a:p>
        </p:txBody>
      </p:sp>
    </p:spTree>
    <p:custDataLst>
      <p:tags r:id="rId1"/>
    </p:custDataLst>
    <p:extLst>
      <p:ext uri="{BB962C8B-B14F-4D97-AF65-F5344CB8AC3E}">
        <p14:creationId xmlns:p14="http://schemas.microsoft.com/office/powerpoint/2010/main" val="21472995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L1OVB2zy"/>
  <p:tag name="ARTICULATE_DESIGN_ID_1_OFFICE THEME" val="s5fkmrA2"/>
  <p:tag name="ARTICULATE_DESIGN_ID_2_OFFICE THEME" val="ETerlSOv"/>
  <p:tag name="ARTICULATE_DESIGN_ID_CUSTOM DESIGN" val="bXUnB2Z4"/>
  <p:tag name="ARTICULATE_DESIGN_ID_MASTER PAGE THEMES" val="B93KIzJb"/>
  <p:tag name="ARTICULATE_DESIGN_ID_ASSOCIATEBRANDPOWERPOINTTEMPLATE_CURATED" val="d41ryfd2"/>
  <p:tag name="ARTICULATE_DESIGN_ID_3_OFFICE THEME" val="gQxZnuHN"/>
  <p:tag name="ARTICULATE_SLIDE_COUNT" val="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614D0C8378D24FB68A79AB9128CD24" ma:contentTypeVersion="12" ma:contentTypeDescription="Create a new document." ma:contentTypeScope="" ma:versionID="2c5b6cb0b61420f898fd19f0729f94f4">
  <xsd:schema xmlns:xsd="http://www.w3.org/2001/XMLSchema" xmlns:xs="http://www.w3.org/2001/XMLSchema" xmlns:p="http://schemas.microsoft.com/office/2006/metadata/properties" xmlns:ns2="6031b2a6-b4e9-45ef-9b44-5786a9b7a272" xmlns:ns3="ab1297af-6f55-4724-8ee5-f30333bb00bc" targetNamespace="http://schemas.microsoft.com/office/2006/metadata/properties" ma:root="true" ma:fieldsID="619814784d5e13e79e7dd762b71e92b3" ns2:_="" ns3:_="">
    <xsd:import namespace="6031b2a6-b4e9-45ef-9b44-5786a9b7a272"/>
    <xsd:import namespace="ab1297af-6f55-4724-8ee5-f30333bb00b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31b2a6-b4e9-45ef-9b44-5786a9b7a2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b1297af-6f55-4724-8ee5-f30333bb00bc"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ab1297af-6f55-4724-8ee5-f30333bb00bc">
      <UserInfo>
        <DisplayName/>
        <AccountId xsi:nil="true"/>
        <AccountType/>
      </UserInfo>
    </SharedWithUsers>
    <MediaLengthInSeconds xmlns="6031b2a6-b4e9-45ef-9b44-5786a9b7a272" xsi:nil="true"/>
  </documentManagement>
</p:properties>
</file>

<file path=customXml/itemProps1.xml><?xml version="1.0" encoding="utf-8"?>
<ds:datastoreItem xmlns:ds="http://schemas.openxmlformats.org/officeDocument/2006/customXml" ds:itemID="{284AE3C7-9BCA-4F9C-8513-D127E34985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31b2a6-b4e9-45ef-9b44-5786a9b7a272"/>
    <ds:schemaRef ds:uri="ab1297af-6f55-4724-8ee5-f30333bb00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120A2F-113A-4364-90E9-9471B49EC682}">
  <ds:schemaRefs>
    <ds:schemaRef ds:uri="http://schemas.microsoft.com/sharepoint/v3/contenttype/forms"/>
  </ds:schemaRefs>
</ds:datastoreItem>
</file>

<file path=customXml/itemProps3.xml><?xml version="1.0" encoding="utf-8"?>
<ds:datastoreItem xmlns:ds="http://schemas.openxmlformats.org/officeDocument/2006/customXml" ds:itemID="{6ABF9FED-887A-445F-8224-068EA2AFA8D4}">
  <ds:schemaRefs>
    <ds:schemaRef ds:uri="http://schemas.microsoft.com/office/2006/metadata/properties"/>
    <ds:schemaRef ds:uri="http://schemas.microsoft.com/office/infopath/2007/PartnerControls"/>
    <ds:schemaRef ds:uri="ab1297af-6f55-4724-8ee5-f30333bb00bc"/>
    <ds:schemaRef ds:uri="6031b2a6-b4e9-45ef-9b44-5786a9b7a272"/>
  </ds:schemaRefs>
</ds:datastoreItem>
</file>

<file path=docProps/app.xml><?xml version="1.0" encoding="utf-8"?>
<Properties xmlns="http://schemas.openxmlformats.org/officeDocument/2006/extended-properties" xmlns:vt="http://schemas.openxmlformats.org/officeDocument/2006/docPropsVTypes">
  <Template/>
  <TotalTime>127</TotalTime>
  <Words>500</Words>
  <Application>Microsoft Office PowerPoint</Application>
  <PresentationFormat>Widescreen</PresentationFormat>
  <Paragraphs>65</Paragraphs>
  <Slides>12</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-apple-system</vt:lpstr>
      <vt:lpstr>Arial</vt:lpstr>
      <vt:lpstr>Arial Black</vt:lpstr>
      <vt:lpstr>Calibri</vt:lpstr>
      <vt:lpstr>Calibri Light</vt:lpstr>
      <vt:lpstr>Gotham-Bold</vt:lpstr>
      <vt:lpstr>Gotham-Book</vt:lpstr>
      <vt:lpstr>Gotham-Medium</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Soraya Smith</dc:creator>
  <cp:lastModifiedBy>Rachel Peake</cp:lastModifiedBy>
  <cp:revision>36</cp:revision>
  <dcterms:created xsi:type="dcterms:W3CDTF">2021-04-20T09:54:19Z</dcterms:created>
  <dcterms:modified xsi:type="dcterms:W3CDTF">2022-09-05T09:08:09Z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EBD02B3A-8005-4940-9838-ED6E36A2DC8E</vt:lpwstr>
  </property>
  <property fmtid="{D5CDD505-2E9C-101B-9397-08002B2CF9AE}" pid="3" name="ArticulatePath">
    <vt:lpwstr>YCB Facilitated session 1. Slides</vt:lpwstr>
  </property>
  <property fmtid="{D5CDD505-2E9C-101B-9397-08002B2CF9AE}" pid="4" name="ContentTypeId">
    <vt:lpwstr>0x010100D8614D0C8378D24FB68A79AB9128CD24</vt:lpwstr>
  </property>
  <property fmtid="{D5CDD505-2E9C-101B-9397-08002B2CF9AE}" pid="5" name="Order">
    <vt:r8>1790200</vt:r8>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ies>
</file>