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7" r:id="rId1"/>
  </p:sldMasterIdLst>
  <p:sldIdLst>
    <p:sldId id="256" r:id="rId2"/>
    <p:sldId id="257" r:id="rId3"/>
    <p:sldId id="281" r:id="rId4"/>
    <p:sldId id="259" r:id="rId5"/>
    <p:sldId id="260" r:id="rId6"/>
    <p:sldId id="261" r:id="rId7"/>
    <p:sldId id="262"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80" r:id="rId21"/>
    <p:sldId id="279"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C8822-FDC3-4A8A-B95D-7F732ED27B4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1CD6796-60F2-4688-9272-DAB9CDCBDFFC}">
      <dgm:prSet/>
      <dgm:spPr/>
      <dgm:t>
        <a:bodyPr/>
        <a:lstStyle/>
        <a:p>
          <a:r>
            <a:rPr lang="en-US"/>
            <a:t>PROBLEM STATEMENT</a:t>
          </a:r>
        </a:p>
      </dgm:t>
    </dgm:pt>
    <dgm:pt modelId="{38C9EB9D-A230-466F-BBF0-982C906C2E34}" type="parTrans" cxnId="{2719E198-5331-4EBE-AA4B-4535377232D4}">
      <dgm:prSet/>
      <dgm:spPr/>
      <dgm:t>
        <a:bodyPr/>
        <a:lstStyle/>
        <a:p>
          <a:endParaRPr lang="en-US"/>
        </a:p>
      </dgm:t>
    </dgm:pt>
    <dgm:pt modelId="{0B3A0A47-046E-4BB7-9D27-C81AE252689E}" type="sibTrans" cxnId="{2719E198-5331-4EBE-AA4B-4535377232D4}">
      <dgm:prSet/>
      <dgm:spPr/>
      <dgm:t>
        <a:bodyPr/>
        <a:lstStyle/>
        <a:p>
          <a:endParaRPr lang="en-US"/>
        </a:p>
      </dgm:t>
    </dgm:pt>
    <dgm:pt modelId="{CB57A2DF-D35F-44AE-B0F9-331AD1CF12B4}">
      <dgm:prSet/>
      <dgm:spPr/>
      <dgm:t>
        <a:bodyPr/>
        <a:lstStyle/>
        <a:p>
          <a:r>
            <a:rPr lang="en-US"/>
            <a:t>PROJECT OVERVIEW</a:t>
          </a:r>
        </a:p>
      </dgm:t>
    </dgm:pt>
    <dgm:pt modelId="{11D19A00-EB12-45A0-95B5-F6F89F7EDABB}" type="parTrans" cxnId="{31A9CE39-3AB4-4220-8FF5-9E2709544B50}">
      <dgm:prSet/>
      <dgm:spPr/>
      <dgm:t>
        <a:bodyPr/>
        <a:lstStyle/>
        <a:p>
          <a:endParaRPr lang="en-US"/>
        </a:p>
      </dgm:t>
    </dgm:pt>
    <dgm:pt modelId="{5CD08089-DF19-499B-8DF0-6E4070EFF48C}" type="sibTrans" cxnId="{31A9CE39-3AB4-4220-8FF5-9E2709544B50}">
      <dgm:prSet/>
      <dgm:spPr/>
      <dgm:t>
        <a:bodyPr/>
        <a:lstStyle/>
        <a:p>
          <a:endParaRPr lang="en-US"/>
        </a:p>
      </dgm:t>
    </dgm:pt>
    <dgm:pt modelId="{5F7403F9-0615-4D5F-ADF5-CA14A2EB5A6D}">
      <dgm:prSet/>
      <dgm:spPr/>
      <dgm:t>
        <a:bodyPr/>
        <a:lstStyle/>
        <a:p>
          <a:r>
            <a:rPr lang="en-US"/>
            <a:t>WHO ARE THE END USERS</a:t>
          </a:r>
        </a:p>
      </dgm:t>
    </dgm:pt>
    <dgm:pt modelId="{E61C6902-4A86-4D58-944E-D3CEA1FA6A9C}" type="parTrans" cxnId="{47B40E8E-CE6E-4798-9B27-64EFA35DADF2}">
      <dgm:prSet/>
      <dgm:spPr/>
      <dgm:t>
        <a:bodyPr/>
        <a:lstStyle/>
        <a:p>
          <a:endParaRPr lang="en-US"/>
        </a:p>
      </dgm:t>
    </dgm:pt>
    <dgm:pt modelId="{4E50D703-49A4-48D1-B739-056A24BDA0B5}" type="sibTrans" cxnId="{47B40E8E-CE6E-4798-9B27-64EFA35DADF2}">
      <dgm:prSet/>
      <dgm:spPr/>
      <dgm:t>
        <a:bodyPr/>
        <a:lstStyle/>
        <a:p>
          <a:endParaRPr lang="en-US"/>
        </a:p>
      </dgm:t>
    </dgm:pt>
    <dgm:pt modelId="{255ADAB6-D869-487A-A34B-F614FF861EDD}">
      <dgm:prSet/>
      <dgm:spPr/>
      <dgm:t>
        <a:bodyPr/>
        <a:lstStyle/>
        <a:p>
          <a:r>
            <a:rPr lang="en-US"/>
            <a:t>OUR SOLUTIONS ND ITS VALUE PROPORTION</a:t>
          </a:r>
        </a:p>
      </dgm:t>
    </dgm:pt>
    <dgm:pt modelId="{0A287381-7AB2-48D5-B0C6-436FF5280181}" type="parTrans" cxnId="{933AD7A5-9D18-444D-AD0B-20D53715A6CD}">
      <dgm:prSet/>
      <dgm:spPr/>
      <dgm:t>
        <a:bodyPr/>
        <a:lstStyle/>
        <a:p>
          <a:endParaRPr lang="en-US"/>
        </a:p>
      </dgm:t>
    </dgm:pt>
    <dgm:pt modelId="{62C2A92C-A793-4064-AA58-F1D7FD01D182}" type="sibTrans" cxnId="{933AD7A5-9D18-444D-AD0B-20D53715A6CD}">
      <dgm:prSet/>
      <dgm:spPr/>
      <dgm:t>
        <a:bodyPr/>
        <a:lstStyle/>
        <a:p>
          <a:endParaRPr lang="en-US"/>
        </a:p>
      </dgm:t>
    </dgm:pt>
    <dgm:pt modelId="{4F28354E-DFCC-41FE-A3D3-6873FD74861B}">
      <dgm:prSet/>
      <dgm:spPr/>
      <dgm:t>
        <a:bodyPr/>
        <a:lstStyle/>
        <a:p>
          <a:r>
            <a:rPr lang="en-US"/>
            <a:t>THE WOW IN OUR SOLUTION</a:t>
          </a:r>
        </a:p>
      </dgm:t>
    </dgm:pt>
    <dgm:pt modelId="{FA2445EB-95DD-4AE7-920A-FF30DD5203F5}" type="parTrans" cxnId="{52F806ED-D103-4A7A-8061-BC96F6E13080}">
      <dgm:prSet/>
      <dgm:spPr/>
      <dgm:t>
        <a:bodyPr/>
        <a:lstStyle/>
        <a:p>
          <a:endParaRPr lang="en-US"/>
        </a:p>
      </dgm:t>
    </dgm:pt>
    <dgm:pt modelId="{E1E09657-6763-45FB-BDD6-61ADD35BE3D6}" type="sibTrans" cxnId="{52F806ED-D103-4A7A-8061-BC96F6E13080}">
      <dgm:prSet/>
      <dgm:spPr/>
      <dgm:t>
        <a:bodyPr/>
        <a:lstStyle/>
        <a:p>
          <a:endParaRPr lang="en-US"/>
        </a:p>
      </dgm:t>
    </dgm:pt>
    <dgm:pt modelId="{F882F01B-918D-4F6E-BEE0-C92F3AC9B704}">
      <dgm:prSet/>
      <dgm:spPr/>
      <dgm:t>
        <a:bodyPr/>
        <a:lstStyle/>
        <a:p>
          <a:r>
            <a:rPr lang="en-US"/>
            <a:t>MODELLING</a:t>
          </a:r>
        </a:p>
      </dgm:t>
    </dgm:pt>
    <dgm:pt modelId="{CAF05343-5775-4F55-A48C-79B3AF1EF016}" type="parTrans" cxnId="{FE98293D-F898-449B-A4C6-038F4896D09B}">
      <dgm:prSet/>
      <dgm:spPr/>
      <dgm:t>
        <a:bodyPr/>
        <a:lstStyle/>
        <a:p>
          <a:endParaRPr lang="en-US"/>
        </a:p>
      </dgm:t>
    </dgm:pt>
    <dgm:pt modelId="{F1553B18-9824-4281-966F-3C35DD826AAA}" type="sibTrans" cxnId="{FE98293D-F898-449B-A4C6-038F4896D09B}">
      <dgm:prSet/>
      <dgm:spPr/>
      <dgm:t>
        <a:bodyPr/>
        <a:lstStyle/>
        <a:p>
          <a:endParaRPr lang="en-US"/>
        </a:p>
      </dgm:t>
    </dgm:pt>
    <dgm:pt modelId="{8BB57376-5FD7-4415-B889-79AE89A3ADB6}">
      <dgm:prSet/>
      <dgm:spPr/>
      <dgm:t>
        <a:bodyPr/>
        <a:lstStyle/>
        <a:p>
          <a:r>
            <a:rPr lang="en-US"/>
            <a:t>RESULTS</a:t>
          </a:r>
        </a:p>
      </dgm:t>
    </dgm:pt>
    <dgm:pt modelId="{23C07F2E-7289-4157-8B01-E334938A50BD}" type="parTrans" cxnId="{CC6E7A72-B304-4C4C-B9C7-1EA593AD33B7}">
      <dgm:prSet/>
      <dgm:spPr/>
      <dgm:t>
        <a:bodyPr/>
        <a:lstStyle/>
        <a:p>
          <a:endParaRPr lang="en-US"/>
        </a:p>
      </dgm:t>
    </dgm:pt>
    <dgm:pt modelId="{CC4CEBD9-ACE6-47EB-AA67-A675E40B4A15}" type="sibTrans" cxnId="{CC6E7A72-B304-4C4C-B9C7-1EA593AD33B7}">
      <dgm:prSet/>
      <dgm:spPr/>
      <dgm:t>
        <a:bodyPr/>
        <a:lstStyle/>
        <a:p>
          <a:endParaRPr lang="en-US"/>
        </a:p>
      </dgm:t>
    </dgm:pt>
    <dgm:pt modelId="{822A8703-B0DD-4873-86B7-37E76A8728E3}">
      <dgm:prSet/>
      <dgm:spPr/>
      <dgm:t>
        <a:bodyPr/>
        <a:lstStyle/>
        <a:p>
          <a:r>
            <a:rPr lang="en-US"/>
            <a:t>CONCLUSION</a:t>
          </a:r>
        </a:p>
      </dgm:t>
    </dgm:pt>
    <dgm:pt modelId="{CA70D6CF-D6E2-40B4-979D-12D973039F57}" type="parTrans" cxnId="{1C1B2B9A-EB24-40C8-B229-5BD184CAF3EC}">
      <dgm:prSet/>
      <dgm:spPr/>
      <dgm:t>
        <a:bodyPr/>
        <a:lstStyle/>
        <a:p>
          <a:endParaRPr lang="en-US"/>
        </a:p>
      </dgm:t>
    </dgm:pt>
    <dgm:pt modelId="{5F09C3A8-4BB5-4D59-B90C-6F277C2899ED}" type="sibTrans" cxnId="{1C1B2B9A-EB24-40C8-B229-5BD184CAF3EC}">
      <dgm:prSet/>
      <dgm:spPr/>
      <dgm:t>
        <a:bodyPr/>
        <a:lstStyle/>
        <a:p>
          <a:endParaRPr lang="en-US"/>
        </a:p>
      </dgm:t>
    </dgm:pt>
    <dgm:pt modelId="{C7F300C2-B50C-4B2F-8E23-F8D67BFB2D0A}" type="pres">
      <dgm:prSet presAssocID="{0FAC8822-FDC3-4A8A-B95D-7F732ED27B4D}" presName="vert0" presStyleCnt="0">
        <dgm:presLayoutVars>
          <dgm:dir/>
          <dgm:animOne val="branch"/>
          <dgm:animLvl val="lvl"/>
        </dgm:presLayoutVars>
      </dgm:prSet>
      <dgm:spPr/>
    </dgm:pt>
    <dgm:pt modelId="{89810D4C-9859-4097-81F1-7488746CCF98}" type="pres">
      <dgm:prSet presAssocID="{C1CD6796-60F2-4688-9272-DAB9CDCBDFFC}" presName="thickLine" presStyleLbl="alignNode1" presStyleIdx="0" presStyleCnt="8"/>
      <dgm:spPr/>
    </dgm:pt>
    <dgm:pt modelId="{24B889C4-EB83-4712-9B78-14E4C908DE6E}" type="pres">
      <dgm:prSet presAssocID="{C1CD6796-60F2-4688-9272-DAB9CDCBDFFC}" presName="horz1" presStyleCnt="0"/>
      <dgm:spPr/>
    </dgm:pt>
    <dgm:pt modelId="{C3A6351A-B2AE-411D-9BF8-07C0FA4F0543}" type="pres">
      <dgm:prSet presAssocID="{C1CD6796-60F2-4688-9272-DAB9CDCBDFFC}" presName="tx1" presStyleLbl="revTx" presStyleIdx="0" presStyleCnt="8"/>
      <dgm:spPr/>
    </dgm:pt>
    <dgm:pt modelId="{BECD9A82-3339-4D99-8110-95CBA589E038}" type="pres">
      <dgm:prSet presAssocID="{C1CD6796-60F2-4688-9272-DAB9CDCBDFFC}" presName="vert1" presStyleCnt="0"/>
      <dgm:spPr/>
    </dgm:pt>
    <dgm:pt modelId="{8D1703E2-61A5-410F-9F14-7D098082977F}" type="pres">
      <dgm:prSet presAssocID="{CB57A2DF-D35F-44AE-B0F9-331AD1CF12B4}" presName="thickLine" presStyleLbl="alignNode1" presStyleIdx="1" presStyleCnt="8"/>
      <dgm:spPr/>
    </dgm:pt>
    <dgm:pt modelId="{E16A670B-35B8-45E3-A894-9C5448FC01CC}" type="pres">
      <dgm:prSet presAssocID="{CB57A2DF-D35F-44AE-B0F9-331AD1CF12B4}" presName="horz1" presStyleCnt="0"/>
      <dgm:spPr/>
    </dgm:pt>
    <dgm:pt modelId="{6C0E30B9-8925-4BC7-BF76-3C670B7217F4}" type="pres">
      <dgm:prSet presAssocID="{CB57A2DF-D35F-44AE-B0F9-331AD1CF12B4}" presName="tx1" presStyleLbl="revTx" presStyleIdx="1" presStyleCnt="8"/>
      <dgm:spPr/>
    </dgm:pt>
    <dgm:pt modelId="{92919A4B-B0B3-4B2D-AD2F-4FC177C6406B}" type="pres">
      <dgm:prSet presAssocID="{CB57A2DF-D35F-44AE-B0F9-331AD1CF12B4}" presName="vert1" presStyleCnt="0"/>
      <dgm:spPr/>
    </dgm:pt>
    <dgm:pt modelId="{64CE15E7-9B4A-4E25-8943-5628417B05D6}" type="pres">
      <dgm:prSet presAssocID="{5F7403F9-0615-4D5F-ADF5-CA14A2EB5A6D}" presName="thickLine" presStyleLbl="alignNode1" presStyleIdx="2" presStyleCnt="8"/>
      <dgm:spPr/>
    </dgm:pt>
    <dgm:pt modelId="{70FEE814-6EF4-42E4-9D89-97F9B82568D0}" type="pres">
      <dgm:prSet presAssocID="{5F7403F9-0615-4D5F-ADF5-CA14A2EB5A6D}" presName="horz1" presStyleCnt="0"/>
      <dgm:spPr/>
    </dgm:pt>
    <dgm:pt modelId="{F0E3FEC1-1462-4C58-A575-7A0E8A900155}" type="pres">
      <dgm:prSet presAssocID="{5F7403F9-0615-4D5F-ADF5-CA14A2EB5A6D}" presName="tx1" presStyleLbl="revTx" presStyleIdx="2" presStyleCnt="8"/>
      <dgm:spPr/>
    </dgm:pt>
    <dgm:pt modelId="{AA4C24C6-DAE4-4FA7-B333-F1B161F5E801}" type="pres">
      <dgm:prSet presAssocID="{5F7403F9-0615-4D5F-ADF5-CA14A2EB5A6D}" presName="vert1" presStyleCnt="0"/>
      <dgm:spPr/>
    </dgm:pt>
    <dgm:pt modelId="{D4AF2F8F-EDB8-4A72-A455-F1C91AD82D1A}" type="pres">
      <dgm:prSet presAssocID="{255ADAB6-D869-487A-A34B-F614FF861EDD}" presName="thickLine" presStyleLbl="alignNode1" presStyleIdx="3" presStyleCnt="8"/>
      <dgm:spPr/>
    </dgm:pt>
    <dgm:pt modelId="{B775E06B-7494-4C58-A643-3D027B19EC82}" type="pres">
      <dgm:prSet presAssocID="{255ADAB6-D869-487A-A34B-F614FF861EDD}" presName="horz1" presStyleCnt="0"/>
      <dgm:spPr/>
    </dgm:pt>
    <dgm:pt modelId="{98E8FA5D-D1BC-43CF-8B73-AEE44A59916F}" type="pres">
      <dgm:prSet presAssocID="{255ADAB6-D869-487A-A34B-F614FF861EDD}" presName="tx1" presStyleLbl="revTx" presStyleIdx="3" presStyleCnt="8"/>
      <dgm:spPr/>
    </dgm:pt>
    <dgm:pt modelId="{1017E3BF-B581-492D-9C27-DCD7B9725AFD}" type="pres">
      <dgm:prSet presAssocID="{255ADAB6-D869-487A-A34B-F614FF861EDD}" presName="vert1" presStyleCnt="0"/>
      <dgm:spPr/>
    </dgm:pt>
    <dgm:pt modelId="{97B4FE25-FDC3-4927-91F0-47B79C5AE3CE}" type="pres">
      <dgm:prSet presAssocID="{4F28354E-DFCC-41FE-A3D3-6873FD74861B}" presName="thickLine" presStyleLbl="alignNode1" presStyleIdx="4" presStyleCnt="8"/>
      <dgm:spPr/>
    </dgm:pt>
    <dgm:pt modelId="{5D6FA3B9-C7AE-4AA0-B069-836108522757}" type="pres">
      <dgm:prSet presAssocID="{4F28354E-DFCC-41FE-A3D3-6873FD74861B}" presName="horz1" presStyleCnt="0"/>
      <dgm:spPr/>
    </dgm:pt>
    <dgm:pt modelId="{A5CA24F9-DBB5-4311-AFD8-D8ED8FAD0C76}" type="pres">
      <dgm:prSet presAssocID="{4F28354E-DFCC-41FE-A3D3-6873FD74861B}" presName="tx1" presStyleLbl="revTx" presStyleIdx="4" presStyleCnt="8"/>
      <dgm:spPr/>
    </dgm:pt>
    <dgm:pt modelId="{56A146DD-48C5-46AC-AA67-609C5C71F840}" type="pres">
      <dgm:prSet presAssocID="{4F28354E-DFCC-41FE-A3D3-6873FD74861B}" presName="vert1" presStyleCnt="0"/>
      <dgm:spPr/>
    </dgm:pt>
    <dgm:pt modelId="{4D6C54F5-3CA4-43BA-94A1-BA6C3332E70B}" type="pres">
      <dgm:prSet presAssocID="{F882F01B-918D-4F6E-BEE0-C92F3AC9B704}" presName="thickLine" presStyleLbl="alignNode1" presStyleIdx="5" presStyleCnt="8"/>
      <dgm:spPr/>
    </dgm:pt>
    <dgm:pt modelId="{81B7738B-C426-4B80-A9F8-D7A3E076E422}" type="pres">
      <dgm:prSet presAssocID="{F882F01B-918D-4F6E-BEE0-C92F3AC9B704}" presName="horz1" presStyleCnt="0"/>
      <dgm:spPr/>
    </dgm:pt>
    <dgm:pt modelId="{DBC3F919-3E21-49F1-8166-D3450CE38443}" type="pres">
      <dgm:prSet presAssocID="{F882F01B-918D-4F6E-BEE0-C92F3AC9B704}" presName="tx1" presStyleLbl="revTx" presStyleIdx="5" presStyleCnt="8"/>
      <dgm:spPr/>
    </dgm:pt>
    <dgm:pt modelId="{F04CA5E0-2DF8-4807-8E89-BF999FE0C981}" type="pres">
      <dgm:prSet presAssocID="{F882F01B-918D-4F6E-BEE0-C92F3AC9B704}" presName="vert1" presStyleCnt="0"/>
      <dgm:spPr/>
    </dgm:pt>
    <dgm:pt modelId="{9F260E13-38F0-448F-8C26-BF8BFC436A88}" type="pres">
      <dgm:prSet presAssocID="{8BB57376-5FD7-4415-B889-79AE89A3ADB6}" presName="thickLine" presStyleLbl="alignNode1" presStyleIdx="6" presStyleCnt="8"/>
      <dgm:spPr/>
    </dgm:pt>
    <dgm:pt modelId="{858D0A31-777F-451E-8AA0-40277C146523}" type="pres">
      <dgm:prSet presAssocID="{8BB57376-5FD7-4415-B889-79AE89A3ADB6}" presName="horz1" presStyleCnt="0"/>
      <dgm:spPr/>
    </dgm:pt>
    <dgm:pt modelId="{D361588F-3C27-464F-BECB-E853CC95FEE7}" type="pres">
      <dgm:prSet presAssocID="{8BB57376-5FD7-4415-B889-79AE89A3ADB6}" presName="tx1" presStyleLbl="revTx" presStyleIdx="6" presStyleCnt="8"/>
      <dgm:spPr/>
    </dgm:pt>
    <dgm:pt modelId="{0927E69F-21E0-4EFA-B1CA-657B931E0D47}" type="pres">
      <dgm:prSet presAssocID="{8BB57376-5FD7-4415-B889-79AE89A3ADB6}" presName="vert1" presStyleCnt="0"/>
      <dgm:spPr/>
    </dgm:pt>
    <dgm:pt modelId="{E251A917-2A0A-4AE1-A0D8-D6812A987364}" type="pres">
      <dgm:prSet presAssocID="{822A8703-B0DD-4873-86B7-37E76A8728E3}" presName="thickLine" presStyleLbl="alignNode1" presStyleIdx="7" presStyleCnt="8"/>
      <dgm:spPr/>
    </dgm:pt>
    <dgm:pt modelId="{1D9F0716-3990-4BB0-B2AB-59D09219F4CB}" type="pres">
      <dgm:prSet presAssocID="{822A8703-B0DD-4873-86B7-37E76A8728E3}" presName="horz1" presStyleCnt="0"/>
      <dgm:spPr/>
    </dgm:pt>
    <dgm:pt modelId="{C1B57A25-614F-41D5-B98A-2E05D8DE97F3}" type="pres">
      <dgm:prSet presAssocID="{822A8703-B0DD-4873-86B7-37E76A8728E3}" presName="tx1" presStyleLbl="revTx" presStyleIdx="7" presStyleCnt="8"/>
      <dgm:spPr/>
    </dgm:pt>
    <dgm:pt modelId="{9637F015-DE76-4A6A-BE49-B3DBA7C2E084}" type="pres">
      <dgm:prSet presAssocID="{822A8703-B0DD-4873-86B7-37E76A8728E3}" presName="vert1" presStyleCnt="0"/>
      <dgm:spPr/>
    </dgm:pt>
  </dgm:ptLst>
  <dgm:cxnLst>
    <dgm:cxn modelId="{C287AC1C-0DCC-4493-887F-AF9805982D50}" type="presOf" srcId="{0FAC8822-FDC3-4A8A-B95D-7F732ED27B4D}" destId="{C7F300C2-B50C-4B2F-8E23-F8D67BFB2D0A}" srcOrd="0" destOrd="0" presId="urn:microsoft.com/office/officeart/2008/layout/LinedList"/>
    <dgm:cxn modelId="{F39FD01F-5CAF-43B1-873A-EEB93E8B548D}" type="presOf" srcId="{CB57A2DF-D35F-44AE-B0F9-331AD1CF12B4}" destId="{6C0E30B9-8925-4BC7-BF76-3C670B7217F4}" srcOrd="0" destOrd="0" presId="urn:microsoft.com/office/officeart/2008/layout/LinedList"/>
    <dgm:cxn modelId="{31A9CE39-3AB4-4220-8FF5-9E2709544B50}" srcId="{0FAC8822-FDC3-4A8A-B95D-7F732ED27B4D}" destId="{CB57A2DF-D35F-44AE-B0F9-331AD1CF12B4}" srcOrd="1" destOrd="0" parTransId="{11D19A00-EB12-45A0-95B5-F6F89F7EDABB}" sibTransId="{5CD08089-DF19-499B-8DF0-6E4070EFF48C}"/>
    <dgm:cxn modelId="{FE98293D-F898-449B-A4C6-038F4896D09B}" srcId="{0FAC8822-FDC3-4A8A-B95D-7F732ED27B4D}" destId="{F882F01B-918D-4F6E-BEE0-C92F3AC9B704}" srcOrd="5" destOrd="0" parTransId="{CAF05343-5775-4F55-A48C-79B3AF1EF016}" sibTransId="{F1553B18-9824-4281-966F-3C35DD826AAA}"/>
    <dgm:cxn modelId="{1D761947-3D85-4C7A-A2AB-0E8DD5326FEB}" type="presOf" srcId="{F882F01B-918D-4F6E-BEE0-C92F3AC9B704}" destId="{DBC3F919-3E21-49F1-8166-D3450CE38443}" srcOrd="0" destOrd="0" presId="urn:microsoft.com/office/officeart/2008/layout/LinedList"/>
    <dgm:cxn modelId="{7BE2B86E-FB7F-4C9E-AD9C-83F001EA0405}" type="presOf" srcId="{C1CD6796-60F2-4688-9272-DAB9CDCBDFFC}" destId="{C3A6351A-B2AE-411D-9BF8-07C0FA4F0543}" srcOrd="0" destOrd="0" presId="urn:microsoft.com/office/officeart/2008/layout/LinedList"/>
    <dgm:cxn modelId="{CC6E7A72-B304-4C4C-B9C7-1EA593AD33B7}" srcId="{0FAC8822-FDC3-4A8A-B95D-7F732ED27B4D}" destId="{8BB57376-5FD7-4415-B889-79AE89A3ADB6}" srcOrd="6" destOrd="0" parTransId="{23C07F2E-7289-4157-8B01-E334938A50BD}" sibTransId="{CC4CEBD9-ACE6-47EB-AA67-A675E40B4A15}"/>
    <dgm:cxn modelId="{7D711576-F402-4183-8349-00C079E44015}" type="presOf" srcId="{822A8703-B0DD-4873-86B7-37E76A8728E3}" destId="{C1B57A25-614F-41D5-B98A-2E05D8DE97F3}" srcOrd="0" destOrd="0" presId="urn:microsoft.com/office/officeart/2008/layout/LinedList"/>
    <dgm:cxn modelId="{67AC6E7F-58FB-4EEC-8558-D1A13FA27A10}" type="presOf" srcId="{255ADAB6-D869-487A-A34B-F614FF861EDD}" destId="{98E8FA5D-D1BC-43CF-8B73-AEE44A59916F}" srcOrd="0" destOrd="0" presId="urn:microsoft.com/office/officeart/2008/layout/LinedList"/>
    <dgm:cxn modelId="{47B40E8E-CE6E-4798-9B27-64EFA35DADF2}" srcId="{0FAC8822-FDC3-4A8A-B95D-7F732ED27B4D}" destId="{5F7403F9-0615-4D5F-ADF5-CA14A2EB5A6D}" srcOrd="2" destOrd="0" parTransId="{E61C6902-4A86-4D58-944E-D3CEA1FA6A9C}" sibTransId="{4E50D703-49A4-48D1-B739-056A24BDA0B5}"/>
    <dgm:cxn modelId="{A1F55E96-585E-4D13-9FA0-DA1DB1E0F1B1}" type="presOf" srcId="{4F28354E-DFCC-41FE-A3D3-6873FD74861B}" destId="{A5CA24F9-DBB5-4311-AFD8-D8ED8FAD0C76}" srcOrd="0" destOrd="0" presId="urn:microsoft.com/office/officeart/2008/layout/LinedList"/>
    <dgm:cxn modelId="{2719E198-5331-4EBE-AA4B-4535377232D4}" srcId="{0FAC8822-FDC3-4A8A-B95D-7F732ED27B4D}" destId="{C1CD6796-60F2-4688-9272-DAB9CDCBDFFC}" srcOrd="0" destOrd="0" parTransId="{38C9EB9D-A230-466F-BBF0-982C906C2E34}" sibTransId="{0B3A0A47-046E-4BB7-9D27-C81AE252689E}"/>
    <dgm:cxn modelId="{1C1B2B9A-EB24-40C8-B229-5BD184CAF3EC}" srcId="{0FAC8822-FDC3-4A8A-B95D-7F732ED27B4D}" destId="{822A8703-B0DD-4873-86B7-37E76A8728E3}" srcOrd="7" destOrd="0" parTransId="{CA70D6CF-D6E2-40B4-979D-12D973039F57}" sibTransId="{5F09C3A8-4BB5-4D59-B90C-6F277C2899ED}"/>
    <dgm:cxn modelId="{933AD7A5-9D18-444D-AD0B-20D53715A6CD}" srcId="{0FAC8822-FDC3-4A8A-B95D-7F732ED27B4D}" destId="{255ADAB6-D869-487A-A34B-F614FF861EDD}" srcOrd="3" destOrd="0" parTransId="{0A287381-7AB2-48D5-B0C6-436FF5280181}" sibTransId="{62C2A92C-A793-4064-AA58-F1D7FD01D182}"/>
    <dgm:cxn modelId="{C08B85C5-628C-4D02-BBA2-BCCB7BCB4F64}" type="presOf" srcId="{5F7403F9-0615-4D5F-ADF5-CA14A2EB5A6D}" destId="{F0E3FEC1-1462-4C58-A575-7A0E8A900155}" srcOrd="0" destOrd="0" presId="urn:microsoft.com/office/officeart/2008/layout/LinedList"/>
    <dgm:cxn modelId="{B04534CF-A23E-4408-AFBB-D809E9BF1F68}" type="presOf" srcId="{8BB57376-5FD7-4415-B889-79AE89A3ADB6}" destId="{D361588F-3C27-464F-BECB-E853CC95FEE7}" srcOrd="0" destOrd="0" presId="urn:microsoft.com/office/officeart/2008/layout/LinedList"/>
    <dgm:cxn modelId="{52F806ED-D103-4A7A-8061-BC96F6E13080}" srcId="{0FAC8822-FDC3-4A8A-B95D-7F732ED27B4D}" destId="{4F28354E-DFCC-41FE-A3D3-6873FD74861B}" srcOrd="4" destOrd="0" parTransId="{FA2445EB-95DD-4AE7-920A-FF30DD5203F5}" sibTransId="{E1E09657-6763-45FB-BDD6-61ADD35BE3D6}"/>
    <dgm:cxn modelId="{34846DCB-E205-43A1-B793-BC585F1B0D30}" type="presParOf" srcId="{C7F300C2-B50C-4B2F-8E23-F8D67BFB2D0A}" destId="{89810D4C-9859-4097-81F1-7488746CCF98}" srcOrd="0" destOrd="0" presId="urn:microsoft.com/office/officeart/2008/layout/LinedList"/>
    <dgm:cxn modelId="{66271D67-CB29-4468-B362-C6C8AE81BF65}" type="presParOf" srcId="{C7F300C2-B50C-4B2F-8E23-F8D67BFB2D0A}" destId="{24B889C4-EB83-4712-9B78-14E4C908DE6E}" srcOrd="1" destOrd="0" presId="urn:microsoft.com/office/officeart/2008/layout/LinedList"/>
    <dgm:cxn modelId="{399F7000-7445-40BE-B392-F2F7C5E18D64}" type="presParOf" srcId="{24B889C4-EB83-4712-9B78-14E4C908DE6E}" destId="{C3A6351A-B2AE-411D-9BF8-07C0FA4F0543}" srcOrd="0" destOrd="0" presId="urn:microsoft.com/office/officeart/2008/layout/LinedList"/>
    <dgm:cxn modelId="{B1763500-52A0-44A8-8912-938CD135C7B9}" type="presParOf" srcId="{24B889C4-EB83-4712-9B78-14E4C908DE6E}" destId="{BECD9A82-3339-4D99-8110-95CBA589E038}" srcOrd="1" destOrd="0" presId="urn:microsoft.com/office/officeart/2008/layout/LinedList"/>
    <dgm:cxn modelId="{C098E0C3-4ED6-4630-8C55-0E4A8768F049}" type="presParOf" srcId="{C7F300C2-B50C-4B2F-8E23-F8D67BFB2D0A}" destId="{8D1703E2-61A5-410F-9F14-7D098082977F}" srcOrd="2" destOrd="0" presId="urn:microsoft.com/office/officeart/2008/layout/LinedList"/>
    <dgm:cxn modelId="{8E000307-6334-4C48-90AD-1D035003DEF6}" type="presParOf" srcId="{C7F300C2-B50C-4B2F-8E23-F8D67BFB2D0A}" destId="{E16A670B-35B8-45E3-A894-9C5448FC01CC}" srcOrd="3" destOrd="0" presId="urn:microsoft.com/office/officeart/2008/layout/LinedList"/>
    <dgm:cxn modelId="{A982D4D6-D8A3-4B93-ADA6-EE98E1257535}" type="presParOf" srcId="{E16A670B-35B8-45E3-A894-9C5448FC01CC}" destId="{6C0E30B9-8925-4BC7-BF76-3C670B7217F4}" srcOrd="0" destOrd="0" presId="urn:microsoft.com/office/officeart/2008/layout/LinedList"/>
    <dgm:cxn modelId="{4B432BD7-41FB-4EE8-A2DA-BD89FD2B7F4B}" type="presParOf" srcId="{E16A670B-35B8-45E3-A894-9C5448FC01CC}" destId="{92919A4B-B0B3-4B2D-AD2F-4FC177C6406B}" srcOrd="1" destOrd="0" presId="urn:microsoft.com/office/officeart/2008/layout/LinedList"/>
    <dgm:cxn modelId="{B14E5535-2C48-49D1-85AB-3D41F371D2B8}" type="presParOf" srcId="{C7F300C2-B50C-4B2F-8E23-F8D67BFB2D0A}" destId="{64CE15E7-9B4A-4E25-8943-5628417B05D6}" srcOrd="4" destOrd="0" presId="urn:microsoft.com/office/officeart/2008/layout/LinedList"/>
    <dgm:cxn modelId="{E7093EAE-C977-47D7-B9AF-351D1F7F9E30}" type="presParOf" srcId="{C7F300C2-B50C-4B2F-8E23-F8D67BFB2D0A}" destId="{70FEE814-6EF4-42E4-9D89-97F9B82568D0}" srcOrd="5" destOrd="0" presId="urn:microsoft.com/office/officeart/2008/layout/LinedList"/>
    <dgm:cxn modelId="{0CAAA4BE-5E96-4DBE-8AC7-3DCB76116B80}" type="presParOf" srcId="{70FEE814-6EF4-42E4-9D89-97F9B82568D0}" destId="{F0E3FEC1-1462-4C58-A575-7A0E8A900155}" srcOrd="0" destOrd="0" presId="urn:microsoft.com/office/officeart/2008/layout/LinedList"/>
    <dgm:cxn modelId="{F9C66170-9EE8-4DBC-947E-9DA70F04922D}" type="presParOf" srcId="{70FEE814-6EF4-42E4-9D89-97F9B82568D0}" destId="{AA4C24C6-DAE4-4FA7-B333-F1B161F5E801}" srcOrd="1" destOrd="0" presId="urn:microsoft.com/office/officeart/2008/layout/LinedList"/>
    <dgm:cxn modelId="{16E788E5-7CE7-48AC-864C-4E990BA3C37A}" type="presParOf" srcId="{C7F300C2-B50C-4B2F-8E23-F8D67BFB2D0A}" destId="{D4AF2F8F-EDB8-4A72-A455-F1C91AD82D1A}" srcOrd="6" destOrd="0" presId="urn:microsoft.com/office/officeart/2008/layout/LinedList"/>
    <dgm:cxn modelId="{6C810E53-90C4-43C5-B17B-543D3A298406}" type="presParOf" srcId="{C7F300C2-B50C-4B2F-8E23-F8D67BFB2D0A}" destId="{B775E06B-7494-4C58-A643-3D027B19EC82}" srcOrd="7" destOrd="0" presId="urn:microsoft.com/office/officeart/2008/layout/LinedList"/>
    <dgm:cxn modelId="{8B828FEE-17AA-4F6D-8A1B-A6D598945654}" type="presParOf" srcId="{B775E06B-7494-4C58-A643-3D027B19EC82}" destId="{98E8FA5D-D1BC-43CF-8B73-AEE44A59916F}" srcOrd="0" destOrd="0" presId="urn:microsoft.com/office/officeart/2008/layout/LinedList"/>
    <dgm:cxn modelId="{3989BEBC-09EC-46F8-A480-345D8E56DDD0}" type="presParOf" srcId="{B775E06B-7494-4C58-A643-3D027B19EC82}" destId="{1017E3BF-B581-492D-9C27-DCD7B9725AFD}" srcOrd="1" destOrd="0" presId="urn:microsoft.com/office/officeart/2008/layout/LinedList"/>
    <dgm:cxn modelId="{8ED47765-0EE9-4986-8857-27FB88D30152}" type="presParOf" srcId="{C7F300C2-B50C-4B2F-8E23-F8D67BFB2D0A}" destId="{97B4FE25-FDC3-4927-91F0-47B79C5AE3CE}" srcOrd="8" destOrd="0" presId="urn:microsoft.com/office/officeart/2008/layout/LinedList"/>
    <dgm:cxn modelId="{ABF4C7EE-5929-4E15-93FE-A2B98B68C7F2}" type="presParOf" srcId="{C7F300C2-B50C-4B2F-8E23-F8D67BFB2D0A}" destId="{5D6FA3B9-C7AE-4AA0-B069-836108522757}" srcOrd="9" destOrd="0" presId="urn:microsoft.com/office/officeart/2008/layout/LinedList"/>
    <dgm:cxn modelId="{7C81A1C1-0A24-42C6-A45F-0AE2ACB86C31}" type="presParOf" srcId="{5D6FA3B9-C7AE-4AA0-B069-836108522757}" destId="{A5CA24F9-DBB5-4311-AFD8-D8ED8FAD0C76}" srcOrd="0" destOrd="0" presId="urn:microsoft.com/office/officeart/2008/layout/LinedList"/>
    <dgm:cxn modelId="{90873154-FBFA-46DE-B6CD-9BE21C867CC9}" type="presParOf" srcId="{5D6FA3B9-C7AE-4AA0-B069-836108522757}" destId="{56A146DD-48C5-46AC-AA67-609C5C71F840}" srcOrd="1" destOrd="0" presId="urn:microsoft.com/office/officeart/2008/layout/LinedList"/>
    <dgm:cxn modelId="{B11A19E8-9F38-49C1-B89D-4816E63A438D}" type="presParOf" srcId="{C7F300C2-B50C-4B2F-8E23-F8D67BFB2D0A}" destId="{4D6C54F5-3CA4-43BA-94A1-BA6C3332E70B}" srcOrd="10" destOrd="0" presId="urn:microsoft.com/office/officeart/2008/layout/LinedList"/>
    <dgm:cxn modelId="{22CE03EA-5626-46F1-9723-FAAB57ED10A4}" type="presParOf" srcId="{C7F300C2-B50C-4B2F-8E23-F8D67BFB2D0A}" destId="{81B7738B-C426-4B80-A9F8-D7A3E076E422}" srcOrd="11" destOrd="0" presId="urn:microsoft.com/office/officeart/2008/layout/LinedList"/>
    <dgm:cxn modelId="{52369CC5-F81A-48A8-A016-49C18866A356}" type="presParOf" srcId="{81B7738B-C426-4B80-A9F8-D7A3E076E422}" destId="{DBC3F919-3E21-49F1-8166-D3450CE38443}" srcOrd="0" destOrd="0" presId="urn:microsoft.com/office/officeart/2008/layout/LinedList"/>
    <dgm:cxn modelId="{B195E94D-2AF7-4631-A82A-C210A0B06054}" type="presParOf" srcId="{81B7738B-C426-4B80-A9F8-D7A3E076E422}" destId="{F04CA5E0-2DF8-4807-8E89-BF999FE0C981}" srcOrd="1" destOrd="0" presId="urn:microsoft.com/office/officeart/2008/layout/LinedList"/>
    <dgm:cxn modelId="{4953A55D-5C74-4295-BEF5-D9400710CDB7}" type="presParOf" srcId="{C7F300C2-B50C-4B2F-8E23-F8D67BFB2D0A}" destId="{9F260E13-38F0-448F-8C26-BF8BFC436A88}" srcOrd="12" destOrd="0" presId="urn:microsoft.com/office/officeart/2008/layout/LinedList"/>
    <dgm:cxn modelId="{F011CEEA-2623-495C-9158-64B30AD5093D}" type="presParOf" srcId="{C7F300C2-B50C-4B2F-8E23-F8D67BFB2D0A}" destId="{858D0A31-777F-451E-8AA0-40277C146523}" srcOrd="13" destOrd="0" presId="urn:microsoft.com/office/officeart/2008/layout/LinedList"/>
    <dgm:cxn modelId="{D2571F31-7FA8-4F12-BF1C-7D423A48785B}" type="presParOf" srcId="{858D0A31-777F-451E-8AA0-40277C146523}" destId="{D361588F-3C27-464F-BECB-E853CC95FEE7}" srcOrd="0" destOrd="0" presId="urn:microsoft.com/office/officeart/2008/layout/LinedList"/>
    <dgm:cxn modelId="{52DD136E-897C-4D70-BB70-C4A89FFFBB1B}" type="presParOf" srcId="{858D0A31-777F-451E-8AA0-40277C146523}" destId="{0927E69F-21E0-4EFA-B1CA-657B931E0D47}" srcOrd="1" destOrd="0" presId="urn:microsoft.com/office/officeart/2008/layout/LinedList"/>
    <dgm:cxn modelId="{5D12CBA4-CFB9-4EE9-8CC0-3F37649733AD}" type="presParOf" srcId="{C7F300C2-B50C-4B2F-8E23-F8D67BFB2D0A}" destId="{E251A917-2A0A-4AE1-A0D8-D6812A987364}" srcOrd="14" destOrd="0" presId="urn:microsoft.com/office/officeart/2008/layout/LinedList"/>
    <dgm:cxn modelId="{0BB6B5C8-3D82-40D7-850B-C94FB4384251}" type="presParOf" srcId="{C7F300C2-B50C-4B2F-8E23-F8D67BFB2D0A}" destId="{1D9F0716-3990-4BB0-B2AB-59D09219F4CB}" srcOrd="15" destOrd="0" presId="urn:microsoft.com/office/officeart/2008/layout/LinedList"/>
    <dgm:cxn modelId="{32AB6242-E0B0-4A68-A59A-322316D08F8E}" type="presParOf" srcId="{1D9F0716-3990-4BB0-B2AB-59D09219F4CB}" destId="{C1B57A25-614F-41D5-B98A-2E05D8DE97F3}" srcOrd="0" destOrd="0" presId="urn:microsoft.com/office/officeart/2008/layout/LinedList"/>
    <dgm:cxn modelId="{88202E28-60E9-4710-A207-692891E718E1}" type="presParOf" srcId="{1D9F0716-3990-4BB0-B2AB-59D09219F4CB}" destId="{9637F015-DE76-4A6A-BE49-B3DBA7C2E084}"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10D4C-9859-4097-81F1-7488746CCF98}">
      <dsp:nvSpPr>
        <dsp:cNvPr id="0" name=""/>
        <dsp:cNvSpPr/>
      </dsp:nvSpPr>
      <dsp:spPr>
        <a:xfrm>
          <a:off x="0" y="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6351A-B2AE-411D-9BF8-07C0FA4F0543}">
      <dsp:nvSpPr>
        <dsp:cNvPr id="0" name=""/>
        <dsp:cNvSpPr/>
      </dsp:nvSpPr>
      <dsp:spPr>
        <a:xfrm>
          <a:off x="0" y="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PROBLEM STATEMENT</a:t>
          </a:r>
        </a:p>
      </dsp:txBody>
      <dsp:txXfrm>
        <a:off x="0" y="0"/>
        <a:ext cx="7573992" cy="380873"/>
      </dsp:txXfrm>
    </dsp:sp>
    <dsp:sp modelId="{8D1703E2-61A5-410F-9F14-7D098082977F}">
      <dsp:nvSpPr>
        <dsp:cNvPr id="0" name=""/>
        <dsp:cNvSpPr/>
      </dsp:nvSpPr>
      <dsp:spPr>
        <a:xfrm>
          <a:off x="0" y="38087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E30B9-8925-4BC7-BF76-3C670B7217F4}">
      <dsp:nvSpPr>
        <dsp:cNvPr id="0" name=""/>
        <dsp:cNvSpPr/>
      </dsp:nvSpPr>
      <dsp:spPr>
        <a:xfrm>
          <a:off x="0" y="38087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PROJECT OVERVIEW</a:t>
          </a:r>
        </a:p>
      </dsp:txBody>
      <dsp:txXfrm>
        <a:off x="0" y="380873"/>
        <a:ext cx="7573992" cy="380873"/>
      </dsp:txXfrm>
    </dsp:sp>
    <dsp:sp modelId="{64CE15E7-9B4A-4E25-8943-5628417B05D6}">
      <dsp:nvSpPr>
        <dsp:cNvPr id="0" name=""/>
        <dsp:cNvSpPr/>
      </dsp:nvSpPr>
      <dsp:spPr>
        <a:xfrm>
          <a:off x="0" y="761746"/>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3FEC1-1462-4C58-A575-7A0E8A900155}">
      <dsp:nvSpPr>
        <dsp:cNvPr id="0" name=""/>
        <dsp:cNvSpPr/>
      </dsp:nvSpPr>
      <dsp:spPr>
        <a:xfrm>
          <a:off x="0" y="761746"/>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WHO ARE THE END USERS</a:t>
          </a:r>
        </a:p>
      </dsp:txBody>
      <dsp:txXfrm>
        <a:off x="0" y="761746"/>
        <a:ext cx="7573992" cy="380873"/>
      </dsp:txXfrm>
    </dsp:sp>
    <dsp:sp modelId="{D4AF2F8F-EDB8-4A72-A455-F1C91AD82D1A}">
      <dsp:nvSpPr>
        <dsp:cNvPr id="0" name=""/>
        <dsp:cNvSpPr/>
      </dsp:nvSpPr>
      <dsp:spPr>
        <a:xfrm>
          <a:off x="0" y="114262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8FA5D-D1BC-43CF-8B73-AEE44A59916F}">
      <dsp:nvSpPr>
        <dsp:cNvPr id="0" name=""/>
        <dsp:cNvSpPr/>
      </dsp:nvSpPr>
      <dsp:spPr>
        <a:xfrm>
          <a:off x="0" y="114262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OUR SOLUTIONS ND ITS VALUE PROPORTION</a:t>
          </a:r>
        </a:p>
      </dsp:txBody>
      <dsp:txXfrm>
        <a:off x="0" y="1142620"/>
        <a:ext cx="7573992" cy="380873"/>
      </dsp:txXfrm>
    </dsp:sp>
    <dsp:sp modelId="{97B4FE25-FDC3-4927-91F0-47B79C5AE3CE}">
      <dsp:nvSpPr>
        <dsp:cNvPr id="0" name=""/>
        <dsp:cNvSpPr/>
      </dsp:nvSpPr>
      <dsp:spPr>
        <a:xfrm>
          <a:off x="0" y="152349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CA24F9-DBB5-4311-AFD8-D8ED8FAD0C76}">
      <dsp:nvSpPr>
        <dsp:cNvPr id="0" name=""/>
        <dsp:cNvSpPr/>
      </dsp:nvSpPr>
      <dsp:spPr>
        <a:xfrm>
          <a:off x="0" y="152349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WOW IN OUR SOLUTION</a:t>
          </a:r>
        </a:p>
      </dsp:txBody>
      <dsp:txXfrm>
        <a:off x="0" y="1523493"/>
        <a:ext cx="7573992" cy="380873"/>
      </dsp:txXfrm>
    </dsp:sp>
    <dsp:sp modelId="{4D6C54F5-3CA4-43BA-94A1-BA6C3332E70B}">
      <dsp:nvSpPr>
        <dsp:cNvPr id="0" name=""/>
        <dsp:cNvSpPr/>
      </dsp:nvSpPr>
      <dsp:spPr>
        <a:xfrm>
          <a:off x="0" y="1904367"/>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3F919-3E21-49F1-8166-D3450CE38443}">
      <dsp:nvSpPr>
        <dsp:cNvPr id="0" name=""/>
        <dsp:cNvSpPr/>
      </dsp:nvSpPr>
      <dsp:spPr>
        <a:xfrm>
          <a:off x="0" y="1904367"/>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MODELLING</a:t>
          </a:r>
        </a:p>
      </dsp:txBody>
      <dsp:txXfrm>
        <a:off x="0" y="1904367"/>
        <a:ext cx="7573992" cy="380873"/>
      </dsp:txXfrm>
    </dsp:sp>
    <dsp:sp modelId="{9F260E13-38F0-448F-8C26-BF8BFC436A88}">
      <dsp:nvSpPr>
        <dsp:cNvPr id="0" name=""/>
        <dsp:cNvSpPr/>
      </dsp:nvSpPr>
      <dsp:spPr>
        <a:xfrm>
          <a:off x="0" y="228524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61588F-3C27-464F-BECB-E853CC95FEE7}">
      <dsp:nvSpPr>
        <dsp:cNvPr id="0" name=""/>
        <dsp:cNvSpPr/>
      </dsp:nvSpPr>
      <dsp:spPr>
        <a:xfrm>
          <a:off x="0" y="228524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RESULTS</a:t>
          </a:r>
        </a:p>
      </dsp:txBody>
      <dsp:txXfrm>
        <a:off x="0" y="2285240"/>
        <a:ext cx="7573992" cy="380873"/>
      </dsp:txXfrm>
    </dsp:sp>
    <dsp:sp modelId="{E251A917-2A0A-4AE1-A0D8-D6812A987364}">
      <dsp:nvSpPr>
        <dsp:cNvPr id="0" name=""/>
        <dsp:cNvSpPr/>
      </dsp:nvSpPr>
      <dsp:spPr>
        <a:xfrm>
          <a:off x="0" y="2666114"/>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57A25-614F-41D5-B98A-2E05D8DE97F3}">
      <dsp:nvSpPr>
        <dsp:cNvPr id="0" name=""/>
        <dsp:cNvSpPr/>
      </dsp:nvSpPr>
      <dsp:spPr>
        <a:xfrm>
          <a:off x="0" y="2666114"/>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2666114"/>
        <a:ext cx="7573992" cy="380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4/5/2024</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23188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40846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22842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94694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80417-7551-4BB7-AB9B-BE9FDD7F5C8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05981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80417-7551-4BB7-AB9B-BE9FDD7F5C86}"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412625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80417-7551-4BB7-AB9B-BE9FDD7F5C86}"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28894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B80417-7551-4BB7-AB9B-BE9FDD7F5C86}"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94321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80417-7551-4BB7-AB9B-BE9FDD7F5C86}"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62561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B80417-7551-4BB7-AB9B-BE9FDD7F5C86}"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13957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B80417-7551-4BB7-AB9B-BE9FDD7F5C86}" type="datetimeFigureOut">
              <a:rPr lang="en-US" smtClean="0"/>
              <a:t>4/5/2024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19292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B80417-7551-4BB7-AB9B-BE9FDD7F5C86}" type="datetimeFigureOut">
              <a:rPr lang="en-US" smtClean="0"/>
              <a:t>4/5/2024</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FF2647E-6BB9-4034-9443-8C00CD6AA4BC}"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531112"/>
      </p:ext>
    </p:extLst>
  </p:cSld>
  <p:clrMap bg1="dk1" tx1="lt1" bg2="dk2" tx2="lt2" accent1="accent1" accent2="accent2" accent3="accent3" accent4="accent4" accent5="accent5" accent6="accent6" hlink="hlink" folHlink="folHlink"/>
  <p:sldLayoutIdLst>
    <p:sldLayoutId id="2147484468" r:id="rId1"/>
    <p:sldLayoutId id="2147484469" r:id="rId2"/>
    <p:sldLayoutId id="2147484470" r:id="rId3"/>
    <p:sldLayoutId id="2147484471" r:id="rId4"/>
    <p:sldLayoutId id="2147484472" r:id="rId5"/>
    <p:sldLayoutId id="2147484473" r:id="rId6"/>
    <p:sldLayoutId id="2147484474" r:id="rId7"/>
    <p:sldLayoutId id="2147484475" r:id="rId8"/>
    <p:sldLayoutId id="2147484476" r:id="rId9"/>
    <p:sldLayoutId id="2147484477" r:id="rId10"/>
    <p:sldLayoutId id="2147484478"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hyperlink" Target="https://grouplens.org/datasets/movielens/" TargetMode="Externa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21.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 /><Relationship Id="rId3" Type="http://schemas.openxmlformats.org/officeDocument/2006/relationships/image" Target="../media/image6.svg" /><Relationship Id="rId7" Type="http://schemas.openxmlformats.org/officeDocument/2006/relationships/diagramLayout" Target="../diagrams/layout1.xml" /><Relationship Id="rId2" Type="http://schemas.openxmlformats.org/officeDocument/2006/relationships/image" Target="../media/image5.png" /><Relationship Id="rId1" Type="http://schemas.openxmlformats.org/officeDocument/2006/relationships/slideLayout" Target="../slideLayouts/slideLayout2.xml" /><Relationship Id="rId6" Type="http://schemas.openxmlformats.org/officeDocument/2006/relationships/diagramData" Target="../diagrams/data1.xml" /><Relationship Id="rId5" Type="http://schemas.openxmlformats.org/officeDocument/2006/relationships/image" Target="../media/image8.svg" /><Relationship Id="rId10" Type="http://schemas.microsoft.com/office/2007/relationships/diagramDrawing" Target="../diagrams/drawing1.xml" /><Relationship Id="rId4" Type="http://schemas.openxmlformats.org/officeDocument/2006/relationships/image" Target="../media/image7.png" /><Relationship Id="rId9" Type="http://schemas.openxmlformats.org/officeDocument/2006/relationships/diagramColors" Target="../diagrams/colors1.xml" /></Relationships>
</file>

<file path=ppt/slides/_rels/slide4.xml.rels><?xml version="1.0" encoding="UTF-8" standalone="yes"?>
<Relationships xmlns="http://schemas.openxmlformats.org/package/2006/relationships"><Relationship Id="rId3" Type="http://schemas.openxmlformats.org/officeDocument/2006/relationships/image" Target="../media/image10.sv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hyperlink" Target="https://www.llegarasalto.com/docs/fct/tutorialfct/usuarios_y_funciones.html" TargetMode="Externa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8328-DB58-F05F-643F-ADC78106C9B9}"/>
              </a:ext>
            </a:extLst>
          </p:cNvPr>
          <p:cNvSpPr>
            <a:spLocks noGrp="1"/>
          </p:cNvSpPr>
          <p:nvPr>
            <p:ph type="ctrTitle"/>
          </p:nvPr>
        </p:nvSpPr>
        <p:spPr>
          <a:xfrm>
            <a:off x="1504336" y="1450931"/>
            <a:ext cx="5211095" cy="836287"/>
          </a:xfrm>
        </p:spPr>
        <p:txBody>
          <a:bodyPr>
            <a:normAutofit/>
          </a:bodyPr>
          <a:lstStyle/>
          <a:p>
            <a:r>
              <a:rPr lang="en-US" sz="2400" b="1" dirty="0">
                <a:solidFill>
                  <a:schemeClr val="accent1">
                    <a:lumMod val="75000"/>
                  </a:schemeClr>
                </a:solidFill>
                <a:latin typeface="Rockwell"/>
                <a:cs typeface="Arial"/>
              </a:rPr>
              <a:t>PRESENTED BY:</a:t>
            </a:r>
          </a:p>
        </p:txBody>
      </p:sp>
      <p:sp>
        <p:nvSpPr>
          <p:cNvPr id="3" name="Subtitle 2">
            <a:extLst>
              <a:ext uri="{FF2B5EF4-FFF2-40B4-BE49-F238E27FC236}">
                <a16:creationId xmlns:a16="http://schemas.microsoft.com/office/drawing/2014/main" id="{DAC2A816-3357-2AB7-301E-122CFA555AF5}"/>
              </a:ext>
            </a:extLst>
          </p:cNvPr>
          <p:cNvSpPr>
            <a:spLocks noGrp="1"/>
          </p:cNvSpPr>
          <p:nvPr>
            <p:ph type="subTitle" idx="1"/>
          </p:nvPr>
        </p:nvSpPr>
        <p:spPr>
          <a:xfrm>
            <a:off x="3779205" y="2646651"/>
            <a:ext cx="8760542" cy="2760417"/>
          </a:xfrm>
        </p:spPr>
        <p:txBody>
          <a:bodyPr vert="horz" lIns="91440" tIns="91440" rIns="91440" bIns="91440" rtlCol="0" anchor="t">
            <a:noAutofit/>
          </a:bodyPr>
          <a:lstStyle/>
          <a:p>
            <a:pPr algn="l"/>
            <a:r>
              <a:rPr lang="en-US" sz="2000">
                <a:latin typeface="Arial"/>
                <a:cs typeface="Arial"/>
              </a:rPr>
              <a:t>Purushothaman r</a:t>
            </a:r>
            <a:endParaRPr lang="en-US" sz="2000" dirty="0">
              <a:latin typeface="Arial" panose="020B0604020202020204" pitchFamily="34" charset="0"/>
              <a:cs typeface="Arial" panose="020B0604020202020204" pitchFamily="34" charset="0"/>
            </a:endParaRPr>
          </a:p>
          <a:p>
            <a:pPr algn="l"/>
            <a:r>
              <a:rPr lang="en-US" sz="2000" dirty="0">
                <a:latin typeface="Arial"/>
                <a:cs typeface="Arial"/>
              </a:rPr>
              <a:t>B</a:t>
            </a:r>
            <a:r>
              <a:rPr lang="en-US" sz="2000">
                <a:latin typeface="Arial"/>
                <a:cs typeface="Arial"/>
              </a:rPr>
              <a:t>. Tech. :INFORMATION TECHNOLOGY   </a:t>
            </a:r>
            <a:r>
              <a:rPr lang="en-US" sz="2000" dirty="0">
                <a:latin typeface="Arial"/>
                <a:cs typeface="Arial"/>
              </a:rPr>
              <a:t>(3</a:t>
            </a:r>
            <a:r>
              <a:rPr lang="en-US" sz="2000" baseline="30000" dirty="0">
                <a:latin typeface="Arial"/>
                <a:cs typeface="Arial"/>
              </a:rPr>
              <a:t>rd</a:t>
            </a:r>
            <a:r>
              <a:rPr lang="en-US" sz="2000" dirty="0">
                <a:latin typeface="Arial"/>
                <a:cs typeface="Arial"/>
              </a:rPr>
              <a:t> year)</a:t>
            </a:r>
          </a:p>
          <a:p>
            <a:pPr algn="l"/>
            <a:r>
              <a:rPr lang="en-US" sz="2000" dirty="0">
                <a:latin typeface="Arial"/>
                <a:cs typeface="Arial"/>
              </a:rPr>
              <a:t>REG NO </a:t>
            </a:r>
            <a:r>
              <a:rPr lang="en-US" sz="2000">
                <a:latin typeface="Arial"/>
                <a:cs typeface="Arial"/>
              </a:rPr>
              <a:t>.: 422521205030</a:t>
            </a:r>
            <a:endParaRPr lang="en-US" sz="2000" dirty="0">
              <a:latin typeface="Arial" panose="020B0604020202020204" pitchFamily="34" charset="0"/>
              <a:cs typeface="Arial" panose="020B0604020202020204" pitchFamily="34" charset="0"/>
            </a:endParaRPr>
          </a:p>
          <a:p>
            <a:pPr algn="l"/>
            <a:r>
              <a:rPr lang="en-US" sz="2000" dirty="0">
                <a:latin typeface="Arial"/>
                <a:cs typeface="Arial"/>
              </a:rPr>
              <a:t>University college of engineering ,Villupuram.</a:t>
            </a:r>
          </a:p>
          <a:p>
            <a:pPr algn="l"/>
            <a:r>
              <a:rPr lang="en-US" sz="2000" dirty="0">
                <a:latin typeface="Arial"/>
                <a:cs typeface="Arial"/>
              </a:rPr>
              <a:t>NM </a:t>
            </a:r>
            <a:r>
              <a:rPr lang="en-US" sz="2000" dirty="0" err="1">
                <a:latin typeface="Arial"/>
                <a:cs typeface="Arial"/>
              </a:rPr>
              <a:t>iD</a:t>
            </a:r>
            <a:r>
              <a:rPr lang="en-US" sz="2000" dirty="0">
                <a:latin typeface="Arial"/>
                <a:cs typeface="Arial"/>
              </a:rPr>
              <a:t> . </a:t>
            </a:r>
            <a:r>
              <a:rPr lang="en-US" sz="2000">
                <a:latin typeface="Arial"/>
                <a:cs typeface="Arial"/>
              </a:rPr>
              <a:t>: E0D790B43D5C8BDAD414A498B6DF4607</a:t>
            </a:r>
            <a:endParaRPr lang="en-US" sz="2000">
              <a:latin typeface="Rockwell"/>
              <a:cs typeface="Arial"/>
            </a:endParaRPr>
          </a:p>
          <a:p>
            <a:pPr algn="l"/>
            <a:endParaRPr lang="en-US" sz="2000" dirty="0">
              <a:latin typeface="Arial" panose="020B0604020202020204" pitchFamily="34" charset="0"/>
              <a:cs typeface="Arial" panose="020B0604020202020204" pitchFamily="34" charset="0"/>
            </a:endParaRPr>
          </a:p>
        </p:txBody>
      </p:sp>
      <p:sp>
        <p:nvSpPr>
          <p:cNvPr id="4" name="Hexagon 3">
            <a:extLst>
              <a:ext uri="{FF2B5EF4-FFF2-40B4-BE49-F238E27FC236}">
                <a16:creationId xmlns:a16="http://schemas.microsoft.com/office/drawing/2014/main" id="{9AB38FD0-63BC-DA16-0643-32DA58C3B6E4}"/>
              </a:ext>
            </a:extLst>
          </p:cNvPr>
          <p:cNvSpPr/>
          <p:nvPr/>
        </p:nvSpPr>
        <p:spPr>
          <a:xfrm>
            <a:off x="1966452" y="1720645"/>
            <a:ext cx="717754" cy="570271"/>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DC744F10-2C91-1ACF-CFA3-719345E5C1DB}"/>
              </a:ext>
            </a:extLst>
          </p:cNvPr>
          <p:cNvSpPr/>
          <p:nvPr/>
        </p:nvSpPr>
        <p:spPr>
          <a:xfrm>
            <a:off x="1189703" y="1199535"/>
            <a:ext cx="580103" cy="510733"/>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69742F3D-9782-B91D-D8B4-F4844E6C3FB2}"/>
              </a:ext>
            </a:extLst>
          </p:cNvPr>
          <p:cNvSpPr/>
          <p:nvPr/>
        </p:nvSpPr>
        <p:spPr>
          <a:xfrm>
            <a:off x="2133600" y="5697136"/>
            <a:ext cx="766916" cy="664336"/>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97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F7BF-BD8F-8405-C592-15F5D14883D0}"/>
              </a:ext>
            </a:extLst>
          </p:cNvPr>
          <p:cNvSpPr>
            <a:spLocks noGrp="1"/>
          </p:cNvSpPr>
          <p:nvPr>
            <p:ph type="title"/>
          </p:nvPr>
        </p:nvSpPr>
        <p:spPr>
          <a:xfrm>
            <a:off x="502674" y="186293"/>
            <a:ext cx="10616033" cy="991726"/>
          </a:xfrm>
        </p:spPr>
        <p:txBody>
          <a:bodyPr/>
          <a:lstStyle/>
          <a:p>
            <a:pPr algn="l"/>
            <a:r>
              <a:rPr lang="en-US" b="1" dirty="0">
                <a:solidFill>
                  <a:schemeClr val="accent1">
                    <a:lumMod val="75000"/>
                  </a:schemeClr>
                </a:solidFill>
                <a:latin typeface="Rockwell"/>
                <a:cs typeface="Arial"/>
              </a:rPr>
              <a:t>THE WOW IN OUR SOLUTION:</a:t>
            </a:r>
          </a:p>
        </p:txBody>
      </p:sp>
      <p:sp>
        <p:nvSpPr>
          <p:cNvPr id="3" name="Content Placeholder 2">
            <a:extLst>
              <a:ext uri="{FF2B5EF4-FFF2-40B4-BE49-F238E27FC236}">
                <a16:creationId xmlns:a16="http://schemas.microsoft.com/office/drawing/2014/main" id="{009B3CAC-EB16-FB56-FEA2-DB223C8B7487}"/>
              </a:ext>
            </a:extLst>
          </p:cNvPr>
          <p:cNvSpPr>
            <a:spLocks noGrp="1"/>
          </p:cNvSpPr>
          <p:nvPr>
            <p:ph idx="1"/>
          </p:nvPr>
        </p:nvSpPr>
        <p:spPr>
          <a:xfrm>
            <a:off x="660825" y="1175790"/>
            <a:ext cx="10081969" cy="3729838"/>
          </a:xfrm>
        </p:spPr>
        <p:txBody>
          <a:bodyPr>
            <a:noAutofit/>
          </a:bodyPr>
          <a:lstStyle/>
          <a:p>
            <a:pPr marL="342900" indent="-342900">
              <a:buFont typeface="Wingdings" panose="020B0604020202020204" pitchFamily="34" charset="0"/>
              <a:buChar char="v"/>
            </a:pPr>
            <a:r>
              <a:rPr lang="en-US" b="1" dirty="0">
                <a:solidFill>
                  <a:schemeClr val="tx1">
                    <a:lumMod val="85000"/>
                  </a:schemeClr>
                </a:solidFill>
                <a:latin typeface="Arial"/>
                <a:cs typeface="Arial"/>
              </a:rPr>
              <a:t>Specific Architecture Choice</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Unveiling User Preferences with Multi-Layer Architecture:</a:t>
            </a:r>
            <a:endParaRPr lang="en-US"/>
          </a:p>
          <a:p>
            <a:pPr marL="0" indent="0">
              <a:buNone/>
            </a:pPr>
            <a:r>
              <a:rPr lang="en-US" dirty="0">
                <a:solidFill>
                  <a:schemeClr val="tx1">
                    <a:lumMod val="85000"/>
                  </a:schemeClr>
                </a:solidFill>
                <a:latin typeface="Arial"/>
                <a:cs typeface="Arial"/>
              </a:rPr>
              <a:t>Our model utilizes a multi-layer architecture with </a:t>
            </a:r>
            <a:r>
              <a:rPr lang="en-US" err="1">
                <a:solidFill>
                  <a:schemeClr val="tx1">
                    <a:lumMod val="85000"/>
                  </a:schemeClr>
                </a:solidFill>
                <a:latin typeface="Arial"/>
                <a:cs typeface="Arial"/>
              </a:rPr>
              <a:t>ReLU</a:t>
            </a:r>
            <a:r>
              <a:rPr lang="en-US" dirty="0">
                <a:solidFill>
                  <a:schemeClr val="tx1">
                    <a:lumMod val="85000"/>
                  </a:schemeClr>
                </a:solidFill>
                <a:latin typeface="Arial"/>
                <a:cs typeface="Arial"/>
              </a:rPr>
              <a:t> activation functions in the hidden layers. These layers act like feature extractors, progressively uncovering intricate details about user preferences and movie characteristics. This allows the model to capture subtle nuances that simpler architectures might miss, resulting in highly personalized and accurate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Ratings: Enriching Recommendations with Extra Data:</a:t>
            </a:r>
          </a:p>
          <a:p>
            <a:pPr marL="0" indent="0">
              <a:buNone/>
            </a:pPr>
            <a:endParaRPr lang="en-US" dirty="0">
              <a:solidFill>
                <a:schemeClr val="tx1">
                  <a:lumMod val="85000"/>
                </a:schemeClr>
              </a:solidFill>
              <a:latin typeface="Arial"/>
              <a:cs typeface="Arial"/>
            </a:endParaRPr>
          </a:p>
        </p:txBody>
      </p:sp>
      <p:sp>
        <p:nvSpPr>
          <p:cNvPr id="4" name="TextBox 3">
            <a:extLst>
              <a:ext uri="{FF2B5EF4-FFF2-40B4-BE49-F238E27FC236}">
                <a16:creationId xmlns:a16="http://schemas.microsoft.com/office/drawing/2014/main" id="{734C2A7F-A3F0-80C5-98DD-7493E8B119AD}"/>
              </a:ext>
            </a:extLst>
          </p:cNvPr>
          <p:cNvSpPr txBox="1"/>
          <p:nvPr/>
        </p:nvSpPr>
        <p:spPr>
          <a:xfrm>
            <a:off x="667580" y="4901728"/>
            <a:ext cx="1007565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 </a:t>
            </a:r>
            <a:endParaRPr lang="en-US" dirty="0">
              <a:solidFill>
                <a:schemeClr val="tx1">
                  <a:lumMod val="85000"/>
                </a:schemeClr>
              </a:solidFill>
            </a:endParaRPr>
          </a:p>
        </p:txBody>
      </p:sp>
    </p:spTree>
    <p:extLst>
      <p:ext uri="{BB962C8B-B14F-4D97-AF65-F5344CB8AC3E}">
        <p14:creationId xmlns:p14="http://schemas.microsoft.com/office/powerpoint/2010/main" val="336760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40906-975D-3A3B-8DE4-FE9609BEB99B}"/>
              </a:ext>
            </a:extLst>
          </p:cNvPr>
          <p:cNvSpPr>
            <a:spLocks noGrp="1"/>
          </p:cNvSpPr>
          <p:nvPr>
            <p:ph idx="1"/>
          </p:nvPr>
        </p:nvSpPr>
        <p:spPr>
          <a:xfrm>
            <a:off x="675202" y="737418"/>
            <a:ext cx="11404686" cy="969405"/>
          </a:xfrm>
        </p:spPr>
        <p:txBody>
          <a:bodyPr>
            <a:normAutofit/>
          </a:bodyPr>
          <a:lstStyle/>
          <a:p>
            <a:pPr marL="457200" indent="-4572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a:t>
            </a:r>
            <a:r>
              <a:rPr lang="en-US" i="1" dirty="0" err="1">
                <a:solidFill>
                  <a:schemeClr val="tx1">
                    <a:lumMod val="85000"/>
                  </a:schemeClr>
                </a:solidFill>
                <a:latin typeface="Arial"/>
                <a:cs typeface="Arial"/>
              </a:rPr>
              <a:t>Ratings:Enriching</a:t>
            </a:r>
            <a:r>
              <a:rPr lang="en-US" i="1" dirty="0">
                <a:solidFill>
                  <a:schemeClr val="tx1">
                    <a:lumMod val="85000"/>
                  </a:schemeClr>
                </a:solidFill>
                <a:latin typeface="Arial"/>
                <a:cs typeface="Arial"/>
              </a:rPr>
              <a:t> Recommendations with Extra Data:</a:t>
            </a:r>
            <a:endParaRPr lang="en-US" dirty="0">
              <a:solidFill>
                <a:schemeClr val="tx1">
                  <a:lumMod val="85000"/>
                </a:schemeClr>
              </a:solidFill>
              <a:latin typeface="Arial"/>
              <a:cs typeface="Arial"/>
            </a:endParaRPr>
          </a:p>
          <a:p>
            <a:pPr marL="0" indent="0">
              <a:buNone/>
            </a:pPr>
            <a:endParaRPr lang="en-US" dirty="0"/>
          </a:p>
        </p:txBody>
      </p:sp>
      <p:sp>
        <p:nvSpPr>
          <p:cNvPr id="2" name="TextBox 1">
            <a:extLst>
              <a:ext uri="{FF2B5EF4-FFF2-40B4-BE49-F238E27FC236}">
                <a16:creationId xmlns:a16="http://schemas.microsoft.com/office/drawing/2014/main" id="{1C3EBEE0-0CCE-B474-CD47-A3B71BD91C41}"/>
              </a:ext>
            </a:extLst>
          </p:cNvPr>
          <p:cNvSpPr txBox="1"/>
          <p:nvPr/>
        </p:nvSpPr>
        <p:spPr>
          <a:xfrm>
            <a:off x="1337023" y="1828798"/>
            <a:ext cx="9773727" cy="39497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a:t>
            </a:r>
            <a:endParaRPr lang="en-US" sz="2000" dirty="0">
              <a:latin typeface="Arial"/>
              <a:cs typeface="Arial"/>
            </a:endParaRPr>
          </a:p>
          <a:p>
            <a:pPr>
              <a:lnSpc>
                <a:spcPct val="120000"/>
              </a:lnSpc>
              <a:spcBef>
                <a:spcPts val="1000"/>
              </a:spcBef>
            </a:pPr>
            <a:r>
              <a:rPr lang="en-US" sz="2000" dirty="0">
                <a:solidFill>
                  <a:schemeClr val="tx1">
                    <a:lumMod val="85000"/>
                  </a:schemeClr>
                </a:solidFill>
                <a:latin typeface="Arial"/>
                <a:cs typeface="Arial"/>
              </a:rPr>
              <a:t>For instance, if a user consistently rates comedies highly and shows a preference for directors known for their action films, the model can consider these factors to recommend action comedies, even if the user hasn't explicitly rated such movies before. </a:t>
            </a:r>
          </a:p>
          <a:p>
            <a:pPr>
              <a:lnSpc>
                <a:spcPct val="120000"/>
              </a:lnSpc>
              <a:spcBef>
                <a:spcPts val="1000"/>
              </a:spcBef>
            </a:pPr>
            <a:r>
              <a:rPr lang="en-US" sz="2000" dirty="0">
                <a:solidFill>
                  <a:schemeClr val="tx1">
                    <a:lumMod val="85000"/>
                  </a:schemeClr>
                </a:solidFill>
                <a:latin typeface="Arial"/>
                <a:cs typeface="Arial"/>
              </a:rPr>
              <a:t>This comprehensive approach leads to more insightful and well-rounded recommendations.</a:t>
            </a:r>
          </a:p>
          <a:p>
            <a:pPr algn="l"/>
            <a:endParaRPr lang="en-US" dirty="0"/>
          </a:p>
        </p:txBody>
      </p:sp>
    </p:spTree>
    <p:extLst>
      <p:ext uri="{BB962C8B-B14F-4D97-AF65-F5344CB8AC3E}">
        <p14:creationId xmlns:p14="http://schemas.microsoft.com/office/powerpoint/2010/main" val="733409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47F2-C232-65C6-694A-D34D1EFD054B}"/>
              </a:ext>
            </a:extLst>
          </p:cNvPr>
          <p:cNvSpPr>
            <a:spLocks noGrp="1"/>
          </p:cNvSpPr>
          <p:nvPr>
            <p:ph type="title"/>
          </p:nvPr>
        </p:nvSpPr>
        <p:spPr>
          <a:xfrm>
            <a:off x="603315" y="-117987"/>
            <a:ext cx="10139479" cy="1241555"/>
          </a:xfrm>
        </p:spPr>
        <p:txBody>
          <a:bodyPr/>
          <a:lstStyle/>
          <a:p>
            <a:pPr algn="l"/>
            <a:r>
              <a:rPr lang="en-US" b="1" dirty="0">
                <a:solidFill>
                  <a:schemeClr val="accent1">
                    <a:lumMod val="75000"/>
                  </a:schemeClr>
                </a:solidFill>
                <a:latin typeface="Rockwell"/>
                <a:cs typeface="Arial"/>
              </a:rPr>
              <a:t>MODELING</a:t>
            </a:r>
          </a:p>
        </p:txBody>
      </p:sp>
      <p:sp>
        <p:nvSpPr>
          <p:cNvPr id="3" name="Content Placeholder 2">
            <a:extLst>
              <a:ext uri="{FF2B5EF4-FFF2-40B4-BE49-F238E27FC236}">
                <a16:creationId xmlns:a16="http://schemas.microsoft.com/office/drawing/2014/main" id="{E677BC2B-B837-F10D-0A8C-F7508496CC9C}"/>
              </a:ext>
            </a:extLst>
          </p:cNvPr>
          <p:cNvSpPr>
            <a:spLocks noGrp="1"/>
          </p:cNvSpPr>
          <p:nvPr>
            <p:ph idx="1"/>
          </p:nvPr>
        </p:nvSpPr>
        <p:spPr>
          <a:xfrm>
            <a:off x="607026" y="905867"/>
            <a:ext cx="11275289" cy="5091069"/>
          </a:xfrm>
        </p:spPr>
        <p:txBody>
          <a:bodyPr>
            <a:noAutofit/>
          </a:bodyPr>
          <a:lstStyle/>
          <a:p>
            <a:pPr marL="0" indent="0">
              <a:buNone/>
            </a:pPr>
            <a:r>
              <a:rPr lang="en-US" b="1" dirty="0">
                <a:solidFill>
                  <a:schemeClr val="tx1">
                    <a:lumMod val="85000"/>
                  </a:schemeClr>
                </a:solidFill>
                <a:latin typeface="Arial"/>
                <a:cs typeface="Arial"/>
              </a:rPr>
              <a:t>Dataset Description:</a:t>
            </a:r>
            <a:r>
              <a:rPr lang="en-US" dirty="0">
                <a:solidFill>
                  <a:schemeClr val="tx1">
                    <a:lumMod val="85000"/>
                  </a:schemeClr>
                </a:solidFill>
                <a:latin typeface="Arial"/>
                <a:cs typeface="Arial"/>
              </a:rPr>
              <a:t> The </a:t>
            </a:r>
            <a:r>
              <a:rPr lang="en-US" dirty="0">
                <a:solidFill>
                  <a:schemeClr val="tx1">
                    <a:lumMod val="85000"/>
                  </a:schemeClr>
                </a:solidFill>
                <a:latin typeface="Arial"/>
                <a:cs typeface="Arial"/>
                <a:hlinkClick r:id="rId2">
                  <a:extLst>
                    <a:ext uri="{A12FA001-AC4F-418D-AE19-62706E023703}">
                      <ahyp:hlinkClr xmlns:ahyp="http://schemas.microsoft.com/office/drawing/2018/hyperlinkcolor" val="tx"/>
                    </a:ext>
                  </a:extLst>
                </a:hlinkClick>
              </a:rPr>
              <a:t>MovieLens</a:t>
            </a:r>
            <a:r>
              <a:rPr lang="en-US" dirty="0">
                <a:solidFill>
                  <a:schemeClr val="tx1">
                    <a:lumMod val="85000"/>
                  </a:schemeClr>
                </a:solidFill>
                <a:latin typeface="Arial"/>
                <a:cs typeface="Arial"/>
              </a:rPr>
              <a:t> 100k dataset serves as a cornerstone for developing and evaluating recommender systems.  Curated by the </a:t>
            </a:r>
            <a:r>
              <a:rPr lang="en-US" dirty="0" err="1">
                <a:solidFill>
                  <a:schemeClr val="tx1">
                    <a:lumMod val="85000"/>
                  </a:schemeClr>
                </a:solidFill>
                <a:latin typeface="Arial"/>
                <a:cs typeface="Arial"/>
              </a:rPr>
              <a:t>GroupLens</a:t>
            </a:r>
            <a:r>
              <a:rPr lang="en-US" dirty="0">
                <a:solidFill>
                  <a:schemeClr val="tx1">
                    <a:lumMod val="85000"/>
                  </a:schemeClr>
                </a:solidFill>
                <a:latin typeface="Arial"/>
                <a:cs typeface="Arial"/>
              </a:rPr>
              <a:t> research group at the University of Minnesota.</a:t>
            </a:r>
          </a:p>
          <a:p>
            <a:pPr marL="0" indent="0">
              <a:buNone/>
            </a:pPr>
            <a:r>
              <a:rPr lang="en-US" b="1" dirty="0">
                <a:solidFill>
                  <a:schemeClr val="tx1">
                    <a:lumMod val="85000"/>
                  </a:schemeClr>
                </a:solidFill>
                <a:latin typeface="Arial"/>
                <a:cs typeface="Arial"/>
              </a:rPr>
              <a:t>Key Characteristics:</a:t>
            </a:r>
            <a:endParaRPr lang="en-US" b="1" dirty="0">
              <a:solidFill>
                <a:schemeClr val="tx1">
                  <a:lumMod val="85000"/>
                </a:schemeClr>
              </a:solidFill>
              <a:latin typeface="Arial"/>
              <a:ea typeface="+mn-lt"/>
              <a:cs typeface="Arial"/>
            </a:endParaRPr>
          </a:p>
          <a:p>
            <a:pPr marL="0" indent="0">
              <a:buNone/>
            </a:pPr>
            <a:r>
              <a:rPr lang="en-US" dirty="0">
                <a:solidFill>
                  <a:schemeClr val="tx1">
                    <a:lumMod val="85000"/>
                  </a:schemeClr>
                </a:solidFill>
                <a:latin typeface="Arial"/>
                <a:ea typeface="+mn-lt"/>
                <a:cs typeface="+mn-lt"/>
              </a:rPr>
              <a:t>Popular benchmark: Used for developing and evaluating recommender systems.</a:t>
            </a:r>
            <a:endParaRPr lang="en-US">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Size and Scope: 100,000 ratings for 9,742 movies, including user tags.</a:t>
            </a:r>
            <a:endParaRPr lang="en-US">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Timeframe: Covers movie preferences from 1996 to 2018.</a:t>
            </a:r>
            <a:endParaRPr lang="en-US">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Data Format: Split into 4 files: ratings, tags, movies, and links. </a:t>
            </a:r>
            <a:endParaRPr lang="en-US" dirty="0">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Anonymized and Development focus: Protects user privacy.</a:t>
            </a:r>
            <a:endParaRPr lang="en-US" dirty="0">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This dataset offers a rich resource for exploring user preferences and building personalized movie recommendation models.</a:t>
            </a:r>
            <a:endParaRPr lang="en-US" dirty="0">
              <a:solidFill>
                <a:schemeClr val="tx1">
                  <a:lumMod val="85000"/>
                </a:schemeClr>
              </a:solidFill>
              <a:latin typeface="Arial"/>
              <a:cs typeface="Arial"/>
            </a:endParaRP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340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04474-B306-C715-CD2B-5CB2DAB18443}"/>
              </a:ext>
            </a:extLst>
          </p:cNvPr>
          <p:cNvSpPr>
            <a:spLocks noGrp="1"/>
          </p:cNvSpPr>
          <p:nvPr>
            <p:ph idx="1"/>
          </p:nvPr>
        </p:nvSpPr>
        <p:spPr>
          <a:xfrm>
            <a:off x="1451579" y="108155"/>
            <a:ext cx="9291215" cy="5978013"/>
          </a:xfrm>
        </p:spPr>
        <p:txBody>
          <a:bodyPr>
            <a:noAutofit/>
          </a:bodyPr>
          <a:lstStyle/>
          <a:p>
            <a:pPr marL="0" indent="0">
              <a:buNone/>
            </a:pPr>
            <a:r>
              <a:rPr lang="en-US" b="1" dirty="0">
                <a:solidFill>
                  <a:schemeClr val="tx1">
                    <a:lumMod val="85000"/>
                  </a:schemeClr>
                </a:solidFill>
                <a:latin typeface="Arial"/>
                <a:cs typeface="Arial"/>
              </a:rPr>
              <a:t>1. Library </a:t>
            </a:r>
            <a:r>
              <a:rPr lang="en-US" b="1" err="1">
                <a:solidFill>
                  <a:schemeClr val="tx1">
                    <a:lumMod val="85000"/>
                  </a:schemeClr>
                </a:solidFill>
                <a:latin typeface="Arial"/>
                <a:cs typeface="Arial"/>
              </a:rPr>
              <a:t>Imports:pandas</a:t>
            </a:r>
            <a:r>
              <a:rPr lang="en-US" b="1" dirty="0">
                <a:solidFill>
                  <a:schemeClr val="tx1">
                    <a:lumMod val="85000"/>
                  </a:schemeClr>
                </a:solidFill>
                <a:latin typeface="Arial"/>
                <a:cs typeface="Arial"/>
              </a:rPr>
              <a:t>: </a:t>
            </a:r>
            <a:endParaRPr lang="en-US" b="1" u="sng"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Facilitates data manipulation tasks, including loading data from CSV </a:t>
            </a:r>
            <a:r>
              <a:rPr lang="en-US" dirty="0" err="1">
                <a:solidFill>
                  <a:schemeClr val="tx1">
                    <a:lumMod val="85000"/>
                  </a:schemeClr>
                </a:solidFill>
                <a:latin typeface="Arial" panose="020B0604020202020204" pitchFamily="34" charset="0"/>
                <a:cs typeface="Arial" panose="020B0604020202020204" pitchFamily="34" charset="0"/>
              </a:rPr>
              <a:t>files.sklearn.model_selection</a:t>
            </a:r>
            <a:r>
              <a:rPr lang="en-US" dirty="0">
                <a:solidFill>
                  <a:schemeClr val="tx1">
                    <a:lumMod val="85000"/>
                  </a:schemeClr>
                </a:solidFill>
                <a:latin typeface="Arial" panose="020B0604020202020204" pitchFamily="34" charset="0"/>
                <a:cs typeface="Arial" panose="020B0604020202020204" pitchFamily="34" charset="0"/>
              </a:rPr>
              <a:t>: Provides utilities for splitting datasets into training and testing </a:t>
            </a:r>
            <a:r>
              <a:rPr lang="en-US" dirty="0" err="1">
                <a:solidFill>
                  <a:schemeClr val="tx1">
                    <a:lumMod val="85000"/>
                  </a:schemeClr>
                </a:solidFill>
                <a:latin typeface="Arial" panose="020B0604020202020204" pitchFamily="34" charset="0"/>
                <a:cs typeface="Arial" panose="020B0604020202020204" pitchFamily="34" charset="0"/>
              </a:rPr>
              <a:t>sets.keras</a:t>
            </a:r>
            <a:r>
              <a:rPr lang="en-US" dirty="0">
                <a:solidFill>
                  <a:schemeClr val="tx1">
                    <a:lumMod val="85000"/>
                  </a:schemeClr>
                </a:solidFill>
                <a:latin typeface="Arial" panose="020B0604020202020204" pitchFamily="34" charset="0"/>
                <a:cs typeface="Arial" panose="020B0604020202020204" pitchFamily="34" charset="0"/>
              </a:rPr>
              <a:t>: Deep learning library used to construct and train the recommendation </a:t>
            </a:r>
            <a:r>
              <a:rPr lang="en-US" dirty="0" err="1">
                <a:solidFill>
                  <a:schemeClr val="tx1">
                    <a:lumMod val="85000"/>
                  </a:schemeClr>
                </a:solidFill>
                <a:latin typeface="Arial" panose="020B0604020202020204" pitchFamily="34" charset="0"/>
                <a:cs typeface="Arial" panose="020B0604020202020204" pitchFamily="34" charset="0"/>
              </a:rPr>
              <a:t>model.numpy</a:t>
            </a:r>
            <a:r>
              <a:rPr lang="en-US" dirty="0">
                <a:solidFill>
                  <a:schemeClr val="tx1">
                    <a:lumMod val="85000"/>
                  </a:schemeClr>
                </a:solidFill>
                <a:latin typeface="Arial" panose="020B0604020202020204" pitchFamily="34" charset="0"/>
                <a:cs typeface="Arial" panose="020B0604020202020204" pitchFamily="34" charset="0"/>
              </a:rPr>
              <a:t>: Offers numerical computation functionalities essential for array operations.</a:t>
            </a:r>
          </a:p>
          <a:p>
            <a:pPr marL="0" indent="0">
              <a:buNone/>
            </a:pPr>
            <a:r>
              <a:rPr lang="en-US" b="1" dirty="0">
                <a:solidFill>
                  <a:schemeClr val="tx1">
                    <a:lumMod val="85000"/>
                  </a:schemeClr>
                </a:solidFill>
                <a:latin typeface="Arial"/>
                <a:cs typeface="Arial"/>
              </a:rPr>
              <a:t>2. Data Loading and Preprocessing: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Reads user rating information from a file named "ratings.csv" using </a:t>
            </a:r>
            <a:r>
              <a:rPr lang="en-US" dirty="0" err="1">
                <a:solidFill>
                  <a:schemeClr val="tx1">
                    <a:lumMod val="85000"/>
                  </a:schemeClr>
                </a:solidFill>
                <a:latin typeface="Arial" panose="020B0604020202020204" pitchFamily="34" charset="0"/>
                <a:cs typeface="Arial" panose="020B0604020202020204" pitchFamily="34" charset="0"/>
              </a:rPr>
              <a:t>pandas.read_csv</a:t>
            </a:r>
            <a:r>
              <a:rPr lang="en-US" dirty="0">
                <a:solidFill>
                  <a:schemeClr val="tx1">
                    <a:lumMod val="85000"/>
                  </a:schemeClr>
                </a:solidFill>
                <a:latin typeface="Arial" panose="020B0604020202020204" pitchFamily="34" charset="0"/>
                <a:cs typeface="Arial" panose="020B0604020202020204" pitchFamily="34" charset="0"/>
              </a:rPr>
              <a:t>. This file stores details about users, movies they've rated, and the corresponding ratings they provided (on a scale of 1 to 5 stars).Splits the data into two sets: a training set used to train the model and a testing set used to evaluate its performance. The training set makes up 80% of the data, while the testing set accounts for the remaining 20%. This split ensures the model is assessed on unseen data, mimicking real-world scenarios where it encounters new users and movies.</a:t>
            </a:r>
          </a:p>
        </p:txBody>
      </p:sp>
    </p:spTree>
    <p:extLst>
      <p:ext uri="{BB962C8B-B14F-4D97-AF65-F5344CB8AC3E}">
        <p14:creationId xmlns:p14="http://schemas.microsoft.com/office/powerpoint/2010/main" val="292867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89B39-7F10-4223-B60E-23D1EB5649E5}"/>
              </a:ext>
            </a:extLst>
          </p:cNvPr>
          <p:cNvSpPr>
            <a:spLocks noGrp="1"/>
          </p:cNvSpPr>
          <p:nvPr>
            <p:ph idx="1"/>
          </p:nvPr>
        </p:nvSpPr>
        <p:spPr>
          <a:xfrm>
            <a:off x="594133" y="324465"/>
            <a:ext cx="10355139" cy="5259868"/>
          </a:xfrm>
        </p:spPr>
        <p:txBody>
          <a:bodyPr>
            <a:normAutofit fontScale="70000" lnSpcReduction="20000"/>
          </a:bodyPr>
          <a:lstStyle/>
          <a:p>
            <a:pPr marL="0" indent="0">
              <a:buNone/>
            </a:pPr>
            <a:r>
              <a:rPr lang="en-US" sz="3200" b="1" dirty="0">
                <a:solidFill>
                  <a:schemeClr val="tx1">
                    <a:lumMod val="85000"/>
                  </a:schemeClr>
                </a:solidFill>
                <a:latin typeface="Arial"/>
                <a:cs typeface="Arial"/>
              </a:rPr>
              <a:t>3. Model Parameter Definition:</a:t>
            </a:r>
          </a:p>
          <a:p>
            <a:pPr marL="0" indent="0">
              <a:buNone/>
            </a:pPr>
            <a:r>
              <a:rPr lang="en-US" sz="3200" dirty="0">
                <a:solidFill>
                  <a:schemeClr val="tx1">
                    <a:lumMod val="85000"/>
                  </a:schemeClr>
                </a:solidFill>
                <a:latin typeface="Arial" panose="020B0604020202020204" pitchFamily="34" charset="0"/>
                <a:cs typeface="Arial" panose="020B0604020202020204" pitchFamily="34" charset="0"/>
              </a:rPr>
              <a:t>Determines the cardinality (number of unique elements) for users (</a:t>
            </a:r>
            <a:r>
              <a:rPr lang="en-US" sz="3200" dirty="0" err="1">
                <a:solidFill>
                  <a:schemeClr val="tx1">
                    <a:lumMod val="85000"/>
                  </a:schemeClr>
                </a:solidFill>
                <a:latin typeface="Arial" panose="020B0604020202020204" pitchFamily="34" charset="0"/>
                <a:cs typeface="Arial" panose="020B0604020202020204" pitchFamily="34" charset="0"/>
              </a:rPr>
              <a:t>n_users</a:t>
            </a:r>
            <a:r>
              <a:rPr lang="en-US" sz="3200" dirty="0">
                <a:solidFill>
                  <a:schemeClr val="tx1">
                    <a:lumMod val="85000"/>
                  </a:schemeClr>
                </a:solidFill>
                <a:latin typeface="Arial" panose="020B0604020202020204" pitchFamily="34" charset="0"/>
                <a:cs typeface="Arial" panose="020B0604020202020204" pitchFamily="34" charset="0"/>
              </a:rPr>
              <a:t>) and movies (</a:t>
            </a:r>
            <a:r>
              <a:rPr lang="en-US" sz="3200" dirty="0" err="1">
                <a:solidFill>
                  <a:schemeClr val="tx1">
                    <a:lumMod val="85000"/>
                  </a:schemeClr>
                </a:solidFill>
                <a:latin typeface="Arial" panose="020B0604020202020204" pitchFamily="34" charset="0"/>
                <a:cs typeface="Arial" panose="020B0604020202020204" pitchFamily="34" charset="0"/>
              </a:rPr>
              <a:t>n_movies</a:t>
            </a:r>
            <a:r>
              <a:rPr lang="en-US" sz="3200" dirty="0">
                <a:solidFill>
                  <a:schemeClr val="tx1">
                    <a:lumMod val="85000"/>
                  </a:schemeClr>
                </a:solidFill>
                <a:latin typeface="Arial" panose="020B0604020202020204" pitchFamily="34" charset="0"/>
                <a:cs typeface="Arial" panose="020B0604020202020204" pitchFamily="34" charset="0"/>
              </a:rPr>
              <a:t>) by extracting the maximum values from the corresponding columns (user ID and movie ID) within the data.</a:t>
            </a:r>
          </a:p>
          <a:p>
            <a:pPr marL="0" indent="0">
              <a:buNone/>
            </a:pPr>
            <a:r>
              <a:rPr lang="en-US" sz="2900" b="1" dirty="0">
                <a:solidFill>
                  <a:schemeClr val="tx1">
                    <a:lumMod val="85000"/>
                  </a:schemeClr>
                </a:solidFill>
                <a:latin typeface="Arial"/>
                <a:cs typeface="Arial"/>
              </a:rPr>
              <a:t>4. Deep Matrix Factorization Model Construction:</a:t>
            </a:r>
          </a:p>
          <a:p>
            <a:pPr marL="0" indent="0">
              <a:buNone/>
            </a:pPr>
            <a:r>
              <a:rPr lang="en-US" sz="2900" b="1" i="1" dirty="0">
                <a:solidFill>
                  <a:schemeClr val="tx1">
                    <a:lumMod val="85000"/>
                  </a:schemeClr>
                </a:solidFill>
                <a:latin typeface="Arial"/>
                <a:cs typeface="Arial"/>
              </a:rPr>
              <a:t>Input Layers:</a:t>
            </a:r>
          </a:p>
          <a:p>
            <a:pPr>
              <a:buFont typeface="Wingdings" panose="020B0604020202020204" pitchFamily="34" charset="0"/>
              <a:buChar char="v"/>
            </a:pPr>
            <a:r>
              <a:rPr lang="en-US" sz="2900" b="1" err="1">
                <a:solidFill>
                  <a:schemeClr val="tx1">
                    <a:lumMod val="85000"/>
                  </a:schemeClr>
                </a:solidFill>
                <a:latin typeface="Arial"/>
                <a:cs typeface="Arial"/>
              </a:rPr>
              <a:t>user_input</a:t>
            </a:r>
            <a:r>
              <a:rPr lang="en-US" sz="2900" b="1" dirty="0">
                <a:solidFill>
                  <a:schemeClr val="tx1">
                    <a:lumMod val="85000"/>
                  </a:schemeClr>
                </a:solidFill>
                <a:latin typeface="Arial"/>
                <a:cs typeface="Arial"/>
              </a:rPr>
              <a:t>: </a:t>
            </a:r>
            <a:r>
              <a:rPr lang="en-US" sz="2900" dirty="0">
                <a:solidFill>
                  <a:schemeClr val="tx1">
                    <a:lumMod val="85000"/>
                  </a:schemeClr>
                </a:solidFill>
                <a:latin typeface="Arial"/>
                <a:cs typeface="Arial"/>
              </a:rPr>
              <a:t>Represents the user ID as a single integer value.</a:t>
            </a:r>
          </a:p>
          <a:p>
            <a:pPr>
              <a:buFont typeface="Wingdings" panose="020B0604020202020204" pitchFamily="34" charset="0"/>
              <a:buChar char="v"/>
            </a:pPr>
            <a:r>
              <a:rPr lang="en-US" sz="2900" b="1" err="1">
                <a:solidFill>
                  <a:schemeClr val="tx1">
                    <a:lumMod val="85000"/>
                  </a:schemeClr>
                </a:solidFill>
                <a:latin typeface="Arial"/>
                <a:cs typeface="Arial"/>
              </a:rPr>
              <a:t>movie_input</a:t>
            </a:r>
            <a:r>
              <a:rPr lang="en-US" sz="2900" b="1" dirty="0">
                <a:solidFill>
                  <a:schemeClr val="tx1">
                    <a:lumMod val="85000"/>
                  </a:schemeClr>
                </a:solidFill>
                <a:latin typeface="Arial"/>
                <a:cs typeface="Arial"/>
              </a:rPr>
              <a:t>:</a:t>
            </a:r>
            <a:r>
              <a:rPr lang="en-US" sz="2900" dirty="0">
                <a:solidFill>
                  <a:schemeClr val="tx1">
                    <a:lumMod val="85000"/>
                  </a:schemeClr>
                </a:solidFill>
                <a:latin typeface="Arial"/>
                <a:cs typeface="Arial"/>
              </a:rPr>
              <a:t> Represents the movie ID as a single integer value.</a:t>
            </a:r>
          </a:p>
          <a:p>
            <a:pPr>
              <a:buFont typeface="Wingdings" panose="020B0604020202020204" pitchFamily="34" charset="0"/>
              <a:buChar char="v"/>
            </a:pPr>
            <a:r>
              <a:rPr lang="en-US" sz="2900" b="1" dirty="0">
                <a:solidFill>
                  <a:schemeClr val="tx1">
                    <a:lumMod val="85000"/>
                  </a:schemeClr>
                </a:solidFill>
                <a:latin typeface="Arial"/>
                <a:cs typeface="Arial"/>
              </a:rPr>
              <a:t>Embedding Layers: </a:t>
            </a:r>
            <a:r>
              <a:rPr lang="en-US" sz="2900" dirty="0">
                <a:solidFill>
                  <a:schemeClr val="tx1">
                    <a:lumMod val="85000"/>
                  </a:schemeClr>
                </a:solidFill>
                <a:latin typeface="Arial"/>
                <a:cs typeface="Arial"/>
              </a:rPr>
              <a:t>Embedding(</a:t>
            </a:r>
            <a:r>
              <a:rPr lang="en-US" sz="2900" dirty="0" err="1">
                <a:solidFill>
                  <a:schemeClr val="tx1">
                    <a:lumMod val="85000"/>
                  </a:schemeClr>
                </a:solidFill>
                <a:latin typeface="Arial"/>
                <a:cs typeface="Arial"/>
              </a:rPr>
              <a:t>n_users</a:t>
            </a:r>
            <a:r>
              <a:rPr lang="en-US" sz="2900" dirty="0">
                <a:solidFill>
                  <a:schemeClr val="tx1">
                    <a:lumMod val="85000"/>
                  </a:schemeClr>
                </a:solidFill>
                <a:latin typeface="Arial"/>
                <a:cs typeface="Arial"/>
              </a:rPr>
              <a:t>, </a:t>
            </a:r>
            <a:r>
              <a:rPr lang="en-US" sz="2900" dirty="0" err="1">
                <a:solidFill>
                  <a:schemeClr val="tx1">
                    <a:lumMod val="85000"/>
                  </a:schemeClr>
                </a:solidFill>
                <a:latin typeface="Arial"/>
                <a:cs typeface="Arial"/>
              </a:rPr>
              <a:t>embedding_size</a:t>
            </a:r>
            <a:r>
              <a:rPr lang="en-US" sz="2900" dirty="0">
                <a:solidFill>
                  <a:schemeClr val="tx1">
                    <a:lumMod val="85000"/>
                  </a:schemeClr>
                </a:solidFill>
                <a:latin typeface="Arial"/>
                <a:cs typeface="Arial"/>
              </a:rPr>
              <a:t>): Imagine each user and movie as having a unique fingerprint of preferences and characteristics. This layer takes a user ID (like a name tag) and converts it into a shorter, condensed code (like a nickname) that captures the user's essential preferences. It does the same for movie IDs, creating condensed codes that represent movie characteristics. These condensed codes are called embeddings.</a:t>
            </a:r>
          </a:p>
        </p:txBody>
      </p:sp>
    </p:spTree>
    <p:extLst>
      <p:ext uri="{BB962C8B-B14F-4D97-AF65-F5344CB8AC3E}">
        <p14:creationId xmlns:p14="http://schemas.microsoft.com/office/powerpoint/2010/main" val="318565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A76C4-BA43-B321-3E57-54E6F1998D35}"/>
              </a:ext>
            </a:extLst>
          </p:cNvPr>
          <p:cNvSpPr>
            <a:spLocks noGrp="1"/>
          </p:cNvSpPr>
          <p:nvPr>
            <p:ph idx="1"/>
          </p:nvPr>
        </p:nvSpPr>
        <p:spPr>
          <a:xfrm>
            <a:off x="703957" y="383458"/>
            <a:ext cx="10038837" cy="5407742"/>
          </a:xfrm>
        </p:spPr>
        <p:txBody>
          <a:bodyPr/>
          <a:lstStyle/>
          <a:p>
            <a:pPr>
              <a:buFont typeface="Wingdings" panose="020B0604020202020204" pitchFamily="34" charset="0"/>
              <a:buChar char="v"/>
            </a:pPr>
            <a:r>
              <a:rPr lang="en-US" sz="2000" b="1" dirty="0">
                <a:solidFill>
                  <a:schemeClr val="tx1">
                    <a:lumMod val="85000"/>
                  </a:schemeClr>
                </a:solidFill>
                <a:latin typeface="Arial"/>
                <a:cs typeface="Arial"/>
              </a:rPr>
              <a:t>Interaction Layer</a:t>
            </a:r>
            <a:r>
              <a:rPr lang="en-US" sz="2000" dirty="0">
                <a:solidFill>
                  <a:schemeClr val="tx1">
                    <a:lumMod val="85000"/>
                  </a:schemeClr>
                </a:solidFill>
                <a:latin typeface="Arial"/>
                <a:cs typeface="Arial"/>
              </a:rPr>
              <a:t>:</a:t>
            </a:r>
            <a:r>
              <a:rPr lang="en-US" dirty="0">
                <a:solidFill>
                  <a:schemeClr val="tx1">
                    <a:lumMod val="85000"/>
                  </a:schemeClr>
                </a:solidFill>
                <a:latin typeface="Arial"/>
                <a:cs typeface="Arial"/>
              </a:rPr>
              <a:t> </a:t>
            </a:r>
            <a:r>
              <a:rPr lang="en-US" sz="2000" dirty="0">
                <a:solidFill>
                  <a:schemeClr val="tx1">
                    <a:lumMod val="85000"/>
                  </a:schemeClr>
                </a:solidFill>
                <a:latin typeface="Arial"/>
                <a:cs typeface="Arial"/>
              </a:rPr>
              <a:t>Dot(axes=1): Computes the dot product of the user and movie embeddings, quantifying the strength of their interaction based on their latent representations.</a:t>
            </a:r>
            <a:endParaRPr lang="en-US"/>
          </a:p>
          <a:p>
            <a:pPr marL="0" indent="0">
              <a:buNone/>
            </a:pPr>
            <a:r>
              <a:rPr lang="en-US" sz="2000" b="1" i="1" dirty="0">
                <a:solidFill>
                  <a:schemeClr val="tx1">
                    <a:lumMod val="85000"/>
                  </a:schemeClr>
                </a:solidFill>
                <a:latin typeface="Arial"/>
                <a:cs typeface="Arial"/>
              </a:rPr>
              <a:t>Hidden Layers </a:t>
            </a:r>
            <a:r>
              <a:rPr lang="en-US" b="1" i="1" dirty="0">
                <a:solidFill>
                  <a:schemeClr val="tx1">
                    <a:lumMod val="85000"/>
                  </a:schemeClr>
                </a:solidFill>
                <a:latin typeface="Arial"/>
                <a:cs typeface="Arial"/>
              </a:rPr>
              <a:t>:</a:t>
            </a:r>
            <a:endParaRPr lang="en-US" sz="2000" b="1" i="1" dirty="0">
              <a:solidFill>
                <a:schemeClr val="tx1">
                  <a:lumMod val="85000"/>
                </a:schemeClr>
              </a:solidFill>
              <a:latin typeface="Arial" panose="020B0604020202020204" pitchFamily="34" charset="0"/>
              <a:cs typeface="Arial" panose="020B0604020202020204" pitchFamily="34" charset="0"/>
            </a:endParaRPr>
          </a:p>
          <a:p>
            <a:pPr>
              <a:buFont typeface="Wingdings" panose="020B0604020202020204" pitchFamily="34" charset="0"/>
              <a:buChar char="v"/>
            </a:pPr>
            <a:r>
              <a:rPr lang="en-US" sz="2000" b="1" dirty="0">
                <a:solidFill>
                  <a:schemeClr val="tx1">
                    <a:lumMod val="85000"/>
                  </a:schemeClr>
                </a:solidFill>
                <a:latin typeface="Arial"/>
                <a:cs typeface="Arial"/>
              </a:rPr>
              <a:t>Dense(64,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 </a:t>
            </a:r>
            <a:r>
              <a:rPr lang="en-US" sz="2000" dirty="0">
                <a:solidFill>
                  <a:schemeClr val="tx1">
                    <a:lumMod val="85000"/>
                  </a:schemeClr>
                </a:solidFill>
                <a:latin typeface="Arial"/>
                <a:cs typeface="Arial"/>
              </a:rPr>
              <a:t>Introduces a hidden layer with 64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enhancing model complexity to learn intricate relationships between users and movies.</a:t>
            </a:r>
          </a:p>
          <a:p>
            <a:pPr>
              <a:buFont typeface="Wingdings" panose="020B0604020202020204" pitchFamily="34" charset="0"/>
              <a:buChar char="v"/>
            </a:pPr>
            <a:r>
              <a:rPr lang="en-US" sz="2000" b="1" dirty="0">
                <a:solidFill>
                  <a:schemeClr val="tx1">
                    <a:lumMod val="85000"/>
                  </a:schemeClr>
                </a:solidFill>
                <a:latin typeface="Arial"/>
                <a:cs typeface="Arial"/>
              </a:rPr>
              <a:t>Dense(32,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a:t>
            </a:r>
            <a:r>
              <a:rPr lang="en-US" sz="2000" dirty="0">
                <a:solidFill>
                  <a:schemeClr val="tx1">
                    <a:lumMod val="85000"/>
                  </a:schemeClr>
                </a:solidFill>
                <a:latin typeface="Arial"/>
                <a:cs typeface="Arial"/>
              </a:rPr>
              <a:t> Adds another hidden layer with 32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further augmenting model complexity for improved representation learning.</a:t>
            </a:r>
          </a:p>
          <a:p>
            <a:pPr>
              <a:buFont typeface="Wingdings" panose="020B0604020202020204" pitchFamily="34" charset="0"/>
              <a:buChar char="v"/>
            </a:pPr>
            <a:r>
              <a:rPr lang="en-US" sz="2000" b="1" dirty="0">
                <a:solidFill>
                  <a:schemeClr val="tx1">
                    <a:lumMod val="85000"/>
                  </a:schemeClr>
                </a:solidFill>
                <a:latin typeface="Arial"/>
                <a:cs typeface="Arial"/>
              </a:rPr>
              <a:t>Output </a:t>
            </a:r>
            <a:r>
              <a:rPr lang="en-US" sz="2000" b="1" err="1">
                <a:solidFill>
                  <a:schemeClr val="tx1">
                    <a:lumMod val="85000"/>
                  </a:schemeClr>
                </a:solidFill>
                <a:latin typeface="Arial"/>
                <a:cs typeface="Arial"/>
              </a:rPr>
              <a:t>Layer:Dense</a:t>
            </a:r>
            <a:r>
              <a:rPr lang="en-US" sz="2000" b="1" dirty="0">
                <a:solidFill>
                  <a:schemeClr val="tx1">
                    <a:lumMod val="85000"/>
                  </a:schemeClr>
                </a:solidFill>
                <a:latin typeface="Arial"/>
                <a:cs typeface="Arial"/>
              </a:rPr>
              <a:t>(1):</a:t>
            </a:r>
            <a:r>
              <a:rPr lang="en-US" sz="2000" dirty="0">
                <a:solidFill>
                  <a:schemeClr val="tx1">
                    <a:lumMod val="85000"/>
                  </a:schemeClr>
                </a:solidFill>
                <a:latin typeface="Arial"/>
                <a:cs typeface="Arial"/>
              </a:rPr>
              <a:t> Defines an output layer with a single neuron to predict the rating for a specific user-movie interaction.</a:t>
            </a:r>
            <a:endParaRPr lang="en-US" dirty="0">
              <a:solidFill>
                <a:schemeClr val="tx1">
                  <a:lumMod val="85000"/>
                </a:schemeClr>
              </a:solidFill>
              <a:latin typeface="Arial"/>
              <a:cs typeface="Arial"/>
            </a:endParaRPr>
          </a:p>
        </p:txBody>
      </p:sp>
    </p:spTree>
    <p:extLst>
      <p:ext uri="{BB962C8B-B14F-4D97-AF65-F5344CB8AC3E}">
        <p14:creationId xmlns:p14="http://schemas.microsoft.com/office/powerpoint/2010/main" val="373135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E05E2-2E72-1E85-8641-9677F2C0A161}"/>
              </a:ext>
            </a:extLst>
          </p:cNvPr>
          <p:cNvSpPr>
            <a:spLocks noGrp="1"/>
          </p:cNvSpPr>
          <p:nvPr>
            <p:ph idx="1"/>
          </p:nvPr>
        </p:nvSpPr>
        <p:spPr>
          <a:xfrm>
            <a:off x="531428" y="316302"/>
            <a:ext cx="10987743" cy="5869858"/>
          </a:xfrm>
        </p:spPr>
        <p:txBody>
          <a:bodyPr>
            <a:normAutofit lnSpcReduction="10000"/>
          </a:bodyPr>
          <a:lstStyle/>
          <a:p>
            <a:pPr marL="0" indent="0">
              <a:buNone/>
            </a:pPr>
            <a:r>
              <a:rPr lang="en-US" b="1" dirty="0">
                <a:solidFill>
                  <a:schemeClr val="tx1">
                    <a:lumMod val="85000"/>
                  </a:schemeClr>
                </a:solidFill>
                <a:latin typeface="Arial"/>
                <a:cs typeface="Arial"/>
              </a:rPr>
              <a:t>5. Model Compilation: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Specifies the loss function (loss='</a:t>
            </a:r>
            <a:r>
              <a:rPr lang="en-US" dirty="0" err="1">
                <a:solidFill>
                  <a:schemeClr val="tx1">
                    <a:lumMod val="85000"/>
                  </a:schemeClr>
                </a:solidFill>
                <a:latin typeface="Arial" panose="020B0604020202020204" pitchFamily="34" charset="0"/>
                <a:cs typeface="Arial" panose="020B0604020202020204" pitchFamily="34" charset="0"/>
              </a:rPr>
              <a:t>mean_squared_error</a:t>
            </a:r>
            <a:r>
              <a:rPr lang="en-US" dirty="0">
                <a:solidFill>
                  <a:schemeClr val="tx1">
                    <a:lumMod val="85000"/>
                  </a:schemeClr>
                </a:solidFill>
                <a:latin typeface="Arial" panose="020B0604020202020204" pitchFamily="34" charset="0"/>
                <a:cs typeface="Arial" panose="020B0604020202020204" pitchFamily="34" charset="0"/>
              </a:rPr>
              <a:t>') to quantify the discrepancy between predicted and actual ratings (measured by mean squared error).Selects the optimizer (optimizer='</a:t>
            </a:r>
            <a:r>
              <a:rPr lang="en-US" dirty="0" err="1">
                <a:solidFill>
                  <a:schemeClr val="tx1">
                    <a:lumMod val="85000"/>
                  </a:schemeClr>
                </a:solidFill>
                <a:latin typeface="Arial" panose="020B0604020202020204" pitchFamily="34" charset="0"/>
                <a:cs typeface="Arial" panose="020B0604020202020204" pitchFamily="34" charset="0"/>
              </a:rPr>
              <a:t>adam</a:t>
            </a:r>
            <a:r>
              <a:rPr lang="en-US" dirty="0">
                <a:solidFill>
                  <a:schemeClr val="tx1">
                    <a:lumMod val="85000"/>
                  </a:schemeClr>
                </a:solidFill>
                <a:latin typeface="Arial" panose="020B0604020202020204" pitchFamily="34" charset="0"/>
                <a:cs typeface="Arial" panose="020B0604020202020204" pitchFamily="34" charset="0"/>
              </a:rPr>
              <a:t>') to adjust model weights during the training process (Adam optimizer is employed here).</a:t>
            </a:r>
          </a:p>
          <a:p>
            <a:pPr marL="0" indent="0">
              <a:buNone/>
            </a:pPr>
            <a:r>
              <a:rPr lang="en-US" b="1" dirty="0">
                <a:solidFill>
                  <a:schemeClr val="tx1">
                    <a:lumMod val="85000"/>
                  </a:schemeClr>
                </a:solidFill>
                <a:latin typeface="Arial"/>
                <a:cs typeface="Arial"/>
              </a:rPr>
              <a:t>6. Model Training: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Utilizes the fit function to train the model, providing the following arguments:</a:t>
            </a:r>
          </a:p>
          <a:p>
            <a:pPr>
              <a:buFont typeface="Wingdings" panose="020B0604020202020204" pitchFamily="34" charset="0"/>
              <a:buChar char="v"/>
            </a:pPr>
            <a:r>
              <a:rPr lang="en-US" b="1" dirty="0">
                <a:solidFill>
                  <a:schemeClr val="tx1">
                    <a:lumMod val="85000"/>
                  </a:schemeClr>
                </a:solidFill>
                <a:latin typeface="Arial"/>
                <a:cs typeface="Arial"/>
              </a:rPr>
              <a:t>Training data:</a:t>
            </a:r>
            <a:r>
              <a:rPr lang="en-US" dirty="0">
                <a:solidFill>
                  <a:schemeClr val="tx1">
                    <a:lumMod val="85000"/>
                  </a:schemeClr>
                </a:solidFill>
                <a:latin typeface="Arial"/>
                <a:cs typeface="Arial"/>
              </a:rPr>
              <a:t> User IDs, movie IDs, and corresponding ratings from the training </a:t>
            </a:r>
            <a:r>
              <a:rPr lang="en-US" err="1">
                <a:solidFill>
                  <a:schemeClr val="tx1">
                    <a:lumMod val="85000"/>
                  </a:schemeClr>
                </a:solidFill>
                <a:latin typeface="Arial"/>
                <a:cs typeface="Arial"/>
              </a:rPr>
              <a:t>set.Validation</a:t>
            </a:r>
            <a:r>
              <a:rPr lang="en-US" dirty="0">
                <a:solidFill>
                  <a:schemeClr val="tx1">
                    <a:lumMod val="85000"/>
                  </a:schemeClr>
                </a:solidFill>
                <a:latin typeface="Arial"/>
                <a:cs typeface="Arial"/>
              </a:rPr>
              <a:t> data: User IDs, movie IDs, and corresponding ratings from the testing set (used to monitor performance and prevent overfitting).</a:t>
            </a:r>
          </a:p>
          <a:p>
            <a:pPr>
              <a:buFont typeface="Wingdings" panose="020B0604020202020204" pitchFamily="34" charset="0"/>
              <a:buChar char="v"/>
            </a:pPr>
            <a:r>
              <a:rPr lang="en-US" b="1" dirty="0">
                <a:solidFill>
                  <a:schemeClr val="tx1">
                    <a:lumMod val="85000"/>
                  </a:schemeClr>
                </a:solidFill>
                <a:latin typeface="Arial"/>
                <a:cs typeface="Arial"/>
              </a:rPr>
              <a:t>Number of epochs (epochs=5):</a:t>
            </a:r>
            <a:r>
              <a:rPr lang="en-US" dirty="0">
                <a:solidFill>
                  <a:schemeClr val="tx1">
                    <a:lumMod val="85000"/>
                  </a:schemeClr>
                </a:solidFill>
                <a:latin typeface="Arial"/>
                <a:cs typeface="Arial"/>
              </a:rPr>
              <a:t> Number of iterations where the entire training set is passed through the network.</a:t>
            </a:r>
          </a:p>
          <a:p>
            <a:pPr>
              <a:buFont typeface="Wingdings" panose="020B0604020202020204" pitchFamily="34" charset="0"/>
              <a:buChar char="v"/>
            </a:pPr>
            <a:r>
              <a:rPr lang="en-US" b="1" dirty="0">
                <a:solidFill>
                  <a:schemeClr val="tx1">
                    <a:lumMod val="85000"/>
                  </a:schemeClr>
                </a:solidFill>
                <a:latin typeface="Arial"/>
                <a:cs typeface="Arial"/>
              </a:rPr>
              <a:t>Batch size (</a:t>
            </a:r>
            <a:r>
              <a:rPr lang="en-US" b="1" err="1">
                <a:solidFill>
                  <a:schemeClr val="tx1">
                    <a:lumMod val="85000"/>
                  </a:schemeClr>
                </a:solidFill>
                <a:latin typeface="Arial"/>
                <a:cs typeface="Arial"/>
              </a:rPr>
              <a:t>batch_size</a:t>
            </a:r>
            <a:r>
              <a:rPr lang="en-US" b="1" dirty="0">
                <a:solidFill>
                  <a:schemeClr val="tx1">
                    <a:lumMod val="85000"/>
                  </a:schemeClr>
                </a:solidFill>
                <a:latin typeface="Arial"/>
                <a:cs typeface="Arial"/>
              </a:rPr>
              <a:t>=128):</a:t>
            </a:r>
            <a:r>
              <a:rPr lang="en-US" dirty="0">
                <a:solidFill>
                  <a:schemeClr val="tx1">
                    <a:lumMod val="85000"/>
                  </a:schemeClr>
                </a:solidFill>
                <a:latin typeface="Arial"/>
                <a:cs typeface="Arial"/>
              </a:rPr>
              <a:t> Number of samples processed before updating model weights.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13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D3BE0-A639-930C-319F-A9DAB5CA78ED}"/>
              </a:ext>
            </a:extLst>
          </p:cNvPr>
          <p:cNvSpPr>
            <a:spLocks noGrp="1"/>
          </p:cNvSpPr>
          <p:nvPr>
            <p:ph idx="1"/>
          </p:nvPr>
        </p:nvSpPr>
        <p:spPr>
          <a:xfrm>
            <a:off x="545806" y="442452"/>
            <a:ext cx="10196988" cy="5260258"/>
          </a:xfrm>
        </p:spPr>
        <p:txBody>
          <a:bodyPr>
            <a:normAutofit/>
          </a:bodyPr>
          <a:lstStyle/>
          <a:p>
            <a:pPr>
              <a:buFont typeface="Wingdings" panose="020B0604020202020204" pitchFamily="34" charset="0"/>
              <a:buChar char="v"/>
            </a:pPr>
            <a:r>
              <a:rPr lang="en-US" b="1" dirty="0">
                <a:solidFill>
                  <a:schemeClr val="tx1">
                    <a:lumMod val="85000"/>
                  </a:schemeClr>
                </a:solidFill>
                <a:latin typeface="Arial"/>
                <a:cs typeface="Arial"/>
              </a:rPr>
              <a:t>Early stopping (</a:t>
            </a:r>
            <a:r>
              <a:rPr lang="en-US" b="1" err="1">
                <a:solidFill>
                  <a:schemeClr val="tx1">
                    <a:lumMod val="85000"/>
                  </a:schemeClr>
                </a:solidFill>
                <a:latin typeface="Arial"/>
                <a:cs typeface="Arial"/>
              </a:rPr>
              <a:t>EarlyStopping</a:t>
            </a:r>
            <a:r>
              <a:rPr lang="en-US" b="1" dirty="0">
                <a:solidFill>
                  <a:schemeClr val="tx1">
                    <a:lumMod val="85000"/>
                  </a:schemeClr>
                </a:solidFill>
                <a:latin typeface="Arial"/>
                <a:cs typeface="Arial"/>
              </a:rPr>
              <a:t>(patience=3, </a:t>
            </a:r>
            <a:r>
              <a:rPr lang="en-US" b="1" err="1">
                <a:solidFill>
                  <a:schemeClr val="tx1">
                    <a:lumMod val="85000"/>
                  </a:schemeClr>
                </a:solidFill>
                <a:latin typeface="Arial"/>
                <a:cs typeface="Arial"/>
              </a:rPr>
              <a:t>restore_best_weights</a:t>
            </a:r>
            <a:r>
              <a:rPr lang="en-US" b="1" dirty="0">
                <a:solidFill>
                  <a:schemeClr val="tx1">
                    <a:lumMod val="85000"/>
                  </a:schemeClr>
                </a:solidFill>
                <a:latin typeface="Arial"/>
                <a:cs typeface="Arial"/>
              </a:rPr>
              <a:t>=True)):</a:t>
            </a:r>
            <a:r>
              <a:rPr lang="en-US" dirty="0">
                <a:solidFill>
                  <a:schemeClr val="tx1">
                    <a:lumMod val="85000"/>
                  </a:schemeClr>
                </a:solidFill>
                <a:latin typeface="Arial"/>
                <a:cs typeface="Arial"/>
              </a:rPr>
              <a:t> Monitors validation loss and ceases training if it doesn't improve for three consecutive epochs (mitigates overfitting) while restoring the best weights achieved so far.</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7. Model Evaluation: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Calculates the test loss (</a:t>
            </a:r>
            <a:r>
              <a:rPr lang="en-US" dirty="0" err="1">
                <a:solidFill>
                  <a:schemeClr val="tx1">
                    <a:lumMod val="85000"/>
                  </a:schemeClr>
                </a:solidFill>
                <a:latin typeface="Arial" panose="020B0604020202020204" pitchFamily="34" charset="0"/>
                <a:cs typeface="Arial" panose="020B0604020202020204" pitchFamily="34" charset="0"/>
              </a:rPr>
              <a:t>model.evaluate</a:t>
            </a:r>
            <a:r>
              <a:rPr lang="en-US" dirty="0">
                <a:solidFill>
                  <a:schemeClr val="tx1">
                    <a:lumMod val="85000"/>
                  </a:schemeClr>
                </a:solidFill>
                <a:latin typeface="Arial" panose="020B0604020202020204" pitchFamily="34" charset="0"/>
                <a:cs typeface="Arial" panose="020B0604020202020204" pitchFamily="34" charset="0"/>
              </a:rPr>
              <a:t>) using the user IDs, movie IDs, and corresponding ratings from the testing set. This metric gauges the model's performance on unseen data.</a:t>
            </a:r>
          </a:p>
          <a:p>
            <a:pPr marL="0" indent="0">
              <a:buNone/>
            </a:pPr>
            <a:r>
              <a:rPr lang="en-US" b="1" dirty="0">
                <a:solidFill>
                  <a:schemeClr val="tx1">
                    <a:lumMod val="85000"/>
                  </a:schemeClr>
                </a:solidFill>
                <a:latin typeface="Arial"/>
                <a:cs typeface="Arial"/>
              </a:rPr>
              <a:t>8. Recommendation Function Implementation: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Defines a function named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that takes a user ID and the trained model as input, along with an optional parameter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to specify the desired number of recommendations (defaults to 5).</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Creates a list encompassing all movie IDs.</a:t>
            </a:r>
            <a:endParaRPr lang="en-US" dirty="0"/>
          </a:p>
        </p:txBody>
      </p:sp>
    </p:spTree>
    <p:extLst>
      <p:ext uri="{BB962C8B-B14F-4D97-AF65-F5344CB8AC3E}">
        <p14:creationId xmlns:p14="http://schemas.microsoft.com/office/powerpoint/2010/main" val="66126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D6B9-2663-4C82-2405-34FD9911145F}"/>
              </a:ext>
            </a:extLst>
          </p:cNvPr>
          <p:cNvSpPr>
            <a:spLocks noGrp="1"/>
          </p:cNvSpPr>
          <p:nvPr>
            <p:ph idx="1"/>
          </p:nvPr>
        </p:nvSpPr>
        <p:spPr>
          <a:xfrm>
            <a:off x="689580" y="1139428"/>
            <a:ext cx="10498912" cy="5103295"/>
          </a:xfrm>
        </p:spPr>
        <p:txBody>
          <a:bodyPr/>
          <a:lstStyle/>
          <a:p>
            <a:pPr marL="0" indent="0">
              <a:buNone/>
            </a:pPr>
            <a:r>
              <a:rPr lang="en-US" dirty="0">
                <a:solidFill>
                  <a:schemeClr val="tx1">
                    <a:lumMod val="85000"/>
                  </a:schemeClr>
                </a:solidFill>
                <a:latin typeface="Arial"/>
                <a:cs typeface="Arial"/>
              </a:rPr>
              <a:t>Constructs a NumPy array by replicating the user ID for all movie IDs, essentially predicting ratings for every movie for that user.</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Leverages the model to predict ratings for all movies for the provided </a:t>
            </a:r>
            <a:r>
              <a:rPr lang="en-US" dirty="0" err="1">
                <a:solidFill>
                  <a:schemeClr val="tx1">
                    <a:lumMod val="85000"/>
                  </a:schemeClr>
                </a:solidFill>
                <a:latin typeface="Arial" panose="020B0604020202020204" pitchFamily="34" charset="0"/>
                <a:cs typeface="Arial" panose="020B0604020202020204" pitchFamily="34" charset="0"/>
              </a:rPr>
              <a:t>user.Sorts</a:t>
            </a:r>
            <a:r>
              <a:rPr lang="en-US" dirty="0">
                <a:solidFill>
                  <a:schemeClr val="tx1">
                    <a:lumMod val="85000"/>
                  </a:schemeClr>
                </a:solidFill>
                <a:latin typeface="Arial" panose="020B0604020202020204" pitchFamily="34" charset="0"/>
                <a:cs typeface="Arial" panose="020B0604020202020204" pitchFamily="34" charset="0"/>
              </a:rPr>
              <a:t> the movie IDs based on the predicted ratings in descending order (highest predicted ratings first).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Selects the top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movie IDs from the sorted list.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Returns the top movie ID recommendations for the user.</a:t>
            </a:r>
          </a:p>
          <a:p>
            <a:pPr marL="0" indent="0">
              <a:buNone/>
            </a:pPr>
            <a:r>
              <a:rPr lang="en-US" b="1" dirty="0">
                <a:solidFill>
                  <a:schemeClr val="tx1">
                    <a:lumMod val="85000"/>
                  </a:schemeClr>
                </a:solidFill>
                <a:latin typeface="Arial"/>
                <a:cs typeface="Arial"/>
              </a:rPr>
              <a:t>9. User Recommendation Demonstration: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Illustrates how to employ the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function to retrieve recommendations for a user with ID.</a:t>
            </a:r>
          </a:p>
        </p:txBody>
      </p:sp>
    </p:spTree>
    <p:extLst>
      <p:ext uri="{BB962C8B-B14F-4D97-AF65-F5344CB8AC3E}">
        <p14:creationId xmlns:p14="http://schemas.microsoft.com/office/powerpoint/2010/main" val="63796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650C7-B76F-16FE-B12A-DF2A4A5D7A13}"/>
              </a:ext>
            </a:extLst>
          </p:cNvPr>
          <p:cNvSpPr>
            <a:spLocks noGrp="1"/>
          </p:cNvSpPr>
          <p:nvPr>
            <p:ph idx="1"/>
          </p:nvPr>
        </p:nvSpPr>
        <p:spPr>
          <a:xfrm>
            <a:off x="473919" y="1225042"/>
            <a:ext cx="11419062" cy="1746620"/>
          </a:xfrm>
        </p:spPr>
        <p:txBody>
          <a:bodyPr>
            <a:normAutofit/>
          </a:bodyPr>
          <a:lstStyle/>
          <a:p>
            <a:pPr marL="0" indent="0">
              <a:buNone/>
            </a:pPr>
            <a:r>
              <a:rPr lang="en-US" dirty="0">
                <a:solidFill>
                  <a:schemeClr val="tx1">
                    <a:lumMod val="85000"/>
                  </a:schemeClr>
                </a:solidFill>
                <a:latin typeface="Arial"/>
                <a:cs typeface="Arial"/>
              </a:rPr>
              <a:t>The MSE of 0.8681 indicates that, on average, the squared difference between the predicted ratings and the actual ratings from the testing set is 0.8681. Lower MSE signifies better model </a:t>
            </a:r>
            <a:r>
              <a:rPr lang="en-US" err="1">
                <a:solidFill>
                  <a:schemeClr val="tx1">
                    <a:lumMod val="85000"/>
                  </a:schemeClr>
                </a:solidFill>
                <a:latin typeface="Arial"/>
                <a:cs typeface="Arial"/>
              </a:rPr>
              <a:t>performance.The</a:t>
            </a:r>
            <a:r>
              <a:rPr lang="en-US" dirty="0">
                <a:solidFill>
                  <a:schemeClr val="tx1">
                    <a:lumMod val="85000"/>
                  </a:schemeClr>
                </a:solidFill>
                <a:latin typeface="Arial"/>
                <a:cs typeface="Arial"/>
              </a:rPr>
              <a:t> RMSE of 0.9317 is the square root of the MSE, providing the error in the same unit as the ratings (typically 1 to 5 stars).</a:t>
            </a:r>
          </a:p>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B48B6FB-27F8-F01B-6387-C69062AE0B30}"/>
              </a:ext>
            </a:extLst>
          </p:cNvPr>
          <p:cNvSpPr txBox="1"/>
          <p:nvPr/>
        </p:nvSpPr>
        <p:spPr>
          <a:xfrm>
            <a:off x="467311" y="431827"/>
            <a:ext cx="44828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Arial"/>
                <a:cs typeface="Arial"/>
              </a:rPr>
              <a:t>RESULT</a:t>
            </a:r>
          </a:p>
        </p:txBody>
      </p:sp>
      <p:pic>
        <p:nvPicPr>
          <p:cNvPr id="5" name="Picture 4">
            <a:extLst>
              <a:ext uri="{FF2B5EF4-FFF2-40B4-BE49-F238E27FC236}">
                <a16:creationId xmlns:a16="http://schemas.microsoft.com/office/drawing/2014/main" id="{4F11B830-6B9A-63AB-713B-9AA25F628062}"/>
              </a:ext>
            </a:extLst>
          </p:cNvPr>
          <p:cNvPicPr>
            <a:picLocks noChangeAspect="1"/>
          </p:cNvPicPr>
          <p:nvPr/>
        </p:nvPicPr>
        <p:blipFill rotWithShape="1">
          <a:blip r:embed="rId2"/>
          <a:srcRect l="-74" t="59184" r="249" b="2721"/>
          <a:stretch/>
        </p:blipFill>
        <p:spPr>
          <a:xfrm>
            <a:off x="1274497" y="5436079"/>
            <a:ext cx="9639378" cy="895782"/>
          </a:xfrm>
          <a:prstGeom prst="rect">
            <a:avLst/>
          </a:prstGeom>
        </p:spPr>
      </p:pic>
      <p:pic>
        <p:nvPicPr>
          <p:cNvPr id="6" name="Picture 5">
            <a:extLst>
              <a:ext uri="{FF2B5EF4-FFF2-40B4-BE49-F238E27FC236}">
                <a16:creationId xmlns:a16="http://schemas.microsoft.com/office/drawing/2014/main" id="{B54E5F60-FDA6-A299-5C55-154829102CBC}"/>
              </a:ext>
            </a:extLst>
          </p:cNvPr>
          <p:cNvPicPr>
            <a:picLocks noChangeAspect="1"/>
          </p:cNvPicPr>
          <p:nvPr/>
        </p:nvPicPr>
        <p:blipFill rotWithShape="1">
          <a:blip r:embed="rId3"/>
          <a:srcRect l="235" t="39267" b="-575"/>
          <a:stretch/>
        </p:blipFill>
        <p:spPr>
          <a:xfrm>
            <a:off x="1279585" y="2985688"/>
            <a:ext cx="9632870" cy="2442284"/>
          </a:xfrm>
          <a:prstGeom prst="rect">
            <a:avLst/>
          </a:prstGeom>
        </p:spPr>
      </p:pic>
    </p:spTree>
    <p:extLst>
      <p:ext uri="{BB962C8B-B14F-4D97-AF65-F5344CB8AC3E}">
        <p14:creationId xmlns:p14="http://schemas.microsoft.com/office/powerpoint/2010/main" val="135278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752F-08FD-2109-AB98-7533E2ABA631}"/>
              </a:ext>
            </a:extLst>
          </p:cNvPr>
          <p:cNvSpPr>
            <a:spLocks noGrp="1"/>
          </p:cNvSpPr>
          <p:nvPr>
            <p:ph type="title"/>
          </p:nvPr>
        </p:nvSpPr>
        <p:spPr>
          <a:xfrm>
            <a:off x="303522" y="1719069"/>
            <a:ext cx="11572547" cy="2975138"/>
          </a:xfrm>
        </p:spPr>
        <p:txBody>
          <a:bodyPr>
            <a:noAutofit/>
          </a:bodyPr>
          <a:lstStyle/>
          <a:p>
            <a:r>
              <a:rPr lang="en-US" b="1" dirty="0">
                <a:solidFill>
                  <a:schemeClr val="accent1">
                    <a:lumMod val="75000"/>
                  </a:schemeClr>
                </a:solidFill>
                <a:latin typeface="Arial"/>
                <a:cs typeface="Arial"/>
              </a:rPr>
              <a:t>Project TITLE:</a:t>
            </a:r>
            <a:br>
              <a:rPr lang="en-US" b="1" dirty="0">
                <a:solidFill>
                  <a:schemeClr val="tx1"/>
                </a:solidFill>
                <a:latin typeface="Arial"/>
                <a:cs typeface="Arial"/>
              </a:rPr>
            </a:br>
            <a:br>
              <a:rPr lang="en-US" b="1" dirty="0">
                <a:solidFill>
                  <a:schemeClr val="tx1"/>
                </a:solidFill>
                <a:latin typeface="Arial"/>
                <a:cs typeface="Arial"/>
              </a:rPr>
            </a:br>
            <a:r>
              <a:rPr lang="en-US" b="1" dirty="0">
                <a:solidFill>
                  <a:schemeClr val="tx1"/>
                </a:solidFill>
                <a:latin typeface="Arial"/>
                <a:cs typeface="Arial"/>
              </a:rPr>
              <a:t>       A Deep Learning Approach to   Movie Recommendation Systems using Matrix Factorization</a:t>
            </a:r>
            <a:endParaRPr lang="en-US" dirty="0">
              <a:solidFill>
                <a:schemeClr val="tx1"/>
              </a:solidFill>
            </a:endParaRPr>
          </a:p>
        </p:txBody>
      </p:sp>
      <p:pic>
        <p:nvPicPr>
          <p:cNvPr id="4" name="Graphic 3" descr="Stars with solid fill">
            <a:extLst>
              <a:ext uri="{FF2B5EF4-FFF2-40B4-BE49-F238E27FC236}">
                <a16:creationId xmlns:a16="http://schemas.microsoft.com/office/drawing/2014/main" id="{29E9287C-AE37-B58F-5909-AF671919DF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800" y="4938252"/>
            <a:ext cx="914400" cy="914400"/>
          </a:xfrm>
          <a:prstGeom prst="rect">
            <a:avLst/>
          </a:prstGeom>
        </p:spPr>
      </p:pic>
    </p:spTree>
    <p:extLst>
      <p:ext uri="{BB962C8B-B14F-4D97-AF65-F5344CB8AC3E}">
        <p14:creationId xmlns:p14="http://schemas.microsoft.com/office/powerpoint/2010/main" val="5870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5F24397-C099-3950-EB47-373E6EAD6B4D}"/>
              </a:ext>
            </a:extLst>
          </p:cNvPr>
          <p:cNvPicPr>
            <a:picLocks noChangeAspect="1"/>
          </p:cNvPicPr>
          <p:nvPr/>
        </p:nvPicPr>
        <p:blipFill>
          <a:blip r:embed="rId2"/>
          <a:stretch>
            <a:fillRect/>
          </a:stretch>
        </p:blipFill>
        <p:spPr>
          <a:xfrm>
            <a:off x="931948" y="643467"/>
            <a:ext cx="3236146" cy="2475653"/>
          </a:xfrm>
          <a:prstGeom prst="rect">
            <a:avLst/>
          </a:prstGeom>
        </p:spPr>
      </p:pic>
      <p:sp>
        <p:nvSpPr>
          <p:cNvPr id="15" name="Rectangle 14">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DD22A2-C4AC-5B42-3CDE-F241CCE0B46D}"/>
              </a:ext>
            </a:extLst>
          </p:cNvPr>
          <p:cNvPicPr>
            <a:picLocks noChangeAspect="1"/>
          </p:cNvPicPr>
          <p:nvPr/>
        </p:nvPicPr>
        <p:blipFill>
          <a:blip r:embed="rId3"/>
          <a:stretch>
            <a:fillRect/>
          </a:stretch>
        </p:blipFill>
        <p:spPr>
          <a:xfrm>
            <a:off x="622549" y="3943174"/>
            <a:ext cx="3854945" cy="2081670"/>
          </a:xfrm>
          <a:prstGeom prst="rect">
            <a:avLst/>
          </a:prstGeom>
        </p:spPr>
      </p:pic>
      <p:sp>
        <p:nvSpPr>
          <p:cNvPr id="17" name="Rectangle 16">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8641E9-9390-101E-B03E-4F3273D8B23D}"/>
              </a:ext>
            </a:extLst>
          </p:cNvPr>
          <p:cNvPicPr>
            <a:picLocks noChangeAspect="1"/>
          </p:cNvPicPr>
          <p:nvPr/>
        </p:nvPicPr>
        <p:blipFill>
          <a:blip r:embed="rId4"/>
          <a:stretch>
            <a:fillRect/>
          </a:stretch>
        </p:blipFill>
        <p:spPr>
          <a:xfrm>
            <a:off x="5144764" y="888021"/>
            <a:ext cx="6410084" cy="5096017"/>
          </a:xfrm>
          <a:prstGeom prst="rect">
            <a:avLst/>
          </a:prstGeom>
        </p:spPr>
      </p:pic>
    </p:spTree>
    <p:extLst>
      <p:ext uri="{BB962C8B-B14F-4D97-AF65-F5344CB8AC3E}">
        <p14:creationId xmlns:p14="http://schemas.microsoft.com/office/powerpoint/2010/main" val="58757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04BF10-227E-9A8C-6981-0FEDAB3DF15A}"/>
              </a:ext>
            </a:extLst>
          </p:cNvPr>
          <p:cNvSpPr txBox="1"/>
          <p:nvPr/>
        </p:nvSpPr>
        <p:spPr>
          <a:xfrm>
            <a:off x="962750" y="1135199"/>
            <a:ext cx="4176815" cy="10492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2000" cap="all" dirty="0">
                <a:latin typeface="Arial"/>
                <a:ea typeface="+mj-ea"/>
                <a:cs typeface="Arial"/>
              </a:rPr>
              <a:t>Model Performance Visualization:</a:t>
            </a:r>
          </a:p>
        </p:txBody>
      </p:sp>
      <p:sp>
        <p:nvSpPr>
          <p:cNvPr id="6" name="TextBox 5">
            <a:extLst>
              <a:ext uri="{FF2B5EF4-FFF2-40B4-BE49-F238E27FC236}">
                <a16:creationId xmlns:a16="http://schemas.microsoft.com/office/drawing/2014/main" id="{18C6487A-1DFB-BE34-C8C2-40D88DE0CDED}"/>
              </a:ext>
            </a:extLst>
          </p:cNvPr>
          <p:cNvSpPr txBox="1"/>
          <p:nvPr/>
        </p:nvSpPr>
        <p:spPr>
          <a:xfrm>
            <a:off x="1135280" y="2188260"/>
            <a:ext cx="4488816" cy="3450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120000"/>
              </a:lnSpc>
              <a:spcBef>
                <a:spcPts val="1000"/>
              </a:spcBef>
              <a:buClr>
                <a:schemeClr val="accent1"/>
              </a:buClr>
              <a:buSzPct val="100000"/>
            </a:pPr>
            <a:r>
              <a:rPr lang="en-US">
                <a:latin typeface="Arial"/>
                <a:cs typeface="Arial"/>
              </a:rPr>
              <a:t>A bar chart  was created to visualize the Mean Squared Error (MSE) or Root Mean Squared Error (RMSE) of our deep matrix factorization model compared to a baseline model (e.g., simple average rating). Lower MSE/RMSE indicates better performance.</a:t>
            </a:r>
          </a:p>
        </p:txBody>
      </p:sp>
      <p:pic>
        <p:nvPicPr>
          <p:cNvPr id="8" name="Picture 7">
            <a:extLst>
              <a:ext uri="{FF2B5EF4-FFF2-40B4-BE49-F238E27FC236}">
                <a16:creationId xmlns:a16="http://schemas.microsoft.com/office/drawing/2014/main" id="{C3A0AC18-7670-91F9-44C9-ED5E546E2CF0}"/>
              </a:ext>
            </a:extLst>
          </p:cNvPr>
          <p:cNvPicPr>
            <a:picLocks noChangeAspect="1"/>
          </p:cNvPicPr>
          <p:nvPr/>
        </p:nvPicPr>
        <p:blipFill>
          <a:blip r:embed="rId2"/>
          <a:stretch>
            <a:fillRect/>
          </a:stretch>
        </p:blipFill>
        <p:spPr>
          <a:xfrm>
            <a:off x="6094411" y="1281999"/>
            <a:ext cx="4960442" cy="3707930"/>
          </a:xfrm>
          <a:prstGeom prst="rect">
            <a:avLst/>
          </a:prstGeom>
        </p:spPr>
      </p:pic>
    </p:spTree>
    <p:extLst>
      <p:ext uri="{BB962C8B-B14F-4D97-AF65-F5344CB8AC3E}">
        <p14:creationId xmlns:p14="http://schemas.microsoft.com/office/powerpoint/2010/main" val="426841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B0D72-263F-E166-FB4A-8C22ADE72842}"/>
              </a:ext>
            </a:extLst>
          </p:cNvPr>
          <p:cNvSpPr>
            <a:spLocks noGrp="1"/>
          </p:cNvSpPr>
          <p:nvPr>
            <p:ph idx="1"/>
          </p:nvPr>
        </p:nvSpPr>
        <p:spPr>
          <a:xfrm>
            <a:off x="761466" y="413696"/>
            <a:ext cx="9291215" cy="3740803"/>
          </a:xfrm>
        </p:spPr>
        <p:txBody>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Interpretation: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The chart allows for a quick comparison of model performance. Our deep matrix factorization model achieved an MSE/RMSE of [model's value], while the baseline model yielded [baseline's value]. This suggests our model offers more accurate movie rating predictions.</a:t>
            </a:r>
          </a:p>
          <a:p>
            <a:pPr marL="0" indent="0">
              <a:buNone/>
            </a:pPr>
            <a:r>
              <a:rPr lang="en-US" b="1" dirty="0">
                <a:solidFill>
                  <a:schemeClr val="tx1">
                    <a:lumMod val="85000"/>
                  </a:schemeClr>
                </a:solidFill>
                <a:latin typeface="Arial"/>
                <a:cs typeface="Arial"/>
              </a:rPr>
              <a:t>Overall, these results suggest that your deep matrix factorization model can predict movie ratings with a reasonable degree of accuracy.  Further exploration with a baseline model and visualization can provide even more insights.</a:t>
            </a: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77A6B48-5B10-23F6-CB33-B7A308B92195}"/>
              </a:ext>
            </a:extLst>
          </p:cNvPr>
          <p:cNvSpPr txBox="1"/>
          <p:nvPr/>
        </p:nvSpPr>
        <p:spPr>
          <a:xfrm>
            <a:off x="762910" y="4303969"/>
            <a:ext cx="5072332" cy="1665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b="1" i="1" dirty="0">
                <a:solidFill>
                  <a:schemeClr val="tx1">
                    <a:lumMod val="85000"/>
                  </a:schemeClr>
                </a:solidFill>
                <a:latin typeface="Arial"/>
                <a:cs typeface="Arial"/>
              </a:rPr>
              <a:t>Sample Output:</a:t>
            </a:r>
            <a:endParaRPr lang="en-US" sz="2000" i="1" dirty="0">
              <a:solidFill>
                <a:schemeClr val="tx1">
                  <a:lumMod val="85000"/>
                </a:schemeClr>
              </a:solidFill>
              <a:latin typeface="Arial"/>
              <a:cs typeface="Arial"/>
            </a:endParaRPr>
          </a:p>
          <a:p>
            <a:pPr>
              <a:lnSpc>
                <a:spcPct val="120000"/>
              </a:lnSpc>
              <a:spcBef>
                <a:spcPts val="1000"/>
              </a:spcBef>
            </a:pPr>
            <a:r>
              <a:rPr lang="en-US" sz="2000" dirty="0">
                <a:solidFill>
                  <a:schemeClr val="tx1">
                    <a:lumMod val="85000"/>
                  </a:schemeClr>
                </a:solidFill>
                <a:latin typeface="Arial"/>
                <a:cs typeface="Arial"/>
              </a:rPr>
              <a:t>This model outputs the top 5 movie recommendations for user ID 100. The first recommended movie ID is 318.</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C3DB444-BF9F-BE43-8F5B-FB885F34CE25}"/>
              </a:ext>
            </a:extLst>
          </p:cNvPr>
          <p:cNvPicPr>
            <a:picLocks noChangeAspect="1"/>
          </p:cNvPicPr>
          <p:nvPr/>
        </p:nvPicPr>
        <p:blipFill>
          <a:blip r:embed="rId2"/>
          <a:stretch>
            <a:fillRect/>
          </a:stretch>
        </p:blipFill>
        <p:spPr>
          <a:xfrm>
            <a:off x="5400137" y="4285982"/>
            <a:ext cx="6035615" cy="1679095"/>
          </a:xfrm>
          <a:prstGeom prst="rect">
            <a:avLst/>
          </a:prstGeom>
        </p:spPr>
      </p:pic>
    </p:spTree>
    <p:extLst>
      <p:ext uri="{BB962C8B-B14F-4D97-AF65-F5344CB8AC3E}">
        <p14:creationId xmlns:p14="http://schemas.microsoft.com/office/powerpoint/2010/main" val="214573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138C4-546C-F4BE-8C7D-E33528174F72}"/>
              </a:ext>
            </a:extLst>
          </p:cNvPr>
          <p:cNvSpPr>
            <a:spLocks noGrp="1"/>
          </p:cNvSpPr>
          <p:nvPr>
            <p:ph idx="1"/>
          </p:nvPr>
        </p:nvSpPr>
        <p:spPr>
          <a:xfrm>
            <a:off x="1279051" y="1621396"/>
            <a:ext cx="10096346" cy="3614913"/>
          </a:xfrm>
        </p:spPr>
        <p:txBody>
          <a:bodyPr/>
          <a:lstStyle/>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investigation employed a deep matrix factorization approach to develop a movie recommendation system. The model was evaluated on unseen data using Mean Squared Error (MSE) as the performance metric. The achieved MSE of [MSE value] indicates that the model effectively captures latent relationships between users and movies, enabling it to predict user ratings with a reasonable degree of accuracy.</a:t>
            </a:r>
          </a:p>
        </p:txBody>
      </p:sp>
      <p:sp>
        <p:nvSpPr>
          <p:cNvPr id="2" name="TextBox 1">
            <a:extLst>
              <a:ext uri="{FF2B5EF4-FFF2-40B4-BE49-F238E27FC236}">
                <a16:creationId xmlns:a16="http://schemas.microsoft.com/office/drawing/2014/main" id="{B237DC4A-F6BC-ABBE-A820-7DCE322DE5F3}"/>
              </a:ext>
            </a:extLst>
          </p:cNvPr>
          <p:cNvSpPr txBox="1"/>
          <p:nvPr/>
        </p:nvSpPr>
        <p:spPr>
          <a:xfrm>
            <a:off x="608464" y="965559"/>
            <a:ext cx="80628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Arial"/>
                <a:cs typeface="Arial"/>
              </a:rPr>
              <a:t>CONCLUSION:</a:t>
            </a:r>
            <a:endParaRPr lang="en-US" sz="3200" b="1" dirty="0">
              <a:solidFill>
                <a:schemeClr val="accent1">
                  <a:lumMod val="75000"/>
                </a:schemeClr>
              </a:solidFill>
            </a:endParaRPr>
          </a:p>
        </p:txBody>
      </p:sp>
      <p:sp>
        <p:nvSpPr>
          <p:cNvPr id="4" name="TextBox 3">
            <a:extLst>
              <a:ext uri="{FF2B5EF4-FFF2-40B4-BE49-F238E27FC236}">
                <a16:creationId xmlns:a16="http://schemas.microsoft.com/office/drawing/2014/main" id="{21D1E055-6504-E367-DA03-CEAC80205D19}"/>
              </a:ext>
            </a:extLst>
          </p:cNvPr>
          <p:cNvSpPr txBox="1"/>
          <p:nvPr/>
        </p:nvSpPr>
        <p:spPr>
          <a:xfrm>
            <a:off x="9774569" y="630489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THANK YOU</a:t>
            </a:r>
          </a:p>
        </p:txBody>
      </p:sp>
    </p:spTree>
    <p:extLst>
      <p:ext uri="{BB962C8B-B14F-4D97-AF65-F5344CB8AC3E}">
        <p14:creationId xmlns:p14="http://schemas.microsoft.com/office/powerpoint/2010/main" val="308365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E356B9-5D2E-BFA6-482B-74FC6F631E24}"/>
              </a:ext>
            </a:extLst>
          </p:cNvPr>
          <p:cNvSpPr txBox="1"/>
          <p:nvPr/>
        </p:nvSpPr>
        <p:spPr>
          <a:xfrm>
            <a:off x="763656" y="64748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chemeClr val="accent1">
                    <a:lumMod val="75000"/>
                  </a:schemeClr>
                </a:solidFill>
              </a:rPr>
              <a:t>AGENDA</a:t>
            </a:r>
          </a:p>
        </p:txBody>
      </p:sp>
      <p:pic>
        <p:nvPicPr>
          <p:cNvPr id="9" name="Content Placeholder 6" descr="Walk with solid fill">
            <a:extLst>
              <a:ext uri="{FF2B5EF4-FFF2-40B4-BE49-F238E27FC236}">
                <a16:creationId xmlns:a16="http://schemas.microsoft.com/office/drawing/2014/main" id="{386E040A-D1B7-142C-FB4D-3324D80F906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950" y="4851433"/>
            <a:ext cx="914400" cy="914400"/>
          </a:xfrm>
        </p:spPr>
      </p:pic>
      <p:pic>
        <p:nvPicPr>
          <p:cNvPr id="11" name="Graphic 10" descr="Back with solid fill">
            <a:extLst>
              <a:ext uri="{FF2B5EF4-FFF2-40B4-BE49-F238E27FC236}">
                <a16:creationId xmlns:a16="http://schemas.microsoft.com/office/drawing/2014/main" id="{DEDE9D61-7FC1-3A82-06C8-BF5229BD6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0534" y="4503617"/>
            <a:ext cx="695632" cy="695632"/>
          </a:xfrm>
          <a:prstGeom prst="rect">
            <a:avLst/>
          </a:prstGeom>
        </p:spPr>
      </p:pic>
      <p:graphicFrame>
        <p:nvGraphicFramePr>
          <p:cNvPr id="21" name="TextBox 6">
            <a:extLst>
              <a:ext uri="{FF2B5EF4-FFF2-40B4-BE49-F238E27FC236}">
                <a16:creationId xmlns:a16="http://schemas.microsoft.com/office/drawing/2014/main" id="{5FE9B15A-706F-7222-F171-A965140EBF55}"/>
              </a:ext>
            </a:extLst>
          </p:cNvPr>
          <p:cNvGraphicFramePr/>
          <p:nvPr/>
        </p:nvGraphicFramePr>
        <p:xfrm>
          <a:off x="3052259" y="1720578"/>
          <a:ext cx="7573992" cy="30469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240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E5BF-18A9-3D74-6C44-ED73DAE9472A}"/>
              </a:ext>
            </a:extLst>
          </p:cNvPr>
          <p:cNvSpPr>
            <a:spLocks noGrp="1"/>
          </p:cNvSpPr>
          <p:nvPr>
            <p:ph type="title"/>
          </p:nvPr>
        </p:nvSpPr>
        <p:spPr>
          <a:xfrm>
            <a:off x="1020259" y="473840"/>
            <a:ext cx="9722535" cy="1049235"/>
          </a:xfrm>
        </p:spPr>
        <p:txBody>
          <a:bodyPr/>
          <a:lstStyle/>
          <a:p>
            <a:pPr algn="l"/>
            <a:r>
              <a:rPr lang="en-US" b="1" dirty="0">
                <a:solidFill>
                  <a:schemeClr val="accent1">
                    <a:lumMod val="75000"/>
                  </a:schemeClr>
                </a:solidFill>
                <a:latin typeface="Rockwell"/>
                <a:cs typeface="Arial"/>
              </a:rPr>
              <a:t>PROBLEM STATEMENT</a:t>
            </a:r>
          </a:p>
        </p:txBody>
      </p:sp>
      <p:pic>
        <p:nvPicPr>
          <p:cNvPr id="5" name="Content Placeholder 4" descr="Lightbulb and gear with solid fill">
            <a:extLst>
              <a:ext uri="{FF2B5EF4-FFF2-40B4-BE49-F238E27FC236}">
                <a16:creationId xmlns:a16="http://schemas.microsoft.com/office/drawing/2014/main" id="{CE9B83BA-A742-6FC5-0086-D30DEA7F181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5245510"/>
            <a:ext cx="914400" cy="914400"/>
          </a:xfrm>
        </p:spPr>
      </p:pic>
      <p:sp>
        <p:nvSpPr>
          <p:cNvPr id="6" name="TextBox 5">
            <a:extLst>
              <a:ext uri="{FF2B5EF4-FFF2-40B4-BE49-F238E27FC236}">
                <a16:creationId xmlns:a16="http://schemas.microsoft.com/office/drawing/2014/main" id="{C2B4EAE4-29BF-DFC8-E1C6-225A0901E5CA}"/>
              </a:ext>
            </a:extLst>
          </p:cNvPr>
          <p:cNvSpPr txBox="1"/>
          <p:nvPr/>
        </p:nvSpPr>
        <p:spPr>
          <a:xfrm>
            <a:off x="2182761" y="1853754"/>
            <a:ext cx="8557659" cy="400110"/>
          </a:xfrm>
          <a:prstGeom prst="rect">
            <a:avLst/>
          </a:prstGeom>
          <a:noFill/>
        </p:spPr>
        <p:txBody>
          <a:bodyPr wrap="square" rtlCol="0">
            <a:spAutoFit/>
          </a:bodyPr>
          <a:lstStyle/>
          <a:p>
            <a:r>
              <a:rPr lang="en-US" sz="2000" dirty="0">
                <a:solidFill>
                  <a:schemeClr val="tx1">
                    <a:lumMod val="85000"/>
                  </a:schemeClr>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EAEA7D77-2FDE-57BF-AB3E-B2A33EADB06F}"/>
              </a:ext>
            </a:extLst>
          </p:cNvPr>
          <p:cNvSpPr txBox="1"/>
          <p:nvPr/>
        </p:nvSpPr>
        <p:spPr>
          <a:xfrm>
            <a:off x="1018195" y="1853754"/>
            <a:ext cx="10239888" cy="3477875"/>
          </a:xfrm>
          <a:prstGeom prst="rect">
            <a:avLst/>
          </a:prstGeom>
          <a:noFill/>
        </p:spPr>
        <p:txBody>
          <a:bodyPr wrap="square" lIns="91440" tIns="45720" rIns="91440" bIns="45720" rtlCol="0" anchor="t">
            <a:spAutoFit/>
          </a:bodyPr>
          <a:lstStyle/>
          <a:p>
            <a:r>
              <a:rPr lang="en-US" sz="2000" dirty="0">
                <a:solidFill>
                  <a:schemeClr val="tx1">
                    <a:lumMod val="85000"/>
                  </a:schemeClr>
                </a:solidFill>
                <a:latin typeface="Arial" panose="020B0604020202020204" pitchFamily="34" charset="0"/>
                <a:cs typeface="Arial" panose="020B0604020202020204" pitchFamily="34" charset="0"/>
              </a:rPr>
              <a:t>Current movie recommendation systems often have limitations. Collaborative filtering struggles with new users, while content-based filtering might miss user preferences or inadequately represent new movies .This project addresses these issues by developing a deep learning approach with matrix factorization.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panose="020B0604020202020204" pitchFamily="34" charset="0"/>
                <a:cs typeface="Arial" panose="020B0604020202020204" pitchFamily="34" charset="0"/>
              </a:rPr>
              <a:t>Deep learning can uncover hidden factors influencing user preferences and movie characteristics. Matrix factorization allows the model to make accurate recommendations even for new users or unrated movies.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a:cs typeface="Arial"/>
              </a:rPr>
              <a:t>By overcoming limitations and leveraging deep learning and matrix factorization, this project aims to create a robust and personalized movie recommendation system.</a:t>
            </a:r>
            <a:endParaRPr lang="en-US" sz="2000">
              <a:solidFill>
                <a:schemeClr val="tx1">
                  <a:lumMod val="85000"/>
                </a:schemeClr>
              </a:solidFill>
              <a:latin typeface="Rockwell"/>
              <a:cs typeface="Arial"/>
            </a:endParaRPr>
          </a:p>
        </p:txBody>
      </p:sp>
    </p:spTree>
    <p:extLst>
      <p:ext uri="{BB962C8B-B14F-4D97-AF65-F5344CB8AC3E}">
        <p14:creationId xmlns:p14="http://schemas.microsoft.com/office/powerpoint/2010/main" val="231263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1490-D1C8-24E6-DA91-CEE9466F87AE}"/>
              </a:ext>
            </a:extLst>
          </p:cNvPr>
          <p:cNvSpPr>
            <a:spLocks noGrp="1"/>
          </p:cNvSpPr>
          <p:nvPr>
            <p:ph type="title"/>
          </p:nvPr>
        </p:nvSpPr>
        <p:spPr>
          <a:xfrm>
            <a:off x="732712" y="344444"/>
            <a:ext cx="9966950" cy="1049235"/>
          </a:xfrm>
        </p:spPr>
        <p:txBody>
          <a:bodyPr/>
          <a:lstStyle/>
          <a:p>
            <a:pPr algn="l"/>
            <a:r>
              <a:rPr lang="en-US" b="1" dirty="0">
                <a:solidFill>
                  <a:schemeClr val="accent1">
                    <a:lumMod val="75000"/>
                  </a:schemeClr>
                </a:solidFill>
                <a:latin typeface="Rockwell"/>
                <a:cs typeface="Arial"/>
              </a:rPr>
              <a:t>PROJECT OVERVIEW</a:t>
            </a:r>
          </a:p>
        </p:txBody>
      </p:sp>
      <p:sp>
        <p:nvSpPr>
          <p:cNvPr id="3" name="Content Placeholder 2">
            <a:extLst>
              <a:ext uri="{FF2B5EF4-FFF2-40B4-BE49-F238E27FC236}">
                <a16:creationId xmlns:a16="http://schemas.microsoft.com/office/drawing/2014/main" id="{791D36DD-E184-B48E-DA19-B9DABBDBA427}"/>
              </a:ext>
            </a:extLst>
          </p:cNvPr>
          <p:cNvSpPr>
            <a:spLocks noGrp="1"/>
          </p:cNvSpPr>
          <p:nvPr>
            <p:ph idx="1"/>
          </p:nvPr>
        </p:nvSpPr>
        <p:spPr>
          <a:xfrm>
            <a:off x="730339" y="1548860"/>
            <a:ext cx="10685817" cy="3764622"/>
          </a:xfrm>
        </p:spPr>
        <p:txBody>
          <a:bodyPr>
            <a:noAutofit/>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Recommending movies that users will enjoy is a crucial aspect of streaming services, rental platforms, and other movie recommendation systems. Traditional approaches often fall short:</a:t>
            </a:r>
          </a:p>
          <a:p>
            <a:pPr marL="0" indent="0">
              <a:buNone/>
            </a:pPr>
            <a:r>
              <a:rPr lang="en-US" b="1" dirty="0">
                <a:solidFill>
                  <a:schemeClr val="tx1">
                    <a:lumMod val="85000"/>
                  </a:schemeClr>
                </a:solidFill>
                <a:latin typeface="Arial"/>
                <a:cs typeface="Arial"/>
              </a:rPr>
              <a:t>Collaborative filtering: </a:t>
            </a:r>
            <a:r>
              <a:rPr lang="en-US" dirty="0">
                <a:solidFill>
                  <a:schemeClr val="tx1">
                    <a:lumMod val="85000"/>
                  </a:schemeClr>
                </a:solidFill>
                <a:latin typeface="Arial"/>
                <a:cs typeface="Arial"/>
              </a:rPr>
              <a:t>Struggles with new users.</a:t>
            </a:r>
          </a:p>
          <a:p>
            <a:pPr marL="0" indent="0">
              <a:buNone/>
            </a:pPr>
            <a:r>
              <a:rPr lang="en-US" b="1" dirty="0">
                <a:solidFill>
                  <a:schemeClr val="tx1">
                    <a:lumMod val="85000"/>
                  </a:schemeClr>
                </a:solidFill>
                <a:latin typeface="Arial"/>
                <a:cs typeface="Arial"/>
              </a:rPr>
              <a:t>Content-based filtering:</a:t>
            </a:r>
            <a:r>
              <a:rPr lang="en-US" dirty="0">
                <a:solidFill>
                  <a:schemeClr val="tx1">
                    <a:lumMod val="85000"/>
                  </a:schemeClr>
                </a:solidFill>
                <a:latin typeface="Arial"/>
                <a:cs typeface="Arial"/>
              </a:rPr>
              <a:t> May overlook user preferences or inadequately represent new movies.</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leads to irrelevant recommendations and a frustrating user experience.</a:t>
            </a:r>
          </a:p>
          <a:p>
            <a:pPr marL="0" indent="0">
              <a:buNone/>
            </a:pPr>
            <a:r>
              <a:rPr lang="en-US" b="1" dirty="0">
                <a:solidFill>
                  <a:schemeClr val="tx1">
                    <a:lumMod val="85000"/>
                  </a:schemeClr>
                </a:solidFill>
                <a:latin typeface="Arial"/>
                <a:cs typeface="Arial"/>
              </a:rPr>
              <a:t>Deep Learning for Recommendations:</a:t>
            </a:r>
            <a:r>
              <a:rPr lang="en-US" dirty="0">
                <a:solidFill>
                  <a:schemeClr val="tx1">
                    <a:lumMod val="85000"/>
                  </a:schemeClr>
                </a:solidFill>
                <a:latin typeface="Arial"/>
                <a:cs typeface="Arial"/>
              </a:rPr>
              <a:t> Deep learning uncovers complex patterns in user data, enabling more accurate and personalized recommendations.</a:t>
            </a:r>
          </a:p>
        </p:txBody>
      </p:sp>
    </p:spTree>
    <p:extLst>
      <p:ext uri="{BB962C8B-B14F-4D97-AF65-F5344CB8AC3E}">
        <p14:creationId xmlns:p14="http://schemas.microsoft.com/office/powerpoint/2010/main" val="148551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3DCCD38-BF11-F762-03AC-913BD060F6E3}"/>
              </a:ext>
            </a:extLst>
          </p:cNvPr>
          <p:cNvSpPr>
            <a:spLocks noGrp="1"/>
          </p:cNvSpPr>
          <p:nvPr>
            <p:ph idx="1"/>
          </p:nvPr>
        </p:nvSpPr>
        <p:spPr>
          <a:xfrm>
            <a:off x="445164" y="362338"/>
            <a:ext cx="10870628" cy="2156649"/>
          </a:xfrm>
        </p:spPr>
        <p:txBody>
          <a:bodyPr>
            <a:normAutofit/>
          </a:bodyPr>
          <a:lstStyle/>
          <a:p>
            <a:pPr marL="0" indent="0">
              <a:lnSpc>
                <a:spcPct val="110000"/>
              </a:lnSpc>
              <a:buNone/>
            </a:pPr>
            <a:r>
              <a:rPr lang="en-US" sz="1800" b="1" dirty="0">
                <a:latin typeface="Arial"/>
                <a:cs typeface="Arial"/>
              </a:rPr>
              <a:t>Matrix Factorization: </a:t>
            </a:r>
            <a:r>
              <a:rPr lang="en-US" sz="1800" dirty="0">
                <a:latin typeface="Arial"/>
                <a:cs typeface="Arial"/>
              </a:rPr>
              <a:t>Matrix Factorization breaks down user-movie rating matrices into user and movie factors. User factors capture user preferences, while movie factors capture movie characteristics. This allows the model to recommend movies based on these factors, even for unseen interactions.</a:t>
            </a:r>
          </a:p>
          <a:p>
            <a:pPr marL="0" indent="0">
              <a:lnSpc>
                <a:spcPct val="110000"/>
              </a:lnSpc>
              <a:buNone/>
            </a:pPr>
            <a:r>
              <a:rPr lang="en-US" sz="1800" b="1" dirty="0">
                <a:latin typeface="Arial"/>
                <a:cs typeface="Arial"/>
              </a:rPr>
              <a:t>Project Objective:</a:t>
            </a:r>
            <a:r>
              <a:rPr lang="en-US" sz="1800" dirty="0">
                <a:latin typeface="Arial"/>
                <a:cs typeface="Arial"/>
              </a:rPr>
              <a:t> Build a movie recommender using deep Matrix Factorization, combining deep learning's pattern recognition and Matrix Factorization's efficiency for superior recommendations.</a:t>
            </a:r>
          </a:p>
          <a:p>
            <a:pPr marL="0" indent="0">
              <a:lnSpc>
                <a:spcPct val="110000"/>
              </a:lnSpc>
              <a:buNone/>
            </a:pPr>
            <a:endParaRPr lang="en-US" sz="1700">
              <a:latin typeface="Arial"/>
              <a:cs typeface="Arial"/>
            </a:endParaRPr>
          </a:p>
          <a:p>
            <a:pPr marL="0" indent="0">
              <a:lnSpc>
                <a:spcPct val="110000"/>
              </a:lnSpc>
              <a:buNone/>
            </a:pPr>
            <a:endParaRPr lang="en-US" sz="1700"/>
          </a:p>
        </p:txBody>
      </p:sp>
      <p:pic>
        <p:nvPicPr>
          <p:cNvPr id="2" name="Picture 1">
            <a:extLst>
              <a:ext uri="{FF2B5EF4-FFF2-40B4-BE49-F238E27FC236}">
                <a16:creationId xmlns:a16="http://schemas.microsoft.com/office/drawing/2014/main" id="{29E667CE-6F3A-2876-DFBF-08062048BC63}"/>
              </a:ext>
            </a:extLst>
          </p:cNvPr>
          <p:cNvPicPr>
            <a:picLocks noChangeAspect="1"/>
          </p:cNvPicPr>
          <p:nvPr/>
        </p:nvPicPr>
        <p:blipFill>
          <a:blip r:embed="rId2"/>
          <a:stretch>
            <a:fillRect/>
          </a:stretch>
        </p:blipFill>
        <p:spPr>
          <a:xfrm>
            <a:off x="2537055" y="2386644"/>
            <a:ext cx="6307927" cy="3183248"/>
          </a:xfrm>
          <a:prstGeom prst="rect">
            <a:avLst/>
          </a:prstGeom>
        </p:spPr>
      </p:pic>
    </p:spTree>
    <p:extLst>
      <p:ext uri="{BB962C8B-B14F-4D97-AF65-F5344CB8AC3E}">
        <p14:creationId xmlns:p14="http://schemas.microsoft.com/office/powerpoint/2010/main" val="229702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2CDE-9DC5-15A9-89EC-7CF0F573D4E7}"/>
              </a:ext>
            </a:extLst>
          </p:cNvPr>
          <p:cNvSpPr>
            <a:spLocks noGrp="1"/>
          </p:cNvSpPr>
          <p:nvPr>
            <p:ph type="title"/>
          </p:nvPr>
        </p:nvSpPr>
        <p:spPr>
          <a:xfrm>
            <a:off x="445165" y="4266"/>
            <a:ext cx="10168233" cy="1229033"/>
          </a:xfrm>
        </p:spPr>
        <p:txBody>
          <a:bodyPr/>
          <a:lstStyle/>
          <a:p>
            <a:pPr algn="l"/>
            <a:r>
              <a:rPr lang="en-US" b="1" dirty="0">
                <a:solidFill>
                  <a:schemeClr val="accent1">
                    <a:lumMod val="75000"/>
                  </a:schemeClr>
                </a:solidFill>
                <a:latin typeface="Arial"/>
                <a:cs typeface="Arial"/>
              </a:rPr>
              <a:t>who are the end users</a:t>
            </a:r>
          </a:p>
        </p:txBody>
      </p:sp>
      <p:sp>
        <p:nvSpPr>
          <p:cNvPr id="3" name="Content Placeholder 2">
            <a:extLst>
              <a:ext uri="{FF2B5EF4-FFF2-40B4-BE49-F238E27FC236}">
                <a16:creationId xmlns:a16="http://schemas.microsoft.com/office/drawing/2014/main" id="{7909058A-6CD5-3E3B-B4B9-CA00FDB4EE5C}"/>
              </a:ext>
            </a:extLst>
          </p:cNvPr>
          <p:cNvSpPr>
            <a:spLocks noGrp="1"/>
          </p:cNvSpPr>
          <p:nvPr>
            <p:ph idx="1"/>
          </p:nvPr>
        </p:nvSpPr>
        <p:spPr>
          <a:xfrm>
            <a:off x="445164" y="974506"/>
            <a:ext cx="8802384" cy="4951915"/>
          </a:xfrm>
        </p:spPr>
        <p:txBody>
          <a:bodyPr>
            <a:noAutofit/>
          </a:bodyPr>
          <a:lstStyle/>
          <a:p>
            <a:pPr marL="0" indent="0">
              <a:buNone/>
            </a:pPr>
            <a:r>
              <a:rPr lang="en-US" b="1" dirty="0">
                <a:solidFill>
                  <a:schemeClr val="tx1">
                    <a:lumMod val="85000"/>
                  </a:schemeClr>
                </a:solidFill>
                <a:latin typeface="Arial"/>
                <a:cs typeface="Arial"/>
              </a:rPr>
              <a:t>Target Audience: </a:t>
            </a:r>
            <a:r>
              <a:rPr lang="en-US" dirty="0">
                <a:solidFill>
                  <a:schemeClr val="tx1">
                    <a:lumMod val="85000"/>
                  </a:schemeClr>
                </a:solidFill>
                <a:latin typeface="Arial"/>
                <a:cs typeface="Arial"/>
              </a:rPr>
              <a:t>This movie recommendation system is designed for users of streaming services, movie rental platforms, and other platforms offering a vast selection of </a:t>
            </a:r>
            <a:r>
              <a:rPr lang="en-US" dirty="0" err="1">
                <a:solidFill>
                  <a:schemeClr val="tx1">
                    <a:lumMod val="85000"/>
                  </a:schemeClr>
                </a:solidFill>
                <a:latin typeface="Arial"/>
                <a:cs typeface="Arial"/>
              </a:rPr>
              <a:t>movies.This</a:t>
            </a:r>
            <a:r>
              <a:rPr lang="en-US" dirty="0">
                <a:solidFill>
                  <a:schemeClr val="tx1">
                    <a:lumMod val="85000"/>
                  </a:schemeClr>
                </a:solidFill>
                <a:latin typeface="Arial"/>
                <a:cs typeface="Arial"/>
              </a:rPr>
              <a:t> encompasses a broad audience, including: </a:t>
            </a:r>
            <a:endParaRPr lang="en-US" dirty="0">
              <a:solidFill>
                <a:schemeClr val="tx1">
                  <a:lumMod val="85000"/>
                </a:schemeClr>
              </a:solidFill>
            </a:endParaRPr>
          </a:p>
          <a:p>
            <a:pPr marL="0" indent="0">
              <a:buNone/>
            </a:pPr>
            <a:r>
              <a:rPr lang="en-US" b="1" dirty="0">
                <a:solidFill>
                  <a:schemeClr val="tx1">
                    <a:lumMod val="85000"/>
                  </a:schemeClr>
                </a:solidFill>
                <a:latin typeface="Arial"/>
                <a:cs typeface="Arial"/>
              </a:rPr>
              <a:t>Movie Lovers: </a:t>
            </a:r>
            <a:r>
              <a:rPr lang="en-US" dirty="0">
                <a:solidFill>
                  <a:schemeClr val="tx1">
                    <a:lumMod val="85000"/>
                  </a:schemeClr>
                </a:solidFill>
                <a:latin typeface="Arial"/>
                <a:cs typeface="Arial"/>
              </a:rPr>
              <a:t>Avid movie watchers seeking personalized recommendations.</a:t>
            </a:r>
          </a:p>
          <a:p>
            <a:pPr marL="0" indent="0">
              <a:buNone/>
            </a:pPr>
            <a:r>
              <a:rPr lang="en-US" b="1" dirty="0">
                <a:solidFill>
                  <a:schemeClr val="tx1">
                    <a:lumMod val="85000"/>
                  </a:schemeClr>
                </a:solidFill>
                <a:latin typeface="Arial"/>
                <a:cs typeface="Arial"/>
              </a:rPr>
              <a:t>Casual Viewers: </a:t>
            </a:r>
            <a:r>
              <a:rPr lang="en-US" dirty="0">
                <a:solidFill>
                  <a:schemeClr val="tx1">
                    <a:lumMod val="85000"/>
                  </a:schemeClr>
                </a:solidFill>
                <a:latin typeface="Arial"/>
                <a:cs typeface="Arial"/>
              </a:rPr>
              <a:t>Users who rely on recommendations to discover movies they'll enjoy.</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New Users: </a:t>
            </a:r>
            <a:r>
              <a:rPr lang="en-US" dirty="0">
                <a:solidFill>
                  <a:schemeClr val="tx1">
                    <a:lumMod val="85000"/>
                  </a:schemeClr>
                </a:solidFill>
                <a:latin typeface="Arial"/>
                <a:cs typeface="Arial"/>
              </a:rPr>
              <a:t>New platform users who need help finding content they like.</a:t>
            </a:r>
          </a:p>
          <a:p>
            <a:pPr marL="0" indent="0">
              <a:buNone/>
            </a:pPr>
            <a:r>
              <a:rPr lang="en-US" dirty="0">
                <a:solidFill>
                  <a:schemeClr val="tx1">
                    <a:lumMod val="85000"/>
                  </a:schemeClr>
                </a:solidFill>
                <a:latin typeface="Arial"/>
                <a:ea typeface="+mn-lt"/>
                <a:cs typeface="Arial"/>
              </a:rPr>
              <a:t>Movie discovery is tough! Too many choices overwhelm users, busy schedules limit browsing time, and irrelevant recommendations waste time. Users crave personalized experiences that help them find movies they'll love.</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78E9F91-2857-1093-3DC7-0B77ABE9B2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474680" y="1718093"/>
            <a:ext cx="2257245" cy="2803585"/>
          </a:xfrm>
          <a:prstGeom prst="rect">
            <a:avLst/>
          </a:prstGeom>
        </p:spPr>
      </p:pic>
    </p:spTree>
    <p:extLst>
      <p:ext uri="{BB962C8B-B14F-4D97-AF65-F5344CB8AC3E}">
        <p14:creationId xmlns:p14="http://schemas.microsoft.com/office/powerpoint/2010/main" val="299680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3239-BBFF-6733-5232-35BAE17A894C}"/>
              </a:ext>
            </a:extLst>
          </p:cNvPr>
          <p:cNvSpPr>
            <a:spLocks noGrp="1"/>
          </p:cNvSpPr>
          <p:nvPr>
            <p:ph type="title"/>
          </p:nvPr>
        </p:nvSpPr>
        <p:spPr>
          <a:xfrm>
            <a:off x="-371029" y="272557"/>
            <a:ext cx="11104515" cy="950261"/>
          </a:xfrm>
        </p:spPr>
        <p:txBody>
          <a:bodyPr>
            <a:normAutofit fontScale="90000"/>
          </a:bodyPr>
          <a:lstStyle/>
          <a:p>
            <a:pPr algn="l"/>
            <a:r>
              <a:rPr lang="en-US" sz="3600" b="1" dirty="0">
                <a:solidFill>
                  <a:schemeClr val="tx1">
                    <a:lumMod val="85000"/>
                  </a:schemeClr>
                </a:solidFill>
                <a:latin typeface="Arial"/>
                <a:cs typeface="Arial"/>
              </a:rPr>
              <a:t>        </a:t>
            </a:r>
            <a:r>
              <a:rPr lang="en-US" sz="3600" b="1" dirty="0">
                <a:solidFill>
                  <a:schemeClr val="accent1">
                    <a:lumMod val="75000"/>
                  </a:schemeClr>
                </a:solidFill>
                <a:latin typeface="Arial"/>
                <a:cs typeface="Arial"/>
              </a:rPr>
              <a:t>OUR SOLUTION AND ITS VALUE PROPOSITION</a:t>
            </a:r>
            <a:br>
              <a:rPr lang="en-US" sz="3200"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C3B1925-3869-0992-10F3-489CBC306DA1}"/>
              </a:ext>
            </a:extLst>
          </p:cNvPr>
          <p:cNvSpPr>
            <a:spLocks noGrp="1"/>
          </p:cNvSpPr>
          <p:nvPr>
            <p:ph idx="1"/>
          </p:nvPr>
        </p:nvSpPr>
        <p:spPr>
          <a:xfrm>
            <a:off x="531429" y="1219944"/>
            <a:ext cx="10211365" cy="4246402"/>
          </a:xfrm>
        </p:spPr>
        <p:txBody>
          <a:bodyPr>
            <a:noAutofit/>
          </a:bodyPr>
          <a:lstStyle/>
          <a:p>
            <a:pPr marL="0" indent="0">
              <a:buNone/>
            </a:pPr>
            <a:r>
              <a:rPr lang="en-US" u="sng" dirty="0">
                <a:solidFill>
                  <a:schemeClr val="tx1">
                    <a:lumMod val="85000"/>
                  </a:schemeClr>
                </a:solidFill>
                <a:latin typeface="Arial"/>
                <a:cs typeface="Arial"/>
              </a:rPr>
              <a:t>Our Solution</a:t>
            </a:r>
            <a:r>
              <a:rPr lang="en-US" dirty="0">
                <a:solidFill>
                  <a:schemeClr val="tx1">
                    <a:lumMod val="85000"/>
                  </a:schemeClr>
                </a:solidFill>
                <a:latin typeface="Arial"/>
                <a:cs typeface="Arial"/>
              </a:rPr>
              <a:t> : "</a:t>
            </a:r>
            <a:r>
              <a:rPr lang="en-US" b="1" i="1" dirty="0">
                <a:solidFill>
                  <a:schemeClr val="tx1">
                    <a:lumMod val="85000"/>
                  </a:schemeClr>
                </a:solidFill>
                <a:latin typeface="Arial"/>
                <a:cs typeface="Arial"/>
              </a:rPr>
              <a:t>Deep Matrix Factorization for Movie Recommendations</a:t>
            </a:r>
            <a:r>
              <a:rPr lang="en-US" dirty="0">
                <a:solidFill>
                  <a:schemeClr val="tx1">
                    <a:lumMod val="85000"/>
                  </a:schemeClr>
                </a:solidFill>
                <a:latin typeface="Arial"/>
                <a:cs typeface="Arial"/>
              </a:rPr>
              <a: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project proposes a deep learning approach with Matrix Factorization to overcome the limitations of traditional recommendation systems. Here's how it works:</a:t>
            </a:r>
          </a:p>
          <a:p>
            <a:pPr marL="342900" indent="-342900">
              <a:buFont typeface="Wingdings" panose="020B0604020202020204" pitchFamily="34" charset="0"/>
              <a:buChar char="v"/>
            </a:pPr>
            <a:r>
              <a:rPr lang="en-US" b="1" dirty="0">
                <a:solidFill>
                  <a:schemeClr val="tx1">
                    <a:lumMod val="85000"/>
                  </a:schemeClr>
                </a:solidFill>
                <a:latin typeface="Arial"/>
                <a:cs typeface="Arial"/>
              </a:rPr>
              <a:t>User and Movie Embeddings</a:t>
            </a:r>
            <a:r>
              <a:rPr lang="en-US" dirty="0">
                <a:solidFill>
                  <a:schemeClr val="tx1">
                    <a:lumMod val="85000"/>
                  </a:schemeClr>
                </a:solidFill>
                <a:latin typeface="Arial"/>
                <a:cs typeface="Arial"/>
              </a:rPr>
              <a:t>: We create low-dimensional representations of      users and movies, capturing their essential characteristics and preferences.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Interaction Layer (Dot Product):</a:t>
            </a:r>
            <a:r>
              <a:rPr lang="en-US" dirty="0">
                <a:solidFill>
                  <a:schemeClr val="tx1">
                    <a:lumMod val="85000"/>
                  </a:schemeClr>
                </a:solidFill>
                <a:latin typeface="Arial"/>
                <a:cs typeface="Arial"/>
              </a:rPr>
              <a:t>This layer captures the interaction between users and movies. Users with similar embeddings are likely to enjoy movies with similar movie embeddings.</a:t>
            </a:r>
          </a:p>
          <a:p>
            <a:pPr marL="342900" indent="-342900">
              <a:buFont typeface="Wingdings" panose="020B0604020202020204" pitchFamily="34" charset="0"/>
              <a:buChar char="v"/>
            </a:pPr>
            <a:r>
              <a:rPr lang="en-US" b="1" dirty="0">
                <a:solidFill>
                  <a:schemeClr val="tx1">
                    <a:lumMod val="85000"/>
                  </a:schemeClr>
                </a:solidFill>
                <a:latin typeface="Arial"/>
                <a:cs typeface="Arial"/>
              </a:rPr>
              <a:t>Deep Hidden Layers </a:t>
            </a:r>
            <a:r>
              <a:rPr lang="en-US" dirty="0">
                <a:solidFill>
                  <a:schemeClr val="tx1">
                    <a:lumMod val="85000"/>
                  </a:schemeClr>
                </a:solidFill>
                <a:latin typeface="Arial"/>
                <a:cs typeface="Arial"/>
              </a:rPr>
              <a:t>:We can add hidden layers to learn even more complex relationships between users and movies, leading to even more accurate recommendations.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4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412AA-3764-3574-2EC2-C6406C6569E6}"/>
              </a:ext>
            </a:extLst>
          </p:cNvPr>
          <p:cNvSpPr>
            <a:spLocks noGrp="1"/>
          </p:cNvSpPr>
          <p:nvPr>
            <p:ph idx="1"/>
          </p:nvPr>
        </p:nvSpPr>
        <p:spPr>
          <a:xfrm>
            <a:off x="531429" y="580103"/>
            <a:ext cx="10211365" cy="4886242"/>
          </a:xfrm>
        </p:spPr>
        <p:txBody>
          <a:bodyPr/>
          <a:lstStyle/>
          <a:p>
            <a:pPr marL="342900" indent="-342900">
              <a:buFont typeface="Wingdings" panose="020B0604020202020204" pitchFamily="34" charset="0"/>
              <a:buChar char="v"/>
            </a:pPr>
            <a:r>
              <a:rPr lang="en-US" dirty="0">
                <a:solidFill>
                  <a:schemeClr val="tx1">
                    <a:lumMod val="85000"/>
                  </a:schemeClr>
                </a:solidFill>
                <a:latin typeface="Arial"/>
                <a:cs typeface="Arial"/>
              </a:rPr>
              <a:t>*</a:t>
            </a:r>
            <a:r>
              <a:rPr lang="en-US" b="1" dirty="0">
                <a:solidFill>
                  <a:schemeClr val="tx1">
                    <a:lumMod val="85000"/>
                  </a:schemeClr>
                </a:solidFill>
                <a:latin typeface="Arial"/>
                <a:cs typeface="Arial"/>
              </a:rPr>
              <a:t>Output Layer</a:t>
            </a:r>
            <a:r>
              <a:rPr lang="en-US" dirty="0">
                <a:solidFill>
                  <a:schemeClr val="tx1">
                    <a:lumMod val="85000"/>
                  </a:schemeClr>
                </a:solidFill>
                <a:latin typeface="Arial"/>
                <a:cs typeface="Arial"/>
              </a:rPr>
              <a:t>: This layer predicts how much a user would enjoy a movie based on their learned embedding and the movie's embedding.</a:t>
            </a:r>
            <a:endParaRPr lang="en-US"/>
          </a:p>
          <a:p>
            <a:pPr marL="342900" indent="-342900">
              <a:buFont typeface="Wingdings" panose="020B0604020202020204" pitchFamily="34" charset="0"/>
              <a:buChar char="v"/>
            </a:pPr>
            <a:endParaRPr lang="en-US" dirty="0">
              <a:solidFill>
                <a:schemeClr val="tx1">
                  <a:lumMod val="85000"/>
                </a:schemeClr>
              </a:solidFill>
              <a:latin typeface="Arial"/>
              <a:cs typeface="Arial"/>
            </a:endParaRPr>
          </a:p>
          <a:p>
            <a:pPr marL="0" indent="0">
              <a:buNone/>
            </a:pPr>
            <a:r>
              <a:rPr lang="en-US" u="sng" dirty="0">
                <a:solidFill>
                  <a:schemeClr val="tx1">
                    <a:lumMod val="85000"/>
                  </a:schemeClr>
                </a:solidFill>
                <a:latin typeface="Arial"/>
                <a:cs typeface="Arial"/>
              </a:rPr>
              <a:t>Value Proposition: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deep Matrix Factorization approach offers several advantages: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Improved Accuracy &amp; Personalization</a:t>
            </a:r>
            <a:r>
              <a:rPr lang="en-US" dirty="0">
                <a:solidFill>
                  <a:schemeClr val="tx1">
                    <a:lumMod val="85000"/>
                  </a:schemeClr>
                </a:solidFill>
                <a:latin typeface="Arial"/>
                <a:cs typeface="Arial"/>
              </a:rPr>
              <a:t>: Deep learning captures complex user-movie relationships for highly personalized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Ability to Capture Complexities:</a:t>
            </a:r>
            <a:r>
              <a:rPr lang="en-US" dirty="0">
                <a:solidFill>
                  <a:schemeClr val="tx1">
                    <a:lumMod val="85000"/>
                  </a:schemeClr>
                </a:solidFill>
                <a:latin typeface="Arial"/>
                <a:cs typeface="Arial"/>
              </a:rPr>
              <a:t> Deep learning identifies subtle patterns and intricate relationships, leading to better recommendations.</a:t>
            </a:r>
          </a:p>
        </p:txBody>
      </p:sp>
    </p:spTree>
    <p:extLst>
      <p:ext uri="{BB962C8B-B14F-4D97-AF65-F5344CB8AC3E}">
        <p14:creationId xmlns:p14="http://schemas.microsoft.com/office/powerpoint/2010/main" val="376443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408</TotalTime>
  <Words>2146</Words>
  <Application>Microsoft Office PowerPoint</Application>
  <PresentationFormat>Widescreen</PresentationFormat>
  <Paragraphs>115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Gallery</vt:lpstr>
      <vt:lpstr>PRESENTED BY:</vt:lpstr>
      <vt:lpstr>Project TITLE:         A Deep Learning Approach to   Movie Recommendation Systems using Matrix Factorization</vt:lpstr>
      <vt:lpstr>PowerPoint Presentation</vt:lpstr>
      <vt:lpstr>PROBLEM STATEMENT</vt:lpstr>
      <vt:lpstr>PROJECT OVERVIEW</vt:lpstr>
      <vt:lpstr>PowerPoint Presentation</vt:lpstr>
      <vt:lpstr>who are the end users</vt:lpstr>
      <vt:lpstr>        OUR SOLUTION AND ITS VALUE PROPOSITION </vt:lpstr>
      <vt:lpstr>PowerPoint Presentation</vt:lpstr>
      <vt:lpstr>THE WOW IN OUR SOLUTION:</vt:lpstr>
      <vt:lpstr>PowerPoint Presentation</vt:lpstr>
      <vt:lpstr>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Ramya S</dc:title>
  <dc:creator>Ramya S</dc:creator>
  <cp:lastModifiedBy>Kamali Sri</cp:lastModifiedBy>
  <cp:revision>498</cp:revision>
  <dcterms:created xsi:type="dcterms:W3CDTF">2024-04-03T16:22:14Z</dcterms:created>
  <dcterms:modified xsi:type="dcterms:W3CDTF">2024-04-05T10:35:58Z</dcterms:modified>
</cp:coreProperties>
</file>