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036" r:id="rId2"/>
    <p:sldId id="1037" r:id="rId3"/>
    <p:sldId id="1039" r:id="rId4"/>
    <p:sldId id="1040" r:id="rId5"/>
    <p:sldId id="1041" r:id="rId6"/>
    <p:sldId id="1042" r:id="rId7"/>
    <p:sldId id="1059" r:id="rId8"/>
    <p:sldId id="1057" r:id="rId9"/>
    <p:sldId id="1058" r:id="rId10"/>
    <p:sldId id="1052" r:id="rId11"/>
    <p:sldId id="1047" r:id="rId12"/>
    <p:sldId id="1043" r:id="rId13"/>
    <p:sldId id="1044" r:id="rId14"/>
    <p:sldId id="1045" r:id="rId15"/>
    <p:sldId id="1063" r:id="rId16"/>
    <p:sldId id="1049" r:id="rId17"/>
    <p:sldId id="1050" r:id="rId18"/>
    <p:sldId id="1051" r:id="rId19"/>
    <p:sldId id="1053" r:id="rId20"/>
    <p:sldId id="1054" r:id="rId21"/>
    <p:sldId id="1055" r:id="rId22"/>
    <p:sldId id="1056" r:id="rId23"/>
    <p:sldId id="1061" r:id="rId24"/>
    <p:sldId id="1071" r:id="rId25"/>
    <p:sldId id="1073" r:id="rId26"/>
    <p:sldId id="1070" r:id="rId27"/>
    <p:sldId id="1067" r:id="rId28"/>
    <p:sldId id="1069" r:id="rId29"/>
    <p:sldId id="1068" r:id="rId30"/>
    <p:sldId id="1062" r:id="rId31"/>
    <p:sldId id="1064" r:id="rId32"/>
    <p:sldId id="1065" r:id="rId33"/>
    <p:sldId id="1072" r:id="rId34"/>
    <p:sldId id="1038" r:id="rId35"/>
    <p:sldId id="1060" r:id="rId36"/>
  </p:sldIdLst>
  <p:sldSz cx="9144000" cy="6858000" type="screen4x3"/>
  <p:notesSz cx="6985000" cy="9271000"/>
  <p:custShowLst>
    <p:custShow name="Custom Show 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00"/>
    <a:srgbClr val="1F6CA1"/>
    <a:srgbClr val="66CCFF"/>
    <a:srgbClr val="FF9900"/>
    <a:srgbClr val="FF33CC"/>
    <a:srgbClr val="FFFF99"/>
    <a:srgbClr val="800000"/>
    <a:srgbClr val="00FF00"/>
    <a:srgbClr val="FF9933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1" autoAdjust="0"/>
  </p:normalViewPr>
  <p:slideViewPr>
    <p:cSldViewPr>
      <p:cViewPr>
        <p:scale>
          <a:sx n="66" d="100"/>
          <a:sy n="66" d="100"/>
        </p:scale>
        <p:origin x="-1930" y="-73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56" y="564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26C4207C-0145-467B-9950-C6961A5AF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A2A2C773-2C4F-405E-8E12-22C51C4DB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A2C773-2C4F-405E-8E12-22C51C4DB7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40B1B-E2AB-4232-87AE-D74986FCF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7E3C-D0A0-4919-971C-17EC1AD5B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4DAE-802B-44DB-B6D8-97FE1C2DD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F983B-7EDF-4FA6-87E2-5FE99A4CF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DF4CF-AE8F-4279-9C68-A669C75F4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D0824-89E4-492A-87AA-C84A0B803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A1211-65F7-447B-9B54-DFFADB45F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B9AEF-FE9D-4A39-B6F2-DD1F06EA5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F0233-F191-4A08-AEBC-3F4CBB79D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B5D3F-2ED7-42ED-8953-2C9CDAC01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©1996 Senn-Delaney Leadership Consulting Group,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C9278-585C-411F-92B4-B917BDE3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©1996 </a:t>
            </a:r>
            <a:r>
              <a:rPr lang="en-US" dirty="0" err="1"/>
              <a:t>Senn</a:t>
            </a:r>
            <a:r>
              <a:rPr lang="en-US" dirty="0"/>
              <a:t>-Delaney Leadership Consulting Group, Inc.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D9E17B6-49DF-4B47-851F-D57C04CC8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SzPct val="120000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3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ea.com/confluence/display/dirtysock/DirtySock+Customer+Portal" TargetMode="External"/><Relationship Id="rId2" Type="http://schemas.openxmlformats.org/officeDocument/2006/relationships/hyperlink" Target="http://online.ea.com/confluence/display/eao/Global+Online+Organiza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dirtysock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3" y="685800"/>
            <a:ext cx="7572375" cy="2971800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" y="3086100"/>
            <a:ext cx="8686800" cy="685800"/>
          </a:xfrm>
        </p:spPr>
        <p:txBody>
          <a:bodyPr anchor="ctr"/>
          <a:lstStyle/>
          <a:p>
            <a:pPr algn="ctr">
              <a:buNone/>
            </a:pPr>
            <a:r>
              <a:rPr lang="en-CA" sz="2800" b="1" dirty="0" smtClean="0"/>
              <a:t>Core Low-Level Network Technology for Games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1028700" y="4419601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40000"/>
              </a:spcBef>
              <a:buSzPct val="120000"/>
              <a:defRPr/>
            </a:pPr>
            <a:r>
              <a:rPr lang="en-CA" sz="1600" b="0" kern="0" dirty="0" smtClean="0">
                <a:solidFill>
                  <a:schemeClr val="bg1"/>
                </a:solidFill>
              </a:rPr>
              <a:t>Presentation by:</a:t>
            </a:r>
          </a:p>
          <a:p>
            <a:pPr marL="342900" indent="-342900">
              <a:spcBef>
                <a:spcPct val="40000"/>
              </a:spcBef>
              <a:buSzPct val="120000"/>
              <a:defRPr/>
            </a:pPr>
            <a:r>
              <a:rPr lang="en-CA" sz="1600" b="0" kern="0" dirty="0" smtClean="0">
                <a:solidFill>
                  <a:schemeClr val="bg1"/>
                </a:solidFill>
              </a:rPr>
              <a:t>Martin Clouatre,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lang="en-CA" sz="1600" b="0" kern="0" dirty="0" smtClean="0">
                <a:solidFill>
                  <a:schemeClr val="bg1"/>
                </a:solidFill>
                <a:latin typeface="+mn-lt"/>
              </a:rPr>
              <a:t>Jeffrey Rainy</a:t>
            </a:r>
          </a:p>
        </p:txBody>
      </p:sp>
      <p:pic>
        <p:nvPicPr>
          <p:cNvPr id="1033" name="Picture 9" descr="C:\Users\mclouatre\Pictures\eaGlobalOn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9900" y="5334000"/>
            <a:ext cx="3124200" cy="137134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NetGameLink</a:t>
            </a:r>
            <a:r>
              <a:rPr lang="en-CA" dirty="0" smtClean="0"/>
              <a:t> (1/2)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Raw game data packet interface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4572000"/>
            <a:ext cx="8763000" cy="1828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Play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7432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6324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44958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6324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28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28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2514600" y="5638800"/>
            <a:ext cx="38100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sp>
        <p:nvSpPr>
          <p:cNvPr id="12" name="Flèche vers le bas 11"/>
          <p:cNvSpPr/>
          <p:nvPr/>
        </p:nvSpPr>
        <p:spPr bwMode="auto">
          <a:xfrm>
            <a:off x="3886200" y="4495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èche vers le bas 12"/>
          <p:cNvSpPr/>
          <p:nvPr/>
        </p:nvSpPr>
        <p:spPr bwMode="auto">
          <a:xfrm>
            <a:off x="5638800" y="4495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>
            <a:off x="3238500" y="5372100"/>
            <a:ext cx="236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6096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Console or Mobile Device</a:t>
            </a:r>
            <a:endParaRPr lang="en-CA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953000" y="4114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Peer Console or Game Server</a:t>
            </a:r>
            <a:endParaRPr lang="en-CA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NetGameLink</a:t>
            </a:r>
            <a:r>
              <a:rPr lang="en-CA" dirty="0" smtClean="0"/>
              <a:t> (2/2)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Provides </a:t>
            </a:r>
            <a:r>
              <a:rPr lang="en-CA" dirty="0" smtClean="0"/>
              <a:t>per-packet in-order-reliable or unreliable </a:t>
            </a:r>
            <a:r>
              <a:rPr lang="en-CA" dirty="0" smtClean="0"/>
              <a:t>packet transmission</a:t>
            </a:r>
          </a:p>
          <a:p>
            <a:r>
              <a:rPr lang="en-CA" dirty="0" smtClean="0"/>
              <a:t>Provides connection status information</a:t>
            </a:r>
          </a:p>
          <a:p>
            <a:r>
              <a:rPr lang="en-CA" dirty="0" smtClean="0"/>
              <a:t>Provides connection data transfer statistics</a:t>
            </a: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ConnApi</a:t>
            </a:r>
            <a:r>
              <a:rPr lang="en-CA" dirty="0" smtClean="0"/>
              <a:t> (1/4)</a:t>
            </a:r>
            <a:endParaRPr lang="en-CA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1752600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Game connection setup routines</a:t>
            </a:r>
          </a:p>
          <a:p>
            <a:endParaRPr lang="en-CA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400" y="3581400"/>
            <a:ext cx="8763000" cy="2590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Connection Setup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 rot="10800000">
            <a:off x="4419600" y="5257800"/>
            <a:ext cx="457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à coins arrondis 20"/>
          <p:cNvSpPr/>
          <p:nvPr/>
        </p:nvSpPr>
        <p:spPr bwMode="auto">
          <a:xfrm>
            <a:off x="5029200" y="3733800"/>
            <a:ext cx="3429000" cy="1371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Environment: Prod – Test - Dev</a:t>
            </a:r>
            <a:endParaRPr kumimoji="0" lang="en-CA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5181600" y="41148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Xbox Live</a:t>
            </a:r>
          </a:p>
        </p:txBody>
      </p:sp>
      <p:sp>
        <p:nvSpPr>
          <p:cNvPr id="23" name="Rectangle à coins arrondis 22"/>
          <p:cNvSpPr/>
          <p:nvPr/>
        </p:nvSpPr>
        <p:spPr bwMode="auto">
          <a:xfrm>
            <a:off x="5181600" y="45720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Playstation</a:t>
            </a:r>
            <a:r>
              <a:rPr kumimoji="0" lang="en-CA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Network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914400" y="41910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NetConn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à coins arrondis 25"/>
          <p:cNvSpPr/>
          <p:nvPr/>
        </p:nvSpPr>
        <p:spPr bwMode="auto">
          <a:xfrm>
            <a:off x="914400" y="5486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ConnApi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à coins arrondis 26"/>
          <p:cNvSpPr/>
          <p:nvPr/>
        </p:nvSpPr>
        <p:spPr bwMode="auto">
          <a:xfrm>
            <a:off x="5257800" y="5410200"/>
            <a:ext cx="3048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ConnApi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i="1" dirty="0" smtClean="0"/>
              <a:t>o</a:t>
            </a: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 game-server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custom logic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Connecteur droit avec flèche 28"/>
          <p:cNvCxnSpPr/>
          <p:nvPr/>
        </p:nvCxnSpPr>
        <p:spPr bwMode="auto">
          <a:xfrm>
            <a:off x="3886200" y="44196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30" name="Connecteur droit avec flèche 29"/>
          <p:cNvCxnSpPr/>
          <p:nvPr/>
        </p:nvCxnSpPr>
        <p:spPr bwMode="auto">
          <a:xfrm>
            <a:off x="3886200" y="57150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31" name="Connecteur droit 30"/>
          <p:cNvCxnSpPr/>
          <p:nvPr/>
        </p:nvCxnSpPr>
        <p:spPr bwMode="auto">
          <a:xfrm rot="5400000">
            <a:off x="2743200" y="4876800"/>
            <a:ext cx="3352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lèche vers le bas 31"/>
          <p:cNvSpPr/>
          <p:nvPr/>
        </p:nvSpPr>
        <p:spPr bwMode="auto">
          <a:xfrm>
            <a:off x="3200400" y="50292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62000" y="3124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Console or Mobile Device</a:t>
            </a:r>
            <a:endParaRPr lang="en-CA" sz="18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953000" y="3124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First-Party Network Services</a:t>
            </a:r>
            <a:endParaRPr lang="en-CA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9530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Peer Console or Game Server</a:t>
            </a:r>
            <a:endParaRPr lang="en-CA" sz="1800" dirty="0"/>
          </a:p>
        </p:txBody>
      </p:sp>
      <p:sp>
        <p:nvSpPr>
          <p:cNvPr id="36" name="Flèche vers le bas 35"/>
          <p:cNvSpPr/>
          <p:nvPr/>
        </p:nvSpPr>
        <p:spPr bwMode="auto">
          <a:xfrm>
            <a:off x="7772400" y="49530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ConnApi</a:t>
            </a:r>
            <a:r>
              <a:rPr lang="en-CA" dirty="0" smtClean="0"/>
              <a:t> (2/4)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CA" dirty="0" smtClean="0"/>
              <a:t>High-level module that encapsulates “connect to peer” process, including game and VoIP connections, </a:t>
            </a:r>
            <a:r>
              <a:rPr lang="en-CA" dirty="0" err="1" smtClean="0"/>
              <a:t>demangling</a:t>
            </a:r>
            <a:r>
              <a:rPr lang="en-CA" dirty="0" smtClean="0"/>
              <a:t>, and more.</a:t>
            </a:r>
          </a:p>
          <a:p>
            <a:r>
              <a:rPr lang="en-CA" dirty="0" smtClean="0"/>
              <a:t>Allows for registering a user-provided </a:t>
            </a:r>
            <a:r>
              <a:rPr lang="en-CA" dirty="0" err="1" smtClean="0"/>
              <a:t>callback</a:t>
            </a:r>
            <a:r>
              <a:rPr lang="en-CA" dirty="0" smtClean="0"/>
              <a:t> to get connection-specific events</a:t>
            </a:r>
          </a:p>
          <a:p>
            <a:r>
              <a:rPr lang="en-CA" dirty="0" smtClean="0"/>
              <a:t>This module is recommended for all titles</a:t>
            </a: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ConnApi</a:t>
            </a:r>
            <a:r>
              <a:rPr lang="en-CA" dirty="0" smtClean="0"/>
              <a:t> (3/4)</a:t>
            </a:r>
            <a:endParaRPr lang="en-CA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8382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kumimoji="0" lang="en-CA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</a:t>
            </a:r>
            <a:r>
              <a:rPr kumimoji="0" lang="en-CA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NetGameUtil</a:t>
            </a:r>
            <a:r>
              <a:rPr kumimoji="0" lang="en-CA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bring peer networking online.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Internally creates a </a:t>
            </a:r>
            <a:r>
              <a:rPr lang="en-CA" sz="3200" b="0" kern="0" dirty="0" err="1" smtClean="0">
                <a:solidFill>
                  <a:schemeClr val="bg1"/>
                </a:solidFill>
                <a:latin typeface="+mn-lt"/>
              </a:rPr>
              <a:t>NetGameLink</a:t>
            </a: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 instance upon successful connection establishment.</a:t>
            </a:r>
          </a:p>
          <a:p>
            <a:pPr marL="800100" lvl="1" indent="-342900" algn="l">
              <a:spcBef>
                <a:spcPct val="40000"/>
              </a:spcBef>
              <a:buSzPct val="120000"/>
              <a:buFontTx/>
              <a:buChar char="•"/>
            </a:pP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That </a:t>
            </a:r>
            <a:r>
              <a:rPr lang="en-CA" sz="3200" b="0" kern="0" dirty="0" err="1" smtClean="0">
                <a:solidFill>
                  <a:schemeClr val="bg1"/>
                </a:solidFill>
                <a:latin typeface="+mn-lt"/>
              </a:rPr>
              <a:t>NetGamelLink</a:t>
            </a: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 can then be used by game code for sending/receiving game traffic. (Covered later)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ConnApi</a:t>
            </a:r>
            <a:r>
              <a:rPr lang="en-CA" dirty="0" smtClean="0"/>
              <a:t> (4/4)</a:t>
            </a:r>
            <a:endParaRPr lang="en-CA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8382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kumimoji="0" lang="en-CA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“Normal” platforms (not</a:t>
            </a:r>
            <a:r>
              <a:rPr kumimoji="0" lang="en-CA" sz="32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Xbox 360)</a:t>
            </a:r>
            <a:endParaRPr kumimoji="0" lang="en-CA" sz="32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l">
              <a:spcBef>
                <a:spcPct val="40000"/>
              </a:spcBef>
              <a:buSzPct val="120000"/>
              <a:buFontTx/>
              <a:buChar char="•"/>
            </a:pPr>
            <a:r>
              <a:rPr lang="en-CA" sz="3200" b="0" kern="0" baseline="0" dirty="0" smtClean="0">
                <a:solidFill>
                  <a:schemeClr val="bg1"/>
                </a:solidFill>
                <a:latin typeface="+mn-lt"/>
              </a:rPr>
              <a:t>Uses</a:t>
            </a: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CA" sz="3200" b="0" kern="0" dirty="0" err="1" smtClean="0">
                <a:solidFill>
                  <a:schemeClr val="bg1"/>
                </a:solidFill>
                <a:latin typeface="+mn-lt"/>
              </a:rPr>
              <a:t>ProtoMangle</a:t>
            </a: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 and </a:t>
            </a:r>
            <a:r>
              <a:rPr lang="en-CA" sz="3200" b="0" kern="0" dirty="0" err="1" smtClean="0">
                <a:solidFill>
                  <a:schemeClr val="bg1"/>
                </a:solidFill>
                <a:latin typeface="+mn-lt"/>
              </a:rPr>
              <a:t>ProtoUpnp</a:t>
            </a: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.</a:t>
            </a:r>
            <a:endParaRPr kumimoji="0" lang="en-CA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XBox360</a:t>
            </a:r>
          </a:p>
          <a:p>
            <a:pPr marL="800100" lvl="1" indent="-342900" algn="l">
              <a:spcBef>
                <a:spcPct val="40000"/>
              </a:spcBef>
              <a:buSzPct val="120000"/>
              <a:buFontTx/>
              <a:buChar char="•"/>
            </a:pP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Uses </a:t>
            </a:r>
            <a:r>
              <a:rPr lang="en-CA" sz="3200" b="0" kern="0" dirty="0" err="1" smtClean="0">
                <a:solidFill>
                  <a:schemeClr val="bg1"/>
                </a:solidFill>
                <a:latin typeface="+mn-lt"/>
              </a:rPr>
              <a:t>DirtySessionManager</a:t>
            </a:r>
            <a:r>
              <a:rPr lang="en-CA" sz="3200" b="0" kern="0" dirty="0" smtClean="0">
                <a:solidFill>
                  <a:schemeClr val="bg1"/>
                </a:solidFill>
                <a:latin typeface="+mn-lt"/>
              </a:rPr>
              <a:t>, encapsulating Xbox 360 secure network APIs.</a:t>
            </a:r>
            <a:endParaRPr lang="en-CA" sz="3200" b="0" kern="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NetGameDist</a:t>
            </a:r>
            <a:r>
              <a:rPr lang="en-CA" dirty="0" smtClean="0"/>
              <a:t> (1/3)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Multi-player input synching tech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4572000"/>
            <a:ext cx="8763000" cy="1828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Play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7432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6324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44958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6324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28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28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2514600" y="5638800"/>
            <a:ext cx="38100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sp>
        <p:nvSpPr>
          <p:cNvPr id="12" name="Flèche vers le bas 11"/>
          <p:cNvSpPr/>
          <p:nvPr/>
        </p:nvSpPr>
        <p:spPr bwMode="auto">
          <a:xfrm>
            <a:off x="2057400" y="4495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èche vers le bas 12"/>
          <p:cNvSpPr/>
          <p:nvPr/>
        </p:nvSpPr>
        <p:spPr bwMode="auto">
          <a:xfrm>
            <a:off x="8153400" y="4495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>
            <a:off x="3200400" y="5334000"/>
            <a:ext cx="2438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ZoneTexte 17"/>
          <p:cNvSpPr txBox="1"/>
          <p:nvPr/>
        </p:nvSpPr>
        <p:spPr>
          <a:xfrm>
            <a:off x="6096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Console or Mobile Device</a:t>
            </a:r>
            <a:endParaRPr lang="en-CA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953000" y="4114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Peer Console or Game Server</a:t>
            </a:r>
            <a:endParaRPr lang="en-CA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NetGameDist</a:t>
            </a:r>
            <a:r>
              <a:rPr lang="en-CA" dirty="0" smtClean="0"/>
              <a:t> (2/3)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Implemented on top of </a:t>
            </a:r>
            <a:r>
              <a:rPr lang="en-CA" dirty="0" err="1" smtClean="0"/>
              <a:t>NetGameLink</a:t>
            </a:r>
            <a:endParaRPr lang="en-CA" dirty="0" smtClean="0"/>
          </a:p>
          <a:p>
            <a:r>
              <a:rPr lang="en-CA" dirty="0" smtClean="0"/>
              <a:t>Input synching mechanism:</a:t>
            </a:r>
          </a:p>
          <a:p>
            <a:pPr lvl="1"/>
            <a:r>
              <a:rPr lang="en-CA" dirty="0" smtClean="0"/>
              <a:t>High level controller/event passing interface</a:t>
            </a:r>
          </a:p>
          <a:p>
            <a:pPr lvl="1"/>
            <a:r>
              <a:rPr lang="en-CA" dirty="0" smtClean="0"/>
              <a:t>Fixed timing controller passing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NetGameDist</a:t>
            </a:r>
            <a:r>
              <a:rPr lang="en-CA" dirty="0" smtClean="0"/>
              <a:t> (3/3)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usability scenarios:</a:t>
            </a:r>
          </a:p>
          <a:p>
            <a:pPr lvl="1"/>
            <a:r>
              <a:rPr lang="en-CA" dirty="0" smtClean="0"/>
              <a:t>Two-player peer-to-peer topology</a:t>
            </a:r>
          </a:p>
          <a:p>
            <a:pPr lvl="1"/>
            <a:r>
              <a:rPr lang="en-CA" dirty="0" smtClean="0"/>
              <a:t>N-player </a:t>
            </a:r>
            <a:r>
              <a:rPr lang="en-CA" dirty="0" err="1" smtClean="0"/>
              <a:t>DirtyCast</a:t>
            </a:r>
            <a:r>
              <a:rPr lang="en-CA" dirty="0" smtClean="0"/>
              <a:t> topology </a:t>
            </a:r>
          </a:p>
          <a:p>
            <a:pPr lvl="2"/>
            <a:r>
              <a:rPr lang="en-CA" dirty="0" err="1" smtClean="0"/>
              <a:t>DirtyCast</a:t>
            </a:r>
            <a:r>
              <a:rPr lang="en-CA" dirty="0" smtClean="0"/>
              <a:t> runs </a:t>
            </a:r>
            <a:r>
              <a:rPr lang="en-CA" dirty="0" err="1" smtClean="0"/>
              <a:t>NetGameDistServ</a:t>
            </a:r>
            <a:endParaRPr lang="en-CA" dirty="0" smtClean="0"/>
          </a:p>
          <a:p>
            <a:pPr lvl="1"/>
            <a:r>
              <a:rPr lang="en-CA" dirty="0" smtClean="0"/>
              <a:t>Commonly used in sports titles (Madden, FIFA, NHL, etc).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NetGameLinkStream</a:t>
            </a:r>
            <a:r>
              <a:rPr lang="en-CA" dirty="0" smtClean="0"/>
              <a:t> (1/2)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057400"/>
            <a:ext cx="8153400" cy="1066800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Virtual packet channel over a </a:t>
            </a:r>
            <a:r>
              <a:rPr lang="en-CA" dirty="0" err="1" smtClean="0"/>
              <a:t>NetGameLink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4572000"/>
            <a:ext cx="8763000" cy="1828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Play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7432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6324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4495800" y="49530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6324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28600" y="56388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28600" y="49530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2514600" y="5638800"/>
            <a:ext cx="38100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sp>
        <p:nvSpPr>
          <p:cNvPr id="12" name="Flèche vers le bas 11"/>
          <p:cNvSpPr/>
          <p:nvPr/>
        </p:nvSpPr>
        <p:spPr bwMode="auto">
          <a:xfrm>
            <a:off x="2057400" y="51816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èche vers le bas 12"/>
          <p:cNvSpPr/>
          <p:nvPr/>
        </p:nvSpPr>
        <p:spPr bwMode="auto">
          <a:xfrm>
            <a:off x="8153400" y="51816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 rot="5400000">
            <a:off x="3162300" y="5295900"/>
            <a:ext cx="2514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6096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Console or Mobile Device</a:t>
            </a:r>
            <a:endParaRPr lang="en-CA" sz="1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953000" y="4114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Peer Console or Game Server</a:t>
            </a:r>
            <a:endParaRPr lang="en-CA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DirtySock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648200"/>
          </a:xfrm>
        </p:spPr>
        <p:txBody>
          <a:bodyPr/>
          <a:lstStyle/>
          <a:p>
            <a:pPr>
              <a:buNone/>
            </a:pPr>
            <a:r>
              <a:rPr lang="en-CA" dirty="0" err="1" smtClean="0"/>
              <a:t>DirtySDK</a:t>
            </a:r>
            <a:endParaRPr lang="en-CA" dirty="0" smtClean="0"/>
          </a:p>
          <a:p>
            <a:pPr lvl="2"/>
            <a:r>
              <a:rPr lang="en-CA" dirty="0" smtClean="0"/>
              <a:t>Client-side library providing networking connectivity between players, and access to server-side services</a:t>
            </a:r>
          </a:p>
          <a:p>
            <a:pPr lvl="2"/>
            <a:r>
              <a:rPr lang="en-CA" dirty="0" smtClean="0"/>
              <a:t>Multi-platform network technology </a:t>
            </a:r>
          </a:p>
          <a:p>
            <a:pPr lvl="3">
              <a:buNone/>
            </a:pPr>
            <a:r>
              <a:rPr lang="en-CA" dirty="0" smtClean="0"/>
              <a:t>Consoles: PC, PS3, </a:t>
            </a:r>
            <a:r>
              <a:rPr lang="en-CA" dirty="0" smtClean="0"/>
              <a:t>XBox360</a:t>
            </a:r>
            <a:r>
              <a:rPr lang="en-CA" dirty="0" smtClean="0"/>
              <a:t>, </a:t>
            </a:r>
            <a:r>
              <a:rPr lang="en-CA" dirty="0" err="1" smtClean="0"/>
              <a:t>Wii</a:t>
            </a:r>
            <a:r>
              <a:rPr lang="en-CA" dirty="0" smtClean="0"/>
              <a:t>, Linux</a:t>
            </a:r>
          </a:p>
          <a:p>
            <a:pPr lvl="3">
              <a:buNone/>
            </a:pPr>
            <a:r>
              <a:rPr lang="en-CA" dirty="0" smtClean="0"/>
              <a:t>Mobile platforms: </a:t>
            </a:r>
            <a:r>
              <a:rPr lang="en-CA" dirty="0" smtClean="0"/>
              <a:t>Android, </a:t>
            </a:r>
            <a:r>
              <a:rPr lang="en-CA" dirty="0" err="1" smtClean="0"/>
              <a:t>iOS</a:t>
            </a:r>
            <a:r>
              <a:rPr lang="en-CA" dirty="0" smtClean="0"/>
              <a:t>, VITA</a:t>
            </a:r>
            <a:r>
              <a:rPr lang="en-CA" dirty="0" smtClean="0"/>
              <a:t> </a:t>
            </a:r>
            <a:endParaRPr lang="en-CA" dirty="0" smtClean="0"/>
          </a:p>
          <a:p>
            <a:pPr>
              <a:buNone/>
            </a:pPr>
            <a:r>
              <a:rPr lang="en-CA" dirty="0" err="1" smtClean="0"/>
              <a:t>DirtyCast</a:t>
            </a:r>
            <a:r>
              <a:rPr lang="en-CA" dirty="0" smtClean="0"/>
              <a:t> </a:t>
            </a:r>
          </a:p>
          <a:p>
            <a:pPr lvl="2"/>
            <a:r>
              <a:rPr lang="en-CA" dirty="0" smtClean="0"/>
              <a:t>Server-side tech providing building blocks for server-based games, like packets pairing, packet rebroadcasting, etc.</a:t>
            </a:r>
          </a:p>
          <a:p>
            <a:pPr lvl="2"/>
            <a:r>
              <a:rPr lang="en-CA" i="1" dirty="0" smtClean="0">
                <a:solidFill>
                  <a:srgbClr val="FF9900"/>
                </a:solidFill>
              </a:rPr>
              <a:t>Not covered by this presentation</a:t>
            </a:r>
          </a:p>
          <a:p>
            <a:pPr lvl="2">
              <a:buNone/>
            </a:pPr>
            <a:endParaRPr lang="en-CA" dirty="0" smtClean="0"/>
          </a:p>
          <a:p>
            <a:pPr lvl="2">
              <a:buNone/>
            </a:pPr>
            <a:endParaRPr lang="en-CA" dirty="0" smtClean="0"/>
          </a:p>
          <a:p>
            <a:endParaRPr lang="en-CA" dirty="0" smtClean="0"/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NetGameLinkStream</a:t>
            </a:r>
            <a:r>
              <a:rPr lang="en-CA" dirty="0" smtClean="0"/>
              <a:t> (2/2)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CA" dirty="0" smtClean="0"/>
              <a:t>Implemented on top of </a:t>
            </a:r>
            <a:r>
              <a:rPr lang="en-CA" dirty="0" err="1" smtClean="0"/>
              <a:t>NetGameLink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There can can be multiple such streams for one </a:t>
            </a:r>
            <a:r>
              <a:rPr lang="en-CA" dirty="0" err="1" smtClean="0"/>
              <a:t>NetGameLink</a:t>
            </a:r>
            <a:r>
              <a:rPr lang="en-CA" dirty="0" smtClean="0"/>
              <a:t>.</a:t>
            </a:r>
          </a:p>
          <a:p>
            <a:r>
              <a:rPr lang="en-CA" dirty="0" smtClean="0"/>
              <a:t>Can co-exist with </a:t>
            </a:r>
            <a:r>
              <a:rPr lang="en-CA" dirty="0" err="1" smtClean="0"/>
              <a:t>NetGameDist</a:t>
            </a:r>
            <a:r>
              <a:rPr lang="en-CA" dirty="0" smtClean="0"/>
              <a:t>.</a:t>
            </a:r>
          </a:p>
          <a:p>
            <a:r>
              <a:rPr lang="en-CA" dirty="0" smtClean="0"/>
              <a:t>Allows for transmission of data buffers larger than the size supported by the </a:t>
            </a:r>
            <a:r>
              <a:rPr lang="en-CA" dirty="0" err="1" smtClean="0"/>
              <a:t>NetGameLink</a:t>
            </a:r>
            <a:r>
              <a:rPr lang="en-CA" dirty="0" smtClean="0"/>
              <a:t> API</a:t>
            </a:r>
            <a:r>
              <a:rPr lang="en-CA" dirty="0" smtClean="0"/>
              <a:t>.  Provides TCP-like stream interface over UDP link.</a:t>
            </a:r>
          </a:p>
          <a:p>
            <a:endParaRPr lang="en-CA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95400"/>
          </a:xfrm>
        </p:spPr>
        <p:txBody>
          <a:bodyPr/>
          <a:lstStyle/>
          <a:p>
            <a:r>
              <a:rPr lang="en-CA" dirty="0" smtClean="0"/>
              <a:t>Other DirtySDK services (</a:t>
            </a:r>
            <a:r>
              <a:rPr lang="en-CA" dirty="0" smtClean="0"/>
              <a:t>1/5)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CA" dirty="0" smtClean="0"/>
              <a:t>VoIP</a:t>
            </a:r>
          </a:p>
          <a:p>
            <a:pPr lvl="2"/>
            <a:r>
              <a:rPr lang="en-CA" dirty="0" smtClean="0"/>
              <a:t>VoIP connectivity between players</a:t>
            </a:r>
          </a:p>
          <a:p>
            <a:pPr lvl="2"/>
            <a:r>
              <a:rPr lang="en-CA" dirty="0" smtClean="0"/>
              <a:t>Broadband only </a:t>
            </a:r>
            <a:r>
              <a:rPr lang="en-CA" dirty="0" smtClean="0"/>
              <a:t>(~~2-4k/sec </a:t>
            </a:r>
            <a:r>
              <a:rPr lang="en-CA" dirty="0" smtClean="0"/>
              <a:t>bandwidth required)</a:t>
            </a:r>
          </a:p>
          <a:p>
            <a:pPr lvl="2"/>
            <a:r>
              <a:rPr lang="en-CA" dirty="0" smtClean="0"/>
              <a:t>Available on PC, PS3, and </a:t>
            </a:r>
            <a:r>
              <a:rPr lang="en-CA" dirty="0" smtClean="0"/>
              <a:t>Xbox360</a:t>
            </a:r>
            <a:endParaRPr lang="en-CA" dirty="0" smtClean="0"/>
          </a:p>
          <a:p>
            <a:pPr lvl="2"/>
            <a:r>
              <a:rPr lang="en-CA" dirty="0" smtClean="0"/>
              <a:t>Switches to low-bandwidth pinging if </a:t>
            </a:r>
            <a:r>
              <a:rPr lang="en-CA" dirty="0" smtClean="0"/>
              <a:t>voice data is not available (e.g. no headset plugged in).</a:t>
            </a:r>
            <a:endParaRPr lang="en-CA" dirty="0" smtClean="0"/>
          </a:p>
          <a:p>
            <a:r>
              <a:rPr lang="en-CA" dirty="0" smtClean="0"/>
              <a:t>XML</a:t>
            </a:r>
          </a:p>
          <a:p>
            <a:pPr lvl="2"/>
            <a:r>
              <a:rPr lang="en-CA" dirty="0" err="1" smtClean="0"/>
              <a:t>XmlFormat</a:t>
            </a:r>
            <a:r>
              <a:rPr lang="en-CA" dirty="0" smtClean="0"/>
              <a:t>: XML generation routines</a:t>
            </a:r>
          </a:p>
          <a:p>
            <a:pPr lvl="2"/>
            <a:r>
              <a:rPr lang="en-CA" dirty="0" err="1" smtClean="0"/>
              <a:t>XmlParse</a:t>
            </a:r>
            <a:r>
              <a:rPr lang="en-CA" dirty="0" smtClean="0"/>
              <a:t>: XML parsing routines</a:t>
            </a:r>
          </a:p>
          <a:p>
            <a:pPr lvl="2"/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95400"/>
          </a:xfrm>
        </p:spPr>
        <p:txBody>
          <a:bodyPr/>
          <a:lstStyle/>
          <a:p>
            <a:r>
              <a:rPr lang="en-CA" dirty="0" smtClean="0"/>
              <a:t>Other DirtySDK services (</a:t>
            </a:r>
            <a:r>
              <a:rPr lang="en-CA" dirty="0" smtClean="0"/>
              <a:t>2/5)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r>
              <a:rPr lang="en-CA" dirty="0" smtClean="0"/>
              <a:t>Crypt</a:t>
            </a:r>
          </a:p>
          <a:p>
            <a:pPr lvl="2"/>
            <a:r>
              <a:rPr lang="en-CA" dirty="0" smtClean="0"/>
              <a:t>Encryption – decryption routines</a:t>
            </a:r>
          </a:p>
          <a:p>
            <a:pPr lvl="2"/>
            <a:r>
              <a:rPr lang="en-CA" dirty="0" smtClean="0"/>
              <a:t>Supports:</a:t>
            </a:r>
          </a:p>
          <a:p>
            <a:pPr lvl="3"/>
            <a:r>
              <a:rPr lang="en-CA" dirty="0" smtClean="0"/>
              <a:t>Arc4 </a:t>
            </a:r>
            <a:r>
              <a:rPr lang="en-CA" dirty="0" smtClean="0"/>
              <a:t>(RC4) </a:t>
            </a:r>
            <a:r>
              <a:rPr lang="en-CA" dirty="0" smtClean="0"/>
              <a:t>stream </a:t>
            </a:r>
            <a:r>
              <a:rPr lang="en-CA" dirty="0" smtClean="0"/>
              <a:t>cipher </a:t>
            </a:r>
            <a:r>
              <a:rPr lang="en-CA" dirty="0" smtClean="0"/>
              <a:t>algorithm</a:t>
            </a:r>
          </a:p>
          <a:p>
            <a:pPr lvl="3"/>
            <a:r>
              <a:rPr lang="en-CA" dirty="0" smtClean="0"/>
              <a:t>AES block cipher algorithm</a:t>
            </a:r>
            <a:endParaRPr lang="en-CA" dirty="0" smtClean="0"/>
          </a:p>
          <a:p>
            <a:pPr lvl="3"/>
            <a:r>
              <a:rPr lang="en-CA" dirty="0" smtClean="0"/>
              <a:t>MD5 digest algorithm</a:t>
            </a:r>
          </a:p>
          <a:p>
            <a:pPr lvl="3"/>
            <a:r>
              <a:rPr lang="en-CA" dirty="0" smtClean="0"/>
              <a:t>RSA </a:t>
            </a:r>
            <a:r>
              <a:rPr lang="en-CA" dirty="0" smtClean="0"/>
              <a:t>implementation</a:t>
            </a:r>
          </a:p>
          <a:p>
            <a:pPr lvl="4"/>
            <a:r>
              <a:rPr lang="en-CA" dirty="0" smtClean="0"/>
              <a:t>Recently optimized for improved performance on mobile platforms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Telemetry 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Recently split off into a dedicated SDK.</a:t>
            </a:r>
            <a:endParaRPr lang="en-CA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295400"/>
          </a:xfrm>
        </p:spPr>
        <p:txBody>
          <a:bodyPr/>
          <a:lstStyle/>
          <a:p>
            <a:r>
              <a:rPr lang="en-CA" dirty="0" smtClean="0"/>
              <a:t>Other DirtySDK services (</a:t>
            </a:r>
            <a:r>
              <a:rPr lang="en-CA" dirty="0" smtClean="0"/>
              <a:t>3/5)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114800"/>
          </a:xfrm>
        </p:spPr>
        <p:txBody>
          <a:bodyPr/>
          <a:lstStyle/>
          <a:p>
            <a:r>
              <a:rPr lang="en-CA" dirty="0" err="1" smtClean="0"/>
              <a:t>Miscelleneous</a:t>
            </a:r>
            <a:r>
              <a:rPr lang="en-CA" dirty="0" smtClean="0"/>
              <a:t> protocols</a:t>
            </a:r>
            <a:endParaRPr lang="en-CA" sz="28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ProtoHttp</a:t>
            </a:r>
            <a:r>
              <a:rPr lang="en-CA" sz="2400" dirty="0" smtClean="0"/>
              <a:t> 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http/https client 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ProtoSSL</a:t>
            </a:r>
            <a:r>
              <a:rPr lang="en-CA" sz="2400" dirty="0" smtClean="0"/>
              <a:t> 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Secure sockets layer protocol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ProtoPing</a:t>
            </a:r>
            <a:r>
              <a:rPr lang="en-CA" sz="2400" dirty="0" smtClean="0"/>
              <a:t> 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Basic ICMP ping service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ProtoMangle</a:t>
            </a:r>
            <a:r>
              <a:rPr lang="en-CA" sz="2400" dirty="0" smtClean="0"/>
              <a:t> 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EA.com </a:t>
            </a:r>
            <a:r>
              <a:rPr lang="en-CA" sz="1800" dirty="0" err="1" smtClean="0"/>
              <a:t>Demangler</a:t>
            </a:r>
            <a:r>
              <a:rPr lang="en-CA" sz="1800" dirty="0" smtClean="0"/>
              <a:t> client, for NAT workaround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ProtoAdvt</a:t>
            </a:r>
            <a:r>
              <a:rPr lang="en-CA" sz="2400" dirty="0" smtClean="0"/>
              <a:t>: </a:t>
            </a:r>
            <a:endParaRPr lang="en-CA" sz="2400" dirty="0" smtClean="0"/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Subnet advertising protocol for broadcasting game advertisements over a LAN</a:t>
            </a:r>
          </a:p>
          <a:p>
            <a:pPr lvl="1">
              <a:buFont typeface="Arial" pitchFamily="34" charset="0"/>
              <a:buChar char="•"/>
            </a:pPr>
            <a:endParaRPr lang="en-CA" sz="2000" dirty="0" smtClean="0"/>
          </a:p>
          <a:p>
            <a:pPr lvl="1">
              <a:buFont typeface="Arial" pitchFamily="34" charset="0"/>
              <a:buChar char="•"/>
            </a:pPr>
            <a:endParaRPr lang="en-CA" sz="1800" dirty="0" smtClean="0"/>
          </a:p>
          <a:p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295400"/>
          </a:xfrm>
        </p:spPr>
        <p:txBody>
          <a:bodyPr/>
          <a:lstStyle/>
          <a:p>
            <a:r>
              <a:rPr lang="en-CA" dirty="0" smtClean="0"/>
              <a:t>Other DirtySDK services (</a:t>
            </a:r>
            <a:r>
              <a:rPr lang="en-CA" dirty="0" smtClean="0"/>
              <a:t>4/5)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114800"/>
          </a:xfrm>
        </p:spPr>
        <p:txBody>
          <a:bodyPr/>
          <a:lstStyle/>
          <a:p>
            <a:r>
              <a:rPr lang="en-CA" dirty="0" smtClean="0"/>
              <a:t>Proto  </a:t>
            </a:r>
            <a:r>
              <a:rPr lang="en-CA" sz="2800" dirty="0" smtClean="0"/>
              <a:t>(continued</a:t>
            </a:r>
            <a:r>
              <a:rPr lang="en-CA" sz="2800" dirty="0" smtClean="0"/>
              <a:t>)</a:t>
            </a:r>
            <a:endParaRPr lang="en-CA" sz="28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ProtoTunnel</a:t>
            </a:r>
            <a:r>
              <a:rPr lang="en-CA" sz="2400" dirty="0" smtClean="0"/>
              <a:t> </a:t>
            </a:r>
            <a:r>
              <a:rPr lang="en-CA" sz="2400" dirty="0" smtClean="0"/>
              <a:t>: 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Simplified VPN-like functionality for UDP sockets</a:t>
            </a:r>
            <a:endParaRPr lang="en-CA" sz="1800" dirty="0" smtClean="0"/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Tunnels </a:t>
            </a:r>
            <a:r>
              <a:rPr lang="en-CA" sz="1800" dirty="0" smtClean="0"/>
              <a:t>multiple game and </a:t>
            </a:r>
            <a:r>
              <a:rPr lang="en-CA" sz="1800" dirty="0" err="1" smtClean="0"/>
              <a:t>voip</a:t>
            </a:r>
            <a:r>
              <a:rPr lang="en-CA" sz="1800" dirty="0" smtClean="0"/>
              <a:t> connections over a single </a:t>
            </a:r>
            <a:r>
              <a:rPr lang="en-CA" sz="1800" dirty="0" smtClean="0"/>
              <a:t>UDP connection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Provides </a:t>
            </a:r>
            <a:r>
              <a:rPr lang="en-CA" sz="1800" dirty="0" smtClean="0"/>
              <a:t>virtual </a:t>
            </a:r>
            <a:r>
              <a:rPr lang="en-CA" sz="1800" dirty="0" smtClean="0"/>
              <a:t>ports, allowing upper </a:t>
            </a:r>
            <a:r>
              <a:rPr lang="en-CA" sz="1800" dirty="0" smtClean="0"/>
              <a:t>layers to use a normal port metaphor without requiring physical ports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Simplifies NAT traversal: a single </a:t>
            </a:r>
            <a:r>
              <a:rPr lang="en-CA" sz="1800" dirty="0" smtClean="0"/>
              <a:t>port is </a:t>
            </a:r>
            <a:r>
              <a:rPr lang="en-CA" sz="1800" dirty="0" smtClean="0"/>
              <a:t>required for game and voice data, instead of two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Allows more efficient bundling of game and voice data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Game data is encrypted </a:t>
            </a:r>
            <a:endParaRPr lang="en-CA" sz="1800" dirty="0" smtClean="0"/>
          </a:p>
          <a:p>
            <a:pPr lvl="1">
              <a:buFont typeface="Arial" pitchFamily="34" charset="0"/>
              <a:buChar char="•"/>
            </a:pPr>
            <a:endParaRPr lang="en-CA" sz="2000" dirty="0" smtClean="0"/>
          </a:p>
          <a:p>
            <a:pPr lvl="1">
              <a:buFont typeface="Arial" pitchFamily="34" charset="0"/>
              <a:buChar char="•"/>
            </a:pPr>
            <a:endParaRPr lang="en-CA" sz="1800" dirty="0" smtClean="0"/>
          </a:p>
          <a:p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295400"/>
          </a:xfrm>
        </p:spPr>
        <p:txBody>
          <a:bodyPr/>
          <a:lstStyle/>
          <a:p>
            <a:r>
              <a:rPr lang="en-CA" dirty="0" smtClean="0"/>
              <a:t>Other DirtySDK services </a:t>
            </a:r>
            <a:r>
              <a:rPr lang="en-CA" dirty="0" smtClean="0"/>
              <a:t>(5/5)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114800"/>
          </a:xfrm>
        </p:spPr>
        <p:txBody>
          <a:bodyPr/>
          <a:lstStyle/>
          <a:p>
            <a:r>
              <a:rPr lang="en-CA" dirty="0" smtClean="0"/>
              <a:t>Proto  </a:t>
            </a:r>
            <a:r>
              <a:rPr lang="en-CA" sz="2800" dirty="0" smtClean="0"/>
              <a:t>(continued</a:t>
            </a:r>
            <a:r>
              <a:rPr lang="en-CA" sz="2800" dirty="0" smtClean="0"/>
              <a:t>)</a:t>
            </a:r>
            <a:endParaRPr lang="en-CA" sz="28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ProtoHttpManager</a:t>
            </a:r>
            <a:r>
              <a:rPr lang="en-CA" sz="2400" dirty="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CA" sz="2000" dirty="0" smtClean="0"/>
              <a:t>Manages multiple </a:t>
            </a:r>
            <a:r>
              <a:rPr lang="en-CA" sz="2000" dirty="0" err="1" smtClean="0"/>
              <a:t>ProtoHttp</a:t>
            </a:r>
            <a:r>
              <a:rPr lang="en-CA" sz="2000" dirty="0" smtClean="0"/>
              <a:t> refs allowing efficient web-browser like operation when referencing sets of network resources in parallel, as with images on a web page.  Used in EA </a:t>
            </a:r>
            <a:r>
              <a:rPr lang="en-CA" sz="2000" dirty="0" err="1" smtClean="0"/>
              <a:t>WebKit</a:t>
            </a:r>
            <a:r>
              <a:rPr lang="en-CA" sz="2000" dirty="0" smtClean="0"/>
              <a:t>.</a:t>
            </a:r>
            <a:endParaRPr lang="en-CA" sz="20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ProtoStream</a:t>
            </a:r>
            <a:r>
              <a:rPr lang="en-CA" sz="2400" dirty="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CA" sz="2000" dirty="0" smtClean="0"/>
              <a:t>Provides streaming circular buffer for streaming audio or video over the network</a:t>
            </a:r>
            <a:endParaRPr lang="en-CA" sz="20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ProtoUPnP</a:t>
            </a:r>
            <a:r>
              <a:rPr lang="en-CA" sz="2400" dirty="0" smtClean="0"/>
              <a:t>: </a:t>
            </a:r>
            <a:endParaRPr lang="en-CA" sz="2400" dirty="0" smtClean="0"/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Implements a small subset of UPnP functionality focused on NAT bypass</a:t>
            </a:r>
          </a:p>
          <a:p>
            <a:pPr lvl="2">
              <a:buFont typeface="Arial" pitchFamily="34" charset="0"/>
              <a:buChar char="•"/>
            </a:pPr>
            <a:r>
              <a:rPr lang="en-CA" sz="1800" dirty="0" smtClean="0"/>
              <a:t>Uses </a:t>
            </a:r>
            <a:r>
              <a:rPr lang="en-CA" sz="1800" dirty="0" err="1" smtClean="0"/>
              <a:t>WANConnectionDevice</a:t>
            </a:r>
            <a:r>
              <a:rPr lang="en-CA" sz="1800" dirty="0" smtClean="0"/>
              <a:t> interface to open a static port mapping on user’s UPnP-enabled </a:t>
            </a:r>
            <a:r>
              <a:rPr lang="en-CA" sz="1800" smtClean="0"/>
              <a:t>NAT device</a:t>
            </a:r>
            <a:endParaRPr lang="en-CA" sz="1800" dirty="0" smtClean="0"/>
          </a:p>
          <a:p>
            <a:pPr lvl="1">
              <a:buFont typeface="Arial" pitchFamily="34" charset="0"/>
              <a:buChar char="•"/>
            </a:pPr>
            <a:endParaRPr lang="en-CA" sz="2000" dirty="0" smtClean="0"/>
          </a:p>
          <a:p>
            <a:pPr lvl="1">
              <a:buFont typeface="Arial" pitchFamily="34" charset="0"/>
              <a:buChar char="•"/>
            </a:pPr>
            <a:endParaRPr lang="en-CA" sz="1800" dirty="0" smtClean="0"/>
          </a:p>
          <a:p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r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295400"/>
          </a:xfrm>
        </p:spPr>
        <p:txBody>
          <a:bodyPr/>
          <a:lstStyle/>
          <a:p>
            <a:r>
              <a:rPr lang="en-CA" dirty="0" smtClean="0"/>
              <a:t>Joining a game (1/4)</a:t>
            </a:r>
            <a:endParaRPr lang="en-CA" dirty="0"/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1752600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Options for Game connection setup</a:t>
            </a:r>
          </a:p>
          <a:p>
            <a:endParaRPr lang="en-CA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52400" y="3581400"/>
            <a:ext cx="8763000" cy="2590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Connection Setup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Connecteur droit 19"/>
          <p:cNvCxnSpPr/>
          <p:nvPr/>
        </p:nvCxnSpPr>
        <p:spPr bwMode="auto">
          <a:xfrm rot="10800000">
            <a:off x="4419600" y="5257800"/>
            <a:ext cx="457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à coins arrondis 20"/>
          <p:cNvSpPr/>
          <p:nvPr/>
        </p:nvSpPr>
        <p:spPr bwMode="auto">
          <a:xfrm>
            <a:off x="5029200" y="3733800"/>
            <a:ext cx="3429000" cy="1371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Environment: Prod – Test - Dev</a:t>
            </a:r>
            <a:endParaRPr kumimoji="0" lang="en-CA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à coins arrondis 21"/>
          <p:cNvSpPr/>
          <p:nvPr/>
        </p:nvSpPr>
        <p:spPr bwMode="auto">
          <a:xfrm>
            <a:off x="5181600" y="41148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Xbox Live</a:t>
            </a:r>
          </a:p>
        </p:txBody>
      </p:sp>
      <p:sp>
        <p:nvSpPr>
          <p:cNvPr id="46" name="Rectangle à coins arrondis 22"/>
          <p:cNvSpPr/>
          <p:nvPr/>
        </p:nvSpPr>
        <p:spPr bwMode="auto">
          <a:xfrm>
            <a:off x="5181600" y="45720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Playstation</a:t>
            </a:r>
            <a:r>
              <a:rPr kumimoji="0" lang="en-CA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Network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à coins arrondis 24"/>
          <p:cNvSpPr/>
          <p:nvPr/>
        </p:nvSpPr>
        <p:spPr bwMode="auto">
          <a:xfrm>
            <a:off x="914400" y="41910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NetConn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à coins arrondis 25"/>
          <p:cNvSpPr/>
          <p:nvPr/>
        </p:nvSpPr>
        <p:spPr bwMode="auto">
          <a:xfrm>
            <a:off x="914400" y="5486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ConnApi</a:t>
            </a:r>
            <a:r>
              <a:rPr lang="en-CA" sz="1600" dirty="0" smtClean="0"/>
              <a:t> or </a:t>
            </a:r>
            <a:r>
              <a:rPr lang="en-CA" sz="1600" dirty="0" err="1" smtClean="0"/>
              <a:t>ProtoAdvt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Connecteur droit avec flèche 28"/>
          <p:cNvCxnSpPr/>
          <p:nvPr/>
        </p:nvCxnSpPr>
        <p:spPr bwMode="auto">
          <a:xfrm>
            <a:off x="3886200" y="44196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51" name="Connecteur droit avec flèche 29"/>
          <p:cNvCxnSpPr/>
          <p:nvPr/>
        </p:nvCxnSpPr>
        <p:spPr bwMode="auto">
          <a:xfrm>
            <a:off x="3886200" y="57150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52" name="Connecteur droit 30"/>
          <p:cNvCxnSpPr/>
          <p:nvPr/>
        </p:nvCxnSpPr>
        <p:spPr bwMode="auto">
          <a:xfrm rot="5400000">
            <a:off x="2743200" y="4876800"/>
            <a:ext cx="3352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Flèche vers le bas 31"/>
          <p:cNvSpPr/>
          <p:nvPr/>
        </p:nvSpPr>
        <p:spPr bwMode="auto">
          <a:xfrm>
            <a:off x="3200400" y="50292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ZoneTexte 32"/>
          <p:cNvSpPr txBox="1"/>
          <p:nvPr/>
        </p:nvSpPr>
        <p:spPr>
          <a:xfrm>
            <a:off x="762000" y="3124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Console or Mobile Device</a:t>
            </a:r>
            <a:endParaRPr lang="en-CA" sz="1800" dirty="0"/>
          </a:p>
        </p:txBody>
      </p:sp>
      <p:sp>
        <p:nvSpPr>
          <p:cNvPr id="55" name="ZoneTexte 33"/>
          <p:cNvSpPr txBox="1"/>
          <p:nvPr/>
        </p:nvSpPr>
        <p:spPr>
          <a:xfrm>
            <a:off x="4953000" y="3124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First-Party Network Services</a:t>
            </a:r>
            <a:endParaRPr lang="en-CA" sz="1800" dirty="0"/>
          </a:p>
        </p:txBody>
      </p:sp>
      <p:sp>
        <p:nvSpPr>
          <p:cNvPr id="56" name="ZoneTexte 34"/>
          <p:cNvSpPr txBox="1"/>
          <p:nvPr/>
        </p:nvSpPr>
        <p:spPr>
          <a:xfrm>
            <a:off x="49530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Peer Console or Game Server</a:t>
            </a:r>
            <a:endParaRPr lang="en-CA" sz="1800" dirty="0"/>
          </a:p>
        </p:txBody>
      </p:sp>
      <p:sp>
        <p:nvSpPr>
          <p:cNvPr id="94" name="Rectangle à coins arrondis 25"/>
          <p:cNvSpPr/>
          <p:nvPr/>
        </p:nvSpPr>
        <p:spPr bwMode="auto">
          <a:xfrm>
            <a:off x="5486400" y="5486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ConnApi</a:t>
            </a:r>
            <a:r>
              <a:rPr lang="en-CA" sz="1600" dirty="0" smtClean="0"/>
              <a:t> or </a:t>
            </a:r>
            <a:r>
              <a:rPr lang="en-CA" sz="1600" dirty="0" err="1" smtClean="0"/>
              <a:t>ProtoAdvt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Flèche vers le bas 35"/>
          <p:cNvSpPr/>
          <p:nvPr/>
        </p:nvSpPr>
        <p:spPr bwMode="auto">
          <a:xfrm>
            <a:off x="7772400" y="49530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Joining a game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CA" dirty="0" err="1" smtClean="0"/>
              <a:t>DirtySDK</a:t>
            </a:r>
            <a:r>
              <a:rPr lang="en-CA" dirty="0" smtClean="0"/>
              <a:t> needs to learn about other players to be able to put some of them in a game. Two main techniques:</a:t>
            </a:r>
          </a:p>
          <a:p>
            <a:pPr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Using a “Lobby” server. For example: a Blaze Server.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Using LAN advertisements.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Joining a game (3/4)</a:t>
            </a:r>
            <a:br>
              <a:rPr lang="en-CA" dirty="0" smtClean="0"/>
            </a:br>
            <a:r>
              <a:rPr lang="en-CA" dirty="0" smtClean="0"/>
              <a:t>Find peers through Blaze</a:t>
            </a:r>
            <a:endParaRPr lang="en-US" dirty="0"/>
          </a:p>
        </p:txBody>
      </p:sp>
      <p:pic>
        <p:nvPicPr>
          <p:cNvPr id="4" name="Content Placeholder 3" descr="conna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9801" y="1981200"/>
            <a:ext cx="6144397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Joining a game (4/4)</a:t>
            </a:r>
            <a:br>
              <a:rPr lang="en-CA" dirty="0" smtClean="0"/>
            </a:br>
            <a:r>
              <a:rPr lang="en-CA" dirty="0" smtClean="0"/>
              <a:t>Using LAN advertisements</a:t>
            </a:r>
            <a:endParaRPr lang="en-US" dirty="0"/>
          </a:p>
        </p:txBody>
      </p:sp>
      <p:pic>
        <p:nvPicPr>
          <p:cNvPr id="6" name="Content Placeholder 5" descr="LobbyL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5885" y="1981200"/>
            <a:ext cx="5792230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152400" y="4343400"/>
            <a:ext cx="8763000" cy="1828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Play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52400" y="1676400"/>
            <a:ext cx="8763000" cy="2590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Connection Setup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DirtySDK</a:t>
            </a:r>
            <a:r>
              <a:rPr lang="en-CA" dirty="0" smtClean="0"/>
              <a:t> Overview</a:t>
            </a:r>
            <a:endParaRPr lang="en-CA" dirty="0"/>
          </a:p>
        </p:txBody>
      </p:sp>
      <p:cxnSp>
        <p:nvCxnSpPr>
          <p:cNvPr id="6" name="Connecteur droit 5"/>
          <p:cNvCxnSpPr/>
          <p:nvPr/>
        </p:nvCxnSpPr>
        <p:spPr bwMode="auto">
          <a:xfrm rot="5400000">
            <a:off x="1828800" y="3962400"/>
            <a:ext cx="518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Connecteur droit 6"/>
          <p:cNvCxnSpPr/>
          <p:nvPr/>
        </p:nvCxnSpPr>
        <p:spPr bwMode="auto">
          <a:xfrm rot="10800000">
            <a:off x="4419600" y="3352800"/>
            <a:ext cx="457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ZoneTexte 10"/>
          <p:cNvSpPr txBox="1"/>
          <p:nvPr/>
        </p:nvSpPr>
        <p:spPr>
          <a:xfrm>
            <a:off x="4724400" y="1219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First-Party Network Services</a:t>
            </a:r>
            <a:endParaRPr lang="en-CA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9530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Peer Console or Game Server</a:t>
            </a:r>
            <a:endParaRPr lang="en-CA" sz="1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620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Console or Mobile Device</a:t>
            </a:r>
            <a:endParaRPr lang="en-CA" sz="1800" dirty="0"/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5029200" y="1828800"/>
            <a:ext cx="3429000" cy="1371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Environment: Prod – Test - Dev</a:t>
            </a:r>
            <a:endParaRPr kumimoji="0" lang="en-CA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5181600" y="22098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Xbox Live</a:t>
            </a:r>
          </a:p>
        </p:txBody>
      </p:sp>
      <p:sp>
        <p:nvSpPr>
          <p:cNvPr id="21" name="Rectangle à coins arrondis 20"/>
          <p:cNvSpPr/>
          <p:nvPr/>
        </p:nvSpPr>
        <p:spPr bwMode="auto">
          <a:xfrm>
            <a:off x="5181600" y="26670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Playstation</a:t>
            </a:r>
            <a:r>
              <a:rPr kumimoji="0" lang="en-CA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Network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914400" y="22860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NetConn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à coins arrondis 22"/>
          <p:cNvSpPr/>
          <p:nvPr/>
        </p:nvSpPr>
        <p:spPr bwMode="auto">
          <a:xfrm>
            <a:off x="914400" y="3581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ConnApi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2743200" y="47244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6324600" y="54102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à coins arrondis 28"/>
          <p:cNvSpPr/>
          <p:nvPr/>
        </p:nvSpPr>
        <p:spPr bwMode="auto">
          <a:xfrm>
            <a:off x="4495800" y="4724400"/>
            <a:ext cx="1600200" cy="9144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à coins arrondis 29"/>
          <p:cNvSpPr/>
          <p:nvPr/>
        </p:nvSpPr>
        <p:spPr bwMode="auto">
          <a:xfrm>
            <a:off x="6324600" y="47244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à coins arrondis 30"/>
          <p:cNvSpPr/>
          <p:nvPr/>
        </p:nvSpPr>
        <p:spPr bwMode="auto">
          <a:xfrm>
            <a:off x="228600" y="54102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NetGameLinkStream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à coins arrondis 31"/>
          <p:cNvSpPr/>
          <p:nvPr/>
        </p:nvSpPr>
        <p:spPr bwMode="auto">
          <a:xfrm>
            <a:off x="228600" y="4724400"/>
            <a:ext cx="2286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NetGameDist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5257800" y="3505200"/>
            <a:ext cx="3048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ConnApi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i="1" dirty="0" smtClean="0"/>
              <a:t>o</a:t>
            </a: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 game-server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custom logic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 bwMode="auto">
          <a:xfrm>
            <a:off x="3886200" y="25146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43" name="Connecteur droit avec flèche 42"/>
          <p:cNvCxnSpPr/>
          <p:nvPr/>
        </p:nvCxnSpPr>
        <p:spPr bwMode="auto">
          <a:xfrm>
            <a:off x="3886200" y="38100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44" name="Connecteur droit avec flèche 43"/>
          <p:cNvCxnSpPr/>
          <p:nvPr/>
        </p:nvCxnSpPr>
        <p:spPr bwMode="auto">
          <a:xfrm>
            <a:off x="2514600" y="5410200"/>
            <a:ext cx="38100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95400"/>
          </a:xfrm>
        </p:spPr>
        <p:txBody>
          <a:bodyPr/>
          <a:lstStyle/>
          <a:p>
            <a:r>
              <a:rPr lang="en-CA" dirty="0" smtClean="0"/>
              <a:t>Blaze/</a:t>
            </a:r>
            <a:r>
              <a:rPr lang="en-CA" dirty="0" err="1" smtClean="0"/>
              <a:t>DirtySDK</a:t>
            </a:r>
            <a:r>
              <a:rPr lang="en-CA" dirty="0" smtClean="0"/>
              <a:t> integration (1/3)</a:t>
            </a:r>
            <a:endParaRPr lang="en-CA" dirty="0"/>
          </a:p>
        </p:txBody>
      </p:sp>
      <p:pic>
        <p:nvPicPr>
          <p:cNvPr id="11" name="Image 10" descr="Blaze DirtySock integ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58150"/>
            <a:ext cx="7315200" cy="50523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95400"/>
          </a:xfrm>
        </p:spPr>
        <p:txBody>
          <a:bodyPr/>
          <a:lstStyle/>
          <a:p>
            <a:r>
              <a:rPr lang="en-CA" dirty="0" smtClean="0"/>
              <a:t>Blaze/</a:t>
            </a:r>
            <a:r>
              <a:rPr lang="en-CA" dirty="0" err="1" smtClean="0"/>
              <a:t>DirtySDK</a:t>
            </a:r>
            <a:r>
              <a:rPr lang="en-CA" dirty="0" smtClean="0"/>
              <a:t> integration (2/3)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CA" dirty="0" smtClean="0"/>
              <a:t>Supported network topologies</a:t>
            </a:r>
          </a:p>
          <a:p>
            <a:pPr lvl="1"/>
            <a:r>
              <a:rPr lang="en-CA" dirty="0" smtClean="0"/>
              <a:t>Without game server</a:t>
            </a:r>
          </a:p>
          <a:p>
            <a:pPr lvl="2"/>
            <a:r>
              <a:rPr lang="en-CA" dirty="0" smtClean="0"/>
              <a:t>Peer-to-peer (aka peer mesh topology)</a:t>
            </a:r>
          </a:p>
          <a:p>
            <a:pPr lvl="2"/>
            <a:r>
              <a:rPr lang="en-CA" dirty="0" smtClean="0"/>
              <a:t>Peer hosted (aka star topology)</a:t>
            </a:r>
          </a:p>
          <a:p>
            <a:pPr lvl="1"/>
            <a:r>
              <a:rPr lang="en-CA" dirty="0" smtClean="0"/>
              <a:t>With game server</a:t>
            </a:r>
          </a:p>
          <a:p>
            <a:pPr lvl="2"/>
            <a:r>
              <a:rPr lang="en-CA" dirty="0" err="1" smtClean="0"/>
              <a:t>Dirtycast</a:t>
            </a:r>
            <a:r>
              <a:rPr lang="en-CA" dirty="0" smtClean="0"/>
              <a:t>-based</a:t>
            </a:r>
          </a:p>
          <a:p>
            <a:pPr lvl="3"/>
            <a:r>
              <a:rPr lang="en-CA" dirty="0" err="1" smtClean="0"/>
              <a:t>DirtyCast</a:t>
            </a:r>
            <a:r>
              <a:rPr lang="en-CA" dirty="0" smtClean="0"/>
              <a:t> OTP (</a:t>
            </a:r>
            <a:r>
              <a:rPr lang="en-CA" dirty="0" err="1" smtClean="0"/>
              <a:t>NetGameDistMulti</a:t>
            </a:r>
            <a:r>
              <a:rPr lang="en-CA" dirty="0" smtClean="0"/>
              <a:t>)</a:t>
            </a:r>
          </a:p>
          <a:p>
            <a:pPr lvl="3"/>
            <a:r>
              <a:rPr lang="en-CA" dirty="0" err="1" smtClean="0"/>
              <a:t>DirtyCast</a:t>
            </a:r>
            <a:r>
              <a:rPr lang="en-CA" dirty="0" smtClean="0"/>
              <a:t> failover (peer mesh via server)</a:t>
            </a:r>
          </a:p>
          <a:p>
            <a:pPr lvl="2"/>
            <a:r>
              <a:rPr lang="en-CA" dirty="0" smtClean="0"/>
              <a:t>Dedicated Server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95400"/>
          </a:xfrm>
        </p:spPr>
        <p:txBody>
          <a:bodyPr/>
          <a:lstStyle/>
          <a:p>
            <a:r>
              <a:rPr lang="en-CA" dirty="0" smtClean="0"/>
              <a:t>Blaze/</a:t>
            </a:r>
            <a:r>
              <a:rPr lang="en-CA" dirty="0" err="1" smtClean="0"/>
              <a:t>DirtySDK</a:t>
            </a:r>
            <a:r>
              <a:rPr lang="en-CA" dirty="0" smtClean="0"/>
              <a:t> integration (3/3)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CA" dirty="0" err="1" smtClean="0"/>
              <a:t>ConnApiAdapter</a:t>
            </a:r>
            <a:endParaRPr lang="en-CA" dirty="0" smtClean="0"/>
          </a:p>
          <a:p>
            <a:pPr lvl="1"/>
            <a:r>
              <a:rPr lang="en-CA" dirty="0" smtClean="0"/>
              <a:t>Blaze requires the game code to implement a “Network Adapter” abstracting the underlying network tech</a:t>
            </a:r>
          </a:p>
          <a:p>
            <a:pPr lvl="1"/>
            <a:r>
              <a:rPr lang="en-CA" dirty="0" smtClean="0"/>
              <a:t>We provide a network adapter abstracting </a:t>
            </a:r>
            <a:r>
              <a:rPr lang="en-CA" dirty="0" err="1" smtClean="0"/>
              <a:t>ConnApi</a:t>
            </a:r>
            <a:r>
              <a:rPr lang="en-CA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95400"/>
          </a:xfrm>
        </p:spPr>
        <p:txBody>
          <a:bodyPr/>
          <a:lstStyle/>
          <a:p>
            <a:r>
              <a:rPr lang="en-CA" dirty="0" smtClean="0"/>
              <a:t>Memory footprint, CPU cost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CA" dirty="0" smtClean="0"/>
              <a:t>Memory use, code size</a:t>
            </a:r>
          </a:p>
          <a:p>
            <a:pPr lvl="1"/>
            <a:r>
              <a:rPr lang="en-CA" dirty="0" err="1" smtClean="0"/>
              <a:t>DirtySDK</a:t>
            </a:r>
            <a:r>
              <a:rPr lang="en-CA" dirty="0" smtClean="0"/>
              <a:t> doesn’t reference itself from a central location. Unused modules: no cost.</a:t>
            </a:r>
          </a:p>
          <a:p>
            <a:pPr lvl="1"/>
            <a:r>
              <a:rPr lang="en-CA" dirty="0" smtClean="0"/>
              <a:t>Memory is mostly statically allocated, per-module, at creation. One time cost, freed upon module destroy.</a:t>
            </a:r>
          </a:p>
          <a:p>
            <a:r>
              <a:rPr lang="en-CA" dirty="0" smtClean="0"/>
              <a:t>CPU</a:t>
            </a:r>
          </a:p>
          <a:p>
            <a:pPr lvl="1"/>
            <a:r>
              <a:rPr lang="en-CA" dirty="0" smtClean="0"/>
              <a:t>Per usage. Module idlers. </a:t>
            </a:r>
          </a:p>
          <a:p>
            <a:pPr lvl="1"/>
            <a:r>
              <a:rPr lang="en-CA" dirty="0" smtClean="0"/>
              <a:t>Generally: not significant.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Confluence Links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en-CA" sz="2400" dirty="0" smtClean="0"/>
              <a:t>Global Online Organization:</a:t>
            </a:r>
          </a:p>
          <a:p>
            <a:pPr lvl="1">
              <a:buNone/>
            </a:pPr>
            <a:r>
              <a:rPr lang="en-CA" sz="1600" dirty="0" smtClean="0">
                <a:hlinkClick r:id="rId2"/>
              </a:rPr>
              <a:t>http://online.ea.com/confluence/display/eao/Global+Online+Organization</a:t>
            </a:r>
            <a:endParaRPr lang="en-CA" sz="1600" dirty="0" smtClean="0"/>
          </a:p>
          <a:p>
            <a:pPr lvl="1">
              <a:buNone/>
            </a:pPr>
            <a:endParaRPr lang="en-CA" sz="1600" dirty="0" smtClean="0"/>
          </a:p>
          <a:p>
            <a:r>
              <a:rPr lang="en-CA" sz="2400" dirty="0" err="1" smtClean="0"/>
              <a:t>DirtySock</a:t>
            </a:r>
            <a:r>
              <a:rPr lang="en-CA" sz="2400" dirty="0" smtClean="0"/>
              <a:t> customer portal:</a:t>
            </a:r>
          </a:p>
          <a:p>
            <a:pPr lvl="1">
              <a:buNone/>
            </a:pPr>
            <a:r>
              <a:rPr lang="en-CA" sz="1600" dirty="0" smtClean="0">
                <a:hlinkClick r:id="rId3"/>
              </a:rPr>
              <a:t>http://online.ea.com/confluence/display/dirtysock/DirtySock+Customer+Portal</a:t>
            </a:r>
            <a:endParaRPr lang="en-CA" sz="1600" dirty="0" smtClean="0"/>
          </a:p>
          <a:p>
            <a:pPr lvl="1">
              <a:buNone/>
            </a:pPr>
            <a:endParaRPr lang="en-CA" sz="1600" dirty="0" smtClean="0"/>
          </a:p>
          <a:p>
            <a:r>
              <a:rPr lang="en-CA" sz="2400" dirty="0" smtClean="0"/>
              <a:t>Blaze customer portal:</a:t>
            </a:r>
          </a:p>
          <a:p>
            <a:pPr lvl="1">
              <a:buNone/>
            </a:pPr>
            <a:r>
              <a:rPr lang="en-CA" sz="1600" dirty="0" smtClean="0"/>
              <a:t>http://online.ea.com/confluence/display/blaze/Blaze+Customer+Portal</a:t>
            </a:r>
            <a:endParaRPr lang="en-CA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7848600" cy="1295400"/>
          </a:xfrm>
        </p:spPr>
        <p:txBody>
          <a:bodyPr anchor="ctr"/>
          <a:lstStyle/>
          <a:p>
            <a:r>
              <a:rPr lang="en-CA" dirty="0" smtClean="0"/>
              <a:t>Q &amp; 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4419600"/>
            <a:ext cx="8610600" cy="1600200"/>
          </a:xfrm>
        </p:spPr>
        <p:txBody>
          <a:bodyPr anchor="ctr"/>
          <a:lstStyle/>
          <a:p>
            <a:pPr indent="0" algn="ctr">
              <a:buNone/>
            </a:pPr>
            <a:endParaRPr lang="en-CA" sz="4800" dirty="0" smtClean="0"/>
          </a:p>
          <a:p>
            <a:pPr algn="ctr">
              <a:buNone/>
            </a:pPr>
            <a:r>
              <a:rPr lang="en-CA" sz="2400" dirty="0" smtClean="0"/>
              <a:t>GOS </a:t>
            </a:r>
            <a:r>
              <a:rPr lang="en-CA" sz="2400" dirty="0" err="1" smtClean="0"/>
              <a:t>Dirtysock</a:t>
            </a:r>
            <a:r>
              <a:rPr lang="en-CA" sz="2400" dirty="0" smtClean="0"/>
              <a:t> support</a:t>
            </a:r>
          </a:p>
          <a:p>
            <a:pPr algn="ctr">
              <a:buNone/>
            </a:pPr>
            <a:r>
              <a:rPr lang="en-CA" sz="2400" dirty="0" err="1" smtClean="0"/>
              <a:t>GOSDirtysockSupport@ea.com</a:t>
            </a:r>
            <a:endParaRPr lang="en-CA" sz="2400" dirty="0" smtClean="0"/>
          </a:p>
          <a:p>
            <a:pPr algn="ctr">
              <a:buNone/>
            </a:pPr>
            <a:endParaRPr lang="en-CA" sz="3600" dirty="0"/>
          </a:p>
        </p:txBody>
      </p:sp>
      <p:pic>
        <p:nvPicPr>
          <p:cNvPr id="4" name="Image 3" descr="dirtysock_ico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133600"/>
            <a:ext cx="2328236" cy="2095896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71500" y="762000"/>
            <a:ext cx="853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endParaRPr kumimoji="0" lang="en-CA" sz="4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CA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you!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CA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think      !</a:t>
            </a:r>
            <a:endParaRPr kumimoji="0" lang="en-CA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NetConn</a:t>
            </a:r>
            <a:r>
              <a:rPr lang="en-CA" dirty="0" smtClean="0"/>
              <a:t> (1/4)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3581400"/>
            <a:ext cx="8763000" cy="2590800"/>
          </a:xfrm>
          <a:prstGeom prst="rect">
            <a:avLst/>
          </a:prstGeom>
          <a:solidFill>
            <a:srgbClr val="66CCFF"/>
          </a:solidFill>
          <a:ln w="0" cap="flat" cmpd="sng" algn="ctr">
            <a:noFill/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Connection Setup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necteur droit 4"/>
          <p:cNvCxnSpPr/>
          <p:nvPr/>
        </p:nvCxnSpPr>
        <p:spPr bwMode="auto">
          <a:xfrm rot="10800000">
            <a:off x="4419600" y="5257800"/>
            <a:ext cx="457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à coins arrondis 5"/>
          <p:cNvSpPr/>
          <p:nvPr/>
        </p:nvSpPr>
        <p:spPr bwMode="auto">
          <a:xfrm>
            <a:off x="5029200" y="3733800"/>
            <a:ext cx="3429000" cy="1371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Environment: Prod – Test - Dev</a:t>
            </a:r>
            <a:endParaRPr kumimoji="0" lang="en-CA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81600" y="41148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Xbox Live</a:t>
            </a: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5181600" y="4572000"/>
            <a:ext cx="3048000" cy="381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Playstation</a:t>
            </a:r>
            <a:r>
              <a:rPr kumimoji="0" lang="en-CA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Network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914400" y="41910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NetConn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914400" y="5486400"/>
            <a:ext cx="2743200" cy="3810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ConnApi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5257800" y="5410200"/>
            <a:ext cx="3048000" cy="6096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B0F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 smtClean="0"/>
              <a:t>DirtySDK</a:t>
            </a:r>
            <a:r>
              <a:rPr lang="en-CA" sz="1600" dirty="0" smtClean="0"/>
              <a:t> </a:t>
            </a:r>
            <a:r>
              <a:rPr lang="en-CA" sz="1600" dirty="0" err="1" smtClean="0"/>
              <a:t>ConnApi</a:t>
            </a:r>
            <a:endParaRPr lang="en-CA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i="1" dirty="0" smtClean="0"/>
              <a:t>o</a:t>
            </a:r>
            <a:r>
              <a:rPr kumimoji="0" lang="en-C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 game-server</a:t>
            </a:r>
            <a:r>
              <a:rPr kumimoji="0" lang="en-CA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custom logic</a:t>
            </a:r>
            <a:endParaRPr kumimoji="0" lang="en-CA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 bwMode="auto">
          <a:xfrm>
            <a:off x="3886200" y="44196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3886200" y="5715000"/>
            <a:ext cx="1066800" cy="158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>
            <a:innerShdw blurRad="63500" dist="50800" dir="18900000">
              <a:prstClr val="black">
                <a:alpha val="41000"/>
              </a:prstClr>
            </a:innerShdw>
          </a:effectLst>
        </p:spPr>
      </p:cxnSp>
      <p:cxnSp>
        <p:nvCxnSpPr>
          <p:cNvPr id="24" name="Connecteur droit 23"/>
          <p:cNvCxnSpPr/>
          <p:nvPr/>
        </p:nvCxnSpPr>
        <p:spPr bwMode="auto">
          <a:xfrm rot="5400000">
            <a:off x="2743200" y="4876800"/>
            <a:ext cx="3352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Flèche vers le bas 28"/>
          <p:cNvSpPr/>
          <p:nvPr/>
        </p:nvSpPr>
        <p:spPr bwMode="auto">
          <a:xfrm>
            <a:off x="3200400" y="3733800"/>
            <a:ext cx="5334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Espace réservé du contenu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1752600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Multi-platform network connection routines</a:t>
            </a:r>
          </a:p>
          <a:p>
            <a:endParaRPr lang="en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762000" y="3124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Console or Mobile Device</a:t>
            </a:r>
            <a:endParaRPr lang="en-CA" sz="18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953000" y="3124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First-Party Network Services</a:t>
            </a:r>
            <a:endParaRPr lang="en-CA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9530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Peer Console or Game Server</a:t>
            </a:r>
            <a:endParaRPr lang="en-CA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NetConn</a:t>
            </a:r>
            <a:r>
              <a:rPr lang="en-CA" dirty="0" smtClean="0"/>
              <a:t> (2/4)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CA" dirty="0" smtClean="0"/>
              <a:t>XBox360</a:t>
            </a:r>
          </a:p>
          <a:p>
            <a:pPr lvl="2"/>
            <a:r>
              <a:rPr lang="en-CA" dirty="0" smtClean="0"/>
              <a:t>Brings up network stack in either secure or insecure modes.</a:t>
            </a:r>
          </a:p>
          <a:p>
            <a:pPr lvl="2"/>
            <a:r>
              <a:rPr lang="en-CA" dirty="0" smtClean="0"/>
              <a:t>Handles XLSP gateway connection and mapping.</a:t>
            </a:r>
          </a:p>
          <a:p>
            <a:pPr lvl="2"/>
            <a:r>
              <a:rPr lang="en-CA" dirty="0" smtClean="0"/>
              <a:t>Supports one user signed-in to Xbox </a:t>
            </a:r>
            <a:r>
              <a:rPr lang="en-CA" dirty="0" smtClean="0"/>
              <a:t>Live</a:t>
            </a:r>
          </a:p>
          <a:p>
            <a:pPr lvl="3"/>
            <a:r>
              <a:rPr lang="en-CA" dirty="0" smtClean="0"/>
              <a:t>Multiple local users supported in V9</a:t>
            </a:r>
            <a:endParaRPr lang="en-CA" dirty="0" smtClean="0"/>
          </a:p>
          <a:p>
            <a:pPr lvl="2"/>
            <a:r>
              <a:rPr lang="en-CA" dirty="0" smtClean="0"/>
              <a:t>Relies on HUD for high-level connection module.</a:t>
            </a:r>
          </a:p>
          <a:p>
            <a:pPr>
              <a:buNone/>
            </a:pPr>
            <a:endParaRPr lang="en-CA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NetConn</a:t>
            </a:r>
            <a:r>
              <a:rPr lang="en-CA" dirty="0" smtClean="0"/>
              <a:t> (3/4)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CA" dirty="0" smtClean="0"/>
              <a:t>PS3 and </a:t>
            </a:r>
            <a:r>
              <a:rPr lang="en-CA" dirty="0" smtClean="0"/>
              <a:t>VITA</a:t>
            </a:r>
            <a:endParaRPr lang="en-CA" dirty="0" smtClean="0"/>
          </a:p>
          <a:p>
            <a:pPr lvl="2"/>
            <a:r>
              <a:rPr lang="en-CA" dirty="0" smtClean="0"/>
              <a:t>Starts and drives NP network library.</a:t>
            </a:r>
          </a:p>
          <a:p>
            <a:pPr lvl="2"/>
            <a:r>
              <a:rPr lang="en-CA" dirty="0" smtClean="0"/>
              <a:t>Implements NP ticket request functionality for Sony 3-way user authentication services.</a:t>
            </a:r>
          </a:p>
          <a:p>
            <a:r>
              <a:rPr lang="en-CA" dirty="0" smtClean="0"/>
              <a:t>WII</a:t>
            </a:r>
          </a:p>
          <a:p>
            <a:pPr lvl="2"/>
            <a:r>
              <a:rPr lang="en-CA" dirty="0" smtClean="0"/>
              <a:t>Starts network stack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NetConn</a:t>
            </a:r>
            <a:r>
              <a:rPr lang="en-CA" dirty="0" smtClean="0"/>
              <a:t> (4/4)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CA" dirty="0" smtClean="0"/>
              <a:t>PC, Linux</a:t>
            </a:r>
            <a:endParaRPr lang="en-CA" dirty="0" smtClean="0"/>
          </a:p>
          <a:p>
            <a:pPr lvl="2"/>
            <a:r>
              <a:rPr lang="en-CA" dirty="0" smtClean="0"/>
              <a:t>Most functions are stubs to provide compatibility with other platforms.</a:t>
            </a:r>
          </a:p>
          <a:p>
            <a:pPr lvl="2"/>
            <a:r>
              <a:rPr lang="en-CA" dirty="0" smtClean="0"/>
              <a:t>Does not include functionality to bring up the network interface; this is assumed to already be done.</a:t>
            </a:r>
          </a:p>
          <a:p>
            <a:r>
              <a:rPr lang="en-CA" dirty="0" smtClean="0"/>
              <a:t>Common to all platforms</a:t>
            </a:r>
          </a:p>
          <a:p>
            <a:pPr lvl="2"/>
            <a:r>
              <a:rPr lang="en-CA" dirty="0" smtClean="0"/>
              <a:t>Provides MAC address of network adapter</a:t>
            </a:r>
          </a:p>
          <a:p>
            <a:pPr lvl="2"/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95400"/>
          </a:xfrm>
        </p:spPr>
        <p:txBody>
          <a:bodyPr/>
          <a:lstStyle/>
          <a:p>
            <a:r>
              <a:rPr lang="en-CA" dirty="0" err="1" smtClean="0"/>
              <a:t>DirtySDK</a:t>
            </a:r>
            <a:r>
              <a:rPr lang="en-CA" dirty="0" smtClean="0"/>
              <a:t> core services (1/2)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CA" dirty="0" err="1" smtClean="0"/>
              <a:t>DirtySDK</a:t>
            </a:r>
            <a:r>
              <a:rPr lang="en-CA" dirty="0" smtClean="0"/>
              <a:t> sockets</a:t>
            </a:r>
          </a:p>
          <a:p>
            <a:pPr lvl="2"/>
            <a:r>
              <a:rPr lang="en-CA" dirty="0" smtClean="0"/>
              <a:t>Platform-independent sockets implementation  </a:t>
            </a:r>
          </a:p>
          <a:p>
            <a:pPr lvl="2"/>
            <a:r>
              <a:rPr lang="en-CA" dirty="0" smtClean="0"/>
              <a:t>Similar in many respects to BSD Sockets and Winsock, but targeted specifically for a real-time game networking environment</a:t>
            </a:r>
          </a:p>
          <a:p>
            <a:pPr lvl="2"/>
            <a:r>
              <a:rPr lang="en-CA" dirty="0" smtClean="0"/>
              <a:t>Provides user-definable socket </a:t>
            </a:r>
            <a:r>
              <a:rPr lang="en-CA" dirty="0" err="1" smtClean="0"/>
              <a:t>callbacks</a:t>
            </a:r>
            <a:r>
              <a:rPr lang="en-CA" dirty="0" smtClean="0"/>
              <a:t> for real-time </a:t>
            </a:r>
            <a:r>
              <a:rPr lang="en-CA" dirty="0" smtClean="0"/>
              <a:t>processing of UDP data</a:t>
            </a:r>
            <a:endParaRPr lang="en-CA" dirty="0" smtClean="0"/>
          </a:p>
          <a:p>
            <a:pPr lvl="2"/>
            <a:r>
              <a:rPr lang="en-CA" dirty="0" smtClean="0"/>
              <a:t>Provides idle functions for cleanly handling resends and things of that nature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95400"/>
          </a:xfrm>
        </p:spPr>
        <p:txBody>
          <a:bodyPr/>
          <a:lstStyle/>
          <a:p>
            <a:r>
              <a:rPr lang="en-CA" dirty="0" err="1" smtClean="0"/>
              <a:t>DirtySDK</a:t>
            </a:r>
            <a:r>
              <a:rPr lang="en-CA" dirty="0" smtClean="0"/>
              <a:t> core services (2/2)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CA" dirty="0" smtClean="0"/>
              <a:t>Low-level communications protocols  </a:t>
            </a:r>
          </a:p>
          <a:p>
            <a:pPr lvl="2"/>
            <a:r>
              <a:rPr lang="en-CA" dirty="0" err="1" smtClean="0"/>
              <a:t>CommUDP</a:t>
            </a:r>
            <a:endParaRPr lang="en-CA" dirty="0" smtClean="0"/>
          </a:p>
          <a:p>
            <a:pPr lvl="3"/>
            <a:r>
              <a:rPr lang="en-CA" dirty="0" smtClean="0"/>
              <a:t>Reliable datagram transport, optimized for network controller passing</a:t>
            </a:r>
          </a:p>
          <a:p>
            <a:pPr lvl="3"/>
            <a:r>
              <a:rPr lang="en-CA" dirty="0" smtClean="0"/>
              <a:t>Eight-byte packet overhead on top of UDP packet overhead</a:t>
            </a:r>
          </a:p>
          <a:p>
            <a:pPr lvl="3"/>
            <a:r>
              <a:rPr lang="en-CA" dirty="0" smtClean="0"/>
              <a:t>Supports multiple connections, can act as a server</a:t>
            </a:r>
          </a:p>
          <a:p>
            <a:pPr lvl="3"/>
            <a:r>
              <a:rPr lang="en-CA" dirty="0" smtClean="0"/>
              <a:t>Supports optional unreliable sending</a:t>
            </a:r>
          </a:p>
          <a:p>
            <a:pPr lvl="3"/>
            <a:r>
              <a:rPr lang="en-CA" dirty="0" smtClean="0"/>
              <a:t>Recommended choice for most titles</a:t>
            </a:r>
          </a:p>
          <a:p>
            <a:pPr lvl="2"/>
            <a:r>
              <a:rPr lang="en-CA" dirty="0" err="1" smtClean="0"/>
              <a:t>CommTCP</a:t>
            </a:r>
            <a:endParaRPr lang="en-CA" dirty="0" smtClean="0"/>
          </a:p>
          <a:p>
            <a:pPr lvl="3"/>
            <a:r>
              <a:rPr lang="en-CA" dirty="0" smtClean="0"/>
              <a:t>Reliable stream transport, not recommended for game use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FLM">
  <a:themeElements>
    <a:clrScheme name="Template-FL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-FL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-FL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-FL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FL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Stealth HD:Electronic Arts:Template-FLM.ppt</Template>
  <TotalTime>12734</TotalTime>
  <Words>1364</Words>
  <Application>Microsoft Office PowerPoint</Application>
  <PresentationFormat>On-screen Show (4:3)</PresentationFormat>
  <Paragraphs>299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  <vt:variant>
        <vt:lpstr>Custom Shows</vt:lpstr>
      </vt:variant>
      <vt:variant>
        <vt:i4>1</vt:i4>
      </vt:variant>
    </vt:vector>
  </HeadingPairs>
  <TitlesOfParts>
    <vt:vector size="37" baseType="lpstr">
      <vt:lpstr>Template-FLM</vt:lpstr>
      <vt:lpstr>Slide 1</vt:lpstr>
      <vt:lpstr>What is DirtySock?</vt:lpstr>
      <vt:lpstr>DirtySDK Overview</vt:lpstr>
      <vt:lpstr>NetConn (1/4)</vt:lpstr>
      <vt:lpstr>NetConn (2/4)</vt:lpstr>
      <vt:lpstr>NetConn (3/4)</vt:lpstr>
      <vt:lpstr>NetConn (4/4)</vt:lpstr>
      <vt:lpstr>DirtySDK core services (1/2)</vt:lpstr>
      <vt:lpstr>DirtySDK core services (2/2)</vt:lpstr>
      <vt:lpstr>NetGameLink (1/2)</vt:lpstr>
      <vt:lpstr>NetGameLink (2/2)</vt:lpstr>
      <vt:lpstr>ConnApi (1/4)</vt:lpstr>
      <vt:lpstr>ConnApi (2/4)</vt:lpstr>
      <vt:lpstr>ConnApi (3/4)</vt:lpstr>
      <vt:lpstr>ConnApi (4/4)</vt:lpstr>
      <vt:lpstr>NetGameDist (1/3)</vt:lpstr>
      <vt:lpstr>NetGameDist (2/3)</vt:lpstr>
      <vt:lpstr>NetGameDist (3/3)</vt:lpstr>
      <vt:lpstr>NetGameLinkStream (1/2)</vt:lpstr>
      <vt:lpstr>NetGameLinkStream (2/2)</vt:lpstr>
      <vt:lpstr>Other DirtySDK services (1/5)</vt:lpstr>
      <vt:lpstr>Other DirtySDK services (2/5)</vt:lpstr>
      <vt:lpstr>Other DirtySDK services (3/5)</vt:lpstr>
      <vt:lpstr>Other DirtySDK services (4/5)</vt:lpstr>
      <vt:lpstr>Other DirtySDK services (5/5)</vt:lpstr>
      <vt:lpstr>Joining a game (1/4)</vt:lpstr>
      <vt:lpstr>Joining a game (2/4)</vt:lpstr>
      <vt:lpstr>Joining a game (3/4) Find peers through Blaze</vt:lpstr>
      <vt:lpstr>Joining a game (4/4) Using LAN advertisements</vt:lpstr>
      <vt:lpstr>Blaze/DirtySDK integration (1/3)</vt:lpstr>
      <vt:lpstr>Blaze/DirtySDK integration (2/3)</vt:lpstr>
      <vt:lpstr>Blaze/DirtySDK integration (3/3)</vt:lpstr>
      <vt:lpstr>Memory footprint, CPU cost</vt:lpstr>
      <vt:lpstr>Key Confluence Links</vt:lpstr>
      <vt:lpstr>Q &amp; A</vt:lpstr>
      <vt:lpstr>Custom Show 1</vt:lpstr>
    </vt:vector>
  </TitlesOfParts>
  <Company>ProAccess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Markle</dc:creator>
  <cp:lastModifiedBy>Administrator</cp:lastModifiedBy>
  <cp:revision>825</cp:revision>
  <dcterms:created xsi:type="dcterms:W3CDTF">2000-08-28T01:49:38Z</dcterms:created>
  <dcterms:modified xsi:type="dcterms:W3CDTF">2011-12-16T17:53:11Z</dcterms:modified>
</cp:coreProperties>
</file>