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9" r:id="rId4"/>
    <p:sldId id="284" r:id="rId6"/>
    <p:sldId id="293" r:id="rId7"/>
    <p:sldId id="286" r:id="rId8"/>
    <p:sldId id="287" r:id="rId9"/>
    <p:sldId id="288" r:id="rId10"/>
    <p:sldId id="290" r:id="rId11"/>
    <p:sldId id="310" r:id="rId12"/>
    <p:sldId id="279" r:id="rId13"/>
    <p:sldId id="280" r:id="rId14"/>
    <p:sldId id="291" r:id="rId15"/>
    <p:sldId id="285" r:id="rId16"/>
    <p:sldId id="289" r:id="rId17"/>
    <p:sldId id="325" r:id="rId18"/>
    <p:sldId id="278" r:id="rId19"/>
    <p:sldId id="323" r:id="rId20"/>
    <p:sldId id="324" r:id="rId21"/>
    <p:sldId id="277" r:id="rId22"/>
    <p:sldId id="326" r:id="rId23"/>
    <p:sldId id="281" r:id="rId24"/>
    <p:sldId id="282" r:id="rId25"/>
    <p:sldId id="328" r:id="rId26"/>
    <p:sldId id="329" r:id="rId27"/>
    <p:sldId id="327" r:id="rId28"/>
    <p:sldId id="322" r:id="rId29"/>
    <p:sldId id="272" r:id="rId30"/>
    <p:sldId id="28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845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845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pitchFamily="34" charset="-122"/>
              </a:defRPr>
            </a:lvl1pPr>
            <a:lvl2pPr>
              <a:defRPr sz="1600" baseline="0">
                <a:solidFill>
                  <a:schemeClr val="tx1">
                    <a:lumMod val="75000"/>
                    <a:lumOff val="25000"/>
                  </a:schemeClr>
                </a:solidFill>
                <a:latin typeface="Arial" panose="020B0604020202020204" pitchFamily="34" charset="0"/>
                <a:ea typeface="微软雅黑" panose="020B0503020204020204" pitchFamily="34" charset="-122"/>
              </a:defRPr>
            </a:lvl2pPr>
            <a:lvl3pPr>
              <a:defRPr sz="1600" baseline="0">
                <a:solidFill>
                  <a:schemeClr val="tx1">
                    <a:lumMod val="75000"/>
                    <a:lumOff val="25000"/>
                  </a:schemeClr>
                </a:solidFill>
                <a:latin typeface="Arial" panose="020B0604020202020204" pitchFamily="34" charset="0"/>
                <a:ea typeface="微软雅黑" panose="020B0503020204020204" pitchFamily="34" charset="-122"/>
              </a:defRPr>
            </a:lvl3pPr>
            <a:lvl4pPr>
              <a:defRPr sz="1600" baseline="0">
                <a:solidFill>
                  <a:schemeClr val="tx1">
                    <a:lumMod val="75000"/>
                    <a:lumOff val="25000"/>
                  </a:schemeClr>
                </a:solidFill>
                <a:latin typeface="Arial" panose="020B0604020202020204" pitchFamily="34" charset="0"/>
                <a:ea typeface="微软雅黑" panose="020B0503020204020204" pitchFamily="34" charset="-122"/>
              </a:defRPr>
            </a:lvl4pPr>
            <a:lvl5pPr>
              <a:defRPr sz="1600"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845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845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845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845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7.xml"/><Relationship Id="rId2" Type="http://schemas.openxmlformats.org/officeDocument/2006/relationships/image" Target="../media/image28.png"/><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9.xml"/><Relationship Id="rId2" Type="http://schemas.openxmlformats.org/officeDocument/2006/relationships/image" Target="../media/image29.png"/><Relationship Id="rId1" Type="http://schemas.openxmlformats.org/officeDocument/2006/relationships/tags" Target="../tags/tag15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1.xml"/><Relationship Id="rId2" Type="http://schemas.openxmlformats.org/officeDocument/2006/relationships/image" Target="../media/image30.png"/><Relationship Id="rId1" Type="http://schemas.openxmlformats.org/officeDocument/2006/relationships/tags" Target="../tags/tag16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3.xml"/><Relationship Id="rId2" Type="http://schemas.openxmlformats.org/officeDocument/2006/relationships/image" Target="../media/image31.png"/><Relationship Id="rId1" Type="http://schemas.openxmlformats.org/officeDocument/2006/relationships/tags" Target="../tags/tag16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65.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16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tags" Target="../tags/tag166.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69.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tags" Target="../tags/tag16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71.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tags" Target="../tags/tag17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3.xml"/><Relationship Id="rId2" Type="http://schemas.openxmlformats.org/officeDocument/2006/relationships/image" Target="../media/image46.png"/><Relationship Id="rId1" Type="http://schemas.openxmlformats.org/officeDocument/2006/relationships/tags" Target="../tags/tag17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76.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tags" Target="../tags/tag175.xml"/><Relationship Id="rId1" Type="http://schemas.openxmlformats.org/officeDocument/2006/relationships/tags" Target="../tags/tag174.xml"/></Relationships>
</file>

<file path=ppt/slides/_rels/slide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2" Type="http://schemas.openxmlformats.org/officeDocument/2006/relationships/notesSlide" Target="../notesSlides/notesSlide1.xml"/><Relationship Id="rId11" Type="http://schemas.openxmlformats.org/officeDocument/2006/relationships/slideLayout" Target="../slideLayouts/slideLayout7.xml"/><Relationship Id="rId10" Type="http://schemas.openxmlformats.org/officeDocument/2006/relationships/tags" Target="../tags/tag140.xml"/><Relationship Id="rId1" Type="http://schemas.openxmlformats.org/officeDocument/2006/relationships/tags" Target="../tags/tag13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78.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tags" Target="../tags/tag17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80.xml"/><Relationship Id="rId2" Type="http://schemas.openxmlformats.org/officeDocument/2006/relationships/image" Target="../media/image52.png"/><Relationship Id="rId1" Type="http://schemas.openxmlformats.org/officeDocument/2006/relationships/tags" Target="../tags/tag179.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181.xml"/><Relationship Id="rId1" Type="http://schemas.openxmlformats.org/officeDocument/2006/relationships/image" Target="../media/image53.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83.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tags" Target="../tags/tag18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85.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tags" Target="../tags/tag184.xml"/></Relationships>
</file>

<file path=ppt/slides/_rels/slide25.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2" Type="http://schemas.openxmlformats.org/officeDocument/2006/relationships/slideLayout" Target="../slideLayouts/slideLayout13.xml"/><Relationship Id="rId11" Type="http://schemas.openxmlformats.org/officeDocument/2006/relationships/tags" Target="../tags/tag187.xml"/><Relationship Id="rId10" Type="http://schemas.openxmlformats.org/officeDocument/2006/relationships/image" Target="../media/image67.png"/><Relationship Id="rId1" Type="http://schemas.openxmlformats.org/officeDocument/2006/relationships/tags" Target="../tags/tag186.xml"/></Relationships>
</file>

<file path=ppt/slides/_rels/slide26.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tags" Target="../tags/tag196.xml"/><Relationship Id="rId1" Type="http://schemas.openxmlformats.org/officeDocument/2006/relationships/tags" Target="../tags/tag18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8.xml"/><Relationship Id="rId1" Type="http://schemas.openxmlformats.org/officeDocument/2006/relationships/tags" Target="../tags/tag197.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200.xml"/><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tags" Target="../tags/tag199.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ags" Target="../tags/tag14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142.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tags" Target="../tags/tag147.xml"/><Relationship Id="rId5" Type="http://schemas.openxmlformats.org/officeDocument/2006/relationships/image" Target="../media/image6.png"/><Relationship Id="rId4" Type="http://schemas.openxmlformats.org/officeDocument/2006/relationships/tags" Target="../tags/tag14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4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49.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14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slideLayout" Target="../slideLayouts/slideLayout13.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53.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1" Type="http://schemas.openxmlformats.org/officeDocument/2006/relationships/slideLayout" Target="../slideLayouts/slideLayout13.xml"/><Relationship Id="rId10" Type="http://schemas.openxmlformats.org/officeDocument/2006/relationships/tags" Target="../tags/tag155.xml"/><Relationship Id="rId1" Type="http://schemas.openxmlformats.org/officeDocument/2006/relationships/tags" Target="../tags/tag1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883920" y="808990"/>
            <a:ext cx="10884535" cy="1896745"/>
          </a:xfrm>
        </p:spPr>
        <p:txBody>
          <a:bodyPr>
            <a:noAutofit/>
          </a:bodyPr>
          <a:p>
            <a:pPr algn="ctr"/>
            <a:r>
              <a:rPr sz="3600" dirty="0">
                <a:latin typeface="Times New Roman" panose="02020603050405020304" charset="0"/>
                <a:cs typeface="Times New Roman" panose="02020603050405020304" charset="0"/>
                <a:sym typeface="Arial" panose="020B0604020202020204" pitchFamily="34" charset="0"/>
              </a:rPr>
              <a:t>CLASSICAL MECHANICS AND SYMPLECTIC</a:t>
            </a:r>
            <a:r>
              <a:rPr lang="en-US" sz="3600" dirty="0">
                <a:latin typeface="Times New Roman" panose="02020603050405020304" charset="0"/>
                <a:cs typeface="Times New Roman" panose="02020603050405020304" charset="0"/>
                <a:sym typeface="Arial" panose="020B0604020202020204" pitchFamily="34" charset="0"/>
              </a:rPr>
              <a:t> </a:t>
            </a:r>
            <a:r>
              <a:rPr sz="3600" dirty="0">
                <a:latin typeface="Times New Roman" panose="02020603050405020304" charset="0"/>
                <a:cs typeface="Times New Roman" panose="02020603050405020304" charset="0"/>
                <a:sym typeface="Arial" panose="020B0604020202020204" pitchFamily="34" charset="0"/>
              </a:rPr>
              <a:t>GEOMETRY</a:t>
            </a:r>
            <a:endParaRPr sz="3600" dirty="0">
              <a:latin typeface="Times New Roman" panose="02020603050405020304" charset="0"/>
              <a:cs typeface="Times New Roman" panose="02020603050405020304" charset="0"/>
              <a:sym typeface="Arial" panose="020B0604020202020204" pitchFamily="34" charset="0"/>
            </a:endParaRPr>
          </a:p>
        </p:txBody>
      </p:sp>
      <p:sp>
        <p:nvSpPr>
          <p:cNvPr id="5" name="文本占位符 4"/>
          <p:cNvSpPr>
            <a:spLocks noGrp="1"/>
          </p:cNvSpPr>
          <p:nvPr>
            <p:ph type="body" sz="quarter" idx="13"/>
            <p:custDataLst>
              <p:tags r:id="rId2"/>
            </p:custDataLst>
          </p:nvPr>
        </p:nvSpPr>
        <p:spPr>
          <a:xfrm>
            <a:off x="3956050" y="3136265"/>
            <a:ext cx="4279900" cy="1264920"/>
          </a:xfrm>
        </p:spPr>
        <p:txBody>
          <a:bodyPr>
            <a:normAutofit/>
          </a:bodyPr>
          <a:p>
            <a:pPr algn="ctr"/>
            <a:r>
              <a:rPr lang="en-US" altLang="zh-CN" dirty="0">
                <a:latin typeface="Times New Roman" panose="02020603050405020304" charset="0"/>
                <a:cs typeface="Times New Roman" panose="02020603050405020304" charset="0"/>
                <a:sym typeface="Arial" panose="020B0604020202020204" pitchFamily="34" charset="0"/>
              </a:rPr>
              <a:t>Renqing Luo</a:t>
            </a:r>
            <a:endParaRPr lang="en-US" altLang="zh-CN" dirty="0">
              <a:latin typeface="Times New Roman" panose="02020603050405020304" charset="0"/>
              <a:cs typeface="Times New Roman" panose="02020603050405020304" charset="0"/>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6320790" cy="712470"/>
          </a:xfrm>
          <a:prstGeom prst="rect">
            <a:avLst/>
          </a:prstGeom>
          <a:solidFill>
            <a:schemeClr val="accent1"/>
          </a:solidFill>
          <a:ln>
            <a:noFill/>
          </a:ln>
          <a:effectLst/>
        </p:spPr>
        <p:txBody>
          <a:bodyPr vert="horz" wrap="square" lIns="91440" tIns="45720" rIns="91440" bIns="45720" rtlCol="0" anchor="ctr" anchorCtr="1"/>
          <a:p>
            <a:pPr algn="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ONFIGURATION</a:t>
            </a: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a:t>
            </a: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4" name="图片 3"/>
          <p:cNvPicPr>
            <a:picLocks noChangeAspect="1"/>
          </p:cNvPicPr>
          <p:nvPr/>
        </p:nvPicPr>
        <p:blipFill>
          <a:blip r:embed="rId2"/>
          <a:stretch>
            <a:fillRect/>
          </a:stretch>
        </p:blipFill>
        <p:spPr>
          <a:xfrm>
            <a:off x="1308735" y="1781810"/>
            <a:ext cx="9754235" cy="427291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616325" cy="712470"/>
          </a:xfrm>
          <a:prstGeom prst="rect">
            <a:avLst/>
          </a:prstGeom>
          <a:solidFill>
            <a:schemeClr val="accent1"/>
          </a:solidFill>
          <a:ln>
            <a:noFill/>
          </a:ln>
          <a:effectLst/>
        </p:spPr>
        <p:txBody>
          <a:bodyPr vert="horz" wrap="square" lIns="91440" tIns="45720" rIns="91440" bIns="45720" rtlCol="0" anchor="ctr" anchorCtr="1"/>
          <a:p>
            <a:pPr algn="r"/>
            <a:r>
              <a:rPr 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PHASE </a:t>
            </a: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414020" y="1876425"/>
            <a:ext cx="11363325" cy="310515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6320790" cy="712470"/>
          </a:xfrm>
          <a:prstGeom prst="rect">
            <a:avLst/>
          </a:prstGeom>
          <a:solidFill>
            <a:schemeClr val="accent1"/>
          </a:solidFill>
          <a:ln>
            <a:noFill/>
          </a:ln>
          <a:effectLst/>
        </p:spPr>
        <p:txBody>
          <a:bodyPr vert="horz" wrap="square" lIns="91440" tIns="45720" rIns="91440" bIns="45720" rtlCol="0" anchor="ctr" anchorCtr="1"/>
          <a:p>
            <a:pPr algn="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ONFIGURATION</a:t>
            </a: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a:t>
            </a: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975995" y="2457450"/>
            <a:ext cx="10240645" cy="333946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616325" cy="712470"/>
          </a:xfrm>
          <a:prstGeom prst="rect">
            <a:avLst/>
          </a:prstGeom>
          <a:solidFill>
            <a:schemeClr val="accent1"/>
          </a:solidFill>
          <a:ln>
            <a:noFill/>
          </a:ln>
          <a:effectLst/>
        </p:spPr>
        <p:txBody>
          <a:bodyPr vert="horz" wrap="square" lIns="91440" tIns="45720" rIns="91440" bIns="45720" rtlCol="0" anchor="ctr" anchorCtr="1"/>
          <a:p>
            <a:pPr algn="r"/>
            <a:r>
              <a:rPr 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PHASE </a:t>
            </a:r>
            <a:r>
              <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4" name="图片 3"/>
          <p:cNvPicPr>
            <a:picLocks noChangeAspect="1"/>
          </p:cNvPicPr>
          <p:nvPr/>
        </p:nvPicPr>
        <p:blipFill>
          <a:blip r:embed="rId2"/>
          <a:stretch>
            <a:fillRect/>
          </a:stretch>
        </p:blipFill>
        <p:spPr>
          <a:xfrm>
            <a:off x="1425575" y="1409065"/>
            <a:ext cx="9620250" cy="506920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0829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M A N I F O L D</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3900170" y="1066165"/>
            <a:ext cx="3057525" cy="342900"/>
          </a:xfrm>
          <a:prstGeom prst="rect">
            <a:avLst/>
          </a:prstGeom>
        </p:spPr>
      </p:pic>
      <p:pic>
        <p:nvPicPr>
          <p:cNvPr id="3" name="图片 2"/>
          <p:cNvPicPr>
            <a:picLocks noChangeAspect="1"/>
          </p:cNvPicPr>
          <p:nvPr/>
        </p:nvPicPr>
        <p:blipFill>
          <a:blip r:embed="rId3"/>
          <a:stretch>
            <a:fillRect/>
          </a:stretch>
        </p:blipFill>
        <p:spPr>
          <a:xfrm>
            <a:off x="702945" y="2990850"/>
            <a:ext cx="10336530" cy="3538220"/>
          </a:xfrm>
          <a:prstGeom prst="rect">
            <a:avLst/>
          </a:prstGeom>
        </p:spPr>
      </p:pic>
      <p:pic>
        <p:nvPicPr>
          <p:cNvPr id="4" name="图片 3"/>
          <p:cNvPicPr>
            <a:picLocks noChangeAspect="1"/>
          </p:cNvPicPr>
          <p:nvPr/>
        </p:nvPicPr>
        <p:blipFill>
          <a:blip r:embed="rId4"/>
          <a:stretch>
            <a:fillRect/>
          </a:stretch>
        </p:blipFill>
        <p:spPr>
          <a:xfrm>
            <a:off x="702945" y="1555115"/>
            <a:ext cx="7769225" cy="1435735"/>
          </a:xfrm>
          <a:prstGeom prst="rect">
            <a:avLst/>
          </a:prstGeom>
        </p:spPr>
      </p:pic>
      <p:pic>
        <p:nvPicPr>
          <p:cNvPr id="6" name="图片 5"/>
          <p:cNvPicPr>
            <a:picLocks noChangeAspect="1"/>
          </p:cNvPicPr>
          <p:nvPr/>
        </p:nvPicPr>
        <p:blipFill>
          <a:blip r:embed="rId5"/>
          <a:stretch>
            <a:fillRect/>
          </a:stretch>
        </p:blipFill>
        <p:spPr>
          <a:xfrm>
            <a:off x="5353050" y="2071370"/>
            <a:ext cx="3695700" cy="790575"/>
          </a:xfrm>
          <a:prstGeom prst="rect">
            <a:avLst/>
          </a:prstGeom>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0829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M A N I F O L D</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3900170" y="1066165"/>
            <a:ext cx="3057525" cy="342900"/>
          </a:xfrm>
          <a:prstGeom prst="rect">
            <a:avLst/>
          </a:prstGeom>
        </p:spPr>
      </p:pic>
      <p:pic>
        <p:nvPicPr>
          <p:cNvPr id="4" name="图片 3"/>
          <p:cNvPicPr>
            <a:picLocks noChangeAspect="1"/>
          </p:cNvPicPr>
          <p:nvPr/>
        </p:nvPicPr>
        <p:blipFill>
          <a:blip r:embed="rId3"/>
          <a:stretch>
            <a:fillRect/>
          </a:stretch>
        </p:blipFill>
        <p:spPr>
          <a:xfrm>
            <a:off x="5989320" y="1944370"/>
            <a:ext cx="5706745" cy="4181475"/>
          </a:xfrm>
          <a:prstGeom prst="rect">
            <a:avLst/>
          </a:prstGeom>
        </p:spPr>
      </p:pic>
      <p:pic>
        <p:nvPicPr>
          <p:cNvPr id="7" name="图片 6"/>
          <p:cNvPicPr>
            <a:picLocks noChangeAspect="1"/>
          </p:cNvPicPr>
          <p:nvPr/>
        </p:nvPicPr>
        <p:blipFill>
          <a:blip r:embed="rId4"/>
          <a:stretch>
            <a:fillRect/>
          </a:stretch>
        </p:blipFill>
        <p:spPr>
          <a:xfrm>
            <a:off x="3349625" y="2195195"/>
            <a:ext cx="2450465" cy="1748790"/>
          </a:xfrm>
          <a:prstGeom prst="rect">
            <a:avLst/>
          </a:prstGeom>
        </p:spPr>
      </p:pic>
      <p:pic>
        <p:nvPicPr>
          <p:cNvPr id="8" name="图片 7"/>
          <p:cNvPicPr>
            <a:picLocks noChangeAspect="1"/>
          </p:cNvPicPr>
          <p:nvPr/>
        </p:nvPicPr>
        <p:blipFill>
          <a:blip r:embed="rId5"/>
          <a:stretch>
            <a:fillRect/>
          </a:stretch>
        </p:blipFill>
        <p:spPr>
          <a:xfrm>
            <a:off x="855345" y="2118995"/>
            <a:ext cx="1990725" cy="1571625"/>
          </a:xfrm>
          <a:prstGeom prst="rect">
            <a:avLst/>
          </a:prstGeom>
        </p:spPr>
      </p:pic>
      <p:pic>
        <p:nvPicPr>
          <p:cNvPr id="9" name="图片 8"/>
          <p:cNvPicPr>
            <a:picLocks noChangeAspect="1"/>
          </p:cNvPicPr>
          <p:nvPr/>
        </p:nvPicPr>
        <p:blipFill>
          <a:blip r:embed="rId6"/>
          <a:stretch>
            <a:fillRect/>
          </a:stretch>
        </p:blipFill>
        <p:spPr>
          <a:xfrm>
            <a:off x="356870" y="4249420"/>
            <a:ext cx="5838825" cy="1876425"/>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43402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T A N G E N T    B U N D L E</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3" name="图片 2"/>
          <p:cNvPicPr>
            <a:picLocks noChangeAspect="1"/>
          </p:cNvPicPr>
          <p:nvPr/>
        </p:nvPicPr>
        <p:blipFill>
          <a:blip r:embed="rId2"/>
          <a:stretch>
            <a:fillRect/>
          </a:stretch>
        </p:blipFill>
        <p:spPr>
          <a:xfrm>
            <a:off x="550545" y="3659505"/>
            <a:ext cx="11090910" cy="2221865"/>
          </a:xfrm>
          <a:prstGeom prst="rect">
            <a:avLst/>
          </a:prstGeom>
        </p:spPr>
      </p:pic>
      <p:pic>
        <p:nvPicPr>
          <p:cNvPr id="2" name="图片 1"/>
          <p:cNvPicPr>
            <a:picLocks noChangeAspect="1"/>
          </p:cNvPicPr>
          <p:nvPr/>
        </p:nvPicPr>
        <p:blipFill>
          <a:blip r:embed="rId3"/>
          <a:stretch>
            <a:fillRect/>
          </a:stretch>
        </p:blipFill>
        <p:spPr>
          <a:xfrm>
            <a:off x="626110" y="1409065"/>
            <a:ext cx="10974070" cy="2250440"/>
          </a:xfrm>
          <a:prstGeom prst="rect">
            <a:avLst/>
          </a:prstGeom>
        </p:spPr>
      </p:pic>
      <p:pic>
        <p:nvPicPr>
          <p:cNvPr id="4" name="图片 3"/>
          <p:cNvPicPr>
            <a:picLocks noChangeAspect="1"/>
          </p:cNvPicPr>
          <p:nvPr/>
        </p:nvPicPr>
        <p:blipFill>
          <a:blip r:embed="rId4"/>
          <a:stretch>
            <a:fillRect/>
          </a:stretch>
        </p:blipFill>
        <p:spPr>
          <a:xfrm>
            <a:off x="8504555" y="2118995"/>
            <a:ext cx="1997075" cy="1724025"/>
          </a:xfrm>
          <a:prstGeom prst="rect">
            <a:avLst/>
          </a:prstGeom>
        </p:spPr>
      </p:pic>
      <p:pic>
        <p:nvPicPr>
          <p:cNvPr id="6" name="图片 5"/>
          <p:cNvPicPr>
            <a:picLocks noChangeAspect="1"/>
          </p:cNvPicPr>
          <p:nvPr/>
        </p:nvPicPr>
        <p:blipFill>
          <a:blip r:embed="rId5"/>
          <a:stretch>
            <a:fillRect/>
          </a:stretch>
        </p:blipFill>
        <p:spPr>
          <a:xfrm>
            <a:off x="8364220" y="4573905"/>
            <a:ext cx="3131820" cy="2319020"/>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837305" cy="732155"/>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 A G R A N G I A N</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4" name="图片 3"/>
          <p:cNvPicPr>
            <a:picLocks noChangeAspect="1"/>
          </p:cNvPicPr>
          <p:nvPr/>
        </p:nvPicPr>
        <p:blipFill>
          <a:blip r:embed="rId2"/>
          <a:stretch>
            <a:fillRect/>
          </a:stretch>
        </p:blipFill>
        <p:spPr>
          <a:xfrm>
            <a:off x="619125" y="1490980"/>
            <a:ext cx="10954385" cy="2373630"/>
          </a:xfrm>
          <a:prstGeom prst="rect">
            <a:avLst/>
          </a:prstGeom>
        </p:spPr>
      </p:pic>
      <p:pic>
        <p:nvPicPr>
          <p:cNvPr id="6" name="图片 5"/>
          <p:cNvPicPr>
            <a:picLocks noChangeAspect="1"/>
          </p:cNvPicPr>
          <p:nvPr/>
        </p:nvPicPr>
        <p:blipFill>
          <a:blip r:embed="rId3"/>
          <a:stretch>
            <a:fillRect/>
          </a:stretch>
        </p:blipFill>
        <p:spPr>
          <a:xfrm>
            <a:off x="2733675" y="3517265"/>
            <a:ext cx="8229600" cy="304165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787140" cy="76835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 A M I L T O N I A N </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7" name="图片 6"/>
          <p:cNvPicPr>
            <a:picLocks noChangeAspect="1"/>
          </p:cNvPicPr>
          <p:nvPr/>
        </p:nvPicPr>
        <p:blipFill>
          <a:blip r:embed="rId2"/>
          <a:stretch>
            <a:fillRect/>
          </a:stretch>
        </p:blipFill>
        <p:spPr>
          <a:xfrm>
            <a:off x="769620" y="2319020"/>
            <a:ext cx="10944225" cy="2718435"/>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47085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 O T A N G E N T    B U N D L E</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custDataLst>
              <p:tags r:id="rId2"/>
            </p:custDataLst>
          </p:nvPr>
        </p:nvPicPr>
        <p:blipFill>
          <a:blip r:embed="rId3"/>
          <a:stretch>
            <a:fillRect/>
          </a:stretch>
        </p:blipFill>
        <p:spPr>
          <a:xfrm>
            <a:off x="702945" y="3257550"/>
            <a:ext cx="10936605" cy="1074420"/>
          </a:xfrm>
          <a:prstGeom prst="rect">
            <a:avLst/>
          </a:prstGeom>
        </p:spPr>
      </p:pic>
      <p:pic>
        <p:nvPicPr>
          <p:cNvPr id="3" name="图片 2"/>
          <p:cNvPicPr>
            <a:picLocks noChangeAspect="1"/>
          </p:cNvPicPr>
          <p:nvPr/>
        </p:nvPicPr>
        <p:blipFill>
          <a:blip r:embed="rId4"/>
          <a:stretch>
            <a:fillRect/>
          </a:stretch>
        </p:blipFill>
        <p:spPr>
          <a:xfrm>
            <a:off x="702945" y="1774825"/>
            <a:ext cx="10935970" cy="1303655"/>
          </a:xfrm>
          <a:prstGeom prst="rect">
            <a:avLst/>
          </a:prstGeom>
        </p:spPr>
      </p:pic>
      <p:pic>
        <p:nvPicPr>
          <p:cNvPr id="4" name="图片 3"/>
          <p:cNvPicPr>
            <a:picLocks noChangeAspect="1"/>
          </p:cNvPicPr>
          <p:nvPr/>
        </p:nvPicPr>
        <p:blipFill>
          <a:blip r:embed="rId5"/>
          <a:stretch>
            <a:fillRect/>
          </a:stretch>
        </p:blipFill>
        <p:spPr>
          <a:xfrm>
            <a:off x="702945" y="4511040"/>
            <a:ext cx="10981690" cy="1314450"/>
          </a:xfrm>
          <a:prstGeom prst="rect">
            <a:avLst/>
          </a:prstGeom>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20204" pitchFamily="34" charset="0"/>
              <a:ea typeface="微软雅黑" panose="020B0503020204020204" pitchFamily="34" charset="-122"/>
              <a:sym typeface="Arial" panose="020B0604020202020204" pitchFamily="34" charset="0"/>
            </a:endParaRPr>
          </a:p>
        </p:txBody>
      </p:sp>
      <p:sp>
        <p:nvSpPr>
          <p:cNvPr id="225" name="文本框 224"/>
          <p:cNvSpPr txBox="1"/>
          <p:nvPr>
            <p:custDataLst>
              <p:tags r:id="rId2"/>
            </p:custDataLst>
          </p:nvPr>
        </p:nvSpPr>
        <p:spPr>
          <a:xfrm>
            <a:off x="1568449" y="3420110"/>
            <a:ext cx="3240000" cy="882015"/>
          </a:xfrm>
          <a:prstGeom prst="rect">
            <a:avLst/>
          </a:prstGeom>
          <a:noFill/>
        </p:spPr>
        <p:txBody>
          <a:bodyPr wrap="square" rtlCol="0"/>
          <a:lstStyle/>
          <a:p>
            <a:pPr algn="r">
              <a:lnSpc>
                <a:spcPct val="150000"/>
              </a:lnSpc>
              <a:spcAft>
                <a:spcPts val="2000"/>
              </a:spcAft>
            </a:pPr>
            <a:r>
              <a:rPr lang="en-US" altLang="zh-CN"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T</a:t>
            </a:r>
            <a:r>
              <a:rPr lang="zh-CN" alt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angent </a:t>
            </a:r>
            <a:r>
              <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B</a:t>
            </a:r>
            <a:r>
              <a:rPr lang="zh-CN" alt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undle</a:t>
            </a:r>
            <a:r>
              <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a:t>
            </a:r>
            <a:endPar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a:p>
            <a:pPr algn="r">
              <a:lnSpc>
                <a:spcPct val="150000"/>
              </a:lnSpc>
              <a:spcAft>
                <a:spcPts val="2000"/>
              </a:spcAft>
            </a:pPr>
            <a:r>
              <a:rPr lang="en-US" altLang="zh-CN"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a:t>
            </a:r>
            <a:r>
              <a:rPr lang="zh-CN" alt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onfiguration </a:t>
            </a:r>
            <a:r>
              <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lang="zh-CN" alt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lang="zh-CN" alt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222" name="文本框 221"/>
          <p:cNvSpPr txBox="1"/>
          <p:nvPr>
            <p:custDataLst>
              <p:tags r:id="rId3"/>
            </p:custDataLst>
          </p:nvPr>
        </p:nvSpPr>
        <p:spPr>
          <a:xfrm>
            <a:off x="1435100" y="2294255"/>
            <a:ext cx="3817620" cy="769620"/>
          </a:xfrm>
          <a:prstGeom prst="rect">
            <a:avLst/>
          </a:prstGeom>
          <a:noFill/>
        </p:spPr>
        <p:txBody>
          <a:bodyPr wrap="square" rtlCol="0"/>
          <a:lstStyle/>
          <a:p>
            <a:r>
              <a:rPr lang="en-US" altLang="zh-CN" sz="2800" b="1" dirty="0">
                <a:solidFill>
                  <a:schemeClr val="accent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Lagrangian </a:t>
            </a: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Mechanics </a:t>
            </a:r>
            <a:endPar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cxnSp>
        <p:nvCxnSpPr>
          <p:cNvPr id="18" name="直接连接符 17"/>
          <p:cNvCxnSpPr/>
          <p:nvPr>
            <p:custDataLst>
              <p:tags r:id="rId4"/>
            </p:custDataLst>
          </p:nvPr>
        </p:nvCxnSpPr>
        <p:spPr>
          <a:xfrm rot="10800000">
            <a:off x="1568140" y="2968718"/>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6" name="文本框 125"/>
          <p:cNvSpPr txBox="1"/>
          <p:nvPr>
            <p:custDataLst>
              <p:tags r:id="rId5"/>
            </p:custDataLst>
          </p:nvPr>
        </p:nvSpPr>
        <p:spPr>
          <a:xfrm>
            <a:off x="6800215" y="2294255"/>
            <a:ext cx="3871595" cy="908050"/>
          </a:xfrm>
          <a:prstGeom prst="rect">
            <a:avLst/>
          </a:prstGeom>
          <a:noFill/>
        </p:spPr>
        <p:txBody>
          <a:bodyPr wrap="square" rtlCol="0">
            <a:normAutofit fontScale="60000"/>
          </a:bodyPr>
          <a:lstStyle/>
          <a:p>
            <a:r>
              <a:rPr lang="en-US" altLang="zh-CN" sz="4665" b="1" dirty="0">
                <a:solidFill>
                  <a:schemeClr val="accent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Hamiltonian </a:t>
            </a:r>
            <a:r>
              <a:rPr lang="en-US" altLang="zh-CN" sz="4665"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Mechanics </a:t>
            </a:r>
            <a:endParaRPr lang="en-US" altLang="zh-CN" sz="4665"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cxnSp>
        <p:nvCxnSpPr>
          <p:cNvPr id="127" name="直接连接符 126"/>
          <p:cNvCxnSpPr/>
          <p:nvPr>
            <p:custDataLst>
              <p:tags r:id="rId6"/>
            </p:custDataLst>
          </p:nvPr>
        </p:nvCxnSpPr>
        <p:spPr>
          <a:xfrm rot="10800000">
            <a:off x="6921825" y="2969353"/>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7"/>
            </p:custDataLst>
          </p:nvPr>
        </p:nvSpPr>
        <p:spPr>
          <a:xfrm>
            <a:off x="702945" y="696595"/>
            <a:ext cx="3082925" cy="712470"/>
          </a:xfrm>
          <a:prstGeom prst="rect">
            <a:avLst/>
          </a:prstGeom>
          <a:solidFill>
            <a:schemeClr val="accent1"/>
          </a:solidFill>
          <a:ln>
            <a:noFill/>
          </a:ln>
          <a:effectLst/>
        </p:spPr>
        <p:txBody>
          <a:bodyPr vert="horz" wrap="square" lIns="91440" tIns="45720" rIns="91440" bIns="45720" rtlCol="0" anchor="ctr" anchorCtr="1"/>
          <a:lstStyle/>
          <a:p>
            <a:pPr algn="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ESSENTIAL</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3" name="文本框 2"/>
          <p:cNvSpPr txBox="1"/>
          <p:nvPr>
            <p:custDataLst>
              <p:tags r:id="rId8"/>
            </p:custDataLst>
          </p:nvPr>
        </p:nvSpPr>
        <p:spPr>
          <a:xfrm>
            <a:off x="6922134" y="3420110"/>
            <a:ext cx="3240000" cy="882015"/>
          </a:xfrm>
          <a:prstGeom prst="rect">
            <a:avLst/>
          </a:prstGeom>
          <a:noFill/>
        </p:spPr>
        <p:txBody>
          <a:bodyPr wrap="square" rtlCol="0"/>
          <a:p>
            <a:pPr algn="r">
              <a:lnSpc>
                <a:spcPct val="150000"/>
              </a:lnSpc>
              <a:spcAft>
                <a:spcPts val="2000"/>
              </a:spcAft>
            </a:pPr>
            <a:r>
              <a:rPr 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a:t>
            </a:r>
            <a:r>
              <a:rPr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otangent </a:t>
            </a:r>
            <a:r>
              <a:rPr 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B</a:t>
            </a:r>
            <a:r>
              <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undle</a:t>
            </a:r>
            <a:endPar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a:p>
            <a:pPr algn="r">
              <a:lnSpc>
                <a:spcPct val="150000"/>
              </a:lnSpc>
              <a:spcAft>
                <a:spcPts val="2000"/>
              </a:spcAft>
            </a:pPr>
            <a:r>
              <a:rPr 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t>
            </a:r>
            <a:r>
              <a:rPr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hase </a:t>
            </a:r>
            <a:r>
              <a:rPr 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4" name="图片 3"/>
          <p:cNvPicPr>
            <a:picLocks noChangeAspect="1"/>
          </p:cNvPicPr>
          <p:nvPr/>
        </p:nvPicPr>
        <p:blipFill>
          <a:blip r:embed="rId9"/>
          <a:stretch>
            <a:fillRect/>
          </a:stretch>
        </p:blipFill>
        <p:spPr>
          <a:xfrm>
            <a:off x="3815080" y="1600200"/>
            <a:ext cx="4562475" cy="476250"/>
          </a:xfrm>
          <a:prstGeom prst="rect">
            <a:avLst/>
          </a:prstGeom>
        </p:spPr>
      </p:pic>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47085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 O T A N G E N T    B U N D L E</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6" name="图片 5"/>
          <p:cNvPicPr>
            <a:picLocks noChangeAspect="1"/>
          </p:cNvPicPr>
          <p:nvPr/>
        </p:nvPicPr>
        <p:blipFill>
          <a:blip r:embed="rId2"/>
          <a:stretch>
            <a:fillRect/>
          </a:stretch>
        </p:blipFill>
        <p:spPr>
          <a:xfrm>
            <a:off x="1252220" y="1885950"/>
            <a:ext cx="9248775" cy="3886200"/>
          </a:xfrm>
          <a:prstGeom prst="rect">
            <a:avLst/>
          </a:prstGeom>
        </p:spPr>
      </p:pic>
      <p:pic>
        <p:nvPicPr>
          <p:cNvPr id="7" name="图片 6"/>
          <p:cNvPicPr>
            <a:picLocks noChangeAspect="1"/>
          </p:cNvPicPr>
          <p:nvPr/>
        </p:nvPicPr>
        <p:blipFill>
          <a:blip r:embed="rId3"/>
          <a:stretch>
            <a:fillRect/>
          </a:stretch>
        </p:blipFill>
        <p:spPr>
          <a:xfrm>
            <a:off x="823595" y="1471295"/>
            <a:ext cx="9763125" cy="48577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90245" y="696595"/>
            <a:ext cx="58642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 Y M P L E C T I C     M A N I F O L D S</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4" name="图片 3"/>
          <p:cNvPicPr>
            <a:picLocks noChangeAspect="1"/>
          </p:cNvPicPr>
          <p:nvPr/>
        </p:nvPicPr>
        <p:blipFill>
          <a:blip r:embed="rId2"/>
          <a:stretch>
            <a:fillRect/>
          </a:stretch>
        </p:blipFill>
        <p:spPr>
          <a:xfrm>
            <a:off x="528320" y="1739900"/>
            <a:ext cx="11363325" cy="388620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pic>
        <p:nvPicPr>
          <p:cNvPr id="5" name="图片 4"/>
          <p:cNvPicPr>
            <a:picLocks noChangeAspect="1"/>
          </p:cNvPicPr>
          <p:nvPr/>
        </p:nvPicPr>
        <p:blipFill>
          <a:blip r:embed="rId1"/>
          <a:stretch>
            <a:fillRect/>
          </a:stretch>
        </p:blipFill>
        <p:spPr>
          <a:xfrm>
            <a:off x="147320" y="304800"/>
            <a:ext cx="11896725" cy="62484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787140" cy="76835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D A R B O U X </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600075" y="1733550"/>
            <a:ext cx="10991850" cy="1163320"/>
          </a:xfrm>
          <a:prstGeom prst="rect">
            <a:avLst/>
          </a:prstGeom>
        </p:spPr>
      </p:pic>
      <p:pic>
        <p:nvPicPr>
          <p:cNvPr id="3" name="图片 2"/>
          <p:cNvPicPr>
            <a:picLocks noChangeAspect="1"/>
          </p:cNvPicPr>
          <p:nvPr/>
        </p:nvPicPr>
        <p:blipFill>
          <a:blip r:embed="rId3"/>
          <a:stretch>
            <a:fillRect/>
          </a:stretch>
        </p:blipFill>
        <p:spPr>
          <a:xfrm>
            <a:off x="1452245" y="2896870"/>
            <a:ext cx="9029700" cy="2472055"/>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787140" cy="76835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 A M I L T O N I A N </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0" y="1541145"/>
            <a:ext cx="6448425" cy="2771775"/>
          </a:xfrm>
          <a:prstGeom prst="rect">
            <a:avLst/>
          </a:prstGeom>
        </p:spPr>
      </p:pic>
      <p:pic>
        <p:nvPicPr>
          <p:cNvPr id="3" name="图片 2"/>
          <p:cNvPicPr>
            <a:picLocks noChangeAspect="1"/>
          </p:cNvPicPr>
          <p:nvPr/>
        </p:nvPicPr>
        <p:blipFill>
          <a:blip r:embed="rId3"/>
          <a:stretch>
            <a:fillRect/>
          </a:stretch>
        </p:blipFill>
        <p:spPr>
          <a:xfrm>
            <a:off x="0" y="4312920"/>
            <a:ext cx="6572250" cy="2505075"/>
          </a:xfrm>
          <a:prstGeom prst="rect">
            <a:avLst/>
          </a:prstGeom>
        </p:spPr>
      </p:pic>
      <p:pic>
        <p:nvPicPr>
          <p:cNvPr id="6" name="图片 5"/>
          <p:cNvPicPr>
            <a:picLocks noChangeAspect="1"/>
          </p:cNvPicPr>
          <p:nvPr/>
        </p:nvPicPr>
        <p:blipFill>
          <a:blip r:embed="rId4"/>
          <a:stretch>
            <a:fillRect/>
          </a:stretch>
        </p:blipFill>
        <p:spPr>
          <a:xfrm>
            <a:off x="6572250" y="1610995"/>
            <a:ext cx="5619115" cy="4762500"/>
          </a:xfrm>
          <a:prstGeom prst="rect">
            <a:avLst/>
          </a:prstGeom>
        </p:spPr>
      </p:pic>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12470" y="706120"/>
            <a:ext cx="5491480"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 E G E N D R E    T R A N S F O R M</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6" name="图片 5"/>
          <p:cNvPicPr>
            <a:picLocks noChangeAspect="1"/>
          </p:cNvPicPr>
          <p:nvPr/>
        </p:nvPicPr>
        <p:blipFill>
          <a:blip r:embed="rId2"/>
          <a:stretch>
            <a:fillRect/>
          </a:stretch>
        </p:blipFill>
        <p:spPr>
          <a:xfrm>
            <a:off x="712470" y="1581150"/>
            <a:ext cx="2581275" cy="514350"/>
          </a:xfrm>
          <a:prstGeom prst="rect">
            <a:avLst/>
          </a:prstGeom>
        </p:spPr>
      </p:pic>
      <p:pic>
        <p:nvPicPr>
          <p:cNvPr id="7" name="图片 6"/>
          <p:cNvPicPr>
            <a:picLocks noChangeAspect="1"/>
          </p:cNvPicPr>
          <p:nvPr/>
        </p:nvPicPr>
        <p:blipFill>
          <a:blip r:embed="rId3"/>
          <a:stretch>
            <a:fillRect/>
          </a:stretch>
        </p:blipFill>
        <p:spPr>
          <a:xfrm>
            <a:off x="712470" y="2210435"/>
            <a:ext cx="2171700" cy="485775"/>
          </a:xfrm>
          <a:prstGeom prst="rect">
            <a:avLst/>
          </a:prstGeom>
        </p:spPr>
      </p:pic>
      <p:pic>
        <p:nvPicPr>
          <p:cNvPr id="8" name="图片 7"/>
          <p:cNvPicPr>
            <a:picLocks noChangeAspect="1"/>
          </p:cNvPicPr>
          <p:nvPr/>
        </p:nvPicPr>
        <p:blipFill>
          <a:blip r:embed="rId4"/>
          <a:stretch>
            <a:fillRect/>
          </a:stretch>
        </p:blipFill>
        <p:spPr>
          <a:xfrm>
            <a:off x="723900" y="2696210"/>
            <a:ext cx="6191250" cy="266700"/>
          </a:xfrm>
          <a:prstGeom prst="rect">
            <a:avLst/>
          </a:prstGeom>
        </p:spPr>
      </p:pic>
      <p:pic>
        <p:nvPicPr>
          <p:cNvPr id="9" name="图片 8"/>
          <p:cNvPicPr>
            <a:picLocks noChangeAspect="1"/>
          </p:cNvPicPr>
          <p:nvPr/>
        </p:nvPicPr>
        <p:blipFill>
          <a:blip r:embed="rId5"/>
          <a:stretch>
            <a:fillRect/>
          </a:stretch>
        </p:blipFill>
        <p:spPr>
          <a:xfrm>
            <a:off x="781050" y="3095625"/>
            <a:ext cx="4619625" cy="438150"/>
          </a:xfrm>
          <a:prstGeom prst="rect">
            <a:avLst/>
          </a:prstGeom>
        </p:spPr>
      </p:pic>
      <p:pic>
        <p:nvPicPr>
          <p:cNvPr id="10" name="图片 9"/>
          <p:cNvPicPr>
            <a:picLocks noChangeAspect="1"/>
          </p:cNvPicPr>
          <p:nvPr/>
        </p:nvPicPr>
        <p:blipFill>
          <a:blip r:embed="rId6"/>
          <a:stretch>
            <a:fillRect/>
          </a:stretch>
        </p:blipFill>
        <p:spPr>
          <a:xfrm>
            <a:off x="781050" y="3666490"/>
            <a:ext cx="4200525" cy="342900"/>
          </a:xfrm>
          <a:prstGeom prst="rect">
            <a:avLst/>
          </a:prstGeom>
        </p:spPr>
      </p:pic>
      <p:pic>
        <p:nvPicPr>
          <p:cNvPr id="11" name="图片 10"/>
          <p:cNvPicPr>
            <a:picLocks noChangeAspect="1"/>
          </p:cNvPicPr>
          <p:nvPr/>
        </p:nvPicPr>
        <p:blipFill>
          <a:blip r:embed="rId7"/>
          <a:stretch>
            <a:fillRect/>
          </a:stretch>
        </p:blipFill>
        <p:spPr>
          <a:xfrm>
            <a:off x="712470" y="4142105"/>
            <a:ext cx="2914650" cy="581025"/>
          </a:xfrm>
          <a:prstGeom prst="rect">
            <a:avLst/>
          </a:prstGeom>
        </p:spPr>
      </p:pic>
      <p:pic>
        <p:nvPicPr>
          <p:cNvPr id="12" name="图片 11"/>
          <p:cNvPicPr>
            <a:picLocks noChangeAspect="1"/>
          </p:cNvPicPr>
          <p:nvPr/>
        </p:nvPicPr>
        <p:blipFill>
          <a:blip r:embed="rId8"/>
          <a:stretch>
            <a:fillRect/>
          </a:stretch>
        </p:blipFill>
        <p:spPr>
          <a:xfrm>
            <a:off x="3627120" y="1685925"/>
            <a:ext cx="7810500" cy="647700"/>
          </a:xfrm>
          <a:prstGeom prst="rect">
            <a:avLst/>
          </a:prstGeom>
        </p:spPr>
      </p:pic>
      <p:pic>
        <p:nvPicPr>
          <p:cNvPr id="13" name="图片 12"/>
          <p:cNvPicPr>
            <a:picLocks noChangeAspect="1"/>
          </p:cNvPicPr>
          <p:nvPr/>
        </p:nvPicPr>
        <p:blipFill>
          <a:blip r:embed="rId9"/>
          <a:stretch>
            <a:fillRect/>
          </a:stretch>
        </p:blipFill>
        <p:spPr>
          <a:xfrm>
            <a:off x="3752850" y="4142105"/>
            <a:ext cx="7877175" cy="2314575"/>
          </a:xfrm>
          <a:prstGeom prst="rect">
            <a:avLst/>
          </a:prstGeom>
        </p:spPr>
      </p:pic>
      <p:pic>
        <p:nvPicPr>
          <p:cNvPr id="14" name="图片 13"/>
          <p:cNvPicPr>
            <a:picLocks noChangeAspect="1"/>
          </p:cNvPicPr>
          <p:nvPr/>
        </p:nvPicPr>
        <p:blipFill>
          <a:blip r:embed="rId10"/>
          <a:stretch>
            <a:fillRect/>
          </a:stretch>
        </p:blipFill>
        <p:spPr>
          <a:xfrm>
            <a:off x="6915150" y="2095500"/>
            <a:ext cx="4973320" cy="2046605"/>
          </a:xfrm>
          <a:prstGeom prst="rect">
            <a:avLst/>
          </a:prstGeom>
        </p:spPr>
      </p:pic>
    </p:spTree>
    <p:custDataLst>
      <p:tags r:id="rId1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20204" pitchFamily="34" charset="0"/>
              <a:ea typeface="微软雅黑" panose="020B0503020204020204" pitchFamily="34" charset="-122"/>
              <a:sym typeface="Arial" panose="020B0604020202020204" pitchFamily="34" charset="0"/>
            </a:endParaRPr>
          </a:p>
        </p:txBody>
      </p:sp>
      <p:sp>
        <p:nvSpPr>
          <p:cNvPr id="225" name="文本框 224"/>
          <p:cNvSpPr txBox="1"/>
          <p:nvPr>
            <p:custDataLst>
              <p:tags r:id="rId2"/>
            </p:custDataLst>
          </p:nvPr>
        </p:nvSpPr>
        <p:spPr>
          <a:xfrm>
            <a:off x="1568449" y="3420110"/>
            <a:ext cx="3240000" cy="882015"/>
          </a:xfrm>
          <a:prstGeom prst="rect">
            <a:avLst/>
          </a:prstGeom>
          <a:noFill/>
        </p:spPr>
        <p:txBody>
          <a:bodyPr wrap="square" rtlCol="0"/>
          <a:lstStyle/>
          <a:p>
            <a:pPr algn="r">
              <a:lnSpc>
                <a:spcPct val="150000"/>
              </a:lnSpc>
              <a:spcAft>
                <a:spcPts val="2000"/>
              </a:spcAft>
            </a:pPr>
            <a:r>
              <a:rPr lang="en-US" altLang="zh-CN"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T</a:t>
            </a:r>
            <a:r>
              <a:rPr lang="zh-CN" alt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angent </a:t>
            </a:r>
            <a:r>
              <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B</a:t>
            </a:r>
            <a:r>
              <a:rPr lang="zh-CN" alt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undle</a:t>
            </a:r>
            <a:r>
              <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a:t>
            </a:r>
            <a:endPar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a:p>
            <a:pPr algn="r">
              <a:lnSpc>
                <a:spcPct val="150000"/>
              </a:lnSpc>
              <a:spcAft>
                <a:spcPts val="2000"/>
              </a:spcAft>
            </a:pPr>
            <a:r>
              <a:rPr lang="en-US" altLang="zh-CN"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a:t>
            </a:r>
            <a:r>
              <a:rPr lang="zh-CN" alt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onfiguration </a:t>
            </a:r>
            <a:r>
              <a:rPr lang="en-US" altLang="zh-CN"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lang="zh-CN" alt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lang="zh-CN" alt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222" name="文本框 221"/>
          <p:cNvSpPr txBox="1"/>
          <p:nvPr>
            <p:custDataLst>
              <p:tags r:id="rId3"/>
            </p:custDataLst>
          </p:nvPr>
        </p:nvSpPr>
        <p:spPr>
          <a:xfrm>
            <a:off x="1435100" y="2294255"/>
            <a:ext cx="3817620" cy="769620"/>
          </a:xfrm>
          <a:prstGeom prst="rect">
            <a:avLst/>
          </a:prstGeom>
          <a:noFill/>
        </p:spPr>
        <p:txBody>
          <a:bodyPr wrap="square" rtlCol="0"/>
          <a:lstStyle/>
          <a:p>
            <a:r>
              <a:rPr lang="en-US" altLang="zh-CN" sz="2800" b="1" dirty="0">
                <a:solidFill>
                  <a:schemeClr val="accent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Lagrangian </a:t>
            </a: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Mechanics </a:t>
            </a:r>
            <a:endPar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cxnSp>
        <p:nvCxnSpPr>
          <p:cNvPr id="18" name="直接连接符 17"/>
          <p:cNvCxnSpPr/>
          <p:nvPr>
            <p:custDataLst>
              <p:tags r:id="rId4"/>
            </p:custDataLst>
          </p:nvPr>
        </p:nvCxnSpPr>
        <p:spPr>
          <a:xfrm rot="10800000">
            <a:off x="1568140" y="2968718"/>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6" name="文本框 125"/>
          <p:cNvSpPr txBox="1"/>
          <p:nvPr>
            <p:custDataLst>
              <p:tags r:id="rId5"/>
            </p:custDataLst>
          </p:nvPr>
        </p:nvSpPr>
        <p:spPr>
          <a:xfrm>
            <a:off x="6800215" y="2294255"/>
            <a:ext cx="3871595" cy="908050"/>
          </a:xfrm>
          <a:prstGeom prst="rect">
            <a:avLst/>
          </a:prstGeom>
          <a:noFill/>
        </p:spPr>
        <p:txBody>
          <a:bodyPr wrap="square" rtlCol="0">
            <a:normAutofit fontScale="60000"/>
          </a:bodyPr>
          <a:lstStyle/>
          <a:p>
            <a:r>
              <a:rPr lang="en-US" altLang="zh-CN" sz="4665" b="1" dirty="0">
                <a:solidFill>
                  <a:schemeClr val="accent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Hamiltonian </a:t>
            </a:r>
            <a:r>
              <a:rPr lang="en-US" altLang="zh-CN" sz="4665"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Mechanics </a:t>
            </a:r>
            <a:endParaRPr lang="en-US" altLang="zh-CN" sz="4665" b="1" dirty="0">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cxnSp>
        <p:nvCxnSpPr>
          <p:cNvPr id="127" name="直接连接符 126"/>
          <p:cNvCxnSpPr/>
          <p:nvPr>
            <p:custDataLst>
              <p:tags r:id="rId6"/>
            </p:custDataLst>
          </p:nvPr>
        </p:nvCxnSpPr>
        <p:spPr>
          <a:xfrm rot="10800000">
            <a:off x="6921825" y="2969353"/>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7"/>
            </p:custDataLst>
          </p:nvPr>
        </p:nvSpPr>
        <p:spPr>
          <a:xfrm>
            <a:off x="702945" y="696595"/>
            <a:ext cx="3082925" cy="712470"/>
          </a:xfrm>
          <a:prstGeom prst="rect">
            <a:avLst/>
          </a:prstGeom>
          <a:solidFill>
            <a:schemeClr val="accent1"/>
          </a:solidFill>
          <a:ln>
            <a:noFill/>
          </a:ln>
          <a:effectLst/>
        </p:spPr>
        <p:txBody>
          <a:bodyPr vert="horz" wrap="square" lIns="91440" tIns="45720" rIns="91440" bIns="45720" rtlCol="0" anchor="ctr" anchorCtr="1"/>
          <a:lstStyle/>
          <a:p>
            <a:pPr algn="r"/>
            <a:r>
              <a:rPr lang="en-US" altLang="zh-CN"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 ESSENTIAL</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3" name="文本框 2"/>
          <p:cNvSpPr txBox="1"/>
          <p:nvPr>
            <p:custDataLst>
              <p:tags r:id="rId8"/>
            </p:custDataLst>
          </p:nvPr>
        </p:nvSpPr>
        <p:spPr>
          <a:xfrm>
            <a:off x="6922134" y="3420110"/>
            <a:ext cx="3240000" cy="882015"/>
          </a:xfrm>
          <a:prstGeom prst="rect">
            <a:avLst/>
          </a:prstGeom>
          <a:noFill/>
        </p:spPr>
        <p:txBody>
          <a:bodyPr wrap="square" rtlCol="0"/>
          <a:p>
            <a:pPr algn="r">
              <a:lnSpc>
                <a:spcPct val="150000"/>
              </a:lnSpc>
              <a:spcAft>
                <a:spcPts val="2000"/>
              </a:spcAft>
            </a:pPr>
            <a:r>
              <a:rPr 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a:t>
            </a:r>
            <a:r>
              <a:rPr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otangent </a:t>
            </a:r>
            <a:r>
              <a:rPr 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B</a:t>
            </a:r>
            <a:r>
              <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undle</a:t>
            </a:r>
            <a:endPar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a:p>
            <a:pPr algn="r">
              <a:lnSpc>
                <a:spcPct val="150000"/>
              </a:lnSpc>
              <a:spcAft>
                <a:spcPts val="2000"/>
              </a:spcAft>
            </a:pPr>
            <a:r>
              <a:rPr lang="en-US"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t>
            </a:r>
            <a:r>
              <a:rPr sz="1600" b="1" dirty="0">
                <a:solidFill>
                  <a:schemeClr val="accent1"/>
                </a:solidFill>
                <a:effectLst>
                  <a:outerShdw blurRad="38100" dist="25400" dir="5400000" algn="ctr" rotWithShape="0">
                    <a:srgbClr val="6E747A">
                      <a:alpha val="43000"/>
                    </a:srgbClr>
                  </a:outerShdw>
                </a:effectLst>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hase </a:t>
            </a:r>
            <a:r>
              <a:rPr lang="en-US"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S</a:t>
            </a:r>
            <a:r>
              <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pace</a:t>
            </a:r>
            <a:endParaRPr sz="1600" b="1" dirty="0">
              <a:solidFill>
                <a:schemeClr val="tx1">
                  <a:lumMod val="75000"/>
                  <a:lumOff val="25000"/>
                </a:schemeClr>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4" name="图片 3"/>
          <p:cNvPicPr>
            <a:picLocks noChangeAspect="1"/>
          </p:cNvPicPr>
          <p:nvPr/>
        </p:nvPicPr>
        <p:blipFill>
          <a:blip r:embed="rId9"/>
          <a:stretch>
            <a:fillRect/>
          </a:stretch>
        </p:blipFill>
        <p:spPr>
          <a:xfrm>
            <a:off x="3815080" y="1600200"/>
            <a:ext cx="4562475" cy="476250"/>
          </a:xfrm>
          <a:prstGeom prst="rect">
            <a:avLst/>
          </a:prstGeom>
        </p:spPr>
      </p:pic>
    </p:spTree>
    <p:custDataLst>
      <p:tags r:id="rId10"/>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6282690"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 O L O N O M I C    C O N S T R A I N T</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619125" y="1955800"/>
            <a:ext cx="11239500" cy="685800"/>
          </a:xfrm>
          <a:prstGeom prst="rect">
            <a:avLst/>
          </a:prstGeom>
        </p:spPr>
      </p:pic>
      <p:pic>
        <p:nvPicPr>
          <p:cNvPr id="3" name="图片 2"/>
          <p:cNvPicPr>
            <a:picLocks noChangeAspect="1"/>
          </p:cNvPicPr>
          <p:nvPr/>
        </p:nvPicPr>
        <p:blipFill>
          <a:blip r:embed="rId3"/>
          <a:stretch>
            <a:fillRect/>
          </a:stretch>
        </p:blipFill>
        <p:spPr>
          <a:xfrm>
            <a:off x="695325" y="2553335"/>
            <a:ext cx="11163300" cy="628650"/>
          </a:xfrm>
          <a:prstGeom prst="rect">
            <a:avLst/>
          </a:prstGeom>
        </p:spPr>
      </p:pic>
      <p:pic>
        <p:nvPicPr>
          <p:cNvPr id="6" name="图片 5"/>
          <p:cNvPicPr>
            <a:picLocks noChangeAspect="1"/>
          </p:cNvPicPr>
          <p:nvPr/>
        </p:nvPicPr>
        <p:blipFill>
          <a:blip r:embed="rId4"/>
          <a:stretch>
            <a:fillRect/>
          </a:stretch>
        </p:blipFill>
        <p:spPr>
          <a:xfrm>
            <a:off x="695325" y="3573145"/>
            <a:ext cx="10885170" cy="1166495"/>
          </a:xfrm>
          <a:prstGeom prst="rect">
            <a:avLst/>
          </a:prstGeom>
        </p:spPr>
      </p:pic>
      <p:pic>
        <p:nvPicPr>
          <p:cNvPr id="7" name="图片 6"/>
          <p:cNvPicPr>
            <a:picLocks noChangeAspect="1"/>
          </p:cNvPicPr>
          <p:nvPr/>
        </p:nvPicPr>
        <p:blipFill>
          <a:blip r:embed="rId5"/>
          <a:stretch>
            <a:fillRect/>
          </a:stretch>
        </p:blipFill>
        <p:spPr>
          <a:xfrm>
            <a:off x="6985635" y="1123315"/>
            <a:ext cx="3657600" cy="285750"/>
          </a:xfrm>
          <a:prstGeom prst="rect">
            <a:avLst/>
          </a:prstGeom>
        </p:spPr>
      </p:pic>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702945" y="696595"/>
            <a:ext cx="37560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I N T R O D U C T I O N </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3" name="图片 2"/>
          <p:cNvPicPr>
            <a:picLocks noChangeAspect="1"/>
          </p:cNvPicPr>
          <p:nvPr>
            <p:custDataLst>
              <p:tags r:id="rId2"/>
            </p:custDataLst>
          </p:nvPr>
        </p:nvPicPr>
        <p:blipFill>
          <a:blip r:embed="rId3"/>
          <a:stretch>
            <a:fillRect/>
          </a:stretch>
        </p:blipFill>
        <p:spPr>
          <a:xfrm>
            <a:off x="323850" y="2391410"/>
            <a:ext cx="11544300" cy="1788160"/>
          </a:xfrm>
          <a:prstGeom prst="rect">
            <a:avLst/>
          </a:prstGeom>
        </p:spPr>
      </p:pic>
      <p:pic>
        <p:nvPicPr>
          <p:cNvPr id="5" name="图片 4"/>
          <p:cNvPicPr>
            <a:picLocks noChangeAspect="1"/>
          </p:cNvPicPr>
          <p:nvPr/>
        </p:nvPicPr>
        <p:blipFill>
          <a:blip r:embed="rId4"/>
          <a:stretch>
            <a:fillRect/>
          </a:stretch>
        </p:blipFill>
        <p:spPr>
          <a:xfrm>
            <a:off x="488950" y="4103370"/>
            <a:ext cx="11277600" cy="123571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97485"/>
            <a:ext cx="12191365" cy="6462395"/>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Newtonian </a:t>
            </a:r>
            <a:r>
              <a:rPr lang="zh-CN" altLang="en-US">
                <a:latin typeface="Times New Roman" panose="02020603050405020304" charset="0"/>
                <a:cs typeface="Times New Roman" panose="02020603050405020304" charset="0"/>
              </a:rPr>
              <a:t>mechanics can solve all the dynamic problems in the classical particle system, but there is a problem here: constraints. When there are constraints, Newton's method requires us to express the constraints in a geometric way. Each constraint must be represented by an equation, so the </a:t>
            </a:r>
            <a:r>
              <a:rPr lang="zh-CN" altLang="en-US" b="1">
                <a:latin typeface="Times New Roman" panose="02020603050405020304" charset="0"/>
                <a:cs typeface="Times New Roman" panose="02020603050405020304" charset="0"/>
              </a:rPr>
              <a:t>equations = </a:t>
            </a:r>
            <a:r>
              <a:rPr lang="en-US" altLang="zh-CN" b="1">
                <a:latin typeface="Times New Roman" panose="02020603050405020304" charset="0"/>
                <a:cs typeface="Times New Roman" panose="02020603050405020304" charset="0"/>
              </a:rPr>
              <a:t> </a:t>
            </a:r>
            <a:r>
              <a:rPr lang="zh-CN" altLang="en-US" b="1">
                <a:latin typeface="Times New Roman" panose="02020603050405020304" charset="0"/>
                <a:cs typeface="Times New Roman" panose="02020603050405020304" charset="0"/>
              </a:rPr>
              <a:t>prime</a:t>
            </a:r>
            <a:r>
              <a:rPr lang="en-US" altLang="zh-CN" b="1">
                <a:latin typeface="Times New Roman" panose="02020603050405020304" charset="0"/>
                <a:cs typeface="Times New Roman" panose="02020603050405020304" charset="0"/>
              </a:rPr>
              <a:t>s </a:t>
            </a:r>
            <a:r>
              <a:rPr lang="zh-CN" altLang="en-US" b="1">
                <a:latin typeface="Times New Roman" panose="02020603050405020304" charset="0"/>
                <a:cs typeface="Times New Roman" panose="02020603050405020304" charset="0"/>
              </a:rPr>
              <a:t>× dimensions </a:t>
            </a:r>
            <a:r>
              <a:rPr lang="zh-CN" altLang="en-US" b="1">
                <a:latin typeface="Times New Roman" panose="02020603050405020304" charset="0"/>
                <a:cs typeface="Times New Roman" panose="02020603050405020304" charset="0"/>
              </a:rPr>
              <a:t>+ constraints</a:t>
            </a:r>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In the </a:t>
            </a:r>
            <a:r>
              <a:rPr lang="zh-CN" altLang="en-US" b="1">
                <a:latin typeface="Times New Roman" panose="02020603050405020304" charset="0"/>
                <a:cs typeface="Times New Roman" panose="02020603050405020304" charset="0"/>
              </a:rPr>
              <a:t>Lagrangian </a:t>
            </a:r>
            <a:r>
              <a:rPr lang="zh-CN" altLang="en-US">
                <a:latin typeface="Times New Roman" panose="02020603050405020304" charset="0"/>
                <a:cs typeface="Times New Roman" panose="02020603050405020304" charset="0"/>
              </a:rPr>
              <a:t>equation, through the </a:t>
            </a:r>
            <a:r>
              <a:rPr lang="zh-CN" altLang="en-US" b="1">
                <a:latin typeface="Times New Roman" panose="02020603050405020304" charset="0"/>
                <a:cs typeface="Times New Roman" panose="02020603050405020304" charset="0"/>
              </a:rPr>
              <a:t>generalized coordinates</a:t>
            </a:r>
            <a:r>
              <a:rPr lang="zh-CN" altLang="en-US">
                <a:latin typeface="Times New Roman" panose="02020603050405020304" charset="0"/>
                <a:cs typeface="Times New Roman" panose="02020603050405020304" charset="0"/>
              </a:rPr>
              <a:t>, we directly eliminate the constraints from the variable, and the constraints no longer need any equation expression, so the </a:t>
            </a:r>
            <a:r>
              <a:rPr lang="zh-CN" altLang="en-US" b="1">
                <a:latin typeface="Times New Roman" panose="02020603050405020304" charset="0"/>
                <a:cs typeface="Times New Roman" panose="02020603050405020304" charset="0"/>
              </a:rPr>
              <a:t>equations = generalized coordinates = prime</a:t>
            </a:r>
            <a:r>
              <a:rPr lang="en-US" altLang="zh-CN" b="1">
                <a:latin typeface="Times New Roman" panose="02020603050405020304" charset="0"/>
                <a:cs typeface="Times New Roman" panose="02020603050405020304" charset="0"/>
              </a:rPr>
              <a:t>s </a:t>
            </a:r>
            <a:r>
              <a:rPr lang="zh-CN" altLang="en-US" b="1">
                <a:latin typeface="Times New Roman" panose="02020603050405020304" charset="0"/>
                <a:cs typeface="Times New Roman" panose="02020603050405020304" charset="0"/>
              </a:rPr>
              <a:t>×</a:t>
            </a:r>
            <a:r>
              <a:rPr lang="en-US" altLang="zh-CN" b="1">
                <a:latin typeface="Times New Roman" panose="02020603050405020304" charset="0"/>
                <a:cs typeface="Times New Roman" panose="02020603050405020304" charset="0"/>
              </a:rPr>
              <a:t> </a:t>
            </a:r>
            <a:r>
              <a:rPr lang="zh-CN" altLang="en-US" b="1">
                <a:latin typeface="Times New Roman" panose="02020603050405020304" charset="0"/>
                <a:cs typeface="Times New Roman" panose="02020603050405020304" charset="0"/>
              </a:rPr>
              <a:t>dimensions</a:t>
            </a:r>
            <a:r>
              <a:rPr lang="en-US" altLang="zh-CN" b="1">
                <a:latin typeface="Times New Roman" panose="02020603050405020304" charset="0"/>
                <a:cs typeface="Times New Roman" panose="02020603050405020304" charset="0"/>
              </a:rPr>
              <a:t> </a:t>
            </a:r>
            <a:r>
              <a:rPr lang="zh-CN" altLang="en-US" b="1">
                <a:latin typeface="Times New Roman" panose="02020603050405020304" charset="0"/>
                <a:cs typeface="Times New Roman" panose="02020603050405020304" charset="0"/>
              </a:rPr>
              <a:t>- constraints.</a:t>
            </a:r>
            <a:r>
              <a:rPr lang="zh-CN" altLang="en-US">
                <a:latin typeface="Times New Roman" panose="02020603050405020304" charset="0"/>
                <a:cs typeface="Times New Roman" panose="02020603050405020304" charset="0"/>
              </a:rPr>
              <a:t> From this point of view, the Lagrangian equation is much simpler and more natural, because the constraint should be used to reduce the degrees of freedom, and it should reduce the number of equations. Essentially, Newton's law only describes the motion of the particle system in </a:t>
            </a:r>
            <a:r>
              <a:rPr lang="zh-CN" altLang="en-US" b="1">
                <a:latin typeface="Times New Roman" panose="02020603050405020304" charset="0"/>
                <a:cs typeface="Times New Roman" panose="02020603050405020304" charset="0"/>
              </a:rPr>
              <a:t>Euclidean space</a:t>
            </a:r>
            <a:r>
              <a:rPr lang="zh-CN" altLang="en-US">
                <a:latin typeface="Times New Roman" panose="02020603050405020304" charset="0"/>
                <a:cs typeface="Times New Roman" panose="02020603050405020304" charset="0"/>
              </a:rPr>
              <a:t>, while the constraint relationship expresses a </a:t>
            </a:r>
            <a:r>
              <a:rPr lang="zh-CN" altLang="en-US" b="1">
                <a:latin typeface="Times New Roman" panose="02020603050405020304" charset="0"/>
                <a:cs typeface="Times New Roman" panose="02020603050405020304" charset="0"/>
              </a:rPr>
              <a:t>submanifold </a:t>
            </a:r>
            <a:r>
              <a:rPr lang="zh-CN" altLang="en-US">
                <a:latin typeface="Times New Roman" panose="02020603050405020304" charset="0"/>
                <a:cs typeface="Times New Roman" panose="02020603050405020304" charset="0"/>
              </a:rPr>
              <a:t>in the </a:t>
            </a:r>
            <a:r>
              <a:rPr lang="en-US" altLang="zh-CN" b="1">
                <a:latin typeface="Times New Roman" panose="02020603050405020304" charset="0"/>
                <a:cs typeface="Times New Roman" panose="02020603050405020304" charset="0"/>
              </a:rPr>
              <a:t>p</a:t>
            </a:r>
            <a:r>
              <a:rPr lang="zh-CN" altLang="en-US" b="1">
                <a:latin typeface="Times New Roman" panose="02020603050405020304" charset="0"/>
                <a:cs typeface="Times New Roman" panose="02020603050405020304" charset="0"/>
              </a:rPr>
              <a:t>roduct topology</a:t>
            </a:r>
            <a:r>
              <a:rPr lang="zh-CN" altLang="en-US">
                <a:latin typeface="Times New Roman" panose="02020603050405020304" charset="0"/>
                <a:cs typeface="Times New Roman" panose="02020603050405020304" charset="0"/>
              </a:rPr>
              <a:t> of the particle system motion. Lagrange has been a problem in the generalized coordinate space. To allow this space to exist, the restriction is </a:t>
            </a:r>
            <a:r>
              <a:rPr lang="en-US" altLang="zh-CN">
                <a:latin typeface="Times New Roman" panose="02020603050405020304" charset="0"/>
                <a:cs typeface="Times New Roman" panose="02020603050405020304" charset="0"/>
              </a:rPr>
              <a:t>a lot</a:t>
            </a:r>
            <a:r>
              <a:rPr lang="zh-CN" altLang="en-US">
                <a:latin typeface="Times New Roman" panose="02020603050405020304" charset="0"/>
                <a:cs typeface="Times New Roman" panose="02020603050405020304" charset="0"/>
              </a:rPr>
              <a:t>. First, the constraint must be </a:t>
            </a:r>
            <a:r>
              <a:rPr lang="en-US" altLang="zh-CN" b="1">
                <a:latin typeface="Times New Roman" panose="02020603050405020304" charset="0"/>
                <a:cs typeface="Times New Roman" panose="02020603050405020304" charset="0"/>
              </a:rPr>
              <a:t>holonomic</a:t>
            </a:r>
            <a:r>
              <a:rPr lang="zh-CN" altLang="en-US">
                <a:latin typeface="Times New Roman" panose="02020603050405020304" charset="0"/>
                <a:cs typeface="Times New Roman" panose="02020603050405020304" charset="0"/>
              </a:rPr>
              <a:t>. If the constraints are not </a:t>
            </a:r>
            <a:r>
              <a:rPr lang="en-US" altLang="zh-CN">
                <a:latin typeface="Times New Roman" panose="02020603050405020304" charset="0"/>
                <a:cs typeface="Times New Roman" panose="02020603050405020304" charset="0"/>
                <a:sym typeface="+mn-ea"/>
              </a:rPr>
              <a:t>holonomic</a:t>
            </a:r>
            <a:r>
              <a:rPr lang="zh-CN" altLang="en-US">
                <a:latin typeface="Times New Roman" panose="02020603050405020304" charset="0"/>
                <a:cs typeface="Times New Roman" panose="02020603050405020304" charset="0"/>
              </a:rPr>
              <a:t>, </a:t>
            </a:r>
            <a:r>
              <a:rPr lang="en-US" altLang="zh-CN">
                <a:latin typeface="Times New Roman" panose="02020603050405020304" charset="0"/>
                <a:cs typeface="Times New Roman" panose="02020603050405020304" charset="0"/>
              </a:rPr>
              <a:t>the </a:t>
            </a:r>
            <a:r>
              <a:rPr lang="zh-CN" altLang="en-US">
                <a:latin typeface="Times New Roman" panose="02020603050405020304" charset="0"/>
                <a:cs typeface="Times New Roman" panose="02020603050405020304" charset="0"/>
              </a:rPr>
              <a:t>more equations are needed. </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Therefore, the </a:t>
            </a:r>
            <a:r>
              <a:rPr lang="zh-CN" altLang="en-US" b="1">
                <a:latin typeface="Times New Roman" panose="02020603050405020304" charset="0"/>
                <a:cs typeface="Times New Roman" panose="02020603050405020304" charset="0"/>
              </a:rPr>
              <a:t>phase space</a:t>
            </a:r>
            <a:r>
              <a:rPr lang="zh-CN" altLang="en-US">
                <a:latin typeface="Times New Roman" panose="02020603050405020304" charset="0"/>
                <a:cs typeface="Times New Roman" panose="02020603050405020304" charset="0"/>
              </a:rPr>
              <a:t> of </a:t>
            </a:r>
            <a:r>
              <a:rPr lang="zh-CN" altLang="en-US" b="1">
                <a:latin typeface="Times New Roman" panose="02020603050405020304" charset="0"/>
                <a:cs typeface="Times New Roman" panose="02020603050405020304" charset="0"/>
              </a:rPr>
              <a:t>Hamiltonian </a:t>
            </a:r>
            <a:r>
              <a:rPr lang="zh-CN" altLang="en-US">
                <a:latin typeface="Times New Roman" panose="02020603050405020304" charset="0"/>
                <a:cs typeface="Times New Roman" panose="02020603050405020304" charset="0"/>
              </a:rPr>
              <a:t>mechanics puts the </a:t>
            </a:r>
            <a:r>
              <a:rPr lang="zh-CN" altLang="en-US" b="1">
                <a:latin typeface="Times New Roman" panose="02020603050405020304" charset="0"/>
                <a:cs typeface="Times New Roman" panose="02020603050405020304" charset="0"/>
              </a:rPr>
              <a:t>generalized momentum </a:t>
            </a:r>
            <a:r>
              <a:rPr lang="zh-CN" altLang="en-US">
                <a:latin typeface="Times New Roman" panose="02020603050405020304" charset="0"/>
                <a:cs typeface="Times New Roman" panose="02020603050405020304" charset="0"/>
              </a:rPr>
              <a:t>and the </a:t>
            </a:r>
            <a:r>
              <a:rPr lang="zh-CN" altLang="en-US" b="1">
                <a:latin typeface="Times New Roman" panose="02020603050405020304" charset="0"/>
                <a:cs typeface="Times New Roman" panose="02020603050405020304" charset="0"/>
              </a:rPr>
              <a:t>generalized coordinates</a:t>
            </a:r>
            <a:r>
              <a:rPr lang="zh-CN" altLang="en-US">
                <a:latin typeface="Times New Roman" panose="02020603050405020304" charset="0"/>
                <a:cs typeface="Times New Roman" panose="02020603050405020304" charset="0"/>
              </a:rPr>
              <a:t> in the same position, instead of the generalized velocity in the Lagrangian equation, which is the derivative of the generalized coordinates. This makes the geometric constraint and the differential constraint indistinguishable. As long as it is guaranteed that the generalized momentum and the generalized coordinates are </a:t>
            </a:r>
            <a:r>
              <a:rPr lang="zh-CN" altLang="en-US" b="1">
                <a:latin typeface="Times New Roman" panose="02020603050405020304" charset="0"/>
                <a:cs typeface="Times New Roman" panose="02020603050405020304" charset="0"/>
              </a:rPr>
              <a:t>canonical symplectic form</a:t>
            </a:r>
            <a:r>
              <a:rPr lang="zh-CN" altLang="en-US">
                <a:latin typeface="Times New Roman" panose="02020603050405020304" charset="0"/>
                <a:cs typeface="Times New Roman" panose="02020603050405020304" charset="0"/>
              </a:rPr>
              <a:t>.  </a:t>
            </a:r>
            <a:r>
              <a:rPr lang="en-US" altLang="zh-CN">
                <a:latin typeface="Times New Roman" panose="02020603050405020304" charset="0"/>
                <a:cs typeface="Times New Roman" panose="02020603050405020304" charset="0"/>
              </a:rPr>
              <a:t>A</a:t>
            </a:r>
            <a:r>
              <a:rPr lang="zh-CN" altLang="en-US">
                <a:latin typeface="Times New Roman" panose="02020603050405020304" charset="0"/>
                <a:cs typeface="Times New Roman" panose="02020603050405020304" charset="0"/>
              </a:rPr>
              <a:t>lthough the</a:t>
            </a:r>
            <a:r>
              <a:rPr lang="en-US" altLang="zh-CN">
                <a:latin typeface="Times New Roman" panose="02020603050405020304" charset="0"/>
                <a:cs typeface="Times New Roman" panose="02020603050405020304" charset="0"/>
              </a:rPr>
              <a:t> number of</a:t>
            </a:r>
            <a:r>
              <a:rPr lang="zh-CN" altLang="en-US">
                <a:latin typeface="Times New Roman" panose="02020603050405020304" charset="0"/>
                <a:cs typeface="Times New Roman" panose="02020603050405020304" charset="0"/>
              </a:rPr>
              <a:t> equations are increased, the equations are reduced by one </a:t>
            </a:r>
            <a:r>
              <a:rPr lang="en-US" altLang="zh-CN">
                <a:latin typeface="Times New Roman" panose="02020603050405020304" charset="0"/>
                <a:cs typeface="Times New Roman" panose="02020603050405020304" charset="0"/>
              </a:rPr>
              <a:t>degree </a:t>
            </a:r>
            <a:r>
              <a:rPr lang="zh-CN" altLang="en-US">
                <a:latin typeface="Times New Roman" panose="02020603050405020304" charset="0"/>
                <a:cs typeface="Times New Roman" panose="02020603050405020304" charset="0"/>
              </a:rPr>
              <a:t>at the same time, which makes mathematical much more convenient. Many differential equations are qualitative. </a:t>
            </a:r>
            <a:r>
              <a:rPr lang="en-US" altLang="zh-CN">
                <a:latin typeface="Times New Roman" panose="02020603050405020304" charset="0"/>
                <a:cs typeface="Times New Roman" panose="02020603050405020304" charset="0"/>
              </a:rPr>
              <a:t>T</a:t>
            </a:r>
            <a:r>
              <a:rPr lang="zh-CN" altLang="en-US">
                <a:latin typeface="Times New Roman" panose="02020603050405020304" charset="0"/>
                <a:cs typeface="Times New Roman" panose="02020603050405020304" charset="0"/>
              </a:rPr>
              <a:t>he equations that can be solved analytically, the Hamiltonian equation does not have any advantage, but it </a:t>
            </a:r>
            <a:r>
              <a:rPr lang="en-US" altLang="zh-CN">
                <a:latin typeface="Times New Roman" panose="02020603050405020304" charset="0"/>
                <a:cs typeface="Times New Roman" panose="02020603050405020304" charset="0"/>
              </a:rPr>
              <a:t>make things </a:t>
            </a:r>
            <a:r>
              <a:rPr lang="zh-CN" altLang="en-US">
                <a:latin typeface="Times New Roman" panose="02020603050405020304" charset="0"/>
                <a:cs typeface="Times New Roman" panose="02020603050405020304" charset="0"/>
              </a:rPr>
              <a:t>complicated. It is not as good as the Lagrangian equation, but when there is no analytical solution, we can </a:t>
            </a:r>
            <a:r>
              <a:rPr lang="en-US" altLang="zh-CN">
                <a:latin typeface="Times New Roman" panose="02020603050405020304" charset="0"/>
                <a:cs typeface="Times New Roman" panose="02020603050405020304" charset="0"/>
              </a:rPr>
              <a:t>gain </a:t>
            </a:r>
            <a:r>
              <a:rPr lang="zh-CN" altLang="en-US">
                <a:latin typeface="Times New Roman" panose="02020603050405020304" charset="0"/>
                <a:cs typeface="Times New Roman" panose="02020603050405020304" charset="0"/>
              </a:rPr>
              <a:t>a lot</a:t>
            </a:r>
            <a:r>
              <a:rPr lang="en-US" altLang="zh-CN">
                <a:latin typeface="Times New Roman" panose="02020603050405020304" charset="0"/>
                <a:cs typeface="Times New Roman" panose="02020603050405020304" charset="0"/>
              </a:rPr>
              <a:t> information</a:t>
            </a:r>
            <a:r>
              <a:rPr lang="zh-CN" altLang="en-US">
                <a:latin typeface="Times New Roman" panose="02020603050405020304" charset="0"/>
                <a:cs typeface="Times New Roman" panose="02020603050405020304" charset="0"/>
              </a:rPr>
              <a:t> </a:t>
            </a:r>
            <a:r>
              <a:rPr lang="en-US" altLang="zh-CN">
                <a:latin typeface="Times New Roman" panose="02020603050405020304" charset="0"/>
                <a:cs typeface="Times New Roman" panose="02020603050405020304" charset="0"/>
              </a:rPr>
              <a:t>by using </a:t>
            </a:r>
            <a:r>
              <a:rPr lang="zh-CN" altLang="en-US">
                <a:latin typeface="Times New Roman" panose="02020603050405020304" charset="0"/>
                <a:cs typeface="Times New Roman" panose="02020603050405020304" charset="0"/>
              </a:rPr>
              <a:t>the Hamiltonian without solving the equation. In addition, the</a:t>
            </a:r>
            <a:r>
              <a:rPr lang="zh-CN" altLang="en-US" b="1">
                <a:latin typeface="Times New Roman" panose="02020603050405020304" charset="0"/>
                <a:cs typeface="Times New Roman" panose="02020603050405020304" charset="0"/>
              </a:rPr>
              <a:t> Poisson brackets </a:t>
            </a:r>
            <a:r>
              <a:rPr lang="zh-CN" altLang="en-US">
                <a:latin typeface="Times New Roman" panose="02020603050405020304" charset="0"/>
                <a:cs typeface="Times New Roman" panose="02020603050405020304" charset="0"/>
              </a:rPr>
              <a:t>in Hamiltonian can determine the conserved quantities, </a:t>
            </a:r>
            <a:r>
              <a:rPr lang="en-US" altLang="zh-CN">
                <a:latin typeface="Times New Roman" panose="02020603050405020304" charset="0"/>
                <a:cs typeface="Times New Roman" panose="02020603050405020304" charset="0"/>
              </a:rPr>
              <a:t>corresponding to</a:t>
            </a:r>
            <a:r>
              <a:rPr lang="zh-CN" altLang="en-US">
                <a:latin typeface="Times New Roman" panose="02020603050405020304" charset="0"/>
                <a:cs typeface="Times New Roman" panose="02020603050405020304" charset="0"/>
              </a:rPr>
              <a:t> symplectic form in mathematics, which is the basis of symplectic geometry, and it is the commutation relation developed by it that </a:t>
            </a:r>
            <a:r>
              <a:rPr lang="en-US" altLang="zh-CN">
                <a:latin typeface="Times New Roman" panose="02020603050405020304" charset="0"/>
                <a:cs typeface="Times New Roman" panose="02020603050405020304" charset="0"/>
              </a:rPr>
              <a:t>is also very important for </a:t>
            </a:r>
            <a:r>
              <a:rPr lang="zh-CN" altLang="en-US">
                <a:latin typeface="Times New Roman" panose="02020603050405020304" charset="0"/>
                <a:cs typeface="Times New Roman" panose="02020603050405020304" charset="0"/>
              </a:rPr>
              <a:t>quantum mechanics.</a:t>
            </a:r>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702945" y="696595"/>
            <a:ext cx="30829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 A G R A N G I A N</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8" name="图片 7"/>
          <p:cNvPicPr>
            <a:picLocks noChangeAspect="1"/>
          </p:cNvPicPr>
          <p:nvPr/>
        </p:nvPicPr>
        <p:blipFill>
          <a:blip r:embed="rId2"/>
          <a:stretch>
            <a:fillRect/>
          </a:stretch>
        </p:blipFill>
        <p:spPr>
          <a:xfrm>
            <a:off x="702945" y="2162810"/>
            <a:ext cx="1976120" cy="577215"/>
          </a:xfrm>
          <a:prstGeom prst="rect">
            <a:avLst/>
          </a:prstGeom>
        </p:spPr>
      </p:pic>
      <p:pic>
        <p:nvPicPr>
          <p:cNvPr id="11" name="图片 10"/>
          <p:cNvPicPr>
            <a:picLocks noChangeAspect="1"/>
          </p:cNvPicPr>
          <p:nvPr/>
        </p:nvPicPr>
        <p:blipFill>
          <a:blip r:embed="rId3"/>
          <a:stretch>
            <a:fillRect/>
          </a:stretch>
        </p:blipFill>
        <p:spPr>
          <a:xfrm>
            <a:off x="702945" y="4515485"/>
            <a:ext cx="4336415" cy="1278255"/>
          </a:xfrm>
          <a:prstGeom prst="rect">
            <a:avLst/>
          </a:prstGeom>
        </p:spPr>
      </p:pic>
      <p:sp>
        <p:nvSpPr>
          <p:cNvPr id="12" name="Title 6"/>
          <p:cNvSpPr txBox="1"/>
          <p:nvPr>
            <p:custDataLst>
              <p:tags r:id="rId4"/>
            </p:custDataLst>
          </p:nvPr>
        </p:nvSpPr>
        <p:spPr>
          <a:xfrm>
            <a:off x="645160" y="3374390"/>
            <a:ext cx="10537825" cy="1043940"/>
          </a:xfrm>
          <a:prstGeom prst="rect">
            <a:avLst/>
          </a:prstGeom>
          <a:noFill/>
          <a:ln w="3175">
            <a:noFill/>
            <a:prstDash val="dash"/>
          </a:ln>
        </p:spPr>
        <p:txBody>
          <a:bodyPr wrap="square" lIns="91440" tIns="45720" rIns="91440" bIns="45720"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altLang="zh-CN" sz="2000" b="1" spc="50" dirty="0">
                <a:ln w="3175">
                  <a:noFill/>
                  <a:prstDash val="dash"/>
                </a:ln>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Largrangian </a:t>
            </a:r>
            <a:r>
              <a:rPr altLang="zh-CN" sz="2000" spc="50" dirty="0">
                <a:ln w="3175">
                  <a:noFill/>
                  <a:prstDash val="dash"/>
                </a:ln>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is the kinetic </a:t>
            </a:r>
            <a:r>
              <a:rPr altLang="zh-CN" sz="2000" i="1" spc="50" dirty="0">
                <a:ln w="3175">
                  <a:noFill/>
                  <a:prstDash val="dash"/>
                </a:ln>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minus </a:t>
            </a:r>
            <a:r>
              <a:rPr altLang="zh-CN" sz="2000" spc="50" dirty="0">
                <a:ln w="3175">
                  <a:noFill/>
                  <a:prstDash val="dash"/>
                </a:ln>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the potential energy of the particle. It depends on the position, the velocity, and time. We then define the </a:t>
            </a:r>
            <a:r>
              <a:rPr altLang="zh-CN" sz="2000" b="1" spc="50" dirty="0">
                <a:ln w="3175">
                  <a:noFill/>
                  <a:prstDash val="dash"/>
                </a:ln>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action </a:t>
            </a:r>
            <a:r>
              <a:rPr altLang="zh-CN" sz="2000" spc="50" dirty="0">
                <a:ln w="3175">
                  <a:noFill/>
                  <a:prstDash val="dash"/>
                </a:ln>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to be the integral of the Lagrangian over time.</a:t>
            </a:r>
            <a:endParaRPr altLang="zh-CN" sz="2000" spc="50" dirty="0">
              <a:ln w="3175">
                <a:noFill/>
                <a:prstDash val="dash"/>
              </a:ln>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5"/>
          <a:stretch>
            <a:fillRect/>
          </a:stretch>
        </p:blipFill>
        <p:spPr>
          <a:xfrm>
            <a:off x="3971925" y="97790"/>
            <a:ext cx="8220075" cy="327660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90855" y="2005330"/>
            <a:ext cx="11239500" cy="1019175"/>
          </a:xfrm>
          <a:prstGeom prst="rect">
            <a:avLst/>
          </a:prstGeom>
        </p:spPr>
      </p:pic>
      <p:sp>
        <p:nvSpPr>
          <p:cNvPr id="5" name="文本框 4"/>
          <p:cNvSpPr txBox="1"/>
          <p:nvPr>
            <p:custDataLst>
              <p:tags r:id="rId2"/>
            </p:custDataLst>
          </p:nvPr>
        </p:nvSpPr>
        <p:spPr>
          <a:xfrm>
            <a:off x="702945" y="696595"/>
            <a:ext cx="30829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 A G R A N G I A N</a:t>
            </a:r>
            <a:endParaRPr lang="zh-CN" altLang="en-US" sz="2400" b="1" spc="800" dirty="0">
              <a:ln>
                <a:noFill/>
              </a:ln>
              <a:solidFill>
                <a:schemeClr val="bg1"/>
              </a:solidFill>
              <a:uFillTx/>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6" name="图片 5"/>
          <p:cNvPicPr>
            <a:picLocks noChangeAspect="1"/>
          </p:cNvPicPr>
          <p:nvPr/>
        </p:nvPicPr>
        <p:blipFill>
          <a:blip r:embed="rId3"/>
          <a:stretch>
            <a:fillRect/>
          </a:stretch>
        </p:blipFill>
        <p:spPr>
          <a:xfrm>
            <a:off x="594995" y="3439795"/>
            <a:ext cx="11210925" cy="1571625"/>
          </a:xfrm>
          <a:prstGeom prst="rect">
            <a:avLst/>
          </a:prstGeom>
        </p:spPr>
      </p:pic>
      <p:pic>
        <p:nvPicPr>
          <p:cNvPr id="8" name="图片 7"/>
          <p:cNvPicPr>
            <a:picLocks noChangeAspect="1"/>
          </p:cNvPicPr>
          <p:nvPr/>
        </p:nvPicPr>
        <p:blipFill>
          <a:blip r:embed="rId4"/>
          <a:stretch>
            <a:fillRect/>
          </a:stretch>
        </p:blipFill>
        <p:spPr>
          <a:xfrm>
            <a:off x="594995" y="5182870"/>
            <a:ext cx="11163300" cy="790575"/>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2945" y="696595"/>
            <a:ext cx="3159125"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H A M I L T O N I A N </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3" name="图片 2"/>
          <p:cNvPicPr>
            <a:picLocks noChangeAspect="1"/>
          </p:cNvPicPr>
          <p:nvPr/>
        </p:nvPicPr>
        <p:blipFill>
          <a:blip r:embed="rId2"/>
          <a:stretch>
            <a:fillRect/>
          </a:stretch>
        </p:blipFill>
        <p:spPr>
          <a:xfrm>
            <a:off x="702945" y="1514475"/>
            <a:ext cx="3848100" cy="933450"/>
          </a:xfrm>
          <a:prstGeom prst="rect">
            <a:avLst/>
          </a:prstGeom>
        </p:spPr>
      </p:pic>
      <p:pic>
        <p:nvPicPr>
          <p:cNvPr id="9" name="图片 8"/>
          <p:cNvPicPr>
            <a:picLocks noChangeAspect="1"/>
          </p:cNvPicPr>
          <p:nvPr/>
        </p:nvPicPr>
        <p:blipFill>
          <a:blip r:embed="rId3"/>
          <a:stretch>
            <a:fillRect/>
          </a:stretch>
        </p:blipFill>
        <p:spPr>
          <a:xfrm>
            <a:off x="390525" y="2844165"/>
            <a:ext cx="11410950" cy="942975"/>
          </a:xfrm>
          <a:prstGeom prst="rect">
            <a:avLst/>
          </a:prstGeom>
        </p:spPr>
      </p:pic>
      <p:pic>
        <p:nvPicPr>
          <p:cNvPr id="2" name="图片 1"/>
          <p:cNvPicPr>
            <a:picLocks noChangeAspect="1"/>
          </p:cNvPicPr>
          <p:nvPr/>
        </p:nvPicPr>
        <p:blipFill>
          <a:blip r:embed="rId4"/>
          <a:stretch>
            <a:fillRect/>
          </a:stretch>
        </p:blipFill>
        <p:spPr>
          <a:xfrm>
            <a:off x="4731385" y="558800"/>
            <a:ext cx="2430145" cy="677545"/>
          </a:xfrm>
          <a:prstGeom prst="rect">
            <a:avLst/>
          </a:prstGeom>
        </p:spPr>
      </p:pic>
      <p:pic>
        <p:nvPicPr>
          <p:cNvPr id="4" name="图片 3"/>
          <p:cNvPicPr>
            <a:picLocks noChangeAspect="1"/>
          </p:cNvPicPr>
          <p:nvPr/>
        </p:nvPicPr>
        <p:blipFill>
          <a:blip r:embed="rId5"/>
          <a:stretch>
            <a:fillRect/>
          </a:stretch>
        </p:blipFill>
        <p:spPr>
          <a:xfrm>
            <a:off x="4731385" y="1514475"/>
            <a:ext cx="5124450" cy="1219200"/>
          </a:xfrm>
          <a:prstGeom prst="rect">
            <a:avLst/>
          </a:prstGeom>
        </p:spPr>
      </p:pic>
      <p:pic>
        <p:nvPicPr>
          <p:cNvPr id="6" name="图片 5"/>
          <p:cNvPicPr>
            <a:picLocks noChangeAspect="1"/>
          </p:cNvPicPr>
          <p:nvPr/>
        </p:nvPicPr>
        <p:blipFill>
          <a:blip r:embed="rId6"/>
          <a:stretch>
            <a:fillRect/>
          </a:stretch>
        </p:blipFill>
        <p:spPr>
          <a:xfrm>
            <a:off x="7842885" y="560070"/>
            <a:ext cx="3419475" cy="676275"/>
          </a:xfrm>
          <a:prstGeom prst="rect">
            <a:avLst/>
          </a:prstGeom>
        </p:spPr>
      </p:pic>
      <p:pic>
        <p:nvPicPr>
          <p:cNvPr id="8" name="图片 7"/>
          <p:cNvPicPr>
            <a:picLocks noChangeAspect="1"/>
          </p:cNvPicPr>
          <p:nvPr/>
        </p:nvPicPr>
        <p:blipFill>
          <a:blip r:embed="rId7"/>
          <a:stretch>
            <a:fillRect/>
          </a:stretch>
        </p:blipFill>
        <p:spPr>
          <a:xfrm>
            <a:off x="619125" y="3866515"/>
            <a:ext cx="1885950" cy="1914525"/>
          </a:xfrm>
          <a:prstGeom prst="rect">
            <a:avLst/>
          </a:prstGeom>
        </p:spPr>
      </p:pic>
      <p:pic>
        <p:nvPicPr>
          <p:cNvPr id="10" name="图片 9"/>
          <p:cNvPicPr>
            <a:picLocks noChangeAspect="1"/>
          </p:cNvPicPr>
          <p:nvPr/>
        </p:nvPicPr>
        <p:blipFill>
          <a:blip r:embed="rId8"/>
          <a:stretch>
            <a:fillRect/>
          </a:stretch>
        </p:blipFill>
        <p:spPr>
          <a:xfrm>
            <a:off x="2842260" y="4356735"/>
            <a:ext cx="8258175" cy="695325"/>
          </a:xfrm>
          <a:prstGeom prst="rect">
            <a:avLst/>
          </a:prstGeom>
        </p:spPr>
      </p:pic>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12470" y="706120"/>
            <a:ext cx="5491480"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 E G E N D R E    T R A N S F O R M</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581025" y="1547495"/>
            <a:ext cx="11277600" cy="866775"/>
          </a:xfrm>
          <a:prstGeom prst="rect">
            <a:avLst/>
          </a:prstGeom>
        </p:spPr>
      </p:pic>
      <p:pic>
        <p:nvPicPr>
          <p:cNvPr id="3" name="图片 2"/>
          <p:cNvPicPr>
            <a:picLocks noChangeAspect="1"/>
          </p:cNvPicPr>
          <p:nvPr/>
        </p:nvPicPr>
        <p:blipFill>
          <a:blip r:embed="rId3"/>
          <a:stretch>
            <a:fillRect/>
          </a:stretch>
        </p:blipFill>
        <p:spPr>
          <a:xfrm>
            <a:off x="581025" y="2314575"/>
            <a:ext cx="11249660" cy="1701165"/>
          </a:xfrm>
          <a:prstGeom prst="rect">
            <a:avLst/>
          </a:prstGeom>
        </p:spPr>
      </p:pic>
      <p:pic>
        <p:nvPicPr>
          <p:cNvPr id="4" name="图片 3"/>
          <p:cNvPicPr>
            <a:picLocks noChangeAspect="1"/>
          </p:cNvPicPr>
          <p:nvPr/>
        </p:nvPicPr>
        <p:blipFill>
          <a:blip r:embed="rId4"/>
          <a:stretch>
            <a:fillRect/>
          </a:stretch>
        </p:blipFill>
        <p:spPr>
          <a:xfrm>
            <a:off x="857250" y="4362450"/>
            <a:ext cx="10477500" cy="1498600"/>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12470" y="706120"/>
            <a:ext cx="5491480" cy="712470"/>
          </a:xfrm>
          <a:prstGeom prst="rect">
            <a:avLst/>
          </a:prstGeom>
          <a:solidFill>
            <a:schemeClr val="accent1"/>
          </a:solidFill>
          <a:ln>
            <a:noFill/>
          </a:ln>
          <a:effectLst/>
        </p:spPr>
        <p:txBody>
          <a:bodyPr vert="horz" wrap="square" lIns="91440" tIns="45720" rIns="91440" bIns="45720" rtlCol="0" anchor="ctr" anchorCtr="1"/>
          <a:p>
            <a:pPr algn="r"/>
            <a:r>
              <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L E G E N D R E    T R A N S F O R M</a:t>
            </a:r>
            <a:endParaRPr lang="en-US" altLang="zh-CN" sz="2400" b="1" dirty="0">
              <a:solidFill>
                <a:schemeClr val="bg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2" name="图片 1"/>
          <p:cNvPicPr>
            <a:picLocks noChangeAspect="1"/>
          </p:cNvPicPr>
          <p:nvPr/>
        </p:nvPicPr>
        <p:blipFill>
          <a:blip r:embed="rId2"/>
          <a:stretch>
            <a:fillRect/>
          </a:stretch>
        </p:blipFill>
        <p:spPr>
          <a:xfrm>
            <a:off x="712470" y="1677670"/>
            <a:ext cx="2352675" cy="723900"/>
          </a:xfrm>
          <a:prstGeom prst="rect">
            <a:avLst/>
          </a:prstGeom>
        </p:spPr>
      </p:pic>
      <p:pic>
        <p:nvPicPr>
          <p:cNvPr id="3" name="图片 2"/>
          <p:cNvPicPr>
            <a:picLocks noChangeAspect="1"/>
          </p:cNvPicPr>
          <p:nvPr/>
        </p:nvPicPr>
        <p:blipFill>
          <a:blip r:embed="rId3"/>
          <a:stretch>
            <a:fillRect/>
          </a:stretch>
        </p:blipFill>
        <p:spPr>
          <a:xfrm>
            <a:off x="712470" y="2738120"/>
            <a:ext cx="5438775" cy="800100"/>
          </a:xfrm>
          <a:prstGeom prst="rect">
            <a:avLst/>
          </a:prstGeom>
        </p:spPr>
      </p:pic>
      <p:pic>
        <p:nvPicPr>
          <p:cNvPr id="4" name="图片 3"/>
          <p:cNvPicPr>
            <a:picLocks noChangeAspect="1"/>
          </p:cNvPicPr>
          <p:nvPr/>
        </p:nvPicPr>
        <p:blipFill>
          <a:blip r:embed="rId4"/>
          <a:stretch>
            <a:fillRect/>
          </a:stretch>
        </p:blipFill>
        <p:spPr>
          <a:xfrm>
            <a:off x="788670" y="2401570"/>
            <a:ext cx="2762250" cy="381000"/>
          </a:xfrm>
          <a:prstGeom prst="rect">
            <a:avLst/>
          </a:prstGeom>
        </p:spPr>
      </p:pic>
      <p:pic>
        <p:nvPicPr>
          <p:cNvPr id="6" name="图片 5"/>
          <p:cNvPicPr>
            <a:picLocks noChangeAspect="1"/>
          </p:cNvPicPr>
          <p:nvPr/>
        </p:nvPicPr>
        <p:blipFill>
          <a:blip r:embed="rId5"/>
          <a:stretch>
            <a:fillRect/>
          </a:stretch>
        </p:blipFill>
        <p:spPr>
          <a:xfrm>
            <a:off x="636270" y="3298190"/>
            <a:ext cx="1828800" cy="723900"/>
          </a:xfrm>
          <a:prstGeom prst="rect">
            <a:avLst/>
          </a:prstGeom>
        </p:spPr>
      </p:pic>
      <p:pic>
        <p:nvPicPr>
          <p:cNvPr id="9" name="图片 8"/>
          <p:cNvPicPr>
            <a:picLocks noChangeAspect="1"/>
          </p:cNvPicPr>
          <p:nvPr/>
        </p:nvPicPr>
        <p:blipFill>
          <a:blip r:embed="rId6"/>
          <a:stretch>
            <a:fillRect/>
          </a:stretch>
        </p:blipFill>
        <p:spPr>
          <a:xfrm>
            <a:off x="712470" y="4022090"/>
            <a:ext cx="2152650" cy="704850"/>
          </a:xfrm>
          <a:prstGeom prst="rect">
            <a:avLst/>
          </a:prstGeom>
        </p:spPr>
      </p:pic>
      <p:pic>
        <p:nvPicPr>
          <p:cNvPr id="10" name="图片 9"/>
          <p:cNvPicPr>
            <a:picLocks noChangeAspect="1"/>
          </p:cNvPicPr>
          <p:nvPr/>
        </p:nvPicPr>
        <p:blipFill>
          <a:blip r:embed="rId7"/>
          <a:stretch>
            <a:fillRect/>
          </a:stretch>
        </p:blipFill>
        <p:spPr>
          <a:xfrm>
            <a:off x="788670" y="4726940"/>
            <a:ext cx="3248025" cy="495300"/>
          </a:xfrm>
          <a:prstGeom prst="rect">
            <a:avLst/>
          </a:prstGeom>
        </p:spPr>
      </p:pic>
      <p:pic>
        <p:nvPicPr>
          <p:cNvPr id="11" name="图片 10"/>
          <p:cNvPicPr>
            <a:picLocks noChangeAspect="1"/>
          </p:cNvPicPr>
          <p:nvPr/>
        </p:nvPicPr>
        <p:blipFill>
          <a:blip r:embed="rId8"/>
          <a:stretch>
            <a:fillRect/>
          </a:stretch>
        </p:blipFill>
        <p:spPr>
          <a:xfrm>
            <a:off x="788670" y="5343525"/>
            <a:ext cx="4381500" cy="285750"/>
          </a:xfrm>
          <a:prstGeom prst="rect">
            <a:avLst/>
          </a:prstGeom>
        </p:spPr>
      </p:pic>
      <p:pic>
        <p:nvPicPr>
          <p:cNvPr id="12" name="图片 11"/>
          <p:cNvPicPr>
            <a:picLocks noChangeAspect="1"/>
          </p:cNvPicPr>
          <p:nvPr/>
        </p:nvPicPr>
        <p:blipFill>
          <a:blip r:embed="rId9"/>
          <a:stretch>
            <a:fillRect/>
          </a:stretch>
        </p:blipFill>
        <p:spPr>
          <a:xfrm>
            <a:off x="7167245" y="1677670"/>
            <a:ext cx="3876675" cy="359092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2*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3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2*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2*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2*l_h_i*1_1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2*l_h_i*1_2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2*l_h_i*1_2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38.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3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2*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6915"/>
  <p:tag name="KSO_WM_SLIDE_ID" val="custom20206915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SLIDE_LAYOUT" val="a_l"/>
  <p:tag name="KSO_WM_SLIDE_LAYOUT_CNT" val="1_1"/>
</p:tagLst>
</file>

<file path=ppt/tags/tag14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42.xml><?xml version="1.0" encoding="utf-8"?>
<p:tagLst xmlns:p="http://schemas.openxmlformats.org/presentationml/2006/main">
  <p:tag name="KSO_WM_UNIT_PLACING_PICTURE_USER_VIEWPORT" val="{&quot;height&quot;:3225,&quot;width&quot;:20820}"/>
</p:tagLst>
</file>

<file path=ppt/tags/tag143.xml><?xml version="1.0" encoding="utf-8"?>
<p:tagLst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144.xml><?xml version="1.0" encoding="utf-8"?>
<p:tagLst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145.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46.xml><?xml version="1.0" encoding="utf-8"?>
<p:tagLst xmlns:p="http://schemas.openxmlformats.org/presentationml/2006/main">
  <p:tag name="KSO_WM_UNIT_SUBTYPE" val="a"/>
  <p:tag name="KSO_WM_UNIT_NOCLEAR" val="0"/>
  <p:tag name="KSO_WM_UNIT_VALUE" val="94"/>
  <p:tag name="KSO_WM_UNIT_HIGHLIGHT" val="0"/>
  <p:tag name="KSO_WM_UNIT_COMPATIBLE" val="0"/>
  <p:tag name="KSO_WM_UNIT_DIAGRAM_ISNUMVISUAL" val="0"/>
  <p:tag name="KSO_WM_UNIT_DIAGRAM_ISREFERUNIT" val="0"/>
  <p:tag name="KSO_WM_UNIT_TYPE" val="f"/>
  <p:tag name="KSO_WM_UNIT_INDEX" val="1"/>
  <p:tag name="KSO_WM_UNIT_ID" val="custom20206915_8*f*1"/>
  <p:tag name="KSO_WM_TEMPLATE_CATEGORY" val="custom"/>
  <p:tag name="KSO_WM_TEMPLATE_INDEX" val="20206915"/>
  <p:tag name="KSO_WM_UNIT_LAYERLEVEL" val="1"/>
  <p:tag name="KSO_WM_TAG_VERSION" val="1.0"/>
  <p:tag name="KSO_WM_BEAUTIFY_FLAG" val="#wm#"/>
  <p:tag name="KSO_WM_UNIT_PRESET_TEXT" val="点击此处添加正文，文字是您思想的提炼，为了演示发布的良好效果，请言简意赅的阐述您的观点。"/>
</p:tagLst>
</file>

<file path=ppt/tags/tag147.xml><?xml version="1.0" encoding="utf-8"?>
<p:tagLst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148.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49.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1.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52.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3.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5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5.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5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7.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58.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9.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61.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62.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63.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6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65.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6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67.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68.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69.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71.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72.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73.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7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75.xml><?xml version="1.0" encoding="utf-8"?>
<p:tagLst xmlns:p="http://schemas.openxmlformats.org/presentationml/2006/main">
  <p:tag name="KSO_WM_UNIT_PLACING_PICTURE_USER_VIEWPORT" val="{&quot;height&quot;:1740,&quot;width&quot;:17715}"/>
</p:tagLst>
</file>

<file path=ppt/tags/tag176.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77.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78.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79.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81.xml><?xml version="1.0" encoding="utf-8"?>
<p:tagLst xmlns:p="http://schemas.openxmlformats.org/presentationml/2006/main">
  <p:tag name="KSO_WM_BEAUTIFY_FLAG" val="#wm#"/>
  <p:tag name="KSO_WM_TEMPLATE_CATEGORY" val="custom"/>
  <p:tag name="KSO_WM_TEMPLATE_INDEX" val="20206915"/>
</p:tagLst>
</file>

<file path=ppt/tags/tag182.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83.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8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85.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8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87.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2*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2*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2*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2*l_h_i*1_1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2*l_h_i*1_2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2*l_h_i*1_2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9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9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2*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96.xml><?xml version="1.0" encoding="utf-8"?>
<p:tagLst xmlns:p="http://schemas.openxmlformats.org/presentationml/2006/main">
  <p:tag name="KSO_WM_BEAUTIFY_FLAG" val="#wm#"/>
  <p:tag name="KSO_WM_TEMPLATE_CATEGORY" val="custom"/>
  <p:tag name="KSO_WM_TEMPLATE_INDEX" val="20206915"/>
  <p:tag name="KSO_WM_SLIDE_ID" val="custom20206915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SLIDE_LAYOUT" val="a_l"/>
  <p:tag name="KSO_WM_SLIDE_LAYOUT_CNT" val="1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Lst>
</file>

<file path=ppt/tags/tag198.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199.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2*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3512</Words>
  <Application>WPS 演示</Application>
  <PresentationFormat>宽屏</PresentationFormat>
  <Paragraphs>82</Paragraphs>
  <Slides>28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Times New Roman</vt:lpstr>
      <vt:lpstr>Segoe UI</vt:lpstr>
      <vt:lpstr>Arial Unicode MS</vt:lpstr>
      <vt:lpstr>Calibri</vt:lpstr>
      <vt:lpstr>Office 主题​​</vt:lpstr>
      <vt:lpstr>CLASSICAL MECHANICS AND SYMPLECTIC GEOMETRY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lrq</cp:lastModifiedBy>
  <cp:revision>187</cp:revision>
  <dcterms:created xsi:type="dcterms:W3CDTF">2019-06-19T02:08:00Z</dcterms:created>
  <dcterms:modified xsi:type="dcterms:W3CDTF">2021-06-03T01:52:52Z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6959EA3F2C10418EA1FC337C6ECE412D</vt:lpwstr>
  </property>
</Properties>
</file>