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68" r:id="rId2"/>
    <p:sldId id="269" r:id="rId3"/>
    <p:sldId id="256" r:id="rId4"/>
    <p:sldId id="270" r:id="rId5"/>
    <p:sldId id="257" r:id="rId6"/>
    <p:sldId id="261" r:id="rId7"/>
    <p:sldId id="258" r:id="rId8"/>
    <p:sldId id="259" r:id="rId9"/>
    <p:sldId id="264" r:id="rId10"/>
    <p:sldId id="265" r:id="rId11"/>
    <p:sldId id="266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0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6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9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6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56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53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74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8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98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7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BA64C9-4A5F-4157-9022-2C16CCBA9F4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DABD0D-335B-4021-80B6-4709CBB462A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E707-B5EB-435D-8156-809CDFA34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Cycle Hire 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CCA50-02EA-42BB-BF4A-985F79405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Richard Quelch, Chrissie Matthews, Dawn Newman</a:t>
            </a:r>
          </a:p>
        </p:txBody>
      </p:sp>
    </p:spTree>
    <p:extLst>
      <p:ext uri="{BB962C8B-B14F-4D97-AF65-F5344CB8AC3E}">
        <p14:creationId xmlns:p14="http://schemas.microsoft.com/office/powerpoint/2010/main" val="43588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E7902-BA7B-411D-BCCE-567996685BA2}"/>
              </a:ext>
            </a:extLst>
          </p:cNvPr>
          <p:cNvSpPr txBox="1"/>
          <p:nvPr/>
        </p:nvSpPr>
        <p:spPr>
          <a:xfrm>
            <a:off x="796955" y="402672"/>
            <a:ext cx="3858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Outliers</a:t>
            </a:r>
          </a:p>
          <a:p>
            <a:endParaRPr lang="en-GB" dirty="0"/>
          </a:p>
          <a:p>
            <a:r>
              <a:rPr lang="en-GB" sz="1500" dirty="0"/>
              <a:t>We ran the model again but removed outliers using </a:t>
            </a:r>
            <a:r>
              <a:rPr lang="en-GB" sz="1500" b="1" dirty="0"/>
              <a:t>IQR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47FEF-B509-4AFA-97D0-87172FB3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58" y="2004970"/>
            <a:ext cx="5373864" cy="4535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B609F-20DD-41A0-BBE2-B1174C80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03" y="1844484"/>
            <a:ext cx="5742264" cy="469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7CC69-BD04-4CF5-9D26-128C95EF63AC}"/>
              </a:ext>
            </a:extLst>
          </p:cNvPr>
          <p:cNvSpPr txBox="1"/>
          <p:nvPr/>
        </p:nvSpPr>
        <p:spPr>
          <a:xfrm>
            <a:off x="8456103" y="1122652"/>
            <a:ext cx="244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plots without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1B87F-97A6-47FA-BF55-B86B01462BCC}"/>
              </a:ext>
            </a:extLst>
          </p:cNvPr>
          <p:cNvSpPr txBox="1"/>
          <p:nvPr/>
        </p:nvSpPr>
        <p:spPr>
          <a:xfrm>
            <a:off x="226503" y="2004969"/>
            <a:ext cx="140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Box plots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84008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0C0701-F81A-43B2-BBF0-8482C70B6EED}"/>
              </a:ext>
            </a:extLst>
          </p:cNvPr>
          <p:cNvSpPr txBox="1"/>
          <p:nvPr/>
        </p:nvSpPr>
        <p:spPr>
          <a:xfrm>
            <a:off x="528506" y="385894"/>
            <a:ext cx="44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Linear Regression run 2 -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751F2-0956-45E0-B1C2-AC694D35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78" y="161210"/>
            <a:ext cx="4125897" cy="2766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5F5DB-77F8-4488-BDB7-3FA02734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64" y="3022976"/>
            <a:ext cx="4326142" cy="3117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6230EE-E327-46B0-BE1A-20A5B6EA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916" y="3156589"/>
            <a:ext cx="3988959" cy="31175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2B64AF-6F2B-46E1-A704-7CB298F55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44" y="996165"/>
            <a:ext cx="2269960" cy="14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8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E4386-74FD-4B6F-B247-EB3C1553288E}"/>
              </a:ext>
            </a:extLst>
          </p:cNvPr>
          <p:cNvSpPr txBox="1"/>
          <p:nvPr/>
        </p:nvSpPr>
        <p:spPr>
          <a:xfrm>
            <a:off x="503339" y="276837"/>
            <a:ext cx="319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Random Forest model -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89721-938F-4DD5-A05D-4EBB2922B230}"/>
              </a:ext>
            </a:extLst>
          </p:cNvPr>
          <p:cNvSpPr txBox="1"/>
          <p:nvPr/>
        </p:nvSpPr>
        <p:spPr>
          <a:xfrm>
            <a:off x="620784" y="864066"/>
            <a:ext cx="469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did not remove outliers as testing showed this reduced the R^2 value a 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0DB8A-A0C6-4E6F-9A87-BED91093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13" y="276837"/>
            <a:ext cx="2216278" cy="1371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CF1D3-8067-44C9-84A5-305AFF17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7" y="2543612"/>
            <a:ext cx="4697835" cy="3419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0156B-BDD7-4BBE-86DC-5057EDF43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696" y="2418436"/>
            <a:ext cx="4633562" cy="354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7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C074B0-B171-455F-BFB0-85D88733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3" y="1921620"/>
            <a:ext cx="2372892" cy="4368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225D8E-B75E-4578-89CE-01B40EB311EA}"/>
              </a:ext>
            </a:extLst>
          </p:cNvPr>
          <p:cNvSpPr txBox="1"/>
          <p:nvPr/>
        </p:nvSpPr>
        <p:spPr>
          <a:xfrm>
            <a:off x="570452" y="394283"/>
            <a:ext cx="432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Feature selection of Random Forest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696A6-2F82-4C76-BD88-7DC2445E6148}"/>
              </a:ext>
            </a:extLst>
          </p:cNvPr>
          <p:cNvSpPr txBox="1"/>
          <p:nvPr/>
        </p:nvSpPr>
        <p:spPr>
          <a:xfrm>
            <a:off x="724613" y="864120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used </a:t>
            </a:r>
            <a:r>
              <a:rPr lang="en-GB" dirty="0" err="1"/>
              <a:t>Sklearn</a:t>
            </a:r>
            <a:r>
              <a:rPr lang="en-GB" dirty="0"/>
              <a:t> </a:t>
            </a:r>
            <a:r>
              <a:rPr lang="en-GB" dirty="0" err="1"/>
              <a:t>ModelSelect</a:t>
            </a:r>
            <a:r>
              <a:rPr lang="en-GB" dirty="0"/>
              <a:t> to filter out features with importance less than 0.1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F35C2-A0D0-43F1-9E47-DCA8812C7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108" y="2406269"/>
            <a:ext cx="2372892" cy="15611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0F56C-0092-4822-9D9E-A7147F17FA81}"/>
              </a:ext>
            </a:extLst>
          </p:cNvPr>
          <p:cNvSpPr txBox="1"/>
          <p:nvPr/>
        </p:nvSpPr>
        <p:spPr>
          <a:xfrm>
            <a:off x="3658999" y="1971629"/>
            <a:ext cx="31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results were worse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C5AAFA-5EE5-4E64-849C-3F5E6EF07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395" y="176169"/>
            <a:ext cx="4669261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435A8C-8618-49AF-9C3D-13C7D433D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965" y="3186826"/>
            <a:ext cx="4154691" cy="29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28E2F6-3D6D-4243-A1B1-6FED6D58CAEB}"/>
              </a:ext>
            </a:extLst>
          </p:cNvPr>
          <p:cNvSpPr txBox="1"/>
          <p:nvPr/>
        </p:nvSpPr>
        <p:spPr>
          <a:xfrm>
            <a:off x="771788" y="427839"/>
            <a:ext cx="504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0FA-0D5E-4A07-8329-1260DCBC57A3}"/>
              </a:ext>
            </a:extLst>
          </p:cNvPr>
          <p:cNvSpPr txBox="1"/>
          <p:nvPr/>
        </p:nvSpPr>
        <p:spPr>
          <a:xfrm>
            <a:off x="771788" y="1115736"/>
            <a:ext cx="562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Temperature and precipitation feature have high predictive value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93A2C-30CB-49C7-9070-06577BF41C09}"/>
              </a:ext>
            </a:extLst>
          </p:cNvPr>
          <p:cNvSpPr txBox="1"/>
          <p:nvPr/>
        </p:nvSpPr>
        <p:spPr>
          <a:xfrm>
            <a:off x="771788" y="1987600"/>
            <a:ext cx="4613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zip code of the station, average income and number of venues, parks and schools also had high predictive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A2363-532F-4FB7-9BDD-EB5EABD4C870}"/>
              </a:ext>
            </a:extLst>
          </p:cNvPr>
          <p:cNvSpPr txBox="1"/>
          <p:nvPr/>
        </p:nvSpPr>
        <p:spPr>
          <a:xfrm>
            <a:off x="771787" y="3237992"/>
            <a:ext cx="461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number of bike docks in the station also played a part in the number of trips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A4889-0635-4B17-8C3E-BE1BA3B67ACE}"/>
              </a:ext>
            </a:extLst>
          </p:cNvPr>
          <p:cNvSpPr txBox="1"/>
          <p:nvPr/>
        </p:nvSpPr>
        <p:spPr>
          <a:xfrm>
            <a:off x="771787" y="4160938"/>
            <a:ext cx="4488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time of the year were also important suggesting people take other forms of transport when it likely to be rainy or cold</a:t>
            </a:r>
          </a:p>
          <a:p>
            <a:endParaRPr lang="en-GB" dirty="0"/>
          </a:p>
          <a:p>
            <a:r>
              <a:rPr lang="en-GB" dirty="0"/>
              <a:t>Day of the week also features highly, suggesting a lot of commuters use bikes during the week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2BD086-1AF7-4E57-A0BC-412B5B9F3D7F}"/>
              </a:ext>
            </a:extLst>
          </p:cNvPr>
          <p:cNvSpPr txBox="1"/>
          <p:nvPr/>
        </p:nvSpPr>
        <p:spPr>
          <a:xfrm>
            <a:off x="7038363" y="276837"/>
            <a:ext cx="420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Improvements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2BFD2-9027-4C4B-B6B7-D637BC3DAA6B}"/>
              </a:ext>
            </a:extLst>
          </p:cNvPr>
          <p:cNvSpPr txBox="1"/>
          <p:nvPr/>
        </p:nvSpPr>
        <p:spPr>
          <a:xfrm>
            <a:off x="7038363" y="1115736"/>
            <a:ext cx="42699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Carry out Grid Search Cross Validation on the Random Forest – we did not have the processing power for this</a:t>
            </a:r>
          </a:p>
          <a:p>
            <a:endParaRPr lang="en-GB" dirty="0"/>
          </a:p>
          <a:p>
            <a:r>
              <a:rPr lang="en-GB" dirty="0"/>
              <a:t>Event schedules at each venue would indicate when people were travelling nearby</a:t>
            </a:r>
          </a:p>
          <a:p>
            <a:endParaRPr lang="en-GB" dirty="0"/>
          </a:p>
          <a:p>
            <a:r>
              <a:rPr lang="en-GB" dirty="0"/>
              <a:t>Perhaps have dummy variables for each day in the dataset rather than for </a:t>
            </a:r>
            <a:r>
              <a:rPr lang="en-GB" dirty="0" err="1"/>
              <a:t>month_year</a:t>
            </a:r>
            <a:r>
              <a:rPr lang="en-GB" dirty="0"/>
              <a:t> and day of the week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2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23F3E-3605-49FE-9B06-892C5A0AF59D}"/>
              </a:ext>
            </a:extLst>
          </p:cNvPr>
          <p:cNvSpPr/>
          <p:nvPr/>
        </p:nvSpPr>
        <p:spPr>
          <a:xfrm>
            <a:off x="908807" y="3499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Data prep and cleaning</a:t>
            </a:r>
          </a:p>
          <a:p>
            <a:endParaRPr lang="en-GB" b="1" dirty="0"/>
          </a:p>
          <a:p>
            <a:r>
              <a:rPr lang="en-GB" dirty="0"/>
              <a:t>After importing the trips, stations and weather data we removed duplicates such as duplicate trips, removed unnecessary  and corelated columns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4D7F0-0441-468A-B4D3-881AD6E8E99C}"/>
              </a:ext>
            </a:extLst>
          </p:cNvPr>
          <p:cNvSpPr/>
          <p:nvPr/>
        </p:nvSpPr>
        <p:spPr>
          <a:xfrm>
            <a:off x="908807" y="2002168"/>
            <a:ext cx="649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formatted some of the </a:t>
            </a:r>
            <a:r>
              <a:rPr lang="en-GB" dirty="0" err="1"/>
              <a:t>dataframes</a:t>
            </a:r>
            <a:r>
              <a:rPr lang="en-GB" dirty="0"/>
              <a:t> from tasks D1 to D5</a:t>
            </a:r>
          </a:p>
          <a:p>
            <a:endParaRPr lang="en-GB" dirty="0"/>
          </a:p>
          <a:p>
            <a:r>
              <a:rPr lang="en-GB" dirty="0"/>
              <a:t>This brought extra data into the model:</a:t>
            </a:r>
          </a:p>
          <a:p>
            <a:r>
              <a:rPr lang="en-GB" dirty="0"/>
              <a:t>	- Number of owners per </a:t>
            </a:r>
            <a:r>
              <a:rPr lang="en-GB" dirty="0" err="1"/>
              <a:t>zipcode</a:t>
            </a:r>
            <a:r>
              <a:rPr lang="en-GB" dirty="0"/>
              <a:t>, the number</a:t>
            </a:r>
          </a:p>
          <a:p>
            <a:r>
              <a:rPr lang="en-GB" dirty="0"/>
              <a:t>	- Income data per </a:t>
            </a:r>
            <a:r>
              <a:rPr lang="en-GB" dirty="0" err="1"/>
              <a:t>zipcode</a:t>
            </a:r>
            <a:endParaRPr lang="en-GB" dirty="0"/>
          </a:p>
          <a:p>
            <a:r>
              <a:rPr lang="en-GB" dirty="0"/>
              <a:t>	- Number of schools near to each station</a:t>
            </a:r>
          </a:p>
          <a:p>
            <a:r>
              <a:rPr lang="en-GB" dirty="0"/>
              <a:t>	- Number of parks near to each station</a:t>
            </a:r>
          </a:p>
          <a:p>
            <a:r>
              <a:rPr lang="en-GB" dirty="0"/>
              <a:t>	- Number of venues near to each station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B2878-233F-44C6-852E-ACBD6D0E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233" y="2126515"/>
            <a:ext cx="3277271" cy="20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109F3-A20C-45F7-B893-29F4C905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43" y="148905"/>
            <a:ext cx="5829300" cy="339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37674C-E39B-4ABA-B4F0-31222421E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16"/>
          <a:stretch/>
        </p:blipFill>
        <p:spPr>
          <a:xfrm>
            <a:off x="375757" y="3137482"/>
            <a:ext cx="5321503" cy="3083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BE8D28-3263-45BE-B4D1-9E7C4CEA0320}"/>
              </a:ext>
            </a:extLst>
          </p:cNvPr>
          <p:cNvSpPr txBox="1"/>
          <p:nvPr/>
        </p:nvSpPr>
        <p:spPr>
          <a:xfrm>
            <a:off x="808706" y="275160"/>
            <a:ext cx="5033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Trip count per month is higher in summer</a:t>
            </a:r>
          </a:p>
          <a:p>
            <a:endParaRPr lang="en-GB" dirty="0"/>
          </a:p>
          <a:p>
            <a:r>
              <a:rPr lang="en-GB" dirty="0"/>
              <a:t>We also plot for </a:t>
            </a:r>
            <a:r>
              <a:rPr lang="en-GB" dirty="0" err="1"/>
              <a:t>month_year</a:t>
            </a:r>
            <a:r>
              <a:rPr lang="en-GB" dirty="0"/>
              <a:t> which showed lower numbers in 2016, so we chose to create a feature for </a:t>
            </a:r>
            <a:r>
              <a:rPr lang="en-GB" dirty="0" err="1"/>
              <a:t>month_year</a:t>
            </a:r>
            <a:r>
              <a:rPr lang="en-GB" dirty="0"/>
              <a:t> for our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B54DC-1F3F-46ED-B0F1-FE42C5E2292E}"/>
              </a:ext>
            </a:extLst>
          </p:cNvPr>
          <p:cNvSpPr txBox="1"/>
          <p:nvPr/>
        </p:nvSpPr>
        <p:spPr>
          <a:xfrm>
            <a:off x="6341992" y="4679368"/>
            <a:ext cx="411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Weekdays have much lower demand for bikes suggesting that a lot of cycle hire demand comes from commuters</a:t>
            </a:r>
          </a:p>
        </p:txBody>
      </p:sp>
    </p:spTree>
    <p:extLst>
      <p:ext uri="{BB962C8B-B14F-4D97-AF65-F5344CB8AC3E}">
        <p14:creationId xmlns:p14="http://schemas.microsoft.com/office/powerpoint/2010/main" val="6752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48C0C-B35B-48ED-9900-D93CFFFE33AF}"/>
              </a:ext>
            </a:extLst>
          </p:cNvPr>
          <p:cNvSpPr txBox="1"/>
          <p:nvPr/>
        </p:nvSpPr>
        <p:spPr>
          <a:xfrm>
            <a:off x="696286" y="664131"/>
            <a:ext cx="40267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Imputing missing values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Gust speed</a:t>
            </a:r>
            <a:r>
              <a:rPr lang="en-GB" dirty="0"/>
              <a:t> column was missing in 185 out of 689 rows in the weather </a:t>
            </a:r>
            <a:r>
              <a:rPr lang="en-GB" dirty="0" err="1"/>
              <a:t>dataframe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used </a:t>
            </a:r>
            <a:r>
              <a:rPr lang="en-GB" b="1" dirty="0" err="1"/>
              <a:t>IterativeImputer</a:t>
            </a:r>
            <a:r>
              <a:rPr lang="en-GB" dirty="0"/>
              <a:t> - this imputes missing values based off the relationships/collinearity between each column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(For </a:t>
            </a:r>
            <a:r>
              <a:rPr lang="en-GB" b="1" dirty="0"/>
              <a:t>weather</a:t>
            </a:r>
            <a:r>
              <a:rPr lang="en-GB" dirty="0"/>
              <a:t> </a:t>
            </a:r>
            <a:r>
              <a:rPr lang="en-GB" b="1" dirty="0"/>
              <a:t>events </a:t>
            </a:r>
            <a:r>
              <a:rPr lang="en-GB" dirty="0"/>
              <a:t>column we imputed ‘Clear’ for any days that had no 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25C77-92EF-42D8-B3C8-3CCC83315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6"/>
          <a:stretch/>
        </p:blipFill>
        <p:spPr>
          <a:xfrm>
            <a:off x="6096000" y="317777"/>
            <a:ext cx="5064154" cy="2162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CCEF1-EE8E-4322-8911-4C84893F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57" y="2895600"/>
            <a:ext cx="20669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39BD3-2C2A-43B7-BA9C-2D30B0B1B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453" y="3844648"/>
            <a:ext cx="6534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2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4098D-0CB6-4A8D-813B-58C0DEBE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336"/>
            <a:ext cx="5742286" cy="5231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0BB20-A7A9-4C36-BB7D-589BA263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846" y="1041277"/>
            <a:ext cx="5737373" cy="504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3278B-5717-4280-9D8E-A0EC5AA894F2}"/>
              </a:ext>
            </a:extLst>
          </p:cNvPr>
          <p:cNvSpPr txBox="1"/>
          <p:nvPr/>
        </p:nvSpPr>
        <p:spPr>
          <a:xfrm>
            <a:off x="6286846" y="183898"/>
            <a:ext cx="496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Weather data had a lot of </a:t>
            </a:r>
            <a:r>
              <a:rPr lang="en-GB" b="1" dirty="0"/>
              <a:t>multi collinearity</a:t>
            </a:r>
            <a:r>
              <a:rPr lang="en-GB" dirty="0"/>
              <a:t> so we removed a lot of the 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8D52D-E066-48D9-B424-E77784EC7E99}"/>
              </a:ext>
            </a:extLst>
          </p:cNvPr>
          <p:cNvSpPr txBox="1"/>
          <p:nvPr/>
        </p:nvSpPr>
        <p:spPr>
          <a:xfrm>
            <a:off x="369116" y="234892"/>
            <a:ext cx="27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Weather correlation</a:t>
            </a:r>
          </a:p>
        </p:txBody>
      </p:sp>
    </p:spTree>
    <p:extLst>
      <p:ext uri="{BB962C8B-B14F-4D97-AF65-F5344CB8AC3E}">
        <p14:creationId xmlns:p14="http://schemas.microsoft.com/office/powerpoint/2010/main" val="316525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79A45-9194-46AD-A431-3756852C6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066" y="482148"/>
            <a:ext cx="8620125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6649D-B858-478B-A5E2-16433014FC07}"/>
              </a:ext>
            </a:extLst>
          </p:cNvPr>
          <p:cNvSpPr txBox="1"/>
          <p:nvPr/>
        </p:nvSpPr>
        <p:spPr>
          <a:xfrm>
            <a:off x="296543" y="1108537"/>
            <a:ext cx="2608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used </a:t>
            </a:r>
            <a:r>
              <a:rPr lang="en-GB" b="1" dirty="0"/>
              <a:t>grouped-by</a:t>
            </a:r>
            <a:r>
              <a:rPr lang="en-GB" dirty="0"/>
              <a:t> to count the number of trips per station per day</a:t>
            </a:r>
          </a:p>
          <a:p>
            <a:endParaRPr lang="en-GB" dirty="0"/>
          </a:p>
          <a:p>
            <a:r>
              <a:rPr lang="en-GB" dirty="0"/>
              <a:t>And then  merged with the weather </a:t>
            </a:r>
            <a:r>
              <a:rPr lang="en-GB" dirty="0" err="1"/>
              <a:t>dataframe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52547-4063-4CBD-B90F-48C7A704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65" y="2976496"/>
            <a:ext cx="8696325" cy="2990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9085AD-B339-472B-84F3-BFA48D5BC10F}"/>
              </a:ext>
            </a:extLst>
          </p:cNvPr>
          <p:cNvSpPr txBox="1"/>
          <p:nvPr/>
        </p:nvSpPr>
        <p:spPr>
          <a:xfrm>
            <a:off x="360728" y="3659022"/>
            <a:ext cx="2608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Geopy</a:t>
            </a:r>
            <a:r>
              <a:rPr lang="en-GB" dirty="0"/>
              <a:t> was used to get the </a:t>
            </a:r>
            <a:r>
              <a:rPr lang="en-GB" dirty="0" err="1"/>
              <a:t>zipcode</a:t>
            </a:r>
            <a:r>
              <a:rPr lang="en-GB" dirty="0"/>
              <a:t> for each station</a:t>
            </a:r>
          </a:p>
          <a:p>
            <a:endParaRPr lang="en-GB" dirty="0"/>
          </a:p>
          <a:p>
            <a:r>
              <a:rPr lang="en-GB" dirty="0"/>
              <a:t>We used this to merge </a:t>
            </a:r>
            <a:r>
              <a:rPr lang="en-GB" dirty="0" err="1"/>
              <a:t>dataframes</a:t>
            </a:r>
            <a:r>
              <a:rPr lang="en-GB" dirty="0"/>
              <a:t> for schools, parks and venues near to each station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AA60E-EB5E-487A-87B2-E40CFABAC3FB}"/>
              </a:ext>
            </a:extLst>
          </p:cNvPr>
          <p:cNvSpPr txBox="1"/>
          <p:nvPr/>
        </p:nvSpPr>
        <p:spPr>
          <a:xfrm>
            <a:off x="359809" y="159971"/>
            <a:ext cx="34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Merging </a:t>
            </a:r>
            <a:r>
              <a:rPr lang="en-GB" b="1" dirty="0" err="1"/>
              <a:t>dataframes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4920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D10A0-960A-4EBC-9D79-8ADF9C289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718" y="4580116"/>
            <a:ext cx="7886700" cy="1457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6F3CE-8D65-409F-ACAB-0B85E84E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402" y="2409825"/>
            <a:ext cx="1428750" cy="203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CD6F85-E079-49E9-8A82-D162A057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402" y="635098"/>
            <a:ext cx="5686425" cy="1400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1E5DD5-B7C5-4B68-95B2-D8D4E764D0AC}"/>
              </a:ext>
            </a:extLst>
          </p:cNvPr>
          <p:cNvSpPr txBox="1"/>
          <p:nvPr/>
        </p:nvSpPr>
        <p:spPr>
          <a:xfrm>
            <a:off x="556710" y="1097557"/>
            <a:ext cx="33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merged </a:t>
            </a:r>
            <a:r>
              <a:rPr lang="en-GB" b="1" dirty="0"/>
              <a:t>income data </a:t>
            </a:r>
            <a:r>
              <a:rPr lang="en-GB" dirty="0"/>
              <a:t>for each </a:t>
            </a:r>
            <a:r>
              <a:rPr lang="en-GB" dirty="0" err="1"/>
              <a:t>zipcode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2CC92-D8E9-431D-A539-C9FD3D24F527}"/>
              </a:ext>
            </a:extLst>
          </p:cNvPr>
          <p:cNvSpPr txBox="1"/>
          <p:nvPr/>
        </p:nvSpPr>
        <p:spPr>
          <a:xfrm>
            <a:off x="556710" y="3105834"/>
            <a:ext cx="33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merged </a:t>
            </a:r>
            <a:r>
              <a:rPr lang="en-GB" b="1" dirty="0"/>
              <a:t>dog owners</a:t>
            </a:r>
            <a:r>
              <a:rPr lang="en-GB" dirty="0"/>
              <a:t> per zip code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41FD-4393-426F-91D0-8603D096699D}"/>
              </a:ext>
            </a:extLst>
          </p:cNvPr>
          <p:cNvSpPr txBox="1"/>
          <p:nvPr/>
        </p:nvSpPr>
        <p:spPr>
          <a:xfrm>
            <a:off x="556710" y="5114111"/>
            <a:ext cx="334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merged data on the number of </a:t>
            </a:r>
            <a:r>
              <a:rPr lang="en-GB" b="1" dirty="0"/>
              <a:t>schools, parks and venues</a:t>
            </a:r>
            <a:r>
              <a:rPr lang="en-GB" dirty="0"/>
              <a:t> within the locality of each station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B6B2B-6552-417C-80FF-9B163425681B}"/>
              </a:ext>
            </a:extLst>
          </p:cNvPr>
          <p:cNvSpPr txBox="1"/>
          <p:nvPr/>
        </p:nvSpPr>
        <p:spPr>
          <a:xfrm>
            <a:off x="687896" y="134224"/>
            <a:ext cx="34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Merging </a:t>
            </a:r>
            <a:r>
              <a:rPr lang="en-GB" b="1" dirty="0" err="1"/>
              <a:t>dataframes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5265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2C45ED-88EB-4C1A-B481-8E0DAE3B1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41"/>
          <a:stretch/>
        </p:blipFill>
        <p:spPr>
          <a:xfrm>
            <a:off x="240864" y="67112"/>
            <a:ext cx="5640967" cy="5595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039CD-603B-4E83-8AA1-1952A7FAF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72" y="1883608"/>
            <a:ext cx="4471701" cy="4230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665B0-9899-4FC2-8BFF-305F30B21714}"/>
              </a:ext>
            </a:extLst>
          </p:cNvPr>
          <p:cNvSpPr txBox="1"/>
          <p:nvPr/>
        </p:nvSpPr>
        <p:spPr>
          <a:xfrm>
            <a:off x="6241409" y="138668"/>
            <a:ext cx="5799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merging the </a:t>
            </a:r>
            <a:r>
              <a:rPr lang="en-GB" dirty="0" err="1"/>
              <a:t>dataframes</a:t>
            </a:r>
            <a:r>
              <a:rPr lang="en-GB" dirty="0"/>
              <a:t>, we removed highly correlated columns</a:t>
            </a:r>
          </a:p>
          <a:p>
            <a:endParaRPr lang="en-GB" dirty="0"/>
          </a:p>
          <a:p>
            <a:r>
              <a:rPr lang="en-GB" dirty="0"/>
              <a:t>  We encoded the categorical variables using </a:t>
            </a:r>
            <a:r>
              <a:rPr lang="en-GB" b="1" dirty="0"/>
              <a:t>One-Hot encoding</a:t>
            </a:r>
            <a:r>
              <a:rPr lang="en-GB" dirty="0"/>
              <a:t>. This left us with 111 columns of numerical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88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CFA95-4B9E-42CB-AAC1-93C15DAC3070}"/>
              </a:ext>
            </a:extLst>
          </p:cNvPr>
          <p:cNvSpPr txBox="1"/>
          <p:nvPr/>
        </p:nvSpPr>
        <p:spPr>
          <a:xfrm>
            <a:off x="654341" y="318782"/>
            <a:ext cx="499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Linear Regression Model</a:t>
            </a:r>
          </a:p>
          <a:p>
            <a:endParaRPr lang="en-GB" dirty="0"/>
          </a:p>
          <a:p>
            <a:r>
              <a:rPr lang="en-GB" dirty="0"/>
              <a:t>We scaled the data using z-scores because Linear Regression assumes the data is normalised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D199C-D6B8-4358-975D-3285295A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07" y="1844496"/>
            <a:ext cx="2402048" cy="1405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C285D-A9A3-4A6B-A447-9798880E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536" y="176008"/>
            <a:ext cx="4281881" cy="3119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6033F-945C-45BC-BD19-55444BA64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762" y="3406988"/>
            <a:ext cx="4145604" cy="3147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BBABF-5C7F-4CC0-8614-1A43BC318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235" y="3295664"/>
            <a:ext cx="4426590" cy="32583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CCBA48-154B-4250-B721-97C16005CA50}"/>
              </a:ext>
            </a:extLst>
          </p:cNvPr>
          <p:cNvSpPr txBox="1"/>
          <p:nvPr/>
        </p:nvSpPr>
        <p:spPr>
          <a:xfrm>
            <a:off x="569403" y="1772811"/>
            <a:ext cx="2944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split the data in a 20 – 80 split</a:t>
            </a:r>
          </a:p>
          <a:p>
            <a:endParaRPr lang="en-GB" dirty="0"/>
          </a:p>
          <a:p>
            <a:r>
              <a:rPr lang="en-GB" dirty="0"/>
              <a:t>Our target variable was </a:t>
            </a:r>
            <a:r>
              <a:rPr lang="en-GB" b="1" dirty="0"/>
              <a:t>trip counts</a:t>
            </a:r>
          </a:p>
        </p:txBody>
      </p:sp>
    </p:spTree>
    <p:extLst>
      <p:ext uri="{BB962C8B-B14F-4D97-AF65-F5344CB8AC3E}">
        <p14:creationId xmlns:p14="http://schemas.microsoft.com/office/powerpoint/2010/main" val="2046295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585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Cycle Hire Regression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</cp:revision>
  <dcterms:created xsi:type="dcterms:W3CDTF">2024-01-26T13:23:19Z</dcterms:created>
  <dcterms:modified xsi:type="dcterms:W3CDTF">2024-01-26T16:16:49Z</dcterms:modified>
</cp:coreProperties>
</file>