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5" r:id="rId5"/>
    <p:sldId id="267" r:id="rId6"/>
    <p:sldId id="268" r:id="rId7"/>
    <p:sldId id="269" r:id="rId8"/>
    <p:sldId id="270" r:id="rId9"/>
    <p:sldId id="271" r:id="rId10"/>
    <p:sldId id="273" r:id="rId11"/>
    <p:sldId id="274" r:id="rId12"/>
    <p:sldId id="275"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00"/>
    <a:srgbClr val="FFFF47"/>
    <a:srgbClr val="FFFF97"/>
    <a:srgbClr val="DE0000"/>
    <a:srgbClr val="C00000"/>
    <a:srgbClr val="A5A5A5"/>
    <a:srgbClr val="FFC000"/>
    <a:srgbClr val="FF0000"/>
    <a:srgbClr val="FFA6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showGuides="1">
      <p:cViewPr>
        <p:scale>
          <a:sx n="90" d="100"/>
          <a:sy n="90" d="100"/>
        </p:scale>
        <p:origin x="446" y="-3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97"/>
            <a:ext cx="12192000" cy="6857006"/>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130" y="806825"/>
            <a:ext cx="11290423" cy="6050208"/>
          </a:xfrm>
          <a:prstGeom prst="rect">
            <a:avLst/>
          </a:prstGeom>
        </p:spPr>
      </p:pic>
      <p:pic>
        <p:nvPicPr>
          <p:cNvPr id="10" name="Imagen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77556" y="5073949"/>
            <a:ext cx="3550927" cy="1783084"/>
          </a:xfrm>
          <a:prstGeom prst="rect">
            <a:avLst/>
          </a:prstGeom>
        </p:spPr>
      </p:pic>
    </p:spTree>
    <p:extLst>
      <p:ext uri="{BB962C8B-B14F-4D97-AF65-F5344CB8AC3E}">
        <p14:creationId xmlns:p14="http://schemas.microsoft.com/office/powerpoint/2010/main" val="243051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894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354055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47600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333677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PE">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72660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PE">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8394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PE">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70753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PE">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8413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PE">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88918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PE">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92210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251B1-014D-45D4-9DCF-213BCAE03A44}" type="datetimeFigureOut">
              <a:rPr lang="es-PE" smtClean="0">
                <a:solidFill>
                  <a:prstClr val="black">
                    <a:tint val="75000"/>
                  </a:prstClr>
                </a:solidFill>
              </a:rPr>
              <a:pPr/>
              <a:t>14/08/2020</a:t>
            </a:fld>
            <a:endParaRPr lang="es-PE">
              <a:solidFill>
                <a:prstClr val="black">
                  <a:tint val="75000"/>
                </a:prstClr>
              </a:solidFill>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solidFill>
                <a:prstClr val="black">
                  <a:tint val="75000"/>
                </a:prstClr>
              </a:solidFill>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5153E-F9DF-420B-9A6F-97E3EB3BBE22}" type="slidenum">
              <a:rPr lang="es-PE" smtClean="0">
                <a:solidFill>
                  <a:prstClr val="black">
                    <a:tint val="75000"/>
                  </a:prstClr>
                </a:solidFill>
              </a:rPr>
              <a:pPr/>
              <a:t>‹Nº›</a:t>
            </a:fld>
            <a:endParaRPr lang="es-PE">
              <a:solidFill>
                <a:prstClr val="black">
                  <a:tint val="75000"/>
                </a:prstClr>
              </a:solidFill>
            </a:endParaRPr>
          </a:p>
        </p:txBody>
      </p:sp>
      <p:grpSp>
        <p:nvGrpSpPr>
          <p:cNvPr id="7" name="Grupo 6"/>
          <p:cNvGrpSpPr/>
          <p:nvPr userDrawn="1"/>
        </p:nvGrpSpPr>
        <p:grpSpPr>
          <a:xfrm>
            <a:off x="-1" y="-6402"/>
            <a:ext cx="12192001" cy="6864402"/>
            <a:chOff x="-1" y="-6402"/>
            <a:chExt cx="12192001" cy="6864402"/>
          </a:xfrm>
        </p:grpSpPr>
        <p:pic>
          <p:nvPicPr>
            <p:cNvPr id="8" name="Imagen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789917" y="6153911"/>
              <a:ext cx="1402083" cy="704089"/>
            </a:xfrm>
            <a:prstGeom prst="rect">
              <a:avLst/>
            </a:prstGeom>
          </p:spPr>
        </p:pic>
        <p:pic>
          <p:nvPicPr>
            <p:cNvPr id="9" name="Imagen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 y="-6402"/>
              <a:ext cx="12192000" cy="1020861"/>
            </a:xfrm>
            <a:prstGeom prst="rect">
              <a:avLst/>
            </a:prstGeom>
          </p:spPr>
        </p:pic>
        <p:pic>
          <p:nvPicPr>
            <p:cNvPr id="10" name="Imagen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5961886"/>
              <a:ext cx="896114" cy="896114"/>
            </a:xfrm>
            <a:prstGeom prst="rect">
              <a:avLst/>
            </a:prstGeom>
          </p:spPr>
        </p:pic>
      </p:grpSp>
    </p:spTree>
    <p:extLst>
      <p:ext uri="{BB962C8B-B14F-4D97-AF65-F5344CB8AC3E}">
        <p14:creationId xmlns:p14="http://schemas.microsoft.com/office/powerpoint/2010/main" val="3915556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75760" y="1565534"/>
            <a:ext cx="9939130" cy="1283598"/>
          </a:xfrm>
        </p:spPr>
        <p:txBody>
          <a:bodyPr>
            <a:noAutofit/>
          </a:bodyPr>
          <a:lstStyle/>
          <a:p>
            <a:r>
              <a:rPr lang="es-ES" dirty="0">
                <a:solidFill>
                  <a:schemeClr val="bg1"/>
                </a:solidFill>
                <a:latin typeface="+mn-lt"/>
                <a:cs typeface="Arial" panose="020B0604020202020204" pitchFamily="34" charset="0"/>
              </a:rPr>
              <a:t>ANÁLISIS DE SENTIMIENTOS EN LA RED SOCIAL TWITTER</a:t>
            </a:r>
            <a:endParaRPr lang="es-PE" dirty="0">
              <a:solidFill>
                <a:schemeClr val="bg1"/>
              </a:solidFill>
              <a:latin typeface="+mn-lt"/>
              <a:cs typeface="Arial" panose="020B0604020202020204" pitchFamily="34" charset="0"/>
            </a:endParaRPr>
          </a:p>
        </p:txBody>
      </p:sp>
      <p:sp>
        <p:nvSpPr>
          <p:cNvPr id="4" name="Rectángulo 3"/>
          <p:cNvSpPr/>
          <p:nvPr/>
        </p:nvSpPr>
        <p:spPr>
          <a:xfrm>
            <a:off x="1922293" y="200837"/>
            <a:ext cx="8347413" cy="523220"/>
          </a:xfrm>
          <a:prstGeom prst="rect">
            <a:avLst/>
          </a:prstGeom>
        </p:spPr>
        <p:txBody>
          <a:bodyPr wrap="none">
            <a:spAutoFit/>
          </a:bodyPr>
          <a:lstStyle/>
          <a:p>
            <a:r>
              <a:rPr lang="es-ES" sz="2800" dirty="0">
                <a:solidFill>
                  <a:schemeClr val="bg1"/>
                </a:solidFill>
                <a:cs typeface="Arial" panose="020B0604020202020204" pitchFamily="34" charset="0"/>
              </a:rPr>
              <a:t>ESCUELA DE INGENIERÍA DE COMPUTACIÓN Y SISTEMAS</a:t>
            </a:r>
          </a:p>
        </p:txBody>
      </p:sp>
      <p:sp>
        <p:nvSpPr>
          <p:cNvPr id="7" name="Rectángulo 6"/>
          <p:cNvSpPr/>
          <p:nvPr/>
        </p:nvSpPr>
        <p:spPr>
          <a:xfrm>
            <a:off x="7189224" y="4008272"/>
            <a:ext cx="4025666" cy="923330"/>
          </a:xfrm>
          <a:prstGeom prst="rect">
            <a:avLst/>
          </a:prstGeom>
        </p:spPr>
        <p:txBody>
          <a:bodyPr wrap="square">
            <a:spAutoFit/>
          </a:bodyPr>
          <a:lstStyle/>
          <a:p>
            <a:r>
              <a:rPr lang="es-ES" b="1" dirty="0">
                <a:solidFill>
                  <a:schemeClr val="bg1"/>
                </a:solidFill>
                <a:cs typeface="Arial" panose="020B0604020202020204" pitchFamily="34" charset="0"/>
              </a:rPr>
              <a:t>DOCENTES:</a:t>
            </a:r>
          </a:p>
          <a:p>
            <a:r>
              <a:rPr lang="es-ES" dirty="0">
                <a:solidFill>
                  <a:schemeClr val="bg1"/>
                </a:solidFill>
                <a:cs typeface="Arial" panose="020B0604020202020204" pitchFamily="34" charset="0"/>
              </a:rPr>
              <a:t>Ing. Walter Manuel Cueva Chávez</a:t>
            </a:r>
          </a:p>
          <a:p>
            <a:r>
              <a:rPr lang="es-ES" dirty="0">
                <a:solidFill>
                  <a:schemeClr val="bg1"/>
                </a:solidFill>
                <a:cs typeface="Arial" panose="020B0604020202020204" pitchFamily="34" charset="0"/>
              </a:rPr>
              <a:t>Ing. Alí Alfonso Lozano Chu</a:t>
            </a:r>
          </a:p>
        </p:txBody>
      </p:sp>
      <p:sp>
        <p:nvSpPr>
          <p:cNvPr id="8" name="Rectángulo 7"/>
          <p:cNvSpPr/>
          <p:nvPr/>
        </p:nvSpPr>
        <p:spPr>
          <a:xfrm>
            <a:off x="1766931" y="5157937"/>
            <a:ext cx="3945229" cy="923330"/>
          </a:xfrm>
          <a:prstGeom prst="rect">
            <a:avLst/>
          </a:prstGeom>
        </p:spPr>
        <p:txBody>
          <a:bodyPr wrap="square">
            <a:spAutoFit/>
          </a:bodyPr>
          <a:lstStyle/>
          <a:p>
            <a:r>
              <a:rPr lang="es-ES" b="1" dirty="0">
                <a:solidFill>
                  <a:schemeClr val="bg1"/>
                </a:solidFill>
              </a:rPr>
              <a:t>A</a:t>
            </a:r>
            <a:r>
              <a:rPr lang="es-PE" b="1" dirty="0">
                <a:solidFill>
                  <a:schemeClr val="bg1"/>
                </a:solidFill>
              </a:rPr>
              <a:t>UTORES:</a:t>
            </a:r>
          </a:p>
          <a:p>
            <a:r>
              <a:rPr lang="es-PE" b="1" dirty="0">
                <a:solidFill>
                  <a:schemeClr val="bg1"/>
                </a:solidFill>
              </a:rPr>
              <a:t>      Liberato Bernal, Diego Edinson</a:t>
            </a:r>
          </a:p>
          <a:p>
            <a:r>
              <a:rPr lang="es-PE" b="1" dirty="0">
                <a:solidFill>
                  <a:schemeClr val="bg1"/>
                </a:solidFill>
              </a:rPr>
              <a:t>      Quilcat Pesantes, Rodrigo Miguel</a:t>
            </a:r>
          </a:p>
        </p:txBody>
      </p:sp>
      <p:sp>
        <p:nvSpPr>
          <p:cNvPr id="9" name="Rectángulo 8"/>
          <p:cNvSpPr/>
          <p:nvPr/>
        </p:nvSpPr>
        <p:spPr>
          <a:xfrm>
            <a:off x="2717714" y="2951946"/>
            <a:ext cx="6756572" cy="954107"/>
          </a:xfrm>
          <a:prstGeom prst="rect">
            <a:avLst/>
          </a:prstGeom>
        </p:spPr>
        <p:txBody>
          <a:bodyPr wrap="square">
            <a:spAutoFit/>
          </a:bodyPr>
          <a:lstStyle/>
          <a:p>
            <a:pPr algn="ctr"/>
            <a:r>
              <a:rPr lang="es-ES" sz="2800" b="1" dirty="0">
                <a:solidFill>
                  <a:schemeClr val="bg1"/>
                </a:solidFill>
                <a:cs typeface="Arial" panose="020B0604020202020204" pitchFamily="34" charset="0"/>
              </a:rPr>
              <a:t>NIVEL DE APROBACIÓN VACUNA RUSA CONTRA EL COVID-19</a:t>
            </a:r>
          </a:p>
        </p:txBody>
      </p:sp>
      <p:sp>
        <p:nvSpPr>
          <p:cNvPr id="3" name="Rectángulo 6">
            <a:extLst>
              <a:ext uri="{FF2B5EF4-FFF2-40B4-BE49-F238E27FC236}">
                <a16:creationId xmlns:a16="http://schemas.microsoft.com/office/drawing/2014/main" id="{CE4A55C1-CAD3-44C7-A6EC-AEDD3F0B0F60}"/>
              </a:ext>
            </a:extLst>
          </p:cNvPr>
          <p:cNvSpPr/>
          <p:nvPr/>
        </p:nvSpPr>
        <p:spPr>
          <a:xfrm>
            <a:off x="1766931" y="4142034"/>
            <a:ext cx="4577067" cy="646331"/>
          </a:xfrm>
          <a:prstGeom prst="rect">
            <a:avLst/>
          </a:prstGeom>
        </p:spPr>
        <p:txBody>
          <a:bodyPr wrap="square">
            <a:spAutoFit/>
          </a:bodyPr>
          <a:lstStyle/>
          <a:p>
            <a:r>
              <a:rPr lang="es-ES" b="1" dirty="0">
                <a:solidFill>
                  <a:schemeClr val="bg1"/>
                </a:solidFill>
                <a:cs typeface="Arial" panose="020B0604020202020204" pitchFamily="34" charset="0"/>
              </a:rPr>
              <a:t>CURSO:</a:t>
            </a:r>
          </a:p>
          <a:p>
            <a:r>
              <a:rPr lang="es-ES" b="1" dirty="0">
                <a:solidFill>
                  <a:schemeClr val="bg1"/>
                </a:solidFill>
                <a:cs typeface="Arial" panose="020B0604020202020204" pitchFamily="34" charset="0"/>
              </a:rPr>
              <a:t>Administración y Arquitectura de Mainframes</a:t>
            </a:r>
            <a:endParaRPr lang="es-ES" dirty="0">
              <a:solidFill>
                <a:schemeClr val="bg1"/>
              </a:solidFill>
              <a:cs typeface="Arial" panose="020B0604020202020204" pitchFamily="34" charset="0"/>
            </a:endParaRPr>
          </a:p>
        </p:txBody>
      </p:sp>
    </p:spTree>
    <p:extLst>
      <p:ext uri="{BB962C8B-B14F-4D97-AF65-F5344CB8AC3E}">
        <p14:creationId xmlns:p14="http://schemas.microsoft.com/office/powerpoint/2010/main" val="94763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5447-60B8-423C-8644-3DFC9A5E5DDA}"/>
              </a:ext>
            </a:extLst>
          </p:cNvPr>
          <p:cNvSpPr>
            <a:spLocks noGrp="1"/>
          </p:cNvSpPr>
          <p:nvPr>
            <p:ph type="title"/>
          </p:nvPr>
        </p:nvSpPr>
        <p:spPr>
          <a:xfrm>
            <a:off x="736600" y="197157"/>
            <a:ext cx="10515600" cy="1325563"/>
          </a:xfrm>
        </p:spPr>
        <p:txBody>
          <a:bodyPr>
            <a:normAutofit/>
          </a:bodyPr>
          <a:lstStyle/>
          <a:p>
            <a:r>
              <a:rPr lang="es-ES" sz="4000" dirty="0" smtClean="0"/>
              <a:t>MODELADO DE DATOS ESTRUCTURADOS</a:t>
            </a:r>
            <a:endParaRPr lang="es-PE" sz="4000" dirty="0"/>
          </a:p>
        </p:txBody>
      </p:sp>
      <p:pic>
        <p:nvPicPr>
          <p:cNvPr id="1026" name="Picture 2" descr=":microscope:">
            <a:extLst>
              <a:ext uri="{FF2B5EF4-FFF2-40B4-BE49-F238E27FC236}">
                <a16:creationId xmlns:a16="http://schemas.microsoft.com/office/drawing/2014/main" id="{71815092-C1AB-4A23-9CC4-73E12B30F7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39725"/>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2A14B0-954C-446C-A815-BC4736618B2C}"/>
              </a:ext>
            </a:extLst>
          </p:cNvPr>
          <p:cNvSpPr txBox="1"/>
          <p:nvPr/>
        </p:nvSpPr>
        <p:spPr>
          <a:xfrm>
            <a:off x="435065" y="1211375"/>
            <a:ext cx="11118669" cy="369332"/>
          </a:xfrm>
          <a:prstGeom prst="rect">
            <a:avLst/>
          </a:prstGeom>
          <a:noFill/>
        </p:spPr>
        <p:txBody>
          <a:bodyPr wrap="square">
            <a:spAutoFit/>
          </a:bodyPr>
          <a:lstStyle/>
          <a:p>
            <a:r>
              <a:rPr lang="es-ES" b="1" dirty="0"/>
              <a:t>A) MODELADO DE LA BASE DE DATOS</a:t>
            </a:r>
          </a:p>
        </p:txBody>
      </p:sp>
      <p:sp>
        <p:nvSpPr>
          <p:cNvPr id="5" name="Rectángulo 4"/>
          <p:cNvSpPr/>
          <p:nvPr/>
        </p:nvSpPr>
        <p:spPr>
          <a:xfrm>
            <a:off x="341932" y="1695757"/>
            <a:ext cx="11629935" cy="4216539"/>
          </a:xfrm>
          <a:prstGeom prst="rect">
            <a:avLst/>
          </a:prstGeom>
        </p:spPr>
        <p:txBody>
          <a:bodyPr wrap="square">
            <a:spAutoFit/>
          </a:bodyPr>
          <a:lstStyle/>
          <a:p>
            <a:r>
              <a:rPr lang="es-ES" sz="1400" dirty="0" smtClean="0"/>
              <a:t>1.    Según </a:t>
            </a:r>
            <a:r>
              <a:rPr lang="es-ES" sz="1400" dirty="0"/>
              <a:t>el </a:t>
            </a:r>
            <a:r>
              <a:rPr lang="es-ES" sz="1400" dirty="0" err="1"/>
              <a:t>dataset</a:t>
            </a:r>
            <a:r>
              <a:rPr lang="es-ES" sz="1400" dirty="0"/>
              <a:t> que usaremos, modelaremos la base de datos para albergar la información recolectada en el archivo .</a:t>
            </a:r>
            <a:r>
              <a:rPr lang="es-ES" sz="1400" dirty="0" err="1"/>
              <a:t>csv</a:t>
            </a:r>
            <a:r>
              <a:rPr lang="es-ES" sz="1400" dirty="0"/>
              <a:t>, para ellos analizaremos los campos que este contiene, y con ello procedemos a identificar:</a:t>
            </a:r>
          </a:p>
          <a:p>
            <a:endParaRPr lang="es-ES" sz="1400" dirty="0"/>
          </a:p>
          <a:p>
            <a:r>
              <a:rPr lang="es-ES" sz="1400" dirty="0"/>
              <a:t>Se pueden crear 2 tablas a partir del </a:t>
            </a:r>
            <a:r>
              <a:rPr lang="es-ES" sz="1400" dirty="0" err="1"/>
              <a:t>dataset</a:t>
            </a:r>
            <a:r>
              <a:rPr lang="es-ES" sz="1400" dirty="0"/>
              <a:t> los cuales son:</a:t>
            </a:r>
          </a:p>
          <a:p>
            <a:endParaRPr lang="es-ES" sz="1400" dirty="0"/>
          </a:p>
          <a:p>
            <a:pPr marL="285750" indent="-285750">
              <a:buFont typeface="Arial" panose="020B0604020202020204" pitchFamily="34" charset="0"/>
              <a:buChar char="•"/>
            </a:pPr>
            <a:r>
              <a:rPr lang="es-ES" sz="1400" b="1" dirty="0" smtClean="0"/>
              <a:t>USUARIO:              </a:t>
            </a:r>
            <a:r>
              <a:rPr lang="es-ES" sz="1400" dirty="0" smtClean="0"/>
              <a:t>Hace </a:t>
            </a:r>
            <a:r>
              <a:rPr lang="es-ES" sz="1400" dirty="0"/>
              <a:t>referencia al usuario de twitter, </a:t>
            </a:r>
            <a:r>
              <a:rPr lang="es-ES" sz="1400" dirty="0" err="1"/>
              <a:t>aqui</a:t>
            </a:r>
            <a:r>
              <a:rPr lang="es-ES" sz="1400" dirty="0"/>
              <a:t> se puede guardar el usuario, nombre real del usuario, número de personas a que sigue, número de personas que le siguen, fecha de creación, locación (sin </a:t>
            </a:r>
            <a:r>
              <a:rPr lang="es-ES" sz="1400" dirty="0" err="1"/>
              <a:t>ubigeo</a:t>
            </a:r>
            <a:r>
              <a:rPr lang="es-ES" sz="1400" dirty="0"/>
              <a:t> completo), y una descripción.</a:t>
            </a:r>
          </a:p>
          <a:p>
            <a:pPr marL="285750" indent="-285750">
              <a:buFont typeface="Arial" panose="020B0604020202020204" pitchFamily="34" charset="0"/>
              <a:buChar char="•"/>
            </a:pPr>
            <a:r>
              <a:rPr lang="es-ES" sz="1400" b="1" dirty="0" smtClean="0"/>
              <a:t>TWEETS:               </a:t>
            </a:r>
            <a:r>
              <a:rPr lang="es-ES" sz="1400" dirty="0" smtClean="0"/>
              <a:t>: </a:t>
            </a:r>
            <a:r>
              <a:rPr lang="es-ES" sz="1400" dirty="0"/>
              <a:t>Hace referencia al tweet que realiza un determinado usuario, este contendrá el usuario que lo creo, la fecha de publicación, el ID del tweet, el tweet textual, </a:t>
            </a:r>
            <a:r>
              <a:rPr lang="es-ES" sz="1400" dirty="0" err="1"/>
              <a:t>nro</a:t>
            </a:r>
            <a:r>
              <a:rPr lang="es-ES" sz="1400" dirty="0"/>
              <a:t> de </a:t>
            </a:r>
            <a:r>
              <a:rPr lang="es-ES" sz="1400" dirty="0" err="1"/>
              <a:t>retweets</a:t>
            </a:r>
            <a:r>
              <a:rPr lang="es-ES" sz="1400" dirty="0"/>
              <a:t>, favoritos, dispositivo desde el que se </a:t>
            </a:r>
            <a:r>
              <a:rPr lang="es-ES" sz="1400" dirty="0" smtClean="0"/>
              <a:t>realizo.</a:t>
            </a:r>
          </a:p>
          <a:p>
            <a:r>
              <a:rPr lang="es-ES" sz="1400" dirty="0" smtClean="0"/>
              <a:t>2.    El </a:t>
            </a:r>
            <a:r>
              <a:rPr lang="es-ES" sz="1400" dirty="0"/>
              <a:t>modelo se ve muy simple a primera vista, por lo que se le aplico normalización, de tal manera de crear una estructura basada en master-</a:t>
            </a:r>
            <a:r>
              <a:rPr lang="es-ES" sz="1400" dirty="0" err="1"/>
              <a:t>detail</a:t>
            </a:r>
            <a:r>
              <a:rPr lang="es-ES" sz="1400" dirty="0"/>
              <a:t>, entonces cada tabla se dividirá en 2, una tabla maestra con su respectivo detalle quedando de la siguiente manera:</a:t>
            </a:r>
          </a:p>
          <a:p>
            <a:endParaRPr lang="es-ES" sz="1400" dirty="0"/>
          </a:p>
          <a:p>
            <a:pPr marL="285750" indent="-285750">
              <a:buFont typeface="Arial" panose="020B0604020202020204" pitchFamily="34" charset="0"/>
              <a:buChar char="•"/>
            </a:pPr>
            <a:r>
              <a:rPr lang="es-ES" sz="1400" b="1" dirty="0" smtClean="0"/>
              <a:t>USUARIO:              </a:t>
            </a:r>
            <a:r>
              <a:rPr lang="es-ES" sz="1400" dirty="0" smtClean="0"/>
              <a:t>: </a:t>
            </a:r>
            <a:r>
              <a:rPr lang="es-ES" sz="1400" dirty="0"/>
              <a:t>Hace referencia al usuario de Twitter, solo se guardará el </a:t>
            </a:r>
            <a:r>
              <a:rPr lang="es-ES" sz="1400" dirty="0" err="1"/>
              <a:t>userID</a:t>
            </a:r>
            <a:r>
              <a:rPr lang="es-ES" sz="1400" dirty="0"/>
              <a:t> y el nombre real del usuario.</a:t>
            </a:r>
          </a:p>
          <a:p>
            <a:pPr marL="285750" indent="-285750">
              <a:buFont typeface="Arial" panose="020B0604020202020204" pitchFamily="34" charset="0"/>
              <a:buChar char="•"/>
            </a:pPr>
            <a:r>
              <a:rPr lang="es-ES" sz="1400" b="1" dirty="0"/>
              <a:t>USUARIO_DETALLE </a:t>
            </a:r>
            <a:r>
              <a:rPr lang="es-ES" sz="1400" b="1" dirty="0" smtClean="0"/>
              <a:t>:</a:t>
            </a:r>
            <a:r>
              <a:rPr lang="es-ES" sz="1400" dirty="0" smtClean="0"/>
              <a:t>	           : </a:t>
            </a:r>
            <a:r>
              <a:rPr lang="es-ES" sz="1400" dirty="0"/>
              <a:t>Aquí se guardarán la cantidad de </a:t>
            </a:r>
            <a:r>
              <a:rPr lang="es-ES" sz="1400" dirty="0" err="1"/>
              <a:t>followers</a:t>
            </a:r>
            <a:r>
              <a:rPr lang="es-ES" sz="1400" dirty="0"/>
              <a:t>, las personas a las que sigue, fecha de creación, locación, biografía. El objetivo de la tabla es servir como un log de cambios de estados del usuario, por el momento solo guardaremos la información brindada por el </a:t>
            </a:r>
            <a:r>
              <a:rPr lang="es-ES" sz="1400" dirty="0" err="1"/>
              <a:t>dataset</a:t>
            </a:r>
            <a:r>
              <a:rPr lang="es-ES" sz="1400" dirty="0"/>
              <a:t>.</a:t>
            </a:r>
          </a:p>
          <a:p>
            <a:pPr marL="285750" indent="-285750">
              <a:buFont typeface="Arial" panose="020B0604020202020204" pitchFamily="34" charset="0"/>
              <a:buChar char="•"/>
            </a:pPr>
            <a:r>
              <a:rPr lang="es-ES" sz="1400" b="1" dirty="0"/>
              <a:t>TWEET </a:t>
            </a:r>
            <a:r>
              <a:rPr lang="es-ES" sz="1400" b="1" dirty="0" smtClean="0"/>
              <a:t>:                </a:t>
            </a:r>
            <a:r>
              <a:rPr lang="es-ES" sz="1400" dirty="0" smtClean="0"/>
              <a:t>: </a:t>
            </a:r>
            <a:r>
              <a:rPr lang="es-ES" sz="1400" dirty="0"/>
              <a:t>Hace referencia al tweet que publica un determinado usuario, se guardará dicho usuario, el texto del tweet, fecha de creación, el </a:t>
            </a:r>
            <a:r>
              <a:rPr lang="es-ES" sz="1400" dirty="0" err="1"/>
              <a:t>IDTweet</a:t>
            </a:r>
            <a:r>
              <a:rPr lang="es-ES" sz="1400" dirty="0"/>
              <a:t>.</a:t>
            </a:r>
          </a:p>
          <a:p>
            <a:r>
              <a:rPr lang="es-ES" sz="1600" b="1" dirty="0" smtClean="0"/>
              <a:t>TWEET_DETALLE:       </a:t>
            </a:r>
            <a:r>
              <a:rPr lang="es-ES" sz="1400" dirty="0" smtClean="0"/>
              <a:t>: </a:t>
            </a:r>
            <a:r>
              <a:rPr lang="es-ES" sz="1400" dirty="0"/>
              <a:t>Hace referencia a los detalles del tweet, se guardarán los </a:t>
            </a:r>
            <a:r>
              <a:rPr lang="es-ES" sz="1400" dirty="0" err="1"/>
              <a:t>retweets</a:t>
            </a:r>
            <a:r>
              <a:rPr lang="es-ES" sz="1400" dirty="0"/>
              <a:t> (a futuro se podría guardar el usuario que </a:t>
            </a:r>
            <a:r>
              <a:rPr lang="es-ES" sz="1400" dirty="0" err="1"/>
              <a:t>retweeteo</a:t>
            </a:r>
            <a:r>
              <a:rPr lang="es-ES" sz="1400" dirty="0"/>
              <a:t>), quienes dieron favorito (a futuro se podría guardar el usuario que dio </a:t>
            </a:r>
            <a:r>
              <a:rPr lang="es-ES" sz="1400" dirty="0" err="1"/>
              <a:t>like</a:t>
            </a:r>
            <a:r>
              <a:rPr lang="es-ES" sz="1400" dirty="0"/>
              <a:t>), la aplicación desde donde se realizó el Twitter</a:t>
            </a:r>
            <a:r>
              <a:rPr lang="es-ES" sz="1400" dirty="0" smtClean="0"/>
              <a:t>.</a:t>
            </a:r>
            <a:endParaRPr lang="es-ES" sz="1400" dirty="0"/>
          </a:p>
        </p:txBody>
      </p:sp>
      <p:pic>
        <p:nvPicPr>
          <p:cNvPr id="4105" name="Picture 9" descr=":arrow_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8775" y="282680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9" descr=":arrow_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8775" y="328400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arrow_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8775" y="4351560"/>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arrow_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5375" y="4542060"/>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arrow_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8775" y="503667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arrow_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2842" y="5392278"/>
            <a:ext cx="19050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94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cope:">
            <a:extLst>
              <a:ext uri="{FF2B5EF4-FFF2-40B4-BE49-F238E27FC236}">
                <a16:creationId xmlns:a16="http://schemas.microsoft.com/office/drawing/2014/main" id="{71815092-C1AB-4A23-9CC4-73E12B30F7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39725"/>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19250" y="299266"/>
            <a:ext cx="11022874" cy="369332"/>
          </a:xfrm>
          <a:prstGeom prst="rect">
            <a:avLst/>
          </a:prstGeom>
        </p:spPr>
        <p:txBody>
          <a:bodyPr wrap="square">
            <a:spAutoFit/>
          </a:bodyPr>
          <a:lstStyle/>
          <a:p>
            <a:pPr algn="just"/>
            <a:r>
              <a:rPr lang="es-ES" dirty="0"/>
              <a:t>Teniendo en cuenta esta estructura, el modelo quedará de la siguiente manera:</a:t>
            </a:r>
            <a:endParaRPr lang="es-PE" sz="1350" dirty="0">
              <a:latin typeface="+mj-lt"/>
            </a:endParaRPr>
          </a:p>
        </p:txBody>
      </p:sp>
      <p:pic>
        <p:nvPicPr>
          <p:cNvPr id="3" name="Imagen 2"/>
          <p:cNvPicPr>
            <a:picLocks noChangeAspect="1"/>
          </p:cNvPicPr>
          <p:nvPr/>
        </p:nvPicPr>
        <p:blipFill rotWithShape="1">
          <a:blip r:embed="rId3"/>
          <a:srcRect l="5843" t="9114" r="34860" b="6220"/>
          <a:stretch/>
        </p:blipFill>
        <p:spPr>
          <a:xfrm>
            <a:off x="2302933" y="829732"/>
            <a:ext cx="7222067" cy="5800533"/>
          </a:xfrm>
          <a:prstGeom prst="rect">
            <a:avLst/>
          </a:prstGeom>
        </p:spPr>
      </p:pic>
    </p:spTree>
    <p:extLst>
      <p:ext uri="{BB962C8B-B14F-4D97-AF65-F5344CB8AC3E}">
        <p14:creationId xmlns:p14="http://schemas.microsoft.com/office/powerpoint/2010/main" val="26209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cope:">
            <a:extLst>
              <a:ext uri="{FF2B5EF4-FFF2-40B4-BE49-F238E27FC236}">
                <a16:creationId xmlns:a16="http://schemas.microsoft.com/office/drawing/2014/main" id="{71815092-C1AB-4A23-9CC4-73E12B30F7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39725"/>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2A14B0-954C-446C-A815-BC4736618B2C}"/>
              </a:ext>
            </a:extLst>
          </p:cNvPr>
          <p:cNvSpPr txBox="1"/>
          <p:nvPr/>
        </p:nvSpPr>
        <p:spPr>
          <a:xfrm>
            <a:off x="341932" y="219268"/>
            <a:ext cx="11118669" cy="369332"/>
          </a:xfrm>
          <a:prstGeom prst="rect">
            <a:avLst/>
          </a:prstGeom>
          <a:noFill/>
        </p:spPr>
        <p:txBody>
          <a:bodyPr wrap="square">
            <a:spAutoFit/>
          </a:bodyPr>
          <a:lstStyle/>
          <a:p>
            <a:r>
              <a:rPr lang="es-ES" b="1" dirty="0"/>
              <a:t>B) IMPLEMENTACIÓN DE LA BASE DE DATOS</a:t>
            </a:r>
          </a:p>
        </p:txBody>
      </p:sp>
      <p:sp>
        <p:nvSpPr>
          <p:cNvPr id="4" name="Rectangle 1"/>
          <p:cNvSpPr>
            <a:spLocks noChangeArrowheads="1"/>
          </p:cNvSpPr>
          <p:nvPr/>
        </p:nvSpPr>
        <p:spPr bwMode="auto">
          <a:xfrm>
            <a:off x="341932" y="772292"/>
            <a:ext cx="11565466"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24292E"/>
                </a:solidFill>
                <a:effectLst/>
                <a:latin typeface="+mj-lt"/>
              </a:rPr>
              <a:t>En esta parte, para el proyecto hemos hecho las siguientes consideraciones:</a:t>
            </a:r>
            <a:endParaRPr kumimoji="0" lang="es-PE" altLang="es-PE"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PE" altLang="es-PE" sz="1600" b="0" i="0" u="none" strike="noStrike" cap="none" normalizeH="0" baseline="0" dirty="0" smtClean="0">
                <a:ln>
                  <a:noFill/>
                </a:ln>
                <a:solidFill>
                  <a:schemeClr val="tx1"/>
                </a:solidFill>
                <a:effectLst/>
                <a:latin typeface="+mn-lt"/>
              </a:rPr>
              <a:t>Se hará uso de una base de datos alojada en SQL Server, creada con un servicio en Amazon Web </a:t>
            </a:r>
            <a:r>
              <a:rPr kumimoji="0" lang="es-PE" altLang="es-PE" sz="1600" b="0" i="0" u="none" strike="noStrike" cap="none" normalizeH="0" baseline="0" dirty="0" err="1" smtClean="0">
                <a:ln>
                  <a:noFill/>
                </a:ln>
                <a:solidFill>
                  <a:schemeClr val="tx1"/>
                </a:solidFill>
                <a:effectLst/>
                <a:latin typeface="+mn-lt"/>
              </a:rPr>
              <a:t>Services</a:t>
            </a:r>
            <a:r>
              <a:rPr kumimoji="0" lang="es-PE" altLang="es-PE" sz="16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PE" altLang="es-PE" sz="1600" b="0" i="0" u="none" strike="noStrike" cap="none" normalizeH="0" baseline="0" dirty="0" smtClean="0">
                <a:ln>
                  <a:noFill/>
                </a:ln>
                <a:solidFill>
                  <a:schemeClr val="tx1"/>
                </a:solidFill>
                <a:effectLst/>
                <a:latin typeface="+mn-lt"/>
              </a:rPr>
              <a:t>Se hará uso del </a:t>
            </a:r>
            <a:r>
              <a:rPr kumimoji="0" lang="es-PE" altLang="es-PE" sz="1600" b="0" i="0" u="none" strike="noStrike" cap="none" normalizeH="0" baseline="0" dirty="0" err="1" smtClean="0">
                <a:ln>
                  <a:noFill/>
                </a:ln>
                <a:solidFill>
                  <a:schemeClr val="tx1"/>
                </a:solidFill>
                <a:effectLst/>
                <a:latin typeface="+mn-lt"/>
              </a:rPr>
              <a:t>dataset</a:t>
            </a:r>
            <a:r>
              <a:rPr kumimoji="0" lang="es-PE" altLang="es-PE" sz="1600" b="0" i="0" u="none" strike="noStrike" cap="none" normalizeH="0" baseline="0" dirty="0" smtClean="0">
                <a:ln>
                  <a:noFill/>
                </a:ln>
                <a:solidFill>
                  <a:schemeClr val="tx1"/>
                </a:solidFill>
                <a:effectLst/>
                <a:latin typeface="+mn-lt"/>
              </a:rPr>
              <a:t> para dividirlo y formar archivos .</a:t>
            </a:r>
            <a:r>
              <a:rPr kumimoji="0" lang="es-PE" altLang="es-PE" sz="1600" b="0" i="0" u="none" strike="noStrike" cap="none" normalizeH="0" baseline="0" dirty="0" err="1" smtClean="0">
                <a:ln>
                  <a:noFill/>
                </a:ln>
                <a:solidFill>
                  <a:schemeClr val="tx1"/>
                </a:solidFill>
                <a:effectLst/>
                <a:latin typeface="+mn-lt"/>
              </a:rPr>
              <a:t>csv</a:t>
            </a:r>
            <a:r>
              <a:rPr kumimoji="0" lang="es-PE" altLang="es-PE" sz="1600" b="0" i="0" u="none" strike="noStrike" cap="none" normalizeH="0" baseline="0" dirty="0" smtClean="0">
                <a:ln>
                  <a:noFill/>
                </a:ln>
                <a:solidFill>
                  <a:schemeClr val="tx1"/>
                </a:solidFill>
                <a:effectLst/>
                <a:latin typeface="+mn-lt"/>
              </a:rPr>
              <a:t> para insertarlos a través de la función BULK de SQL.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PE" altLang="es-PE" sz="1600" b="0" i="0" u="none" strike="noStrike" cap="none" normalizeH="0" baseline="0" dirty="0" smtClean="0">
                <a:ln>
                  <a:noFill/>
                </a:ln>
                <a:solidFill>
                  <a:schemeClr val="tx1"/>
                </a:solidFill>
                <a:effectLst/>
                <a:latin typeface="+mn-lt"/>
              </a:rPr>
              <a:t>Al no contar con un servidor de alojamiento de base de datos </a:t>
            </a:r>
            <a:r>
              <a:rPr kumimoji="0" lang="es-PE" altLang="es-PE" sz="1600" b="0" i="0" u="none" strike="noStrike" cap="none" normalizeH="0" baseline="0" dirty="0" err="1" smtClean="0">
                <a:ln>
                  <a:noFill/>
                </a:ln>
                <a:solidFill>
                  <a:schemeClr val="tx1"/>
                </a:solidFill>
                <a:effectLst/>
                <a:latin typeface="+mn-lt"/>
              </a:rPr>
              <a:t>fisico</a:t>
            </a:r>
            <a:r>
              <a:rPr kumimoji="0" lang="es-PE" altLang="es-PE" sz="1600" b="0" i="0" u="none" strike="noStrike" cap="none" normalizeH="0" baseline="0" dirty="0" smtClean="0">
                <a:ln>
                  <a:noFill/>
                </a:ln>
                <a:solidFill>
                  <a:schemeClr val="tx1"/>
                </a:solidFill>
                <a:effectLst/>
                <a:latin typeface="+mn-lt"/>
              </a:rPr>
              <a:t>, primero crearemos la base de datos de manera local y también en el servidor creado, esto con el fin de crear un script que crea el esquema, las tablas, y los registros, y lo ejecutaremos usando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24292E"/>
                </a:solidFill>
                <a:effectLst/>
                <a:latin typeface="+mj-lt"/>
              </a:rPr>
              <a:t>Para poder crear una instancia en SQL Server, donde está alojado nuestra base de datos, debemos </a:t>
            </a:r>
            <a:r>
              <a:rPr kumimoji="0" lang="es-PE" altLang="es-PE" sz="1600" b="0" i="0" u="none" strike="noStrike" cap="none" normalizeH="0" baseline="0" dirty="0" err="1" smtClean="0">
                <a:ln>
                  <a:noFill/>
                </a:ln>
                <a:solidFill>
                  <a:srgbClr val="24292E"/>
                </a:solidFill>
                <a:effectLst/>
                <a:latin typeface="+mj-lt"/>
              </a:rPr>
              <a:t>insalar</a:t>
            </a:r>
            <a:r>
              <a:rPr kumimoji="0" lang="es-PE" altLang="es-PE" sz="1600" b="0" i="0" u="none" strike="noStrike" cap="none" normalizeH="0" baseline="0" dirty="0" smtClean="0">
                <a:ln>
                  <a:noFill/>
                </a:ln>
                <a:solidFill>
                  <a:srgbClr val="24292E"/>
                </a:solidFill>
                <a:effectLst/>
                <a:latin typeface="+mj-lt"/>
              </a:rPr>
              <a:t> lo siguiente para poder conectarnos al servidor</a:t>
            </a:r>
            <a:endParaRPr kumimoji="0" lang="es-PE" altLang="es-PE" sz="2400" b="0" i="0" u="none" strike="noStrike" cap="none" normalizeH="0" baseline="0" dirty="0" smtClean="0">
              <a:ln>
                <a:noFill/>
              </a:ln>
              <a:solidFill>
                <a:schemeClr val="tx1"/>
              </a:solidFill>
              <a:effectLst/>
              <a:latin typeface="+mj-lt"/>
            </a:endParaRPr>
          </a:p>
        </p:txBody>
      </p:sp>
      <p:pic>
        <p:nvPicPr>
          <p:cNvPr id="7" name="Imagen 6"/>
          <p:cNvPicPr>
            <a:picLocks noChangeAspect="1"/>
          </p:cNvPicPr>
          <p:nvPr/>
        </p:nvPicPr>
        <p:blipFill rotWithShape="1">
          <a:blip r:embed="rId3"/>
          <a:srcRect l="9877" t="27516" r="32355" b="42537"/>
          <a:stretch/>
        </p:blipFill>
        <p:spPr>
          <a:xfrm>
            <a:off x="1251012" y="2679533"/>
            <a:ext cx="10656386" cy="3107434"/>
          </a:xfrm>
          <a:prstGeom prst="rect">
            <a:avLst/>
          </a:prstGeom>
        </p:spPr>
      </p:pic>
    </p:spTree>
    <p:extLst>
      <p:ext uri="{BB962C8B-B14F-4D97-AF65-F5344CB8AC3E}">
        <p14:creationId xmlns:p14="http://schemas.microsoft.com/office/powerpoint/2010/main" val="221470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5447-60B8-423C-8644-3DFC9A5E5DDA}"/>
              </a:ext>
            </a:extLst>
          </p:cNvPr>
          <p:cNvSpPr>
            <a:spLocks noGrp="1"/>
          </p:cNvSpPr>
          <p:nvPr>
            <p:ph type="title"/>
          </p:nvPr>
        </p:nvSpPr>
        <p:spPr/>
        <p:txBody>
          <a:bodyPr/>
          <a:lstStyle/>
          <a:p>
            <a:r>
              <a:rPr lang="es-ES" dirty="0"/>
              <a:t>INTRODUCCIÓN</a:t>
            </a:r>
            <a:endParaRPr lang="es-PE" dirty="0"/>
          </a:p>
        </p:txBody>
      </p:sp>
      <p:pic>
        <p:nvPicPr>
          <p:cNvPr id="1026" name="Picture 2" descr=":microscope:">
            <a:extLst>
              <a:ext uri="{FF2B5EF4-FFF2-40B4-BE49-F238E27FC236}">
                <a16:creationId xmlns:a16="http://schemas.microsoft.com/office/drawing/2014/main" id="{71815092-C1AB-4A23-9CC4-73E12B30F7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39725"/>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2A14B0-954C-446C-A815-BC4736618B2C}"/>
              </a:ext>
            </a:extLst>
          </p:cNvPr>
          <p:cNvSpPr txBox="1"/>
          <p:nvPr/>
        </p:nvSpPr>
        <p:spPr>
          <a:xfrm>
            <a:off x="838200" y="1862097"/>
            <a:ext cx="10785049" cy="3693319"/>
          </a:xfrm>
          <a:prstGeom prst="rect">
            <a:avLst/>
          </a:prstGeom>
          <a:noFill/>
        </p:spPr>
        <p:txBody>
          <a:bodyPr wrap="square">
            <a:spAutoFit/>
          </a:bodyPr>
          <a:lstStyle/>
          <a:p>
            <a:r>
              <a:rPr lang="es-ES" b="1" u="sng" dirty="0"/>
              <a:t>CASO DE ESTUDIO: VACUNA CONTRA EL COVID </a:t>
            </a:r>
          </a:p>
          <a:p>
            <a:endParaRPr lang="es-ES" dirty="0"/>
          </a:p>
          <a:p>
            <a:r>
              <a:rPr lang="es-ES" dirty="0"/>
              <a:t>El día 11 de Agosto del 2020, el presidente de la Federación Rusa, Vladímir Putin, declaro a la prensa mundial que Rusia ya tiene una vacuna aprobada y registrada contra el coronavirus, el cual fue desarrollado por el Instituto Gamaleya y fue registrada después de dos meses de ensayos en humanos. Dado el caso, en redes sociales, a nivel mundial, se vino criticando o aplaudiendo dicho logro por parte de Rusia y su presidente. A demás declaran que por una parte es poco confiable, hay muchas dudas y descubrimientos por hacer, mientras que muchos países en el mundo están decididos a comprarle a Rusia dichas vacunas en el menor tiempo posible, ya que actualmente se están produciendo en masa.</a:t>
            </a:r>
          </a:p>
          <a:p>
            <a:r>
              <a:rPr lang="es-ES" dirty="0"/>
              <a:t>Como analistas de datos, queremos determinar que tan confiable puede ser esta vacuna, y cuantos prefieren no opinar o estar en contra de dicha vacuna, para ello nos basaremos en los comentarios que se realicen dentro de la red social Twitter, la cual es una gran fuente de datos para poder extraer dicha información, y a su vez, nos permitirá hacer una exploración del ciclo de vida de un proyecto de ciencia de datos.</a:t>
            </a:r>
            <a:endParaRPr lang="es-PE" dirty="0"/>
          </a:p>
        </p:txBody>
      </p:sp>
    </p:spTree>
    <p:extLst>
      <p:ext uri="{BB962C8B-B14F-4D97-AF65-F5344CB8AC3E}">
        <p14:creationId xmlns:p14="http://schemas.microsoft.com/office/powerpoint/2010/main" val="228823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5447-60B8-423C-8644-3DFC9A5E5DDA}"/>
              </a:ext>
            </a:extLst>
          </p:cNvPr>
          <p:cNvSpPr>
            <a:spLocks noGrp="1"/>
          </p:cNvSpPr>
          <p:nvPr>
            <p:ph type="title"/>
          </p:nvPr>
        </p:nvSpPr>
        <p:spPr/>
        <p:txBody>
          <a:bodyPr/>
          <a:lstStyle/>
          <a:p>
            <a:r>
              <a:rPr lang="es-ES" dirty="0" smtClean="0"/>
              <a:t>RECOLECCION DE DATOS</a:t>
            </a:r>
            <a:endParaRPr lang="es-PE" dirty="0"/>
          </a:p>
        </p:txBody>
      </p:sp>
      <p:pic>
        <p:nvPicPr>
          <p:cNvPr id="1026" name="Picture 2" descr=":microscope:">
            <a:extLst>
              <a:ext uri="{FF2B5EF4-FFF2-40B4-BE49-F238E27FC236}">
                <a16:creationId xmlns:a16="http://schemas.microsoft.com/office/drawing/2014/main" id="{71815092-C1AB-4A23-9CC4-73E12B30F7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39725"/>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2A14B0-954C-446C-A815-BC4736618B2C}"/>
              </a:ext>
            </a:extLst>
          </p:cNvPr>
          <p:cNvSpPr txBox="1"/>
          <p:nvPr/>
        </p:nvSpPr>
        <p:spPr>
          <a:xfrm>
            <a:off x="611777" y="1522720"/>
            <a:ext cx="11118669" cy="923330"/>
          </a:xfrm>
          <a:prstGeom prst="rect">
            <a:avLst/>
          </a:prstGeom>
          <a:noFill/>
        </p:spPr>
        <p:txBody>
          <a:bodyPr wrap="square">
            <a:spAutoFit/>
          </a:bodyPr>
          <a:lstStyle/>
          <a:p>
            <a:pPr algn="just"/>
            <a:r>
              <a:rPr lang="es-ES" dirty="0" smtClean="0"/>
              <a:t>Para </a:t>
            </a:r>
            <a:r>
              <a:rPr lang="es-ES" dirty="0"/>
              <a:t>la fase de recolección de datos, usaremos la red social Twitter, la cual nos permitirá extraer la información con respecto a los tweets que realizan los usuarios. Esto será posible con la afiliación del usuario al programa </a:t>
            </a:r>
            <a:r>
              <a:rPr lang="es-ES" dirty="0" err="1"/>
              <a:t>Developers</a:t>
            </a:r>
            <a:r>
              <a:rPr lang="es-ES" dirty="0"/>
              <a:t> de Twitter.</a:t>
            </a:r>
            <a:endParaRPr lang="es-ES" b="1" u="sng" dirty="0"/>
          </a:p>
        </p:txBody>
      </p:sp>
      <p:pic>
        <p:nvPicPr>
          <p:cNvPr id="3" name="Imagen 2"/>
          <p:cNvPicPr>
            <a:picLocks noChangeAspect="1"/>
          </p:cNvPicPr>
          <p:nvPr/>
        </p:nvPicPr>
        <p:blipFill rotWithShape="1">
          <a:blip r:embed="rId3"/>
          <a:srcRect b="10074"/>
          <a:stretch/>
        </p:blipFill>
        <p:spPr>
          <a:xfrm>
            <a:off x="2462635" y="2280587"/>
            <a:ext cx="7849688" cy="4233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078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5447-60B8-423C-8644-3DFC9A5E5DDA}"/>
              </a:ext>
            </a:extLst>
          </p:cNvPr>
          <p:cNvSpPr>
            <a:spLocks noGrp="1"/>
          </p:cNvSpPr>
          <p:nvPr>
            <p:ph type="title"/>
          </p:nvPr>
        </p:nvSpPr>
        <p:spPr>
          <a:xfrm>
            <a:off x="838200" y="365126"/>
            <a:ext cx="1356360" cy="462188"/>
          </a:xfrm>
        </p:spPr>
        <p:txBody>
          <a:bodyPr>
            <a:normAutofit/>
          </a:bodyPr>
          <a:lstStyle/>
          <a:p>
            <a:r>
              <a:rPr lang="es-ES" sz="1800" b="1" u="sng" dirty="0" smtClean="0">
                <a:latin typeface="+mn-lt"/>
              </a:rPr>
              <a:t>USE CASE:</a:t>
            </a:r>
            <a:endParaRPr lang="es-PE" sz="1800" b="1" u="sng" dirty="0">
              <a:latin typeface="+mn-lt"/>
            </a:endParaRPr>
          </a:p>
        </p:txBody>
      </p:sp>
      <p:pic>
        <p:nvPicPr>
          <p:cNvPr id="1026" name="Picture 2" descr=":microscope:">
            <a:extLst>
              <a:ext uri="{FF2B5EF4-FFF2-40B4-BE49-F238E27FC236}">
                <a16:creationId xmlns:a16="http://schemas.microsoft.com/office/drawing/2014/main" id="{71815092-C1AB-4A23-9CC4-73E12B30F7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39725"/>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2A14B0-954C-446C-A815-BC4736618B2C}"/>
              </a:ext>
            </a:extLst>
          </p:cNvPr>
          <p:cNvSpPr txBox="1"/>
          <p:nvPr/>
        </p:nvSpPr>
        <p:spPr>
          <a:xfrm>
            <a:off x="603070" y="860081"/>
            <a:ext cx="11258004" cy="646331"/>
          </a:xfrm>
          <a:prstGeom prst="rect">
            <a:avLst/>
          </a:prstGeom>
          <a:noFill/>
        </p:spPr>
        <p:txBody>
          <a:bodyPr wrap="square">
            <a:spAutoFit/>
          </a:bodyPr>
          <a:lstStyle/>
          <a:p>
            <a:pPr algn="just"/>
            <a:r>
              <a:rPr lang="es-ES" dirty="0"/>
              <a:t>Dentro de ello, crearemos un proyecto, el cual nos servirá para crear </a:t>
            </a:r>
            <a:r>
              <a:rPr lang="es-ES" dirty="0" err="1"/>
              <a:t>keys</a:t>
            </a:r>
            <a:r>
              <a:rPr lang="es-ES" dirty="0"/>
              <a:t>, y con ello acceder y usar la API de Twitter para la extracción de los datos</a:t>
            </a:r>
            <a:endParaRPr lang="es-ES" b="1" u="sng" dirty="0"/>
          </a:p>
        </p:txBody>
      </p:sp>
      <p:pic>
        <p:nvPicPr>
          <p:cNvPr id="4" name="Imagen 3"/>
          <p:cNvPicPr>
            <a:picLocks noChangeAspect="1"/>
          </p:cNvPicPr>
          <p:nvPr/>
        </p:nvPicPr>
        <p:blipFill>
          <a:blip r:embed="rId3"/>
          <a:stretch>
            <a:fillRect/>
          </a:stretch>
        </p:blipFill>
        <p:spPr>
          <a:xfrm>
            <a:off x="189715" y="1539178"/>
            <a:ext cx="5789596" cy="3669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4"/>
          <a:stretch>
            <a:fillRect/>
          </a:stretch>
        </p:blipFill>
        <p:spPr>
          <a:xfrm>
            <a:off x="6148252" y="1539179"/>
            <a:ext cx="5859280" cy="3669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ángulo 7"/>
          <p:cNvSpPr/>
          <p:nvPr/>
        </p:nvSpPr>
        <p:spPr>
          <a:xfrm>
            <a:off x="519250" y="5499422"/>
            <a:ext cx="11341824" cy="646331"/>
          </a:xfrm>
          <a:prstGeom prst="rect">
            <a:avLst/>
          </a:prstGeom>
        </p:spPr>
        <p:txBody>
          <a:bodyPr wrap="square">
            <a:spAutoFit/>
          </a:bodyPr>
          <a:lstStyle/>
          <a:p>
            <a:r>
              <a:rPr lang="es-ES" dirty="0" smtClean="0">
                <a:solidFill>
                  <a:srgbClr val="24292E"/>
                </a:solidFill>
                <a:latin typeface="-apple-system"/>
              </a:rPr>
              <a:t>Una vez con esto creado y validado, procedemos realizar la extracción de la data conveniente, para ello, presentaremos dos formas para hacerlo.</a:t>
            </a:r>
            <a:endParaRPr lang="es-PE" dirty="0"/>
          </a:p>
        </p:txBody>
      </p:sp>
    </p:spTree>
    <p:extLst>
      <p:ext uri="{BB962C8B-B14F-4D97-AF65-F5344CB8AC3E}">
        <p14:creationId xmlns:p14="http://schemas.microsoft.com/office/powerpoint/2010/main" val="210970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5447-60B8-423C-8644-3DFC9A5E5DDA}"/>
              </a:ext>
            </a:extLst>
          </p:cNvPr>
          <p:cNvSpPr>
            <a:spLocks noGrp="1"/>
          </p:cNvSpPr>
          <p:nvPr>
            <p:ph type="title"/>
          </p:nvPr>
        </p:nvSpPr>
        <p:spPr>
          <a:xfrm>
            <a:off x="519250" y="434794"/>
            <a:ext cx="11022874" cy="462188"/>
          </a:xfrm>
        </p:spPr>
        <p:txBody>
          <a:bodyPr>
            <a:noAutofit/>
          </a:bodyPr>
          <a:lstStyle/>
          <a:p>
            <a:r>
              <a:rPr lang="es-ES" sz="2800" b="1" dirty="0"/>
              <a:t>A) PRIMER MÉTODO DE RECOLECCIÓN: SCRIPT EN PYTHON - GOOGLE COLAB</a:t>
            </a:r>
          </a:p>
        </p:txBody>
      </p:sp>
      <p:pic>
        <p:nvPicPr>
          <p:cNvPr id="1026" name="Picture 2" descr=":microscope:">
            <a:extLst>
              <a:ext uri="{FF2B5EF4-FFF2-40B4-BE49-F238E27FC236}">
                <a16:creationId xmlns:a16="http://schemas.microsoft.com/office/drawing/2014/main" id="{71815092-C1AB-4A23-9CC4-73E12B30F7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39725"/>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519250" y="2653734"/>
            <a:ext cx="11022874" cy="830997"/>
          </a:xfrm>
          <a:prstGeom prst="rect">
            <a:avLst/>
          </a:prstGeom>
        </p:spPr>
        <p:txBody>
          <a:bodyPr wrap="square">
            <a:spAutoFit/>
          </a:bodyPr>
          <a:lstStyle/>
          <a:p>
            <a:r>
              <a:rPr lang="es-ES" sz="1600" dirty="0">
                <a:latin typeface="+mj-lt"/>
              </a:rPr>
              <a:t>Previamente tendremos un archivo .</a:t>
            </a:r>
            <a:r>
              <a:rPr lang="es-ES" sz="1600" dirty="0" err="1">
                <a:latin typeface="+mj-lt"/>
              </a:rPr>
              <a:t>csv</a:t>
            </a:r>
            <a:r>
              <a:rPr lang="es-ES" sz="1600" dirty="0">
                <a:latin typeface="+mj-lt"/>
              </a:rPr>
              <a:t> con nuestras </a:t>
            </a:r>
            <a:r>
              <a:rPr lang="es-ES" sz="1600" dirty="0" err="1">
                <a:latin typeface="+mj-lt"/>
              </a:rPr>
              <a:t>keys</a:t>
            </a:r>
            <a:r>
              <a:rPr lang="es-ES" sz="1600" dirty="0">
                <a:latin typeface="+mj-lt"/>
              </a:rPr>
              <a:t> de Twitter </a:t>
            </a:r>
            <a:r>
              <a:rPr lang="es-ES" sz="1600" dirty="0" err="1">
                <a:latin typeface="+mj-lt"/>
              </a:rPr>
              <a:t>Developer</a:t>
            </a:r>
            <a:r>
              <a:rPr lang="es-ES" sz="1600" dirty="0">
                <a:latin typeface="+mj-lt"/>
              </a:rPr>
              <a:t> para poder hacer uso de la librería </a:t>
            </a:r>
            <a:r>
              <a:rPr lang="es-ES" sz="1600" dirty="0" err="1">
                <a:latin typeface="+mj-lt"/>
              </a:rPr>
              <a:t>tweepy</a:t>
            </a:r>
            <a:r>
              <a:rPr lang="es-ES" sz="1600" dirty="0">
                <a:latin typeface="+mj-lt"/>
              </a:rPr>
              <a:t> y crear la api de </a:t>
            </a:r>
            <a:r>
              <a:rPr lang="es-ES" sz="1600" dirty="0" err="1">
                <a:latin typeface="+mj-lt"/>
              </a:rPr>
              <a:t>busqueda</a:t>
            </a:r>
            <a:r>
              <a:rPr lang="es-ES" sz="1600" dirty="0">
                <a:latin typeface="+mj-lt"/>
              </a:rPr>
              <a:t> y extracción de tweets (véase en </a:t>
            </a:r>
            <a:r>
              <a:rPr lang="es-ES" sz="1600" b="1" dirty="0" err="1">
                <a:latin typeface="+mj-lt"/>
              </a:rPr>
              <a:t>Codigo</a:t>
            </a:r>
            <a:r>
              <a:rPr lang="es-ES" sz="1600" b="1" dirty="0">
                <a:latin typeface="+mj-lt"/>
              </a:rPr>
              <a:t>/Configuraciones/Twitter_Credentials.csv</a:t>
            </a:r>
            <a:r>
              <a:rPr lang="es-ES" sz="1600" dirty="0">
                <a:latin typeface="+mj-lt"/>
              </a:rPr>
              <a:t>), hacemos uso de la librería </a:t>
            </a:r>
            <a:r>
              <a:rPr lang="es-ES" sz="1600" b="1" dirty="0">
                <a:latin typeface="+mj-lt"/>
              </a:rPr>
              <a:t>Pandas</a:t>
            </a:r>
            <a:r>
              <a:rPr lang="es-ES" sz="1600" dirty="0">
                <a:latin typeface="+mj-lt"/>
              </a:rPr>
              <a:t> para leer el archivo </a:t>
            </a:r>
            <a:r>
              <a:rPr lang="es-ES" sz="1600" dirty="0" err="1">
                <a:latin typeface="+mj-lt"/>
              </a:rPr>
              <a:t>csv</a:t>
            </a:r>
            <a:r>
              <a:rPr lang="es-ES" sz="1600" dirty="0">
                <a:latin typeface="+mj-lt"/>
              </a:rPr>
              <a:t> y hacer uso de su contenido de la siguiente manera:</a:t>
            </a:r>
            <a:endParaRPr lang="es-PE" sz="1600" dirty="0">
              <a:latin typeface="+mj-lt"/>
            </a:endParaRPr>
          </a:p>
        </p:txBody>
      </p:sp>
      <p:sp>
        <p:nvSpPr>
          <p:cNvPr id="7" name="Rectángulo 6"/>
          <p:cNvSpPr/>
          <p:nvPr/>
        </p:nvSpPr>
        <p:spPr>
          <a:xfrm>
            <a:off x="519250" y="993533"/>
            <a:ext cx="11022874" cy="584775"/>
          </a:xfrm>
          <a:prstGeom prst="rect">
            <a:avLst/>
          </a:prstGeom>
        </p:spPr>
        <p:txBody>
          <a:bodyPr wrap="square">
            <a:spAutoFit/>
          </a:bodyPr>
          <a:lstStyle/>
          <a:p>
            <a:r>
              <a:rPr lang="es-ES" sz="1600" dirty="0">
                <a:solidFill>
                  <a:srgbClr val="24292E"/>
                </a:solidFill>
                <a:latin typeface="+mj-lt"/>
              </a:rPr>
              <a:t>Creamos un notebook en Google </a:t>
            </a:r>
            <a:r>
              <a:rPr lang="es-ES" sz="1600" dirty="0" err="1">
                <a:solidFill>
                  <a:srgbClr val="24292E"/>
                </a:solidFill>
                <a:latin typeface="+mj-lt"/>
              </a:rPr>
              <a:t>Colab</a:t>
            </a:r>
            <a:r>
              <a:rPr lang="es-ES" sz="1600" dirty="0">
                <a:solidFill>
                  <a:srgbClr val="24292E"/>
                </a:solidFill>
                <a:latin typeface="+mj-lt"/>
              </a:rPr>
              <a:t> (véase en </a:t>
            </a:r>
            <a:r>
              <a:rPr lang="es-ES" sz="1600" b="1" dirty="0" err="1">
                <a:solidFill>
                  <a:srgbClr val="24292E"/>
                </a:solidFill>
                <a:latin typeface="+mj-lt"/>
              </a:rPr>
              <a:t>Codigo</a:t>
            </a:r>
            <a:r>
              <a:rPr lang="es-ES" sz="1600" b="1" dirty="0">
                <a:solidFill>
                  <a:srgbClr val="24292E"/>
                </a:solidFill>
                <a:latin typeface="+mj-lt"/>
              </a:rPr>
              <a:t>/Datos/</a:t>
            </a:r>
            <a:r>
              <a:rPr lang="es-ES" sz="1600" b="1" dirty="0" err="1">
                <a:solidFill>
                  <a:srgbClr val="24292E"/>
                </a:solidFill>
                <a:latin typeface="+mj-lt"/>
              </a:rPr>
              <a:t>Recoleccion</a:t>
            </a:r>
            <a:r>
              <a:rPr lang="es-ES" sz="1600" b="1" dirty="0">
                <a:solidFill>
                  <a:srgbClr val="24292E"/>
                </a:solidFill>
                <a:latin typeface="+mj-lt"/>
              </a:rPr>
              <a:t> de </a:t>
            </a:r>
            <a:r>
              <a:rPr lang="es-ES" sz="1600" b="1" dirty="0" err="1">
                <a:solidFill>
                  <a:srgbClr val="24292E"/>
                </a:solidFill>
                <a:latin typeface="+mj-lt"/>
              </a:rPr>
              <a:t>Datos.ipynb</a:t>
            </a:r>
            <a:r>
              <a:rPr lang="es-ES" sz="1600" dirty="0">
                <a:solidFill>
                  <a:srgbClr val="24292E"/>
                </a:solidFill>
                <a:latin typeface="+mj-lt"/>
              </a:rPr>
              <a:t>) aquí importaremos las siguientes librerías:</a:t>
            </a:r>
            <a:endParaRPr lang="es-PE" sz="1600" dirty="0">
              <a:latin typeface="+mj-lt"/>
            </a:endParaRPr>
          </a:p>
        </p:txBody>
      </p:sp>
      <p:pic>
        <p:nvPicPr>
          <p:cNvPr id="9" name="Imagen 8"/>
          <p:cNvPicPr>
            <a:picLocks noChangeAspect="1"/>
          </p:cNvPicPr>
          <p:nvPr/>
        </p:nvPicPr>
        <p:blipFill rotWithShape="1">
          <a:blip r:embed="rId3"/>
          <a:srcRect l="9780" t="30143" r="32662" b="53407"/>
          <a:stretch/>
        </p:blipFill>
        <p:spPr>
          <a:xfrm>
            <a:off x="2553337" y="1573791"/>
            <a:ext cx="8560009" cy="905691"/>
          </a:xfrm>
          <a:prstGeom prst="rect">
            <a:avLst/>
          </a:prstGeom>
        </p:spPr>
      </p:pic>
      <p:pic>
        <p:nvPicPr>
          <p:cNvPr id="11" name="Imagen 10"/>
          <p:cNvPicPr>
            <a:picLocks noChangeAspect="1"/>
          </p:cNvPicPr>
          <p:nvPr/>
        </p:nvPicPr>
        <p:blipFill rotWithShape="1">
          <a:blip r:embed="rId4"/>
          <a:srcRect l="9746" t="53529" r="41703" b="35888"/>
          <a:stretch/>
        </p:blipFill>
        <p:spPr>
          <a:xfrm>
            <a:off x="2553337" y="3596935"/>
            <a:ext cx="8368663" cy="780842"/>
          </a:xfrm>
          <a:prstGeom prst="rect">
            <a:avLst/>
          </a:prstGeom>
        </p:spPr>
      </p:pic>
      <p:sp>
        <p:nvSpPr>
          <p:cNvPr id="4" name="Rectángulo 3"/>
          <p:cNvSpPr/>
          <p:nvPr/>
        </p:nvSpPr>
        <p:spPr>
          <a:xfrm>
            <a:off x="519250" y="4377777"/>
            <a:ext cx="11022874" cy="830997"/>
          </a:xfrm>
          <a:prstGeom prst="rect">
            <a:avLst/>
          </a:prstGeom>
        </p:spPr>
        <p:txBody>
          <a:bodyPr wrap="square">
            <a:spAutoFit/>
          </a:bodyPr>
          <a:lstStyle/>
          <a:p>
            <a:r>
              <a:rPr lang="es-ES" sz="1600" dirty="0">
                <a:solidFill>
                  <a:srgbClr val="24292E"/>
                </a:solidFill>
                <a:latin typeface="-apple-system"/>
              </a:rPr>
              <a:t>Con esas variables definidas procedemos a crear un objeto de autenticación para el uso de la API de Twitter, a través de un </a:t>
            </a:r>
            <a:r>
              <a:rPr lang="es-ES" sz="1600" dirty="0" err="1">
                <a:solidFill>
                  <a:srgbClr val="24292E"/>
                </a:solidFill>
                <a:latin typeface="-apple-system"/>
              </a:rPr>
              <a:t>handler</a:t>
            </a:r>
            <a:r>
              <a:rPr lang="es-ES" sz="1600" dirty="0">
                <a:solidFill>
                  <a:srgbClr val="24292E"/>
                </a:solidFill>
                <a:latin typeface="-apple-system"/>
              </a:rPr>
              <a:t> llamado </a:t>
            </a:r>
            <a:r>
              <a:rPr lang="es-ES" sz="1600" dirty="0" err="1">
                <a:solidFill>
                  <a:srgbClr val="24292E"/>
                </a:solidFill>
                <a:latin typeface="-apple-system"/>
              </a:rPr>
              <a:t>OAuthHandler</a:t>
            </a:r>
            <a:r>
              <a:rPr lang="es-ES" sz="1600" dirty="0">
                <a:solidFill>
                  <a:srgbClr val="24292E"/>
                </a:solidFill>
                <a:latin typeface="-apple-system"/>
              </a:rPr>
              <a:t>, el cual nos </a:t>
            </a:r>
            <a:r>
              <a:rPr lang="es-ES" sz="1600" dirty="0" err="1">
                <a:solidFill>
                  <a:srgbClr val="24292E"/>
                </a:solidFill>
                <a:latin typeface="-apple-system"/>
              </a:rPr>
              <a:t>permitira</a:t>
            </a:r>
            <a:r>
              <a:rPr lang="es-ES" sz="1600" dirty="0">
                <a:solidFill>
                  <a:srgbClr val="24292E"/>
                </a:solidFill>
                <a:latin typeface="-apple-system"/>
              </a:rPr>
              <a:t> autenticarnos. Para ello primero declaramos una variable de autenticación la cual recibe como </a:t>
            </a:r>
            <a:r>
              <a:rPr lang="es-ES" sz="1600" dirty="0" err="1">
                <a:solidFill>
                  <a:srgbClr val="24292E"/>
                </a:solidFill>
                <a:latin typeface="-apple-system"/>
              </a:rPr>
              <a:t>parametros</a:t>
            </a:r>
            <a:r>
              <a:rPr lang="es-ES" sz="1600" dirty="0">
                <a:solidFill>
                  <a:srgbClr val="24292E"/>
                </a:solidFill>
                <a:latin typeface="-apple-system"/>
              </a:rPr>
              <a:t> la </a:t>
            </a:r>
            <a:r>
              <a:rPr lang="es-ES" sz="1600" dirty="0" err="1">
                <a:solidFill>
                  <a:srgbClr val="24292E"/>
                </a:solidFill>
                <a:latin typeface="-apple-system"/>
              </a:rPr>
              <a:t>key</a:t>
            </a:r>
            <a:r>
              <a:rPr lang="es-ES" sz="1600" dirty="0">
                <a:solidFill>
                  <a:srgbClr val="24292E"/>
                </a:solidFill>
                <a:latin typeface="-apple-system"/>
              </a:rPr>
              <a:t> del usuario, tanto la </a:t>
            </a:r>
            <a:r>
              <a:rPr lang="es-ES" sz="1600" dirty="0" err="1">
                <a:solidFill>
                  <a:srgbClr val="24292E"/>
                </a:solidFill>
                <a:latin typeface="-apple-system"/>
              </a:rPr>
              <a:t>key</a:t>
            </a:r>
            <a:r>
              <a:rPr lang="es-ES" sz="1600" dirty="0">
                <a:solidFill>
                  <a:srgbClr val="24292E"/>
                </a:solidFill>
                <a:latin typeface="-apple-system"/>
              </a:rPr>
              <a:t> pública como la </a:t>
            </a:r>
            <a:r>
              <a:rPr lang="es-ES" sz="1600" dirty="0" err="1">
                <a:solidFill>
                  <a:srgbClr val="24292E"/>
                </a:solidFill>
                <a:latin typeface="-apple-system"/>
              </a:rPr>
              <a:t>key</a:t>
            </a:r>
            <a:r>
              <a:rPr lang="es-ES" sz="1600" dirty="0">
                <a:solidFill>
                  <a:srgbClr val="24292E"/>
                </a:solidFill>
                <a:latin typeface="-apple-system"/>
              </a:rPr>
              <a:t> secreta.</a:t>
            </a:r>
            <a:endParaRPr lang="es-PE" sz="1600" dirty="0"/>
          </a:p>
        </p:txBody>
      </p:sp>
      <p:pic>
        <p:nvPicPr>
          <p:cNvPr id="12" name="Imagen 11"/>
          <p:cNvPicPr>
            <a:picLocks noChangeAspect="1"/>
          </p:cNvPicPr>
          <p:nvPr/>
        </p:nvPicPr>
        <p:blipFill rotWithShape="1">
          <a:blip r:embed="rId5"/>
          <a:srcRect l="9658" t="49773" r="33722" b="42701"/>
          <a:stretch/>
        </p:blipFill>
        <p:spPr>
          <a:xfrm>
            <a:off x="2553337" y="5270822"/>
            <a:ext cx="9054463" cy="676971"/>
          </a:xfrm>
          <a:prstGeom prst="rect">
            <a:avLst/>
          </a:prstGeom>
        </p:spPr>
      </p:pic>
    </p:spTree>
    <p:extLst>
      <p:ext uri="{BB962C8B-B14F-4D97-AF65-F5344CB8AC3E}">
        <p14:creationId xmlns:p14="http://schemas.microsoft.com/office/powerpoint/2010/main" val="182159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cope:">
            <a:extLst>
              <a:ext uri="{FF2B5EF4-FFF2-40B4-BE49-F238E27FC236}">
                <a16:creationId xmlns:a16="http://schemas.microsoft.com/office/drawing/2014/main" id="{71815092-C1AB-4A23-9CC4-73E12B30F7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39725"/>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519250" y="2343155"/>
            <a:ext cx="11022874" cy="584775"/>
          </a:xfrm>
          <a:prstGeom prst="rect">
            <a:avLst/>
          </a:prstGeom>
        </p:spPr>
        <p:txBody>
          <a:bodyPr wrap="square">
            <a:spAutoFit/>
          </a:bodyPr>
          <a:lstStyle/>
          <a:p>
            <a:r>
              <a:rPr lang="es-ES" sz="1600" dirty="0"/>
              <a:t>Con esto configurado, procedemos a crear el script que hará la recolección y escritura en archivo .</a:t>
            </a:r>
            <a:r>
              <a:rPr lang="es-ES" sz="1600" dirty="0" err="1"/>
              <a:t>csv</a:t>
            </a:r>
            <a:r>
              <a:rPr lang="es-ES" sz="1600" dirty="0"/>
              <a:t> de los tweets de un determinado tema, en un determinado tiempo y en un determinado límite de </a:t>
            </a:r>
            <a:r>
              <a:rPr lang="es-ES" sz="1600" dirty="0" err="1"/>
              <a:t>items</a:t>
            </a:r>
            <a:r>
              <a:rPr lang="es-ES" sz="1600" dirty="0"/>
              <a:t>.</a:t>
            </a:r>
            <a:endParaRPr lang="es-PE" sz="1600" dirty="0">
              <a:latin typeface="+mj-lt"/>
            </a:endParaRPr>
          </a:p>
        </p:txBody>
      </p:sp>
      <p:sp>
        <p:nvSpPr>
          <p:cNvPr id="7" name="Rectángulo 6"/>
          <p:cNvSpPr/>
          <p:nvPr/>
        </p:nvSpPr>
        <p:spPr>
          <a:xfrm>
            <a:off x="519250" y="400866"/>
            <a:ext cx="11022874" cy="1077218"/>
          </a:xfrm>
          <a:prstGeom prst="rect">
            <a:avLst/>
          </a:prstGeom>
        </p:spPr>
        <p:txBody>
          <a:bodyPr wrap="square">
            <a:spAutoFit/>
          </a:bodyPr>
          <a:lstStyle/>
          <a:p>
            <a:pPr algn="just"/>
            <a:r>
              <a:rPr lang="es-ES" sz="1600" dirty="0"/>
              <a:t>Y por ultimo creamos nuestra API para realizar las tareas de recolección, la cual recibe como </a:t>
            </a:r>
            <a:r>
              <a:rPr lang="es-ES" sz="1600" dirty="0" err="1"/>
              <a:t>parametros</a:t>
            </a:r>
            <a:r>
              <a:rPr lang="es-ES" sz="1600" dirty="0"/>
              <a:t> el objeto autenticación que hemos creado anteriormente, y a su vez le decimos que nos permita realizar consultas respetando el límite que nos ofrece el plan free </a:t>
            </a:r>
            <a:r>
              <a:rPr lang="es-ES" sz="1600" dirty="0" err="1"/>
              <a:t>developer</a:t>
            </a:r>
            <a:r>
              <a:rPr lang="es-ES" sz="1600" dirty="0"/>
              <a:t> de Twitter. (Si no declaramos dicho </a:t>
            </a:r>
            <a:r>
              <a:rPr lang="es-ES" sz="1600" dirty="0" err="1"/>
              <a:t>parametro</a:t>
            </a:r>
            <a:r>
              <a:rPr lang="es-ES" sz="1600" dirty="0"/>
              <a:t> como True, nos generará errores luego de cierto tiempo de haber usado la API)</a:t>
            </a:r>
            <a:endParaRPr lang="es-PE" sz="1600" dirty="0">
              <a:latin typeface="+mj-lt"/>
            </a:endParaRPr>
          </a:p>
        </p:txBody>
      </p:sp>
      <p:pic>
        <p:nvPicPr>
          <p:cNvPr id="10" name="Imagen 9"/>
          <p:cNvPicPr>
            <a:picLocks noChangeAspect="1"/>
          </p:cNvPicPr>
          <p:nvPr/>
        </p:nvPicPr>
        <p:blipFill rotWithShape="1">
          <a:blip r:embed="rId3"/>
          <a:srcRect l="10082" t="72363" r="33298" b="20111"/>
          <a:stretch/>
        </p:blipFill>
        <p:spPr>
          <a:xfrm>
            <a:off x="2282404" y="1478084"/>
            <a:ext cx="9054463" cy="676971"/>
          </a:xfrm>
          <a:prstGeom prst="rect">
            <a:avLst/>
          </a:prstGeom>
        </p:spPr>
      </p:pic>
      <p:pic>
        <p:nvPicPr>
          <p:cNvPr id="13" name="Imagen 12"/>
          <p:cNvPicPr>
            <a:picLocks noChangeAspect="1"/>
          </p:cNvPicPr>
          <p:nvPr/>
        </p:nvPicPr>
        <p:blipFill>
          <a:blip r:embed="rId4"/>
          <a:stretch>
            <a:fillRect/>
          </a:stretch>
        </p:blipFill>
        <p:spPr>
          <a:xfrm>
            <a:off x="935591" y="3116030"/>
            <a:ext cx="10858476" cy="2603218"/>
          </a:xfrm>
          <a:prstGeom prst="rect">
            <a:avLst/>
          </a:prstGeom>
        </p:spPr>
      </p:pic>
    </p:spTree>
    <p:extLst>
      <p:ext uri="{BB962C8B-B14F-4D97-AF65-F5344CB8AC3E}">
        <p14:creationId xmlns:p14="http://schemas.microsoft.com/office/powerpoint/2010/main" val="180760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cope:">
            <a:extLst>
              <a:ext uri="{FF2B5EF4-FFF2-40B4-BE49-F238E27FC236}">
                <a16:creationId xmlns:a16="http://schemas.microsoft.com/office/drawing/2014/main" id="{71815092-C1AB-4A23-9CC4-73E12B30F7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39725"/>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19250" y="311414"/>
            <a:ext cx="11022874" cy="369332"/>
          </a:xfrm>
          <a:prstGeom prst="rect">
            <a:avLst/>
          </a:prstGeom>
        </p:spPr>
        <p:txBody>
          <a:bodyPr wrap="square">
            <a:spAutoFit/>
          </a:bodyPr>
          <a:lstStyle/>
          <a:p>
            <a:r>
              <a:rPr lang="es-ES" dirty="0"/>
              <a:t>El resultado que obtendremos es el siguiente:</a:t>
            </a:r>
            <a:endParaRPr lang="es-PE" sz="1600" dirty="0">
              <a:latin typeface="+mj-lt"/>
            </a:endParaRPr>
          </a:p>
        </p:txBody>
      </p:sp>
      <p:pic>
        <p:nvPicPr>
          <p:cNvPr id="6" name="Imagen 5"/>
          <p:cNvPicPr>
            <a:picLocks noChangeAspect="1"/>
          </p:cNvPicPr>
          <p:nvPr/>
        </p:nvPicPr>
        <p:blipFill rotWithShape="1">
          <a:blip r:embed="rId3"/>
          <a:srcRect l="10469" t="18532" r="31308" b="20007"/>
          <a:stretch/>
        </p:blipFill>
        <p:spPr>
          <a:xfrm>
            <a:off x="965201" y="680746"/>
            <a:ext cx="9872134" cy="5676730"/>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842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5447-60B8-423C-8644-3DFC9A5E5DDA}"/>
              </a:ext>
            </a:extLst>
          </p:cNvPr>
          <p:cNvSpPr>
            <a:spLocks noGrp="1"/>
          </p:cNvSpPr>
          <p:nvPr>
            <p:ph type="title"/>
          </p:nvPr>
        </p:nvSpPr>
        <p:spPr>
          <a:xfrm>
            <a:off x="519250" y="434794"/>
            <a:ext cx="11022874" cy="462188"/>
          </a:xfrm>
        </p:spPr>
        <p:txBody>
          <a:bodyPr>
            <a:noAutofit/>
          </a:bodyPr>
          <a:lstStyle/>
          <a:p>
            <a:r>
              <a:rPr lang="es-PE" sz="2800" b="1" dirty="0"/>
              <a:t>B) SEGUNDO MÉTODO DE RECOLECCIÓN: USO DE GOOGLE SHEETS ADD ONS</a:t>
            </a:r>
          </a:p>
        </p:txBody>
      </p:sp>
      <p:pic>
        <p:nvPicPr>
          <p:cNvPr id="1026" name="Picture 2" descr=":microscope:">
            <a:extLst>
              <a:ext uri="{FF2B5EF4-FFF2-40B4-BE49-F238E27FC236}">
                <a16:creationId xmlns:a16="http://schemas.microsoft.com/office/drawing/2014/main" id="{71815092-C1AB-4A23-9CC4-73E12B30F7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39725"/>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19250" y="993533"/>
            <a:ext cx="11022874" cy="1708160"/>
          </a:xfrm>
          <a:prstGeom prst="rect">
            <a:avLst/>
          </a:prstGeom>
        </p:spPr>
        <p:txBody>
          <a:bodyPr wrap="square">
            <a:spAutoFit/>
          </a:bodyPr>
          <a:lstStyle/>
          <a:p>
            <a:r>
              <a:rPr lang="es-ES" sz="1500" dirty="0"/>
              <a:t>El primer método de recolección al ser un script se tendría que ejecutar cada vez que el notebook sea abierto, por lo que la recolección se hará mas corta en cuanto a </a:t>
            </a:r>
            <a:r>
              <a:rPr lang="es-ES" sz="1500" dirty="0" err="1"/>
              <a:t>items</a:t>
            </a:r>
            <a:r>
              <a:rPr lang="es-ES" sz="1500" dirty="0"/>
              <a:t>, por los periodos de tiempo. Una alternativa a esto, es el uso de GOOGLE SHEET y TWITTER ARCHIVER, que es un complemento que nos agiliza la recolección de datos, </a:t>
            </a:r>
            <a:r>
              <a:rPr lang="es-ES" sz="1500" dirty="0" err="1"/>
              <a:t>organizandolos</a:t>
            </a:r>
            <a:r>
              <a:rPr lang="es-ES" sz="1500" dirty="0"/>
              <a:t> </a:t>
            </a:r>
            <a:r>
              <a:rPr lang="es-ES" sz="1500" dirty="0" err="1"/>
              <a:t>automaticamente</a:t>
            </a:r>
            <a:r>
              <a:rPr lang="es-ES" sz="1500" dirty="0"/>
              <a:t> en forma de tabla, listo para exportar como archivo .</a:t>
            </a:r>
            <a:r>
              <a:rPr lang="es-ES" sz="1500" dirty="0" err="1"/>
              <a:t>csv</a:t>
            </a:r>
            <a:r>
              <a:rPr lang="es-ES" sz="1500" dirty="0"/>
              <a:t>, y a demás de eso se va llenando de forma automática cada 1 hora, llenando de 100 registros dicho archivo. Esto agiliza mas la recolección, ya que a mas datos, mejor serán los modelos a implementar mas adelante. Para ello también usaremos la cuenta de Twitter </a:t>
            </a:r>
            <a:r>
              <a:rPr lang="es-ES" sz="1500" dirty="0" err="1"/>
              <a:t>Developers</a:t>
            </a:r>
            <a:r>
              <a:rPr lang="es-ES" sz="1500" dirty="0"/>
              <a:t> que creamos al comienzo de esta fase. Lo primero será ingresar a la </a:t>
            </a:r>
            <a:r>
              <a:rPr lang="es-ES" sz="1500" dirty="0" err="1"/>
              <a:t>GSuite</a:t>
            </a:r>
            <a:r>
              <a:rPr lang="es-ES" sz="1500" dirty="0"/>
              <a:t> de Google y buscar: "Twitter </a:t>
            </a:r>
            <a:r>
              <a:rPr lang="es-ES" sz="1500" dirty="0" err="1"/>
              <a:t>Archiver</a:t>
            </a:r>
            <a:r>
              <a:rPr lang="es-ES" sz="1500" dirty="0"/>
              <a:t>", lo descargamos e instalamos.</a:t>
            </a:r>
            <a:endParaRPr lang="es-PE" sz="1500" dirty="0">
              <a:latin typeface="+mj-lt"/>
            </a:endParaRPr>
          </a:p>
        </p:txBody>
      </p:sp>
      <p:pic>
        <p:nvPicPr>
          <p:cNvPr id="5" name="Imagen 4"/>
          <p:cNvPicPr>
            <a:picLocks noChangeAspect="1"/>
          </p:cNvPicPr>
          <p:nvPr/>
        </p:nvPicPr>
        <p:blipFill rotWithShape="1">
          <a:blip r:embed="rId3"/>
          <a:srcRect l="9789" t="15914" r="31032" b="20429"/>
          <a:stretch/>
        </p:blipFill>
        <p:spPr>
          <a:xfrm>
            <a:off x="2700866" y="2701693"/>
            <a:ext cx="6316133" cy="3821685"/>
          </a:xfrm>
          <a:prstGeom prst="rect">
            <a:avLst/>
          </a:prstGeom>
        </p:spPr>
      </p:pic>
    </p:spTree>
    <p:extLst>
      <p:ext uri="{BB962C8B-B14F-4D97-AF65-F5344CB8AC3E}">
        <p14:creationId xmlns:p14="http://schemas.microsoft.com/office/powerpoint/2010/main" val="178357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cope:">
            <a:extLst>
              <a:ext uri="{FF2B5EF4-FFF2-40B4-BE49-F238E27FC236}">
                <a16:creationId xmlns:a16="http://schemas.microsoft.com/office/drawing/2014/main" id="{71815092-C1AB-4A23-9CC4-73E12B30F7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39725"/>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19250" y="299266"/>
            <a:ext cx="11022874" cy="738664"/>
          </a:xfrm>
          <a:prstGeom prst="rect">
            <a:avLst/>
          </a:prstGeom>
        </p:spPr>
        <p:txBody>
          <a:bodyPr wrap="square">
            <a:spAutoFit/>
          </a:bodyPr>
          <a:lstStyle/>
          <a:p>
            <a:pPr algn="just"/>
            <a:r>
              <a:rPr lang="es-ES" sz="1350" dirty="0">
                <a:latin typeface="+mj-lt"/>
              </a:rPr>
              <a:t>Una vez instalado, procedemos a crear un nuevo archivo vacío en Google </a:t>
            </a:r>
            <a:r>
              <a:rPr lang="es-ES" sz="1350" dirty="0" err="1">
                <a:latin typeface="+mj-lt"/>
              </a:rPr>
              <a:t>Sheets</a:t>
            </a:r>
            <a:r>
              <a:rPr lang="es-ES" sz="1350" dirty="0">
                <a:latin typeface="+mj-lt"/>
              </a:rPr>
              <a:t>, y dentro nos aparecerá el menú COMPLEMENTOS, abrimos, seleccionamos Twitter </a:t>
            </a:r>
            <a:r>
              <a:rPr lang="es-ES" sz="1350" dirty="0" err="1">
                <a:latin typeface="+mj-lt"/>
              </a:rPr>
              <a:t>Archiver</a:t>
            </a:r>
            <a:r>
              <a:rPr lang="es-ES" sz="1350" dirty="0">
                <a:latin typeface="+mj-lt"/>
              </a:rPr>
              <a:t> y creamos una nueva regla de </a:t>
            </a:r>
            <a:r>
              <a:rPr lang="es-ES" sz="1350" dirty="0" smtClean="0">
                <a:latin typeface="+mj-lt"/>
              </a:rPr>
              <a:t>búsqueda, </a:t>
            </a:r>
            <a:r>
              <a:rPr lang="es-ES" sz="1350" dirty="0">
                <a:latin typeface="+mj-lt"/>
              </a:rPr>
              <a:t>ahí nos darán la </a:t>
            </a:r>
            <a:r>
              <a:rPr lang="es-ES" sz="1350" dirty="0" smtClean="0">
                <a:latin typeface="+mj-lt"/>
              </a:rPr>
              <a:t>opción </a:t>
            </a:r>
            <a:r>
              <a:rPr lang="es-ES" sz="1350" dirty="0">
                <a:latin typeface="+mj-lt"/>
              </a:rPr>
              <a:t>de ingresar un hashtag, palabra clave, tendencia, etc. Además de otros campos como el lenguaje, locación, fecha.</a:t>
            </a:r>
            <a:endParaRPr lang="es-PE" sz="1350" dirty="0">
              <a:latin typeface="+mj-lt"/>
            </a:endParaRPr>
          </a:p>
        </p:txBody>
      </p:sp>
      <p:pic>
        <p:nvPicPr>
          <p:cNvPr id="2" name="Imagen 1"/>
          <p:cNvPicPr>
            <a:picLocks noChangeAspect="1"/>
          </p:cNvPicPr>
          <p:nvPr/>
        </p:nvPicPr>
        <p:blipFill rotWithShape="1">
          <a:blip r:embed="rId3"/>
          <a:srcRect l="10231" t="22500" r="30502" b="26544"/>
          <a:stretch/>
        </p:blipFill>
        <p:spPr>
          <a:xfrm>
            <a:off x="3524553" y="1037930"/>
            <a:ext cx="5012268" cy="2424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ángulo 3"/>
          <p:cNvSpPr/>
          <p:nvPr/>
        </p:nvSpPr>
        <p:spPr>
          <a:xfrm>
            <a:off x="563396" y="3523439"/>
            <a:ext cx="11022874" cy="738664"/>
          </a:xfrm>
          <a:prstGeom prst="rect">
            <a:avLst/>
          </a:prstGeom>
        </p:spPr>
        <p:txBody>
          <a:bodyPr wrap="square">
            <a:spAutoFit/>
          </a:bodyPr>
          <a:lstStyle/>
          <a:p>
            <a:r>
              <a:rPr lang="es-ES" sz="1350" dirty="0">
                <a:solidFill>
                  <a:srgbClr val="24292E"/>
                </a:solidFill>
                <a:latin typeface="+mj-lt"/>
              </a:rPr>
              <a:t>Cuando hayamos ingresado los </a:t>
            </a:r>
            <a:r>
              <a:rPr lang="es-ES" sz="1350" dirty="0" err="1">
                <a:solidFill>
                  <a:srgbClr val="24292E"/>
                </a:solidFill>
                <a:latin typeface="+mj-lt"/>
              </a:rPr>
              <a:t>parametros</a:t>
            </a:r>
            <a:r>
              <a:rPr lang="es-ES" sz="1350" dirty="0">
                <a:solidFill>
                  <a:srgbClr val="24292E"/>
                </a:solidFill>
                <a:latin typeface="+mj-lt"/>
              </a:rPr>
              <a:t> de </a:t>
            </a:r>
            <a:r>
              <a:rPr lang="es-ES" sz="1350" dirty="0" err="1">
                <a:solidFill>
                  <a:srgbClr val="24292E"/>
                </a:solidFill>
                <a:latin typeface="+mj-lt"/>
              </a:rPr>
              <a:t>busqueda</a:t>
            </a:r>
            <a:r>
              <a:rPr lang="es-ES" sz="1350" dirty="0">
                <a:solidFill>
                  <a:srgbClr val="24292E"/>
                </a:solidFill>
                <a:latin typeface="+mj-lt"/>
              </a:rPr>
              <a:t>, empezará </a:t>
            </a:r>
            <a:r>
              <a:rPr lang="es-ES" sz="1350" dirty="0" err="1">
                <a:solidFill>
                  <a:srgbClr val="24292E"/>
                </a:solidFill>
                <a:latin typeface="+mj-lt"/>
              </a:rPr>
              <a:t>automaticamente</a:t>
            </a:r>
            <a:r>
              <a:rPr lang="es-ES" sz="1350" dirty="0">
                <a:solidFill>
                  <a:srgbClr val="24292E"/>
                </a:solidFill>
                <a:latin typeface="+mj-lt"/>
              </a:rPr>
              <a:t> a llenar un </a:t>
            </a:r>
            <a:r>
              <a:rPr lang="es-ES" sz="1350" dirty="0" err="1">
                <a:solidFill>
                  <a:srgbClr val="24292E"/>
                </a:solidFill>
                <a:latin typeface="+mj-lt"/>
              </a:rPr>
              <a:t>template</a:t>
            </a:r>
            <a:r>
              <a:rPr lang="es-ES" sz="1350" dirty="0">
                <a:solidFill>
                  <a:srgbClr val="24292E"/>
                </a:solidFill>
                <a:latin typeface="+mj-lt"/>
              </a:rPr>
              <a:t> predeterminado para esto con la data requerida (fecha, usuario, nombre de usuario, texto del tweet, id del tweet, media, locación, usuario verificado, biografía del usuario, fecha de creación del usuario) para un análisis de datos y poder pasar a la siguiente fase del ciclo de vida.</a:t>
            </a:r>
            <a:endParaRPr lang="es-PE" sz="1350" dirty="0">
              <a:latin typeface="+mj-lt"/>
            </a:endParaRPr>
          </a:p>
        </p:txBody>
      </p:sp>
      <p:pic>
        <p:nvPicPr>
          <p:cNvPr id="5" name="Imagen 4"/>
          <p:cNvPicPr>
            <a:picLocks noChangeAspect="1"/>
          </p:cNvPicPr>
          <p:nvPr/>
        </p:nvPicPr>
        <p:blipFill rotWithShape="1">
          <a:blip r:embed="rId4"/>
          <a:srcRect l="9790" t="20247" r="30943" b="28482"/>
          <a:stretch/>
        </p:blipFill>
        <p:spPr>
          <a:xfrm>
            <a:off x="3275013" y="4322757"/>
            <a:ext cx="5013854" cy="2424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65279789"/>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7570</TotalTime>
  <Words>1339</Words>
  <Application>Microsoft Office PowerPoint</Application>
  <PresentationFormat>Panorámica</PresentationFormat>
  <Paragraphs>53</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-apple-system</vt:lpstr>
      <vt:lpstr>Arial</vt:lpstr>
      <vt:lpstr>Calibri</vt:lpstr>
      <vt:lpstr>Calibri Light</vt:lpstr>
      <vt:lpstr>1_Tema de Office</vt:lpstr>
      <vt:lpstr>ANÁLISIS DE SENTIMIENTOS EN LA RED SOCIAL TWITTER</vt:lpstr>
      <vt:lpstr>INTRODUCCIÓN</vt:lpstr>
      <vt:lpstr>RECOLECCION DE DATOS</vt:lpstr>
      <vt:lpstr>USE CASE:</vt:lpstr>
      <vt:lpstr>A) PRIMER MÉTODO DE RECOLECCIÓN: SCRIPT EN PYTHON - GOOGLE COLAB</vt:lpstr>
      <vt:lpstr>Presentación de PowerPoint</vt:lpstr>
      <vt:lpstr>Presentación de PowerPoint</vt:lpstr>
      <vt:lpstr>B) SEGUNDO MÉTODO DE RECOLECCIÓN: USO DE GOOGLE SHEETS ADD ONS</vt:lpstr>
      <vt:lpstr>Presentación de PowerPoint</vt:lpstr>
      <vt:lpstr>MODELADO DE DATOS ESTRUCTURADOS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Sheyla</dc:creator>
  <cp:lastModifiedBy>maria lisseth espinoza amaya</cp:lastModifiedBy>
  <cp:revision>395</cp:revision>
  <dcterms:created xsi:type="dcterms:W3CDTF">2020-05-04T14:40:06Z</dcterms:created>
  <dcterms:modified xsi:type="dcterms:W3CDTF">2020-08-14T15:25:45Z</dcterms:modified>
</cp:coreProperties>
</file>