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</a:t>
            </a:r>
            <a:r>
              <a:rPr lang="en-US"/>
              <a:t>Idea submission- </a:t>
            </a:r>
            <a:r>
              <a:rPr lang="en-US" dirty="0"/>
              <a:t>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" TargetMode="External"/><Relationship Id="rId5" Type="http://schemas.openxmlformats.org/officeDocument/2006/relationships/hyperlink" Target="https://www.sciencedirect.com/" TargetMode="External"/><Relationship Id="rId4" Type="http://schemas.openxmlformats.org/officeDocument/2006/relationships/hyperlink" Target="https://www.annualreview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091876" y="1723255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852337"/>
            <a:ext cx="8534399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SIH1528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Title-Student Innovation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CodeCrafters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1164869"/>
            <a:ext cx="1205048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+mj-lt"/>
                <a:cs typeface="Arial" pitchFamily="34" charset="0"/>
              </a:rPr>
              <a:t> ULTRASONIC GLASSES FOR BLIND: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itchFamily="34" charset="0"/>
              </a:rPr>
              <a:t>Obstacle Detection</a:t>
            </a:r>
            <a:r>
              <a:rPr lang="en-US" sz="2000" dirty="0">
                <a:latin typeface="+mn-lt"/>
                <a:cs typeface="Arial" pitchFamily="34" charset="0"/>
              </a:rPr>
              <a:t>: Ultrasonic sensors scan the environment from various angles to detect obstacles and provide real-time feedback to the user.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itchFamily="34" charset="0"/>
              </a:rPr>
              <a:t>Customizable Vibration Alerts</a:t>
            </a:r>
            <a:r>
              <a:rPr lang="en-US" sz="2000" dirty="0">
                <a:latin typeface="+mn-lt"/>
                <a:cs typeface="Arial" pitchFamily="34" charset="0"/>
              </a:rPr>
              <a:t>: The device uses vibration patterns to intuitively alert the user about nearby obstacles and changes in their surroundings.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itchFamily="34" charset="0"/>
              </a:rPr>
              <a:t>Crowd Navigation</a:t>
            </a:r>
            <a:r>
              <a:rPr lang="en-US" sz="2000" dirty="0">
                <a:latin typeface="+mn-lt"/>
                <a:cs typeface="Arial" pitchFamily="34" charset="0"/>
              </a:rPr>
              <a:t>: It assists users in navigating through crowded spaces safely, helping to avoid collisions and manage dense environments effectively.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Arial" pitchFamily="34" charset="0"/>
              </a:rPr>
              <a:t>Fall Detection and Emergency Alerts</a:t>
            </a:r>
            <a:r>
              <a:rPr lang="en-US" sz="2000" dirty="0">
                <a:latin typeface="+mn-lt"/>
                <a:cs typeface="Arial" pitchFamily="34" charset="0"/>
              </a:rPr>
              <a:t>: The device can detect falls and automatically send an SOS message or call an emergency contact with the user's location, ensuring quick assistance in emergencies.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vibration feedback system is </a:t>
            </a:r>
            <a:r>
              <a:rPr lang="en-US" sz="2000" b="1" dirty="0"/>
              <a:t>customizable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addition of crowd navigation, a feature not commonly found </a:t>
            </a:r>
            <a:r>
              <a:rPr lang="en-US" sz="2000" dirty="0"/>
              <a:t>in existing devices, enables users to move confidently through busy spaces.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This holistic approach makes the device a unique and innovative solution for enhancing mobility and safety for the visually impaired.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</a:t>
            </a:r>
            <a:r>
              <a:rPr lang="en-US">
                <a:solidFill>
                  <a:schemeClr val="bg1"/>
                </a:solidFill>
              </a:rPr>
              <a:t>Idea submission- </a:t>
            </a:r>
            <a:r>
              <a:rPr lang="en-US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842890-7015-5000-E419-0A4116A33294}"/>
              </a:ext>
            </a:extLst>
          </p:cNvPr>
          <p:cNvSpPr txBox="1"/>
          <p:nvPr/>
        </p:nvSpPr>
        <p:spPr>
          <a:xfrm>
            <a:off x="312189" y="488496"/>
            <a:ext cx="140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CodeCrafters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8610" y="1288447"/>
            <a:ext cx="1146858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+mj-lt"/>
                <a:cs typeface="Arial" pitchFamily="34" charset="0"/>
              </a:rPr>
              <a:t>Programming Languages </a:t>
            </a:r>
            <a:r>
              <a:rPr lang="en-US" sz="2000" dirty="0">
                <a:latin typeface="+mj-lt"/>
                <a:cs typeface="Arial" pitchFamily="34" charset="0"/>
              </a:rPr>
              <a:t>– </a:t>
            </a:r>
            <a:r>
              <a:rPr lang="en-US" sz="2000" dirty="0">
                <a:latin typeface="+mn-lt"/>
                <a:cs typeface="Arial" pitchFamily="34" charset="0"/>
              </a:rPr>
              <a:t>Python, C, Java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+mj-lt"/>
                <a:cs typeface="Arial" pitchFamily="34" charset="0"/>
              </a:rPr>
              <a:t>Frameworks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000" dirty="0">
                <a:latin typeface="+mn-lt"/>
                <a:cs typeface="Arial" pitchFamily="34" charset="0"/>
              </a:rPr>
              <a:t>Django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+mj-lt"/>
                <a:cs typeface="Arial" pitchFamily="34" charset="0"/>
              </a:rPr>
              <a:t>Hardware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dirty="0">
                <a:latin typeface="+mn-lt"/>
                <a:cs typeface="Arial" pitchFamily="34" charset="0"/>
              </a:rPr>
              <a:t>GPS sensor, battery, raspberry pi/Arduino, ultrasonic     sensor, hearing device, camera, vibration motor/buzzer, IMU, Frame, Breadboard, Jumper wires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</a:t>
            </a:r>
            <a:r>
              <a:rPr lang="en-US">
                <a:solidFill>
                  <a:schemeClr val="bg1"/>
                </a:solidFill>
              </a:rPr>
              <a:t>Idea submission- </a:t>
            </a:r>
            <a:r>
              <a:rPr lang="en-US" dirty="0">
                <a:solidFill>
                  <a:schemeClr val="bg1"/>
                </a:solidFill>
              </a:rPr>
              <a:t>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AB395-FAD8-9A09-D31A-CB93D52409E3}"/>
              </a:ext>
            </a:extLst>
          </p:cNvPr>
          <p:cNvSpPr txBox="1"/>
          <p:nvPr/>
        </p:nvSpPr>
        <p:spPr>
          <a:xfrm>
            <a:off x="312189" y="488496"/>
            <a:ext cx="140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CodeCrafters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B2FD7-1A07-5F6A-57E5-9E434CC3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57" y="3184071"/>
            <a:ext cx="7249886" cy="29198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1224376"/>
            <a:ext cx="1018233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ＭＳ Ｐゴシック" pitchFamily="1" charset="-128"/>
                <a:cs typeface="Arial" pitchFamily="34" charset="0"/>
              </a:rPr>
              <a:t>FEASIBILITY: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ＭＳ Ｐゴシック" pitchFamily="1" charset="-128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Component Availability: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>
                <a:latin typeface="+mn-lt"/>
              </a:rPr>
              <a:t>Affordable and accessible.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Technical Integration:</a:t>
            </a:r>
            <a:endParaRPr lang="en-IN" sz="20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Ultrasonic Sensors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>
                <a:latin typeface="+mn-lt"/>
              </a:rPr>
              <a:t>for obstacle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Vibration Motors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>
                <a:latin typeface="+mn-lt"/>
              </a:rPr>
              <a:t>for silent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+mj-lt"/>
              </a:rPr>
              <a:t>Atmega</a:t>
            </a:r>
            <a:r>
              <a:rPr lang="en-IN" sz="2000" b="1" dirty="0">
                <a:latin typeface="+mj-lt"/>
              </a:rPr>
              <a:t> 328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>
                <a:latin typeface="+mn-lt"/>
              </a:rPr>
              <a:t>for efficient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Power Management: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>
                <a:latin typeface="+mn-lt"/>
              </a:rPr>
              <a:t>Requires lightweight, long-lasting battery.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Comfort: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>
                <a:latin typeface="+mn-lt"/>
              </a:rPr>
              <a:t>Lightweight design critical for wearability.</a:t>
            </a:r>
          </a:p>
          <a:p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+mj-lt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+mj-lt"/>
                <a:ea typeface="ＭＳ Ｐゴシック" pitchFamily="1" charset="-128"/>
                <a:cs typeface="Times New Roman" panose="02020603050405020304" pitchFamily="18" charset="0"/>
              </a:rPr>
              <a:t>VIABLITY: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+mj-lt"/>
              <a:ea typeface="ＭＳ Ｐゴシック" pitchFamily="1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Designed to be water-resistant, impact-proof, and low-maintenance.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Market Potential: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Addresses the growing demand for wearable assistive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Engineered to be affordable for wide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Safety: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Ensures reliability with built-in fail-safes for user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User Acceptance:</a:t>
            </a:r>
            <a:r>
              <a:rPr lang="en-US" sz="2000" dirty="0"/>
              <a:t> </a:t>
            </a:r>
            <a:r>
              <a:rPr lang="en-US" sz="2000" dirty="0">
                <a:latin typeface="+mn-lt"/>
              </a:rPr>
              <a:t>Intuitive, non-intrusive, and easy to use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sz="2000" b="1" dirty="0">
              <a:solidFill>
                <a:srgbClr val="000000"/>
              </a:solidFill>
              <a:effectLst/>
              <a:latin typeface="+mj-lt"/>
              <a:ea typeface="ＭＳ Ｐゴシック" pitchFamily="1" charset="-128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+mj-lt"/>
              <a:ea typeface="ＭＳ Ｐゴシック" pitchFamily="1" charset="-128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+mj-lt"/>
              <a:ea typeface="ＭＳ Ｐゴシック" pitchFamily="1" charset="-128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+mj-lt"/>
              <a:ea typeface="ＭＳ Ｐゴシック" pitchFamily="1" charset="-128"/>
              <a:cs typeface="Times New Roman" panose="02020603050405020304" pitchFamily="18" charset="0"/>
            </a:endParaRPr>
          </a:p>
          <a:p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Idea submission-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EED69A-54A7-8D69-F90C-41861235B7FE}"/>
              </a:ext>
            </a:extLst>
          </p:cNvPr>
          <p:cNvSpPr txBox="1"/>
          <p:nvPr/>
        </p:nvSpPr>
        <p:spPr>
          <a:xfrm>
            <a:off x="312189" y="488496"/>
            <a:ext cx="140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CodeCrafters</a:t>
            </a:r>
            <a:endParaRPr lang="en-IN" sz="1600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6003C738-FE45-DA5B-C888-7E2F8648C5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DE8AB-0CCB-B2C2-FB40-87DAAC263EBA}"/>
              </a:ext>
            </a:extLst>
          </p:cNvPr>
          <p:cNvSpPr txBox="1"/>
          <p:nvPr/>
        </p:nvSpPr>
        <p:spPr>
          <a:xfrm>
            <a:off x="329773" y="486636"/>
            <a:ext cx="140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CodeCrafters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Idea submission-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54D0B-6E14-08CD-BCC2-6F8E6406EB66}"/>
              </a:ext>
            </a:extLst>
          </p:cNvPr>
          <p:cNvSpPr txBox="1"/>
          <p:nvPr/>
        </p:nvSpPr>
        <p:spPr>
          <a:xfrm>
            <a:off x="312189" y="488496"/>
            <a:ext cx="140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CodeCrafters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74F21-5346-1D84-6512-4C026E8153BE}"/>
              </a:ext>
            </a:extLst>
          </p:cNvPr>
          <p:cNvSpPr txBox="1"/>
          <p:nvPr/>
        </p:nvSpPr>
        <p:spPr>
          <a:xfrm>
            <a:off x="612530" y="1210706"/>
            <a:ext cx="108350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1. Impact on the Target Audience:</a:t>
            </a: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Enhanced Mobility and Independence:</a:t>
            </a:r>
            <a:r>
              <a:rPr lang="en-US" sz="1600" dirty="0"/>
              <a:t> Users can navigate environments more confidently and safely, reducing accidents and falls.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Boosted Confidence and Quality of Life:</a:t>
            </a:r>
            <a:r>
              <a:rPr lang="en-US" sz="1600" dirty="0"/>
              <a:t> Increased autonomy improves participation in daily activities and social interactions.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Access to New Opportunities:</a:t>
            </a:r>
            <a:r>
              <a:rPr lang="en-US" sz="1600" dirty="0"/>
              <a:t> Better navigation capabilities enable users to pursue work, education, and social activities previously challenging or inaccessible.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E0773E9F-7A27-5DE5-72A5-D5172970F4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2530" y="3075002"/>
            <a:ext cx="10972800" cy="324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+mn-lt"/>
              </a:rPr>
              <a:t>2. Benefits of the Solution:</a:t>
            </a:r>
            <a:endParaRPr lang="en-IN" sz="1600" dirty="0">
              <a:latin typeface="+mn-lt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+mj-lt"/>
              </a:rPr>
              <a:t>Social Benefits:</a:t>
            </a:r>
            <a:endParaRPr lang="en-IN" sz="1600" i="1" dirty="0">
              <a:latin typeface="+mj-lt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+mn-lt"/>
              </a:rPr>
              <a:t>Increased Inclusivity: </a:t>
            </a:r>
            <a:r>
              <a:rPr lang="en-IN" sz="1600" dirty="0">
                <a:latin typeface="+mn-lt"/>
              </a:rPr>
              <a:t>Enhances access to public spaces for visually impaired individuals, fostering more equitable communities.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+mn-lt"/>
              </a:rPr>
              <a:t>Reduced Isolation: </a:t>
            </a:r>
            <a:r>
              <a:rPr lang="en-IN" sz="1600" dirty="0">
                <a:latin typeface="+mn-lt"/>
              </a:rPr>
              <a:t>Boosts mobility and social interaction, decreasing feelings of isolation.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+mj-lt"/>
              </a:rPr>
              <a:t>Economic Benefits: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+mn-lt"/>
              </a:rPr>
              <a:t>Expanded Job Opportunities: </a:t>
            </a:r>
            <a:r>
              <a:rPr lang="en-IN" sz="1600" dirty="0">
                <a:latin typeface="+mn-lt"/>
              </a:rPr>
              <a:t>Facilitates navigation, leading to broader employment options and better financial stability.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+mn-lt"/>
              </a:rPr>
              <a:t>Cost Savings: </a:t>
            </a:r>
            <a:r>
              <a:rPr lang="en-IN" sz="1600" dirty="0">
                <a:latin typeface="+mn-lt"/>
              </a:rPr>
              <a:t>Lowers medical expenses and reduces overall costs for individuals and healthcare systems.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+mn-lt"/>
              </a:rPr>
              <a:t>Environmental Benefits: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+mn-lt"/>
              </a:rPr>
              <a:t>Sustainable Design: </a:t>
            </a:r>
            <a:r>
              <a:rPr lang="en-IN" sz="1600" dirty="0">
                <a:latin typeface="+mn-lt"/>
              </a:rPr>
              <a:t>Utilizes eco-friendly materials and energy-efficient technology, reducing environmental impact.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+mn-lt"/>
              </a:rPr>
              <a:t>Efficient Public Space Use: </a:t>
            </a:r>
            <a:r>
              <a:rPr lang="en-IN" sz="1600" dirty="0">
                <a:latin typeface="+mn-lt"/>
              </a:rPr>
              <a:t>Minimizes the need for additional infrastructure, supporting sustainable urban planning.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726886"/>
            <a:ext cx="93853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marR="0" lvl="0" indent="-342900" algn="just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tabLst/>
              <a:defRPr sz="2800" b="1"/>
            </a:lvl1pPr>
          </a:lstStyle>
          <a:p>
            <a:r>
              <a:rPr lang="en-IN" sz="2000" dirty="0">
                <a:latin typeface="+mn-lt"/>
              </a:rPr>
              <a:t>Ultrasonic Sensor Technology - </a:t>
            </a:r>
            <a:r>
              <a:rPr lang="en-IN" sz="2000" dirty="0">
                <a:latin typeface="+mn-lt"/>
                <a:hlinkClick r:id="rId3"/>
              </a:rPr>
              <a:t>https://ieeexplore.ieee.org/</a:t>
            </a:r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Vibration Feedback in Assistive Devices- </a:t>
            </a:r>
            <a:r>
              <a:rPr lang="en-US" sz="2000" dirty="0">
                <a:latin typeface="+mn-lt"/>
                <a:hlinkClick r:id="rId4"/>
              </a:rPr>
              <a:t>https://www.annualreviews.org/</a:t>
            </a:r>
            <a:endParaRPr lang="en-US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Crowd Navigation Algorithms</a:t>
            </a:r>
            <a:r>
              <a:rPr lang="en-US" sz="2000" dirty="0">
                <a:latin typeface="+mn-lt"/>
              </a:rPr>
              <a:t> - </a:t>
            </a:r>
            <a:r>
              <a:rPr lang="en-US" sz="2000" dirty="0">
                <a:latin typeface="+mn-lt"/>
                <a:hlinkClick r:id="rId5"/>
              </a:rPr>
              <a:t>https://www.sciencedirect.com/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Assistive Technology for the Visually Impaired- </a:t>
            </a:r>
            <a:r>
              <a:rPr lang="en-US" sz="2000" dirty="0">
                <a:latin typeface="+mn-lt"/>
                <a:hlinkClick r:id="rId6"/>
              </a:rPr>
              <a:t>https://link.springer.com/</a:t>
            </a:r>
            <a:endParaRPr lang="en-US" sz="20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Idea submission-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C309B-9C72-8B9F-EC20-4D7AC41175C8}"/>
              </a:ext>
            </a:extLst>
          </p:cNvPr>
          <p:cNvSpPr txBox="1"/>
          <p:nvPr/>
        </p:nvSpPr>
        <p:spPr>
          <a:xfrm>
            <a:off x="312189" y="488496"/>
            <a:ext cx="140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CodeCrafters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626</Words>
  <Application>Microsoft Office PowerPoint</Application>
  <PresentationFormat>Widescreen</PresentationFormat>
  <Paragraphs>89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JESIKA HEDAU</cp:lastModifiedBy>
  <cp:revision>155</cp:revision>
  <dcterms:created xsi:type="dcterms:W3CDTF">2013-12-12T18:46:50Z</dcterms:created>
  <dcterms:modified xsi:type="dcterms:W3CDTF">2024-09-06T02:02:08Z</dcterms:modified>
  <cp:category/>
</cp:coreProperties>
</file>