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0" r:id="rId5"/>
    <p:sldId id="261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7" d="100"/>
          <a:sy n="87" d="100"/>
        </p:scale>
        <p:origin x="-864" y="-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0B0AF-6C9A-461C-8A51-FABCA0D104DA}" type="datetimeFigureOut">
              <a:rPr lang="zh-TW" altLang="en-US" smtClean="0"/>
              <a:pPr/>
              <a:t>2020/9/2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3555A-DAB4-42B4-A533-C67F8F396D3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0B0AF-6C9A-461C-8A51-FABCA0D104DA}" type="datetimeFigureOut">
              <a:rPr lang="zh-TW" altLang="en-US" smtClean="0"/>
              <a:pPr/>
              <a:t>2020/9/2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3555A-DAB4-42B4-A533-C67F8F396D3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0B0AF-6C9A-461C-8A51-FABCA0D104DA}" type="datetimeFigureOut">
              <a:rPr lang="zh-TW" altLang="en-US" smtClean="0"/>
              <a:pPr/>
              <a:t>2020/9/2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3555A-DAB4-42B4-A533-C67F8F396D3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0B0AF-6C9A-461C-8A51-FABCA0D104DA}" type="datetimeFigureOut">
              <a:rPr lang="zh-TW" altLang="en-US" smtClean="0"/>
              <a:pPr/>
              <a:t>2020/9/2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3555A-DAB4-42B4-A533-C67F8F396D3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0B0AF-6C9A-461C-8A51-FABCA0D104DA}" type="datetimeFigureOut">
              <a:rPr lang="zh-TW" altLang="en-US" smtClean="0"/>
              <a:pPr/>
              <a:t>2020/9/2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3555A-DAB4-42B4-A533-C67F8F396D3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0B0AF-6C9A-461C-8A51-FABCA0D104DA}" type="datetimeFigureOut">
              <a:rPr lang="zh-TW" altLang="en-US" smtClean="0"/>
              <a:pPr/>
              <a:t>2020/9/2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3555A-DAB4-42B4-A533-C67F8F396D3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0B0AF-6C9A-461C-8A51-FABCA0D104DA}" type="datetimeFigureOut">
              <a:rPr lang="zh-TW" altLang="en-US" smtClean="0"/>
              <a:pPr/>
              <a:t>2020/9/2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3555A-DAB4-42B4-A533-C67F8F396D3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0B0AF-6C9A-461C-8A51-FABCA0D104DA}" type="datetimeFigureOut">
              <a:rPr lang="zh-TW" altLang="en-US" smtClean="0"/>
              <a:pPr/>
              <a:t>2020/9/2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3555A-DAB4-42B4-A533-C67F8F396D3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0B0AF-6C9A-461C-8A51-FABCA0D104DA}" type="datetimeFigureOut">
              <a:rPr lang="zh-TW" altLang="en-US" smtClean="0"/>
              <a:pPr/>
              <a:t>2020/9/2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3555A-DAB4-42B4-A533-C67F8F396D3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0B0AF-6C9A-461C-8A51-FABCA0D104DA}" type="datetimeFigureOut">
              <a:rPr lang="zh-TW" altLang="en-US" smtClean="0"/>
              <a:pPr/>
              <a:t>2020/9/2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3555A-DAB4-42B4-A533-C67F8F396D3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0B0AF-6C9A-461C-8A51-FABCA0D104DA}" type="datetimeFigureOut">
              <a:rPr lang="zh-TW" altLang="en-US" smtClean="0"/>
              <a:pPr/>
              <a:t>2020/9/2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3555A-DAB4-42B4-A533-C67F8F396D3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80B0AF-6C9A-461C-8A51-FABCA0D104DA}" type="datetimeFigureOut">
              <a:rPr lang="zh-TW" altLang="en-US" smtClean="0"/>
              <a:pPr/>
              <a:t>2020/9/2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C3555A-DAB4-42B4-A533-C67F8F396D3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3568" y="2492896"/>
            <a:ext cx="7772400" cy="1470025"/>
          </a:xfrm>
        </p:spPr>
        <p:txBody>
          <a:bodyPr>
            <a:normAutofit/>
          </a:bodyPr>
          <a:lstStyle/>
          <a:p>
            <a:r>
              <a:rPr lang="zh-TW" altLang="en-US" sz="4500" dirty="0" smtClean="0">
                <a:latin typeface="Adobe 繁黑體 Std B" pitchFamily="34" charset="-120"/>
                <a:ea typeface="Adobe 繁黑體 Std B" pitchFamily="34" charset="-120"/>
              </a:rPr>
              <a:t>氣象局</a:t>
            </a:r>
            <a:r>
              <a:rPr lang="en-US" altLang="zh-TW" sz="4500" dirty="0" smtClean="0">
                <a:latin typeface="Adobe 繁黑體 Std B" pitchFamily="34" charset="-120"/>
                <a:ea typeface="Adobe 繁黑體 Std B" pitchFamily="34" charset="-120"/>
              </a:rPr>
              <a:t/>
            </a:r>
            <a:br>
              <a:rPr lang="en-US" altLang="zh-TW" sz="4500" dirty="0" smtClean="0">
                <a:latin typeface="Adobe 繁黑體 Std B" pitchFamily="34" charset="-120"/>
                <a:ea typeface="Adobe 繁黑體 Std B" pitchFamily="34" charset="-120"/>
              </a:rPr>
            </a:br>
            <a:r>
              <a:rPr lang="zh-TW" altLang="en-US" sz="4500" dirty="0" smtClean="0">
                <a:latin typeface="Adobe 繁黑體 Std B" pitchFamily="34" charset="-120"/>
                <a:ea typeface="Adobe 繁黑體 Std B" pitchFamily="34" charset="-120"/>
              </a:rPr>
              <a:t>數位參訪系統企劃專案</a:t>
            </a:r>
            <a:endParaRPr lang="zh-TW" altLang="en-US" sz="4500" dirty="0">
              <a:latin typeface="Adobe 繁黑體 Std B" pitchFamily="34" charset="-120"/>
              <a:ea typeface="Adobe 繁黑體 Std B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 User Story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/>
          </a:bodyPr>
          <a:lstStyle/>
          <a:p>
            <a:pPr lvl="0">
              <a:buNone/>
            </a:pPr>
            <a:r>
              <a:rPr lang="en-US" altLang="zh-TW" sz="1800" b="1" dirty="0" smtClean="0"/>
              <a:t>1.</a:t>
            </a:r>
            <a:r>
              <a:rPr lang="zh-HK" altLang="zh-TW" sz="1800" b="1" dirty="0" smtClean="0"/>
              <a:t>我</a:t>
            </a:r>
            <a:r>
              <a:rPr lang="zh-HK" altLang="zh-TW" sz="1800" b="1" dirty="0"/>
              <a:t>是</a:t>
            </a:r>
            <a:r>
              <a:rPr lang="zh-HK" altLang="zh-TW" sz="1800" b="1" dirty="0">
                <a:solidFill>
                  <a:srgbClr val="0070C0"/>
                </a:solidFill>
              </a:rPr>
              <a:t>一般</a:t>
            </a:r>
            <a:r>
              <a:rPr lang="zh-TW" altLang="zh-TW" sz="1800" b="1" dirty="0">
                <a:solidFill>
                  <a:srgbClr val="0070C0"/>
                </a:solidFill>
              </a:rPr>
              <a:t>民眾</a:t>
            </a:r>
            <a:r>
              <a:rPr lang="zh-HK" altLang="zh-TW" sz="1800" b="1" dirty="0"/>
              <a:t>想</a:t>
            </a:r>
            <a:r>
              <a:rPr lang="zh-TW" altLang="zh-TW" sz="1800" b="1" dirty="0"/>
              <a:t>登入網頁或</a:t>
            </a:r>
            <a:r>
              <a:rPr lang="en-US" altLang="zh-TW" sz="1800" b="1" dirty="0"/>
              <a:t>APP</a:t>
            </a:r>
            <a:r>
              <a:rPr lang="zh-TW" altLang="zh-TW" sz="1800" b="1" dirty="0"/>
              <a:t>，選擇預約參訪的</a:t>
            </a:r>
            <a:r>
              <a:rPr lang="zh-TW" altLang="zh-TW" sz="1800" b="1" dirty="0">
                <a:solidFill>
                  <a:srgbClr val="FF0000"/>
                </a:solidFill>
              </a:rPr>
              <a:t>日期及時間</a:t>
            </a:r>
            <a:r>
              <a:rPr lang="zh-TW" altLang="zh-TW" sz="1800" b="1" dirty="0"/>
              <a:t>。</a:t>
            </a:r>
            <a:endParaRPr lang="zh-TW" altLang="zh-TW" sz="1800" dirty="0"/>
          </a:p>
          <a:p>
            <a:pPr>
              <a:buNone/>
            </a:pPr>
            <a:r>
              <a:rPr lang="en-US" altLang="zh-TW" sz="1800" dirty="0"/>
              <a:t>1.1</a:t>
            </a:r>
            <a:r>
              <a:rPr lang="zh-TW" altLang="zh-TW" sz="1800" dirty="0"/>
              <a:t>身為一般民眾，能夠瀏覽機關提供</a:t>
            </a:r>
            <a:r>
              <a:rPr lang="zh-TW" altLang="zh-TW" sz="1800" dirty="0">
                <a:solidFill>
                  <a:srgbClr val="FF0000"/>
                </a:solidFill>
              </a:rPr>
              <a:t>參訪</a:t>
            </a:r>
            <a:r>
              <a:rPr lang="zh-TW" altLang="zh-TW" sz="1800" dirty="0"/>
              <a:t>或</a:t>
            </a:r>
            <a:r>
              <a:rPr lang="zh-TW" altLang="zh-TW" sz="1800" dirty="0">
                <a:solidFill>
                  <a:srgbClr val="FF0000"/>
                </a:solidFill>
              </a:rPr>
              <a:t>活動</a:t>
            </a:r>
            <a:r>
              <a:rPr lang="zh-TW" altLang="zh-TW" sz="1800" dirty="0"/>
              <a:t>的項目</a:t>
            </a:r>
            <a:r>
              <a:rPr lang="en-US" altLang="zh-TW" sz="1800" dirty="0"/>
              <a:t>:</a:t>
            </a:r>
            <a:r>
              <a:rPr lang="zh-TW" altLang="zh-TW" sz="1800" dirty="0"/>
              <a:t>地震中心、氣象展示場</a:t>
            </a:r>
            <a:r>
              <a:rPr lang="en-US" altLang="zh-TW" sz="1800" dirty="0"/>
              <a:t>…</a:t>
            </a:r>
            <a:r>
              <a:rPr lang="zh-TW" altLang="zh-TW" sz="1800" dirty="0"/>
              <a:t>。</a:t>
            </a:r>
          </a:p>
          <a:p>
            <a:pPr>
              <a:buNone/>
            </a:pPr>
            <a:r>
              <a:rPr lang="en-US" altLang="zh-TW" sz="1800" dirty="0"/>
              <a:t>1.2</a:t>
            </a:r>
            <a:r>
              <a:rPr lang="zh-TW" altLang="zh-TW" sz="1800" dirty="0"/>
              <a:t>身為一般民眾，</a:t>
            </a:r>
            <a:r>
              <a:rPr lang="zh-HK" altLang="zh-TW" sz="1800" dirty="0"/>
              <a:t>能夠透過</a:t>
            </a:r>
            <a:r>
              <a:rPr lang="zh-HK" altLang="zh-TW" sz="1800" dirty="0">
                <a:solidFill>
                  <a:srgbClr val="FF0000"/>
                </a:solidFill>
              </a:rPr>
              <a:t>關鍵字</a:t>
            </a:r>
            <a:r>
              <a:rPr lang="zh-HK" altLang="zh-TW" sz="1800" dirty="0"/>
              <a:t>搜尋或</a:t>
            </a:r>
            <a:r>
              <a:rPr lang="zh-HK" altLang="zh-TW" sz="1800" dirty="0">
                <a:solidFill>
                  <a:srgbClr val="FF0000"/>
                </a:solidFill>
              </a:rPr>
              <a:t>引導選項</a:t>
            </a:r>
            <a:r>
              <a:rPr lang="zh-TW" altLang="zh-TW" sz="1800" dirty="0"/>
              <a:t>，</a:t>
            </a:r>
            <a:r>
              <a:rPr lang="zh-HK" altLang="zh-TW" sz="1800" dirty="0"/>
              <a:t>獲得推薦的參訪項目或活動</a:t>
            </a:r>
            <a:r>
              <a:rPr lang="zh-TW" altLang="zh-TW" sz="1800" dirty="0"/>
              <a:t>。</a:t>
            </a:r>
          </a:p>
          <a:p>
            <a:pPr>
              <a:buNone/>
            </a:pPr>
            <a:r>
              <a:rPr lang="en-US" altLang="zh-TW" sz="1800" dirty="0"/>
              <a:t>1.3</a:t>
            </a:r>
            <a:r>
              <a:rPr lang="zh-TW" altLang="zh-TW" sz="1800" dirty="0"/>
              <a:t>身為一般民眾，能夠</a:t>
            </a:r>
            <a:r>
              <a:rPr lang="zh-HK" altLang="zh-TW" sz="1800" dirty="0"/>
              <a:t>查詢各種參訪行程詳細內容和</a:t>
            </a:r>
            <a:r>
              <a:rPr lang="zh-TW" altLang="zh-TW" sz="1800" dirty="0"/>
              <a:t>自行勾選項目</a:t>
            </a:r>
            <a:r>
              <a:rPr lang="zh-HK" altLang="zh-TW" sz="1800" dirty="0">
                <a:solidFill>
                  <a:srgbClr val="FF0000"/>
                </a:solidFill>
              </a:rPr>
              <a:t>組合行程</a:t>
            </a:r>
            <a:r>
              <a:rPr lang="zh-TW" altLang="zh-TW" sz="1800" dirty="0"/>
              <a:t>。</a:t>
            </a:r>
          </a:p>
          <a:p>
            <a:pPr>
              <a:buNone/>
            </a:pPr>
            <a:r>
              <a:rPr lang="en-US" altLang="zh-TW" sz="1800" dirty="0"/>
              <a:t>1.4</a:t>
            </a:r>
            <a:r>
              <a:rPr lang="zh-TW" altLang="zh-TW" sz="1800" dirty="0"/>
              <a:t>身為一般民眾，</a:t>
            </a:r>
            <a:r>
              <a:rPr lang="zh-HK" altLang="zh-TW" sz="1800" dirty="0"/>
              <a:t>能夠在選定參訪項目後</a:t>
            </a:r>
            <a:r>
              <a:rPr lang="zh-TW" altLang="zh-TW" sz="1800" dirty="0"/>
              <a:t>，填寫</a:t>
            </a:r>
            <a:r>
              <a:rPr lang="zh-TW" altLang="zh-TW" sz="1800" dirty="0">
                <a:solidFill>
                  <a:srgbClr val="FF0000"/>
                </a:solidFill>
              </a:rPr>
              <a:t>基本資料</a:t>
            </a:r>
            <a:r>
              <a:rPr lang="en-US" altLang="zh-TW" sz="1800" dirty="0"/>
              <a:t>-</a:t>
            </a:r>
            <a:r>
              <a:rPr lang="zh-TW" altLang="zh-TW" sz="1800" dirty="0"/>
              <a:t>聯絡人</a:t>
            </a:r>
            <a:r>
              <a:rPr lang="en-US" altLang="zh-TW" sz="1800" dirty="0"/>
              <a:t>,</a:t>
            </a:r>
            <a:r>
              <a:rPr lang="zh-TW" altLang="zh-TW" sz="1800" dirty="0"/>
              <a:t>手機</a:t>
            </a:r>
            <a:r>
              <a:rPr lang="en-US" altLang="zh-TW" sz="1800" dirty="0"/>
              <a:t>,</a:t>
            </a:r>
            <a:r>
              <a:rPr lang="zh-TW" altLang="zh-TW" sz="1800" dirty="0"/>
              <a:t>電話</a:t>
            </a:r>
            <a:r>
              <a:rPr lang="en-US" altLang="zh-TW" sz="1800" dirty="0"/>
              <a:t>…</a:t>
            </a:r>
            <a:r>
              <a:rPr lang="zh-TW" altLang="zh-TW" sz="1800" dirty="0"/>
              <a:t>，點擊送出即完成</a:t>
            </a:r>
            <a:r>
              <a:rPr lang="zh-TW" altLang="zh-TW" sz="1800" dirty="0">
                <a:solidFill>
                  <a:srgbClr val="FF0000"/>
                </a:solidFill>
              </a:rPr>
              <a:t>預約申請</a:t>
            </a:r>
            <a:r>
              <a:rPr lang="zh-TW" altLang="zh-TW" sz="1800" dirty="0"/>
              <a:t>。</a:t>
            </a:r>
          </a:p>
          <a:p>
            <a:pPr>
              <a:buNone/>
            </a:pPr>
            <a:r>
              <a:rPr lang="en-US" altLang="zh-TW" sz="1800" dirty="0"/>
              <a:t>1.5</a:t>
            </a:r>
            <a:r>
              <a:rPr lang="zh-TW" altLang="zh-TW" sz="1800" dirty="0"/>
              <a:t>身為一般民眾，</a:t>
            </a:r>
            <a:r>
              <a:rPr lang="zh-HK" altLang="zh-TW" sz="1800" dirty="0"/>
              <a:t>能夠得知開放時間</a:t>
            </a:r>
            <a:r>
              <a:rPr lang="zh-TW" altLang="zh-TW" sz="1800" dirty="0"/>
              <a:t>、</a:t>
            </a:r>
            <a:r>
              <a:rPr lang="zh-HK" altLang="zh-TW" sz="1800" dirty="0"/>
              <a:t>在選定日期與參訪項目時是否還有名額</a:t>
            </a:r>
            <a:r>
              <a:rPr lang="zh-TW" altLang="zh-TW" sz="1800" dirty="0"/>
              <a:t>。</a:t>
            </a:r>
          </a:p>
          <a:p>
            <a:pPr>
              <a:buNone/>
            </a:pPr>
            <a:r>
              <a:rPr lang="en-US" altLang="zh-TW" sz="1800" dirty="0"/>
              <a:t>1.6</a:t>
            </a:r>
            <a:r>
              <a:rPr lang="zh-TW" altLang="zh-TW" sz="1800" dirty="0"/>
              <a:t>身為</a:t>
            </a:r>
            <a:r>
              <a:rPr lang="zh-HK" altLang="zh-TW" sz="1800" dirty="0">
                <a:solidFill>
                  <a:srgbClr val="FF0000"/>
                </a:solidFill>
              </a:rPr>
              <a:t>非團體</a:t>
            </a:r>
            <a:r>
              <a:rPr lang="zh-TW" altLang="zh-TW" sz="1800" dirty="0">
                <a:solidFill>
                  <a:srgbClr val="FF0000"/>
                </a:solidFill>
              </a:rPr>
              <a:t>民眾</a:t>
            </a:r>
            <a:r>
              <a:rPr lang="zh-TW" altLang="zh-TW" sz="1800" dirty="0"/>
              <a:t>，</a:t>
            </a:r>
            <a:r>
              <a:rPr lang="zh-HK" altLang="zh-TW" sz="1800" dirty="0"/>
              <a:t>能夠透過提前預約參訪項目</a:t>
            </a:r>
            <a:r>
              <a:rPr lang="zh-TW" altLang="zh-TW" sz="1800" dirty="0"/>
              <a:t>，</a:t>
            </a:r>
            <a:r>
              <a:rPr lang="zh-HK" altLang="zh-TW" sz="1800" dirty="0"/>
              <a:t>在限定日期範團內</a:t>
            </a:r>
            <a:r>
              <a:rPr lang="zh-HK" altLang="zh-TW" sz="1800" dirty="0">
                <a:solidFill>
                  <a:srgbClr val="FF0000"/>
                </a:solidFill>
              </a:rPr>
              <a:t>隨機組團</a:t>
            </a:r>
            <a:r>
              <a:rPr lang="zh-TW" altLang="zh-TW" sz="1800" dirty="0"/>
              <a:t>，</a:t>
            </a:r>
            <a:r>
              <a:rPr lang="zh-HK" altLang="zh-TW" sz="1800" dirty="0"/>
              <a:t>獲得推薦的參訪日</a:t>
            </a:r>
            <a:r>
              <a:rPr lang="zh-TW" altLang="zh-TW" sz="1800" dirty="0"/>
              <a:t>。</a:t>
            </a:r>
          </a:p>
          <a:p>
            <a:pPr>
              <a:buNone/>
            </a:pPr>
            <a:r>
              <a:rPr lang="en-US" altLang="zh-TW" sz="1800" dirty="0"/>
              <a:t>1.7</a:t>
            </a:r>
            <a:r>
              <a:rPr lang="zh-TW" altLang="zh-TW" sz="1800" dirty="0"/>
              <a:t>身為一般民眾，</a:t>
            </a:r>
            <a:r>
              <a:rPr lang="zh-HK" altLang="zh-TW" sz="1800" dirty="0"/>
              <a:t>能夠</a:t>
            </a:r>
            <a:r>
              <a:rPr lang="zh-HK" altLang="zh-TW" sz="1800" dirty="0">
                <a:solidFill>
                  <a:srgbClr val="FF0000"/>
                </a:solidFill>
              </a:rPr>
              <a:t>查詢</a:t>
            </a:r>
            <a:r>
              <a:rPr lang="zh-HK" altLang="zh-TW" sz="1800" dirty="0" smtClean="0"/>
              <a:t>申請項目</a:t>
            </a:r>
            <a:r>
              <a:rPr lang="zh-HK" altLang="zh-TW" sz="1800" dirty="0"/>
              <a:t>是否通過</a:t>
            </a:r>
            <a:r>
              <a:rPr lang="zh-TW" altLang="zh-TW" sz="1800" dirty="0"/>
              <a:t>。</a:t>
            </a:r>
          </a:p>
          <a:p>
            <a:pPr>
              <a:buNone/>
            </a:pPr>
            <a:endParaRPr lang="zh-TW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 User Story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/>
          </a:bodyPr>
          <a:lstStyle/>
          <a:p>
            <a:pPr lvl="0">
              <a:buNone/>
            </a:pPr>
            <a:r>
              <a:rPr lang="en-US" altLang="zh-TW" sz="1800" b="1" dirty="0" smtClean="0"/>
              <a:t>2.</a:t>
            </a:r>
            <a:r>
              <a:rPr lang="zh-HK" altLang="zh-TW" sz="1800" b="1" dirty="0" smtClean="0"/>
              <a:t>我</a:t>
            </a:r>
            <a:r>
              <a:rPr lang="zh-HK" altLang="zh-TW" sz="1800" b="1" dirty="0"/>
              <a:t>是</a:t>
            </a:r>
            <a:r>
              <a:rPr lang="zh-TW" altLang="zh-TW" sz="1800" b="1" dirty="0">
                <a:solidFill>
                  <a:srgbClr val="0070C0"/>
                </a:solidFill>
              </a:rPr>
              <a:t>大專</a:t>
            </a:r>
            <a:r>
              <a:rPr lang="en-US" altLang="zh-TW" sz="1800" b="1" dirty="0">
                <a:solidFill>
                  <a:srgbClr val="0070C0"/>
                </a:solidFill>
              </a:rPr>
              <a:t>(</a:t>
            </a:r>
            <a:r>
              <a:rPr lang="zh-TW" altLang="zh-TW" sz="1800" b="1" dirty="0">
                <a:solidFill>
                  <a:srgbClr val="0070C0"/>
                </a:solidFill>
              </a:rPr>
              <a:t>含</a:t>
            </a:r>
            <a:r>
              <a:rPr lang="en-US" altLang="zh-TW" sz="1800" b="1" dirty="0">
                <a:solidFill>
                  <a:srgbClr val="0070C0"/>
                </a:solidFill>
              </a:rPr>
              <a:t>)</a:t>
            </a:r>
            <a:r>
              <a:rPr lang="zh-TW" altLang="zh-TW" sz="1800" b="1" dirty="0">
                <a:solidFill>
                  <a:srgbClr val="0070C0"/>
                </a:solidFill>
              </a:rPr>
              <a:t>以上氣象相關科系所或防救災單位團體</a:t>
            </a:r>
            <a:r>
              <a:rPr lang="zh-HK" altLang="zh-TW" sz="1800" b="1" dirty="0"/>
              <a:t>想</a:t>
            </a:r>
            <a:r>
              <a:rPr lang="zh-TW" altLang="zh-TW" sz="1800" b="1" dirty="0"/>
              <a:t>登入網頁或</a:t>
            </a:r>
            <a:r>
              <a:rPr lang="en-US" altLang="zh-TW" sz="1800" b="1" dirty="0"/>
              <a:t>APP</a:t>
            </a:r>
            <a:r>
              <a:rPr lang="zh-TW" altLang="zh-TW" sz="1800" b="1" dirty="0"/>
              <a:t>，選擇預約參訪、洽公的日期及時間。</a:t>
            </a:r>
            <a:endParaRPr lang="zh-TW" altLang="zh-TW" sz="1800" dirty="0"/>
          </a:p>
          <a:p>
            <a:pPr>
              <a:buNone/>
            </a:pPr>
            <a:r>
              <a:rPr lang="en-US" altLang="zh-TW" sz="1800" dirty="0"/>
              <a:t>2.1</a:t>
            </a:r>
            <a:r>
              <a:rPr lang="zh-TW" altLang="zh-TW" sz="1800" dirty="0"/>
              <a:t>身為</a:t>
            </a:r>
            <a:r>
              <a:rPr lang="zh-HK" altLang="zh-TW" sz="1800" dirty="0"/>
              <a:t>特定團體</a:t>
            </a:r>
            <a:r>
              <a:rPr lang="zh-TW" altLang="zh-TW" sz="1800" dirty="0"/>
              <a:t>，能夠瀏覽機關提供參訪的項目</a:t>
            </a:r>
            <a:r>
              <a:rPr lang="en-US" altLang="zh-TW" sz="1800" dirty="0"/>
              <a:t>:</a:t>
            </a:r>
            <a:r>
              <a:rPr lang="zh-TW" altLang="zh-TW" sz="1800" b="1" dirty="0">
                <a:solidFill>
                  <a:srgbClr val="0070C0"/>
                </a:solidFill>
              </a:rPr>
              <a:t>氣象雷達站</a:t>
            </a:r>
            <a:r>
              <a:rPr lang="zh-TW" altLang="zh-TW" sz="1800" dirty="0"/>
              <a:t>、地震中心、氣象展示場</a:t>
            </a:r>
            <a:r>
              <a:rPr lang="en-US" altLang="zh-TW" sz="1800" dirty="0"/>
              <a:t>…</a:t>
            </a:r>
            <a:r>
              <a:rPr lang="zh-TW" altLang="zh-TW" sz="1800" dirty="0" smtClean="0"/>
              <a:t>。</a:t>
            </a:r>
            <a:endParaRPr lang="en-US" altLang="zh-TW" sz="1800" dirty="0" smtClean="0"/>
          </a:p>
          <a:p>
            <a:pPr>
              <a:buNone/>
            </a:pPr>
            <a:r>
              <a:rPr lang="en-US" altLang="zh-TW" sz="1800" dirty="0" smtClean="0"/>
              <a:t>2.2</a:t>
            </a:r>
            <a:r>
              <a:rPr lang="zh-TW" altLang="zh-TW" sz="1800" dirty="0" smtClean="0"/>
              <a:t>身</a:t>
            </a:r>
            <a:r>
              <a:rPr lang="zh-TW" altLang="zh-TW" sz="1800" dirty="0" smtClean="0"/>
              <a:t>為</a:t>
            </a:r>
            <a:r>
              <a:rPr lang="zh-HK" altLang="zh-TW" sz="1800" dirty="0" smtClean="0"/>
              <a:t>特定團體</a:t>
            </a:r>
            <a:r>
              <a:rPr lang="zh-TW" altLang="zh-TW" sz="1800" dirty="0" smtClean="0"/>
              <a:t>，</a:t>
            </a:r>
            <a:r>
              <a:rPr lang="zh-HK" altLang="zh-TW" sz="1800" dirty="0" smtClean="0"/>
              <a:t>能夠透過關鍵字搜尋或引導選項</a:t>
            </a:r>
            <a:r>
              <a:rPr lang="zh-TW" altLang="zh-TW" sz="1800" dirty="0" smtClean="0"/>
              <a:t>，</a:t>
            </a:r>
            <a:r>
              <a:rPr lang="zh-HK" altLang="zh-TW" sz="1800" dirty="0" smtClean="0"/>
              <a:t>獲得推薦的參訪項目或活動</a:t>
            </a:r>
            <a:r>
              <a:rPr lang="zh-TW" altLang="zh-TW" sz="1800" dirty="0" smtClean="0"/>
              <a:t>。</a:t>
            </a:r>
            <a:endParaRPr lang="zh-TW" altLang="zh-TW" sz="1800" dirty="0"/>
          </a:p>
          <a:p>
            <a:pPr>
              <a:buNone/>
            </a:pPr>
            <a:r>
              <a:rPr lang="en-US" altLang="zh-TW" sz="1800" dirty="0" smtClean="0"/>
              <a:t>2.3</a:t>
            </a:r>
            <a:r>
              <a:rPr lang="zh-TW" altLang="zh-TW" sz="1800" dirty="0" smtClean="0"/>
              <a:t>身</a:t>
            </a:r>
            <a:r>
              <a:rPr lang="zh-TW" altLang="zh-TW" sz="1800" dirty="0"/>
              <a:t>為</a:t>
            </a:r>
            <a:r>
              <a:rPr lang="zh-HK" altLang="zh-TW" sz="1800" dirty="0"/>
              <a:t>特定團體</a:t>
            </a:r>
            <a:r>
              <a:rPr lang="zh-TW" altLang="zh-TW" sz="1800" dirty="0" smtClean="0"/>
              <a:t>，能夠</a:t>
            </a:r>
            <a:r>
              <a:rPr lang="zh-HK" altLang="zh-TW" sz="1800" dirty="0" smtClean="0"/>
              <a:t>查詢各種參訪行程詳細內容和</a:t>
            </a:r>
            <a:r>
              <a:rPr lang="zh-TW" altLang="zh-TW" sz="1800" dirty="0" smtClean="0"/>
              <a:t>自行勾選項目</a:t>
            </a:r>
            <a:r>
              <a:rPr lang="zh-HK" altLang="zh-TW" sz="1800" dirty="0" smtClean="0"/>
              <a:t>組合行程</a:t>
            </a:r>
            <a:r>
              <a:rPr lang="zh-TW" altLang="zh-TW" sz="1800" dirty="0" smtClean="0"/>
              <a:t>。</a:t>
            </a:r>
            <a:endParaRPr lang="zh-TW" altLang="zh-TW" sz="1800" dirty="0"/>
          </a:p>
          <a:p>
            <a:pPr>
              <a:buNone/>
            </a:pPr>
            <a:r>
              <a:rPr lang="en-US" altLang="zh-TW" sz="1800" dirty="0" smtClean="0"/>
              <a:t>2.4</a:t>
            </a:r>
            <a:r>
              <a:rPr lang="zh-TW" altLang="zh-TW" sz="1800" dirty="0" smtClean="0"/>
              <a:t>身</a:t>
            </a:r>
            <a:r>
              <a:rPr lang="zh-TW" altLang="zh-TW" sz="1800" dirty="0"/>
              <a:t>為</a:t>
            </a:r>
            <a:r>
              <a:rPr lang="zh-HK" altLang="zh-TW" sz="1800" dirty="0"/>
              <a:t>特定團體</a:t>
            </a:r>
            <a:r>
              <a:rPr lang="zh-TW" altLang="zh-TW" sz="1800" dirty="0"/>
              <a:t>，參訪項目勾選後，填寫基本資料</a:t>
            </a:r>
            <a:r>
              <a:rPr lang="en-US" altLang="zh-TW" sz="1800" dirty="0"/>
              <a:t>-</a:t>
            </a:r>
            <a:r>
              <a:rPr lang="zh-TW" altLang="zh-TW" sz="1800" dirty="0"/>
              <a:t>聯絡人</a:t>
            </a:r>
            <a:r>
              <a:rPr lang="en-US" altLang="zh-TW" sz="1800" dirty="0"/>
              <a:t>,</a:t>
            </a:r>
            <a:r>
              <a:rPr lang="zh-TW" altLang="zh-TW" sz="1800" dirty="0"/>
              <a:t>手機</a:t>
            </a:r>
            <a:r>
              <a:rPr lang="en-US" altLang="zh-TW" sz="1800" dirty="0"/>
              <a:t>,</a:t>
            </a:r>
            <a:r>
              <a:rPr lang="zh-TW" altLang="zh-TW" sz="1800" dirty="0"/>
              <a:t>電話</a:t>
            </a:r>
            <a:r>
              <a:rPr lang="en-US" altLang="zh-TW" sz="1800" dirty="0"/>
              <a:t>…</a:t>
            </a:r>
            <a:r>
              <a:rPr lang="zh-TW" altLang="zh-TW" sz="1800" dirty="0"/>
              <a:t>，點擊送 出即完成預約申請</a:t>
            </a:r>
            <a:r>
              <a:rPr lang="zh-TW" altLang="zh-TW" sz="1800" dirty="0" smtClean="0"/>
              <a:t>。</a:t>
            </a:r>
            <a:endParaRPr lang="en-US" altLang="zh-TW" sz="1800" dirty="0" smtClean="0"/>
          </a:p>
          <a:p>
            <a:pPr>
              <a:buNone/>
            </a:pPr>
            <a:r>
              <a:rPr lang="en-US" altLang="zh-TW" sz="1800" smtClean="0"/>
              <a:t>2.5</a:t>
            </a:r>
            <a:r>
              <a:rPr lang="zh-TW" altLang="zh-TW" sz="1800" smtClean="0"/>
              <a:t>身</a:t>
            </a:r>
            <a:r>
              <a:rPr lang="zh-TW" altLang="zh-TW" sz="1800" dirty="0" smtClean="0"/>
              <a:t>為</a:t>
            </a:r>
            <a:r>
              <a:rPr lang="zh-HK" altLang="zh-TW" sz="1800" dirty="0" smtClean="0"/>
              <a:t>特定團體</a:t>
            </a:r>
            <a:r>
              <a:rPr lang="zh-TW" altLang="zh-TW" sz="1800" dirty="0" smtClean="0"/>
              <a:t>，</a:t>
            </a:r>
            <a:r>
              <a:rPr lang="zh-HK" altLang="zh-TW" sz="1800" dirty="0" smtClean="0"/>
              <a:t>能夠查詢申請項目是否通過</a:t>
            </a:r>
            <a:r>
              <a:rPr lang="zh-TW" altLang="zh-TW" sz="1800" dirty="0" smtClean="0"/>
              <a:t>。</a:t>
            </a:r>
            <a:endParaRPr lang="zh-TW" altLang="zh-TW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 User Story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/>
          </a:bodyPr>
          <a:lstStyle/>
          <a:p>
            <a:pPr lvl="0">
              <a:buNone/>
            </a:pPr>
            <a:r>
              <a:rPr lang="en-US" altLang="zh-TW" sz="1800" b="1" dirty="0" smtClean="0"/>
              <a:t>3.</a:t>
            </a:r>
            <a:r>
              <a:rPr lang="zh-HK" altLang="zh-TW" sz="1800" b="1" dirty="0" smtClean="0"/>
              <a:t>我</a:t>
            </a:r>
            <a:r>
              <a:rPr lang="zh-HK" altLang="zh-TW" sz="1800" b="1" dirty="0"/>
              <a:t>是</a:t>
            </a:r>
            <a:r>
              <a:rPr lang="zh-HK" altLang="zh-TW" sz="1800" b="1" dirty="0">
                <a:solidFill>
                  <a:srgbClr val="0070C0"/>
                </a:solidFill>
              </a:rPr>
              <a:t>氣象局工作員</a:t>
            </a:r>
            <a:r>
              <a:rPr lang="zh-TW" altLang="zh-TW" sz="1800" b="1" dirty="0"/>
              <a:t>，</a:t>
            </a:r>
            <a:r>
              <a:rPr lang="zh-HK" altLang="zh-TW" sz="1800" b="1" dirty="0"/>
              <a:t>我要知道</a:t>
            </a:r>
            <a:r>
              <a:rPr lang="zh-TW" altLang="zh-TW" sz="1800" b="1" dirty="0"/>
              <a:t>預約參訪的日期及時間</a:t>
            </a:r>
            <a:r>
              <a:rPr lang="zh-HK" altLang="zh-TW" sz="1800" b="1" dirty="0"/>
              <a:t>和參訪者資訊</a:t>
            </a:r>
            <a:r>
              <a:rPr lang="zh-TW" altLang="zh-TW" sz="1800" b="1" dirty="0"/>
              <a:t>。</a:t>
            </a:r>
            <a:endParaRPr lang="zh-TW" altLang="zh-TW" sz="1800" dirty="0"/>
          </a:p>
          <a:p>
            <a:pPr lvl="1">
              <a:buNone/>
            </a:pPr>
            <a:r>
              <a:rPr lang="en-US" altLang="zh-TW" sz="1800" dirty="0" smtClean="0"/>
              <a:t>3.1</a:t>
            </a:r>
            <a:r>
              <a:rPr lang="zh-TW" altLang="zh-TW" sz="1800" dirty="0" smtClean="0"/>
              <a:t>身</a:t>
            </a:r>
            <a:r>
              <a:rPr lang="zh-TW" altLang="zh-TW" sz="1800" dirty="0"/>
              <a:t>為</a:t>
            </a:r>
            <a:r>
              <a:rPr lang="zh-HK" altLang="zh-TW" sz="1800" dirty="0"/>
              <a:t>氣象局工作員</a:t>
            </a:r>
            <a:r>
              <a:rPr lang="zh-TW" altLang="zh-TW" sz="1800" dirty="0"/>
              <a:t>，</a:t>
            </a:r>
            <a:r>
              <a:rPr lang="zh-HK" altLang="zh-TW" sz="1800" dirty="0"/>
              <a:t>可以在後台知道預約</a:t>
            </a:r>
            <a:r>
              <a:rPr lang="zh-TW" altLang="zh-TW" sz="1800" dirty="0"/>
              <a:t>參訪的</a:t>
            </a:r>
            <a:r>
              <a:rPr lang="zh-HK" altLang="zh-TW" sz="1800" dirty="0"/>
              <a:t>項目</a:t>
            </a:r>
            <a:r>
              <a:rPr lang="zh-TW" altLang="zh-TW" sz="1800" dirty="0"/>
              <a:t>、日期及時間</a:t>
            </a:r>
          </a:p>
          <a:p>
            <a:pPr lvl="1">
              <a:buNone/>
            </a:pPr>
            <a:r>
              <a:rPr lang="en-US" altLang="zh-TW" sz="1800" dirty="0" smtClean="0"/>
              <a:t>3.2</a:t>
            </a:r>
            <a:r>
              <a:rPr lang="zh-TW" altLang="zh-TW" sz="1800" dirty="0" smtClean="0"/>
              <a:t>身</a:t>
            </a:r>
            <a:r>
              <a:rPr lang="zh-TW" altLang="zh-TW" sz="1800" dirty="0"/>
              <a:t>為</a:t>
            </a:r>
            <a:r>
              <a:rPr lang="zh-HK" altLang="zh-TW" sz="1800" dirty="0"/>
              <a:t>氣象局工作員</a:t>
            </a:r>
            <a:r>
              <a:rPr lang="zh-TW" altLang="zh-TW" sz="1800" dirty="0"/>
              <a:t>，</a:t>
            </a:r>
            <a:r>
              <a:rPr lang="zh-HK" altLang="zh-TW" sz="1800" dirty="0"/>
              <a:t>可以在後台知道參訪團體的類別</a:t>
            </a:r>
            <a:r>
              <a:rPr lang="zh-TW" altLang="zh-TW" sz="1800" dirty="0"/>
              <a:t>、</a:t>
            </a:r>
            <a:r>
              <a:rPr lang="zh-HK" altLang="zh-TW" sz="1800" dirty="0"/>
              <a:t>人數</a:t>
            </a:r>
            <a:r>
              <a:rPr lang="zh-TW" altLang="zh-TW" sz="1800" dirty="0"/>
              <a:t>、聯絡人</a:t>
            </a:r>
            <a:r>
              <a:rPr lang="zh-HK" altLang="zh-TW" sz="1800" dirty="0"/>
              <a:t>姓名</a:t>
            </a:r>
            <a:r>
              <a:rPr lang="zh-TW" altLang="zh-TW" sz="1800" dirty="0"/>
              <a:t>、</a:t>
            </a:r>
            <a:r>
              <a:rPr lang="zh-HK" altLang="zh-TW" sz="1800" dirty="0"/>
              <a:t>電話</a:t>
            </a:r>
            <a:r>
              <a:rPr lang="zh-TW" altLang="zh-TW" sz="1800" dirty="0"/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C:\Users\rhu\Desktop\0902\功能圖 Functional Map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08520" y="1837878"/>
            <a:ext cx="9191938" cy="4687466"/>
          </a:xfrm>
          <a:prstGeom prst="rect">
            <a:avLst/>
          </a:prstGeom>
          <a:noFill/>
        </p:spPr>
      </p:pic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TW" dirty="0" smtClean="0"/>
              <a:t> Functional Map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C:\Users\rhu\Desktop\0902\流程圖 Flow Chart.pn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0" y="981668"/>
            <a:ext cx="9921538" cy="5975723"/>
          </a:xfrm>
          <a:prstGeom prst="rect">
            <a:avLst/>
          </a:prstGeom>
          <a:noFill/>
        </p:spPr>
      </p:pic>
      <p:sp>
        <p:nvSpPr>
          <p:cNvPr id="6" name="標題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/>
          <a:lstStyle/>
          <a:p>
            <a:r>
              <a:rPr lang="en-US" altLang="zh-TW" dirty="0" smtClean="0"/>
              <a:t> Flow Chart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C:\Users\rhu\Desktop\0902\頁面流程圖 UI Flow.pn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0" y="1"/>
            <a:ext cx="9381683" cy="6525342"/>
          </a:xfrm>
          <a:prstGeom prst="rect">
            <a:avLst/>
          </a:prstGeom>
          <a:noFill/>
        </p:spPr>
      </p:pic>
      <p:sp>
        <p:nvSpPr>
          <p:cNvPr id="6" name="標題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en-US" altLang="zh-TW" dirty="0" smtClean="0"/>
              <a:t> UI Flow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3" name="Picture 3" descr="C:\Users\rhu\Desktop\0902\iPhone X-XS – 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9276" y="728902"/>
            <a:ext cx="2830556" cy="6129098"/>
          </a:xfrm>
          <a:prstGeom prst="rect">
            <a:avLst/>
          </a:prstGeom>
          <a:noFill/>
        </p:spPr>
      </p:pic>
      <p:pic>
        <p:nvPicPr>
          <p:cNvPr id="20484" name="Picture 4" descr="C:\Users\rhu\Desktop\0902\iPhone X-XS – 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3848" y="728902"/>
            <a:ext cx="2798700" cy="6060119"/>
          </a:xfrm>
          <a:prstGeom prst="rect">
            <a:avLst/>
          </a:prstGeom>
          <a:noFill/>
        </p:spPr>
      </p:pic>
      <p:pic>
        <p:nvPicPr>
          <p:cNvPr id="20486" name="Picture 6" descr="C:\Users\rhu\Desktop\0902\iPhone X-XS – 3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56176" y="728902"/>
            <a:ext cx="2799050" cy="6060876"/>
          </a:xfrm>
          <a:prstGeom prst="rect">
            <a:avLst/>
          </a:prstGeom>
          <a:noFill/>
        </p:spPr>
      </p:pic>
      <p:sp>
        <p:nvSpPr>
          <p:cNvPr id="10" name="標題 1"/>
          <p:cNvSpPr>
            <a:spLocks noGrp="1"/>
          </p:cNvSpPr>
          <p:nvPr>
            <p:ph type="title"/>
          </p:nvPr>
        </p:nvSpPr>
        <p:spPr>
          <a:xfrm>
            <a:off x="457200" y="-234280"/>
            <a:ext cx="8229600" cy="1143000"/>
          </a:xfrm>
        </p:spPr>
        <p:txBody>
          <a:bodyPr/>
          <a:lstStyle/>
          <a:p>
            <a:r>
              <a:rPr lang="en-US" altLang="zh-TW" dirty="0" smtClean="0"/>
              <a:t> Wireframe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rhu\Desktop\0902\iPhone X-XS – 5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60032" y="665312"/>
            <a:ext cx="2859923" cy="6192688"/>
          </a:xfrm>
          <a:prstGeom prst="rect">
            <a:avLst/>
          </a:prstGeom>
          <a:noFill/>
        </p:spPr>
      </p:pic>
      <p:pic>
        <p:nvPicPr>
          <p:cNvPr id="5" name="Picture 5" descr="C:\Users\rhu\Desktop\0902\iPhone X-XS – 4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47664" y="665312"/>
            <a:ext cx="2859923" cy="6192688"/>
          </a:xfrm>
          <a:prstGeom prst="rect">
            <a:avLst/>
          </a:prstGeom>
          <a:noFill/>
        </p:spPr>
      </p:pic>
      <p:sp>
        <p:nvSpPr>
          <p:cNvPr id="6" name="標題 1"/>
          <p:cNvSpPr>
            <a:spLocks noGrp="1"/>
          </p:cNvSpPr>
          <p:nvPr>
            <p:ph type="title"/>
          </p:nvPr>
        </p:nvSpPr>
        <p:spPr>
          <a:xfrm>
            <a:off x="457200" y="-234280"/>
            <a:ext cx="8229600" cy="1143000"/>
          </a:xfrm>
        </p:spPr>
        <p:txBody>
          <a:bodyPr/>
          <a:lstStyle/>
          <a:p>
            <a:r>
              <a:rPr lang="en-US" altLang="zh-TW" dirty="0" smtClean="0"/>
              <a:t> Wireframe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435</Words>
  <Application>Microsoft Office PowerPoint</Application>
  <PresentationFormat>如螢幕大小 (4:3)</PresentationFormat>
  <Paragraphs>26</Paragraphs>
  <Slides>9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0" baseType="lpstr">
      <vt:lpstr>Office 佈景主題</vt:lpstr>
      <vt:lpstr>氣象局 數位參訪系統企劃專案</vt:lpstr>
      <vt:lpstr> User Story </vt:lpstr>
      <vt:lpstr> User Story </vt:lpstr>
      <vt:lpstr> User Story </vt:lpstr>
      <vt:lpstr> Functional Map</vt:lpstr>
      <vt:lpstr> Flow Chart</vt:lpstr>
      <vt:lpstr> UI Flow</vt:lpstr>
      <vt:lpstr> Wireframe</vt:lpstr>
      <vt:lpstr> Wireframe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氣象局 數位參訪系統企劃專案</dc:title>
  <dc:creator>rhu</dc:creator>
  <cp:lastModifiedBy>rhu</cp:lastModifiedBy>
  <cp:revision>22</cp:revision>
  <dcterms:created xsi:type="dcterms:W3CDTF">2020-09-01T15:45:29Z</dcterms:created>
  <dcterms:modified xsi:type="dcterms:W3CDTF">2020-09-02T06:11:05Z</dcterms:modified>
</cp:coreProperties>
</file>