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2"/>
  </p:notesMasterIdLst>
  <p:sldIdLst>
    <p:sldId id="257" r:id="rId2"/>
    <p:sldId id="314" r:id="rId3"/>
    <p:sldId id="315" r:id="rId4"/>
    <p:sldId id="316" r:id="rId5"/>
    <p:sldId id="330" r:id="rId6"/>
    <p:sldId id="317" r:id="rId7"/>
    <p:sldId id="318" r:id="rId8"/>
    <p:sldId id="319" r:id="rId9"/>
    <p:sldId id="320" r:id="rId10"/>
    <p:sldId id="321" r:id="rId11"/>
    <p:sldId id="322" r:id="rId12"/>
    <p:sldId id="323" r:id="rId13"/>
    <p:sldId id="324" r:id="rId14"/>
    <p:sldId id="325" r:id="rId15"/>
    <p:sldId id="326" r:id="rId16"/>
    <p:sldId id="387" r:id="rId17"/>
    <p:sldId id="327" r:id="rId18"/>
    <p:sldId id="480" r:id="rId19"/>
    <p:sldId id="481" r:id="rId20"/>
    <p:sldId id="328" r:id="rId21"/>
    <p:sldId id="329" r:id="rId22"/>
    <p:sldId id="331" r:id="rId23"/>
    <p:sldId id="332" r:id="rId24"/>
    <p:sldId id="333" r:id="rId25"/>
    <p:sldId id="482" r:id="rId26"/>
    <p:sldId id="483" r:id="rId27"/>
    <p:sldId id="389" r:id="rId28"/>
    <p:sldId id="334" r:id="rId29"/>
    <p:sldId id="388"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2" r:id="rId47"/>
    <p:sldId id="353" r:id="rId48"/>
    <p:sldId id="354" r:id="rId49"/>
    <p:sldId id="355" r:id="rId50"/>
    <p:sldId id="356" r:id="rId51"/>
    <p:sldId id="523" r:id="rId52"/>
    <p:sldId id="484" r:id="rId53"/>
    <p:sldId id="524" r:id="rId54"/>
    <p:sldId id="357" r:id="rId55"/>
    <p:sldId id="358" r:id="rId56"/>
    <p:sldId id="359" r:id="rId57"/>
    <p:sldId id="360" r:id="rId58"/>
    <p:sldId id="361" r:id="rId59"/>
    <p:sldId id="422" r:id="rId60"/>
    <p:sldId id="423" r:id="rId61"/>
    <p:sldId id="424" r:id="rId62"/>
    <p:sldId id="425" r:id="rId63"/>
    <p:sldId id="426" r:id="rId64"/>
    <p:sldId id="427" r:id="rId65"/>
    <p:sldId id="428" r:id="rId66"/>
    <p:sldId id="429" r:id="rId67"/>
    <p:sldId id="367" r:id="rId68"/>
    <p:sldId id="431" r:id="rId69"/>
    <p:sldId id="370" r:id="rId70"/>
    <p:sldId id="372" r:id="rId71"/>
    <p:sldId id="371" r:id="rId72"/>
    <p:sldId id="478" r:id="rId73"/>
    <p:sldId id="376" r:id="rId74"/>
    <p:sldId id="377" r:id="rId75"/>
    <p:sldId id="432" r:id="rId76"/>
    <p:sldId id="433" r:id="rId77"/>
    <p:sldId id="379" r:id="rId78"/>
    <p:sldId id="380" r:id="rId79"/>
    <p:sldId id="381" r:id="rId80"/>
    <p:sldId id="382" r:id="rId81"/>
    <p:sldId id="383" r:id="rId82"/>
    <p:sldId id="442" r:id="rId83"/>
    <p:sldId id="443" r:id="rId84"/>
    <p:sldId id="444" r:id="rId85"/>
    <p:sldId id="445" r:id="rId86"/>
    <p:sldId id="446" r:id="rId87"/>
    <p:sldId id="448" r:id="rId88"/>
    <p:sldId id="449" r:id="rId89"/>
    <p:sldId id="450" r:id="rId90"/>
    <p:sldId id="451" r:id="rId91"/>
    <p:sldId id="452" r:id="rId92"/>
    <p:sldId id="454" r:id="rId93"/>
    <p:sldId id="456" r:id="rId94"/>
    <p:sldId id="458" r:id="rId95"/>
    <p:sldId id="459" r:id="rId96"/>
    <p:sldId id="460" r:id="rId97"/>
    <p:sldId id="461" r:id="rId98"/>
    <p:sldId id="462" r:id="rId99"/>
    <p:sldId id="463" r:id="rId100"/>
    <p:sldId id="464" r:id="rId101"/>
    <p:sldId id="465" r:id="rId102"/>
    <p:sldId id="399" r:id="rId103"/>
    <p:sldId id="400" r:id="rId104"/>
    <p:sldId id="401" r:id="rId105"/>
    <p:sldId id="415" r:id="rId106"/>
    <p:sldId id="416" r:id="rId107"/>
    <p:sldId id="417" r:id="rId108"/>
    <p:sldId id="418" r:id="rId109"/>
    <p:sldId id="419" r:id="rId110"/>
    <p:sldId id="420" r:id="rId111"/>
    <p:sldId id="421" r:id="rId112"/>
    <p:sldId id="402" r:id="rId113"/>
    <p:sldId id="405" r:id="rId114"/>
    <p:sldId id="406" r:id="rId115"/>
    <p:sldId id="466" r:id="rId116"/>
    <p:sldId id="467" r:id="rId117"/>
    <p:sldId id="410" r:id="rId118"/>
    <p:sldId id="468" r:id="rId119"/>
    <p:sldId id="469" r:id="rId120"/>
    <p:sldId id="479" r:id="rId121"/>
    <p:sldId id="471" r:id="rId122"/>
    <p:sldId id="496" r:id="rId123"/>
    <p:sldId id="497" r:id="rId124"/>
    <p:sldId id="498" r:id="rId125"/>
    <p:sldId id="499" r:id="rId126"/>
    <p:sldId id="500" r:id="rId127"/>
    <p:sldId id="501" r:id="rId128"/>
    <p:sldId id="502" r:id="rId129"/>
    <p:sldId id="503" r:id="rId130"/>
    <p:sldId id="504" r:id="rId131"/>
    <p:sldId id="505" r:id="rId132"/>
    <p:sldId id="506" r:id="rId133"/>
    <p:sldId id="507" r:id="rId134"/>
    <p:sldId id="508" r:id="rId135"/>
    <p:sldId id="509" r:id="rId136"/>
    <p:sldId id="510" r:id="rId137"/>
    <p:sldId id="511" r:id="rId138"/>
    <p:sldId id="512" r:id="rId139"/>
    <p:sldId id="513" r:id="rId140"/>
    <p:sldId id="514" r:id="rId141"/>
    <p:sldId id="515" r:id="rId142"/>
    <p:sldId id="516" r:id="rId143"/>
    <p:sldId id="517" r:id="rId144"/>
    <p:sldId id="518" r:id="rId145"/>
    <p:sldId id="519" r:id="rId146"/>
    <p:sldId id="520" r:id="rId147"/>
    <p:sldId id="521" r:id="rId148"/>
    <p:sldId id="477" r:id="rId149"/>
    <p:sldId id="313" r:id="rId150"/>
    <p:sldId id="522" r:id="rId151"/>
  </p:sldIdLst>
  <p:sldSz cx="9144000" cy="6858000" type="screen4x3"/>
  <p:notesSz cx="6858000" cy="9144000"/>
  <p:defaultTextStyle>
    <a:defPPr>
      <a:defRPr lang="zh-CN"/>
    </a:defPPr>
    <a:lvl1pPr algn="l" rtl="0" fontAlgn="base">
      <a:spcBef>
        <a:spcPct val="0"/>
      </a:spcBef>
      <a:spcAft>
        <a:spcPct val="0"/>
      </a:spcAft>
      <a:defRPr kumimoji="1" sz="2800" b="1" kern="1200">
        <a:solidFill>
          <a:srgbClr val="FF0000"/>
        </a:solidFill>
        <a:latin typeface="Arial" charset="0"/>
        <a:ea typeface="楷体_GB2312" pitchFamily="49" charset="-122"/>
        <a:cs typeface="+mn-cs"/>
      </a:defRPr>
    </a:lvl1pPr>
    <a:lvl2pPr marL="457200" algn="l" rtl="0" fontAlgn="base">
      <a:spcBef>
        <a:spcPct val="0"/>
      </a:spcBef>
      <a:spcAft>
        <a:spcPct val="0"/>
      </a:spcAft>
      <a:defRPr kumimoji="1" sz="2800" b="1" kern="1200">
        <a:solidFill>
          <a:srgbClr val="FF0000"/>
        </a:solidFill>
        <a:latin typeface="Arial" charset="0"/>
        <a:ea typeface="楷体_GB2312" pitchFamily="49" charset="-122"/>
        <a:cs typeface="+mn-cs"/>
      </a:defRPr>
    </a:lvl2pPr>
    <a:lvl3pPr marL="914400" algn="l" rtl="0" fontAlgn="base">
      <a:spcBef>
        <a:spcPct val="0"/>
      </a:spcBef>
      <a:spcAft>
        <a:spcPct val="0"/>
      </a:spcAft>
      <a:defRPr kumimoji="1" sz="2800" b="1" kern="1200">
        <a:solidFill>
          <a:srgbClr val="FF0000"/>
        </a:solidFill>
        <a:latin typeface="Arial" charset="0"/>
        <a:ea typeface="楷体_GB2312" pitchFamily="49" charset="-122"/>
        <a:cs typeface="+mn-cs"/>
      </a:defRPr>
    </a:lvl3pPr>
    <a:lvl4pPr marL="1371600" algn="l" rtl="0" fontAlgn="base">
      <a:spcBef>
        <a:spcPct val="0"/>
      </a:spcBef>
      <a:spcAft>
        <a:spcPct val="0"/>
      </a:spcAft>
      <a:defRPr kumimoji="1" sz="2800" b="1" kern="1200">
        <a:solidFill>
          <a:srgbClr val="FF0000"/>
        </a:solidFill>
        <a:latin typeface="Arial" charset="0"/>
        <a:ea typeface="楷体_GB2312" pitchFamily="49" charset="-122"/>
        <a:cs typeface="+mn-cs"/>
      </a:defRPr>
    </a:lvl4pPr>
    <a:lvl5pPr marL="1828800" algn="l" rtl="0" fontAlgn="base">
      <a:spcBef>
        <a:spcPct val="0"/>
      </a:spcBef>
      <a:spcAft>
        <a:spcPct val="0"/>
      </a:spcAft>
      <a:defRPr kumimoji="1" sz="2800" b="1" kern="1200">
        <a:solidFill>
          <a:srgbClr val="FF0000"/>
        </a:solidFill>
        <a:latin typeface="Arial" charset="0"/>
        <a:ea typeface="楷体_GB2312" pitchFamily="49" charset="-122"/>
        <a:cs typeface="+mn-cs"/>
      </a:defRPr>
    </a:lvl5pPr>
    <a:lvl6pPr marL="2286000" algn="l" defTabSz="914400" rtl="0" eaLnBrk="1" latinLnBrk="0" hangingPunct="1">
      <a:defRPr kumimoji="1" sz="2800" b="1" kern="1200">
        <a:solidFill>
          <a:srgbClr val="FF0000"/>
        </a:solidFill>
        <a:latin typeface="Arial" charset="0"/>
        <a:ea typeface="楷体_GB2312" pitchFamily="49" charset="-122"/>
        <a:cs typeface="+mn-cs"/>
      </a:defRPr>
    </a:lvl6pPr>
    <a:lvl7pPr marL="2743200" algn="l" defTabSz="914400" rtl="0" eaLnBrk="1" latinLnBrk="0" hangingPunct="1">
      <a:defRPr kumimoji="1" sz="2800" b="1" kern="1200">
        <a:solidFill>
          <a:srgbClr val="FF0000"/>
        </a:solidFill>
        <a:latin typeface="Arial" charset="0"/>
        <a:ea typeface="楷体_GB2312" pitchFamily="49" charset="-122"/>
        <a:cs typeface="+mn-cs"/>
      </a:defRPr>
    </a:lvl7pPr>
    <a:lvl8pPr marL="3200400" algn="l" defTabSz="914400" rtl="0" eaLnBrk="1" latinLnBrk="0" hangingPunct="1">
      <a:defRPr kumimoji="1" sz="2800" b="1" kern="1200">
        <a:solidFill>
          <a:srgbClr val="FF0000"/>
        </a:solidFill>
        <a:latin typeface="Arial" charset="0"/>
        <a:ea typeface="楷体_GB2312" pitchFamily="49" charset="-122"/>
        <a:cs typeface="+mn-cs"/>
      </a:defRPr>
    </a:lvl8pPr>
    <a:lvl9pPr marL="3657600" algn="l" defTabSz="914400" rtl="0" eaLnBrk="1" latinLnBrk="0" hangingPunct="1">
      <a:defRPr kumimoji="1" sz="2800" b="1" kern="1200">
        <a:solidFill>
          <a:srgbClr val="FF0000"/>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66"/>
    <a:srgbClr val="FF0000"/>
    <a:srgbClr val="0303BD"/>
    <a:srgbClr val="FFCCCC"/>
    <a:srgbClr val="333333"/>
    <a:srgbClr val="B1CFF1"/>
    <a:srgbClr val="E1F3FF"/>
    <a:srgbClr val="286DDC"/>
    <a:srgbClr val="003366"/>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0514" autoAdjust="0"/>
    <p:restoredTop sz="94660" autoAdjust="0"/>
  </p:normalViewPr>
  <p:slideViewPr>
    <p:cSldViewPr>
      <p:cViewPr varScale="1">
        <p:scale>
          <a:sx n="110" d="100"/>
          <a:sy n="110" d="100"/>
        </p:scale>
        <p:origin x="-900" y="-78"/>
      </p:cViewPr>
      <p:guideLst>
        <p:guide orient="horz" pos="2160"/>
        <p:guide pos="2880"/>
      </p:guideLst>
    </p:cSldViewPr>
  </p:slideViewPr>
  <p:outlineViewPr>
    <p:cViewPr>
      <p:scale>
        <a:sx n="33" d="100"/>
        <a:sy n="33" d="100"/>
      </p:scale>
      <p:origin x="0" y="5832"/>
    </p:cViewPr>
    <p:sldLst>
      <p:sld r:id="rId1" collapse="1"/>
      <p:sld r:id="rId2" collapse="1"/>
    </p:sldLst>
  </p:outlineViewPr>
  <p:notesTextViewPr>
    <p:cViewPr>
      <p:scale>
        <a:sx n="100" d="100"/>
        <a:sy n="100" d="100"/>
      </p:scale>
      <p:origin x="0" y="0"/>
    </p:cViewPr>
  </p:notesTextViewPr>
  <p:sorterViewPr>
    <p:cViewPr>
      <p:scale>
        <a:sx n="66" d="100"/>
        <a:sy n="66" d="100"/>
      </p:scale>
      <p:origin x="0" y="782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b="0">
                <a:solidFill>
                  <a:schemeClr val="tx1"/>
                </a:solidFill>
                <a:ea typeface="宋体" pitchFamily="2" charset="-122"/>
              </a:defRPr>
            </a:lvl1pPr>
          </a:lstStyle>
          <a:p>
            <a:endParaRPr lang="en-US" altLang="zh-CN"/>
          </a:p>
        </p:txBody>
      </p:sp>
      <p:sp>
        <p:nvSpPr>
          <p:cNvPr id="68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endParaRPr lang="en-US" altLang="zh-CN"/>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solidFill>
                  <a:schemeClr val="tx1"/>
                </a:solidFill>
                <a:ea typeface="宋体" pitchFamily="2" charset="-122"/>
              </a:defRPr>
            </a:lvl1pPr>
          </a:lstStyle>
          <a:p>
            <a:endParaRPr lang="en-US" altLang="zh-CN"/>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fld id="{7C3EA019-0759-4BA3-82CE-B8DB450C8D4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0AAD560-F301-480A-822A-7473D30BE7ED}" type="slidenum">
              <a:rPr lang="en-US" altLang="zh-CN" sz="1200"/>
              <a:pPr algn="r"/>
              <a:t>123</a:t>
            </a:fld>
            <a:endParaRPr lang="en-US" altLang="zh-CN"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467B176-9389-4D58-8F69-07623BBAE1AC}" type="slidenum">
              <a:rPr lang="en-US" altLang="zh-CN" sz="1200"/>
              <a:pPr algn="r"/>
              <a:t>132</a:t>
            </a:fld>
            <a:endParaRPr lang="en-US" altLang="zh-CN"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4E38AC4-9C0E-40DE-A9DC-B77DCA11D33F}" type="slidenum">
              <a:rPr lang="en-US" altLang="zh-CN" sz="1200"/>
              <a:pPr algn="r"/>
              <a:t>134</a:t>
            </a:fld>
            <a:endParaRPr lang="en-US" altLang="zh-CN"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1629E80-8223-4D18-A6A1-B54D5262382C}" type="slidenum">
              <a:rPr lang="en-US" altLang="zh-CN" sz="1200"/>
              <a:pPr algn="r"/>
              <a:t>124</a:t>
            </a:fld>
            <a:endParaRPr lang="en-US" altLang="zh-CN"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9A3750B-F49D-4B9B-936C-2B0341D6F3A3}" type="slidenum">
              <a:rPr lang="en-US" altLang="zh-CN" sz="1200"/>
              <a:pPr algn="r"/>
              <a:t>125</a:t>
            </a:fld>
            <a:endParaRPr lang="en-US" altLang="zh-CN"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97DC5EF-D072-4345-A914-249EC398373B}" type="slidenum">
              <a:rPr lang="en-US" altLang="zh-CN" sz="1200"/>
              <a:pPr algn="r"/>
              <a:t>126</a:t>
            </a:fld>
            <a:endParaRPr lang="en-US" altLang="zh-CN"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B4B1D75-253D-42FE-82EA-A207D6892A8B}" type="slidenum">
              <a:rPr lang="en-US" altLang="zh-CN" sz="1200"/>
              <a:pPr algn="r"/>
              <a:t>127</a:t>
            </a:fld>
            <a:endParaRPr lang="en-US" altLang="zh-CN"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E883E80-BC08-4AA4-BF5E-EF294D1344A0}" type="slidenum">
              <a:rPr lang="en-US" altLang="zh-CN" sz="1200"/>
              <a:pPr algn="r"/>
              <a:t>128</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9F1CA3F-E166-4857-9F72-72DC44F1D520}" type="slidenum">
              <a:rPr lang="en-US" altLang="zh-CN" sz="1200"/>
              <a:pPr algn="r"/>
              <a:t>129</a:t>
            </a:fld>
            <a:endParaRPr lang="en-US" altLang="zh-CN"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4C5925F-67D4-4986-A85D-E66A3619FB27}" type="slidenum">
              <a:rPr lang="en-US" altLang="zh-CN" sz="1200"/>
              <a:pPr algn="r"/>
              <a:t>130</a:t>
            </a:fld>
            <a:endParaRPr lang="en-US" altLang="zh-CN"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3BEEE18-9BE7-4B19-B1ED-00E99F2FD109}" type="slidenum">
              <a:rPr lang="en-US" altLang="zh-CN" sz="1200"/>
              <a:pPr algn="r"/>
              <a:t>131</a:t>
            </a:fld>
            <a:endParaRPr lang="en-US" altLang="zh-CN"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8B305F8-62E7-428A-8C9F-8B3510F4D7ED}" type="datetime1">
              <a:rPr lang="en-US" smtClean="0"/>
              <a:pPr/>
              <a:t>11/20/2014</a:t>
            </a:fld>
            <a:endParaRPr lang="en-US" altLang="zh-CN"/>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en-US" altLang="zh-CN"/>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CF1727E2-0EAF-424A-8859-23314F504DBE}"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ED7A029-5E75-441A-BC28-D0E5C9E85951}" type="datetime1">
              <a:rPr lang="en-US" smtClean="0"/>
              <a:pPr/>
              <a:t>11/20/2014</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7A2D781-D52D-473F-BD37-619A7B599520}"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8EDA3B5-60E2-4C50-B484-72F3B0794FE9}" type="datetime1">
              <a:rPr lang="en-US" smtClean="0"/>
              <a:pPr/>
              <a:t>11/20/2014</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BB783F-097A-42CE-BE81-F4A3F92D4F15}"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fld id="{BBDFFB16-9ED6-4F93-BE17-3FB98D9C6F79}" type="datetime1">
              <a:rPr lang="en-US"/>
              <a:pPr/>
              <a:t>11/20/2014</a:t>
            </a:fld>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A22DA6C3-21B9-4C34-AE43-4493DABB7B4C}"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7724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295400"/>
            <a:ext cx="8305800" cy="5181600"/>
          </a:xfrm>
        </p:spPr>
        <p:txBody>
          <a:bodyPr/>
          <a:lstStyle/>
          <a:p>
            <a:endParaRPr lang="zh-CN" altLang="en-US"/>
          </a:p>
        </p:txBody>
      </p:sp>
      <p:sp>
        <p:nvSpPr>
          <p:cNvPr id="4" name="日期占位符 3"/>
          <p:cNvSpPr>
            <a:spLocks noGrp="1"/>
          </p:cNvSpPr>
          <p:nvPr>
            <p:ph type="dt" sz="half" idx="10"/>
          </p:nvPr>
        </p:nvSpPr>
        <p:spPr>
          <a:xfrm>
            <a:off x="7239000" y="64008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2590800" y="6400800"/>
            <a:ext cx="2895600" cy="45720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643092AC-AF5F-4453-9888-292B227F5804}" type="datetime1">
              <a:rPr lang="en-US" smtClean="0"/>
              <a:pPr/>
              <a:t>11/20/2014</a:t>
            </a:fld>
            <a:endParaRPr lang="en-US" altLang="zh-CN"/>
          </a:p>
        </p:txBody>
      </p:sp>
      <p:sp>
        <p:nvSpPr>
          <p:cNvPr id="9" name="灯片编号占位符 8"/>
          <p:cNvSpPr>
            <a:spLocks noGrp="1"/>
          </p:cNvSpPr>
          <p:nvPr>
            <p:ph type="sldNum" sz="quarter" idx="15"/>
          </p:nvPr>
        </p:nvSpPr>
        <p:spPr/>
        <p:txBody>
          <a:bodyPr rtlCol="0"/>
          <a:lstStyle/>
          <a:p>
            <a:fld id="{DD897532-317E-4265-872A-3E1C21116A11}" type="slidenum">
              <a:rPr lang="en-US" altLang="zh-CN" smtClean="0"/>
              <a:pPr/>
              <a:t>‹#›</a:t>
            </a:fld>
            <a:endParaRPr lang="en-US" altLang="zh-CN"/>
          </a:p>
        </p:txBody>
      </p:sp>
      <p:sp>
        <p:nvSpPr>
          <p:cNvPr id="10" name="页脚占位符 9"/>
          <p:cNvSpPr>
            <a:spLocks noGrp="1"/>
          </p:cNvSpPr>
          <p:nvPr>
            <p:ph type="ftr" sz="quarter" idx="16"/>
          </p:nvPr>
        </p:nvSpPr>
        <p:spPr/>
        <p:txBody>
          <a:bodyPr rtlCol="0"/>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9787EAF2-FF9B-42B7-8CCC-651B85088929}" type="datetime1">
              <a:rPr lang="en-US" smtClean="0"/>
              <a:pPr/>
              <a:t>11/20/2014</a:t>
            </a:fld>
            <a:endParaRPr lang="en-US" altLang="zh-CN"/>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en-US" altLang="zh-CN"/>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1D7BC17-B2E4-44EF-9592-0CC81619541A}"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20F58D91-F608-46C3-AF86-5E5326C0A5CE}" type="datetime1">
              <a:rPr lang="en-US" smtClean="0"/>
              <a:pPr/>
              <a:t>11/20/2014</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599EF8C-AABF-4EBD-89B7-19C14E907305}" type="slidenum">
              <a:rPr lang="en-US" altLang="zh-CN" smtClean="0"/>
              <a:pPr/>
              <a:t>‹#›</a:t>
            </a:fld>
            <a:endParaRPr lang="en-US" altLang="zh-CN"/>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EE7C2ABD-1B91-4208-B48F-1EACFE0E38C3}" type="datetime1">
              <a:rPr lang="en-US" smtClean="0"/>
              <a:pPr/>
              <a:t>11/20/2014</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4385DBC-5C23-4BC3-A452-D157F553DC32}" type="slidenum">
              <a:rPr lang="en-US" altLang="zh-CN" smtClean="0"/>
              <a:pPr/>
              <a:t>‹#›</a:t>
            </a:fld>
            <a:endParaRPr lang="en-US" altLang="zh-CN"/>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86A84088-A272-427B-8509-31B82E63B4DE}" type="datetime1">
              <a:rPr lang="en-US" smtClean="0"/>
              <a:pPr/>
              <a:t>11/20/2014</a:t>
            </a:fld>
            <a:endParaRPr lang="en-US" altLang="zh-CN"/>
          </a:p>
        </p:txBody>
      </p:sp>
      <p:sp>
        <p:nvSpPr>
          <p:cNvPr id="7" name="灯片编号占位符 6"/>
          <p:cNvSpPr>
            <a:spLocks noGrp="1"/>
          </p:cNvSpPr>
          <p:nvPr>
            <p:ph type="sldNum" sz="quarter" idx="11"/>
          </p:nvPr>
        </p:nvSpPr>
        <p:spPr/>
        <p:txBody>
          <a:bodyPr rtlCol="0"/>
          <a:lstStyle/>
          <a:p>
            <a:fld id="{6C6D0797-9594-4599-87C7-8D7D480ECA82}" type="slidenum">
              <a:rPr lang="en-US" altLang="zh-CN" smtClean="0"/>
              <a:pPr/>
              <a:t>‹#›</a:t>
            </a:fld>
            <a:endParaRPr lang="en-US" altLang="zh-CN"/>
          </a:p>
        </p:txBody>
      </p:sp>
      <p:sp>
        <p:nvSpPr>
          <p:cNvPr id="8" name="页脚占位符 7"/>
          <p:cNvSpPr>
            <a:spLocks noGrp="1"/>
          </p:cNvSpPr>
          <p:nvPr>
            <p:ph type="ftr" sz="quarter" idx="12"/>
          </p:nvPr>
        </p:nvSpPr>
        <p:spPr/>
        <p:txBody>
          <a:bodyPr rtlCol="0"/>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8DD2E3-945C-4B7B-ADAC-5CE7FD12A29A}" type="datetime1">
              <a:rPr lang="en-US" smtClean="0"/>
              <a:pPr/>
              <a:t>11/20/2014</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5ED976EB-B4F6-4D32-BCE1-35C99118A057}"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68815098-8CD6-473C-B7AE-30EDC94D36C7}" type="datetime1">
              <a:rPr lang="en-US" smtClean="0"/>
              <a:pPr/>
              <a:t>11/20/2014</a:t>
            </a:fld>
            <a:endParaRPr lang="en-US" altLang="zh-CN"/>
          </a:p>
        </p:txBody>
      </p:sp>
      <p:sp>
        <p:nvSpPr>
          <p:cNvPr id="22" name="灯片编号占位符 21"/>
          <p:cNvSpPr>
            <a:spLocks noGrp="1"/>
          </p:cNvSpPr>
          <p:nvPr>
            <p:ph type="sldNum" sz="quarter" idx="15"/>
          </p:nvPr>
        </p:nvSpPr>
        <p:spPr/>
        <p:txBody>
          <a:bodyPr rtlCol="0"/>
          <a:lstStyle/>
          <a:p>
            <a:fld id="{E70505D0-91E6-441B-9C3A-A649A738E779}" type="slidenum">
              <a:rPr lang="en-US" altLang="zh-CN" smtClean="0"/>
              <a:pPr/>
              <a:t>‹#›</a:t>
            </a:fld>
            <a:endParaRPr lang="en-US" altLang="zh-CN"/>
          </a:p>
        </p:txBody>
      </p:sp>
      <p:sp>
        <p:nvSpPr>
          <p:cNvPr id="23" name="页脚占位符 22"/>
          <p:cNvSpPr>
            <a:spLocks noGrp="1"/>
          </p:cNvSpPr>
          <p:nvPr>
            <p:ph type="ftr" sz="quarter" idx="16"/>
          </p:nvPr>
        </p:nvSpPr>
        <p:spPr/>
        <p:txBody>
          <a:bodyPr rtlCol="0"/>
          <a:lstStyle/>
          <a:p>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E28EFF11-E229-43A2-8711-7E57532F1002}" type="datetime1">
              <a:rPr lang="en-US" smtClean="0"/>
              <a:pPr/>
              <a:t>11/20/2014</a:t>
            </a:fld>
            <a:endParaRPr lang="en-US" altLang="zh-CN"/>
          </a:p>
        </p:txBody>
      </p:sp>
      <p:sp>
        <p:nvSpPr>
          <p:cNvPr id="18" name="灯片编号占位符 17"/>
          <p:cNvSpPr>
            <a:spLocks noGrp="1"/>
          </p:cNvSpPr>
          <p:nvPr>
            <p:ph type="sldNum" sz="quarter" idx="11"/>
          </p:nvPr>
        </p:nvSpPr>
        <p:spPr/>
        <p:txBody>
          <a:bodyPr rtlCol="0"/>
          <a:lstStyle/>
          <a:p>
            <a:fld id="{DD78CCB0-15DC-4052-99AF-AB357C4DA51F}" type="slidenum">
              <a:rPr lang="en-US" altLang="zh-CN" smtClean="0"/>
              <a:pPr/>
              <a:t>‹#›</a:t>
            </a:fld>
            <a:endParaRPr lang="en-US" altLang="zh-CN"/>
          </a:p>
        </p:txBody>
      </p:sp>
      <p:sp>
        <p:nvSpPr>
          <p:cNvPr id="21" name="页脚占位符 20"/>
          <p:cNvSpPr>
            <a:spLocks noGrp="1"/>
          </p:cNvSpPr>
          <p:nvPr>
            <p:ph type="ftr" sz="quarter" idx="12"/>
          </p:nvPr>
        </p:nvSpPr>
        <p:spPr/>
        <p:txBody>
          <a:bodyPr rtlCol="0"/>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35AA950-ED0C-4611-8A80-34E18CDFE692}" type="datetime1">
              <a:rPr lang="en-US" smtClean="0"/>
              <a:pPr/>
              <a:t>11/20/2014</a:t>
            </a:fld>
            <a:endParaRPr lang="en-US" altLang="zh-CN"/>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ltLang="zh-CN"/>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6EC3DED-9B05-4611-8B85-605DEA216A6E}"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Microsoft_Office_Word_97_-_2003___2.doc"/><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oleObject" Target="../embeddings/Microsoft_Office_Word_97_-_2003___3.doc"/></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5"/>
          </p:nvPr>
        </p:nvSpPr>
        <p:spPr/>
        <p:txBody>
          <a:bodyPr/>
          <a:lstStyle/>
          <a:p>
            <a:fld id="{636DADC4-BDD0-4BAB-94C0-D76285BEC615}" type="slidenum">
              <a:rPr lang="en-US" altLang="zh-CN"/>
              <a:pPr/>
              <a:t>1</a:t>
            </a:fld>
            <a:endParaRPr lang="en-US" altLang="zh-CN"/>
          </a:p>
        </p:txBody>
      </p:sp>
      <p:sp>
        <p:nvSpPr>
          <p:cNvPr id="9223" name="Text Box 7"/>
          <p:cNvSpPr txBox="1">
            <a:spLocks noChangeArrowheads="1"/>
          </p:cNvSpPr>
          <p:nvPr/>
        </p:nvSpPr>
        <p:spPr bwMode="auto">
          <a:xfrm>
            <a:off x="2176463" y="1812925"/>
            <a:ext cx="4124325" cy="519113"/>
          </a:xfrm>
          <a:prstGeom prst="rect">
            <a:avLst/>
          </a:prstGeom>
          <a:noFill/>
          <a:ln w="38100">
            <a:noFill/>
            <a:miter lim="800000"/>
            <a:headEnd/>
            <a:tailEnd/>
          </a:ln>
          <a:effectLst/>
        </p:spPr>
        <p:txBody>
          <a:bodyPr>
            <a:spAutoFit/>
          </a:bodyPr>
          <a:lstStyle/>
          <a:p>
            <a:r>
              <a:rPr kumimoji="0" lang="en-US" altLang="zh-CN" dirty="0">
                <a:solidFill>
                  <a:srgbClr val="000066"/>
                </a:solidFill>
                <a:hlinkClick r:id="rId2" action="ppaction://hlinksldjump"/>
              </a:rPr>
              <a:t>7.1 </a:t>
            </a:r>
            <a:r>
              <a:rPr lang="zh-CN" altLang="en-US" dirty="0">
                <a:solidFill>
                  <a:srgbClr val="000066"/>
                </a:solidFill>
                <a:hlinkClick r:id="rId2" action="ppaction://hlinksldjump"/>
              </a:rPr>
              <a:t>图的定义与基本术语</a:t>
            </a:r>
            <a:endParaRPr lang="zh-CN" altLang="en-US" dirty="0">
              <a:solidFill>
                <a:srgbClr val="000066"/>
              </a:solidFill>
            </a:endParaRPr>
          </a:p>
        </p:txBody>
      </p:sp>
      <p:sp>
        <p:nvSpPr>
          <p:cNvPr id="9224" name="Text Box 8"/>
          <p:cNvSpPr txBox="1">
            <a:spLocks noChangeArrowheads="1"/>
          </p:cNvSpPr>
          <p:nvPr/>
        </p:nvSpPr>
        <p:spPr bwMode="auto">
          <a:xfrm>
            <a:off x="2209800" y="2478088"/>
            <a:ext cx="3009900" cy="519112"/>
          </a:xfrm>
          <a:prstGeom prst="rect">
            <a:avLst/>
          </a:prstGeom>
          <a:noFill/>
          <a:ln w="38100">
            <a:noFill/>
            <a:miter lim="800000"/>
            <a:headEnd/>
            <a:tailEnd/>
          </a:ln>
          <a:effectLst/>
        </p:spPr>
        <p:txBody>
          <a:bodyPr>
            <a:spAutoFit/>
          </a:bodyPr>
          <a:lstStyle/>
          <a:p>
            <a:r>
              <a:rPr kumimoji="0" lang="en-US" altLang="zh-CN" dirty="0">
                <a:solidFill>
                  <a:srgbClr val="000066"/>
                </a:solidFill>
                <a:hlinkClick r:id="rId3" action="ppaction://hlinksldjump"/>
              </a:rPr>
              <a:t>7.2 </a:t>
            </a:r>
            <a:r>
              <a:rPr lang="zh-CN" altLang="en-US" dirty="0">
                <a:solidFill>
                  <a:srgbClr val="000066"/>
                </a:solidFill>
                <a:hlinkClick r:id="rId3" action="ppaction://hlinksldjump"/>
              </a:rPr>
              <a:t>图的存储结构</a:t>
            </a:r>
            <a:endParaRPr lang="zh-CN" altLang="en-US" dirty="0">
              <a:solidFill>
                <a:srgbClr val="000066"/>
              </a:solidFill>
            </a:endParaRPr>
          </a:p>
        </p:txBody>
      </p:sp>
      <p:sp>
        <p:nvSpPr>
          <p:cNvPr id="9230" name="Text Box 14"/>
          <p:cNvSpPr txBox="1">
            <a:spLocks noChangeArrowheads="1"/>
          </p:cNvSpPr>
          <p:nvPr/>
        </p:nvSpPr>
        <p:spPr bwMode="auto">
          <a:xfrm>
            <a:off x="2195513" y="3644900"/>
            <a:ext cx="2223984" cy="525401"/>
          </a:xfrm>
          <a:prstGeom prst="rect">
            <a:avLst/>
          </a:prstGeom>
          <a:noFill/>
          <a:ln w="25400">
            <a:noFill/>
            <a:miter lim="800000"/>
            <a:headEnd/>
            <a:tailEnd/>
          </a:ln>
          <a:effectLst/>
        </p:spPr>
        <p:txBody>
          <a:bodyPr wrap="none" lIns="90000" tIns="46800" rIns="90000" bIns="46800">
            <a:spAutoFit/>
          </a:bodyPr>
          <a:lstStyle/>
          <a:p>
            <a:r>
              <a:rPr kumimoji="0" lang="en-US" altLang="zh-CN" dirty="0">
                <a:solidFill>
                  <a:srgbClr val="000066"/>
                </a:solidFill>
                <a:hlinkClick r:id="rId4" action="ppaction://hlinksldjump"/>
              </a:rPr>
              <a:t>7.4 </a:t>
            </a:r>
            <a:r>
              <a:rPr lang="zh-CN" altLang="en-US" dirty="0">
                <a:solidFill>
                  <a:srgbClr val="000066"/>
                </a:solidFill>
                <a:hlinkClick r:id="rId4" action="ppaction://hlinksldjump"/>
              </a:rPr>
              <a:t>图的应用</a:t>
            </a:r>
            <a:endParaRPr lang="zh-CN" altLang="en-US" dirty="0">
              <a:solidFill>
                <a:srgbClr val="000066"/>
              </a:solidFill>
            </a:endParaRPr>
          </a:p>
        </p:txBody>
      </p:sp>
      <p:sp>
        <p:nvSpPr>
          <p:cNvPr id="9231" name="Line 1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9232" name="Text Box 16"/>
          <p:cNvSpPr txBox="1">
            <a:spLocks noChangeArrowheads="1"/>
          </p:cNvSpPr>
          <p:nvPr/>
        </p:nvSpPr>
        <p:spPr bwMode="auto">
          <a:xfrm>
            <a:off x="755650" y="65088"/>
            <a:ext cx="2016125"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9233" name="Text Box 17"/>
          <p:cNvSpPr txBox="1">
            <a:spLocks noChangeArrowheads="1"/>
          </p:cNvSpPr>
          <p:nvPr/>
        </p:nvSpPr>
        <p:spPr bwMode="auto">
          <a:xfrm>
            <a:off x="2195513" y="3068638"/>
            <a:ext cx="6480175" cy="519112"/>
          </a:xfrm>
          <a:prstGeom prst="rect">
            <a:avLst/>
          </a:prstGeom>
          <a:noFill/>
          <a:ln w="38100">
            <a:noFill/>
            <a:miter lim="800000"/>
            <a:headEnd/>
            <a:tailEnd/>
          </a:ln>
          <a:effectLst/>
        </p:spPr>
        <p:txBody>
          <a:bodyPr>
            <a:spAutoFit/>
          </a:bodyPr>
          <a:lstStyle/>
          <a:p>
            <a:r>
              <a:rPr kumimoji="0" lang="en-US" altLang="zh-CN" dirty="0">
                <a:solidFill>
                  <a:srgbClr val="000066"/>
                </a:solidFill>
                <a:hlinkClick r:id="rId5" action="ppaction://hlinksldjump"/>
              </a:rPr>
              <a:t>7.3 </a:t>
            </a:r>
            <a:r>
              <a:rPr lang="zh-CN" altLang="en-US" dirty="0">
                <a:solidFill>
                  <a:srgbClr val="000066"/>
                </a:solidFill>
                <a:hlinkClick r:id="rId5" action="ppaction://hlinksldjump"/>
              </a:rPr>
              <a:t>图的遍历</a:t>
            </a:r>
            <a:endParaRPr lang="zh-CN" altLang="en-US" dirty="0">
              <a:solidFill>
                <a:srgbClr val="0000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5"/>
          </p:nvPr>
        </p:nvSpPr>
        <p:spPr/>
        <p:txBody>
          <a:bodyPr/>
          <a:lstStyle/>
          <a:p>
            <a:fld id="{BC52B801-409E-44E6-AC1A-26F5FA61C752}" type="slidenum">
              <a:rPr lang="en-US" altLang="zh-CN"/>
              <a:pPr/>
              <a:t>10</a:t>
            </a:fld>
            <a:endParaRPr lang="en-US" altLang="zh-CN"/>
          </a:p>
        </p:txBody>
      </p:sp>
      <p:sp>
        <p:nvSpPr>
          <p:cNvPr id="185349"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5350"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5351"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5352"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5353"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名词和基本术语</a:t>
            </a:r>
          </a:p>
        </p:txBody>
      </p:sp>
      <p:sp>
        <p:nvSpPr>
          <p:cNvPr id="185354" name="Text Box 10"/>
          <p:cNvSpPr txBox="1">
            <a:spLocks noChangeArrowheads="1"/>
          </p:cNvSpPr>
          <p:nvPr/>
        </p:nvSpPr>
        <p:spPr bwMode="auto">
          <a:xfrm>
            <a:off x="827088" y="2133600"/>
            <a:ext cx="8027987" cy="1818063"/>
          </a:xfrm>
          <a:prstGeom prst="rect">
            <a:avLst/>
          </a:prstGeom>
          <a:noFill/>
          <a:ln w="25400">
            <a:noFill/>
            <a:miter lim="800000"/>
            <a:headEnd/>
            <a:tailEnd/>
          </a:ln>
          <a:effectLst/>
        </p:spPr>
        <p:txBody>
          <a:bodyPr lIns="90000" tIns="46800" rIns="90000" bIns="46800">
            <a:spAutoFit/>
          </a:bodyPr>
          <a:lstStyle/>
          <a:p>
            <a:r>
              <a:rPr lang="zh-CN" altLang="en-US" dirty="0">
                <a:solidFill>
                  <a:srgbClr val="000066"/>
                </a:solidFill>
              </a:rPr>
              <a:t>设图</a:t>
            </a:r>
            <a:r>
              <a:rPr lang="en-US" altLang="zh-CN" dirty="0">
                <a:solidFill>
                  <a:srgbClr val="000066"/>
                </a:solidFill>
              </a:rPr>
              <a:t>G=(V,{VR})</a:t>
            </a:r>
            <a:r>
              <a:rPr lang="zh-CN" altLang="en-US" dirty="0">
                <a:solidFill>
                  <a:srgbClr val="000066"/>
                </a:solidFill>
              </a:rPr>
              <a:t>中的</a:t>
            </a:r>
            <a:r>
              <a:rPr lang="en-US" altLang="zh-CN" dirty="0">
                <a:solidFill>
                  <a:srgbClr val="000066"/>
                </a:solidFill>
              </a:rPr>
              <a:t>{ u=v</a:t>
            </a:r>
            <a:r>
              <a:rPr lang="en-US" altLang="zh-CN" baseline="-25000" dirty="0">
                <a:solidFill>
                  <a:srgbClr val="000066"/>
                </a:solidFill>
              </a:rPr>
              <a:t>i,0</a:t>
            </a:r>
            <a:r>
              <a:rPr lang="en-US" altLang="zh-CN" dirty="0">
                <a:solidFill>
                  <a:srgbClr val="000066"/>
                </a:solidFill>
              </a:rPr>
              <a:t>,v</a:t>
            </a:r>
            <a:r>
              <a:rPr lang="en-US" altLang="zh-CN" baseline="-25000" dirty="0">
                <a:solidFill>
                  <a:srgbClr val="000066"/>
                </a:solidFill>
              </a:rPr>
              <a:t>i,1</a:t>
            </a:r>
            <a:r>
              <a:rPr lang="en-US" altLang="zh-CN" dirty="0">
                <a:solidFill>
                  <a:srgbClr val="000066"/>
                </a:solidFill>
              </a:rPr>
              <a:t>, …, </a:t>
            </a:r>
            <a:r>
              <a:rPr lang="en-US" altLang="zh-CN" dirty="0" err="1">
                <a:solidFill>
                  <a:srgbClr val="000066"/>
                </a:solidFill>
              </a:rPr>
              <a:t>v</a:t>
            </a:r>
            <a:r>
              <a:rPr lang="en-US" altLang="zh-CN" baseline="-25000" dirty="0" err="1">
                <a:solidFill>
                  <a:srgbClr val="000066"/>
                </a:solidFill>
              </a:rPr>
              <a:t>i,m</a:t>
            </a:r>
            <a:r>
              <a:rPr lang="en-US" altLang="zh-CN" dirty="0">
                <a:solidFill>
                  <a:srgbClr val="000066"/>
                </a:solidFill>
              </a:rPr>
              <a:t>=w}</a:t>
            </a:r>
            <a:r>
              <a:rPr lang="zh-CN" altLang="en-US" dirty="0">
                <a:solidFill>
                  <a:srgbClr val="000066"/>
                </a:solidFill>
              </a:rPr>
              <a:t>顶点序列中</a:t>
            </a:r>
            <a:r>
              <a:rPr lang="en-US" altLang="zh-CN" dirty="0">
                <a:solidFill>
                  <a:srgbClr val="000066"/>
                </a:solidFill>
              </a:rPr>
              <a:t>, </a:t>
            </a:r>
            <a:r>
              <a:rPr lang="zh-CN" altLang="en-US" dirty="0">
                <a:solidFill>
                  <a:srgbClr val="000066"/>
                </a:solidFill>
              </a:rPr>
              <a:t>有 </a:t>
            </a:r>
            <a:r>
              <a:rPr lang="en-US" altLang="zh-CN" dirty="0">
                <a:solidFill>
                  <a:srgbClr val="000066"/>
                </a:solidFill>
              </a:rPr>
              <a:t>(v</a:t>
            </a:r>
            <a:r>
              <a:rPr lang="en-US" altLang="zh-CN" baseline="-25000" dirty="0">
                <a:solidFill>
                  <a:srgbClr val="000066"/>
                </a:solidFill>
              </a:rPr>
              <a:t>i,j-1</a:t>
            </a:r>
            <a:r>
              <a:rPr lang="en-US" altLang="zh-CN" dirty="0">
                <a:solidFill>
                  <a:srgbClr val="000066"/>
                </a:solidFill>
              </a:rPr>
              <a:t>,v</a:t>
            </a:r>
            <a:r>
              <a:rPr lang="en-US" altLang="zh-CN" baseline="-25000" dirty="0">
                <a:solidFill>
                  <a:srgbClr val="000066"/>
                </a:solidFill>
              </a:rPr>
              <a:t>i,j</a:t>
            </a:r>
            <a:r>
              <a:rPr lang="en-US" altLang="zh-CN" dirty="0">
                <a:solidFill>
                  <a:srgbClr val="000066"/>
                </a:solidFill>
              </a:rPr>
              <a:t>)</a:t>
            </a:r>
            <a:r>
              <a:rPr lang="en-US" altLang="zh-CN" dirty="0">
                <a:solidFill>
                  <a:srgbClr val="000066"/>
                </a:solidFill>
                <a:sym typeface="Symbol" pitchFamily="18" charset="2"/>
              </a:rPr>
              <a:t>VR 1≤j≤m,  </a:t>
            </a:r>
            <a:r>
              <a:rPr lang="zh-CN" altLang="en-US" dirty="0">
                <a:solidFill>
                  <a:srgbClr val="000066"/>
                </a:solidFill>
                <a:sym typeface="Symbol" pitchFamily="18" charset="2"/>
              </a:rPr>
              <a:t>则称从顶点</a:t>
            </a:r>
            <a:r>
              <a:rPr lang="en-US" altLang="zh-CN" dirty="0">
                <a:solidFill>
                  <a:srgbClr val="000066"/>
                </a:solidFill>
                <a:sym typeface="Symbol" pitchFamily="18" charset="2"/>
              </a:rPr>
              <a:t>u</a:t>
            </a:r>
            <a:r>
              <a:rPr lang="zh-CN" altLang="en-US" dirty="0">
                <a:solidFill>
                  <a:srgbClr val="000066"/>
                </a:solidFill>
                <a:sym typeface="Symbol" pitchFamily="18" charset="2"/>
              </a:rPr>
              <a:t>到顶点</a:t>
            </a:r>
            <a:r>
              <a:rPr lang="en-US" altLang="zh-CN" dirty="0">
                <a:solidFill>
                  <a:srgbClr val="000066"/>
                </a:solidFill>
                <a:sym typeface="Symbol" pitchFamily="18" charset="2"/>
              </a:rPr>
              <a:t>w</a:t>
            </a:r>
            <a:r>
              <a:rPr lang="zh-CN" altLang="en-US" dirty="0">
                <a:solidFill>
                  <a:srgbClr val="000066"/>
                </a:solidFill>
                <a:sym typeface="Symbol" pitchFamily="18" charset="2"/>
              </a:rPr>
              <a:t>之间存在一条</a:t>
            </a:r>
            <a:r>
              <a:rPr lang="zh-CN" altLang="en-US" dirty="0">
                <a:sym typeface="Symbol" pitchFamily="18" charset="2"/>
              </a:rPr>
              <a:t>路径</a:t>
            </a:r>
            <a:r>
              <a:rPr lang="zh-CN" altLang="en-US" dirty="0">
                <a:solidFill>
                  <a:schemeClr val="tx1"/>
                </a:solidFill>
                <a:sym typeface="Symbol" pitchFamily="18" charset="2"/>
              </a:rPr>
              <a:t>。</a:t>
            </a:r>
            <a:r>
              <a:rPr lang="zh-CN" altLang="en-US" dirty="0">
                <a:solidFill>
                  <a:srgbClr val="000066"/>
                </a:solidFill>
                <a:sym typeface="Symbol" pitchFamily="18" charset="2"/>
              </a:rPr>
              <a:t>路径上边的数目称作</a:t>
            </a:r>
            <a:r>
              <a:rPr lang="zh-CN" altLang="en-US" dirty="0">
                <a:sym typeface="Symbol" pitchFamily="18" charset="2"/>
              </a:rPr>
              <a:t>路径长度</a:t>
            </a:r>
            <a:r>
              <a:rPr lang="zh-CN" altLang="en-US" dirty="0">
                <a:solidFill>
                  <a:schemeClr val="tx1"/>
                </a:solidFill>
                <a:sym typeface="Symbol" pitchFamily="18" charset="2"/>
              </a:rPr>
              <a:t>，</a:t>
            </a:r>
            <a:r>
              <a:rPr lang="zh-CN" altLang="en-US" dirty="0">
                <a:solidFill>
                  <a:srgbClr val="000066"/>
                </a:solidFill>
              </a:rPr>
              <a:t>有向图的</a:t>
            </a:r>
            <a:r>
              <a:rPr lang="zh-CN" altLang="en-US" dirty="0">
                <a:solidFill>
                  <a:srgbClr val="000066"/>
                </a:solidFill>
                <a:sym typeface="Symbol" pitchFamily="18" charset="2"/>
              </a:rPr>
              <a:t>路径也是</a:t>
            </a:r>
            <a:r>
              <a:rPr lang="zh-CN" altLang="en-US" dirty="0">
                <a:solidFill>
                  <a:srgbClr val="000066"/>
                </a:solidFill>
              </a:rPr>
              <a:t>有向的。</a:t>
            </a:r>
          </a:p>
        </p:txBody>
      </p:sp>
      <p:sp>
        <p:nvSpPr>
          <p:cNvPr id="185356" name="Text Box 12"/>
          <p:cNvSpPr txBox="1">
            <a:spLocks noChangeArrowheads="1"/>
          </p:cNvSpPr>
          <p:nvPr/>
        </p:nvSpPr>
        <p:spPr bwMode="auto">
          <a:xfrm>
            <a:off x="1042988" y="4149725"/>
            <a:ext cx="1008062" cy="530225"/>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2400">
                <a:solidFill>
                  <a:schemeClr val="tx1"/>
                </a:solidFill>
                <a:latin typeface="楷体_GB2312" pitchFamily="49" charset="-122"/>
                <a:sym typeface="Symbol" pitchFamily="18" charset="2"/>
              </a:rPr>
              <a:t>例如</a:t>
            </a:r>
            <a:r>
              <a:rPr lang="en-US" altLang="zh-CN" sz="2400">
                <a:solidFill>
                  <a:schemeClr val="tx1"/>
                </a:solidFill>
                <a:latin typeface="楷体_GB2312" pitchFamily="49" charset="-122"/>
                <a:sym typeface="Symbol" pitchFamily="18" charset="2"/>
              </a:rPr>
              <a:t>:</a:t>
            </a:r>
            <a:endParaRPr lang="en-US" altLang="zh-CN" sz="2400" b="0">
              <a:solidFill>
                <a:schemeClr val="tx1"/>
              </a:solidFill>
              <a:latin typeface="Times New Roman" charset="0"/>
              <a:ea typeface="宋体" pitchFamily="2" charset="-122"/>
            </a:endParaRPr>
          </a:p>
        </p:txBody>
      </p:sp>
      <p:sp>
        <p:nvSpPr>
          <p:cNvPr id="185357" name="Text Box 13"/>
          <p:cNvSpPr txBox="1">
            <a:spLocks noChangeArrowheads="1"/>
          </p:cNvSpPr>
          <p:nvPr/>
        </p:nvSpPr>
        <p:spPr bwMode="auto">
          <a:xfrm>
            <a:off x="1763713" y="4638675"/>
            <a:ext cx="3541712" cy="519113"/>
          </a:xfrm>
          <a:prstGeom prst="rect">
            <a:avLst/>
          </a:prstGeom>
          <a:noFill/>
          <a:ln w="25400">
            <a:noFill/>
            <a:miter lim="800000"/>
            <a:headEnd/>
            <a:tailEnd/>
          </a:ln>
          <a:effectLst/>
        </p:spPr>
        <p:txBody>
          <a:bodyPr wrap="none" lIns="90000" tIns="46800" rIns="90000" bIns="46800">
            <a:spAutoFit/>
          </a:bodyPr>
          <a:lstStyle/>
          <a:p>
            <a:r>
              <a:rPr lang="zh-CN" altLang="en-US"/>
              <a:t>路径</a:t>
            </a:r>
            <a:r>
              <a:rPr lang="en-US" altLang="zh-CN"/>
              <a:t>{A,E,C,D,B,C,D}</a:t>
            </a:r>
          </a:p>
        </p:txBody>
      </p:sp>
      <p:sp>
        <p:nvSpPr>
          <p:cNvPr id="185358" name="Text Box 14"/>
          <p:cNvSpPr txBox="1">
            <a:spLocks noChangeArrowheads="1"/>
          </p:cNvSpPr>
          <p:nvPr/>
        </p:nvSpPr>
        <p:spPr bwMode="auto">
          <a:xfrm>
            <a:off x="1763713" y="5229225"/>
            <a:ext cx="2165350" cy="519113"/>
          </a:xfrm>
          <a:prstGeom prst="rect">
            <a:avLst/>
          </a:prstGeom>
          <a:noFill/>
          <a:ln w="25400">
            <a:noFill/>
            <a:miter lim="800000"/>
            <a:headEnd/>
            <a:tailEnd/>
          </a:ln>
          <a:effectLst/>
        </p:spPr>
        <p:txBody>
          <a:bodyPr wrap="none" lIns="90000" tIns="46800" rIns="90000" bIns="46800">
            <a:spAutoFit/>
          </a:bodyPr>
          <a:lstStyle/>
          <a:p>
            <a:r>
              <a:rPr lang="zh-CN" altLang="en-US"/>
              <a:t>路径长度为</a:t>
            </a:r>
            <a:r>
              <a:rPr lang="en-US" altLang="zh-CN"/>
              <a:t>6</a:t>
            </a:r>
          </a:p>
        </p:txBody>
      </p:sp>
      <p:grpSp>
        <p:nvGrpSpPr>
          <p:cNvPr id="185361" name="Group 17"/>
          <p:cNvGrpSpPr>
            <a:grpSpLocks/>
          </p:cNvGrpSpPr>
          <p:nvPr/>
        </p:nvGrpSpPr>
        <p:grpSpPr bwMode="auto">
          <a:xfrm>
            <a:off x="5578475" y="4076700"/>
            <a:ext cx="2089150" cy="2065338"/>
            <a:chOff x="657" y="2069"/>
            <a:chExt cx="1316" cy="1301"/>
          </a:xfrm>
        </p:grpSpPr>
        <p:sp>
          <p:nvSpPr>
            <p:cNvPr id="185362" name="Line 18"/>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5363" name="Line 19"/>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5364" name="Line 20"/>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5365" name="Line 21"/>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5366" name="Line 22"/>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5367" name="Line 23"/>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5368" name="Line 24"/>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5369" name="Oval 25"/>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5370" name="Oval 26"/>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5371" name="Oval 27"/>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5372" name="Oval 28"/>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5373" name="Oval 29"/>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5354"/>
                                        </p:tgtEl>
                                        <p:attrNameLst>
                                          <p:attrName>style.visibility</p:attrName>
                                        </p:attrNameLst>
                                      </p:cBhvr>
                                      <p:to>
                                        <p:strVal val="visible"/>
                                      </p:to>
                                    </p:set>
                                    <p:animEffect transition="in" filter="checkerboard(across)">
                                      <p:cBhvr>
                                        <p:cTn id="7" dur="500"/>
                                        <p:tgtEl>
                                          <p:spTgt spid="1853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5356"/>
                                        </p:tgtEl>
                                        <p:attrNameLst>
                                          <p:attrName>style.visibility</p:attrName>
                                        </p:attrNameLst>
                                      </p:cBhvr>
                                      <p:to>
                                        <p:strVal val="visible"/>
                                      </p:to>
                                    </p:set>
                                    <p:animEffect transition="in" filter="checkerboard(across)">
                                      <p:cBhvr>
                                        <p:cTn id="12" dur="500"/>
                                        <p:tgtEl>
                                          <p:spTgt spid="1853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5361"/>
                                        </p:tgtEl>
                                        <p:attrNameLst>
                                          <p:attrName>style.visibility</p:attrName>
                                        </p:attrNameLst>
                                      </p:cBhvr>
                                      <p:to>
                                        <p:strVal val="visible"/>
                                      </p:to>
                                    </p:set>
                                    <p:animEffect transition="in" filter="checkerboard(across)">
                                      <p:cBhvr>
                                        <p:cTn id="17" dur="500"/>
                                        <p:tgtEl>
                                          <p:spTgt spid="18536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5357"/>
                                        </p:tgtEl>
                                        <p:attrNameLst>
                                          <p:attrName>style.visibility</p:attrName>
                                        </p:attrNameLst>
                                      </p:cBhvr>
                                      <p:to>
                                        <p:strVal val="visible"/>
                                      </p:to>
                                    </p:set>
                                    <p:animEffect transition="in" filter="checkerboard(across)">
                                      <p:cBhvr>
                                        <p:cTn id="22" dur="500"/>
                                        <p:tgtEl>
                                          <p:spTgt spid="18535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5358"/>
                                        </p:tgtEl>
                                        <p:attrNameLst>
                                          <p:attrName>style.visibility</p:attrName>
                                        </p:attrNameLst>
                                      </p:cBhvr>
                                      <p:to>
                                        <p:strVal val="visible"/>
                                      </p:to>
                                    </p:set>
                                    <p:animEffect transition="in" filter="checkerboard(across)">
                                      <p:cBhvr>
                                        <p:cTn id="27" dur="500"/>
                                        <p:tgtEl>
                                          <p:spTgt spid="185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4" grpId="0"/>
      <p:bldP spid="185356" grpId="0"/>
      <p:bldP spid="185357" grpId="0"/>
      <p:bldP spid="18535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Text Box 4"/>
          <p:cNvSpPr txBox="1">
            <a:spLocks noChangeArrowheads="1"/>
          </p:cNvSpPr>
          <p:nvPr/>
        </p:nvSpPr>
        <p:spPr bwMode="auto">
          <a:xfrm>
            <a:off x="381000" y="381000"/>
            <a:ext cx="8763000" cy="5004447"/>
          </a:xfrm>
          <a:prstGeom prst="rect">
            <a:avLst/>
          </a:prstGeom>
          <a:noFill/>
          <a:ln w="9525">
            <a:noFill/>
            <a:miter lim="800000"/>
            <a:headEnd/>
            <a:tailEnd/>
          </a:ln>
          <a:effectLst/>
        </p:spPr>
        <p:txBody>
          <a:bodyPr>
            <a:spAutoFit/>
          </a:bodyPr>
          <a:lstStyle/>
          <a:p>
            <a:pPr algn="just">
              <a:lnSpc>
                <a:spcPct val="95000"/>
              </a:lnSpc>
            </a:pPr>
            <a:r>
              <a:rPr lang="en-US" altLang="zh-CN" sz="2400" b="1" dirty="0" smtClean="0">
                <a:solidFill>
                  <a:srgbClr val="800000"/>
                </a:solidFill>
              </a:rPr>
              <a:t>  for(j=0;j&lt;</a:t>
            </a:r>
            <a:r>
              <a:rPr lang="en-US" altLang="zh-CN" sz="2400" b="1" dirty="0" err="1" smtClean="0">
                <a:solidFill>
                  <a:srgbClr val="800000"/>
                </a:solidFill>
              </a:rPr>
              <a:t>G.vexnum;j</a:t>
            </a:r>
            <a:r>
              <a:rPr lang="en-US" altLang="zh-CN" sz="2400" b="1" dirty="0">
                <a:solidFill>
                  <a:srgbClr val="800000"/>
                </a:solidFill>
              </a:rPr>
              <a:t>++)       </a:t>
            </a:r>
            <a:r>
              <a:rPr lang="en-US" altLang="zh-CN" sz="2400" b="1" dirty="0">
                <a:solidFill>
                  <a:srgbClr val="00B050"/>
                </a:solidFill>
              </a:rPr>
              <a:t>  /*</a:t>
            </a:r>
            <a:r>
              <a:rPr lang="zh-CN" altLang="en-US" sz="2400" b="1" dirty="0">
                <a:solidFill>
                  <a:srgbClr val="00B050"/>
                </a:solidFill>
              </a:rPr>
              <a:t>求</a:t>
            </a:r>
            <a:r>
              <a:rPr lang="en-US" altLang="zh-CN" sz="2400" b="1" dirty="0" err="1">
                <a:solidFill>
                  <a:srgbClr val="00B050"/>
                </a:solidFill>
              </a:rPr>
              <a:t>ei,li</a:t>
            </a:r>
            <a:r>
              <a:rPr lang="zh-CN" altLang="en-US" sz="2400" b="1" dirty="0">
                <a:solidFill>
                  <a:srgbClr val="00B050"/>
                </a:solidFill>
              </a:rPr>
              <a:t>和关键活动*</a:t>
            </a:r>
            <a:r>
              <a:rPr lang="en-US" altLang="zh-CN" sz="2400" b="1" dirty="0">
                <a:solidFill>
                  <a:srgbClr val="00B050"/>
                </a:solidFill>
              </a:rPr>
              <a:t>/</a:t>
            </a:r>
          </a:p>
          <a:p>
            <a:pPr algn="just">
              <a:lnSpc>
                <a:spcPct val="95000"/>
              </a:lnSpc>
            </a:pPr>
            <a:r>
              <a:rPr lang="en-US" altLang="zh-CN" sz="2400" b="1" dirty="0" smtClean="0">
                <a:solidFill>
                  <a:srgbClr val="800000"/>
                </a:solidFill>
              </a:rPr>
              <a:t>  {    </a:t>
            </a:r>
            <a:r>
              <a:rPr lang="en-US" altLang="zh-CN" sz="2400" b="1" dirty="0">
                <a:solidFill>
                  <a:srgbClr val="0303BD"/>
                </a:solidFill>
              </a:rPr>
              <a:t>p=</a:t>
            </a:r>
            <a:r>
              <a:rPr lang="en-US" altLang="zh-CN" sz="2400" b="1" dirty="0" err="1">
                <a:solidFill>
                  <a:srgbClr val="0303BD"/>
                </a:solidFill>
              </a:rPr>
              <a:t>G.vertex</a:t>
            </a:r>
            <a:r>
              <a:rPr lang="en-US" altLang="zh-CN" sz="2400" b="1" dirty="0">
                <a:solidFill>
                  <a:srgbClr val="0303BD"/>
                </a:solidFill>
              </a:rPr>
              <a:t>[j</a:t>
            </a:r>
            <a:r>
              <a:rPr lang="en-US" altLang="zh-CN" sz="2400" b="1" dirty="0" smtClean="0">
                <a:solidFill>
                  <a:srgbClr val="0303BD"/>
                </a:solidFill>
              </a:rPr>
              <a:t>].head;</a:t>
            </a:r>
            <a:endParaRPr lang="en-US" altLang="zh-CN" sz="2400" b="1" dirty="0">
              <a:solidFill>
                <a:srgbClr val="0303BD"/>
              </a:solidFill>
            </a:endParaRPr>
          </a:p>
          <a:p>
            <a:pPr algn="just">
              <a:lnSpc>
                <a:spcPct val="95000"/>
              </a:lnSpc>
            </a:pPr>
            <a:r>
              <a:rPr lang="en-US" altLang="zh-CN" sz="2400" b="1" dirty="0">
                <a:solidFill>
                  <a:srgbClr val="0303BD"/>
                </a:solidFill>
              </a:rPr>
              <a:t>  </a:t>
            </a:r>
            <a:r>
              <a:rPr lang="en-US" altLang="zh-CN" sz="2400" b="1" dirty="0" smtClean="0">
                <a:solidFill>
                  <a:srgbClr val="0303BD"/>
                </a:solidFill>
              </a:rPr>
              <a:t>      </a:t>
            </a:r>
            <a:r>
              <a:rPr lang="en-US" altLang="zh-CN" sz="2400" b="1" dirty="0">
                <a:solidFill>
                  <a:srgbClr val="0303BD"/>
                </a:solidFill>
              </a:rPr>
              <a:t>while(p!=NULL)</a:t>
            </a:r>
          </a:p>
          <a:p>
            <a:pPr algn="just">
              <a:lnSpc>
                <a:spcPct val="95000"/>
              </a:lnSpc>
            </a:pPr>
            <a:r>
              <a:rPr lang="en-US" altLang="zh-CN" sz="2400" b="1" dirty="0">
                <a:solidFill>
                  <a:srgbClr val="0303BD"/>
                </a:solidFill>
              </a:rPr>
              <a:t>    </a:t>
            </a:r>
            <a:r>
              <a:rPr lang="en-US" altLang="zh-CN" sz="2400" b="1" dirty="0" smtClean="0">
                <a:solidFill>
                  <a:srgbClr val="0303BD"/>
                </a:solidFill>
              </a:rPr>
              <a:t>    {  </a:t>
            </a:r>
            <a:r>
              <a:rPr lang="en-US" altLang="zh-CN" sz="2400" b="1" dirty="0" smtClean="0">
                <a:solidFill>
                  <a:srgbClr val="800000"/>
                </a:solidFill>
              </a:rPr>
              <a:t> k=p-</a:t>
            </a:r>
            <a:r>
              <a:rPr lang="en-US" altLang="zh-CN" sz="2400" b="1" dirty="0">
                <a:solidFill>
                  <a:srgbClr val="800000"/>
                </a:solidFill>
              </a:rPr>
              <a:t>&gt;</a:t>
            </a:r>
            <a:r>
              <a:rPr lang="en-US" altLang="zh-CN" sz="2400" b="1" dirty="0" err="1">
                <a:solidFill>
                  <a:srgbClr val="800000"/>
                </a:solidFill>
              </a:rPr>
              <a:t>Adjvex</a:t>
            </a:r>
            <a:r>
              <a:rPr lang="en-US" altLang="zh-CN" sz="2400" b="1" dirty="0">
                <a:solidFill>
                  <a:srgbClr val="800000"/>
                </a:solidFill>
              </a:rPr>
              <a:t>; </a:t>
            </a:r>
            <a:r>
              <a:rPr lang="en-US" altLang="zh-CN" sz="2400" b="1" dirty="0" err="1">
                <a:solidFill>
                  <a:srgbClr val="800000"/>
                </a:solidFill>
              </a:rPr>
              <a:t>dut</a:t>
            </a:r>
            <a:r>
              <a:rPr lang="en-US" altLang="zh-CN" sz="2400" b="1" dirty="0">
                <a:solidFill>
                  <a:srgbClr val="800000"/>
                </a:solidFill>
              </a:rPr>
              <a:t>=p-&gt;weight;</a:t>
            </a:r>
          </a:p>
          <a:p>
            <a:pPr algn="just">
              <a:lnSpc>
                <a:spcPct val="95000"/>
              </a:lnSpc>
            </a:pPr>
            <a:r>
              <a:rPr lang="en-US" altLang="zh-CN" sz="2400" b="1" dirty="0">
                <a:solidFill>
                  <a:srgbClr val="800000"/>
                </a:solidFill>
              </a:rPr>
              <a:t>	</a:t>
            </a:r>
            <a:r>
              <a:rPr lang="en-US" altLang="zh-CN" sz="2400" b="1" dirty="0" smtClean="0">
                <a:solidFill>
                  <a:srgbClr val="800000"/>
                </a:solidFill>
              </a:rPr>
              <a:t>  </a:t>
            </a:r>
            <a:r>
              <a:rPr lang="en-US" altLang="zh-CN" sz="2400" b="1" dirty="0" err="1" smtClean="0">
                <a:solidFill>
                  <a:srgbClr val="800000"/>
                </a:solidFill>
              </a:rPr>
              <a:t>ei</a:t>
            </a:r>
            <a:r>
              <a:rPr lang="en-US" altLang="zh-CN" sz="2400" b="1" dirty="0" smtClean="0">
                <a:solidFill>
                  <a:srgbClr val="800000"/>
                </a:solidFill>
              </a:rPr>
              <a:t>=</a:t>
            </a:r>
            <a:r>
              <a:rPr lang="en-US" altLang="zh-CN" sz="2400" b="1" dirty="0" err="1" smtClean="0">
                <a:solidFill>
                  <a:srgbClr val="800000"/>
                </a:solidFill>
              </a:rPr>
              <a:t>ve</a:t>
            </a:r>
            <a:r>
              <a:rPr lang="en-US" altLang="zh-CN" sz="2400" b="1" dirty="0" smtClean="0">
                <a:solidFill>
                  <a:srgbClr val="800000"/>
                </a:solidFill>
              </a:rPr>
              <a:t>[j</a:t>
            </a:r>
            <a:r>
              <a:rPr lang="en-US" altLang="zh-CN" sz="2400" b="1" dirty="0">
                <a:solidFill>
                  <a:srgbClr val="800000"/>
                </a:solidFill>
              </a:rPr>
              <a:t>];   </a:t>
            </a:r>
            <a:r>
              <a:rPr lang="en-US" altLang="zh-CN" sz="2400" b="1" dirty="0" err="1">
                <a:solidFill>
                  <a:srgbClr val="800000"/>
                </a:solidFill>
              </a:rPr>
              <a:t>li</a:t>
            </a:r>
            <a:r>
              <a:rPr lang="en-US" altLang="zh-CN" sz="2400" b="1" dirty="0">
                <a:solidFill>
                  <a:srgbClr val="800000"/>
                </a:solidFill>
              </a:rPr>
              <a:t>=</a:t>
            </a:r>
            <a:r>
              <a:rPr lang="en-US" altLang="zh-CN" sz="2400" b="1" dirty="0" err="1">
                <a:solidFill>
                  <a:srgbClr val="800000"/>
                </a:solidFill>
              </a:rPr>
              <a:t>vl</a:t>
            </a:r>
            <a:r>
              <a:rPr lang="en-US" altLang="zh-CN" sz="2400" b="1" dirty="0">
                <a:solidFill>
                  <a:srgbClr val="800000"/>
                </a:solidFill>
              </a:rPr>
              <a:t>[k]-</a:t>
            </a:r>
            <a:r>
              <a:rPr lang="en-US" altLang="zh-CN" sz="2400" b="1" dirty="0" err="1">
                <a:solidFill>
                  <a:srgbClr val="800000"/>
                </a:solidFill>
              </a:rPr>
              <a:t>dut</a:t>
            </a:r>
            <a:r>
              <a:rPr lang="en-US" altLang="zh-CN" sz="2400" b="1" dirty="0">
                <a:solidFill>
                  <a:srgbClr val="800000"/>
                </a:solidFill>
              </a:rPr>
              <a:t>; </a:t>
            </a:r>
          </a:p>
          <a:p>
            <a:pPr algn="just">
              <a:lnSpc>
                <a:spcPct val="95000"/>
              </a:lnSpc>
            </a:pPr>
            <a:r>
              <a:rPr lang="en-US" altLang="zh-CN" sz="2400" b="1" dirty="0">
                <a:solidFill>
                  <a:srgbClr val="800000"/>
                </a:solidFill>
              </a:rPr>
              <a:t>          </a:t>
            </a:r>
            <a:r>
              <a:rPr lang="en-US" altLang="zh-CN" sz="2400" b="1" dirty="0" smtClean="0">
                <a:solidFill>
                  <a:srgbClr val="800000"/>
                </a:solidFill>
              </a:rPr>
              <a:t>   tag</a:t>
            </a:r>
            <a:r>
              <a:rPr lang="en-US" altLang="zh-CN" sz="2400" b="1" dirty="0">
                <a:solidFill>
                  <a:srgbClr val="800000"/>
                </a:solidFill>
              </a:rPr>
              <a:t>=(</a:t>
            </a:r>
            <a:r>
              <a:rPr lang="en-US" altLang="zh-CN" sz="2400" b="1" dirty="0" err="1">
                <a:solidFill>
                  <a:srgbClr val="800000"/>
                </a:solidFill>
              </a:rPr>
              <a:t>ei</a:t>
            </a:r>
            <a:r>
              <a:rPr lang="en-US" altLang="zh-CN" sz="2400" b="1" dirty="0">
                <a:solidFill>
                  <a:srgbClr val="800000"/>
                </a:solidFill>
              </a:rPr>
              <a:t>==</a:t>
            </a:r>
            <a:r>
              <a:rPr lang="en-US" altLang="zh-CN" sz="2400" b="1" dirty="0" err="1">
                <a:solidFill>
                  <a:srgbClr val="800000"/>
                </a:solidFill>
              </a:rPr>
              <a:t>li</a:t>
            </a:r>
            <a:r>
              <a:rPr lang="en-US" altLang="zh-CN" sz="2400" b="1" dirty="0">
                <a:solidFill>
                  <a:srgbClr val="800000"/>
                </a:solidFill>
              </a:rPr>
              <a:t>)?'*':' ';</a:t>
            </a:r>
          </a:p>
          <a:p>
            <a:pPr algn="just">
              <a:lnSpc>
                <a:spcPct val="95000"/>
              </a:lnSpc>
            </a:pPr>
            <a:r>
              <a:rPr lang="en-US" altLang="zh-CN" sz="2400" b="1" dirty="0">
                <a:solidFill>
                  <a:srgbClr val="800000"/>
                </a:solidFill>
              </a:rPr>
              <a:t>          </a:t>
            </a:r>
            <a:r>
              <a:rPr lang="en-US" altLang="zh-CN" sz="2400" b="1" dirty="0" smtClean="0">
                <a:solidFill>
                  <a:srgbClr val="800000"/>
                </a:solidFill>
              </a:rPr>
              <a:t>   </a:t>
            </a:r>
            <a:r>
              <a:rPr lang="en-US" altLang="zh-CN" sz="2400" b="1" dirty="0" err="1" smtClean="0">
                <a:solidFill>
                  <a:srgbClr val="800000"/>
                </a:solidFill>
              </a:rPr>
              <a:t>printf</a:t>
            </a:r>
            <a:r>
              <a:rPr lang="en-US" altLang="zh-CN" sz="2400" b="1" dirty="0">
                <a:solidFill>
                  <a:srgbClr val="800000"/>
                </a:solidFill>
              </a:rPr>
              <a:t>("%</a:t>
            </a:r>
            <a:r>
              <a:rPr lang="en-US" altLang="zh-CN" sz="2400" b="1" dirty="0" err="1">
                <a:solidFill>
                  <a:srgbClr val="800000"/>
                </a:solidFill>
              </a:rPr>
              <a:t>c,%c,%d,%d,%d,%c</a:t>
            </a:r>
            <a:r>
              <a:rPr lang="en-US" altLang="zh-CN" sz="2400" b="1" dirty="0">
                <a:solidFill>
                  <a:srgbClr val="800000"/>
                </a:solidFill>
              </a:rPr>
              <a:t>\n",</a:t>
            </a:r>
          </a:p>
          <a:p>
            <a:pPr algn="just">
              <a:lnSpc>
                <a:spcPct val="95000"/>
              </a:lnSpc>
            </a:pPr>
            <a:r>
              <a:rPr lang="en-US" altLang="zh-CN" sz="2400" b="1" dirty="0">
                <a:solidFill>
                  <a:srgbClr val="800000"/>
                </a:solidFill>
              </a:rPr>
              <a:t>             </a:t>
            </a:r>
            <a:r>
              <a:rPr lang="en-US" altLang="zh-CN" sz="2400" b="1" dirty="0" err="1" smtClean="0">
                <a:solidFill>
                  <a:srgbClr val="800000"/>
                </a:solidFill>
              </a:rPr>
              <a:t>G.vertex</a:t>
            </a:r>
            <a:r>
              <a:rPr lang="en-US" altLang="zh-CN" sz="2400" b="1" dirty="0" smtClean="0">
                <a:solidFill>
                  <a:srgbClr val="800000"/>
                </a:solidFill>
              </a:rPr>
              <a:t>[j</a:t>
            </a:r>
            <a:r>
              <a:rPr lang="en-US" altLang="zh-CN" sz="2400" b="1" dirty="0">
                <a:solidFill>
                  <a:srgbClr val="800000"/>
                </a:solidFill>
              </a:rPr>
              <a:t>].data, </a:t>
            </a:r>
            <a:r>
              <a:rPr lang="en-US" altLang="zh-CN" sz="2400" b="1" dirty="0" err="1">
                <a:solidFill>
                  <a:srgbClr val="800000"/>
                </a:solidFill>
              </a:rPr>
              <a:t>G.vertex</a:t>
            </a:r>
            <a:r>
              <a:rPr lang="en-US" altLang="zh-CN" sz="2400" b="1" dirty="0">
                <a:solidFill>
                  <a:srgbClr val="800000"/>
                </a:solidFill>
              </a:rPr>
              <a:t>[k].</a:t>
            </a:r>
            <a:r>
              <a:rPr lang="en-US" altLang="zh-CN" sz="2400" b="1" dirty="0" err="1">
                <a:solidFill>
                  <a:srgbClr val="800000"/>
                </a:solidFill>
              </a:rPr>
              <a:t>data,dut,ei,li,tag</a:t>
            </a:r>
            <a:r>
              <a:rPr lang="en-US" altLang="zh-CN" sz="2400" b="1" dirty="0">
                <a:solidFill>
                  <a:srgbClr val="800000"/>
                </a:solidFill>
              </a:rPr>
              <a:t>);  </a:t>
            </a:r>
          </a:p>
          <a:p>
            <a:pPr algn="just">
              <a:lnSpc>
                <a:spcPct val="95000"/>
              </a:lnSpc>
            </a:pPr>
            <a:r>
              <a:rPr lang="en-US" altLang="zh-CN" sz="2400" b="1" dirty="0">
                <a:solidFill>
                  <a:srgbClr val="800000"/>
                </a:solidFill>
              </a:rPr>
              <a:t>                                                          </a:t>
            </a:r>
            <a:r>
              <a:rPr lang="en-US" altLang="zh-CN" sz="2400" b="1" dirty="0">
                <a:solidFill>
                  <a:srgbClr val="00B050"/>
                </a:solidFill>
              </a:rPr>
              <a:t>/*</a:t>
            </a:r>
            <a:r>
              <a:rPr lang="zh-CN" altLang="en-US" sz="2400" b="1" dirty="0">
                <a:solidFill>
                  <a:srgbClr val="00B050"/>
                </a:solidFill>
              </a:rPr>
              <a:t>输出关键活动*</a:t>
            </a:r>
            <a:r>
              <a:rPr lang="en-US" altLang="zh-CN" sz="2400" b="1" dirty="0">
                <a:solidFill>
                  <a:srgbClr val="00B050"/>
                </a:solidFill>
              </a:rPr>
              <a:t>/</a:t>
            </a:r>
          </a:p>
          <a:p>
            <a:pPr algn="just">
              <a:lnSpc>
                <a:spcPct val="95000"/>
              </a:lnSpc>
            </a:pPr>
            <a:r>
              <a:rPr lang="en-US" altLang="zh-CN" sz="2400" b="1" dirty="0">
                <a:solidFill>
                  <a:srgbClr val="800000"/>
                </a:solidFill>
              </a:rPr>
              <a:t>	</a:t>
            </a:r>
            <a:r>
              <a:rPr lang="en-US" altLang="zh-CN" sz="2400" b="1" dirty="0" smtClean="0">
                <a:solidFill>
                  <a:srgbClr val="800000"/>
                </a:solidFill>
              </a:rPr>
              <a:t>   </a:t>
            </a:r>
            <a:r>
              <a:rPr lang="en-US" altLang="zh-CN" sz="2400" b="1" dirty="0" smtClean="0">
                <a:solidFill>
                  <a:srgbClr val="0303BD"/>
                </a:solidFill>
              </a:rPr>
              <a:t>p=p-</a:t>
            </a:r>
            <a:r>
              <a:rPr lang="en-US" altLang="zh-CN" sz="2400" b="1" dirty="0">
                <a:solidFill>
                  <a:srgbClr val="0303BD"/>
                </a:solidFill>
              </a:rPr>
              <a:t>&gt;</a:t>
            </a:r>
            <a:r>
              <a:rPr lang="en-US" altLang="zh-CN" sz="2400" b="1" dirty="0" smtClean="0">
                <a:solidFill>
                  <a:srgbClr val="0303BD"/>
                </a:solidFill>
              </a:rPr>
              <a:t>next;   </a:t>
            </a:r>
          </a:p>
          <a:p>
            <a:pPr algn="just">
              <a:lnSpc>
                <a:spcPct val="95000"/>
              </a:lnSpc>
            </a:pPr>
            <a:r>
              <a:rPr lang="en-US" altLang="zh-CN" sz="2400" dirty="0" smtClean="0">
                <a:solidFill>
                  <a:srgbClr val="0303BD"/>
                </a:solidFill>
              </a:rPr>
              <a:t>      </a:t>
            </a:r>
            <a:r>
              <a:rPr lang="en-US" altLang="zh-CN" sz="2400" b="1" dirty="0" smtClean="0">
                <a:solidFill>
                  <a:srgbClr val="0303BD"/>
                </a:solidFill>
              </a:rPr>
              <a:t>   }</a:t>
            </a:r>
          </a:p>
          <a:p>
            <a:pPr algn="just">
              <a:lnSpc>
                <a:spcPct val="95000"/>
              </a:lnSpc>
            </a:pPr>
            <a:r>
              <a:rPr lang="en-US" altLang="zh-CN" sz="2400" b="1" dirty="0" smtClean="0">
                <a:solidFill>
                  <a:srgbClr val="800000"/>
                </a:solidFill>
              </a:rPr>
              <a:t>  }    </a:t>
            </a:r>
            <a:endParaRPr lang="en-US" altLang="zh-CN" sz="2400" b="1" dirty="0">
              <a:solidFill>
                <a:srgbClr val="800000"/>
              </a:solidFill>
            </a:endParaRPr>
          </a:p>
          <a:p>
            <a:pPr algn="just">
              <a:lnSpc>
                <a:spcPct val="95000"/>
              </a:lnSpc>
            </a:pPr>
            <a:r>
              <a:rPr lang="en-US" altLang="zh-CN" sz="2400" b="1" dirty="0" smtClean="0">
                <a:solidFill>
                  <a:srgbClr val="800000"/>
                </a:solidFill>
              </a:rPr>
              <a:t>  return(Ok);</a:t>
            </a:r>
          </a:p>
          <a:p>
            <a:pPr algn="just">
              <a:lnSpc>
                <a:spcPct val="95000"/>
              </a:lnSpc>
            </a:pPr>
            <a:r>
              <a:rPr lang="en-US" altLang="zh-CN" sz="2400" b="1" dirty="0" smtClean="0">
                <a:solidFill>
                  <a:srgbClr val="800000"/>
                </a:solidFill>
              </a:rPr>
              <a:t>}</a:t>
            </a:r>
            <a:endParaRPr lang="en-US" altLang="zh-CN" sz="2400" b="1" dirty="0">
              <a:solidFill>
                <a:srgbClr val="800000"/>
              </a:solidFill>
            </a:endParaRPr>
          </a:p>
        </p:txBody>
      </p:sp>
      <p:sp>
        <p:nvSpPr>
          <p:cNvPr id="254982" name="Rectangle 6"/>
          <p:cNvSpPr>
            <a:spLocks noChangeArrowheads="1"/>
          </p:cNvSpPr>
          <p:nvPr/>
        </p:nvSpPr>
        <p:spPr bwMode="auto">
          <a:xfrm>
            <a:off x="1143000" y="5334000"/>
            <a:ext cx="6324600" cy="579438"/>
          </a:xfrm>
          <a:prstGeom prst="rect">
            <a:avLst/>
          </a:prstGeom>
          <a:noFill/>
          <a:ln w="9525">
            <a:noFill/>
            <a:miter lim="800000"/>
            <a:headEnd/>
            <a:tailEnd/>
          </a:ln>
          <a:effectLst/>
        </p:spPr>
        <p:txBody>
          <a:bodyPr>
            <a:spAutoFit/>
          </a:bodyPr>
          <a:lstStyle/>
          <a:p>
            <a:r>
              <a:rPr lang="zh-CN" altLang="en-US" sz="3200" b="1" dirty="0">
                <a:solidFill>
                  <a:srgbClr val="0303BD"/>
                </a:solidFill>
                <a:latin typeface="楷体_GB2312" pitchFamily="49" charset="-122"/>
                <a:ea typeface="楷体_GB2312" pitchFamily="49" charset="-122"/>
              </a:rPr>
              <a:t>算法的时间复杂度为</a:t>
            </a:r>
            <a:r>
              <a:rPr lang="en-US" altLang="zh-CN" sz="3200" b="1" dirty="0">
                <a:solidFill>
                  <a:srgbClr val="0303BD"/>
                </a:solidFill>
                <a:latin typeface="楷体_GB2312" pitchFamily="49" charset="-122"/>
                <a:ea typeface="楷体_GB2312" pitchFamily="49" charset="-122"/>
              </a:rPr>
              <a:t>O(</a:t>
            </a:r>
            <a:r>
              <a:rPr lang="en-US" altLang="zh-CN" sz="3200" b="1" dirty="0" err="1">
                <a:solidFill>
                  <a:srgbClr val="0303BD"/>
                </a:solidFill>
                <a:latin typeface="楷体_GB2312" pitchFamily="49" charset="-122"/>
                <a:ea typeface="楷体_GB2312" pitchFamily="49" charset="-122"/>
              </a:rPr>
              <a:t>n+e</a:t>
            </a:r>
            <a:r>
              <a:rPr lang="en-US" altLang="zh-CN" sz="3200" b="1" dirty="0">
                <a:solidFill>
                  <a:srgbClr val="0303BD"/>
                </a:solidFill>
                <a:latin typeface="楷体_GB2312" pitchFamily="49" charset="-122"/>
                <a:ea typeface="楷体_GB2312" pitchFamily="49" charset="-122"/>
              </a:rPr>
              <a:t>) </a:t>
            </a:r>
            <a:r>
              <a:rPr lang="zh-CN" altLang="en-US" sz="3200" b="1" dirty="0">
                <a:solidFill>
                  <a:srgbClr val="0303BD"/>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982"/>
                                        </p:tgtEl>
                                        <p:attrNameLst>
                                          <p:attrName>style.visibility</p:attrName>
                                        </p:attrNameLst>
                                      </p:cBhvr>
                                      <p:to>
                                        <p:strVal val="visible"/>
                                      </p:to>
                                    </p:set>
                                    <p:anim calcmode="lin" valueType="num">
                                      <p:cBhvr additive="base">
                                        <p:cTn id="7" dur="500" fill="hold"/>
                                        <p:tgtEl>
                                          <p:spTgt spid="254982"/>
                                        </p:tgtEl>
                                        <p:attrNameLst>
                                          <p:attrName>ppt_x</p:attrName>
                                        </p:attrNameLst>
                                      </p:cBhvr>
                                      <p:tavLst>
                                        <p:tav tm="0">
                                          <p:val>
                                            <p:strVal val="0-#ppt_w/2"/>
                                          </p:val>
                                        </p:tav>
                                        <p:tav tm="100000">
                                          <p:val>
                                            <p:strVal val="#ppt_x"/>
                                          </p:val>
                                        </p:tav>
                                      </p:tavLst>
                                    </p:anim>
                                    <p:anim calcmode="lin" valueType="num">
                                      <p:cBhvr additive="base">
                                        <p:cTn id="8" dur="500" fill="hold"/>
                                        <p:tgtEl>
                                          <p:spTgt spid="2549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2"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Line 2"/>
          <p:cNvSpPr>
            <a:spLocks noChangeShapeType="1"/>
          </p:cNvSpPr>
          <p:nvPr/>
        </p:nvSpPr>
        <p:spPr bwMode="auto">
          <a:xfrm>
            <a:off x="685800" y="2501900"/>
            <a:ext cx="7696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257027" name="Line 3"/>
          <p:cNvSpPr>
            <a:spLocks noChangeShapeType="1"/>
          </p:cNvSpPr>
          <p:nvPr/>
        </p:nvSpPr>
        <p:spPr bwMode="auto">
          <a:xfrm>
            <a:off x="8382000" y="368300"/>
            <a:ext cx="0" cy="21336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aphicFrame>
        <p:nvGraphicFramePr>
          <p:cNvPr id="257028" name="Object 4"/>
          <p:cNvGraphicFramePr>
            <a:graphicFrameLocks noChangeAspect="1"/>
          </p:cNvGraphicFramePr>
          <p:nvPr/>
        </p:nvGraphicFramePr>
        <p:xfrm>
          <a:off x="768350" y="381000"/>
          <a:ext cx="7613650" cy="2273300"/>
        </p:xfrm>
        <a:graphic>
          <a:graphicData uri="http://schemas.openxmlformats.org/presentationml/2006/ole">
            <p:oleObj spid="_x0000_s2050" name="文档" r:id="rId3" imgW="7612200" imgH="2273400" progId="Word.Document.8">
              <p:embed/>
            </p:oleObj>
          </a:graphicData>
        </a:graphic>
      </p:graphicFrame>
      <p:sp>
        <p:nvSpPr>
          <p:cNvPr id="257029" name="Text Box 5"/>
          <p:cNvSpPr txBox="1">
            <a:spLocks noChangeArrowheads="1"/>
          </p:cNvSpPr>
          <p:nvPr/>
        </p:nvSpPr>
        <p:spPr bwMode="auto">
          <a:xfrm>
            <a:off x="1676400" y="11303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FF"/>
                </a:solidFill>
              </a:rPr>
              <a:t>0</a:t>
            </a:r>
            <a:endParaRPr lang="en-US" altLang="zh-CN" sz="3600"/>
          </a:p>
        </p:txBody>
      </p:sp>
      <p:sp>
        <p:nvSpPr>
          <p:cNvPr id="257030" name="Text Box 6"/>
          <p:cNvSpPr txBox="1">
            <a:spLocks noChangeArrowheads="1"/>
          </p:cNvSpPr>
          <p:nvPr/>
        </p:nvSpPr>
        <p:spPr bwMode="auto">
          <a:xfrm>
            <a:off x="2438400" y="11303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FF"/>
                </a:solidFill>
              </a:rPr>
              <a:t>6</a:t>
            </a:r>
            <a:endParaRPr lang="en-US" altLang="zh-CN" sz="3600"/>
          </a:p>
        </p:txBody>
      </p:sp>
      <p:sp>
        <p:nvSpPr>
          <p:cNvPr id="257031" name="Text Box 7"/>
          <p:cNvSpPr txBox="1">
            <a:spLocks noChangeArrowheads="1"/>
          </p:cNvSpPr>
          <p:nvPr/>
        </p:nvSpPr>
        <p:spPr bwMode="auto">
          <a:xfrm>
            <a:off x="3200400" y="11303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FF"/>
                </a:solidFill>
              </a:rPr>
              <a:t>4</a:t>
            </a:r>
            <a:endParaRPr lang="en-US" altLang="zh-CN" sz="3600"/>
          </a:p>
        </p:txBody>
      </p:sp>
      <p:sp>
        <p:nvSpPr>
          <p:cNvPr id="257032" name="Text Box 8"/>
          <p:cNvSpPr txBox="1">
            <a:spLocks noChangeArrowheads="1"/>
          </p:cNvSpPr>
          <p:nvPr/>
        </p:nvSpPr>
        <p:spPr bwMode="auto">
          <a:xfrm>
            <a:off x="3962400" y="11303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FF"/>
                </a:solidFill>
              </a:rPr>
              <a:t>5</a:t>
            </a:r>
            <a:endParaRPr lang="en-US" altLang="zh-CN" sz="3600"/>
          </a:p>
        </p:txBody>
      </p:sp>
      <p:sp>
        <p:nvSpPr>
          <p:cNvPr id="257033" name="Text Box 9"/>
          <p:cNvSpPr txBox="1">
            <a:spLocks noChangeArrowheads="1"/>
          </p:cNvSpPr>
          <p:nvPr/>
        </p:nvSpPr>
        <p:spPr bwMode="auto">
          <a:xfrm>
            <a:off x="4724400" y="11303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FF"/>
                </a:solidFill>
              </a:rPr>
              <a:t>7</a:t>
            </a:r>
            <a:endParaRPr lang="en-US" altLang="zh-CN" sz="3600"/>
          </a:p>
        </p:txBody>
      </p:sp>
      <p:sp>
        <p:nvSpPr>
          <p:cNvPr id="257034" name="Text Box 10"/>
          <p:cNvSpPr txBox="1">
            <a:spLocks noChangeArrowheads="1"/>
          </p:cNvSpPr>
          <p:nvPr/>
        </p:nvSpPr>
        <p:spPr bwMode="auto">
          <a:xfrm>
            <a:off x="5486400" y="11303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FF"/>
                </a:solidFill>
              </a:rPr>
              <a:t>7</a:t>
            </a:r>
            <a:endParaRPr lang="en-US" altLang="zh-CN" sz="3600"/>
          </a:p>
        </p:txBody>
      </p:sp>
      <p:sp>
        <p:nvSpPr>
          <p:cNvPr id="257035" name="Text Box 11"/>
          <p:cNvSpPr txBox="1">
            <a:spLocks noChangeArrowheads="1"/>
          </p:cNvSpPr>
          <p:nvPr/>
        </p:nvSpPr>
        <p:spPr bwMode="auto">
          <a:xfrm>
            <a:off x="6172200" y="11303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FF"/>
                </a:solidFill>
              </a:rPr>
              <a:t>15</a:t>
            </a:r>
            <a:endParaRPr lang="en-US" altLang="zh-CN" sz="3600"/>
          </a:p>
        </p:txBody>
      </p:sp>
      <p:sp>
        <p:nvSpPr>
          <p:cNvPr id="257036" name="Text Box 12"/>
          <p:cNvSpPr txBox="1">
            <a:spLocks noChangeArrowheads="1"/>
          </p:cNvSpPr>
          <p:nvPr/>
        </p:nvSpPr>
        <p:spPr bwMode="auto">
          <a:xfrm>
            <a:off x="6902450" y="11303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FF"/>
                </a:solidFill>
              </a:rPr>
              <a:t>14</a:t>
            </a:r>
            <a:endParaRPr lang="en-US" altLang="zh-CN" sz="3600"/>
          </a:p>
        </p:txBody>
      </p:sp>
      <p:sp>
        <p:nvSpPr>
          <p:cNvPr id="257037" name="Text Box 13"/>
          <p:cNvSpPr txBox="1">
            <a:spLocks noChangeArrowheads="1"/>
          </p:cNvSpPr>
          <p:nvPr/>
        </p:nvSpPr>
        <p:spPr bwMode="auto">
          <a:xfrm>
            <a:off x="7696200" y="11303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FF"/>
                </a:solidFill>
              </a:rPr>
              <a:t>18</a:t>
            </a:r>
            <a:endParaRPr lang="en-US" altLang="zh-CN" sz="3600"/>
          </a:p>
        </p:txBody>
      </p:sp>
      <p:sp>
        <p:nvSpPr>
          <p:cNvPr id="257038" name="Text Box 14"/>
          <p:cNvSpPr txBox="1">
            <a:spLocks noChangeArrowheads="1"/>
          </p:cNvSpPr>
          <p:nvPr/>
        </p:nvSpPr>
        <p:spPr bwMode="auto">
          <a:xfrm>
            <a:off x="7664450" y="18161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580094"/>
                </a:solidFill>
              </a:rPr>
              <a:t>18</a:t>
            </a:r>
          </a:p>
        </p:txBody>
      </p:sp>
      <p:sp>
        <p:nvSpPr>
          <p:cNvPr id="257039" name="Text Box 15"/>
          <p:cNvSpPr txBox="1">
            <a:spLocks noChangeArrowheads="1"/>
          </p:cNvSpPr>
          <p:nvPr/>
        </p:nvSpPr>
        <p:spPr bwMode="auto">
          <a:xfrm>
            <a:off x="6902450" y="18161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580094"/>
                </a:solidFill>
              </a:rPr>
              <a:t>14</a:t>
            </a:r>
            <a:endParaRPr lang="en-US" altLang="zh-CN" sz="3600"/>
          </a:p>
        </p:txBody>
      </p:sp>
      <p:sp>
        <p:nvSpPr>
          <p:cNvPr id="257040" name="Text Box 16"/>
          <p:cNvSpPr txBox="1">
            <a:spLocks noChangeArrowheads="1"/>
          </p:cNvSpPr>
          <p:nvPr/>
        </p:nvSpPr>
        <p:spPr bwMode="auto">
          <a:xfrm>
            <a:off x="6140450" y="18161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580094"/>
                </a:solidFill>
              </a:rPr>
              <a:t>16</a:t>
            </a:r>
            <a:endParaRPr lang="en-US" altLang="zh-CN" sz="3600"/>
          </a:p>
        </p:txBody>
      </p:sp>
      <p:sp>
        <p:nvSpPr>
          <p:cNvPr id="257041" name="Text Box 17"/>
          <p:cNvSpPr txBox="1">
            <a:spLocks noChangeArrowheads="1"/>
          </p:cNvSpPr>
          <p:nvPr/>
        </p:nvSpPr>
        <p:spPr bwMode="auto">
          <a:xfrm>
            <a:off x="5378450" y="18161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580094"/>
                </a:solidFill>
              </a:rPr>
              <a:t>10</a:t>
            </a:r>
            <a:endParaRPr lang="en-US" altLang="zh-CN" sz="3600"/>
          </a:p>
        </p:txBody>
      </p:sp>
      <p:sp>
        <p:nvSpPr>
          <p:cNvPr id="257042" name="Text Box 18"/>
          <p:cNvSpPr txBox="1">
            <a:spLocks noChangeArrowheads="1"/>
          </p:cNvSpPr>
          <p:nvPr/>
        </p:nvSpPr>
        <p:spPr bwMode="auto">
          <a:xfrm>
            <a:off x="4648200" y="1816100"/>
            <a:ext cx="609600" cy="641350"/>
          </a:xfrm>
          <a:prstGeom prst="rect">
            <a:avLst/>
          </a:prstGeom>
          <a:noFill/>
          <a:ln w="12700" cap="sq">
            <a:noFill/>
            <a:miter lim="800000"/>
            <a:headEnd type="none" w="sm" len="sm"/>
            <a:tailEnd type="none" w="sm" len="sm"/>
          </a:ln>
          <a:effectLst/>
        </p:spPr>
        <p:txBody>
          <a:bodyPr>
            <a:spAutoFit/>
          </a:bodyPr>
          <a:lstStyle/>
          <a:p>
            <a:pPr algn="ctr"/>
            <a:r>
              <a:rPr lang="en-US" altLang="zh-CN" sz="3600" b="1">
                <a:solidFill>
                  <a:srgbClr val="580094"/>
                </a:solidFill>
              </a:rPr>
              <a:t>7</a:t>
            </a:r>
          </a:p>
        </p:txBody>
      </p:sp>
      <p:sp>
        <p:nvSpPr>
          <p:cNvPr id="257043" name="Text Box 19"/>
          <p:cNvSpPr txBox="1">
            <a:spLocks noChangeArrowheads="1"/>
          </p:cNvSpPr>
          <p:nvPr/>
        </p:nvSpPr>
        <p:spPr bwMode="auto">
          <a:xfrm>
            <a:off x="3854450" y="1816100"/>
            <a:ext cx="641350" cy="641350"/>
          </a:xfrm>
          <a:prstGeom prst="rect">
            <a:avLst/>
          </a:prstGeom>
          <a:noFill/>
          <a:ln w="12700" cap="sq">
            <a:noFill/>
            <a:miter lim="800000"/>
            <a:headEnd type="none" w="sm" len="sm"/>
            <a:tailEnd type="none" w="sm" len="sm"/>
          </a:ln>
          <a:effectLst/>
        </p:spPr>
        <p:txBody>
          <a:bodyPr>
            <a:spAutoFit/>
          </a:bodyPr>
          <a:lstStyle/>
          <a:p>
            <a:pPr algn="ctr"/>
            <a:r>
              <a:rPr lang="en-US" altLang="zh-CN" sz="3600" b="1">
                <a:solidFill>
                  <a:srgbClr val="580094"/>
                </a:solidFill>
              </a:rPr>
              <a:t>8</a:t>
            </a:r>
          </a:p>
        </p:txBody>
      </p:sp>
      <p:sp>
        <p:nvSpPr>
          <p:cNvPr id="257044" name="Text Box 20"/>
          <p:cNvSpPr txBox="1">
            <a:spLocks noChangeArrowheads="1"/>
          </p:cNvSpPr>
          <p:nvPr/>
        </p:nvSpPr>
        <p:spPr bwMode="auto">
          <a:xfrm>
            <a:off x="3124200" y="1816100"/>
            <a:ext cx="533400" cy="641350"/>
          </a:xfrm>
          <a:prstGeom prst="rect">
            <a:avLst/>
          </a:prstGeom>
          <a:noFill/>
          <a:ln w="12700" cap="sq">
            <a:noFill/>
            <a:miter lim="800000"/>
            <a:headEnd type="none" w="sm" len="sm"/>
            <a:tailEnd type="none" w="sm" len="sm"/>
          </a:ln>
          <a:effectLst/>
        </p:spPr>
        <p:txBody>
          <a:bodyPr>
            <a:spAutoFit/>
          </a:bodyPr>
          <a:lstStyle/>
          <a:p>
            <a:pPr algn="ctr"/>
            <a:r>
              <a:rPr lang="en-US" altLang="zh-CN" sz="3600" b="1">
                <a:solidFill>
                  <a:srgbClr val="580094"/>
                </a:solidFill>
              </a:rPr>
              <a:t>6</a:t>
            </a:r>
            <a:endParaRPr lang="en-US" altLang="zh-CN" sz="3600"/>
          </a:p>
        </p:txBody>
      </p:sp>
      <p:sp>
        <p:nvSpPr>
          <p:cNvPr id="257045" name="Text Box 21"/>
          <p:cNvSpPr txBox="1">
            <a:spLocks noChangeArrowheads="1"/>
          </p:cNvSpPr>
          <p:nvPr/>
        </p:nvSpPr>
        <p:spPr bwMode="auto">
          <a:xfrm>
            <a:off x="2330450" y="1816100"/>
            <a:ext cx="641350" cy="641350"/>
          </a:xfrm>
          <a:prstGeom prst="rect">
            <a:avLst/>
          </a:prstGeom>
          <a:noFill/>
          <a:ln w="12700" cap="sq">
            <a:noFill/>
            <a:miter lim="800000"/>
            <a:headEnd type="none" w="sm" len="sm"/>
            <a:tailEnd type="none" w="sm" len="sm"/>
          </a:ln>
          <a:effectLst/>
        </p:spPr>
        <p:txBody>
          <a:bodyPr>
            <a:spAutoFit/>
          </a:bodyPr>
          <a:lstStyle/>
          <a:p>
            <a:pPr algn="ctr"/>
            <a:r>
              <a:rPr lang="en-US" altLang="zh-CN" sz="3600" b="1">
                <a:solidFill>
                  <a:srgbClr val="580094"/>
                </a:solidFill>
              </a:rPr>
              <a:t>6</a:t>
            </a:r>
            <a:endParaRPr lang="en-US" altLang="zh-CN" sz="3600"/>
          </a:p>
        </p:txBody>
      </p:sp>
      <p:sp>
        <p:nvSpPr>
          <p:cNvPr id="257046" name="Text Box 22"/>
          <p:cNvSpPr txBox="1">
            <a:spLocks noChangeArrowheads="1"/>
          </p:cNvSpPr>
          <p:nvPr/>
        </p:nvSpPr>
        <p:spPr bwMode="auto">
          <a:xfrm>
            <a:off x="1568450" y="1816100"/>
            <a:ext cx="641350" cy="641350"/>
          </a:xfrm>
          <a:prstGeom prst="rect">
            <a:avLst/>
          </a:prstGeom>
          <a:noFill/>
          <a:ln w="12700" cap="sq">
            <a:noFill/>
            <a:miter lim="800000"/>
            <a:headEnd type="none" w="sm" len="sm"/>
            <a:tailEnd type="none" w="sm" len="sm"/>
          </a:ln>
          <a:effectLst/>
        </p:spPr>
        <p:txBody>
          <a:bodyPr>
            <a:spAutoFit/>
          </a:bodyPr>
          <a:lstStyle/>
          <a:p>
            <a:pPr algn="ctr"/>
            <a:r>
              <a:rPr lang="en-US" altLang="zh-CN" sz="3600" b="1">
                <a:solidFill>
                  <a:srgbClr val="580094"/>
                </a:solidFill>
              </a:rPr>
              <a:t>0</a:t>
            </a:r>
            <a:endParaRPr lang="en-US" altLang="zh-CN" sz="3600"/>
          </a:p>
        </p:txBody>
      </p:sp>
      <p:graphicFrame>
        <p:nvGraphicFramePr>
          <p:cNvPr id="257047" name="Object 23"/>
          <p:cNvGraphicFramePr>
            <a:graphicFrameLocks noChangeAspect="1"/>
          </p:cNvGraphicFramePr>
          <p:nvPr/>
        </p:nvGraphicFramePr>
        <p:xfrm>
          <a:off x="484188" y="3048000"/>
          <a:ext cx="8278812" cy="3562350"/>
        </p:xfrm>
        <a:graphic>
          <a:graphicData uri="http://schemas.openxmlformats.org/presentationml/2006/ole">
            <p:oleObj spid="_x0000_s2051" name="文档" r:id="rId4" imgW="8298000" imgH="3566160" progId="Word.Document.8">
              <p:embed/>
            </p:oleObj>
          </a:graphicData>
        </a:graphic>
      </p:graphicFrame>
      <p:sp>
        <p:nvSpPr>
          <p:cNvPr id="257048" name="Line 24"/>
          <p:cNvSpPr>
            <a:spLocks noChangeShapeType="1"/>
          </p:cNvSpPr>
          <p:nvPr/>
        </p:nvSpPr>
        <p:spPr bwMode="auto">
          <a:xfrm>
            <a:off x="609600" y="6400800"/>
            <a:ext cx="81534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257049" name="Line 25"/>
          <p:cNvSpPr>
            <a:spLocks noChangeShapeType="1"/>
          </p:cNvSpPr>
          <p:nvPr/>
        </p:nvSpPr>
        <p:spPr bwMode="auto">
          <a:xfrm>
            <a:off x="8763000" y="3124200"/>
            <a:ext cx="0" cy="32766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257050" name="Text Box 26"/>
          <p:cNvSpPr txBox="1">
            <a:spLocks noChangeArrowheads="1"/>
          </p:cNvSpPr>
          <p:nvPr/>
        </p:nvSpPr>
        <p:spPr bwMode="auto">
          <a:xfrm>
            <a:off x="1143000" y="4343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0</a:t>
            </a:r>
            <a:endParaRPr lang="en-US" altLang="zh-CN" sz="3200"/>
          </a:p>
        </p:txBody>
      </p:sp>
      <p:sp>
        <p:nvSpPr>
          <p:cNvPr id="257051" name="Text Box 27"/>
          <p:cNvSpPr txBox="1">
            <a:spLocks noChangeArrowheads="1"/>
          </p:cNvSpPr>
          <p:nvPr/>
        </p:nvSpPr>
        <p:spPr bwMode="auto">
          <a:xfrm>
            <a:off x="1873250" y="4343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0</a:t>
            </a:r>
            <a:endParaRPr lang="en-US" altLang="zh-CN" sz="3200"/>
          </a:p>
        </p:txBody>
      </p:sp>
      <p:sp>
        <p:nvSpPr>
          <p:cNvPr id="257052" name="Text Box 28"/>
          <p:cNvSpPr txBox="1">
            <a:spLocks noChangeArrowheads="1"/>
          </p:cNvSpPr>
          <p:nvPr/>
        </p:nvSpPr>
        <p:spPr bwMode="auto">
          <a:xfrm>
            <a:off x="2559050" y="4343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0</a:t>
            </a:r>
            <a:endParaRPr lang="en-US" altLang="zh-CN" sz="3200"/>
          </a:p>
        </p:txBody>
      </p:sp>
      <p:sp>
        <p:nvSpPr>
          <p:cNvPr id="257053" name="Text Box 29"/>
          <p:cNvSpPr txBox="1">
            <a:spLocks noChangeArrowheads="1"/>
          </p:cNvSpPr>
          <p:nvPr/>
        </p:nvSpPr>
        <p:spPr bwMode="auto">
          <a:xfrm>
            <a:off x="3244850" y="4343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6</a:t>
            </a:r>
            <a:endParaRPr lang="en-US" altLang="zh-CN" sz="3200"/>
          </a:p>
        </p:txBody>
      </p:sp>
      <p:sp>
        <p:nvSpPr>
          <p:cNvPr id="257054" name="Text Box 30"/>
          <p:cNvSpPr txBox="1">
            <a:spLocks noChangeArrowheads="1"/>
          </p:cNvSpPr>
          <p:nvPr/>
        </p:nvSpPr>
        <p:spPr bwMode="auto">
          <a:xfrm>
            <a:off x="3962400" y="4343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4</a:t>
            </a:r>
            <a:endParaRPr lang="en-US" altLang="zh-CN" sz="3200"/>
          </a:p>
        </p:txBody>
      </p:sp>
      <p:sp>
        <p:nvSpPr>
          <p:cNvPr id="257055" name="Text Box 31"/>
          <p:cNvSpPr txBox="1">
            <a:spLocks noChangeArrowheads="1"/>
          </p:cNvSpPr>
          <p:nvPr/>
        </p:nvSpPr>
        <p:spPr bwMode="auto">
          <a:xfrm>
            <a:off x="4692650" y="4343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5</a:t>
            </a:r>
            <a:endParaRPr lang="en-US" altLang="zh-CN" sz="3200"/>
          </a:p>
        </p:txBody>
      </p:sp>
      <p:sp>
        <p:nvSpPr>
          <p:cNvPr id="257056" name="Text Box 32"/>
          <p:cNvSpPr txBox="1">
            <a:spLocks noChangeArrowheads="1"/>
          </p:cNvSpPr>
          <p:nvPr/>
        </p:nvSpPr>
        <p:spPr bwMode="auto">
          <a:xfrm>
            <a:off x="5378450" y="4343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7</a:t>
            </a:r>
            <a:endParaRPr lang="en-US" altLang="zh-CN" sz="3200"/>
          </a:p>
        </p:txBody>
      </p:sp>
      <p:sp>
        <p:nvSpPr>
          <p:cNvPr id="257057" name="Text Box 33"/>
          <p:cNvSpPr txBox="1">
            <a:spLocks noChangeArrowheads="1"/>
          </p:cNvSpPr>
          <p:nvPr/>
        </p:nvSpPr>
        <p:spPr bwMode="auto">
          <a:xfrm>
            <a:off x="6096000" y="4343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7</a:t>
            </a:r>
            <a:endParaRPr lang="en-US" altLang="zh-CN" sz="3200"/>
          </a:p>
        </p:txBody>
      </p:sp>
      <p:sp>
        <p:nvSpPr>
          <p:cNvPr id="257058" name="Text Box 34"/>
          <p:cNvSpPr txBox="1">
            <a:spLocks noChangeArrowheads="1"/>
          </p:cNvSpPr>
          <p:nvPr/>
        </p:nvSpPr>
        <p:spPr bwMode="auto">
          <a:xfrm>
            <a:off x="6781800" y="4343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7</a:t>
            </a:r>
            <a:endParaRPr lang="en-US" altLang="zh-CN" sz="3200"/>
          </a:p>
        </p:txBody>
      </p:sp>
      <p:sp>
        <p:nvSpPr>
          <p:cNvPr id="257059" name="Text Box 35"/>
          <p:cNvSpPr txBox="1">
            <a:spLocks noChangeArrowheads="1"/>
          </p:cNvSpPr>
          <p:nvPr/>
        </p:nvSpPr>
        <p:spPr bwMode="auto">
          <a:xfrm>
            <a:off x="7359650" y="43434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15</a:t>
            </a:r>
            <a:endParaRPr lang="en-US" altLang="zh-CN" sz="3200"/>
          </a:p>
        </p:txBody>
      </p:sp>
      <p:sp>
        <p:nvSpPr>
          <p:cNvPr id="257060" name="Text Box 36"/>
          <p:cNvSpPr txBox="1">
            <a:spLocks noChangeArrowheads="1"/>
          </p:cNvSpPr>
          <p:nvPr/>
        </p:nvSpPr>
        <p:spPr bwMode="auto">
          <a:xfrm>
            <a:off x="8077200" y="43434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9900FF"/>
                </a:solidFill>
              </a:rPr>
              <a:t>14</a:t>
            </a:r>
            <a:endParaRPr lang="en-US" altLang="zh-CN" sz="3200"/>
          </a:p>
        </p:txBody>
      </p:sp>
      <p:sp>
        <p:nvSpPr>
          <p:cNvPr id="257061" name="Text Box 37"/>
          <p:cNvSpPr txBox="1">
            <a:spLocks noChangeArrowheads="1"/>
          </p:cNvSpPr>
          <p:nvPr/>
        </p:nvSpPr>
        <p:spPr bwMode="auto">
          <a:xfrm>
            <a:off x="8077200" y="507365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14</a:t>
            </a:r>
            <a:endParaRPr lang="en-US" altLang="zh-CN" sz="3200"/>
          </a:p>
        </p:txBody>
      </p:sp>
      <p:sp>
        <p:nvSpPr>
          <p:cNvPr id="257062" name="Text Box 38"/>
          <p:cNvSpPr txBox="1">
            <a:spLocks noChangeArrowheads="1"/>
          </p:cNvSpPr>
          <p:nvPr/>
        </p:nvSpPr>
        <p:spPr bwMode="auto">
          <a:xfrm>
            <a:off x="7391400" y="507365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16</a:t>
            </a:r>
            <a:endParaRPr lang="en-US" altLang="zh-CN" sz="3200"/>
          </a:p>
        </p:txBody>
      </p:sp>
      <p:sp>
        <p:nvSpPr>
          <p:cNvPr id="257063" name="Text Box 39"/>
          <p:cNvSpPr txBox="1">
            <a:spLocks noChangeArrowheads="1"/>
          </p:cNvSpPr>
          <p:nvPr/>
        </p:nvSpPr>
        <p:spPr bwMode="auto">
          <a:xfrm>
            <a:off x="1143000" y="507365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0</a:t>
            </a:r>
            <a:endParaRPr lang="en-US" altLang="zh-CN" sz="3200"/>
          </a:p>
        </p:txBody>
      </p:sp>
      <p:sp>
        <p:nvSpPr>
          <p:cNvPr id="257064" name="Text Box 40"/>
          <p:cNvSpPr txBox="1">
            <a:spLocks noChangeArrowheads="1"/>
          </p:cNvSpPr>
          <p:nvPr/>
        </p:nvSpPr>
        <p:spPr bwMode="auto">
          <a:xfrm>
            <a:off x="1873250" y="507365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2</a:t>
            </a:r>
            <a:endParaRPr lang="en-US" altLang="zh-CN" sz="3200"/>
          </a:p>
        </p:txBody>
      </p:sp>
      <p:sp>
        <p:nvSpPr>
          <p:cNvPr id="257065" name="Text Box 41"/>
          <p:cNvSpPr txBox="1">
            <a:spLocks noChangeArrowheads="1"/>
          </p:cNvSpPr>
          <p:nvPr/>
        </p:nvSpPr>
        <p:spPr bwMode="auto">
          <a:xfrm>
            <a:off x="2559050" y="507365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3</a:t>
            </a:r>
            <a:endParaRPr lang="en-US" altLang="zh-CN" sz="3200"/>
          </a:p>
        </p:txBody>
      </p:sp>
      <p:sp>
        <p:nvSpPr>
          <p:cNvPr id="257066" name="Text Box 42"/>
          <p:cNvSpPr txBox="1">
            <a:spLocks noChangeArrowheads="1"/>
          </p:cNvSpPr>
          <p:nvPr/>
        </p:nvSpPr>
        <p:spPr bwMode="auto">
          <a:xfrm>
            <a:off x="3244850" y="507365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6</a:t>
            </a:r>
            <a:endParaRPr lang="en-US" altLang="zh-CN" sz="3200"/>
          </a:p>
        </p:txBody>
      </p:sp>
      <p:sp>
        <p:nvSpPr>
          <p:cNvPr id="257067" name="Text Box 43"/>
          <p:cNvSpPr txBox="1">
            <a:spLocks noChangeArrowheads="1"/>
          </p:cNvSpPr>
          <p:nvPr/>
        </p:nvSpPr>
        <p:spPr bwMode="auto">
          <a:xfrm>
            <a:off x="3962400" y="507365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6</a:t>
            </a:r>
            <a:endParaRPr lang="en-US" altLang="zh-CN" sz="3200"/>
          </a:p>
        </p:txBody>
      </p:sp>
      <p:sp>
        <p:nvSpPr>
          <p:cNvPr id="257068" name="Text Box 44"/>
          <p:cNvSpPr txBox="1">
            <a:spLocks noChangeArrowheads="1"/>
          </p:cNvSpPr>
          <p:nvPr/>
        </p:nvSpPr>
        <p:spPr bwMode="auto">
          <a:xfrm>
            <a:off x="4692650" y="507365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8</a:t>
            </a:r>
            <a:endParaRPr lang="en-US" altLang="zh-CN" sz="3200"/>
          </a:p>
        </p:txBody>
      </p:sp>
      <p:sp>
        <p:nvSpPr>
          <p:cNvPr id="257069" name="Text Box 45"/>
          <p:cNvSpPr txBox="1">
            <a:spLocks noChangeArrowheads="1"/>
          </p:cNvSpPr>
          <p:nvPr/>
        </p:nvSpPr>
        <p:spPr bwMode="auto">
          <a:xfrm>
            <a:off x="5378450" y="507365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8</a:t>
            </a:r>
            <a:endParaRPr lang="en-US" altLang="zh-CN" sz="3200"/>
          </a:p>
        </p:txBody>
      </p:sp>
      <p:sp>
        <p:nvSpPr>
          <p:cNvPr id="257070" name="Text Box 46"/>
          <p:cNvSpPr txBox="1">
            <a:spLocks noChangeArrowheads="1"/>
          </p:cNvSpPr>
          <p:nvPr/>
        </p:nvSpPr>
        <p:spPr bwMode="auto">
          <a:xfrm>
            <a:off x="6096000" y="507365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7</a:t>
            </a:r>
            <a:endParaRPr lang="en-US" altLang="zh-CN" sz="3200"/>
          </a:p>
        </p:txBody>
      </p:sp>
      <p:sp>
        <p:nvSpPr>
          <p:cNvPr id="257071" name="Text Box 47"/>
          <p:cNvSpPr txBox="1">
            <a:spLocks noChangeArrowheads="1"/>
          </p:cNvSpPr>
          <p:nvPr/>
        </p:nvSpPr>
        <p:spPr bwMode="auto">
          <a:xfrm>
            <a:off x="6673850" y="507365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CC0000"/>
                </a:solidFill>
              </a:rPr>
              <a:t>10</a:t>
            </a:r>
            <a:endParaRPr lang="en-US" altLang="zh-CN" sz="3200"/>
          </a:p>
        </p:txBody>
      </p:sp>
      <p:graphicFrame>
        <p:nvGraphicFramePr>
          <p:cNvPr id="257072" name="Object 48"/>
          <p:cNvGraphicFramePr>
            <a:graphicFrameLocks noChangeAspect="1"/>
          </p:cNvGraphicFramePr>
          <p:nvPr/>
        </p:nvGraphicFramePr>
        <p:xfrm>
          <a:off x="3200400" y="5807075"/>
          <a:ext cx="609600" cy="517525"/>
        </p:xfrm>
        <a:graphic>
          <a:graphicData uri="http://schemas.openxmlformats.org/presentationml/2006/ole">
            <p:oleObj spid="_x0000_s2052" name="剪辑" r:id="rId5" imgW="370800" imgH="315360" progId="">
              <p:embed/>
            </p:oleObj>
          </a:graphicData>
        </a:graphic>
      </p:graphicFrame>
      <p:graphicFrame>
        <p:nvGraphicFramePr>
          <p:cNvPr id="257073" name="Object 49"/>
          <p:cNvGraphicFramePr>
            <a:graphicFrameLocks noChangeAspect="1"/>
          </p:cNvGraphicFramePr>
          <p:nvPr/>
        </p:nvGraphicFramePr>
        <p:xfrm>
          <a:off x="1143000" y="5807075"/>
          <a:ext cx="609600" cy="517525"/>
        </p:xfrm>
        <a:graphic>
          <a:graphicData uri="http://schemas.openxmlformats.org/presentationml/2006/ole">
            <p:oleObj spid="_x0000_s2053" name="剪辑" r:id="rId6" imgW="370800" imgH="315360" progId="">
              <p:embed/>
            </p:oleObj>
          </a:graphicData>
        </a:graphic>
      </p:graphicFrame>
      <p:graphicFrame>
        <p:nvGraphicFramePr>
          <p:cNvPr id="257074" name="Object 50"/>
          <p:cNvGraphicFramePr>
            <a:graphicFrameLocks noChangeAspect="1"/>
          </p:cNvGraphicFramePr>
          <p:nvPr/>
        </p:nvGraphicFramePr>
        <p:xfrm>
          <a:off x="6019800" y="5807075"/>
          <a:ext cx="609600" cy="517525"/>
        </p:xfrm>
        <a:graphic>
          <a:graphicData uri="http://schemas.openxmlformats.org/presentationml/2006/ole">
            <p:oleObj spid="_x0000_s2054" name="剪辑" r:id="rId7" imgW="370800" imgH="315360" progId="">
              <p:embed/>
            </p:oleObj>
          </a:graphicData>
        </a:graphic>
      </p:graphicFrame>
      <p:graphicFrame>
        <p:nvGraphicFramePr>
          <p:cNvPr id="257075" name="Object 51"/>
          <p:cNvGraphicFramePr>
            <a:graphicFrameLocks noChangeAspect="1"/>
          </p:cNvGraphicFramePr>
          <p:nvPr/>
        </p:nvGraphicFramePr>
        <p:xfrm>
          <a:off x="8153400" y="5807075"/>
          <a:ext cx="609600" cy="517525"/>
        </p:xfrm>
        <a:graphic>
          <a:graphicData uri="http://schemas.openxmlformats.org/presentationml/2006/ole">
            <p:oleObj spid="_x0000_s2055" name="剪辑" r:id="rId8" imgW="370800" imgH="31536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dissolve">
                                      <p:cBhvr>
                                        <p:cTn id="7" dur="500"/>
                                        <p:tgtEl>
                                          <p:spTgt spid="257028"/>
                                        </p:tgtEl>
                                      </p:cBhvr>
                                    </p:animEffect>
                                  </p:childTnLst>
                                </p:cTn>
                              </p:par>
                            </p:childTnLst>
                          </p:cTn>
                        </p:par>
                        <p:par>
                          <p:cTn id="8" fill="hold">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257026"/>
                                        </p:tgtEl>
                                        <p:attrNameLst>
                                          <p:attrName>style.visibility</p:attrName>
                                        </p:attrNameLst>
                                      </p:cBhvr>
                                      <p:to>
                                        <p:strVal val="visible"/>
                                      </p:to>
                                    </p:set>
                                    <p:anim calcmode="lin" valueType="num">
                                      <p:cBhvr>
                                        <p:cTn id="11" dur="500" fill="hold"/>
                                        <p:tgtEl>
                                          <p:spTgt spid="257026"/>
                                        </p:tgtEl>
                                        <p:attrNameLst>
                                          <p:attrName>ppt_x</p:attrName>
                                        </p:attrNameLst>
                                      </p:cBhvr>
                                      <p:tavLst>
                                        <p:tav tm="0">
                                          <p:val>
                                            <p:strVal val="#ppt_x-#ppt_w/2"/>
                                          </p:val>
                                        </p:tav>
                                        <p:tav tm="100000">
                                          <p:val>
                                            <p:strVal val="#ppt_x"/>
                                          </p:val>
                                        </p:tav>
                                      </p:tavLst>
                                    </p:anim>
                                    <p:anim calcmode="lin" valueType="num">
                                      <p:cBhvr>
                                        <p:cTn id="12" dur="500" fill="hold"/>
                                        <p:tgtEl>
                                          <p:spTgt spid="257026"/>
                                        </p:tgtEl>
                                        <p:attrNameLst>
                                          <p:attrName>ppt_y</p:attrName>
                                        </p:attrNameLst>
                                      </p:cBhvr>
                                      <p:tavLst>
                                        <p:tav tm="0">
                                          <p:val>
                                            <p:strVal val="#ppt_y"/>
                                          </p:val>
                                        </p:tav>
                                        <p:tav tm="100000">
                                          <p:val>
                                            <p:strVal val="#ppt_y"/>
                                          </p:val>
                                        </p:tav>
                                      </p:tavLst>
                                    </p:anim>
                                    <p:anim calcmode="lin" valueType="num">
                                      <p:cBhvr>
                                        <p:cTn id="13" dur="500" fill="hold"/>
                                        <p:tgtEl>
                                          <p:spTgt spid="257026"/>
                                        </p:tgtEl>
                                        <p:attrNameLst>
                                          <p:attrName>ppt_w</p:attrName>
                                        </p:attrNameLst>
                                      </p:cBhvr>
                                      <p:tavLst>
                                        <p:tav tm="0">
                                          <p:val>
                                            <p:fltVal val="0"/>
                                          </p:val>
                                        </p:tav>
                                        <p:tav tm="100000">
                                          <p:val>
                                            <p:strVal val="#ppt_w"/>
                                          </p:val>
                                        </p:tav>
                                      </p:tavLst>
                                    </p:anim>
                                    <p:anim calcmode="lin" valueType="num">
                                      <p:cBhvr>
                                        <p:cTn id="14" dur="500" fill="hold"/>
                                        <p:tgtEl>
                                          <p:spTgt spid="257026"/>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17" presetClass="entr" presetSubtype="4" fill="hold" grpId="0" nodeType="afterEffect">
                                  <p:stCondLst>
                                    <p:cond delay="0"/>
                                  </p:stCondLst>
                                  <p:childTnLst>
                                    <p:set>
                                      <p:cBhvr>
                                        <p:cTn id="17" dur="1" fill="hold">
                                          <p:stCondLst>
                                            <p:cond delay="0"/>
                                          </p:stCondLst>
                                        </p:cTn>
                                        <p:tgtEl>
                                          <p:spTgt spid="257027"/>
                                        </p:tgtEl>
                                        <p:attrNameLst>
                                          <p:attrName>style.visibility</p:attrName>
                                        </p:attrNameLst>
                                      </p:cBhvr>
                                      <p:to>
                                        <p:strVal val="visible"/>
                                      </p:to>
                                    </p:set>
                                    <p:anim calcmode="lin" valueType="num">
                                      <p:cBhvr>
                                        <p:cTn id="18" dur="500" fill="hold"/>
                                        <p:tgtEl>
                                          <p:spTgt spid="257027"/>
                                        </p:tgtEl>
                                        <p:attrNameLst>
                                          <p:attrName>ppt_x</p:attrName>
                                        </p:attrNameLst>
                                      </p:cBhvr>
                                      <p:tavLst>
                                        <p:tav tm="0">
                                          <p:val>
                                            <p:strVal val="#ppt_x"/>
                                          </p:val>
                                        </p:tav>
                                        <p:tav tm="100000">
                                          <p:val>
                                            <p:strVal val="#ppt_x"/>
                                          </p:val>
                                        </p:tav>
                                      </p:tavLst>
                                    </p:anim>
                                    <p:anim calcmode="lin" valueType="num">
                                      <p:cBhvr>
                                        <p:cTn id="19" dur="500" fill="hold"/>
                                        <p:tgtEl>
                                          <p:spTgt spid="257027"/>
                                        </p:tgtEl>
                                        <p:attrNameLst>
                                          <p:attrName>ppt_y</p:attrName>
                                        </p:attrNameLst>
                                      </p:cBhvr>
                                      <p:tavLst>
                                        <p:tav tm="0">
                                          <p:val>
                                            <p:strVal val="#ppt_y+#ppt_h/2"/>
                                          </p:val>
                                        </p:tav>
                                        <p:tav tm="100000">
                                          <p:val>
                                            <p:strVal val="#ppt_y"/>
                                          </p:val>
                                        </p:tav>
                                      </p:tavLst>
                                    </p:anim>
                                    <p:anim calcmode="lin" valueType="num">
                                      <p:cBhvr>
                                        <p:cTn id="20" dur="500" fill="hold"/>
                                        <p:tgtEl>
                                          <p:spTgt spid="257027"/>
                                        </p:tgtEl>
                                        <p:attrNameLst>
                                          <p:attrName>ppt_w</p:attrName>
                                        </p:attrNameLst>
                                      </p:cBhvr>
                                      <p:tavLst>
                                        <p:tav tm="0">
                                          <p:val>
                                            <p:strVal val="#ppt_w"/>
                                          </p:val>
                                        </p:tav>
                                        <p:tav tm="100000">
                                          <p:val>
                                            <p:strVal val="#ppt_w"/>
                                          </p:val>
                                        </p:tav>
                                      </p:tavLst>
                                    </p:anim>
                                    <p:anim calcmode="lin" valueType="num">
                                      <p:cBhvr>
                                        <p:cTn id="21" dur="500" fill="hold"/>
                                        <p:tgtEl>
                                          <p:spTgt spid="257027"/>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57029"/>
                                        </p:tgtEl>
                                        <p:attrNameLst>
                                          <p:attrName>style.visibility</p:attrName>
                                        </p:attrNameLst>
                                      </p:cBhvr>
                                      <p:to>
                                        <p:strVal val="visible"/>
                                      </p:to>
                                    </p:set>
                                    <p:animEffect transition="in" filter="wipe(left)">
                                      <p:cBhvr>
                                        <p:cTn id="25" dur="500"/>
                                        <p:tgtEl>
                                          <p:spTgt spid="257029"/>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57030"/>
                                        </p:tgtEl>
                                        <p:attrNameLst>
                                          <p:attrName>style.visibility</p:attrName>
                                        </p:attrNameLst>
                                      </p:cBhvr>
                                      <p:to>
                                        <p:strVal val="visible"/>
                                      </p:to>
                                    </p:set>
                                    <p:animEffect transition="in" filter="wipe(left)">
                                      <p:cBhvr>
                                        <p:cTn id="29" dur="500"/>
                                        <p:tgtEl>
                                          <p:spTgt spid="25703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57031"/>
                                        </p:tgtEl>
                                        <p:attrNameLst>
                                          <p:attrName>style.visibility</p:attrName>
                                        </p:attrNameLst>
                                      </p:cBhvr>
                                      <p:to>
                                        <p:strVal val="visible"/>
                                      </p:to>
                                    </p:set>
                                    <p:animEffect transition="in" filter="wipe(left)">
                                      <p:cBhvr>
                                        <p:cTn id="33" dur="500"/>
                                        <p:tgtEl>
                                          <p:spTgt spid="257031"/>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57032"/>
                                        </p:tgtEl>
                                        <p:attrNameLst>
                                          <p:attrName>style.visibility</p:attrName>
                                        </p:attrNameLst>
                                      </p:cBhvr>
                                      <p:to>
                                        <p:strVal val="visible"/>
                                      </p:to>
                                    </p:set>
                                    <p:animEffect transition="in" filter="wipe(left)">
                                      <p:cBhvr>
                                        <p:cTn id="37" dur="500"/>
                                        <p:tgtEl>
                                          <p:spTgt spid="257032"/>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57033"/>
                                        </p:tgtEl>
                                        <p:attrNameLst>
                                          <p:attrName>style.visibility</p:attrName>
                                        </p:attrNameLst>
                                      </p:cBhvr>
                                      <p:to>
                                        <p:strVal val="visible"/>
                                      </p:to>
                                    </p:set>
                                    <p:animEffect transition="in" filter="wipe(left)">
                                      <p:cBhvr>
                                        <p:cTn id="41" dur="500"/>
                                        <p:tgtEl>
                                          <p:spTgt spid="257033"/>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57034"/>
                                        </p:tgtEl>
                                        <p:attrNameLst>
                                          <p:attrName>style.visibility</p:attrName>
                                        </p:attrNameLst>
                                      </p:cBhvr>
                                      <p:to>
                                        <p:strVal val="visible"/>
                                      </p:to>
                                    </p:set>
                                    <p:animEffect transition="in" filter="wipe(left)">
                                      <p:cBhvr>
                                        <p:cTn id="45" dur="500"/>
                                        <p:tgtEl>
                                          <p:spTgt spid="257034"/>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257035"/>
                                        </p:tgtEl>
                                        <p:attrNameLst>
                                          <p:attrName>style.visibility</p:attrName>
                                        </p:attrNameLst>
                                      </p:cBhvr>
                                      <p:to>
                                        <p:strVal val="visible"/>
                                      </p:to>
                                    </p:set>
                                    <p:animEffect transition="in" filter="wipe(left)">
                                      <p:cBhvr>
                                        <p:cTn id="49" dur="500"/>
                                        <p:tgtEl>
                                          <p:spTgt spid="257035"/>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57036"/>
                                        </p:tgtEl>
                                        <p:attrNameLst>
                                          <p:attrName>style.visibility</p:attrName>
                                        </p:attrNameLst>
                                      </p:cBhvr>
                                      <p:to>
                                        <p:strVal val="visible"/>
                                      </p:to>
                                    </p:set>
                                    <p:animEffect transition="in" filter="wipe(left)">
                                      <p:cBhvr>
                                        <p:cTn id="53" dur="500"/>
                                        <p:tgtEl>
                                          <p:spTgt spid="257036"/>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257037"/>
                                        </p:tgtEl>
                                        <p:attrNameLst>
                                          <p:attrName>style.visibility</p:attrName>
                                        </p:attrNameLst>
                                      </p:cBhvr>
                                      <p:to>
                                        <p:strVal val="visible"/>
                                      </p:to>
                                    </p:set>
                                    <p:animEffect transition="in" filter="wipe(left)">
                                      <p:cBhvr>
                                        <p:cTn id="57" dur="500"/>
                                        <p:tgtEl>
                                          <p:spTgt spid="257037"/>
                                        </p:tgtEl>
                                      </p:cBhvr>
                                    </p:animEffect>
                                  </p:childTnLst>
                                </p:cTn>
                              </p:par>
                            </p:childTnLst>
                          </p:cTn>
                        </p:par>
                        <p:par>
                          <p:cTn id="58" fill="hold">
                            <p:stCondLst>
                              <p:cond delay="6000"/>
                            </p:stCondLst>
                            <p:childTnLst>
                              <p:par>
                                <p:cTn id="59" presetID="22" presetClass="entr" presetSubtype="2" fill="hold" grpId="0" nodeType="afterEffect">
                                  <p:stCondLst>
                                    <p:cond delay="0"/>
                                  </p:stCondLst>
                                  <p:childTnLst>
                                    <p:set>
                                      <p:cBhvr>
                                        <p:cTn id="60" dur="1" fill="hold">
                                          <p:stCondLst>
                                            <p:cond delay="0"/>
                                          </p:stCondLst>
                                        </p:cTn>
                                        <p:tgtEl>
                                          <p:spTgt spid="257038"/>
                                        </p:tgtEl>
                                        <p:attrNameLst>
                                          <p:attrName>style.visibility</p:attrName>
                                        </p:attrNameLst>
                                      </p:cBhvr>
                                      <p:to>
                                        <p:strVal val="visible"/>
                                      </p:to>
                                    </p:set>
                                    <p:animEffect transition="in" filter="wipe(right)">
                                      <p:cBhvr>
                                        <p:cTn id="61" dur="500"/>
                                        <p:tgtEl>
                                          <p:spTgt spid="257038"/>
                                        </p:tgtEl>
                                      </p:cBhvr>
                                    </p:animEffect>
                                  </p:childTnLst>
                                </p:cTn>
                              </p:par>
                            </p:childTnLst>
                          </p:cTn>
                        </p:par>
                        <p:par>
                          <p:cTn id="62" fill="hold">
                            <p:stCondLst>
                              <p:cond delay="6500"/>
                            </p:stCondLst>
                            <p:childTnLst>
                              <p:par>
                                <p:cTn id="63" presetID="22" presetClass="entr" presetSubtype="2" fill="hold" grpId="0" nodeType="afterEffect">
                                  <p:stCondLst>
                                    <p:cond delay="0"/>
                                  </p:stCondLst>
                                  <p:childTnLst>
                                    <p:set>
                                      <p:cBhvr>
                                        <p:cTn id="64" dur="1" fill="hold">
                                          <p:stCondLst>
                                            <p:cond delay="0"/>
                                          </p:stCondLst>
                                        </p:cTn>
                                        <p:tgtEl>
                                          <p:spTgt spid="257039"/>
                                        </p:tgtEl>
                                        <p:attrNameLst>
                                          <p:attrName>style.visibility</p:attrName>
                                        </p:attrNameLst>
                                      </p:cBhvr>
                                      <p:to>
                                        <p:strVal val="visible"/>
                                      </p:to>
                                    </p:set>
                                    <p:animEffect transition="in" filter="wipe(right)">
                                      <p:cBhvr>
                                        <p:cTn id="65" dur="500"/>
                                        <p:tgtEl>
                                          <p:spTgt spid="257039"/>
                                        </p:tgtEl>
                                      </p:cBhvr>
                                    </p:animEffect>
                                  </p:childTnLst>
                                </p:cTn>
                              </p:par>
                            </p:childTnLst>
                          </p:cTn>
                        </p:par>
                        <p:par>
                          <p:cTn id="66" fill="hold">
                            <p:stCondLst>
                              <p:cond delay="7000"/>
                            </p:stCondLst>
                            <p:childTnLst>
                              <p:par>
                                <p:cTn id="67" presetID="22" presetClass="entr" presetSubtype="2" fill="hold" grpId="0" nodeType="afterEffect">
                                  <p:stCondLst>
                                    <p:cond delay="0"/>
                                  </p:stCondLst>
                                  <p:childTnLst>
                                    <p:set>
                                      <p:cBhvr>
                                        <p:cTn id="68" dur="1" fill="hold">
                                          <p:stCondLst>
                                            <p:cond delay="0"/>
                                          </p:stCondLst>
                                        </p:cTn>
                                        <p:tgtEl>
                                          <p:spTgt spid="257040"/>
                                        </p:tgtEl>
                                        <p:attrNameLst>
                                          <p:attrName>style.visibility</p:attrName>
                                        </p:attrNameLst>
                                      </p:cBhvr>
                                      <p:to>
                                        <p:strVal val="visible"/>
                                      </p:to>
                                    </p:set>
                                    <p:animEffect transition="in" filter="wipe(right)">
                                      <p:cBhvr>
                                        <p:cTn id="69" dur="500"/>
                                        <p:tgtEl>
                                          <p:spTgt spid="257040"/>
                                        </p:tgtEl>
                                      </p:cBhvr>
                                    </p:animEffect>
                                  </p:childTnLst>
                                </p:cTn>
                              </p:par>
                            </p:childTnLst>
                          </p:cTn>
                        </p:par>
                        <p:par>
                          <p:cTn id="70" fill="hold">
                            <p:stCondLst>
                              <p:cond delay="7500"/>
                            </p:stCondLst>
                            <p:childTnLst>
                              <p:par>
                                <p:cTn id="71" presetID="22" presetClass="entr" presetSubtype="2" fill="hold" grpId="0" nodeType="afterEffect">
                                  <p:stCondLst>
                                    <p:cond delay="0"/>
                                  </p:stCondLst>
                                  <p:childTnLst>
                                    <p:set>
                                      <p:cBhvr>
                                        <p:cTn id="72" dur="1" fill="hold">
                                          <p:stCondLst>
                                            <p:cond delay="0"/>
                                          </p:stCondLst>
                                        </p:cTn>
                                        <p:tgtEl>
                                          <p:spTgt spid="257041"/>
                                        </p:tgtEl>
                                        <p:attrNameLst>
                                          <p:attrName>style.visibility</p:attrName>
                                        </p:attrNameLst>
                                      </p:cBhvr>
                                      <p:to>
                                        <p:strVal val="visible"/>
                                      </p:to>
                                    </p:set>
                                    <p:animEffect transition="in" filter="wipe(right)">
                                      <p:cBhvr>
                                        <p:cTn id="73" dur="500"/>
                                        <p:tgtEl>
                                          <p:spTgt spid="257041"/>
                                        </p:tgtEl>
                                      </p:cBhvr>
                                    </p:animEffect>
                                  </p:childTnLst>
                                </p:cTn>
                              </p:par>
                            </p:childTnLst>
                          </p:cTn>
                        </p:par>
                        <p:par>
                          <p:cTn id="74" fill="hold">
                            <p:stCondLst>
                              <p:cond delay="8000"/>
                            </p:stCondLst>
                            <p:childTnLst>
                              <p:par>
                                <p:cTn id="75" presetID="22" presetClass="entr" presetSubtype="2" fill="hold" grpId="0" nodeType="afterEffect">
                                  <p:stCondLst>
                                    <p:cond delay="0"/>
                                  </p:stCondLst>
                                  <p:childTnLst>
                                    <p:set>
                                      <p:cBhvr>
                                        <p:cTn id="76" dur="1" fill="hold">
                                          <p:stCondLst>
                                            <p:cond delay="0"/>
                                          </p:stCondLst>
                                        </p:cTn>
                                        <p:tgtEl>
                                          <p:spTgt spid="257042"/>
                                        </p:tgtEl>
                                        <p:attrNameLst>
                                          <p:attrName>style.visibility</p:attrName>
                                        </p:attrNameLst>
                                      </p:cBhvr>
                                      <p:to>
                                        <p:strVal val="visible"/>
                                      </p:to>
                                    </p:set>
                                    <p:animEffect transition="in" filter="wipe(right)">
                                      <p:cBhvr>
                                        <p:cTn id="77" dur="500"/>
                                        <p:tgtEl>
                                          <p:spTgt spid="257042"/>
                                        </p:tgtEl>
                                      </p:cBhvr>
                                    </p:animEffect>
                                  </p:childTnLst>
                                </p:cTn>
                              </p:par>
                            </p:childTnLst>
                          </p:cTn>
                        </p:par>
                        <p:par>
                          <p:cTn id="78" fill="hold">
                            <p:stCondLst>
                              <p:cond delay="8500"/>
                            </p:stCondLst>
                            <p:childTnLst>
                              <p:par>
                                <p:cTn id="79" presetID="22" presetClass="entr" presetSubtype="2" fill="hold" grpId="0" nodeType="afterEffect">
                                  <p:stCondLst>
                                    <p:cond delay="0"/>
                                  </p:stCondLst>
                                  <p:childTnLst>
                                    <p:set>
                                      <p:cBhvr>
                                        <p:cTn id="80" dur="1" fill="hold">
                                          <p:stCondLst>
                                            <p:cond delay="0"/>
                                          </p:stCondLst>
                                        </p:cTn>
                                        <p:tgtEl>
                                          <p:spTgt spid="257043"/>
                                        </p:tgtEl>
                                        <p:attrNameLst>
                                          <p:attrName>style.visibility</p:attrName>
                                        </p:attrNameLst>
                                      </p:cBhvr>
                                      <p:to>
                                        <p:strVal val="visible"/>
                                      </p:to>
                                    </p:set>
                                    <p:animEffect transition="in" filter="wipe(right)">
                                      <p:cBhvr>
                                        <p:cTn id="81" dur="500"/>
                                        <p:tgtEl>
                                          <p:spTgt spid="257043"/>
                                        </p:tgtEl>
                                      </p:cBhvr>
                                    </p:animEffect>
                                  </p:childTnLst>
                                </p:cTn>
                              </p:par>
                            </p:childTnLst>
                          </p:cTn>
                        </p:par>
                        <p:par>
                          <p:cTn id="82" fill="hold">
                            <p:stCondLst>
                              <p:cond delay="9000"/>
                            </p:stCondLst>
                            <p:childTnLst>
                              <p:par>
                                <p:cTn id="83" presetID="22" presetClass="entr" presetSubtype="2" fill="hold" grpId="0" nodeType="afterEffect">
                                  <p:stCondLst>
                                    <p:cond delay="0"/>
                                  </p:stCondLst>
                                  <p:childTnLst>
                                    <p:set>
                                      <p:cBhvr>
                                        <p:cTn id="84" dur="1" fill="hold">
                                          <p:stCondLst>
                                            <p:cond delay="0"/>
                                          </p:stCondLst>
                                        </p:cTn>
                                        <p:tgtEl>
                                          <p:spTgt spid="257044"/>
                                        </p:tgtEl>
                                        <p:attrNameLst>
                                          <p:attrName>style.visibility</p:attrName>
                                        </p:attrNameLst>
                                      </p:cBhvr>
                                      <p:to>
                                        <p:strVal val="visible"/>
                                      </p:to>
                                    </p:set>
                                    <p:animEffect transition="in" filter="wipe(right)">
                                      <p:cBhvr>
                                        <p:cTn id="85" dur="500"/>
                                        <p:tgtEl>
                                          <p:spTgt spid="257044"/>
                                        </p:tgtEl>
                                      </p:cBhvr>
                                    </p:animEffect>
                                  </p:childTnLst>
                                </p:cTn>
                              </p:par>
                            </p:childTnLst>
                          </p:cTn>
                        </p:par>
                        <p:par>
                          <p:cTn id="86" fill="hold">
                            <p:stCondLst>
                              <p:cond delay="9500"/>
                            </p:stCondLst>
                            <p:childTnLst>
                              <p:par>
                                <p:cTn id="87" presetID="22" presetClass="entr" presetSubtype="2" fill="hold" grpId="0" nodeType="afterEffect">
                                  <p:stCondLst>
                                    <p:cond delay="0"/>
                                  </p:stCondLst>
                                  <p:childTnLst>
                                    <p:set>
                                      <p:cBhvr>
                                        <p:cTn id="88" dur="1" fill="hold">
                                          <p:stCondLst>
                                            <p:cond delay="0"/>
                                          </p:stCondLst>
                                        </p:cTn>
                                        <p:tgtEl>
                                          <p:spTgt spid="257045"/>
                                        </p:tgtEl>
                                        <p:attrNameLst>
                                          <p:attrName>style.visibility</p:attrName>
                                        </p:attrNameLst>
                                      </p:cBhvr>
                                      <p:to>
                                        <p:strVal val="visible"/>
                                      </p:to>
                                    </p:set>
                                    <p:animEffect transition="in" filter="wipe(right)">
                                      <p:cBhvr>
                                        <p:cTn id="89" dur="500"/>
                                        <p:tgtEl>
                                          <p:spTgt spid="257045"/>
                                        </p:tgtEl>
                                      </p:cBhvr>
                                    </p:animEffect>
                                  </p:childTnLst>
                                </p:cTn>
                              </p:par>
                            </p:childTnLst>
                          </p:cTn>
                        </p:par>
                        <p:par>
                          <p:cTn id="90" fill="hold">
                            <p:stCondLst>
                              <p:cond delay="10000"/>
                            </p:stCondLst>
                            <p:childTnLst>
                              <p:par>
                                <p:cTn id="91" presetID="22" presetClass="entr" presetSubtype="2" fill="hold" grpId="0" nodeType="afterEffect">
                                  <p:stCondLst>
                                    <p:cond delay="0"/>
                                  </p:stCondLst>
                                  <p:childTnLst>
                                    <p:set>
                                      <p:cBhvr>
                                        <p:cTn id="92" dur="1" fill="hold">
                                          <p:stCondLst>
                                            <p:cond delay="0"/>
                                          </p:stCondLst>
                                        </p:cTn>
                                        <p:tgtEl>
                                          <p:spTgt spid="257046"/>
                                        </p:tgtEl>
                                        <p:attrNameLst>
                                          <p:attrName>style.visibility</p:attrName>
                                        </p:attrNameLst>
                                      </p:cBhvr>
                                      <p:to>
                                        <p:strVal val="visible"/>
                                      </p:to>
                                    </p:set>
                                    <p:animEffect transition="in" filter="wipe(right)">
                                      <p:cBhvr>
                                        <p:cTn id="93" dur="500"/>
                                        <p:tgtEl>
                                          <p:spTgt spid="257046"/>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nodeType="clickEffect">
                                  <p:stCondLst>
                                    <p:cond delay="0"/>
                                  </p:stCondLst>
                                  <p:childTnLst>
                                    <p:set>
                                      <p:cBhvr>
                                        <p:cTn id="97" dur="1" fill="hold">
                                          <p:stCondLst>
                                            <p:cond delay="0"/>
                                          </p:stCondLst>
                                        </p:cTn>
                                        <p:tgtEl>
                                          <p:spTgt spid="257047"/>
                                        </p:tgtEl>
                                        <p:attrNameLst>
                                          <p:attrName>style.visibility</p:attrName>
                                        </p:attrNameLst>
                                      </p:cBhvr>
                                      <p:to>
                                        <p:strVal val="visible"/>
                                      </p:to>
                                    </p:set>
                                    <p:animEffect transition="in" filter="checkerboard(across)">
                                      <p:cBhvr>
                                        <p:cTn id="98" dur="500"/>
                                        <p:tgtEl>
                                          <p:spTgt spid="257047"/>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257048"/>
                                        </p:tgtEl>
                                        <p:attrNameLst>
                                          <p:attrName>style.visibility</p:attrName>
                                        </p:attrNameLst>
                                      </p:cBhvr>
                                      <p:to>
                                        <p:strVal val="visible"/>
                                      </p:to>
                                    </p:set>
                                    <p:animEffect transition="in" filter="wipe(left)">
                                      <p:cBhvr>
                                        <p:cTn id="102" dur="500"/>
                                        <p:tgtEl>
                                          <p:spTgt spid="257048"/>
                                        </p:tgtEl>
                                      </p:cBhvr>
                                    </p:animEffec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257049"/>
                                        </p:tgtEl>
                                        <p:attrNameLst>
                                          <p:attrName>style.visibility</p:attrName>
                                        </p:attrNameLst>
                                      </p:cBhvr>
                                      <p:to>
                                        <p:strVal val="visible"/>
                                      </p:to>
                                    </p:set>
                                    <p:animEffect transition="in" filter="wipe(down)">
                                      <p:cBhvr>
                                        <p:cTn id="106" dur="500"/>
                                        <p:tgtEl>
                                          <p:spTgt spid="25704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57050"/>
                                        </p:tgtEl>
                                        <p:attrNameLst>
                                          <p:attrName>style.visibility</p:attrName>
                                        </p:attrNameLst>
                                      </p:cBhvr>
                                      <p:to>
                                        <p:strVal val="visible"/>
                                      </p:to>
                                    </p:set>
                                    <p:animEffect transition="in" filter="wipe(left)">
                                      <p:cBhvr>
                                        <p:cTn id="111" dur="500"/>
                                        <p:tgtEl>
                                          <p:spTgt spid="257050"/>
                                        </p:tgtEl>
                                      </p:cBhvr>
                                    </p:animEffect>
                                  </p:childTnLst>
                                </p:cTn>
                              </p:par>
                            </p:childTnLst>
                          </p:cTn>
                        </p:par>
                        <p:par>
                          <p:cTn id="112" fill="hold">
                            <p:stCondLst>
                              <p:cond delay="500"/>
                            </p:stCondLst>
                            <p:childTnLst>
                              <p:par>
                                <p:cTn id="113" presetID="22" presetClass="entr" presetSubtype="8" fill="hold" grpId="0" nodeType="afterEffect">
                                  <p:stCondLst>
                                    <p:cond delay="1000"/>
                                  </p:stCondLst>
                                  <p:childTnLst>
                                    <p:set>
                                      <p:cBhvr>
                                        <p:cTn id="114" dur="1" fill="hold">
                                          <p:stCondLst>
                                            <p:cond delay="0"/>
                                          </p:stCondLst>
                                        </p:cTn>
                                        <p:tgtEl>
                                          <p:spTgt spid="257051"/>
                                        </p:tgtEl>
                                        <p:attrNameLst>
                                          <p:attrName>style.visibility</p:attrName>
                                        </p:attrNameLst>
                                      </p:cBhvr>
                                      <p:to>
                                        <p:strVal val="visible"/>
                                      </p:to>
                                    </p:set>
                                    <p:animEffect transition="in" filter="wipe(left)">
                                      <p:cBhvr>
                                        <p:cTn id="115" dur="500"/>
                                        <p:tgtEl>
                                          <p:spTgt spid="257051"/>
                                        </p:tgtEl>
                                      </p:cBhvr>
                                    </p:animEffect>
                                  </p:childTnLst>
                                </p:cTn>
                              </p:par>
                            </p:childTnLst>
                          </p:cTn>
                        </p:par>
                        <p:par>
                          <p:cTn id="116" fill="hold">
                            <p:stCondLst>
                              <p:cond delay="2000"/>
                            </p:stCondLst>
                            <p:childTnLst>
                              <p:par>
                                <p:cTn id="117" presetID="22" presetClass="entr" presetSubtype="8" fill="hold" grpId="0" nodeType="afterEffect">
                                  <p:stCondLst>
                                    <p:cond delay="1000"/>
                                  </p:stCondLst>
                                  <p:childTnLst>
                                    <p:set>
                                      <p:cBhvr>
                                        <p:cTn id="118" dur="1" fill="hold">
                                          <p:stCondLst>
                                            <p:cond delay="0"/>
                                          </p:stCondLst>
                                        </p:cTn>
                                        <p:tgtEl>
                                          <p:spTgt spid="257052"/>
                                        </p:tgtEl>
                                        <p:attrNameLst>
                                          <p:attrName>style.visibility</p:attrName>
                                        </p:attrNameLst>
                                      </p:cBhvr>
                                      <p:to>
                                        <p:strVal val="visible"/>
                                      </p:to>
                                    </p:set>
                                    <p:animEffect transition="in" filter="wipe(left)">
                                      <p:cBhvr>
                                        <p:cTn id="119" dur="500"/>
                                        <p:tgtEl>
                                          <p:spTgt spid="257052"/>
                                        </p:tgtEl>
                                      </p:cBhvr>
                                    </p:animEffect>
                                  </p:childTnLst>
                                </p:cTn>
                              </p:par>
                            </p:childTnLst>
                          </p:cTn>
                        </p:par>
                        <p:par>
                          <p:cTn id="120" fill="hold">
                            <p:stCondLst>
                              <p:cond delay="3500"/>
                            </p:stCondLst>
                            <p:childTnLst>
                              <p:par>
                                <p:cTn id="121" presetID="22" presetClass="entr" presetSubtype="8" fill="hold" grpId="0" nodeType="afterEffect">
                                  <p:stCondLst>
                                    <p:cond delay="1000"/>
                                  </p:stCondLst>
                                  <p:childTnLst>
                                    <p:set>
                                      <p:cBhvr>
                                        <p:cTn id="122" dur="1" fill="hold">
                                          <p:stCondLst>
                                            <p:cond delay="0"/>
                                          </p:stCondLst>
                                        </p:cTn>
                                        <p:tgtEl>
                                          <p:spTgt spid="257053"/>
                                        </p:tgtEl>
                                        <p:attrNameLst>
                                          <p:attrName>style.visibility</p:attrName>
                                        </p:attrNameLst>
                                      </p:cBhvr>
                                      <p:to>
                                        <p:strVal val="visible"/>
                                      </p:to>
                                    </p:set>
                                    <p:animEffect transition="in" filter="wipe(left)">
                                      <p:cBhvr>
                                        <p:cTn id="123" dur="500"/>
                                        <p:tgtEl>
                                          <p:spTgt spid="257053"/>
                                        </p:tgtEl>
                                      </p:cBhvr>
                                    </p:animEffect>
                                  </p:childTnLst>
                                </p:cTn>
                              </p:par>
                            </p:childTnLst>
                          </p:cTn>
                        </p:par>
                        <p:par>
                          <p:cTn id="124" fill="hold">
                            <p:stCondLst>
                              <p:cond delay="5000"/>
                            </p:stCondLst>
                            <p:childTnLst>
                              <p:par>
                                <p:cTn id="125" presetID="22" presetClass="entr" presetSubtype="8" fill="hold" grpId="0" nodeType="afterEffect">
                                  <p:stCondLst>
                                    <p:cond delay="1000"/>
                                  </p:stCondLst>
                                  <p:childTnLst>
                                    <p:set>
                                      <p:cBhvr>
                                        <p:cTn id="126" dur="1" fill="hold">
                                          <p:stCondLst>
                                            <p:cond delay="0"/>
                                          </p:stCondLst>
                                        </p:cTn>
                                        <p:tgtEl>
                                          <p:spTgt spid="257054"/>
                                        </p:tgtEl>
                                        <p:attrNameLst>
                                          <p:attrName>style.visibility</p:attrName>
                                        </p:attrNameLst>
                                      </p:cBhvr>
                                      <p:to>
                                        <p:strVal val="visible"/>
                                      </p:to>
                                    </p:set>
                                    <p:animEffect transition="in" filter="wipe(left)">
                                      <p:cBhvr>
                                        <p:cTn id="127" dur="500"/>
                                        <p:tgtEl>
                                          <p:spTgt spid="257054"/>
                                        </p:tgtEl>
                                      </p:cBhvr>
                                    </p:animEffect>
                                  </p:childTnLst>
                                </p:cTn>
                              </p:par>
                            </p:childTnLst>
                          </p:cTn>
                        </p:par>
                        <p:par>
                          <p:cTn id="128" fill="hold">
                            <p:stCondLst>
                              <p:cond delay="6500"/>
                            </p:stCondLst>
                            <p:childTnLst>
                              <p:par>
                                <p:cTn id="129" presetID="22" presetClass="entr" presetSubtype="8" fill="hold" grpId="0" nodeType="afterEffect">
                                  <p:stCondLst>
                                    <p:cond delay="1000"/>
                                  </p:stCondLst>
                                  <p:childTnLst>
                                    <p:set>
                                      <p:cBhvr>
                                        <p:cTn id="130" dur="1" fill="hold">
                                          <p:stCondLst>
                                            <p:cond delay="0"/>
                                          </p:stCondLst>
                                        </p:cTn>
                                        <p:tgtEl>
                                          <p:spTgt spid="257055"/>
                                        </p:tgtEl>
                                        <p:attrNameLst>
                                          <p:attrName>style.visibility</p:attrName>
                                        </p:attrNameLst>
                                      </p:cBhvr>
                                      <p:to>
                                        <p:strVal val="visible"/>
                                      </p:to>
                                    </p:set>
                                    <p:animEffect transition="in" filter="wipe(left)">
                                      <p:cBhvr>
                                        <p:cTn id="131" dur="500"/>
                                        <p:tgtEl>
                                          <p:spTgt spid="257055"/>
                                        </p:tgtEl>
                                      </p:cBhvr>
                                    </p:animEffect>
                                  </p:childTnLst>
                                </p:cTn>
                              </p:par>
                            </p:childTnLst>
                          </p:cTn>
                        </p:par>
                        <p:par>
                          <p:cTn id="132" fill="hold">
                            <p:stCondLst>
                              <p:cond delay="8000"/>
                            </p:stCondLst>
                            <p:childTnLst>
                              <p:par>
                                <p:cTn id="133" presetID="22" presetClass="entr" presetSubtype="8" fill="hold" grpId="0" nodeType="afterEffect">
                                  <p:stCondLst>
                                    <p:cond delay="1000"/>
                                  </p:stCondLst>
                                  <p:childTnLst>
                                    <p:set>
                                      <p:cBhvr>
                                        <p:cTn id="134" dur="1" fill="hold">
                                          <p:stCondLst>
                                            <p:cond delay="0"/>
                                          </p:stCondLst>
                                        </p:cTn>
                                        <p:tgtEl>
                                          <p:spTgt spid="257056"/>
                                        </p:tgtEl>
                                        <p:attrNameLst>
                                          <p:attrName>style.visibility</p:attrName>
                                        </p:attrNameLst>
                                      </p:cBhvr>
                                      <p:to>
                                        <p:strVal val="visible"/>
                                      </p:to>
                                    </p:set>
                                    <p:animEffect transition="in" filter="wipe(left)">
                                      <p:cBhvr>
                                        <p:cTn id="135" dur="500"/>
                                        <p:tgtEl>
                                          <p:spTgt spid="257056"/>
                                        </p:tgtEl>
                                      </p:cBhvr>
                                    </p:animEffect>
                                  </p:childTnLst>
                                </p:cTn>
                              </p:par>
                            </p:childTnLst>
                          </p:cTn>
                        </p:par>
                        <p:par>
                          <p:cTn id="136" fill="hold">
                            <p:stCondLst>
                              <p:cond delay="9500"/>
                            </p:stCondLst>
                            <p:childTnLst>
                              <p:par>
                                <p:cTn id="137" presetID="22" presetClass="entr" presetSubtype="8" fill="hold" grpId="0" nodeType="afterEffect">
                                  <p:stCondLst>
                                    <p:cond delay="1000"/>
                                  </p:stCondLst>
                                  <p:childTnLst>
                                    <p:set>
                                      <p:cBhvr>
                                        <p:cTn id="138" dur="1" fill="hold">
                                          <p:stCondLst>
                                            <p:cond delay="0"/>
                                          </p:stCondLst>
                                        </p:cTn>
                                        <p:tgtEl>
                                          <p:spTgt spid="257057"/>
                                        </p:tgtEl>
                                        <p:attrNameLst>
                                          <p:attrName>style.visibility</p:attrName>
                                        </p:attrNameLst>
                                      </p:cBhvr>
                                      <p:to>
                                        <p:strVal val="visible"/>
                                      </p:to>
                                    </p:set>
                                    <p:animEffect transition="in" filter="wipe(left)">
                                      <p:cBhvr>
                                        <p:cTn id="139" dur="500"/>
                                        <p:tgtEl>
                                          <p:spTgt spid="257057"/>
                                        </p:tgtEl>
                                      </p:cBhvr>
                                    </p:animEffect>
                                  </p:childTnLst>
                                </p:cTn>
                              </p:par>
                            </p:childTnLst>
                          </p:cTn>
                        </p:par>
                        <p:par>
                          <p:cTn id="140" fill="hold">
                            <p:stCondLst>
                              <p:cond delay="11000"/>
                            </p:stCondLst>
                            <p:childTnLst>
                              <p:par>
                                <p:cTn id="141" presetID="22" presetClass="entr" presetSubtype="8" fill="hold" grpId="0" nodeType="afterEffect">
                                  <p:stCondLst>
                                    <p:cond delay="1000"/>
                                  </p:stCondLst>
                                  <p:childTnLst>
                                    <p:set>
                                      <p:cBhvr>
                                        <p:cTn id="142" dur="1" fill="hold">
                                          <p:stCondLst>
                                            <p:cond delay="0"/>
                                          </p:stCondLst>
                                        </p:cTn>
                                        <p:tgtEl>
                                          <p:spTgt spid="257058"/>
                                        </p:tgtEl>
                                        <p:attrNameLst>
                                          <p:attrName>style.visibility</p:attrName>
                                        </p:attrNameLst>
                                      </p:cBhvr>
                                      <p:to>
                                        <p:strVal val="visible"/>
                                      </p:to>
                                    </p:set>
                                    <p:animEffect transition="in" filter="wipe(left)">
                                      <p:cBhvr>
                                        <p:cTn id="143" dur="500"/>
                                        <p:tgtEl>
                                          <p:spTgt spid="257058"/>
                                        </p:tgtEl>
                                      </p:cBhvr>
                                    </p:animEffect>
                                  </p:childTnLst>
                                </p:cTn>
                              </p:par>
                            </p:childTnLst>
                          </p:cTn>
                        </p:par>
                        <p:par>
                          <p:cTn id="144" fill="hold">
                            <p:stCondLst>
                              <p:cond delay="12500"/>
                            </p:stCondLst>
                            <p:childTnLst>
                              <p:par>
                                <p:cTn id="145" presetID="22" presetClass="entr" presetSubtype="8" fill="hold" grpId="0" nodeType="afterEffect">
                                  <p:stCondLst>
                                    <p:cond delay="1000"/>
                                  </p:stCondLst>
                                  <p:childTnLst>
                                    <p:set>
                                      <p:cBhvr>
                                        <p:cTn id="146" dur="1" fill="hold">
                                          <p:stCondLst>
                                            <p:cond delay="0"/>
                                          </p:stCondLst>
                                        </p:cTn>
                                        <p:tgtEl>
                                          <p:spTgt spid="257059"/>
                                        </p:tgtEl>
                                        <p:attrNameLst>
                                          <p:attrName>style.visibility</p:attrName>
                                        </p:attrNameLst>
                                      </p:cBhvr>
                                      <p:to>
                                        <p:strVal val="visible"/>
                                      </p:to>
                                    </p:set>
                                    <p:animEffect transition="in" filter="wipe(left)">
                                      <p:cBhvr>
                                        <p:cTn id="147" dur="500"/>
                                        <p:tgtEl>
                                          <p:spTgt spid="257059"/>
                                        </p:tgtEl>
                                      </p:cBhvr>
                                    </p:animEffect>
                                  </p:childTnLst>
                                </p:cTn>
                              </p:par>
                            </p:childTnLst>
                          </p:cTn>
                        </p:par>
                        <p:par>
                          <p:cTn id="148" fill="hold">
                            <p:stCondLst>
                              <p:cond delay="14000"/>
                            </p:stCondLst>
                            <p:childTnLst>
                              <p:par>
                                <p:cTn id="149" presetID="22" presetClass="entr" presetSubtype="8" fill="hold" grpId="0" nodeType="afterEffect">
                                  <p:stCondLst>
                                    <p:cond delay="1000"/>
                                  </p:stCondLst>
                                  <p:childTnLst>
                                    <p:set>
                                      <p:cBhvr>
                                        <p:cTn id="150" dur="1" fill="hold">
                                          <p:stCondLst>
                                            <p:cond delay="0"/>
                                          </p:stCondLst>
                                        </p:cTn>
                                        <p:tgtEl>
                                          <p:spTgt spid="257060"/>
                                        </p:tgtEl>
                                        <p:attrNameLst>
                                          <p:attrName>style.visibility</p:attrName>
                                        </p:attrNameLst>
                                      </p:cBhvr>
                                      <p:to>
                                        <p:strVal val="visible"/>
                                      </p:to>
                                    </p:set>
                                    <p:animEffect transition="in" filter="wipe(left)">
                                      <p:cBhvr>
                                        <p:cTn id="151" dur="500"/>
                                        <p:tgtEl>
                                          <p:spTgt spid="257060"/>
                                        </p:tgtEl>
                                      </p:cBhvr>
                                    </p:animEffect>
                                  </p:childTnLst>
                                </p:cTn>
                              </p:par>
                            </p:childTnLst>
                          </p:cTn>
                        </p:par>
                        <p:par>
                          <p:cTn id="152" fill="hold">
                            <p:stCondLst>
                              <p:cond delay="15500"/>
                            </p:stCondLst>
                            <p:childTnLst>
                              <p:par>
                                <p:cTn id="153" presetID="22" presetClass="entr" presetSubtype="8" fill="hold" grpId="0" nodeType="afterEffect">
                                  <p:stCondLst>
                                    <p:cond delay="1000"/>
                                  </p:stCondLst>
                                  <p:childTnLst>
                                    <p:set>
                                      <p:cBhvr>
                                        <p:cTn id="154" dur="1" fill="hold">
                                          <p:stCondLst>
                                            <p:cond delay="0"/>
                                          </p:stCondLst>
                                        </p:cTn>
                                        <p:tgtEl>
                                          <p:spTgt spid="257063"/>
                                        </p:tgtEl>
                                        <p:attrNameLst>
                                          <p:attrName>style.visibility</p:attrName>
                                        </p:attrNameLst>
                                      </p:cBhvr>
                                      <p:to>
                                        <p:strVal val="visible"/>
                                      </p:to>
                                    </p:set>
                                    <p:animEffect transition="in" filter="wipe(left)">
                                      <p:cBhvr>
                                        <p:cTn id="155" dur="500"/>
                                        <p:tgtEl>
                                          <p:spTgt spid="257063"/>
                                        </p:tgtEl>
                                      </p:cBhvr>
                                    </p:animEffect>
                                  </p:childTnLst>
                                </p:cTn>
                              </p:par>
                            </p:childTnLst>
                          </p:cTn>
                        </p:par>
                        <p:par>
                          <p:cTn id="156" fill="hold">
                            <p:stCondLst>
                              <p:cond delay="17000"/>
                            </p:stCondLst>
                            <p:childTnLst>
                              <p:par>
                                <p:cTn id="157" presetID="22" presetClass="entr" presetSubtype="8" fill="hold" grpId="0" nodeType="afterEffect">
                                  <p:stCondLst>
                                    <p:cond delay="1000"/>
                                  </p:stCondLst>
                                  <p:childTnLst>
                                    <p:set>
                                      <p:cBhvr>
                                        <p:cTn id="158" dur="1" fill="hold">
                                          <p:stCondLst>
                                            <p:cond delay="0"/>
                                          </p:stCondLst>
                                        </p:cTn>
                                        <p:tgtEl>
                                          <p:spTgt spid="257064"/>
                                        </p:tgtEl>
                                        <p:attrNameLst>
                                          <p:attrName>style.visibility</p:attrName>
                                        </p:attrNameLst>
                                      </p:cBhvr>
                                      <p:to>
                                        <p:strVal val="visible"/>
                                      </p:to>
                                    </p:set>
                                    <p:animEffect transition="in" filter="wipe(left)">
                                      <p:cBhvr>
                                        <p:cTn id="159" dur="500"/>
                                        <p:tgtEl>
                                          <p:spTgt spid="257064"/>
                                        </p:tgtEl>
                                      </p:cBhvr>
                                    </p:animEffect>
                                  </p:childTnLst>
                                </p:cTn>
                              </p:par>
                            </p:childTnLst>
                          </p:cTn>
                        </p:par>
                        <p:par>
                          <p:cTn id="160" fill="hold">
                            <p:stCondLst>
                              <p:cond delay="18500"/>
                            </p:stCondLst>
                            <p:childTnLst>
                              <p:par>
                                <p:cTn id="161" presetID="22" presetClass="entr" presetSubtype="8" fill="hold" grpId="0" nodeType="afterEffect">
                                  <p:stCondLst>
                                    <p:cond delay="1000"/>
                                  </p:stCondLst>
                                  <p:childTnLst>
                                    <p:set>
                                      <p:cBhvr>
                                        <p:cTn id="162" dur="1" fill="hold">
                                          <p:stCondLst>
                                            <p:cond delay="0"/>
                                          </p:stCondLst>
                                        </p:cTn>
                                        <p:tgtEl>
                                          <p:spTgt spid="257065"/>
                                        </p:tgtEl>
                                        <p:attrNameLst>
                                          <p:attrName>style.visibility</p:attrName>
                                        </p:attrNameLst>
                                      </p:cBhvr>
                                      <p:to>
                                        <p:strVal val="visible"/>
                                      </p:to>
                                    </p:set>
                                    <p:animEffect transition="in" filter="wipe(left)">
                                      <p:cBhvr>
                                        <p:cTn id="163" dur="500"/>
                                        <p:tgtEl>
                                          <p:spTgt spid="257065"/>
                                        </p:tgtEl>
                                      </p:cBhvr>
                                    </p:animEffect>
                                  </p:childTnLst>
                                </p:cTn>
                              </p:par>
                            </p:childTnLst>
                          </p:cTn>
                        </p:par>
                        <p:par>
                          <p:cTn id="164" fill="hold">
                            <p:stCondLst>
                              <p:cond delay="20000"/>
                            </p:stCondLst>
                            <p:childTnLst>
                              <p:par>
                                <p:cTn id="165" presetID="22" presetClass="entr" presetSubtype="8" fill="hold" grpId="0" nodeType="afterEffect">
                                  <p:stCondLst>
                                    <p:cond delay="1000"/>
                                  </p:stCondLst>
                                  <p:childTnLst>
                                    <p:set>
                                      <p:cBhvr>
                                        <p:cTn id="166" dur="1" fill="hold">
                                          <p:stCondLst>
                                            <p:cond delay="0"/>
                                          </p:stCondLst>
                                        </p:cTn>
                                        <p:tgtEl>
                                          <p:spTgt spid="257066"/>
                                        </p:tgtEl>
                                        <p:attrNameLst>
                                          <p:attrName>style.visibility</p:attrName>
                                        </p:attrNameLst>
                                      </p:cBhvr>
                                      <p:to>
                                        <p:strVal val="visible"/>
                                      </p:to>
                                    </p:set>
                                    <p:animEffect transition="in" filter="wipe(left)">
                                      <p:cBhvr>
                                        <p:cTn id="167" dur="500"/>
                                        <p:tgtEl>
                                          <p:spTgt spid="257066"/>
                                        </p:tgtEl>
                                      </p:cBhvr>
                                    </p:animEffect>
                                  </p:childTnLst>
                                </p:cTn>
                              </p:par>
                            </p:childTnLst>
                          </p:cTn>
                        </p:par>
                        <p:par>
                          <p:cTn id="168" fill="hold">
                            <p:stCondLst>
                              <p:cond delay="21500"/>
                            </p:stCondLst>
                            <p:childTnLst>
                              <p:par>
                                <p:cTn id="169" presetID="22" presetClass="entr" presetSubtype="8" fill="hold" grpId="0" nodeType="afterEffect">
                                  <p:stCondLst>
                                    <p:cond delay="1000"/>
                                  </p:stCondLst>
                                  <p:childTnLst>
                                    <p:set>
                                      <p:cBhvr>
                                        <p:cTn id="170" dur="1" fill="hold">
                                          <p:stCondLst>
                                            <p:cond delay="0"/>
                                          </p:stCondLst>
                                        </p:cTn>
                                        <p:tgtEl>
                                          <p:spTgt spid="257067"/>
                                        </p:tgtEl>
                                        <p:attrNameLst>
                                          <p:attrName>style.visibility</p:attrName>
                                        </p:attrNameLst>
                                      </p:cBhvr>
                                      <p:to>
                                        <p:strVal val="visible"/>
                                      </p:to>
                                    </p:set>
                                    <p:animEffect transition="in" filter="wipe(left)">
                                      <p:cBhvr>
                                        <p:cTn id="171" dur="500"/>
                                        <p:tgtEl>
                                          <p:spTgt spid="257067"/>
                                        </p:tgtEl>
                                      </p:cBhvr>
                                    </p:animEffect>
                                  </p:childTnLst>
                                </p:cTn>
                              </p:par>
                            </p:childTnLst>
                          </p:cTn>
                        </p:par>
                        <p:par>
                          <p:cTn id="172" fill="hold">
                            <p:stCondLst>
                              <p:cond delay="23000"/>
                            </p:stCondLst>
                            <p:childTnLst>
                              <p:par>
                                <p:cTn id="173" presetID="22" presetClass="entr" presetSubtype="8" fill="hold" grpId="0" nodeType="afterEffect">
                                  <p:stCondLst>
                                    <p:cond delay="1000"/>
                                  </p:stCondLst>
                                  <p:childTnLst>
                                    <p:set>
                                      <p:cBhvr>
                                        <p:cTn id="174" dur="1" fill="hold">
                                          <p:stCondLst>
                                            <p:cond delay="0"/>
                                          </p:stCondLst>
                                        </p:cTn>
                                        <p:tgtEl>
                                          <p:spTgt spid="257068"/>
                                        </p:tgtEl>
                                        <p:attrNameLst>
                                          <p:attrName>style.visibility</p:attrName>
                                        </p:attrNameLst>
                                      </p:cBhvr>
                                      <p:to>
                                        <p:strVal val="visible"/>
                                      </p:to>
                                    </p:set>
                                    <p:animEffect transition="in" filter="wipe(left)">
                                      <p:cBhvr>
                                        <p:cTn id="175" dur="500"/>
                                        <p:tgtEl>
                                          <p:spTgt spid="257068"/>
                                        </p:tgtEl>
                                      </p:cBhvr>
                                    </p:animEffect>
                                  </p:childTnLst>
                                </p:cTn>
                              </p:par>
                            </p:childTnLst>
                          </p:cTn>
                        </p:par>
                        <p:par>
                          <p:cTn id="176" fill="hold">
                            <p:stCondLst>
                              <p:cond delay="24500"/>
                            </p:stCondLst>
                            <p:childTnLst>
                              <p:par>
                                <p:cTn id="177" presetID="22" presetClass="entr" presetSubtype="8" fill="hold" grpId="0" nodeType="afterEffect">
                                  <p:stCondLst>
                                    <p:cond delay="1000"/>
                                  </p:stCondLst>
                                  <p:childTnLst>
                                    <p:set>
                                      <p:cBhvr>
                                        <p:cTn id="178" dur="1" fill="hold">
                                          <p:stCondLst>
                                            <p:cond delay="0"/>
                                          </p:stCondLst>
                                        </p:cTn>
                                        <p:tgtEl>
                                          <p:spTgt spid="257069"/>
                                        </p:tgtEl>
                                        <p:attrNameLst>
                                          <p:attrName>style.visibility</p:attrName>
                                        </p:attrNameLst>
                                      </p:cBhvr>
                                      <p:to>
                                        <p:strVal val="visible"/>
                                      </p:to>
                                    </p:set>
                                    <p:animEffect transition="in" filter="wipe(left)">
                                      <p:cBhvr>
                                        <p:cTn id="179" dur="500"/>
                                        <p:tgtEl>
                                          <p:spTgt spid="257069"/>
                                        </p:tgtEl>
                                      </p:cBhvr>
                                    </p:animEffect>
                                  </p:childTnLst>
                                </p:cTn>
                              </p:par>
                            </p:childTnLst>
                          </p:cTn>
                        </p:par>
                        <p:par>
                          <p:cTn id="180" fill="hold">
                            <p:stCondLst>
                              <p:cond delay="26000"/>
                            </p:stCondLst>
                            <p:childTnLst>
                              <p:par>
                                <p:cTn id="181" presetID="22" presetClass="entr" presetSubtype="8" fill="hold" grpId="0" nodeType="afterEffect">
                                  <p:stCondLst>
                                    <p:cond delay="1000"/>
                                  </p:stCondLst>
                                  <p:childTnLst>
                                    <p:set>
                                      <p:cBhvr>
                                        <p:cTn id="182" dur="1" fill="hold">
                                          <p:stCondLst>
                                            <p:cond delay="0"/>
                                          </p:stCondLst>
                                        </p:cTn>
                                        <p:tgtEl>
                                          <p:spTgt spid="257070"/>
                                        </p:tgtEl>
                                        <p:attrNameLst>
                                          <p:attrName>style.visibility</p:attrName>
                                        </p:attrNameLst>
                                      </p:cBhvr>
                                      <p:to>
                                        <p:strVal val="visible"/>
                                      </p:to>
                                    </p:set>
                                    <p:animEffect transition="in" filter="wipe(left)">
                                      <p:cBhvr>
                                        <p:cTn id="183" dur="500"/>
                                        <p:tgtEl>
                                          <p:spTgt spid="257070"/>
                                        </p:tgtEl>
                                      </p:cBhvr>
                                    </p:animEffect>
                                  </p:childTnLst>
                                </p:cTn>
                              </p:par>
                            </p:childTnLst>
                          </p:cTn>
                        </p:par>
                        <p:par>
                          <p:cTn id="184" fill="hold">
                            <p:stCondLst>
                              <p:cond delay="27500"/>
                            </p:stCondLst>
                            <p:childTnLst>
                              <p:par>
                                <p:cTn id="185" presetID="22" presetClass="entr" presetSubtype="8" fill="hold" grpId="0" nodeType="afterEffect">
                                  <p:stCondLst>
                                    <p:cond delay="1000"/>
                                  </p:stCondLst>
                                  <p:childTnLst>
                                    <p:set>
                                      <p:cBhvr>
                                        <p:cTn id="186" dur="1" fill="hold">
                                          <p:stCondLst>
                                            <p:cond delay="0"/>
                                          </p:stCondLst>
                                        </p:cTn>
                                        <p:tgtEl>
                                          <p:spTgt spid="257071"/>
                                        </p:tgtEl>
                                        <p:attrNameLst>
                                          <p:attrName>style.visibility</p:attrName>
                                        </p:attrNameLst>
                                      </p:cBhvr>
                                      <p:to>
                                        <p:strVal val="visible"/>
                                      </p:to>
                                    </p:set>
                                    <p:animEffect transition="in" filter="wipe(left)">
                                      <p:cBhvr>
                                        <p:cTn id="187" dur="500"/>
                                        <p:tgtEl>
                                          <p:spTgt spid="257071"/>
                                        </p:tgtEl>
                                      </p:cBhvr>
                                    </p:animEffect>
                                  </p:childTnLst>
                                </p:cTn>
                              </p:par>
                            </p:childTnLst>
                          </p:cTn>
                        </p:par>
                        <p:par>
                          <p:cTn id="188" fill="hold">
                            <p:stCondLst>
                              <p:cond delay="29000"/>
                            </p:stCondLst>
                            <p:childTnLst>
                              <p:par>
                                <p:cTn id="189" presetID="22" presetClass="entr" presetSubtype="8" fill="hold" grpId="0" nodeType="afterEffect">
                                  <p:stCondLst>
                                    <p:cond delay="1000"/>
                                  </p:stCondLst>
                                  <p:childTnLst>
                                    <p:set>
                                      <p:cBhvr>
                                        <p:cTn id="190" dur="1" fill="hold">
                                          <p:stCondLst>
                                            <p:cond delay="0"/>
                                          </p:stCondLst>
                                        </p:cTn>
                                        <p:tgtEl>
                                          <p:spTgt spid="257062"/>
                                        </p:tgtEl>
                                        <p:attrNameLst>
                                          <p:attrName>style.visibility</p:attrName>
                                        </p:attrNameLst>
                                      </p:cBhvr>
                                      <p:to>
                                        <p:strVal val="visible"/>
                                      </p:to>
                                    </p:set>
                                    <p:animEffect transition="in" filter="wipe(left)">
                                      <p:cBhvr>
                                        <p:cTn id="191" dur="500"/>
                                        <p:tgtEl>
                                          <p:spTgt spid="257062"/>
                                        </p:tgtEl>
                                      </p:cBhvr>
                                    </p:animEffect>
                                  </p:childTnLst>
                                </p:cTn>
                              </p:par>
                            </p:childTnLst>
                          </p:cTn>
                        </p:par>
                        <p:par>
                          <p:cTn id="192" fill="hold">
                            <p:stCondLst>
                              <p:cond delay="30500"/>
                            </p:stCondLst>
                            <p:childTnLst>
                              <p:par>
                                <p:cTn id="193" presetID="22" presetClass="entr" presetSubtype="8" fill="hold" grpId="0" nodeType="afterEffect">
                                  <p:stCondLst>
                                    <p:cond delay="1000"/>
                                  </p:stCondLst>
                                  <p:childTnLst>
                                    <p:set>
                                      <p:cBhvr>
                                        <p:cTn id="194" dur="1" fill="hold">
                                          <p:stCondLst>
                                            <p:cond delay="0"/>
                                          </p:stCondLst>
                                        </p:cTn>
                                        <p:tgtEl>
                                          <p:spTgt spid="257061"/>
                                        </p:tgtEl>
                                        <p:attrNameLst>
                                          <p:attrName>style.visibility</p:attrName>
                                        </p:attrNameLst>
                                      </p:cBhvr>
                                      <p:to>
                                        <p:strVal val="visible"/>
                                      </p:to>
                                    </p:set>
                                    <p:animEffect transition="in" filter="wipe(left)">
                                      <p:cBhvr>
                                        <p:cTn id="195" dur="500"/>
                                        <p:tgtEl>
                                          <p:spTgt spid="257061"/>
                                        </p:tgtEl>
                                      </p:cBhvr>
                                    </p:animEffect>
                                  </p:childTnLst>
                                </p:cTn>
                              </p:par>
                            </p:childTnLst>
                          </p:cTn>
                        </p:par>
                        <p:par>
                          <p:cTn id="196" fill="hold">
                            <p:stCondLst>
                              <p:cond delay="32000"/>
                            </p:stCondLst>
                            <p:childTnLst>
                              <p:par>
                                <p:cTn id="197" presetID="22" presetClass="entr" presetSubtype="8" fill="hold" nodeType="afterEffect">
                                  <p:stCondLst>
                                    <p:cond delay="1000"/>
                                  </p:stCondLst>
                                  <p:childTnLst>
                                    <p:set>
                                      <p:cBhvr>
                                        <p:cTn id="198" dur="1" fill="hold">
                                          <p:stCondLst>
                                            <p:cond delay="0"/>
                                          </p:stCondLst>
                                        </p:cTn>
                                        <p:tgtEl>
                                          <p:spTgt spid="257073"/>
                                        </p:tgtEl>
                                        <p:attrNameLst>
                                          <p:attrName>style.visibility</p:attrName>
                                        </p:attrNameLst>
                                      </p:cBhvr>
                                      <p:to>
                                        <p:strVal val="visible"/>
                                      </p:to>
                                    </p:set>
                                    <p:animEffect transition="in" filter="wipe(left)">
                                      <p:cBhvr>
                                        <p:cTn id="199" dur="500"/>
                                        <p:tgtEl>
                                          <p:spTgt spid="257073"/>
                                        </p:tgtEl>
                                      </p:cBhvr>
                                    </p:animEffect>
                                  </p:childTnLst>
                                </p:cTn>
                              </p:par>
                            </p:childTnLst>
                          </p:cTn>
                        </p:par>
                        <p:par>
                          <p:cTn id="200" fill="hold">
                            <p:stCondLst>
                              <p:cond delay="33500"/>
                            </p:stCondLst>
                            <p:childTnLst>
                              <p:par>
                                <p:cTn id="201" presetID="22" presetClass="entr" presetSubtype="8" fill="hold" nodeType="afterEffect">
                                  <p:stCondLst>
                                    <p:cond delay="1000"/>
                                  </p:stCondLst>
                                  <p:childTnLst>
                                    <p:set>
                                      <p:cBhvr>
                                        <p:cTn id="202" dur="1" fill="hold">
                                          <p:stCondLst>
                                            <p:cond delay="0"/>
                                          </p:stCondLst>
                                        </p:cTn>
                                        <p:tgtEl>
                                          <p:spTgt spid="257072"/>
                                        </p:tgtEl>
                                        <p:attrNameLst>
                                          <p:attrName>style.visibility</p:attrName>
                                        </p:attrNameLst>
                                      </p:cBhvr>
                                      <p:to>
                                        <p:strVal val="visible"/>
                                      </p:to>
                                    </p:set>
                                    <p:animEffect transition="in" filter="wipe(left)">
                                      <p:cBhvr>
                                        <p:cTn id="203" dur="500"/>
                                        <p:tgtEl>
                                          <p:spTgt spid="257072"/>
                                        </p:tgtEl>
                                      </p:cBhvr>
                                    </p:animEffect>
                                  </p:childTnLst>
                                </p:cTn>
                              </p:par>
                            </p:childTnLst>
                          </p:cTn>
                        </p:par>
                        <p:par>
                          <p:cTn id="204" fill="hold">
                            <p:stCondLst>
                              <p:cond delay="35000"/>
                            </p:stCondLst>
                            <p:childTnLst>
                              <p:par>
                                <p:cTn id="205" presetID="22" presetClass="entr" presetSubtype="8" fill="hold" nodeType="afterEffect">
                                  <p:stCondLst>
                                    <p:cond delay="1000"/>
                                  </p:stCondLst>
                                  <p:childTnLst>
                                    <p:set>
                                      <p:cBhvr>
                                        <p:cTn id="206" dur="1" fill="hold">
                                          <p:stCondLst>
                                            <p:cond delay="0"/>
                                          </p:stCondLst>
                                        </p:cTn>
                                        <p:tgtEl>
                                          <p:spTgt spid="257074"/>
                                        </p:tgtEl>
                                        <p:attrNameLst>
                                          <p:attrName>style.visibility</p:attrName>
                                        </p:attrNameLst>
                                      </p:cBhvr>
                                      <p:to>
                                        <p:strVal val="visible"/>
                                      </p:to>
                                    </p:set>
                                    <p:animEffect transition="in" filter="wipe(left)">
                                      <p:cBhvr>
                                        <p:cTn id="207" dur="500"/>
                                        <p:tgtEl>
                                          <p:spTgt spid="257074"/>
                                        </p:tgtEl>
                                      </p:cBhvr>
                                    </p:animEffect>
                                  </p:childTnLst>
                                </p:cTn>
                              </p:par>
                            </p:childTnLst>
                          </p:cTn>
                        </p:par>
                        <p:par>
                          <p:cTn id="208" fill="hold">
                            <p:stCondLst>
                              <p:cond delay="36500"/>
                            </p:stCondLst>
                            <p:childTnLst>
                              <p:par>
                                <p:cTn id="209" presetID="22" presetClass="entr" presetSubtype="8" fill="hold" nodeType="afterEffect">
                                  <p:stCondLst>
                                    <p:cond delay="1000"/>
                                  </p:stCondLst>
                                  <p:childTnLst>
                                    <p:set>
                                      <p:cBhvr>
                                        <p:cTn id="210" dur="1" fill="hold">
                                          <p:stCondLst>
                                            <p:cond delay="0"/>
                                          </p:stCondLst>
                                        </p:cTn>
                                        <p:tgtEl>
                                          <p:spTgt spid="257075"/>
                                        </p:tgtEl>
                                        <p:attrNameLst>
                                          <p:attrName>style.visibility</p:attrName>
                                        </p:attrNameLst>
                                      </p:cBhvr>
                                      <p:to>
                                        <p:strVal val="visible"/>
                                      </p:to>
                                    </p:set>
                                    <p:animEffect transition="in" filter="wipe(left)">
                                      <p:cBhvr>
                                        <p:cTn id="211" dur="500"/>
                                        <p:tgtEl>
                                          <p:spTgt spid="257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nimBg="1"/>
      <p:bldP spid="257027" grpId="0" animBg="1"/>
      <p:bldP spid="257029" grpId="0" autoUpdateAnimBg="0"/>
      <p:bldP spid="257030" grpId="0" autoUpdateAnimBg="0"/>
      <p:bldP spid="257031" grpId="0" autoUpdateAnimBg="0"/>
      <p:bldP spid="257032" grpId="0" autoUpdateAnimBg="0"/>
      <p:bldP spid="257033" grpId="0" autoUpdateAnimBg="0"/>
      <p:bldP spid="257034" grpId="0" autoUpdateAnimBg="0"/>
      <p:bldP spid="257035" grpId="0" autoUpdateAnimBg="0"/>
      <p:bldP spid="257036" grpId="0" autoUpdateAnimBg="0"/>
      <p:bldP spid="257037" grpId="0" autoUpdateAnimBg="0"/>
      <p:bldP spid="257038" grpId="0" autoUpdateAnimBg="0"/>
      <p:bldP spid="257039" grpId="0" autoUpdateAnimBg="0"/>
      <p:bldP spid="257040" grpId="0" autoUpdateAnimBg="0"/>
      <p:bldP spid="257041" grpId="0" autoUpdateAnimBg="0"/>
      <p:bldP spid="257042" grpId="0" autoUpdateAnimBg="0"/>
      <p:bldP spid="257043" grpId="0" autoUpdateAnimBg="0"/>
      <p:bldP spid="257044" grpId="0" autoUpdateAnimBg="0"/>
      <p:bldP spid="257045" grpId="0" autoUpdateAnimBg="0"/>
      <p:bldP spid="257046" grpId="0" autoUpdateAnimBg="0"/>
      <p:bldP spid="257048" grpId="0" animBg="1"/>
      <p:bldP spid="257049" grpId="0" animBg="1"/>
      <p:bldP spid="257050" grpId="0" autoUpdateAnimBg="0"/>
      <p:bldP spid="257051" grpId="0" autoUpdateAnimBg="0"/>
      <p:bldP spid="257052" grpId="0" autoUpdateAnimBg="0"/>
      <p:bldP spid="257053" grpId="0" autoUpdateAnimBg="0"/>
      <p:bldP spid="257054" grpId="0" autoUpdateAnimBg="0"/>
      <p:bldP spid="257055" grpId="0" autoUpdateAnimBg="0"/>
      <p:bldP spid="257056" grpId="0" autoUpdateAnimBg="0"/>
      <p:bldP spid="257057" grpId="0" autoUpdateAnimBg="0"/>
      <p:bldP spid="257058" grpId="0" autoUpdateAnimBg="0"/>
      <p:bldP spid="257059" grpId="0" autoUpdateAnimBg="0"/>
      <p:bldP spid="257060" grpId="0" autoUpdateAnimBg="0"/>
      <p:bldP spid="257061" grpId="0" autoUpdateAnimBg="0"/>
      <p:bldP spid="257062" grpId="0" autoUpdateAnimBg="0"/>
      <p:bldP spid="257063" grpId="0" autoUpdateAnimBg="0"/>
      <p:bldP spid="257064" grpId="0" autoUpdateAnimBg="0"/>
      <p:bldP spid="257065" grpId="0" autoUpdateAnimBg="0"/>
      <p:bldP spid="257066" grpId="0" autoUpdateAnimBg="0"/>
      <p:bldP spid="257067" grpId="0" autoUpdateAnimBg="0"/>
      <p:bldP spid="257068" grpId="0" autoUpdateAnimBg="0"/>
      <p:bldP spid="257069" grpId="0" autoUpdateAnimBg="0"/>
      <p:bldP spid="257070" grpId="0" autoUpdateAnimBg="0"/>
      <p:bldP spid="25707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Text Box 3"/>
          <p:cNvSpPr txBox="1">
            <a:spLocks noChangeArrowheads="1"/>
          </p:cNvSpPr>
          <p:nvPr/>
        </p:nvSpPr>
        <p:spPr bwMode="auto">
          <a:xfrm>
            <a:off x="357158" y="2285992"/>
            <a:ext cx="8458200" cy="3551165"/>
          </a:xfrm>
          <a:prstGeom prst="rect">
            <a:avLst/>
          </a:prstGeom>
          <a:noFill/>
          <a:ln w="9525">
            <a:noFill/>
            <a:miter lim="800000"/>
            <a:headEnd/>
            <a:tailEnd/>
          </a:ln>
          <a:effectLst/>
        </p:spPr>
        <p:txBody>
          <a:bodyPr>
            <a:spAutoFit/>
          </a:bodyPr>
          <a:lstStyle/>
          <a:p>
            <a:pPr>
              <a:lnSpc>
                <a:spcPct val="130000"/>
              </a:lnSpc>
            </a:pPr>
            <a:r>
              <a:rPr lang="en-US" altLang="zh-CN" sz="3600" b="1" dirty="0">
                <a:solidFill>
                  <a:srgbClr val="000099"/>
                </a:solidFill>
                <a:latin typeface="楷体_GB2312" pitchFamily="49" charset="-122"/>
                <a:ea typeface="楷体_GB2312" pitchFamily="49" charset="-122"/>
              </a:rPr>
              <a:t>   </a:t>
            </a:r>
            <a:r>
              <a:rPr lang="zh-CN" altLang="en-US" b="1" dirty="0">
                <a:solidFill>
                  <a:srgbClr val="000099"/>
                </a:solidFill>
                <a:latin typeface="楷体_GB2312" pitchFamily="49" charset="-122"/>
                <a:ea typeface="楷体_GB2312" pitchFamily="49" charset="-122"/>
              </a:rPr>
              <a:t>从某顶点</a:t>
            </a:r>
            <a:r>
              <a:rPr lang="en-US" altLang="zh-CN" b="1" dirty="0">
                <a:solidFill>
                  <a:srgbClr val="000099"/>
                </a:solidFill>
                <a:latin typeface="楷体_GB2312" pitchFamily="49" charset="-122"/>
                <a:ea typeface="楷体_GB2312" pitchFamily="49" charset="-122"/>
              </a:rPr>
              <a:t>(</a:t>
            </a:r>
            <a:r>
              <a:rPr lang="zh-CN" altLang="en-US" b="1" dirty="0">
                <a:solidFill>
                  <a:srgbClr val="000099"/>
                </a:solidFill>
                <a:latin typeface="楷体_GB2312" pitchFamily="49" charset="-122"/>
                <a:ea typeface="楷体_GB2312" pitchFamily="49" charset="-122"/>
              </a:rPr>
              <a:t>源点</a:t>
            </a:r>
            <a:r>
              <a:rPr lang="en-US" altLang="zh-CN" b="1" dirty="0">
                <a:solidFill>
                  <a:srgbClr val="000099"/>
                </a:solidFill>
                <a:latin typeface="楷体_GB2312" pitchFamily="49" charset="-122"/>
                <a:ea typeface="楷体_GB2312" pitchFamily="49" charset="-122"/>
              </a:rPr>
              <a:t>)</a:t>
            </a:r>
            <a:r>
              <a:rPr lang="zh-CN" altLang="en-US" b="1" dirty="0">
                <a:solidFill>
                  <a:srgbClr val="000099"/>
                </a:solidFill>
                <a:latin typeface="楷体_GB2312" pitchFamily="49" charset="-122"/>
                <a:ea typeface="楷体_GB2312" pitchFamily="49" charset="-122"/>
              </a:rPr>
              <a:t>出发到另一顶点</a:t>
            </a:r>
            <a:r>
              <a:rPr lang="en-US" altLang="zh-CN" b="1" dirty="0">
                <a:solidFill>
                  <a:srgbClr val="000099"/>
                </a:solidFill>
                <a:latin typeface="楷体_GB2312" pitchFamily="49" charset="-122"/>
                <a:ea typeface="楷体_GB2312" pitchFamily="49" charset="-122"/>
              </a:rPr>
              <a:t>(</a:t>
            </a:r>
            <a:r>
              <a:rPr lang="zh-CN" altLang="en-US" b="1" dirty="0">
                <a:solidFill>
                  <a:srgbClr val="000099"/>
                </a:solidFill>
                <a:latin typeface="楷体_GB2312" pitchFamily="49" charset="-122"/>
                <a:ea typeface="楷体_GB2312" pitchFamily="49" charset="-122"/>
              </a:rPr>
              <a:t>目的点</a:t>
            </a:r>
            <a:r>
              <a:rPr lang="en-US" altLang="zh-CN" b="1" dirty="0">
                <a:solidFill>
                  <a:srgbClr val="000099"/>
                </a:solidFill>
                <a:latin typeface="楷体_GB2312" pitchFamily="49" charset="-122"/>
                <a:ea typeface="楷体_GB2312" pitchFamily="49" charset="-122"/>
              </a:rPr>
              <a:t>)</a:t>
            </a:r>
            <a:r>
              <a:rPr lang="zh-CN" altLang="en-US" b="1" dirty="0">
                <a:solidFill>
                  <a:srgbClr val="000099"/>
                </a:solidFill>
                <a:latin typeface="楷体_GB2312" pitchFamily="49" charset="-122"/>
                <a:ea typeface="楷体_GB2312" pitchFamily="49" charset="-122"/>
              </a:rPr>
              <a:t>的路径中</a:t>
            </a:r>
            <a:r>
              <a:rPr lang="en-US" altLang="zh-CN" b="1" dirty="0">
                <a:solidFill>
                  <a:srgbClr val="000099"/>
                </a:solidFill>
                <a:latin typeface="楷体_GB2312" pitchFamily="49" charset="-122"/>
                <a:ea typeface="楷体_GB2312" pitchFamily="49" charset="-122"/>
              </a:rPr>
              <a:t>,</a:t>
            </a:r>
            <a:r>
              <a:rPr lang="zh-CN" altLang="en-US" b="1" dirty="0">
                <a:solidFill>
                  <a:srgbClr val="000099"/>
                </a:solidFill>
                <a:latin typeface="楷体_GB2312" pitchFamily="49" charset="-122"/>
                <a:ea typeface="楷体_GB2312" pitchFamily="49" charset="-122"/>
              </a:rPr>
              <a:t>有一条各边</a:t>
            </a:r>
            <a:r>
              <a:rPr lang="en-US" altLang="zh-CN" b="1" dirty="0">
                <a:solidFill>
                  <a:srgbClr val="000099"/>
                </a:solidFill>
                <a:latin typeface="楷体_GB2312" pitchFamily="49" charset="-122"/>
                <a:ea typeface="楷体_GB2312" pitchFamily="49" charset="-122"/>
              </a:rPr>
              <a:t>(</a:t>
            </a:r>
            <a:r>
              <a:rPr lang="zh-CN" altLang="en-US" b="1" dirty="0">
                <a:solidFill>
                  <a:srgbClr val="000099"/>
                </a:solidFill>
                <a:latin typeface="楷体_GB2312" pitchFamily="49" charset="-122"/>
                <a:ea typeface="楷体_GB2312" pitchFamily="49" charset="-122"/>
              </a:rPr>
              <a:t>或弧</a:t>
            </a:r>
            <a:r>
              <a:rPr lang="en-US" altLang="zh-CN" b="1" dirty="0">
                <a:solidFill>
                  <a:srgbClr val="000099"/>
                </a:solidFill>
                <a:latin typeface="楷体_GB2312" pitchFamily="49" charset="-122"/>
                <a:ea typeface="楷体_GB2312" pitchFamily="49" charset="-122"/>
              </a:rPr>
              <a:t>)</a:t>
            </a:r>
            <a:r>
              <a:rPr lang="zh-CN" altLang="en-US" b="1" dirty="0">
                <a:solidFill>
                  <a:srgbClr val="800000"/>
                </a:solidFill>
                <a:latin typeface="楷体_GB2312" pitchFamily="49" charset="-122"/>
                <a:ea typeface="楷体_GB2312" pitchFamily="49" charset="-122"/>
              </a:rPr>
              <a:t>权值之和最小</a:t>
            </a:r>
            <a:r>
              <a:rPr lang="zh-CN" altLang="en-US" b="1" dirty="0">
                <a:solidFill>
                  <a:srgbClr val="000099"/>
                </a:solidFill>
                <a:latin typeface="楷体_GB2312" pitchFamily="49" charset="-122"/>
                <a:ea typeface="楷体_GB2312" pitchFamily="49" charset="-122"/>
              </a:rPr>
              <a:t>的路径称为最短路径。</a:t>
            </a:r>
          </a:p>
          <a:p>
            <a:pPr>
              <a:lnSpc>
                <a:spcPct val="130000"/>
              </a:lnSpc>
            </a:pPr>
            <a:r>
              <a:rPr lang="zh-CN" altLang="en-US" b="1" dirty="0">
                <a:solidFill>
                  <a:srgbClr val="000099"/>
                </a:solidFill>
                <a:ea typeface="楷体_GB2312" pitchFamily="49" charset="-122"/>
              </a:rPr>
              <a:t>     求最短路径问题可归为</a:t>
            </a:r>
            <a:r>
              <a:rPr lang="en-US" altLang="zh-CN" b="1" dirty="0">
                <a:solidFill>
                  <a:srgbClr val="000099"/>
                </a:solidFill>
                <a:ea typeface="楷体_GB2312" pitchFamily="49" charset="-122"/>
              </a:rPr>
              <a:t>:</a:t>
            </a:r>
          </a:p>
          <a:p>
            <a:pPr>
              <a:lnSpc>
                <a:spcPct val="130000"/>
              </a:lnSpc>
            </a:pPr>
            <a:r>
              <a:rPr lang="en-US" altLang="zh-CN" b="1" dirty="0">
                <a:solidFill>
                  <a:srgbClr val="FF0000"/>
                </a:solidFill>
                <a:ea typeface="楷体_GB2312" pitchFamily="49" charset="-122"/>
              </a:rPr>
              <a:t>◆</a:t>
            </a:r>
            <a:r>
              <a:rPr lang="en-US" altLang="zh-CN" b="1" dirty="0">
                <a:solidFill>
                  <a:srgbClr val="000099"/>
                </a:solidFill>
                <a:ea typeface="楷体_GB2312" pitchFamily="49" charset="-122"/>
              </a:rPr>
              <a:t>   </a:t>
            </a:r>
            <a:r>
              <a:rPr lang="zh-CN" altLang="en-US" b="1" dirty="0">
                <a:solidFill>
                  <a:srgbClr val="800000"/>
                </a:solidFill>
                <a:ea typeface="楷体_GB2312" pitchFamily="49" charset="-122"/>
              </a:rPr>
              <a:t>从单源点到其余各点的最短路径。</a:t>
            </a:r>
            <a:endParaRPr lang="zh-CN" altLang="en-US" b="1" dirty="0">
              <a:solidFill>
                <a:srgbClr val="FF0000"/>
              </a:solidFill>
              <a:ea typeface="楷体_GB2312" pitchFamily="49" charset="-122"/>
            </a:endParaRPr>
          </a:p>
          <a:p>
            <a:pPr>
              <a:lnSpc>
                <a:spcPct val="130000"/>
              </a:lnSpc>
            </a:pPr>
            <a:r>
              <a:rPr lang="zh-CN" altLang="en-US" b="1" dirty="0">
                <a:solidFill>
                  <a:srgbClr val="FF0000"/>
                </a:solidFill>
                <a:ea typeface="楷体_GB2312" pitchFamily="49" charset="-122"/>
              </a:rPr>
              <a:t>◆   </a:t>
            </a:r>
            <a:r>
              <a:rPr lang="zh-CN" altLang="en-US" b="1" dirty="0">
                <a:solidFill>
                  <a:srgbClr val="800000"/>
                </a:solidFill>
                <a:ea typeface="楷体_GB2312" pitchFamily="49" charset="-122"/>
              </a:rPr>
              <a:t>每一对顶点之间的最短路径。</a:t>
            </a:r>
            <a:endParaRPr lang="zh-CN" altLang="en-US" dirty="0"/>
          </a:p>
        </p:txBody>
      </p:sp>
      <p:sp>
        <p:nvSpPr>
          <p:cNvPr id="4"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5"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6"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7"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8" name="Text Box 9"/>
          <p:cNvSpPr txBox="1">
            <a:spLocks noChangeArrowheads="1"/>
          </p:cNvSpPr>
          <p:nvPr/>
        </p:nvSpPr>
        <p:spPr bwMode="auto">
          <a:xfrm>
            <a:off x="1042988" y="1557338"/>
            <a:ext cx="3100384" cy="525401"/>
          </a:xfrm>
          <a:prstGeom prst="rect">
            <a:avLst/>
          </a:prstGeom>
          <a:noFill/>
          <a:ln w="31750" algn="ctr">
            <a:noFill/>
            <a:miter lim="800000"/>
            <a:headEnd/>
            <a:tailEnd/>
          </a:ln>
          <a:effectLst/>
        </p:spPr>
        <p:txBody>
          <a:bodyPr wrap="square" lIns="90000" tIns="46800" rIns="90000" bIns="46800">
            <a:spAutoFit/>
          </a:bodyPr>
          <a:lstStyle/>
          <a:p>
            <a:r>
              <a:rPr lang="en-US" altLang="zh-CN" dirty="0" smtClean="0"/>
              <a:t>4.</a:t>
            </a:r>
            <a:r>
              <a:rPr lang="zh-CN" altLang="en-US" dirty="0" smtClean="0"/>
              <a:t>最短路径</a:t>
            </a:r>
            <a:endParaRPr lang="zh-CN" altLang="en-US" dirty="0"/>
          </a:p>
        </p:txBody>
      </p:sp>
      <p:sp>
        <p:nvSpPr>
          <p:cNvPr id="9" name="Text Box 10"/>
          <p:cNvSpPr txBox="1">
            <a:spLocks noChangeArrowheads="1"/>
          </p:cNvSpPr>
          <p:nvPr/>
        </p:nvSpPr>
        <p:spPr bwMode="auto">
          <a:xfrm>
            <a:off x="3143240" y="1571612"/>
            <a:ext cx="5643570" cy="463846"/>
          </a:xfrm>
          <a:prstGeom prst="rect">
            <a:avLst/>
          </a:prstGeom>
          <a:noFill/>
          <a:ln w="31750" algn="ctr">
            <a:noFill/>
            <a:miter lim="800000"/>
            <a:headEnd/>
            <a:tailEnd/>
          </a:ln>
          <a:effectLst/>
        </p:spPr>
        <p:txBody>
          <a:bodyPr wrap="square" lIns="90000" tIns="46800" rIns="90000" bIns="46800">
            <a:spAutoFit/>
          </a:bodyPr>
          <a:lstStyle/>
          <a:p>
            <a:r>
              <a:rPr lang="en-US" altLang="zh-CN" sz="2400" dirty="0" smtClean="0">
                <a:solidFill>
                  <a:srgbClr val="000066"/>
                </a:solidFill>
              </a:rPr>
              <a:t>①</a:t>
            </a:r>
            <a:r>
              <a:rPr lang="zh-CN" altLang="en-US" sz="2400" dirty="0" smtClean="0">
                <a:solidFill>
                  <a:srgbClr val="000066"/>
                </a:solidFill>
              </a:rPr>
              <a:t>求某一顶点到其余各顶点的最短路径</a:t>
            </a: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051"/>
                                        </p:tgtEl>
                                        <p:attrNameLst>
                                          <p:attrName>style.visibility</p:attrName>
                                        </p:attrNameLst>
                                      </p:cBhvr>
                                      <p:to>
                                        <p:strVal val="visible"/>
                                      </p:to>
                                    </p:set>
                                    <p:anim calcmode="lin" valueType="num">
                                      <p:cBhvr additive="base">
                                        <p:cTn id="7" dur="500" fill="hold"/>
                                        <p:tgtEl>
                                          <p:spTgt spid="258051"/>
                                        </p:tgtEl>
                                        <p:attrNameLst>
                                          <p:attrName>ppt_x</p:attrName>
                                        </p:attrNameLst>
                                      </p:cBhvr>
                                      <p:tavLst>
                                        <p:tav tm="0">
                                          <p:val>
                                            <p:strVal val="0-#ppt_w/2"/>
                                          </p:val>
                                        </p:tav>
                                        <p:tav tm="100000">
                                          <p:val>
                                            <p:strVal val="#ppt_x"/>
                                          </p:val>
                                        </p:tav>
                                      </p:tavLst>
                                    </p:anim>
                                    <p:anim calcmode="lin" valueType="num">
                                      <p:cBhvr additive="base">
                                        <p:cTn id="8" dur="500" fill="hold"/>
                                        <p:tgtEl>
                                          <p:spTgt spid="2580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Text Box 3"/>
          <p:cNvSpPr txBox="1">
            <a:spLocks noChangeArrowheads="1"/>
          </p:cNvSpPr>
          <p:nvPr/>
        </p:nvSpPr>
        <p:spPr bwMode="auto">
          <a:xfrm>
            <a:off x="493713" y="4478338"/>
            <a:ext cx="8399462" cy="1205523"/>
          </a:xfrm>
          <a:prstGeom prst="rect">
            <a:avLst/>
          </a:prstGeom>
          <a:noFill/>
          <a:ln w="12700" cap="sq">
            <a:noFill/>
            <a:miter lim="800000"/>
            <a:headEnd type="none" w="sm" len="sm"/>
            <a:tailEnd type="none" w="sm" len="sm"/>
          </a:ln>
          <a:effectLst/>
        </p:spPr>
        <p:txBody>
          <a:bodyPr>
            <a:spAutoFit/>
          </a:bodyPr>
          <a:lstStyle/>
          <a:p>
            <a:pPr>
              <a:lnSpc>
                <a:spcPct val="120000"/>
              </a:lnSpc>
              <a:spcBef>
                <a:spcPct val="5000"/>
              </a:spcBef>
            </a:pPr>
            <a:r>
              <a:rPr lang="en-US" altLang="zh-CN" sz="3600" b="1" dirty="0">
                <a:solidFill>
                  <a:srgbClr val="800000"/>
                </a:solidFill>
                <a:latin typeface="仿宋_GB2312" pitchFamily="49" charset="-122"/>
                <a:ea typeface="仿宋_GB2312" pitchFamily="49" charset="-122"/>
              </a:rPr>
              <a:t>    </a:t>
            </a:r>
            <a:r>
              <a:rPr lang="zh-CN" altLang="en-US" b="1" u="sng" dirty="0">
                <a:solidFill>
                  <a:srgbClr val="002060"/>
                </a:solidFill>
                <a:latin typeface="楷体_GB2312" pitchFamily="49" charset="-122"/>
              </a:rPr>
              <a:t>依</a:t>
            </a:r>
            <a:r>
              <a:rPr lang="zh-CN" altLang="en-US" b="1" u="sng" dirty="0">
                <a:latin typeface="楷体_GB2312" pitchFamily="49" charset="-122"/>
              </a:rPr>
              <a:t>最短路径的长度</a:t>
            </a:r>
            <a:r>
              <a:rPr lang="zh-CN" altLang="en-US" b="1" u="sng" dirty="0">
                <a:solidFill>
                  <a:srgbClr val="002060"/>
                </a:solidFill>
                <a:latin typeface="楷体_GB2312" pitchFamily="49" charset="-122"/>
              </a:rPr>
              <a:t>递增的次序</a:t>
            </a:r>
            <a:r>
              <a:rPr lang="en-US" altLang="zh-CN" b="1" u="sng" dirty="0">
                <a:solidFill>
                  <a:srgbClr val="800000"/>
                </a:solidFill>
                <a:latin typeface="楷体_GB2312" pitchFamily="49" charset="-122"/>
              </a:rPr>
              <a:t>, </a:t>
            </a:r>
            <a:r>
              <a:rPr lang="zh-CN" altLang="en-US" b="1" u="sng" dirty="0">
                <a:solidFill>
                  <a:srgbClr val="002060"/>
                </a:solidFill>
                <a:latin typeface="楷体_GB2312" pitchFamily="49" charset="-122"/>
              </a:rPr>
              <a:t>逐个产生各最短路径。</a:t>
            </a:r>
          </a:p>
        </p:txBody>
      </p:sp>
      <p:sp>
        <p:nvSpPr>
          <p:cNvPr id="259076" name="Rectangle 4"/>
          <p:cNvSpPr>
            <a:spLocks noChangeArrowheads="1"/>
          </p:cNvSpPr>
          <p:nvPr/>
        </p:nvSpPr>
        <p:spPr bwMode="auto">
          <a:xfrm>
            <a:off x="579438" y="3716338"/>
            <a:ext cx="5832045" cy="609398"/>
          </a:xfrm>
          <a:prstGeom prst="rect">
            <a:avLst/>
          </a:prstGeom>
          <a:noFill/>
          <a:ln w="9525">
            <a:noFill/>
            <a:miter lim="800000"/>
            <a:headEnd/>
            <a:tailEnd/>
          </a:ln>
          <a:effectLst/>
        </p:spPr>
        <p:txBody>
          <a:bodyPr wrap="none">
            <a:spAutoFit/>
          </a:bodyPr>
          <a:lstStyle/>
          <a:p>
            <a:pPr algn="ctr">
              <a:lnSpc>
                <a:spcPct val="120000"/>
              </a:lnSpc>
              <a:spcBef>
                <a:spcPct val="5000"/>
              </a:spcBef>
            </a:pPr>
            <a:r>
              <a:rPr lang="zh-CN" altLang="en-US" b="1" dirty="0" smtClean="0">
                <a:solidFill>
                  <a:srgbClr val="002060"/>
                </a:solidFill>
                <a:ea typeface="楷体_GB2312" pitchFamily="49" charset="-122"/>
              </a:rPr>
              <a:t>迪杰斯特拉</a:t>
            </a:r>
            <a:r>
              <a:rPr lang="en-US" altLang="zh-CN" b="1" dirty="0">
                <a:solidFill>
                  <a:srgbClr val="002060"/>
                </a:solidFill>
                <a:ea typeface="楷体_GB2312" pitchFamily="49" charset="-122"/>
              </a:rPr>
              <a:t>(</a:t>
            </a:r>
            <a:r>
              <a:rPr lang="en-US" altLang="zh-CN" dirty="0" err="1">
                <a:solidFill>
                  <a:srgbClr val="002060"/>
                </a:solidFill>
                <a:ea typeface="楷体_GB2312" pitchFamily="49" charset="-122"/>
              </a:rPr>
              <a:t>Dijkstra</a:t>
            </a:r>
            <a:r>
              <a:rPr lang="en-US" altLang="zh-CN" dirty="0">
                <a:solidFill>
                  <a:srgbClr val="002060"/>
                </a:solidFill>
                <a:ea typeface="楷体_GB2312" pitchFamily="49" charset="-122"/>
              </a:rPr>
              <a:t>)</a:t>
            </a:r>
            <a:r>
              <a:rPr lang="zh-CN" altLang="en-US" b="1" dirty="0">
                <a:solidFill>
                  <a:srgbClr val="002060"/>
                </a:solidFill>
                <a:ea typeface="楷体_GB2312" pitchFamily="49" charset="-122"/>
              </a:rPr>
              <a:t>算法基本思想</a:t>
            </a:r>
            <a:r>
              <a:rPr lang="en-US" altLang="zh-CN" b="1" dirty="0">
                <a:solidFill>
                  <a:srgbClr val="002060"/>
                </a:solidFill>
                <a:ea typeface="楷体_GB2312" pitchFamily="49" charset="-122"/>
              </a:rPr>
              <a:t>:</a:t>
            </a:r>
          </a:p>
        </p:txBody>
      </p:sp>
      <p:sp>
        <p:nvSpPr>
          <p:cNvPr id="259077" name="Text Box 5"/>
          <p:cNvSpPr txBox="1">
            <a:spLocks noChangeArrowheads="1"/>
          </p:cNvSpPr>
          <p:nvPr/>
        </p:nvSpPr>
        <p:spPr bwMode="auto">
          <a:xfrm>
            <a:off x="428596" y="2428868"/>
            <a:ext cx="8305800" cy="1077987"/>
          </a:xfrm>
          <a:prstGeom prst="rect">
            <a:avLst/>
          </a:prstGeom>
          <a:noFill/>
          <a:ln w="9525">
            <a:noFill/>
            <a:miter lim="800000"/>
            <a:headEnd/>
            <a:tailEnd/>
          </a:ln>
          <a:effectLst/>
        </p:spPr>
        <p:txBody>
          <a:bodyPr>
            <a:spAutoFit/>
          </a:bodyPr>
          <a:lstStyle/>
          <a:p>
            <a:pPr>
              <a:lnSpc>
                <a:spcPct val="120000"/>
              </a:lnSpc>
              <a:spcBef>
                <a:spcPct val="5000"/>
              </a:spcBef>
            </a:pPr>
            <a:r>
              <a:rPr lang="en-US" altLang="zh-CN" b="1" dirty="0">
                <a:solidFill>
                  <a:srgbClr val="3333CC"/>
                </a:solidFill>
                <a:latin typeface="仿宋_GB2312" pitchFamily="49" charset="-122"/>
                <a:ea typeface="仿宋_GB2312" pitchFamily="49" charset="-122"/>
              </a:rPr>
              <a:t>    </a:t>
            </a:r>
            <a:r>
              <a:rPr lang="zh-CN" altLang="en-US" b="1" dirty="0">
                <a:solidFill>
                  <a:srgbClr val="3333CC"/>
                </a:solidFill>
                <a:latin typeface="仿宋_GB2312" pitchFamily="49" charset="-122"/>
                <a:ea typeface="楷体_GB2312"/>
              </a:rPr>
              <a:t>设有带权的有向图</a:t>
            </a:r>
            <a:r>
              <a:rPr lang="en-US" altLang="zh-CN" b="1" dirty="0">
                <a:solidFill>
                  <a:srgbClr val="3333CC"/>
                </a:solidFill>
                <a:latin typeface="仿宋_GB2312" pitchFamily="49" charset="-122"/>
                <a:ea typeface="楷体_GB2312"/>
              </a:rPr>
              <a:t>D=(V,{E})</a:t>
            </a:r>
            <a:r>
              <a:rPr lang="zh-CN" altLang="en-US" b="1" dirty="0">
                <a:solidFill>
                  <a:srgbClr val="3333CC"/>
                </a:solidFill>
                <a:latin typeface="仿宋_GB2312" pitchFamily="49" charset="-122"/>
                <a:ea typeface="楷体_GB2312"/>
              </a:rPr>
              <a:t>，</a:t>
            </a:r>
            <a:r>
              <a:rPr lang="en-US" altLang="zh-CN" b="1" dirty="0">
                <a:solidFill>
                  <a:srgbClr val="3333CC"/>
                </a:solidFill>
                <a:latin typeface="仿宋_GB2312" pitchFamily="49" charset="-122"/>
                <a:ea typeface="楷体_GB2312"/>
              </a:rPr>
              <a:t>D</a:t>
            </a:r>
            <a:r>
              <a:rPr lang="zh-CN" altLang="en-US" b="1" dirty="0">
                <a:solidFill>
                  <a:srgbClr val="3333CC"/>
                </a:solidFill>
                <a:latin typeface="仿宋_GB2312" pitchFamily="49" charset="-122"/>
                <a:ea typeface="楷体_GB2312"/>
              </a:rPr>
              <a:t>中的边权为 </a:t>
            </a:r>
            <a:r>
              <a:rPr lang="en-US" altLang="zh-CN" b="1" dirty="0">
                <a:solidFill>
                  <a:srgbClr val="3333CC"/>
                </a:solidFill>
                <a:latin typeface="仿宋_GB2312" pitchFamily="49" charset="-122"/>
                <a:ea typeface="楷体_GB2312"/>
              </a:rPr>
              <a:t>W(e)</a:t>
            </a:r>
            <a:r>
              <a:rPr lang="zh-CN" altLang="en-US" b="1" dirty="0">
                <a:solidFill>
                  <a:srgbClr val="3333CC"/>
                </a:solidFill>
                <a:latin typeface="仿宋_GB2312" pitchFamily="49" charset="-122"/>
                <a:ea typeface="楷体_GB2312"/>
              </a:rPr>
              <a:t>。已知源点为</a:t>
            </a:r>
            <a:r>
              <a:rPr lang="en-US" altLang="zh-CN" b="1" dirty="0">
                <a:solidFill>
                  <a:srgbClr val="3333CC"/>
                </a:solidFill>
                <a:latin typeface="仿宋_GB2312" pitchFamily="49" charset="-122"/>
                <a:ea typeface="楷体_GB2312"/>
              </a:rPr>
              <a:t>v</a:t>
            </a:r>
            <a:r>
              <a:rPr lang="en-US" altLang="zh-CN" b="1" baseline="-30000" dirty="0">
                <a:solidFill>
                  <a:srgbClr val="3333CC"/>
                </a:solidFill>
                <a:latin typeface="仿宋_GB2312" pitchFamily="49" charset="-122"/>
                <a:ea typeface="楷体_GB2312"/>
              </a:rPr>
              <a:t>0</a:t>
            </a:r>
            <a:r>
              <a:rPr lang="zh-CN" altLang="en-US" b="1" dirty="0">
                <a:solidFill>
                  <a:srgbClr val="3333CC"/>
                </a:solidFill>
                <a:latin typeface="仿宋_GB2312" pitchFamily="49" charset="-122"/>
                <a:ea typeface="楷体_GB2312"/>
              </a:rPr>
              <a:t>，求</a:t>
            </a:r>
            <a:r>
              <a:rPr lang="en-US" altLang="zh-CN" b="1" dirty="0">
                <a:solidFill>
                  <a:srgbClr val="3333CC"/>
                </a:solidFill>
                <a:latin typeface="仿宋_GB2312" pitchFamily="49" charset="-122"/>
                <a:ea typeface="楷体_GB2312"/>
              </a:rPr>
              <a:t>v</a:t>
            </a:r>
            <a:r>
              <a:rPr lang="en-US" altLang="zh-CN" b="1" baseline="-30000" dirty="0">
                <a:solidFill>
                  <a:srgbClr val="3333CC"/>
                </a:solidFill>
                <a:latin typeface="仿宋_GB2312" pitchFamily="49" charset="-122"/>
                <a:ea typeface="楷体_GB2312"/>
              </a:rPr>
              <a:t>0</a:t>
            </a:r>
            <a:r>
              <a:rPr lang="zh-CN" altLang="en-US" b="1" dirty="0">
                <a:solidFill>
                  <a:srgbClr val="3333CC"/>
                </a:solidFill>
                <a:latin typeface="仿宋_GB2312" pitchFamily="49" charset="-122"/>
                <a:ea typeface="楷体_GB2312"/>
              </a:rPr>
              <a:t>到其它各顶点的最短路径。 </a:t>
            </a:r>
          </a:p>
        </p:txBody>
      </p:sp>
      <p:sp>
        <p:nvSpPr>
          <p:cNvPr id="7"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9"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0"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3" name="Text Box 9"/>
          <p:cNvSpPr txBox="1">
            <a:spLocks noChangeArrowheads="1"/>
          </p:cNvSpPr>
          <p:nvPr/>
        </p:nvSpPr>
        <p:spPr bwMode="auto">
          <a:xfrm>
            <a:off x="1042988" y="1557338"/>
            <a:ext cx="3100384" cy="525401"/>
          </a:xfrm>
          <a:prstGeom prst="rect">
            <a:avLst/>
          </a:prstGeom>
          <a:noFill/>
          <a:ln w="31750" algn="ctr">
            <a:noFill/>
            <a:miter lim="800000"/>
            <a:headEnd/>
            <a:tailEnd/>
          </a:ln>
          <a:effectLst/>
        </p:spPr>
        <p:txBody>
          <a:bodyPr wrap="square" lIns="90000" tIns="46800" rIns="90000" bIns="46800">
            <a:spAutoFit/>
          </a:bodyPr>
          <a:lstStyle/>
          <a:p>
            <a:r>
              <a:rPr lang="en-US" altLang="zh-CN" dirty="0" smtClean="0"/>
              <a:t>4.</a:t>
            </a:r>
            <a:r>
              <a:rPr lang="zh-CN" altLang="en-US" dirty="0" smtClean="0"/>
              <a:t>最短路径</a:t>
            </a:r>
            <a:endParaRPr lang="zh-CN" altLang="en-US" dirty="0"/>
          </a:p>
        </p:txBody>
      </p:sp>
      <p:sp>
        <p:nvSpPr>
          <p:cNvPr id="14" name="Text Box 10"/>
          <p:cNvSpPr txBox="1">
            <a:spLocks noChangeArrowheads="1"/>
          </p:cNvSpPr>
          <p:nvPr/>
        </p:nvSpPr>
        <p:spPr bwMode="auto">
          <a:xfrm>
            <a:off x="3143240" y="1571612"/>
            <a:ext cx="5643570" cy="463846"/>
          </a:xfrm>
          <a:prstGeom prst="rect">
            <a:avLst/>
          </a:prstGeom>
          <a:noFill/>
          <a:ln w="31750" algn="ctr">
            <a:noFill/>
            <a:miter lim="800000"/>
            <a:headEnd/>
            <a:tailEnd/>
          </a:ln>
          <a:effectLst/>
        </p:spPr>
        <p:txBody>
          <a:bodyPr wrap="square" lIns="90000" tIns="46800" rIns="90000" bIns="46800">
            <a:spAutoFit/>
          </a:bodyPr>
          <a:lstStyle/>
          <a:p>
            <a:r>
              <a:rPr lang="en-US" altLang="zh-CN" sz="2400" dirty="0" smtClean="0">
                <a:solidFill>
                  <a:srgbClr val="000066"/>
                </a:solidFill>
              </a:rPr>
              <a:t>①</a:t>
            </a:r>
            <a:r>
              <a:rPr lang="zh-CN" altLang="en-US" sz="2400" dirty="0" smtClean="0">
                <a:solidFill>
                  <a:srgbClr val="000066"/>
                </a:solidFill>
              </a:rPr>
              <a:t>求某一顶点到其余各顶点的最短路径</a:t>
            </a: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9077"/>
                                        </p:tgtEl>
                                        <p:attrNameLst>
                                          <p:attrName>style.visibility</p:attrName>
                                        </p:attrNameLst>
                                      </p:cBhvr>
                                      <p:to>
                                        <p:strVal val="visible"/>
                                      </p:to>
                                    </p:set>
                                    <p:anim calcmode="lin" valueType="num">
                                      <p:cBhvr additive="base">
                                        <p:cTn id="7" dur="500" fill="hold"/>
                                        <p:tgtEl>
                                          <p:spTgt spid="259077"/>
                                        </p:tgtEl>
                                        <p:attrNameLst>
                                          <p:attrName>ppt_x</p:attrName>
                                        </p:attrNameLst>
                                      </p:cBhvr>
                                      <p:tavLst>
                                        <p:tav tm="0">
                                          <p:val>
                                            <p:strVal val="0-#ppt_w/2"/>
                                          </p:val>
                                        </p:tav>
                                        <p:tav tm="100000">
                                          <p:val>
                                            <p:strVal val="#ppt_x"/>
                                          </p:val>
                                        </p:tav>
                                      </p:tavLst>
                                    </p:anim>
                                    <p:anim calcmode="lin" valueType="num">
                                      <p:cBhvr additive="base">
                                        <p:cTn id="8" dur="500" fill="hold"/>
                                        <p:tgtEl>
                                          <p:spTgt spid="2590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9076"/>
                                        </p:tgtEl>
                                        <p:attrNameLst>
                                          <p:attrName>style.visibility</p:attrName>
                                        </p:attrNameLst>
                                      </p:cBhvr>
                                      <p:to>
                                        <p:strVal val="visible"/>
                                      </p:to>
                                    </p:set>
                                    <p:anim calcmode="lin" valueType="num">
                                      <p:cBhvr additive="base">
                                        <p:cTn id="13" dur="500" fill="hold"/>
                                        <p:tgtEl>
                                          <p:spTgt spid="259076"/>
                                        </p:tgtEl>
                                        <p:attrNameLst>
                                          <p:attrName>ppt_x</p:attrName>
                                        </p:attrNameLst>
                                      </p:cBhvr>
                                      <p:tavLst>
                                        <p:tav tm="0">
                                          <p:val>
                                            <p:strVal val="0-#ppt_w/2"/>
                                          </p:val>
                                        </p:tav>
                                        <p:tav tm="100000">
                                          <p:val>
                                            <p:strVal val="#ppt_x"/>
                                          </p:val>
                                        </p:tav>
                                      </p:tavLst>
                                    </p:anim>
                                    <p:anim calcmode="lin" valueType="num">
                                      <p:cBhvr additive="base">
                                        <p:cTn id="14" dur="500" fill="hold"/>
                                        <p:tgtEl>
                                          <p:spTgt spid="2590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259075"/>
                                        </p:tgtEl>
                                        <p:attrNameLst>
                                          <p:attrName>style.visibility</p:attrName>
                                        </p:attrNameLst>
                                      </p:cBhvr>
                                      <p:to>
                                        <p:strVal val="visible"/>
                                      </p:to>
                                    </p:set>
                                    <p:animEffect transition="in" filter="box(out)">
                                      <p:cBhvr>
                                        <p:cTn id="19" dur="500"/>
                                        <p:tgtEl>
                                          <p:spTgt spid="259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autoUpdateAnimBg="0"/>
      <p:bldP spid="259076" grpId="0" autoUpdateAnimBg="0"/>
      <p:bldP spid="259077"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Oval 2"/>
          <p:cNvSpPr>
            <a:spLocks noChangeArrowheads="1"/>
          </p:cNvSpPr>
          <p:nvPr/>
        </p:nvSpPr>
        <p:spPr bwMode="auto">
          <a:xfrm>
            <a:off x="614362" y="4033854"/>
            <a:ext cx="990600" cy="609600"/>
          </a:xfrm>
          <a:prstGeom prst="ellipse">
            <a:avLst/>
          </a:prstGeom>
          <a:solidFill>
            <a:srgbClr val="99CCFF">
              <a:alpha val="50000"/>
            </a:srgbClr>
          </a:solidFill>
          <a:ln w="31750" cap="sq">
            <a:solidFill>
              <a:srgbClr val="000080"/>
            </a:solidFill>
            <a:round/>
            <a:headEnd type="none" w="sm" len="sm"/>
            <a:tailEnd type="none" w="sm" len="sm"/>
          </a:ln>
          <a:effectLst/>
        </p:spPr>
        <p:txBody>
          <a:bodyPr wrap="none" anchor="ctr"/>
          <a:lstStyle/>
          <a:p>
            <a:pPr algn="ctr"/>
            <a:r>
              <a:rPr lang="zh-CN" altLang="en-US" sz="3200" b="1">
                <a:solidFill>
                  <a:srgbClr val="000099"/>
                </a:solidFill>
                <a:ea typeface="楷体_GB2312" pitchFamily="49" charset="-122"/>
              </a:rPr>
              <a:t>源点</a:t>
            </a:r>
            <a:endParaRPr lang="zh-CN" altLang="en-US" sz="3200"/>
          </a:p>
        </p:txBody>
      </p:sp>
      <p:sp>
        <p:nvSpPr>
          <p:cNvPr id="260099" name="Oval 3"/>
          <p:cNvSpPr>
            <a:spLocks noChangeArrowheads="1"/>
          </p:cNvSpPr>
          <p:nvPr/>
        </p:nvSpPr>
        <p:spPr bwMode="auto">
          <a:xfrm>
            <a:off x="2062162" y="3043254"/>
            <a:ext cx="609600" cy="609600"/>
          </a:xfrm>
          <a:prstGeom prst="ellipse">
            <a:avLst/>
          </a:prstGeom>
          <a:noFill/>
          <a:ln w="12700" cap="sq">
            <a:solidFill>
              <a:srgbClr val="0000FF"/>
            </a:solidFill>
            <a:round/>
            <a:headEnd type="none" w="sm" len="sm"/>
            <a:tailEnd type="none" w="sm" len="sm"/>
          </a:ln>
          <a:effectLst/>
        </p:spPr>
        <p:txBody>
          <a:bodyPr wrap="none" anchor="ctr"/>
          <a:lstStyle/>
          <a:p>
            <a:pPr algn="ctr"/>
            <a:r>
              <a:rPr lang="en-US" altLang="zh-CN" sz="3200">
                <a:solidFill>
                  <a:srgbClr val="0000FF"/>
                </a:solidFill>
              </a:rPr>
              <a:t>v</a:t>
            </a:r>
            <a:r>
              <a:rPr lang="en-US" altLang="zh-CN" sz="3200" baseline="-25000">
                <a:solidFill>
                  <a:srgbClr val="0000FF"/>
                </a:solidFill>
              </a:rPr>
              <a:t>i</a:t>
            </a:r>
            <a:endParaRPr lang="en-US" altLang="zh-CN" sz="3200"/>
          </a:p>
        </p:txBody>
      </p:sp>
      <p:sp>
        <p:nvSpPr>
          <p:cNvPr id="260100" name="Oval 4"/>
          <p:cNvSpPr>
            <a:spLocks noChangeArrowheads="1"/>
          </p:cNvSpPr>
          <p:nvPr/>
        </p:nvSpPr>
        <p:spPr bwMode="auto">
          <a:xfrm>
            <a:off x="4043362" y="5329254"/>
            <a:ext cx="457200" cy="457200"/>
          </a:xfrm>
          <a:prstGeom prst="ellipse">
            <a:avLst/>
          </a:prstGeom>
          <a:noFill/>
          <a:ln w="12700" cap="sq">
            <a:solidFill>
              <a:srgbClr val="9900FF"/>
            </a:solidFill>
            <a:round/>
            <a:headEnd type="none" w="sm" len="sm"/>
            <a:tailEnd type="none" w="sm" len="sm"/>
          </a:ln>
          <a:effectLst/>
        </p:spPr>
        <p:txBody>
          <a:bodyPr wrap="none" anchor="ctr"/>
          <a:lstStyle/>
          <a:p>
            <a:endParaRPr lang="zh-CN" altLang="en-US"/>
          </a:p>
        </p:txBody>
      </p:sp>
      <p:sp>
        <p:nvSpPr>
          <p:cNvPr id="260101" name="Oval 5"/>
          <p:cNvSpPr>
            <a:spLocks noChangeArrowheads="1"/>
          </p:cNvSpPr>
          <p:nvPr/>
        </p:nvSpPr>
        <p:spPr bwMode="auto">
          <a:xfrm>
            <a:off x="3662362" y="4414854"/>
            <a:ext cx="457200" cy="457200"/>
          </a:xfrm>
          <a:prstGeom prst="ellipse">
            <a:avLst/>
          </a:prstGeom>
          <a:noFill/>
          <a:ln w="12700" cap="sq">
            <a:solidFill>
              <a:srgbClr val="9900FF"/>
            </a:solidFill>
            <a:round/>
            <a:headEnd type="none" w="sm" len="sm"/>
            <a:tailEnd type="none" w="sm" len="sm"/>
          </a:ln>
          <a:effectLst/>
        </p:spPr>
        <p:txBody>
          <a:bodyPr wrap="none" anchor="ctr"/>
          <a:lstStyle/>
          <a:p>
            <a:endParaRPr lang="zh-CN" altLang="en-US"/>
          </a:p>
        </p:txBody>
      </p:sp>
      <p:sp>
        <p:nvSpPr>
          <p:cNvPr id="260102" name="Text Box 6"/>
          <p:cNvSpPr txBox="1">
            <a:spLocks noChangeArrowheads="1"/>
          </p:cNvSpPr>
          <p:nvPr/>
        </p:nvSpPr>
        <p:spPr bwMode="auto">
          <a:xfrm>
            <a:off x="3554412" y="3652854"/>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b="1">
                <a:solidFill>
                  <a:srgbClr val="000099"/>
                </a:solidFill>
              </a:rPr>
              <a:t>…</a:t>
            </a:r>
            <a:endParaRPr lang="en-US" altLang="zh-CN" sz="3600" b="1"/>
          </a:p>
        </p:txBody>
      </p:sp>
      <p:sp>
        <p:nvSpPr>
          <p:cNvPr id="260103" name="Line 7"/>
          <p:cNvSpPr>
            <a:spLocks noChangeShapeType="1"/>
          </p:cNvSpPr>
          <p:nvPr/>
        </p:nvSpPr>
        <p:spPr bwMode="auto">
          <a:xfrm flipV="1">
            <a:off x="1452562" y="3424254"/>
            <a:ext cx="685800" cy="685800"/>
          </a:xfrm>
          <a:prstGeom prst="line">
            <a:avLst/>
          </a:prstGeom>
          <a:noFill/>
          <a:ln w="12700" cap="sq">
            <a:solidFill>
              <a:srgbClr val="0000FF"/>
            </a:solidFill>
            <a:round/>
            <a:headEnd type="none" w="sm" len="sm"/>
            <a:tailEnd type="triangle" w="med" len="lg"/>
          </a:ln>
          <a:effectLst/>
        </p:spPr>
        <p:txBody>
          <a:bodyPr wrap="none" anchor="ctr"/>
          <a:lstStyle/>
          <a:p>
            <a:endParaRPr lang="zh-CN" altLang="en-US"/>
          </a:p>
        </p:txBody>
      </p:sp>
      <p:sp>
        <p:nvSpPr>
          <p:cNvPr id="260104" name="Line 8"/>
          <p:cNvSpPr>
            <a:spLocks noChangeShapeType="1"/>
          </p:cNvSpPr>
          <p:nvPr/>
        </p:nvSpPr>
        <p:spPr bwMode="auto">
          <a:xfrm>
            <a:off x="1604962" y="4414854"/>
            <a:ext cx="2041525" cy="228600"/>
          </a:xfrm>
          <a:prstGeom prst="line">
            <a:avLst/>
          </a:prstGeom>
          <a:noFill/>
          <a:ln w="12700" cap="sq">
            <a:solidFill>
              <a:srgbClr val="9900FF"/>
            </a:solidFill>
            <a:round/>
            <a:headEnd type="none" w="sm" len="sm"/>
            <a:tailEnd type="triangle" w="lg" len="lg"/>
          </a:ln>
          <a:effectLst/>
        </p:spPr>
        <p:txBody>
          <a:bodyPr wrap="none" anchor="ctr"/>
          <a:lstStyle/>
          <a:p>
            <a:endParaRPr lang="zh-CN" altLang="en-US"/>
          </a:p>
        </p:txBody>
      </p:sp>
      <p:sp>
        <p:nvSpPr>
          <p:cNvPr id="260105" name="Line 9"/>
          <p:cNvSpPr>
            <a:spLocks noChangeShapeType="1"/>
          </p:cNvSpPr>
          <p:nvPr/>
        </p:nvSpPr>
        <p:spPr bwMode="auto">
          <a:xfrm>
            <a:off x="1512887" y="4491054"/>
            <a:ext cx="2574925" cy="990600"/>
          </a:xfrm>
          <a:prstGeom prst="line">
            <a:avLst/>
          </a:prstGeom>
          <a:noFill/>
          <a:ln w="12700" cap="sq">
            <a:solidFill>
              <a:srgbClr val="9900FF"/>
            </a:solidFill>
            <a:round/>
            <a:headEnd type="none" w="sm" len="sm"/>
            <a:tailEnd type="triangle" w="lg" len="lg"/>
          </a:ln>
          <a:effectLst/>
        </p:spPr>
        <p:txBody>
          <a:bodyPr wrap="none" anchor="ctr"/>
          <a:lstStyle/>
          <a:p>
            <a:endParaRPr lang="zh-CN" altLang="en-US"/>
          </a:p>
        </p:txBody>
      </p:sp>
      <p:sp>
        <p:nvSpPr>
          <p:cNvPr id="260106" name="Text Box 10"/>
          <p:cNvSpPr txBox="1">
            <a:spLocks noChangeArrowheads="1"/>
          </p:cNvSpPr>
          <p:nvPr/>
        </p:nvSpPr>
        <p:spPr bwMode="auto">
          <a:xfrm>
            <a:off x="5000628" y="2571744"/>
            <a:ext cx="3357586" cy="2160591"/>
          </a:xfrm>
          <a:prstGeom prst="rect">
            <a:avLst/>
          </a:prstGeom>
          <a:noFill/>
          <a:ln w="12700" cap="sq">
            <a:noFill/>
            <a:miter lim="800000"/>
            <a:headEnd type="none" w="sm" len="sm"/>
            <a:tailEnd type="none" w="sm" len="sm"/>
          </a:ln>
          <a:effectLst/>
        </p:spPr>
        <p:txBody>
          <a:bodyPr wrap="square">
            <a:spAutoFit/>
          </a:bodyPr>
          <a:lstStyle/>
          <a:p>
            <a:pPr>
              <a:lnSpc>
                <a:spcPct val="120000"/>
              </a:lnSpc>
            </a:pPr>
            <a:r>
              <a:rPr lang="en-US" altLang="zh-CN" b="1" dirty="0">
                <a:solidFill>
                  <a:schemeClr val="hlink"/>
                </a:solidFill>
                <a:ea typeface="楷体_GB2312" pitchFamily="49" charset="-122"/>
              </a:rPr>
              <a:t>         </a:t>
            </a:r>
            <a:r>
              <a:rPr lang="zh-CN" altLang="en-US" b="1" dirty="0">
                <a:solidFill>
                  <a:srgbClr val="800000"/>
                </a:solidFill>
                <a:ea typeface="楷体_GB2312" pitchFamily="49" charset="-122"/>
              </a:rPr>
              <a:t>若从</a:t>
            </a:r>
            <a:r>
              <a:rPr lang="zh-CN" altLang="en-US" b="1" dirty="0">
                <a:solidFill>
                  <a:srgbClr val="3333CC"/>
                </a:solidFill>
                <a:ea typeface="楷体_GB2312" pitchFamily="49" charset="-122"/>
              </a:rPr>
              <a:t>源点</a:t>
            </a:r>
            <a:r>
              <a:rPr lang="en-US" altLang="zh-CN" b="1" dirty="0">
                <a:solidFill>
                  <a:srgbClr val="3333CC"/>
                </a:solidFill>
                <a:ea typeface="楷体_GB2312" pitchFamily="49" charset="-122"/>
              </a:rPr>
              <a:t>v</a:t>
            </a:r>
            <a:r>
              <a:rPr lang="en-US" altLang="zh-CN" b="1" baseline="-25000" dirty="0">
                <a:solidFill>
                  <a:srgbClr val="3333CC"/>
                </a:solidFill>
                <a:ea typeface="楷体_GB2312" pitchFamily="49" charset="-122"/>
              </a:rPr>
              <a:t>0</a:t>
            </a:r>
            <a:r>
              <a:rPr lang="zh-CN" altLang="en-US" b="1" dirty="0">
                <a:solidFill>
                  <a:srgbClr val="3333CC"/>
                </a:solidFill>
                <a:ea typeface="楷体_GB2312" pitchFamily="49" charset="-122"/>
              </a:rPr>
              <a:t>到顶点</a:t>
            </a:r>
            <a:r>
              <a:rPr lang="en-US" altLang="zh-CN" b="1" dirty="0">
                <a:solidFill>
                  <a:srgbClr val="3333CC"/>
                </a:solidFill>
                <a:ea typeface="楷体_GB2312" pitchFamily="49" charset="-122"/>
              </a:rPr>
              <a:t>v</a:t>
            </a:r>
            <a:r>
              <a:rPr lang="en-US" altLang="zh-CN" b="1" baseline="-25000" dirty="0">
                <a:solidFill>
                  <a:srgbClr val="3333CC"/>
                </a:solidFill>
                <a:ea typeface="楷体_GB2312" pitchFamily="49" charset="-122"/>
              </a:rPr>
              <a:t>i</a:t>
            </a:r>
            <a:r>
              <a:rPr lang="zh-CN" altLang="en-US" b="1" dirty="0">
                <a:solidFill>
                  <a:srgbClr val="3333CC"/>
                </a:solidFill>
                <a:ea typeface="楷体_GB2312" pitchFamily="49" charset="-122"/>
              </a:rPr>
              <a:t>的弧</a:t>
            </a:r>
            <a:r>
              <a:rPr lang="zh-CN" altLang="en-US" b="1" dirty="0">
                <a:solidFill>
                  <a:srgbClr val="800000"/>
                </a:solidFill>
                <a:ea typeface="楷体_GB2312" pitchFamily="49" charset="-122"/>
              </a:rPr>
              <a:t>是</a:t>
            </a:r>
            <a:r>
              <a:rPr lang="en-US" altLang="zh-CN" b="1" dirty="0">
                <a:solidFill>
                  <a:srgbClr val="800000"/>
                </a:solidFill>
                <a:ea typeface="楷体_GB2312" pitchFamily="49" charset="-122"/>
              </a:rPr>
              <a:t>v</a:t>
            </a:r>
            <a:r>
              <a:rPr lang="en-US" altLang="zh-CN" b="1" baseline="-25000" dirty="0">
                <a:solidFill>
                  <a:srgbClr val="800000"/>
                </a:solidFill>
                <a:ea typeface="楷体_GB2312" pitchFamily="49" charset="-122"/>
              </a:rPr>
              <a:t>0</a:t>
            </a:r>
            <a:r>
              <a:rPr lang="zh-CN" altLang="en-US" b="1" dirty="0">
                <a:solidFill>
                  <a:srgbClr val="800000"/>
                </a:solidFill>
                <a:ea typeface="楷体_GB2312" pitchFamily="49" charset="-122"/>
              </a:rPr>
              <a:t>到各点</a:t>
            </a:r>
            <a:r>
              <a:rPr lang="en-US" altLang="zh-CN" b="1" dirty="0">
                <a:solidFill>
                  <a:srgbClr val="800000"/>
                </a:solidFill>
                <a:ea typeface="楷体_GB2312" pitchFamily="49" charset="-122"/>
              </a:rPr>
              <a:t>(</a:t>
            </a:r>
            <a:r>
              <a:rPr lang="zh-CN" altLang="en-US" b="1" dirty="0">
                <a:solidFill>
                  <a:srgbClr val="800000"/>
                </a:solidFill>
                <a:ea typeface="楷体_GB2312" pitchFamily="49" charset="-122"/>
              </a:rPr>
              <a:t>最短</a:t>
            </a:r>
            <a:r>
              <a:rPr lang="en-US" altLang="zh-CN" b="1" dirty="0">
                <a:solidFill>
                  <a:srgbClr val="800000"/>
                </a:solidFill>
                <a:ea typeface="楷体_GB2312" pitchFamily="49" charset="-122"/>
              </a:rPr>
              <a:t>)</a:t>
            </a:r>
            <a:r>
              <a:rPr lang="zh-CN" altLang="en-US" b="1" dirty="0">
                <a:solidFill>
                  <a:srgbClr val="800000"/>
                </a:solidFill>
                <a:ea typeface="楷体_GB2312" pitchFamily="49" charset="-122"/>
              </a:rPr>
              <a:t>路径集合中长度最短者。</a:t>
            </a:r>
          </a:p>
        </p:txBody>
      </p:sp>
      <p:sp>
        <p:nvSpPr>
          <p:cNvPr id="260107" name="Oval 11"/>
          <p:cNvSpPr>
            <a:spLocks noChangeArrowheads="1"/>
          </p:cNvSpPr>
          <p:nvPr/>
        </p:nvSpPr>
        <p:spPr bwMode="auto">
          <a:xfrm>
            <a:off x="2976562" y="3348054"/>
            <a:ext cx="609600" cy="609600"/>
          </a:xfrm>
          <a:prstGeom prst="ellipse">
            <a:avLst/>
          </a:prstGeom>
          <a:noFill/>
          <a:ln w="12700" cap="sq">
            <a:solidFill>
              <a:srgbClr val="0000FF"/>
            </a:solidFill>
            <a:round/>
            <a:headEnd type="none" w="sm" len="sm"/>
            <a:tailEnd type="none" w="sm" len="sm"/>
          </a:ln>
          <a:effectLst/>
        </p:spPr>
        <p:txBody>
          <a:bodyPr wrap="none" anchor="ctr"/>
          <a:lstStyle/>
          <a:p>
            <a:pPr algn="ctr"/>
            <a:r>
              <a:rPr lang="en-US" altLang="zh-CN" sz="3200">
                <a:solidFill>
                  <a:srgbClr val="0000FF"/>
                </a:solidFill>
              </a:rPr>
              <a:t>v</a:t>
            </a:r>
            <a:r>
              <a:rPr lang="en-US" altLang="zh-CN" sz="3200" baseline="-25000">
                <a:solidFill>
                  <a:srgbClr val="0000FF"/>
                </a:solidFill>
              </a:rPr>
              <a:t>j</a:t>
            </a:r>
            <a:endParaRPr lang="en-US" altLang="zh-CN" sz="3200"/>
          </a:p>
        </p:txBody>
      </p:sp>
      <p:sp>
        <p:nvSpPr>
          <p:cNvPr id="260108" name="Line 12"/>
          <p:cNvSpPr>
            <a:spLocks noChangeShapeType="1"/>
          </p:cNvSpPr>
          <p:nvPr/>
        </p:nvSpPr>
        <p:spPr bwMode="auto">
          <a:xfrm flipV="1">
            <a:off x="1604962" y="3652854"/>
            <a:ext cx="1371600" cy="609600"/>
          </a:xfrm>
          <a:prstGeom prst="line">
            <a:avLst/>
          </a:prstGeom>
          <a:noFill/>
          <a:ln w="12700" cap="sq">
            <a:solidFill>
              <a:srgbClr val="0000FF"/>
            </a:solidFill>
            <a:round/>
            <a:headEnd type="none" w="sm" len="sm"/>
            <a:tailEnd type="triangle" w="med" len="lg"/>
          </a:ln>
          <a:effectLst/>
        </p:spPr>
        <p:txBody>
          <a:bodyPr wrap="none" anchor="ctr"/>
          <a:lstStyle/>
          <a:p>
            <a:endParaRPr lang="zh-CN" altLang="en-US"/>
          </a:p>
        </p:txBody>
      </p:sp>
      <p:sp>
        <p:nvSpPr>
          <p:cNvPr id="260109" name="Rectangle 13"/>
          <p:cNvSpPr>
            <a:spLocks noChangeArrowheads="1"/>
          </p:cNvSpPr>
          <p:nvPr/>
        </p:nvSpPr>
        <p:spPr bwMode="auto">
          <a:xfrm>
            <a:off x="5143504" y="4786322"/>
            <a:ext cx="3357586" cy="1643527"/>
          </a:xfrm>
          <a:prstGeom prst="rect">
            <a:avLst/>
          </a:prstGeom>
          <a:noFill/>
          <a:ln w="9525">
            <a:noFill/>
            <a:miter lim="800000"/>
            <a:headEnd/>
            <a:tailEnd/>
          </a:ln>
          <a:effectLst/>
        </p:spPr>
        <p:txBody>
          <a:bodyPr wrap="square">
            <a:spAutoFit/>
          </a:bodyPr>
          <a:lstStyle/>
          <a:p>
            <a:pPr>
              <a:lnSpc>
                <a:spcPct val="120000"/>
              </a:lnSpc>
            </a:pPr>
            <a:r>
              <a:rPr lang="zh-CN" altLang="en-US" b="1" dirty="0" smtClean="0">
                <a:solidFill>
                  <a:srgbClr val="3333CC"/>
                </a:solidFill>
                <a:ea typeface="楷体_GB2312" pitchFamily="49" charset="-122"/>
              </a:rPr>
              <a:t>         则</a:t>
            </a:r>
            <a:r>
              <a:rPr lang="zh-CN" altLang="en-US" b="1" u="sng" dirty="0">
                <a:solidFill>
                  <a:srgbClr val="800000"/>
                </a:solidFill>
                <a:ea typeface="楷体_GB2312" pitchFamily="49" charset="-122"/>
              </a:rPr>
              <a:t>首先</a:t>
            </a:r>
            <a:r>
              <a:rPr lang="zh-CN" altLang="en-US" b="1" dirty="0">
                <a:solidFill>
                  <a:srgbClr val="3333CC"/>
                </a:solidFill>
                <a:ea typeface="楷体_GB2312" pitchFamily="49" charset="-122"/>
              </a:rPr>
              <a:t>可确认 </a:t>
            </a:r>
            <a:r>
              <a:rPr lang="en-US" altLang="zh-CN" b="1" dirty="0">
                <a:solidFill>
                  <a:srgbClr val="3333CC"/>
                </a:solidFill>
                <a:ea typeface="楷体_GB2312" pitchFamily="49" charset="-122"/>
              </a:rPr>
              <a:t>&lt;v0,vi&gt;</a:t>
            </a:r>
            <a:r>
              <a:rPr lang="zh-CN" altLang="en-US" b="1" dirty="0">
                <a:solidFill>
                  <a:srgbClr val="3333CC"/>
                </a:solidFill>
                <a:ea typeface="楷体_GB2312" pitchFamily="49" charset="-122"/>
              </a:rPr>
              <a:t>是源点</a:t>
            </a:r>
            <a:r>
              <a:rPr lang="en-US" altLang="zh-CN" b="1" dirty="0">
                <a:solidFill>
                  <a:srgbClr val="3333CC"/>
                </a:solidFill>
                <a:ea typeface="楷体_GB2312" pitchFamily="49" charset="-122"/>
              </a:rPr>
              <a:t>v</a:t>
            </a:r>
            <a:r>
              <a:rPr lang="en-US" altLang="zh-CN" b="1" baseline="-25000" dirty="0">
                <a:solidFill>
                  <a:srgbClr val="3333CC"/>
                </a:solidFill>
                <a:ea typeface="楷体_GB2312" pitchFamily="49" charset="-122"/>
              </a:rPr>
              <a:t>0</a:t>
            </a:r>
            <a:r>
              <a:rPr lang="zh-CN" altLang="en-US" b="1" dirty="0">
                <a:solidFill>
                  <a:srgbClr val="3333CC"/>
                </a:solidFill>
                <a:ea typeface="楷体_GB2312" pitchFamily="49" charset="-122"/>
              </a:rPr>
              <a:t>到顶点</a:t>
            </a:r>
            <a:r>
              <a:rPr lang="en-US" altLang="zh-CN" b="1" dirty="0">
                <a:solidFill>
                  <a:srgbClr val="3333CC"/>
                </a:solidFill>
                <a:ea typeface="楷体_GB2312" pitchFamily="49" charset="-122"/>
              </a:rPr>
              <a:t>v</a:t>
            </a:r>
            <a:r>
              <a:rPr lang="en-US" altLang="zh-CN" b="1" baseline="-25000" dirty="0">
                <a:solidFill>
                  <a:srgbClr val="3333CC"/>
                </a:solidFill>
                <a:ea typeface="楷体_GB2312" pitchFamily="49" charset="-122"/>
              </a:rPr>
              <a:t>i</a:t>
            </a:r>
            <a:r>
              <a:rPr lang="zh-CN" altLang="en-US" b="1" dirty="0">
                <a:solidFill>
                  <a:srgbClr val="3333CC"/>
                </a:solidFill>
                <a:ea typeface="楷体_GB2312" pitchFamily="49" charset="-122"/>
              </a:rPr>
              <a:t>的最短路径！</a:t>
            </a:r>
          </a:p>
        </p:txBody>
      </p:sp>
      <p:sp>
        <p:nvSpPr>
          <p:cNvPr id="14"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15"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6"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7"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0" name="Rectangle 4"/>
          <p:cNvSpPr>
            <a:spLocks noChangeArrowheads="1"/>
          </p:cNvSpPr>
          <p:nvPr/>
        </p:nvSpPr>
        <p:spPr bwMode="auto">
          <a:xfrm>
            <a:off x="214282" y="2071678"/>
            <a:ext cx="5832045" cy="609398"/>
          </a:xfrm>
          <a:prstGeom prst="rect">
            <a:avLst/>
          </a:prstGeom>
          <a:noFill/>
          <a:ln w="9525">
            <a:noFill/>
            <a:miter lim="800000"/>
            <a:headEnd/>
            <a:tailEnd/>
          </a:ln>
          <a:effectLst/>
        </p:spPr>
        <p:txBody>
          <a:bodyPr wrap="none">
            <a:spAutoFit/>
          </a:bodyPr>
          <a:lstStyle/>
          <a:p>
            <a:pPr algn="ctr">
              <a:lnSpc>
                <a:spcPct val="120000"/>
              </a:lnSpc>
              <a:spcBef>
                <a:spcPct val="5000"/>
              </a:spcBef>
            </a:pPr>
            <a:r>
              <a:rPr lang="zh-CN" altLang="en-US" b="1" dirty="0" smtClean="0">
                <a:solidFill>
                  <a:srgbClr val="002060"/>
                </a:solidFill>
                <a:ea typeface="楷体_GB2312" pitchFamily="49" charset="-122"/>
              </a:rPr>
              <a:t>迪杰斯特拉</a:t>
            </a:r>
            <a:r>
              <a:rPr lang="en-US" altLang="zh-CN" b="1" dirty="0">
                <a:solidFill>
                  <a:srgbClr val="002060"/>
                </a:solidFill>
                <a:ea typeface="楷体_GB2312" pitchFamily="49" charset="-122"/>
              </a:rPr>
              <a:t>(</a:t>
            </a:r>
            <a:r>
              <a:rPr lang="en-US" altLang="zh-CN" dirty="0" err="1">
                <a:solidFill>
                  <a:srgbClr val="002060"/>
                </a:solidFill>
                <a:ea typeface="楷体_GB2312" pitchFamily="49" charset="-122"/>
              </a:rPr>
              <a:t>Dijkstra</a:t>
            </a:r>
            <a:r>
              <a:rPr lang="en-US" altLang="zh-CN" dirty="0">
                <a:solidFill>
                  <a:srgbClr val="002060"/>
                </a:solidFill>
                <a:ea typeface="楷体_GB2312" pitchFamily="49" charset="-122"/>
              </a:rPr>
              <a:t>)</a:t>
            </a:r>
            <a:r>
              <a:rPr lang="zh-CN" altLang="en-US" b="1" dirty="0">
                <a:solidFill>
                  <a:srgbClr val="002060"/>
                </a:solidFill>
                <a:ea typeface="楷体_GB2312" pitchFamily="49" charset="-122"/>
              </a:rPr>
              <a:t>算法基本思想</a:t>
            </a:r>
            <a:r>
              <a:rPr lang="en-US" altLang="zh-CN" b="1" dirty="0">
                <a:solidFill>
                  <a:srgbClr val="002060"/>
                </a:solidFill>
                <a:ea typeface="楷体_GB2312" pitchFamily="49" charset="-122"/>
              </a:rPr>
              <a:t>:</a:t>
            </a:r>
          </a:p>
        </p:txBody>
      </p:sp>
      <p:sp>
        <p:nvSpPr>
          <p:cNvPr id="21" name="Text Box 9"/>
          <p:cNvSpPr txBox="1">
            <a:spLocks noChangeArrowheads="1"/>
          </p:cNvSpPr>
          <p:nvPr/>
        </p:nvSpPr>
        <p:spPr bwMode="auto">
          <a:xfrm>
            <a:off x="1042988" y="1557338"/>
            <a:ext cx="3100384" cy="525401"/>
          </a:xfrm>
          <a:prstGeom prst="rect">
            <a:avLst/>
          </a:prstGeom>
          <a:noFill/>
          <a:ln w="31750" algn="ctr">
            <a:noFill/>
            <a:miter lim="800000"/>
            <a:headEnd/>
            <a:tailEnd/>
          </a:ln>
          <a:effectLst/>
        </p:spPr>
        <p:txBody>
          <a:bodyPr wrap="square" lIns="90000" tIns="46800" rIns="90000" bIns="46800">
            <a:spAutoFit/>
          </a:bodyPr>
          <a:lstStyle/>
          <a:p>
            <a:r>
              <a:rPr lang="en-US" altLang="zh-CN" dirty="0" smtClean="0"/>
              <a:t>4.</a:t>
            </a:r>
            <a:r>
              <a:rPr lang="zh-CN" altLang="en-US" dirty="0" smtClean="0"/>
              <a:t>最短路径</a:t>
            </a:r>
            <a:endParaRPr lang="zh-CN" altLang="en-US" dirty="0"/>
          </a:p>
        </p:txBody>
      </p:sp>
      <p:sp>
        <p:nvSpPr>
          <p:cNvPr id="22" name="Text Box 10"/>
          <p:cNvSpPr txBox="1">
            <a:spLocks noChangeArrowheads="1"/>
          </p:cNvSpPr>
          <p:nvPr/>
        </p:nvSpPr>
        <p:spPr bwMode="auto">
          <a:xfrm>
            <a:off x="3143240" y="1571612"/>
            <a:ext cx="5643570" cy="463846"/>
          </a:xfrm>
          <a:prstGeom prst="rect">
            <a:avLst/>
          </a:prstGeom>
          <a:noFill/>
          <a:ln w="31750" algn="ctr">
            <a:noFill/>
            <a:miter lim="800000"/>
            <a:headEnd/>
            <a:tailEnd/>
          </a:ln>
          <a:effectLst/>
        </p:spPr>
        <p:txBody>
          <a:bodyPr wrap="square" lIns="90000" tIns="46800" rIns="90000" bIns="46800">
            <a:spAutoFit/>
          </a:bodyPr>
          <a:lstStyle/>
          <a:p>
            <a:r>
              <a:rPr lang="en-US" altLang="zh-CN" sz="2400" dirty="0" smtClean="0">
                <a:solidFill>
                  <a:srgbClr val="000066"/>
                </a:solidFill>
              </a:rPr>
              <a:t>①</a:t>
            </a:r>
            <a:r>
              <a:rPr lang="zh-CN" altLang="en-US" sz="2400" dirty="0" smtClean="0">
                <a:solidFill>
                  <a:srgbClr val="000066"/>
                </a:solidFill>
              </a:rPr>
              <a:t>求某一顶点到其余各顶点的最短路径</a:t>
            </a: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0098"/>
                                        </p:tgtEl>
                                        <p:attrNameLst>
                                          <p:attrName>style.visibility</p:attrName>
                                        </p:attrNameLst>
                                      </p:cBhvr>
                                      <p:to>
                                        <p:strVal val="visible"/>
                                      </p:to>
                                    </p:set>
                                    <p:animEffect transition="in" filter="wipe(left)">
                                      <p:cBhvr>
                                        <p:cTn id="13" dur="500"/>
                                        <p:tgtEl>
                                          <p:spTgt spid="260098"/>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childTnLst>
                                    <p:set>
                                      <p:cBhvr>
                                        <p:cTn id="17" dur="1" fill="hold">
                                          <p:stCondLst>
                                            <p:cond delay="0"/>
                                          </p:stCondLst>
                                        </p:cTn>
                                        <p:tgtEl>
                                          <p:spTgt spid="260103"/>
                                        </p:tgtEl>
                                        <p:attrNameLst>
                                          <p:attrName>style.visibility</p:attrName>
                                        </p:attrNameLst>
                                      </p:cBhvr>
                                      <p:to>
                                        <p:strVal val="visible"/>
                                      </p:to>
                                    </p:set>
                                    <p:anim calcmode="lin" valueType="num">
                                      <p:cBhvr>
                                        <p:cTn id="18" dur="500" fill="hold"/>
                                        <p:tgtEl>
                                          <p:spTgt spid="260103"/>
                                        </p:tgtEl>
                                        <p:attrNameLst>
                                          <p:attrName>ppt_x</p:attrName>
                                        </p:attrNameLst>
                                      </p:cBhvr>
                                      <p:tavLst>
                                        <p:tav tm="0">
                                          <p:val>
                                            <p:strVal val="#ppt_x-#ppt_w/2"/>
                                          </p:val>
                                        </p:tav>
                                        <p:tav tm="100000">
                                          <p:val>
                                            <p:strVal val="#ppt_x"/>
                                          </p:val>
                                        </p:tav>
                                      </p:tavLst>
                                    </p:anim>
                                    <p:anim calcmode="lin" valueType="num">
                                      <p:cBhvr>
                                        <p:cTn id="19" dur="500" fill="hold"/>
                                        <p:tgtEl>
                                          <p:spTgt spid="260103"/>
                                        </p:tgtEl>
                                        <p:attrNameLst>
                                          <p:attrName>ppt_y</p:attrName>
                                        </p:attrNameLst>
                                      </p:cBhvr>
                                      <p:tavLst>
                                        <p:tav tm="0">
                                          <p:val>
                                            <p:strVal val="#ppt_y"/>
                                          </p:val>
                                        </p:tav>
                                        <p:tav tm="100000">
                                          <p:val>
                                            <p:strVal val="#ppt_y"/>
                                          </p:val>
                                        </p:tav>
                                      </p:tavLst>
                                    </p:anim>
                                    <p:anim calcmode="lin" valueType="num">
                                      <p:cBhvr>
                                        <p:cTn id="20" dur="500" fill="hold"/>
                                        <p:tgtEl>
                                          <p:spTgt spid="260103"/>
                                        </p:tgtEl>
                                        <p:attrNameLst>
                                          <p:attrName>ppt_w</p:attrName>
                                        </p:attrNameLst>
                                      </p:cBhvr>
                                      <p:tavLst>
                                        <p:tav tm="0">
                                          <p:val>
                                            <p:fltVal val="0"/>
                                          </p:val>
                                        </p:tav>
                                        <p:tav tm="100000">
                                          <p:val>
                                            <p:strVal val="#ppt_w"/>
                                          </p:val>
                                        </p:tav>
                                      </p:tavLst>
                                    </p:anim>
                                    <p:anim calcmode="lin" valueType="num">
                                      <p:cBhvr>
                                        <p:cTn id="21" dur="500" fill="hold"/>
                                        <p:tgtEl>
                                          <p:spTgt spid="260103"/>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60099"/>
                                        </p:tgtEl>
                                        <p:attrNameLst>
                                          <p:attrName>style.visibility</p:attrName>
                                        </p:attrNameLst>
                                      </p:cBhvr>
                                      <p:to>
                                        <p:strVal val="visible"/>
                                      </p:to>
                                    </p:set>
                                    <p:animEffect transition="in" filter="wipe(left)">
                                      <p:cBhvr>
                                        <p:cTn id="25" dur="500"/>
                                        <p:tgtEl>
                                          <p:spTgt spid="260099"/>
                                        </p:tgtEl>
                                      </p:cBhvr>
                                    </p:animEffect>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60108"/>
                                        </p:tgtEl>
                                        <p:attrNameLst>
                                          <p:attrName>style.visibility</p:attrName>
                                        </p:attrNameLst>
                                      </p:cBhvr>
                                      <p:to>
                                        <p:strVal val="visible"/>
                                      </p:to>
                                    </p:set>
                                    <p:anim calcmode="lin" valueType="num">
                                      <p:cBhvr>
                                        <p:cTn id="29" dur="500" fill="hold"/>
                                        <p:tgtEl>
                                          <p:spTgt spid="260108"/>
                                        </p:tgtEl>
                                        <p:attrNameLst>
                                          <p:attrName>ppt_x</p:attrName>
                                        </p:attrNameLst>
                                      </p:cBhvr>
                                      <p:tavLst>
                                        <p:tav tm="0">
                                          <p:val>
                                            <p:strVal val="#ppt_x-#ppt_w/2"/>
                                          </p:val>
                                        </p:tav>
                                        <p:tav tm="100000">
                                          <p:val>
                                            <p:strVal val="#ppt_x"/>
                                          </p:val>
                                        </p:tav>
                                      </p:tavLst>
                                    </p:anim>
                                    <p:anim calcmode="lin" valueType="num">
                                      <p:cBhvr>
                                        <p:cTn id="30" dur="500" fill="hold"/>
                                        <p:tgtEl>
                                          <p:spTgt spid="260108"/>
                                        </p:tgtEl>
                                        <p:attrNameLst>
                                          <p:attrName>ppt_y</p:attrName>
                                        </p:attrNameLst>
                                      </p:cBhvr>
                                      <p:tavLst>
                                        <p:tav tm="0">
                                          <p:val>
                                            <p:strVal val="#ppt_y"/>
                                          </p:val>
                                        </p:tav>
                                        <p:tav tm="100000">
                                          <p:val>
                                            <p:strVal val="#ppt_y"/>
                                          </p:val>
                                        </p:tav>
                                      </p:tavLst>
                                    </p:anim>
                                    <p:anim calcmode="lin" valueType="num">
                                      <p:cBhvr>
                                        <p:cTn id="31" dur="500" fill="hold"/>
                                        <p:tgtEl>
                                          <p:spTgt spid="260108"/>
                                        </p:tgtEl>
                                        <p:attrNameLst>
                                          <p:attrName>ppt_w</p:attrName>
                                        </p:attrNameLst>
                                      </p:cBhvr>
                                      <p:tavLst>
                                        <p:tav tm="0">
                                          <p:val>
                                            <p:fltVal val="0"/>
                                          </p:val>
                                        </p:tav>
                                        <p:tav tm="100000">
                                          <p:val>
                                            <p:strVal val="#ppt_w"/>
                                          </p:val>
                                        </p:tav>
                                      </p:tavLst>
                                    </p:anim>
                                    <p:anim calcmode="lin" valueType="num">
                                      <p:cBhvr>
                                        <p:cTn id="32" dur="500" fill="hold"/>
                                        <p:tgtEl>
                                          <p:spTgt spid="260108"/>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60107"/>
                                        </p:tgtEl>
                                        <p:attrNameLst>
                                          <p:attrName>style.visibility</p:attrName>
                                        </p:attrNameLst>
                                      </p:cBhvr>
                                      <p:to>
                                        <p:strVal val="visible"/>
                                      </p:to>
                                    </p:set>
                                    <p:animEffect transition="in" filter="wipe(left)">
                                      <p:cBhvr>
                                        <p:cTn id="36" dur="500"/>
                                        <p:tgtEl>
                                          <p:spTgt spid="260107"/>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60102"/>
                                        </p:tgtEl>
                                        <p:attrNameLst>
                                          <p:attrName>style.visibility</p:attrName>
                                        </p:attrNameLst>
                                      </p:cBhvr>
                                      <p:to>
                                        <p:strVal val="visible"/>
                                      </p:to>
                                    </p:set>
                                    <p:animEffect transition="in" filter="wipe(left)">
                                      <p:cBhvr>
                                        <p:cTn id="40" dur="500"/>
                                        <p:tgtEl>
                                          <p:spTgt spid="260102"/>
                                        </p:tgtEl>
                                      </p:cBhvr>
                                    </p:animEffect>
                                  </p:childTnLst>
                                </p:cTn>
                              </p:par>
                            </p:childTnLst>
                          </p:cTn>
                        </p:par>
                        <p:par>
                          <p:cTn id="41" fill="hold">
                            <p:stCondLst>
                              <p:cond delay="2500"/>
                            </p:stCondLst>
                            <p:childTnLst>
                              <p:par>
                                <p:cTn id="42" presetID="17" presetClass="entr" presetSubtype="8" fill="hold" grpId="0" nodeType="afterEffect">
                                  <p:stCondLst>
                                    <p:cond delay="0"/>
                                  </p:stCondLst>
                                  <p:childTnLst>
                                    <p:set>
                                      <p:cBhvr>
                                        <p:cTn id="43" dur="1" fill="hold">
                                          <p:stCondLst>
                                            <p:cond delay="0"/>
                                          </p:stCondLst>
                                        </p:cTn>
                                        <p:tgtEl>
                                          <p:spTgt spid="260104"/>
                                        </p:tgtEl>
                                        <p:attrNameLst>
                                          <p:attrName>style.visibility</p:attrName>
                                        </p:attrNameLst>
                                      </p:cBhvr>
                                      <p:to>
                                        <p:strVal val="visible"/>
                                      </p:to>
                                    </p:set>
                                    <p:anim calcmode="lin" valueType="num">
                                      <p:cBhvr>
                                        <p:cTn id="44" dur="500" fill="hold"/>
                                        <p:tgtEl>
                                          <p:spTgt spid="260104"/>
                                        </p:tgtEl>
                                        <p:attrNameLst>
                                          <p:attrName>ppt_x</p:attrName>
                                        </p:attrNameLst>
                                      </p:cBhvr>
                                      <p:tavLst>
                                        <p:tav tm="0">
                                          <p:val>
                                            <p:strVal val="#ppt_x-#ppt_w/2"/>
                                          </p:val>
                                        </p:tav>
                                        <p:tav tm="100000">
                                          <p:val>
                                            <p:strVal val="#ppt_x"/>
                                          </p:val>
                                        </p:tav>
                                      </p:tavLst>
                                    </p:anim>
                                    <p:anim calcmode="lin" valueType="num">
                                      <p:cBhvr>
                                        <p:cTn id="45" dur="500" fill="hold"/>
                                        <p:tgtEl>
                                          <p:spTgt spid="260104"/>
                                        </p:tgtEl>
                                        <p:attrNameLst>
                                          <p:attrName>ppt_y</p:attrName>
                                        </p:attrNameLst>
                                      </p:cBhvr>
                                      <p:tavLst>
                                        <p:tav tm="0">
                                          <p:val>
                                            <p:strVal val="#ppt_y"/>
                                          </p:val>
                                        </p:tav>
                                        <p:tav tm="100000">
                                          <p:val>
                                            <p:strVal val="#ppt_y"/>
                                          </p:val>
                                        </p:tav>
                                      </p:tavLst>
                                    </p:anim>
                                    <p:anim calcmode="lin" valueType="num">
                                      <p:cBhvr>
                                        <p:cTn id="46" dur="500" fill="hold"/>
                                        <p:tgtEl>
                                          <p:spTgt spid="260104"/>
                                        </p:tgtEl>
                                        <p:attrNameLst>
                                          <p:attrName>ppt_w</p:attrName>
                                        </p:attrNameLst>
                                      </p:cBhvr>
                                      <p:tavLst>
                                        <p:tav tm="0">
                                          <p:val>
                                            <p:fltVal val="0"/>
                                          </p:val>
                                        </p:tav>
                                        <p:tav tm="100000">
                                          <p:val>
                                            <p:strVal val="#ppt_w"/>
                                          </p:val>
                                        </p:tav>
                                      </p:tavLst>
                                    </p:anim>
                                    <p:anim calcmode="lin" valueType="num">
                                      <p:cBhvr>
                                        <p:cTn id="47" dur="500" fill="hold"/>
                                        <p:tgtEl>
                                          <p:spTgt spid="260104"/>
                                        </p:tgtEl>
                                        <p:attrNameLst>
                                          <p:attrName>ppt_h</p:attrName>
                                        </p:attrNameLst>
                                      </p:cBhvr>
                                      <p:tavLst>
                                        <p:tav tm="0">
                                          <p:val>
                                            <p:strVal val="#ppt_h"/>
                                          </p:val>
                                        </p:tav>
                                        <p:tav tm="100000">
                                          <p:val>
                                            <p:strVal val="#ppt_h"/>
                                          </p:val>
                                        </p:tav>
                                      </p:tavLst>
                                    </p:anim>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260101"/>
                                        </p:tgtEl>
                                        <p:attrNameLst>
                                          <p:attrName>style.visibility</p:attrName>
                                        </p:attrNameLst>
                                      </p:cBhvr>
                                      <p:to>
                                        <p:strVal val="visible"/>
                                      </p:to>
                                    </p:set>
                                    <p:animEffect transition="in" filter="wipe(left)">
                                      <p:cBhvr>
                                        <p:cTn id="51" dur="500"/>
                                        <p:tgtEl>
                                          <p:spTgt spid="260101"/>
                                        </p:tgtEl>
                                      </p:cBhvr>
                                    </p:animEffect>
                                  </p:childTnLst>
                                </p:cTn>
                              </p:par>
                            </p:childTnLst>
                          </p:cTn>
                        </p:par>
                        <p:par>
                          <p:cTn id="52" fill="hold">
                            <p:stCondLst>
                              <p:cond delay="3500"/>
                            </p:stCondLst>
                            <p:childTnLst>
                              <p:par>
                                <p:cTn id="53" presetID="17" presetClass="entr" presetSubtype="8" fill="hold" grpId="0" nodeType="afterEffect">
                                  <p:stCondLst>
                                    <p:cond delay="0"/>
                                  </p:stCondLst>
                                  <p:childTnLst>
                                    <p:set>
                                      <p:cBhvr>
                                        <p:cTn id="54" dur="1" fill="hold">
                                          <p:stCondLst>
                                            <p:cond delay="0"/>
                                          </p:stCondLst>
                                        </p:cTn>
                                        <p:tgtEl>
                                          <p:spTgt spid="260105"/>
                                        </p:tgtEl>
                                        <p:attrNameLst>
                                          <p:attrName>style.visibility</p:attrName>
                                        </p:attrNameLst>
                                      </p:cBhvr>
                                      <p:to>
                                        <p:strVal val="visible"/>
                                      </p:to>
                                    </p:set>
                                    <p:anim calcmode="lin" valueType="num">
                                      <p:cBhvr>
                                        <p:cTn id="55" dur="500" fill="hold"/>
                                        <p:tgtEl>
                                          <p:spTgt spid="260105"/>
                                        </p:tgtEl>
                                        <p:attrNameLst>
                                          <p:attrName>ppt_x</p:attrName>
                                        </p:attrNameLst>
                                      </p:cBhvr>
                                      <p:tavLst>
                                        <p:tav tm="0">
                                          <p:val>
                                            <p:strVal val="#ppt_x-#ppt_w/2"/>
                                          </p:val>
                                        </p:tav>
                                        <p:tav tm="100000">
                                          <p:val>
                                            <p:strVal val="#ppt_x"/>
                                          </p:val>
                                        </p:tav>
                                      </p:tavLst>
                                    </p:anim>
                                    <p:anim calcmode="lin" valueType="num">
                                      <p:cBhvr>
                                        <p:cTn id="56" dur="500" fill="hold"/>
                                        <p:tgtEl>
                                          <p:spTgt spid="260105"/>
                                        </p:tgtEl>
                                        <p:attrNameLst>
                                          <p:attrName>ppt_y</p:attrName>
                                        </p:attrNameLst>
                                      </p:cBhvr>
                                      <p:tavLst>
                                        <p:tav tm="0">
                                          <p:val>
                                            <p:strVal val="#ppt_y"/>
                                          </p:val>
                                        </p:tav>
                                        <p:tav tm="100000">
                                          <p:val>
                                            <p:strVal val="#ppt_y"/>
                                          </p:val>
                                        </p:tav>
                                      </p:tavLst>
                                    </p:anim>
                                    <p:anim calcmode="lin" valueType="num">
                                      <p:cBhvr>
                                        <p:cTn id="57" dur="500" fill="hold"/>
                                        <p:tgtEl>
                                          <p:spTgt spid="260105"/>
                                        </p:tgtEl>
                                        <p:attrNameLst>
                                          <p:attrName>ppt_w</p:attrName>
                                        </p:attrNameLst>
                                      </p:cBhvr>
                                      <p:tavLst>
                                        <p:tav tm="0">
                                          <p:val>
                                            <p:fltVal val="0"/>
                                          </p:val>
                                        </p:tav>
                                        <p:tav tm="100000">
                                          <p:val>
                                            <p:strVal val="#ppt_w"/>
                                          </p:val>
                                        </p:tav>
                                      </p:tavLst>
                                    </p:anim>
                                    <p:anim calcmode="lin" valueType="num">
                                      <p:cBhvr>
                                        <p:cTn id="58" dur="500" fill="hold"/>
                                        <p:tgtEl>
                                          <p:spTgt spid="260105"/>
                                        </p:tgtEl>
                                        <p:attrNameLst>
                                          <p:attrName>ppt_h</p:attrName>
                                        </p:attrNameLst>
                                      </p:cBhvr>
                                      <p:tavLst>
                                        <p:tav tm="0">
                                          <p:val>
                                            <p:strVal val="#ppt_h"/>
                                          </p:val>
                                        </p:tav>
                                        <p:tav tm="100000">
                                          <p:val>
                                            <p:strVal val="#ppt_h"/>
                                          </p:val>
                                        </p:tav>
                                      </p:tavLst>
                                    </p:anim>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260100"/>
                                        </p:tgtEl>
                                        <p:attrNameLst>
                                          <p:attrName>style.visibility</p:attrName>
                                        </p:attrNameLst>
                                      </p:cBhvr>
                                      <p:to>
                                        <p:strVal val="visible"/>
                                      </p:to>
                                    </p:set>
                                    <p:animEffect transition="in" filter="wipe(left)">
                                      <p:cBhvr>
                                        <p:cTn id="62" dur="500"/>
                                        <p:tgtEl>
                                          <p:spTgt spid="26010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60106"/>
                                        </p:tgtEl>
                                        <p:attrNameLst>
                                          <p:attrName>style.visibility</p:attrName>
                                        </p:attrNameLst>
                                      </p:cBhvr>
                                      <p:to>
                                        <p:strVal val="visible"/>
                                      </p:to>
                                    </p:set>
                                    <p:anim calcmode="lin" valueType="num">
                                      <p:cBhvr additive="base">
                                        <p:cTn id="67" dur="500" fill="hold"/>
                                        <p:tgtEl>
                                          <p:spTgt spid="260106"/>
                                        </p:tgtEl>
                                        <p:attrNameLst>
                                          <p:attrName>ppt_x</p:attrName>
                                        </p:attrNameLst>
                                      </p:cBhvr>
                                      <p:tavLst>
                                        <p:tav tm="0">
                                          <p:val>
                                            <p:strVal val="1+#ppt_w/2"/>
                                          </p:val>
                                        </p:tav>
                                        <p:tav tm="100000">
                                          <p:val>
                                            <p:strVal val="#ppt_x"/>
                                          </p:val>
                                        </p:tav>
                                      </p:tavLst>
                                    </p:anim>
                                    <p:anim calcmode="lin" valueType="num">
                                      <p:cBhvr additive="base">
                                        <p:cTn id="68" dur="500" fill="hold"/>
                                        <p:tgtEl>
                                          <p:spTgt spid="26010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60109"/>
                                        </p:tgtEl>
                                        <p:attrNameLst>
                                          <p:attrName>style.visibility</p:attrName>
                                        </p:attrNameLst>
                                      </p:cBhvr>
                                      <p:to>
                                        <p:strVal val="visible"/>
                                      </p:to>
                                    </p:set>
                                    <p:anim calcmode="lin" valueType="num">
                                      <p:cBhvr additive="base">
                                        <p:cTn id="73" dur="500" fill="hold"/>
                                        <p:tgtEl>
                                          <p:spTgt spid="260109"/>
                                        </p:tgtEl>
                                        <p:attrNameLst>
                                          <p:attrName>ppt_x</p:attrName>
                                        </p:attrNameLst>
                                      </p:cBhvr>
                                      <p:tavLst>
                                        <p:tav tm="0">
                                          <p:val>
                                            <p:strVal val="0-#ppt_w/2"/>
                                          </p:val>
                                        </p:tav>
                                        <p:tav tm="100000">
                                          <p:val>
                                            <p:strVal val="#ppt_x"/>
                                          </p:val>
                                        </p:tav>
                                      </p:tavLst>
                                    </p:anim>
                                    <p:anim calcmode="lin" valueType="num">
                                      <p:cBhvr additive="base">
                                        <p:cTn id="74" dur="500" fill="hold"/>
                                        <p:tgtEl>
                                          <p:spTgt spid="260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animBg="1" autoUpdateAnimBg="0"/>
      <p:bldP spid="260099" grpId="0" animBg="1" autoUpdateAnimBg="0"/>
      <p:bldP spid="260100" grpId="0" animBg="1"/>
      <p:bldP spid="260101" grpId="0" animBg="1"/>
      <p:bldP spid="260102" grpId="0" autoUpdateAnimBg="0"/>
      <p:bldP spid="260103" grpId="0" animBg="1"/>
      <p:bldP spid="260104" grpId="0" animBg="1"/>
      <p:bldP spid="260105" grpId="0" animBg="1"/>
      <p:bldP spid="260106" grpId="0" autoUpdateAnimBg="0"/>
      <p:bldP spid="260107" grpId="0" animBg="1" autoUpdateAnimBg="0"/>
      <p:bldP spid="260108" grpId="0" animBg="1"/>
      <p:bldP spid="260109" grpId="0" autoUpdateAnimBg="0"/>
      <p:bldP spid="20"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66758" y="2455104"/>
            <a:ext cx="8820150" cy="838200"/>
          </a:xfrm>
        </p:spPr>
        <p:txBody>
          <a:bodyPr>
            <a:normAutofit/>
          </a:bodyPr>
          <a:lstStyle/>
          <a:p>
            <a:r>
              <a:rPr lang="en-US" altLang="zh-CN" sz="2800" b="1" dirty="0">
                <a:solidFill>
                  <a:srgbClr val="FF0000"/>
                </a:solidFill>
                <a:ea typeface="楷体_GB2312"/>
              </a:rPr>
              <a:t>1)</a:t>
            </a:r>
            <a:r>
              <a:rPr lang="zh-CN" altLang="en-US" sz="2800" b="1" dirty="0">
                <a:solidFill>
                  <a:srgbClr val="FF0000"/>
                </a:solidFill>
                <a:ea typeface="楷体_GB2312"/>
              </a:rPr>
              <a:t>第一条</a:t>
            </a:r>
            <a:r>
              <a:rPr lang="en-US" altLang="zh-CN" sz="2800" b="1" dirty="0">
                <a:solidFill>
                  <a:srgbClr val="FF0000"/>
                </a:solidFill>
                <a:ea typeface="楷体_GB2312"/>
              </a:rPr>
              <a:t>(</a:t>
            </a:r>
            <a:r>
              <a:rPr lang="zh-CN" altLang="en-US" sz="2800" b="1" dirty="0">
                <a:solidFill>
                  <a:srgbClr val="FF0000"/>
                </a:solidFill>
                <a:ea typeface="楷体_GB2312"/>
              </a:rPr>
              <a:t>长度最短的</a:t>
            </a:r>
            <a:r>
              <a:rPr lang="en-US" altLang="zh-CN" sz="2800" b="1" dirty="0">
                <a:solidFill>
                  <a:srgbClr val="FF0000"/>
                </a:solidFill>
                <a:ea typeface="楷体_GB2312"/>
              </a:rPr>
              <a:t>)</a:t>
            </a:r>
            <a:r>
              <a:rPr lang="zh-CN" altLang="en-US" sz="2800" b="1" dirty="0">
                <a:solidFill>
                  <a:srgbClr val="FF0000"/>
                </a:solidFill>
                <a:ea typeface="楷体_GB2312"/>
              </a:rPr>
              <a:t>最短路径的特点：</a:t>
            </a:r>
          </a:p>
        </p:txBody>
      </p:sp>
      <p:sp>
        <p:nvSpPr>
          <p:cNvPr id="314371" name="Text Box 3"/>
          <p:cNvSpPr txBox="1">
            <a:spLocks noChangeArrowheads="1"/>
          </p:cNvSpPr>
          <p:nvPr/>
        </p:nvSpPr>
        <p:spPr bwMode="auto">
          <a:xfrm>
            <a:off x="285720" y="3240922"/>
            <a:ext cx="8458200" cy="1188210"/>
          </a:xfrm>
          <a:prstGeom prst="rect">
            <a:avLst/>
          </a:prstGeom>
          <a:noFill/>
          <a:ln w="12700" cap="sq">
            <a:noFill/>
            <a:miter lim="800000"/>
            <a:headEnd type="none" w="sm" len="sm"/>
            <a:tailEnd type="none" w="sm" len="sm"/>
          </a:ln>
          <a:effectLst/>
        </p:spPr>
        <p:txBody>
          <a:bodyPr>
            <a:spAutoFit/>
          </a:bodyPr>
          <a:lstStyle/>
          <a:p>
            <a:pPr>
              <a:lnSpc>
                <a:spcPct val="135000"/>
              </a:lnSpc>
            </a:pPr>
            <a:r>
              <a:rPr lang="en-US" altLang="zh-CN" b="1" dirty="0">
                <a:solidFill>
                  <a:srgbClr val="000099"/>
                </a:solidFill>
                <a:ea typeface="楷体_GB2312" pitchFamily="49" charset="-122"/>
              </a:rPr>
              <a:t>   </a:t>
            </a:r>
            <a:r>
              <a:rPr lang="zh-CN" altLang="en-US" b="1" dirty="0">
                <a:solidFill>
                  <a:srgbClr val="000099"/>
                </a:solidFill>
                <a:ea typeface="楷体_GB2312" pitchFamily="49" charset="-122"/>
              </a:rPr>
              <a:t>在这条路径上，</a:t>
            </a:r>
            <a:r>
              <a:rPr lang="zh-CN" altLang="en-US" b="1" dirty="0">
                <a:solidFill>
                  <a:srgbClr val="0000FF"/>
                </a:solidFill>
                <a:ea typeface="楷体_GB2312" pitchFamily="49" charset="-122"/>
              </a:rPr>
              <a:t>必定只含一条弧</a:t>
            </a:r>
            <a:r>
              <a:rPr lang="en-US" altLang="zh-CN" b="1" dirty="0">
                <a:solidFill>
                  <a:srgbClr val="000099"/>
                </a:solidFill>
                <a:ea typeface="楷体_GB2312" pitchFamily="49" charset="-122"/>
              </a:rPr>
              <a:t>, </a:t>
            </a:r>
            <a:r>
              <a:rPr lang="zh-CN" altLang="en-US" b="1" dirty="0">
                <a:solidFill>
                  <a:srgbClr val="000099"/>
                </a:solidFill>
                <a:ea typeface="楷体_GB2312" pitchFamily="49" charset="-122"/>
              </a:rPr>
              <a:t>并且这条弧的</a:t>
            </a:r>
            <a:r>
              <a:rPr lang="zh-CN" altLang="en-US" b="1" dirty="0">
                <a:solidFill>
                  <a:srgbClr val="0000FF"/>
                </a:solidFill>
                <a:ea typeface="楷体_GB2312" pitchFamily="49" charset="-122"/>
              </a:rPr>
              <a:t>权值最小。</a:t>
            </a:r>
            <a:r>
              <a:rPr lang="en-US" altLang="zh-CN" b="1" dirty="0">
                <a:solidFill>
                  <a:srgbClr val="0000FF"/>
                </a:solidFill>
                <a:ea typeface="楷体_GB2312" pitchFamily="49" charset="-122"/>
              </a:rPr>
              <a:t>(</a:t>
            </a:r>
            <a:r>
              <a:rPr lang="zh-CN" altLang="en-US" b="1" dirty="0">
                <a:solidFill>
                  <a:srgbClr val="0000FF"/>
                </a:solidFill>
                <a:ea typeface="楷体_GB2312" pitchFamily="49" charset="-122"/>
              </a:rPr>
              <a:t>设为</a:t>
            </a:r>
            <a:r>
              <a:rPr lang="en-US" altLang="zh-CN" b="1" dirty="0">
                <a:solidFill>
                  <a:srgbClr val="0000FF"/>
                </a:solidFill>
                <a:ea typeface="楷体_GB2312" pitchFamily="49" charset="-122"/>
              </a:rPr>
              <a:t>v</a:t>
            </a:r>
            <a:r>
              <a:rPr lang="en-US" altLang="zh-CN" b="1" baseline="-25000" dirty="0">
                <a:solidFill>
                  <a:srgbClr val="0000FF"/>
                </a:solidFill>
                <a:ea typeface="楷体_GB2312" pitchFamily="49" charset="-122"/>
              </a:rPr>
              <a:t>0</a:t>
            </a:r>
            <a:r>
              <a:rPr lang="en-US" altLang="zh-CN" b="1" dirty="0">
                <a:solidFill>
                  <a:srgbClr val="0000FF"/>
                </a:solidFill>
                <a:ea typeface="楷体_GB2312" pitchFamily="49" charset="-122"/>
              </a:rPr>
              <a:t> </a:t>
            </a:r>
            <a:r>
              <a:rPr lang="en-US" altLang="zh-CN" b="1" dirty="0">
                <a:solidFill>
                  <a:srgbClr val="2A03D1"/>
                </a:solidFill>
                <a:ea typeface="楷体_GB2312" pitchFamily="49" charset="-122"/>
              </a:rPr>
              <a:t>→ </a:t>
            </a:r>
            <a:r>
              <a:rPr lang="en-US" altLang="zh-CN" b="1" dirty="0">
                <a:solidFill>
                  <a:srgbClr val="0000FF"/>
                </a:solidFill>
                <a:ea typeface="楷体_GB2312" pitchFamily="49" charset="-122"/>
              </a:rPr>
              <a:t>v</a:t>
            </a:r>
            <a:r>
              <a:rPr lang="en-US" altLang="zh-CN" b="1" baseline="-25000" dirty="0">
                <a:solidFill>
                  <a:srgbClr val="0000FF"/>
                </a:solidFill>
                <a:ea typeface="楷体_GB2312" pitchFamily="49" charset="-122"/>
              </a:rPr>
              <a:t>i</a:t>
            </a:r>
            <a:r>
              <a:rPr lang="en-US" altLang="zh-CN" b="1" dirty="0">
                <a:solidFill>
                  <a:srgbClr val="2A03D1"/>
                </a:solidFill>
                <a:ea typeface="楷体_GB2312" pitchFamily="49" charset="-122"/>
              </a:rPr>
              <a:t>)</a:t>
            </a:r>
          </a:p>
        </p:txBody>
      </p:sp>
      <p:sp>
        <p:nvSpPr>
          <p:cNvPr id="314372" name="Text Box 4"/>
          <p:cNvSpPr txBox="1">
            <a:spLocks noChangeArrowheads="1"/>
          </p:cNvSpPr>
          <p:nvPr/>
        </p:nvSpPr>
        <p:spPr bwMode="auto">
          <a:xfrm>
            <a:off x="466756" y="4357694"/>
            <a:ext cx="8534400" cy="564257"/>
          </a:xfrm>
          <a:prstGeom prst="rect">
            <a:avLst/>
          </a:prstGeom>
          <a:noFill/>
          <a:ln w="12700" cap="sq">
            <a:noFill/>
            <a:miter lim="800000"/>
            <a:headEnd type="none" w="sm" len="sm"/>
            <a:tailEnd type="none" w="sm" len="sm"/>
          </a:ln>
          <a:effectLst/>
        </p:spPr>
        <p:txBody>
          <a:bodyPr>
            <a:spAutoFit/>
          </a:bodyPr>
          <a:lstStyle/>
          <a:p>
            <a:pPr>
              <a:lnSpc>
                <a:spcPct val="120000"/>
              </a:lnSpc>
            </a:pPr>
            <a:r>
              <a:rPr kumimoji="0" lang="en-US" altLang="zh-CN" cap="small" dirty="0">
                <a:latin typeface="+mj-lt"/>
                <a:ea typeface="楷体_GB2312"/>
                <a:cs typeface="+mj-cs"/>
              </a:rPr>
              <a:t>2)</a:t>
            </a:r>
            <a:r>
              <a:rPr kumimoji="0" lang="zh-CN" altLang="zh-CN" cap="small" dirty="0">
                <a:latin typeface="+mj-lt"/>
                <a:ea typeface="楷体_GB2312"/>
                <a:cs typeface="+mj-cs"/>
              </a:rPr>
              <a:t>下一条</a:t>
            </a:r>
            <a:r>
              <a:rPr kumimoji="0" lang="en-US" altLang="zh-CN" cap="small" dirty="0">
                <a:latin typeface="+mj-lt"/>
                <a:ea typeface="楷体_GB2312"/>
                <a:cs typeface="+mj-cs"/>
              </a:rPr>
              <a:t>(</a:t>
            </a:r>
            <a:r>
              <a:rPr kumimoji="0" lang="zh-CN" altLang="zh-CN" cap="small" dirty="0">
                <a:latin typeface="+mj-lt"/>
                <a:ea typeface="楷体_GB2312"/>
                <a:cs typeface="+mj-cs"/>
              </a:rPr>
              <a:t>长度次短的</a:t>
            </a:r>
            <a:r>
              <a:rPr kumimoji="0" lang="en-US" altLang="zh-CN" cap="small" dirty="0">
                <a:latin typeface="+mj-lt"/>
                <a:ea typeface="楷体_GB2312"/>
                <a:cs typeface="+mj-cs"/>
              </a:rPr>
              <a:t>)</a:t>
            </a:r>
            <a:r>
              <a:rPr kumimoji="0" lang="zh-CN" altLang="zh-CN" cap="small" dirty="0">
                <a:latin typeface="+mj-lt"/>
                <a:ea typeface="楷体_GB2312"/>
                <a:cs typeface="+mj-cs"/>
              </a:rPr>
              <a:t>最短路径的特点：</a:t>
            </a:r>
            <a:r>
              <a:rPr kumimoji="0" lang="zh-CN" altLang="en-US" cap="small" dirty="0">
                <a:latin typeface="+mj-lt"/>
                <a:ea typeface="楷体_GB2312"/>
                <a:cs typeface="+mj-cs"/>
              </a:rPr>
              <a:t>    </a:t>
            </a:r>
          </a:p>
        </p:txBody>
      </p:sp>
      <p:sp>
        <p:nvSpPr>
          <p:cNvPr id="314373" name="Text Box 5"/>
          <p:cNvSpPr txBox="1">
            <a:spLocks noChangeArrowheads="1"/>
          </p:cNvSpPr>
          <p:nvPr/>
        </p:nvSpPr>
        <p:spPr bwMode="auto">
          <a:xfrm>
            <a:off x="142844" y="4714884"/>
            <a:ext cx="8550275" cy="1936107"/>
          </a:xfrm>
          <a:prstGeom prst="rect">
            <a:avLst/>
          </a:prstGeom>
          <a:noFill/>
          <a:ln w="12700" cap="sq">
            <a:noFill/>
            <a:miter lim="800000"/>
            <a:headEnd type="none" w="sm" len="sm"/>
            <a:tailEnd type="none" w="sm" len="sm"/>
          </a:ln>
          <a:effectLst/>
        </p:spPr>
        <p:txBody>
          <a:bodyPr>
            <a:spAutoFit/>
          </a:bodyPr>
          <a:lstStyle/>
          <a:p>
            <a:pPr>
              <a:lnSpc>
                <a:spcPct val="135000"/>
              </a:lnSpc>
            </a:pPr>
            <a:r>
              <a:rPr lang="en-US" altLang="zh-CN" sz="3600" b="1" dirty="0">
                <a:solidFill>
                  <a:srgbClr val="000099"/>
                </a:solidFill>
                <a:ea typeface="楷体_GB2312" pitchFamily="49" charset="-122"/>
              </a:rPr>
              <a:t>   </a:t>
            </a:r>
            <a:r>
              <a:rPr lang="zh-CN" altLang="en-US" b="1" dirty="0">
                <a:solidFill>
                  <a:srgbClr val="000099"/>
                </a:solidFill>
                <a:ea typeface="楷体_GB2312" pitchFamily="49" charset="-122"/>
              </a:rPr>
              <a:t>它只可能有两种情况：或者是</a:t>
            </a:r>
            <a:r>
              <a:rPr lang="zh-CN" altLang="en-US" b="1" dirty="0">
                <a:solidFill>
                  <a:srgbClr val="0000FF"/>
                </a:solidFill>
                <a:ea typeface="楷体_GB2312" pitchFamily="49" charset="-122"/>
              </a:rPr>
              <a:t>直接从源点到该点</a:t>
            </a:r>
            <a:r>
              <a:rPr lang="en-US" altLang="zh-CN" b="1" dirty="0" err="1">
                <a:solidFill>
                  <a:srgbClr val="0000FF"/>
                </a:solidFill>
                <a:ea typeface="楷体_GB2312" pitchFamily="49" charset="-122"/>
              </a:rPr>
              <a:t>v</a:t>
            </a:r>
            <a:r>
              <a:rPr lang="en-US" altLang="zh-CN" b="1" baseline="-25000" dirty="0" err="1">
                <a:solidFill>
                  <a:srgbClr val="0000FF"/>
                </a:solidFill>
                <a:ea typeface="楷体_GB2312" pitchFamily="49" charset="-122"/>
              </a:rPr>
              <a:t>j</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只含一条弧</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或者是</a:t>
            </a:r>
            <a:r>
              <a:rPr lang="zh-CN" altLang="en-US" b="1" dirty="0">
                <a:solidFill>
                  <a:srgbClr val="0000FF"/>
                </a:solidFill>
                <a:ea typeface="楷体_GB2312" pitchFamily="49" charset="-122"/>
              </a:rPr>
              <a:t>从源点经过顶点</a:t>
            </a:r>
            <a:r>
              <a:rPr lang="en-US" altLang="zh-CN" b="1" dirty="0">
                <a:solidFill>
                  <a:srgbClr val="0000FF"/>
                </a:solidFill>
                <a:ea typeface="楷体_GB2312" pitchFamily="49" charset="-122"/>
              </a:rPr>
              <a:t>v</a:t>
            </a:r>
            <a:r>
              <a:rPr lang="en-US" altLang="zh-CN" b="1" baseline="-25000" dirty="0">
                <a:solidFill>
                  <a:srgbClr val="0000FF"/>
                </a:solidFill>
                <a:ea typeface="楷体_GB2312" pitchFamily="49" charset="-122"/>
              </a:rPr>
              <a:t>i</a:t>
            </a:r>
            <a:r>
              <a:rPr lang="en-US" altLang="zh-CN" b="1" dirty="0">
                <a:solidFill>
                  <a:srgbClr val="0000FF"/>
                </a:solidFill>
                <a:ea typeface="楷体_GB2312" pitchFamily="49" charset="-122"/>
              </a:rPr>
              <a:t>,</a:t>
            </a:r>
            <a:r>
              <a:rPr lang="zh-CN" altLang="en-US" b="1" dirty="0">
                <a:solidFill>
                  <a:srgbClr val="0000FF"/>
                </a:solidFill>
                <a:ea typeface="楷体_GB2312" pitchFamily="49" charset="-122"/>
              </a:rPr>
              <a:t>再到达</a:t>
            </a:r>
            <a:r>
              <a:rPr lang="en-US" altLang="zh-CN" b="1" dirty="0" err="1">
                <a:solidFill>
                  <a:srgbClr val="0000FF"/>
                </a:solidFill>
                <a:ea typeface="楷体_GB2312" pitchFamily="49" charset="-122"/>
              </a:rPr>
              <a:t>v</a:t>
            </a:r>
            <a:r>
              <a:rPr lang="en-US" altLang="zh-CN" b="1" baseline="-25000" dirty="0" err="1">
                <a:solidFill>
                  <a:srgbClr val="0000FF"/>
                </a:solidFill>
                <a:ea typeface="楷体_GB2312" pitchFamily="49" charset="-122"/>
              </a:rPr>
              <a:t>j</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由两条弧组成</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a:t>
            </a:r>
          </a:p>
        </p:txBody>
      </p:sp>
      <p:sp>
        <p:nvSpPr>
          <p:cNvPr id="6"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7"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8"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9"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2" name="Rectangle 4"/>
          <p:cNvSpPr>
            <a:spLocks noChangeArrowheads="1"/>
          </p:cNvSpPr>
          <p:nvPr/>
        </p:nvSpPr>
        <p:spPr bwMode="auto">
          <a:xfrm>
            <a:off x="597343" y="2143116"/>
            <a:ext cx="5832045" cy="609398"/>
          </a:xfrm>
          <a:prstGeom prst="rect">
            <a:avLst/>
          </a:prstGeom>
          <a:noFill/>
          <a:ln w="9525">
            <a:noFill/>
            <a:miter lim="800000"/>
            <a:headEnd/>
            <a:tailEnd/>
          </a:ln>
          <a:effectLst/>
        </p:spPr>
        <p:txBody>
          <a:bodyPr wrap="none">
            <a:spAutoFit/>
          </a:bodyPr>
          <a:lstStyle/>
          <a:p>
            <a:pPr algn="ctr">
              <a:lnSpc>
                <a:spcPct val="120000"/>
              </a:lnSpc>
              <a:spcBef>
                <a:spcPct val="5000"/>
              </a:spcBef>
            </a:pPr>
            <a:r>
              <a:rPr lang="zh-CN" altLang="en-US" b="1" dirty="0" smtClean="0">
                <a:solidFill>
                  <a:srgbClr val="002060"/>
                </a:solidFill>
                <a:ea typeface="楷体_GB2312" pitchFamily="49" charset="-122"/>
              </a:rPr>
              <a:t>迪杰斯特拉</a:t>
            </a:r>
            <a:r>
              <a:rPr lang="en-US" altLang="zh-CN" b="1" dirty="0">
                <a:solidFill>
                  <a:srgbClr val="002060"/>
                </a:solidFill>
                <a:ea typeface="楷体_GB2312" pitchFamily="49" charset="-122"/>
              </a:rPr>
              <a:t>(</a:t>
            </a:r>
            <a:r>
              <a:rPr lang="en-US" altLang="zh-CN" dirty="0" err="1">
                <a:solidFill>
                  <a:srgbClr val="002060"/>
                </a:solidFill>
                <a:ea typeface="楷体_GB2312" pitchFamily="49" charset="-122"/>
              </a:rPr>
              <a:t>Dijkstra</a:t>
            </a:r>
            <a:r>
              <a:rPr lang="en-US" altLang="zh-CN" dirty="0">
                <a:solidFill>
                  <a:srgbClr val="002060"/>
                </a:solidFill>
                <a:ea typeface="楷体_GB2312" pitchFamily="49" charset="-122"/>
              </a:rPr>
              <a:t>)</a:t>
            </a:r>
            <a:r>
              <a:rPr lang="zh-CN" altLang="en-US" b="1" dirty="0">
                <a:solidFill>
                  <a:srgbClr val="002060"/>
                </a:solidFill>
                <a:ea typeface="楷体_GB2312" pitchFamily="49" charset="-122"/>
              </a:rPr>
              <a:t>算法基本思想</a:t>
            </a:r>
            <a:r>
              <a:rPr lang="en-US" altLang="zh-CN" b="1" dirty="0">
                <a:solidFill>
                  <a:srgbClr val="002060"/>
                </a:solidFill>
                <a:ea typeface="楷体_GB2312" pitchFamily="49" charset="-122"/>
              </a:rPr>
              <a:t>:</a:t>
            </a:r>
          </a:p>
        </p:txBody>
      </p:sp>
      <p:sp>
        <p:nvSpPr>
          <p:cNvPr id="13" name="Text Box 9"/>
          <p:cNvSpPr txBox="1">
            <a:spLocks noChangeArrowheads="1"/>
          </p:cNvSpPr>
          <p:nvPr/>
        </p:nvSpPr>
        <p:spPr bwMode="auto">
          <a:xfrm>
            <a:off x="1042988" y="1557338"/>
            <a:ext cx="3100384" cy="525401"/>
          </a:xfrm>
          <a:prstGeom prst="rect">
            <a:avLst/>
          </a:prstGeom>
          <a:noFill/>
          <a:ln w="31750" algn="ctr">
            <a:noFill/>
            <a:miter lim="800000"/>
            <a:headEnd/>
            <a:tailEnd/>
          </a:ln>
          <a:effectLst/>
        </p:spPr>
        <p:txBody>
          <a:bodyPr wrap="square" lIns="90000" tIns="46800" rIns="90000" bIns="46800">
            <a:spAutoFit/>
          </a:bodyPr>
          <a:lstStyle/>
          <a:p>
            <a:r>
              <a:rPr lang="en-US" altLang="zh-CN" dirty="0" smtClean="0"/>
              <a:t>4.</a:t>
            </a:r>
            <a:r>
              <a:rPr lang="zh-CN" altLang="en-US" dirty="0" smtClean="0"/>
              <a:t>最短路径</a:t>
            </a:r>
            <a:endParaRPr lang="zh-CN" altLang="en-US" dirty="0"/>
          </a:p>
        </p:txBody>
      </p:sp>
      <p:sp>
        <p:nvSpPr>
          <p:cNvPr id="14" name="Text Box 10"/>
          <p:cNvSpPr txBox="1">
            <a:spLocks noChangeArrowheads="1"/>
          </p:cNvSpPr>
          <p:nvPr/>
        </p:nvSpPr>
        <p:spPr bwMode="auto">
          <a:xfrm>
            <a:off x="3143240" y="1571612"/>
            <a:ext cx="5643570" cy="463846"/>
          </a:xfrm>
          <a:prstGeom prst="rect">
            <a:avLst/>
          </a:prstGeom>
          <a:noFill/>
          <a:ln w="31750" algn="ctr">
            <a:noFill/>
            <a:miter lim="800000"/>
            <a:headEnd/>
            <a:tailEnd/>
          </a:ln>
          <a:effectLst/>
        </p:spPr>
        <p:txBody>
          <a:bodyPr wrap="square" lIns="90000" tIns="46800" rIns="90000" bIns="46800">
            <a:spAutoFit/>
          </a:bodyPr>
          <a:lstStyle/>
          <a:p>
            <a:r>
              <a:rPr lang="en-US" altLang="zh-CN" sz="2400" dirty="0" smtClean="0">
                <a:solidFill>
                  <a:srgbClr val="000066"/>
                </a:solidFill>
              </a:rPr>
              <a:t>①</a:t>
            </a:r>
            <a:r>
              <a:rPr lang="zh-CN" altLang="en-US" sz="2400" dirty="0" smtClean="0">
                <a:solidFill>
                  <a:srgbClr val="000066"/>
                </a:solidFill>
              </a:rPr>
              <a:t>求某一顶点到其余各顶点的最短路径</a:t>
            </a: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14371"/>
                                        </p:tgtEl>
                                        <p:attrNameLst>
                                          <p:attrName>style.visibility</p:attrName>
                                        </p:attrNameLst>
                                      </p:cBhvr>
                                      <p:to>
                                        <p:strVal val="visible"/>
                                      </p:to>
                                    </p:set>
                                    <p:animEffect transition="in" filter="strips(downRight)">
                                      <p:cBhvr>
                                        <p:cTn id="13" dur="500"/>
                                        <p:tgtEl>
                                          <p:spTgt spid="31437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14372"/>
                                        </p:tgtEl>
                                        <p:attrNameLst>
                                          <p:attrName>style.visibility</p:attrName>
                                        </p:attrNameLst>
                                      </p:cBhvr>
                                      <p:to>
                                        <p:strVal val="visible"/>
                                      </p:to>
                                    </p:set>
                                    <p:anim calcmode="lin" valueType="num">
                                      <p:cBhvr additive="base">
                                        <p:cTn id="18" dur="500" fill="hold"/>
                                        <p:tgtEl>
                                          <p:spTgt spid="314372"/>
                                        </p:tgtEl>
                                        <p:attrNameLst>
                                          <p:attrName>ppt_x</p:attrName>
                                        </p:attrNameLst>
                                      </p:cBhvr>
                                      <p:tavLst>
                                        <p:tav tm="0">
                                          <p:val>
                                            <p:strVal val="1+#ppt_w/2"/>
                                          </p:val>
                                        </p:tav>
                                        <p:tav tm="100000">
                                          <p:val>
                                            <p:strVal val="#ppt_x"/>
                                          </p:val>
                                        </p:tav>
                                      </p:tavLst>
                                    </p:anim>
                                    <p:anim calcmode="lin" valueType="num">
                                      <p:cBhvr additive="base">
                                        <p:cTn id="19" dur="500" fill="hold"/>
                                        <p:tgtEl>
                                          <p:spTgt spid="31437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14373"/>
                                        </p:tgtEl>
                                        <p:attrNameLst>
                                          <p:attrName>style.visibility</p:attrName>
                                        </p:attrNameLst>
                                      </p:cBhvr>
                                      <p:to>
                                        <p:strVal val="visible"/>
                                      </p:to>
                                    </p:set>
                                    <p:animEffect transition="in" filter="strips(downRight)">
                                      <p:cBhvr>
                                        <p:cTn id="24" dur="500"/>
                                        <p:tgtEl>
                                          <p:spTgt spid="314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autoUpdateAnimBg="0"/>
      <p:bldP spid="314372" grpId="0" autoUpdateAnimBg="0"/>
      <p:bldP spid="314373" grpId="0" autoUpdateAnimBg="0"/>
      <p:bldP spid="12"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395288" y="2447924"/>
            <a:ext cx="8497887" cy="838200"/>
          </a:xfrm>
        </p:spPr>
        <p:txBody>
          <a:bodyPr>
            <a:normAutofit/>
          </a:bodyPr>
          <a:lstStyle/>
          <a:p>
            <a:r>
              <a:rPr kumimoji="1" lang="en-US" altLang="zh-CN" sz="2800" b="1" dirty="0">
                <a:solidFill>
                  <a:srgbClr val="FF0000"/>
                </a:solidFill>
                <a:latin typeface="Arial" charset="0"/>
                <a:ea typeface="楷体_GB2312" pitchFamily="49" charset="-122"/>
                <a:cs typeface="+mn-cs"/>
              </a:rPr>
              <a:t>3)</a:t>
            </a:r>
            <a:r>
              <a:rPr kumimoji="1" lang="zh-CN" altLang="zh-CN" sz="2800" b="1" dirty="0">
                <a:solidFill>
                  <a:srgbClr val="FF0000"/>
                </a:solidFill>
                <a:latin typeface="Arial" charset="0"/>
                <a:ea typeface="楷体_GB2312" pitchFamily="49" charset="-122"/>
                <a:cs typeface="+mn-cs"/>
              </a:rPr>
              <a:t>再下一条长度次短的最短路径特点:</a:t>
            </a:r>
            <a:endParaRPr kumimoji="1" lang="en-US" altLang="zh-CN" sz="2800" b="1" dirty="0">
              <a:solidFill>
                <a:srgbClr val="FF0000"/>
              </a:solidFill>
              <a:latin typeface="Arial" charset="0"/>
              <a:ea typeface="楷体_GB2312" pitchFamily="49" charset="-122"/>
              <a:cs typeface="+mn-cs"/>
            </a:endParaRPr>
          </a:p>
        </p:txBody>
      </p:sp>
      <p:sp>
        <p:nvSpPr>
          <p:cNvPr id="315395" name="Text Box 3"/>
          <p:cNvSpPr txBox="1">
            <a:spLocks noChangeArrowheads="1"/>
          </p:cNvSpPr>
          <p:nvPr/>
        </p:nvSpPr>
        <p:spPr bwMode="auto">
          <a:xfrm>
            <a:off x="428596" y="5072074"/>
            <a:ext cx="4153701" cy="523220"/>
          </a:xfrm>
          <a:prstGeom prst="rect">
            <a:avLst/>
          </a:prstGeom>
          <a:noFill/>
          <a:ln w="12700" cap="sq">
            <a:noFill/>
            <a:miter lim="800000"/>
            <a:headEnd type="none" w="sm" len="sm"/>
            <a:tailEnd type="none" w="sm" len="sm"/>
          </a:ln>
          <a:effectLst/>
        </p:spPr>
        <p:txBody>
          <a:bodyPr wrap="none">
            <a:spAutoFit/>
          </a:bodyPr>
          <a:lstStyle/>
          <a:p>
            <a:r>
              <a:rPr lang="en-US" altLang="zh-CN" b="1" dirty="0">
                <a:latin typeface="楷体_GB2312" pitchFamily="49" charset="-122"/>
                <a:ea typeface="楷体_GB2312" pitchFamily="49" charset="-122"/>
              </a:rPr>
              <a:t>4)</a:t>
            </a:r>
            <a:r>
              <a:rPr lang="zh-CN" altLang="en-US" b="1" dirty="0">
                <a:ea typeface="楷体_GB2312" pitchFamily="49" charset="-122"/>
              </a:rPr>
              <a:t>其余</a:t>
            </a:r>
            <a:r>
              <a:rPr lang="zh-CN" altLang="en-US" b="1" dirty="0">
                <a:latin typeface="楷体_GB2312" pitchFamily="49" charset="-122"/>
                <a:ea typeface="楷体_GB2312" pitchFamily="49" charset="-122"/>
              </a:rPr>
              <a:t>最短路径的特点：</a:t>
            </a:r>
          </a:p>
        </p:txBody>
      </p:sp>
      <p:sp>
        <p:nvSpPr>
          <p:cNvPr id="315396" name="Text Box 4"/>
          <p:cNvSpPr txBox="1">
            <a:spLocks noChangeArrowheads="1"/>
          </p:cNvSpPr>
          <p:nvPr/>
        </p:nvSpPr>
        <p:spPr bwMode="auto">
          <a:xfrm>
            <a:off x="304800" y="3123896"/>
            <a:ext cx="8656638" cy="1805302"/>
          </a:xfrm>
          <a:prstGeom prst="rect">
            <a:avLst/>
          </a:prstGeom>
          <a:noFill/>
          <a:ln w="12700" cap="sq">
            <a:noFill/>
            <a:miter lim="800000"/>
            <a:headEnd type="none" w="sm" len="sm"/>
            <a:tailEnd type="none" w="sm" len="sm"/>
          </a:ln>
          <a:effectLst/>
        </p:spPr>
        <p:txBody>
          <a:bodyPr>
            <a:spAutoFit/>
          </a:bodyPr>
          <a:lstStyle/>
          <a:p>
            <a:pPr>
              <a:lnSpc>
                <a:spcPct val="125000"/>
              </a:lnSpc>
            </a:pPr>
            <a:r>
              <a:rPr lang="en-US" altLang="zh-CN" sz="3600" b="1" dirty="0">
                <a:solidFill>
                  <a:srgbClr val="000099"/>
                </a:solidFill>
                <a:ea typeface="楷体_GB2312" pitchFamily="49" charset="-122"/>
              </a:rPr>
              <a:t>   </a:t>
            </a:r>
            <a:r>
              <a:rPr lang="zh-CN" altLang="en-US" b="1" dirty="0">
                <a:solidFill>
                  <a:srgbClr val="000099"/>
                </a:solidFill>
                <a:ea typeface="楷体_GB2312" pitchFamily="49" charset="-122"/>
              </a:rPr>
              <a:t>它可能有两种情况：或者是</a:t>
            </a:r>
            <a:r>
              <a:rPr lang="zh-CN" altLang="en-US" b="1" dirty="0">
                <a:solidFill>
                  <a:srgbClr val="0000FF"/>
                </a:solidFill>
                <a:ea typeface="楷体_GB2312" pitchFamily="49" charset="-122"/>
              </a:rPr>
              <a:t>直接从源点到该点</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只含一条弧</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 或者是</a:t>
            </a:r>
            <a:r>
              <a:rPr lang="zh-CN" altLang="en-US" b="1" dirty="0">
                <a:solidFill>
                  <a:srgbClr val="0000FF"/>
                </a:solidFill>
                <a:ea typeface="楷体_GB2312" pitchFamily="49" charset="-122"/>
              </a:rPr>
              <a:t>从源点经过顶点</a:t>
            </a:r>
            <a:r>
              <a:rPr lang="en-US" altLang="zh-CN" b="1" dirty="0">
                <a:solidFill>
                  <a:srgbClr val="0000FF"/>
                </a:solidFill>
                <a:ea typeface="楷体_GB2312" pitchFamily="49" charset="-122"/>
              </a:rPr>
              <a:t>v</a:t>
            </a:r>
            <a:r>
              <a:rPr lang="en-US" altLang="zh-CN" b="1" baseline="-25000" dirty="0">
                <a:solidFill>
                  <a:srgbClr val="0000FF"/>
                </a:solidFill>
                <a:ea typeface="楷体_GB2312" pitchFamily="49" charset="-122"/>
              </a:rPr>
              <a:t>i</a:t>
            </a:r>
            <a:r>
              <a:rPr lang="zh-CN" altLang="en-US" b="1" dirty="0">
                <a:solidFill>
                  <a:srgbClr val="0000FF"/>
                </a:solidFill>
                <a:ea typeface="楷体_GB2312" pitchFamily="49" charset="-122"/>
              </a:rPr>
              <a:t>、 </a:t>
            </a:r>
            <a:r>
              <a:rPr lang="en-US" altLang="zh-CN" b="1" dirty="0" err="1">
                <a:solidFill>
                  <a:srgbClr val="000099"/>
                </a:solidFill>
                <a:ea typeface="楷体_GB2312" pitchFamily="49" charset="-122"/>
              </a:rPr>
              <a:t>v</a:t>
            </a:r>
            <a:r>
              <a:rPr lang="en-US" altLang="zh-CN" b="1" baseline="-25000" dirty="0" err="1">
                <a:solidFill>
                  <a:srgbClr val="000099"/>
                </a:solidFill>
                <a:ea typeface="楷体_GB2312" pitchFamily="49" charset="-122"/>
              </a:rPr>
              <a:t>j</a:t>
            </a:r>
            <a:r>
              <a:rPr lang="zh-CN" altLang="en-US" b="1" dirty="0">
                <a:solidFill>
                  <a:srgbClr val="0000FF"/>
                </a:solidFill>
                <a:ea typeface="楷体_GB2312" pitchFamily="49" charset="-122"/>
              </a:rPr>
              <a:t>再到达该顶点</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由多条弧组成</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a:t>
            </a:r>
          </a:p>
        </p:txBody>
      </p:sp>
      <p:sp>
        <p:nvSpPr>
          <p:cNvPr id="315397" name="Text Box 5"/>
          <p:cNvSpPr txBox="1">
            <a:spLocks noChangeArrowheads="1"/>
          </p:cNvSpPr>
          <p:nvPr/>
        </p:nvSpPr>
        <p:spPr bwMode="auto">
          <a:xfrm>
            <a:off x="142844" y="5500702"/>
            <a:ext cx="8643997" cy="1222835"/>
          </a:xfrm>
          <a:prstGeom prst="rect">
            <a:avLst/>
          </a:prstGeom>
          <a:noFill/>
          <a:ln w="12700" cap="sq">
            <a:noFill/>
            <a:miter lim="800000"/>
            <a:headEnd type="none" w="sm" len="sm"/>
            <a:tailEnd type="none" w="sm" len="sm"/>
          </a:ln>
          <a:effectLst/>
        </p:spPr>
        <p:txBody>
          <a:bodyPr wrap="square">
            <a:spAutoFit/>
          </a:bodyPr>
          <a:lstStyle/>
          <a:p>
            <a:pPr>
              <a:lnSpc>
                <a:spcPct val="120000"/>
              </a:lnSpc>
            </a:pPr>
            <a:r>
              <a:rPr lang="en-US" altLang="zh-CN" sz="3600" b="1" dirty="0">
                <a:solidFill>
                  <a:srgbClr val="000099"/>
                </a:solidFill>
                <a:ea typeface="楷体_GB2312" pitchFamily="49" charset="-122"/>
              </a:rPr>
              <a:t>   </a:t>
            </a:r>
            <a:r>
              <a:rPr lang="zh-CN" altLang="en-US" b="1" dirty="0">
                <a:solidFill>
                  <a:srgbClr val="000099"/>
                </a:solidFill>
                <a:ea typeface="楷体_GB2312" pitchFamily="49" charset="-122"/>
              </a:rPr>
              <a:t>它或者是</a:t>
            </a:r>
            <a:r>
              <a:rPr lang="zh-CN" altLang="en-US" b="1" dirty="0">
                <a:solidFill>
                  <a:srgbClr val="0000FF"/>
                </a:solidFill>
                <a:ea typeface="楷体_GB2312" pitchFamily="49" charset="-122"/>
              </a:rPr>
              <a:t>直接从源点到该点</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只含一条弧</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 </a:t>
            </a:r>
            <a:r>
              <a:rPr lang="zh-CN" altLang="en-US" b="1" dirty="0" smtClean="0">
                <a:solidFill>
                  <a:srgbClr val="000099"/>
                </a:solidFill>
                <a:ea typeface="楷体_GB2312" pitchFamily="49" charset="-122"/>
              </a:rPr>
              <a:t>或者</a:t>
            </a:r>
            <a:endParaRPr lang="en-US" altLang="zh-CN" b="1" dirty="0" smtClean="0">
              <a:solidFill>
                <a:srgbClr val="000099"/>
              </a:solidFill>
              <a:ea typeface="楷体_GB2312" pitchFamily="49" charset="-122"/>
            </a:endParaRPr>
          </a:p>
          <a:p>
            <a:pPr>
              <a:lnSpc>
                <a:spcPct val="120000"/>
              </a:lnSpc>
            </a:pPr>
            <a:r>
              <a:rPr lang="zh-CN" altLang="en-US" b="1" dirty="0" smtClean="0">
                <a:solidFill>
                  <a:srgbClr val="000099"/>
                </a:solidFill>
                <a:ea typeface="楷体_GB2312" pitchFamily="49" charset="-122"/>
              </a:rPr>
              <a:t>是</a:t>
            </a:r>
            <a:r>
              <a:rPr lang="zh-CN" altLang="en-US" b="1" dirty="0">
                <a:solidFill>
                  <a:srgbClr val="0000FF"/>
                </a:solidFill>
                <a:ea typeface="楷体_GB2312" pitchFamily="49" charset="-122"/>
              </a:rPr>
              <a:t>从源点经过已求得最短路径的顶点，再到达该顶点</a:t>
            </a:r>
            <a:r>
              <a:rPr lang="zh-CN" altLang="en-US" b="1" dirty="0">
                <a:solidFill>
                  <a:srgbClr val="000099"/>
                </a:solidFill>
                <a:ea typeface="楷体_GB2312" pitchFamily="49" charset="-122"/>
              </a:rPr>
              <a:t>。</a:t>
            </a:r>
          </a:p>
        </p:txBody>
      </p:sp>
      <p:sp>
        <p:nvSpPr>
          <p:cNvPr id="6"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7"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8"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9"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2" name="Rectangle 4"/>
          <p:cNvSpPr>
            <a:spLocks noChangeArrowheads="1"/>
          </p:cNvSpPr>
          <p:nvPr/>
        </p:nvSpPr>
        <p:spPr bwMode="auto">
          <a:xfrm>
            <a:off x="214282" y="2143116"/>
            <a:ext cx="5832045" cy="609398"/>
          </a:xfrm>
          <a:prstGeom prst="rect">
            <a:avLst/>
          </a:prstGeom>
          <a:noFill/>
          <a:ln w="9525">
            <a:noFill/>
            <a:miter lim="800000"/>
            <a:headEnd/>
            <a:tailEnd/>
          </a:ln>
          <a:effectLst/>
        </p:spPr>
        <p:txBody>
          <a:bodyPr wrap="none">
            <a:spAutoFit/>
          </a:bodyPr>
          <a:lstStyle/>
          <a:p>
            <a:pPr algn="ctr">
              <a:lnSpc>
                <a:spcPct val="120000"/>
              </a:lnSpc>
              <a:spcBef>
                <a:spcPct val="5000"/>
              </a:spcBef>
            </a:pPr>
            <a:r>
              <a:rPr lang="zh-CN" altLang="en-US" b="1" dirty="0" smtClean="0">
                <a:solidFill>
                  <a:srgbClr val="002060"/>
                </a:solidFill>
                <a:ea typeface="楷体_GB2312" pitchFamily="49" charset="-122"/>
              </a:rPr>
              <a:t>迪杰斯特拉</a:t>
            </a:r>
            <a:r>
              <a:rPr lang="en-US" altLang="zh-CN" b="1" dirty="0">
                <a:solidFill>
                  <a:srgbClr val="002060"/>
                </a:solidFill>
                <a:ea typeface="楷体_GB2312" pitchFamily="49" charset="-122"/>
              </a:rPr>
              <a:t>(</a:t>
            </a:r>
            <a:r>
              <a:rPr lang="en-US" altLang="zh-CN" dirty="0" err="1">
                <a:solidFill>
                  <a:srgbClr val="002060"/>
                </a:solidFill>
                <a:ea typeface="楷体_GB2312" pitchFamily="49" charset="-122"/>
              </a:rPr>
              <a:t>Dijkstra</a:t>
            </a:r>
            <a:r>
              <a:rPr lang="en-US" altLang="zh-CN" dirty="0">
                <a:solidFill>
                  <a:srgbClr val="002060"/>
                </a:solidFill>
                <a:ea typeface="楷体_GB2312" pitchFamily="49" charset="-122"/>
              </a:rPr>
              <a:t>)</a:t>
            </a:r>
            <a:r>
              <a:rPr lang="zh-CN" altLang="en-US" b="1" dirty="0">
                <a:solidFill>
                  <a:srgbClr val="002060"/>
                </a:solidFill>
                <a:ea typeface="楷体_GB2312" pitchFamily="49" charset="-122"/>
              </a:rPr>
              <a:t>算法基本思想</a:t>
            </a:r>
            <a:r>
              <a:rPr lang="en-US" altLang="zh-CN" b="1" dirty="0">
                <a:solidFill>
                  <a:srgbClr val="002060"/>
                </a:solidFill>
                <a:ea typeface="楷体_GB2312" pitchFamily="49" charset="-122"/>
              </a:rPr>
              <a:t>:</a:t>
            </a:r>
          </a:p>
        </p:txBody>
      </p:sp>
      <p:sp>
        <p:nvSpPr>
          <p:cNvPr id="13" name="Text Box 9"/>
          <p:cNvSpPr txBox="1">
            <a:spLocks noChangeArrowheads="1"/>
          </p:cNvSpPr>
          <p:nvPr/>
        </p:nvSpPr>
        <p:spPr bwMode="auto">
          <a:xfrm>
            <a:off x="1042988" y="1557338"/>
            <a:ext cx="3100384" cy="525401"/>
          </a:xfrm>
          <a:prstGeom prst="rect">
            <a:avLst/>
          </a:prstGeom>
          <a:noFill/>
          <a:ln w="31750" algn="ctr">
            <a:noFill/>
            <a:miter lim="800000"/>
            <a:headEnd/>
            <a:tailEnd/>
          </a:ln>
          <a:effectLst/>
        </p:spPr>
        <p:txBody>
          <a:bodyPr wrap="square" lIns="90000" tIns="46800" rIns="90000" bIns="46800">
            <a:spAutoFit/>
          </a:bodyPr>
          <a:lstStyle/>
          <a:p>
            <a:r>
              <a:rPr lang="en-US" altLang="zh-CN" dirty="0" smtClean="0"/>
              <a:t>4.</a:t>
            </a:r>
            <a:r>
              <a:rPr lang="zh-CN" altLang="en-US" dirty="0" smtClean="0"/>
              <a:t>最短路径</a:t>
            </a:r>
            <a:endParaRPr lang="zh-CN" altLang="en-US" dirty="0"/>
          </a:p>
        </p:txBody>
      </p:sp>
      <p:sp>
        <p:nvSpPr>
          <p:cNvPr id="14" name="Text Box 10"/>
          <p:cNvSpPr txBox="1">
            <a:spLocks noChangeArrowheads="1"/>
          </p:cNvSpPr>
          <p:nvPr/>
        </p:nvSpPr>
        <p:spPr bwMode="auto">
          <a:xfrm>
            <a:off x="3143240" y="1571612"/>
            <a:ext cx="5643570" cy="463846"/>
          </a:xfrm>
          <a:prstGeom prst="rect">
            <a:avLst/>
          </a:prstGeom>
          <a:noFill/>
          <a:ln w="31750" algn="ctr">
            <a:noFill/>
            <a:miter lim="800000"/>
            <a:headEnd/>
            <a:tailEnd/>
          </a:ln>
          <a:effectLst/>
        </p:spPr>
        <p:txBody>
          <a:bodyPr wrap="square" lIns="90000" tIns="46800" rIns="90000" bIns="46800">
            <a:spAutoFit/>
          </a:bodyPr>
          <a:lstStyle/>
          <a:p>
            <a:r>
              <a:rPr lang="en-US" altLang="zh-CN" sz="2400" dirty="0" smtClean="0">
                <a:solidFill>
                  <a:srgbClr val="000066"/>
                </a:solidFill>
              </a:rPr>
              <a:t>①</a:t>
            </a:r>
            <a:r>
              <a:rPr lang="zh-CN" altLang="en-US" sz="2400" dirty="0" smtClean="0">
                <a:solidFill>
                  <a:srgbClr val="000066"/>
                </a:solidFill>
              </a:rPr>
              <a:t>求某一顶点到其余各顶点的最短路径</a:t>
            </a: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15396"/>
                                        </p:tgtEl>
                                        <p:attrNameLst>
                                          <p:attrName>style.visibility</p:attrName>
                                        </p:attrNameLst>
                                      </p:cBhvr>
                                      <p:to>
                                        <p:strVal val="visible"/>
                                      </p:to>
                                    </p:set>
                                    <p:animEffect transition="in" filter="strips(downRight)">
                                      <p:cBhvr>
                                        <p:cTn id="13" dur="500"/>
                                        <p:tgtEl>
                                          <p:spTgt spid="31539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15395"/>
                                        </p:tgtEl>
                                        <p:attrNameLst>
                                          <p:attrName>style.visibility</p:attrName>
                                        </p:attrNameLst>
                                      </p:cBhvr>
                                      <p:to>
                                        <p:strVal val="visible"/>
                                      </p:to>
                                    </p:set>
                                    <p:anim calcmode="lin" valueType="num">
                                      <p:cBhvr additive="base">
                                        <p:cTn id="18" dur="500" fill="hold"/>
                                        <p:tgtEl>
                                          <p:spTgt spid="315395"/>
                                        </p:tgtEl>
                                        <p:attrNameLst>
                                          <p:attrName>ppt_x</p:attrName>
                                        </p:attrNameLst>
                                      </p:cBhvr>
                                      <p:tavLst>
                                        <p:tav tm="0">
                                          <p:val>
                                            <p:strVal val="1+#ppt_w/2"/>
                                          </p:val>
                                        </p:tav>
                                        <p:tav tm="100000">
                                          <p:val>
                                            <p:strVal val="#ppt_x"/>
                                          </p:val>
                                        </p:tav>
                                      </p:tavLst>
                                    </p:anim>
                                    <p:anim calcmode="lin" valueType="num">
                                      <p:cBhvr additive="base">
                                        <p:cTn id="19" dur="500" fill="hold"/>
                                        <p:tgtEl>
                                          <p:spTgt spid="31539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15397"/>
                                        </p:tgtEl>
                                        <p:attrNameLst>
                                          <p:attrName>style.visibility</p:attrName>
                                        </p:attrNameLst>
                                      </p:cBhvr>
                                      <p:to>
                                        <p:strVal val="visible"/>
                                      </p:to>
                                    </p:set>
                                    <p:animEffect transition="in" filter="strips(downRight)">
                                      <p:cBhvr>
                                        <p:cTn id="24" dur="500"/>
                                        <p:tgtEl>
                                          <p:spTgt spid="315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6" grpId="0" autoUpdateAnimBg="0"/>
      <p:bldP spid="315397" grpId="0" autoUpdateAnimBg="0"/>
      <p:bldP spid="12"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a:t>例：</a:t>
            </a:r>
          </a:p>
        </p:txBody>
      </p:sp>
      <p:grpSp>
        <p:nvGrpSpPr>
          <p:cNvPr id="2" name="Group 3"/>
          <p:cNvGrpSpPr>
            <a:grpSpLocks/>
          </p:cNvGrpSpPr>
          <p:nvPr/>
        </p:nvGrpSpPr>
        <p:grpSpPr bwMode="auto">
          <a:xfrm>
            <a:off x="468313" y="404813"/>
            <a:ext cx="4818062" cy="4724400"/>
            <a:chOff x="476" y="774"/>
            <a:chExt cx="2996" cy="2976"/>
          </a:xfrm>
        </p:grpSpPr>
        <p:sp>
          <p:nvSpPr>
            <p:cNvPr id="313348" name="Line 4"/>
            <p:cNvSpPr>
              <a:spLocks noChangeShapeType="1"/>
            </p:cNvSpPr>
            <p:nvPr/>
          </p:nvSpPr>
          <p:spPr bwMode="auto">
            <a:xfrm flipV="1">
              <a:off x="816" y="1070"/>
              <a:ext cx="864"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13349" name="Line 5"/>
            <p:cNvSpPr>
              <a:spLocks noChangeShapeType="1"/>
            </p:cNvSpPr>
            <p:nvPr/>
          </p:nvSpPr>
          <p:spPr bwMode="auto">
            <a:xfrm flipV="1">
              <a:off x="825" y="1742"/>
              <a:ext cx="2103" cy="0"/>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13350" name="Line 6"/>
            <p:cNvSpPr>
              <a:spLocks noChangeShapeType="1"/>
            </p:cNvSpPr>
            <p:nvPr/>
          </p:nvSpPr>
          <p:spPr bwMode="auto">
            <a:xfrm>
              <a:off x="803" y="1873"/>
              <a:ext cx="973" cy="1021"/>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13351" name="Line 7"/>
            <p:cNvSpPr>
              <a:spLocks noChangeShapeType="1"/>
            </p:cNvSpPr>
            <p:nvPr/>
          </p:nvSpPr>
          <p:spPr bwMode="auto">
            <a:xfrm>
              <a:off x="829" y="2737"/>
              <a:ext cx="864" cy="288"/>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13352" name="Line 8"/>
            <p:cNvSpPr>
              <a:spLocks noChangeShapeType="1"/>
            </p:cNvSpPr>
            <p:nvPr/>
          </p:nvSpPr>
          <p:spPr bwMode="auto">
            <a:xfrm flipV="1">
              <a:off x="2064" y="2964"/>
              <a:ext cx="864" cy="122"/>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13353" name="Line 9"/>
            <p:cNvSpPr>
              <a:spLocks noChangeShapeType="1"/>
            </p:cNvSpPr>
            <p:nvPr/>
          </p:nvSpPr>
          <p:spPr bwMode="auto">
            <a:xfrm flipH="1">
              <a:off x="3155" y="1934"/>
              <a:ext cx="0" cy="81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13354" name="Line 10"/>
            <p:cNvSpPr>
              <a:spLocks noChangeShapeType="1"/>
            </p:cNvSpPr>
            <p:nvPr/>
          </p:nvSpPr>
          <p:spPr bwMode="auto">
            <a:xfrm flipH="1" flipV="1">
              <a:off x="1920" y="1118"/>
              <a:ext cx="1104" cy="1680"/>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13355" name="Line 11"/>
            <p:cNvSpPr>
              <a:spLocks noChangeShapeType="1"/>
            </p:cNvSpPr>
            <p:nvPr/>
          </p:nvSpPr>
          <p:spPr bwMode="auto">
            <a:xfrm flipH="1" flipV="1">
              <a:off x="2016" y="1022"/>
              <a:ext cx="992"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13356" name="Oval 12"/>
            <p:cNvSpPr>
              <a:spLocks noChangeArrowheads="1"/>
            </p:cNvSpPr>
            <p:nvPr/>
          </p:nvSpPr>
          <p:spPr bwMode="auto">
            <a:xfrm>
              <a:off x="476" y="1550"/>
              <a:ext cx="388" cy="384"/>
            </a:xfrm>
            <a:prstGeom prst="ellipse">
              <a:avLst/>
            </a:prstGeom>
            <a:solidFill>
              <a:srgbClr val="D02A22"/>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0</a:t>
              </a:r>
            </a:p>
          </p:txBody>
        </p:sp>
        <p:sp>
          <p:nvSpPr>
            <p:cNvPr id="313357" name="Oval 13"/>
            <p:cNvSpPr>
              <a:spLocks noChangeArrowheads="1"/>
            </p:cNvSpPr>
            <p:nvPr/>
          </p:nvSpPr>
          <p:spPr bwMode="auto">
            <a:xfrm>
              <a:off x="1640" y="774"/>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5</a:t>
              </a:r>
            </a:p>
          </p:txBody>
        </p:sp>
        <p:sp>
          <p:nvSpPr>
            <p:cNvPr id="313358" name="Oval 14"/>
            <p:cNvSpPr>
              <a:spLocks noChangeArrowheads="1"/>
            </p:cNvSpPr>
            <p:nvPr/>
          </p:nvSpPr>
          <p:spPr bwMode="auto">
            <a:xfrm>
              <a:off x="476" y="251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1</a:t>
              </a:r>
            </a:p>
          </p:txBody>
        </p:sp>
        <p:sp>
          <p:nvSpPr>
            <p:cNvPr id="313359" name="Oval 15"/>
            <p:cNvSpPr>
              <a:spLocks noChangeArrowheads="1"/>
            </p:cNvSpPr>
            <p:nvPr/>
          </p:nvSpPr>
          <p:spPr bwMode="auto">
            <a:xfrm>
              <a:off x="1680" y="2872"/>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2</a:t>
              </a:r>
            </a:p>
          </p:txBody>
        </p:sp>
        <p:sp>
          <p:nvSpPr>
            <p:cNvPr id="313360" name="Oval 16"/>
            <p:cNvSpPr>
              <a:spLocks noChangeArrowheads="1"/>
            </p:cNvSpPr>
            <p:nvPr/>
          </p:nvSpPr>
          <p:spPr bwMode="auto">
            <a:xfrm>
              <a:off x="2928" y="275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3</a:t>
              </a:r>
            </a:p>
          </p:txBody>
        </p:sp>
        <p:sp>
          <p:nvSpPr>
            <p:cNvPr id="313361" name="Oval 17"/>
            <p:cNvSpPr>
              <a:spLocks noChangeArrowheads="1"/>
            </p:cNvSpPr>
            <p:nvPr/>
          </p:nvSpPr>
          <p:spPr bwMode="auto">
            <a:xfrm>
              <a:off x="2924" y="155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4</a:t>
              </a:r>
            </a:p>
          </p:txBody>
        </p:sp>
        <p:sp>
          <p:nvSpPr>
            <p:cNvPr id="313362" name="Text Box 18"/>
            <p:cNvSpPr txBox="1">
              <a:spLocks noChangeArrowheads="1"/>
            </p:cNvSpPr>
            <p:nvPr/>
          </p:nvSpPr>
          <p:spPr bwMode="auto">
            <a:xfrm>
              <a:off x="884" y="3385"/>
              <a:ext cx="1788" cy="365"/>
            </a:xfrm>
            <a:prstGeom prst="rect">
              <a:avLst/>
            </a:prstGeom>
            <a:noFill/>
            <a:ln w="12700" cap="sq">
              <a:noFill/>
              <a:miter lim="800000"/>
              <a:headEnd type="none" w="sm" len="sm"/>
              <a:tailEnd type="none" w="sm" len="sm"/>
            </a:ln>
            <a:effectLst/>
          </p:spPr>
          <p:txBody>
            <a:bodyPr wrap="square">
              <a:spAutoFit/>
            </a:bodyPr>
            <a:lstStyle/>
            <a:p>
              <a:r>
                <a:rPr lang="en-US" altLang="zh-CN" sz="3200" b="1" dirty="0">
                  <a:solidFill>
                    <a:srgbClr val="3902B4"/>
                  </a:solidFill>
                  <a:ea typeface="楷体_GB2312" pitchFamily="49" charset="-122"/>
                </a:rPr>
                <a:t>    </a:t>
              </a:r>
              <a:r>
                <a:rPr lang="zh-CN" altLang="en-US" sz="3200" b="1" dirty="0">
                  <a:solidFill>
                    <a:srgbClr val="3902B4"/>
                  </a:solidFill>
                  <a:ea typeface="楷体_GB2312" pitchFamily="49" charset="-122"/>
                </a:rPr>
                <a:t>带权有向图</a:t>
              </a:r>
            </a:p>
          </p:txBody>
        </p:sp>
        <p:sp>
          <p:nvSpPr>
            <p:cNvPr id="313363" name="Text Box 19"/>
            <p:cNvSpPr txBox="1">
              <a:spLocks noChangeArrowheads="1"/>
            </p:cNvSpPr>
            <p:nvPr/>
          </p:nvSpPr>
          <p:spPr bwMode="auto">
            <a:xfrm>
              <a:off x="915" y="109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99</a:t>
              </a:r>
            </a:p>
          </p:txBody>
        </p:sp>
        <p:sp>
          <p:nvSpPr>
            <p:cNvPr id="313364" name="Text Box 20"/>
            <p:cNvSpPr txBox="1">
              <a:spLocks noChangeArrowheads="1"/>
            </p:cNvSpPr>
            <p:nvPr/>
          </p:nvSpPr>
          <p:spPr bwMode="auto">
            <a:xfrm>
              <a:off x="1574" y="1445"/>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30</a:t>
              </a:r>
            </a:p>
          </p:txBody>
        </p:sp>
        <p:sp>
          <p:nvSpPr>
            <p:cNvPr id="313365" name="Text Box 21"/>
            <p:cNvSpPr txBox="1">
              <a:spLocks noChangeArrowheads="1"/>
            </p:cNvSpPr>
            <p:nvPr/>
          </p:nvSpPr>
          <p:spPr bwMode="auto">
            <a:xfrm>
              <a:off x="2390" y="10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60</a:t>
              </a:r>
            </a:p>
          </p:txBody>
        </p:sp>
        <p:sp>
          <p:nvSpPr>
            <p:cNvPr id="313366" name="Text Box 22"/>
            <p:cNvSpPr txBox="1">
              <a:spLocks noChangeArrowheads="1"/>
            </p:cNvSpPr>
            <p:nvPr/>
          </p:nvSpPr>
          <p:spPr bwMode="auto">
            <a:xfrm>
              <a:off x="2332" y="2078"/>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13367" name="Text Box 23"/>
            <p:cNvSpPr txBox="1">
              <a:spLocks noChangeArrowheads="1"/>
            </p:cNvSpPr>
            <p:nvPr/>
          </p:nvSpPr>
          <p:spPr bwMode="auto">
            <a:xfrm>
              <a:off x="1248" y="21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13368" name="Text Box 24"/>
            <p:cNvSpPr txBox="1">
              <a:spLocks noChangeArrowheads="1"/>
            </p:cNvSpPr>
            <p:nvPr/>
          </p:nvSpPr>
          <p:spPr bwMode="auto">
            <a:xfrm>
              <a:off x="1122" y="2841"/>
              <a:ext cx="209"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a:t>
              </a:r>
            </a:p>
          </p:txBody>
        </p:sp>
        <p:sp>
          <p:nvSpPr>
            <p:cNvPr id="313369" name="Text Box 25"/>
            <p:cNvSpPr txBox="1">
              <a:spLocks noChangeArrowheads="1"/>
            </p:cNvSpPr>
            <p:nvPr/>
          </p:nvSpPr>
          <p:spPr bwMode="auto">
            <a:xfrm>
              <a:off x="2304" y="2741"/>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50</a:t>
              </a:r>
            </a:p>
          </p:txBody>
        </p:sp>
        <p:sp>
          <p:nvSpPr>
            <p:cNvPr id="313370" name="Text Box 26"/>
            <p:cNvSpPr txBox="1">
              <a:spLocks noChangeArrowheads="1"/>
            </p:cNvSpPr>
            <p:nvPr/>
          </p:nvSpPr>
          <p:spPr bwMode="auto">
            <a:xfrm>
              <a:off x="3168" y="215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20</a:t>
              </a:r>
            </a:p>
          </p:txBody>
        </p:sp>
      </p:grpSp>
      <p:graphicFrame>
        <p:nvGraphicFramePr>
          <p:cNvPr id="313497" name="Group 153"/>
          <p:cNvGraphicFramePr>
            <a:graphicFrameLocks noGrp="1"/>
          </p:cNvGraphicFramePr>
          <p:nvPr>
            <p:ph idx="1"/>
          </p:nvPr>
        </p:nvGraphicFramePr>
        <p:xfrm>
          <a:off x="5435600" y="981075"/>
          <a:ext cx="3708400" cy="5402263"/>
        </p:xfrm>
        <a:graphic>
          <a:graphicData uri="http://schemas.openxmlformats.org/drawingml/2006/table">
            <a:tbl>
              <a:tblPr/>
              <a:tblGrid>
                <a:gridCol w="877888"/>
                <a:gridCol w="2830512"/>
              </a:tblGrid>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终点</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第一次</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10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0-2</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30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0-4</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8106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99</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0-5</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13451" name="Text Box 107"/>
          <p:cNvSpPr txBox="1">
            <a:spLocks noChangeArrowheads="1"/>
          </p:cNvSpPr>
          <p:nvPr/>
        </p:nvSpPr>
        <p:spPr bwMode="auto">
          <a:xfrm>
            <a:off x="4932363" y="333375"/>
            <a:ext cx="3975768" cy="523220"/>
          </a:xfrm>
          <a:prstGeom prst="rect">
            <a:avLst/>
          </a:prstGeom>
          <a:noFill/>
          <a:ln w="9525">
            <a:noFill/>
            <a:miter lim="800000"/>
            <a:headEnd/>
            <a:tailEnd/>
          </a:ln>
          <a:effectLst/>
        </p:spPr>
        <p:txBody>
          <a:bodyPr wrap="none">
            <a:spAutoFit/>
          </a:bodyPr>
          <a:lstStyle/>
          <a:p>
            <a:r>
              <a:rPr lang="zh-CN" altLang="en-US" sz="2800" b="1" dirty="0">
                <a:solidFill>
                  <a:srgbClr val="000066"/>
                </a:solidFill>
              </a:rPr>
              <a:t>顶点</a:t>
            </a:r>
            <a:r>
              <a:rPr lang="en-US" altLang="zh-CN" sz="2800" b="1" dirty="0">
                <a:solidFill>
                  <a:srgbClr val="000066"/>
                </a:solidFill>
              </a:rPr>
              <a:t>0</a:t>
            </a:r>
            <a:r>
              <a:rPr lang="zh-CN" altLang="en-US" sz="2800" b="1" dirty="0">
                <a:solidFill>
                  <a:srgbClr val="000066"/>
                </a:solidFill>
              </a:rPr>
              <a:t>到各点的最短路径</a:t>
            </a:r>
          </a:p>
        </p:txBody>
      </p:sp>
      <p:sp>
        <p:nvSpPr>
          <p:cNvPr id="313452" name="Text Box 108"/>
          <p:cNvSpPr txBox="1">
            <a:spLocks noChangeArrowheads="1"/>
          </p:cNvSpPr>
          <p:nvPr/>
        </p:nvSpPr>
        <p:spPr bwMode="auto">
          <a:xfrm>
            <a:off x="539750" y="5291138"/>
            <a:ext cx="4968875" cy="946150"/>
          </a:xfrm>
          <a:prstGeom prst="rect">
            <a:avLst/>
          </a:prstGeom>
          <a:noFill/>
          <a:ln w="9525">
            <a:noFill/>
            <a:miter lim="800000"/>
            <a:headEnd/>
            <a:tailEnd/>
          </a:ln>
          <a:effectLst/>
        </p:spPr>
        <p:txBody>
          <a:bodyPr>
            <a:spAutoFit/>
          </a:bodyPr>
          <a:lstStyle/>
          <a:p>
            <a:r>
              <a:rPr lang="zh-CN" altLang="en-US" sz="2800" b="1" dirty="0">
                <a:solidFill>
                  <a:srgbClr val="000066"/>
                </a:solidFill>
                <a:latin typeface="楷体_GB2312" pitchFamily="49" charset="-122"/>
                <a:ea typeface="楷体_GB2312" pitchFamily="49" charset="-122"/>
              </a:rPr>
              <a:t>已求出最短路径的终点的集合</a:t>
            </a:r>
          </a:p>
          <a:p>
            <a:r>
              <a:rPr lang="en-US" altLang="zh-CN" sz="2800" b="1" dirty="0">
                <a:solidFill>
                  <a:srgbClr val="000066"/>
                </a:solidFill>
                <a:latin typeface="楷体_GB2312" pitchFamily="49" charset="-122"/>
                <a:ea typeface="楷体_GB2312" pitchFamily="49" charset="-122"/>
              </a:rPr>
              <a:t>S={ 1   2   3   4   5  }</a:t>
            </a:r>
          </a:p>
        </p:txBody>
      </p:sp>
      <p:sp useBgFill="1">
        <p:nvSpPr>
          <p:cNvPr id="313458" name="Rectangle 114"/>
          <p:cNvSpPr>
            <a:spLocks noChangeArrowheads="1"/>
          </p:cNvSpPr>
          <p:nvPr/>
        </p:nvSpPr>
        <p:spPr bwMode="auto">
          <a:xfrm>
            <a:off x="1331913" y="5805488"/>
            <a:ext cx="287337" cy="431800"/>
          </a:xfrm>
          <a:prstGeom prst="rect">
            <a:avLst/>
          </a:prstGeom>
          <a:ln w="9525">
            <a:noFill/>
            <a:miter lim="800000"/>
            <a:headEnd/>
            <a:tailEnd/>
          </a:ln>
          <a:effectLst/>
        </p:spPr>
        <p:txBody>
          <a:bodyPr wrap="none" anchor="ctr"/>
          <a:lstStyle/>
          <a:p>
            <a:endParaRPr lang="zh-CN" altLang="en-US"/>
          </a:p>
        </p:txBody>
      </p:sp>
      <p:sp useBgFill="1">
        <p:nvSpPr>
          <p:cNvPr id="313459" name="Rectangle 115"/>
          <p:cNvSpPr>
            <a:spLocks noChangeArrowheads="1"/>
          </p:cNvSpPr>
          <p:nvPr/>
        </p:nvSpPr>
        <p:spPr bwMode="auto">
          <a:xfrm>
            <a:off x="2052638" y="5805488"/>
            <a:ext cx="287337" cy="431800"/>
          </a:xfrm>
          <a:prstGeom prst="rect">
            <a:avLst/>
          </a:prstGeom>
          <a:ln w="9525">
            <a:noFill/>
            <a:miter lim="800000"/>
            <a:headEnd/>
            <a:tailEnd/>
          </a:ln>
          <a:effectLst/>
        </p:spPr>
        <p:txBody>
          <a:bodyPr wrap="none" anchor="ctr"/>
          <a:lstStyle/>
          <a:p>
            <a:endParaRPr lang="zh-CN" altLang="en-US"/>
          </a:p>
        </p:txBody>
      </p:sp>
      <p:sp useBgFill="1">
        <p:nvSpPr>
          <p:cNvPr id="313460" name="Rectangle 116"/>
          <p:cNvSpPr>
            <a:spLocks noChangeArrowheads="1"/>
          </p:cNvSpPr>
          <p:nvPr/>
        </p:nvSpPr>
        <p:spPr bwMode="auto">
          <a:xfrm>
            <a:off x="2700338" y="5805488"/>
            <a:ext cx="287337" cy="431800"/>
          </a:xfrm>
          <a:prstGeom prst="rect">
            <a:avLst/>
          </a:prstGeom>
          <a:ln w="9525">
            <a:noFill/>
            <a:miter lim="800000"/>
            <a:headEnd/>
            <a:tailEnd/>
          </a:ln>
          <a:effectLst/>
        </p:spPr>
        <p:txBody>
          <a:bodyPr wrap="none" anchor="ctr"/>
          <a:lstStyle/>
          <a:p>
            <a:endParaRPr lang="zh-CN" altLang="en-US"/>
          </a:p>
        </p:txBody>
      </p:sp>
      <p:sp useBgFill="1">
        <p:nvSpPr>
          <p:cNvPr id="313461" name="Rectangle 117"/>
          <p:cNvSpPr>
            <a:spLocks noChangeArrowheads="1"/>
          </p:cNvSpPr>
          <p:nvPr/>
        </p:nvSpPr>
        <p:spPr bwMode="auto">
          <a:xfrm>
            <a:off x="3492500" y="5805488"/>
            <a:ext cx="287338" cy="431800"/>
          </a:xfrm>
          <a:prstGeom prst="rect">
            <a:avLst/>
          </a:prstGeom>
          <a:ln w="9525">
            <a:noFill/>
            <a:miter lim="800000"/>
            <a:headEnd/>
            <a:tailEnd/>
          </a:ln>
          <a:effectLst/>
        </p:spPr>
        <p:txBody>
          <a:bodyPr wrap="none" anchor="ctr"/>
          <a:lstStyle/>
          <a:p>
            <a:endParaRPr lang="zh-CN" altLang="en-US"/>
          </a:p>
        </p:txBody>
      </p:sp>
      <p:sp useBgFill="1">
        <p:nvSpPr>
          <p:cNvPr id="313462" name="Rectangle 118"/>
          <p:cNvSpPr>
            <a:spLocks noChangeArrowheads="1"/>
          </p:cNvSpPr>
          <p:nvPr/>
        </p:nvSpPr>
        <p:spPr bwMode="auto">
          <a:xfrm>
            <a:off x="4213225" y="5805488"/>
            <a:ext cx="287338" cy="431800"/>
          </a:xfrm>
          <a:prstGeom prst="rect">
            <a:avLst/>
          </a:prstGeom>
          <a:ln w="9525">
            <a:noFill/>
            <a:miter lim="800000"/>
            <a:headEnd/>
            <a:tailEnd/>
          </a:ln>
          <a:effectLst/>
        </p:spPr>
        <p:txBody>
          <a:bodyPr wrap="none" anchor="ctr"/>
          <a:lstStyle/>
          <a:p>
            <a:endParaRPr lang="zh-CN" altLang="en-US"/>
          </a:p>
        </p:txBody>
      </p:sp>
      <p:sp useBgFill="1">
        <p:nvSpPr>
          <p:cNvPr id="313464" name="Rectangle 120"/>
          <p:cNvSpPr>
            <a:spLocks noChangeArrowheads="1"/>
          </p:cNvSpPr>
          <p:nvPr/>
        </p:nvSpPr>
        <p:spPr bwMode="auto">
          <a:xfrm>
            <a:off x="6372225" y="2276475"/>
            <a:ext cx="2627313" cy="431800"/>
          </a:xfrm>
          <a:prstGeom prst="rect">
            <a:avLst/>
          </a:prstGeom>
          <a:ln w="9525">
            <a:noFill/>
            <a:miter lim="800000"/>
            <a:headEnd/>
            <a:tailEnd/>
          </a:ln>
          <a:effectLst/>
        </p:spPr>
        <p:txBody>
          <a:bodyPr wrap="none" anchor="ctr"/>
          <a:lstStyle/>
          <a:p>
            <a:pPr algn="ctr"/>
            <a:endParaRPr lang="zh-CN" altLang="zh-CN"/>
          </a:p>
        </p:txBody>
      </p:sp>
      <p:sp useBgFill="1">
        <p:nvSpPr>
          <p:cNvPr id="313465" name="Rectangle 121"/>
          <p:cNvSpPr>
            <a:spLocks noChangeArrowheads="1"/>
          </p:cNvSpPr>
          <p:nvPr/>
        </p:nvSpPr>
        <p:spPr bwMode="auto">
          <a:xfrm>
            <a:off x="6443663" y="3141663"/>
            <a:ext cx="2627312" cy="431800"/>
          </a:xfrm>
          <a:prstGeom prst="rect">
            <a:avLst/>
          </a:prstGeom>
          <a:ln w="9525">
            <a:noFill/>
            <a:miter lim="800000"/>
            <a:headEnd/>
            <a:tailEnd/>
          </a:ln>
          <a:effectLst/>
        </p:spPr>
        <p:txBody>
          <a:bodyPr wrap="none" anchor="ctr"/>
          <a:lstStyle/>
          <a:p>
            <a:pPr algn="ctr"/>
            <a:endParaRPr lang="zh-CN" altLang="zh-CN"/>
          </a:p>
        </p:txBody>
      </p:sp>
      <p:sp useBgFill="1">
        <p:nvSpPr>
          <p:cNvPr id="313466" name="Rectangle 122"/>
          <p:cNvSpPr>
            <a:spLocks noChangeArrowheads="1"/>
          </p:cNvSpPr>
          <p:nvPr/>
        </p:nvSpPr>
        <p:spPr bwMode="auto">
          <a:xfrm>
            <a:off x="6443663" y="4005263"/>
            <a:ext cx="2627312" cy="431800"/>
          </a:xfrm>
          <a:prstGeom prst="rect">
            <a:avLst/>
          </a:prstGeom>
          <a:ln w="9525">
            <a:noFill/>
            <a:miter lim="800000"/>
            <a:headEnd/>
            <a:tailEnd/>
          </a:ln>
          <a:effectLst/>
        </p:spPr>
        <p:txBody>
          <a:bodyPr wrap="none" anchor="ctr"/>
          <a:lstStyle/>
          <a:p>
            <a:pPr algn="ctr"/>
            <a:endParaRPr lang="zh-CN" altLang="zh-CN"/>
          </a:p>
        </p:txBody>
      </p:sp>
      <p:sp useBgFill="1">
        <p:nvSpPr>
          <p:cNvPr id="313467" name="Rectangle 123"/>
          <p:cNvSpPr>
            <a:spLocks noChangeArrowheads="1"/>
          </p:cNvSpPr>
          <p:nvPr/>
        </p:nvSpPr>
        <p:spPr bwMode="auto">
          <a:xfrm>
            <a:off x="6443663" y="4868863"/>
            <a:ext cx="2627312" cy="431800"/>
          </a:xfrm>
          <a:prstGeom prst="rect">
            <a:avLst/>
          </a:prstGeom>
          <a:ln w="9525">
            <a:noFill/>
            <a:miter lim="800000"/>
            <a:headEnd/>
            <a:tailEnd/>
          </a:ln>
          <a:effectLst/>
        </p:spPr>
        <p:txBody>
          <a:bodyPr wrap="none" anchor="ctr"/>
          <a:lstStyle/>
          <a:p>
            <a:pPr algn="ctr"/>
            <a:endParaRPr lang="zh-CN" altLang="zh-CN"/>
          </a:p>
        </p:txBody>
      </p:sp>
      <p:sp useBgFill="1">
        <p:nvSpPr>
          <p:cNvPr id="313468" name="Rectangle 124"/>
          <p:cNvSpPr>
            <a:spLocks noChangeArrowheads="1"/>
          </p:cNvSpPr>
          <p:nvPr/>
        </p:nvSpPr>
        <p:spPr bwMode="auto">
          <a:xfrm>
            <a:off x="6443663" y="5734050"/>
            <a:ext cx="2627312" cy="431800"/>
          </a:xfrm>
          <a:prstGeom prst="rect">
            <a:avLst/>
          </a:prstGeom>
          <a:ln w="9525">
            <a:noFill/>
            <a:miter lim="800000"/>
            <a:headEnd/>
            <a:tailEnd/>
          </a:ln>
          <a:effectLst/>
        </p:spPr>
        <p:txBody>
          <a:bodyPr wrap="none" anchor="ctr"/>
          <a:lstStyle/>
          <a:p>
            <a:pPr algn="ct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346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1346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1346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1346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1346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134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459" grpId="0" animBg="1"/>
      <p:bldP spid="313464" grpId="0" animBg="1"/>
      <p:bldP spid="313465" grpId="0" animBg="1"/>
      <p:bldP spid="313466" grpId="0" animBg="1"/>
      <p:bldP spid="313467" grpId="0" animBg="1"/>
      <p:bldP spid="31346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zh-CN" altLang="en-US"/>
              <a:t>例：</a:t>
            </a:r>
          </a:p>
        </p:txBody>
      </p:sp>
      <p:grpSp>
        <p:nvGrpSpPr>
          <p:cNvPr id="2" name="Group 3"/>
          <p:cNvGrpSpPr>
            <a:grpSpLocks/>
          </p:cNvGrpSpPr>
          <p:nvPr/>
        </p:nvGrpSpPr>
        <p:grpSpPr bwMode="auto">
          <a:xfrm>
            <a:off x="468313" y="404813"/>
            <a:ext cx="4818062" cy="4724400"/>
            <a:chOff x="476" y="774"/>
            <a:chExt cx="2996" cy="2976"/>
          </a:xfrm>
        </p:grpSpPr>
        <p:sp>
          <p:nvSpPr>
            <p:cNvPr id="338948" name="Line 4"/>
            <p:cNvSpPr>
              <a:spLocks noChangeShapeType="1"/>
            </p:cNvSpPr>
            <p:nvPr/>
          </p:nvSpPr>
          <p:spPr bwMode="auto">
            <a:xfrm flipV="1">
              <a:off x="816" y="1070"/>
              <a:ext cx="864"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8949" name="Line 5"/>
            <p:cNvSpPr>
              <a:spLocks noChangeShapeType="1"/>
            </p:cNvSpPr>
            <p:nvPr/>
          </p:nvSpPr>
          <p:spPr bwMode="auto">
            <a:xfrm flipV="1">
              <a:off x="825" y="1742"/>
              <a:ext cx="2103" cy="0"/>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8950" name="Line 6"/>
            <p:cNvSpPr>
              <a:spLocks noChangeShapeType="1"/>
            </p:cNvSpPr>
            <p:nvPr/>
          </p:nvSpPr>
          <p:spPr bwMode="auto">
            <a:xfrm>
              <a:off x="803" y="1873"/>
              <a:ext cx="973" cy="1021"/>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38951" name="Line 7"/>
            <p:cNvSpPr>
              <a:spLocks noChangeShapeType="1"/>
            </p:cNvSpPr>
            <p:nvPr/>
          </p:nvSpPr>
          <p:spPr bwMode="auto">
            <a:xfrm>
              <a:off x="829" y="2737"/>
              <a:ext cx="864" cy="288"/>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8952" name="Line 8"/>
            <p:cNvSpPr>
              <a:spLocks noChangeShapeType="1"/>
            </p:cNvSpPr>
            <p:nvPr/>
          </p:nvSpPr>
          <p:spPr bwMode="auto">
            <a:xfrm flipV="1">
              <a:off x="2064" y="2964"/>
              <a:ext cx="864" cy="122"/>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8953" name="Line 9"/>
            <p:cNvSpPr>
              <a:spLocks noChangeShapeType="1"/>
            </p:cNvSpPr>
            <p:nvPr/>
          </p:nvSpPr>
          <p:spPr bwMode="auto">
            <a:xfrm flipH="1">
              <a:off x="3155" y="1934"/>
              <a:ext cx="0" cy="81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8954" name="Line 10"/>
            <p:cNvSpPr>
              <a:spLocks noChangeShapeType="1"/>
            </p:cNvSpPr>
            <p:nvPr/>
          </p:nvSpPr>
          <p:spPr bwMode="auto">
            <a:xfrm flipH="1" flipV="1">
              <a:off x="1920" y="1118"/>
              <a:ext cx="1104" cy="1680"/>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8955" name="Line 11"/>
            <p:cNvSpPr>
              <a:spLocks noChangeShapeType="1"/>
            </p:cNvSpPr>
            <p:nvPr/>
          </p:nvSpPr>
          <p:spPr bwMode="auto">
            <a:xfrm flipH="1" flipV="1">
              <a:off x="2016" y="1022"/>
              <a:ext cx="992"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8956" name="Oval 12"/>
            <p:cNvSpPr>
              <a:spLocks noChangeArrowheads="1"/>
            </p:cNvSpPr>
            <p:nvPr/>
          </p:nvSpPr>
          <p:spPr bwMode="auto">
            <a:xfrm>
              <a:off x="476" y="1550"/>
              <a:ext cx="388" cy="384"/>
            </a:xfrm>
            <a:prstGeom prst="ellipse">
              <a:avLst/>
            </a:prstGeom>
            <a:solidFill>
              <a:srgbClr val="D02A22"/>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0</a:t>
              </a:r>
            </a:p>
          </p:txBody>
        </p:sp>
        <p:sp>
          <p:nvSpPr>
            <p:cNvPr id="338957" name="Oval 13"/>
            <p:cNvSpPr>
              <a:spLocks noChangeArrowheads="1"/>
            </p:cNvSpPr>
            <p:nvPr/>
          </p:nvSpPr>
          <p:spPr bwMode="auto">
            <a:xfrm>
              <a:off x="1640" y="774"/>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5</a:t>
              </a:r>
            </a:p>
          </p:txBody>
        </p:sp>
        <p:sp>
          <p:nvSpPr>
            <p:cNvPr id="338958" name="Oval 14"/>
            <p:cNvSpPr>
              <a:spLocks noChangeArrowheads="1"/>
            </p:cNvSpPr>
            <p:nvPr/>
          </p:nvSpPr>
          <p:spPr bwMode="auto">
            <a:xfrm>
              <a:off x="476" y="251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1</a:t>
              </a:r>
            </a:p>
          </p:txBody>
        </p:sp>
        <p:sp>
          <p:nvSpPr>
            <p:cNvPr id="338959" name="Oval 15"/>
            <p:cNvSpPr>
              <a:spLocks noChangeArrowheads="1"/>
            </p:cNvSpPr>
            <p:nvPr/>
          </p:nvSpPr>
          <p:spPr bwMode="auto">
            <a:xfrm>
              <a:off x="1680" y="2872"/>
              <a:ext cx="388" cy="384"/>
            </a:xfrm>
            <a:prstGeom prst="ellipse">
              <a:avLst/>
            </a:prstGeom>
            <a:solidFill>
              <a:srgbClr val="FF00FF"/>
            </a:solidFill>
            <a:ln w="12700" cap="sq">
              <a:solidFill>
                <a:srgbClr val="CC42C9"/>
              </a:solidFill>
              <a:round/>
              <a:headEnd type="none" w="sm" len="sm"/>
              <a:tailEnd type="none" w="sm" len="sm"/>
            </a:ln>
            <a:effectLst/>
          </p:spPr>
          <p:txBody>
            <a:bodyPr wrap="none" anchor="ctr"/>
            <a:lstStyle/>
            <a:p>
              <a:pPr algn="ctr"/>
              <a:r>
                <a:rPr lang="en-US" altLang="zh-CN" sz="3200" b="1">
                  <a:solidFill>
                    <a:srgbClr val="3902B4"/>
                  </a:solidFill>
                </a:rPr>
                <a:t>2</a:t>
              </a:r>
            </a:p>
          </p:txBody>
        </p:sp>
        <p:sp>
          <p:nvSpPr>
            <p:cNvPr id="338960" name="Oval 16"/>
            <p:cNvSpPr>
              <a:spLocks noChangeArrowheads="1"/>
            </p:cNvSpPr>
            <p:nvPr/>
          </p:nvSpPr>
          <p:spPr bwMode="auto">
            <a:xfrm>
              <a:off x="2928" y="275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3</a:t>
              </a:r>
            </a:p>
          </p:txBody>
        </p:sp>
        <p:sp>
          <p:nvSpPr>
            <p:cNvPr id="338961" name="Oval 17"/>
            <p:cNvSpPr>
              <a:spLocks noChangeArrowheads="1"/>
            </p:cNvSpPr>
            <p:nvPr/>
          </p:nvSpPr>
          <p:spPr bwMode="auto">
            <a:xfrm>
              <a:off x="2924" y="155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dirty="0">
                  <a:solidFill>
                    <a:srgbClr val="3902B4"/>
                  </a:solidFill>
                </a:rPr>
                <a:t>4</a:t>
              </a:r>
            </a:p>
          </p:txBody>
        </p:sp>
        <p:sp>
          <p:nvSpPr>
            <p:cNvPr id="338962" name="Text Box 18"/>
            <p:cNvSpPr txBox="1">
              <a:spLocks noChangeArrowheads="1"/>
            </p:cNvSpPr>
            <p:nvPr/>
          </p:nvSpPr>
          <p:spPr bwMode="auto">
            <a:xfrm>
              <a:off x="884" y="3385"/>
              <a:ext cx="1877" cy="365"/>
            </a:xfrm>
            <a:prstGeom prst="rect">
              <a:avLst/>
            </a:prstGeom>
            <a:noFill/>
            <a:ln w="12700" cap="sq">
              <a:noFill/>
              <a:miter lim="800000"/>
              <a:headEnd type="none" w="sm" len="sm"/>
              <a:tailEnd type="none" w="sm" len="sm"/>
            </a:ln>
            <a:effectLst/>
          </p:spPr>
          <p:txBody>
            <a:bodyPr wrap="square">
              <a:spAutoFit/>
            </a:bodyPr>
            <a:lstStyle/>
            <a:p>
              <a:r>
                <a:rPr lang="en-US" altLang="zh-CN" sz="3200" b="1" dirty="0">
                  <a:solidFill>
                    <a:srgbClr val="3902B4"/>
                  </a:solidFill>
                  <a:ea typeface="楷体_GB2312" pitchFamily="49" charset="-122"/>
                </a:rPr>
                <a:t>    </a:t>
              </a:r>
              <a:r>
                <a:rPr lang="zh-CN" altLang="en-US" sz="3200" b="1" dirty="0">
                  <a:solidFill>
                    <a:srgbClr val="3902B4"/>
                  </a:solidFill>
                  <a:ea typeface="楷体_GB2312" pitchFamily="49" charset="-122"/>
                </a:rPr>
                <a:t>带权有向图</a:t>
              </a:r>
            </a:p>
          </p:txBody>
        </p:sp>
        <p:sp>
          <p:nvSpPr>
            <p:cNvPr id="338963" name="Text Box 19"/>
            <p:cNvSpPr txBox="1">
              <a:spLocks noChangeArrowheads="1"/>
            </p:cNvSpPr>
            <p:nvPr/>
          </p:nvSpPr>
          <p:spPr bwMode="auto">
            <a:xfrm>
              <a:off x="915" y="109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99</a:t>
              </a:r>
            </a:p>
          </p:txBody>
        </p:sp>
        <p:sp>
          <p:nvSpPr>
            <p:cNvPr id="338964" name="Text Box 20"/>
            <p:cNvSpPr txBox="1">
              <a:spLocks noChangeArrowheads="1"/>
            </p:cNvSpPr>
            <p:nvPr/>
          </p:nvSpPr>
          <p:spPr bwMode="auto">
            <a:xfrm>
              <a:off x="1574" y="1445"/>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30</a:t>
              </a:r>
            </a:p>
          </p:txBody>
        </p:sp>
        <p:sp>
          <p:nvSpPr>
            <p:cNvPr id="338965" name="Text Box 21"/>
            <p:cNvSpPr txBox="1">
              <a:spLocks noChangeArrowheads="1"/>
            </p:cNvSpPr>
            <p:nvPr/>
          </p:nvSpPr>
          <p:spPr bwMode="auto">
            <a:xfrm>
              <a:off x="2390" y="10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60</a:t>
              </a:r>
            </a:p>
          </p:txBody>
        </p:sp>
        <p:sp>
          <p:nvSpPr>
            <p:cNvPr id="338966" name="Text Box 22"/>
            <p:cNvSpPr txBox="1">
              <a:spLocks noChangeArrowheads="1"/>
            </p:cNvSpPr>
            <p:nvPr/>
          </p:nvSpPr>
          <p:spPr bwMode="auto">
            <a:xfrm>
              <a:off x="2332" y="2078"/>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38967" name="Text Box 23"/>
            <p:cNvSpPr txBox="1">
              <a:spLocks noChangeArrowheads="1"/>
            </p:cNvSpPr>
            <p:nvPr/>
          </p:nvSpPr>
          <p:spPr bwMode="auto">
            <a:xfrm>
              <a:off x="1248" y="21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38968" name="Text Box 24"/>
            <p:cNvSpPr txBox="1">
              <a:spLocks noChangeArrowheads="1"/>
            </p:cNvSpPr>
            <p:nvPr/>
          </p:nvSpPr>
          <p:spPr bwMode="auto">
            <a:xfrm>
              <a:off x="1122" y="2841"/>
              <a:ext cx="209"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a:t>
              </a:r>
            </a:p>
          </p:txBody>
        </p:sp>
        <p:sp>
          <p:nvSpPr>
            <p:cNvPr id="338969" name="Text Box 25"/>
            <p:cNvSpPr txBox="1">
              <a:spLocks noChangeArrowheads="1"/>
            </p:cNvSpPr>
            <p:nvPr/>
          </p:nvSpPr>
          <p:spPr bwMode="auto">
            <a:xfrm>
              <a:off x="2304" y="2741"/>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50</a:t>
              </a:r>
            </a:p>
          </p:txBody>
        </p:sp>
        <p:sp>
          <p:nvSpPr>
            <p:cNvPr id="338970" name="Text Box 26"/>
            <p:cNvSpPr txBox="1">
              <a:spLocks noChangeArrowheads="1"/>
            </p:cNvSpPr>
            <p:nvPr/>
          </p:nvSpPr>
          <p:spPr bwMode="auto">
            <a:xfrm>
              <a:off x="3168" y="215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20</a:t>
              </a:r>
            </a:p>
          </p:txBody>
        </p:sp>
      </p:grpSp>
      <p:graphicFrame>
        <p:nvGraphicFramePr>
          <p:cNvPr id="338971" name="Group 27"/>
          <p:cNvGraphicFramePr>
            <a:graphicFrameLocks noGrp="1"/>
          </p:cNvGraphicFramePr>
          <p:nvPr>
            <p:ph idx="1"/>
          </p:nvPr>
        </p:nvGraphicFramePr>
        <p:xfrm>
          <a:off x="5435600" y="981075"/>
          <a:ext cx="3708400" cy="5384800"/>
        </p:xfrm>
        <a:graphic>
          <a:graphicData uri="http://schemas.openxmlformats.org/drawingml/2006/table">
            <a:tbl>
              <a:tblPr/>
              <a:tblGrid>
                <a:gridCol w="877888"/>
                <a:gridCol w="2830512"/>
              </a:tblGrid>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终点</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第二次</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10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0-2</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30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0-4</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99</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0-5</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8994" name="Text Box 50"/>
          <p:cNvSpPr txBox="1">
            <a:spLocks noChangeArrowheads="1"/>
          </p:cNvSpPr>
          <p:nvPr/>
        </p:nvSpPr>
        <p:spPr bwMode="auto">
          <a:xfrm>
            <a:off x="4932363" y="333375"/>
            <a:ext cx="3975768" cy="523220"/>
          </a:xfrm>
          <a:prstGeom prst="rect">
            <a:avLst/>
          </a:prstGeom>
          <a:noFill/>
          <a:ln w="9525">
            <a:noFill/>
            <a:miter lim="800000"/>
            <a:headEnd/>
            <a:tailEnd/>
          </a:ln>
          <a:effectLst/>
        </p:spPr>
        <p:txBody>
          <a:bodyPr wrap="none">
            <a:spAutoFit/>
          </a:bodyPr>
          <a:lstStyle/>
          <a:p>
            <a:r>
              <a:rPr lang="zh-CN" altLang="en-US" sz="2800" b="1" dirty="0">
                <a:solidFill>
                  <a:srgbClr val="000066"/>
                </a:solidFill>
              </a:rPr>
              <a:t>顶点</a:t>
            </a:r>
            <a:r>
              <a:rPr lang="en-US" altLang="zh-CN" sz="2800" b="1" dirty="0">
                <a:solidFill>
                  <a:srgbClr val="000066"/>
                </a:solidFill>
              </a:rPr>
              <a:t>0</a:t>
            </a:r>
            <a:r>
              <a:rPr lang="zh-CN" altLang="en-US" sz="2800" b="1" dirty="0">
                <a:solidFill>
                  <a:srgbClr val="000066"/>
                </a:solidFill>
              </a:rPr>
              <a:t>到各点的最短路径</a:t>
            </a:r>
          </a:p>
        </p:txBody>
      </p:sp>
      <p:sp>
        <p:nvSpPr>
          <p:cNvPr id="338995" name="Text Box 51"/>
          <p:cNvSpPr txBox="1">
            <a:spLocks noChangeArrowheads="1"/>
          </p:cNvSpPr>
          <p:nvPr/>
        </p:nvSpPr>
        <p:spPr bwMode="auto">
          <a:xfrm>
            <a:off x="539750" y="5291138"/>
            <a:ext cx="4968875" cy="946150"/>
          </a:xfrm>
          <a:prstGeom prst="rect">
            <a:avLst/>
          </a:prstGeom>
          <a:noFill/>
          <a:ln w="9525">
            <a:noFill/>
            <a:miter lim="800000"/>
            <a:headEnd/>
            <a:tailEnd/>
          </a:ln>
          <a:effectLst/>
        </p:spPr>
        <p:txBody>
          <a:bodyPr>
            <a:spAutoFit/>
          </a:bodyPr>
          <a:lstStyle/>
          <a:p>
            <a:r>
              <a:rPr lang="zh-CN" altLang="en-US" sz="2800" b="1" dirty="0">
                <a:solidFill>
                  <a:srgbClr val="000066"/>
                </a:solidFill>
                <a:latin typeface="楷体_GB2312" pitchFamily="49" charset="-122"/>
                <a:ea typeface="楷体_GB2312" pitchFamily="49" charset="-122"/>
              </a:rPr>
              <a:t>已求出最短路径的终点的集合</a:t>
            </a:r>
          </a:p>
          <a:p>
            <a:r>
              <a:rPr lang="en-US" altLang="zh-CN" sz="2800" b="1" dirty="0">
                <a:solidFill>
                  <a:srgbClr val="000066"/>
                </a:solidFill>
                <a:latin typeface="楷体_GB2312" pitchFamily="49" charset="-122"/>
                <a:ea typeface="楷体_GB2312" pitchFamily="49" charset="-122"/>
              </a:rPr>
              <a:t>S={ 1   2   3   4   5  }</a:t>
            </a:r>
          </a:p>
        </p:txBody>
      </p:sp>
      <p:sp useBgFill="1">
        <p:nvSpPr>
          <p:cNvPr id="338996" name="Rectangle 52"/>
          <p:cNvSpPr>
            <a:spLocks noChangeArrowheads="1"/>
          </p:cNvSpPr>
          <p:nvPr/>
        </p:nvSpPr>
        <p:spPr bwMode="auto">
          <a:xfrm>
            <a:off x="1331913" y="5805488"/>
            <a:ext cx="287337" cy="431800"/>
          </a:xfrm>
          <a:prstGeom prst="rect">
            <a:avLst/>
          </a:prstGeom>
          <a:ln w="9525">
            <a:noFill/>
            <a:miter lim="800000"/>
            <a:headEnd/>
            <a:tailEnd/>
          </a:ln>
          <a:effectLst/>
        </p:spPr>
        <p:txBody>
          <a:bodyPr wrap="none" anchor="ctr"/>
          <a:lstStyle/>
          <a:p>
            <a:endParaRPr lang="zh-CN" altLang="en-US"/>
          </a:p>
        </p:txBody>
      </p:sp>
      <p:sp useBgFill="1">
        <p:nvSpPr>
          <p:cNvPr id="338998" name="Rectangle 54"/>
          <p:cNvSpPr>
            <a:spLocks noChangeArrowheads="1"/>
          </p:cNvSpPr>
          <p:nvPr/>
        </p:nvSpPr>
        <p:spPr bwMode="auto">
          <a:xfrm>
            <a:off x="2700338" y="5805488"/>
            <a:ext cx="287337" cy="431800"/>
          </a:xfrm>
          <a:prstGeom prst="rect">
            <a:avLst/>
          </a:prstGeom>
          <a:ln w="9525">
            <a:noFill/>
            <a:miter lim="800000"/>
            <a:headEnd/>
            <a:tailEnd/>
          </a:ln>
          <a:effectLst/>
        </p:spPr>
        <p:txBody>
          <a:bodyPr wrap="none" anchor="ctr"/>
          <a:lstStyle/>
          <a:p>
            <a:endParaRPr lang="zh-CN" altLang="en-US"/>
          </a:p>
        </p:txBody>
      </p:sp>
      <p:sp useBgFill="1">
        <p:nvSpPr>
          <p:cNvPr id="338999" name="Rectangle 55"/>
          <p:cNvSpPr>
            <a:spLocks noChangeArrowheads="1"/>
          </p:cNvSpPr>
          <p:nvPr/>
        </p:nvSpPr>
        <p:spPr bwMode="auto">
          <a:xfrm>
            <a:off x="3492500" y="5805488"/>
            <a:ext cx="287338" cy="431800"/>
          </a:xfrm>
          <a:prstGeom prst="rect">
            <a:avLst/>
          </a:prstGeom>
          <a:ln w="9525">
            <a:noFill/>
            <a:miter lim="800000"/>
            <a:headEnd/>
            <a:tailEnd/>
          </a:ln>
          <a:effectLst/>
        </p:spPr>
        <p:txBody>
          <a:bodyPr wrap="none" anchor="ctr"/>
          <a:lstStyle/>
          <a:p>
            <a:endParaRPr lang="zh-CN" altLang="en-US"/>
          </a:p>
        </p:txBody>
      </p:sp>
      <p:sp useBgFill="1">
        <p:nvSpPr>
          <p:cNvPr id="339000" name="Rectangle 56"/>
          <p:cNvSpPr>
            <a:spLocks noChangeArrowheads="1"/>
          </p:cNvSpPr>
          <p:nvPr/>
        </p:nvSpPr>
        <p:spPr bwMode="auto">
          <a:xfrm>
            <a:off x="4213225" y="5805488"/>
            <a:ext cx="287338" cy="431800"/>
          </a:xfrm>
          <a:prstGeom prst="rect">
            <a:avLst/>
          </a:prstGeom>
          <a:ln w="9525">
            <a:noFill/>
            <a:miter lim="800000"/>
            <a:headEnd/>
            <a:tailEnd/>
          </a:ln>
          <a:effectLst/>
        </p:spPr>
        <p:txBody>
          <a:bodyPr wrap="none" anchor="ctr"/>
          <a:lstStyle/>
          <a:p>
            <a:endParaRPr lang="zh-CN" altLang="en-US"/>
          </a:p>
        </p:txBody>
      </p:sp>
      <p:sp useBgFill="1">
        <p:nvSpPr>
          <p:cNvPr id="339003" name="Rectangle 59"/>
          <p:cNvSpPr>
            <a:spLocks noChangeArrowheads="1"/>
          </p:cNvSpPr>
          <p:nvPr/>
        </p:nvSpPr>
        <p:spPr bwMode="auto">
          <a:xfrm>
            <a:off x="6443663" y="4005263"/>
            <a:ext cx="2449512" cy="431800"/>
          </a:xfrm>
          <a:prstGeom prst="rect">
            <a:avLst/>
          </a:prstGeom>
          <a:ln w="9525">
            <a:noFill/>
            <a:miter lim="800000"/>
            <a:headEnd/>
            <a:tailEnd/>
          </a:ln>
          <a:effectLst/>
        </p:spPr>
        <p:txBody>
          <a:bodyPr wrap="none" anchor="ctr"/>
          <a:lstStyle/>
          <a:p>
            <a:pPr algn="ctr"/>
            <a:r>
              <a:rPr lang="en-US" altLang="zh-CN" sz="3200" b="1" dirty="0">
                <a:solidFill>
                  <a:srgbClr val="000066"/>
                </a:solidFill>
                <a:ea typeface="楷体_GB2312" pitchFamily="49" charset="-122"/>
              </a:rPr>
              <a:t>60(0-2-3)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0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389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99" grpId="0" animBg="1"/>
      <p:bldP spid="33900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zh-CN" altLang="en-US"/>
              <a:t>例：</a:t>
            </a:r>
          </a:p>
        </p:txBody>
      </p:sp>
      <p:grpSp>
        <p:nvGrpSpPr>
          <p:cNvPr id="2" name="Group 3"/>
          <p:cNvGrpSpPr>
            <a:grpSpLocks/>
          </p:cNvGrpSpPr>
          <p:nvPr/>
        </p:nvGrpSpPr>
        <p:grpSpPr bwMode="auto">
          <a:xfrm>
            <a:off x="468313" y="404813"/>
            <a:ext cx="4818062" cy="4724400"/>
            <a:chOff x="476" y="774"/>
            <a:chExt cx="2996" cy="2976"/>
          </a:xfrm>
        </p:grpSpPr>
        <p:sp>
          <p:nvSpPr>
            <p:cNvPr id="339972" name="Line 4"/>
            <p:cNvSpPr>
              <a:spLocks noChangeShapeType="1"/>
            </p:cNvSpPr>
            <p:nvPr/>
          </p:nvSpPr>
          <p:spPr bwMode="auto">
            <a:xfrm flipV="1">
              <a:off x="816" y="1070"/>
              <a:ext cx="864"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9973" name="Line 5"/>
            <p:cNvSpPr>
              <a:spLocks noChangeShapeType="1"/>
            </p:cNvSpPr>
            <p:nvPr/>
          </p:nvSpPr>
          <p:spPr bwMode="auto">
            <a:xfrm flipV="1">
              <a:off x="825" y="1742"/>
              <a:ext cx="2103" cy="0"/>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39974" name="Line 6"/>
            <p:cNvSpPr>
              <a:spLocks noChangeShapeType="1"/>
            </p:cNvSpPr>
            <p:nvPr/>
          </p:nvSpPr>
          <p:spPr bwMode="auto">
            <a:xfrm>
              <a:off x="803" y="1873"/>
              <a:ext cx="973" cy="1021"/>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39975" name="Line 7"/>
            <p:cNvSpPr>
              <a:spLocks noChangeShapeType="1"/>
            </p:cNvSpPr>
            <p:nvPr/>
          </p:nvSpPr>
          <p:spPr bwMode="auto">
            <a:xfrm>
              <a:off x="829" y="2737"/>
              <a:ext cx="864" cy="288"/>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9976" name="Line 8"/>
            <p:cNvSpPr>
              <a:spLocks noChangeShapeType="1"/>
            </p:cNvSpPr>
            <p:nvPr/>
          </p:nvSpPr>
          <p:spPr bwMode="auto">
            <a:xfrm flipV="1">
              <a:off x="2064" y="2964"/>
              <a:ext cx="864" cy="122"/>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9977" name="Line 9"/>
            <p:cNvSpPr>
              <a:spLocks noChangeShapeType="1"/>
            </p:cNvSpPr>
            <p:nvPr/>
          </p:nvSpPr>
          <p:spPr bwMode="auto">
            <a:xfrm flipH="1">
              <a:off x="3155" y="1934"/>
              <a:ext cx="0" cy="81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9978" name="Line 10"/>
            <p:cNvSpPr>
              <a:spLocks noChangeShapeType="1"/>
            </p:cNvSpPr>
            <p:nvPr/>
          </p:nvSpPr>
          <p:spPr bwMode="auto">
            <a:xfrm flipH="1" flipV="1">
              <a:off x="1920" y="1118"/>
              <a:ext cx="1104" cy="1680"/>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9979" name="Line 11"/>
            <p:cNvSpPr>
              <a:spLocks noChangeShapeType="1"/>
            </p:cNvSpPr>
            <p:nvPr/>
          </p:nvSpPr>
          <p:spPr bwMode="auto">
            <a:xfrm flipH="1" flipV="1">
              <a:off x="2016" y="1022"/>
              <a:ext cx="992"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39980" name="Oval 12"/>
            <p:cNvSpPr>
              <a:spLocks noChangeArrowheads="1"/>
            </p:cNvSpPr>
            <p:nvPr/>
          </p:nvSpPr>
          <p:spPr bwMode="auto">
            <a:xfrm>
              <a:off x="476" y="1550"/>
              <a:ext cx="388" cy="384"/>
            </a:xfrm>
            <a:prstGeom prst="ellipse">
              <a:avLst/>
            </a:prstGeom>
            <a:solidFill>
              <a:srgbClr val="D02A22"/>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0</a:t>
              </a:r>
            </a:p>
          </p:txBody>
        </p:sp>
        <p:sp>
          <p:nvSpPr>
            <p:cNvPr id="339981" name="Oval 13"/>
            <p:cNvSpPr>
              <a:spLocks noChangeArrowheads="1"/>
            </p:cNvSpPr>
            <p:nvPr/>
          </p:nvSpPr>
          <p:spPr bwMode="auto">
            <a:xfrm>
              <a:off x="1640" y="774"/>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5</a:t>
              </a:r>
            </a:p>
          </p:txBody>
        </p:sp>
        <p:sp>
          <p:nvSpPr>
            <p:cNvPr id="339982" name="Oval 14"/>
            <p:cNvSpPr>
              <a:spLocks noChangeArrowheads="1"/>
            </p:cNvSpPr>
            <p:nvPr/>
          </p:nvSpPr>
          <p:spPr bwMode="auto">
            <a:xfrm>
              <a:off x="476" y="251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1</a:t>
              </a:r>
            </a:p>
          </p:txBody>
        </p:sp>
        <p:sp>
          <p:nvSpPr>
            <p:cNvPr id="339983" name="Oval 15"/>
            <p:cNvSpPr>
              <a:spLocks noChangeArrowheads="1"/>
            </p:cNvSpPr>
            <p:nvPr/>
          </p:nvSpPr>
          <p:spPr bwMode="auto">
            <a:xfrm>
              <a:off x="1680" y="2872"/>
              <a:ext cx="388" cy="384"/>
            </a:xfrm>
            <a:prstGeom prst="ellipse">
              <a:avLst/>
            </a:prstGeom>
            <a:solidFill>
              <a:srgbClr val="FF00FF"/>
            </a:solidFill>
            <a:ln w="12700" cap="sq">
              <a:solidFill>
                <a:srgbClr val="CC42C9"/>
              </a:solidFill>
              <a:round/>
              <a:headEnd type="none" w="sm" len="sm"/>
              <a:tailEnd type="none" w="sm" len="sm"/>
            </a:ln>
            <a:effectLst/>
          </p:spPr>
          <p:txBody>
            <a:bodyPr wrap="none" anchor="ctr"/>
            <a:lstStyle/>
            <a:p>
              <a:pPr algn="ctr"/>
              <a:r>
                <a:rPr lang="en-US" altLang="zh-CN" sz="3200" b="1">
                  <a:solidFill>
                    <a:srgbClr val="3902B4"/>
                  </a:solidFill>
                </a:rPr>
                <a:t>2</a:t>
              </a:r>
            </a:p>
          </p:txBody>
        </p:sp>
        <p:sp>
          <p:nvSpPr>
            <p:cNvPr id="339984" name="Oval 16"/>
            <p:cNvSpPr>
              <a:spLocks noChangeArrowheads="1"/>
            </p:cNvSpPr>
            <p:nvPr/>
          </p:nvSpPr>
          <p:spPr bwMode="auto">
            <a:xfrm>
              <a:off x="2928" y="275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3</a:t>
              </a:r>
            </a:p>
          </p:txBody>
        </p:sp>
        <p:sp>
          <p:nvSpPr>
            <p:cNvPr id="339985" name="Oval 17"/>
            <p:cNvSpPr>
              <a:spLocks noChangeArrowheads="1"/>
            </p:cNvSpPr>
            <p:nvPr/>
          </p:nvSpPr>
          <p:spPr bwMode="auto">
            <a:xfrm>
              <a:off x="2924" y="1550"/>
              <a:ext cx="388" cy="384"/>
            </a:xfrm>
            <a:prstGeom prst="ellipse">
              <a:avLst/>
            </a:prstGeom>
            <a:solidFill>
              <a:srgbClr val="FF00FF"/>
            </a:solidFill>
            <a:ln w="12700" cap="sq">
              <a:solidFill>
                <a:srgbClr val="FF00FF"/>
              </a:solidFill>
              <a:round/>
              <a:headEnd type="none" w="sm" len="sm"/>
              <a:tailEnd type="none" w="sm" len="sm"/>
            </a:ln>
            <a:effectLst/>
          </p:spPr>
          <p:txBody>
            <a:bodyPr wrap="none" anchor="ctr"/>
            <a:lstStyle/>
            <a:p>
              <a:pPr algn="ctr"/>
              <a:r>
                <a:rPr lang="en-US" altLang="zh-CN" sz="3200" b="1">
                  <a:solidFill>
                    <a:srgbClr val="3902B4"/>
                  </a:solidFill>
                </a:rPr>
                <a:t>4</a:t>
              </a:r>
            </a:p>
          </p:txBody>
        </p:sp>
        <p:sp>
          <p:nvSpPr>
            <p:cNvPr id="339986" name="Text Box 18"/>
            <p:cNvSpPr txBox="1">
              <a:spLocks noChangeArrowheads="1"/>
            </p:cNvSpPr>
            <p:nvPr/>
          </p:nvSpPr>
          <p:spPr bwMode="auto">
            <a:xfrm>
              <a:off x="884" y="3385"/>
              <a:ext cx="1966" cy="365"/>
            </a:xfrm>
            <a:prstGeom prst="rect">
              <a:avLst/>
            </a:prstGeom>
            <a:noFill/>
            <a:ln w="12700" cap="sq">
              <a:noFill/>
              <a:miter lim="800000"/>
              <a:headEnd type="none" w="sm" len="sm"/>
              <a:tailEnd type="none" w="sm" len="sm"/>
            </a:ln>
            <a:effectLst/>
          </p:spPr>
          <p:txBody>
            <a:bodyPr wrap="square">
              <a:spAutoFit/>
            </a:bodyPr>
            <a:lstStyle/>
            <a:p>
              <a:r>
                <a:rPr lang="en-US" altLang="zh-CN" sz="3200" b="1" dirty="0">
                  <a:solidFill>
                    <a:srgbClr val="3902B4"/>
                  </a:solidFill>
                  <a:ea typeface="楷体_GB2312" pitchFamily="49" charset="-122"/>
                </a:rPr>
                <a:t>    </a:t>
              </a:r>
              <a:r>
                <a:rPr lang="zh-CN" altLang="en-US" sz="3200" b="1" dirty="0">
                  <a:solidFill>
                    <a:srgbClr val="3902B4"/>
                  </a:solidFill>
                  <a:ea typeface="楷体_GB2312" pitchFamily="49" charset="-122"/>
                </a:rPr>
                <a:t>带权有向图</a:t>
              </a:r>
            </a:p>
          </p:txBody>
        </p:sp>
        <p:sp>
          <p:nvSpPr>
            <p:cNvPr id="339987" name="Text Box 19"/>
            <p:cNvSpPr txBox="1">
              <a:spLocks noChangeArrowheads="1"/>
            </p:cNvSpPr>
            <p:nvPr/>
          </p:nvSpPr>
          <p:spPr bwMode="auto">
            <a:xfrm>
              <a:off x="915" y="109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99</a:t>
              </a:r>
            </a:p>
          </p:txBody>
        </p:sp>
        <p:sp>
          <p:nvSpPr>
            <p:cNvPr id="339988" name="Text Box 20"/>
            <p:cNvSpPr txBox="1">
              <a:spLocks noChangeArrowheads="1"/>
            </p:cNvSpPr>
            <p:nvPr/>
          </p:nvSpPr>
          <p:spPr bwMode="auto">
            <a:xfrm>
              <a:off x="1574" y="1445"/>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30</a:t>
              </a:r>
            </a:p>
          </p:txBody>
        </p:sp>
        <p:sp>
          <p:nvSpPr>
            <p:cNvPr id="339989" name="Text Box 21"/>
            <p:cNvSpPr txBox="1">
              <a:spLocks noChangeArrowheads="1"/>
            </p:cNvSpPr>
            <p:nvPr/>
          </p:nvSpPr>
          <p:spPr bwMode="auto">
            <a:xfrm>
              <a:off x="2390" y="10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60</a:t>
              </a:r>
            </a:p>
          </p:txBody>
        </p:sp>
        <p:sp>
          <p:nvSpPr>
            <p:cNvPr id="339990" name="Text Box 22"/>
            <p:cNvSpPr txBox="1">
              <a:spLocks noChangeArrowheads="1"/>
            </p:cNvSpPr>
            <p:nvPr/>
          </p:nvSpPr>
          <p:spPr bwMode="auto">
            <a:xfrm>
              <a:off x="2332" y="2078"/>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39991" name="Text Box 23"/>
            <p:cNvSpPr txBox="1">
              <a:spLocks noChangeArrowheads="1"/>
            </p:cNvSpPr>
            <p:nvPr/>
          </p:nvSpPr>
          <p:spPr bwMode="auto">
            <a:xfrm>
              <a:off x="1248" y="21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39992" name="Text Box 24"/>
            <p:cNvSpPr txBox="1">
              <a:spLocks noChangeArrowheads="1"/>
            </p:cNvSpPr>
            <p:nvPr/>
          </p:nvSpPr>
          <p:spPr bwMode="auto">
            <a:xfrm>
              <a:off x="1122" y="2841"/>
              <a:ext cx="209"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a:t>
              </a:r>
            </a:p>
          </p:txBody>
        </p:sp>
        <p:sp>
          <p:nvSpPr>
            <p:cNvPr id="339993" name="Text Box 25"/>
            <p:cNvSpPr txBox="1">
              <a:spLocks noChangeArrowheads="1"/>
            </p:cNvSpPr>
            <p:nvPr/>
          </p:nvSpPr>
          <p:spPr bwMode="auto">
            <a:xfrm>
              <a:off x="2304" y="2741"/>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50</a:t>
              </a:r>
            </a:p>
          </p:txBody>
        </p:sp>
        <p:sp>
          <p:nvSpPr>
            <p:cNvPr id="339994" name="Text Box 26"/>
            <p:cNvSpPr txBox="1">
              <a:spLocks noChangeArrowheads="1"/>
            </p:cNvSpPr>
            <p:nvPr/>
          </p:nvSpPr>
          <p:spPr bwMode="auto">
            <a:xfrm>
              <a:off x="3168" y="215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20</a:t>
              </a:r>
            </a:p>
          </p:txBody>
        </p:sp>
      </p:grpSp>
      <p:graphicFrame>
        <p:nvGraphicFramePr>
          <p:cNvPr id="339995" name="Group 27"/>
          <p:cNvGraphicFramePr>
            <a:graphicFrameLocks noGrp="1"/>
          </p:cNvGraphicFramePr>
          <p:nvPr>
            <p:ph idx="1"/>
          </p:nvPr>
        </p:nvGraphicFramePr>
        <p:xfrm>
          <a:off x="5435600" y="981075"/>
          <a:ext cx="3708400" cy="5384800"/>
        </p:xfrm>
        <a:graphic>
          <a:graphicData uri="http://schemas.openxmlformats.org/drawingml/2006/table">
            <a:tbl>
              <a:tblPr/>
              <a:tblGrid>
                <a:gridCol w="877888"/>
                <a:gridCol w="2830512"/>
              </a:tblGrid>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终点</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第三次</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10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0-2</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60(0-2-3)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30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0-4</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99</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0-5</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40018" name="Text Box 50"/>
          <p:cNvSpPr txBox="1">
            <a:spLocks noChangeArrowheads="1"/>
          </p:cNvSpPr>
          <p:nvPr/>
        </p:nvSpPr>
        <p:spPr bwMode="auto">
          <a:xfrm>
            <a:off x="4932363" y="333375"/>
            <a:ext cx="3975768" cy="523220"/>
          </a:xfrm>
          <a:prstGeom prst="rect">
            <a:avLst/>
          </a:prstGeom>
          <a:noFill/>
          <a:ln w="9525">
            <a:noFill/>
            <a:miter lim="800000"/>
            <a:headEnd/>
            <a:tailEnd/>
          </a:ln>
          <a:effectLst/>
        </p:spPr>
        <p:txBody>
          <a:bodyPr wrap="none">
            <a:spAutoFit/>
          </a:bodyPr>
          <a:lstStyle/>
          <a:p>
            <a:r>
              <a:rPr lang="zh-CN" altLang="en-US" sz="2800" b="1" dirty="0">
                <a:solidFill>
                  <a:srgbClr val="000066"/>
                </a:solidFill>
              </a:rPr>
              <a:t>顶点</a:t>
            </a:r>
            <a:r>
              <a:rPr lang="en-US" altLang="zh-CN" sz="2800" b="1" dirty="0">
                <a:solidFill>
                  <a:srgbClr val="000066"/>
                </a:solidFill>
              </a:rPr>
              <a:t>0</a:t>
            </a:r>
            <a:r>
              <a:rPr lang="zh-CN" altLang="en-US" sz="2800" b="1" dirty="0">
                <a:solidFill>
                  <a:srgbClr val="000066"/>
                </a:solidFill>
              </a:rPr>
              <a:t>到各点的最短路径</a:t>
            </a:r>
          </a:p>
        </p:txBody>
      </p:sp>
      <p:sp>
        <p:nvSpPr>
          <p:cNvPr id="340019" name="Text Box 51"/>
          <p:cNvSpPr txBox="1">
            <a:spLocks noChangeArrowheads="1"/>
          </p:cNvSpPr>
          <p:nvPr/>
        </p:nvSpPr>
        <p:spPr bwMode="auto">
          <a:xfrm>
            <a:off x="539750" y="5291138"/>
            <a:ext cx="4968875" cy="946150"/>
          </a:xfrm>
          <a:prstGeom prst="rect">
            <a:avLst/>
          </a:prstGeom>
          <a:noFill/>
          <a:ln w="9525">
            <a:noFill/>
            <a:miter lim="800000"/>
            <a:headEnd/>
            <a:tailEnd/>
          </a:ln>
          <a:effectLst/>
        </p:spPr>
        <p:txBody>
          <a:bodyPr>
            <a:spAutoFit/>
          </a:bodyPr>
          <a:lstStyle/>
          <a:p>
            <a:r>
              <a:rPr lang="zh-CN" altLang="en-US" sz="2800" b="1" dirty="0">
                <a:solidFill>
                  <a:srgbClr val="000066"/>
                </a:solidFill>
                <a:latin typeface="楷体_GB2312" pitchFamily="49" charset="-122"/>
                <a:ea typeface="楷体_GB2312" pitchFamily="49" charset="-122"/>
              </a:rPr>
              <a:t>已求出最短路径的终点的集合</a:t>
            </a:r>
          </a:p>
          <a:p>
            <a:r>
              <a:rPr lang="en-US" altLang="zh-CN" sz="2800" b="1" dirty="0">
                <a:solidFill>
                  <a:srgbClr val="000066"/>
                </a:solidFill>
                <a:latin typeface="楷体_GB2312" pitchFamily="49" charset="-122"/>
                <a:ea typeface="楷体_GB2312" pitchFamily="49" charset="-122"/>
              </a:rPr>
              <a:t>S={ 1   2   3   4   5  }</a:t>
            </a:r>
          </a:p>
        </p:txBody>
      </p:sp>
      <p:sp useBgFill="1">
        <p:nvSpPr>
          <p:cNvPr id="340020" name="Rectangle 52"/>
          <p:cNvSpPr>
            <a:spLocks noChangeArrowheads="1"/>
          </p:cNvSpPr>
          <p:nvPr/>
        </p:nvSpPr>
        <p:spPr bwMode="auto">
          <a:xfrm>
            <a:off x="1331913" y="5805488"/>
            <a:ext cx="287337" cy="431800"/>
          </a:xfrm>
          <a:prstGeom prst="rect">
            <a:avLst/>
          </a:prstGeom>
          <a:ln w="9525">
            <a:noFill/>
            <a:miter lim="800000"/>
            <a:headEnd/>
            <a:tailEnd/>
          </a:ln>
          <a:effectLst/>
        </p:spPr>
        <p:txBody>
          <a:bodyPr wrap="none" anchor="ctr"/>
          <a:lstStyle/>
          <a:p>
            <a:endParaRPr lang="zh-CN" altLang="en-US"/>
          </a:p>
        </p:txBody>
      </p:sp>
      <p:sp useBgFill="1">
        <p:nvSpPr>
          <p:cNvPr id="340021" name="Rectangle 53"/>
          <p:cNvSpPr>
            <a:spLocks noChangeArrowheads="1"/>
          </p:cNvSpPr>
          <p:nvPr/>
        </p:nvSpPr>
        <p:spPr bwMode="auto">
          <a:xfrm>
            <a:off x="2700338" y="5805488"/>
            <a:ext cx="287337" cy="431800"/>
          </a:xfrm>
          <a:prstGeom prst="rect">
            <a:avLst/>
          </a:prstGeom>
          <a:ln w="9525">
            <a:noFill/>
            <a:miter lim="800000"/>
            <a:headEnd/>
            <a:tailEnd/>
          </a:ln>
          <a:effectLst/>
        </p:spPr>
        <p:txBody>
          <a:bodyPr wrap="none" anchor="ctr"/>
          <a:lstStyle/>
          <a:p>
            <a:endParaRPr lang="zh-CN" altLang="en-US"/>
          </a:p>
        </p:txBody>
      </p:sp>
      <p:sp useBgFill="1">
        <p:nvSpPr>
          <p:cNvPr id="340023" name="Rectangle 55"/>
          <p:cNvSpPr>
            <a:spLocks noChangeArrowheads="1"/>
          </p:cNvSpPr>
          <p:nvPr/>
        </p:nvSpPr>
        <p:spPr bwMode="auto">
          <a:xfrm>
            <a:off x="4213225" y="5805488"/>
            <a:ext cx="287338" cy="431800"/>
          </a:xfrm>
          <a:prstGeom prst="rect">
            <a:avLst/>
          </a:prstGeom>
          <a:ln w="9525">
            <a:noFill/>
            <a:miter lim="800000"/>
            <a:headEnd/>
            <a:tailEnd/>
          </a:ln>
          <a:effectLst/>
        </p:spPr>
        <p:txBody>
          <a:bodyPr wrap="none" anchor="ctr"/>
          <a:lstStyle/>
          <a:p>
            <a:endParaRPr lang="zh-CN" altLang="en-US"/>
          </a:p>
        </p:txBody>
      </p:sp>
      <p:sp>
        <p:nvSpPr>
          <p:cNvPr id="340025" name="Rectangle 57"/>
          <p:cNvSpPr>
            <a:spLocks noChangeArrowheads="1"/>
          </p:cNvSpPr>
          <p:nvPr/>
        </p:nvSpPr>
        <p:spPr bwMode="auto">
          <a:xfrm>
            <a:off x="6804025" y="3933825"/>
            <a:ext cx="1867819" cy="584775"/>
          </a:xfrm>
          <a:prstGeom prst="rect">
            <a:avLst/>
          </a:prstGeom>
          <a:solidFill>
            <a:schemeClr val="bg1"/>
          </a:solidFill>
          <a:ln w="9525">
            <a:noFill/>
            <a:miter lim="800000"/>
            <a:headEnd/>
            <a:tailEnd/>
          </a:ln>
          <a:effectLst/>
        </p:spPr>
        <p:txBody>
          <a:bodyPr wrap="none">
            <a:spAutoFit/>
          </a:bodyPr>
          <a:lstStyle/>
          <a:p>
            <a:r>
              <a:rPr lang="en-US" altLang="zh-CN" sz="3200" b="1" dirty="0">
                <a:solidFill>
                  <a:srgbClr val="000066"/>
                </a:solidFill>
                <a:ea typeface="楷体_GB2312" pitchFamily="49" charset="-122"/>
              </a:rPr>
              <a:t>50(0-4-3)</a:t>
            </a:r>
          </a:p>
        </p:txBody>
      </p:sp>
      <p:sp>
        <p:nvSpPr>
          <p:cNvPr id="340026" name="Rectangle 58"/>
          <p:cNvSpPr>
            <a:spLocks noChangeArrowheads="1"/>
          </p:cNvSpPr>
          <p:nvPr/>
        </p:nvSpPr>
        <p:spPr bwMode="auto">
          <a:xfrm>
            <a:off x="6732588" y="5661025"/>
            <a:ext cx="1867819" cy="584775"/>
          </a:xfrm>
          <a:prstGeom prst="rect">
            <a:avLst/>
          </a:prstGeom>
          <a:solidFill>
            <a:schemeClr val="bg1"/>
          </a:solidFill>
          <a:ln w="9525">
            <a:noFill/>
            <a:miter lim="800000"/>
            <a:headEnd/>
            <a:tailEnd/>
          </a:ln>
          <a:effectLst/>
        </p:spPr>
        <p:txBody>
          <a:bodyPr wrap="none">
            <a:spAutoFit/>
          </a:bodyPr>
          <a:lstStyle/>
          <a:p>
            <a:r>
              <a:rPr lang="en-US" altLang="zh-CN" sz="3200" b="1" dirty="0">
                <a:solidFill>
                  <a:srgbClr val="000066"/>
                </a:solidFill>
                <a:ea typeface="楷体_GB2312" pitchFamily="49" charset="-122"/>
              </a:rPr>
              <a:t>90(0-4-5)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00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021" grpId="0" animBg="1"/>
      <p:bldP spid="340025" grpId="0" animBg="1"/>
      <p:bldP spid="3400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5"/>
          </p:nvPr>
        </p:nvSpPr>
        <p:spPr/>
        <p:txBody>
          <a:bodyPr/>
          <a:lstStyle/>
          <a:p>
            <a:fld id="{B62D0454-32FB-46B1-A0D2-51447C70709A}" type="slidenum">
              <a:rPr lang="en-US" altLang="zh-CN"/>
              <a:pPr/>
              <a:t>11</a:t>
            </a:fld>
            <a:endParaRPr lang="en-US" altLang="zh-CN"/>
          </a:p>
        </p:txBody>
      </p:sp>
      <p:sp>
        <p:nvSpPr>
          <p:cNvPr id="186373"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6374"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6375"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6376"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6377"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名词和基本术语</a:t>
            </a:r>
          </a:p>
        </p:txBody>
      </p:sp>
      <p:sp>
        <p:nvSpPr>
          <p:cNvPr id="186378" name="Text Box 10"/>
          <p:cNvSpPr txBox="1">
            <a:spLocks noChangeArrowheads="1"/>
          </p:cNvSpPr>
          <p:nvPr/>
        </p:nvSpPr>
        <p:spPr bwMode="auto">
          <a:xfrm>
            <a:off x="1476375" y="2133600"/>
            <a:ext cx="4752975" cy="519113"/>
          </a:xfrm>
          <a:prstGeom prst="rect">
            <a:avLst/>
          </a:prstGeom>
          <a:noFill/>
          <a:ln w="25400">
            <a:noFill/>
            <a:miter lim="800000"/>
            <a:headEnd/>
            <a:tailEnd/>
          </a:ln>
          <a:effectLst/>
        </p:spPr>
        <p:txBody>
          <a:bodyPr lIns="90000" tIns="46800" rIns="90000" bIns="46800">
            <a:spAutoFit/>
          </a:bodyPr>
          <a:lstStyle/>
          <a:p>
            <a:r>
              <a:rPr lang="zh-CN" altLang="en-US"/>
              <a:t>回路</a:t>
            </a:r>
            <a:r>
              <a:rPr lang="en-US" altLang="zh-CN"/>
              <a:t>:</a:t>
            </a:r>
            <a:r>
              <a:rPr lang="zh-CN" altLang="en-US">
                <a:solidFill>
                  <a:srgbClr val="000066"/>
                </a:solidFill>
              </a:rPr>
              <a:t>首尾顶点相同的路径。</a:t>
            </a:r>
          </a:p>
        </p:txBody>
      </p:sp>
      <p:sp>
        <p:nvSpPr>
          <p:cNvPr id="186379" name="Text Box 11"/>
          <p:cNvSpPr txBox="1">
            <a:spLocks noChangeArrowheads="1"/>
          </p:cNvSpPr>
          <p:nvPr/>
        </p:nvSpPr>
        <p:spPr bwMode="auto">
          <a:xfrm>
            <a:off x="1403350" y="3500438"/>
            <a:ext cx="5329238" cy="604837"/>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a:t>简单路径</a:t>
            </a:r>
            <a:r>
              <a:rPr lang="en-US" altLang="zh-CN"/>
              <a:t>:</a:t>
            </a:r>
            <a:r>
              <a:rPr lang="zh-CN" altLang="en-US">
                <a:solidFill>
                  <a:srgbClr val="000066"/>
                </a:solidFill>
              </a:rPr>
              <a:t>顶点不重复的路径。</a:t>
            </a:r>
          </a:p>
        </p:txBody>
      </p:sp>
      <p:sp>
        <p:nvSpPr>
          <p:cNvPr id="186380" name="Text Box 12"/>
          <p:cNvSpPr txBox="1">
            <a:spLocks noChangeArrowheads="1"/>
          </p:cNvSpPr>
          <p:nvPr/>
        </p:nvSpPr>
        <p:spPr bwMode="auto">
          <a:xfrm>
            <a:off x="2771775" y="4292600"/>
            <a:ext cx="1760538" cy="519113"/>
          </a:xfrm>
          <a:prstGeom prst="rect">
            <a:avLst/>
          </a:prstGeom>
          <a:noFill/>
          <a:ln w="25400">
            <a:noFill/>
            <a:miter lim="800000"/>
            <a:headEnd/>
            <a:tailEnd/>
          </a:ln>
          <a:effectLst/>
        </p:spPr>
        <p:txBody>
          <a:bodyPr wrap="none" lIns="90000" tIns="46800" rIns="90000" bIns="46800">
            <a:spAutoFit/>
          </a:bodyPr>
          <a:lstStyle/>
          <a:p>
            <a:r>
              <a:rPr lang="en-US" altLang="zh-CN"/>
              <a:t>{A,E,C,D}</a:t>
            </a:r>
          </a:p>
        </p:txBody>
      </p:sp>
      <p:sp>
        <p:nvSpPr>
          <p:cNvPr id="186381" name="Text Box 13"/>
          <p:cNvSpPr txBox="1">
            <a:spLocks noChangeArrowheads="1"/>
          </p:cNvSpPr>
          <p:nvPr/>
        </p:nvSpPr>
        <p:spPr bwMode="auto">
          <a:xfrm>
            <a:off x="1476375" y="5013325"/>
            <a:ext cx="4943475" cy="519113"/>
          </a:xfrm>
          <a:prstGeom prst="rect">
            <a:avLst/>
          </a:prstGeom>
          <a:noFill/>
          <a:ln w="25400">
            <a:noFill/>
            <a:miter lim="800000"/>
            <a:headEnd/>
            <a:tailEnd/>
          </a:ln>
          <a:effectLst/>
        </p:spPr>
        <p:txBody>
          <a:bodyPr wrap="none" lIns="90000" tIns="46800" rIns="90000" bIns="46800">
            <a:spAutoFit/>
          </a:bodyPr>
          <a:lstStyle/>
          <a:p>
            <a:r>
              <a:rPr lang="zh-CN" altLang="en-US"/>
              <a:t>简单回路</a:t>
            </a:r>
            <a:r>
              <a:rPr lang="en-US" altLang="zh-CN"/>
              <a:t>:</a:t>
            </a:r>
            <a:r>
              <a:rPr lang="zh-CN" altLang="en-US">
                <a:solidFill>
                  <a:srgbClr val="000066"/>
                </a:solidFill>
              </a:rPr>
              <a:t>中间顶点不重</a:t>
            </a:r>
            <a:r>
              <a:rPr lang="zh-CN" altLang="en-US"/>
              <a:t>的回路</a:t>
            </a:r>
          </a:p>
        </p:txBody>
      </p:sp>
      <p:grpSp>
        <p:nvGrpSpPr>
          <p:cNvPr id="186382" name="Group 14"/>
          <p:cNvGrpSpPr>
            <a:grpSpLocks/>
          </p:cNvGrpSpPr>
          <p:nvPr/>
        </p:nvGrpSpPr>
        <p:grpSpPr bwMode="auto">
          <a:xfrm>
            <a:off x="6443663" y="333375"/>
            <a:ext cx="2089150" cy="2065338"/>
            <a:chOff x="657" y="2069"/>
            <a:chExt cx="1316" cy="1301"/>
          </a:xfrm>
        </p:grpSpPr>
        <p:sp>
          <p:nvSpPr>
            <p:cNvPr id="186383" name="Line 15"/>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6384" name="Line 16"/>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6385" name="Line 17"/>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6386" name="Line 18"/>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6387" name="Line 19"/>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6388" name="Line 20"/>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6389" name="Line 21"/>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6390" name="Oval 22"/>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6391" name="Oval 23"/>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6392" name="Oval 24"/>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6393" name="Oval 25"/>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6394" name="Oval 26"/>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sp>
        <p:nvSpPr>
          <p:cNvPr id="186395" name="Text Box 27"/>
          <p:cNvSpPr txBox="1">
            <a:spLocks noChangeArrowheads="1"/>
          </p:cNvSpPr>
          <p:nvPr/>
        </p:nvSpPr>
        <p:spPr bwMode="auto">
          <a:xfrm>
            <a:off x="2393950" y="2693988"/>
            <a:ext cx="1781175" cy="519112"/>
          </a:xfrm>
          <a:prstGeom prst="rect">
            <a:avLst/>
          </a:prstGeom>
          <a:noFill/>
          <a:ln w="25400" algn="ctr">
            <a:noFill/>
            <a:miter lim="800000"/>
            <a:headEnd/>
            <a:tailEnd/>
          </a:ln>
          <a:effectLst/>
        </p:spPr>
        <p:txBody>
          <a:bodyPr wrap="none" lIns="90000" tIns="46800" rIns="90000" bIns="46800">
            <a:spAutoFit/>
          </a:bodyPr>
          <a:lstStyle/>
          <a:p>
            <a:r>
              <a:rPr lang="en-US" altLang="zh-CN">
                <a:solidFill>
                  <a:srgbClr val="000066"/>
                </a:solidFill>
              </a:rPr>
              <a:t>{</a:t>
            </a:r>
            <a:r>
              <a:rPr lang="en-US" altLang="zh-CN"/>
              <a:t>B</a:t>
            </a:r>
            <a:r>
              <a:rPr lang="en-US" altLang="zh-CN">
                <a:solidFill>
                  <a:srgbClr val="000066"/>
                </a:solidFill>
              </a:rPr>
              <a:t>,C,D,</a:t>
            </a:r>
            <a:r>
              <a:rPr lang="en-US" altLang="zh-CN"/>
              <a:t>B</a:t>
            </a:r>
            <a:r>
              <a:rPr lang="en-US" altLang="zh-CN">
                <a:solidFill>
                  <a:srgbClr val="000066"/>
                </a:solidFill>
              </a:rPr>
              <a:t>}</a:t>
            </a:r>
          </a:p>
        </p:txBody>
      </p:sp>
      <p:sp>
        <p:nvSpPr>
          <p:cNvPr id="186396" name="Text Box 28"/>
          <p:cNvSpPr txBox="1">
            <a:spLocks noChangeArrowheads="1"/>
          </p:cNvSpPr>
          <p:nvPr/>
        </p:nvSpPr>
        <p:spPr bwMode="auto">
          <a:xfrm>
            <a:off x="4121150" y="2676525"/>
            <a:ext cx="3182938" cy="519113"/>
          </a:xfrm>
          <a:prstGeom prst="rect">
            <a:avLst/>
          </a:prstGeom>
          <a:noFill/>
          <a:ln w="25400" algn="ctr">
            <a:noFill/>
            <a:miter lim="800000"/>
            <a:headEnd/>
            <a:tailEnd/>
          </a:ln>
          <a:effectLst/>
        </p:spPr>
        <p:txBody>
          <a:bodyPr wrap="none" lIns="90000" tIns="46800" rIns="90000" bIns="46800">
            <a:spAutoFit/>
          </a:bodyPr>
          <a:lstStyle/>
          <a:p>
            <a:r>
              <a:rPr lang="en-US" altLang="zh-CN">
                <a:solidFill>
                  <a:srgbClr val="000066"/>
                </a:solidFill>
              </a:rPr>
              <a:t>{</a:t>
            </a:r>
            <a:r>
              <a:rPr lang="en-US" altLang="zh-CN"/>
              <a:t>A</a:t>
            </a:r>
            <a:r>
              <a:rPr lang="en-US" altLang="zh-CN">
                <a:solidFill>
                  <a:srgbClr val="000066"/>
                </a:solidFill>
              </a:rPr>
              <a:t>,E,C,D,B,C,D,</a:t>
            </a:r>
            <a:r>
              <a:rPr lang="en-US" altLang="zh-CN"/>
              <a:t>A</a:t>
            </a:r>
            <a:r>
              <a:rPr lang="en-US" altLang="zh-CN">
                <a:solidFill>
                  <a:srgbClr val="000066"/>
                </a:solidFill>
              </a:rPr>
              <a:t>}</a:t>
            </a:r>
            <a:endParaRPr lang="en-US" altLang="zh-CN"/>
          </a:p>
        </p:txBody>
      </p:sp>
      <p:sp>
        <p:nvSpPr>
          <p:cNvPr id="186397" name="Text Box 29"/>
          <p:cNvSpPr txBox="1">
            <a:spLocks noChangeArrowheads="1"/>
          </p:cNvSpPr>
          <p:nvPr/>
        </p:nvSpPr>
        <p:spPr bwMode="auto">
          <a:xfrm>
            <a:off x="2816225" y="5661025"/>
            <a:ext cx="2116138" cy="519113"/>
          </a:xfrm>
          <a:prstGeom prst="rect">
            <a:avLst/>
          </a:prstGeom>
          <a:noFill/>
          <a:ln w="25400" algn="ctr">
            <a:noFill/>
            <a:miter lim="800000"/>
            <a:headEnd/>
            <a:tailEnd/>
          </a:ln>
          <a:effectLst/>
        </p:spPr>
        <p:txBody>
          <a:bodyPr wrap="none" lIns="90000" tIns="46800" rIns="90000" bIns="46800">
            <a:spAutoFit/>
          </a:bodyPr>
          <a:lstStyle/>
          <a:p>
            <a:r>
              <a:rPr lang="en-US" altLang="zh-CN">
                <a:solidFill>
                  <a:srgbClr val="000066"/>
                </a:solidFill>
              </a:rPr>
              <a:t>{</a:t>
            </a:r>
            <a:r>
              <a:rPr lang="en-US" altLang="zh-CN"/>
              <a:t>A</a:t>
            </a:r>
            <a:r>
              <a:rPr lang="en-US" altLang="zh-CN">
                <a:solidFill>
                  <a:srgbClr val="000066"/>
                </a:solidFill>
              </a:rPr>
              <a:t>,E,C,D,</a:t>
            </a:r>
            <a:r>
              <a:rPr lang="en-US" altLang="zh-CN"/>
              <a:t>A</a:t>
            </a:r>
            <a:r>
              <a:rPr lang="en-US" altLang="zh-CN">
                <a:solidFill>
                  <a:srgbClr val="000066"/>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6378"/>
                                        </p:tgtEl>
                                        <p:attrNameLst>
                                          <p:attrName>style.visibility</p:attrName>
                                        </p:attrNameLst>
                                      </p:cBhvr>
                                      <p:to>
                                        <p:strVal val="visible"/>
                                      </p:to>
                                    </p:set>
                                    <p:animEffect transition="in" filter="checkerboard(across)">
                                      <p:cBhvr>
                                        <p:cTn id="7" dur="500"/>
                                        <p:tgtEl>
                                          <p:spTgt spid="1863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6382"/>
                                        </p:tgtEl>
                                        <p:attrNameLst>
                                          <p:attrName>style.visibility</p:attrName>
                                        </p:attrNameLst>
                                      </p:cBhvr>
                                      <p:to>
                                        <p:strVal val="visible"/>
                                      </p:to>
                                    </p:set>
                                    <p:animEffect transition="in" filter="checkerboard(across)">
                                      <p:cBhvr>
                                        <p:cTn id="12" dur="500"/>
                                        <p:tgtEl>
                                          <p:spTgt spid="18638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6395"/>
                                        </p:tgtEl>
                                        <p:attrNameLst>
                                          <p:attrName>style.visibility</p:attrName>
                                        </p:attrNameLst>
                                      </p:cBhvr>
                                      <p:to>
                                        <p:strVal val="visible"/>
                                      </p:to>
                                    </p:set>
                                    <p:animEffect transition="in" filter="checkerboard(across)">
                                      <p:cBhvr>
                                        <p:cTn id="17" dur="500"/>
                                        <p:tgtEl>
                                          <p:spTgt spid="18639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6396"/>
                                        </p:tgtEl>
                                        <p:attrNameLst>
                                          <p:attrName>style.visibility</p:attrName>
                                        </p:attrNameLst>
                                      </p:cBhvr>
                                      <p:to>
                                        <p:strVal val="visible"/>
                                      </p:to>
                                    </p:set>
                                    <p:animEffect transition="in" filter="checkerboard(across)">
                                      <p:cBhvr>
                                        <p:cTn id="22" dur="500"/>
                                        <p:tgtEl>
                                          <p:spTgt spid="18639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6379"/>
                                        </p:tgtEl>
                                        <p:attrNameLst>
                                          <p:attrName>style.visibility</p:attrName>
                                        </p:attrNameLst>
                                      </p:cBhvr>
                                      <p:to>
                                        <p:strVal val="visible"/>
                                      </p:to>
                                    </p:set>
                                    <p:animEffect transition="in" filter="checkerboard(across)">
                                      <p:cBhvr>
                                        <p:cTn id="27" dur="500"/>
                                        <p:tgtEl>
                                          <p:spTgt spid="18637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6380"/>
                                        </p:tgtEl>
                                        <p:attrNameLst>
                                          <p:attrName>style.visibility</p:attrName>
                                        </p:attrNameLst>
                                      </p:cBhvr>
                                      <p:to>
                                        <p:strVal val="visible"/>
                                      </p:to>
                                    </p:set>
                                    <p:animEffect transition="in" filter="checkerboard(across)">
                                      <p:cBhvr>
                                        <p:cTn id="32" dur="500"/>
                                        <p:tgtEl>
                                          <p:spTgt spid="18638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6381"/>
                                        </p:tgtEl>
                                        <p:attrNameLst>
                                          <p:attrName>style.visibility</p:attrName>
                                        </p:attrNameLst>
                                      </p:cBhvr>
                                      <p:to>
                                        <p:strVal val="visible"/>
                                      </p:to>
                                    </p:set>
                                    <p:animEffect transition="in" filter="checkerboard(across)">
                                      <p:cBhvr>
                                        <p:cTn id="37" dur="500"/>
                                        <p:tgtEl>
                                          <p:spTgt spid="18638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86397"/>
                                        </p:tgtEl>
                                        <p:attrNameLst>
                                          <p:attrName>style.visibility</p:attrName>
                                        </p:attrNameLst>
                                      </p:cBhvr>
                                      <p:to>
                                        <p:strVal val="visible"/>
                                      </p:to>
                                    </p:set>
                                    <p:animEffect transition="in" filter="checkerboard(across)">
                                      <p:cBhvr>
                                        <p:cTn id="42" dur="500"/>
                                        <p:tgtEl>
                                          <p:spTgt spid="18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8" grpId="0"/>
      <p:bldP spid="186379" grpId="0"/>
      <p:bldP spid="186380" grpId="0"/>
      <p:bldP spid="186381" grpId="0"/>
      <p:bldP spid="186395" grpId="0"/>
      <p:bldP spid="186396" grpId="0"/>
      <p:bldP spid="18639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zh-CN" altLang="en-US"/>
              <a:t>例：</a:t>
            </a:r>
          </a:p>
        </p:txBody>
      </p:sp>
      <p:grpSp>
        <p:nvGrpSpPr>
          <p:cNvPr id="2" name="Group 3"/>
          <p:cNvGrpSpPr>
            <a:grpSpLocks/>
          </p:cNvGrpSpPr>
          <p:nvPr/>
        </p:nvGrpSpPr>
        <p:grpSpPr bwMode="auto">
          <a:xfrm>
            <a:off x="468313" y="404813"/>
            <a:ext cx="4818062" cy="4724400"/>
            <a:chOff x="476" y="774"/>
            <a:chExt cx="2996" cy="2976"/>
          </a:xfrm>
        </p:grpSpPr>
        <p:sp>
          <p:nvSpPr>
            <p:cNvPr id="340996" name="Line 4"/>
            <p:cNvSpPr>
              <a:spLocks noChangeShapeType="1"/>
            </p:cNvSpPr>
            <p:nvPr/>
          </p:nvSpPr>
          <p:spPr bwMode="auto">
            <a:xfrm flipV="1">
              <a:off x="816" y="1070"/>
              <a:ext cx="864"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40997" name="Line 5"/>
            <p:cNvSpPr>
              <a:spLocks noChangeShapeType="1"/>
            </p:cNvSpPr>
            <p:nvPr/>
          </p:nvSpPr>
          <p:spPr bwMode="auto">
            <a:xfrm flipV="1">
              <a:off x="825" y="1742"/>
              <a:ext cx="2103" cy="0"/>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40998" name="Line 6"/>
            <p:cNvSpPr>
              <a:spLocks noChangeShapeType="1"/>
            </p:cNvSpPr>
            <p:nvPr/>
          </p:nvSpPr>
          <p:spPr bwMode="auto">
            <a:xfrm>
              <a:off x="803" y="1873"/>
              <a:ext cx="973" cy="1021"/>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40999" name="Line 7"/>
            <p:cNvSpPr>
              <a:spLocks noChangeShapeType="1"/>
            </p:cNvSpPr>
            <p:nvPr/>
          </p:nvSpPr>
          <p:spPr bwMode="auto">
            <a:xfrm>
              <a:off x="829" y="2737"/>
              <a:ext cx="864" cy="288"/>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41000" name="Line 8"/>
            <p:cNvSpPr>
              <a:spLocks noChangeShapeType="1"/>
            </p:cNvSpPr>
            <p:nvPr/>
          </p:nvSpPr>
          <p:spPr bwMode="auto">
            <a:xfrm flipV="1">
              <a:off x="2064" y="2964"/>
              <a:ext cx="864" cy="122"/>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41001" name="Line 9"/>
            <p:cNvSpPr>
              <a:spLocks noChangeShapeType="1"/>
            </p:cNvSpPr>
            <p:nvPr/>
          </p:nvSpPr>
          <p:spPr bwMode="auto">
            <a:xfrm flipH="1">
              <a:off x="3155" y="1934"/>
              <a:ext cx="0" cy="816"/>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41002" name="Line 10"/>
            <p:cNvSpPr>
              <a:spLocks noChangeShapeType="1"/>
            </p:cNvSpPr>
            <p:nvPr/>
          </p:nvSpPr>
          <p:spPr bwMode="auto">
            <a:xfrm flipH="1" flipV="1">
              <a:off x="1920" y="1118"/>
              <a:ext cx="1104" cy="1680"/>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41003" name="Line 11"/>
            <p:cNvSpPr>
              <a:spLocks noChangeShapeType="1"/>
            </p:cNvSpPr>
            <p:nvPr/>
          </p:nvSpPr>
          <p:spPr bwMode="auto">
            <a:xfrm flipH="1" flipV="1">
              <a:off x="2016" y="1022"/>
              <a:ext cx="992"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41004" name="Oval 12"/>
            <p:cNvSpPr>
              <a:spLocks noChangeArrowheads="1"/>
            </p:cNvSpPr>
            <p:nvPr/>
          </p:nvSpPr>
          <p:spPr bwMode="auto">
            <a:xfrm>
              <a:off x="476" y="1550"/>
              <a:ext cx="388" cy="384"/>
            </a:xfrm>
            <a:prstGeom prst="ellipse">
              <a:avLst/>
            </a:prstGeom>
            <a:solidFill>
              <a:srgbClr val="D02A22"/>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0</a:t>
              </a:r>
            </a:p>
          </p:txBody>
        </p:sp>
        <p:sp>
          <p:nvSpPr>
            <p:cNvPr id="341005" name="Oval 13"/>
            <p:cNvSpPr>
              <a:spLocks noChangeArrowheads="1"/>
            </p:cNvSpPr>
            <p:nvPr/>
          </p:nvSpPr>
          <p:spPr bwMode="auto">
            <a:xfrm>
              <a:off x="1640" y="774"/>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5</a:t>
              </a:r>
            </a:p>
          </p:txBody>
        </p:sp>
        <p:sp>
          <p:nvSpPr>
            <p:cNvPr id="341006" name="Oval 14"/>
            <p:cNvSpPr>
              <a:spLocks noChangeArrowheads="1"/>
            </p:cNvSpPr>
            <p:nvPr/>
          </p:nvSpPr>
          <p:spPr bwMode="auto">
            <a:xfrm>
              <a:off x="476" y="251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1</a:t>
              </a:r>
            </a:p>
          </p:txBody>
        </p:sp>
        <p:sp>
          <p:nvSpPr>
            <p:cNvPr id="341007" name="Oval 15"/>
            <p:cNvSpPr>
              <a:spLocks noChangeArrowheads="1"/>
            </p:cNvSpPr>
            <p:nvPr/>
          </p:nvSpPr>
          <p:spPr bwMode="auto">
            <a:xfrm>
              <a:off x="1680" y="2872"/>
              <a:ext cx="388" cy="384"/>
            </a:xfrm>
            <a:prstGeom prst="ellipse">
              <a:avLst/>
            </a:prstGeom>
            <a:solidFill>
              <a:srgbClr val="FF00FF"/>
            </a:solidFill>
            <a:ln w="12700" cap="sq">
              <a:solidFill>
                <a:srgbClr val="CC42C9"/>
              </a:solidFill>
              <a:round/>
              <a:headEnd type="none" w="sm" len="sm"/>
              <a:tailEnd type="none" w="sm" len="sm"/>
            </a:ln>
            <a:effectLst/>
          </p:spPr>
          <p:txBody>
            <a:bodyPr wrap="none" anchor="ctr"/>
            <a:lstStyle/>
            <a:p>
              <a:pPr algn="ctr"/>
              <a:r>
                <a:rPr lang="en-US" altLang="zh-CN" sz="3200" b="1">
                  <a:solidFill>
                    <a:srgbClr val="3902B4"/>
                  </a:solidFill>
                </a:rPr>
                <a:t>2</a:t>
              </a:r>
            </a:p>
          </p:txBody>
        </p:sp>
        <p:sp>
          <p:nvSpPr>
            <p:cNvPr id="341008" name="Oval 16"/>
            <p:cNvSpPr>
              <a:spLocks noChangeArrowheads="1"/>
            </p:cNvSpPr>
            <p:nvPr/>
          </p:nvSpPr>
          <p:spPr bwMode="auto">
            <a:xfrm>
              <a:off x="2928" y="2750"/>
              <a:ext cx="388" cy="384"/>
            </a:xfrm>
            <a:prstGeom prst="ellipse">
              <a:avLst/>
            </a:prstGeom>
            <a:solidFill>
              <a:srgbClr val="FF00FF"/>
            </a:solidFill>
            <a:ln w="12700" cap="sq">
              <a:solidFill>
                <a:srgbClr val="FF00FF"/>
              </a:solidFill>
              <a:round/>
              <a:headEnd type="none" w="sm" len="sm"/>
              <a:tailEnd type="none" w="sm" len="sm"/>
            </a:ln>
            <a:effectLst/>
          </p:spPr>
          <p:txBody>
            <a:bodyPr wrap="none" anchor="ctr"/>
            <a:lstStyle/>
            <a:p>
              <a:pPr algn="ctr"/>
              <a:r>
                <a:rPr lang="en-US" altLang="zh-CN" sz="3200" b="1">
                  <a:solidFill>
                    <a:srgbClr val="3902B4"/>
                  </a:solidFill>
                </a:rPr>
                <a:t>3</a:t>
              </a:r>
            </a:p>
          </p:txBody>
        </p:sp>
        <p:sp>
          <p:nvSpPr>
            <p:cNvPr id="341009" name="Oval 17"/>
            <p:cNvSpPr>
              <a:spLocks noChangeArrowheads="1"/>
            </p:cNvSpPr>
            <p:nvPr/>
          </p:nvSpPr>
          <p:spPr bwMode="auto">
            <a:xfrm>
              <a:off x="2924" y="1550"/>
              <a:ext cx="388" cy="384"/>
            </a:xfrm>
            <a:prstGeom prst="ellipse">
              <a:avLst/>
            </a:prstGeom>
            <a:solidFill>
              <a:srgbClr val="FF00FF"/>
            </a:solidFill>
            <a:ln w="12700" cap="sq">
              <a:solidFill>
                <a:srgbClr val="FF00FF"/>
              </a:solidFill>
              <a:round/>
              <a:headEnd type="none" w="sm" len="sm"/>
              <a:tailEnd type="none" w="sm" len="sm"/>
            </a:ln>
            <a:effectLst/>
          </p:spPr>
          <p:txBody>
            <a:bodyPr wrap="none" anchor="ctr"/>
            <a:lstStyle/>
            <a:p>
              <a:pPr algn="ctr"/>
              <a:r>
                <a:rPr lang="en-US" altLang="zh-CN" sz="3200" b="1">
                  <a:solidFill>
                    <a:srgbClr val="3902B4"/>
                  </a:solidFill>
                </a:rPr>
                <a:t>4</a:t>
              </a:r>
            </a:p>
          </p:txBody>
        </p:sp>
        <p:sp>
          <p:nvSpPr>
            <p:cNvPr id="341010" name="Text Box 18"/>
            <p:cNvSpPr txBox="1">
              <a:spLocks noChangeArrowheads="1"/>
            </p:cNvSpPr>
            <p:nvPr/>
          </p:nvSpPr>
          <p:spPr bwMode="auto">
            <a:xfrm>
              <a:off x="884" y="3385"/>
              <a:ext cx="2011" cy="365"/>
            </a:xfrm>
            <a:prstGeom prst="rect">
              <a:avLst/>
            </a:prstGeom>
            <a:noFill/>
            <a:ln w="12700" cap="sq">
              <a:noFill/>
              <a:miter lim="800000"/>
              <a:headEnd type="none" w="sm" len="sm"/>
              <a:tailEnd type="none" w="sm" len="sm"/>
            </a:ln>
            <a:effectLst/>
          </p:spPr>
          <p:txBody>
            <a:bodyPr wrap="square">
              <a:spAutoFit/>
            </a:bodyPr>
            <a:lstStyle/>
            <a:p>
              <a:r>
                <a:rPr lang="en-US" altLang="zh-CN" sz="3200" b="1" dirty="0">
                  <a:solidFill>
                    <a:srgbClr val="3902B4"/>
                  </a:solidFill>
                  <a:ea typeface="楷体_GB2312" pitchFamily="49" charset="-122"/>
                </a:rPr>
                <a:t>    </a:t>
              </a:r>
              <a:r>
                <a:rPr lang="zh-CN" altLang="en-US" sz="3200" b="1" dirty="0">
                  <a:solidFill>
                    <a:srgbClr val="3902B4"/>
                  </a:solidFill>
                  <a:ea typeface="楷体_GB2312" pitchFamily="49" charset="-122"/>
                </a:rPr>
                <a:t>带权有向图</a:t>
              </a:r>
            </a:p>
          </p:txBody>
        </p:sp>
        <p:sp>
          <p:nvSpPr>
            <p:cNvPr id="341011" name="Text Box 19"/>
            <p:cNvSpPr txBox="1">
              <a:spLocks noChangeArrowheads="1"/>
            </p:cNvSpPr>
            <p:nvPr/>
          </p:nvSpPr>
          <p:spPr bwMode="auto">
            <a:xfrm>
              <a:off x="915" y="109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99</a:t>
              </a:r>
            </a:p>
          </p:txBody>
        </p:sp>
        <p:sp>
          <p:nvSpPr>
            <p:cNvPr id="341012" name="Text Box 20"/>
            <p:cNvSpPr txBox="1">
              <a:spLocks noChangeArrowheads="1"/>
            </p:cNvSpPr>
            <p:nvPr/>
          </p:nvSpPr>
          <p:spPr bwMode="auto">
            <a:xfrm>
              <a:off x="1574" y="1445"/>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30</a:t>
              </a:r>
            </a:p>
          </p:txBody>
        </p:sp>
        <p:sp>
          <p:nvSpPr>
            <p:cNvPr id="341013" name="Text Box 21"/>
            <p:cNvSpPr txBox="1">
              <a:spLocks noChangeArrowheads="1"/>
            </p:cNvSpPr>
            <p:nvPr/>
          </p:nvSpPr>
          <p:spPr bwMode="auto">
            <a:xfrm>
              <a:off x="2390" y="10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60</a:t>
              </a:r>
            </a:p>
          </p:txBody>
        </p:sp>
        <p:sp>
          <p:nvSpPr>
            <p:cNvPr id="341014" name="Text Box 22"/>
            <p:cNvSpPr txBox="1">
              <a:spLocks noChangeArrowheads="1"/>
            </p:cNvSpPr>
            <p:nvPr/>
          </p:nvSpPr>
          <p:spPr bwMode="auto">
            <a:xfrm>
              <a:off x="2332" y="2078"/>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41015" name="Text Box 23"/>
            <p:cNvSpPr txBox="1">
              <a:spLocks noChangeArrowheads="1"/>
            </p:cNvSpPr>
            <p:nvPr/>
          </p:nvSpPr>
          <p:spPr bwMode="auto">
            <a:xfrm>
              <a:off x="1248" y="21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41016" name="Text Box 24"/>
            <p:cNvSpPr txBox="1">
              <a:spLocks noChangeArrowheads="1"/>
            </p:cNvSpPr>
            <p:nvPr/>
          </p:nvSpPr>
          <p:spPr bwMode="auto">
            <a:xfrm>
              <a:off x="1122" y="2841"/>
              <a:ext cx="209"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a:t>
              </a:r>
            </a:p>
          </p:txBody>
        </p:sp>
        <p:sp>
          <p:nvSpPr>
            <p:cNvPr id="341017" name="Text Box 25"/>
            <p:cNvSpPr txBox="1">
              <a:spLocks noChangeArrowheads="1"/>
            </p:cNvSpPr>
            <p:nvPr/>
          </p:nvSpPr>
          <p:spPr bwMode="auto">
            <a:xfrm>
              <a:off x="2304" y="2741"/>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50</a:t>
              </a:r>
            </a:p>
          </p:txBody>
        </p:sp>
        <p:sp>
          <p:nvSpPr>
            <p:cNvPr id="341018" name="Text Box 26"/>
            <p:cNvSpPr txBox="1">
              <a:spLocks noChangeArrowheads="1"/>
            </p:cNvSpPr>
            <p:nvPr/>
          </p:nvSpPr>
          <p:spPr bwMode="auto">
            <a:xfrm>
              <a:off x="3168" y="215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20</a:t>
              </a:r>
            </a:p>
          </p:txBody>
        </p:sp>
      </p:grpSp>
      <p:graphicFrame>
        <p:nvGraphicFramePr>
          <p:cNvPr id="341019" name="Group 27"/>
          <p:cNvGraphicFramePr>
            <a:graphicFrameLocks noGrp="1"/>
          </p:cNvGraphicFramePr>
          <p:nvPr>
            <p:ph idx="1"/>
          </p:nvPr>
        </p:nvGraphicFramePr>
        <p:xfrm>
          <a:off x="5435600" y="981075"/>
          <a:ext cx="3708400" cy="5384800"/>
        </p:xfrm>
        <a:graphic>
          <a:graphicData uri="http://schemas.openxmlformats.org/drawingml/2006/table">
            <a:tbl>
              <a:tblPr/>
              <a:tblGrid>
                <a:gridCol w="877888"/>
                <a:gridCol w="2830512"/>
              </a:tblGrid>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终点</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smtClean="0">
                          <a:ln>
                            <a:noFill/>
                          </a:ln>
                          <a:solidFill>
                            <a:srgbClr val="000066"/>
                          </a:solidFill>
                          <a:effectLst/>
                          <a:latin typeface="Times New Roman" pitchFamily="18" charset="0"/>
                          <a:ea typeface="楷体_GB2312" pitchFamily="49" charset="-122"/>
                        </a:rPr>
                        <a:t>第四次</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10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0-2</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50(0-4-3)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30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0-4</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90(0-4-5)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41042" name="Text Box 50"/>
          <p:cNvSpPr txBox="1">
            <a:spLocks noChangeArrowheads="1"/>
          </p:cNvSpPr>
          <p:nvPr/>
        </p:nvSpPr>
        <p:spPr bwMode="auto">
          <a:xfrm>
            <a:off x="4932363" y="333375"/>
            <a:ext cx="3975768" cy="523220"/>
          </a:xfrm>
          <a:prstGeom prst="rect">
            <a:avLst/>
          </a:prstGeom>
          <a:noFill/>
          <a:ln w="9525">
            <a:noFill/>
            <a:miter lim="800000"/>
            <a:headEnd/>
            <a:tailEnd/>
          </a:ln>
          <a:effectLst/>
        </p:spPr>
        <p:txBody>
          <a:bodyPr wrap="none">
            <a:spAutoFit/>
          </a:bodyPr>
          <a:lstStyle/>
          <a:p>
            <a:r>
              <a:rPr lang="zh-CN" altLang="en-US" sz="2800" b="1" dirty="0">
                <a:solidFill>
                  <a:srgbClr val="000066"/>
                </a:solidFill>
              </a:rPr>
              <a:t>顶点</a:t>
            </a:r>
            <a:r>
              <a:rPr lang="en-US" altLang="zh-CN" sz="2800" b="1" dirty="0">
                <a:solidFill>
                  <a:srgbClr val="000066"/>
                </a:solidFill>
              </a:rPr>
              <a:t>0</a:t>
            </a:r>
            <a:r>
              <a:rPr lang="zh-CN" altLang="en-US" sz="2800" b="1" dirty="0">
                <a:solidFill>
                  <a:srgbClr val="000066"/>
                </a:solidFill>
              </a:rPr>
              <a:t>到各点的最短路径</a:t>
            </a:r>
          </a:p>
        </p:txBody>
      </p:sp>
      <p:sp>
        <p:nvSpPr>
          <p:cNvPr id="341043" name="Text Box 51"/>
          <p:cNvSpPr txBox="1">
            <a:spLocks noChangeArrowheads="1"/>
          </p:cNvSpPr>
          <p:nvPr/>
        </p:nvSpPr>
        <p:spPr bwMode="auto">
          <a:xfrm>
            <a:off x="539750" y="5291138"/>
            <a:ext cx="4968875" cy="946150"/>
          </a:xfrm>
          <a:prstGeom prst="rect">
            <a:avLst/>
          </a:prstGeom>
          <a:noFill/>
          <a:ln w="9525">
            <a:noFill/>
            <a:miter lim="800000"/>
            <a:headEnd/>
            <a:tailEnd/>
          </a:ln>
          <a:effectLst/>
        </p:spPr>
        <p:txBody>
          <a:bodyPr>
            <a:spAutoFit/>
          </a:bodyPr>
          <a:lstStyle/>
          <a:p>
            <a:r>
              <a:rPr lang="zh-CN" altLang="en-US" sz="2800" b="1" dirty="0">
                <a:solidFill>
                  <a:srgbClr val="000066"/>
                </a:solidFill>
                <a:latin typeface="楷体_GB2312" pitchFamily="49" charset="-122"/>
                <a:ea typeface="楷体_GB2312" pitchFamily="49" charset="-122"/>
              </a:rPr>
              <a:t>已求出最短路径的终点的集合</a:t>
            </a:r>
          </a:p>
          <a:p>
            <a:r>
              <a:rPr lang="en-US" altLang="zh-CN" sz="2800" b="1" dirty="0">
                <a:solidFill>
                  <a:srgbClr val="000066"/>
                </a:solidFill>
                <a:latin typeface="楷体_GB2312" pitchFamily="49" charset="-122"/>
                <a:ea typeface="楷体_GB2312" pitchFamily="49" charset="-122"/>
              </a:rPr>
              <a:t>S={ 1   2   3   4   5  }</a:t>
            </a:r>
          </a:p>
        </p:txBody>
      </p:sp>
      <p:sp useBgFill="1">
        <p:nvSpPr>
          <p:cNvPr id="341044" name="Rectangle 52"/>
          <p:cNvSpPr>
            <a:spLocks noChangeArrowheads="1"/>
          </p:cNvSpPr>
          <p:nvPr/>
        </p:nvSpPr>
        <p:spPr bwMode="auto">
          <a:xfrm>
            <a:off x="1331913" y="5805488"/>
            <a:ext cx="287337" cy="431800"/>
          </a:xfrm>
          <a:prstGeom prst="rect">
            <a:avLst/>
          </a:prstGeom>
          <a:ln w="9525">
            <a:noFill/>
            <a:miter lim="800000"/>
            <a:headEnd/>
            <a:tailEnd/>
          </a:ln>
          <a:effectLst/>
        </p:spPr>
        <p:txBody>
          <a:bodyPr wrap="none" anchor="ctr"/>
          <a:lstStyle/>
          <a:p>
            <a:endParaRPr lang="zh-CN" altLang="en-US"/>
          </a:p>
        </p:txBody>
      </p:sp>
      <p:sp useBgFill="1">
        <p:nvSpPr>
          <p:cNvPr id="341046" name="Rectangle 54"/>
          <p:cNvSpPr>
            <a:spLocks noChangeArrowheads="1"/>
          </p:cNvSpPr>
          <p:nvPr/>
        </p:nvSpPr>
        <p:spPr bwMode="auto">
          <a:xfrm>
            <a:off x="4213225" y="5805488"/>
            <a:ext cx="287338" cy="431800"/>
          </a:xfrm>
          <a:prstGeom prst="rect">
            <a:avLst/>
          </a:prstGeom>
          <a:ln w="9525">
            <a:noFill/>
            <a:miter lim="800000"/>
            <a:headEnd/>
            <a:tailEnd/>
          </a:ln>
          <a:effectLst/>
        </p:spPr>
        <p:txBody>
          <a:bodyPr wrap="none" anchor="ctr"/>
          <a:lstStyle/>
          <a:p>
            <a:endParaRPr lang="zh-CN" altLang="en-US"/>
          </a:p>
        </p:txBody>
      </p:sp>
      <p:sp useBgFill="1">
        <p:nvSpPr>
          <p:cNvPr id="341049" name="Rectangle 57"/>
          <p:cNvSpPr>
            <a:spLocks noChangeArrowheads="1"/>
          </p:cNvSpPr>
          <p:nvPr/>
        </p:nvSpPr>
        <p:spPr bwMode="auto">
          <a:xfrm>
            <a:off x="6659563" y="5661025"/>
            <a:ext cx="2231701" cy="584775"/>
          </a:xfrm>
          <a:prstGeom prst="rect">
            <a:avLst/>
          </a:prstGeom>
          <a:ln w="9525">
            <a:noFill/>
            <a:miter lim="800000"/>
            <a:headEnd/>
            <a:tailEnd/>
          </a:ln>
          <a:effectLst/>
        </p:spPr>
        <p:txBody>
          <a:bodyPr wrap="none">
            <a:spAutoFit/>
          </a:bodyPr>
          <a:lstStyle/>
          <a:p>
            <a:r>
              <a:rPr lang="en-US" altLang="zh-CN" sz="3200" b="1" dirty="0">
                <a:solidFill>
                  <a:srgbClr val="000066"/>
                </a:solidFill>
              </a:rPr>
              <a:t>60(0-4-3-5)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10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410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46" grpId="0" animBg="1"/>
      <p:bldP spid="34104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zh-CN" altLang="en-US"/>
              <a:t>例：</a:t>
            </a:r>
          </a:p>
        </p:txBody>
      </p:sp>
      <p:grpSp>
        <p:nvGrpSpPr>
          <p:cNvPr id="2" name="Group 3"/>
          <p:cNvGrpSpPr>
            <a:grpSpLocks/>
          </p:cNvGrpSpPr>
          <p:nvPr/>
        </p:nvGrpSpPr>
        <p:grpSpPr bwMode="auto">
          <a:xfrm>
            <a:off x="468313" y="404813"/>
            <a:ext cx="4818062" cy="4724400"/>
            <a:chOff x="476" y="774"/>
            <a:chExt cx="2996" cy="2976"/>
          </a:xfrm>
        </p:grpSpPr>
        <p:sp>
          <p:nvSpPr>
            <p:cNvPr id="342020" name="Line 4"/>
            <p:cNvSpPr>
              <a:spLocks noChangeShapeType="1"/>
            </p:cNvSpPr>
            <p:nvPr/>
          </p:nvSpPr>
          <p:spPr bwMode="auto">
            <a:xfrm flipV="1">
              <a:off x="816" y="1070"/>
              <a:ext cx="864"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42021" name="Line 5"/>
            <p:cNvSpPr>
              <a:spLocks noChangeShapeType="1"/>
            </p:cNvSpPr>
            <p:nvPr/>
          </p:nvSpPr>
          <p:spPr bwMode="auto">
            <a:xfrm flipV="1">
              <a:off x="825" y="1742"/>
              <a:ext cx="2103" cy="0"/>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42022" name="Line 6"/>
            <p:cNvSpPr>
              <a:spLocks noChangeShapeType="1"/>
            </p:cNvSpPr>
            <p:nvPr/>
          </p:nvSpPr>
          <p:spPr bwMode="auto">
            <a:xfrm>
              <a:off x="803" y="1873"/>
              <a:ext cx="973" cy="1021"/>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42023" name="Line 7"/>
            <p:cNvSpPr>
              <a:spLocks noChangeShapeType="1"/>
            </p:cNvSpPr>
            <p:nvPr/>
          </p:nvSpPr>
          <p:spPr bwMode="auto">
            <a:xfrm>
              <a:off x="829" y="2737"/>
              <a:ext cx="864" cy="288"/>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42024" name="Line 8"/>
            <p:cNvSpPr>
              <a:spLocks noChangeShapeType="1"/>
            </p:cNvSpPr>
            <p:nvPr/>
          </p:nvSpPr>
          <p:spPr bwMode="auto">
            <a:xfrm flipV="1">
              <a:off x="2064" y="2964"/>
              <a:ext cx="864" cy="122"/>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42025" name="Line 9"/>
            <p:cNvSpPr>
              <a:spLocks noChangeShapeType="1"/>
            </p:cNvSpPr>
            <p:nvPr/>
          </p:nvSpPr>
          <p:spPr bwMode="auto">
            <a:xfrm flipH="1">
              <a:off x="3155" y="1934"/>
              <a:ext cx="0" cy="816"/>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42026" name="Line 10"/>
            <p:cNvSpPr>
              <a:spLocks noChangeShapeType="1"/>
            </p:cNvSpPr>
            <p:nvPr/>
          </p:nvSpPr>
          <p:spPr bwMode="auto">
            <a:xfrm flipH="1" flipV="1">
              <a:off x="1920" y="1118"/>
              <a:ext cx="1104" cy="1680"/>
            </a:xfrm>
            <a:prstGeom prst="line">
              <a:avLst/>
            </a:prstGeom>
            <a:noFill/>
            <a:ln w="28575" cap="sq">
              <a:solidFill>
                <a:srgbClr val="FF0000"/>
              </a:solidFill>
              <a:round/>
              <a:headEnd type="none" w="sm" len="sm"/>
              <a:tailEnd type="triangle" w="med" len="med"/>
            </a:ln>
            <a:effectLst/>
          </p:spPr>
          <p:txBody>
            <a:bodyPr/>
            <a:lstStyle/>
            <a:p>
              <a:endParaRPr lang="zh-CN" altLang="en-US"/>
            </a:p>
          </p:txBody>
        </p:sp>
        <p:sp>
          <p:nvSpPr>
            <p:cNvPr id="342027" name="Line 11"/>
            <p:cNvSpPr>
              <a:spLocks noChangeShapeType="1"/>
            </p:cNvSpPr>
            <p:nvPr/>
          </p:nvSpPr>
          <p:spPr bwMode="auto">
            <a:xfrm flipH="1" flipV="1">
              <a:off x="2016" y="1022"/>
              <a:ext cx="992"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342028" name="Oval 12"/>
            <p:cNvSpPr>
              <a:spLocks noChangeArrowheads="1"/>
            </p:cNvSpPr>
            <p:nvPr/>
          </p:nvSpPr>
          <p:spPr bwMode="auto">
            <a:xfrm>
              <a:off x="476" y="1550"/>
              <a:ext cx="388" cy="384"/>
            </a:xfrm>
            <a:prstGeom prst="ellipse">
              <a:avLst/>
            </a:prstGeom>
            <a:solidFill>
              <a:srgbClr val="D02A22"/>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0</a:t>
              </a:r>
            </a:p>
          </p:txBody>
        </p:sp>
        <p:sp>
          <p:nvSpPr>
            <p:cNvPr id="342029" name="Oval 13"/>
            <p:cNvSpPr>
              <a:spLocks noChangeArrowheads="1"/>
            </p:cNvSpPr>
            <p:nvPr/>
          </p:nvSpPr>
          <p:spPr bwMode="auto">
            <a:xfrm>
              <a:off x="1640" y="774"/>
              <a:ext cx="388" cy="384"/>
            </a:xfrm>
            <a:prstGeom prst="ellipse">
              <a:avLst/>
            </a:prstGeom>
            <a:solidFill>
              <a:srgbClr val="FF00FF"/>
            </a:solidFill>
            <a:ln w="12700" cap="sq">
              <a:solidFill>
                <a:srgbClr val="FF00FF"/>
              </a:solidFill>
              <a:round/>
              <a:headEnd type="none" w="sm" len="sm"/>
              <a:tailEnd type="none" w="sm" len="sm"/>
            </a:ln>
            <a:effectLst/>
          </p:spPr>
          <p:txBody>
            <a:bodyPr wrap="none" anchor="ctr"/>
            <a:lstStyle/>
            <a:p>
              <a:pPr algn="ctr"/>
              <a:r>
                <a:rPr lang="en-US" altLang="zh-CN" sz="3200" b="1">
                  <a:solidFill>
                    <a:srgbClr val="3902B4"/>
                  </a:solidFill>
                </a:rPr>
                <a:t>5</a:t>
              </a:r>
            </a:p>
          </p:txBody>
        </p:sp>
        <p:sp>
          <p:nvSpPr>
            <p:cNvPr id="342030" name="Oval 14"/>
            <p:cNvSpPr>
              <a:spLocks noChangeArrowheads="1"/>
            </p:cNvSpPr>
            <p:nvPr/>
          </p:nvSpPr>
          <p:spPr bwMode="auto">
            <a:xfrm>
              <a:off x="476" y="251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1</a:t>
              </a:r>
            </a:p>
          </p:txBody>
        </p:sp>
        <p:sp>
          <p:nvSpPr>
            <p:cNvPr id="342031" name="Oval 15"/>
            <p:cNvSpPr>
              <a:spLocks noChangeArrowheads="1"/>
            </p:cNvSpPr>
            <p:nvPr/>
          </p:nvSpPr>
          <p:spPr bwMode="auto">
            <a:xfrm>
              <a:off x="1680" y="2872"/>
              <a:ext cx="388" cy="384"/>
            </a:xfrm>
            <a:prstGeom prst="ellipse">
              <a:avLst/>
            </a:prstGeom>
            <a:solidFill>
              <a:srgbClr val="FF00FF"/>
            </a:solidFill>
            <a:ln w="12700" cap="sq">
              <a:solidFill>
                <a:srgbClr val="CC42C9"/>
              </a:solidFill>
              <a:round/>
              <a:headEnd type="none" w="sm" len="sm"/>
              <a:tailEnd type="none" w="sm" len="sm"/>
            </a:ln>
            <a:effectLst/>
          </p:spPr>
          <p:txBody>
            <a:bodyPr wrap="none" anchor="ctr"/>
            <a:lstStyle/>
            <a:p>
              <a:pPr algn="ctr"/>
              <a:r>
                <a:rPr lang="en-US" altLang="zh-CN" sz="3200" b="1">
                  <a:solidFill>
                    <a:srgbClr val="3902B4"/>
                  </a:solidFill>
                </a:rPr>
                <a:t>2</a:t>
              </a:r>
            </a:p>
          </p:txBody>
        </p:sp>
        <p:sp>
          <p:nvSpPr>
            <p:cNvPr id="342032" name="Oval 16"/>
            <p:cNvSpPr>
              <a:spLocks noChangeArrowheads="1"/>
            </p:cNvSpPr>
            <p:nvPr/>
          </p:nvSpPr>
          <p:spPr bwMode="auto">
            <a:xfrm>
              <a:off x="2928" y="2750"/>
              <a:ext cx="388" cy="384"/>
            </a:xfrm>
            <a:prstGeom prst="ellipse">
              <a:avLst/>
            </a:prstGeom>
            <a:solidFill>
              <a:srgbClr val="FF00FF"/>
            </a:solidFill>
            <a:ln w="12700" cap="sq">
              <a:solidFill>
                <a:srgbClr val="FF00FF"/>
              </a:solidFill>
              <a:round/>
              <a:headEnd type="none" w="sm" len="sm"/>
              <a:tailEnd type="none" w="sm" len="sm"/>
            </a:ln>
            <a:effectLst/>
          </p:spPr>
          <p:txBody>
            <a:bodyPr wrap="none" anchor="ctr"/>
            <a:lstStyle/>
            <a:p>
              <a:pPr algn="ctr"/>
              <a:r>
                <a:rPr lang="en-US" altLang="zh-CN" sz="3200" b="1">
                  <a:solidFill>
                    <a:srgbClr val="3902B4"/>
                  </a:solidFill>
                </a:rPr>
                <a:t>3</a:t>
              </a:r>
            </a:p>
          </p:txBody>
        </p:sp>
        <p:sp>
          <p:nvSpPr>
            <p:cNvPr id="342033" name="Oval 17"/>
            <p:cNvSpPr>
              <a:spLocks noChangeArrowheads="1"/>
            </p:cNvSpPr>
            <p:nvPr/>
          </p:nvSpPr>
          <p:spPr bwMode="auto">
            <a:xfrm>
              <a:off x="2924" y="1550"/>
              <a:ext cx="388" cy="384"/>
            </a:xfrm>
            <a:prstGeom prst="ellipse">
              <a:avLst/>
            </a:prstGeom>
            <a:solidFill>
              <a:srgbClr val="FF00FF"/>
            </a:solidFill>
            <a:ln w="12700" cap="sq">
              <a:solidFill>
                <a:srgbClr val="FF00FF"/>
              </a:solidFill>
              <a:round/>
              <a:headEnd type="none" w="sm" len="sm"/>
              <a:tailEnd type="none" w="sm" len="sm"/>
            </a:ln>
            <a:effectLst/>
          </p:spPr>
          <p:txBody>
            <a:bodyPr wrap="none" anchor="ctr"/>
            <a:lstStyle/>
            <a:p>
              <a:pPr algn="ctr"/>
              <a:r>
                <a:rPr lang="en-US" altLang="zh-CN" sz="3200" b="1">
                  <a:solidFill>
                    <a:srgbClr val="3902B4"/>
                  </a:solidFill>
                </a:rPr>
                <a:t>4</a:t>
              </a:r>
            </a:p>
          </p:txBody>
        </p:sp>
        <p:sp>
          <p:nvSpPr>
            <p:cNvPr id="342034" name="Text Box 18"/>
            <p:cNvSpPr txBox="1">
              <a:spLocks noChangeArrowheads="1"/>
            </p:cNvSpPr>
            <p:nvPr/>
          </p:nvSpPr>
          <p:spPr bwMode="auto">
            <a:xfrm>
              <a:off x="884" y="3385"/>
              <a:ext cx="2055" cy="365"/>
            </a:xfrm>
            <a:prstGeom prst="rect">
              <a:avLst/>
            </a:prstGeom>
            <a:noFill/>
            <a:ln w="12700" cap="sq">
              <a:noFill/>
              <a:miter lim="800000"/>
              <a:headEnd type="none" w="sm" len="sm"/>
              <a:tailEnd type="none" w="sm" len="sm"/>
            </a:ln>
            <a:effectLst/>
          </p:spPr>
          <p:txBody>
            <a:bodyPr wrap="square">
              <a:spAutoFit/>
            </a:bodyPr>
            <a:lstStyle/>
            <a:p>
              <a:r>
                <a:rPr lang="en-US" altLang="zh-CN" sz="3200" b="1" dirty="0">
                  <a:solidFill>
                    <a:srgbClr val="3902B4"/>
                  </a:solidFill>
                  <a:ea typeface="楷体_GB2312" pitchFamily="49" charset="-122"/>
                </a:rPr>
                <a:t>    </a:t>
              </a:r>
              <a:r>
                <a:rPr lang="zh-CN" altLang="en-US" sz="3200" b="1" dirty="0">
                  <a:solidFill>
                    <a:srgbClr val="3902B4"/>
                  </a:solidFill>
                  <a:ea typeface="楷体_GB2312" pitchFamily="49" charset="-122"/>
                </a:rPr>
                <a:t>带权有向图</a:t>
              </a:r>
            </a:p>
          </p:txBody>
        </p:sp>
        <p:sp>
          <p:nvSpPr>
            <p:cNvPr id="342035" name="Text Box 19"/>
            <p:cNvSpPr txBox="1">
              <a:spLocks noChangeArrowheads="1"/>
            </p:cNvSpPr>
            <p:nvPr/>
          </p:nvSpPr>
          <p:spPr bwMode="auto">
            <a:xfrm>
              <a:off x="915" y="109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99</a:t>
              </a:r>
            </a:p>
          </p:txBody>
        </p:sp>
        <p:sp>
          <p:nvSpPr>
            <p:cNvPr id="342036" name="Text Box 20"/>
            <p:cNvSpPr txBox="1">
              <a:spLocks noChangeArrowheads="1"/>
            </p:cNvSpPr>
            <p:nvPr/>
          </p:nvSpPr>
          <p:spPr bwMode="auto">
            <a:xfrm>
              <a:off x="1574" y="1445"/>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30</a:t>
              </a:r>
            </a:p>
          </p:txBody>
        </p:sp>
        <p:sp>
          <p:nvSpPr>
            <p:cNvPr id="342037" name="Text Box 21"/>
            <p:cNvSpPr txBox="1">
              <a:spLocks noChangeArrowheads="1"/>
            </p:cNvSpPr>
            <p:nvPr/>
          </p:nvSpPr>
          <p:spPr bwMode="auto">
            <a:xfrm>
              <a:off x="2390" y="10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60</a:t>
              </a:r>
            </a:p>
          </p:txBody>
        </p:sp>
        <p:sp>
          <p:nvSpPr>
            <p:cNvPr id="342038" name="Text Box 22"/>
            <p:cNvSpPr txBox="1">
              <a:spLocks noChangeArrowheads="1"/>
            </p:cNvSpPr>
            <p:nvPr/>
          </p:nvSpPr>
          <p:spPr bwMode="auto">
            <a:xfrm>
              <a:off x="2332" y="2078"/>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42039" name="Text Box 23"/>
            <p:cNvSpPr txBox="1">
              <a:spLocks noChangeArrowheads="1"/>
            </p:cNvSpPr>
            <p:nvPr/>
          </p:nvSpPr>
          <p:spPr bwMode="auto">
            <a:xfrm>
              <a:off x="1248" y="2104"/>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342040" name="Text Box 24"/>
            <p:cNvSpPr txBox="1">
              <a:spLocks noChangeArrowheads="1"/>
            </p:cNvSpPr>
            <p:nvPr/>
          </p:nvSpPr>
          <p:spPr bwMode="auto">
            <a:xfrm>
              <a:off x="1122" y="2841"/>
              <a:ext cx="209"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a:t>
              </a:r>
            </a:p>
          </p:txBody>
        </p:sp>
        <p:sp>
          <p:nvSpPr>
            <p:cNvPr id="342041" name="Text Box 25"/>
            <p:cNvSpPr txBox="1">
              <a:spLocks noChangeArrowheads="1"/>
            </p:cNvSpPr>
            <p:nvPr/>
          </p:nvSpPr>
          <p:spPr bwMode="auto">
            <a:xfrm>
              <a:off x="2304" y="2741"/>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50</a:t>
              </a:r>
            </a:p>
          </p:txBody>
        </p:sp>
        <p:sp>
          <p:nvSpPr>
            <p:cNvPr id="342042" name="Text Box 26"/>
            <p:cNvSpPr txBox="1">
              <a:spLocks noChangeArrowheads="1"/>
            </p:cNvSpPr>
            <p:nvPr/>
          </p:nvSpPr>
          <p:spPr bwMode="auto">
            <a:xfrm>
              <a:off x="3168" y="2152"/>
              <a:ext cx="304"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20</a:t>
              </a:r>
            </a:p>
          </p:txBody>
        </p:sp>
      </p:grpSp>
      <p:graphicFrame>
        <p:nvGraphicFramePr>
          <p:cNvPr id="342043" name="Group 27"/>
          <p:cNvGraphicFramePr>
            <a:graphicFrameLocks noGrp="1"/>
          </p:cNvGraphicFramePr>
          <p:nvPr>
            <p:ph idx="1"/>
          </p:nvPr>
        </p:nvGraphicFramePr>
        <p:xfrm>
          <a:off x="5435600" y="981075"/>
          <a:ext cx="3708400" cy="5384800"/>
        </p:xfrm>
        <a:graphic>
          <a:graphicData uri="http://schemas.openxmlformats.org/drawingml/2006/table">
            <a:tbl>
              <a:tblPr/>
              <a:tblGrid>
                <a:gridCol w="877888"/>
                <a:gridCol w="2830512"/>
              </a:tblGrid>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终点</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3200" b="1" i="0" u="none" strike="noStrike" cap="none" normalizeH="0" baseline="0" smtClean="0">
                          <a:ln>
                            <a:noFill/>
                          </a:ln>
                          <a:solidFill>
                            <a:srgbClr val="000066"/>
                          </a:solidFill>
                          <a:effectLst/>
                          <a:latin typeface="Times New Roman" pitchFamily="18" charset="0"/>
                          <a:ea typeface="楷体_GB2312" pitchFamily="49" charset="-122"/>
                        </a:rPr>
                        <a:t>第五次</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cs typeface="Times New Roman" pitchFamily="18" charset="0"/>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10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0-2</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50 (0-4-3)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30</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0-4</a:t>
                      </a:r>
                      <a:r>
                        <a:rPr kumimoji="1" lang="zh-CN" altLang="en-US" sz="3200" b="1" i="0" u="none" strike="noStrike" cap="none" normalizeH="0" baseline="0" dirty="0" smtClean="0">
                          <a:ln>
                            <a:noFill/>
                          </a:ln>
                          <a:solidFill>
                            <a:srgbClr val="000066"/>
                          </a:solidFill>
                          <a:effectLst/>
                          <a:latin typeface="Times New Roman" pitchFamily="18" charset="0"/>
                          <a:ea typeface="楷体_GB2312" pitchFamily="49"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Times New Roman" pitchFamily="18" charset="0"/>
                          <a:ea typeface="楷体_GB2312" pitchFamily="49" charset="-122"/>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Times New Roman" pitchFamily="18" charset="0"/>
                          <a:ea typeface="楷体_GB2312" pitchFamily="49" charset="-122"/>
                        </a:rPr>
                        <a:t>60 (0-4-3-5)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42066" name="Text Box 50"/>
          <p:cNvSpPr txBox="1">
            <a:spLocks noChangeArrowheads="1"/>
          </p:cNvSpPr>
          <p:nvPr/>
        </p:nvSpPr>
        <p:spPr bwMode="auto">
          <a:xfrm>
            <a:off x="4932363" y="333375"/>
            <a:ext cx="3975768" cy="523220"/>
          </a:xfrm>
          <a:prstGeom prst="rect">
            <a:avLst/>
          </a:prstGeom>
          <a:noFill/>
          <a:ln w="9525">
            <a:noFill/>
            <a:miter lim="800000"/>
            <a:headEnd/>
            <a:tailEnd/>
          </a:ln>
          <a:effectLst/>
        </p:spPr>
        <p:txBody>
          <a:bodyPr wrap="none">
            <a:spAutoFit/>
          </a:bodyPr>
          <a:lstStyle/>
          <a:p>
            <a:r>
              <a:rPr lang="zh-CN" altLang="en-US" sz="2800" b="1" dirty="0">
                <a:solidFill>
                  <a:srgbClr val="000066"/>
                </a:solidFill>
              </a:rPr>
              <a:t>顶点</a:t>
            </a:r>
            <a:r>
              <a:rPr lang="en-US" altLang="zh-CN" sz="2800" b="1" dirty="0">
                <a:solidFill>
                  <a:srgbClr val="000066"/>
                </a:solidFill>
              </a:rPr>
              <a:t>0</a:t>
            </a:r>
            <a:r>
              <a:rPr lang="zh-CN" altLang="en-US" sz="2800" b="1" dirty="0">
                <a:solidFill>
                  <a:srgbClr val="000066"/>
                </a:solidFill>
              </a:rPr>
              <a:t>到各点的最短路径</a:t>
            </a:r>
          </a:p>
        </p:txBody>
      </p:sp>
      <p:sp>
        <p:nvSpPr>
          <p:cNvPr id="342067" name="Text Box 51"/>
          <p:cNvSpPr txBox="1">
            <a:spLocks noChangeArrowheads="1"/>
          </p:cNvSpPr>
          <p:nvPr/>
        </p:nvSpPr>
        <p:spPr bwMode="auto">
          <a:xfrm>
            <a:off x="539750" y="5291138"/>
            <a:ext cx="4968875" cy="946150"/>
          </a:xfrm>
          <a:prstGeom prst="rect">
            <a:avLst/>
          </a:prstGeom>
          <a:noFill/>
          <a:ln w="9525">
            <a:noFill/>
            <a:miter lim="800000"/>
            <a:headEnd/>
            <a:tailEnd/>
          </a:ln>
          <a:effectLst/>
        </p:spPr>
        <p:txBody>
          <a:bodyPr>
            <a:spAutoFit/>
          </a:bodyPr>
          <a:lstStyle/>
          <a:p>
            <a:r>
              <a:rPr lang="zh-CN" altLang="en-US" sz="2800" b="1" dirty="0">
                <a:solidFill>
                  <a:srgbClr val="000066"/>
                </a:solidFill>
                <a:latin typeface="楷体_GB2312" pitchFamily="49" charset="-122"/>
                <a:ea typeface="楷体_GB2312" pitchFamily="49" charset="-122"/>
              </a:rPr>
              <a:t>已求出最短路径的终点的集合</a:t>
            </a:r>
          </a:p>
          <a:p>
            <a:r>
              <a:rPr lang="en-US" altLang="zh-CN" sz="2800" b="1" dirty="0">
                <a:solidFill>
                  <a:srgbClr val="000066"/>
                </a:solidFill>
                <a:latin typeface="楷体_GB2312" pitchFamily="49" charset="-122"/>
                <a:ea typeface="楷体_GB2312" pitchFamily="49" charset="-122"/>
              </a:rPr>
              <a:t>S={ 1   2   3   4   5  }</a:t>
            </a:r>
          </a:p>
        </p:txBody>
      </p:sp>
      <p:sp useBgFill="1">
        <p:nvSpPr>
          <p:cNvPr id="342068" name="Rectangle 52"/>
          <p:cNvSpPr>
            <a:spLocks noChangeArrowheads="1"/>
          </p:cNvSpPr>
          <p:nvPr/>
        </p:nvSpPr>
        <p:spPr bwMode="auto">
          <a:xfrm>
            <a:off x="1331913" y="5805488"/>
            <a:ext cx="287337" cy="431800"/>
          </a:xfrm>
          <a:prstGeom prst="rect">
            <a:avLst/>
          </a:prstGeom>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420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68"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214282" y="2071677"/>
            <a:ext cx="1000132" cy="547701"/>
          </a:xfrm>
        </p:spPr>
        <p:txBody>
          <a:bodyPr>
            <a:normAutofit fontScale="90000"/>
          </a:bodyPr>
          <a:lstStyle/>
          <a:p>
            <a:r>
              <a:rPr lang="zh-CN" altLang="en-US" dirty="0"/>
              <a:t>例：</a:t>
            </a:r>
          </a:p>
        </p:txBody>
      </p:sp>
      <p:grpSp>
        <p:nvGrpSpPr>
          <p:cNvPr id="2" name="Group 27"/>
          <p:cNvGrpSpPr>
            <a:grpSpLocks/>
          </p:cNvGrpSpPr>
          <p:nvPr/>
        </p:nvGrpSpPr>
        <p:grpSpPr bwMode="auto">
          <a:xfrm>
            <a:off x="755650" y="2062186"/>
            <a:ext cx="4762500" cy="4724400"/>
            <a:chOff x="476" y="774"/>
            <a:chExt cx="3000" cy="2976"/>
          </a:xfrm>
        </p:grpSpPr>
        <p:sp>
          <p:nvSpPr>
            <p:cNvPr id="261123" name="Line 3"/>
            <p:cNvSpPr>
              <a:spLocks noChangeShapeType="1"/>
            </p:cNvSpPr>
            <p:nvPr/>
          </p:nvSpPr>
          <p:spPr bwMode="auto">
            <a:xfrm flipV="1">
              <a:off x="816" y="1070"/>
              <a:ext cx="864"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261124" name="Line 4"/>
            <p:cNvSpPr>
              <a:spLocks noChangeShapeType="1"/>
            </p:cNvSpPr>
            <p:nvPr/>
          </p:nvSpPr>
          <p:spPr bwMode="auto">
            <a:xfrm flipV="1">
              <a:off x="825" y="1742"/>
              <a:ext cx="2103" cy="0"/>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261125" name="Line 5"/>
            <p:cNvSpPr>
              <a:spLocks noChangeShapeType="1"/>
            </p:cNvSpPr>
            <p:nvPr/>
          </p:nvSpPr>
          <p:spPr bwMode="auto">
            <a:xfrm>
              <a:off x="803" y="1873"/>
              <a:ext cx="973" cy="1021"/>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261126" name="Line 6"/>
            <p:cNvSpPr>
              <a:spLocks noChangeShapeType="1"/>
            </p:cNvSpPr>
            <p:nvPr/>
          </p:nvSpPr>
          <p:spPr bwMode="auto">
            <a:xfrm>
              <a:off x="829" y="2737"/>
              <a:ext cx="864" cy="288"/>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261127" name="Line 7"/>
            <p:cNvSpPr>
              <a:spLocks noChangeShapeType="1"/>
            </p:cNvSpPr>
            <p:nvPr/>
          </p:nvSpPr>
          <p:spPr bwMode="auto">
            <a:xfrm flipV="1">
              <a:off x="2064" y="2964"/>
              <a:ext cx="864" cy="122"/>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261128" name="Line 8"/>
            <p:cNvSpPr>
              <a:spLocks noChangeShapeType="1"/>
            </p:cNvSpPr>
            <p:nvPr/>
          </p:nvSpPr>
          <p:spPr bwMode="auto">
            <a:xfrm flipH="1">
              <a:off x="3155" y="1934"/>
              <a:ext cx="0" cy="81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261129" name="Line 9"/>
            <p:cNvSpPr>
              <a:spLocks noChangeShapeType="1"/>
            </p:cNvSpPr>
            <p:nvPr/>
          </p:nvSpPr>
          <p:spPr bwMode="auto">
            <a:xfrm flipH="1" flipV="1">
              <a:off x="1920" y="1118"/>
              <a:ext cx="1104" cy="1680"/>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261130" name="Line 10"/>
            <p:cNvSpPr>
              <a:spLocks noChangeShapeType="1"/>
            </p:cNvSpPr>
            <p:nvPr/>
          </p:nvSpPr>
          <p:spPr bwMode="auto">
            <a:xfrm flipH="1" flipV="1">
              <a:off x="2016" y="1022"/>
              <a:ext cx="992" cy="576"/>
            </a:xfrm>
            <a:prstGeom prst="line">
              <a:avLst/>
            </a:prstGeom>
            <a:noFill/>
            <a:ln w="28575" cap="sq">
              <a:solidFill>
                <a:schemeClr val="tx1"/>
              </a:solidFill>
              <a:round/>
              <a:headEnd type="none" w="sm" len="sm"/>
              <a:tailEnd type="triangle" w="med" len="med"/>
            </a:ln>
            <a:effectLst/>
          </p:spPr>
          <p:txBody>
            <a:bodyPr/>
            <a:lstStyle/>
            <a:p>
              <a:endParaRPr lang="zh-CN" altLang="en-US"/>
            </a:p>
          </p:txBody>
        </p:sp>
        <p:sp>
          <p:nvSpPr>
            <p:cNvPr id="261131" name="Oval 11"/>
            <p:cNvSpPr>
              <a:spLocks noChangeArrowheads="1"/>
            </p:cNvSpPr>
            <p:nvPr/>
          </p:nvSpPr>
          <p:spPr bwMode="auto">
            <a:xfrm>
              <a:off x="476" y="1550"/>
              <a:ext cx="388" cy="384"/>
            </a:xfrm>
            <a:prstGeom prst="ellipse">
              <a:avLst/>
            </a:prstGeom>
            <a:solidFill>
              <a:srgbClr val="D02A22"/>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0</a:t>
              </a:r>
            </a:p>
          </p:txBody>
        </p:sp>
        <p:sp>
          <p:nvSpPr>
            <p:cNvPr id="261132" name="Oval 12"/>
            <p:cNvSpPr>
              <a:spLocks noChangeArrowheads="1"/>
            </p:cNvSpPr>
            <p:nvPr/>
          </p:nvSpPr>
          <p:spPr bwMode="auto">
            <a:xfrm>
              <a:off x="1640" y="774"/>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5</a:t>
              </a:r>
            </a:p>
          </p:txBody>
        </p:sp>
        <p:sp>
          <p:nvSpPr>
            <p:cNvPr id="261133" name="Oval 13"/>
            <p:cNvSpPr>
              <a:spLocks noChangeArrowheads="1"/>
            </p:cNvSpPr>
            <p:nvPr/>
          </p:nvSpPr>
          <p:spPr bwMode="auto">
            <a:xfrm>
              <a:off x="476" y="251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1</a:t>
              </a:r>
            </a:p>
          </p:txBody>
        </p:sp>
        <p:sp>
          <p:nvSpPr>
            <p:cNvPr id="261134" name="Oval 14"/>
            <p:cNvSpPr>
              <a:spLocks noChangeArrowheads="1"/>
            </p:cNvSpPr>
            <p:nvPr/>
          </p:nvSpPr>
          <p:spPr bwMode="auto">
            <a:xfrm>
              <a:off x="1680" y="2872"/>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2</a:t>
              </a:r>
            </a:p>
          </p:txBody>
        </p:sp>
        <p:sp>
          <p:nvSpPr>
            <p:cNvPr id="261135" name="Oval 15"/>
            <p:cNvSpPr>
              <a:spLocks noChangeArrowheads="1"/>
            </p:cNvSpPr>
            <p:nvPr/>
          </p:nvSpPr>
          <p:spPr bwMode="auto">
            <a:xfrm>
              <a:off x="2928" y="275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3</a:t>
              </a:r>
            </a:p>
          </p:txBody>
        </p:sp>
        <p:sp>
          <p:nvSpPr>
            <p:cNvPr id="261136" name="Oval 16"/>
            <p:cNvSpPr>
              <a:spLocks noChangeArrowheads="1"/>
            </p:cNvSpPr>
            <p:nvPr/>
          </p:nvSpPr>
          <p:spPr bwMode="auto">
            <a:xfrm>
              <a:off x="2924" y="1550"/>
              <a:ext cx="388" cy="384"/>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4</a:t>
              </a:r>
            </a:p>
          </p:txBody>
        </p:sp>
        <p:sp>
          <p:nvSpPr>
            <p:cNvPr id="261137" name="Text Box 17"/>
            <p:cNvSpPr txBox="1">
              <a:spLocks noChangeArrowheads="1"/>
            </p:cNvSpPr>
            <p:nvPr/>
          </p:nvSpPr>
          <p:spPr bwMode="auto">
            <a:xfrm>
              <a:off x="884" y="3385"/>
              <a:ext cx="1657" cy="365"/>
            </a:xfrm>
            <a:prstGeom prst="rect">
              <a:avLst/>
            </a:prstGeom>
            <a:noFill/>
            <a:ln w="12700" cap="sq">
              <a:noFill/>
              <a:miter lim="800000"/>
              <a:headEnd type="none" w="sm" len="sm"/>
              <a:tailEnd type="none" w="sm" len="sm"/>
            </a:ln>
            <a:effectLst/>
          </p:spPr>
          <p:txBody>
            <a:bodyPr wrap="none">
              <a:spAutoFit/>
            </a:bodyPr>
            <a:lstStyle/>
            <a:p>
              <a:r>
                <a:rPr lang="en-US" altLang="zh-CN" sz="3200" b="1">
                  <a:solidFill>
                    <a:srgbClr val="3902B4"/>
                  </a:solidFill>
                  <a:ea typeface="楷体_GB2312" pitchFamily="49" charset="-122"/>
                </a:rPr>
                <a:t>    </a:t>
              </a:r>
              <a:r>
                <a:rPr lang="zh-CN" altLang="en-US" sz="3200" b="1">
                  <a:solidFill>
                    <a:srgbClr val="3902B4"/>
                  </a:solidFill>
                  <a:ea typeface="楷体_GB2312" pitchFamily="49" charset="-122"/>
                </a:rPr>
                <a:t>带权有向图</a:t>
              </a:r>
            </a:p>
          </p:txBody>
        </p:sp>
        <p:sp>
          <p:nvSpPr>
            <p:cNvPr id="261138" name="Text Box 18"/>
            <p:cNvSpPr txBox="1">
              <a:spLocks noChangeArrowheads="1"/>
            </p:cNvSpPr>
            <p:nvPr/>
          </p:nvSpPr>
          <p:spPr bwMode="auto">
            <a:xfrm>
              <a:off x="915" y="1092"/>
              <a:ext cx="308"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99</a:t>
              </a:r>
            </a:p>
          </p:txBody>
        </p:sp>
        <p:sp>
          <p:nvSpPr>
            <p:cNvPr id="261139" name="Text Box 19"/>
            <p:cNvSpPr txBox="1">
              <a:spLocks noChangeArrowheads="1"/>
            </p:cNvSpPr>
            <p:nvPr/>
          </p:nvSpPr>
          <p:spPr bwMode="auto">
            <a:xfrm>
              <a:off x="1574" y="1445"/>
              <a:ext cx="308"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rPr>
                <a:t>30</a:t>
              </a:r>
            </a:p>
          </p:txBody>
        </p:sp>
        <p:sp>
          <p:nvSpPr>
            <p:cNvPr id="261140" name="Text Box 20"/>
            <p:cNvSpPr txBox="1">
              <a:spLocks noChangeArrowheads="1"/>
            </p:cNvSpPr>
            <p:nvPr/>
          </p:nvSpPr>
          <p:spPr bwMode="auto">
            <a:xfrm>
              <a:off x="2390" y="1004"/>
              <a:ext cx="308"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60</a:t>
              </a:r>
            </a:p>
          </p:txBody>
        </p:sp>
        <p:sp>
          <p:nvSpPr>
            <p:cNvPr id="261141" name="Text Box 21"/>
            <p:cNvSpPr txBox="1">
              <a:spLocks noChangeArrowheads="1"/>
            </p:cNvSpPr>
            <p:nvPr/>
          </p:nvSpPr>
          <p:spPr bwMode="auto">
            <a:xfrm>
              <a:off x="2332" y="2078"/>
              <a:ext cx="308"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261142" name="Text Box 22"/>
            <p:cNvSpPr txBox="1">
              <a:spLocks noChangeArrowheads="1"/>
            </p:cNvSpPr>
            <p:nvPr/>
          </p:nvSpPr>
          <p:spPr bwMode="auto">
            <a:xfrm>
              <a:off x="1248" y="2104"/>
              <a:ext cx="308"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10</a:t>
              </a:r>
            </a:p>
          </p:txBody>
        </p:sp>
        <p:sp>
          <p:nvSpPr>
            <p:cNvPr id="261143" name="Text Box 23"/>
            <p:cNvSpPr txBox="1">
              <a:spLocks noChangeArrowheads="1"/>
            </p:cNvSpPr>
            <p:nvPr/>
          </p:nvSpPr>
          <p:spPr bwMode="auto">
            <a:xfrm>
              <a:off x="1122" y="2841"/>
              <a:ext cx="212"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a:t>
              </a:r>
            </a:p>
          </p:txBody>
        </p:sp>
        <p:sp>
          <p:nvSpPr>
            <p:cNvPr id="261144" name="Text Box 24"/>
            <p:cNvSpPr txBox="1">
              <a:spLocks noChangeArrowheads="1"/>
            </p:cNvSpPr>
            <p:nvPr/>
          </p:nvSpPr>
          <p:spPr bwMode="auto">
            <a:xfrm>
              <a:off x="2304" y="2741"/>
              <a:ext cx="308"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50</a:t>
              </a:r>
            </a:p>
          </p:txBody>
        </p:sp>
        <p:sp>
          <p:nvSpPr>
            <p:cNvPr id="261145" name="Text Box 25"/>
            <p:cNvSpPr txBox="1">
              <a:spLocks noChangeArrowheads="1"/>
            </p:cNvSpPr>
            <p:nvPr/>
          </p:nvSpPr>
          <p:spPr bwMode="auto">
            <a:xfrm>
              <a:off x="3168" y="2152"/>
              <a:ext cx="308" cy="288"/>
            </a:xfrm>
            <a:prstGeom prst="rect">
              <a:avLst/>
            </a:prstGeom>
            <a:noFill/>
            <a:ln w="12700" cap="sq">
              <a:noFill/>
              <a:miter lim="800000"/>
              <a:headEnd type="none" w="sm" len="sm"/>
              <a:tailEnd type="none" w="sm" len="sm"/>
            </a:ln>
            <a:effectLst/>
          </p:spPr>
          <p:txBody>
            <a:bodyPr wrap="none">
              <a:spAutoFit/>
            </a:bodyPr>
            <a:lstStyle/>
            <a:p>
              <a:r>
                <a:rPr lang="en-US" altLang="zh-CN" b="1">
                  <a:solidFill>
                    <a:srgbClr val="2A03D1"/>
                  </a:solidFill>
                  <a:ea typeface="楷体_GB2312" pitchFamily="49" charset="-122"/>
                </a:rPr>
                <a:t>20</a:t>
              </a:r>
            </a:p>
          </p:txBody>
        </p:sp>
      </p:grpSp>
      <p:sp>
        <p:nvSpPr>
          <p:cNvPr id="261146" name="Text Box 26"/>
          <p:cNvSpPr txBox="1">
            <a:spLocks noChangeArrowheads="1"/>
          </p:cNvSpPr>
          <p:nvPr/>
        </p:nvSpPr>
        <p:spPr bwMode="auto">
          <a:xfrm>
            <a:off x="5715000" y="1998686"/>
            <a:ext cx="3857660" cy="3981450"/>
          </a:xfrm>
          <a:prstGeom prst="rect">
            <a:avLst/>
          </a:prstGeom>
          <a:noFill/>
          <a:ln w="12700" cap="sq">
            <a:noFill/>
            <a:miter lim="800000"/>
            <a:headEnd type="none" w="sm" len="sm"/>
            <a:tailEnd type="none" w="sm" len="sm"/>
          </a:ln>
          <a:effectLst/>
        </p:spPr>
        <p:txBody>
          <a:bodyPr wrap="square">
            <a:spAutoFit/>
          </a:bodyPr>
          <a:lstStyle/>
          <a:p>
            <a:pPr>
              <a:lnSpc>
                <a:spcPct val="150000"/>
              </a:lnSpc>
            </a:pPr>
            <a:r>
              <a:rPr lang="en-US" altLang="zh-CN" sz="2800" b="1" dirty="0">
                <a:solidFill>
                  <a:srgbClr val="CC0000"/>
                </a:solidFill>
                <a:ea typeface="楷体_GB2312" pitchFamily="49" charset="-122"/>
              </a:rPr>
              <a:t> </a:t>
            </a:r>
            <a:r>
              <a:rPr lang="zh-CN" altLang="en-US" sz="2800" b="1" dirty="0">
                <a:solidFill>
                  <a:srgbClr val="CC0000"/>
                </a:solidFill>
                <a:ea typeface="楷体_GB2312" pitchFamily="49" charset="-122"/>
              </a:rPr>
              <a:t>最短路径        长度</a:t>
            </a:r>
          </a:p>
          <a:p>
            <a:pPr>
              <a:lnSpc>
                <a:spcPct val="150000"/>
              </a:lnSpc>
            </a:pPr>
            <a:r>
              <a:rPr lang="zh-CN" altLang="en-US" sz="2800" b="1" dirty="0">
                <a:solidFill>
                  <a:srgbClr val="168E27"/>
                </a:solidFill>
                <a:ea typeface="楷体_GB2312" pitchFamily="49" charset="-122"/>
              </a:rPr>
              <a:t>（</a:t>
            </a:r>
            <a:r>
              <a:rPr lang="en-US" altLang="zh-CN" sz="2800" b="1" dirty="0">
                <a:solidFill>
                  <a:srgbClr val="168E27"/>
                </a:solidFill>
                <a:ea typeface="楷体_GB2312" pitchFamily="49" charset="-122"/>
              </a:rPr>
              <a:t>v0,v2</a:t>
            </a:r>
            <a:r>
              <a:rPr lang="zh-CN" altLang="en-US" sz="2800" b="1" dirty="0">
                <a:solidFill>
                  <a:srgbClr val="168E27"/>
                </a:solidFill>
                <a:ea typeface="楷体_GB2312" pitchFamily="49" charset="-122"/>
              </a:rPr>
              <a:t>）          </a:t>
            </a:r>
            <a:r>
              <a:rPr lang="en-US" altLang="zh-CN" sz="2800" b="1" dirty="0">
                <a:solidFill>
                  <a:srgbClr val="168E27"/>
                </a:solidFill>
                <a:ea typeface="楷体_GB2312" pitchFamily="49" charset="-122"/>
              </a:rPr>
              <a:t>10</a:t>
            </a:r>
          </a:p>
          <a:p>
            <a:pPr>
              <a:lnSpc>
                <a:spcPct val="150000"/>
              </a:lnSpc>
            </a:pPr>
            <a:r>
              <a:rPr lang="zh-CN" altLang="en-US" sz="2800" b="1" dirty="0">
                <a:solidFill>
                  <a:srgbClr val="2A03D1"/>
                </a:solidFill>
                <a:ea typeface="楷体_GB2312" pitchFamily="49" charset="-122"/>
              </a:rPr>
              <a:t>（</a:t>
            </a:r>
            <a:r>
              <a:rPr lang="en-US" altLang="zh-CN" sz="2800" b="1" dirty="0">
                <a:solidFill>
                  <a:srgbClr val="2A03D1"/>
                </a:solidFill>
                <a:ea typeface="楷体_GB2312" pitchFamily="49" charset="-122"/>
              </a:rPr>
              <a:t>v0,v4</a:t>
            </a:r>
            <a:r>
              <a:rPr lang="zh-CN" altLang="en-US" sz="2800" b="1" dirty="0">
                <a:solidFill>
                  <a:srgbClr val="2A03D1"/>
                </a:solidFill>
                <a:ea typeface="楷体_GB2312" pitchFamily="49" charset="-122"/>
              </a:rPr>
              <a:t>）          </a:t>
            </a:r>
            <a:r>
              <a:rPr lang="en-US" altLang="zh-CN" sz="2800" b="1" dirty="0">
                <a:solidFill>
                  <a:srgbClr val="2A03D1"/>
                </a:solidFill>
                <a:ea typeface="楷体_GB2312" pitchFamily="49" charset="-122"/>
              </a:rPr>
              <a:t>30</a:t>
            </a:r>
          </a:p>
          <a:p>
            <a:pPr>
              <a:lnSpc>
                <a:spcPct val="150000"/>
              </a:lnSpc>
            </a:pPr>
            <a:r>
              <a:rPr lang="zh-CN" altLang="en-US" sz="2800" b="1" dirty="0">
                <a:solidFill>
                  <a:srgbClr val="2A03D1"/>
                </a:solidFill>
                <a:ea typeface="楷体_GB2312" pitchFamily="49" charset="-122"/>
              </a:rPr>
              <a:t>（</a:t>
            </a:r>
            <a:r>
              <a:rPr lang="en-US" altLang="zh-CN" sz="2800" b="1" dirty="0">
                <a:solidFill>
                  <a:srgbClr val="2A03D1"/>
                </a:solidFill>
                <a:ea typeface="楷体_GB2312" pitchFamily="49" charset="-122"/>
              </a:rPr>
              <a:t>v0,v4,v3</a:t>
            </a:r>
            <a:r>
              <a:rPr lang="zh-CN" altLang="en-US" sz="2800" b="1" dirty="0">
                <a:solidFill>
                  <a:srgbClr val="2A03D1"/>
                </a:solidFill>
                <a:ea typeface="楷体_GB2312" pitchFamily="49" charset="-122"/>
              </a:rPr>
              <a:t>）     </a:t>
            </a:r>
            <a:r>
              <a:rPr lang="en-US" altLang="zh-CN" sz="2800" b="1" dirty="0">
                <a:solidFill>
                  <a:srgbClr val="2A03D1"/>
                </a:solidFill>
                <a:ea typeface="楷体_GB2312" pitchFamily="49" charset="-122"/>
              </a:rPr>
              <a:t>50</a:t>
            </a:r>
          </a:p>
          <a:p>
            <a:pPr>
              <a:lnSpc>
                <a:spcPct val="150000"/>
              </a:lnSpc>
            </a:pPr>
            <a:r>
              <a:rPr lang="zh-CN" altLang="en-US" sz="2800" b="1" dirty="0">
                <a:solidFill>
                  <a:srgbClr val="2A03D1"/>
                </a:solidFill>
                <a:ea typeface="楷体_GB2312" pitchFamily="49" charset="-122"/>
              </a:rPr>
              <a:t>（</a:t>
            </a:r>
            <a:r>
              <a:rPr lang="en-US" altLang="zh-CN" sz="2800" b="1" dirty="0">
                <a:solidFill>
                  <a:srgbClr val="2A03D1"/>
                </a:solidFill>
                <a:ea typeface="楷体_GB2312" pitchFamily="49" charset="-122"/>
              </a:rPr>
              <a:t>v0,v4,v3,v5)   60</a:t>
            </a:r>
          </a:p>
          <a:p>
            <a:pPr>
              <a:lnSpc>
                <a:spcPct val="140000"/>
              </a:lnSpc>
            </a:pPr>
            <a:r>
              <a:rPr lang="en-US" altLang="zh-CN" sz="2800" b="1" dirty="0">
                <a:solidFill>
                  <a:srgbClr val="2A03D1"/>
                </a:solidFill>
                <a:ea typeface="楷体_GB2312" pitchFamily="49" charset="-122"/>
              </a:rPr>
              <a:t>   v0→v1            </a:t>
            </a:r>
            <a:r>
              <a:rPr lang="en-US" altLang="zh-CN" sz="3200" b="1" dirty="0">
                <a:solidFill>
                  <a:schemeClr val="accent2"/>
                </a:solidFill>
              </a:rPr>
              <a:t>∞</a:t>
            </a:r>
            <a:endParaRPr lang="en-US" altLang="zh-CN" sz="2800" dirty="0">
              <a:solidFill>
                <a:srgbClr val="000382"/>
              </a:solidFill>
            </a:endParaRPr>
          </a:p>
        </p:txBody>
      </p:sp>
      <p:sp>
        <p:nvSpPr>
          <p:cNvPr id="28"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9"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30"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31"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34" name="Text Box 9"/>
          <p:cNvSpPr txBox="1">
            <a:spLocks noChangeArrowheads="1"/>
          </p:cNvSpPr>
          <p:nvPr/>
        </p:nvSpPr>
        <p:spPr bwMode="auto">
          <a:xfrm>
            <a:off x="1042988" y="1557338"/>
            <a:ext cx="3100384" cy="525401"/>
          </a:xfrm>
          <a:prstGeom prst="rect">
            <a:avLst/>
          </a:prstGeom>
          <a:noFill/>
          <a:ln w="31750" algn="ctr">
            <a:noFill/>
            <a:miter lim="800000"/>
            <a:headEnd/>
            <a:tailEnd/>
          </a:ln>
          <a:effectLst/>
        </p:spPr>
        <p:txBody>
          <a:bodyPr wrap="square" lIns="90000" tIns="46800" rIns="90000" bIns="46800">
            <a:spAutoFit/>
          </a:bodyPr>
          <a:lstStyle/>
          <a:p>
            <a:r>
              <a:rPr lang="en-US" altLang="zh-CN" dirty="0" smtClean="0"/>
              <a:t>4.</a:t>
            </a:r>
            <a:r>
              <a:rPr lang="zh-CN" altLang="en-US" dirty="0" smtClean="0"/>
              <a:t>最短路径</a:t>
            </a:r>
            <a:endParaRPr lang="zh-CN" altLang="en-US" dirty="0"/>
          </a:p>
        </p:txBody>
      </p:sp>
      <p:sp>
        <p:nvSpPr>
          <p:cNvPr id="35" name="Text Box 10"/>
          <p:cNvSpPr txBox="1">
            <a:spLocks noChangeArrowheads="1"/>
          </p:cNvSpPr>
          <p:nvPr/>
        </p:nvSpPr>
        <p:spPr bwMode="auto">
          <a:xfrm>
            <a:off x="3143240" y="1571612"/>
            <a:ext cx="5643570" cy="463846"/>
          </a:xfrm>
          <a:prstGeom prst="rect">
            <a:avLst/>
          </a:prstGeom>
          <a:noFill/>
          <a:ln w="31750" algn="ctr">
            <a:noFill/>
            <a:miter lim="800000"/>
            <a:headEnd/>
            <a:tailEnd/>
          </a:ln>
          <a:effectLst/>
        </p:spPr>
        <p:txBody>
          <a:bodyPr wrap="square" lIns="90000" tIns="46800" rIns="90000" bIns="46800">
            <a:spAutoFit/>
          </a:bodyPr>
          <a:lstStyle/>
          <a:p>
            <a:r>
              <a:rPr lang="en-US" altLang="zh-CN" sz="2400" dirty="0" smtClean="0">
                <a:solidFill>
                  <a:srgbClr val="000066"/>
                </a:solidFill>
              </a:rPr>
              <a:t>①</a:t>
            </a:r>
            <a:r>
              <a:rPr lang="zh-CN" altLang="en-US" sz="2400" dirty="0" smtClean="0">
                <a:solidFill>
                  <a:srgbClr val="000066"/>
                </a:solidFill>
              </a:rPr>
              <a:t>求某一顶点到其余各顶点的最短路径</a:t>
            </a: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1146"/>
                                        </p:tgtEl>
                                        <p:attrNameLst>
                                          <p:attrName>style.visibility</p:attrName>
                                        </p:attrNameLst>
                                      </p:cBhvr>
                                      <p:to>
                                        <p:strVal val="visible"/>
                                      </p:to>
                                    </p:set>
                                    <p:anim calcmode="lin" valueType="num">
                                      <p:cBhvr additive="base">
                                        <p:cTn id="13" dur="500" fill="hold"/>
                                        <p:tgtEl>
                                          <p:spTgt spid="261146"/>
                                        </p:tgtEl>
                                        <p:attrNameLst>
                                          <p:attrName>ppt_x</p:attrName>
                                        </p:attrNameLst>
                                      </p:cBhvr>
                                      <p:tavLst>
                                        <p:tav tm="0">
                                          <p:val>
                                            <p:strVal val="1+#ppt_w/2"/>
                                          </p:val>
                                        </p:tav>
                                        <p:tav tm="100000">
                                          <p:val>
                                            <p:strVal val="#ppt_x"/>
                                          </p:val>
                                        </p:tav>
                                      </p:tavLst>
                                    </p:anim>
                                    <p:anim calcmode="lin" valueType="num">
                                      <p:cBhvr additive="base">
                                        <p:cTn id="14" dur="500" fill="hold"/>
                                        <p:tgtEl>
                                          <p:spTgt spid="261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46"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15930" y="1714488"/>
            <a:ext cx="8642350" cy="838200"/>
          </a:xfrm>
        </p:spPr>
        <p:txBody>
          <a:bodyPr>
            <a:normAutofit/>
          </a:bodyPr>
          <a:lstStyle/>
          <a:p>
            <a:r>
              <a:rPr lang="zh-CN" altLang="en-US" sz="2800" b="1" dirty="0" smtClean="0">
                <a:solidFill>
                  <a:srgbClr val="3333CC"/>
                </a:solidFill>
              </a:rPr>
              <a:t> </a:t>
            </a:r>
            <a:r>
              <a:rPr lang="zh-CN" altLang="en-US" sz="2800" b="1" dirty="0">
                <a:solidFill>
                  <a:srgbClr val="002060"/>
                </a:solidFill>
                <a:ea typeface="楷体_GB2312"/>
              </a:rPr>
              <a:t>迪杰斯特拉算法的实现</a:t>
            </a:r>
          </a:p>
        </p:txBody>
      </p:sp>
      <p:sp>
        <p:nvSpPr>
          <p:cNvPr id="264195" name="Text Box 3"/>
          <p:cNvSpPr txBox="1">
            <a:spLocks noChangeArrowheads="1"/>
          </p:cNvSpPr>
          <p:nvPr/>
        </p:nvSpPr>
        <p:spPr bwMode="auto">
          <a:xfrm>
            <a:off x="460378" y="2823553"/>
            <a:ext cx="7897836" cy="3748719"/>
          </a:xfrm>
          <a:prstGeom prst="rect">
            <a:avLst/>
          </a:prstGeom>
          <a:noFill/>
          <a:ln w="12700" cap="sq">
            <a:noFill/>
            <a:miter lim="800000"/>
            <a:headEnd type="none" w="sm" len="sm"/>
            <a:tailEnd type="none" w="sm" len="sm"/>
          </a:ln>
          <a:effectLst/>
        </p:spPr>
        <p:txBody>
          <a:bodyPr wrap="square">
            <a:spAutoFit/>
          </a:bodyPr>
          <a:lstStyle/>
          <a:p>
            <a:pPr marL="457200" indent="-457200">
              <a:lnSpc>
                <a:spcPct val="110000"/>
              </a:lnSpc>
              <a:buFontTx/>
              <a:buAutoNum type="arabicParenBoth"/>
            </a:pPr>
            <a:r>
              <a:rPr lang="zh-CN" altLang="en-US" sz="2400" b="1" dirty="0">
                <a:solidFill>
                  <a:srgbClr val="2A03D1"/>
                </a:solidFill>
                <a:ea typeface="楷体_GB2312" pitchFamily="49" charset="-122"/>
              </a:rPr>
              <a:t>带权</a:t>
            </a:r>
            <a:r>
              <a:rPr lang="zh-CN" altLang="en-US" sz="2400" b="1" dirty="0">
                <a:solidFill>
                  <a:srgbClr val="CC0000"/>
                </a:solidFill>
                <a:ea typeface="楷体_GB2312" pitchFamily="49" charset="-122"/>
              </a:rPr>
              <a:t>邻接矩阵数组</a:t>
            </a:r>
            <a:r>
              <a:rPr lang="en-US" altLang="zh-CN" sz="2400" b="1" dirty="0" err="1">
                <a:solidFill>
                  <a:srgbClr val="2A03D1"/>
                </a:solidFill>
                <a:ea typeface="楷体_GB2312" pitchFamily="49" charset="-122"/>
              </a:rPr>
              <a:t>g.arcs</a:t>
            </a:r>
            <a:r>
              <a:rPr lang="en-US" altLang="zh-CN" sz="2400" b="1" dirty="0">
                <a:solidFill>
                  <a:srgbClr val="CC0000"/>
                </a:solidFill>
                <a:ea typeface="楷体_GB2312" pitchFamily="49" charset="-122"/>
              </a:rPr>
              <a:t> </a:t>
            </a:r>
            <a:r>
              <a:rPr lang="en-US" altLang="zh-CN" sz="2400" b="1" dirty="0">
                <a:solidFill>
                  <a:srgbClr val="2A03D1"/>
                </a:solidFill>
                <a:ea typeface="楷体_GB2312" pitchFamily="49" charset="-122"/>
              </a:rPr>
              <a:t>: </a:t>
            </a:r>
          </a:p>
          <a:p>
            <a:pPr marL="457200" indent="-457200">
              <a:lnSpc>
                <a:spcPct val="110000"/>
              </a:lnSpc>
            </a:pPr>
            <a:r>
              <a:rPr lang="en-US" altLang="zh-CN" sz="2400" b="1" dirty="0">
                <a:solidFill>
                  <a:srgbClr val="2A03D1"/>
                </a:solidFill>
                <a:ea typeface="楷体_GB2312" pitchFamily="49" charset="-122"/>
              </a:rPr>
              <a:t>     </a:t>
            </a:r>
            <a:r>
              <a:rPr lang="zh-CN" altLang="en-US" sz="2400" b="1" dirty="0">
                <a:solidFill>
                  <a:srgbClr val="2A03D1"/>
                </a:solidFill>
                <a:ea typeface="楷体_GB2312" pitchFamily="49" charset="-122"/>
              </a:rPr>
              <a:t>用</a:t>
            </a:r>
            <a:r>
              <a:rPr lang="en-US" altLang="zh-CN" sz="2400" b="1" dirty="0" err="1">
                <a:solidFill>
                  <a:srgbClr val="2A03D1"/>
                </a:solidFill>
                <a:ea typeface="楷体_GB2312" pitchFamily="49" charset="-122"/>
              </a:rPr>
              <a:t>g.arcs</a:t>
            </a:r>
            <a:r>
              <a:rPr lang="en-US" altLang="zh-CN" sz="2400" b="1" dirty="0">
                <a:solidFill>
                  <a:srgbClr val="CC0000"/>
                </a:solidFill>
                <a:ea typeface="楷体_GB2312" pitchFamily="49" charset="-122"/>
              </a:rPr>
              <a:t> </a:t>
            </a:r>
            <a:r>
              <a:rPr lang="en-US" altLang="zh-CN" sz="2400" b="1" dirty="0">
                <a:solidFill>
                  <a:srgbClr val="2A03D1"/>
                </a:solidFill>
                <a:ea typeface="楷体_GB2312" pitchFamily="49" charset="-122"/>
              </a:rPr>
              <a:t>[</a:t>
            </a:r>
            <a:r>
              <a:rPr lang="en-US" altLang="zh-CN" sz="2400" b="1" dirty="0" err="1">
                <a:solidFill>
                  <a:srgbClr val="2A03D1"/>
                </a:solidFill>
                <a:ea typeface="楷体_GB2312" pitchFamily="49" charset="-122"/>
              </a:rPr>
              <a:t>i</a:t>
            </a:r>
            <a:r>
              <a:rPr lang="en-US" altLang="zh-CN" sz="2400" b="1" dirty="0">
                <a:solidFill>
                  <a:srgbClr val="2A03D1"/>
                </a:solidFill>
                <a:ea typeface="楷体_GB2312" pitchFamily="49" charset="-122"/>
              </a:rPr>
              <a:t>][j]</a:t>
            </a:r>
            <a:r>
              <a:rPr lang="zh-CN" altLang="en-US" sz="2400" b="1" dirty="0">
                <a:solidFill>
                  <a:srgbClr val="2A03D1"/>
                </a:solidFill>
                <a:ea typeface="楷体_GB2312" pitchFamily="49" charset="-122"/>
              </a:rPr>
              <a:t>表示弧</a:t>
            </a:r>
            <a:r>
              <a:rPr lang="en-US" altLang="zh-CN" sz="2400" b="1" dirty="0">
                <a:solidFill>
                  <a:srgbClr val="2A03D1"/>
                </a:solidFill>
                <a:latin typeface="宋体" charset="-122"/>
              </a:rPr>
              <a:t>&lt;</a:t>
            </a:r>
            <a:r>
              <a:rPr lang="en-US" altLang="zh-CN" sz="2400" b="1" dirty="0">
                <a:solidFill>
                  <a:srgbClr val="2A03D1"/>
                </a:solidFill>
                <a:ea typeface="楷体_GB2312" pitchFamily="49" charset="-122"/>
              </a:rPr>
              <a:t>vi, </a:t>
            </a:r>
            <a:r>
              <a:rPr lang="en-US" altLang="zh-CN" sz="2400" b="1" dirty="0" err="1">
                <a:solidFill>
                  <a:srgbClr val="2A03D1"/>
                </a:solidFill>
                <a:ea typeface="楷体_GB2312" pitchFamily="49" charset="-122"/>
              </a:rPr>
              <a:t>vj</a:t>
            </a:r>
            <a:r>
              <a:rPr lang="en-US" altLang="zh-CN" sz="2400" b="1" dirty="0">
                <a:solidFill>
                  <a:srgbClr val="2A03D1"/>
                </a:solidFill>
                <a:latin typeface="宋体" charset="-122"/>
              </a:rPr>
              <a:t>&gt;</a:t>
            </a:r>
            <a:r>
              <a:rPr lang="zh-CN" altLang="en-US" sz="2400" b="1" dirty="0">
                <a:solidFill>
                  <a:srgbClr val="2A03D1"/>
                </a:solidFill>
                <a:ea typeface="楷体_GB2312" pitchFamily="49" charset="-122"/>
              </a:rPr>
              <a:t>上的权。</a:t>
            </a:r>
          </a:p>
          <a:p>
            <a:pPr marL="457200" indent="-457200">
              <a:lnSpc>
                <a:spcPct val="110000"/>
              </a:lnSpc>
            </a:pPr>
            <a:r>
              <a:rPr lang="en-US" altLang="zh-CN" sz="2400" b="1" dirty="0">
                <a:solidFill>
                  <a:srgbClr val="2A03D1"/>
                </a:solidFill>
                <a:ea typeface="楷体_GB2312" pitchFamily="49" charset="-122"/>
              </a:rPr>
              <a:t>(2) </a:t>
            </a:r>
            <a:r>
              <a:rPr lang="zh-CN" altLang="en-US" sz="2400" b="1" dirty="0">
                <a:solidFill>
                  <a:srgbClr val="2A03D1"/>
                </a:solidFill>
                <a:ea typeface="楷体_GB2312" pitchFamily="49" charset="-122"/>
              </a:rPr>
              <a:t>顶点分为两组</a:t>
            </a:r>
            <a:r>
              <a:rPr lang="en-US" altLang="zh-CN" sz="2400" b="1" dirty="0">
                <a:solidFill>
                  <a:srgbClr val="2A03D1"/>
                </a:solidFill>
                <a:ea typeface="楷体_GB2312" pitchFamily="49" charset="-122"/>
              </a:rPr>
              <a:t>:   </a:t>
            </a:r>
            <a:r>
              <a:rPr lang="en-US" altLang="zh-CN" sz="2400" b="1" dirty="0">
                <a:solidFill>
                  <a:srgbClr val="CC0000"/>
                </a:solidFill>
                <a:ea typeface="楷体_GB2312" pitchFamily="49" charset="-122"/>
              </a:rPr>
              <a:t>S</a:t>
            </a:r>
            <a:r>
              <a:rPr lang="zh-CN" altLang="en-US" sz="2400" b="1" dirty="0">
                <a:solidFill>
                  <a:srgbClr val="CC0000"/>
                </a:solidFill>
                <a:ea typeface="楷体_GB2312" pitchFamily="49" charset="-122"/>
              </a:rPr>
              <a:t>，</a:t>
            </a:r>
            <a:r>
              <a:rPr lang="en-US" altLang="zh-CN" sz="2400" b="1" dirty="0">
                <a:solidFill>
                  <a:srgbClr val="CC0000"/>
                </a:solidFill>
                <a:ea typeface="楷体_GB2312" pitchFamily="49" charset="-122"/>
              </a:rPr>
              <a:t>V-S</a:t>
            </a:r>
          </a:p>
          <a:p>
            <a:pPr marL="457200" indent="-457200">
              <a:lnSpc>
                <a:spcPct val="110000"/>
              </a:lnSpc>
            </a:pPr>
            <a:r>
              <a:rPr lang="en-US" altLang="zh-CN" sz="2400" b="1" dirty="0">
                <a:solidFill>
                  <a:srgbClr val="2A03D1"/>
                </a:solidFill>
                <a:ea typeface="楷体_GB2312" pitchFamily="49" charset="-122"/>
              </a:rPr>
              <a:t>     S</a:t>
            </a:r>
            <a:r>
              <a:rPr lang="zh-CN" altLang="en-US" sz="2400" b="1" dirty="0">
                <a:solidFill>
                  <a:srgbClr val="2A03D1"/>
                </a:solidFill>
                <a:ea typeface="楷体_GB2312" pitchFamily="49" charset="-122"/>
              </a:rPr>
              <a:t>中存放</a:t>
            </a:r>
            <a:r>
              <a:rPr lang="zh-CN" altLang="en-US" sz="2400" b="1" dirty="0">
                <a:solidFill>
                  <a:srgbClr val="CC0000"/>
                </a:solidFill>
                <a:ea typeface="楷体_GB2312" pitchFamily="49" charset="-122"/>
              </a:rPr>
              <a:t>已求得最短路径</a:t>
            </a:r>
            <a:r>
              <a:rPr lang="zh-CN" altLang="en-US" sz="2400" b="1" dirty="0">
                <a:solidFill>
                  <a:srgbClr val="2A03D1"/>
                </a:solidFill>
                <a:ea typeface="楷体_GB2312" pitchFamily="49" charset="-122"/>
              </a:rPr>
              <a:t>的终点的集合。</a:t>
            </a:r>
          </a:p>
          <a:p>
            <a:pPr marL="457200" indent="-457200">
              <a:lnSpc>
                <a:spcPct val="110000"/>
              </a:lnSpc>
            </a:pPr>
            <a:r>
              <a:rPr lang="en-US" altLang="zh-CN" sz="2400" b="1" dirty="0">
                <a:solidFill>
                  <a:srgbClr val="2A03D1"/>
                </a:solidFill>
                <a:ea typeface="楷体_GB2312" pitchFamily="49" charset="-122"/>
              </a:rPr>
              <a:t>(3) </a:t>
            </a:r>
            <a:r>
              <a:rPr lang="zh-CN" altLang="en-US" sz="2400" b="1" dirty="0">
                <a:solidFill>
                  <a:srgbClr val="2A03D1"/>
                </a:solidFill>
                <a:ea typeface="楷体_GB2312" pitchFamily="49" charset="-122"/>
              </a:rPr>
              <a:t>辅助一维数组</a:t>
            </a:r>
            <a:r>
              <a:rPr lang="en-US" altLang="zh-CN" sz="2400" b="1" dirty="0">
                <a:solidFill>
                  <a:srgbClr val="2A03D1"/>
                </a:solidFill>
                <a:ea typeface="楷体_GB2312" pitchFamily="49" charset="-122"/>
              </a:rPr>
              <a:t>dist:</a:t>
            </a:r>
          </a:p>
          <a:p>
            <a:pPr marL="457200" indent="-457200">
              <a:lnSpc>
                <a:spcPct val="110000"/>
              </a:lnSpc>
            </a:pPr>
            <a:r>
              <a:rPr lang="en-US" altLang="zh-CN" sz="2400" b="1" dirty="0">
                <a:solidFill>
                  <a:srgbClr val="2A03D1"/>
                </a:solidFill>
                <a:ea typeface="楷体_GB2312" pitchFamily="49" charset="-122"/>
              </a:rPr>
              <a:t>     </a:t>
            </a:r>
            <a:r>
              <a:rPr lang="zh-CN" altLang="en-US" sz="2400" b="1" dirty="0">
                <a:solidFill>
                  <a:srgbClr val="2A03D1"/>
                </a:solidFill>
                <a:ea typeface="楷体_GB2312" pitchFamily="49" charset="-122"/>
              </a:rPr>
              <a:t>若</a:t>
            </a:r>
            <a:r>
              <a:rPr lang="en-US" altLang="zh-CN" sz="2400" b="1" dirty="0" err="1">
                <a:solidFill>
                  <a:srgbClr val="2A03D1"/>
                </a:solidFill>
                <a:ea typeface="楷体_GB2312" pitchFamily="49" charset="-122"/>
              </a:rPr>
              <a:t>vi∈S</a:t>
            </a:r>
            <a:r>
              <a:rPr lang="en-US" altLang="zh-CN" sz="2400" b="1" dirty="0">
                <a:solidFill>
                  <a:srgbClr val="2A03D1"/>
                </a:solidFill>
                <a:ea typeface="楷体_GB2312" pitchFamily="49" charset="-122"/>
              </a:rPr>
              <a:t> ,dist[</a:t>
            </a:r>
            <a:r>
              <a:rPr lang="en-US" altLang="zh-CN" sz="2400" b="1" dirty="0" err="1">
                <a:solidFill>
                  <a:srgbClr val="2A03D1"/>
                </a:solidFill>
                <a:ea typeface="楷体_GB2312" pitchFamily="49" charset="-122"/>
              </a:rPr>
              <a:t>i</a:t>
            </a:r>
            <a:r>
              <a:rPr lang="en-US" altLang="zh-CN" sz="2400" b="1" dirty="0">
                <a:solidFill>
                  <a:srgbClr val="2A03D1"/>
                </a:solidFill>
                <a:ea typeface="楷体_GB2312" pitchFamily="49" charset="-122"/>
              </a:rPr>
              <a:t>] </a:t>
            </a:r>
            <a:r>
              <a:rPr lang="zh-CN" altLang="en-US" sz="2400" b="1" dirty="0">
                <a:solidFill>
                  <a:srgbClr val="2A03D1"/>
                </a:solidFill>
                <a:ea typeface="楷体_GB2312" pitchFamily="49" charset="-122"/>
              </a:rPr>
              <a:t>表示源点到</a:t>
            </a:r>
            <a:r>
              <a:rPr lang="en-US" altLang="zh-CN" sz="2400" b="1" dirty="0">
                <a:solidFill>
                  <a:srgbClr val="2A03D1"/>
                </a:solidFill>
                <a:ea typeface="楷体_GB2312" pitchFamily="49" charset="-122"/>
              </a:rPr>
              <a:t>vi</a:t>
            </a:r>
            <a:r>
              <a:rPr lang="zh-CN" altLang="en-US" sz="2400" b="1" dirty="0">
                <a:solidFill>
                  <a:srgbClr val="2A03D1"/>
                </a:solidFill>
                <a:ea typeface="楷体_GB2312" pitchFamily="49" charset="-122"/>
              </a:rPr>
              <a:t>的最短路径长度</a:t>
            </a:r>
          </a:p>
          <a:p>
            <a:pPr marL="457200" indent="-457200">
              <a:lnSpc>
                <a:spcPct val="110000"/>
              </a:lnSpc>
            </a:pPr>
            <a:r>
              <a:rPr lang="zh-CN" altLang="en-US" sz="2400" b="1" dirty="0">
                <a:solidFill>
                  <a:srgbClr val="2A03D1"/>
                </a:solidFill>
                <a:ea typeface="楷体_GB2312" pitchFamily="49" charset="-122"/>
              </a:rPr>
              <a:t>     若</a:t>
            </a:r>
            <a:r>
              <a:rPr lang="en-US" altLang="zh-CN" sz="2400" b="1" dirty="0" err="1">
                <a:solidFill>
                  <a:srgbClr val="2A03D1"/>
                </a:solidFill>
                <a:ea typeface="楷体_GB2312" pitchFamily="49" charset="-122"/>
              </a:rPr>
              <a:t>vi∈V-S,dist</a:t>
            </a:r>
            <a:r>
              <a:rPr lang="en-US" altLang="zh-CN" sz="2400" b="1" dirty="0">
                <a:solidFill>
                  <a:srgbClr val="2A03D1"/>
                </a:solidFill>
                <a:ea typeface="楷体_GB2312" pitchFamily="49" charset="-122"/>
              </a:rPr>
              <a:t>[</a:t>
            </a:r>
            <a:r>
              <a:rPr lang="en-US" altLang="zh-CN" sz="2400" b="1" dirty="0" err="1">
                <a:solidFill>
                  <a:srgbClr val="2A03D1"/>
                </a:solidFill>
                <a:ea typeface="楷体_GB2312" pitchFamily="49" charset="-122"/>
              </a:rPr>
              <a:t>i</a:t>
            </a:r>
            <a:r>
              <a:rPr lang="en-US" altLang="zh-CN" sz="2400" b="1" dirty="0">
                <a:solidFill>
                  <a:srgbClr val="2A03D1"/>
                </a:solidFill>
                <a:ea typeface="楷体_GB2312" pitchFamily="49" charset="-122"/>
              </a:rPr>
              <a:t>]</a:t>
            </a:r>
            <a:r>
              <a:rPr lang="zh-CN" altLang="en-US" sz="2400" b="1" dirty="0">
                <a:solidFill>
                  <a:srgbClr val="2A03D1"/>
                </a:solidFill>
                <a:ea typeface="楷体_GB2312" pitchFamily="49" charset="-122"/>
              </a:rPr>
              <a:t>表示源点到</a:t>
            </a:r>
            <a:r>
              <a:rPr lang="en-US" altLang="zh-CN" sz="2400" b="1" dirty="0">
                <a:solidFill>
                  <a:srgbClr val="2A03D1"/>
                </a:solidFill>
                <a:ea typeface="楷体_GB2312" pitchFamily="49" charset="-122"/>
              </a:rPr>
              <a:t>vi</a:t>
            </a:r>
            <a:r>
              <a:rPr lang="zh-CN" altLang="en-US" sz="2400" b="1" dirty="0">
                <a:solidFill>
                  <a:srgbClr val="2A03D1"/>
                </a:solidFill>
                <a:ea typeface="楷体_GB2312" pitchFamily="49" charset="-122"/>
              </a:rPr>
              <a:t>的</a:t>
            </a:r>
            <a:r>
              <a:rPr lang="zh-CN" altLang="en-US" sz="2400" b="1" dirty="0">
                <a:solidFill>
                  <a:srgbClr val="CC0000"/>
                </a:solidFill>
                <a:ea typeface="楷体_GB2312" pitchFamily="49" charset="-122"/>
              </a:rPr>
              <a:t>只经过</a:t>
            </a:r>
            <a:r>
              <a:rPr lang="en-US" altLang="zh-CN" sz="2400" b="1" dirty="0">
                <a:solidFill>
                  <a:srgbClr val="CC0000"/>
                </a:solidFill>
                <a:ea typeface="楷体_GB2312" pitchFamily="49" charset="-122"/>
              </a:rPr>
              <a:t>S</a:t>
            </a:r>
            <a:r>
              <a:rPr lang="zh-CN" altLang="en-US" sz="2400" b="1" dirty="0" smtClean="0">
                <a:solidFill>
                  <a:srgbClr val="CC0000"/>
                </a:solidFill>
                <a:ea typeface="楷体_GB2312" pitchFamily="49" charset="-122"/>
              </a:rPr>
              <a:t>中的</a:t>
            </a:r>
            <a:r>
              <a:rPr lang="zh-CN" altLang="en-US" sz="2400" b="1" dirty="0">
                <a:solidFill>
                  <a:srgbClr val="CC0000"/>
                </a:solidFill>
                <a:ea typeface="楷体_GB2312" pitchFamily="49" charset="-122"/>
              </a:rPr>
              <a:t>顶点</a:t>
            </a:r>
            <a:r>
              <a:rPr lang="zh-CN" altLang="en-US" sz="2400" b="1" dirty="0">
                <a:solidFill>
                  <a:srgbClr val="2A03D1"/>
                </a:solidFill>
                <a:ea typeface="楷体_GB2312" pitchFamily="49" charset="-122"/>
              </a:rPr>
              <a:t>的最短路径。</a:t>
            </a:r>
          </a:p>
          <a:p>
            <a:pPr marL="457200" indent="-457200">
              <a:lnSpc>
                <a:spcPct val="110000"/>
              </a:lnSpc>
            </a:pPr>
            <a:r>
              <a:rPr lang="en-US" altLang="zh-CN" sz="2400" b="1" dirty="0">
                <a:solidFill>
                  <a:srgbClr val="2A03D1"/>
                </a:solidFill>
                <a:ea typeface="楷体_GB2312" pitchFamily="49" charset="-122"/>
              </a:rPr>
              <a:t>(4) </a:t>
            </a:r>
            <a:r>
              <a:rPr lang="zh-CN" altLang="en-US" sz="2400" b="1" dirty="0">
                <a:solidFill>
                  <a:srgbClr val="2A03D1"/>
                </a:solidFill>
                <a:ea typeface="楷体_GB2312" pitchFamily="49" charset="-122"/>
              </a:rPr>
              <a:t>路径数组</a:t>
            </a:r>
            <a:r>
              <a:rPr lang="en-US" altLang="zh-CN" sz="2400" b="1" dirty="0">
                <a:solidFill>
                  <a:srgbClr val="2A03D1"/>
                </a:solidFill>
                <a:ea typeface="楷体_GB2312" pitchFamily="49" charset="-122"/>
              </a:rPr>
              <a:t>path: path[j]</a:t>
            </a:r>
            <a:r>
              <a:rPr lang="zh-CN" altLang="en-US" sz="2400" b="1" dirty="0">
                <a:solidFill>
                  <a:srgbClr val="2A03D1"/>
                </a:solidFill>
                <a:ea typeface="楷体_GB2312" pitchFamily="49" charset="-122"/>
              </a:rPr>
              <a:t>表示从</a:t>
            </a:r>
            <a:r>
              <a:rPr lang="en-US" altLang="zh-CN" sz="2400" b="1" dirty="0">
                <a:solidFill>
                  <a:srgbClr val="2A03D1"/>
                </a:solidFill>
                <a:ea typeface="楷体_GB2312" pitchFamily="49" charset="-122"/>
              </a:rPr>
              <a:t>v0</a:t>
            </a:r>
            <a:r>
              <a:rPr lang="zh-CN" altLang="en-US" sz="2400" b="1" dirty="0">
                <a:solidFill>
                  <a:srgbClr val="2A03D1"/>
                </a:solidFill>
                <a:ea typeface="楷体_GB2312" pitchFamily="49" charset="-122"/>
              </a:rPr>
              <a:t>到</a:t>
            </a:r>
            <a:r>
              <a:rPr lang="en-US" altLang="zh-CN" sz="2400" b="1" dirty="0" err="1">
                <a:solidFill>
                  <a:srgbClr val="2A03D1"/>
                </a:solidFill>
                <a:ea typeface="楷体_GB2312" pitchFamily="49" charset="-122"/>
              </a:rPr>
              <a:t>vj</a:t>
            </a:r>
            <a:r>
              <a:rPr lang="zh-CN" altLang="en-US" sz="2400" b="1" dirty="0">
                <a:solidFill>
                  <a:srgbClr val="2A03D1"/>
                </a:solidFill>
                <a:ea typeface="楷体_GB2312" pitchFamily="49" charset="-122"/>
              </a:rPr>
              <a:t>经过的点</a:t>
            </a:r>
            <a:r>
              <a:rPr lang="en-US" altLang="zh-CN" sz="2400" b="1" dirty="0">
                <a:solidFill>
                  <a:srgbClr val="2A03D1"/>
                </a:solidFill>
                <a:ea typeface="楷体_GB2312" pitchFamily="49" charset="-122"/>
              </a:rPr>
              <a:t>.</a:t>
            </a:r>
          </a:p>
        </p:txBody>
      </p:sp>
      <p:sp>
        <p:nvSpPr>
          <p:cNvPr id="264196" name="Rectangle 4"/>
          <p:cNvSpPr>
            <a:spLocks noChangeArrowheads="1"/>
          </p:cNvSpPr>
          <p:nvPr/>
        </p:nvSpPr>
        <p:spPr bwMode="auto">
          <a:xfrm>
            <a:off x="4145020" y="2000240"/>
            <a:ext cx="2047355" cy="523220"/>
          </a:xfrm>
          <a:prstGeom prst="rect">
            <a:avLst/>
          </a:prstGeom>
          <a:noFill/>
          <a:ln w="9525">
            <a:noFill/>
            <a:miter lim="800000"/>
            <a:headEnd/>
            <a:tailEnd/>
          </a:ln>
          <a:effectLst/>
        </p:spPr>
        <p:txBody>
          <a:bodyPr wrap="none">
            <a:spAutoFit/>
          </a:bodyPr>
          <a:lstStyle/>
          <a:p>
            <a:pPr algn="ctr"/>
            <a:r>
              <a:rPr lang="en-US" altLang="zh-CN" b="1" dirty="0">
                <a:solidFill>
                  <a:srgbClr val="FF0000"/>
                </a:solidFill>
                <a:ea typeface="楷体_GB2312" pitchFamily="49" charset="-122"/>
              </a:rPr>
              <a:t>1) </a:t>
            </a:r>
            <a:r>
              <a:rPr lang="zh-CN" altLang="en-US" b="1" dirty="0">
                <a:solidFill>
                  <a:srgbClr val="FF0000"/>
                </a:solidFill>
                <a:ea typeface="楷体_GB2312" pitchFamily="49" charset="-122"/>
              </a:rPr>
              <a:t>存储结构</a:t>
            </a:r>
          </a:p>
        </p:txBody>
      </p:sp>
      <p:sp>
        <p:nvSpPr>
          <p:cNvPr id="5"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6"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7"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8"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1" name="Text Box 9"/>
          <p:cNvSpPr txBox="1">
            <a:spLocks noChangeArrowheads="1"/>
          </p:cNvSpPr>
          <p:nvPr/>
        </p:nvSpPr>
        <p:spPr bwMode="auto">
          <a:xfrm>
            <a:off x="1042988" y="1557338"/>
            <a:ext cx="3100384" cy="525401"/>
          </a:xfrm>
          <a:prstGeom prst="rect">
            <a:avLst/>
          </a:prstGeom>
          <a:noFill/>
          <a:ln w="31750" algn="ctr">
            <a:noFill/>
            <a:miter lim="800000"/>
            <a:headEnd/>
            <a:tailEnd/>
          </a:ln>
          <a:effectLst/>
        </p:spPr>
        <p:txBody>
          <a:bodyPr wrap="square" lIns="90000" tIns="46800" rIns="90000" bIns="46800">
            <a:spAutoFit/>
          </a:bodyPr>
          <a:lstStyle/>
          <a:p>
            <a:r>
              <a:rPr lang="en-US" altLang="zh-CN" dirty="0" smtClean="0"/>
              <a:t>4.</a:t>
            </a:r>
            <a:r>
              <a:rPr lang="zh-CN" altLang="en-US" dirty="0" smtClean="0"/>
              <a:t>最短路径</a:t>
            </a:r>
            <a:endParaRPr lang="zh-CN" altLang="en-US" dirty="0"/>
          </a:p>
        </p:txBody>
      </p:sp>
      <p:sp>
        <p:nvSpPr>
          <p:cNvPr id="12" name="Text Box 10"/>
          <p:cNvSpPr txBox="1">
            <a:spLocks noChangeArrowheads="1"/>
          </p:cNvSpPr>
          <p:nvPr/>
        </p:nvSpPr>
        <p:spPr bwMode="auto">
          <a:xfrm>
            <a:off x="3143240" y="1571612"/>
            <a:ext cx="5643570" cy="463846"/>
          </a:xfrm>
          <a:prstGeom prst="rect">
            <a:avLst/>
          </a:prstGeom>
          <a:noFill/>
          <a:ln w="31750" algn="ctr">
            <a:noFill/>
            <a:miter lim="800000"/>
            <a:headEnd/>
            <a:tailEnd/>
          </a:ln>
          <a:effectLst/>
        </p:spPr>
        <p:txBody>
          <a:bodyPr wrap="square" lIns="90000" tIns="46800" rIns="90000" bIns="46800">
            <a:spAutoFit/>
          </a:bodyPr>
          <a:lstStyle/>
          <a:p>
            <a:r>
              <a:rPr lang="en-US" altLang="zh-CN" sz="2400" dirty="0" smtClean="0">
                <a:solidFill>
                  <a:srgbClr val="000066"/>
                </a:solidFill>
              </a:rPr>
              <a:t>①</a:t>
            </a:r>
            <a:r>
              <a:rPr lang="zh-CN" altLang="en-US" sz="2400" dirty="0" smtClean="0">
                <a:solidFill>
                  <a:srgbClr val="000066"/>
                </a:solidFill>
              </a:rPr>
              <a:t>求某一顶点到其余各顶点的最短路径</a:t>
            </a: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6"/>
                                        </p:tgtEl>
                                        <p:attrNameLst>
                                          <p:attrName>style.visibility</p:attrName>
                                        </p:attrNameLst>
                                      </p:cBhvr>
                                      <p:to>
                                        <p:strVal val="visible"/>
                                      </p:to>
                                    </p:set>
                                    <p:anim calcmode="lin" valueType="num">
                                      <p:cBhvr additive="base">
                                        <p:cTn id="7" dur="500" fill="hold"/>
                                        <p:tgtEl>
                                          <p:spTgt spid="264196"/>
                                        </p:tgtEl>
                                        <p:attrNameLst>
                                          <p:attrName>ppt_x</p:attrName>
                                        </p:attrNameLst>
                                      </p:cBhvr>
                                      <p:tavLst>
                                        <p:tav tm="0">
                                          <p:val>
                                            <p:strVal val="0-#ppt_w/2"/>
                                          </p:val>
                                        </p:tav>
                                        <p:tav tm="100000">
                                          <p:val>
                                            <p:strVal val="#ppt_x"/>
                                          </p:val>
                                        </p:tav>
                                      </p:tavLst>
                                    </p:anim>
                                    <p:anim calcmode="lin" valueType="num">
                                      <p:cBhvr additive="base">
                                        <p:cTn id="8" dur="500" fill="hold"/>
                                        <p:tgtEl>
                                          <p:spTgt spid="264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5"/>
                                        </p:tgtEl>
                                        <p:attrNameLst>
                                          <p:attrName>style.visibility</p:attrName>
                                        </p:attrNameLst>
                                      </p:cBhvr>
                                      <p:to>
                                        <p:strVal val="visible"/>
                                      </p:to>
                                    </p:set>
                                    <p:anim calcmode="lin" valueType="num">
                                      <p:cBhvr additive="base">
                                        <p:cTn id="13" dur="500" fill="hold"/>
                                        <p:tgtEl>
                                          <p:spTgt spid="264195"/>
                                        </p:tgtEl>
                                        <p:attrNameLst>
                                          <p:attrName>ppt_x</p:attrName>
                                        </p:attrNameLst>
                                      </p:cBhvr>
                                      <p:tavLst>
                                        <p:tav tm="0">
                                          <p:val>
                                            <p:strVal val="0-#ppt_w/2"/>
                                          </p:val>
                                        </p:tav>
                                        <p:tav tm="100000">
                                          <p:val>
                                            <p:strVal val="#ppt_x"/>
                                          </p:val>
                                        </p:tav>
                                      </p:tavLst>
                                    </p:anim>
                                    <p:anim calcmode="lin" valueType="num">
                                      <p:cBhvr additive="base">
                                        <p:cTn id="14" dur="500" fill="hold"/>
                                        <p:tgtEl>
                                          <p:spTgt spid="264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autoUpdateAnimBg="0"/>
      <p:bldP spid="264196"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071934" y="2019296"/>
            <a:ext cx="2357454" cy="481010"/>
          </a:xfrm>
        </p:spPr>
        <p:txBody>
          <a:bodyPr>
            <a:noAutofit/>
          </a:bodyPr>
          <a:lstStyle/>
          <a:p>
            <a:r>
              <a:rPr kumimoji="1" lang="en-US" altLang="zh-CN" sz="2800" b="1" dirty="0" smtClean="0">
                <a:solidFill>
                  <a:srgbClr val="FF0000"/>
                </a:solidFill>
                <a:latin typeface="Arial" charset="0"/>
                <a:ea typeface="楷体_GB2312" pitchFamily="49" charset="-122"/>
                <a:cs typeface="+mn-cs"/>
              </a:rPr>
              <a:t>2) </a:t>
            </a:r>
            <a:r>
              <a:rPr kumimoji="1" lang="zh-CN" altLang="en-US" sz="2800" b="1" dirty="0" smtClean="0">
                <a:solidFill>
                  <a:srgbClr val="FF0000"/>
                </a:solidFill>
                <a:latin typeface="Arial" charset="0"/>
                <a:ea typeface="楷体_GB2312" pitchFamily="49" charset="-122"/>
                <a:cs typeface="+mn-cs"/>
              </a:rPr>
              <a:t>主要</a:t>
            </a:r>
            <a:r>
              <a:rPr kumimoji="1" lang="zh-CN" altLang="en-US" sz="2800" b="1" dirty="0">
                <a:solidFill>
                  <a:srgbClr val="FF0000"/>
                </a:solidFill>
                <a:latin typeface="Arial" charset="0"/>
                <a:ea typeface="楷体_GB2312" pitchFamily="49" charset="-122"/>
                <a:cs typeface="+mn-cs"/>
              </a:rPr>
              <a:t>步骤  </a:t>
            </a:r>
          </a:p>
        </p:txBody>
      </p:sp>
      <p:sp>
        <p:nvSpPr>
          <p:cNvPr id="265219" name="Text Box 3"/>
          <p:cNvSpPr txBox="1">
            <a:spLocks noChangeArrowheads="1"/>
          </p:cNvSpPr>
          <p:nvPr/>
        </p:nvSpPr>
        <p:spPr bwMode="auto">
          <a:xfrm>
            <a:off x="214282" y="3143248"/>
            <a:ext cx="6717545" cy="870046"/>
          </a:xfrm>
          <a:prstGeom prst="rect">
            <a:avLst/>
          </a:prstGeom>
          <a:noFill/>
          <a:ln w="12700" cap="sq">
            <a:noFill/>
            <a:miter lim="800000"/>
            <a:headEnd type="none" w="sm" len="sm"/>
            <a:tailEnd type="none" w="sm" len="sm"/>
          </a:ln>
          <a:effectLst/>
        </p:spPr>
        <p:txBody>
          <a:bodyPr wrap="none">
            <a:spAutoFit/>
          </a:bodyPr>
          <a:lstStyle/>
          <a:p>
            <a:pPr>
              <a:lnSpc>
                <a:spcPct val="110000"/>
              </a:lnSpc>
            </a:pPr>
            <a:r>
              <a:rPr lang="en-US" altLang="zh-CN" sz="2400" b="1" dirty="0">
                <a:solidFill>
                  <a:srgbClr val="2A03D1"/>
                </a:solidFill>
                <a:ea typeface="楷体_GB2312" pitchFamily="49" charset="-122"/>
              </a:rPr>
              <a:t>(2) </a:t>
            </a:r>
            <a:r>
              <a:rPr lang="zh-CN" altLang="en-US" sz="2400" b="1" dirty="0">
                <a:solidFill>
                  <a:srgbClr val="CC0000"/>
                </a:solidFill>
                <a:ea typeface="楷体_GB2312" pitchFamily="49" charset="-122"/>
              </a:rPr>
              <a:t>选择最短</a:t>
            </a:r>
            <a:r>
              <a:rPr lang="zh-CN" altLang="en-US" sz="2400" b="1" dirty="0" smtClean="0">
                <a:solidFill>
                  <a:srgbClr val="CC0000"/>
                </a:solidFill>
                <a:ea typeface="楷体_GB2312" pitchFamily="49" charset="-122"/>
              </a:rPr>
              <a:t>路径</a:t>
            </a:r>
            <a:r>
              <a:rPr lang="zh-CN" altLang="en-US" sz="2400" b="1" dirty="0" smtClean="0">
                <a:solidFill>
                  <a:srgbClr val="2A03D1"/>
                </a:solidFill>
                <a:ea typeface="楷体_GB2312" pitchFamily="49" charset="-122"/>
              </a:rPr>
              <a:t>   </a:t>
            </a:r>
            <a:r>
              <a:rPr lang="en-US" altLang="zh-CN" sz="2400" b="1" dirty="0">
                <a:solidFill>
                  <a:srgbClr val="2A03D1"/>
                </a:solidFill>
                <a:ea typeface="楷体_GB2312" pitchFamily="49" charset="-122"/>
              </a:rPr>
              <a:t>dist[k]=</a:t>
            </a:r>
            <a:r>
              <a:rPr lang="en-US" altLang="zh-CN" sz="2400" b="1" dirty="0">
                <a:solidFill>
                  <a:srgbClr val="CC0000"/>
                </a:solidFill>
                <a:ea typeface="楷体_GB2312" pitchFamily="49" charset="-122"/>
              </a:rPr>
              <a:t>min</a:t>
            </a:r>
            <a:r>
              <a:rPr lang="en-US" altLang="zh-CN" sz="2400" b="1" dirty="0">
                <a:solidFill>
                  <a:srgbClr val="2A03D1"/>
                </a:solidFill>
                <a:ea typeface="楷体_GB2312" pitchFamily="49" charset="-122"/>
              </a:rPr>
              <a:t>{dist[</a:t>
            </a:r>
            <a:r>
              <a:rPr lang="en-US" altLang="zh-CN" sz="2400" b="1" dirty="0" err="1">
                <a:solidFill>
                  <a:srgbClr val="2A03D1"/>
                </a:solidFill>
                <a:ea typeface="楷体_GB2312" pitchFamily="49" charset="-122"/>
              </a:rPr>
              <a:t>i</a:t>
            </a:r>
            <a:r>
              <a:rPr lang="en-US" altLang="zh-CN" sz="2400" b="1" dirty="0">
                <a:solidFill>
                  <a:srgbClr val="2A03D1"/>
                </a:solidFill>
                <a:ea typeface="楷体_GB2312" pitchFamily="49" charset="-122"/>
              </a:rPr>
              <a:t>] |</a:t>
            </a:r>
            <a:r>
              <a:rPr lang="en-US" altLang="zh-CN" sz="2400" b="1" dirty="0" err="1">
                <a:solidFill>
                  <a:srgbClr val="2A03D1"/>
                </a:solidFill>
                <a:ea typeface="楷体_GB2312" pitchFamily="49" charset="-122"/>
              </a:rPr>
              <a:t>vi∈V</a:t>
            </a:r>
            <a:r>
              <a:rPr lang="en-US" altLang="zh-CN" sz="2400" b="1" dirty="0">
                <a:solidFill>
                  <a:srgbClr val="2A03D1"/>
                </a:solidFill>
                <a:ea typeface="楷体_GB2312" pitchFamily="49" charset="-122"/>
              </a:rPr>
              <a:t>-S}</a:t>
            </a:r>
          </a:p>
          <a:p>
            <a:pPr>
              <a:lnSpc>
                <a:spcPct val="110000"/>
              </a:lnSpc>
            </a:pPr>
            <a:r>
              <a:rPr lang="en-US" altLang="zh-CN" sz="2400" b="1" dirty="0">
                <a:solidFill>
                  <a:srgbClr val="2A03D1"/>
                </a:solidFill>
                <a:ea typeface="楷体_GB2312" pitchFamily="49" charset="-122"/>
              </a:rPr>
              <a:t>      </a:t>
            </a:r>
            <a:r>
              <a:rPr lang="zh-CN" altLang="en-US" sz="2400" b="1" dirty="0">
                <a:solidFill>
                  <a:srgbClr val="2A03D1"/>
                </a:solidFill>
                <a:ea typeface="楷体_GB2312" pitchFamily="49" charset="-122"/>
              </a:rPr>
              <a:t>即求得最短路径（</a:t>
            </a:r>
            <a:r>
              <a:rPr lang="en-US" altLang="zh-CN" sz="2400" b="1" dirty="0">
                <a:solidFill>
                  <a:srgbClr val="2A03D1"/>
                </a:solidFill>
                <a:ea typeface="楷体_GB2312" pitchFamily="49" charset="-122"/>
              </a:rPr>
              <a:t>v</a:t>
            </a:r>
            <a:r>
              <a:rPr lang="zh-CN" altLang="en-US" sz="2400" b="1" dirty="0">
                <a:solidFill>
                  <a:srgbClr val="2A03D1"/>
                </a:solidFill>
                <a:ea typeface="楷体_GB2312" pitchFamily="49" charset="-122"/>
              </a:rPr>
              <a:t>，</a:t>
            </a:r>
            <a:r>
              <a:rPr lang="en-US" altLang="zh-CN" sz="2400" b="1" dirty="0" err="1">
                <a:solidFill>
                  <a:srgbClr val="2A03D1"/>
                </a:solidFill>
                <a:ea typeface="楷体_GB2312" pitchFamily="49" charset="-122"/>
              </a:rPr>
              <a:t>vk</a:t>
            </a:r>
            <a:r>
              <a:rPr lang="zh-CN" altLang="en-US" sz="2400" b="1" dirty="0">
                <a:solidFill>
                  <a:srgbClr val="2A03D1"/>
                </a:solidFill>
                <a:ea typeface="楷体_GB2312" pitchFamily="49" charset="-122"/>
              </a:rPr>
              <a:t>）；</a:t>
            </a:r>
          </a:p>
        </p:txBody>
      </p:sp>
      <p:sp>
        <p:nvSpPr>
          <p:cNvPr id="265220" name="Text Box 4"/>
          <p:cNvSpPr txBox="1">
            <a:spLocks noChangeArrowheads="1"/>
          </p:cNvSpPr>
          <p:nvPr/>
        </p:nvSpPr>
        <p:spPr bwMode="auto">
          <a:xfrm>
            <a:off x="214282" y="4071942"/>
            <a:ext cx="8745537" cy="1606594"/>
          </a:xfrm>
          <a:prstGeom prst="rect">
            <a:avLst/>
          </a:prstGeom>
          <a:noFill/>
          <a:ln w="12700" cap="sq">
            <a:noFill/>
            <a:miter lim="800000"/>
            <a:headEnd type="none" w="sm" len="sm"/>
            <a:tailEnd type="none" w="sm" len="sm"/>
          </a:ln>
          <a:effectLst/>
        </p:spPr>
        <p:txBody>
          <a:bodyPr>
            <a:spAutoFit/>
          </a:bodyPr>
          <a:lstStyle/>
          <a:p>
            <a:pPr>
              <a:lnSpc>
                <a:spcPct val="110000"/>
              </a:lnSpc>
            </a:pPr>
            <a:r>
              <a:rPr lang="en-US" altLang="zh-CN" sz="2400" b="1" dirty="0">
                <a:solidFill>
                  <a:srgbClr val="2A03D1"/>
                </a:solidFill>
                <a:ea typeface="楷体_GB2312" pitchFamily="49" charset="-122"/>
              </a:rPr>
              <a:t>(3) </a:t>
            </a:r>
            <a:r>
              <a:rPr lang="zh-CN" altLang="en-US" sz="2400" b="1" dirty="0">
                <a:solidFill>
                  <a:srgbClr val="2A03D1"/>
                </a:solidFill>
                <a:ea typeface="楷体_GB2312" pitchFamily="49" charset="-122"/>
              </a:rPr>
              <a:t>修改</a:t>
            </a:r>
            <a:r>
              <a:rPr lang="en-US" altLang="zh-CN" sz="2400" b="1" dirty="0">
                <a:solidFill>
                  <a:srgbClr val="2A03D1"/>
                </a:solidFill>
                <a:ea typeface="楷体_GB2312" pitchFamily="49" charset="-122"/>
              </a:rPr>
              <a:t>S </a:t>
            </a:r>
            <a:r>
              <a:rPr lang="zh-CN" altLang="en-US" sz="2400" b="1" dirty="0">
                <a:solidFill>
                  <a:srgbClr val="2A03D1"/>
                </a:solidFill>
                <a:ea typeface="楷体_GB2312" pitchFamily="49" charset="-122"/>
              </a:rPr>
              <a:t>：</a:t>
            </a:r>
            <a:r>
              <a:rPr lang="en-US" altLang="zh-CN" sz="2400" b="1" dirty="0">
                <a:solidFill>
                  <a:srgbClr val="2A03D1"/>
                </a:solidFill>
                <a:ea typeface="楷体_GB2312" pitchFamily="49" charset="-122"/>
              </a:rPr>
              <a:t>S=S∪ {</a:t>
            </a:r>
            <a:r>
              <a:rPr lang="en-US" altLang="zh-CN" sz="2400" b="1" dirty="0" err="1">
                <a:solidFill>
                  <a:srgbClr val="2A03D1"/>
                </a:solidFill>
                <a:ea typeface="楷体_GB2312" pitchFamily="49" charset="-122"/>
              </a:rPr>
              <a:t>vk</a:t>
            </a:r>
            <a:r>
              <a:rPr lang="en-US" altLang="zh-CN" sz="2400" b="1" dirty="0">
                <a:solidFill>
                  <a:srgbClr val="2A03D1"/>
                </a:solidFill>
                <a:ea typeface="楷体_GB2312" pitchFamily="49" charset="-122"/>
              </a:rPr>
              <a:t>}</a:t>
            </a:r>
          </a:p>
          <a:p>
            <a:r>
              <a:rPr lang="en-US" altLang="zh-CN" sz="2400" b="1" dirty="0">
                <a:solidFill>
                  <a:srgbClr val="2A03D1"/>
                </a:solidFill>
                <a:ea typeface="楷体_GB2312" pitchFamily="49" charset="-122"/>
              </a:rPr>
              <a:t>      </a:t>
            </a:r>
            <a:r>
              <a:rPr lang="zh-CN" altLang="en-US" sz="2400" b="1" dirty="0">
                <a:solidFill>
                  <a:srgbClr val="2A03D1"/>
                </a:solidFill>
                <a:ea typeface="楷体_GB2312" pitchFamily="49" charset="-122"/>
              </a:rPr>
              <a:t>修改</a:t>
            </a:r>
            <a:r>
              <a:rPr lang="en-US" altLang="zh-CN" sz="2400" b="1" dirty="0">
                <a:solidFill>
                  <a:srgbClr val="2A03D1"/>
                </a:solidFill>
                <a:ea typeface="楷体_GB2312" pitchFamily="49" charset="-122"/>
              </a:rPr>
              <a:t>V-S</a:t>
            </a:r>
            <a:r>
              <a:rPr lang="zh-CN" altLang="en-US" sz="2400" b="1" dirty="0">
                <a:solidFill>
                  <a:srgbClr val="2A03D1"/>
                </a:solidFill>
                <a:ea typeface="楷体_GB2312" pitchFamily="49" charset="-122"/>
              </a:rPr>
              <a:t>中顶点的</a:t>
            </a:r>
            <a:r>
              <a:rPr lang="en-US" altLang="zh-CN" sz="2400" b="1" dirty="0">
                <a:solidFill>
                  <a:srgbClr val="2A03D1"/>
                </a:solidFill>
                <a:ea typeface="楷体_GB2312" pitchFamily="49" charset="-122"/>
              </a:rPr>
              <a:t>dist[</a:t>
            </a:r>
            <a:r>
              <a:rPr lang="en-US" altLang="zh-CN" sz="2400" b="1" dirty="0" err="1">
                <a:solidFill>
                  <a:srgbClr val="2A03D1"/>
                </a:solidFill>
                <a:ea typeface="楷体_GB2312" pitchFamily="49" charset="-122"/>
              </a:rPr>
              <a:t>i</a:t>
            </a:r>
            <a:r>
              <a:rPr lang="en-US" altLang="zh-CN" sz="2400" b="1" dirty="0">
                <a:solidFill>
                  <a:srgbClr val="2A03D1"/>
                </a:solidFill>
                <a:ea typeface="楷体_GB2312" pitchFamily="49" charset="-122"/>
              </a:rPr>
              <a:t>]</a:t>
            </a:r>
            <a:r>
              <a:rPr lang="zh-CN" altLang="en-US" sz="2400" b="1" dirty="0">
                <a:solidFill>
                  <a:srgbClr val="2A03D1"/>
                </a:solidFill>
                <a:ea typeface="楷体_GB2312" pitchFamily="49" charset="-122"/>
              </a:rPr>
              <a:t>及</a:t>
            </a:r>
            <a:r>
              <a:rPr lang="en-US" altLang="zh-CN" sz="2400" b="1" dirty="0">
                <a:solidFill>
                  <a:srgbClr val="2A03D1"/>
                </a:solidFill>
                <a:ea typeface="楷体_GB2312" pitchFamily="49" charset="-122"/>
              </a:rPr>
              <a:t>path[</a:t>
            </a:r>
            <a:r>
              <a:rPr lang="en-US" altLang="zh-CN" sz="2400" b="1" dirty="0" err="1">
                <a:solidFill>
                  <a:srgbClr val="2A03D1"/>
                </a:solidFill>
                <a:ea typeface="楷体_GB2312" pitchFamily="49" charset="-122"/>
              </a:rPr>
              <a:t>i</a:t>
            </a:r>
            <a:r>
              <a:rPr lang="en-US" altLang="zh-CN" sz="2400" b="1" dirty="0" smtClean="0">
                <a:solidFill>
                  <a:srgbClr val="2A03D1"/>
                </a:solidFill>
                <a:ea typeface="楷体_GB2312" pitchFamily="49" charset="-122"/>
              </a:rPr>
              <a:t>]:</a:t>
            </a:r>
          </a:p>
          <a:p>
            <a:r>
              <a:rPr lang="zh-CN" altLang="en-US" sz="2400" b="1" dirty="0" smtClean="0">
                <a:solidFill>
                  <a:srgbClr val="2A03D1"/>
                </a:solidFill>
                <a:ea typeface="楷体_GB2312" pitchFamily="49" charset="-122"/>
              </a:rPr>
              <a:t>     对</a:t>
            </a:r>
            <a:r>
              <a:rPr lang="en-US" altLang="zh-CN" sz="2400" b="1" dirty="0" err="1">
                <a:solidFill>
                  <a:srgbClr val="2A03D1"/>
                </a:solidFill>
                <a:ea typeface="楷体_GB2312" pitchFamily="49" charset="-122"/>
              </a:rPr>
              <a:t>i∈</a:t>
            </a:r>
            <a:r>
              <a:rPr lang="en-US" altLang="zh-CN" sz="2400" b="1" dirty="0" err="1" smtClean="0">
                <a:solidFill>
                  <a:srgbClr val="2A03D1"/>
                </a:solidFill>
                <a:ea typeface="楷体_GB2312" pitchFamily="49" charset="-122"/>
              </a:rPr>
              <a:t>V</a:t>
            </a:r>
            <a:r>
              <a:rPr lang="en-US" altLang="zh-CN" sz="2400" b="1" dirty="0" smtClean="0">
                <a:solidFill>
                  <a:srgbClr val="2A03D1"/>
                </a:solidFill>
                <a:ea typeface="楷体_GB2312" pitchFamily="49" charset="-122"/>
              </a:rPr>
              <a:t>-S    </a:t>
            </a:r>
            <a:r>
              <a:rPr lang="en-US" altLang="zh-CN" sz="2400" b="1" dirty="0">
                <a:solidFill>
                  <a:srgbClr val="2A03D1"/>
                </a:solidFill>
                <a:ea typeface="楷体_GB2312" pitchFamily="49" charset="-122"/>
              </a:rPr>
              <a:t>dist[</a:t>
            </a:r>
            <a:r>
              <a:rPr lang="en-US" altLang="zh-CN" sz="2400" b="1" dirty="0" err="1">
                <a:solidFill>
                  <a:srgbClr val="2A03D1"/>
                </a:solidFill>
                <a:ea typeface="楷体_GB2312" pitchFamily="49" charset="-122"/>
              </a:rPr>
              <a:t>i</a:t>
            </a:r>
            <a:r>
              <a:rPr lang="en-US" altLang="zh-CN" sz="2400" b="1" dirty="0">
                <a:solidFill>
                  <a:srgbClr val="2A03D1"/>
                </a:solidFill>
                <a:ea typeface="楷体_GB2312" pitchFamily="49" charset="-122"/>
              </a:rPr>
              <a:t>]=</a:t>
            </a:r>
            <a:r>
              <a:rPr lang="en-US" altLang="zh-CN" sz="2400" b="1" dirty="0">
                <a:solidFill>
                  <a:srgbClr val="800000"/>
                </a:solidFill>
                <a:ea typeface="楷体_GB2312" pitchFamily="49" charset="-122"/>
              </a:rPr>
              <a:t>min</a:t>
            </a:r>
            <a:r>
              <a:rPr lang="en-US" altLang="zh-CN" sz="2400" b="1" dirty="0">
                <a:solidFill>
                  <a:srgbClr val="2A03D1"/>
                </a:solidFill>
                <a:ea typeface="楷体_GB2312" pitchFamily="49" charset="-122"/>
              </a:rPr>
              <a:t>{dist[</a:t>
            </a:r>
            <a:r>
              <a:rPr lang="en-US" altLang="zh-CN" sz="2400" b="1" dirty="0" err="1">
                <a:solidFill>
                  <a:srgbClr val="2A03D1"/>
                </a:solidFill>
                <a:ea typeface="楷体_GB2312" pitchFamily="49" charset="-122"/>
              </a:rPr>
              <a:t>i</a:t>
            </a:r>
            <a:r>
              <a:rPr lang="en-US" altLang="zh-CN" sz="2400" b="1" dirty="0">
                <a:solidFill>
                  <a:srgbClr val="2A03D1"/>
                </a:solidFill>
                <a:ea typeface="楷体_GB2312" pitchFamily="49" charset="-122"/>
              </a:rPr>
              <a:t>],</a:t>
            </a:r>
            <a:r>
              <a:rPr lang="en-US" altLang="zh-CN" sz="2400" b="1" dirty="0">
                <a:solidFill>
                  <a:srgbClr val="800000"/>
                </a:solidFill>
                <a:ea typeface="楷体_GB2312" pitchFamily="49" charset="-122"/>
              </a:rPr>
              <a:t>dist[j]+ </a:t>
            </a:r>
            <a:r>
              <a:rPr lang="en-US" altLang="zh-CN" sz="2400" b="1" dirty="0" err="1">
                <a:solidFill>
                  <a:srgbClr val="2A03D1"/>
                </a:solidFill>
                <a:ea typeface="楷体_GB2312" pitchFamily="49" charset="-122"/>
              </a:rPr>
              <a:t>g.arcs</a:t>
            </a:r>
            <a:r>
              <a:rPr lang="en-US" altLang="zh-CN" sz="2400" b="1" dirty="0">
                <a:solidFill>
                  <a:srgbClr val="CC0000"/>
                </a:solidFill>
                <a:ea typeface="楷体_GB2312" pitchFamily="49" charset="-122"/>
              </a:rPr>
              <a:t>[k][</a:t>
            </a:r>
            <a:r>
              <a:rPr lang="en-US" altLang="zh-CN" sz="2400" b="1" dirty="0" err="1">
                <a:solidFill>
                  <a:srgbClr val="CC0000"/>
                </a:solidFill>
                <a:ea typeface="楷体_GB2312" pitchFamily="49" charset="-122"/>
              </a:rPr>
              <a:t>i</a:t>
            </a:r>
            <a:r>
              <a:rPr lang="en-US" altLang="zh-CN" sz="2400" b="1" dirty="0" smtClean="0">
                <a:solidFill>
                  <a:srgbClr val="CC0000"/>
                </a:solidFill>
                <a:ea typeface="楷体_GB2312" pitchFamily="49" charset="-122"/>
              </a:rPr>
              <a:t>]</a:t>
            </a:r>
            <a:r>
              <a:rPr lang="en-US" altLang="zh-CN" sz="2400" b="1" dirty="0" smtClean="0">
                <a:solidFill>
                  <a:srgbClr val="2A03D1"/>
                </a:solidFill>
                <a:ea typeface="楷体_GB2312" pitchFamily="49" charset="-122"/>
              </a:rPr>
              <a:t>} </a:t>
            </a:r>
          </a:p>
          <a:p>
            <a:r>
              <a:rPr lang="zh-CN" altLang="en-US" sz="2400" b="1" dirty="0" smtClean="0">
                <a:solidFill>
                  <a:schemeClr val="hlink"/>
                </a:solidFill>
                <a:ea typeface="楷体_GB2312" pitchFamily="49" charset="-122"/>
              </a:rPr>
              <a:t>     </a:t>
            </a:r>
            <a:r>
              <a:rPr lang="zh-CN" altLang="en-US" sz="2400" b="1" dirty="0" smtClean="0">
                <a:solidFill>
                  <a:srgbClr val="800000"/>
                </a:solidFill>
                <a:ea typeface="楷体_GB2312" pitchFamily="49" charset="-122"/>
              </a:rPr>
              <a:t>随</a:t>
            </a:r>
            <a:r>
              <a:rPr lang="en-US" altLang="zh-CN" sz="2400" b="1" dirty="0">
                <a:solidFill>
                  <a:srgbClr val="800000"/>
                </a:solidFill>
                <a:ea typeface="楷体_GB2312" pitchFamily="49" charset="-122"/>
              </a:rPr>
              <a:t>dist[</a:t>
            </a:r>
            <a:r>
              <a:rPr lang="en-US" altLang="zh-CN" sz="2400" b="1" dirty="0" err="1">
                <a:solidFill>
                  <a:srgbClr val="800000"/>
                </a:solidFill>
                <a:ea typeface="楷体_GB2312" pitchFamily="49" charset="-122"/>
              </a:rPr>
              <a:t>i</a:t>
            </a:r>
            <a:r>
              <a:rPr lang="en-US" altLang="zh-CN" sz="2400" b="1" dirty="0">
                <a:solidFill>
                  <a:srgbClr val="800000"/>
                </a:solidFill>
                <a:ea typeface="楷体_GB2312" pitchFamily="49" charset="-122"/>
              </a:rPr>
              <a:t>]</a:t>
            </a:r>
            <a:r>
              <a:rPr lang="zh-CN" altLang="en-US" sz="2400" b="1" dirty="0">
                <a:solidFill>
                  <a:srgbClr val="800000"/>
                </a:solidFill>
                <a:ea typeface="楷体_GB2312" pitchFamily="49" charset="-122"/>
              </a:rPr>
              <a:t>的修改</a:t>
            </a:r>
            <a:r>
              <a:rPr lang="zh-CN" altLang="en-US" sz="2400" b="1" dirty="0">
                <a:solidFill>
                  <a:srgbClr val="2A03D1"/>
                </a:solidFill>
                <a:ea typeface="楷体_GB2312" pitchFamily="49" charset="-122"/>
              </a:rPr>
              <a:t>置</a:t>
            </a:r>
            <a:r>
              <a:rPr lang="en-US" altLang="zh-CN" sz="2400" b="1" dirty="0">
                <a:solidFill>
                  <a:srgbClr val="2A03D1"/>
                </a:solidFill>
                <a:ea typeface="楷体_GB2312" pitchFamily="49" charset="-122"/>
              </a:rPr>
              <a:t>path[</a:t>
            </a:r>
            <a:r>
              <a:rPr lang="en-US" altLang="zh-CN" sz="2400" b="1" dirty="0" err="1">
                <a:solidFill>
                  <a:srgbClr val="2A03D1"/>
                </a:solidFill>
                <a:ea typeface="楷体_GB2312" pitchFamily="49" charset="-122"/>
              </a:rPr>
              <a:t>i</a:t>
            </a:r>
            <a:r>
              <a:rPr lang="en-US" altLang="zh-CN" sz="2400" b="1" dirty="0">
                <a:solidFill>
                  <a:srgbClr val="2A03D1"/>
                </a:solidFill>
                <a:ea typeface="楷体_GB2312" pitchFamily="49" charset="-122"/>
              </a:rPr>
              <a:t>]= path[k]∪{vi} </a:t>
            </a:r>
          </a:p>
        </p:txBody>
      </p:sp>
      <p:sp>
        <p:nvSpPr>
          <p:cNvPr id="265221" name="Rectangle 5"/>
          <p:cNvSpPr>
            <a:spLocks noChangeArrowheads="1"/>
          </p:cNvSpPr>
          <p:nvPr/>
        </p:nvSpPr>
        <p:spPr bwMode="auto">
          <a:xfrm>
            <a:off x="214282" y="2643182"/>
            <a:ext cx="7173933" cy="463781"/>
          </a:xfrm>
          <a:prstGeom prst="rect">
            <a:avLst/>
          </a:prstGeom>
          <a:noFill/>
          <a:ln w="9525">
            <a:noFill/>
            <a:miter lim="800000"/>
            <a:headEnd/>
            <a:tailEnd/>
          </a:ln>
          <a:effectLst/>
        </p:spPr>
        <p:txBody>
          <a:bodyPr wrap="square">
            <a:spAutoFit/>
          </a:bodyPr>
          <a:lstStyle/>
          <a:p>
            <a:pPr>
              <a:lnSpc>
                <a:spcPct val="110000"/>
              </a:lnSpc>
            </a:pPr>
            <a:r>
              <a:rPr lang="en-US" altLang="zh-CN" sz="2400" b="1" dirty="0">
                <a:solidFill>
                  <a:srgbClr val="2A03D1"/>
                </a:solidFill>
                <a:ea typeface="楷体_GB2312" pitchFamily="49" charset="-122"/>
              </a:rPr>
              <a:t>(1) </a:t>
            </a:r>
            <a:r>
              <a:rPr lang="zh-CN" altLang="en-US" sz="2400" b="1" dirty="0">
                <a:solidFill>
                  <a:srgbClr val="2A03D1"/>
                </a:solidFill>
                <a:ea typeface="楷体_GB2312" pitchFamily="49" charset="-122"/>
              </a:rPr>
              <a:t>初始化：</a:t>
            </a:r>
            <a:r>
              <a:rPr lang="en-US" altLang="zh-CN" sz="2400" b="1" dirty="0">
                <a:solidFill>
                  <a:srgbClr val="2A03D1"/>
                </a:solidFill>
                <a:ea typeface="楷体_GB2312" pitchFamily="49" charset="-122"/>
              </a:rPr>
              <a:t>S={v}     v</a:t>
            </a:r>
            <a:r>
              <a:rPr lang="zh-CN" altLang="en-US" sz="2400" b="1" dirty="0">
                <a:solidFill>
                  <a:srgbClr val="2A03D1"/>
                </a:solidFill>
                <a:ea typeface="楷体_GB2312" pitchFamily="49" charset="-122"/>
              </a:rPr>
              <a:t>为</a:t>
            </a:r>
            <a:r>
              <a:rPr lang="zh-CN" altLang="en-US" sz="2400" b="1" dirty="0" smtClean="0">
                <a:solidFill>
                  <a:srgbClr val="2A03D1"/>
                </a:solidFill>
                <a:ea typeface="楷体_GB2312" pitchFamily="49" charset="-122"/>
              </a:rPr>
              <a:t>源点</a:t>
            </a:r>
            <a:r>
              <a:rPr lang="en-US" altLang="zh-CN" sz="2400" b="1" dirty="0" smtClean="0">
                <a:solidFill>
                  <a:srgbClr val="2A03D1"/>
                </a:solidFill>
                <a:ea typeface="楷体_GB2312" pitchFamily="49" charset="-122"/>
              </a:rPr>
              <a:t> </a:t>
            </a:r>
            <a:r>
              <a:rPr lang="en-US" altLang="zh-CN" sz="2400" b="1" dirty="0" err="1" smtClean="0">
                <a:solidFill>
                  <a:srgbClr val="2A03D1"/>
                </a:solidFill>
                <a:ea typeface="楷体_GB2312" pitchFamily="49" charset="-122"/>
              </a:rPr>
              <a:t>g.arcs</a:t>
            </a:r>
            <a:r>
              <a:rPr lang="en-US" altLang="zh-CN" sz="2400" b="1" dirty="0" smtClean="0">
                <a:solidFill>
                  <a:srgbClr val="2A03D1"/>
                </a:solidFill>
                <a:ea typeface="楷体_GB2312" pitchFamily="49" charset="-122"/>
              </a:rPr>
              <a:t>[</a:t>
            </a:r>
            <a:r>
              <a:rPr lang="en-US" altLang="zh-CN" sz="2400" b="1" dirty="0" err="1" smtClean="0">
                <a:solidFill>
                  <a:srgbClr val="2A03D1"/>
                </a:solidFill>
                <a:ea typeface="楷体_GB2312" pitchFamily="49" charset="-122"/>
              </a:rPr>
              <a:t>v,i</a:t>
            </a:r>
            <a:r>
              <a:rPr lang="en-US" altLang="zh-CN" sz="2400" b="1" dirty="0">
                <a:solidFill>
                  <a:srgbClr val="2A03D1"/>
                </a:solidFill>
                <a:ea typeface="楷体_GB2312" pitchFamily="49" charset="-122"/>
              </a:rPr>
              <a:t>]</a:t>
            </a:r>
          </a:p>
        </p:txBody>
      </p:sp>
      <p:sp>
        <p:nvSpPr>
          <p:cNvPr id="265222" name="Rectangle 6"/>
          <p:cNvSpPr>
            <a:spLocks noChangeArrowheads="1"/>
          </p:cNvSpPr>
          <p:nvPr/>
        </p:nvSpPr>
        <p:spPr bwMode="auto">
          <a:xfrm>
            <a:off x="214282" y="5715016"/>
            <a:ext cx="7715304" cy="870046"/>
          </a:xfrm>
          <a:prstGeom prst="rect">
            <a:avLst/>
          </a:prstGeom>
          <a:noFill/>
          <a:ln w="9525">
            <a:noFill/>
            <a:miter lim="800000"/>
            <a:headEnd/>
            <a:tailEnd/>
          </a:ln>
          <a:effectLst/>
        </p:spPr>
        <p:txBody>
          <a:bodyPr wrap="square">
            <a:spAutoFit/>
          </a:bodyPr>
          <a:lstStyle/>
          <a:p>
            <a:pPr>
              <a:lnSpc>
                <a:spcPct val="110000"/>
              </a:lnSpc>
            </a:pPr>
            <a:r>
              <a:rPr lang="en-US" altLang="zh-CN" sz="2400" b="1" dirty="0">
                <a:solidFill>
                  <a:srgbClr val="2A03D1"/>
                </a:solidFill>
                <a:ea typeface="楷体_GB2312" pitchFamily="49" charset="-122"/>
              </a:rPr>
              <a:t>(4)</a:t>
            </a:r>
            <a:r>
              <a:rPr lang="zh-CN" altLang="en-US" sz="2400" b="1" dirty="0">
                <a:solidFill>
                  <a:srgbClr val="2A03D1"/>
                </a:solidFill>
                <a:ea typeface="楷体_GB2312" pitchFamily="49" charset="-122"/>
              </a:rPr>
              <a:t>重复</a:t>
            </a:r>
            <a:r>
              <a:rPr lang="en-US" altLang="zh-CN" sz="2400" b="1" dirty="0">
                <a:solidFill>
                  <a:srgbClr val="2A03D1"/>
                </a:solidFill>
                <a:ea typeface="楷体_GB2312" pitchFamily="49" charset="-122"/>
              </a:rPr>
              <a:t>(2)</a:t>
            </a:r>
            <a:r>
              <a:rPr lang="zh-CN" altLang="en-US" sz="2400" b="1" dirty="0">
                <a:solidFill>
                  <a:srgbClr val="2A03D1"/>
                </a:solidFill>
                <a:ea typeface="楷体_GB2312" pitchFamily="49" charset="-122"/>
              </a:rPr>
              <a:t>，</a:t>
            </a:r>
            <a:r>
              <a:rPr lang="en-US" altLang="zh-CN" sz="2400" b="1" dirty="0">
                <a:solidFill>
                  <a:srgbClr val="2A03D1"/>
                </a:solidFill>
                <a:ea typeface="楷体_GB2312" pitchFamily="49" charset="-122"/>
              </a:rPr>
              <a:t>(3)</a:t>
            </a:r>
            <a:r>
              <a:rPr lang="zh-CN" altLang="en-US" sz="2400" b="1" dirty="0">
                <a:solidFill>
                  <a:srgbClr val="2A03D1"/>
                </a:solidFill>
                <a:ea typeface="楷体_GB2312" pitchFamily="49" charset="-122"/>
              </a:rPr>
              <a:t>，直到</a:t>
            </a:r>
            <a:r>
              <a:rPr lang="en-US" altLang="zh-CN" sz="2400" b="1" dirty="0">
                <a:solidFill>
                  <a:srgbClr val="2A03D1"/>
                </a:solidFill>
                <a:ea typeface="楷体_GB2312" pitchFamily="49" charset="-122"/>
              </a:rPr>
              <a:t>v</a:t>
            </a:r>
            <a:r>
              <a:rPr lang="zh-CN" altLang="en-US" sz="2400" b="1" dirty="0">
                <a:solidFill>
                  <a:srgbClr val="2A03D1"/>
                </a:solidFill>
                <a:ea typeface="楷体_GB2312" pitchFamily="49" charset="-122"/>
              </a:rPr>
              <a:t>出发可以到达的所有</a:t>
            </a:r>
            <a:r>
              <a:rPr lang="zh-CN" altLang="en-US" sz="2400" b="1" dirty="0" smtClean="0">
                <a:solidFill>
                  <a:srgbClr val="2A03D1"/>
                </a:solidFill>
                <a:ea typeface="楷体_GB2312" pitchFamily="49" charset="-122"/>
              </a:rPr>
              <a:t>顶点</a:t>
            </a:r>
            <a:r>
              <a:rPr lang="zh-CN" altLang="en-US" sz="2400" b="1" dirty="0">
                <a:solidFill>
                  <a:srgbClr val="2A03D1"/>
                </a:solidFill>
                <a:ea typeface="楷体_GB2312" pitchFamily="49" charset="-122"/>
              </a:rPr>
              <a:t>都</a:t>
            </a:r>
            <a:r>
              <a:rPr lang="zh-CN" altLang="en-US" sz="2400" b="1" dirty="0" smtClean="0">
                <a:solidFill>
                  <a:srgbClr val="2A03D1"/>
                </a:solidFill>
                <a:ea typeface="楷体_GB2312" pitchFamily="49" charset="-122"/>
              </a:rPr>
              <a:t>包含</a:t>
            </a:r>
            <a:endParaRPr lang="en-US" altLang="zh-CN" sz="2400" b="1" dirty="0" smtClean="0">
              <a:solidFill>
                <a:srgbClr val="2A03D1"/>
              </a:solidFill>
              <a:ea typeface="楷体_GB2312" pitchFamily="49" charset="-122"/>
            </a:endParaRPr>
          </a:p>
          <a:p>
            <a:pPr>
              <a:lnSpc>
                <a:spcPct val="110000"/>
              </a:lnSpc>
            </a:pPr>
            <a:r>
              <a:rPr lang="en-US" altLang="zh-CN" sz="2400" dirty="0" smtClean="0">
                <a:solidFill>
                  <a:srgbClr val="2A03D1"/>
                </a:solidFill>
              </a:rPr>
              <a:t>    </a:t>
            </a:r>
            <a:r>
              <a:rPr lang="zh-CN" altLang="en-US" sz="2400" b="1" dirty="0" smtClean="0">
                <a:solidFill>
                  <a:srgbClr val="2A03D1"/>
                </a:solidFill>
                <a:ea typeface="楷体_GB2312" pitchFamily="49" charset="-122"/>
              </a:rPr>
              <a:t>在</a:t>
            </a:r>
            <a:r>
              <a:rPr lang="en-US" altLang="zh-CN" sz="2400" b="1" dirty="0">
                <a:solidFill>
                  <a:srgbClr val="2A03D1"/>
                </a:solidFill>
                <a:ea typeface="楷体_GB2312" pitchFamily="49" charset="-122"/>
              </a:rPr>
              <a:t>S</a:t>
            </a:r>
            <a:r>
              <a:rPr lang="zh-CN" altLang="en-US" sz="2400" b="1" dirty="0">
                <a:solidFill>
                  <a:srgbClr val="2A03D1"/>
                </a:solidFill>
                <a:ea typeface="楷体_GB2312" pitchFamily="49" charset="-122"/>
              </a:rPr>
              <a:t>中。</a:t>
            </a:r>
          </a:p>
        </p:txBody>
      </p:sp>
      <p:sp>
        <p:nvSpPr>
          <p:cNvPr id="7" name="Rectangle 2"/>
          <p:cNvSpPr txBox="1">
            <a:spLocks noChangeArrowheads="1"/>
          </p:cNvSpPr>
          <p:nvPr/>
        </p:nvSpPr>
        <p:spPr>
          <a:xfrm>
            <a:off x="215930" y="1714488"/>
            <a:ext cx="8642350" cy="8382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small" spc="0" normalizeH="0" baseline="0" noProof="0" dirty="0" smtClean="0">
                <a:ln>
                  <a:noFill/>
                </a:ln>
                <a:solidFill>
                  <a:srgbClr val="3333CC"/>
                </a:solidFill>
                <a:effectLst/>
                <a:uLnTx/>
                <a:uFillTx/>
                <a:latin typeface="+mj-lt"/>
                <a:ea typeface="+mj-ea"/>
                <a:cs typeface="+mj-cs"/>
              </a:rPr>
              <a:t> </a:t>
            </a:r>
            <a:r>
              <a:rPr kumimoji="0" lang="zh-CN" altLang="en-US" sz="2800" b="1" i="0" u="none" strike="noStrike" kern="1200" cap="small" spc="0" normalizeH="0" baseline="0" noProof="0" dirty="0" smtClean="0">
                <a:ln>
                  <a:noFill/>
                </a:ln>
                <a:solidFill>
                  <a:srgbClr val="002060"/>
                </a:solidFill>
                <a:effectLst/>
                <a:uLnTx/>
                <a:uFillTx/>
                <a:latin typeface="+mj-lt"/>
                <a:ea typeface="楷体_GB2312"/>
                <a:cs typeface="+mj-cs"/>
              </a:rPr>
              <a:t>迪杰斯特拉算法的实现</a:t>
            </a:r>
            <a:endParaRPr kumimoji="0" lang="zh-CN" altLang="en-US" sz="2800" b="1" i="0" u="none" strike="noStrike" kern="1200" cap="small" spc="0" normalizeH="0" baseline="0" noProof="0" dirty="0">
              <a:ln>
                <a:noFill/>
              </a:ln>
              <a:solidFill>
                <a:srgbClr val="002060"/>
              </a:solidFill>
              <a:effectLst/>
              <a:uLnTx/>
              <a:uFillTx/>
              <a:latin typeface="+mj-lt"/>
              <a:ea typeface="楷体_GB2312"/>
              <a:cs typeface="+mj-cs"/>
            </a:endParaRPr>
          </a:p>
        </p:txBody>
      </p:sp>
      <p:sp>
        <p:nvSpPr>
          <p:cNvPr id="9"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10"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1"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2"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5" name="Text Box 9"/>
          <p:cNvSpPr txBox="1">
            <a:spLocks noChangeArrowheads="1"/>
          </p:cNvSpPr>
          <p:nvPr/>
        </p:nvSpPr>
        <p:spPr bwMode="auto">
          <a:xfrm>
            <a:off x="1042988" y="1557338"/>
            <a:ext cx="3100384" cy="525401"/>
          </a:xfrm>
          <a:prstGeom prst="rect">
            <a:avLst/>
          </a:prstGeom>
          <a:noFill/>
          <a:ln w="31750" algn="ctr">
            <a:noFill/>
            <a:miter lim="800000"/>
            <a:headEnd/>
            <a:tailEnd/>
          </a:ln>
          <a:effectLst/>
        </p:spPr>
        <p:txBody>
          <a:bodyPr wrap="square" lIns="90000" tIns="46800" rIns="90000" bIns="46800">
            <a:spAutoFit/>
          </a:bodyPr>
          <a:lstStyle/>
          <a:p>
            <a:r>
              <a:rPr lang="en-US" altLang="zh-CN" dirty="0" smtClean="0"/>
              <a:t>4.</a:t>
            </a:r>
            <a:r>
              <a:rPr lang="zh-CN" altLang="en-US" dirty="0" smtClean="0"/>
              <a:t>最短路径</a:t>
            </a:r>
            <a:endParaRPr lang="zh-CN" altLang="en-US" dirty="0"/>
          </a:p>
        </p:txBody>
      </p:sp>
      <p:sp>
        <p:nvSpPr>
          <p:cNvPr id="16" name="Text Box 10"/>
          <p:cNvSpPr txBox="1">
            <a:spLocks noChangeArrowheads="1"/>
          </p:cNvSpPr>
          <p:nvPr/>
        </p:nvSpPr>
        <p:spPr bwMode="auto">
          <a:xfrm>
            <a:off x="3143240" y="1571612"/>
            <a:ext cx="5643570" cy="463846"/>
          </a:xfrm>
          <a:prstGeom prst="rect">
            <a:avLst/>
          </a:prstGeom>
          <a:noFill/>
          <a:ln w="31750" algn="ctr">
            <a:noFill/>
            <a:miter lim="800000"/>
            <a:headEnd/>
            <a:tailEnd/>
          </a:ln>
          <a:effectLst/>
        </p:spPr>
        <p:txBody>
          <a:bodyPr wrap="square" lIns="90000" tIns="46800" rIns="90000" bIns="46800">
            <a:spAutoFit/>
          </a:bodyPr>
          <a:lstStyle/>
          <a:p>
            <a:r>
              <a:rPr lang="en-US" altLang="zh-CN" sz="2400" dirty="0" smtClean="0">
                <a:solidFill>
                  <a:srgbClr val="000066"/>
                </a:solidFill>
              </a:rPr>
              <a:t>①</a:t>
            </a:r>
            <a:r>
              <a:rPr lang="zh-CN" altLang="en-US" sz="2400" dirty="0" smtClean="0">
                <a:solidFill>
                  <a:srgbClr val="000066"/>
                </a:solidFill>
              </a:rPr>
              <a:t>求某一顶点到其余各顶点的最短路径</a:t>
            </a: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0-#ppt_w/2"/>
                                          </p:val>
                                        </p:tav>
                                        <p:tav tm="100000">
                                          <p:val>
                                            <p:strVal val="#ppt_x"/>
                                          </p:val>
                                        </p:tav>
                                      </p:tavLst>
                                    </p:anim>
                                    <p:anim calcmode="lin" valueType="num">
                                      <p:cBhvr additive="base">
                                        <p:cTn id="8"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5219"/>
                                        </p:tgtEl>
                                        <p:attrNameLst>
                                          <p:attrName>style.visibility</p:attrName>
                                        </p:attrNameLst>
                                      </p:cBhvr>
                                      <p:to>
                                        <p:strVal val="visible"/>
                                      </p:to>
                                    </p:set>
                                    <p:animEffect transition="in" filter="blinds(horizontal)">
                                      <p:cBhvr>
                                        <p:cTn id="13" dur="500"/>
                                        <p:tgtEl>
                                          <p:spTgt spid="2652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5220"/>
                                        </p:tgtEl>
                                        <p:attrNameLst>
                                          <p:attrName>style.visibility</p:attrName>
                                        </p:attrNameLst>
                                      </p:cBhvr>
                                      <p:to>
                                        <p:strVal val="visible"/>
                                      </p:to>
                                    </p:set>
                                    <p:animEffect transition="in" filter="blinds(horizontal)">
                                      <p:cBhvr>
                                        <p:cTn id="18" dur="500"/>
                                        <p:tgtEl>
                                          <p:spTgt spid="26522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5222"/>
                                        </p:tgtEl>
                                        <p:attrNameLst>
                                          <p:attrName>style.visibility</p:attrName>
                                        </p:attrNameLst>
                                      </p:cBhvr>
                                      <p:to>
                                        <p:strVal val="visible"/>
                                      </p:to>
                                    </p:set>
                                    <p:anim calcmode="lin" valueType="num">
                                      <p:cBhvr additive="base">
                                        <p:cTn id="23" dur="500" fill="hold"/>
                                        <p:tgtEl>
                                          <p:spTgt spid="265222"/>
                                        </p:tgtEl>
                                        <p:attrNameLst>
                                          <p:attrName>ppt_x</p:attrName>
                                        </p:attrNameLst>
                                      </p:cBhvr>
                                      <p:tavLst>
                                        <p:tav tm="0">
                                          <p:val>
                                            <p:strVal val="0-#ppt_w/2"/>
                                          </p:val>
                                        </p:tav>
                                        <p:tav tm="100000">
                                          <p:val>
                                            <p:strVal val="#ppt_x"/>
                                          </p:val>
                                        </p:tav>
                                      </p:tavLst>
                                    </p:anim>
                                    <p:anim calcmode="lin" valueType="num">
                                      <p:cBhvr additive="base">
                                        <p:cTn id="24"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autoUpdateAnimBg="0"/>
      <p:bldP spid="265220" grpId="0" autoUpdateAnimBg="0"/>
      <p:bldP spid="265221" grpId="0" autoUpdateAnimBg="0"/>
      <p:bldP spid="265222"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381000" y="228600"/>
            <a:ext cx="7772400" cy="838200"/>
          </a:xfrm>
        </p:spPr>
        <p:txBody>
          <a:bodyPr/>
          <a:lstStyle/>
          <a:p>
            <a:r>
              <a:rPr lang="zh-CN" altLang="en-US" sz="4000" b="1" dirty="0" smtClean="0">
                <a:solidFill>
                  <a:srgbClr val="000066"/>
                </a:solidFill>
                <a:latin typeface="楷体_GB2312" pitchFamily="49" charset="-122"/>
                <a:ea typeface="楷体_GB2312"/>
              </a:rPr>
              <a:t>迪杰斯特拉</a:t>
            </a:r>
            <a:r>
              <a:rPr lang="zh-CN" altLang="en-US" sz="4000" b="1" dirty="0">
                <a:solidFill>
                  <a:srgbClr val="000066"/>
                </a:solidFill>
                <a:latin typeface="楷体_GB2312" pitchFamily="49" charset="-122"/>
                <a:ea typeface="楷体_GB2312"/>
              </a:rPr>
              <a:t>算法</a:t>
            </a:r>
          </a:p>
        </p:txBody>
      </p:sp>
      <p:sp>
        <p:nvSpPr>
          <p:cNvPr id="267267" name="Text Box 3"/>
          <p:cNvSpPr txBox="1">
            <a:spLocks noChangeArrowheads="1"/>
          </p:cNvSpPr>
          <p:nvPr/>
        </p:nvSpPr>
        <p:spPr bwMode="auto">
          <a:xfrm>
            <a:off x="228600" y="1143000"/>
            <a:ext cx="8763000" cy="4893647"/>
          </a:xfrm>
          <a:prstGeom prst="rect">
            <a:avLst/>
          </a:prstGeom>
          <a:noFill/>
          <a:ln w="9525">
            <a:noFill/>
            <a:miter lim="800000"/>
            <a:headEnd/>
            <a:tailEnd/>
          </a:ln>
          <a:effectLst/>
        </p:spPr>
        <p:txBody>
          <a:bodyPr>
            <a:spAutoFit/>
          </a:bodyPr>
          <a:lstStyle/>
          <a:p>
            <a:r>
              <a:rPr lang="en-US" altLang="zh-CN" sz="2400" b="1" dirty="0" err="1">
                <a:solidFill>
                  <a:srgbClr val="000066"/>
                </a:solidFill>
              </a:rPr>
              <a:t>ShortestPath_DJS</a:t>
            </a:r>
            <a:r>
              <a:rPr lang="en-US" altLang="zh-CN" sz="2400" b="1" dirty="0">
                <a:solidFill>
                  <a:srgbClr val="000066"/>
                </a:solidFill>
              </a:rPr>
              <a:t>(</a:t>
            </a:r>
            <a:r>
              <a:rPr lang="en-US" altLang="zh-CN" sz="2400" b="1" dirty="0" err="1">
                <a:solidFill>
                  <a:srgbClr val="000066"/>
                </a:solidFill>
              </a:rPr>
              <a:t>AdjMatrix</a:t>
            </a:r>
            <a:r>
              <a:rPr lang="en-US" altLang="zh-CN" sz="2400" b="1" dirty="0">
                <a:solidFill>
                  <a:srgbClr val="000066"/>
                </a:solidFill>
              </a:rPr>
              <a:t>  g,  </a:t>
            </a:r>
            <a:r>
              <a:rPr lang="en-US" altLang="zh-CN" sz="2400" b="1" dirty="0" err="1">
                <a:solidFill>
                  <a:srgbClr val="000066"/>
                </a:solidFill>
              </a:rPr>
              <a:t>int</a:t>
            </a:r>
            <a:r>
              <a:rPr lang="en-US" altLang="zh-CN" sz="2400" b="1" dirty="0">
                <a:solidFill>
                  <a:srgbClr val="000066"/>
                </a:solidFill>
              </a:rPr>
              <a:t>  v0,  </a:t>
            </a:r>
          </a:p>
          <a:p>
            <a:r>
              <a:rPr lang="en-US" altLang="zh-CN" sz="2400" b="1" dirty="0">
                <a:solidFill>
                  <a:srgbClr val="000066"/>
                </a:solidFill>
              </a:rPr>
              <a:t>  </a:t>
            </a:r>
            <a:r>
              <a:rPr lang="en-US" altLang="zh-CN" sz="2400" b="1" dirty="0" err="1">
                <a:solidFill>
                  <a:srgbClr val="000066"/>
                </a:solidFill>
              </a:rPr>
              <a:t>WeightType</a:t>
            </a:r>
            <a:r>
              <a:rPr lang="en-US" altLang="zh-CN" sz="2400" b="1" dirty="0">
                <a:solidFill>
                  <a:srgbClr val="000066"/>
                </a:solidFill>
              </a:rPr>
              <a:t>  dist[MAX_V], </a:t>
            </a:r>
            <a:r>
              <a:rPr lang="en-US" altLang="zh-CN" sz="2400" b="1" dirty="0" err="1">
                <a:solidFill>
                  <a:srgbClr val="000066"/>
                </a:solidFill>
              </a:rPr>
              <a:t>VertexSet</a:t>
            </a:r>
            <a:r>
              <a:rPr lang="en-US" altLang="zh-CN" sz="2400" b="1" dirty="0">
                <a:solidFill>
                  <a:srgbClr val="000066"/>
                </a:solidFill>
              </a:rPr>
              <a:t>  path[MAX_V])</a:t>
            </a:r>
          </a:p>
          <a:p>
            <a:r>
              <a:rPr lang="en-US" altLang="zh-CN" sz="2400" b="1" dirty="0">
                <a:solidFill>
                  <a:srgbClr val="000066"/>
                </a:solidFill>
              </a:rPr>
              <a:t>{ </a:t>
            </a:r>
            <a:r>
              <a:rPr lang="en-US" altLang="zh-CN" sz="2400" b="1" dirty="0" smtClean="0">
                <a:solidFill>
                  <a:srgbClr val="000066"/>
                </a:solidFill>
              </a:rPr>
              <a:t>   </a:t>
            </a:r>
            <a:r>
              <a:rPr lang="en-US" altLang="zh-CN" sz="2400" b="1" dirty="0" err="1" smtClean="0">
                <a:solidFill>
                  <a:srgbClr val="000066"/>
                </a:solidFill>
              </a:rPr>
              <a:t>VertexSet</a:t>
            </a:r>
            <a:r>
              <a:rPr lang="en-US" altLang="zh-CN" sz="2400" b="1" dirty="0" smtClean="0">
                <a:solidFill>
                  <a:srgbClr val="000066"/>
                </a:solidFill>
              </a:rPr>
              <a:t>  </a:t>
            </a:r>
            <a:r>
              <a:rPr lang="en-US" altLang="zh-CN" sz="2400" b="1" dirty="0">
                <a:solidFill>
                  <a:srgbClr val="000066"/>
                </a:solidFill>
              </a:rPr>
              <a:t>S;         </a:t>
            </a:r>
            <a:r>
              <a:rPr lang="en-US" altLang="zh-CN" sz="2400" b="1" dirty="0">
                <a:solidFill>
                  <a:srgbClr val="168E27"/>
                </a:solidFill>
              </a:rPr>
              <a:t>/* S</a:t>
            </a:r>
            <a:r>
              <a:rPr lang="zh-CN" altLang="en-US" sz="2400" b="1" dirty="0">
                <a:solidFill>
                  <a:srgbClr val="168E27"/>
                </a:solidFill>
              </a:rPr>
              <a:t>为已找到最短路径的终点集合*</a:t>
            </a:r>
            <a:r>
              <a:rPr lang="en-US" altLang="zh-CN" sz="2400" b="1" dirty="0">
                <a:solidFill>
                  <a:srgbClr val="168E27"/>
                </a:solidFill>
              </a:rPr>
              <a:t>/</a:t>
            </a:r>
          </a:p>
          <a:p>
            <a:r>
              <a:rPr lang="en-US" altLang="zh-CN" sz="2400" b="1" dirty="0">
                <a:solidFill>
                  <a:srgbClr val="3333CC"/>
                </a:solidFill>
              </a:rPr>
              <a:t> </a:t>
            </a:r>
            <a:r>
              <a:rPr lang="en-US" altLang="zh-CN" sz="2400" b="1" dirty="0" smtClean="0">
                <a:solidFill>
                  <a:srgbClr val="3333CC"/>
                </a:solidFill>
              </a:rPr>
              <a:t>    </a:t>
            </a:r>
            <a:r>
              <a:rPr lang="en-US" altLang="zh-CN" sz="2400" b="1" dirty="0">
                <a:solidFill>
                  <a:srgbClr val="000066"/>
                </a:solidFill>
              </a:rPr>
              <a:t>for ( </a:t>
            </a:r>
            <a:r>
              <a:rPr lang="en-US" altLang="zh-CN" sz="2400" b="1" dirty="0" err="1">
                <a:solidFill>
                  <a:srgbClr val="000066"/>
                </a:solidFill>
              </a:rPr>
              <a:t>i</a:t>
            </a:r>
            <a:r>
              <a:rPr lang="en-US" altLang="zh-CN" sz="2400" b="1" dirty="0">
                <a:solidFill>
                  <a:srgbClr val="000066"/>
                </a:solidFill>
              </a:rPr>
              <a:t> =0;i&lt;</a:t>
            </a:r>
            <a:r>
              <a:rPr lang="en-US" altLang="zh-CN" sz="2400" b="1" dirty="0" err="1">
                <a:solidFill>
                  <a:srgbClr val="000066"/>
                </a:solidFill>
              </a:rPr>
              <a:t>g.vexnum</a:t>
            </a:r>
            <a:r>
              <a:rPr lang="en-US" altLang="zh-CN" sz="2400" b="1" dirty="0">
                <a:solidFill>
                  <a:srgbClr val="000066"/>
                </a:solidFill>
              </a:rPr>
              <a:t> ;</a:t>
            </a:r>
            <a:r>
              <a:rPr lang="en-US" altLang="zh-CN" sz="2400" b="1" dirty="0" err="1">
                <a:solidFill>
                  <a:srgbClr val="000066"/>
                </a:solidFill>
              </a:rPr>
              <a:t>i</a:t>
            </a:r>
            <a:r>
              <a:rPr lang="en-US" altLang="zh-CN" sz="2400" b="1" dirty="0">
                <a:solidFill>
                  <a:srgbClr val="000066"/>
                </a:solidFill>
              </a:rPr>
              <a:t>++) </a:t>
            </a:r>
          </a:p>
          <a:p>
            <a:r>
              <a:rPr lang="en-US" altLang="zh-CN" sz="2400" b="1" dirty="0">
                <a:solidFill>
                  <a:srgbClr val="000066"/>
                </a:solidFill>
              </a:rPr>
              <a:t>   </a:t>
            </a:r>
            <a:r>
              <a:rPr lang="en-US" altLang="zh-CN" sz="2400" b="1" dirty="0" smtClean="0">
                <a:solidFill>
                  <a:srgbClr val="000066"/>
                </a:solidFill>
              </a:rPr>
              <a:t>  {   dist[</a:t>
            </a:r>
            <a:r>
              <a:rPr lang="en-US" altLang="zh-CN" sz="2400" b="1" dirty="0" err="1" smtClean="0">
                <a:solidFill>
                  <a:srgbClr val="000066"/>
                </a:solidFill>
              </a:rPr>
              <a:t>i</a:t>
            </a:r>
            <a:r>
              <a:rPr lang="en-US" altLang="zh-CN" sz="2400" b="1" dirty="0">
                <a:solidFill>
                  <a:srgbClr val="000066"/>
                </a:solidFill>
              </a:rPr>
              <a:t>]=</a:t>
            </a:r>
            <a:r>
              <a:rPr lang="en-US" altLang="zh-CN" sz="2400" b="1" dirty="0" err="1">
                <a:solidFill>
                  <a:srgbClr val="000066"/>
                </a:solidFill>
              </a:rPr>
              <a:t>g.arcs</a:t>
            </a:r>
            <a:r>
              <a:rPr lang="en-US" altLang="zh-CN" sz="2400" b="1" dirty="0">
                <a:solidFill>
                  <a:srgbClr val="000066"/>
                </a:solidFill>
              </a:rPr>
              <a:t>[v0][</a:t>
            </a:r>
            <a:r>
              <a:rPr lang="en-US" altLang="zh-CN" sz="2400" b="1" dirty="0" err="1">
                <a:solidFill>
                  <a:srgbClr val="000066"/>
                </a:solidFill>
              </a:rPr>
              <a:t>i</a:t>
            </a:r>
            <a:r>
              <a:rPr lang="en-US" altLang="zh-CN" sz="2400" b="1" dirty="0">
                <a:solidFill>
                  <a:srgbClr val="000066"/>
                </a:solidFill>
              </a:rPr>
              <a:t>]; </a:t>
            </a:r>
          </a:p>
          <a:p>
            <a:r>
              <a:rPr lang="en-US" altLang="zh-CN" sz="2400" b="1" dirty="0">
                <a:solidFill>
                  <a:srgbClr val="3333CC"/>
                </a:solidFill>
              </a:rPr>
              <a:t>      </a:t>
            </a:r>
            <a:r>
              <a:rPr lang="en-US" altLang="zh-CN" sz="2400" b="1" dirty="0" smtClean="0">
                <a:solidFill>
                  <a:srgbClr val="3333CC"/>
                </a:solidFill>
              </a:rPr>
              <a:t>    </a:t>
            </a:r>
            <a:r>
              <a:rPr lang="en-US" altLang="zh-CN" sz="2400" b="1" dirty="0" err="1" smtClean="0">
                <a:solidFill>
                  <a:srgbClr val="000066"/>
                </a:solidFill>
              </a:rPr>
              <a:t>InitList</a:t>
            </a:r>
            <a:r>
              <a:rPr lang="en-US" altLang="zh-CN" sz="2400" b="1" dirty="0">
                <a:solidFill>
                  <a:srgbClr val="000066"/>
                </a:solidFill>
              </a:rPr>
              <a:t>(&amp;path[</a:t>
            </a:r>
            <a:r>
              <a:rPr lang="en-US" altLang="zh-CN" sz="2400" b="1" dirty="0" err="1">
                <a:solidFill>
                  <a:srgbClr val="000066"/>
                </a:solidFill>
              </a:rPr>
              <a:t>i</a:t>
            </a:r>
            <a:r>
              <a:rPr lang="en-US" altLang="zh-CN" sz="2400" b="1" dirty="0">
                <a:solidFill>
                  <a:srgbClr val="000066"/>
                </a:solidFill>
              </a:rPr>
              <a:t>]);       </a:t>
            </a:r>
            <a:r>
              <a:rPr lang="en-US" altLang="zh-CN" sz="2400" b="1" dirty="0">
                <a:solidFill>
                  <a:srgbClr val="168E27"/>
                </a:solidFill>
              </a:rPr>
              <a:t>/*</a:t>
            </a:r>
            <a:r>
              <a:rPr lang="zh-CN" altLang="en-US" sz="2400" b="1" dirty="0">
                <a:solidFill>
                  <a:srgbClr val="168E27"/>
                </a:solidFill>
              </a:rPr>
              <a:t>初始化</a:t>
            </a:r>
            <a:r>
              <a:rPr lang="en-US" altLang="zh-CN" sz="2400" b="1" dirty="0">
                <a:solidFill>
                  <a:srgbClr val="168E27"/>
                </a:solidFill>
              </a:rPr>
              <a:t>path[</a:t>
            </a:r>
            <a:r>
              <a:rPr lang="en-US" altLang="zh-CN" sz="2400" b="1" dirty="0" err="1">
                <a:solidFill>
                  <a:srgbClr val="168E27"/>
                </a:solidFill>
              </a:rPr>
              <a:t>i</a:t>
            </a:r>
            <a:r>
              <a:rPr lang="en-US" altLang="zh-CN" sz="2400" b="1" dirty="0">
                <a:solidFill>
                  <a:srgbClr val="168E27"/>
                </a:solidFill>
              </a:rPr>
              <a:t>]*/</a:t>
            </a:r>
          </a:p>
          <a:p>
            <a:r>
              <a:rPr lang="en-US" altLang="zh-CN" sz="2400" b="1" dirty="0">
                <a:solidFill>
                  <a:srgbClr val="CC42C9"/>
                </a:solidFill>
              </a:rPr>
              <a:t>      </a:t>
            </a:r>
            <a:r>
              <a:rPr lang="en-US" altLang="zh-CN" sz="2400" b="1" dirty="0" smtClean="0">
                <a:solidFill>
                  <a:srgbClr val="CC42C9"/>
                </a:solidFill>
              </a:rPr>
              <a:t>     </a:t>
            </a:r>
            <a:r>
              <a:rPr lang="en-US" altLang="zh-CN" sz="2400" b="1" dirty="0" smtClean="0">
                <a:solidFill>
                  <a:srgbClr val="000066"/>
                </a:solidFill>
              </a:rPr>
              <a:t>if </a:t>
            </a:r>
            <a:r>
              <a:rPr lang="en-US" altLang="zh-CN" sz="2400" b="1" dirty="0">
                <a:solidFill>
                  <a:srgbClr val="000066"/>
                </a:solidFill>
              </a:rPr>
              <a:t>( dist[</a:t>
            </a:r>
            <a:r>
              <a:rPr lang="en-US" altLang="zh-CN" sz="2400" b="1" dirty="0" err="1">
                <a:solidFill>
                  <a:srgbClr val="000066"/>
                </a:solidFill>
              </a:rPr>
              <a:t>i</a:t>
            </a:r>
            <a:r>
              <a:rPr lang="en-US" altLang="zh-CN" sz="2400" b="1" dirty="0">
                <a:solidFill>
                  <a:srgbClr val="000066"/>
                </a:solidFill>
              </a:rPr>
              <a:t>]&lt;MAX)  </a:t>
            </a:r>
          </a:p>
          <a:p>
            <a:r>
              <a:rPr lang="en-US" altLang="zh-CN" sz="2400" b="1" dirty="0">
                <a:solidFill>
                  <a:srgbClr val="000066"/>
                </a:solidFill>
              </a:rPr>
              <a:t>         </a:t>
            </a:r>
            <a:r>
              <a:rPr lang="en-US" altLang="zh-CN" sz="2400" b="1" dirty="0" smtClean="0">
                <a:solidFill>
                  <a:srgbClr val="000066"/>
                </a:solidFill>
              </a:rPr>
              <a:t>  {    </a:t>
            </a:r>
            <a:r>
              <a:rPr lang="en-US" altLang="zh-CN" sz="2400" b="1" dirty="0" err="1">
                <a:solidFill>
                  <a:srgbClr val="000066"/>
                </a:solidFill>
              </a:rPr>
              <a:t>AddTail</a:t>
            </a:r>
            <a:r>
              <a:rPr lang="en-US" altLang="zh-CN" sz="2400" b="1" dirty="0">
                <a:solidFill>
                  <a:srgbClr val="000066"/>
                </a:solidFill>
              </a:rPr>
              <a:t>(&amp;path[</a:t>
            </a:r>
            <a:r>
              <a:rPr lang="en-US" altLang="zh-CN" sz="2400" b="1" dirty="0" err="1">
                <a:solidFill>
                  <a:srgbClr val="000066"/>
                </a:solidFill>
              </a:rPr>
              <a:t>i</a:t>
            </a:r>
            <a:r>
              <a:rPr lang="en-US" altLang="zh-CN" sz="2400" b="1" dirty="0">
                <a:solidFill>
                  <a:srgbClr val="000066"/>
                </a:solidFill>
              </a:rPr>
              <a:t>],  </a:t>
            </a:r>
            <a:r>
              <a:rPr lang="en-US" altLang="zh-CN" sz="2400" b="1" dirty="0" err="1">
                <a:solidFill>
                  <a:srgbClr val="000066"/>
                </a:solidFill>
              </a:rPr>
              <a:t>g.vexs</a:t>
            </a:r>
            <a:r>
              <a:rPr lang="en-US" altLang="zh-CN" sz="2400" b="1" dirty="0">
                <a:solidFill>
                  <a:srgbClr val="000066"/>
                </a:solidFill>
              </a:rPr>
              <a:t>[v0]);</a:t>
            </a:r>
          </a:p>
          <a:p>
            <a:r>
              <a:rPr lang="en-US" altLang="zh-CN" sz="2400" b="1" dirty="0">
                <a:solidFill>
                  <a:srgbClr val="000066"/>
                </a:solidFill>
              </a:rPr>
              <a:t>           </a:t>
            </a:r>
            <a:r>
              <a:rPr lang="en-US" altLang="zh-CN" sz="2400" b="1" dirty="0" smtClean="0">
                <a:solidFill>
                  <a:srgbClr val="000066"/>
                </a:solidFill>
              </a:rPr>
              <a:t>     </a:t>
            </a:r>
            <a:r>
              <a:rPr lang="en-US" altLang="zh-CN" sz="2400" b="1" dirty="0" err="1" smtClean="0">
                <a:solidFill>
                  <a:srgbClr val="000066"/>
                </a:solidFill>
              </a:rPr>
              <a:t>AddTail</a:t>
            </a:r>
            <a:r>
              <a:rPr lang="en-US" altLang="zh-CN" sz="2400" b="1" dirty="0">
                <a:solidFill>
                  <a:srgbClr val="000066"/>
                </a:solidFill>
              </a:rPr>
              <a:t>(&amp;path[</a:t>
            </a:r>
            <a:r>
              <a:rPr lang="en-US" altLang="zh-CN" sz="2400" b="1" dirty="0" err="1">
                <a:solidFill>
                  <a:srgbClr val="000066"/>
                </a:solidFill>
              </a:rPr>
              <a:t>i</a:t>
            </a:r>
            <a:r>
              <a:rPr lang="en-US" altLang="zh-CN" sz="2400" b="1" dirty="0">
                <a:solidFill>
                  <a:srgbClr val="000066"/>
                </a:solidFill>
              </a:rPr>
              <a:t>],  </a:t>
            </a:r>
            <a:r>
              <a:rPr lang="en-US" altLang="zh-CN" sz="2400" b="1" dirty="0" err="1">
                <a:solidFill>
                  <a:srgbClr val="000066"/>
                </a:solidFill>
              </a:rPr>
              <a:t>g.vexs</a:t>
            </a:r>
            <a:r>
              <a:rPr lang="en-US" altLang="zh-CN" sz="2400" b="1" dirty="0">
                <a:solidFill>
                  <a:srgbClr val="000066"/>
                </a:solidFill>
              </a:rPr>
              <a:t>[</a:t>
            </a:r>
            <a:r>
              <a:rPr lang="en-US" altLang="zh-CN" sz="2400" b="1" dirty="0" err="1">
                <a:solidFill>
                  <a:srgbClr val="000066"/>
                </a:solidFill>
              </a:rPr>
              <a:t>i</a:t>
            </a:r>
            <a:r>
              <a:rPr lang="en-US" altLang="zh-CN" sz="2400" b="1" dirty="0">
                <a:solidFill>
                  <a:srgbClr val="000066"/>
                </a:solidFill>
              </a:rPr>
              <a:t>]);           </a:t>
            </a:r>
            <a:endParaRPr lang="en-US" altLang="zh-CN" sz="2400" b="1" dirty="0" smtClean="0">
              <a:solidFill>
                <a:srgbClr val="000066"/>
              </a:solidFill>
            </a:endParaRPr>
          </a:p>
          <a:p>
            <a:r>
              <a:rPr lang="en-US" altLang="zh-CN" sz="2400" dirty="0" smtClean="0">
                <a:solidFill>
                  <a:srgbClr val="3333CC"/>
                </a:solidFill>
              </a:rPr>
              <a:t>           </a:t>
            </a:r>
            <a:r>
              <a:rPr lang="en-US" altLang="zh-CN" sz="2400" b="1" dirty="0" smtClean="0">
                <a:solidFill>
                  <a:srgbClr val="000066"/>
                </a:solidFill>
              </a:rPr>
              <a:t>}</a:t>
            </a:r>
            <a:endParaRPr lang="en-US" altLang="zh-CN" sz="2400" b="1" dirty="0">
              <a:solidFill>
                <a:srgbClr val="000066"/>
              </a:solidFill>
            </a:endParaRPr>
          </a:p>
          <a:p>
            <a:r>
              <a:rPr lang="en-US" altLang="zh-CN" sz="2400" b="1" dirty="0">
                <a:solidFill>
                  <a:srgbClr val="000066"/>
                </a:solidFill>
              </a:rPr>
              <a:t>       } </a:t>
            </a:r>
          </a:p>
          <a:p>
            <a:r>
              <a:rPr lang="en-US" altLang="zh-CN" sz="2400" b="1" dirty="0">
                <a:solidFill>
                  <a:srgbClr val="000066"/>
                </a:solidFill>
              </a:rPr>
              <a:t>   </a:t>
            </a:r>
            <a:r>
              <a:rPr lang="en-US" altLang="zh-CN" sz="2400" b="1" dirty="0" smtClean="0">
                <a:solidFill>
                  <a:srgbClr val="000066"/>
                </a:solidFill>
              </a:rPr>
              <a:t>   </a:t>
            </a:r>
            <a:r>
              <a:rPr lang="en-US" altLang="zh-CN" sz="2400" b="1" dirty="0" err="1" smtClean="0">
                <a:solidFill>
                  <a:srgbClr val="000066"/>
                </a:solidFill>
              </a:rPr>
              <a:t>InitList</a:t>
            </a:r>
            <a:r>
              <a:rPr lang="en-US" altLang="zh-CN" sz="2400" b="1" dirty="0">
                <a:solidFill>
                  <a:srgbClr val="000066"/>
                </a:solidFill>
              </a:rPr>
              <a:t>(&amp;S);  </a:t>
            </a:r>
            <a:r>
              <a:rPr lang="en-US" altLang="zh-CN" sz="2400" b="1" dirty="0" err="1">
                <a:solidFill>
                  <a:srgbClr val="000066"/>
                </a:solidFill>
              </a:rPr>
              <a:t>AddTail</a:t>
            </a:r>
            <a:r>
              <a:rPr lang="en-US" altLang="zh-CN" sz="2400" b="1" dirty="0">
                <a:solidFill>
                  <a:srgbClr val="000066"/>
                </a:solidFill>
              </a:rPr>
              <a:t>(&amp;S,  </a:t>
            </a:r>
            <a:r>
              <a:rPr lang="en-US" altLang="zh-CN" sz="2400" b="1" dirty="0" err="1">
                <a:solidFill>
                  <a:srgbClr val="000066"/>
                </a:solidFill>
              </a:rPr>
              <a:t>g.vexs</a:t>
            </a:r>
            <a:r>
              <a:rPr lang="en-US" altLang="zh-CN" sz="2400" b="1" dirty="0">
                <a:solidFill>
                  <a:srgbClr val="000066"/>
                </a:solidFill>
              </a:rPr>
              <a:t>[v0]);  </a:t>
            </a:r>
          </a:p>
          <a:p>
            <a:r>
              <a:rPr lang="en-US" altLang="zh-CN" sz="2400" b="1" dirty="0">
                <a:solidFill>
                  <a:srgbClr val="3333CC"/>
                </a:solidFill>
              </a:rPr>
              <a:t>                                                           </a:t>
            </a:r>
            <a:r>
              <a:rPr lang="en-US" altLang="zh-CN" sz="2400" b="1" dirty="0">
                <a:solidFill>
                  <a:srgbClr val="168E27"/>
                </a:solidFill>
              </a:rPr>
              <a:t>/*</a:t>
            </a:r>
            <a:r>
              <a:rPr lang="zh-CN" altLang="en-US" sz="2400" b="1" dirty="0">
                <a:solidFill>
                  <a:srgbClr val="168E27"/>
                </a:solidFill>
              </a:rPr>
              <a:t>初始化 </a:t>
            </a:r>
            <a:r>
              <a:rPr lang="en-US" altLang="zh-CN" sz="2400" b="1" dirty="0">
                <a:solidFill>
                  <a:srgbClr val="168E27"/>
                </a:solidFill>
              </a:rPr>
              <a:t>S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52400" y="482600"/>
            <a:ext cx="8915400" cy="6001643"/>
          </a:xfrm>
          <a:prstGeom prst="rect">
            <a:avLst/>
          </a:prstGeom>
          <a:noFill/>
          <a:ln w="9525">
            <a:noFill/>
            <a:miter lim="800000"/>
            <a:headEnd/>
            <a:tailEnd/>
          </a:ln>
          <a:effectLst/>
        </p:spPr>
        <p:txBody>
          <a:bodyPr>
            <a:spAutoFit/>
          </a:bodyPr>
          <a:lstStyle/>
          <a:p>
            <a:r>
              <a:rPr lang="en-US" altLang="zh-CN" sz="2400" b="1" dirty="0" smtClean="0">
                <a:solidFill>
                  <a:srgbClr val="3333CC"/>
                </a:solidFill>
              </a:rPr>
              <a:t>   for </a:t>
            </a:r>
            <a:r>
              <a:rPr lang="en-US" altLang="zh-CN" sz="2400" b="1" dirty="0">
                <a:solidFill>
                  <a:srgbClr val="3333CC"/>
                </a:solidFill>
              </a:rPr>
              <a:t>( t = 1 ;t&lt;=g.vexnum-1; t++)</a:t>
            </a:r>
          </a:p>
          <a:p>
            <a:r>
              <a:rPr lang="en-US" altLang="zh-CN" sz="2400" b="1" dirty="0">
                <a:solidFill>
                  <a:srgbClr val="3333CC"/>
                </a:solidFill>
              </a:rPr>
              <a:t>  </a:t>
            </a:r>
            <a:r>
              <a:rPr lang="en-US" altLang="zh-CN" sz="2400" b="1" dirty="0" smtClean="0">
                <a:solidFill>
                  <a:srgbClr val="3333CC"/>
                </a:solidFill>
              </a:rPr>
              <a:t> {   </a:t>
            </a:r>
            <a:r>
              <a:rPr lang="en-US" altLang="zh-CN" sz="2400" b="1" dirty="0">
                <a:solidFill>
                  <a:srgbClr val="3333CC"/>
                </a:solidFill>
              </a:rPr>
              <a:t>min=MAX;</a:t>
            </a:r>
          </a:p>
          <a:p>
            <a:r>
              <a:rPr lang="en-US" altLang="zh-CN" sz="2400" b="1" dirty="0">
                <a:solidFill>
                  <a:srgbClr val="000066"/>
                </a:solidFill>
              </a:rPr>
              <a:t>   </a:t>
            </a:r>
            <a:r>
              <a:rPr lang="en-US" altLang="zh-CN" sz="2400" b="1" dirty="0" smtClean="0">
                <a:solidFill>
                  <a:srgbClr val="000066"/>
                </a:solidFill>
              </a:rPr>
              <a:t>     </a:t>
            </a:r>
            <a:r>
              <a:rPr lang="en-US" altLang="zh-CN" sz="2400" b="1" dirty="0">
                <a:solidFill>
                  <a:srgbClr val="000066"/>
                </a:solidFill>
              </a:rPr>
              <a:t>for ( </a:t>
            </a:r>
            <a:r>
              <a:rPr lang="en-US" altLang="zh-CN" sz="2400" b="1" dirty="0" err="1">
                <a:solidFill>
                  <a:srgbClr val="000066"/>
                </a:solidFill>
              </a:rPr>
              <a:t>i</a:t>
            </a:r>
            <a:r>
              <a:rPr lang="en-US" altLang="zh-CN" sz="2400" b="1" dirty="0">
                <a:solidFill>
                  <a:srgbClr val="000066"/>
                </a:solidFill>
              </a:rPr>
              <a:t> =0; </a:t>
            </a:r>
            <a:r>
              <a:rPr lang="en-US" altLang="zh-CN" sz="2400" b="1" dirty="0" err="1">
                <a:solidFill>
                  <a:srgbClr val="000066"/>
                </a:solidFill>
              </a:rPr>
              <a:t>i</a:t>
            </a:r>
            <a:r>
              <a:rPr lang="en-US" altLang="zh-CN" sz="2400" b="1" dirty="0">
                <a:solidFill>
                  <a:srgbClr val="000066"/>
                </a:solidFill>
              </a:rPr>
              <a:t>&lt;</a:t>
            </a:r>
            <a:r>
              <a:rPr lang="en-US" altLang="zh-CN" sz="2400" b="1" dirty="0" err="1">
                <a:solidFill>
                  <a:srgbClr val="000066"/>
                </a:solidFill>
              </a:rPr>
              <a:t>g.vexnum;i</a:t>
            </a:r>
            <a:r>
              <a:rPr lang="en-US" altLang="zh-CN" sz="2400" b="1" dirty="0">
                <a:solidFill>
                  <a:srgbClr val="000066"/>
                </a:solidFill>
              </a:rPr>
              <a:t>++)      </a:t>
            </a:r>
            <a:r>
              <a:rPr lang="en-US" altLang="zh-CN" sz="2400" b="1" dirty="0">
                <a:solidFill>
                  <a:srgbClr val="168E27"/>
                </a:solidFill>
              </a:rPr>
              <a:t>/*</a:t>
            </a:r>
            <a:r>
              <a:rPr lang="zh-CN" altLang="en-US" sz="2400" b="1" dirty="0">
                <a:solidFill>
                  <a:srgbClr val="168E27"/>
                </a:solidFill>
              </a:rPr>
              <a:t>选择下一条最短路径*</a:t>
            </a:r>
            <a:r>
              <a:rPr lang="en-US" altLang="zh-CN" sz="2400" b="1" dirty="0">
                <a:solidFill>
                  <a:srgbClr val="168E27"/>
                </a:solidFill>
              </a:rPr>
              <a:t>/</a:t>
            </a:r>
          </a:p>
          <a:p>
            <a:r>
              <a:rPr lang="en-US" altLang="zh-CN" sz="2400" b="1" dirty="0">
                <a:solidFill>
                  <a:srgbClr val="000066"/>
                </a:solidFill>
              </a:rPr>
              <a:t>         </a:t>
            </a:r>
            <a:r>
              <a:rPr lang="en-US" altLang="zh-CN" sz="2400" b="1" dirty="0" smtClean="0">
                <a:solidFill>
                  <a:srgbClr val="000066"/>
                </a:solidFill>
              </a:rPr>
              <a:t>    </a:t>
            </a:r>
            <a:r>
              <a:rPr lang="en-US" altLang="zh-CN" sz="2400" b="1" dirty="0">
                <a:solidFill>
                  <a:srgbClr val="000066"/>
                </a:solidFill>
              </a:rPr>
              <a:t>if (! Member(g.vex[</a:t>
            </a:r>
            <a:r>
              <a:rPr lang="en-US" altLang="zh-CN" sz="2400" b="1" dirty="0" err="1">
                <a:solidFill>
                  <a:srgbClr val="000066"/>
                </a:solidFill>
              </a:rPr>
              <a:t>i</a:t>
            </a:r>
            <a:r>
              <a:rPr lang="en-US" altLang="zh-CN" sz="2400" b="1" dirty="0">
                <a:solidFill>
                  <a:srgbClr val="000066"/>
                </a:solidFill>
              </a:rPr>
              <a:t>],  s) &amp;&amp; dist[</a:t>
            </a:r>
            <a:r>
              <a:rPr lang="en-US" altLang="zh-CN" sz="2400" b="1" dirty="0" err="1">
                <a:solidFill>
                  <a:srgbClr val="000066"/>
                </a:solidFill>
              </a:rPr>
              <a:t>i</a:t>
            </a:r>
            <a:r>
              <a:rPr lang="en-US" altLang="zh-CN" sz="2400" b="1" dirty="0">
                <a:solidFill>
                  <a:srgbClr val="000066"/>
                </a:solidFill>
              </a:rPr>
              <a:t>]&lt;min )  </a:t>
            </a:r>
          </a:p>
          <a:p>
            <a:r>
              <a:rPr lang="en-US" altLang="zh-CN" sz="2400" b="1" dirty="0">
                <a:solidFill>
                  <a:srgbClr val="000066"/>
                </a:solidFill>
              </a:rPr>
              <a:t>            </a:t>
            </a:r>
            <a:r>
              <a:rPr lang="en-US" altLang="zh-CN" sz="2400" b="1" dirty="0" smtClean="0">
                <a:solidFill>
                  <a:srgbClr val="000066"/>
                </a:solidFill>
              </a:rPr>
              <a:t> { </a:t>
            </a:r>
            <a:r>
              <a:rPr lang="en-US" altLang="zh-CN" sz="2400" dirty="0" smtClean="0">
                <a:solidFill>
                  <a:srgbClr val="000066"/>
                </a:solidFill>
              </a:rPr>
              <a:t>  </a:t>
            </a:r>
            <a:r>
              <a:rPr lang="en-US" altLang="zh-CN" sz="2400" b="1" dirty="0" smtClean="0">
                <a:solidFill>
                  <a:srgbClr val="000066"/>
                </a:solidFill>
              </a:rPr>
              <a:t>   k=</a:t>
            </a:r>
            <a:r>
              <a:rPr lang="en-US" altLang="zh-CN" sz="2400" b="1" dirty="0" err="1" smtClean="0">
                <a:solidFill>
                  <a:srgbClr val="000066"/>
                </a:solidFill>
              </a:rPr>
              <a:t>i</a:t>
            </a:r>
            <a:r>
              <a:rPr lang="en-US" altLang="zh-CN" sz="2400" b="1" dirty="0">
                <a:solidFill>
                  <a:srgbClr val="000066"/>
                </a:solidFill>
              </a:rPr>
              <a:t>;  min=dist[</a:t>
            </a:r>
            <a:r>
              <a:rPr lang="en-US" altLang="zh-CN" sz="2400" b="1" dirty="0" err="1">
                <a:solidFill>
                  <a:srgbClr val="000066"/>
                </a:solidFill>
              </a:rPr>
              <a:t>i</a:t>
            </a:r>
            <a:r>
              <a:rPr lang="en-US" altLang="zh-CN" sz="2400" b="1" dirty="0" smtClean="0">
                <a:solidFill>
                  <a:srgbClr val="000066"/>
                </a:solidFill>
              </a:rPr>
              <a:t>];</a:t>
            </a:r>
          </a:p>
          <a:p>
            <a:r>
              <a:rPr lang="en-US" altLang="zh-CN" sz="2400" dirty="0" smtClean="0">
                <a:solidFill>
                  <a:srgbClr val="000066"/>
                </a:solidFill>
              </a:rPr>
              <a:t>             </a:t>
            </a:r>
            <a:r>
              <a:rPr lang="en-US" altLang="zh-CN" sz="2400" b="1" dirty="0" smtClean="0">
                <a:solidFill>
                  <a:srgbClr val="000066"/>
                </a:solidFill>
              </a:rPr>
              <a:t>}</a:t>
            </a:r>
            <a:endParaRPr lang="en-US" altLang="zh-CN" sz="2400" b="1" dirty="0">
              <a:solidFill>
                <a:srgbClr val="000066"/>
              </a:solidFill>
            </a:endParaRPr>
          </a:p>
          <a:p>
            <a:r>
              <a:rPr lang="en-US" altLang="zh-CN" sz="2400" b="1" dirty="0">
                <a:solidFill>
                  <a:srgbClr val="3333CC"/>
                </a:solidFill>
              </a:rPr>
              <a:t>     </a:t>
            </a:r>
            <a:r>
              <a:rPr lang="en-US" altLang="zh-CN" sz="2400" b="1" dirty="0" smtClean="0">
                <a:solidFill>
                  <a:srgbClr val="3333CC"/>
                </a:solidFill>
              </a:rPr>
              <a:t>   if </a:t>
            </a:r>
            <a:r>
              <a:rPr lang="en-US" altLang="zh-CN" sz="2400" b="1" dirty="0">
                <a:solidFill>
                  <a:srgbClr val="3333CC"/>
                </a:solidFill>
              </a:rPr>
              <a:t>(min==MAX)  return; </a:t>
            </a:r>
          </a:p>
          <a:p>
            <a:r>
              <a:rPr lang="en-US" altLang="zh-CN" sz="2400" b="1" dirty="0">
                <a:solidFill>
                  <a:srgbClr val="3333CC"/>
                </a:solidFill>
              </a:rPr>
              <a:t>     </a:t>
            </a:r>
            <a:r>
              <a:rPr lang="en-US" altLang="zh-CN" sz="2400" b="1" dirty="0" smtClean="0">
                <a:solidFill>
                  <a:srgbClr val="3333CC"/>
                </a:solidFill>
              </a:rPr>
              <a:t>   </a:t>
            </a:r>
            <a:r>
              <a:rPr lang="en-US" altLang="zh-CN" sz="2400" b="1" dirty="0" err="1" smtClean="0">
                <a:solidFill>
                  <a:srgbClr val="3333CC"/>
                </a:solidFill>
              </a:rPr>
              <a:t>AddTail</a:t>
            </a:r>
            <a:r>
              <a:rPr lang="en-US" altLang="zh-CN" sz="2400" b="1" dirty="0">
                <a:solidFill>
                  <a:srgbClr val="3333CC"/>
                </a:solidFill>
              </a:rPr>
              <a:t>(&amp;S,  </a:t>
            </a:r>
            <a:r>
              <a:rPr lang="en-US" altLang="zh-CN" sz="2400" b="1" dirty="0" err="1">
                <a:solidFill>
                  <a:srgbClr val="3333CC"/>
                </a:solidFill>
              </a:rPr>
              <a:t>g.vexs</a:t>
            </a:r>
            <a:r>
              <a:rPr lang="en-US" altLang="zh-CN" sz="2400" b="1" dirty="0">
                <a:solidFill>
                  <a:srgbClr val="3333CC"/>
                </a:solidFill>
              </a:rPr>
              <a:t>[k]);                           </a:t>
            </a:r>
            <a:r>
              <a:rPr lang="en-US" altLang="zh-CN" sz="2400" b="1" dirty="0">
                <a:solidFill>
                  <a:srgbClr val="168E27"/>
                </a:solidFill>
              </a:rPr>
              <a:t>/*</a:t>
            </a:r>
            <a:r>
              <a:rPr lang="zh-CN" altLang="en-US" sz="2400" b="1" dirty="0">
                <a:solidFill>
                  <a:srgbClr val="168E27"/>
                </a:solidFill>
              </a:rPr>
              <a:t>修正 </a:t>
            </a:r>
            <a:r>
              <a:rPr lang="en-US" altLang="zh-CN" sz="2400" b="1" dirty="0">
                <a:solidFill>
                  <a:srgbClr val="168E27"/>
                </a:solidFill>
              </a:rPr>
              <a:t>S */</a:t>
            </a:r>
            <a:endParaRPr lang="en-US" altLang="zh-CN" sz="2400" b="1" dirty="0">
              <a:solidFill>
                <a:srgbClr val="3333CC"/>
              </a:solidFill>
            </a:endParaRPr>
          </a:p>
          <a:p>
            <a:r>
              <a:rPr lang="en-US" altLang="zh-CN" sz="2400" b="1" dirty="0">
                <a:solidFill>
                  <a:srgbClr val="000066"/>
                </a:solidFill>
              </a:rPr>
              <a:t>     </a:t>
            </a:r>
            <a:r>
              <a:rPr lang="en-US" altLang="zh-CN" sz="2400" b="1" dirty="0" smtClean="0">
                <a:solidFill>
                  <a:srgbClr val="000066"/>
                </a:solidFill>
              </a:rPr>
              <a:t>   for </a:t>
            </a:r>
            <a:r>
              <a:rPr lang="en-US" altLang="zh-CN" sz="2400" b="1" dirty="0">
                <a:solidFill>
                  <a:srgbClr val="000066"/>
                </a:solidFill>
              </a:rPr>
              <a:t>( </a:t>
            </a:r>
            <a:r>
              <a:rPr lang="en-US" altLang="zh-CN" sz="2400" b="1" dirty="0" err="1">
                <a:solidFill>
                  <a:srgbClr val="000066"/>
                </a:solidFill>
              </a:rPr>
              <a:t>i</a:t>
            </a:r>
            <a:r>
              <a:rPr lang="en-US" altLang="zh-CN" sz="2400" b="1" dirty="0">
                <a:solidFill>
                  <a:srgbClr val="000066"/>
                </a:solidFill>
              </a:rPr>
              <a:t> =0; </a:t>
            </a:r>
            <a:r>
              <a:rPr lang="en-US" altLang="zh-CN" sz="2400" b="1" dirty="0" err="1">
                <a:solidFill>
                  <a:srgbClr val="000066"/>
                </a:solidFill>
              </a:rPr>
              <a:t>i</a:t>
            </a:r>
            <a:r>
              <a:rPr lang="en-US" altLang="zh-CN" sz="2400" b="1" dirty="0">
                <a:solidFill>
                  <a:srgbClr val="000066"/>
                </a:solidFill>
              </a:rPr>
              <a:t>&lt;</a:t>
            </a:r>
            <a:r>
              <a:rPr lang="en-US" altLang="zh-CN" sz="2400" b="1" dirty="0" err="1">
                <a:solidFill>
                  <a:srgbClr val="000066"/>
                </a:solidFill>
              </a:rPr>
              <a:t>g.vexnum</a:t>
            </a:r>
            <a:r>
              <a:rPr lang="en-US" altLang="zh-CN" sz="2400" b="1" dirty="0">
                <a:solidFill>
                  <a:srgbClr val="000066"/>
                </a:solidFill>
              </a:rPr>
              <a:t>; </a:t>
            </a:r>
            <a:r>
              <a:rPr lang="en-US" altLang="zh-CN" sz="2400" b="1" dirty="0" err="1">
                <a:solidFill>
                  <a:srgbClr val="000066"/>
                </a:solidFill>
              </a:rPr>
              <a:t>i</a:t>
            </a:r>
            <a:r>
              <a:rPr lang="en-US" altLang="zh-CN" sz="2400" b="1" dirty="0">
                <a:solidFill>
                  <a:srgbClr val="000066"/>
                </a:solidFill>
              </a:rPr>
              <a:t>++)      </a:t>
            </a:r>
            <a:r>
              <a:rPr lang="en-US" altLang="zh-CN" sz="2400" dirty="0">
                <a:solidFill>
                  <a:srgbClr val="168E27"/>
                </a:solidFill>
              </a:rPr>
              <a:t>/*</a:t>
            </a:r>
            <a:r>
              <a:rPr lang="zh-CN" altLang="en-US" sz="2400" dirty="0">
                <a:solidFill>
                  <a:srgbClr val="168E27"/>
                </a:solidFill>
              </a:rPr>
              <a:t>修正</a:t>
            </a:r>
            <a:r>
              <a:rPr lang="en-US" altLang="zh-CN" sz="2400" dirty="0">
                <a:solidFill>
                  <a:srgbClr val="168E27"/>
                </a:solidFill>
              </a:rPr>
              <a:t>dist[</a:t>
            </a:r>
            <a:r>
              <a:rPr lang="en-US" altLang="zh-CN" sz="2400" dirty="0" err="1">
                <a:solidFill>
                  <a:srgbClr val="168E27"/>
                </a:solidFill>
              </a:rPr>
              <a:t>i</a:t>
            </a:r>
            <a:r>
              <a:rPr lang="en-US" altLang="zh-CN" sz="2400" dirty="0">
                <a:solidFill>
                  <a:srgbClr val="168E27"/>
                </a:solidFill>
              </a:rPr>
              <a:t>]</a:t>
            </a:r>
            <a:r>
              <a:rPr lang="zh-CN" altLang="en-US" sz="2400" dirty="0">
                <a:solidFill>
                  <a:srgbClr val="168E27"/>
                </a:solidFill>
              </a:rPr>
              <a:t>及</a:t>
            </a:r>
            <a:r>
              <a:rPr lang="en-US" altLang="zh-CN" sz="2400" dirty="0">
                <a:solidFill>
                  <a:srgbClr val="168E27"/>
                </a:solidFill>
              </a:rPr>
              <a:t>path[</a:t>
            </a:r>
            <a:r>
              <a:rPr lang="en-US" altLang="zh-CN" sz="2400" dirty="0" err="1">
                <a:solidFill>
                  <a:srgbClr val="168E27"/>
                </a:solidFill>
              </a:rPr>
              <a:t>i</a:t>
            </a:r>
            <a:r>
              <a:rPr lang="en-US" altLang="zh-CN" sz="2400" dirty="0">
                <a:solidFill>
                  <a:srgbClr val="168E27"/>
                </a:solidFill>
              </a:rPr>
              <a:t>]*/</a:t>
            </a:r>
          </a:p>
          <a:p>
            <a:r>
              <a:rPr lang="en-US" altLang="zh-CN" sz="2400" b="1" dirty="0">
                <a:solidFill>
                  <a:srgbClr val="000066"/>
                </a:solidFill>
              </a:rPr>
              <a:t>        </a:t>
            </a:r>
            <a:r>
              <a:rPr lang="en-US" altLang="zh-CN" sz="2400" b="1" dirty="0" smtClean="0">
                <a:solidFill>
                  <a:srgbClr val="000066"/>
                </a:solidFill>
              </a:rPr>
              <a:t>    if </a:t>
            </a:r>
            <a:r>
              <a:rPr lang="en-US" altLang="zh-CN" sz="2400" b="1" dirty="0">
                <a:solidFill>
                  <a:srgbClr val="000066"/>
                </a:solidFill>
                <a:latin typeface="Arial Narrow" pitchFamily="34" charset="0"/>
              </a:rPr>
              <a:t>( !Member(g.vex[</a:t>
            </a:r>
            <a:r>
              <a:rPr lang="en-US" altLang="zh-CN" sz="2400" b="1" dirty="0" err="1">
                <a:solidFill>
                  <a:srgbClr val="000066"/>
                </a:solidFill>
                <a:latin typeface="Arial Narrow" pitchFamily="34" charset="0"/>
              </a:rPr>
              <a:t>i</a:t>
            </a:r>
            <a:r>
              <a:rPr lang="en-US" altLang="zh-CN" sz="2400" b="1" dirty="0">
                <a:solidFill>
                  <a:srgbClr val="000066"/>
                </a:solidFill>
                <a:latin typeface="Arial Narrow" pitchFamily="34" charset="0"/>
              </a:rPr>
              <a:t>],S) &amp;&amp; (dist[k]+</a:t>
            </a:r>
            <a:r>
              <a:rPr lang="en-US" altLang="zh-CN" sz="2400" b="1" dirty="0" err="1">
                <a:solidFill>
                  <a:srgbClr val="000066"/>
                </a:solidFill>
                <a:latin typeface="Arial Narrow" pitchFamily="34" charset="0"/>
              </a:rPr>
              <a:t>g.arcs</a:t>
            </a:r>
            <a:r>
              <a:rPr lang="en-US" altLang="zh-CN" sz="2400" b="1" dirty="0">
                <a:solidFill>
                  <a:srgbClr val="000066"/>
                </a:solidFill>
                <a:latin typeface="Arial Narrow" pitchFamily="34" charset="0"/>
              </a:rPr>
              <a:t>[k][</a:t>
            </a:r>
            <a:r>
              <a:rPr lang="en-US" altLang="zh-CN" sz="2400" b="1" dirty="0" err="1">
                <a:solidFill>
                  <a:srgbClr val="000066"/>
                </a:solidFill>
                <a:latin typeface="Arial Narrow" pitchFamily="34" charset="0"/>
              </a:rPr>
              <a:t>i</a:t>
            </a:r>
            <a:r>
              <a:rPr lang="en-US" altLang="zh-CN" sz="2400" b="1" dirty="0">
                <a:solidFill>
                  <a:srgbClr val="000066"/>
                </a:solidFill>
                <a:latin typeface="Arial Narrow" pitchFamily="34" charset="0"/>
              </a:rPr>
              <a:t>] &lt; dist[</a:t>
            </a:r>
            <a:r>
              <a:rPr lang="en-US" altLang="zh-CN" sz="2400" b="1" dirty="0" err="1">
                <a:solidFill>
                  <a:srgbClr val="000066"/>
                </a:solidFill>
                <a:latin typeface="Arial Narrow" pitchFamily="34" charset="0"/>
              </a:rPr>
              <a:t>i</a:t>
            </a:r>
            <a:r>
              <a:rPr lang="en-US" altLang="zh-CN" sz="2400" b="1" dirty="0">
                <a:solidFill>
                  <a:srgbClr val="000066"/>
                </a:solidFill>
                <a:latin typeface="Arial Narrow" pitchFamily="34" charset="0"/>
              </a:rPr>
              <a:t>]))</a:t>
            </a:r>
          </a:p>
          <a:p>
            <a:r>
              <a:rPr lang="en-US" altLang="zh-CN" sz="2400" b="1" dirty="0">
                <a:solidFill>
                  <a:srgbClr val="000066"/>
                </a:solidFill>
              </a:rPr>
              <a:t>          </a:t>
            </a:r>
            <a:r>
              <a:rPr lang="en-US" altLang="zh-CN" sz="2400" b="1" dirty="0" smtClean="0">
                <a:solidFill>
                  <a:srgbClr val="000066"/>
                </a:solidFill>
              </a:rPr>
              <a:t>  {    dist[</a:t>
            </a:r>
            <a:r>
              <a:rPr lang="en-US" altLang="zh-CN" sz="2400" b="1" dirty="0" err="1" smtClean="0">
                <a:solidFill>
                  <a:srgbClr val="000066"/>
                </a:solidFill>
              </a:rPr>
              <a:t>i</a:t>
            </a:r>
            <a:r>
              <a:rPr lang="en-US" altLang="zh-CN" sz="2400" b="1" dirty="0">
                <a:solidFill>
                  <a:srgbClr val="000066"/>
                </a:solidFill>
              </a:rPr>
              <a:t>]=dist[k]+ </a:t>
            </a:r>
            <a:r>
              <a:rPr lang="en-US" altLang="zh-CN" sz="2400" b="1" dirty="0" err="1">
                <a:solidFill>
                  <a:srgbClr val="000066"/>
                </a:solidFill>
              </a:rPr>
              <a:t>g.arcs</a:t>
            </a:r>
            <a:r>
              <a:rPr lang="en-US" altLang="zh-CN" sz="2400" b="1" dirty="0">
                <a:solidFill>
                  <a:srgbClr val="000066"/>
                </a:solidFill>
              </a:rPr>
              <a:t> [k][</a:t>
            </a:r>
            <a:r>
              <a:rPr lang="en-US" altLang="zh-CN" sz="2400" b="1" dirty="0" err="1">
                <a:solidFill>
                  <a:srgbClr val="000066"/>
                </a:solidFill>
              </a:rPr>
              <a:t>i</a:t>
            </a:r>
            <a:r>
              <a:rPr lang="en-US" altLang="zh-CN" sz="2400" b="1" dirty="0">
                <a:solidFill>
                  <a:srgbClr val="000066"/>
                </a:solidFill>
              </a:rPr>
              <a:t>];</a:t>
            </a:r>
          </a:p>
          <a:p>
            <a:r>
              <a:rPr lang="en-US" altLang="zh-CN" sz="2400" b="1" dirty="0">
                <a:solidFill>
                  <a:srgbClr val="000066"/>
                </a:solidFill>
              </a:rPr>
              <a:t>            </a:t>
            </a:r>
            <a:r>
              <a:rPr lang="en-US" altLang="zh-CN" sz="2400" b="1" dirty="0" smtClean="0">
                <a:solidFill>
                  <a:srgbClr val="000066"/>
                </a:solidFill>
              </a:rPr>
              <a:t>     path[</a:t>
            </a:r>
            <a:r>
              <a:rPr lang="en-US" altLang="zh-CN" sz="2400" b="1" dirty="0" err="1" smtClean="0">
                <a:solidFill>
                  <a:srgbClr val="000066"/>
                </a:solidFill>
              </a:rPr>
              <a:t>i</a:t>
            </a:r>
            <a:r>
              <a:rPr lang="en-US" altLang="zh-CN" sz="2400" b="1" dirty="0">
                <a:solidFill>
                  <a:srgbClr val="000066"/>
                </a:solidFill>
              </a:rPr>
              <a:t>]=path[k];  </a:t>
            </a:r>
            <a:endParaRPr lang="en-US" altLang="zh-CN" sz="2400" b="1" dirty="0" smtClean="0">
              <a:solidFill>
                <a:srgbClr val="000066"/>
              </a:solidFill>
            </a:endParaRPr>
          </a:p>
          <a:p>
            <a:r>
              <a:rPr lang="en-US" altLang="zh-CN" sz="2400" dirty="0" smtClean="0">
                <a:solidFill>
                  <a:srgbClr val="000066"/>
                </a:solidFill>
              </a:rPr>
              <a:t>                 </a:t>
            </a:r>
            <a:r>
              <a:rPr lang="en-US" altLang="zh-CN" sz="2400" b="1" dirty="0" err="1" smtClean="0">
                <a:solidFill>
                  <a:srgbClr val="000066"/>
                </a:solidFill>
              </a:rPr>
              <a:t>AddTail</a:t>
            </a:r>
            <a:r>
              <a:rPr lang="en-US" altLang="zh-CN" sz="2400" b="1" dirty="0">
                <a:solidFill>
                  <a:srgbClr val="000066"/>
                </a:solidFill>
              </a:rPr>
              <a:t>(&amp;path[</a:t>
            </a:r>
            <a:r>
              <a:rPr lang="en-US" altLang="zh-CN" sz="2400" b="1" dirty="0" err="1">
                <a:solidFill>
                  <a:srgbClr val="000066"/>
                </a:solidFill>
              </a:rPr>
              <a:t>i</a:t>
            </a:r>
            <a:r>
              <a:rPr lang="en-US" altLang="zh-CN" sz="2400" b="1" dirty="0">
                <a:solidFill>
                  <a:srgbClr val="000066"/>
                </a:solidFill>
              </a:rPr>
              <a:t>],  </a:t>
            </a:r>
            <a:r>
              <a:rPr lang="en-US" altLang="zh-CN" sz="2400" b="1" dirty="0" err="1">
                <a:solidFill>
                  <a:srgbClr val="000066"/>
                </a:solidFill>
              </a:rPr>
              <a:t>g.vexs</a:t>
            </a:r>
            <a:r>
              <a:rPr lang="en-US" altLang="zh-CN" sz="2400" b="1" dirty="0">
                <a:solidFill>
                  <a:srgbClr val="000066"/>
                </a:solidFill>
              </a:rPr>
              <a:t>[</a:t>
            </a:r>
            <a:r>
              <a:rPr lang="en-US" altLang="zh-CN" sz="2400" b="1" dirty="0" err="1">
                <a:solidFill>
                  <a:srgbClr val="000066"/>
                </a:solidFill>
              </a:rPr>
              <a:t>i</a:t>
            </a:r>
            <a:r>
              <a:rPr lang="en-US" altLang="zh-CN" sz="2400" b="1" dirty="0">
                <a:solidFill>
                  <a:srgbClr val="000066"/>
                </a:solidFill>
              </a:rPr>
              <a:t>]); </a:t>
            </a:r>
            <a:endParaRPr lang="en-US" altLang="zh-CN" sz="2400" b="1" dirty="0" smtClean="0">
              <a:solidFill>
                <a:srgbClr val="000066"/>
              </a:solidFill>
            </a:endParaRPr>
          </a:p>
          <a:p>
            <a:r>
              <a:rPr lang="en-US" altLang="zh-CN" sz="2400" dirty="0" smtClean="0">
                <a:solidFill>
                  <a:srgbClr val="CC42C9"/>
                </a:solidFill>
              </a:rPr>
              <a:t>            </a:t>
            </a:r>
            <a:r>
              <a:rPr lang="en-US" altLang="zh-CN" sz="2400" b="1" dirty="0" smtClean="0">
                <a:solidFill>
                  <a:srgbClr val="CC42C9"/>
                </a:solidFill>
              </a:rPr>
              <a:t>}</a:t>
            </a:r>
            <a:r>
              <a:rPr lang="en-US" altLang="zh-CN" sz="2400" b="1" dirty="0" smtClean="0">
                <a:solidFill>
                  <a:srgbClr val="3333CC"/>
                </a:solidFill>
              </a:rPr>
              <a:t>                                      </a:t>
            </a:r>
            <a:r>
              <a:rPr lang="en-US" altLang="zh-CN" sz="2400" b="1" dirty="0">
                <a:solidFill>
                  <a:srgbClr val="168E27"/>
                </a:solidFill>
              </a:rPr>
              <a:t>/* path[</a:t>
            </a:r>
            <a:r>
              <a:rPr lang="en-US" altLang="zh-CN" sz="2400" b="1" dirty="0" err="1">
                <a:solidFill>
                  <a:srgbClr val="168E27"/>
                </a:solidFill>
              </a:rPr>
              <a:t>i</a:t>
            </a:r>
            <a:r>
              <a:rPr lang="en-US" altLang="zh-CN" sz="2400" b="1" dirty="0">
                <a:solidFill>
                  <a:srgbClr val="168E27"/>
                </a:solidFill>
              </a:rPr>
              <a:t>]=path[k]∪{Vi} */</a:t>
            </a:r>
          </a:p>
          <a:p>
            <a:r>
              <a:rPr lang="en-US" altLang="zh-CN" sz="2400" b="1" dirty="0">
                <a:solidFill>
                  <a:srgbClr val="3333CC"/>
                </a:solidFill>
              </a:rPr>
              <a:t>     }</a:t>
            </a:r>
          </a:p>
          <a:p>
            <a:r>
              <a:rPr lang="en-US" altLang="zh-CN" sz="2400" b="1" dirty="0">
                <a:solidFill>
                  <a:srgbClr val="3333CC"/>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Text Box 3"/>
          <p:cNvSpPr txBox="1">
            <a:spLocks noChangeArrowheads="1"/>
          </p:cNvSpPr>
          <p:nvPr/>
        </p:nvSpPr>
        <p:spPr bwMode="auto">
          <a:xfrm>
            <a:off x="681038" y="2357430"/>
            <a:ext cx="8462962" cy="1387880"/>
          </a:xfrm>
          <a:prstGeom prst="rect">
            <a:avLst/>
          </a:prstGeom>
          <a:noFill/>
          <a:ln w="12700" cap="sq">
            <a:noFill/>
            <a:miter lim="800000"/>
            <a:headEnd type="none" w="sm" len="sm"/>
            <a:tailEnd type="none" w="sm" len="sm"/>
          </a:ln>
          <a:effectLst/>
        </p:spPr>
        <p:txBody>
          <a:bodyPr>
            <a:spAutoFit/>
          </a:bodyPr>
          <a:lstStyle/>
          <a:p>
            <a:pPr>
              <a:lnSpc>
                <a:spcPct val="140000"/>
              </a:lnSpc>
            </a:pPr>
            <a:r>
              <a:rPr lang="zh-CN" altLang="en-US" sz="3200" b="1" dirty="0">
                <a:solidFill>
                  <a:srgbClr val="0000FF"/>
                </a:solidFill>
                <a:latin typeface="楷体_GB2312" pitchFamily="49" charset="-122"/>
                <a:ea typeface="楷体_GB2312" pitchFamily="49" charset="-122"/>
              </a:rPr>
              <a:t>方法</a:t>
            </a:r>
            <a:r>
              <a:rPr lang="en-US" altLang="zh-CN" sz="3200" b="1" dirty="0">
                <a:solidFill>
                  <a:srgbClr val="0000FF"/>
                </a:solidFill>
                <a:latin typeface="楷体_GB2312" pitchFamily="49" charset="-122"/>
                <a:ea typeface="楷体_GB2312" pitchFamily="49" charset="-122"/>
              </a:rPr>
              <a:t>1</a:t>
            </a:r>
            <a:r>
              <a:rPr lang="zh-CN" altLang="en-US" sz="3200" b="1" dirty="0">
                <a:solidFill>
                  <a:srgbClr val="0000FF"/>
                </a:solidFill>
                <a:latin typeface="楷体_GB2312" pitchFamily="49" charset="-122"/>
                <a:ea typeface="楷体_GB2312" pitchFamily="49" charset="-122"/>
              </a:rPr>
              <a:t>、利用</a:t>
            </a:r>
            <a:r>
              <a:rPr lang="zh-CN" altLang="en-US" sz="3200" b="1" dirty="0">
                <a:solidFill>
                  <a:srgbClr val="990033"/>
                </a:solidFill>
                <a:ea typeface="楷体_GB2312" pitchFamily="49" charset="-122"/>
              </a:rPr>
              <a:t>迪杰斯特拉</a:t>
            </a:r>
            <a:r>
              <a:rPr lang="en-US" altLang="zh-CN" sz="3200" b="1" dirty="0" err="1">
                <a:solidFill>
                  <a:srgbClr val="990033"/>
                </a:solidFill>
                <a:ea typeface="楷体_GB2312" pitchFamily="49" charset="-122"/>
              </a:rPr>
              <a:t>Dijkstra</a:t>
            </a:r>
            <a:r>
              <a:rPr lang="zh-CN" altLang="en-US" sz="3200" b="1" dirty="0">
                <a:solidFill>
                  <a:srgbClr val="0000FF"/>
                </a:solidFill>
                <a:latin typeface="楷体_GB2312" pitchFamily="49" charset="-122"/>
                <a:ea typeface="楷体_GB2312" pitchFamily="49" charset="-122"/>
              </a:rPr>
              <a:t>算法</a:t>
            </a:r>
            <a:endParaRPr lang="zh-CN" altLang="en-US" sz="3200" dirty="0">
              <a:solidFill>
                <a:srgbClr val="0000FF"/>
              </a:solidFill>
              <a:latin typeface="楷体_GB2312" pitchFamily="49" charset="-122"/>
              <a:ea typeface="楷体_GB2312" pitchFamily="49" charset="-122"/>
            </a:endParaRPr>
          </a:p>
          <a:p>
            <a:pPr>
              <a:lnSpc>
                <a:spcPct val="140000"/>
              </a:lnSpc>
            </a:pPr>
            <a:r>
              <a:rPr lang="zh-CN" altLang="en-US" sz="3200" b="1" dirty="0">
                <a:solidFill>
                  <a:srgbClr val="0000FF"/>
                </a:solidFill>
                <a:latin typeface="楷体_GB2312" pitchFamily="49" charset="-122"/>
                <a:ea typeface="楷体_GB2312" pitchFamily="49" charset="-122"/>
              </a:rPr>
              <a:t>方法</a:t>
            </a:r>
            <a:r>
              <a:rPr lang="en-US" altLang="zh-CN" sz="3200" b="1" dirty="0">
                <a:solidFill>
                  <a:srgbClr val="0000FF"/>
                </a:solidFill>
                <a:latin typeface="楷体_GB2312" pitchFamily="49" charset="-122"/>
                <a:ea typeface="楷体_GB2312" pitchFamily="49" charset="-122"/>
              </a:rPr>
              <a:t>2</a:t>
            </a:r>
            <a:r>
              <a:rPr lang="zh-CN" altLang="en-US" sz="3200" b="1" dirty="0">
                <a:solidFill>
                  <a:srgbClr val="0000FF"/>
                </a:solidFill>
                <a:latin typeface="楷体_GB2312" pitchFamily="49" charset="-122"/>
                <a:ea typeface="楷体_GB2312" pitchFamily="49" charset="-122"/>
              </a:rPr>
              <a:t>、弗洛伊德</a:t>
            </a:r>
            <a:r>
              <a:rPr lang="en-US" altLang="zh-CN" sz="3200" b="1" dirty="0">
                <a:solidFill>
                  <a:srgbClr val="0000FF"/>
                </a:solidFill>
                <a:ea typeface="楷体_GB2312" pitchFamily="49" charset="-122"/>
              </a:rPr>
              <a:t>Floyd</a:t>
            </a:r>
            <a:r>
              <a:rPr lang="zh-CN" altLang="en-US" sz="3200" b="1" dirty="0">
                <a:solidFill>
                  <a:srgbClr val="0000FF"/>
                </a:solidFill>
                <a:latin typeface="楷体_GB2312" pitchFamily="49" charset="-122"/>
                <a:ea typeface="楷体_GB2312" pitchFamily="49" charset="-122"/>
              </a:rPr>
              <a:t>算法</a:t>
            </a:r>
          </a:p>
        </p:txBody>
      </p:sp>
      <p:sp>
        <p:nvSpPr>
          <p:cNvPr id="269316" name="Text Box 4"/>
          <p:cNvSpPr txBox="1">
            <a:spLocks noChangeArrowheads="1"/>
          </p:cNvSpPr>
          <p:nvPr/>
        </p:nvSpPr>
        <p:spPr bwMode="auto">
          <a:xfrm>
            <a:off x="571472" y="4071942"/>
            <a:ext cx="8305800" cy="1384995"/>
          </a:xfrm>
          <a:prstGeom prst="rect">
            <a:avLst/>
          </a:prstGeom>
          <a:noFill/>
          <a:ln w="12700" cap="sq">
            <a:noFill/>
            <a:miter lim="800000"/>
            <a:headEnd type="none" w="sm" len="sm"/>
            <a:tailEnd type="none" w="sm" len="sm"/>
          </a:ln>
          <a:effectLst/>
        </p:spPr>
        <p:txBody>
          <a:bodyPr>
            <a:spAutoFit/>
          </a:bodyPr>
          <a:lstStyle/>
          <a:p>
            <a:r>
              <a:rPr lang="zh-CN" altLang="en-US" b="1" dirty="0">
                <a:solidFill>
                  <a:srgbClr val="000066"/>
                </a:solidFill>
                <a:latin typeface="楷体_GB2312" pitchFamily="49" charset="-122"/>
              </a:rPr>
              <a:t>弗洛伊德算法的基本思想是： </a:t>
            </a:r>
          </a:p>
          <a:p>
            <a:r>
              <a:rPr lang="zh-CN" altLang="en-US" b="1" dirty="0">
                <a:solidFill>
                  <a:srgbClr val="800000"/>
                </a:solidFill>
                <a:latin typeface="楷体_GB2312" pitchFamily="49" charset="-122"/>
              </a:rPr>
              <a:t>    从</a:t>
            </a:r>
            <a:r>
              <a:rPr lang="en-US" altLang="zh-CN" b="1" dirty="0">
                <a:solidFill>
                  <a:srgbClr val="800000"/>
                </a:solidFill>
                <a:latin typeface="楷体_GB2312" pitchFamily="49" charset="-122"/>
              </a:rPr>
              <a:t>v</a:t>
            </a:r>
            <a:r>
              <a:rPr lang="en-US" altLang="zh-CN" b="1" baseline="-25000" dirty="0">
                <a:solidFill>
                  <a:srgbClr val="800000"/>
                </a:solidFill>
                <a:latin typeface="楷体_GB2312" pitchFamily="49" charset="-122"/>
              </a:rPr>
              <a:t>i</a:t>
            </a:r>
            <a:r>
              <a:rPr lang="zh-CN" altLang="en-US" b="1" dirty="0">
                <a:solidFill>
                  <a:srgbClr val="800000"/>
                </a:solidFill>
                <a:latin typeface="楷体_GB2312" pitchFamily="49" charset="-122"/>
              </a:rPr>
              <a:t>到</a:t>
            </a:r>
            <a:r>
              <a:rPr lang="en-US" altLang="zh-CN" b="1" dirty="0" err="1">
                <a:solidFill>
                  <a:srgbClr val="800000"/>
                </a:solidFill>
                <a:latin typeface="楷体_GB2312" pitchFamily="49" charset="-122"/>
              </a:rPr>
              <a:t>v</a:t>
            </a:r>
            <a:r>
              <a:rPr lang="en-US" altLang="zh-CN" b="1" baseline="-25000" dirty="0" err="1">
                <a:solidFill>
                  <a:srgbClr val="800000"/>
                </a:solidFill>
                <a:latin typeface="楷体_GB2312" pitchFamily="49" charset="-122"/>
              </a:rPr>
              <a:t>j</a:t>
            </a:r>
            <a:r>
              <a:rPr lang="zh-CN" altLang="en-US" b="1" dirty="0">
                <a:solidFill>
                  <a:srgbClr val="800000"/>
                </a:solidFill>
                <a:latin typeface="楷体_GB2312" pitchFamily="49" charset="-122"/>
              </a:rPr>
              <a:t>的所有可能存在的路径中，选出一条长度最短的路径。</a:t>
            </a:r>
          </a:p>
        </p:txBody>
      </p:sp>
      <p:sp>
        <p:nvSpPr>
          <p:cNvPr id="12"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13"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4"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5"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6"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smtClean="0"/>
              <a:t>4.</a:t>
            </a:r>
            <a:r>
              <a:rPr lang="zh-CN" altLang="en-US" dirty="0" smtClean="0"/>
              <a:t>最短路径</a:t>
            </a:r>
            <a:endParaRPr lang="zh-CN" altLang="en-US" dirty="0"/>
          </a:p>
        </p:txBody>
      </p:sp>
      <p:sp>
        <p:nvSpPr>
          <p:cNvPr id="17" name="Text Box 10"/>
          <p:cNvSpPr txBox="1">
            <a:spLocks noChangeArrowheads="1"/>
          </p:cNvSpPr>
          <p:nvPr/>
        </p:nvSpPr>
        <p:spPr bwMode="auto">
          <a:xfrm>
            <a:off x="3643306" y="1571612"/>
            <a:ext cx="5643570" cy="463846"/>
          </a:xfrm>
          <a:prstGeom prst="rect">
            <a:avLst/>
          </a:prstGeom>
          <a:noFill/>
          <a:ln w="31750" algn="ctr">
            <a:noFill/>
            <a:miter lim="800000"/>
            <a:headEnd/>
            <a:tailEnd/>
          </a:ln>
          <a:effectLst/>
        </p:spPr>
        <p:txBody>
          <a:bodyPr wrap="square" lIns="90000" tIns="46800" rIns="90000" bIns="46800">
            <a:spAutoFit/>
          </a:bodyPr>
          <a:lstStyle/>
          <a:p>
            <a:r>
              <a:rPr lang="en-US" altLang="zh-CN" sz="2400" dirty="0" smtClean="0">
                <a:solidFill>
                  <a:srgbClr val="000066"/>
                </a:solidFill>
              </a:rPr>
              <a:t>②</a:t>
            </a:r>
            <a:r>
              <a:rPr lang="zh-CN" altLang="en-US" sz="2400" dirty="0" smtClean="0">
                <a:solidFill>
                  <a:srgbClr val="000066"/>
                </a:solidFill>
              </a:rPr>
              <a:t>求</a:t>
            </a:r>
            <a:r>
              <a:rPr lang="zh-CN" altLang="en-US" sz="2400" dirty="0" smtClean="0"/>
              <a:t>每一对顶点之间的最短路径</a:t>
            </a: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 calcmode="lin" valueType="num">
                                      <p:cBhvr additive="base">
                                        <p:cTn id="7" dur="500" fill="hold"/>
                                        <p:tgtEl>
                                          <p:spTgt spid="269315"/>
                                        </p:tgtEl>
                                        <p:attrNameLst>
                                          <p:attrName>ppt_x</p:attrName>
                                        </p:attrNameLst>
                                      </p:cBhvr>
                                      <p:tavLst>
                                        <p:tav tm="0">
                                          <p:val>
                                            <p:strVal val="0-#ppt_w/2"/>
                                          </p:val>
                                        </p:tav>
                                        <p:tav tm="100000">
                                          <p:val>
                                            <p:strVal val="#ppt_x"/>
                                          </p:val>
                                        </p:tav>
                                      </p:tavLst>
                                    </p:anim>
                                    <p:anim calcmode="lin" valueType="num">
                                      <p:cBhvr additive="base">
                                        <p:cTn id="8" dur="500" fill="hold"/>
                                        <p:tgtEl>
                                          <p:spTgt spid="2693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269316"/>
                                        </p:tgtEl>
                                        <p:attrNameLst>
                                          <p:attrName>style.visibility</p:attrName>
                                        </p:attrNameLst>
                                      </p:cBhvr>
                                      <p:to>
                                        <p:strVal val="visible"/>
                                      </p:to>
                                    </p:set>
                                    <p:animEffect transition="in" filter="blinds(vertical)">
                                      <p:cBhvr>
                                        <p:cTn id="13" dur="500"/>
                                        <p:tgtEl>
                                          <p:spTgt spid="269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utoUpdateAnimBg="0"/>
      <p:bldP spid="269316"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152400" y="131763"/>
            <a:ext cx="8839200" cy="5278437"/>
          </a:xfrm>
          <a:prstGeom prst="rect">
            <a:avLst/>
          </a:prstGeom>
          <a:solidFill>
            <a:srgbClr val="CCFFFF"/>
          </a:solidFill>
          <a:ln w="25400" cap="sq">
            <a:solidFill>
              <a:srgbClr val="003366"/>
            </a:solidFill>
            <a:miter lim="800000"/>
            <a:headEnd type="none" w="sm" len="sm"/>
            <a:tailEnd type="none" w="sm" len="sm"/>
          </a:ln>
          <a:effectLst/>
        </p:spPr>
        <p:txBody>
          <a:bodyPr>
            <a:spAutoFit/>
          </a:bodyPr>
          <a:lstStyle/>
          <a:p>
            <a:pPr>
              <a:lnSpc>
                <a:spcPct val="120000"/>
              </a:lnSpc>
            </a:pPr>
            <a:r>
              <a:rPr lang="zh-CN" altLang="en-US" sz="3600" b="1" dirty="0">
                <a:solidFill>
                  <a:srgbClr val="000066"/>
                </a:solidFill>
                <a:ea typeface="楷体_GB2312"/>
              </a:rPr>
              <a:t>若</a:t>
            </a:r>
            <a:r>
              <a:rPr lang="en-US" altLang="zh-CN" sz="3600" b="1" dirty="0">
                <a:solidFill>
                  <a:srgbClr val="000066"/>
                </a:solidFill>
                <a:ea typeface="楷体_GB2312"/>
              </a:rPr>
              <a:t>&lt;</a:t>
            </a:r>
            <a:r>
              <a:rPr lang="en-US" altLang="zh-CN" sz="3600" b="1" dirty="0" err="1">
                <a:solidFill>
                  <a:srgbClr val="000066"/>
                </a:solidFill>
                <a:ea typeface="楷体_GB2312"/>
              </a:rPr>
              <a:t>v</a:t>
            </a:r>
            <a:r>
              <a:rPr lang="en-US" altLang="zh-CN" sz="3600" b="1" baseline="-25000" dirty="0" err="1">
                <a:solidFill>
                  <a:srgbClr val="000066"/>
                </a:solidFill>
                <a:ea typeface="楷体_GB2312"/>
              </a:rPr>
              <a:t>i</a:t>
            </a:r>
            <a:r>
              <a:rPr lang="en-US" altLang="zh-CN" sz="3600" b="1" dirty="0" err="1">
                <a:solidFill>
                  <a:srgbClr val="000066"/>
                </a:solidFill>
                <a:ea typeface="楷体_GB2312"/>
              </a:rPr>
              <a:t>,v</a:t>
            </a:r>
            <a:r>
              <a:rPr lang="en-US" altLang="zh-CN" sz="3600" b="1" baseline="-25000" dirty="0" err="1">
                <a:solidFill>
                  <a:srgbClr val="000066"/>
                </a:solidFill>
                <a:ea typeface="楷体_GB2312"/>
              </a:rPr>
              <a:t>j</a:t>
            </a:r>
            <a:r>
              <a:rPr lang="en-US" altLang="zh-CN" sz="3600" b="1" dirty="0">
                <a:solidFill>
                  <a:srgbClr val="000066"/>
                </a:solidFill>
                <a:ea typeface="楷体_GB2312"/>
              </a:rPr>
              <a:t>&gt;</a:t>
            </a:r>
            <a:r>
              <a:rPr lang="zh-CN" altLang="en-US" sz="3600" b="1" dirty="0">
                <a:solidFill>
                  <a:srgbClr val="000066"/>
                </a:solidFill>
                <a:ea typeface="楷体_GB2312"/>
              </a:rPr>
              <a:t>存在，则存在路径</a:t>
            </a:r>
            <a:r>
              <a:rPr lang="en-US" altLang="zh-CN" sz="3600" b="1" dirty="0">
                <a:solidFill>
                  <a:srgbClr val="000066"/>
                </a:solidFill>
                <a:ea typeface="楷体_GB2312"/>
              </a:rPr>
              <a:t>{</a:t>
            </a:r>
            <a:r>
              <a:rPr lang="en-US" altLang="zh-CN" sz="3600" b="1" dirty="0" err="1">
                <a:solidFill>
                  <a:srgbClr val="000066"/>
                </a:solidFill>
                <a:ea typeface="楷体_GB2312"/>
              </a:rPr>
              <a:t>v</a:t>
            </a:r>
            <a:r>
              <a:rPr lang="en-US" altLang="zh-CN" sz="3600" b="1" baseline="-25000" dirty="0" err="1">
                <a:solidFill>
                  <a:srgbClr val="000066"/>
                </a:solidFill>
                <a:ea typeface="楷体_GB2312"/>
              </a:rPr>
              <a:t>i</a:t>
            </a:r>
            <a:r>
              <a:rPr lang="en-US" altLang="zh-CN" sz="3600" b="1" dirty="0" err="1">
                <a:solidFill>
                  <a:srgbClr val="000066"/>
                </a:solidFill>
                <a:ea typeface="楷体_GB2312"/>
              </a:rPr>
              <a:t>,v</a:t>
            </a:r>
            <a:r>
              <a:rPr lang="en-US" altLang="zh-CN" sz="3600" b="1" baseline="-25000" dirty="0" err="1">
                <a:solidFill>
                  <a:srgbClr val="000066"/>
                </a:solidFill>
                <a:ea typeface="楷体_GB2312"/>
              </a:rPr>
              <a:t>j</a:t>
            </a:r>
            <a:r>
              <a:rPr lang="en-US" altLang="zh-CN" sz="3600" b="1" dirty="0">
                <a:solidFill>
                  <a:srgbClr val="000066"/>
                </a:solidFill>
                <a:ea typeface="楷体_GB2312"/>
              </a:rPr>
              <a:t>}</a:t>
            </a:r>
          </a:p>
          <a:p>
            <a:pPr>
              <a:lnSpc>
                <a:spcPct val="120000"/>
              </a:lnSpc>
            </a:pPr>
            <a:r>
              <a:rPr lang="en-US" altLang="zh-CN" sz="3600" b="1" dirty="0">
                <a:solidFill>
                  <a:schemeClr val="tx2"/>
                </a:solidFill>
                <a:ea typeface="楷体_GB2312" pitchFamily="49" charset="-122"/>
              </a:rPr>
              <a:t>                  </a:t>
            </a:r>
            <a:r>
              <a:rPr lang="en-US" altLang="zh-CN" sz="3600" b="1" dirty="0">
                <a:solidFill>
                  <a:srgbClr val="CC3300"/>
                </a:solidFill>
                <a:ea typeface="楷体_GB2312" pitchFamily="49" charset="-122"/>
              </a:rPr>
              <a:t>{</a:t>
            </a:r>
            <a:r>
              <a:rPr lang="zh-CN" altLang="en-US" sz="3600" b="1" dirty="0">
                <a:solidFill>
                  <a:srgbClr val="CC3300"/>
                </a:solidFill>
                <a:ea typeface="楷体_GB2312" pitchFamily="49" charset="-122"/>
              </a:rPr>
              <a:t>路径中不含其它顶点</a:t>
            </a:r>
            <a:r>
              <a:rPr lang="en-US" altLang="zh-CN" sz="3600" b="1" dirty="0">
                <a:solidFill>
                  <a:srgbClr val="CC3300"/>
                </a:solidFill>
                <a:ea typeface="楷体_GB2312" pitchFamily="49" charset="-122"/>
              </a:rPr>
              <a:t>}</a:t>
            </a:r>
          </a:p>
          <a:p>
            <a:pPr>
              <a:lnSpc>
                <a:spcPct val="120000"/>
              </a:lnSpc>
            </a:pPr>
            <a:r>
              <a:rPr lang="zh-CN" altLang="en-US" sz="3600" b="1" dirty="0">
                <a:solidFill>
                  <a:srgbClr val="000066"/>
                </a:solidFill>
                <a:ea typeface="楷体_GB2312" pitchFamily="49" charset="-122"/>
              </a:rPr>
              <a:t>若</a:t>
            </a:r>
            <a:r>
              <a:rPr lang="en-US" altLang="zh-CN" sz="3600" b="1" dirty="0">
                <a:solidFill>
                  <a:srgbClr val="000066"/>
                </a:solidFill>
                <a:ea typeface="楷体_GB2312" pitchFamily="49" charset="-122"/>
              </a:rPr>
              <a:t>&lt;v</a:t>
            </a:r>
            <a:r>
              <a:rPr lang="en-US" altLang="zh-CN" sz="3600" b="1" baseline="-25000" dirty="0">
                <a:solidFill>
                  <a:srgbClr val="000066"/>
                </a:solidFill>
                <a:ea typeface="楷体_GB2312" pitchFamily="49" charset="-122"/>
              </a:rPr>
              <a:t>i</a:t>
            </a:r>
            <a:r>
              <a:rPr lang="en-US" altLang="zh-CN" sz="3600" b="1" dirty="0">
                <a:solidFill>
                  <a:srgbClr val="000066"/>
                </a:solidFill>
                <a:ea typeface="楷体_GB2312" pitchFamily="49" charset="-122"/>
              </a:rPr>
              <a:t>,</a:t>
            </a:r>
            <a:r>
              <a:rPr lang="en-US" altLang="zh-CN" sz="3600" b="1" dirty="0">
                <a:ea typeface="楷体_GB2312" pitchFamily="49" charset="-122"/>
              </a:rPr>
              <a:t>v</a:t>
            </a:r>
            <a:r>
              <a:rPr lang="en-US" altLang="zh-CN" sz="3600" b="1" baseline="-25000" dirty="0">
                <a:ea typeface="楷体_GB2312" pitchFamily="49" charset="-122"/>
              </a:rPr>
              <a:t>1</a:t>
            </a:r>
            <a:r>
              <a:rPr lang="en-US" altLang="zh-CN" sz="3600" b="1" dirty="0">
                <a:solidFill>
                  <a:srgbClr val="000066"/>
                </a:solidFill>
                <a:ea typeface="楷体_GB2312" pitchFamily="49" charset="-122"/>
              </a:rPr>
              <a:t>&gt;,&lt;</a:t>
            </a:r>
            <a:r>
              <a:rPr lang="en-US" altLang="zh-CN" sz="3600" b="1" dirty="0">
                <a:ea typeface="楷体_GB2312" pitchFamily="49" charset="-122"/>
              </a:rPr>
              <a:t>v</a:t>
            </a:r>
            <a:r>
              <a:rPr lang="en-US" altLang="zh-CN" sz="3600" b="1" baseline="-25000" dirty="0">
                <a:ea typeface="楷体_GB2312" pitchFamily="49" charset="-122"/>
              </a:rPr>
              <a:t>1</a:t>
            </a:r>
            <a:r>
              <a:rPr lang="en-US" altLang="zh-CN" sz="3600" b="1" dirty="0">
                <a:solidFill>
                  <a:srgbClr val="000066"/>
                </a:solidFill>
                <a:ea typeface="楷体_GB2312" pitchFamily="49" charset="-122"/>
              </a:rPr>
              <a:t>,v</a:t>
            </a:r>
            <a:r>
              <a:rPr lang="en-US" altLang="zh-CN" sz="3600" b="1" baseline="-25000" dirty="0">
                <a:solidFill>
                  <a:srgbClr val="000066"/>
                </a:solidFill>
                <a:ea typeface="楷体_GB2312" pitchFamily="49" charset="-122"/>
              </a:rPr>
              <a:t>j</a:t>
            </a:r>
            <a:r>
              <a:rPr lang="en-US" altLang="zh-CN" sz="3600" b="1" dirty="0">
                <a:solidFill>
                  <a:srgbClr val="000066"/>
                </a:solidFill>
                <a:ea typeface="楷体_GB2312" pitchFamily="49" charset="-122"/>
              </a:rPr>
              <a:t>&gt;</a:t>
            </a:r>
            <a:r>
              <a:rPr lang="zh-CN" altLang="en-US" sz="3600" b="1" dirty="0">
                <a:solidFill>
                  <a:srgbClr val="000066"/>
                </a:solidFill>
                <a:ea typeface="楷体_GB2312" pitchFamily="49" charset="-122"/>
              </a:rPr>
              <a:t>存在，则存在路径</a:t>
            </a:r>
            <a:r>
              <a:rPr lang="en-US" altLang="zh-CN" sz="3600" b="1" dirty="0">
                <a:solidFill>
                  <a:srgbClr val="000066"/>
                </a:solidFill>
                <a:ea typeface="楷体_GB2312" pitchFamily="49" charset="-122"/>
              </a:rPr>
              <a:t>{v</a:t>
            </a:r>
            <a:r>
              <a:rPr lang="en-US" altLang="zh-CN" sz="3600" b="1" baseline="-25000" dirty="0">
                <a:solidFill>
                  <a:srgbClr val="000066"/>
                </a:solidFill>
                <a:ea typeface="楷体_GB2312" pitchFamily="49" charset="-122"/>
              </a:rPr>
              <a:t>i</a:t>
            </a:r>
            <a:r>
              <a:rPr lang="en-US" altLang="zh-CN" sz="3600" b="1" dirty="0">
                <a:solidFill>
                  <a:srgbClr val="000066"/>
                </a:solidFill>
                <a:ea typeface="楷体_GB2312" pitchFamily="49" charset="-122"/>
              </a:rPr>
              <a:t>,</a:t>
            </a:r>
            <a:r>
              <a:rPr lang="en-US" altLang="zh-CN" sz="3600" b="1" dirty="0">
                <a:ea typeface="楷体_GB2312" pitchFamily="49" charset="-122"/>
              </a:rPr>
              <a:t>v</a:t>
            </a:r>
            <a:r>
              <a:rPr lang="en-US" altLang="zh-CN" sz="3600" b="1" baseline="-25000" dirty="0">
                <a:ea typeface="楷体_GB2312" pitchFamily="49" charset="-122"/>
              </a:rPr>
              <a:t>1</a:t>
            </a:r>
            <a:r>
              <a:rPr lang="en-US" altLang="zh-CN" sz="3600" b="1" dirty="0">
                <a:solidFill>
                  <a:srgbClr val="000066"/>
                </a:solidFill>
                <a:ea typeface="楷体_GB2312" pitchFamily="49" charset="-122"/>
              </a:rPr>
              <a:t>,v</a:t>
            </a:r>
            <a:r>
              <a:rPr lang="en-US" altLang="zh-CN" sz="3600" b="1" baseline="-25000" dirty="0">
                <a:solidFill>
                  <a:srgbClr val="000066"/>
                </a:solidFill>
                <a:ea typeface="楷体_GB2312" pitchFamily="49" charset="-122"/>
              </a:rPr>
              <a:t>j</a:t>
            </a:r>
            <a:r>
              <a:rPr lang="en-US" altLang="zh-CN" sz="3600" b="1" dirty="0">
                <a:solidFill>
                  <a:srgbClr val="000066"/>
                </a:solidFill>
                <a:ea typeface="楷体_GB2312" pitchFamily="49" charset="-122"/>
              </a:rPr>
              <a:t>}</a:t>
            </a:r>
          </a:p>
          <a:p>
            <a:pPr>
              <a:lnSpc>
                <a:spcPct val="120000"/>
              </a:lnSpc>
            </a:pPr>
            <a:r>
              <a:rPr lang="en-US" altLang="zh-CN" sz="3600" b="1" dirty="0">
                <a:solidFill>
                  <a:schemeClr val="tx2"/>
                </a:solidFill>
                <a:ea typeface="楷体_GB2312" pitchFamily="49" charset="-122"/>
              </a:rPr>
              <a:t>                </a:t>
            </a:r>
            <a:r>
              <a:rPr lang="en-US" altLang="zh-CN" sz="3600" b="1" dirty="0">
                <a:solidFill>
                  <a:srgbClr val="CC3300"/>
                </a:solidFill>
                <a:ea typeface="楷体_GB2312" pitchFamily="49" charset="-122"/>
              </a:rPr>
              <a:t>{</a:t>
            </a:r>
            <a:r>
              <a:rPr lang="zh-CN" altLang="en-US" sz="3600" b="1" dirty="0">
                <a:solidFill>
                  <a:srgbClr val="CC3300"/>
                </a:solidFill>
                <a:ea typeface="楷体_GB2312" pitchFamily="49" charset="-122"/>
              </a:rPr>
              <a:t>路径中所含顶点序号不大于</a:t>
            </a:r>
            <a:r>
              <a:rPr lang="en-US" altLang="zh-CN" sz="3600" b="1" dirty="0">
                <a:solidFill>
                  <a:srgbClr val="CC3300"/>
                </a:solidFill>
                <a:ea typeface="楷体_GB2312" pitchFamily="49" charset="-122"/>
              </a:rPr>
              <a:t>1}</a:t>
            </a:r>
          </a:p>
          <a:p>
            <a:pPr>
              <a:lnSpc>
                <a:spcPct val="120000"/>
              </a:lnSpc>
            </a:pPr>
            <a:r>
              <a:rPr lang="zh-CN" altLang="en-US" sz="3600" b="1" dirty="0">
                <a:solidFill>
                  <a:srgbClr val="000066"/>
                </a:solidFill>
                <a:ea typeface="楷体_GB2312" pitchFamily="49" charset="-122"/>
              </a:rPr>
              <a:t>若</a:t>
            </a:r>
            <a:r>
              <a:rPr lang="en-US" altLang="zh-CN" sz="3600" b="1" dirty="0">
                <a:solidFill>
                  <a:srgbClr val="000066"/>
                </a:solidFill>
                <a:ea typeface="楷体_GB2312" pitchFamily="49" charset="-122"/>
              </a:rPr>
              <a:t>{v</a:t>
            </a:r>
            <a:r>
              <a:rPr lang="en-US" altLang="zh-CN" sz="3600" b="1" baseline="-25000" dirty="0">
                <a:solidFill>
                  <a:srgbClr val="000066"/>
                </a:solidFill>
                <a:ea typeface="楷体_GB2312" pitchFamily="49" charset="-122"/>
              </a:rPr>
              <a:t>i</a:t>
            </a:r>
            <a:r>
              <a:rPr lang="en-US" altLang="zh-CN" sz="3600" b="1" dirty="0">
                <a:solidFill>
                  <a:srgbClr val="000066"/>
                </a:solidFill>
                <a:ea typeface="楷体_GB2312" pitchFamily="49" charset="-122"/>
              </a:rPr>
              <a:t>, . ,</a:t>
            </a:r>
            <a:r>
              <a:rPr lang="en-US" altLang="zh-CN" sz="3600" b="1" dirty="0">
                <a:ea typeface="楷体_GB2312" pitchFamily="49" charset="-122"/>
              </a:rPr>
              <a:t>v</a:t>
            </a:r>
            <a:r>
              <a:rPr lang="en-US" altLang="zh-CN" sz="3600" b="1" baseline="-25000" dirty="0">
                <a:ea typeface="楷体_GB2312" pitchFamily="49" charset="-122"/>
              </a:rPr>
              <a:t>2</a:t>
            </a:r>
            <a:r>
              <a:rPr lang="en-US" altLang="zh-CN" sz="3600" b="1" dirty="0">
                <a:solidFill>
                  <a:srgbClr val="000066"/>
                </a:solidFill>
                <a:ea typeface="楷体_GB2312" pitchFamily="49" charset="-122"/>
              </a:rPr>
              <a:t>}, {</a:t>
            </a:r>
            <a:r>
              <a:rPr lang="en-US" altLang="zh-CN" sz="3600" b="1" dirty="0">
                <a:ea typeface="楷体_GB2312" pitchFamily="49" charset="-122"/>
              </a:rPr>
              <a:t>v</a:t>
            </a:r>
            <a:r>
              <a:rPr lang="en-US" altLang="zh-CN" sz="3600" b="1" baseline="-25000" dirty="0">
                <a:ea typeface="楷体_GB2312" pitchFamily="49" charset="-122"/>
              </a:rPr>
              <a:t>2</a:t>
            </a:r>
            <a:r>
              <a:rPr lang="en-US" altLang="zh-CN" sz="3600" b="1" dirty="0">
                <a:solidFill>
                  <a:srgbClr val="000066"/>
                </a:solidFill>
                <a:ea typeface="楷体_GB2312" pitchFamily="49" charset="-122"/>
              </a:rPr>
              <a:t>, . ,</a:t>
            </a:r>
            <a:r>
              <a:rPr lang="en-US" altLang="zh-CN" sz="3600" b="1" dirty="0" err="1">
                <a:solidFill>
                  <a:srgbClr val="000066"/>
                </a:solidFill>
                <a:ea typeface="楷体_GB2312" pitchFamily="49" charset="-122"/>
              </a:rPr>
              <a:t>v</a:t>
            </a:r>
            <a:r>
              <a:rPr lang="en-US" altLang="zh-CN" sz="3600" b="1" baseline="-25000" dirty="0" err="1">
                <a:solidFill>
                  <a:srgbClr val="000066"/>
                </a:solidFill>
                <a:ea typeface="楷体_GB2312" pitchFamily="49" charset="-122"/>
              </a:rPr>
              <a:t>j</a:t>
            </a:r>
            <a:r>
              <a:rPr lang="en-US" altLang="zh-CN" sz="3600" b="1" dirty="0">
                <a:solidFill>
                  <a:srgbClr val="000066"/>
                </a:solidFill>
                <a:ea typeface="楷体_GB2312" pitchFamily="49" charset="-122"/>
              </a:rPr>
              <a:t>}</a:t>
            </a:r>
            <a:r>
              <a:rPr lang="zh-CN" altLang="en-US" sz="3600" b="1" dirty="0">
                <a:solidFill>
                  <a:srgbClr val="000066"/>
                </a:solidFill>
                <a:ea typeface="楷体_GB2312" pitchFamily="49" charset="-122"/>
              </a:rPr>
              <a:t>存在，</a:t>
            </a:r>
          </a:p>
          <a:p>
            <a:pPr>
              <a:lnSpc>
                <a:spcPct val="120000"/>
              </a:lnSpc>
            </a:pPr>
            <a:r>
              <a:rPr lang="zh-CN" altLang="en-US" sz="3600" b="1" dirty="0">
                <a:solidFill>
                  <a:srgbClr val="000066"/>
                </a:solidFill>
                <a:ea typeface="楷体_GB2312" pitchFamily="49" charset="-122"/>
              </a:rPr>
              <a:t>   则存在一条路径</a:t>
            </a:r>
            <a:r>
              <a:rPr lang="en-US" altLang="zh-CN" sz="3600" b="1" dirty="0">
                <a:solidFill>
                  <a:srgbClr val="000066"/>
                </a:solidFill>
                <a:ea typeface="楷体_GB2312" pitchFamily="49" charset="-122"/>
              </a:rPr>
              <a:t>{v</a:t>
            </a:r>
            <a:r>
              <a:rPr lang="en-US" altLang="zh-CN" sz="3600" b="1" baseline="-25000" dirty="0">
                <a:solidFill>
                  <a:srgbClr val="000066"/>
                </a:solidFill>
                <a:ea typeface="楷体_GB2312" pitchFamily="49" charset="-122"/>
              </a:rPr>
              <a:t>i</a:t>
            </a:r>
            <a:r>
              <a:rPr lang="en-US" altLang="zh-CN" sz="3600" b="1" dirty="0">
                <a:solidFill>
                  <a:srgbClr val="000066"/>
                </a:solidFill>
                <a:ea typeface="楷体_GB2312" pitchFamily="49" charset="-122"/>
              </a:rPr>
              <a:t>, . , </a:t>
            </a:r>
            <a:r>
              <a:rPr lang="en-US" altLang="zh-CN" sz="3600" b="1" dirty="0">
                <a:ea typeface="楷体_GB2312" pitchFamily="49" charset="-122"/>
              </a:rPr>
              <a:t>v</a:t>
            </a:r>
            <a:r>
              <a:rPr lang="en-US" altLang="zh-CN" sz="3600" b="1" baseline="-25000" dirty="0">
                <a:ea typeface="楷体_GB2312" pitchFamily="49" charset="-122"/>
              </a:rPr>
              <a:t>2</a:t>
            </a:r>
            <a:r>
              <a:rPr lang="en-US" altLang="zh-CN" sz="3600" b="1" dirty="0">
                <a:solidFill>
                  <a:srgbClr val="000066"/>
                </a:solidFill>
                <a:ea typeface="楷体_GB2312" pitchFamily="49" charset="-122"/>
              </a:rPr>
              <a:t>, . ,</a:t>
            </a:r>
            <a:r>
              <a:rPr lang="en-US" altLang="zh-CN" sz="3600" b="1" dirty="0" err="1">
                <a:solidFill>
                  <a:srgbClr val="000066"/>
                </a:solidFill>
                <a:ea typeface="楷体_GB2312" pitchFamily="49" charset="-122"/>
              </a:rPr>
              <a:t>v</a:t>
            </a:r>
            <a:r>
              <a:rPr lang="en-US" altLang="zh-CN" sz="3600" b="1" baseline="-25000" dirty="0" err="1">
                <a:solidFill>
                  <a:srgbClr val="000066"/>
                </a:solidFill>
                <a:ea typeface="楷体_GB2312" pitchFamily="49" charset="-122"/>
              </a:rPr>
              <a:t>j</a:t>
            </a:r>
            <a:r>
              <a:rPr lang="en-US" altLang="zh-CN" sz="3600" b="1" dirty="0">
                <a:solidFill>
                  <a:srgbClr val="000066"/>
                </a:solidFill>
                <a:ea typeface="楷体_GB2312" pitchFamily="49" charset="-122"/>
              </a:rPr>
              <a:t>}</a:t>
            </a:r>
          </a:p>
          <a:p>
            <a:pPr>
              <a:lnSpc>
                <a:spcPct val="120000"/>
              </a:lnSpc>
            </a:pPr>
            <a:r>
              <a:rPr lang="en-US" altLang="zh-CN" sz="3600" b="1" dirty="0">
                <a:solidFill>
                  <a:schemeClr val="tx2"/>
                </a:solidFill>
                <a:ea typeface="楷体_GB2312" pitchFamily="49" charset="-122"/>
              </a:rPr>
              <a:t>                 </a:t>
            </a:r>
            <a:r>
              <a:rPr lang="en-US" altLang="zh-CN" sz="3600" b="1" dirty="0">
                <a:solidFill>
                  <a:srgbClr val="CC3300"/>
                </a:solidFill>
                <a:ea typeface="楷体_GB2312" pitchFamily="49" charset="-122"/>
              </a:rPr>
              <a:t>{</a:t>
            </a:r>
            <a:r>
              <a:rPr lang="zh-CN" altLang="en-US" sz="3600" b="1" dirty="0">
                <a:solidFill>
                  <a:srgbClr val="CC3300"/>
                </a:solidFill>
                <a:ea typeface="楷体_GB2312" pitchFamily="49" charset="-122"/>
              </a:rPr>
              <a:t>路径中所含顶点序号不大于</a:t>
            </a:r>
            <a:r>
              <a:rPr lang="en-US" altLang="zh-CN" sz="3600" b="1" dirty="0">
                <a:solidFill>
                  <a:srgbClr val="CC3300"/>
                </a:solidFill>
                <a:ea typeface="楷体_GB2312" pitchFamily="49" charset="-122"/>
              </a:rPr>
              <a:t>2}</a:t>
            </a:r>
          </a:p>
          <a:p>
            <a:pPr>
              <a:lnSpc>
                <a:spcPct val="90000"/>
              </a:lnSpc>
            </a:pPr>
            <a:r>
              <a:rPr lang="en-US" altLang="zh-CN" sz="4000" b="1" dirty="0">
                <a:solidFill>
                  <a:schemeClr val="tx2"/>
                </a:solidFill>
                <a:ea typeface="楷体_GB2312" pitchFamily="49" charset="-122"/>
              </a:rPr>
              <a:t>      ……</a:t>
            </a:r>
          </a:p>
        </p:txBody>
      </p:sp>
      <p:sp>
        <p:nvSpPr>
          <p:cNvPr id="270339" name="Text Box 3"/>
          <p:cNvSpPr txBox="1">
            <a:spLocks noChangeArrowheads="1"/>
          </p:cNvSpPr>
          <p:nvPr/>
        </p:nvSpPr>
        <p:spPr bwMode="auto">
          <a:xfrm>
            <a:off x="228600" y="5486400"/>
            <a:ext cx="8686800" cy="1244600"/>
          </a:xfrm>
          <a:prstGeom prst="rect">
            <a:avLst/>
          </a:prstGeom>
          <a:noFill/>
          <a:ln w="12700" cap="sq">
            <a:noFill/>
            <a:miter lim="800000"/>
            <a:headEnd type="none" w="sm" len="sm"/>
            <a:tailEnd type="none" w="sm" len="sm"/>
          </a:ln>
          <a:effectLst/>
        </p:spPr>
        <p:txBody>
          <a:bodyPr>
            <a:spAutoFit/>
          </a:bodyPr>
          <a:lstStyle/>
          <a:p>
            <a:pPr>
              <a:lnSpc>
                <a:spcPct val="105000"/>
              </a:lnSpc>
            </a:pPr>
            <a:r>
              <a:rPr lang="en-US" altLang="zh-CN" sz="3600" b="1">
                <a:solidFill>
                  <a:srgbClr val="000099"/>
                </a:solidFill>
                <a:ea typeface="楷体_GB2312" pitchFamily="49" charset="-122"/>
              </a:rPr>
              <a:t>     </a:t>
            </a:r>
            <a:r>
              <a:rPr lang="zh-CN" altLang="en-US" sz="3600" b="1">
                <a:solidFill>
                  <a:srgbClr val="000099"/>
                </a:solidFill>
                <a:ea typeface="楷体_GB2312" pitchFamily="49" charset="-122"/>
              </a:rPr>
              <a:t>依次类推，则 </a:t>
            </a:r>
            <a:r>
              <a:rPr lang="en-US" altLang="zh-CN" sz="3600" b="1">
                <a:solidFill>
                  <a:srgbClr val="000099"/>
                </a:solidFill>
                <a:ea typeface="楷体_GB2312" pitchFamily="49" charset="-122"/>
              </a:rPr>
              <a:t>vi </a:t>
            </a:r>
            <a:r>
              <a:rPr lang="zh-CN" altLang="en-US" sz="3600" b="1">
                <a:solidFill>
                  <a:srgbClr val="000099"/>
                </a:solidFill>
                <a:ea typeface="楷体_GB2312" pitchFamily="49" charset="-122"/>
              </a:rPr>
              <a:t>至 </a:t>
            </a:r>
            <a:r>
              <a:rPr lang="en-US" altLang="zh-CN" sz="3600" b="1">
                <a:solidFill>
                  <a:srgbClr val="000099"/>
                </a:solidFill>
                <a:ea typeface="楷体_GB2312" pitchFamily="49" charset="-122"/>
              </a:rPr>
              <a:t>vj </a:t>
            </a:r>
            <a:r>
              <a:rPr lang="zh-CN" altLang="en-US" sz="3600" b="1">
                <a:solidFill>
                  <a:srgbClr val="000099"/>
                </a:solidFill>
                <a:ea typeface="楷体_GB2312" pitchFamily="49" charset="-122"/>
              </a:rPr>
              <a:t>的最短路径应是上述这些路径中，路径长度最小者。</a:t>
            </a:r>
            <a:endParaRPr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70338"/>
                                        </p:tgtEl>
                                        <p:attrNameLst>
                                          <p:attrName>style.visibility</p:attrName>
                                        </p:attrNameLst>
                                      </p:cBhvr>
                                      <p:to>
                                        <p:strVal val="visible"/>
                                      </p:to>
                                    </p:set>
                                    <p:animEffect transition="in" filter="slide(fromTop)">
                                      <p:cBhvr>
                                        <p:cTn id="7" dur="500"/>
                                        <p:tgtEl>
                                          <p:spTgt spid="2703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70339"/>
                                        </p:tgtEl>
                                        <p:attrNameLst>
                                          <p:attrName>style.visibility</p:attrName>
                                        </p:attrNameLst>
                                      </p:cBhvr>
                                      <p:to>
                                        <p:strVal val="visible"/>
                                      </p:to>
                                    </p:set>
                                    <p:animEffect transition="in" filter="slide(fromTop)">
                                      <p:cBhvr>
                                        <p:cTn id="12" dur="500"/>
                                        <p:tgtEl>
                                          <p:spTgt spid="270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animBg="1" autoUpdateAnimBg="0"/>
      <p:bldP spid="270339"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81000" y="304800"/>
            <a:ext cx="7772400" cy="838200"/>
          </a:xfrm>
        </p:spPr>
        <p:txBody>
          <a:bodyPr/>
          <a:lstStyle/>
          <a:p>
            <a:r>
              <a:rPr lang="zh-CN" altLang="en-US" sz="4000" b="1" dirty="0">
                <a:solidFill>
                  <a:schemeClr val="hlink"/>
                </a:solidFill>
                <a:latin typeface="宋体" pitchFamily="2" charset="-122"/>
                <a:ea typeface="楷体_GB2312"/>
              </a:rPr>
              <a:t>定义：</a:t>
            </a:r>
          </a:p>
        </p:txBody>
      </p:sp>
      <p:sp>
        <p:nvSpPr>
          <p:cNvPr id="271363" name="Text Box 3"/>
          <p:cNvSpPr txBox="1">
            <a:spLocks noChangeArrowheads="1"/>
          </p:cNvSpPr>
          <p:nvPr/>
        </p:nvSpPr>
        <p:spPr bwMode="auto">
          <a:xfrm>
            <a:off x="304800" y="1295400"/>
            <a:ext cx="8839200" cy="3046988"/>
          </a:xfrm>
          <a:prstGeom prst="rect">
            <a:avLst/>
          </a:prstGeom>
          <a:noFill/>
          <a:ln w="9525">
            <a:noFill/>
            <a:miter lim="800000"/>
            <a:headEnd/>
            <a:tailEnd/>
          </a:ln>
          <a:effectLst/>
        </p:spPr>
        <p:txBody>
          <a:bodyPr>
            <a:spAutoFit/>
          </a:bodyPr>
          <a:lstStyle/>
          <a:p>
            <a:pPr algn="just">
              <a:lnSpc>
                <a:spcPct val="120000"/>
              </a:lnSpc>
            </a:pPr>
            <a:r>
              <a:rPr lang="en-US" altLang="zh-CN" sz="3200" b="1" dirty="0">
                <a:solidFill>
                  <a:srgbClr val="3333CC"/>
                </a:solidFill>
                <a:latin typeface="Arial" pitchFamily="34" charset="0"/>
                <a:cs typeface="Arial" pitchFamily="34" charset="0"/>
              </a:rPr>
              <a:t>    N </a:t>
            </a:r>
            <a:r>
              <a:rPr lang="zh-CN" altLang="en-US" sz="3200" b="1" dirty="0">
                <a:solidFill>
                  <a:srgbClr val="3333CC"/>
                </a:solidFill>
                <a:latin typeface="Arial" pitchFamily="34" charset="0"/>
                <a:cs typeface="Arial" pitchFamily="34" charset="0"/>
              </a:rPr>
              <a:t>阶方阵序列：</a:t>
            </a:r>
            <a:r>
              <a:rPr lang="en-US" altLang="zh-CN" sz="3200" b="1" dirty="0">
                <a:solidFill>
                  <a:srgbClr val="3333CC"/>
                </a:solidFill>
                <a:latin typeface="Arial" pitchFamily="34" charset="0"/>
                <a:cs typeface="Arial" pitchFamily="34" charset="0"/>
              </a:rPr>
              <a:t>D</a:t>
            </a:r>
            <a:r>
              <a:rPr lang="en-US" altLang="zh-CN" sz="3200" b="1" baseline="30000" dirty="0">
                <a:solidFill>
                  <a:srgbClr val="3333CC"/>
                </a:solidFill>
                <a:latin typeface="Arial" pitchFamily="34" charset="0"/>
                <a:cs typeface="Arial" pitchFamily="34" charset="0"/>
              </a:rPr>
              <a:t>0</a:t>
            </a:r>
            <a:r>
              <a:rPr lang="en-US" altLang="zh-CN" sz="3200" b="1" dirty="0">
                <a:solidFill>
                  <a:srgbClr val="3333CC"/>
                </a:solidFill>
                <a:latin typeface="Arial" pitchFamily="34" charset="0"/>
                <a:cs typeface="Arial" pitchFamily="34" charset="0"/>
              </a:rPr>
              <a:t>, D</a:t>
            </a:r>
            <a:r>
              <a:rPr lang="en-US" altLang="zh-CN" sz="3200" b="1" baseline="30000" dirty="0">
                <a:solidFill>
                  <a:srgbClr val="3333CC"/>
                </a:solidFill>
                <a:latin typeface="Arial" pitchFamily="34" charset="0"/>
                <a:cs typeface="Arial" pitchFamily="34" charset="0"/>
              </a:rPr>
              <a:t>1</a:t>
            </a:r>
            <a:r>
              <a:rPr lang="en-US" altLang="zh-CN" sz="3200" b="1" dirty="0">
                <a:solidFill>
                  <a:srgbClr val="3333CC"/>
                </a:solidFill>
                <a:latin typeface="Arial" pitchFamily="34" charset="0"/>
                <a:cs typeface="Arial" pitchFamily="34" charset="0"/>
              </a:rPr>
              <a:t>, D</a:t>
            </a:r>
            <a:r>
              <a:rPr lang="en-US" altLang="zh-CN" sz="3200" b="1" baseline="30000" dirty="0">
                <a:solidFill>
                  <a:srgbClr val="3333CC"/>
                </a:solidFill>
                <a:latin typeface="Arial" pitchFamily="34" charset="0"/>
                <a:cs typeface="Arial" pitchFamily="34" charset="0"/>
              </a:rPr>
              <a:t>2</a:t>
            </a:r>
            <a:r>
              <a:rPr lang="en-US" altLang="zh-CN" sz="3200" b="1" dirty="0">
                <a:solidFill>
                  <a:srgbClr val="3333CC"/>
                </a:solidFill>
                <a:latin typeface="Arial" pitchFamily="34" charset="0"/>
                <a:cs typeface="Arial" pitchFamily="34" charset="0"/>
              </a:rPr>
              <a:t>, D</a:t>
            </a:r>
            <a:r>
              <a:rPr lang="en-US" altLang="zh-CN" sz="3200" b="1" baseline="30000" dirty="0">
                <a:solidFill>
                  <a:srgbClr val="3333CC"/>
                </a:solidFill>
                <a:latin typeface="Arial" pitchFamily="34" charset="0"/>
                <a:cs typeface="Arial" pitchFamily="34" charset="0"/>
              </a:rPr>
              <a:t>3</a:t>
            </a:r>
            <a:r>
              <a:rPr lang="en-US" altLang="zh-CN" sz="3200" b="1" dirty="0">
                <a:solidFill>
                  <a:srgbClr val="3333CC"/>
                </a:solidFill>
                <a:latin typeface="Arial" pitchFamily="34" charset="0"/>
                <a:cs typeface="Arial" pitchFamily="34" charset="0"/>
              </a:rPr>
              <a:t>, …</a:t>
            </a:r>
            <a:r>
              <a:rPr lang="en-US" altLang="zh-CN" sz="3200" b="1" dirty="0" err="1">
                <a:solidFill>
                  <a:srgbClr val="3333CC"/>
                </a:solidFill>
                <a:latin typeface="Arial" pitchFamily="34" charset="0"/>
                <a:cs typeface="Arial" pitchFamily="34" charset="0"/>
              </a:rPr>
              <a:t>D</a:t>
            </a:r>
            <a:r>
              <a:rPr lang="en-US" altLang="zh-CN" sz="3200" b="1" baseline="30000" dirty="0" err="1">
                <a:solidFill>
                  <a:srgbClr val="3333CC"/>
                </a:solidFill>
                <a:latin typeface="Arial" pitchFamily="34" charset="0"/>
                <a:cs typeface="Arial" pitchFamily="34" charset="0"/>
              </a:rPr>
              <a:t>n</a:t>
            </a:r>
            <a:endParaRPr lang="en-US" altLang="zh-CN" sz="3200" b="1" dirty="0">
              <a:solidFill>
                <a:srgbClr val="3333CC"/>
              </a:solidFill>
              <a:latin typeface="Arial" pitchFamily="34" charset="0"/>
              <a:cs typeface="Arial" pitchFamily="34" charset="0"/>
            </a:endParaRPr>
          </a:p>
          <a:p>
            <a:pPr algn="just">
              <a:lnSpc>
                <a:spcPct val="120000"/>
              </a:lnSpc>
            </a:pPr>
            <a:r>
              <a:rPr lang="zh-CN" altLang="en-US" sz="3200" b="1" dirty="0">
                <a:solidFill>
                  <a:srgbClr val="CC3300"/>
                </a:solidFill>
                <a:latin typeface="Arial" pitchFamily="34" charset="0"/>
                <a:cs typeface="Arial" pitchFamily="34" charset="0"/>
              </a:rPr>
              <a:t>其中</a:t>
            </a:r>
            <a:r>
              <a:rPr lang="en-US" altLang="zh-CN" sz="3200" b="1" dirty="0">
                <a:solidFill>
                  <a:srgbClr val="CC3300"/>
                </a:solidFill>
                <a:latin typeface="Arial" pitchFamily="34" charset="0"/>
                <a:cs typeface="Arial" pitchFamily="34" charset="0"/>
              </a:rPr>
              <a:t>:</a:t>
            </a:r>
          </a:p>
          <a:p>
            <a:pPr algn="just">
              <a:lnSpc>
                <a:spcPct val="120000"/>
              </a:lnSpc>
            </a:pPr>
            <a:r>
              <a:rPr lang="en-US" altLang="zh-CN" sz="3200" b="1" dirty="0">
                <a:solidFill>
                  <a:srgbClr val="3333CC"/>
                </a:solidFill>
                <a:latin typeface="宋体" pitchFamily="2" charset="-122"/>
              </a:rPr>
              <a:t>  </a:t>
            </a:r>
            <a:r>
              <a:rPr lang="en-US" altLang="zh-CN" sz="3200" b="1" dirty="0">
                <a:solidFill>
                  <a:srgbClr val="3333CC"/>
                </a:solidFill>
                <a:latin typeface="Arial" pitchFamily="34" charset="0"/>
                <a:cs typeface="Arial" pitchFamily="34" charset="0"/>
              </a:rPr>
              <a:t>D</a:t>
            </a:r>
            <a:r>
              <a:rPr lang="en-US" altLang="zh-CN" sz="3200" b="1" baseline="30000" dirty="0">
                <a:solidFill>
                  <a:srgbClr val="3333CC"/>
                </a:solidFill>
                <a:latin typeface="Arial" pitchFamily="34" charset="0"/>
                <a:cs typeface="Arial" pitchFamily="34" charset="0"/>
              </a:rPr>
              <a:t>0</a:t>
            </a:r>
            <a:r>
              <a:rPr lang="en-US" altLang="zh-CN" sz="3200" b="1" dirty="0">
                <a:solidFill>
                  <a:srgbClr val="3333CC"/>
                </a:solidFill>
                <a:latin typeface="Arial" pitchFamily="34" charset="0"/>
                <a:cs typeface="Arial" pitchFamily="34" charset="0"/>
              </a:rPr>
              <a:t>[</a:t>
            </a:r>
            <a:r>
              <a:rPr lang="en-US" altLang="zh-CN" sz="3200" b="1" dirty="0" err="1">
                <a:solidFill>
                  <a:srgbClr val="3333CC"/>
                </a:solidFill>
                <a:latin typeface="Arial" pitchFamily="34" charset="0"/>
                <a:cs typeface="Arial" pitchFamily="34" charset="0"/>
              </a:rPr>
              <a:t>i</a:t>
            </a:r>
            <a:r>
              <a:rPr lang="en-US" altLang="zh-CN" sz="3200" b="1" dirty="0">
                <a:solidFill>
                  <a:srgbClr val="3333CC"/>
                </a:solidFill>
                <a:latin typeface="Arial" pitchFamily="34" charset="0"/>
                <a:cs typeface="Arial" pitchFamily="34" charset="0"/>
              </a:rPr>
              <a:t>][j]= </a:t>
            </a:r>
            <a:r>
              <a:rPr lang="en-US" altLang="zh-CN" sz="3200" b="1" dirty="0" err="1">
                <a:solidFill>
                  <a:srgbClr val="3333CC"/>
                </a:solidFill>
                <a:latin typeface="Arial" pitchFamily="34" charset="0"/>
                <a:cs typeface="Arial" pitchFamily="34" charset="0"/>
              </a:rPr>
              <a:t>g.arcs</a:t>
            </a:r>
            <a:r>
              <a:rPr lang="en-US" altLang="zh-CN" sz="3200" b="1" dirty="0">
                <a:solidFill>
                  <a:srgbClr val="3333CC"/>
                </a:solidFill>
                <a:latin typeface="Arial" pitchFamily="34" charset="0"/>
                <a:cs typeface="Arial" pitchFamily="34" charset="0"/>
              </a:rPr>
              <a:t>[</a:t>
            </a:r>
            <a:r>
              <a:rPr lang="en-US" altLang="zh-CN" sz="3200" b="1" dirty="0" err="1">
                <a:solidFill>
                  <a:srgbClr val="3333CC"/>
                </a:solidFill>
                <a:latin typeface="Arial" pitchFamily="34" charset="0"/>
                <a:cs typeface="Arial" pitchFamily="34" charset="0"/>
              </a:rPr>
              <a:t>i</a:t>
            </a:r>
            <a:r>
              <a:rPr lang="en-US" altLang="zh-CN" sz="3200" b="1" dirty="0">
                <a:solidFill>
                  <a:srgbClr val="3333CC"/>
                </a:solidFill>
                <a:latin typeface="Arial" pitchFamily="34" charset="0"/>
                <a:cs typeface="Arial" pitchFamily="34" charset="0"/>
              </a:rPr>
              <a:t>][j]  </a:t>
            </a:r>
          </a:p>
          <a:p>
            <a:pPr algn="just">
              <a:lnSpc>
                <a:spcPct val="120000"/>
              </a:lnSpc>
            </a:pPr>
            <a:r>
              <a:rPr lang="en-US" altLang="zh-CN" sz="3200" b="1" dirty="0">
                <a:solidFill>
                  <a:srgbClr val="3333CC"/>
                </a:solidFill>
                <a:latin typeface="Arial" pitchFamily="34" charset="0"/>
                <a:cs typeface="Arial" pitchFamily="34" charset="0"/>
              </a:rPr>
              <a:t>D</a:t>
            </a:r>
            <a:r>
              <a:rPr lang="en-US" altLang="zh-CN" sz="3200" b="1" baseline="30000" dirty="0">
                <a:solidFill>
                  <a:srgbClr val="3333CC"/>
                </a:solidFill>
                <a:latin typeface="Arial" pitchFamily="34" charset="0"/>
                <a:cs typeface="Arial" pitchFamily="34" charset="0"/>
              </a:rPr>
              <a:t>k+1</a:t>
            </a:r>
            <a:r>
              <a:rPr lang="en-US" altLang="zh-CN" sz="3200" b="1" dirty="0">
                <a:solidFill>
                  <a:srgbClr val="3333CC"/>
                </a:solidFill>
                <a:latin typeface="Arial" pitchFamily="34" charset="0"/>
                <a:cs typeface="Arial" pitchFamily="34" charset="0"/>
              </a:rPr>
              <a:t>[</a:t>
            </a:r>
            <a:r>
              <a:rPr lang="en-US" altLang="zh-CN" sz="3200" b="1" dirty="0" err="1">
                <a:solidFill>
                  <a:srgbClr val="3333CC"/>
                </a:solidFill>
                <a:latin typeface="Arial" pitchFamily="34" charset="0"/>
                <a:cs typeface="Arial" pitchFamily="34" charset="0"/>
              </a:rPr>
              <a:t>i</a:t>
            </a:r>
            <a:r>
              <a:rPr lang="en-US" altLang="zh-CN" sz="3200" b="1" dirty="0">
                <a:solidFill>
                  <a:srgbClr val="3333CC"/>
                </a:solidFill>
                <a:latin typeface="Arial" pitchFamily="34" charset="0"/>
                <a:cs typeface="Arial" pitchFamily="34" charset="0"/>
              </a:rPr>
              <a:t>][j]=</a:t>
            </a:r>
            <a:r>
              <a:rPr lang="en-US" altLang="zh-CN" sz="3000" b="1" dirty="0">
                <a:solidFill>
                  <a:srgbClr val="3333CC"/>
                </a:solidFill>
                <a:latin typeface="Arial" pitchFamily="34" charset="0"/>
                <a:cs typeface="Arial" pitchFamily="34" charset="0"/>
              </a:rPr>
              <a:t>Min{</a:t>
            </a:r>
            <a:r>
              <a:rPr lang="en-US" altLang="zh-CN" sz="3000" b="1" dirty="0" err="1">
                <a:solidFill>
                  <a:srgbClr val="3333CC"/>
                </a:solidFill>
                <a:latin typeface="Arial" pitchFamily="34" charset="0"/>
                <a:cs typeface="Arial" pitchFamily="34" charset="0"/>
              </a:rPr>
              <a:t>D</a:t>
            </a:r>
            <a:r>
              <a:rPr lang="en-US" altLang="zh-CN" sz="3000" b="1" baseline="30000" dirty="0" err="1">
                <a:solidFill>
                  <a:srgbClr val="3333CC"/>
                </a:solidFill>
                <a:latin typeface="Arial" pitchFamily="34" charset="0"/>
                <a:cs typeface="Arial" pitchFamily="34" charset="0"/>
              </a:rPr>
              <a:t>k</a:t>
            </a:r>
            <a:r>
              <a:rPr lang="en-US" altLang="zh-CN" sz="3000" b="1" dirty="0">
                <a:solidFill>
                  <a:srgbClr val="3333CC"/>
                </a:solidFill>
                <a:latin typeface="Arial" pitchFamily="34" charset="0"/>
                <a:cs typeface="Arial" pitchFamily="34" charset="0"/>
              </a:rPr>
              <a:t>[</a:t>
            </a:r>
            <a:r>
              <a:rPr lang="en-US" altLang="zh-CN" sz="3000" b="1" dirty="0" err="1">
                <a:solidFill>
                  <a:srgbClr val="3333CC"/>
                </a:solidFill>
                <a:latin typeface="Arial" pitchFamily="34" charset="0"/>
                <a:cs typeface="Arial" pitchFamily="34" charset="0"/>
              </a:rPr>
              <a:t>i</a:t>
            </a:r>
            <a:r>
              <a:rPr lang="en-US" altLang="zh-CN" sz="3000" b="1" dirty="0">
                <a:solidFill>
                  <a:srgbClr val="3333CC"/>
                </a:solidFill>
                <a:latin typeface="Arial" pitchFamily="34" charset="0"/>
                <a:cs typeface="Arial" pitchFamily="34" charset="0"/>
              </a:rPr>
              <a:t>][j],</a:t>
            </a:r>
            <a:r>
              <a:rPr lang="en-US" altLang="zh-CN" sz="3000" b="1" dirty="0" err="1">
                <a:solidFill>
                  <a:srgbClr val="3333CC"/>
                </a:solidFill>
                <a:latin typeface="Arial" pitchFamily="34" charset="0"/>
                <a:cs typeface="Arial" pitchFamily="34" charset="0"/>
              </a:rPr>
              <a:t>D</a:t>
            </a:r>
            <a:r>
              <a:rPr lang="en-US" altLang="zh-CN" sz="3000" b="1" baseline="30000" dirty="0" err="1">
                <a:solidFill>
                  <a:srgbClr val="3333CC"/>
                </a:solidFill>
                <a:latin typeface="Arial" pitchFamily="34" charset="0"/>
                <a:cs typeface="Arial" pitchFamily="34" charset="0"/>
              </a:rPr>
              <a:t>k</a:t>
            </a:r>
            <a:r>
              <a:rPr lang="en-US" altLang="zh-CN" sz="3000" b="1" dirty="0">
                <a:solidFill>
                  <a:srgbClr val="3333CC"/>
                </a:solidFill>
                <a:latin typeface="Arial" pitchFamily="34" charset="0"/>
                <a:cs typeface="Arial" pitchFamily="34" charset="0"/>
              </a:rPr>
              <a:t>[</a:t>
            </a:r>
            <a:r>
              <a:rPr lang="en-US" altLang="zh-CN" sz="3000" b="1" dirty="0" err="1">
                <a:solidFill>
                  <a:srgbClr val="3333CC"/>
                </a:solidFill>
                <a:latin typeface="Arial" pitchFamily="34" charset="0"/>
                <a:cs typeface="Arial" pitchFamily="34" charset="0"/>
              </a:rPr>
              <a:t>i</a:t>
            </a:r>
            <a:r>
              <a:rPr lang="en-US" altLang="zh-CN" sz="3000" b="1" dirty="0">
                <a:solidFill>
                  <a:srgbClr val="3333CC"/>
                </a:solidFill>
                <a:latin typeface="Arial" pitchFamily="34" charset="0"/>
                <a:cs typeface="Arial" pitchFamily="34" charset="0"/>
              </a:rPr>
              <a:t>][k+1]+</a:t>
            </a:r>
            <a:r>
              <a:rPr lang="en-US" altLang="zh-CN" sz="3000" b="1" dirty="0" err="1">
                <a:solidFill>
                  <a:srgbClr val="3333CC"/>
                </a:solidFill>
                <a:latin typeface="Arial" pitchFamily="34" charset="0"/>
                <a:cs typeface="Arial" pitchFamily="34" charset="0"/>
              </a:rPr>
              <a:t>D</a:t>
            </a:r>
            <a:r>
              <a:rPr lang="en-US" altLang="zh-CN" sz="3000" b="1" baseline="30000" dirty="0" err="1">
                <a:solidFill>
                  <a:srgbClr val="3333CC"/>
                </a:solidFill>
                <a:latin typeface="Arial" pitchFamily="34" charset="0"/>
                <a:cs typeface="Arial" pitchFamily="34" charset="0"/>
              </a:rPr>
              <a:t>k</a:t>
            </a:r>
            <a:r>
              <a:rPr lang="en-US" altLang="zh-CN" sz="3000" b="1" dirty="0">
                <a:solidFill>
                  <a:srgbClr val="3333CC"/>
                </a:solidFill>
                <a:latin typeface="Arial" pitchFamily="34" charset="0"/>
                <a:cs typeface="Arial" pitchFamily="34" charset="0"/>
              </a:rPr>
              <a:t>[k+1][j]}</a:t>
            </a:r>
            <a:r>
              <a:rPr lang="en-US" altLang="zh-CN" sz="3200" b="1" dirty="0">
                <a:solidFill>
                  <a:srgbClr val="3333CC"/>
                </a:solidFill>
                <a:latin typeface="Arial" pitchFamily="34" charset="0"/>
                <a:cs typeface="Arial" pitchFamily="34" charset="0"/>
              </a:rPr>
              <a:t> </a:t>
            </a:r>
          </a:p>
          <a:p>
            <a:pPr algn="just">
              <a:lnSpc>
                <a:spcPct val="120000"/>
              </a:lnSpc>
            </a:pPr>
            <a:r>
              <a:rPr lang="en-US" altLang="zh-CN" sz="3200" b="1" dirty="0">
                <a:solidFill>
                  <a:srgbClr val="3333CC"/>
                </a:solidFill>
                <a:latin typeface="Arial" pitchFamily="34" charset="0"/>
                <a:cs typeface="Arial" pitchFamily="34" charset="0"/>
              </a:rPr>
              <a:t>                     0≤k≤n-1</a:t>
            </a:r>
          </a:p>
        </p:txBody>
      </p:sp>
      <p:sp>
        <p:nvSpPr>
          <p:cNvPr id="271364" name="Rectangle 4"/>
          <p:cNvSpPr>
            <a:spLocks noChangeArrowheads="1"/>
          </p:cNvSpPr>
          <p:nvPr/>
        </p:nvSpPr>
        <p:spPr bwMode="auto">
          <a:xfrm>
            <a:off x="381000" y="4343400"/>
            <a:ext cx="8763000" cy="2062103"/>
          </a:xfrm>
          <a:prstGeom prst="rect">
            <a:avLst/>
          </a:prstGeom>
          <a:noFill/>
          <a:ln w="9525">
            <a:noFill/>
            <a:miter lim="800000"/>
            <a:headEnd/>
            <a:tailEnd/>
          </a:ln>
          <a:effectLst/>
        </p:spPr>
        <p:txBody>
          <a:bodyPr>
            <a:spAutoFit/>
          </a:bodyPr>
          <a:lstStyle/>
          <a:p>
            <a:r>
              <a:rPr lang="zh-CN" altLang="en-US" sz="3200" b="1" dirty="0">
                <a:solidFill>
                  <a:srgbClr val="CC3300"/>
                </a:solidFill>
                <a:latin typeface="楷体_GB2312" pitchFamily="49" charset="-122"/>
                <a:ea typeface="楷体_GB2312"/>
              </a:rPr>
              <a:t>显然</a:t>
            </a:r>
            <a:r>
              <a:rPr lang="en-US" altLang="zh-CN" sz="3200" b="1" dirty="0">
                <a:solidFill>
                  <a:srgbClr val="CC3300"/>
                </a:solidFill>
                <a:latin typeface="楷体_GB2312" pitchFamily="49" charset="-122"/>
                <a:ea typeface="楷体_GB2312"/>
              </a:rPr>
              <a:t>:</a:t>
            </a:r>
            <a:r>
              <a:rPr lang="en-US" altLang="zh-CN" sz="3200" b="1" dirty="0">
                <a:solidFill>
                  <a:srgbClr val="81237F"/>
                </a:solidFill>
                <a:latin typeface="楷体_GB2312" pitchFamily="49" charset="-122"/>
                <a:ea typeface="楷体_GB2312"/>
              </a:rPr>
              <a:t> </a:t>
            </a:r>
            <a:r>
              <a:rPr lang="en-US" altLang="zh-CN" sz="3200" b="1" dirty="0" err="1">
                <a:solidFill>
                  <a:srgbClr val="000066"/>
                </a:solidFill>
                <a:latin typeface="Arial" pitchFamily="34" charset="0"/>
                <a:ea typeface="楷体_GB2312"/>
                <a:cs typeface="Arial" pitchFamily="34" charset="0"/>
              </a:rPr>
              <a:t>D</a:t>
            </a:r>
            <a:r>
              <a:rPr lang="en-US" altLang="zh-CN" sz="3200" b="1" baseline="30000" dirty="0" err="1">
                <a:solidFill>
                  <a:srgbClr val="000066"/>
                </a:solidFill>
                <a:latin typeface="Arial" pitchFamily="34" charset="0"/>
                <a:ea typeface="楷体_GB2312"/>
                <a:cs typeface="Arial" pitchFamily="34" charset="0"/>
              </a:rPr>
              <a:t>k</a:t>
            </a:r>
            <a:r>
              <a:rPr lang="en-US" altLang="zh-CN" sz="3200" b="1" dirty="0">
                <a:solidFill>
                  <a:srgbClr val="000066"/>
                </a:solidFill>
                <a:latin typeface="Arial" pitchFamily="34" charset="0"/>
                <a:ea typeface="楷体_GB2312"/>
                <a:cs typeface="Arial" pitchFamily="34" charset="0"/>
              </a:rPr>
              <a:t>[</a:t>
            </a:r>
            <a:r>
              <a:rPr lang="en-US" altLang="zh-CN" sz="3200" b="1" dirty="0" err="1">
                <a:solidFill>
                  <a:srgbClr val="000066"/>
                </a:solidFill>
                <a:latin typeface="Arial" pitchFamily="34" charset="0"/>
                <a:ea typeface="楷体_GB2312"/>
                <a:cs typeface="Arial" pitchFamily="34" charset="0"/>
              </a:rPr>
              <a:t>i</a:t>
            </a:r>
            <a:r>
              <a:rPr lang="en-US" altLang="zh-CN" sz="3200" b="1" dirty="0">
                <a:solidFill>
                  <a:srgbClr val="000066"/>
                </a:solidFill>
                <a:latin typeface="Arial" pitchFamily="34" charset="0"/>
                <a:ea typeface="楷体_GB2312"/>
                <a:cs typeface="Arial" pitchFamily="34" charset="0"/>
              </a:rPr>
              <a:t>][j]</a:t>
            </a:r>
            <a:r>
              <a:rPr lang="zh-CN" altLang="en-US" sz="3200" b="1" dirty="0">
                <a:solidFill>
                  <a:srgbClr val="000066"/>
                </a:solidFill>
                <a:latin typeface="Arial" pitchFamily="34" charset="0"/>
                <a:cs typeface="Arial" pitchFamily="34" charset="0"/>
              </a:rPr>
              <a:t>是从</a:t>
            </a:r>
            <a:r>
              <a:rPr lang="en-US" altLang="zh-CN" sz="3200" b="1" dirty="0">
                <a:solidFill>
                  <a:srgbClr val="000066"/>
                </a:solidFill>
                <a:latin typeface="Arial" pitchFamily="34" charset="0"/>
                <a:cs typeface="Arial" pitchFamily="34" charset="0"/>
              </a:rPr>
              <a:t>vi</a:t>
            </a:r>
            <a:r>
              <a:rPr lang="zh-CN" altLang="en-US" sz="3200" b="1" dirty="0">
                <a:solidFill>
                  <a:srgbClr val="000066"/>
                </a:solidFill>
                <a:latin typeface="Arial" pitchFamily="34" charset="0"/>
                <a:cs typeface="Arial" pitchFamily="34" charset="0"/>
              </a:rPr>
              <a:t>到</a:t>
            </a:r>
            <a:r>
              <a:rPr lang="en-US" altLang="zh-CN" sz="3200" b="1" dirty="0" err="1">
                <a:solidFill>
                  <a:srgbClr val="000066"/>
                </a:solidFill>
                <a:latin typeface="Arial" pitchFamily="34" charset="0"/>
                <a:cs typeface="Arial" pitchFamily="34" charset="0"/>
              </a:rPr>
              <a:t>vj</a:t>
            </a:r>
            <a:r>
              <a:rPr lang="zh-CN" altLang="en-US" sz="3200" b="1" dirty="0">
                <a:solidFill>
                  <a:srgbClr val="000066"/>
                </a:solidFill>
                <a:latin typeface="Arial" pitchFamily="34" charset="0"/>
                <a:cs typeface="Arial" pitchFamily="34" charset="0"/>
              </a:rPr>
              <a:t>的所经顶点的序号不</a:t>
            </a:r>
          </a:p>
          <a:p>
            <a:r>
              <a:rPr lang="zh-CN" altLang="en-US" sz="3200" b="1" dirty="0">
                <a:solidFill>
                  <a:srgbClr val="000066"/>
                </a:solidFill>
                <a:latin typeface="Arial" pitchFamily="34" charset="0"/>
                <a:cs typeface="Arial" pitchFamily="34" charset="0"/>
              </a:rPr>
              <a:t>                大于</a:t>
            </a:r>
            <a:r>
              <a:rPr lang="en-US" altLang="zh-CN" sz="3200" b="1" dirty="0">
                <a:solidFill>
                  <a:srgbClr val="000066"/>
                </a:solidFill>
                <a:latin typeface="Arial" pitchFamily="34" charset="0"/>
                <a:cs typeface="Arial" pitchFamily="34" charset="0"/>
              </a:rPr>
              <a:t>k</a:t>
            </a:r>
            <a:r>
              <a:rPr lang="zh-CN" altLang="en-US" sz="3200" b="1" dirty="0">
                <a:solidFill>
                  <a:srgbClr val="000066"/>
                </a:solidFill>
                <a:latin typeface="Arial" pitchFamily="34" charset="0"/>
                <a:cs typeface="Arial" pitchFamily="34" charset="0"/>
              </a:rPr>
              <a:t>的最短路径长度。</a:t>
            </a:r>
          </a:p>
          <a:p>
            <a:r>
              <a:rPr lang="zh-CN" altLang="en-US" sz="3200" b="1" dirty="0">
                <a:solidFill>
                  <a:srgbClr val="000066"/>
                </a:solidFill>
                <a:latin typeface="Arial" pitchFamily="34" charset="0"/>
                <a:cs typeface="Arial" pitchFamily="34" charset="0"/>
              </a:rPr>
              <a:t>      </a:t>
            </a:r>
            <a:r>
              <a:rPr lang="en-US" altLang="zh-CN" sz="3200" b="1" dirty="0" err="1">
                <a:solidFill>
                  <a:srgbClr val="000066"/>
                </a:solidFill>
                <a:latin typeface="Arial" pitchFamily="34" charset="0"/>
                <a:cs typeface="Arial" pitchFamily="34" charset="0"/>
              </a:rPr>
              <a:t>D</a:t>
            </a:r>
            <a:r>
              <a:rPr lang="en-US" altLang="zh-CN" sz="3200" b="1" baseline="30000" dirty="0" err="1">
                <a:solidFill>
                  <a:srgbClr val="000066"/>
                </a:solidFill>
                <a:latin typeface="Arial" pitchFamily="34" charset="0"/>
                <a:cs typeface="Arial" pitchFamily="34" charset="0"/>
              </a:rPr>
              <a:t>n</a:t>
            </a:r>
            <a:r>
              <a:rPr lang="zh-CN" altLang="en-US" sz="3200" b="1" dirty="0">
                <a:solidFill>
                  <a:srgbClr val="000066"/>
                </a:solidFill>
                <a:latin typeface="Arial" pitchFamily="34" charset="0"/>
                <a:cs typeface="Arial" pitchFamily="34" charset="0"/>
              </a:rPr>
              <a:t>中为所有顶点偶对</a:t>
            </a:r>
            <a:r>
              <a:rPr lang="en-US" altLang="zh-CN" sz="3200" b="1" dirty="0">
                <a:solidFill>
                  <a:srgbClr val="000066"/>
                </a:solidFill>
                <a:latin typeface="Arial" pitchFamily="34" charset="0"/>
                <a:cs typeface="Arial" pitchFamily="34" charset="0"/>
              </a:rPr>
              <a:t>v</a:t>
            </a:r>
            <a:r>
              <a:rPr lang="en-US" altLang="zh-CN" sz="3200" b="1" baseline="-30000" dirty="0">
                <a:solidFill>
                  <a:srgbClr val="000066"/>
                </a:solidFill>
                <a:latin typeface="Arial" pitchFamily="34" charset="0"/>
                <a:cs typeface="Arial" pitchFamily="34" charset="0"/>
              </a:rPr>
              <a:t>i</a:t>
            </a:r>
            <a:r>
              <a:rPr lang="zh-CN" altLang="en-US" sz="3200" b="1" dirty="0">
                <a:solidFill>
                  <a:srgbClr val="000066"/>
                </a:solidFill>
                <a:latin typeface="Arial" pitchFamily="34" charset="0"/>
                <a:cs typeface="Arial" pitchFamily="34" charset="0"/>
              </a:rPr>
              <a:t>、</a:t>
            </a:r>
            <a:r>
              <a:rPr lang="en-US" altLang="zh-CN" sz="3200" b="1" dirty="0" err="1">
                <a:solidFill>
                  <a:srgbClr val="000066"/>
                </a:solidFill>
                <a:latin typeface="Arial" pitchFamily="34" charset="0"/>
                <a:cs typeface="Arial" pitchFamily="34" charset="0"/>
              </a:rPr>
              <a:t>v</a:t>
            </a:r>
            <a:r>
              <a:rPr lang="en-US" altLang="zh-CN" sz="3200" b="1" baseline="-30000" dirty="0" err="1">
                <a:solidFill>
                  <a:srgbClr val="000066"/>
                </a:solidFill>
                <a:latin typeface="Arial" pitchFamily="34" charset="0"/>
                <a:cs typeface="Arial" pitchFamily="34" charset="0"/>
              </a:rPr>
              <a:t>j</a:t>
            </a:r>
            <a:r>
              <a:rPr lang="zh-CN" altLang="en-US" sz="3200" b="1" dirty="0">
                <a:solidFill>
                  <a:srgbClr val="000066"/>
                </a:solidFill>
                <a:latin typeface="Arial" pitchFamily="34" charset="0"/>
                <a:cs typeface="Arial" pitchFamily="34" charset="0"/>
              </a:rPr>
              <a:t>间的最终最短</a:t>
            </a:r>
          </a:p>
          <a:p>
            <a:r>
              <a:rPr lang="zh-CN" altLang="en-US" sz="3200" b="1" dirty="0">
                <a:solidFill>
                  <a:srgbClr val="000066"/>
                </a:solidFill>
                <a:latin typeface="Arial" pitchFamily="34" charset="0"/>
                <a:cs typeface="Arial" pitchFamily="34" charset="0"/>
              </a:rPr>
              <a:t>        路径长度。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gtEl>
                                        <p:attrNameLst>
                                          <p:attrName>style.visibility</p:attrName>
                                        </p:attrNameLst>
                                      </p:cBhvr>
                                      <p:to>
                                        <p:strVal val="visible"/>
                                      </p:to>
                                    </p:set>
                                    <p:anim calcmode="lin" valueType="num">
                                      <p:cBhvr additive="base">
                                        <p:cTn id="7" dur="500" fill="hold"/>
                                        <p:tgtEl>
                                          <p:spTgt spid="271363"/>
                                        </p:tgtEl>
                                        <p:attrNameLst>
                                          <p:attrName>ppt_x</p:attrName>
                                        </p:attrNameLst>
                                      </p:cBhvr>
                                      <p:tavLst>
                                        <p:tav tm="0">
                                          <p:val>
                                            <p:strVal val="0-#ppt_w/2"/>
                                          </p:val>
                                        </p:tav>
                                        <p:tav tm="100000">
                                          <p:val>
                                            <p:strVal val="#ppt_x"/>
                                          </p:val>
                                        </p:tav>
                                      </p:tavLst>
                                    </p:anim>
                                    <p:anim calcmode="lin" valueType="num">
                                      <p:cBhvr additive="base">
                                        <p:cTn id="8" dur="500" fill="hold"/>
                                        <p:tgtEl>
                                          <p:spTgt spid="2713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64"/>
                                        </p:tgtEl>
                                        <p:attrNameLst>
                                          <p:attrName>style.visibility</p:attrName>
                                        </p:attrNameLst>
                                      </p:cBhvr>
                                      <p:to>
                                        <p:strVal val="visible"/>
                                      </p:to>
                                    </p:set>
                                    <p:anim calcmode="lin" valueType="num">
                                      <p:cBhvr additive="base">
                                        <p:cTn id="13" dur="500" fill="hold"/>
                                        <p:tgtEl>
                                          <p:spTgt spid="271364"/>
                                        </p:tgtEl>
                                        <p:attrNameLst>
                                          <p:attrName>ppt_x</p:attrName>
                                        </p:attrNameLst>
                                      </p:cBhvr>
                                      <p:tavLst>
                                        <p:tav tm="0">
                                          <p:val>
                                            <p:strVal val="0-#ppt_w/2"/>
                                          </p:val>
                                        </p:tav>
                                        <p:tav tm="100000">
                                          <p:val>
                                            <p:strVal val="#ppt_x"/>
                                          </p:val>
                                        </p:tav>
                                      </p:tavLst>
                                    </p:anim>
                                    <p:anim calcmode="lin" valueType="num">
                                      <p:cBhvr additive="base">
                                        <p:cTn id="14" dur="500" fill="hold"/>
                                        <p:tgtEl>
                                          <p:spTgt spid="271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autoUpdateAnimBg="0"/>
      <p:bldP spid="27136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5"/>
          <p:cNvSpPr>
            <a:spLocks noGrp="1"/>
          </p:cNvSpPr>
          <p:nvPr>
            <p:ph type="sldNum" sz="quarter" idx="15"/>
          </p:nvPr>
        </p:nvSpPr>
        <p:spPr/>
        <p:txBody>
          <a:bodyPr/>
          <a:lstStyle/>
          <a:p>
            <a:fld id="{067C94EA-8C83-499B-B07D-0258B7E66E15}" type="slidenum">
              <a:rPr lang="en-US" altLang="zh-CN"/>
              <a:pPr/>
              <a:t>12</a:t>
            </a:fld>
            <a:endParaRPr lang="en-US" altLang="zh-CN"/>
          </a:p>
        </p:txBody>
      </p:sp>
      <p:sp>
        <p:nvSpPr>
          <p:cNvPr id="187397"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7398"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7399"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7400"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7401"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名词和基本术语</a:t>
            </a:r>
          </a:p>
        </p:txBody>
      </p:sp>
      <p:sp>
        <p:nvSpPr>
          <p:cNvPr id="187402" name="Text Box 10"/>
          <p:cNvSpPr txBox="1">
            <a:spLocks noChangeArrowheads="1"/>
          </p:cNvSpPr>
          <p:nvPr/>
        </p:nvSpPr>
        <p:spPr bwMode="auto">
          <a:xfrm>
            <a:off x="1331913" y="2133600"/>
            <a:ext cx="6048375" cy="1117600"/>
          </a:xfrm>
          <a:prstGeom prst="rect">
            <a:avLst/>
          </a:prstGeom>
          <a:noFill/>
          <a:ln w="25400">
            <a:noFill/>
            <a:miter lim="800000"/>
            <a:headEnd/>
            <a:tailEnd/>
          </a:ln>
          <a:effectLst/>
        </p:spPr>
        <p:txBody>
          <a:bodyPr lIns="90000" tIns="46800" rIns="90000" bIns="46800">
            <a:spAutoFit/>
          </a:bodyPr>
          <a:lstStyle/>
          <a:p>
            <a:pPr>
              <a:lnSpc>
                <a:spcPct val="120000"/>
              </a:lnSpc>
            </a:pPr>
            <a:r>
              <a:rPr lang="zh-CN" altLang="en-US">
                <a:solidFill>
                  <a:srgbClr val="000066"/>
                </a:solidFill>
              </a:rPr>
              <a:t>若</a:t>
            </a:r>
            <a:r>
              <a:rPr lang="zh-CN" altLang="en-US"/>
              <a:t>无向图</a:t>
            </a:r>
            <a:r>
              <a:rPr lang="en-US" altLang="zh-CN">
                <a:solidFill>
                  <a:srgbClr val="000066"/>
                </a:solidFill>
              </a:rPr>
              <a:t>G</a:t>
            </a:r>
            <a:r>
              <a:rPr lang="zh-CN" altLang="en-US">
                <a:solidFill>
                  <a:srgbClr val="000066"/>
                </a:solidFill>
              </a:rPr>
              <a:t>中</a:t>
            </a:r>
            <a:r>
              <a:rPr lang="zh-CN" altLang="en-US"/>
              <a:t>任意两个顶点之间都有路径相通</a:t>
            </a:r>
            <a:r>
              <a:rPr lang="en-US" altLang="zh-CN">
                <a:solidFill>
                  <a:schemeClr val="tx1"/>
                </a:solidFill>
              </a:rPr>
              <a:t>,</a:t>
            </a:r>
            <a:r>
              <a:rPr lang="zh-CN" altLang="en-US">
                <a:solidFill>
                  <a:srgbClr val="000066"/>
                </a:solidFill>
              </a:rPr>
              <a:t>则称此图为</a:t>
            </a:r>
            <a:r>
              <a:rPr lang="zh-CN" altLang="en-US"/>
              <a:t>连通图</a:t>
            </a:r>
            <a:r>
              <a:rPr lang="zh-CN" altLang="en-US">
                <a:solidFill>
                  <a:schemeClr val="tx1"/>
                </a:solidFill>
              </a:rPr>
              <a:t>。</a:t>
            </a:r>
          </a:p>
        </p:txBody>
      </p:sp>
      <p:sp>
        <p:nvSpPr>
          <p:cNvPr id="187421" name="Text Box 29"/>
          <p:cNvSpPr txBox="1">
            <a:spLocks noChangeArrowheads="1"/>
          </p:cNvSpPr>
          <p:nvPr/>
        </p:nvSpPr>
        <p:spPr bwMode="auto">
          <a:xfrm>
            <a:off x="1403350" y="5589588"/>
            <a:ext cx="5895975" cy="946150"/>
          </a:xfrm>
          <a:prstGeom prst="rect">
            <a:avLst/>
          </a:prstGeom>
          <a:noFill/>
          <a:ln w="25400" algn="ctr">
            <a:noFill/>
            <a:miter lim="800000"/>
            <a:headEnd/>
            <a:tailEnd/>
          </a:ln>
          <a:effectLst/>
        </p:spPr>
        <p:txBody>
          <a:bodyPr wrap="none" lIns="90000" tIns="46800" rIns="90000" bIns="46800">
            <a:spAutoFit/>
          </a:bodyPr>
          <a:lstStyle/>
          <a:p>
            <a:r>
              <a:rPr lang="zh-CN" altLang="en-US">
                <a:solidFill>
                  <a:srgbClr val="000066"/>
                </a:solidFill>
              </a:rPr>
              <a:t>若无向图为非连通图，则图中各个</a:t>
            </a:r>
          </a:p>
          <a:p>
            <a:r>
              <a:rPr lang="zh-CN" altLang="en-US"/>
              <a:t>极大连通子图</a:t>
            </a:r>
            <a:r>
              <a:rPr lang="zh-CN" altLang="en-US">
                <a:solidFill>
                  <a:srgbClr val="000066"/>
                </a:solidFill>
              </a:rPr>
              <a:t>称作此图的</a:t>
            </a:r>
            <a:r>
              <a:rPr lang="zh-CN" altLang="en-US"/>
              <a:t>连通分量</a:t>
            </a:r>
            <a:r>
              <a:rPr lang="zh-CN" altLang="en-US">
                <a:solidFill>
                  <a:srgbClr val="000066"/>
                </a:solidFill>
              </a:rPr>
              <a:t>。</a:t>
            </a:r>
          </a:p>
        </p:txBody>
      </p:sp>
      <p:grpSp>
        <p:nvGrpSpPr>
          <p:cNvPr id="187472" name="Group 80"/>
          <p:cNvGrpSpPr>
            <a:grpSpLocks/>
          </p:cNvGrpSpPr>
          <p:nvPr/>
        </p:nvGrpSpPr>
        <p:grpSpPr bwMode="auto">
          <a:xfrm>
            <a:off x="1187450" y="3429000"/>
            <a:ext cx="2520950" cy="1919288"/>
            <a:chOff x="748" y="2160"/>
            <a:chExt cx="1588" cy="1209"/>
          </a:xfrm>
        </p:grpSpPr>
        <p:sp>
          <p:nvSpPr>
            <p:cNvPr id="187423" name="Oval 31"/>
            <p:cNvSpPr>
              <a:spLocks noChangeArrowheads="1"/>
            </p:cNvSpPr>
            <p:nvPr/>
          </p:nvSpPr>
          <p:spPr bwMode="auto">
            <a:xfrm>
              <a:off x="748" y="262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7424" name="Oval 32"/>
            <p:cNvSpPr>
              <a:spLocks noChangeArrowheads="1"/>
            </p:cNvSpPr>
            <p:nvPr/>
          </p:nvSpPr>
          <p:spPr bwMode="auto">
            <a:xfrm>
              <a:off x="1111" y="216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7425" name="Oval 33"/>
            <p:cNvSpPr>
              <a:spLocks noChangeArrowheads="1"/>
            </p:cNvSpPr>
            <p:nvPr/>
          </p:nvSpPr>
          <p:spPr bwMode="auto">
            <a:xfrm>
              <a:off x="1701" y="216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7426" name="Oval 34"/>
            <p:cNvSpPr>
              <a:spLocks noChangeArrowheads="1"/>
            </p:cNvSpPr>
            <p:nvPr/>
          </p:nvSpPr>
          <p:spPr bwMode="auto">
            <a:xfrm>
              <a:off x="2063" y="265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7427" name="Oval 35"/>
            <p:cNvSpPr>
              <a:spLocks noChangeArrowheads="1"/>
            </p:cNvSpPr>
            <p:nvPr/>
          </p:nvSpPr>
          <p:spPr bwMode="auto">
            <a:xfrm>
              <a:off x="1655" y="311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187428" name="Oval 36"/>
            <p:cNvSpPr>
              <a:spLocks noChangeArrowheads="1"/>
            </p:cNvSpPr>
            <p:nvPr/>
          </p:nvSpPr>
          <p:spPr bwMode="auto">
            <a:xfrm>
              <a:off x="1111" y="311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187429" name="Line 37"/>
            <p:cNvSpPr>
              <a:spLocks noChangeShapeType="1"/>
            </p:cNvSpPr>
            <p:nvPr/>
          </p:nvSpPr>
          <p:spPr bwMode="auto">
            <a:xfrm flipH="1">
              <a:off x="975" y="2387"/>
              <a:ext cx="182"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30" name="Line 38"/>
            <p:cNvSpPr>
              <a:spLocks noChangeShapeType="1"/>
            </p:cNvSpPr>
            <p:nvPr/>
          </p:nvSpPr>
          <p:spPr bwMode="auto">
            <a:xfrm>
              <a:off x="975" y="2840"/>
              <a:ext cx="726"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31" name="Line 39"/>
            <p:cNvSpPr>
              <a:spLocks noChangeShapeType="1"/>
            </p:cNvSpPr>
            <p:nvPr/>
          </p:nvSpPr>
          <p:spPr bwMode="auto">
            <a:xfrm>
              <a:off x="1383" y="2341"/>
              <a:ext cx="363" cy="77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32" name="Line 40"/>
            <p:cNvSpPr>
              <a:spLocks noChangeShapeType="1"/>
            </p:cNvSpPr>
            <p:nvPr/>
          </p:nvSpPr>
          <p:spPr bwMode="auto">
            <a:xfrm>
              <a:off x="1927" y="2387"/>
              <a:ext cx="227"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33" name="Line 41"/>
            <p:cNvSpPr>
              <a:spLocks noChangeShapeType="1"/>
            </p:cNvSpPr>
            <p:nvPr/>
          </p:nvSpPr>
          <p:spPr bwMode="auto">
            <a:xfrm flipH="1">
              <a:off x="1338" y="2840"/>
              <a:ext cx="725"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34" name="Line 42"/>
            <p:cNvSpPr>
              <a:spLocks noChangeShapeType="1"/>
            </p:cNvSpPr>
            <p:nvPr/>
          </p:nvSpPr>
          <p:spPr bwMode="auto">
            <a:xfrm flipH="1">
              <a:off x="1292" y="2387"/>
              <a:ext cx="454" cy="725"/>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35" name="Line 43"/>
            <p:cNvSpPr>
              <a:spLocks noChangeShapeType="1"/>
            </p:cNvSpPr>
            <p:nvPr/>
          </p:nvSpPr>
          <p:spPr bwMode="auto">
            <a:xfrm>
              <a:off x="1247" y="2416"/>
              <a:ext cx="0" cy="696"/>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grpSp>
      <p:grpSp>
        <p:nvGrpSpPr>
          <p:cNvPr id="187457" name="Group 65"/>
          <p:cNvGrpSpPr>
            <a:grpSpLocks/>
          </p:cNvGrpSpPr>
          <p:nvPr/>
        </p:nvGrpSpPr>
        <p:grpSpPr bwMode="auto">
          <a:xfrm>
            <a:off x="4716463" y="3357563"/>
            <a:ext cx="2520950" cy="1919287"/>
            <a:chOff x="2971" y="2115"/>
            <a:chExt cx="1588" cy="1209"/>
          </a:xfrm>
        </p:grpSpPr>
        <p:sp>
          <p:nvSpPr>
            <p:cNvPr id="187437" name="Oval 45"/>
            <p:cNvSpPr>
              <a:spLocks noChangeArrowheads="1"/>
            </p:cNvSpPr>
            <p:nvPr/>
          </p:nvSpPr>
          <p:spPr bwMode="auto">
            <a:xfrm>
              <a:off x="2971" y="258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7438" name="Oval 46"/>
            <p:cNvSpPr>
              <a:spLocks noChangeArrowheads="1"/>
            </p:cNvSpPr>
            <p:nvPr/>
          </p:nvSpPr>
          <p:spPr bwMode="auto">
            <a:xfrm>
              <a:off x="3334" y="211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7439" name="Oval 47"/>
            <p:cNvSpPr>
              <a:spLocks noChangeArrowheads="1"/>
            </p:cNvSpPr>
            <p:nvPr/>
          </p:nvSpPr>
          <p:spPr bwMode="auto">
            <a:xfrm>
              <a:off x="3924" y="211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7440" name="Oval 48"/>
            <p:cNvSpPr>
              <a:spLocks noChangeArrowheads="1"/>
            </p:cNvSpPr>
            <p:nvPr/>
          </p:nvSpPr>
          <p:spPr bwMode="auto">
            <a:xfrm>
              <a:off x="4286" y="2614"/>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7441" name="Oval 49"/>
            <p:cNvSpPr>
              <a:spLocks noChangeArrowheads="1"/>
            </p:cNvSpPr>
            <p:nvPr/>
          </p:nvSpPr>
          <p:spPr bwMode="auto">
            <a:xfrm>
              <a:off x="3878" y="3067"/>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187442" name="Oval 50"/>
            <p:cNvSpPr>
              <a:spLocks noChangeArrowheads="1"/>
            </p:cNvSpPr>
            <p:nvPr/>
          </p:nvSpPr>
          <p:spPr bwMode="auto">
            <a:xfrm>
              <a:off x="3334" y="3067"/>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187443" name="Line 51"/>
            <p:cNvSpPr>
              <a:spLocks noChangeShapeType="1"/>
            </p:cNvSpPr>
            <p:nvPr/>
          </p:nvSpPr>
          <p:spPr bwMode="auto">
            <a:xfrm flipH="1">
              <a:off x="3198" y="2342"/>
              <a:ext cx="182"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44" name="Line 52"/>
            <p:cNvSpPr>
              <a:spLocks noChangeShapeType="1"/>
            </p:cNvSpPr>
            <p:nvPr/>
          </p:nvSpPr>
          <p:spPr bwMode="auto">
            <a:xfrm>
              <a:off x="3198" y="2795"/>
              <a:ext cx="726"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45" name="Line 53"/>
            <p:cNvSpPr>
              <a:spLocks noChangeShapeType="1"/>
            </p:cNvSpPr>
            <p:nvPr/>
          </p:nvSpPr>
          <p:spPr bwMode="auto">
            <a:xfrm>
              <a:off x="3606" y="2296"/>
              <a:ext cx="363" cy="77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46" name="Line 54"/>
            <p:cNvSpPr>
              <a:spLocks noChangeShapeType="1"/>
            </p:cNvSpPr>
            <p:nvPr/>
          </p:nvSpPr>
          <p:spPr bwMode="auto">
            <a:xfrm>
              <a:off x="4150" y="2342"/>
              <a:ext cx="227"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47" name="Line 55"/>
            <p:cNvSpPr>
              <a:spLocks noChangeShapeType="1"/>
            </p:cNvSpPr>
            <p:nvPr/>
          </p:nvSpPr>
          <p:spPr bwMode="auto">
            <a:xfrm flipH="1">
              <a:off x="3561" y="2795"/>
              <a:ext cx="725"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7448" name="Line 56"/>
            <p:cNvSpPr>
              <a:spLocks noChangeShapeType="1"/>
            </p:cNvSpPr>
            <p:nvPr/>
          </p:nvSpPr>
          <p:spPr bwMode="auto">
            <a:xfrm flipH="1">
              <a:off x="3515" y="2342"/>
              <a:ext cx="454" cy="725"/>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grpSp>
      <p:sp>
        <p:nvSpPr>
          <p:cNvPr id="187451" name="Line 59"/>
          <p:cNvSpPr>
            <a:spLocks noChangeShapeType="1"/>
          </p:cNvSpPr>
          <p:nvPr/>
        </p:nvSpPr>
        <p:spPr bwMode="auto">
          <a:xfrm flipH="1">
            <a:off x="5076825" y="3717925"/>
            <a:ext cx="288925" cy="431800"/>
          </a:xfrm>
          <a:prstGeom prst="line">
            <a:avLst/>
          </a:prstGeom>
          <a:noFill/>
          <a:ln w="28575">
            <a:solidFill>
              <a:srgbClr val="008000"/>
            </a:solidFill>
            <a:round/>
            <a:headEnd/>
            <a:tailEnd/>
          </a:ln>
          <a:effectLst/>
        </p:spPr>
        <p:txBody>
          <a:bodyPr lIns="90000" tIns="46800" rIns="90000" bIns="46800">
            <a:spAutoFit/>
          </a:bodyPr>
          <a:lstStyle/>
          <a:p>
            <a:endParaRPr lang="zh-CN" altLang="en-US"/>
          </a:p>
        </p:txBody>
      </p:sp>
      <p:sp>
        <p:nvSpPr>
          <p:cNvPr id="187452" name="Line 60"/>
          <p:cNvSpPr>
            <a:spLocks noChangeShapeType="1"/>
          </p:cNvSpPr>
          <p:nvPr/>
        </p:nvSpPr>
        <p:spPr bwMode="auto">
          <a:xfrm>
            <a:off x="5076825" y="4437063"/>
            <a:ext cx="1152525" cy="504825"/>
          </a:xfrm>
          <a:prstGeom prst="line">
            <a:avLst/>
          </a:prstGeom>
          <a:noFill/>
          <a:ln w="28575">
            <a:solidFill>
              <a:srgbClr val="008000"/>
            </a:solidFill>
            <a:round/>
            <a:headEnd/>
            <a:tailEnd/>
          </a:ln>
          <a:effectLst/>
        </p:spPr>
        <p:txBody>
          <a:bodyPr lIns="90000" tIns="46800" rIns="90000" bIns="46800">
            <a:spAutoFit/>
          </a:bodyPr>
          <a:lstStyle/>
          <a:p>
            <a:endParaRPr lang="zh-CN" altLang="en-US"/>
          </a:p>
        </p:txBody>
      </p:sp>
      <p:sp>
        <p:nvSpPr>
          <p:cNvPr id="187453" name="Line 61"/>
          <p:cNvSpPr>
            <a:spLocks noChangeShapeType="1"/>
          </p:cNvSpPr>
          <p:nvPr/>
        </p:nvSpPr>
        <p:spPr bwMode="auto">
          <a:xfrm>
            <a:off x="5724525" y="3644900"/>
            <a:ext cx="576263" cy="1223963"/>
          </a:xfrm>
          <a:prstGeom prst="line">
            <a:avLst/>
          </a:prstGeom>
          <a:noFill/>
          <a:ln w="28575">
            <a:solidFill>
              <a:srgbClr val="008000"/>
            </a:solidFill>
            <a:round/>
            <a:headEnd/>
            <a:tailEnd/>
          </a:ln>
          <a:effectLst/>
        </p:spPr>
        <p:txBody>
          <a:bodyPr lIns="90000" tIns="46800" rIns="90000" bIns="46800">
            <a:spAutoFit/>
          </a:bodyPr>
          <a:lstStyle/>
          <a:p>
            <a:endParaRPr lang="zh-CN" altLang="en-US"/>
          </a:p>
        </p:txBody>
      </p:sp>
      <p:sp>
        <p:nvSpPr>
          <p:cNvPr id="187454" name="Line 62"/>
          <p:cNvSpPr>
            <a:spLocks noChangeShapeType="1"/>
          </p:cNvSpPr>
          <p:nvPr/>
        </p:nvSpPr>
        <p:spPr bwMode="auto">
          <a:xfrm>
            <a:off x="6588125" y="3717925"/>
            <a:ext cx="360363" cy="431800"/>
          </a:xfrm>
          <a:prstGeom prst="line">
            <a:avLst/>
          </a:prstGeom>
          <a:noFill/>
          <a:ln w="28575">
            <a:solidFill>
              <a:srgbClr val="FF0000"/>
            </a:solidFill>
            <a:round/>
            <a:headEnd/>
            <a:tailEnd/>
          </a:ln>
          <a:effectLst/>
        </p:spPr>
        <p:txBody>
          <a:bodyPr lIns="90000" tIns="46800" rIns="90000" bIns="46800">
            <a:spAutoFit/>
          </a:bodyPr>
          <a:lstStyle/>
          <a:p>
            <a:endParaRPr lang="zh-CN" altLang="en-US"/>
          </a:p>
        </p:txBody>
      </p:sp>
      <p:sp>
        <p:nvSpPr>
          <p:cNvPr id="187455" name="Line 63"/>
          <p:cNvSpPr>
            <a:spLocks noChangeShapeType="1"/>
          </p:cNvSpPr>
          <p:nvPr/>
        </p:nvSpPr>
        <p:spPr bwMode="auto">
          <a:xfrm flipH="1">
            <a:off x="5653088" y="4437063"/>
            <a:ext cx="1150937" cy="504825"/>
          </a:xfrm>
          <a:prstGeom prst="line">
            <a:avLst/>
          </a:prstGeom>
          <a:noFill/>
          <a:ln w="28575">
            <a:solidFill>
              <a:srgbClr val="FF0000"/>
            </a:solidFill>
            <a:round/>
            <a:headEnd/>
            <a:tailEnd/>
          </a:ln>
          <a:effectLst/>
        </p:spPr>
        <p:txBody>
          <a:bodyPr lIns="90000" tIns="46800" rIns="90000" bIns="46800">
            <a:spAutoFit/>
          </a:bodyPr>
          <a:lstStyle/>
          <a:p>
            <a:endParaRPr lang="zh-CN" altLang="en-US"/>
          </a:p>
        </p:txBody>
      </p:sp>
      <p:sp>
        <p:nvSpPr>
          <p:cNvPr id="187456" name="Line 64"/>
          <p:cNvSpPr>
            <a:spLocks noChangeShapeType="1"/>
          </p:cNvSpPr>
          <p:nvPr/>
        </p:nvSpPr>
        <p:spPr bwMode="auto">
          <a:xfrm flipH="1">
            <a:off x="5580063" y="3717925"/>
            <a:ext cx="720725" cy="1150938"/>
          </a:xfrm>
          <a:prstGeom prst="line">
            <a:avLst/>
          </a:prstGeom>
          <a:noFill/>
          <a:ln w="28575">
            <a:solidFill>
              <a:srgbClr val="FF0000"/>
            </a:solidFill>
            <a:round/>
            <a:headEnd/>
            <a:tailEnd/>
          </a:ln>
          <a:effectLst/>
        </p:spPr>
        <p:txBody>
          <a:bodyPr lIns="90000" tIns="46800" rIns="90000" bIns="46800">
            <a:spAutoFit/>
          </a:bodyPr>
          <a:lstStyle/>
          <a:p>
            <a:endParaRPr lang="zh-CN" altLang="en-US"/>
          </a:p>
        </p:txBody>
      </p:sp>
      <p:sp>
        <p:nvSpPr>
          <p:cNvPr id="187471" name="Oval 79"/>
          <p:cNvSpPr>
            <a:spLocks noChangeArrowheads="1"/>
          </p:cNvSpPr>
          <p:nvPr/>
        </p:nvSpPr>
        <p:spPr bwMode="auto">
          <a:xfrm>
            <a:off x="5292725" y="3357563"/>
            <a:ext cx="433388" cy="407987"/>
          </a:xfrm>
          <a:prstGeom prst="ellipse">
            <a:avLst/>
          </a:prstGeom>
          <a:solidFill>
            <a:srgbClr val="99CC00"/>
          </a:solidFill>
          <a:ln w="25400">
            <a:solidFill>
              <a:srgbClr val="008000"/>
            </a:solidFill>
            <a:miter lim="800000"/>
            <a:headEnd/>
            <a:tailEnd/>
          </a:ln>
          <a:effectLst/>
        </p:spPr>
        <p:txBody>
          <a:bodyPr wrap="none" anchor="ctr"/>
          <a:lstStyle/>
          <a:p>
            <a:pPr algn="ctr"/>
            <a:r>
              <a:rPr lang="en-US" altLang="zh-CN" sz="2400">
                <a:solidFill>
                  <a:srgbClr val="008000"/>
                </a:solidFill>
                <a:ea typeface="宋体" pitchFamily="2" charset="-122"/>
              </a:rPr>
              <a:t>B</a:t>
            </a:r>
          </a:p>
        </p:txBody>
      </p:sp>
      <p:sp>
        <p:nvSpPr>
          <p:cNvPr id="187473" name="Oval 81"/>
          <p:cNvSpPr>
            <a:spLocks noChangeArrowheads="1"/>
          </p:cNvSpPr>
          <p:nvPr/>
        </p:nvSpPr>
        <p:spPr bwMode="auto">
          <a:xfrm>
            <a:off x="4716463" y="4100513"/>
            <a:ext cx="433387" cy="407987"/>
          </a:xfrm>
          <a:prstGeom prst="ellipse">
            <a:avLst/>
          </a:prstGeom>
          <a:solidFill>
            <a:srgbClr val="99CC00"/>
          </a:solidFill>
          <a:ln w="25400">
            <a:solidFill>
              <a:srgbClr val="008000"/>
            </a:solidFill>
            <a:miter lim="800000"/>
            <a:headEnd/>
            <a:tailEnd/>
          </a:ln>
          <a:effectLst/>
        </p:spPr>
        <p:txBody>
          <a:bodyPr wrap="none" anchor="ctr"/>
          <a:lstStyle/>
          <a:p>
            <a:pPr algn="ctr"/>
            <a:r>
              <a:rPr lang="en-US" altLang="zh-CN" sz="2400">
                <a:solidFill>
                  <a:srgbClr val="008000"/>
                </a:solidFill>
                <a:ea typeface="宋体" pitchFamily="2" charset="-122"/>
              </a:rPr>
              <a:t>A</a:t>
            </a:r>
          </a:p>
        </p:txBody>
      </p:sp>
      <p:sp>
        <p:nvSpPr>
          <p:cNvPr id="187474" name="Oval 82"/>
          <p:cNvSpPr>
            <a:spLocks noChangeArrowheads="1"/>
          </p:cNvSpPr>
          <p:nvPr/>
        </p:nvSpPr>
        <p:spPr bwMode="auto">
          <a:xfrm>
            <a:off x="6156325" y="4868863"/>
            <a:ext cx="433388" cy="407987"/>
          </a:xfrm>
          <a:prstGeom prst="ellipse">
            <a:avLst/>
          </a:prstGeom>
          <a:solidFill>
            <a:srgbClr val="99CC00"/>
          </a:solidFill>
          <a:ln w="25400">
            <a:solidFill>
              <a:srgbClr val="008000"/>
            </a:solidFill>
            <a:miter lim="800000"/>
            <a:headEnd/>
            <a:tailEnd/>
          </a:ln>
          <a:effectLst/>
        </p:spPr>
        <p:txBody>
          <a:bodyPr wrap="none" anchor="ctr"/>
          <a:lstStyle/>
          <a:p>
            <a:pPr algn="ctr"/>
            <a:r>
              <a:rPr lang="en-US" altLang="zh-CN" sz="2400">
                <a:solidFill>
                  <a:srgbClr val="008000"/>
                </a:solidFill>
                <a:ea typeface="宋体" pitchFamily="2" charset="-122"/>
              </a:rPr>
              <a:t>E</a:t>
            </a:r>
          </a:p>
        </p:txBody>
      </p:sp>
      <p:sp>
        <p:nvSpPr>
          <p:cNvPr id="187475" name="Oval 83"/>
          <p:cNvSpPr>
            <a:spLocks noChangeArrowheads="1"/>
          </p:cNvSpPr>
          <p:nvPr/>
        </p:nvSpPr>
        <p:spPr bwMode="auto">
          <a:xfrm>
            <a:off x="6227763" y="3357563"/>
            <a:ext cx="433387"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C</a:t>
            </a:r>
          </a:p>
        </p:txBody>
      </p:sp>
      <p:sp>
        <p:nvSpPr>
          <p:cNvPr id="187476" name="Oval 84"/>
          <p:cNvSpPr>
            <a:spLocks noChangeArrowheads="1"/>
          </p:cNvSpPr>
          <p:nvPr/>
        </p:nvSpPr>
        <p:spPr bwMode="auto">
          <a:xfrm>
            <a:off x="5292725" y="4868863"/>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F</a:t>
            </a:r>
          </a:p>
        </p:txBody>
      </p:sp>
      <p:sp>
        <p:nvSpPr>
          <p:cNvPr id="187477" name="Oval 85"/>
          <p:cNvSpPr>
            <a:spLocks noChangeArrowheads="1"/>
          </p:cNvSpPr>
          <p:nvPr/>
        </p:nvSpPr>
        <p:spPr bwMode="auto">
          <a:xfrm>
            <a:off x="6804025" y="4149725"/>
            <a:ext cx="433388"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7402"/>
                                        </p:tgtEl>
                                        <p:attrNameLst>
                                          <p:attrName>style.visibility</p:attrName>
                                        </p:attrNameLst>
                                      </p:cBhvr>
                                      <p:to>
                                        <p:strVal val="visible"/>
                                      </p:to>
                                    </p:set>
                                    <p:animEffect transition="in" filter="checkerboard(across)">
                                      <p:cBhvr>
                                        <p:cTn id="7" dur="500"/>
                                        <p:tgtEl>
                                          <p:spTgt spid="1874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7472"/>
                                        </p:tgtEl>
                                        <p:attrNameLst>
                                          <p:attrName>style.visibility</p:attrName>
                                        </p:attrNameLst>
                                      </p:cBhvr>
                                      <p:to>
                                        <p:strVal val="visible"/>
                                      </p:to>
                                    </p:set>
                                    <p:animEffect transition="in" filter="checkerboard(across)">
                                      <p:cBhvr>
                                        <p:cTn id="12" dur="500"/>
                                        <p:tgtEl>
                                          <p:spTgt spid="18747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7421"/>
                                        </p:tgtEl>
                                        <p:attrNameLst>
                                          <p:attrName>style.visibility</p:attrName>
                                        </p:attrNameLst>
                                      </p:cBhvr>
                                      <p:to>
                                        <p:strVal val="visible"/>
                                      </p:to>
                                    </p:set>
                                    <p:animEffect transition="in" filter="checkerboard(across)">
                                      <p:cBhvr>
                                        <p:cTn id="17" dur="500"/>
                                        <p:tgtEl>
                                          <p:spTgt spid="1874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7457"/>
                                        </p:tgtEl>
                                        <p:attrNameLst>
                                          <p:attrName>style.visibility</p:attrName>
                                        </p:attrNameLst>
                                      </p:cBhvr>
                                      <p:to>
                                        <p:strVal val="visible"/>
                                      </p:to>
                                    </p:set>
                                    <p:animEffect transition="in" filter="wipe(up)">
                                      <p:cBhvr>
                                        <p:cTn id="22" dur="500"/>
                                        <p:tgtEl>
                                          <p:spTgt spid="1874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7471"/>
                                        </p:tgtEl>
                                        <p:attrNameLst>
                                          <p:attrName>style.visibility</p:attrName>
                                        </p:attrNameLst>
                                      </p:cBhvr>
                                      <p:to>
                                        <p:strVal val="visible"/>
                                      </p:to>
                                    </p:set>
                                    <p:animEffect transition="in" filter="wipe(up)">
                                      <p:cBhvr>
                                        <p:cTn id="27" dur="500"/>
                                        <p:tgtEl>
                                          <p:spTgt spid="187471"/>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87451"/>
                                        </p:tgtEl>
                                        <p:attrNameLst>
                                          <p:attrName>style.visibility</p:attrName>
                                        </p:attrNameLst>
                                      </p:cBhvr>
                                      <p:to>
                                        <p:strVal val="visible"/>
                                      </p:to>
                                    </p:set>
                                    <p:animEffect transition="in" filter="wipe(up)">
                                      <p:cBhvr>
                                        <p:cTn id="31" dur="500"/>
                                        <p:tgtEl>
                                          <p:spTgt spid="187451"/>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187473"/>
                                        </p:tgtEl>
                                        <p:attrNameLst>
                                          <p:attrName>style.visibility</p:attrName>
                                        </p:attrNameLst>
                                      </p:cBhvr>
                                      <p:to>
                                        <p:strVal val="visible"/>
                                      </p:to>
                                    </p:set>
                                    <p:animEffect transition="in" filter="wipe(up)">
                                      <p:cBhvr>
                                        <p:cTn id="35" dur="500"/>
                                        <p:tgtEl>
                                          <p:spTgt spid="187473"/>
                                        </p:tgtEl>
                                      </p:cBhvr>
                                    </p:animEffect>
                                  </p:childTnLst>
                                </p:cTn>
                              </p:par>
                            </p:childTnLst>
                          </p:cTn>
                        </p:par>
                        <p:par>
                          <p:cTn id="36" fill="hold">
                            <p:stCondLst>
                              <p:cond delay="1500"/>
                            </p:stCondLst>
                            <p:childTnLst>
                              <p:par>
                                <p:cTn id="37" presetID="22" presetClass="entr" presetSubtype="1" fill="hold" grpId="0" nodeType="afterEffect">
                                  <p:stCondLst>
                                    <p:cond delay="0"/>
                                  </p:stCondLst>
                                  <p:childTnLst>
                                    <p:set>
                                      <p:cBhvr>
                                        <p:cTn id="38" dur="1" fill="hold">
                                          <p:stCondLst>
                                            <p:cond delay="0"/>
                                          </p:stCondLst>
                                        </p:cTn>
                                        <p:tgtEl>
                                          <p:spTgt spid="187452"/>
                                        </p:tgtEl>
                                        <p:attrNameLst>
                                          <p:attrName>style.visibility</p:attrName>
                                        </p:attrNameLst>
                                      </p:cBhvr>
                                      <p:to>
                                        <p:strVal val="visible"/>
                                      </p:to>
                                    </p:set>
                                    <p:animEffect transition="in" filter="wipe(up)">
                                      <p:cBhvr>
                                        <p:cTn id="39" dur="500"/>
                                        <p:tgtEl>
                                          <p:spTgt spid="187452"/>
                                        </p:tgtEl>
                                      </p:cBhvr>
                                    </p:animEffect>
                                  </p:childTnLst>
                                </p:cTn>
                              </p:par>
                            </p:childTnLst>
                          </p:cTn>
                        </p:par>
                        <p:par>
                          <p:cTn id="40" fill="hold">
                            <p:stCondLst>
                              <p:cond delay="2000"/>
                            </p:stCondLst>
                            <p:childTnLst>
                              <p:par>
                                <p:cTn id="41" presetID="22" presetClass="entr" presetSubtype="1" fill="hold" grpId="0" nodeType="afterEffect">
                                  <p:stCondLst>
                                    <p:cond delay="0"/>
                                  </p:stCondLst>
                                  <p:childTnLst>
                                    <p:set>
                                      <p:cBhvr>
                                        <p:cTn id="42" dur="1" fill="hold">
                                          <p:stCondLst>
                                            <p:cond delay="0"/>
                                          </p:stCondLst>
                                        </p:cTn>
                                        <p:tgtEl>
                                          <p:spTgt spid="187474"/>
                                        </p:tgtEl>
                                        <p:attrNameLst>
                                          <p:attrName>style.visibility</p:attrName>
                                        </p:attrNameLst>
                                      </p:cBhvr>
                                      <p:to>
                                        <p:strVal val="visible"/>
                                      </p:to>
                                    </p:set>
                                    <p:animEffect transition="in" filter="wipe(up)">
                                      <p:cBhvr>
                                        <p:cTn id="43" dur="500"/>
                                        <p:tgtEl>
                                          <p:spTgt spid="187474"/>
                                        </p:tgtEl>
                                      </p:cBhvr>
                                    </p:animEffect>
                                  </p:childTnLst>
                                </p:cTn>
                              </p:par>
                            </p:childTnLst>
                          </p:cTn>
                        </p:par>
                        <p:par>
                          <p:cTn id="44" fill="hold">
                            <p:stCondLst>
                              <p:cond delay="2500"/>
                            </p:stCondLst>
                            <p:childTnLst>
                              <p:par>
                                <p:cTn id="45" presetID="22" presetClass="entr" presetSubtype="4" fill="hold" grpId="0" nodeType="afterEffect">
                                  <p:stCondLst>
                                    <p:cond delay="0"/>
                                  </p:stCondLst>
                                  <p:childTnLst>
                                    <p:set>
                                      <p:cBhvr>
                                        <p:cTn id="46" dur="1" fill="hold">
                                          <p:stCondLst>
                                            <p:cond delay="0"/>
                                          </p:stCondLst>
                                        </p:cTn>
                                        <p:tgtEl>
                                          <p:spTgt spid="187453"/>
                                        </p:tgtEl>
                                        <p:attrNameLst>
                                          <p:attrName>style.visibility</p:attrName>
                                        </p:attrNameLst>
                                      </p:cBhvr>
                                      <p:to>
                                        <p:strVal val="visible"/>
                                      </p:to>
                                    </p:set>
                                    <p:animEffect transition="in" filter="wipe(down)">
                                      <p:cBhvr>
                                        <p:cTn id="47" dur="500"/>
                                        <p:tgtEl>
                                          <p:spTgt spid="1874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87475"/>
                                        </p:tgtEl>
                                        <p:attrNameLst>
                                          <p:attrName>style.visibility</p:attrName>
                                        </p:attrNameLst>
                                      </p:cBhvr>
                                      <p:to>
                                        <p:strVal val="visible"/>
                                      </p:to>
                                    </p:set>
                                    <p:animEffect transition="in" filter="wipe(up)">
                                      <p:cBhvr>
                                        <p:cTn id="52" dur="500"/>
                                        <p:tgtEl>
                                          <p:spTgt spid="187475"/>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187456"/>
                                        </p:tgtEl>
                                        <p:attrNameLst>
                                          <p:attrName>style.visibility</p:attrName>
                                        </p:attrNameLst>
                                      </p:cBhvr>
                                      <p:to>
                                        <p:strVal val="visible"/>
                                      </p:to>
                                    </p:set>
                                    <p:animEffect transition="in" filter="wipe(up)">
                                      <p:cBhvr>
                                        <p:cTn id="56" dur="500"/>
                                        <p:tgtEl>
                                          <p:spTgt spid="187456"/>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187476"/>
                                        </p:tgtEl>
                                        <p:attrNameLst>
                                          <p:attrName>style.visibility</p:attrName>
                                        </p:attrNameLst>
                                      </p:cBhvr>
                                      <p:to>
                                        <p:strVal val="visible"/>
                                      </p:to>
                                    </p:set>
                                    <p:animEffect transition="in" filter="wipe(up)">
                                      <p:cBhvr>
                                        <p:cTn id="60" dur="500"/>
                                        <p:tgtEl>
                                          <p:spTgt spid="187476"/>
                                        </p:tgtEl>
                                      </p:cBhvr>
                                    </p:animEffect>
                                  </p:childTnLst>
                                </p:cTn>
                              </p:par>
                            </p:childTnLst>
                          </p:cTn>
                        </p:par>
                        <p:par>
                          <p:cTn id="61" fill="hold">
                            <p:stCondLst>
                              <p:cond delay="1500"/>
                            </p:stCondLst>
                            <p:childTnLst>
                              <p:par>
                                <p:cTn id="62" presetID="22" presetClass="entr" presetSubtype="4" fill="hold" grpId="0" nodeType="afterEffect">
                                  <p:stCondLst>
                                    <p:cond delay="0"/>
                                  </p:stCondLst>
                                  <p:childTnLst>
                                    <p:set>
                                      <p:cBhvr>
                                        <p:cTn id="63" dur="1" fill="hold">
                                          <p:stCondLst>
                                            <p:cond delay="0"/>
                                          </p:stCondLst>
                                        </p:cTn>
                                        <p:tgtEl>
                                          <p:spTgt spid="187455"/>
                                        </p:tgtEl>
                                        <p:attrNameLst>
                                          <p:attrName>style.visibility</p:attrName>
                                        </p:attrNameLst>
                                      </p:cBhvr>
                                      <p:to>
                                        <p:strVal val="visible"/>
                                      </p:to>
                                    </p:set>
                                    <p:animEffect transition="in" filter="wipe(down)">
                                      <p:cBhvr>
                                        <p:cTn id="64" dur="500"/>
                                        <p:tgtEl>
                                          <p:spTgt spid="187455"/>
                                        </p:tgtEl>
                                      </p:cBhvr>
                                    </p:animEffect>
                                  </p:childTnLst>
                                </p:cTn>
                              </p:par>
                            </p:childTnLst>
                          </p:cTn>
                        </p:par>
                        <p:par>
                          <p:cTn id="65" fill="hold">
                            <p:stCondLst>
                              <p:cond delay="2000"/>
                            </p:stCondLst>
                            <p:childTnLst>
                              <p:par>
                                <p:cTn id="66" presetID="22" presetClass="entr" presetSubtype="1" fill="hold" grpId="0" nodeType="afterEffect">
                                  <p:stCondLst>
                                    <p:cond delay="0"/>
                                  </p:stCondLst>
                                  <p:childTnLst>
                                    <p:set>
                                      <p:cBhvr>
                                        <p:cTn id="67" dur="1" fill="hold">
                                          <p:stCondLst>
                                            <p:cond delay="0"/>
                                          </p:stCondLst>
                                        </p:cTn>
                                        <p:tgtEl>
                                          <p:spTgt spid="187477"/>
                                        </p:tgtEl>
                                        <p:attrNameLst>
                                          <p:attrName>style.visibility</p:attrName>
                                        </p:attrNameLst>
                                      </p:cBhvr>
                                      <p:to>
                                        <p:strVal val="visible"/>
                                      </p:to>
                                    </p:set>
                                    <p:animEffect transition="in" filter="wipe(up)">
                                      <p:cBhvr>
                                        <p:cTn id="68" dur="500"/>
                                        <p:tgtEl>
                                          <p:spTgt spid="187477"/>
                                        </p:tgtEl>
                                      </p:cBhvr>
                                    </p:animEffect>
                                  </p:childTnLst>
                                </p:cTn>
                              </p:par>
                            </p:childTnLst>
                          </p:cTn>
                        </p:par>
                        <p:par>
                          <p:cTn id="69" fill="hold">
                            <p:stCondLst>
                              <p:cond delay="2500"/>
                            </p:stCondLst>
                            <p:childTnLst>
                              <p:par>
                                <p:cTn id="70" presetID="22" presetClass="entr" presetSubtype="4" fill="hold" grpId="0" nodeType="afterEffect">
                                  <p:stCondLst>
                                    <p:cond delay="0"/>
                                  </p:stCondLst>
                                  <p:childTnLst>
                                    <p:set>
                                      <p:cBhvr>
                                        <p:cTn id="71" dur="1" fill="hold">
                                          <p:stCondLst>
                                            <p:cond delay="0"/>
                                          </p:stCondLst>
                                        </p:cTn>
                                        <p:tgtEl>
                                          <p:spTgt spid="187454"/>
                                        </p:tgtEl>
                                        <p:attrNameLst>
                                          <p:attrName>style.visibility</p:attrName>
                                        </p:attrNameLst>
                                      </p:cBhvr>
                                      <p:to>
                                        <p:strVal val="visible"/>
                                      </p:to>
                                    </p:set>
                                    <p:animEffect transition="in" filter="wipe(down)">
                                      <p:cBhvr>
                                        <p:cTn id="72" dur="500"/>
                                        <p:tgtEl>
                                          <p:spTgt spid="187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2" grpId="0"/>
      <p:bldP spid="187421" grpId="0"/>
      <p:bldP spid="187451" grpId="0" animBg="1"/>
      <p:bldP spid="187452" grpId="0" animBg="1"/>
      <p:bldP spid="187453" grpId="0" animBg="1"/>
      <p:bldP spid="187454" grpId="0" animBg="1"/>
      <p:bldP spid="187455" grpId="0" animBg="1"/>
      <p:bldP spid="187456" grpId="0" animBg="1"/>
      <p:bldP spid="187471" grpId="0" animBg="1"/>
      <p:bldP spid="187473" grpId="0" animBg="1"/>
      <p:bldP spid="187474" grpId="0" animBg="1"/>
      <p:bldP spid="187475" grpId="0" animBg="1"/>
      <p:bldP spid="187476" grpId="0" animBg="1"/>
      <p:bldP spid="18747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533400" y="304800"/>
            <a:ext cx="7772400" cy="838200"/>
          </a:xfrm>
        </p:spPr>
        <p:txBody>
          <a:bodyPr/>
          <a:lstStyle/>
          <a:p>
            <a:r>
              <a:rPr lang="zh-CN" altLang="en-US" b="1" dirty="0"/>
              <a:t>例：</a:t>
            </a:r>
          </a:p>
        </p:txBody>
      </p:sp>
      <p:grpSp>
        <p:nvGrpSpPr>
          <p:cNvPr id="2" name="Group 3"/>
          <p:cNvGrpSpPr>
            <a:grpSpLocks/>
          </p:cNvGrpSpPr>
          <p:nvPr/>
        </p:nvGrpSpPr>
        <p:grpSpPr bwMode="auto">
          <a:xfrm>
            <a:off x="603250" y="679450"/>
            <a:ext cx="2655888" cy="2819400"/>
            <a:chOff x="188" y="144"/>
            <a:chExt cx="1673" cy="1776"/>
          </a:xfrm>
        </p:grpSpPr>
        <p:sp>
          <p:nvSpPr>
            <p:cNvPr id="272388" name="Oval 4"/>
            <p:cNvSpPr>
              <a:spLocks noChangeArrowheads="1"/>
            </p:cNvSpPr>
            <p:nvPr/>
          </p:nvSpPr>
          <p:spPr bwMode="auto">
            <a:xfrm>
              <a:off x="480" y="1536"/>
              <a:ext cx="288" cy="28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2</a:t>
              </a:r>
            </a:p>
          </p:txBody>
        </p:sp>
        <p:sp>
          <p:nvSpPr>
            <p:cNvPr id="272389" name="Oval 5"/>
            <p:cNvSpPr>
              <a:spLocks noChangeArrowheads="1"/>
            </p:cNvSpPr>
            <p:nvPr/>
          </p:nvSpPr>
          <p:spPr bwMode="auto">
            <a:xfrm>
              <a:off x="1499" y="1536"/>
              <a:ext cx="288" cy="28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1</a:t>
              </a:r>
            </a:p>
          </p:txBody>
        </p:sp>
        <p:sp>
          <p:nvSpPr>
            <p:cNvPr id="272390" name="Oval 6"/>
            <p:cNvSpPr>
              <a:spLocks noChangeArrowheads="1"/>
            </p:cNvSpPr>
            <p:nvPr/>
          </p:nvSpPr>
          <p:spPr bwMode="auto">
            <a:xfrm>
              <a:off x="480" y="528"/>
              <a:ext cx="288" cy="28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3</a:t>
              </a:r>
            </a:p>
          </p:txBody>
        </p:sp>
        <p:sp>
          <p:nvSpPr>
            <p:cNvPr id="272391" name="Oval 7"/>
            <p:cNvSpPr>
              <a:spLocks noChangeArrowheads="1"/>
            </p:cNvSpPr>
            <p:nvPr/>
          </p:nvSpPr>
          <p:spPr bwMode="auto">
            <a:xfrm>
              <a:off x="1514" y="539"/>
              <a:ext cx="288" cy="28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altLang="zh-CN" sz="3200" b="1">
                  <a:solidFill>
                    <a:srgbClr val="3902B4"/>
                  </a:solidFill>
                </a:rPr>
                <a:t>4</a:t>
              </a:r>
            </a:p>
          </p:txBody>
        </p:sp>
        <p:sp>
          <p:nvSpPr>
            <p:cNvPr id="272392" name="Line 8"/>
            <p:cNvSpPr>
              <a:spLocks noChangeShapeType="1"/>
            </p:cNvSpPr>
            <p:nvPr/>
          </p:nvSpPr>
          <p:spPr bwMode="auto">
            <a:xfrm flipH="1">
              <a:off x="779" y="1680"/>
              <a:ext cx="720" cy="0"/>
            </a:xfrm>
            <a:prstGeom prst="line">
              <a:avLst/>
            </a:prstGeom>
            <a:noFill/>
            <a:ln w="28575">
              <a:solidFill>
                <a:srgbClr val="003366"/>
              </a:solidFill>
              <a:miter lim="800000"/>
              <a:headEnd/>
              <a:tailEnd type="triangle" w="med" len="med"/>
            </a:ln>
            <a:effectLst/>
          </p:spPr>
          <p:txBody>
            <a:bodyPr wrap="none" anchor="ctr"/>
            <a:lstStyle/>
            <a:p>
              <a:endParaRPr lang="zh-CN" altLang="en-US"/>
            </a:p>
          </p:txBody>
        </p:sp>
        <p:sp>
          <p:nvSpPr>
            <p:cNvPr id="272393" name="Line 9"/>
            <p:cNvSpPr>
              <a:spLocks noChangeShapeType="1"/>
            </p:cNvSpPr>
            <p:nvPr/>
          </p:nvSpPr>
          <p:spPr bwMode="auto">
            <a:xfrm flipV="1">
              <a:off x="1680" y="816"/>
              <a:ext cx="0" cy="720"/>
            </a:xfrm>
            <a:prstGeom prst="line">
              <a:avLst/>
            </a:prstGeom>
            <a:noFill/>
            <a:ln w="28575">
              <a:solidFill>
                <a:srgbClr val="003366"/>
              </a:solidFill>
              <a:miter lim="800000"/>
              <a:headEnd/>
              <a:tailEnd type="triangle" w="med" len="med"/>
            </a:ln>
            <a:effectLst/>
          </p:spPr>
          <p:txBody>
            <a:bodyPr wrap="none" anchor="ctr"/>
            <a:lstStyle/>
            <a:p>
              <a:endParaRPr lang="zh-CN" altLang="en-US"/>
            </a:p>
          </p:txBody>
        </p:sp>
        <p:sp>
          <p:nvSpPr>
            <p:cNvPr id="272394" name="Line 10"/>
            <p:cNvSpPr>
              <a:spLocks noChangeShapeType="1"/>
            </p:cNvSpPr>
            <p:nvPr/>
          </p:nvSpPr>
          <p:spPr bwMode="auto">
            <a:xfrm>
              <a:off x="768" y="672"/>
              <a:ext cx="746" cy="0"/>
            </a:xfrm>
            <a:prstGeom prst="line">
              <a:avLst/>
            </a:prstGeom>
            <a:noFill/>
            <a:ln w="28575">
              <a:solidFill>
                <a:srgbClr val="003366"/>
              </a:solidFill>
              <a:miter lim="800000"/>
              <a:headEnd/>
              <a:tailEnd type="triangle" w="med" len="med"/>
            </a:ln>
            <a:effectLst/>
          </p:spPr>
          <p:txBody>
            <a:bodyPr wrap="none" anchor="ctr"/>
            <a:lstStyle/>
            <a:p>
              <a:endParaRPr lang="zh-CN" altLang="en-US"/>
            </a:p>
          </p:txBody>
        </p:sp>
        <p:sp>
          <p:nvSpPr>
            <p:cNvPr id="272395" name="Line 11"/>
            <p:cNvSpPr>
              <a:spLocks noChangeShapeType="1"/>
            </p:cNvSpPr>
            <p:nvPr/>
          </p:nvSpPr>
          <p:spPr bwMode="auto">
            <a:xfrm flipV="1">
              <a:off x="731" y="768"/>
              <a:ext cx="816" cy="816"/>
            </a:xfrm>
            <a:prstGeom prst="line">
              <a:avLst/>
            </a:prstGeom>
            <a:noFill/>
            <a:ln w="28575">
              <a:solidFill>
                <a:srgbClr val="003366"/>
              </a:solidFill>
              <a:miter lim="800000"/>
              <a:headEnd/>
              <a:tailEnd type="triangle" w="med" len="med"/>
            </a:ln>
            <a:effectLst/>
          </p:spPr>
          <p:txBody>
            <a:bodyPr wrap="none" anchor="ctr"/>
            <a:lstStyle/>
            <a:p>
              <a:endParaRPr lang="zh-CN" altLang="en-US"/>
            </a:p>
          </p:txBody>
        </p:sp>
        <p:sp>
          <p:nvSpPr>
            <p:cNvPr id="272396" name="Line 12"/>
            <p:cNvSpPr>
              <a:spLocks noChangeShapeType="1"/>
            </p:cNvSpPr>
            <p:nvPr/>
          </p:nvSpPr>
          <p:spPr bwMode="auto">
            <a:xfrm>
              <a:off x="624" y="816"/>
              <a:ext cx="0" cy="720"/>
            </a:xfrm>
            <a:prstGeom prst="line">
              <a:avLst/>
            </a:prstGeom>
            <a:noFill/>
            <a:ln w="28575">
              <a:solidFill>
                <a:srgbClr val="003366"/>
              </a:solidFill>
              <a:miter lim="800000"/>
              <a:headEnd/>
              <a:tailEnd type="triangle" w="med" len="med"/>
            </a:ln>
            <a:effectLst/>
          </p:spPr>
          <p:txBody>
            <a:bodyPr wrap="none" anchor="ctr"/>
            <a:lstStyle/>
            <a:p>
              <a:endParaRPr lang="zh-CN" altLang="en-US"/>
            </a:p>
          </p:txBody>
        </p:sp>
        <p:cxnSp>
          <p:nvCxnSpPr>
            <p:cNvPr id="272397" name="AutoShape 13"/>
            <p:cNvCxnSpPr>
              <a:cxnSpLocks noChangeShapeType="1"/>
              <a:stCxn id="272391" idx="1"/>
              <a:endCxn id="272390" idx="7"/>
            </p:cNvCxnSpPr>
            <p:nvPr/>
          </p:nvCxnSpPr>
          <p:spPr bwMode="auto">
            <a:xfrm rot="5400000" flipH="1">
              <a:off x="1135" y="161"/>
              <a:ext cx="11" cy="830"/>
            </a:xfrm>
            <a:prstGeom prst="curvedConnector3">
              <a:avLst>
                <a:gd name="adj1" fmla="val 1790907"/>
              </a:avLst>
            </a:prstGeom>
            <a:noFill/>
            <a:ln w="28575">
              <a:solidFill>
                <a:srgbClr val="003366"/>
              </a:solidFill>
              <a:miter lim="800000"/>
              <a:headEnd/>
              <a:tailEnd type="triangle" w="med" len="med"/>
            </a:ln>
            <a:effectLst/>
          </p:spPr>
        </p:cxnSp>
        <p:sp>
          <p:nvSpPr>
            <p:cNvPr id="272398" name="Line 14"/>
            <p:cNvSpPr>
              <a:spLocks noChangeShapeType="1"/>
            </p:cNvSpPr>
            <p:nvPr/>
          </p:nvSpPr>
          <p:spPr bwMode="auto">
            <a:xfrm>
              <a:off x="735" y="779"/>
              <a:ext cx="801" cy="805"/>
            </a:xfrm>
            <a:prstGeom prst="line">
              <a:avLst/>
            </a:prstGeom>
            <a:noFill/>
            <a:ln w="28575">
              <a:solidFill>
                <a:srgbClr val="003366"/>
              </a:solidFill>
              <a:miter lim="800000"/>
              <a:headEnd/>
              <a:tailEnd type="triangle" w="med" len="med"/>
            </a:ln>
            <a:effectLst/>
          </p:spPr>
          <p:txBody>
            <a:bodyPr wrap="none" anchor="ctr"/>
            <a:lstStyle/>
            <a:p>
              <a:endParaRPr lang="zh-CN" altLang="en-US"/>
            </a:p>
          </p:txBody>
        </p:sp>
        <p:cxnSp>
          <p:nvCxnSpPr>
            <p:cNvPr id="272399" name="AutoShape 15"/>
            <p:cNvCxnSpPr>
              <a:cxnSpLocks noChangeShapeType="1"/>
            </p:cNvCxnSpPr>
            <p:nvPr/>
          </p:nvCxnSpPr>
          <p:spPr bwMode="auto">
            <a:xfrm rot="10800000" flipH="1">
              <a:off x="505" y="768"/>
              <a:ext cx="1" cy="816"/>
            </a:xfrm>
            <a:prstGeom prst="curvedConnector3">
              <a:avLst>
                <a:gd name="adj1" fmla="val -13600000"/>
              </a:avLst>
            </a:prstGeom>
            <a:noFill/>
            <a:ln w="28575">
              <a:solidFill>
                <a:srgbClr val="003366"/>
              </a:solidFill>
              <a:miter lim="800000"/>
              <a:headEnd/>
              <a:tailEnd type="triangle" w="med" len="med"/>
            </a:ln>
            <a:effectLst/>
          </p:spPr>
        </p:cxnSp>
        <p:sp>
          <p:nvSpPr>
            <p:cNvPr id="272400" name="Text Box 16"/>
            <p:cNvSpPr txBox="1">
              <a:spLocks noChangeArrowheads="1"/>
            </p:cNvSpPr>
            <p:nvPr/>
          </p:nvSpPr>
          <p:spPr bwMode="auto">
            <a:xfrm>
              <a:off x="1036" y="1632"/>
              <a:ext cx="212" cy="288"/>
            </a:xfrm>
            <a:prstGeom prst="rect">
              <a:avLst/>
            </a:prstGeom>
            <a:noFill/>
            <a:ln w="9525">
              <a:noFill/>
              <a:miter lim="800000"/>
              <a:headEnd/>
              <a:tailEnd/>
            </a:ln>
            <a:effectLst/>
          </p:spPr>
          <p:txBody>
            <a:bodyPr wrap="none">
              <a:spAutoFit/>
            </a:bodyPr>
            <a:lstStyle/>
            <a:p>
              <a:pPr>
                <a:spcBef>
                  <a:spcPct val="50000"/>
                </a:spcBef>
              </a:pPr>
              <a:r>
                <a:rPr lang="en-US" altLang="zh-CN" b="1">
                  <a:solidFill>
                    <a:srgbClr val="CC0000"/>
                  </a:solidFill>
                </a:rPr>
                <a:t>1</a:t>
              </a:r>
            </a:p>
          </p:txBody>
        </p:sp>
        <p:sp>
          <p:nvSpPr>
            <p:cNvPr id="272401" name="Text Box 17"/>
            <p:cNvSpPr txBox="1">
              <a:spLocks noChangeArrowheads="1"/>
            </p:cNvSpPr>
            <p:nvPr/>
          </p:nvSpPr>
          <p:spPr bwMode="auto">
            <a:xfrm>
              <a:off x="1276" y="912"/>
              <a:ext cx="212" cy="288"/>
            </a:xfrm>
            <a:prstGeom prst="rect">
              <a:avLst/>
            </a:prstGeom>
            <a:noFill/>
            <a:ln w="9525">
              <a:noFill/>
              <a:miter lim="800000"/>
              <a:headEnd/>
              <a:tailEnd/>
            </a:ln>
            <a:effectLst/>
          </p:spPr>
          <p:txBody>
            <a:bodyPr wrap="none">
              <a:spAutoFit/>
            </a:bodyPr>
            <a:lstStyle/>
            <a:p>
              <a:pPr>
                <a:spcBef>
                  <a:spcPct val="50000"/>
                </a:spcBef>
              </a:pPr>
              <a:r>
                <a:rPr lang="en-US" altLang="zh-CN" b="1">
                  <a:solidFill>
                    <a:srgbClr val="CC0000"/>
                  </a:solidFill>
                </a:rPr>
                <a:t>2</a:t>
              </a:r>
            </a:p>
          </p:txBody>
        </p:sp>
        <p:sp>
          <p:nvSpPr>
            <p:cNvPr id="272402" name="Text Box 18"/>
            <p:cNvSpPr txBox="1">
              <a:spLocks noChangeArrowheads="1"/>
            </p:cNvSpPr>
            <p:nvPr/>
          </p:nvSpPr>
          <p:spPr bwMode="auto">
            <a:xfrm>
              <a:off x="1152" y="1248"/>
              <a:ext cx="212" cy="288"/>
            </a:xfrm>
            <a:prstGeom prst="rect">
              <a:avLst/>
            </a:prstGeom>
            <a:noFill/>
            <a:ln w="9525">
              <a:noFill/>
              <a:miter lim="800000"/>
              <a:headEnd/>
              <a:tailEnd/>
            </a:ln>
            <a:effectLst/>
          </p:spPr>
          <p:txBody>
            <a:bodyPr wrap="none">
              <a:spAutoFit/>
            </a:bodyPr>
            <a:lstStyle/>
            <a:p>
              <a:pPr>
                <a:spcBef>
                  <a:spcPct val="50000"/>
                </a:spcBef>
              </a:pPr>
              <a:r>
                <a:rPr lang="en-US" altLang="zh-CN" b="1">
                  <a:solidFill>
                    <a:srgbClr val="CC0000"/>
                  </a:solidFill>
                </a:rPr>
                <a:t>3</a:t>
              </a:r>
            </a:p>
          </p:txBody>
        </p:sp>
        <p:sp>
          <p:nvSpPr>
            <p:cNvPr id="272403" name="Text Box 19"/>
            <p:cNvSpPr txBox="1">
              <a:spLocks noChangeArrowheads="1"/>
            </p:cNvSpPr>
            <p:nvPr/>
          </p:nvSpPr>
          <p:spPr bwMode="auto">
            <a:xfrm>
              <a:off x="1649" y="1056"/>
              <a:ext cx="212" cy="288"/>
            </a:xfrm>
            <a:prstGeom prst="rect">
              <a:avLst/>
            </a:prstGeom>
            <a:noFill/>
            <a:ln w="9525">
              <a:noFill/>
              <a:miter lim="800000"/>
              <a:headEnd/>
              <a:tailEnd/>
            </a:ln>
            <a:effectLst/>
          </p:spPr>
          <p:txBody>
            <a:bodyPr wrap="none">
              <a:spAutoFit/>
            </a:bodyPr>
            <a:lstStyle/>
            <a:p>
              <a:pPr>
                <a:spcBef>
                  <a:spcPct val="50000"/>
                </a:spcBef>
              </a:pPr>
              <a:r>
                <a:rPr lang="en-US" altLang="zh-CN" b="1">
                  <a:solidFill>
                    <a:srgbClr val="CC0000"/>
                  </a:solidFill>
                </a:rPr>
                <a:t>4</a:t>
              </a:r>
            </a:p>
          </p:txBody>
        </p:sp>
        <p:sp>
          <p:nvSpPr>
            <p:cNvPr id="272404" name="Text Box 20"/>
            <p:cNvSpPr txBox="1">
              <a:spLocks noChangeArrowheads="1"/>
            </p:cNvSpPr>
            <p:nvPr/>
          </p:nvSpPr>
          <p:spPr bwMode="auto">
            <a:xfrm>
              <a:off x="602" y="960"/>
              <a:ext cx="212" cy="288"/>
            </a:xfrm>
            <a:prstGeom prst="rect">
              <a:avLst/>
            </a:prstGeom>
            <a:noFill/>
            <a:ln w="9525">
              <a:noFill/>
              <a:miter lim="800000"/>
              <a:headEnd/>
              <a:tailEnd/>
            </a:ln>
            <a:effectLst/>
          </p:spPr>
          <p:txBody>
            <a:bodyPr wrap="none">
              <a:spAutoFit/>
            </a:bodyPr>
            <a:lstStyle/>
            <a:p>
              <a:pPr>
                <a:spcBef>
                  <a:spcPct val="50000"/>
                </a:spcBef>
              </a:pPr>
              <a:r>
                <a:rPr lang="en-US" altLang="zh-CN" b="1">
                  <a:solidFill>
                    <a:srgbClr val="CC0000"/>
                  </a:solidFill>
                </a:rPr>
                <a:t>5</a:t>
              </a:r>
            </a:p>
          </p:txBody>
        </p:sp>
        <p:sp>
          <p:nvSpPr>
            <p:cNvPr id="272405" name="Text Box 21"/>
            <p:cNvSpPr txBox="1">
              <a:spLocks noChangeArrowheads="1"/>
            </p:cNvSpPr>
            <p:nvPr/>
          </p:nvSpPr>
          <p:spPr bwMode="auto">
            <a:xfrm>
              <a:off x="988" y="144"/>
              <a:ext cx="212" cy="288"/>
            </a:xfrm>
            <a:prstGeom prst="rect">
              <a:avLst/>
            </a:prstGeom>
            <a:noFill/>
            <a:ln w="9525">
              <a:noFill/>
              <a:miter lim="800000"/>
              <a:headEnd/>
              <a:tailEnd/>
            </a:ln>
            <a:effectLst/>
          </p:spPr>
          <p:txBody>
            <a:bodyPr wrap="none">
              <a:spAutoFit/>
            </a:bodyPr>
            <a:lstStyle/>
            <a:p>
              <a:pPr>
                <a:spcBef>
                  <a:spcPct val="50000"/>
                </a:spcBef>
              </a:pPr>
              <a:r>
                <a:rPr lang="en-US" altLang="zh-CN" b="1">
                  <a:solidFill>
                    <a:srgbClr val="CC0000"/>
                  </a:solidFill>
                </a:rPr>
                <a:t>6</a:t>
              </a:r>
            </a:p>
          </p:txBody>
        </p:sp>
        <p:sp>
          <p:nvSpPr>
            <p:cNvPr id="272406" name="Text Box 22"/>
            <p:cNvSpPr txBox="1">
              <a:spLocks noChangeArrowheads="1"/>
            </p:cNvSpPr>
            <p:nvPr/>
          </p:nvSpPr>
          <p:spPr bwMode="auto">
            <a:xfrm>
              <a:off x="1008" y="432"/>
              <a:ext cx="212" cy="288"/>
            </a:xfrm>
            <a:prstGeom prst="rect">
              <a:avLst/>
            </a:prstGeom>
            <a:noFill/>
            <a:ln w="9525">
              <a:noFill/>
              <a:miter lim="800000"/>
              <a:headEnd/>
              <a:tailEnd/>
            </a:ln>
            <a:effectLst/>
          </p:spPr>
          <p:txBody>
            <a:bodyPr wrap="none">
              <a:spAutoFit/>
            </a:bodyPr>
            <a:lstStyle/>
            <a:p>
              <a:pPr>
                <a:spcBef>
                  <a:spcPct val="50000"/>
                </a:spcBef>
              </a:pPr>
              <a:r>
                <a:rPr lang="en-US" altLang="zh-CN" b="1">
                  <a:solidFill>
                    <a:srgbClr val="CC0000"/>
                  </a:solidFill>
                </a:rPr>
                <a:t>8</a:t>
              </a:r>
            </a:p>
          </p:txBody>
        </p:sp>
        <p:sp>
          <p:nvSpPr>
            <p:cNvPr id="272407" name="Text Box 23"/>
            <p:cNvSpPr txBox="1">
              <a:spLocks noChangeArrowheads="1"/>
            </p:cNvSpPr>
            <p:nvPr/>
          </p:nvSpPr>
          <p:spPr bwMode="auto">
            <a:xfrm>
              <a:off x="188" y="1008"/>
              <a:ext cx="212" cy="288"/>
            </a:xfrm>
            <a:prstGeom prst="rect">
              <a:avLst/>
            </a:prstGeom>
            <a:noFill/>
            <a:ln w="9525">
              <a:noFill/>
              <a:miter lim="800000"/>
              <a:headEnd/>
              <a:tailEnd/>
            </a:ln>
            <a:effectLst/>
          </p:spPr>
          <p:txBody>
            <a:bodyPr wrap="none">
              <a:spAutoFit/>
            </a:bodyPr>
            <a:lstStyle/>
            <a:p>
              <a:pPr>
                <a:spcBef>
                  <a:spcPct val="50000"/>
                </a:spcBef>
              </a:pPr>
              <a:r>
                <a:rPr lang="en-US" altLang="zh-CN" b="1">
                  <a:solidFill>
                    <a:srgbClr val="CC0000"/>
                  </a:solidFill>
                </a:rPr>
                <a:t>9</a:t>
              </a:r>
            </a:p>
          </p:txBody>
        </p:sp>
      </p:grpSp>
      <p:sp>
        <p:nvSpPr>
          <p:cNvPr id="272417" name="Text Box 33"/>
          <p:cNvSpPr txBox="1">
            <a:spLocks noChangeArrowheads="1"/>
          </p:cNvSpPr>
          <p:nvPr/>
        </p:nvSpPr>
        <p:spPr bwMode="auto">
          <a:xfrm>
            <a:off x="4401402" y="571480"/>
            <a:ext cx="835398" cy="565347"/>
          </a:xfrm>
          <a:prstGeom prst="rect">
            <a:avLst/>
          </a:prstGeom>
          <a:noFill/>
          <a:ln w="9525">
            <a:noFill/>
            <a:miter lim="800000"/>
            <a:headEnd/>
            <a:tailEnd/>
          </a:ln>
          <a:effectLst/>
        </p:spPr>
        <p:txBody>
          <a:bodyPr wrap="none">
            <a:spAutoFit/>
          </a:bodyPr>
          <a:lstStyle/>
          <a:p>
            <a:r>
              <a:rPr lang="en-US" altLang="zh-CN" sz="2800" b="1" dirty="0"/>
              <a:t>A</a:t>
            </a:r>
            <a:r>
              <a:rPr lang="en-US" altLang="zh-CN" sz="2800" b="1" baseline="30000" dirty="0"/>
              <a:t>(0)</a:t>
            </a:r>
            <a:endParaRPr lang="en-US" altLang="zh-CN" dirty="0"/>
          </a:p>
        </p:txBody>
      </p:sp>
      <p:graphicFrame>
        <p:nvGraphicFramePr>
          <p:cNvPr id="73" name="表格 72"/>
          <p:cNvGraphicFramePr>
            <a:graphicFrameLocks noGrp="1"/>
          </p:cNvGraphicFramePr>
          <p:nvPr/>
        </p:nvGraphicFramePr>
        <p:xfrm>
          <a:off x="4071934" y="996916"/>
          <a:ext cx="1785952" cy="2072640"/>
        </p:xfrm>
        <a:graphic>
          <a:graphicData uri="http://schemas.openxmlformats.org/drawingml/2006/table">
            <a:tbl>
              <a:tblPr firstRow="1" bandRow="1">
                <a:tableStyleId>{5C22544A-7EE6-4342-B048-85BDC9FD1C3A}</a:tableStyleId>
              </a:tblPr>
              <a:tblGrid>
                <a:gridCol w="446488"/>
                <a:gridCol w="446488"/>
                <a:gridCol w="446488"/>
                <a:gridCol w="446488"/>
              </a:tblGrid>
              <a:tr h="482207">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11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1</a:t>
                      </a:r>
                    </a:p>
                    <a:p>
                      <a:r>
                        <a:rPr lang="en-US" altLang="zh-CN" sz="1000" b="1" dirty="0" smtClean="0">
                          <a:solidFill>
                            <a:srgbClr val="C00000"/>
                          </a:solidFill>
                          <a:latin typeface="Times New Roman" pitchFamily="18" charset="0"/>
                          <a:cs typeface="Times New Roman" pitchFamily="18" charset="0"/>
                        </a:rPr>
                        <a:t>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1" dirty="0" smtClean="0">
                          <a:solidFill>
                            <a:srgbClr val="000066"/>
                          </a:solidFill>
                          <a:latin typeface="Times New Roman" pitchFamily="18" charset="0"/>
                          <a:cs typeface="Times New Roman" pitchFamily="18" charset="0"/>
                        </a:rPr>
                        <a:t>∞</a:t>
                      </a:r>
                    </a:p>
                    <a:p>
                      <a:r>
                        <a:rPr lang="en-US" altLang="zh-CN" sz="1000" b="1" dirty="0" smtClean="0">
                          <a:solidFill>
                            <a:srgbClr val="C00000"/>
                          </a:solidFill>
                          <a:latin typeface="Times New Roman" pitchFamily="18" charset="0"/>
                          <a:cs typeface="Times New Roman" pitchFamily="18" charset="0"/>
                        </a:rPr>
                        <a:t>13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4</a:t>
                      </a:r>
                    </a:p>
                    <a:p>
                      <a:r>
                        <a:rPr lang="en-US" altLang="zh-CN" sz="1000" b="1" dirty="0" smtClean="0">
                          <a:solidFill>
                            <a:srgbClr val="C00000"/>
                          </a:solidFill>
                          <a:latin typeface="Times New Roman" pitchFamily="18" charset="0"/>
                          <a:cs typeface="Times New Roman" pitchFamily="18" charset="0"/>
                        </a:rPr>
                        <a:t>14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2207">
                <a:tc>
                  <a:txBody>
                    <a:bodyPr/>
                    <a:lstStyle/>
                    <a:p>
                      <a:r>
                        <a:rPr lang="en-US" altLang="zh-CN" sz="1800" b="1" dirty="0" smtClean="0">
                          <a:solidFill>
                            <a:srgbClr val="000066"/>
                          </a:solidFill>
                          <a:latin typeface="Times New Roman" pitchFamily="18" charset="0"/>
                          <a:cs typeface="Times New Roman" pitchFamily="18" charset="0"/>
                        </a:rPr>
                        <a:t>∞</a:t>
                      </a:r>
                    </a:p>
                    <a:p>
                      <a:r>
                        <a:rPr lang="en-US" altLang="zh-CN" sz="1000" b="1" dirty="0" smtClean="0">
                          <a:solidFill>
                            <a:srgbClr val="C00000"/>
                          </a:solidFill>
                          <a:latin typeface="Times New Roman" pitchFamily="18" charset="0"/>
                          <a:cs typeface="Times New Roman" pitchFamily="18" charset="0"/>
                        </a:rPr>
                        <a:t>21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22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9</a:t>
                      </a:r>
                    </a:p>
                    <a:p>
                      <a:r>
                        <a:rPr lang="en-US" altLang="zh-CN" sz="1000" b="1" dirty="0" smtClean="0">
                          <a:solidFill>
                            <a:srgbClr val="C00000"/>
                          </a:solidFill>
                          <a:latin typeface="Times New Roman" pitchFamily="18" charset="0"/>
                          <a:cs typeface="Times New Roman" pitchFamily="18" charset="0"/>
                        </a:rPr>
                        <a:t>23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2</a:t>
                      </a:r>
                    </a:p>
                    <a:p>
                      <a:r>
                        <a:rPr lang="en-US" altLang="zh-CN" sz="1000" b="1" dirty="0" smtClean="0">
                          <a:solidFill>
                            <a:srgbClr val="C00000"/>
                          </a:solidFill>
                          <a:latin typeface="Times New Roman" pitchFamily="18" charset="0"/>
                          <a:cs typeface="Times New Roman" pitchFamily="18" charset="0"/>
                        </a:rPr>
                        <a:t>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2207">
                <a:tc>
                  <a:txBody>
                    <a:bodyPr/>
                    <a:lstStyle/>
                    <a:p>
                      <a:r>
                        <a:rPr lang="en-US" altLang="zh-CN" b="1" dirty="0" smtClean="0">
                          <a:solidFill>
                            <a:srgbClr val="000066"/>
                          </a:solidFill>
                          <a:latin typeface="Times New Roman" pitchFamily="18" charset="0"/>
                          <a:cs typeface="Times New Roman" pitchFamily="18" charset="0"/>
                        </a:rPr>
                        <a:t>3</a:t>
                      </a:r>
                    </a:p>
                    <a:p>
                      <a:r>
                        <a:rPr lang="en-US" altLang="zh-CN" sz="1000" b="1" dirty="0" smtClean="0">
                          <a:solidFill>
                            <a:srgbClr val="C00000"/>
                          </a:solidFill>
                          <a:latin typeface="Times New Roman" pitchFamily="18" charset="0"/>
                          <a:cs typeface="Times New Roman" pitchFamily="18" charset="0"/>
                        </a:rPr>
                        <a:t>31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5</a:t>
                      </a:r>
                    </a:p>
                    <a:p>
                      <a:r>
                        <a:rPr lang="en-US" altLang="zh-CN" sz="1000" b="1" dirty="0" smtClean="0">
                          <a:solidFill>
                            <a:srgbClr val="C00000"/>
                          </a:solidFill>
                          <a:latin typeface="Times New Roman" pitchFamily="18" charset="0"/>
                          <a:cs typeface="Times New Roman" pitchFamily="18" charset="0"/>
                        </a:rPr>
                        <a:t>32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33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8</a:t>
                      </a:r>
                    </a:p>
                    <a:p>
                      <a:r>
                        <a:rPr lang="en-US" altLang="zh-CN" sz="1000" b="1" dirty="0" smtClean="0">
                          <a:solidFill>
                            <a:srgbClr val="C00000"/>
                          </a:solidFill>
                          <a:latin typeface="Times New Roman" pitchFamily="18" charset="0"/>
                          <a:cs typeface="Times New Roman" pitchFamily="18" charset="0"/>
                        </a:rPr>
                        <a:t>34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2207">
                <a:tc>
                  <a:txBody>
                    <a:bodyPr/>
                    <a:lstStyle/>
                    <a:p>
                      <a:r>
                        <a:rPr lang="en-US" altLang="zh-CN" sz="1800" b="1" dirty="0" smtClean="0">
                          <a:solidFill>
                            <a:srgbClr val="000066"/>
                          </a:solidFill>
                          <a:latin typeface="Times New Roman" pitchFamily="18" charset="0"/>
                          <a:cs typeface="Times New Roman" pitchFamily="18" charset="0"/>
                        </a:rPr>
                        <a:t>∞</a:t>
                      </a:r>
                    </a:p>
                    <a:p>
                      <a:r>
                        <a:rPr lang="en-US" altLang="zh-CN" sz="1000" b="1" dirty="0" smtClean="0">
                          <a:solidFill>
                            <a:srgbClr val="C00000"/>
                          </a:solidFill>
                          <a:latin typeface="Times New Roman" pitchFamily="18" charset="0"/>
                          <a:cs typeface="Times New Roman" pitchFamily="18" charset="0"/>
                        </a:rPr>
                        <a:t>41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1" dirty="0" smtClean="0">
                          <a:solidFill>
                            <a:srgbClr val="000066"/>
                          </a:solidFill>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1" dirty="0" smtClean="0">
                          <a:solidFill>
                            <a:srgbClr val="C00000"/>
                          </a:solidFill>
                          <a:latin typeface="Times New Roman" pitchFamily="18" charset="0"/>
                          <a:cs typeface="Times New Roman" pitchFamily="18" charset="0"/>
                        </a:rPr>
                        <a:t>42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i="1" dirty="0" smtClean="0">
                          <a:solidFill>
                            <a:srgbClr val="000066"/>
                          </a:solidFill>
                          <a:latin typeface="Times New Roman" pitchFamily="18" charset="0"/>
                          <a:cs typeface="Times New Roman" pitchFamily="18" charset="0"/>
                        </a:rPr>
                        <a:t>6</a:t>
                      </a:r>
                    </a:p>
                    <a:p>
                      <a:r>
                        <a:rPr lang="en-US" altLang="zh-CN" sz="1000" b="1" i="0" dirty="0" smtClean="0">
                          <a:solidFill>
                            <a:srgbClr val="C00000"/>
                          </a:solidFill>
                          <a:latin typeface="Times New Roman" pitchFamily="18" charset="0"/>
                          <a:cs typeface="Times New Roman" pitchFamily="18" charset="0"/>
                        </a:rPr>
                        <a:t>43</a:t>
                      </a:r>
                      <a:endParaRPr lang="zh-CN" altLang="en-US" sz="1000" b="1" i="0"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44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8" name="Text Box 33"/>
          <p:cNvSpPr txBox="1">
            <a:spLocks noChangeArrowheads="1"/>
          </p:cNvSpPr>
          <p:nvPr/>
        </p:nvSpPr>
        <p:spPr bwMode="auto">
          <a:xfrm>
            <a:off x="6615978" y="571480"/>
            <a:ext cx="737702" cy="523220"/>
          </a:xfrm>
          <a:prstGeom prst="rect">
            <a:avLst/>
          </a:prstGeom>
          <a:noFill/>
          <a:ln w="9525">
            <a:noFill/>
            <a:miter lim="800000"/>
            <a:headEnd/>
            <a:tailEnd/>
          </a:ln>
          <a:effectLst/>
        </p:spPr>
        <p:txBody>
          <a:bodyPr wrap="none">
            <a:spAutoFit/>
          </a:bodyPr>
          <a:lstStyle/>
          <a:p>
            <a:r>
              <a:rPr lang="en-US" altLang="zh-CN" sz="2800" b="1" dirty="0" smtClean="0"/>
              <a:t>A</a:t>
            </a:r>
            <a:r>
              <a:rPr lang="en-US" altLang="zh-CN" sz="2800" b="1" baseline="30000" dirty="0" smtClean="0"/>
              <a:t>(1)</a:t>
            </a:r>
            <a:endParaRPr lang="en-US" altLang="zh-CN" dirty="0"/>
          </a:p>
        </p:txBody>
      </p:sp>
      <p:graphicFrame>
        <p:nvGraphicFramePr>
          <p:cNvPr id="79" name="表格 78"/>
          <p:cNvGraphicFramePr>
            <a:graphicFrameLocks noGrp="1"/>
          </p:cNvGraphicFramePr>
          <p:nvPr/>
        </p:nvGraphicFramePr>
        <p:xfrm>
          <a:off x="6286510" y="996916"/>
          <a:ext cx="1785952" cy="2072640"/>
        </p:xfrm>
        <a:graphic>
          <a:graphicData uri="http://schemas.openxmlformats.org/drawingml/2006/table">
            <a:tbl>
              <a:tblPr firstRow="1" bandRow="1">
                <a:tableStyleId>{5C22544A-7EE6-4342-B048-85BDC9FD1C3A}</a:tableStyleId>
              </a:tblPr>
              <a:tblGrid>
                <a:gridCol w="446488"/>
                <a:gridCol w="446488"/>
                <a:gridCol w="446488"/>
                <a:gridCol w="446488"/>
              </a:tblGrid>
              <a:tr h="482207">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11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1</a:t>
                      </a:r>
                    </a:p>
                    <a:p>
                      <a:r>
                        <a:rPr lang="en-US" altLang="zh-CN" sz="1000" b="1" dirty="0" smtClean="0">
                          <a:solidFill>
                            <a:srgbClr val="C00000"/>
                          </a:solidFill>
                          <a:latin typeface="Times New Roman" pitchFamily="18" charset="0"/>
                          <a:cs typeface="Times New Roman" pitchFamily="18" charset="0"/>
                        </a:rPr>
                        <a:t>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sz="1800" b="1" dirty="0" smtClean="0">
                          <a:solidFill>
                            <a:srgbClr val="000066"/>
                          </a:solidFill>
                          <a:latin typeface="Times New Roman" pitchFamily="18" charset="0"/>
                          <a:cs typeface="Times New Roman" pitchFamily="18" charset="0"/>
                        </a:rPr>
                        <a:t>∞</a:t>
                      </a:r>
                    </a:p>
                    <a:p>
                      <a:r>
                        <a:rPr lang="en-US" altLang="zh-CN" sz="1000" b="1" dirty="0" smtClean="0">
                          <a:solidFill>
                            <a:srgbClr val="C00000"/>
                          </a:solidFill>
                          <a:latin typeface="Times New Roman" pitchFamily="18" charset="0"/>
                          <a:cs typeface="Times New Roman" pitchFamily="18" charset="0"/>
                        </a:rPr>
                        <a:t>13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4</a:t>
                      </a:r>
                    </a:p>
                    <a:p>
                      <a:r>
                        <a:rPr lang="en-US" altLang="zh-CN" sz="1000" b="1" dirty="0" smtClean="0">
                          <a:solidFill>
                            <a:srgbClr val="C00000"/>
                          </a:solidFill>
                          <a:latin typeface="Times New Roman" pitchFamily="18" charset="0"/>
                          <a:cs typeface="Times New Roman" pitchFamily="18" charset="0"/>
                        </a:rPr>
                        <a:t>14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82207">
                <a:tc>
                  <a:txBody>
                    <a:bodyPr/>
                    <a:lstStyle/>
                    <a:p>
                      <a:r>
                        <a:rPr lang="en-US" altLang="zh-CN" sz="1800" b="1" dirty="0" smtClean="0">
                          <a:solidFill>
                            <a:srgbClr val="000066"/>
                          </a:solidFill>
                          <a:latin typeface="Times New Roman" pitchFamily="18" charset="0"/>
                          <a:cs typeface="Times New Roman" pitchFamily="18" charset="0"/>
                        </a:rPr>
                        <a:t>∞</a:t>
                      </a:r>
                    </a:p>
                    <a:p>
                      <a:r>
                        <a:rPr lang="en-US" altLang="zh-CN" sz="1000" b="1" dirty="0" smtClean="0">
                          <a:solidFill>
                            <a:srgbClr val="C00000"/>
                          </a:solidFill>
                          <a:latin typeface="Times New Roman" pitchFamily="18" charset="0"/>
                          <a:cs typeface="Times New Roman" pitchFamily="18" charset="0"/>
                        </a:rPr>
                        <a:t>21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22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9</a:t>
                      </a:r>
                    </a:p>
                    <a:p>
                      <a:r>
                        <a:rPr lang="en-US" altLang="zh-CN" sz="1000" b="1" dirty="0" smtClean="0">
                          <a:solidFill>
                            <a:srgbClr val="C00000"/>
                          </a:solidFill>
                          <a:latin typeface="Times New Roman" pitchFamily="18" charset="0"/>
                          <a:cs typeface="Times New Roman" pitchFamily="18" charset="0"/>
                        </a:rPr>
                        <a:t>23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2</a:t>
                      </a:r>
                    </a:p>
                    <a:p>
                      <a:r>
                        <a:rPr lang="en-US" altLang="zh-CN" sz="1000" b="1" dirty="0" smtClean="0">
                          <a:solidFill>
                            <a:srgbClr val="C00000"/>
                          </a:solidFill>
                          <a:latin typeface="Times New Roman" pitchFamily="18" charset="0"/>
                          <a:cs typeface="Times New Roman" pitchFamily="18" charset="0"/>
                        </a:rPr>
                        <a:t>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2207">
                <a:tc>
                  <a:txBody>
                    <a:bodyPr/>
                    <a:lstStyle/>
                    <a:p>
                      <a:r>
                        <a:rPr lang="en-US" altLang="zh-CN" b="1" dirty="0" smtClean="0">
                          <a:solidFill>
                            <a:srgbClr val="000066"/>
                          </a:solidFill>
                          <a:latin typeface="Times New Roman" pitchFamily="18" charset="0"/>
                          <a:cs typeface="Times New Roman" pitchFamily="18" charset="0"/>
                        </a:rPr>
                        <a:t>3</a:t>
                      </a:r>
                    </a:p>
                    <a:p>
                      <a:r>
                        <a:rPr lang="en-US" altLang="zh-CN" sz="1000" b="1" dirty="0" smtClean="0">
                          <a:solidFill>
                            <a:srgbClr val="C00000"/>
                          </a:solidFill>
                          <a:latin typeface="Times New Roman" pitchFamily="18" charset="0"/>
                          <a:cs typeface="Times New Roman" pitchFamily="18" charset="0"/>
                        </a:rPr>
                        <a:t>31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4</a:t>
                      </a:r>
                    </a:p>
                    <a:p>
                      <a:r>
                        <a:rPr lang="en-US" altLang="zh-CN" sz="1000" b="1" dirty="0" smtClean="0">
                          <a:solidFill>
                            <a:srgbClr val="C00000"/>
                          </a:solidFill>
                          <a:latin typeface="Times New Roman" pitchFamily="18" charset="0"/>
                          <a:cs typeface="Times New Roman" pitchFamily="18" charset="0"/>
                        </a:rPr>
                        <a:t>312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33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7</a:t>
                      </a:r>
                    </a:p>
                    <a:p>
                      <a:r>
                        <a:rPr lang="en-US" altLang="zh-CN" sz="1000" b="1" dirty="0" smtClean="0">
                          <a:solidFill>
                            <a:srgbClr val="C00000"/>
                          </a:solidFill>
                          <a:latin typeface="Times New Roman" pitchFamily="18" charset="0"/>
                          <a:cs typeface="Times New Roman" pitchFamily="18" charset="0"/>
                        </a:rPr>
                        <a:t>314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2207">
                <a:tc>
                  <a:txBody>
                    <a:bodyPr/>
                    <a:lstStyle/>
                    <a:p>
                      <a:r>
                        <a:rPr lang="en-US" altLang="zh-CN" sz="1800" b="1" dirty="0" smtClean="0">
                          <a:solidFill>
                            <a:srgbClr val="000066"/>
                          </a:solidFill>
                          <a:latin typeface="Times New Roman" pitchFamily="18" charset="0"/>
                          <a:cs typeface="Times New Roman" pitchFamily="18" charset="0"/>
                        </a:rPr>
                        <a:t>∞</a:t>
                      </a:r>
                    </a:p>
                    <a:p>
                      <a:r>
                        <a:rPr lang="en-US" altLang="zh-CN" sz="1000" b="1" dirty="0" smtClean="0">
                          <a:solidFill>
                            <a:srgbClr val="C00000"/>
                          </a:solidFill>
                          <a:latin typeface="Times New Roman" pitchFamily="18" charset="0"/>
                          <a:cs typeface="Times New Roman" pitchFamily="18" charset="0"/>
                        </a:rPr>
                        <a:t>41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sz="1800" b="1" dirty="0" smtClean="0">
                          <a:solidFill>
                            <a:srgbClr val="000066"/>
                          </a:solidFill>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1" dirty="0" smtClean="0">
                          <a:solidFill>
                            <a:srgbClr val="C00000"/>
                          </a:solidFill>
                          <a:latin typeface="Times New Roman" pitchFamily="18" charset="0"/>
                          <a:cs typeface="Times New Roman" pitchFamily="18" charset="0"/>
                        </a:rPr>
                        <a:t>42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i="1" dirty="0" smtClean="0">
                          <a:solidFill>
                            <a:srgbClr val="000066"/>
                          </a:solidFill>
                          <a:latin typeface="Times New Roman" pitchFamily="18" charset="0"/>
                          <a:cs typeface="Times New Roman" pitchFamily="18" charset="0"/>
                        </a:rPr>
                        <a:t>6</a:t>
                      </a:r>
                    </a:p>
                    <a:p>
                      <a:r>
                        <a:rPr lang="en-US" altLang="zh-CN" sz="1000" b="1" i="0" dirty="0" smtClean="0">
                          <a:solidFill>
                            <a:srgbClr val="C00000"/>
                          </a:solidFill>
                          <a:latin typeface="Times New Roman" pitchFamily="18" charset="0"/>
                          <a:cs typeface="Times New Roman" pitchFamily="18" charset="0"/>
                        </a:rPr>
                        <a:t>43</a:t>
                      </a:r>
                      <a:endParaRPr lang="zh-CN" altLang="en-US" sz="1000" b="1" i="0"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44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0" name="Text Box 33"/>
          <p:cNvSpPr txBox="1">
            <a:spLocks noChangeArrowheads="1"/>
          </p:cNvSpPr>
          <p:nvPr/>
        </p:nvSpPr>
        <p:spPr bwMode="auto">
          <a:xfrm>
            <a:off x="6615980" y="3714752"/>
            <a:ext cx="737702" cy="523220"/>
          </a:xfrm>
          <a:prstGeom prst="rect">
            <a:avLst/>
          </a:prstGeom>
          <a:noFill/>
          <a:ln w="9525">
            <a:noFill/>
            <a:miter lim="800000"/>
            <a:headEnd/>
            <a:tailEnd/>
          </a:ln>
          <a:effectLst/>
        </p:spPr>
        <p:txBody>
          <a:bodyPr wrap="none">
            <a:spAutoFit/>
          </a:bodyPr>
          <a:lstStyle/>
          <a:p>
            <a:r>
              <a:rPr lang="en-US" altLang="zh-CN" sz="2800" b="1" dirty="0" smtClean="0"/>
              <a:t>A</a:t>
            </a:r>
            <a:r>
              <a:rPr lang="en-US" altLang="zh-CN" sz="2800" b="1" baseline="30000" dirty="0" smtClean="0"/>
              <a:t>(2)</a:t>
            </a:r>
            <a:endParaRPr lang="en-US" altLang="zh-CN" dirty="0"/>
          </a:p>
        </p:txBody>
      </p:sp>
      <p:graphicFrame>
        <p:nvGraphicFramePr>
          <p:cNvPr id="81" name="表格 80"/>
          <p:cNvGraphicFramePr>
            <a:graphicFrameLocks noGrp="1"/>
          </p:cNvGraphicFramePr>
          <p:nvPr/>
        </p:nvGraphicFramePr>
        <p:xfrm>
          <a:off x="6286512" y="4140188"/>
          <a:ext cx="1785952" cy="2072640"/>
        </p:xfrm>
        <a:graphic>
          <a:graphicData uri="http://schemas.openxmlformats.org/drawingml/2006/table">
            <a:tbl>
              <a:tblPr firstRow="1" bandRow="1">
                <a:tableStyleId>{5C22544A-7EE6-4342-B048-85BDC9FD1C3A}</a:tableStyleId>
              </a:tblPr>
              <a:tblGrid>
                <a:gridCol w="446488"/>
                <a:gridCol w="446488"/>
                <a:gridCol w="446488"/>
                <a:gridCol w="446488"/>
              </a:tblGrid>
              <a:tr h="482207">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11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1</a:t>
                      </a:r>
                    </a:p>
                    <a:p>
                      <a:r>
                        <a:rPr lang="en-US" altLang="zh-CN" sz="1000" b="1" dirty="0" smtClean="0">
                          <a:solidFill>
                            <a:srgbClr val="C00000"/>
                          </a:solidFill>
                          <a:latin typeface="Times New Roman" pitchFamily="18" charset="0"/>
                          <a:cs typeface="Times New Roman" pitchFamily="18" charset="0"/>
                        </a:rPr>
                        <a:t>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sz="1800" b="1" dirty="0" smtClean="0">
                          <a:solidFill>
                            <a:srgbClr val="000066"/>
                          </a:solidFill>
                          <a:latin typeface="Times New Roman" pitchFamily="18" charset="0"/>
                          <a:cs typeface="Times New Roman" pitchFamily="18" charset="0"/>
                        </a:rPr>
                        <a:t>10</a:t>
                      </a:r>
                    </a:p>
                    <a:p>
                      <a:r>
                        <a:rPr lang="en-US" altLang="zh-CN" sz="1000" b="1" dirty="0" smtClean="0">
                          <a:solidFill>
                            <a:srgbClr val="C00000"/>
                          </a:solidFill>
                          <a:latin typeface="Times New Roman" pitchFamily="18" charset="0"/>
                          <a:cs typeface="Times New Roman" pitchFamily="18" charset="0"/>
                        </a:rPr>
                        <a:t>123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3</a:t>
                      </a:r>
                    </a:p>
                    <a:p>
                      <a:r>
                        <a:rPr lang="en-US" altLang="zh-CN" sz="1000" b="1" dirty="0" smtClean="0">
                          <a:solidFill>
                            <a:srgbClr val="C00000"/>
                          </a:solidFill>
                          <a:latin typeface="Times New Roman" pitchFamily="18" charset="0"/>
                          <a:cs typeface="Times New Roman" pitchFamily="18" charset="0"/>
                        </a:rPr>
                        <a:t>124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2207">
                <a:tc>
                  <a:txBody>
                    <a:bodyPr/>
                    <a:lstStyle/>
                    <a:p>
                      <a:r>
                        <a:rPr lang="en-US" altLang="zh-CN" sz="1800" b="1" dirty="0" smtClean="0">
                          <a:solidFill>
                            <a:srgbClr val="000066"/>
                          </a:solidFill>
                          <a:latin typeface="Times New Roman" pitchFamily="18" charset="0"/>
                          <a:cs typeface="Times New Roman" pitchFamily="18" charset="0"/>
                        </a:rPr>
                        <a:t>∞</a:t>
                      </a:r>
                    </a:p>
                    <a:p>
                      <a:r>
                        <a:rPr lang="en-US" altLang="zh-CN" sz="1000" b="1" dirty="0" smtClean="0">
                          <a:solidFill>
                            <a:srgbClr val="C00000"/>
                          </a:solidFill>
                          <a:latin typeface="Times New Roman" pitchFamily="18" charset="0"/>
                          <a:cs typeface="Times New Roman" pitchFamily="18" charset="0"/>
                        </a:rPr>
                        <a:t>21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22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9</a:t>
                      </a:r>
                    </a:p>
                    <a:p>
                      <a:r>
                        <a:rPr lang="en-US" altLang="zh-CN" sz="1000" b="1" dirty="0" smtClean="0">
                          <a:solidFill>
                            <a:srgbClr val="C00000"/>
                          </a:solidFill>
                          <a:latin typeface="Times New Roman" pitchFamily="18" charset="0"/>
                          <a:cs typeface="Times New Roman" pitchFamily="18" charset="0"/>
                        </a:rPr>
                        <a:t>23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2</a:t>
                      </a:r>
                    </a:p>
                    <a:p>
                      <a:r>
                        <a:rPr lang="en-US" altLang="zh-CN" sz="1000" b="1" dirty="0" smtClean="0">
                          <a:solidFill>
                            <a:srgbClr val="C00000"/>
                          </a:solidFill>
                          <a:latin typeface="Times New Roman" pitchFamily="18" charset="0"/>
                          <a:cs typeface="Times New Roman" pitchFamily="18" charset="0"/>
                        </a:rPr>
                        <a:t>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82207">
                <a:tc>
                  <a:txBody>
                    <a:bodyPr/>
                    <a:lstStyle/>
                    <a:p>
                      <a:r>
                        <a:rPr lang="en-US" altLang="zh-CN" b="1" dirty="0" smtClean="0">
                          <a:solidFill>
                            <a:srgbClr val="000066"/>
                          </a:solidFill>
                          <a:latin typeface="Times New Roman" pitchFamily="18" charset="0"/>
                          <a:cs typeface="Times New Roman" pitchFamily="18" charset="0"/>
                        </a:rPr>
                        <a:t>3</a:t>
                      </a:r>
                    </a:p>
                    <a:p>
                      <a:r>
                        <a:rPr lang="en-US" altLang="zh-CN" sz="1000" b="1" dirty="0" smtClean="0">
                          <a:solidFill>
                            <a:srgbClr val="C00000"/>
                          </a:solidFill>
                          <a:latin typeface="Times New Roman" pitchFamily="18" charset="0"/>
                          <a:cs typeface="Times New Roman" pitchFamily="18" charset="0"/>
                        </a:rPr>
                        <a:t>31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4</a:t>
                      </a:r>
                    </a:p>
                    <a:p>
                      <a:r>
                        <a:rPr lang="en-US" altLang="zh-CN" sz="1000" b="1" dirty="0" smtClean="0">
                          <a:solidFill>
                            <a:srgbClr val="C00000"/>
                          </a:solidFill>
                          <a:latin typeface="Times New Roman" pitchFamily="18" charset="0"/>
                          <a:cs typeface="Times New Roman" pitchFamily="18" charset="0"/>
                        </a:rPr>
                        <a:t>312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33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6</a:t>
                      </a:r>
                    </a:p>
                    <a:p>
                      <a:r>
                        <a:rPr lang="en-US" altLang="zh-CN" sz="1000" b="1" dirty="0" smtClean="0">
                          <a:solidFill>
                            <a:srgbClr val="C00000"/>
                          </a:solidFill>
                          <a:latin typeface="Times New Roman" pitchFamily="18" charset="0"/>
                          <a:cs typeface="Times New Roman" pitchFamily="18" charset="0"/>
                        </a:rPr>
                        <a:t>3124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2207">
                <a:tc>
                  <a:txBody>
                    <a:bodyPr/>
                    <a:lstStyle/>
                    <a:p>
                      <a:r>
                        <a:rPr lang="en-US" altLang="zh-CN" sz="1800" b="1" dirty="0" smtClean="0">
                          <a:solidFill>
                            <a:srgbClr val="000066"/>
                          </a:solidFill>
                          <a:latin typeface="Times New Roman" pitchFamily="18" charset="0"/>
                          <a:cs typeface="Times New Roman" pitchFamily="18" charset="0"/>
                        </a:rPr>
                        <a:t>∞</a:t>
                      </a:r>
                    </a:p>
                    <a:p>
                      <a:r>
                        <a:rPr lang="en-US" altLang="zh-CN" sz="1000" b="1" dirty="0" smtClean="0">
                          <a:solidFill>
                            <a:srgbClr val="C00000"/>
                          </a:solidFill>
                          <a:latin typeface="Times New Roman" pitchFamily="18" charset="0"/>
                          <a:cs typeface="Times New Roman" pitchFamily="18" charset="0"/>
                        </a:rPr>
                        <a:t>41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1" dirty="0" smtClean="0">
                          <a:solidFill>
                            <a:srgbClr val="000066"/>
                          </a:solidFill>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1" dirty="0" smtClean="0">
                          <a:solidFill>
                            <a:srgbClr val="C00000"/>
                          </a:solidFill>
                          <a:latin typeface="Times New Roman" pitchFamily="18" charset="0"/>
                          <a:cs typeface="Times New Roman" pitchFamily="18" charset="0"/>
                        </a:rPr>
                        <a:t>42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i="1" dirty="0" smtClean="0">
                          <a:solidFill>
                            <a:srgbClr val="000066"/>
                          </a:solidFill>
                          <a:latin typeface="Times New Roman" pitchFamily="18" charset="0"/>
                          <a:cs typeface="Times New Roman" pitchFamily="18" charset="0"/>
                        </a:rPr>
                        <a:t>6</a:t>
                      </a:r>
                    </a:p>
                    <a:p>
                      <a:r>
                        <a:rPr lang="en-US" altLang="zh-CN" sz="1000" b="1" i="0" dirty="0" smtClean="0">
                          <a:solidFill>
                            <a:srgbClr val="C00000"/>
                          </a:solidFill>
                          <a:latin typeface="Times New Roman" pitchFamily="18" charset="0"/>
                          <a:cs typeface="Times New Roman" pitchFamily="18" charset="0"/>
                        </a:rPr>
                        <a:t>43</a:t>
                      </a:r>
                      <a:endParaRPr lang="zh-CN" altLang="en-US" sz="1000" b="1" i="0"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44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2" name="Text Box 33"/>
          <p:cNvSpPr txBox="1">
            <a:spLocks noChangeArrowheads="1"/>
          </p:cNvSpPr>
          <p:nvPr/>
        </p:nvSpPr>
        <p:spPr bwMode="auto">
          <a:xfrm>
            <a:off x="4472838" y="3714752"/>
            <a:ext cx="737702" cy="523220"/>
          </a:xfrm>
          <a:prstGeom prst="rect">
            <a:avLst/>
          </a:prstGeom>
          <a:noFill/>
          <a:ln w="9525">
            <a:noFill/>
            <a:miter lim="800000"/>
            <a:headEnd/>
            <a:tailEnd/>
          </a:ln>
          <a:effectLst/>
        </p:spPr>
        <p:txBody>
          <a:bodyPr wrap="none">
            <a:spAutoFit/>
          </a:bodyPr>
          <a:lstStyle/>
          <a:p>
            <a:r>
              <a:rPr lang="en-US" altLang="zh-CN" sz="2800" b="1" dirty="0" smtClean="0"/>
              <a:t>A</a:t>
            </a:r>
            <a:r>
              <a:rPr lang="en-US" altLang="zh-CN" sz="2800" b="1" baseline="30000" dirty="0" smtClean="0"/>
              <a:t>(3)</a:t>
            </a:r>
            <a:endParaRPr lang="en-US" altLang="zh-CN" dirty="0"/>
          </a:p>
        </p:txBody>
      </p:sp>
      <p:graphicFrame>
        <p:nvGraphicFramePr>
          <p:cNvPr id="83" name="表格 82"/>
          <p:cNvGraphicFramePr>
            <a:graphicFrameLocks noGrp="1"/>
          </p:cNvGraphicFramePr>
          <p:nvPr/>
        </p:nvGraphicFramePr>
        <p:xfrm>
          <a:off x="4143370" y="4140188"/>
          <a:ext cx="1785952" cy="2072640"/>
        </p:xfrm>
        <a:graphic>
          <a:graphicData uri="http://schemas.openxmlformats.org/drawingml/2006/table">
            <a:tbl>
              <a:tblPr firstRow="1" bandRow="1">
                <a:tableStyleId>{5C22544A-7EE6-4342-B048-85BDC9FD1C3A}</a:tableStyleId>
              </a:tblPr>
              <a:tblGrid>
                <a:gridCol w="446488"/>
                <a:gridCol w="446488"/>
                <a:gridCol w="446488"/>
                <a:gridCol w="446488"/>
              </a:tblGrid>
              <a:tr h="482207">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11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1</a:t>
                      </a:r>
                    </a:p>
                    <a:p>
                      <a:r>
                        <a:rPr lang="en-US" altLang="zh-CN" sz="1000" b="1" dirty="0" smtClean="0">
                          <a:solidFill>
                            <a:srgbClr val="C00000"/>
                          </a:solidFill>
                          <a:latin typeface="Times New Roman" pitchFamily="18" charset="0"/>
                          <a:cs typeface="Times New Roman" pitchFamily="18" charset="0"/>
                        </a:rPr>
                        <a:t>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1" dirty="0" smtClean="0">
                          <a:solidFill>
                            <a:srgbClr val="000066"/>
                          </a:solidFill>
                          <a:latin typeface="Times New Roman" pitchFamily="18" charset="0"/>
                          <a:cs typeface="Times New Roman" pitchFamily="18" charset="0"/>
                        </a:rPr>
                        <a:t>10</a:t>
                      </a:r>
                    </a:p>
                    <a:p>
                      <a:r>
                        <a:rPr lang="en-US" altLang="zh-CN" sz="1000" b="1" dirty="0" smtClean="0">
                          <a:solidFill>
                            <a:srgbClr val="C00000"/>
                          </a:solidFill>
                          <a:latin typeface="Times New Roman" pitchFamily="18" charset="0"/>
                          <a:cs typeface="Times New Roman" pitchFamily="18" charset="0"/>
                        </a:rPr>
                        <a:t>123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3</a:t>
                      </a:r>
                    </a:p>
                    <a:p>
                      <a:r>
                        <a:rPr lang="en-US" altLang="zh-CN" sz="1000" b="1" dirty="0" smtClean="0">
                          <a:solidFill>
                            <a:srgbClr val="C00000"/>
                          </a:solidFill>
                          <a:latin typeface="Times New Roman" pitchFamily="18" charset="0"/>
                          <a:cs typeface="Times New Roman" pitchFamily="18" charset="0"/>
                        </a:rPr>
                        <a:t>124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2207">
                <a:tc>
                  <a:txBody>
                    <a:bodyPr/>
                    <a:lstStyle/>
                    <a:p>
                      <a:r>
                        <a:rPr lang="en-US" altLang="zh-CN" sz="1800" b="1" dirty="0" smtClean="0">
                          <a:solidFill>
                            <a:srgbClr val="000066"/>
                          </a:solidFill>
                          <a:latin typeface="Times New Roman" pitchFamily="18" charset="0"/>
                          <a:cs typeface="Times New Roman" pitchFamily="18" charset="0"/>
                        </a:rPr>
                        <a:t>12</a:t>
                      </a:r>
                    </a:p>
                    <a:p>
                      <a:r>
                        <a:rPr lang="en-US" altLang="zh-CN" sz="1000" b="1" dirty="0" smtClean="0">
                          <a:solidFill>
                            <a:srgbClr val="C00000"/>
                          </a:solidFill>
                          <a:latin typeface="Times New Roman" pitchFamily="18" charset="0"/>
                          <a:cs typeface="Times New Roman" pitchFamily="18" charset="0"/>
                        </a:rPr>
                        <a:t>231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22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9</a:t>
                      </a:r>
                    </a:p>
                    <a:p>
                      <a:r>
                        <a:rPr lang="en-US" altLang="zh-CN" sz="1000" b="1" dirty="0" smtClean="0">
                          <a:solidFill>
                            <a:srgbClr val="C00000"/>
                          </a:solidFill>
                          <a:latin typeface="Times New Roman" pitchFamily="18" charset="0"/>
                          <a:cs typeface="Times New Roman" pitchFamily="18" charset="0"/>
                        </a:rPr>
                        <a:t>23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2</a:t>
                      </a:r>
                    </a:p>
                    <a:p>
                      <a:r>
                        <a:rPr lang="en-US" altLang="zh-CN" sz="1000" b="1" dirty="0" smtClean="0">
                          <a:solidFill>
                            <a:srgbClr val="C00000"/>
                          </a:solidFill>
                          <a:latin typeface="Times New Roman" pitchFamily="18" charset="0"/>
                          <a:cs typeface="Times New Roman" pitchFamily="18" charset="0"/>
                        </a:rPr>
                        <a:t>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2207">
                <a:tc>
                  <a:txBody>
                    <a:bodyPr/>
                    <a:lstStyle/>
                    <a:p>
                      <a:r>
                        <a:rPr lang="en-US" altLang="zh-CN" b="1" dirty="0" smtClean="0">
                          <a:solidFill>
                            <a:srgbClr val="000066"/>
                          </a:solidFill>
                          <a:latin typeface="Times New Roman" pitchFamily="18" charset="0"/>
                          <a:cs typeface="Times New Roman" pitchFamily="18" charset="0"/>
                        </a:rPr>
                        <a:t>3</a:t>
                      </a:r>
                    </a:p>
                    <a:p>
                      <a:r>
                        <a:rPr lang="en-US" altLang="zh-CN" sz="1000" b="1" dirty="0" smtClean="0">
                          <a:solidFill>
                            <a:srgbClr val="C00000"/>
                          </a:solidFill>
                          <a:latin typeface="Times New Roman" pitchFamily="18" charset="0"/>
                          <a:cs typeface="Times New Roman" pitchFamily="18" charset="0"/>
                        </a:rPr>
                        <a:t>31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4</a:t>
                      </a:r>
                    </a:p>
                    <a:p>
                      <a:r>
                        <a:rPr lang="en-US" altLang="zh-CN" sz="1000" b="1" dirty="0" smtClean="0">
                          <a:solidFill>
                            <a:srgbClr val="C00000"/>
                          </a:solidFill>
                          <a:latin typeface="Times New Roman" pitchFamily="18" charset="0"/>
                          <a:cs typeface="Times New Roman" pitchFamily="18" charset="0"/>
                        </a:rPr>
                        <a:t>312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33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6</a:t>
                      </a:r>
                    </a:p>
                    <a:p>
                      <a:r>
                        <a:rPr lang="en-US" altLang="zh-CN" sz="1000" b="1" dirty="0" smtClean="0">
                          <a:solidFill>
                            <a:srgbClr val="C00000"/>
                          </a:solidFill>
                          <a:latin typeface="Times New Roman" pitchFamily="18" charset="0"/>
                          <a:cs typeface="Times New Roman" pitchFamily="18" charset="0"/>
                        </a:rPr>
                        <a:t>3124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82207">
                <a:tc>
                  <a:txBody>
                    <a:bodyPr/>
                    <a:lstStyle/>
                    <a:p>
                      <a:r>
                        <a:rPr lang="en-US" altLang="zh-CN" sz="1800" b="1" dirty="0" smtClean="0">
                          <a:solidFill>
                            <a:srgbClr val="000066"/>
                          </a:solidFill>
                          <a:latin typeface="Times New Roman" pitchFamily="18" charset="0"/>
                          <a:cs typeface="Times New Roman" pitchFamily="18" charset="0"/>
                        </a:rPr>
                        <a:t>9</a:t>
                      </a:r>
                    </a:p>
                    <a:p>
                      <a:r>
                        <a:rPr lang="en-US" altLang="zh-CN" sz="1000" b="1" dirty="0" smtClean="0">
                          <a:solidFill>
                            <a:srgbClr val="C00000"/>
                          </a:solidFill>
                          <a:latin typeface="Times New Roman" pitchFamily="18" charset="0"/>
                          <a:cs typeface="Times New Roman" pitchFamily="18" charset="0"/>
                        </a:rPr>
                        <a:t>431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1" dirty="0" smtClean="0">
                          <a:solidFill>
                            <a:srgbClr val="000066"/>
                          </a:solidFill>
                          <a:latin typeface="Times New Roman" pitchFamily="18" charset="0"/>
                          <a:cs typeface="Times New Roman" pitchFamily="18"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1" dirty="0" smtClean="0">
                          <a:solidFill>
                            <a:srgbClr val="C00000"/>
                          </a:solidFill>
                          <a:latin typeface="Times New Roman" pitchFamily="18" charset="0"/>
                          <a:cs typeface="Times New Roman" pitchFamily="18" charset="0"/>
                        </a:rPr>
                        <a:t>4312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i="1" dirty="0" smtClean="0">
                          <a:solidFill>
                            <a:srgbClr val="000066"/>
                          </a:solidFill>
                          <a:latin typeface="Times New Roman" pitchFamily="18" charset="0"/>
                          <a:cs typeface="Times New Roman" pitchFamily="18" charset="0"/>
                        </a:rPr>
                        <a:t>6</a:t>
                      </a:r>
                    </a:p>
                    <a:p>
                      <a:r>
                        <a:rPr lang="en-US" altLang="zh-CN" sz="1000" b="1" i="0" dirty="0" smtClean="0">
                          <a:solidFill>
                            <a:srgbClr val="C00000"/>
                          </a:solidFill>
                          <a:latin typeface="Times New Roman" pitchFamily="18" charset="0"/>
                          <a:cs typeface="Times New Roman" pitchFamily="18" charset="0"/>
                        </a:rPr>
                        <a:t>43</a:t>
                      </a:r>
                      <a:endParaRPr lang="zh-CN" altLang="en-US" sz="1000" b="1" i="0"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44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4" name="Text Box 33"/>
          <p:cNvSpPr txBox="1">
            <a:spLocks noChangeArrowheads="1"/>
          </p:cNvSpPr>
          <p:nvPr/>
        </p:nvSpPr>
        <p:spPr bwMode="auto">
          <a:xfrm>
            <a:off x="2329698" y="3714752"/>
            <a:ext cx="737702" cy="523220"/>
          </a:xfrm>
          <a:prstGeom prst="rect">
            <a:avLst/>
          </a:prstGeom>
          <a:noFill/>
          <a:ln w="9525">
            <a:noFill/>
            <a:miter lim="800000"/>
            <a:headEnd/>
            <a:tailEnd/>
          </a:ln>
          <a:effectLst/>
        </p:spPr>
        <p:txBody>
          <a:bodyPr wrap="none">
            <a:spAutoFit/>
          </a:bodyPr>
          <a:lstStyle/>
          <a:p>
            <a:r>
              <a:rPr lang="en-US" altLang="zh-CN" sz="2800" b="1" dirty="0" smtClean="0"/>
              <a:t>A</a:t>
            </a:r>
            <a:r>
              <a:rPr lang="en-US" altLang="zh-CN" sz="2800" b="1" baseline="30000" dirty="0" smtClean="0"/>
              <a:t>(4)</a:t>
            </a:r>
            <a:endParaRPr lang="en-US" altLang="zh-CN" dirty="0"/>
          </a:p>
        </p:txBody>
      </p:sp>
      <p:graphicFrame>
        <p:nvGraphicFramePr>
          <p:cNvPr id="85" name="表格 84"/>
          <p:cNvGraphicFramePr>
            <a:graphicFrameLocks noGrp="1"/>
          </p:cNvGraphicFramePr>
          <p:nvPr/>
        </p:nvGraphicFramePr>
        <p:xfrm>
          <a:off x="2000230" y="4140188"/>
          <a:ext cx="1785952" cy="2072640"/>
        </p:xfrm>
        <a:graphic>
          <a:graphicData uri="http://schemas.openxmlformats.org/drawingml/2006/table">
            <a:tbl>
              <a:tblPr firstRow="1" bandRow="1">
                <a:tableStyleId>{5C22544A-7EE6-4342-B048-85BDC9FD1C3A}</a:tableStyleId>
              </a:tblPr>
              <a:tblGrid>
                <a:gridCol w="446488"/>
                <a:gridCol w="446488"/>
                <a:gridCol w="446488"/>
                <a:gridCol w="446488"/>
              </a:tblGrid>
              <a:tr h="482207">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11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1</a:t>
                      </a:r>
                    </a:p>
                    <a:p>
                      <a:r>
                        <a:rPr lang="en-US" altLang="zh-CN" sz="1000" b="1" dirty="0" smtClean="0">
                          <a:solidFill>
                            <a:srgbClr val="C00000"/>
                          </a:solidFill>
                          <a:latin typeface="Times New Roman" pitchFamily="18" charset="0"/>
                          <a:cs typeface="Times New Roman" pitchFamily="18" charset="0"/>
                        </a:rPr>
                        <a:t>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1" dirty="0" smtClean="0">
                          <a:solidFill>
                            <a:srgbClr val="000066"/>
                          </a:solidFill>
                          <a:latin typeface="Times New Roman" pitchFamily="18" charset="0"/>
                          <a:cs typeface="Times New Roman" pitchFamily="18" charset="0"/>
                        </a:rPr>
                        <a:t>9</a:t>
                      </a:r>
                    </a:p>
                    <a:p>
                      <a:r>
                        <a:rPr lang="en-US" altLang="zh-CN" sz="1000" b="1" dirty="0" smtClean="0">
                          <a:solidFill>
                            <a:srgbClr val="C00000"/>
                          </a:solidFill>
                          <a:latin typeface="Times New Roman" pitchFamily="18" charset="0"/>
                          <a:cs typeface="Times New Roman" pitchFamily="18" charset="0"/>
                        </a:rPr>
                        <a:t>1243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3</a:t>
                      </a:r>
                    </a:p>
                    <a:p>
                      <a:r>
                        <a:rPr lang="en-US" altLang="zh-CN" sz="1000" b="1" dirty="0" smtClean="0">
                          <a:solidFill>
                            <a:srgbClr val="C00000"/>
                          </a:solidFill>
                          <a:latin typeface="Times New Roman" pitchFamily="18" charset="0"/>
                          <a:cs typeface="Times New Roman" pitchFamily="18" charset="0"/>
                        </a:rPr>
                        <a:t>124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82207">
                <a:tc>
                  <a:txBody>
                    <a:bodyPr/>
                    <a:lstStyle/>
                    <a:p>
                      <a:r>
                        <a:rPr lang="en-US" altLang="zh-CN" sz="1800" b="1" dirty="0" smtClean="0">
                          <a:solidFill>
                            <a:srgbClr val="000066"/>
                          </a:solidFill>
                          <a:latin typeface="Times New Roman" pitchFamily="18" charset="0"/>
                          <a:cs typeface="Times New Roman" pitchFamily="18" charset="0"/>
                        </a:rPr>
                        <a:t>11</a:t>
                      </a:r>
                    </a:p>
                    <a:p>
                      <a:r>
                        <a:rPr lang="en-US" altLang="zh-CN" sz="1000" b="1" dirty="0" smtClean="0">
                          <a:solidFill>
                            <a:srgbClr val="C00000"/>
                          </a:solidFill>
                          <a:latin typeface="Times New Roman" pitchFamily="18" charset="0"/>
                          <a:cs typeface="Times New Roman" pitchFamily="18" charset="0"/>
                        </a:rPr>
                        <a:t>2431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22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8</a:t>
                      </a:r>
                    </a:p>
                    <a:p>
                      <a:r>
                        <a:rPr lang="en-US" altLang="zh-CN" sz="1000" b="1" dirty="0" smtClean="0">
                          <a:solidFill>
                            <a:srgbClr val="C00000"/>
                          </a:solidFill>
                          <a:latin typeface="Times New Roman" pitchFamily="18" charset="0"/>
                          <a:cs typeface="Times New Roman" pitchFamily="18" charset="0"/>
                        </a:rPr>
                        <a:t>243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2</a:t>
                      </a:r>
                    </a:p>
                    <a:p>
                      <a:r>
                        <a:rPr lang="en-US" altLang="zh-CN" sz="1000" b="1" dirty="0" smtClean="0">
                          <a:solidFill>
                            <a:srgbClr val="C00000"/>
                          </a:solidFill>
                          <a:latin typeface="Times New Roman" pitchFamily="18" charset="0"/>
                          <a:cs typeface="Times New Roman" pitchFamily="18" charset="0"/>
                        </a:rPr>
                        <a:t>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82207">
                <a:tc>
                  <a:txBody>
                    <a:bodyPr/>
                    <a:lstStyle/>
                    <a:p>
                      <a:r>
                        <a:rPr lang="en-US" altLang="zh-CN" b="1" dirty="0" smtClean="0">
                          <a:solidFill>
                            <a:srgbClr val="000066"/>
                          </a:solidFill>
                          <a:latin typeface="Times New Roman" pitchFamily="18" charset="0"/>
                          <a:cs typeface="Times New Roman" pitchFamily="18" charset="0"/>
                        </a:rPr>
                        <a:t>3</a:t>
                      </a:r>
                    </a:p>
                    <a:p>
                      <a:r>
                        <a:rPr lang="en-US" altLang="zh-CN" sz="1000" b="1" dirty="0" smtClean="0">
                          <a:solidFill>
                            <a:srgbClr val="C00000"/>
                          </a:solidFill>
                          <a:latin typeface="Times New Roman" pitchFamily="18" charset="0"/>
                          <a:cs typeface="Times New Roman" pitchFamily="18" charset="0"/>
                        </a:rPr>
                        <a:t>31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4</a:t>
                      </a:r>
                    </a:p>
                    <a:p>
                      <a:r>
                        <a:rPr lang="en-US" altLang="zh-CN" sz="1000" b="1" dirty="0" smtClean="0">
                          <a:solidFill>
                            <a:srgbClr val="C00000"/>
                          </a:solidFill>
                          <a:latin typeface="Times New Roman" pitchFamily="18" charset="0"/>
                          <a:cs typeface="Times New Roman" pitchFamily="18" charset="0"/>
                        </a:rPr>
                        <a:t>312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33</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1" dirty="0" smtClean="0">
                          <a:solidFill>
                            <a:srgbClr val="000066"/>
                          </a:solidFill>
                          <a:latin typeface="Times New Roman" pitchFamily="18" charset="0"/>
                          <a:cs typeface="Times New Roman" pitchFamily="18" charset="0"/>
                        </a:rPr>
                        <a:t>6</a:t>
                      </a:r>
                    </a:p>
                    <a:p>
                      <a:r>
                        <a:rPr lang="en-US" altLang="zh-CN" sz="1000" b="1" dirty="0" smtClean="0">
                          <a:solidFill>
                            <a:srgbClr val="C00000"/>
                          </a:solidFill>
                          <a:latin typeface="Times New Roman" pitchFamily="18" charset="0"/>
                          <a:cs typeface="Times New Roman" pitchFamily="18" charset="0"/>
                        </a:rPr>
                        <a:t>3124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82207">
                <a:tc>
                  <a:txBody>
                    <a:bodyPr/>
                    <a:lstStyle/>
                    <a:p>
                      <a:r>
                        <a:rPr lang="en-US" altLang="zh-CN" sz="1800" b="1" dirty="0" smtClean="0">
                          <a:solidFill>
                            <a:srgbClr val="000066"/>
                          </a:solidFill>
                          <a:latin typeface="Times New Roman" pitchFamily="18" charset="0"/>
                          <a:cs typeface="Times New Roman" pitchFamily="18" charset="0"/>
                        </a:rPr>
                        <a:t>9</a:t>
                      </a:r>
                    </a:p>
                    <a:p>
                      <a:r>
                        <a:rPr lang="en-US" altLang="zh-CN" sz="1000" b="1" dirty="0" smtClean="0">
                          <a:solidFill>
                            <a:srgbClr val="C00000"/>
                          </a:solidFill>
                          <a:latin typeface="Times New Roman" pitchFamily="18" charset="0"/>
                          <a:cs typeface="Times New Roman" pitchFamily="18" charset="0"/>
                        </a:rPr>
                        <a:t>431</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sz="1800" b="1" dirty="0" smtClean="0">
                          <a:solidFill>
                            <a:srgbClr val="000066"/>
                          </a:solidFill>
                          <a:latin typeface="Times New Roman" pitchFamily="18" charset="0"/>
                          <a:cs typeface="Times New Roman" pitchFamily="18" charset="0"/>
                        </a:rPr>
                        <a:t>10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1" dirty="0" smtClean="0">
                          <a:solidFill>
                            <a:srgbClr val="C00000"/>
                          </a:solidFill>
                          <a:latin typeface="Times New Roman" pitchFamily="18" charset="0"/>
                          <a:cs typeface="Times New Roman" pitchFamily="18" charset="0"/>
                        </a:rPr>
                        <a:t>4312</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i="1" dirty="0" smtClean="0">
                          <a:solidFill>
                            <a:srgbClr val="000066"/>
                          </a:solidFill>
                          <a:latin typeface="Times New Roman" pitchFamily="18" charset="0"/>
                          <a:cs typeface="Times New Roman" pitchFamily="18" charset="0"/>
                        </a:rPr>
                        <a:t>6</a:t>
                      </a:r>
                    </a:p>
                    <a:p>
                      <a:r>
                        <a:rPr lang="en-US" altLang="zh-CN" sz="1000" b="1" i="0" dirty="0" smtClean="0">
                          <a:solidFill>
                            <a:srgbClr val="C00000"/>
                          </a:solidFill>
                          <a:latin typeface="Times New Roman" pitchFamily="18" charset="0"/>
                          <a:cs typeface="Times New Roman" pitchFamily="18" charset="0"/>
                        </a:rPr>
                        <a:t>43</a:t>
                      </a:r>
                      <a:endParaRPr lang="zh-CN" altLang="en-US" sz="1000" b="1" i="0"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altLang="zh-CN" b="1" dirty="0" smtClean="0">
                          <a:solidFill>
                            <a:srgbClr val="000066"/>
                          </a:solidFill>
                          <a:latin typeface="Times New Roman" pitchFamily="18" charset="0"/>
                          <a:cs typeface="Times New Roman" pitchFamily="18" charset="0"/>
                        </a:rPr>
                        <a:t>0</a:t>
                      </a:r>
                    </a:p>
                    <a:p>
                      <a:r>
                        <a:rPr lang="en-US" altLang="zh-CN" sz="1000" b="1" dirty="0" smtClean="0">
                          <a:solidFill>
                            <a:srgbClr val="C00000"/>
                          </a:solidFill>
                          <a:latin typeface="Times New Roman" pitchFamily="18" charset="0"/>
                          <a:cs typeface="Times New Roman" pitchFamily="18" charset="0"/>
                        </a:rPr>
                        <a:t>44</a:t>
                      </a:r>
                      <a:endParaRPr lang="zh-CN" altLang="en-US" sz="1000" b="1" dirty="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76200"/>
            <a:ext cx="7772400" cy="838200"/>
          </a:xfrm>
        </p:spPr>
        <p:txBody>
          <a:bodyPr/>
          <a:lstStyle/>
          <a:p>
            <a:r>
              <a:rPr lang="zh-CN" altLang="en-US" sz="3600" b="1" dirty="0">
                <a:solidFill>
                  <a:schemeClr val="hlink"/>
                </a:solidFill>
                <a:latin typeface="楷体_GB2312" pitchFamily="49" charset="-122"/>
                <a:ea typeface="楷体_GB2312"/>
              </a:rPr>
              <a:t>弗洛伊德</a:t>
            </a:r>
            <a:r>
              <a:rPr lang="en-US" altLang="zh-CN" sz="3200" b="1" dirty="0">
                <a:solidFill>
                  <a:schemeClr val="hlink"/>
                </a:solidFill>
                <a:ea typeface="楷体_GB2312"/>
              </a:rPr>
              <a:t>Floyd</a:t>
            </a:r>
            <a:r>
              <a:rPr lang="zh-CN" altLang="en-US" sz="3200" b="1" dirty="0">
                <a:solidFill>
                  <a:schemeClr val="hlink"/>
                </a:solidFill>
                <a:ea typeface="楷体_GB2312"/>
              </a:rPr>
              <a:t>算法：</a:t>
            </a:r>
          </a:p>
        </p:txBody>
      </p:sp>
      <p:sp>
        <p:nvSpPr>
          <p:cNvPr id="273411" name="Text Box 3"/>
          <p:cNvSpPr txBox="1">
            <a:spLocks noChangeArrowheads="1"/>
          </p:cNvSpPr>
          <p:nvPr/>
        </p:nvSpPr>
        <p:spPr bwMode="auto">
          <a:xfrm>
            <a:off x="228600" y="838200"/>
            <a:ext cx="8686800" cy="5854700"/>
          </a:xfrm>
          <a:prstGeom prst="rect">
            <a:avLst/>
          </a:prstGeom>
          <a:noFill/>
          <a:ln w="9525">
            <a:noFill/>
            <a:miter lim="800000"/>
            <a:headEnd/>
            <a:tailEnd/>
          </a:ln>
          <a:effectLst/>
        </p:spPr>
        <p:txBody>
          <a:bodyPr>
            <a:spAutoFit/>
          </a:bodyPr>
          <a:lstStyle/>
          <a:p>
            <a:pPr algn="just">
              <a:lnSpc>
                <a:spcPct val="90000"/>
              </a:lnSpc>
            </a:pPr>
            <a:r>
              <a:rPr lang="en-US" altLang="zh-CN" sz="2800" b="1" dirty="0" err="1">
                <a:solidFill>
                  <a:srgbClr val="000066"/>
                </a:solidFill>
                <a:latin typeface="Arial Narrow" pitchFamily="34" charset="0"/>
              </a:rPr>
              <a:t>SPath_Floyd</a:t>
            </a:r>
            <a:r>
              <a:rPr lang="en-US" altLang="zh-CN" sz="2800" b="1" dirty="0">
                <a:solidFill>
                  <a:srgbClr val="000066"/>
                </a:solidFill>
                <a:latin typeface="Arial Narrow" pitchFamily="34" charset="0"/>
              </a:rPr>
              <a:t>(… )</a:t>
            </a:r>
          </a:p>
          <a:p>
            <a:pPr algn="just">
              <a:lnSpc>
                <a:spcPct val="90000"/>
              </a:lnSpc>
            </a:pPr>
            <a:r>
              <a:rPr lang="en-US" altLang="zh-CN" sz="2800" b="1" dirty="0">
                <a:solidFill>
                  <a:srgbClr val="000066"/>
                </a:solidFill>
              </a:rPr>
              <a:t>{for (</a:t>
            </a:r>
            <a:r>
              <a:rPr lang="en-US" altLang="zh-CN" sz="2800" b="1" dirty="0" err="1">
                <a:solidFill>
                  <a:srgbClr val="000066"/>
                </a:solidFill>
              </a:rPr>
              <a:t>i</a:t>
            </a:r>
            <a:r>
              <a:rPr lang="en-US" altLang="zh-CN" sz="2800" b="1" dirty="0">
                <a:solidFill>
                  <a:srgbClr val="000066"/>
                </a:solidFill>
              </a:rPr>
              <a:t>=0; </a:t>
            </a:r>
            <a:r>
              <a:rPr lang="en-US" altLang="zh-CN" sz="2800" b="1" dirty="0" err="1">
                <a:solidFill>
                  <a:srgbClr val="000066"/>
                </a:solidFill>
              </a:rPr>
              <a:t>i</a:t>
            </a:r>
            <a:r>
              <a:rPr lang="en-US" altLang="zh-CN" sz="2800" b="1" dirty="0">
                <a:solidFill>
                  <a:srgbClr val="000066"/>
                </a:solidFill>
              </a:rPr>
              <a:t>&lt;</a:t>
            </a:r>
            <a:r>
              <a:rPr lang="en-US" altLang="zh-CN" sz="2800" b="1" dirty="0" err="1">
                <a:solidFill>
                  <a:srgbClr val="000066"/>
                </a:solidFill>
              </a:rPr>
              <a:t>g.vexnumn</a:t>
            </a:r>
            <a:r>
              <a:rPr lang="en-US" altLang="zh-CN" sz="2800" b="1" dirty="0">
                <a:solidFill>
                  <a:srgbClr val="000066"/>
                </a:solidFill>
              </a:rPr>
              <a:t>; </a:t>
            </a:r>
            <a:r>
              <a:rPr lang="en-US" altLang="zh-CN" sz="2800" b="1" dirty="0" err="1">
                <a:solidFill>
                  <a:srgbClr val="000066"/>
                </a:solidFill>
              </a:rPr>
              <a:t>i</a:t>
            </a:r>
            <a:r>
              <a:rPr lang="en-US" altLang="zh-CN" sz="2800" b="1" dirty="0">
                <a:solidFill>
                  <a:srgbClr val="000066"/>
                </a:solidFill>
              </a:rPr>
              <a:t>++)    </a:t>
            </a:r>
          </a:p>
          <a:p>
            <a:pPr algn="just">
              <a:lnSpc>
                <a:spcPct val="90000"/>
              </a:lnSpc>
            </a:pPr>
            <a:r>
              <a:rPr lang="en-US" altLang="zh-CN" sz="2800" b="1" dirty="0">
                <a:solidFill>
                  <a:srgbClr val="000066"/>
                </a:solidFill>
              </a:rPr>
              <a:t>  for (j =0;j&lt;</a:t>
            </a:r>
            <a:r>
              <a:rPr lang="en-US" altLang="zh-CN" sz="2800" b="1" dirty="0" err="1">
                <a:solidFill>
                  <a:srgbClr val="000066"/>
                </a:solidFill>
              </a:rPr>
              <a:t>g.vexnum</a:t>
            </a:r>
            <a:r>
              <a:rPr lang="en-US" altLang="zh-CN" sz="2800" b="1" dirty="0">
                <a:solidFill>
                  <a:srgbClr val="000066"/>
                </a:solidFill>
              </a:rPr>
              <a:t>; j++)</a:t>
            </a:r>
          </a:p>
          <a:p>
            <a:pPr algn="just">
              <a:lnSpc>
                <a:spcPct val="90000"/>
              </a:lnSpc>
            </a:pPr>
            <a:r>
              <a:rPr lang="en-US" altLang="zh-CN" sz="2800" b="1" dirty="0">
                <a:solidFill>
                  <a:srgbClr val="000066"/>
                </a:solidFill>
              </a:rPr>
              <a:t>   { </a:t>
            </a:r>
            <a:r>
              <a:rPr lang="en-US" altLang="zh-CN" sz="2800" b="1" dirty="0" err="1">
                <a:solidFill>
                  <a:srgbClr val="000066"/>
                </a:solidFill>
              </a:rPr>
              <a:t>InitList</a:t>
            </a:r>
            <a:r>
              <a:rPr lang="en-US" altLang="zh-CN" sz="2800" b="1" dirty="0">
                <a:solidFill>
                  <a:srgbClr val="000066"/>
                </a:solidFill>
              </a:rPr>
              <a:t>(&amp;path[</a:t>
            </a:r>
            <a:r>
              <a:rPr lang="en-US" altLang="zh-CN" sz="2800" b="1" dirty="0" err="1">
                <a:solidFill>
                  <a:srgbClr val="000066"/>
                </a:solidFill>
              </a:rPr>
              <a:t>i</a:t>
            </a:r>
            <a:r>
              <a:rPr lang="en-US" altLang="zh-CN" sz="2800" b="1" dirty="0">
                <a:solidFill>
                  <a:srgbClr val="000066"/>
                </a:solidFill>
              </a:rPr>
              <a:t>][j]); </a:t>
            </a:r>
          </a:p>
          <a:p>
            <a:pPr algn="just">
              <a:lnSpc>
                <a:spcPct val="90000"/>
              </a:lnSpc>
            </a:pPr>
            <a:r>
              <a:rPr lang="en-US" altLang="zh-CN" sz="2800" b="1" dirty="0">
                <a:solidFill>
                  <a:srgbClr val="000066"/>
                </a:solidFill>
              </a:rPr>
              <a:t>      dist[</a:t>
            </a:r>
            <a:r>
              <a:rPr lang="en-US" altLang="zh-CN" sz="2800" b="1" dirty="0" err="1">
                <a:solidFill>
                  <a:srgbClr val="000066"/>
                </a:solidFill>
              </a:rPr>
              <a:t>i</a:t>
            </a:r>
            <a:r>
              <a:rPr lang="en-US" altLang="zh-CN" sz="2800" b="1" dirty="0">
                <a:solidFill>
                  <a:srgbClr val="000066"/>
                </a:solidFill>
              </a:rPr>
              <a:t>][j]=</a:t>
            </a:r>
            <a:r>
              <a:rPr lang="en-US" altLang="zh-CN" sz="2800" b="1" dirty="0" err="1">
                <a:solidFill>
                  <a:srgbClr val="000066"/>
                </a:solidFill>
              </a:rPr>
              <a:t>g.arcs</a:t>
            </a:r>
            <a:r>
              <a:rPr lang="en-US" altLang="zh-CN" sz="2800" b="1" dirty="0">
                <a:solidFill>
                  <a:srgbClr val="000066"/>
                </a:solidFill>
              </a:rPr>
              <a:t>[</a:t>
            </a:r>
            <a:r>
              <a:rPr lang="en-US" altLang="zh-CN" sz="2800" b="1" dirty="0" err="1">
                <a:solidFill>
                  <a:srgbClr val="000066"/>
                </a:solidFill>
              </a:rPr>
              <a:t>i</a:t>
            </a:r>
            <a:r>
              <a:rPr lang="en-US" altLang="zh-CN" sz="2800" b="1" dirty="0">
                <a:solidFill>
                  <a:srgbClr val="000066"/>
                </a:solidFill>
              </a:rPr>
              <a:t>][j];</a:t>
            </a:r>
          </a:p>
          <a:p>
            <a:pPr algn="just">
              <a:lnSpc>
                <a:spcPct val="90000"/>
              </a:lnSpc>
            </a:pPr>
            <a:r>
              <a:rPr lang="en-US" altLang="zh-CN" sz="2800" b="1" dirty="0">
                <a:solidFill>
                  <a:srgbClr val="000066"/>
                </a:solidFill>
              </a:rPr>
              <a:t>      if (dist[</a:t>
            </a:r>
            <a:r>
              <a:rPr lang="en-US" altLang="zh-CN" sz="2800" b="1" dirty="0" err="1">
                <a:solidFill>
                  <a:srgbClr val="000066"/>
                </a:solidFill>
              </a:rPr>
              <a:t>i</a:t>
            </a:r>
            <a:r>
              <a:rPr lang="en-US" altLang="zh-CN" sz="2800" b="1" dirty="0">
                <a:solidFill>
                  <a:srgbClr val="000066"/>
                </a:solidFill>
              </a:rPr>
              <a:t>][j]&lt;MAX)  </a:t>
            </a:r>
          </a:p>
          <a:p>
            <a:pPr algn="just">
              <a:lnSpc>
                <a:spcPct val="90000"/>
              </a:lnSpc>
            </a:pPr>
            <a:r>
              <a:rPr lang="en-US" altLang="zh-CN" sz="2800" b="1" dirty="0">
                <a:solidFill>
                  <a:srgbClr val="000066"/>
                </a:solidFill>
              </a:rPr>
              <a:t>        {</a:t>
            </a:r>
            <a:r>
              <a:rPr lang="en-US" altLang="zh-CN" sz="2800" b="1" dirty="0" err="1">
                <a:solidFill>
                  <a:srgbClr val="000066"/>
                </a:solidFill>
              </a:rPr>
              <a:t>AddTail</a:t>
            </a:r>
            <a:r>
              <a:rPr lang="en-US" altLang="zh-CN" sz="2800" b="1" dirty="0">
                <a:solidFill>
                  <a:srgbClr val="000066"/>
                </a:solidFill>
              </a:rPr>
              <a:t>(&amp;path[</a:t>
            </a:r>
            <a:r>
              <a:rPr lang="en-US" altLang="zh-CN" sz="2800" b="1" dirty="0" err="1">
                <a:solidFill>
                  <a:srgbClr val="000066"/>
                </a:solidFill>
              </a:rPr>
              <a:t>i</a:t>
            </a:r>
            <a:r>
              <a:rPr lang="en-US" altLang="zh-CN" sz="2800" b="1" dirty="0">
                <a:solidFill>
                  <a:srgbClr val="000066"/>
                </a:solidFill>
              </a:rPr>
              <a:t>][j],</a:t>
            </a:r>
            <a:r>
              <a:rPr lang="en-US" altLang="zh-CN" sz="2800" b="1" dirty="0" err="1">
                <a:solidFill>
                  <a:srgbClr val="000066"/>
                </a:solidFill>
              </a:rPr>
              <a:t>g.vexs</a:t>
            </a:r>
            <a:r>
              <a:rPr lang="en-US" altLang="zh-CN" sz="2800" b="1" dirty="0">
                <a:solidFill>
                  <a:srgbClr val="000066"/>
                </a:solidFill>
              </a:rPr>
              <a:t>[</a:t>
            </a:r>
            <a:r>
              <a:rPr lang="en-US" altLang="zh-CN" sz="2800" b="1" dirty="0" err="1">
                <a:solidFill>
                  <a:srgbClr val="000066"/>
                </a:solidFill>
              </a:rPr>
              <a:t>i</a:t>
            </a:r>
            <a:r>
              <a:rPr lang="en-US" altLang="zh-CN" sz="2800" b="1" dirty="0">
                <a:solidFill>
                  <a:srgbClr val="000066"/>
                </a:solidFill>
              </a:rPr>
              <a:t>]);</a:t>
            </a:r>
          </a:p>
          <a:p>
            <a:pPr algn="just">
              <a:lnSpc>
                <a:spcPct val="90000"/>
              </a:lnSpc>
            </a:pPr>
            <a:r>
              <a:rPr lang="en-US" altLang="zh-CN" sz="2800" b="1" dirty="0">
                <a:solidFill>
                  <a:srgbClr val="000066"/>
                </a:solidFill>
              </a:rPr>
              <a:t>         </a:t>
            </a:r>
            <a:r>
              <a:rPr lang="en-US" altLang="zh-CN" sz="2800" b="1" dirty="0" err="1">
                <a:solidFill>
                  <a:srgbClr val="000066"/>
                </a:solidFill>
              </a:rPr>
              <a:t>AddTail</a:t>
            </a:r>
            <a:r>
              <a:rPr lang="en-US" altLang="zh-CN" sz="2800" b="1" dirty="0">
                <a:solidFill>
                  <a:srgbClr val="000066"/>
                </a:solidFill>
              </a:rPr>
              <a:t>(&amp;path[</a:t>
            </a:r>
            <a:r>
              <a:rPr lang="en-US" altLang="zh-CN" sz="2800" b="1" dirty="0" err="1">
                <a:solidFill>
                  <a:srgbClr val="000066"/>
                </a:solidFill>
              </a:rPr>
              <a:t>i</a:t>
            </a:r>
            <a:r>
              <a:rPr lang="en-US" altLang="zh-CN" sz="2800" b="1" dirty="0">
                <a:solidFill>
                  <a:srgbClr val="000066"/>
                </a:solidFill>
              </a:rPr>
              <a:t>][j], </a:t>
            </a:r>
            <a:r>
              <a:rPr lang="en-US" altLang="zh-CN" sz="2800" b="1" dirty="0" err="1">
                <a:solidFill>
                  <a:srgbClr val="000066"/>
                </a:solidFill>
              </a:rPr>
              <a:t>g.vexs</a:t>
            </a:r>
            <a:r>
              <a:rPr lang="en-US" altLang="zh-CN" sz="2800" b="1" dirty="0">
                <a:solidFill>
                  <a:srgbClr val="000066"/>
                </a:solidFill>
              </a:rPr>
              <a:t>[j]);   }  }</a:t>
            </a:r>
          </a:p>
          <a:p>
            <a:pPr algn="just">
              <a:lnSpc>
                <a:spcPct val="90000"/>
              </a:lnSpc>
            </a:pPr>
            <a:r>
              <a:rPr lang="en-US" altLang="zh-CN" sz="2800" b="1" dirty="0">
                <a:solidFill>
                  <a:srgbClr val="000066"/>
                </a:solidFill>
              </a:rPr>
              <a:t> for (k =0;k&lt;</a:t>
            </a:r>
            <a:r>
              <a:rPr lang="en-US" altLang="zh-CN" sz="2800" b="1" dirty="0" err="1">
                <a:solidFill>
                  <a:srgbClr val="000066"/>
                </a:solidFill>
              </a:rPr>
              <a:t>g.vexnum;k</a:t>
            </a:r>
            <a:r>
              <a:rPr lang="en-US" altLang="zh-CN" sz="2800" b="1" dirty="0">
                <a:solidFill>
                  <a:srgbClr val="000066"/>
                </a:solidFill>
              </a:rPr>
              <a:t>++)</a:t>
            </a:r>
          </a:p>
          <a:p>
            <a:pPr algn="just">
              <a:lnSpc>
                <a:spcPct val="90000"/>
              </a:lnSpc>
            </a:pPr>
            <a:r>
              <a:rPr lang="en-US" altLang="zh-CN" sz="2800" b="1" dirty="0">
                <a:solidFill>
                  <a:srgbClr val="000066"/>
                </a:solidFill>
              </a:rPr>
              <a:t>   for (</a:t>
            </a:r>
            <a:r>
              <a:rPr lang="en-US" altLang="zh-CN" sz="2800" b="1" dirty="0" err="1">
                <a:solidFill>
                  <a:srgbClr val="000066"/>
                </a:solidFill>
              </a:rPr>
              <a:t>i</a:t>
            </a:r>
            <a:r>
              <a:rPr lang="en-US" altLang="zh-CN" sz="2800" b="1" dirty="0">
                <a:solidFill>
                  <a:srgbClr val="000066"/>
                </a:solidFill>
              </a:rPr>
              <a:t> =0;i&lt;</a:t>
            </a:r>
            <a:r>
              <a:rPr lang="en-US" altLang="zh-CN" sz="2800" b="1" dirty="0" err="1">
                <a:solidFill>
                  <a:srgbClr val="000066"/>
                </a:solidFill>
              </a:rPr>
              <a:t>g.vexnum;i</a:t>
            </a:r>
            <a:r>
              <a:rPr lang="en-US" altLang="zh-CN" sz="2800" b="1" dirty="0">
                <a:solidFill>
                  <a:srgbClr val="000066"/>
                </a:solidFill>
              </a:rPr>
              <a:t>++)</a:t>
            </a:r>
          </a:p>
          <a:p>
            <a:pPr algn="just">
              <a:lnSpc>
                <a:spcPct val="90000"/>
              </a:lnSpc>
            </a:pPr>
            <a:r>
              <a:rPr lang="en-US" altLang="zh-CN" sz="2800" b="1" dirty="0">
                <a:solidFill>
                  <a:srgbClr val="000066"/>
                </a:solidFill>
              </a:rPr>
              <a:t>     for (j=0;j&lt;</a:t>
            </a:r>
            <a:r>
              <a:rPr lang="en-US" altLang="zh-CN" sz="2800" b="1" dirty="0" err="1">
                <a:solidFill>
                  <a:srgbClr val="000066"/>
                </a:solidFill>
              </a:rPr>
              <a:t>g.vexnum;j</a:t>
            </a:r>
            <a:r>
              <a:rPr lang="en-US" altLang="zh-CN" sz="2800" b="1" dirty="0">
                <a:solidFill>
                  <a:srgbClr val="000066"/>
                </a:solidFill>
              </a:rPr>
              <a:t>++)</a:t>
            </a:r>
          </a:p>
          <a:p>
            <a:pPr algn="just">
              <a:lnSpc>
                <a:spcPct val="90000"/>
              </a:lnSpc>
            </a:pPr>
            <a:r>
              <a:rPr lang="en-US" altLang="zh-CN" sz="2800" b="1" dirty="0">
                <a:solidFill>
                  <a:srgbClr val="000066"/>
                </a:solidFill>
              </a:rPr>
              <a:t>       if (dist[</a:t>
            </a:r>
            <a:r>
              <a:rPr lang="en-US" altLang="zh-CN" sz="2800" b="1" dirty="0" err="1">
                <a:solidFill>
                  <a:srgbClr val="000066"/>
                </a:solidFill>
              </a:rPr>
              <a:t>i</a:t>
            </a:r>
            <a:r>
              <a:rPr lang="en-US" altLang="zh-CN" sz="2800" b="1" dirty="0">
                <a:solidFill>
                  <a:srgbClr val="000066"/>
                </a:solidFill>
              </a:rPr>
              <a:t>][k]+dist[k][j]&lt;dist[</a:t>
            </a:r>
            <a:r>
              <a:rPr lang="en-US" altLang="zh-CN" sz="2800" b="1" dirty="0" err="1">
                <a:solidFill>
                  <a:srgbClr val="000066"/>
                </a:solidFill>
              </a:rPr>
              <a:t>i</a:t>
            </a:r>
            <a:r>
              <a:rPr lang="en-US" altLang="zh-CN" sz="2800" b="1" dirty="0">
                <a:solidFill>
                  <a:srgbClr val="000066"/>
                </a:solidFill>
              </a:rPr>
              <a:t>][j])</a:t>
            </a:r>
          </a:p>
          <a:p>
            <a:pPr algn="just">
              <a:lnSpc>
                <a:spcPct val="90000"/>
              </a:lnSpc>
            </a:pPr>
            <a:r>
              <a:rPr lang="en-US" altLang="zh-CN" sz="2800" b="1" dirty="0">
                <a:solidFill>
                  <a:srgbClr val="000066"/>
                </a:solidFill>
              </a:rPr>
              <a:t>          {dist[</a:t>
            </a:r>
            <a:r>
              <a:rPr lang="en-US" altLang="zh-CN" sz="2800" b="1" dirty="0" err="1">
                <a:solidFill>
                  <a:srgbClr val="000066"/>
                </a:solidFill>
              </a:rPr>
              <a:t>i</a:t>
            </a:r>
            <a:r>
              <a:rPr lang="en-US" altLang="zh-CN" sz="2800" b="1" dirty="0">
                <a:solidFill>
                  <a:srgbClr val="000066"/>
                </a:solidFill>
              </a:rPr>
              <a:t>][j]=dist[</a:t>
            </a:r>
            <a:r>
              <a:rPr lang="en-US" altLang="zh-CN" sz="2800" b="1" dirty="0" err="1">
                <a:solidFill>
                  <a:srgbClr val="000066"/>
                </a:solidFill>
              </a:rPr>
              <a:t>i</a:t>
            </a:r>
            <a:r>
              <a:rPr lang="en-US" altLang="zh-CN" sz="2800" b="1" dirty="0">
                <a:solidFill>
                  <a:srgbClr val="000066"/>
                </a:solidFill>
              </a:rPr>
              <a:t>][k]+dist[k][j];</a:t>
            </a:r>
          </a:p>
          <a:p>
            <a:pPr algn="just">
              <a:lnSpc>
                <a:spcPct val="90000"/>
              </a:lnSpc>
            </a:pPr>
            <a:r>
              <a:rPr lang="en-US" altLang="zh-CN" sz="2800" b="1" dirty="0">
                <a:solidFill>
                  <a:srgbClr val="000066"/>
                </a:solidFill>
              </a:rPr>
              <a:t>            </a:t>
            </a:r>
            <a:r>
              <a:rPr lang="en-US" altLang="zh-CN" sz="2800" b="1" dirty="0" err="1">
                <a:solidFill>
                  <a:srgbClr val="000066"/>
                </a:solidFill>
              </a:rPr>
              <a:t>paht</a:t>
            </a:r>
            <a:r>
              <a:rPr lang="en-US" altLang="zh-CN" sz="2800" b="1" dirty="0">
                <a:solidFill>
                  <a:srgbClr val="000066"/>
                </a:solidFill>
              </a:rPr>
              <a:t>[</a:t>
            </a:r>
            <a:r>
              <a:rPr lang="en-US" altLang="zh-CN" sz="2800" b="1" dirty="0" err="1">
                <a:solidFill>
                  <a:srgbClr val="000066"/>
                </a:solidFill>
              </a:rPr>
              <a:t>i</a:t>
            </a:r>
            <a:r>
              <a:rPr lang="en-US" altLang="zh-CN" sz="2800" b="1" dirty="0">
                <a:solidFill>
                  <a:srgbClr val="000066"/>
                </a:solidFill>
              </a:rPr>
              <a:t>][j]=</a:t>
            </a:r>
            <a:r>
              <a:rPr lang="en-US" altLang="zh-CN" sz="2800" b="1" dirty="0" err="1">
                <a:solidFill>
                  <a:srgbClr val="000066"/>
                </a:solidFill>
              </a:rPr>
              <a:t>JoinList</a:t>
            </a:r>
            <a:r>
              <a:rPr lang="en-US" altLang="zh-CN" sz="2800" b="1" dirty="0">
                <a:solidFill>
                  <a:srgbClr val="000066"/>
                </a:solidFill>
              </a:rPr>
              <a:t>(</a:t>
            </a:r>
            <a:r>
              <a:rPr lang="en-US" altLang="zh-CN" sz="2800" b="1" dirty="0" err="1">
                <a:solidFill>
                  <a:srgbClr val="000066"/>
                </a:solidFill>
              </a:rPr>
              <a:t>paht</a:t>
            </a:r>
            <a:r>
              <a:rPr lang="en-US" altLang="zh-CN" sz="2800" b="1" dirty="0">
                <a:solidFill>
                  <a:srgbClr val="000066"/>
                </a:solidFill>
              </a:rPr>
              <a:t>[</a:t>
            </a:r>
            <a:r>
              <a:rPr lang="en-US" altLang="zh-CN" sz="2800" b="1" dirty="0" err="1">
                <a:solidFill>
                  <a:srgbClr val="000066"/>
                </a:solidFill>
              </a:rPr>
              <a:t>i</a:t>
            </a:r>
            <a:r>
              <a:rPr lang="en-US" altLang="zh-CN" sz="2800" b="1" dirty="0">
                <a:solidFill>
                  <a:srgbClr val="000066"/>
                </a:solidFill>
              </a:rPr>
              <a:t>][k], </a:t>
            </a:r>
            <a:r>
              <a:rPr lang="en-US" altLang="zh-CN" sz="2800" b="1" dirty="0" err="1">
                <a:solidFill>
                  <a:srgbClr val="000066"/>
                </a:solidFill>
              </a:rPr>
              <a:t>paht</a:t>
            </a:r>
            <a:r>
              <a:rPr lang="en-US" altLang="zh-CN" sz="2800" b="1" dirty="0">
                <a:solidFill>
                  <a:srgbClr val="000066"/>
                </a:solidFill>
              </a:rPr>
              <a:t>[k][j]);    } </a:t>
            </a:r>
          </a:p>
          <a:p>
            <a:pPr algn="just">
              <a:lnSpc>
                <a:spcPct val="90000"/>
              </a:lnSpc>
            </a:pPr>
            <a:r>
              <a:rPr lang="en-US" altLang="zh-CN" sz="2800" b="1" dirty="0">
                <a:solidFill>
                  <a:srgbClr val="000066"/>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1"/>
                                        </p:tgtEl>
                                        <p:attrNameLst>
                                          <p:attrName>style.visibility</p:attrName>
                                        </p:attrNameLst>
                                      </p:cBhvr>
                                      <p:to>
                                        <p:strVal val="visible"/>
                                      </p:to>
                                    </p:set>
                                    <p:anim calcmode="lin" valueType="num">
                                      <p:cBhvr additive="base">
                                        <p:cTn id="7" dur="500" fill="hold"/>
                                        <p:tgtEl>
                                          <p:spTgt spid="273411"/>
                                        </p:tgtEl>
                                        <p:attrNameLst>
                                          <p:attrName>ppt_x</p:attrName>
                                        </p:attrNameLst>
                                      </p:cBhvr>
                                      <p:tavLst>
                                        <p:tav tm="0">
                                          <p:val>
                                            <p:strVal val="0-#ppt_w/2"/>
                                          </p:val>
                                        </p:tav>
                                        <p:tav tm="100000">
                                          <p:val>
                                            <p:strVal val="#ppt_x"/>
                                          </p:val>
                                        </p:tav>
                                      </p:tavLst>
                                    </p:anim>
                                    <p:anim calcmode="lin" valueType="num">
                                      <p:cBhvr additive="base">
                                        <p:cTn id="8" dur="500" fill="hold"/>
                                        <p:tgtEl>
                                          <p:spTgt spid="273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158" y="857232"/>
            <a:ext cx="5827236" cy="769441"/>
          </a:xfrm>
          <a:prstGeom prst="rect">
            <a:avLst/>
          </a:prstGeom>
        </p:spPr>
        <p:txBody>
          <a:bodyPr wrap="none">
            <a:spAutoFit/>
          </a:bodyPr>
          <a:lstStyle/>
          <a:p>
            <a:pPr>
              <a:defRPr/>
            </a:pPr>
            <a:r>
              <a:rPr lang="zh-CN" altLang="zh-CN" sz="4400" b="1" dirty="0" smtClean="0">
                <a:solidFill>
                  <a:srgbClr val="800000"/>
                </a:solidFill>
                <a:latin typeface="+mj-lt"/>
                <a:ea typeface="楷体_GB2312"/>
                <a:cs typeface="+mj-cs"/>
              </a:rPr>
              <a:t>算法</a:t>
            </a:r>
            <a:r>
              <a:rPr lang="zh-CN" altLang="zh-CN" sz="4400" b="1" dirty="0">
                <a:solidFill>
                  <a:srgbClr val="800000"/>
                </a:solidFill>
                <a:latin typeface="+mj-lt"/>
                <a:ea typeface="楷体_GB2312"/>
                <a:cs typeface="+mj-cs"/>
              </a:rPr>
              <a:t>总结——贪心算法</a:t>
            </a:r>
            <a:endParaRPr lang="zh-CN" altLang="en-US" sz="4400" b="1" dirty="0">
              <a:solidFill>
                <a:srgbClr val="800000"/>
              </a:solidFill>
              <a:latin typeface="+mj-lt"/>
              <a:ea typeface="楷体_GB2312"/>
              <a:cs typeface="+mj-cs"/>
            </a:endParaRPr>
          </a:p>
        </p:txBody>
      </p:sp>
      <p:sp>
        <p:nvSpPr>
          <p:cNvPr id="5" name="矩形 4"/>
          <p:cNvSpPr>
            <a:spLocks noChangeArrowheads="1"/>
          </p:cNvSpPr>
          <p:nvPr/>
        </p:nvSpPr>
        <p:spPr bwMode="auto">
          <a:xfrm>
            <a:off x="285720" y="2071678"/>
            <a:ext cx="8424862" cy="3116262"/>
          </a:xfrm>
          <a:prstGeom prst="rect">
            <a:avLst/>
          </a:prstGeom>
          <a:noFill/>
          <a:ln w="9525">
            <a:noFill/>
            <a:miter lim="800000"/>
            <a:headEnd/>
            <a:tailEnd/>
          </a:ln>
        </p:spPr>
        <p:txBody>
          <a:bodyPr>
            <a:spAutoFit/>
          </a:bodyPr>
          <a:lstStyle/>
          <a:p>
            <a:pPr>
              <a:lnSpc>
                <a:spcPct val="110000"/>
              </a:lnSpc>
            </a:pPr>
            <a:r>
              <a:rPr lang="zh-CN" altLang="en-US" sz="3600" b="1" dirty="0">
                <a:solidFill>
                  <a:srgbClr val="000066"/>
                </a:solidFill>
                <a:ea typeface="楷体_GB2312" pitchFamily="49" charset="-122"/>
              </a:rPr>
              <a:t>        </a:t>
            </a:r>
            <a:r>
              <a:rPr lang="zh-CN" altLang="zh-CN" sz="3600" b="1" dirty="0">
                <a:solidFill>
                  <a:srgbClr val="000066"/>
                </a:solidFill>
                <a:ea typeface="楷体_GB2312" pitchFamily="49" charset="-122"/>
              </a:rPr>
              <a:t>贪心法</a:t>
            </a:r>
            <a:r>
              <a:rPr lang="zh-CN" altLang="en-US" sz="3600" b="1" dirty="0">
                <a:solidFill>
                  <a:srgbClr val="000066"/>
                </a:solidFill>
                <a:ea typeface="楷体_GB2312" pitchFamily="49" charset="-122"/>
              </a:rPr>
              <a:t>是算法设计中极为有效的方法，许多经典算法都是用贪心法设计的。哈夫曼算法、</a:t>
            </a:r>
            <a:r>
              <a:rPr lang="en-US" altLang="zh-CN" sz="3600" b="1" dirty="0">
                <a:solidFill>
                  <a:srgbClr val="000066"/>
                </a:solidFill>
                <a:ea typeface="楷体_GB2312" pitchFamily="49" charset="-122"/>
              </a:rPr>
              <a:t>Prim</a:t>
            </a:r>
            <a:r>
              <a:rPr lang="zh-CN" altLang="zh-CN" sz="3600" b="1" dirty="0">
                <a:solidFill>
                  <a:srgbClr val="000066"/>
                </a:solidFill>
                <a:ea typeface="楷体_GB2312" pitchFamily="49" charset="-122"/>
              </a:rPr>
              <a:t>算法、</a:t>
            </a:r>
            <a:r>
              <a:rPr lang="en-US" altLang="zh-CN" sz="3600" b="1" dirty="0" err="1">
                <a:solidFill>
                  <a:srgbClr val="000066"/>
                </a:solidFill>
                <a:ea typeface="楷体_GB2312" pitchFamily="49" charset="-122"/>
              </a:rPr>
              <a:t>Kruskal</a:t>
            </a:r>
            <a:r>
              <a:rPr lang="zh-CN" altLang="zh-CN" sz="3600" b="1" dirty="0">
                <a:solidFill>
                  <a:srgbClr val="000066"/>
                </a:solidFill>
                <a:ea typeface="楷体_GB2312" pitchFamily="49" charset="-122"/>
              </a:rPr>
              <a:t>算法和</a:t>
            </a:r>
            <a:r>
              <a:rPr lang="en-US" altLang="zh-CN" sz="3600" b="1" dirty="0" err="1">
                <a:solidFill>
                  <a:srgbClr val="000066"/>
                </a:solidFill>
                <a:ea typeface="楷体_GB2312" pitchFamily="49" charset="-122"/>
              </a:rPr>
              <a:t>Dijkstra</a:t>
            </a:r>
            <a:r>
              <a:rPr lang="zh-CN" altLang="zh-CN" sz="3600" b="1" dirty="0">
                <a:solidFill>
                  <a:srgbClr val="000066"/>
                </a:solidFill>
                <a:ea typeface="楷体_GB2312" pitchFamily="49" charset="-122"/>
              </a:rPr>
              <a:t>算法都是典型的贪心算法，他们都是利用贪心策略找到了最优解。</a:t>
            </a:r>
            <a:endParaRPr lang="zh-CN" altLang="en-US" sz="3600" b="1" dirty="0">
              <a:solidFill>
                <a:srgbClr val="000066"/>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rrowheads="1"/>
          </p:cNvSpPr>
          <p:nvPr>
            <p:ph type="body" idx="4294967295"/>
          </p:nvPr>
        </p:nvSpPr>
        <p:spPr>
          <a:xfrm>
            <a:off x="323850" y="1700213"/>
            <a:ext cx="8640763" cy="4321175"/>
          </a:xfrm>
        </p:spPr>
        <p:txBody>
          <a:bodyPr lIns="91429" tIns="45714" rIns="91429" bIns="45714"/>
          <a:lstStyle/>
          <a:p>
            <a:pPr marL="369888" indent="-369888" defTabSz="987425" eaLnBrk="1" hangingPunct="1">
              <a:lnSpc>
                <a:spcPts val="4600"/>
              </a:lnSpc>
              <a:buFont typeface="Wingdings" pitchFamily="2" charset="2"/>
              <a:buNone/>
            </a:pPr>
            <a:r>
              <a:rPr lang="en-US" altLang="zh-CN" sz="3200" b="1" dirty="0" smtClean="0">
                <a:latin typeface="楷体_GB2312" pitchFamily="49" charset="-122"/>
                <a:ea typeface="楷体_GB2312"/>
              </a:rPr>
              <a:t>      </a:t>
            </a:r>
            <a:r>
              <a:rPr lang="zh-CN" altLang="en-US" sz="3200" b="1" dirty="0" smtClean="0">
                <a:latin typeface="楷体_GB2312" pitchFamily="49" charset="-122"/>
                <a:ea typeface="楷体_GB2312"/>
              </a:rPr>
              <a:t>顾名思义，贪心算法总是作出在当前看来最好的选择。也就是说贪心算法并不从整体最优考虑，它所作出的选择只是某种意义上的</a:t>
            </a:r>
            <a:r>
              <a:rPr lang="zh-CN" altLang="en-US" sz="3200" b="1" dirty="0" smtClean="0">
                <a:solidFill>
                  <a:srgbClr val="FF0000"/>
                </a:solidFill>
                <a:latin typeface="楷体_GB2312" pitchFamily="49" charset="-122"/>
                <a:ea typeface="楷体_GB2312"/>
              </a:rPr>
              <a:t>局部最优</a:t>
            </a:r>
            <a:r>
              <a:rPr lang="zh-CN" altLang="en-US" sz="3200" b="1" dirty="0" smtClean="0">
                <a:latin typeface="楷体_GB2312" pitchFamily="49" charset="-122"/>
                <a:ea typeface="楷体_GB2312"/>
              </a:rPr>
              <a:t>选择。虽然贪心算法不能对所有问题都得到整体最优解，但对许多问题它能产生整体最优解，即使不能得到整体最优解，也能得到最优解的近似解。</a:t>
            </a:r>
          </a:p>
        </p:txBody>
      </p:sp>
      <p:sp>
        <p:nvSpPr>
          <p:cNvPr id="72707" name="Rectangle 3"/>
          <p:cNvSpPr>
            <a:spLocks noChangeArrowheads="1"/>
          </p:cNvSpPr>
          <p:nvPr/>
        </p:nvSpPr>
        <p:spPr bwMode="auto">
          <a:xfrm>
            <a:off x="755650" y="936625"/>
            <a:ext cx="2165350" cy="641350"/>
          </a:xfrm>
          <a:prstGeom prst="rect">
            <a:avLst/>
          </a:prstGeom>
          <a:noFill/>
          <a:ln w="9525">
            <a:noFill/>
            <a:miter lim="800000"/>
            <a:headEnd/>
            <a:tailEnd/>
          </a:ln>
        </p:spPr>
        <p:txBody>
          <a:bodyPr wrap="none">
            <a:spAutoFit/>
          </a:bodyPr>
          <a:lstStyle/>
          <a:p>
            <a:r>
              <a:rPr lang="zh-CN" altLang="zh-CN" sz="3600" b="1">
                <a:solidFill>
                  <a:srgbClr val="CC3300"/>
                </a:solidFill>
              </a:rPr>
              <a:t>贪心算法</a:t>
            </a:r>
            <a:r>
              <a:rPr lang="zh-CN" altLang="en-US" sz="3600" b="1">
                <a:solidFill>
                  <a:srgbClr val="CC3300"/>
                </a:solidFill>
              </a:rPr>
              <a:t>:</a:t>
            </a:r>
            <a:endParaRPr lang="en-US" altLang="zh-CN" sz="3600" b="1">
              <a:solidFill>
                <a:srgbClr val="CC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762">
                                            <p:txEl>
                                              <p:pRg st="0" end="0"/>
                                            </p:txEl>
                                          </p:spTgt>
                                        </p:tgtEl>
                                        <p:attrNameLst>
                                          <p:attrName>style.visibility</p:attrName>
                                        </p:attrNameLst>
                                      </p:cBhvr>
                                      <p:to>
                                        <p:strVal val="visible"/>
                                      </p:to>
                                    </p:set>
                                    <p:anim calcmode="lin" valueType="num">
                                      <p:cBhvr additive="base">
                                        <p:cTn id="7" dur="500" fill="hold"/>
                                        <p:tgtEl>
                                          <p:spTgt spid="3737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76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Rot="1" noChangeArrowheads="1"/>
          </p:cNvSpPr>
          <p:nvPr/>
        </p:nvSpPr>
        <p:spPr bwMode="auto">
          <a:xfrm>
            <a:off x="1187450" y="404813"/>
            <a:ext cx="6911975" cy="1143000"/>
          </a:xfrm>
          <a:prstGeom prst="rect">
            <a:avLst/>
          </a:prstGeom>
          <a:noFill/>
          <a:ln w="9525">
            <a:noFill/>
            <a:miter lim="800000"/>
            <a:headEnd/>
            <a:tailEnd/>
          </a:ln>
        </p:spPr>
        <p:txBody>
          <a:bodyPr lIns="91429" tIns="45714" rIns="91429" bIns="45714" anchor="ctr"/>
          <a:lstStyle/>
          <a:p>
            <a:pPr algn="ctr">
              <a:defRPr/>
            </a:pPr>
            <a:r>
              <a:rPr kumimoji="0" lang="zh-CN" altLang="en-US" sz="4400" b="1">
                <a:solidFill>
                  <a:srgbClr val="3333CC"/>
                </a:solidFill>
                <a:effectLst>
                  <a:outerShdw blurRad="38100" dist="38100" dir="2700000" algn="tl">
                    <a:srgbClr val="C0C0C0"/>
                  </a:outerShdw>
                </a:effectLst>
                <a:latin typeface="楷体_GB2312" pitchFamily="49" charset="-122"/>
                <a:ea typeface="楷体_GB2312" pitchFamily="49" charset="-122"/>
              </a:rPr>
              <a:t>贪心算法的基本要素</a:t>
            </a:r>
          </a:p>
        </p:txBody>
      </p:sp>
      <p:sp>
        <p:nvSpPr>
          <p:cNvPr id="73731" name="Rectangle 10"/>
          <p:cNvSpPr>
            <a:spLocks noChangeArrowheads="1"/>
          </p:cNvSpPr>
          <p:nvPr/>
        </p:nvSpPr>
        <p:spPr bwMode="auto">
          <a:xfrm>
            <a:off x="739775" y="1566863"/>
            <a:ext cx="8153400" cy="1501775"/>
          </a:xfrm>
          <a:prstGeom prst="rect">
            <a:avLst/>
          </a:prstGeom>
          <a:noFill/>
          <a:ln w="50800" algn="ctr">
            <a:noFill/>
            <a:miter lim="800000"/>
            <a:headEnd/>
            <a:tailEnd/>
          </a:ln>
        </p:spPr>
        <p:txBody>
          <a:bodyPr lIns="91429" tIns="45714" rIns="91429" bIns="45714">
            <a:spAutoFit/>
          </a:bodyPr>
          <a:lstStyle/>
          <a:p>
            <a:pPr>
              <a:lnSpc>
                <a:spcPct val="110000"/>
              </a:lnSpc>
            </a:pPr>
            <a:r>
              <a:rPr lang="en-US" altLang="zh-CN" sz="2800" b="1">
                <a:solidFill>
                  <a:srgbClr val="561C1C"/>
                </a:solidFill>
                <a:latin typeface="Arial" charset="0"/>
              </a:rPr>
              <a:t>      </a:t>
            </a:r>
            <a:r>
              <a:rPr lang="zh-CN" altLang="en-US" sz="2800" b="1">
                <a:solidFill>
                  <a:srgbClr val="561C1C"/>
                </a:solidFill>
                <a:latin typeface="Arial" charset="0"/>
              </a:rPr>
              <a:t>贪心算法通过一系列当前状态下最好的选择</a:t>
            </a:r>
            <a:r>
              <a:rPr lang="en-US" altLang="zh-CN" sz="2800" b="1">
                <a:solidFill>
                  <a:srgbClr val="561C1C"/>
                </a:solidFill>
                <a:latin typeface="Arial" charset="0"/>
              </a:rPr>
              <a:t>,</a:t>
            </a:r>
            <a:r>
              <a:rPr lang="zh-CN" altLang="en-US" sz="2800" b="1">
                <a:solidFill>
                  <a:srgbClr val="561C1C"/>
                </a:solidFill>
                <a:latin typeface="Arial" charset="0"/>
              </a:rPr>
              <a:t>以期得到问题的最优解</a:t>
            </a:r>
            <a:r>
              <a:rPr lang="en-US" altLang="zh-CN" sz="2800" b="1">
                <a:solidFill>
                  <a:srgbClr val="561C1C"/>
                </a:solidFill>
                <a:latin typeface="Arial" charset="0"/>
              </a:rPr>
              <a:t>,   </a:t>
            </a:r>
            <a:r>
              <a:rPr lang="zh-CN" altLang="en-US" sz="2800" b="1">
                <a:solidFill>
                  <a:srgbClr val="561C1C"/>
                </a:solidFill>
                <a:latin typeface="Arial" charset="0"/>
              </a:rPr>
              <a:t>其方法效率很高</a:t>
            </a:r>
            <a:r>
              <a:rPr lang="en-US" altLang="zh-CN" sz="2800" b="1">
                <a:solidFill>
                  <a:srgbClr val="561C1C"/>
                </a:solidFill>
                <a:latin typeface="Arial" charset="0"/>
              </a:rPr>
              <a:t>, </a:t>
            </a:r>
            <a:r>
              <a:rPr lang="zh-CN" altLang="en-US" sz="2800" b="1">
                <a:solidFill>
                  <a:srgbClr val="561C1C"/>
                </a:solidFill>
                <a:latin typeface="Arial" charset="0"/>
              </a:rPr>
              <a:t>很具吸引力</a:t>
            </a:r>
            <a:r>
              <a:rPr lang="en-US" altLang="zh-CN" sz="2800" b="1">
                <a:solidFill>
                  <a:srgbClr val="561C1C"/>
                </a:solidFill>
                <a:latin typeface="Arial" charset="0"/>
              </a:rPr>
              <a:t>,  </a:t>
            </a:r>
            <a:r>
              <a:rPr lang="zh-CN" altLang="en-US" sz="2800" b="1">
                <a:solidFill>
                  <a:srgbClr val="561C1C"/>
                </a:solidFill>
                <a:latin typeface="Arial" charset="0"/>
              </a:rPr>
              <a:t>但并非所有问题均可用贪心算法。</a:t>
            </a:r>
            <a:endParaRPr lang="zh-CN" altLang="en-US" sz="2800">
              <a:solidFill>
                <a:srgbClr val="561C1C"/>
              </a:solidFill>
              <a:latin typeface="Arial" charset="0"/>
            </a:endParaRPr>
          </a:p>
        </p:txBody>
      </p:sp>
      <p:grpSp>
        <p:nvGrpSpPr>
          <p:cNvPr id="2" name="Group 16"/>
          <p:cNvGrpSpPr>
            <a:grpSpLocks/>
          </p:cNvGrpSpPr>
          <p:nvPr/>
        </p:nvGrpSpPr>
        <p:grpSpPr bwMode="auto">
          <a:xfrm>
            <a:off x="827088" y="3933825"/>
            <a:ext cx="7994650" cy="2151063"/>
            <a:chOff x="385" y="2341"/>
            <a:chExt cx="5126" cy="1230"/>
          </a:xfrm>
        </p:grpSpPr>
        <p:grpSp>
          <p:nvGrpSpPr>
            <p:cNvPr id="3" name="Group 15"/>
            <p:cNvGrpSpPr>
              <a:grpSpLocks/>
            </p:cNvGrpSpPr>
            <p:nvPr/>
          </p:nvGrpSpPr>
          <p:grpSpPr bwMode="auto">
            <a:xfrm>
              <a:off x="1294" y="2961"/>
              <a:ext cx="2807" cy="610"/>
              <a:chOff x="1519" y="2961"/>
              <a:chExt cx="2807" cy="610"/>
            </a:xfrm>
          </p:grpSpPr>
          <p:sp>
            <p:nvSpPr>
              <p:cNvPr id="73736" name="Rectangle 9"/>
              <p:cNvSpPr>
                <a:spLocks noChangeArrowheads="1"/>
              </p:cNvSpPr>
              <p:nvPr/>
            </p:nvSpPr>
            <p:spPr bwMode="auto">
              <a:xfrm>
                <a:off x="1519" y="2961"/>
                <a:ext cx="2807" cy="610"/>
              </a:xfrm>
              <a:prstGeom prst="rect">
                <a:avLst/>
              </a:prstGeom>
              <a:noFill/>
              <a:ln w="50800" algn="ctr">
                <a:noFill/>
                <a:miter lim="800000"/>
                <a:headEnd/>
                <a:tailEnd/>
              </a:ln>
            </p:spPr>
            <p:txBody>
              <a:bodyPr wrap="none" lIns="91429" tIns="45714" rIns="91429" bIns="45714" anchor="ctr">
                <a:spAutoFit/>
              </a:bodyPr>
              <a:lstStyle/>
              <a:p>
                <a:pPr indent="1349375"/>
                <a:r>
                  <a:rPr lang="zh-CN" altLang="en-US" sz="3200" b="1">
                    <a:solidFill>
                      <a:srgbClr val="561C1C"/>
                    </a:solidFill>
                    <a:cs typeface="Times New Roman" pitchFamily="18" charset="0"/>
                  </a:rPr>
                  <a:t>最优子结构性质</a:t>
                </a:r>
                <a:endParaRPr lang="zh-CN" altLang="en-US" sz="3200" b="1">
                  <a:solidFill>
                    <a:srgbClr val="561C1C"/>
                  </a:solidFill>
                  <a:latin typeface="Arial" charset="0"/>
                </a:endParaRPr>
              </a:p>
              <a:p>
                <a:pPr indent="1349375" eaLnBrk="0" hangingPunct="0"/>
                <a:r>
                  <a:rPr lang="zh-CN" altLang="en-US" sz="3200" b="1">
                    <a:solidFill>
                      <a:srgbClr val="561C1C"/>
                    </a:solidFill>
                    <a:cs typeface="Times New Roman" pitchFamily="18" charset="0"/>
                  </a:rPr>
                  <a:t>贪心选择性质</a:t>
                </a:r>
              </a:p>
            </p:txBody>
          </p:sp>
          <p:sp>
            <p:nvSpPr>
              <p:cNvPr id="73737" name="AutoShape 7"/>
              <p:cNvSpPr>
                <a:spLocks/>
              </p:cNvSpPr>
              <p:nvPr/>
            </p:nvSpPr>
            <p:spPr bwMode="auto">
              <a:xfrm>
                <a:off x="2245" y="3067"/>
                <a:ext cx="91" cy="408"/>
              </a:xfrm>
              <a:prstGeom prst="leftBrace">
                <a:avLst>
                  <a:gd name="adj1" fmla="val 37363"/>
                  <a:gd name="adj2" fmla="val 50000"/>
                </a:avLst>
              </a:prstGeom>
              <a:noFill/>
              <a:ln w="28575">
                <a:solidFill>
                  <a:schemeClr val="tx1"/>
                </a:solidFill>
                <a:round/>
                <a:headEnd/>
                <a:tailEnd/>
              </a:ln>
            </p:spPr>
            <p:txBody>
              <a:bodyPr lIns="84664" tIns="42332" rIns="84664" bIns="42332"/>
              <a:lstStyle/>
              <a:p>
                <a:pPr defTabSz="846138"/>
                <a:endParaRPr kumimoji="0" lang="zh-CN" altLang="en-US" sz="2000">
                  <a:solidFill>
                    <a:srgbClr val="561C1C"/>
                  </a:solidFill>
                  <a:latin typeface="Arial" charset="0"/>
                </a:endParaRPr>
              </a:p>
            </p:txBody>
          </p:sp>
        </p:grpSp>
        <p:sp>
          <p:nvSpPr>
            <p:cNvPr id="73735" name="Rectangle 13"/>
            <p:cNvSpPr>
              <a:spLocks noChangeArrowheads="1"/>
            </p:cNvSpPr>
            <p:nvPr/>
          </p:nvSpPr>
          <p:spPr bwMode="auto">
            <a:xfrm>
              <a:off x="385" y="2341"/>
              <a:ext cx="5126" cy="576"/>
            </a:xfrm>
            <a:prstGeom prst="rect">
              <a:avLst/>
            </a:prstGeom>
            <a:noFill/>
            <a:ln w="50800" algn="ctr">
              <a:noFill/>
              <a:miter lim="800000"/>
              <a:headEnd/>
              <a:tailEnd/>
            </a:ln>
          </p:spPr>
          <p:txBody>
            <a:bodyPr lIns="91429" tIns="45714" rIns="91429" bIns="45714">
              <a:spAutoFit/>
            </a:bodyPr>
            <a:lstStyle/>
            <a:p>
              <a:r>
                <a:rPr lang="zh-CN" altLang="en-US" sz="2800" b="1">
                  <a:solidFill>
                    <a:srgbClr val="561C1C"/>
                  </a:solidFill>
                  <a:latin typeface="Arial" charset="0"/>
                </a:rPr>
                <a:t>     </a:t>
              </a:r>
              <a:r>
                <a:rPr lang="zh-CN" altLang="en-US" sz="3000" b="1">
                  <a:solidFill>
                    <a:srgbClr val="561C1C"/>
                  </a:solidFill>
                  <a:latin typeface="Arial" charset="0"/>
                </a:rPr>
                <a:t>经验告诉我们</a:t>
              </a:r>
              <a:r>
                <a:rPr lang="en-US" altLang="zh-CN" sz="3000" b="1">
                  <a:solidFill>
                    <a:srgbClr val="561C1C"/>
                  </a:solidFill>
                  <a:latin typeface="Arial" charset="0"/>
                </a:rPr>
                <a:t>, </a:t>
              </a:r>
              <a:r>
                <a:rPr lang="zh-CN" altLang="en-US" sz="3000" b="1">
                  <a:solidFill>
                    <a:srgbClr val="561C1C"/>
                  </a:solidFill>
                  <a:latin typeface="Arial" charset="0"/>
                </a:rPr>
                <a:t>可用贪心算法解决的问题具有如下两个重要性质</a:t>
              </a:r>
              <a:r>
                <a:rPr lang="en-US" altLang="zh-CN" sz="3000" b="1">
                  <a:solidFill>
                    <a:srgbClr val="561C1C"/>
                  </a:solidFill>
                  <a:latin typeface="Arial" charset="0"/>
                </a:rPr>
                <a:t>:</a:t>
              </a:r>
            </a:p>
          </p:txBody>
        </p:sp>
      </p:grpSp>
      <p:sp>
        <p:nvSpPr>
          <p:cNvPr id="381966" name="Rectangle 14"/>
          <p:cNvSpPr>
            <a:spLocks noChangeArrowheads="1"/>
          </p:cNvSpPr>
          <p:nvPr/>
        </p:nvSpPr>
        <p:spPr bwMode="auto">
          <a:xfrm>
            <a:off x="1331913" y="3167063"/>
            <a:ext cx="7070725" cy="549275"/>
          </a:xfrm>
          <a:prstGeom prst="rect">
            <a:avLst/>
          </a:prstGeom>
          <a:noFill/>
          <a:ln w="50800" algn="ctr">
            <a:noFill/>
            <a:miter lim="800000"/>
            <a:headEnd/>
            <a:tailEnd/>
          </a:ln>
        </p:spPr>
        <p:txBody>
          <a:bodyPr wrap="none" lIns="91429" tIns="45714" rIns="91429" bIns="45714">
            <a:spAutoFit/>
          </a:bodyPr>
          <a:lstStyle/>
          <a:p>
            <a:r>
              <a:rPr lang="zh-CN" altLang="en-US" sz="3000" b="1">
                <a:solidFill>
                  <a:srgbClr val="3333CC"/>
                </a:solidFill>
                <a:latin typeface="Arial" charset="0"/>
              </a:rPr>
              <a:t>本节讨论适用贪心算法问题的一般特征。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1966"/>
                                        </p:tgtEl>
                                        <p:attrNameLst>
                                          <p:attrName>style.visibility</p:attrName>
                                        </p:attrNameLst>
                                      </p:cBhvr>
                                      <p:to>
                                        <p:strVal val="visible"/>
                                      </p:to>
                                    </p:set>
                                    <p:animEffect transition="in" filter="blinds(horizontal)">
                                      <p:cBhvr>
                                        <p:cTn id="7" dur="500"/>
                                        <p:tgtEl>
                                          <p:spTgt spid="3819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Rectangle 4"/>
          <p:cNvSpPr>
            <a:spLocks noRot="1" noChangeArrowheads="1"/>
          </p:cNvSpPr>
          <p:nvPr/>
        </p:nvSpPr>
        <p:spPr bwMode="auto">
          <a:xfrm>
            <a:off x="1174750" y="206375"/>
            <a:ext cx="6911975" cy="1143000"/>
          </a:xfrm>
          <a:prstGeom prst="rect">
            <a:avLst/>
          </a:prstGeom>
          <a:noFill/>
          <a:ln w="9525">
            <a:noFill/>
            <a:miter lim="800000"/>
            <a:headEnd/>
            <a:tailEnd/>
          </a:ln>
        </p:spPr>
        <p:txBody>
          <a:bodyPr lIns="91429" tIns="45714" rIns="91429" bIns="45714" anchor="ctr"/>
          <a:lstStyle/>
          <a:p>
            <a:pPr algn="ctr">
              <a:defRPr/>
            </a:pPr>
            <a:r>
              <a:rPr kumimoji="0" lang="zh-CN" altLang="en-US" sz="4400" b="1">
                <a:solidFill>
                  <a:srgbClr val="7E0018"/>
                </a:solidFill>
                <a:effectLst>
                  <a:outerShdw blurRad="38100" dist="38100" dir="2700000" algn="tl">
                    <a:srgbClr val="C0C0C0"/>
                  </a:outerShdw>
                </a:effectLst>
                <a:latin typeface="楷体_GB2312" pitchFamily="49" charset="-122"/>
                <a:ea typeface="楷体_GB2312" pitchFamily="49" charset="-122"/>
              </a:rPr>
              <a:t>贪心算法的基本要素</a:t>
            </a:r>
          </a:p>
        </p:txBody>
      </p:sp>
      <p:sp>
        <p:nvSpPr>
          <p:cNvPr id="96259" name="Rectangle 3"/>
          <p:cNvSpPr>
            <a:spLocks noRot="1" noChangeArrowheads="1"/>
          </p:cNvSpPr>
          <p:nvPr/>
        </p:nvSpPr>
        <p:spPr bwMode="auto">
          <a:xfrm>
            <a:off x="466725" y="1771650"/>
            <a:ext cx="8569325" cy="1873250"/>
          </a:xfrm>
          <a:prstGeom prst="rect">
            <a:avLst/>
          </a:prstGeom>
          <a:noFill/>
          <a:ln w="9525">
            <a:noFill/>
            <a:miter lim="800000"/>
            <a:headEnd/>
            <a:tailEnd/>
          </a:ln>
        </p:spPr>
        <p:txBody>
          <a:bodyPr lIns="91429" tIns="45714" rIns="91429" bIns="45714"/>
          <a:lstStyle/>
          <a:p>
            <a:pPr marL="3175" indent="-3175" defTabSz="987425">
              <a:lnSpc>
                <a:spcPct val="110000"/>
              </a:lnSpc>
              <a:buClr>
                <a:srgbClr val="A50021"/>
              </a:buClr>
              <a:buSzPct val="75000"/>
              <a:buFont typeface="Wingdings" pitchFamily="2" charset="2"/>
              <a:buNone/>
            </a:pPr>
            <a:r>
              <a:rPr lang="en-US" altLang="zh-CN" sz="3100" b="1" dirty="0">
                <a:solidFill>
                  <a:schemeClr val="tx2"/>
                </a:solidFill>
                <a:ea typeface="楷体_GB2312" pitchFamily="49" charset="-122"/>
              </a:rPr>
              <a:t>    </a:t>
            </a:r>
            <a:r>
              <a:rPr lang="zh-CN" altLang="en-US" sz="3100" b="1" dirty="0">
                <a:solidFill>
                  <a:srgbClr val="000066"/>
                </a:solidFill>
                <a:latin typeface="楷体_GB2312" pitchFamily="49" charset="-122"/>
                <a:ea typeface="楷体_GB2312" pitchFamily="49" charset="-122"/>
              </a:rPr>
              <a:t>当问题的最优解包含其子问题的最优解时，称此问题具有</a:t>
            </a:r>
            <a:r>
              <a:rPr lang="zh-CN" altLang="en-US" sz="3100" b="1" dirty="0">
                <a:latin typeface="楷体_GB2312" pitchFamily="49" charset="-122"/>
                <a:ea typeface="楷体_GB2312" pitchFamily="49" charset="-122"/>
              </a:rPr>
              <a:t>最优子结构性质</a:t>
            </a:r>
            <a:r>
              <a:rPr lang="zh-CN" altLang="en-US" sz="3100" b="1" dirty="0">
                <a:solidFill>
                  <a:schemeClr val="tx2"/>
                </a:solidFill>
                <a:latin typeface="楷体_GB2312" pitchFamily="49" charset="-122"/>
                <a:ea typeface="楷体_GB2312" pitchFamily="49" charset="-122"/>
              </a:rPr>
              <a:t>。</a:t>
            </a:r>
            <a:r>
              <a:rPr lang="zh-CN" altLang="en-US" sz="3100" b="1" dirty="0">
                <a:solidFill>
                  <a:srgbClr val="000066"/>
                </a:solidFill>
                <a:latin typeface="楷体_GB2312" pitchFamily="49" charset="-122"/>
                <a:ea typeface="楷体_GB2312" pitchFamily="49" charset="-122"/>
              </a:rPr>
              <a:t>问题的最优子结构性质是该问题可用贪心算法求解的关键特征。 </a:t>
            </a:r>
          </a:p>
        </p:txBody>
      </p:sp>
      <p:sp>
        <p:nvSpPr>
          <p:cNvPr id="74756" name="Text Box 4"/>
          <p:cNvSpPr txBox="1">
            <a:spLocks noChangeArrowheads="1"/>
          </p:cNvSpPr>
          <p:nvPr/>
        </p:nvSpPr>
        <p:spPr bwMode="auto">
          <a:xfrm>
            <a:off x="468313" y="1125538"/>
            <a:ext cx="4464050" cy="579437"/>
          </a:xfrm>
          <a:prstGeom prst="rect">
            <a:avLst/>
          </a:prstGeom>
          <a:noFill/>
          <a:ln w="6350">
            <a:noFill/>
            <a:miter lim="800000"/>
            <a:headEnd/>
            <a:tailEnd/>
          </a:ln>
        </p:spPr>
        <p:txBody>
          <a:bodyPr lIns="91429" tIns="45714" rIns="91429" bIns="45714">
            <a:spAutoFit/>
          </a:bodyPr>
          <a:lstStyle/>
          <a:p>
            <a:pPr>
              <a:spcBef>
                <a:spcPct val="50000"/>
              </a:spcBef>
            </a:pPr>
            <a:r>
              <a:rPr kumimoji="0" lang="zh-CN" altLang="en-US" sz="3200" b="1">
                <a:solidFill>
                  <a:srgbClr val="3333CC"/>
                </a:solidFill>
                <a:latin typeface="黑体" pitchFamily="2" charset="-122"/>
                <a:ea typeface="黑体" pitchFamily="2" charset="-122"/>
              </a:rPr>
              <a:t>一、最优子结构性质</a:t>
            </a:r>
          </a:p>
        </p:txBody>
      </p:sp>
      <p:sp>
        <p:nvSpPr>
          <p:cNvPr id="96261" name="Rectangle 5"/>
          <p:cNvSpPr>
            <a:spLocks noChangeArrowheads="1"/>
          </p:cNvSpPr>
          <p:nvPr/>
        </p:nvSpPr>
        <p:spPr bwMode="auto">
          <a:xfrm>
            <a:off x="971550" y="3429000"/>
            <a:ext cx="7712075" cy="639763"/>
          </a:xfrm>
          <a:prstGeom prst="rect">
            <a:avLst/>
          </a:prstGeom>
          <a:noFill/>
          <a:ln w="50800" algn="ctr">
            <a:noFill/>
            <a:miter lim="800000"/>
            <a:headEnd/>
            <a:tailEnd/>
          </a:ln>
        </p:spPr>
        <p:txBody>
          <a:bodyPr wrap="none" lIns="84664" tIns="42332" rIns="84664" bIns="42332">
            <a:spAutoFit/>
          </a:bodyPr>
          <a:lstStyle/>
          <a:p>
            <a:pPr>
              <a:lnSpc>
                <a:spcPct val="110000"/>
              </a:lnSpc>
              <a:spcBef>
                <a:spcPct val="5000"/>
              </a:spcBef>
            </a:pPr>
            <a:r>
              <a:rPr kumimoji="0" lang="zh-CN" altLang="en-US" sz="3300" b="1">
                <a:solidFill>
                  <a:srgbClr val="800000"/>
                </a:solidFill>
                <a:latin typeface="Arial" charset="0"/>
              </a:rPr>
              <a:t>常用反证法证明问题的最优子结构性质。</a:t>
            </a:r>
          </a:p>
        </p:txBody>
      </p:sp>
      <p:sp>
        <p:nvSpPr>
          <p:cNvPr id="96262" name="Rectangle 3"/>
          <p:cNvSpPr>
            <a:spLocks noRot="1" noChangeArrowheads="1"/>
          </p:cNvSpPr>
          <p:nvPr/>
        </p:nvSpPr>
        <p:spPr bwMode="auto">
          <a:xfrm>
            <a:off x="468313" y="4141788"/>
            <a:ext cx="4608512" cy="655637"/>
          </a:xfrm>
          <a:prstGeom prst="rect">
            <a:avLst/>
          </a:prstGeom>
          <a:noFill/>
          <a:ln w="9525">
            <a:noFill/>
            <a:miter lim="800000"/>
            <a:headEnd/>
            <a:tailEnd/>
          </a:ln>
        </p:spPr>
        <p:txBody>
          <a:bodyPr lIns="91429" tIns="45714" rIns="91429" bIns="45714"/>
          <a:lstStyle/>
          <a:p>
            <a:pPr marL="369888" indent="-369888" defTabSz="987425">
              <a:spcBef>
                <a:spcPct val="20000"/>
              </a:spcBef>
              <a:buClr>
                <a:srgbClr val="A50021"/>
              </a:buClr>
              <a:buSzPct val="75000"/>
              <a:buFont typeface="Wingdings" pitchFamily="2" charset="2"/>
              <a:buNone/>
            </a:pPr>
            <a:r>
              <a:rPr lang="zh-CN" altLang="en-US" sz="3200" b="1">
                <a:solidFill>
                  <a:srgbClr val="3333CC"/>
                </a:solidFill>
                <a:latin typeface="黑体" pitchFamily="2" charset="-122"/>
                <a:ea typeface="黑体" pitchFamily="2" charset="-122"/>
              </a:rPr>
              <a:t>二、贪心选择性质</a:t>
            </a:r>
          </a:p>
        </p:txBody>
      </p:sp>
      <p:sp>
        <p:nvSpPr>
          <p:cNvPr id="96263" name="Text Box 4"/>
          <p:cNvSpPr txBox="1">
            <a:spLocks noChangeArrowheads="1"/>
          </p:cNvSpPr>
          <p:nvPr/>
        </p:nvSpPr>
        <p:spPr bwMode="auto">
          <a:xfrm>
            <a:off x="657225" y="4724400"/>
            <a:ext cx="8094663" cy="1501775"/>
          </a:xfrm>
          <a:prstGeom prst="rect">
            <a:avLst/>
          </a:prstGeom>
          <a:noFill/>
          <a:ln w="6350">
            <a:noFill/>
            <a:miter lim="800000"/>
            <a:headEnd/>
            <a:tailEnd/>
          </a:ln>
        </p:spPr>
        <p:txBody>
          <a:bodyPr lIns="91429" tIns="45714" rIns="91429" bIns="45714">
            <a:spAutoFit/>
          </a:bodyPr>
          <a:lstStyle/>
          <a:p>
            <a:pPr>
              <a:lnSpc>
                <a:spcPct val="110000"/>
              </a:lnSpc>
              <a:spcBef>
                <a:spcPct val="5000"/>
              </a:spcBef>
            </a:pPr>
            <a:r>
              <a:rPr kumimoji="0" lang="en-US" altLang="zh-CN" b="1">
                <a:latin typeface="楷体_GB2312" pitchFamily="49" charset="-122"/>
                <a:ea typeface="楷体_GB2312" pitchFamily="49" charset="-122"/>
                <a:cs typeface="Times New Roman" pitchFamily="18" charset="0"/>
              </a:rPr>
              <a:t>    </a:t>
            </a:r>
            <a:r>
              <a:rPr kumimoji="0" lang="zh-CN" altLang="en-US" sz="2800" b="1">
                <a:solidFill>
                  <a:srgbClr val="7A2828"/>
                </a:solidFill>
                <a:latin typeface="楷体_GB2312" pitchFamily="49" charset="-122"/>
                <a:ea typeface="楷体_GB2312" pitchFamily="49" charset="-122"/>
                <a:cs typeface="Times New Roman" pitchFamily="18" charset="0"/>
              </a:rPr>
              <a:t>所谓</a:t>
            </a:r>
            <a:r>
              <a:rPr kumimoji="0" lang="zh-CN" altLang="en-US" sz="2800" b="1">
                <a:solidFill>
                  <a:srgbClr val="3333CC"/>
                </a:solidFill>
                <a:latin typeface="楷体_GB2312" pitchFamily="49" charset="-122"/>
                <a:ea typeface="楷体_GB2312" pitchFamily="49" charset="-122"/>
                <a:cs typeface="Times New Roman" pitchFamily="18" charset="0"/>
              </a:rPr>
              <a:t>贪心选择性质</a:t>
            </a:r>
            <a:r>
              <a:rPr kumimoji="0" lang="zh-CN" altLang="en-US" sz="2800" b="1">
                <a:solidFill>
                  <a:srgbClr val="7A2828"/>
                </a:solidFill>
                <a:latin typeface="楷体_GB2312" pitchFamily="49" charset="-122"/>
                <a:ea typeface="楷体_GB2312" pitchFamily="49" charset="-122"/>
                <a:cs typeface="Times New Roman" pitchFamily="18" charset="0"/>
              </a:rPr>
              <a:t>是指所求问题的</a:t>
            </a:r>
            <a:r>
              <a:rPr kumimoji="0" lang="zh-CN" altLang="en-US" sz="2800" b="1">
                <a:solidFill>
                  <a:srgbClr val="3333CC"/>
                </a:solidFill>
                <a:latin typeface="楷体_GB2312" pitchFamily="49" charset="-122"/>
                <a:ea typeface="楷体_GB2312" pitchFamily="49" charset="-122"/>
                <a:cs typeface="Times New Roman" pitchFamily="18" charset="0"/>
              </a:rPr>
              <a:t>整体最优解</a:t>
            </a:r>
            <a:r>
              <a:rPr kumimoji="0" lang="zh-CN" altLang="en-US" sz="2800" b="1">
                <a:solidFill>
                  <a:srgbClr val="7A2828"/>
                </a:solidFill>
                <a:latin typeface="楷体_GB2312" pitchFamily="49" charset="-122"/>
                <a:ea typeface="楷体_GB2312" pitchFamily="49" charset="-122"/>
                <a:cs typeface="Times New Roman" pitchFamily="18" charset="0"/>
              </a:rPr>
              <a:t>可以通过一系列</a:t>
            </a:r>
            <a:r>
              <a:rPr kumimoji="0" lang="zh-CN" altLang="en-US" sz="2800" b="1">
                <a:solidFill>
                  <a:srgbClr val="3333CC"/>
                </a:solidFill>
                <a:latin typeface="楷体_GB2312" pitchFamily="49" charset="-122"/>
                <a:ea typeface="楷体_GB2312" pitchFamily="49" charset="-122"/>
                <a:cs typeface="Times New Roman" pitchFamily="18" charset="0"/>
              </a:rPr>
              <a:t>局部最优</a:t>
            </a:r>
            <a:r>
              <a:rPr kumimoji="0" lang="zh-CN" altLang="en-US" sz="2800" b="1">
                <a:solidFill>
                  <a:srgbClr val="7A2828"/>
                </a:solidFill>
                <a:latin typeface="楷体_GB2312" pitchFamily="49" charset="-122"/>
                <a:ea typeface="楷体_GB2312" pitchFamily="49" charset="-122"/>
                <a:cs typeface="Times New Roman" pitchFamily="18" charset="0"/>
              </a:rPr>
              <a:t>的选择，即贪心选择来得到。这是贪心算法可行的基本要素。</a:t>
            </a:r>
            <a:r>
              <a:rPr kumimoji="0" lang="zh-CN" altLang="en-US" b="1">
                <a:latin typeface="楷体_GB2312" pitchFamily="49" charset="-122"/>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blinds(horizontal)">
                                      <p:cBhvr>
                                        <p:cTn id="7" dur="500"/>
                                        <p:tgtEl>
                                          <p:spTgt spid="962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blinds(horizontal)">
                                      <p:cBhvr>
                                        <p:cTn id="12" dur="500"/>
                                        <p:tgtEl>
                                          <p:spTgt spid="962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262"/>
                                        </p:tgtEl>
                                        <p:attrNameLst>
                                          <p:attrName>style.visibility</p:attrName>
                                        </p:attrNameLst>
                                      </p:cBhvr>
                                      <p:to>
                                        <p:strVal val="visible"/>
                                      </p:to>
                                    </p:set>
                                    <p:animEffect transition="in" filter="blinds(horizontal)">
                                      <p:cBhvr>
                                        <p:cTn id="17" dur="500"/>
                                        <p:tgtEl>
                                          <p:spTgt spid="962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263"/>
                                        </p:tgtEl>
                                        <p:attrNameLst>
                                          <p:attrName>style.visibility</p:attrName>
                                        </p:attrNameLst>
                                      </p:cBhvr>
                                      <p:to>
                                        <p:strVal val="visible"/>
                                      </p:to>
                                    </p:set>
                                    <p:animEffect transition="in" filter="blinds(horizontal)">
                                      <p:cBhvr>
                                        <p:cTn id="22" dur="500"/>
                                        <p:tgtEl>
                                          <p:spTgt spid="96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1" grpId="0"/>
      <p:bldP spid="96262" grpId="0"/>
      <p:bldP spid="9626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3" name="Rectangle 7"/>
          <p:cNvSpPr>
            <a:spLocks noRot="1" noChangeArrowheads="1"/>
          </p:cNvSpPr>
          <p:nvPr/>
        </p:nvSpPr>
        <p:spPr bwMode="auto">
          <a:xfrm>
            <a:off x="1174750" y="273050"/>
            <a:ext cx="6911975" cy="1143000"/>
          </a:xfrm>
          <a:prstGeom prst="rect">
            <a:avLst/>
          </a:prstGeom>
          <a:noFill/>
          <a:ln w="9525">
            <a:noFill/>
            <a:miter lim="800000"/>
            <a:headEnd/>
            <a:tailEnd/>
          </a:ln>
        </p:spPr>
        <p:txBody>
          <a:bodyPr lIns="91429" tIns="45714" rIns="91429" bIns="45714" anchor="ctr"/>
          <a:lstStyle/>
          <a:p>
            <a:pPr algn="ctr">
              <a:defRPr/>
            </a:pPr>
            <a:r>
              <a:rPr kumimoji="0" lang="zh-CN" altLang="en-US" sz="4400" b="1">
                <a:solidFill>
                  <a:srgbClr val="7E0018"/>
                </a:solidFill>
                <a:effectLst>
                  <a:outerShdw blurRad="38100" dist="38100" dir="2700000" algn="tl">
                    <a:srgbClr val="C0C0C0"/>
                  </a:outerShdw>
                </a:effectLst>
                <a:latin typeface="楷体_GB2312" pitchFamily="49" charset="-122"/>
                <a:ea typeface="楷体_GB2312" pitchFamily="49" charset="-122"/>
              </a:rPr>
              <a:t>贪心算法的基本要素</a:t>
            </a:r>
          </a:p>
        </p:txBody>
      </p:sp>
      <p:sp>
        <p:nvSpPr>
          <p:cNvPr id="75779" name="Rectangle 5"/>
          <p:cNvSpPr>
            <a:spLocks noChangeArrowheads="1"/>
          </p:cNvSpPr>
          <p:nvPr/>
        </p:nvSpPr>
        <p:spPr bwMode="auto">
          <a:xfrm>
            <a:off x="539750" y="1303338"/>
            <a:ext cx="8424863" cy="1463675"/>
          </a:xfrm>
          <a:prstGeom prst="rect">
            <a:avLst/>
          </a:prstGeom>
          <a:noFill/>
          <a:ln w="50800" algn="ctr">
            <a:noFill/>
            <a:miter lim="800000"/>
            <a:headEnd/>
            <a:tailEnd/>
          </a:ln>
        </p:spPr>
        <p:txBody>
          <a:bodyPr lIns="91429" tIns="45714" rIns="91429" bIns="45714">
            <a:spAutoFit/>
          </a:bodyPr>
          <a:lstStyle/>
          <a:p>
            <a:pPr>
              <a:spcBef>
                <a:spcPct val="5000"/>
              </a:spcBef>
            </a:pPr>
            <a:r>
              <a:rPr kumimoji="0" lang="en-US" altLang="zh-CN" sz="3000" b="1" dirty="0">
                <a:solidFill>
                  <a:srgbClr val="3333CC"/>
                </a:solidFill>
                <a:latin typeface="Arial" charset="0"/>
              </a:rPr>
              <a:t>     </a:t>
            </a:r>
            <a:r>
              <a:rPr kumimoji="0" lang="zh-CN" altLang="en-US" sz="3000" b="1" dirty="0">
                <a:solidFill>
                  <a:srgbClr val="000066"/>
                </a:solidFill>
                <a:latin typeface="楷体_GB2312" pitchFamily="49" charset="-122"/>
                <a:ea typeface="楷体_GB2312" pitchFamily="49" charset="-122"/>
                <a:cs typeface="Times New Roman" pitchFamily="18" charset="0"/>
              </a:rPr>
              <a:t>对于一个具体问题，要确定它是否具有贪心选择性质，必须证明每一步所作的贪心选择最终导致问题的整体最优解。</a:t>
            </a:r>
          </a:p>
        </p:txBody>
      </p:sp>
      <p:sp>
        <p:nvSpPr>
          <p:cNvPr id="75780" name="Rectangle 4"/>
          <p:cNvSpPr>
            <a:spLocks noChangeArrowheads="1"/>
          </p:cNvSpPr>
          <p:nvPr/>
        </p:nvSpPr>
        <p:spPr bwMode="auto">
          <a:xfrm>
            <a:off x="1241425" y="2947988"/>
            <a:ext cx="282575" cy="663575"/>
          </a:xfrm>
          <a:prstGeom prst="rect">
            <a:avLst/>
          </a:prstGeom>
          <a:noFill/>
          <a:ln w="50800" algn="ctr">
            <a:noFill/>
            <a:miter lim="800000"/>
            <a:headEnd/>
            <a:tailEnd/>
          </a:ln>
        </p:spPr>
        <p:txBody>
          <a:bodyPr wrap="none" lIns="84664" tIns="42332" rIns="84664" bIns="42332">
            <a:spAutoFit/>
          </a:bodyPr>
          <a:lstStyle/>
          <a:p>
            <a:pPr>
              <a:lnSpc>
                <a:spcPct val="110000"/>
              </a:lnSpc>
              <a:spcBef>
                <a:spcPct val="5000"/>
              </a:spcBef>
            </a:pPr>
            <a:r>
              <a:rPr kumimoji="0" lang="zh-CN" altLang="en-US" sz="3300" b="1">
                <a:solidFill>
                  <a:srgbClr val="800000"/>
                </a:solidFill>
                <a:latin typeface="Arial" charset="0"/>
              </a:rPr>
              <a:t> </a:t>
            </a:r>
          </a:p>
        </p:txBody>
      </p:sp>
      <p:sp>
        <p:nvSpPr>
          <p:cNvPr id="435206" name="Rectangle 6"/>
          <p:cNvSpPr>
            <a:spLocks noChangeArrowheads="1"/>
          </p:cNvSpPr>
          <p:nvPr/>
        </p:nvSpPr>
        <p:spPr bwMode="auto">
          <a:xfrm>
            <a:off x="466725" y="2781300"/>
            <a:ext cx="8642350" cy="2289175"/>
          </a:xfrm>
          <a:prstGeom prst="rect">
            <a:avLst/>
          </a:prstGeom>
          <a:noFill/>
          <a:ln w="50800" algn="ctr">
            <a:noFill/>
            <a:miter lim="800000"/>
            <a:headEnd/>
            <a:tailEnd/>
          </a:ln>
        </p:spPr>
        <p:txBody>
          <a:bodyPr lIns="91429" tIns="45714" rIns="91429" bIns="45714" anchor="ctr">
            <a:spAutoFit/>
          </a:bodyPr>
          <a:lstStyle/>
          <a:p>
            <a:pPr>
              <a:lnSpc>
                <a:spcPct val="120000"/>
              </a:lnSpc>
            </a:pPr>
            <a:r>
              <a:rPr kumimoji="0" lang="zh-CN" altLang="en-US" sz="3000" b="1" dirty="0">
                <a:solidFill>
                  <a:srgbClr val="800000"/>
                </a:solidFill>
                <a:latin typeface="Arial" charset="0"/>
              </a:rPr>
              <a:t>常用反正法和归纳法证明</a:t>
            </a:r>
            <a:r>
              <a:rPr kumimoji="0" lang="en-US" altLang="zh-CN" sz="3000" b="1" dirty="0">
                <a:solidFill>
                  <a:srgbClr val="800000"/>
                </a:solidFill>
                <a:latin typeface="Arial" charset="0"/>
              </a:rPr>
              <a:t>:</a:t>
            </a:r>
            <a:endParaRPr lang="en-US" altLang="zh-CN" sz="3000" dirty="0">
              <a:latin typeface="Arial" charset="0"/>
            </a:endParaRPr>
          </a:p>
          <a:p>
            <a:pPr>
              <a:lnSpc>
                <a:spcPct val="120000"/>
              </a:lnSpc>
            </a:pPr>
            <a:r>
              <a:rPr lang="zh-CN" altLang="en-US" sz="3000" b="1" dirty="0">
                <a:solidFill>
                  <a:srgbClr val="000066"/>
                </a:solidFill>
                <a:latin typeface="Arial" charset="0"/>
              </a:rPr>
              <a:t>   ①先证明贪心选择的首选必在最优解中；</a:t>
            </a:r>
            <a:endParaRPr lang="zh-CN" altLang="en-US" sz="3000" dirty="0">
              <a:solidFill>
                <a:srgbClr val="000066"/>
              </a:solidFill>
              <a:latin typeface="Arial" charset="0"/>
            </a:endParaRPr>
          </a:p>
          <a:p>
            <a:pPr>
              <a:lnSpc>
                <a:spcPct val="120000"/>
              </a:lnSpc>
            </a:pPr>
            <a:r>
              <a:rPr lang="zh-CN" altLang="en-US" sz="3000" b="1" dirty="0">
                <a:solidFill>
                  <a:srgbClr val="000066"/>
                </a:solidFill>
                <a:latin typeface="Arial" charset="0"/>
              </a:rPr>
              <a:t>   ②以归纳思想证明</a:t>
            </a:r>
            <a:r>
              <a:rPr lang="en-US" altLang="zh-CN" sz="3000" b="1" dirty="0">
                <a:solidFill>
                  <a:srgbClr val="000066"/>
                </a:solidFill>
                <a:latin typeface="Arial" charset="0"/>
              </a:rPr>
              <a:t>:</a:t>
            </a:r>
            <a:r>
              <a:rPr lang="zh-CN" altLang="en-US" sz="3000" b="1" dirty="0">
                <a:solidFill>
                  <a:srgbClr val="000066"/>
                </a:solidFill>
                <a:latin typeface="Arial" charset="0"/>
              </a:rPr>
              <a:t>每步选择后所剩子问题均可</a:t>
            </a:r>
          </a:p>
          <a:p>
            <a:pPr>
              <a:lnSpc>
                <a:spcPct val="120000"/>
              </a:lnSpc>
            </a:pPr>
            <a:r>
              <a:rPr lang="zh-CN" altLang="en-US" sz="3000" b="1" dirty="0">
                <a:solidFill>
                  <a:srgbClr val="000066"/>
                </a:solidFill>
                <a:latin typeface="Arial" charset="0"/>
              </a:rPr>
              <a:t>       由贪心法选择得最优解</a:t>
            </a:r>
            <a:r>
              <a:rPr lang="en-US" altLang="zh-CN" sz="3000" b="1" dirty="0">
                <a:solidFill>
                  <a:srgbClr val="000066"/>
                </a:solidFill>
                <a:latin typeface="Arial" charset="0"/>
              </a:rPr>
              <a:t>(</a:t>
            </a:r>
            <a:r>
              <a:rPr lang="zh-CN" altLang="en-US" sz="3000" b="1" dirty="0">
                <a:solidFill>
                  <a:srgbClr val="000066"/>
                </a:solidFill>
                <a:latin typeface="Arial" charset="0"/>
              </a:rPr>
              <a:t>关涉最优子结构性质</a:t>
            </a:r>
            <a:r>
              <a:rPr lang="en-US" altLang="zh-CN" sz="3000" b="1" dirty="0">
                <a:solidFill>
                  <a:srgbClr val="000066"/>
                </a:solidFill>
                <a:latin typeface="Arial" charset="0"/>
              </a:rPr>
              <a:t>).</a:t>
            </a:r>
          </a:p>
        </p:txBody>
      </p:sp>
      <p:sp>
        <p:nvSpPr>
          <p:cNvPr id="98310" name="Rectangle 6"/>
          <p:cNvSpPr>
            <a:spLocks noChangeArrowheads="1"/>
          </p:cNvSpPr>
          <p:nvPr/>
        </p:nvSpPr>
        <p:spPr bwMode="auto">
          <a:xfrm>
            <a:off x="652463" y="5157788"/>
            <a:ext cx="8231187" cy="1193800"/>
          </a:xfrm>
          <a:prstGeom prst="rect">
            <a:avLst/>
          </a:prstGeom>
          <a:noFill/>
          <a:ln w="50800" algn="ctr">
            <a:noFill/>
            <a:miter lim="800000"/>
            <a:headEnd/>
            <a:tailEnd/>
          </a:ln>
        </p:spPr>
        <p:txBody>
          <a:bodyPr lIns="84664" tIns="42332" rIns="84664" bIns="42332">
            <a:spAutoFit/>
          </a:bodyPr>
          <a:lstStyle/>
          <a:p>
            <a:pPr>
              <a:lnSpc>
                <a:spcPct val="110000"/>
              </a:lnSpc>
              <a:spcBef>
                <a:spcPct val="5000"/>
              </a:spcBef>
            </a:pPr>
            <a:r>
              <a:rPr kumimoji="0" lang="zh-CN" altLang="en-US" sz="3300" b="1">
                <a:latin typeface="Arial" charset="0"/>
              </a:rPr>
              <a:t>     </a:t>
            </a:r>
            <a:r>
              <a:rPr kumimoji="0" lang="zh-CN" altLang="en-US" sz="3300" b="1">
                <a:solidFill>
                  <a:srgbClr val="800000"/>
                </a:solidFill>
                <a:latin typeface="Arial" charset="0"/>
              </a:rPr>
              <a:t>最小生成树问题的</a:t>
            </a:r>
            <a:r>
              <a:rPr kumimoji="0" lang="en-US" altLang="zh-CN" sz="3300" b="1">
                <a:solidFill>
                  <a:srgbClr val="800000"/>
                </a:solidFill>
                <a:latin typeface="Arial" charset="0"/>
              </a:rPr>
              <a:t>MST</a:t>
            </a:r>
            <a:r>
              <a:rPr kumimoji="0" lang="zh-CN" altLang="en-US" sz="3300" b="1">
                <a:solidFill>
                  <a:srgbClr val="800000"/>
                </a:solidFill>
                <a:latin typeface="Arial" charset="0"/>
              </a:rPr>
              <a:t>性质是其使用贪心算法的关键。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5206"/>
                                        </p:tgtEl>
                                        <p:attrNameLst>
                                          <p:attrName>style.visibility</p:attrName>
                                        </p:attrNameLst>
                                      </p:cBhvr>
                                      <p:to>
                                        <p:strVal val="visible"/>
                                      </p:to>
                                    </p:set>
                                    <p:anim calcmode="lin" valueType="num">
                                      <p:cBhvr additive="base">
                                        <p:cTn id="7" dur="500" fill="hold"/>
                                        <p:tgtEl>
                                          <p:spTgt spid="435206"/>
                                        </p:tgtEl>
                                        <p:attrNameLst>
                                          <p:attrName>ppt_x</p:attrName>
                                        </p:attrNameLst>
                                      </p:cBhvr>
                                      <p:tavLst>
                                        <p:tav tm="0">
                                          <p:val>
                                            <p:strVal val="#ppt_x"/>
                                          </p:val>
                                        </p:tav>
                                        <p:tav tm="100000">
                                          <p:val>
                                            <p:strVal val="#ppt_x"/>
                                          </p:val>
                                        </p:tav>
                                      </p:tavLst>
                                    </p:anim>
                                    <p:anim calcmode="lin" valueType="num">
                                      <p:cBhvr additive="base">
                                        <p:cTn id="8" dur="500" fill="hold"/>
                                        <p:tgtEl>
                                          <p:spTgt spid="4352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8310"/>
                                        </p:tgtEl>
                                        <p:attrNameLst>
                                          <p:attrName>style.visibility</p:attrName>
                                        </p:attrNameLst>
                                      </p:cBhvr>
                                      <p:to>
                                        <p:strVal val="visible"/>
                                      </p:to>
                                    </p:set>
                                    <p:animEffect transition="in" filter="blinds(horizontal)">
                                      <p:cBhvr>
                                        <p:cTn id="13" dur="500"/>
                                        <p:tgtEl>
                                          <p:spTgt spid="9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98310"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Rot="1" noChangeArrowheads="1"/>
          </p:cNvSpPr>
          <p:nvPr/>
        </p:nvSpPr>
        <p:spPr bwMode="auto">
          <a:xfrm>
            <a:off x="849313" y="411163"/>
            <a:ext cx="5545137" cy="1143000"/>
          </a:xfrm>
          <a:prstGeom prst="rect">
            <a:avLst/>
          </a:prstGeom>
          <a:noFill/>
          <a:ln w="9525">
            <a:noFill/>
            <a:miter lim="800000"/>
            <a:headEnd/>
            <a:tailEnd/>
          </a:ln>
        </p:spPr>
        <p:txBody>
          <a:bodyPr lIns="91429" tIns="45714" rIns="91429" bIns="45714" anchor="ctr"/>
          <a:lstStyle/>
          <a:p>
            <a:pPr algn="ctr">
              <a:defRPr/>
            </a:pPr>
            <a:r>
              <a:rPr kumimoji="0" lang="zh-CN" altLang="en-US" sz="4400" b="1">
                <a:solidFill>
                  <a:srgbClr val="7E0018"/>
                </a:solidFill>
                <a:effectLst>
                  <a:outerShdw blurRad="38100" dist="38100" dir="2700000" algn="tl">
                    <a:srgbClr val="C0C0C0"/>
                  </a:outerShdw>
                </a:effectLst>
                <a:latin typeface="楷体_GB2312" pitchFamily="49" charset="-122"/>
                <a:ea typeface="楷体_GB2312" pitchFamily="49" charset="-122"/>
              </a:rPr>
              <a:t>活动安排问题</a:t>
            </a:r>
          </a:p>
        </p:txBody>
      </p:sp>
      <p:sp>
        <p:nvSpPr>
          <p:cNvPr id="106499" name="Rectangle 7"/>
          <p:cNvSpPr>
            <a:spLocks noChangeArrowheads="1"/>
          </p:cNvSpPr>
          <p:nvPr/>
        </p:nvSpPr>
        <p:spPr bwMode="auto">
          <a:xfrm>
            <a:off x="539750" y="2205038"/>
            <a:ext cx="8280400" cy="3713162"/>
          </a:xfrm>
          <a:prstGeom prst="rect">
            <a:avLst/>
          </a:prstGeom>
          <a:noFill/>
          <a:ln w="50800" algn="ctr">
            <a:noFill/>
            <a:miter lim="800000"/>
            <a:headEnd/>
            <a:tailEnd/>
          </a:ln>
        </p:spPr>
        <p:txBody>
          <a:bodyPr lIns="91429" tIns="45714" rIns="91429" bIns="45714" anchor="ctr">
            <a:spAutoFit/>
          </a:bodyPr>
          <a:lstStyle/>
          <a:p>
            <a:pPr indent="463550">
              <a:tabLst>
                <a:tab pos="457200" algn="l"/>
              </a:tabLst>
            </a:pPr>
            <a:r>
              <a:rPr lang="zh-CN" altLang="en-US" sz="3200" b="1" dirty="0">
                <a:solidFill>
                  <a:schemeClr val="hlink"/>
                </a:solidFill>
                <a:latin typeface="楷体_GB2312" pitchFamily="49" charset="-122"/>
                <a:ea typeface="楷体_GB2312" pitchFamily="49" charset="-122"/>
              </a:rPr>
              <a:t>问题描述</a:t>
            </a:r>
            <a:r>
              <a:rPr lang="en-US" altLang="zh-CN" sz="3200" b="1" dirty="0">
                <a:solidFill>
                  <a:schemeClr val="hlink"/>
                </a:solidFill>
                <a:latin typeface="楷体_GB2312" pitchFamily="49" charset="-122"/>
                <a:ea typeface="楷体_GB2312" pitchFamily="49" charset="-122"/>
              </a:rPr>
              <a:t>:</a:t>
            </a:r>
            <a:endParaRPr lang="en-US" altLang="zh-CN" sz="3200" dirty="0">
              <a:solidFill>
                <a:schemeClr val="hlink"/>
              </a:solidFill>
              <a:latin typeface="楷体_GB2312" pitchFamily="49" charset="-122"/>
              <a:ea typeface="楷体_GB2312" pitchFamily="49" charset="-122"/>
            </a:endParaRPr>
          </a:p>
          <a:p>
            <a:pPr indent="463550">
              <a:lnSpc>
                <a:spcPct val="105000"/>
              </a:lnSpc>
              <a:tabLst>
                <a:tab pos="457200" algn="l"/>
              </a:tabLst>
            </a:pPr>
            <a:r>
              <a:rPr lang="en-US" altLang="zh-CN" sz="2800" b="1" dirty="0">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设有</a:t>
            </a:r>
            <a:r>
              <a:rPr lang="en-US" altLang="zh-CN" sz="2800" b="1" dirty="0">
                <a:solidFill>
                  <a:srgbClr val="000066"/>
                </a:solidFill>
                <a:latin typeface="楷体_GB2312" pitchFamily="49" charset="-122"/>
                <a:ea typeface="楷体_GB2312" pitchFamily="49" charset="-122"/>
              </a:rPr>
              <a:t>n</a:t>
            </a:r>
            <a:r>
              <a:rPr lang="zh-CN" altLang="en-US" sz="2800" b="1" dirty="0">
                <a:solidFill>
                  <a:srgbClr val="000066"/>
                </a:solidFill>
                <a:latin typeface="楷体_GB2312" pitchFamily="49" charset="-122"/>
                <a:ea typeface="楷体_GB2312" pitchFamily="49" charset="-122"/>
              </a:rPr>
              <a:t>个活动的集合</a:t>
            </a:r>
            <a:r>
              <a:rPr lang="en-US" altLang="zh-CN" sz="2800" b="1" dirty="0">
                <a:solidFill>
                  <a:srgbClr val="000066"/>
                </a:solidFill>
                <a:latin typeface="楷体_GB2312" pitchFamily="49" charset="-122"/>
                <a:ea typeface="楷体_GB2312" pitchFamily="49" charset="-122"/>
              </a:rPr>
              <a:t>E={E1,E2,</a:t>
            </a:r>
            <a:r>
              <a:rPr lang="en-US" altLang="zh-CN" sz="2800" b="1" dirty="0">
                <a:solidFill>
                  <a:srgbClr val="000066"/>
                </a:solidFill>
                <a:latin typeface="Arial" charset="0"/>
                <a:ea typeface="楷体_GB2312" pitchFamily="49" charset="-122"/>
              </a:rPr>
              <a:t>…</a:t>
            </a:r>
            <a:r>
              <a:rPr lang="en-US" altLang="zh-CN" sz="2800" b="1" dirty="0">
                <a:solidFill>
                  <a:srgbClr val="000066"/>
                </a:solidFill>
                <a:latin typeface="楷体_GB2312" pitchFamily="49" charset="-122"/>
                <a:ea typeface="楷体_GB2312" pitchFamily="49" charset="-122"/>
              </a:rPr>
              <a:t>En}</a:t>
            </a:r>
            <a:r>
              <a:rPr lang="zh-CN" altLang="en-US" sz="2800" b="1" dirty="0">
                <a:solidFill>
                  <a:srgbClr val="000066"/>
                </a:solidFill>
                <a:latin typeface="楷体_GB2312" pitchFamily="49" charset="-122"/>
                <a:ea typeface="楷体_GB2312" pitchFamily="49" charset="-122"/>
              </a:rPr>
              <a:t>，其中各活动需共享同一资源</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每一活动</a:t>
            </a:r>
            <a:r>
              <a:rPr lang="en-US" altLang="zh-CN" sz="2800" b="1" dirty="0" err="1">
                <a:solidFill>
                  <a:srgbClr val="000066"/>
                </a:solidFill>
                <a:latin typeface="楷体_GB2312" pitchFamily="49" charset="-122"/>
                <a:ea typeface="楷体_GB2312" pitchFamily="49" charset="-122"/>
              </a:rPr>
              <a:t>Ei</a:t>
            </a:r>
            <a:r>
              <a:rPr lang="zh-CN" altLang="en-US" sz="2800" b="1" dirty="0">
                <a:solidFill>
                  <a:srgbClr val="000066"/>
                </a:solidFill>
                <a:latin typeface="楷体_GB2312" pitchFamily="49" charset="-122"/>
                <a:ea typeface="楷体_GB2312" pitchFamily="49" charset="-122"/>
              </a:rPr>
              <a:t>均有使用资源的时间要求</a:t>
            </a:r>
            <a:r>
              <a:rPr lang="en-US" altLang="zh-CN" sz="2800" b="1" dirty="0">
                <a:solidFill>
                  <a:srgbClr val="000066"/>
                </a:solidFill>
                <a:latin typeface="楷体_GB2312" pitchFamily="49" charset="-122"/>
                <a:ea typeface="楷体_GB2312" pitchFamily="49" charset="-122"/>
              </a:rPr>
              <a:t>: Si</a:t>
            </a:r>
            <a:r>
              <a:rPr lang="zh-CN" altLang="en-US" sz="2800" b="1" dirty="0">
                <a:solidFill>
                  <a:srgbClr val="000066"/>
                </a:solidFill>
                <a:latin typeface="楷体_GB2312" pitchFamily="49" charset="-122"/>
                <a:ea typeface="楷体_GB2312" pitchFamily="49" charset="-122"/>
              </a:rPr>
              <a:t>起始时间</a:t>
            </a:r>
            <a:r>
              <a:rPr lang="en-US" altLang="zh-CN" sz="2800" b="1" dirty="0">
                <a:solidFill>
                  <a:srgbClr val="000066"/>
                </a:solidFill>
                <a:latin typeface="楷体_GB2312" pitchFamily="49" charset="-122"/>
                <a:ea typeface="楷体_GB2312" pitchFamily="49" charset="-122"/>
              </a:rPr>
              <a:t>;</a:t>
            </a:r>
            <a:r>
              <a:rPr lang="en-US" altLang="zh-CN" sz="2800" b="1" dirty="0" err="1">
                <a:solidFill>
                  <a:srgbClr val="000066"/>
                </a:solidFill>
                <a:latin typeface="楷体_GB2312" pitchFamily="49" charset="-122"/>
                <a:ea typeface="楷体_GB2312" pitchFamily="49" charset="-122"/>
              </a:rPr>
              <a:t>Fi</a:t>
            </a:r>
            <a:r>
              <a:rPr lang="zh-CN" altLang="en-US" sz="2800" b="1" dirty="0">
                <a:solidFill>
                  <a:srgbClr val="000066"/>
                </a:solidFill>
                <a:latin typeface="楷体_GB2312" pitchFamily="49" charset="-122"/>
                <a:ea typeface="楷体_GB2312" pitchFamily="49" charset="-122"/>
              </a:rPr>
              <a:t>结束时间。资源的管理者只能选择彼此相容的活动进行安排</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若</a:t>
            </a:r>
            <a:r>
              <a:rPr lang="en-US" altLang="zh-CN" sz="2800" b="1" dirty="0">
                <a:solidFill>
                  <a:srgbClr val="000066"/>
                </a:solidFill>
                <a:latin typeface="楷体_GB2312" pitchFamily="49" charset="-122"/>
                <a:ea typeface="楷体_GB2312" pitchFamily="49" charset="-122"/>
              </a:rPr>
              <a:t>(</a:t>
            </a:r>
            <a:r>
              <a:rPr lang="en-US" altLang="zh-CN" sz="2800" b="1" dirty="0" err="1">
                <a:solidFill>
                  <a:srgbClr val="000066"/>
                </a:solidFill>
                <a:latin typeface="楷体_GB2312" pitchFamily="49" charset="-122"/>
                <a:ea typeface="楷体_GB2312" pitchFamily="49" charset="-122"/>
              </a:rPr>
              <a:t>Si,Fi</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与</a:t>
            </a:r>
            <a:r>
              <a:rPr lang="en-US" altLang="zh-CN" sz="2800" b="1" dirty="0">
                <a:solidFill>
                  <a:srgbClr val="000066"/>
                </a:solidFill>
                <a:latin typeface="楷体_GB2312" pitchFamily="49" charset="-122"/>
                <a:ea typeface="楷体_GB2312" pitchFamily="49" charset="-122"/>
              </a:rPr>
              <a:t>(</a:t>
            </a:r>
            <a:r>
              <a:rPr lang="en-US" altLang="zh-CN" sz="2800" b="1" dirty="0" err="1">
                <a:solidFill>
                  <a:srgbClr val="000066"/>
                </a:solidFill>
                <a:latin typeface="楷体_GB2312" pitchFamily="49" charset="-122"/>
                <a:ea typeface="楷体_GB2312" pitchFamily="49" charset="-122"/>
              </a:rPr>
              <a:t>Sj,Fj</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不相交</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则活动</a:t>
            </a:r>
            <a:r>
              <a:rPr lang="en-US" altLang="zh-CN" sz="2800" b="1" dirty="0" err="1">
                <a:solidFill>
                  <a:srgbClr val="000066"/>
                </a:solidFill>
                <a:latin typeface="楷体_GB2312" pitchFamily="49" charset="-122"/>
                <a:ea typeface="楷体_GB2312" pitchFamily="49" charset="-122"/>
              </a:rPr>
              <a:t>Ei</a:t>
            </a:r>
            <a:r>
              <a:rPr lang="zh-CN" altLang="en-US" sz="2800" b="1" dirty="0">
                <a:solidFill>
                  <a:srgbClr val="000066"/>
                </a:solidFill>
                <a:latin typeface="楷体_GB2312" pitchFamily="49" charset="-122"/>
                <a:ea typeface="楷体_GB2312" pitchFamily="49" charset="-122"/>
              </a:rPr>
              <a:t>与</a:t>
            </a:r>
            <a:r>
              <a:rPr lang="en-US" altLang="zh-CN" sz="2800" b="1" dirty="0" err="1">
                <a:solidFill>
                  <a:srgbClr val="000066"/>
                </a:solidFill>
                <a:latin typeface="楷体_GB2312" pitchFamily="49" charset="-122"/>
                <a:ea typeface="楷体_GB2312" pitchFamily="49" charset="-122"/>
              </a:rPr>
              <a:t>Ej</a:t>
            </a:r>
            <a:r>
              <a:rPr lang="zh-CN" altLang="en-US" sz="2800" b="1" dirty="0">
                <a:solidFill>
                  <a:srgbClr val="000066"/>
                </a:solidFill>
                <a:latin typeface="楷体_GB2312" pitchFamily="49" charset="-122"/>
                <a:ea typeface="楷体_GB2312" pitchFamily="49" charset="-122"/>
              </a:rPr>
              <a:t>相容。</a:t>
            </a:r>
          </a:p>
          <a:p>
            <a:pPr indent="463550">
              <a:lnSpc>
                <a:spcPct val="105000"/>
              </a:lnSpc>
              <a:tabLst>
                <a:tab pos="457200" algn="l"/>
              </a:tabLst>
            </a:pPr>
            <a:r>
              <a:rPr lang="zh-CN" altLang="en-US" sz="2800" b="1" dirty="0">
                <a:solidFill>
                  <a:srgbClr val="000066"/>
                </a:solidFill>
                <a:latin typeface="楷体_GB2312" pitchFamily="49" charset="-122"/>
                <a:ea typeface="楷体_GB2312" pitchFamily="49" charset="-122"/>
              </a:rPr>
              <a:t> 活动安排问题要求在给定的活动中选出最大相容活动子集合</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活动个数最多</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 。</a:t>
            </a:r>
          </a:p>
        </p:txBody>
      </p:sp>
      <p:sp>
        <p:nvSpPr>
          <p:cNvPr id="76804" name="Rectangle 8"/>
          <p:cNvSpPr>
            <a:spLocks noChangeArrowheads="1"/>
          </p:cNvSpPr>
          <p:nvPr/>
        </p:nvSpPr>
        <p:spPr bwMode="auto">
          <a:xfrm>
            <a:off x="827088" y="1484313"/>
            <a:ext cx="7092950" cy="579437"/>
          </a:xfrm>
          <a:prstGeom prst="rect">
            <a:avLst/>
          </a:prstGeom>
          <a:noFill/>
          <a:ln w="50800" algn="ctr">
            <a:noFill/>
            <a:miter lim="800000"/>
            <a:headEnd/>
            <a:tailEnd/>
          </a:ln>
        </p:spPr>
        <p:txBody>
          <a:bodyPr wrap="none" lIns="91429" tIns="45714" rIns="91429" bIns="45714">
            <a:spAutoFit/>
          </a:bodyPr>
          <a:lstStyle/>
          <a:p>
            <a:r>
              <a:rPr lang="zh-CN" altLang="en-US" sz="3200" b="1" dirty="0">
                <a:solidFill>
                  <a:srgbClr val="000066"/>
                </a:solidFill>
                <a:latin typeface="Arial" charset="0"/>
              </a:rPr>
              <a:t>活动安排问题是贪心算法的很好例子。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blinds(horizontal)">
                                      <p:cBhvr>
                                        <p:cTn id="7"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ChangeAspect="1"/>
          </p:cNvGraphicFramePr>
          <p:nvPr>
            <p:ph sz="half" idx="4294967295"/>
          </p:nvPr>
        </p:nvGraphicFramePr>
        <p:xfrm>
          <a:off x="5211763" y="2700338"/>
          <a:ext cx="3335337" cy="2373312"/>
        </p:xfrm>
        <a:graphic>
          <a:graphicData uri="http://schemas.openxmlformats.org/presentationml/2006/ole">
            <p:oleObj spid="_x0000_s125954" name="图表" r:id="rId4" imgW="3124303" imgH="1885911" progId="MSGraph.Chart.8">
              <p:embed followColorScheme="full"/>
            </p:oleObj>
          </a:graphicData>
        </a:graphic>
      </p:graphicFrame>
      <p:sp>
        <p:nvSpPr>
          <p:cNvPr id="375813" name="Rectangle 5"/>
          <p:cNvSpPr>
            <a:spLocks noRot="1" noChangeArrowheads="1"/>
          </p:cNvSpPr>
          <p:nvPr/>
        </p:nvSpPr>
        <p:spPr bwMode="auto">
          <a:xfrm>
            <a:off x="1331913" y="476250"/>
            <a:ext cx="5545137" cy="1143000"/>
          </a:xfrm>
          <a:prstGeom prst="rect">
            <a:avLst/>
          </a:prstGeom>
          <a:noFill/>
          <a:ln w="9525">
            <a:noFill/>
            <a:miter lim="800000"/>
            <a:headEnd/>
            <a:tailEnd/>
          </a:ln>
        </p:spPr>
        <p:txBody>
          <a:bodyPr lIns="91429" tIns="45714" rIns="91429" bIns="45714" anchor="ctr"/>
          <a:lstStyle/>
          <a:p>
            <a:pPr algn="ctr">
              <a:defRPr/>
            </a:pPr>
            <a:r>
              <a:rPr kumimoji="0" lang="zh-CN" altLang="en-US" sz="4400" b="1">
                <a:solidFill>
                  <a:srgbClr val="7E0018"/>
                </a:solidFill>
                <a:effectLst>
                  <a:outerShdw blurRad="38100" dist="38100" dir="2700000" algn="tl">
                    <a:srgbClr val="C0C0C0"/>
                  </a:outerShdw>
                </a:effectLst>
                <a:latin typeface="楷体_GB2312" pitchFamily="49" charset="-122"/>
                <a:ea typeface="楷体_GB2312" pitchFamily="49" charset="-122"/>
              </a:rPr>
              <a:t>活动安排问题</a:t>
            </a:r>
          </a:p>
        </p:txBody>
      </p:sp>
      <p:sp>
        <p:nvSpPr>
          <p:cNvPr id="108548" name="Rectangle 7"/>
          <p:cNvSpPr>
            <a:spLocks noChangeArrowheads="1"/>
          </p:cNvSpPr>
          <p:nvPr/>
        </p:nvSpPr>
        <p:spPr bwMode="auto">
          <a:xfrm>
            <a:off x="468313" y="1484313"/>
            <a:ext cx="8496300" cy="4388882"/>
          </a:xfrm>
          <a:prstGeom prst="rect">
            <a:avLst/>
          </a:prstGeom>
          <a:noFill/>
          <a:ln w="50800" algn="ctr">
            <a:noFill/>
            <a:miter lim="800000"/>
            <a:headEnd/>
            <a:tailEnd/>
          </a:ln>
        </p:spPr>
        <p:txBody>
          <a:bodyPr lIns="91429" tIns="45714" rIns="91429" bIns="45714" anchor="ctr">
            <a:spAutoFit/>
          </a:bodyPr>
          <a:lstStyle/>
          <a:p>
            <a:pPr>
              <a:spcBef>
                <a:spcPct val="20000"/>
              </a:spcBef>
              <a:tabLst>
                <a:tab pos="457200" algn="l"/>
              </a:tabLst>
            </a:pPr>
            <a:r>
              <a:rPr lang="zh-CN" altLang="en-US" sz="3600" b="1" dirty="0">
                <a:solidFill>
                  <a:srgbClr val="7A2828"/>
                </a:solidFill>
                <a:latin typeface="楷体_GB2312" pitchFamily="49" charset="-122"/>
                <a:ea typeface="楷体_GB2312" pitchFamily="49" charset="-122"/>
              </a:rPr>
              <a:t>贪心法</a:t>
            </a:r>
            <a:r>
              <a:rPr lang="en-US" altLang="zh-CN" sz="3600" b="1" dirty="0">
                <a:solidFill>
                  <a:srgbClr val="7A2828"/>
                </a:solidFill>
                <a:latin typeface="楷体_GB2312" pitchFamily="49" charset="-122"/>
                <a:ea typeface="楷体_GB2312" pitchFamily="49" charset="-122"/>
              </a:rPr>
              <a:t>:</a:t>
            </a:r>
            <a:endParaRPr lang="en-US" altLang="zh-CN" sz="3600" dirty="0">
              <a:solidFill>
                <a:srgbClr val="7A2828"/>
              </a:solidFill>
              <a:latin typeface="楷体_GB2312" pitchFamily="49" charset="-122"/>
              <a:ea typeface="楷体_GB2312" pitchFamily="49" charset="-122"/>
            </a:endParaRPr>
          </a:p>
          <a:p>
            <a:pPr>
              <a:spcBef>
                <a:spcPct val="20000"/>
              </a:spcBef>
              <a:tabLst>
                <a:tab pos="457200" algn="l"/>
              </a:tabLst>
            </a:pPr>
            <a:r>
              <a:rPr lang="en-US" altLang="zh-CN" sz="2800" b="1" dirty="0">
                <a:solidFill>
                  <a:srgbClr val="3333CC"/>
                </a:solidFill>
                <a:latin typeface="楷体_GB2312" pitchFamily="49" charset="-122"/>
                <a:ea typeface="楷体_GB2312" pitchFamily="49" charset="-122"/>
              </a:rPr>
              <a:t>   </a:t>
            </a:r>
            <a:r>
              <a:rPr lang="zh-CN" altLang="en-US" sz="3200" b="1" dirty="0">
                <a:solidFill>
                  <a:srgbClr val="000066"/>
                </a:solidFill>
                <a:latin typeface="楷体_GB2312" pitchFamily="49" charset="-122"/>
                <a:ea typeface="楷体_GB2312" pitchFamily="49" charset="-122"/>
              </a:rPr>
              <a:t>对于活动时间已按</a:t>
            </a:r>
            <a:r>
              <a:rPr lang="en-US" altLang="zh-CN" sz="3200" b="1" dirty="0" err="1">
                <a:solidFill>
                  <a:srgbClr val="000066"/>
                </a:solidFill>
                <a:latin typeface="楷体_GB2312" pitchFamily="49" charset="-122"/>
                <a:ea typeface="楷体_GB2312" pitchFamily="49" charset="-122"/>
              </a:rPr>
              <a:t>Fi</a:t>
            </a:r>
            <a:r>
              <a:rPr lang="zh-CN" altLang="en-US" sz="3200" b="1" dirty="0">
                <a:solidFill>
                  <a:srgbClr val="000066"/>
                </a:solidFill>
                <a:latin typeface="楷体_GB2312" pitchFamily="49" charset="-122"/>
                <a:ea typeface="楷体_GB2312" pitchFamily="49" charset="-122"/>
              </a:rPr>
              <a:t>的非递减序存于</a:t>
            </a:r>
            <a:r>
              <a:rPr lang="en-US" altLang="zh-CN" sz="3200" b="1" dirty="0">
                <a:solidFill>
                  <a:srgbClr val="000066"/>
                </a:solidFill>
                <a:latin typeface="楷体_GB2312" pitchFamily="49" charset="-122"/>
                <a:ea typeface="楷体_GB2312" pitchFamily="49" charset="-122"/>
              </a:rPr>
              <a:t>S</a:t>
            </a:r>
            <a:r>
              <a:rPr lang="zh-CN" altLang="en-US" sz="3200" b="1" dirty="0">
                <a:solidFill>
                  <a:srgbClr val="000066"/>
                </a:solidFill>
                <a:latin typeface="楷体_GB2312" pitchFamily="49" charset="-122"/>
                <a:ea typeface="楷体_GB2312" pitchFamily="49" charset="-122"/>
              </a:rPr>
              <a:t>与</a:t>
            </a:r>
            <a:r>
              <a:rPr lang="en-US" altLang="zh-CN" sz="3200" b="1" dirty="0">
                <a:solidFill>
                  <a:srgbClr val="000066"/>
                </a:solidFill>
                <a:latin typeface="楷体_GB2312" pitchFamily="49" charset="-122"/>
                <a:ea typeface="楷体_GB2312" pitchFamily="49" charset="-122"/>
              </a:rPr>
              <a:t>F</a:t>
            </a:r>
            <a:r>
              <a:rPr lang="zh-CN" altLang="en-US" sz="3200" b="1" dirty="0">
                <a:solidFill>
                  <a:srgbClr val="000066"/>
                </a:solidFill>
                <a:latin typeface="楷体_GB2312" pitchFamily="49" charset="-122"/>
                <a:ea typeface="楷体_GB2312" pitchFamily="49" charset="-122"/>
              </a:rPr>
              <a:t>数组中的问题，贪心法可给出</a:t>
            </a:r>
            <a:r>
              <a:rPr lang="en-US" altLang="zh-CN" sz="3200" b="1" dirty="0">
                <a:solidFill>
                  <a:srgbClr val="000066"/>
                </a:solidFill>
                <a:latin typeface="楷体_GB2312" pitchFamily="49" charset="-122"/>
                <a:ea typeface="楷体_GB2312" pitchFamily="49" charset="-122"/>
              </a:rPr>
              <a:t>O(n)</a:t>
            </a:r>
            <a:r>
              <a:rPr lang="zh-CN" altLang="en-US" sz="3200" b="1" dirty="0">
                <a:solidFill>
                  <a:srgbClr val="000066"/>
                </a:solidFill>
                <a:latin typeface="楷体_GB2312" pitchFamily="49" charset="-122"/>
                <a:ea typeface="楷体_GB2312" pitchFamily="49" charset="-122"/>
              </a:rPr>
              <a:t>时间复杂度的算法。</a:t>
            </a:r>
            <a:endParaRPr lang="zh-CN" altLang="en-US" sz="3200" dirty="0">
              <a:solidFill>
                <a:srgbClr val="000066"/>
              </a:solidFill>
              <a:latin typeface="楷体_GB2312" pitchFamily="49" charset="-122"/>
              <a:ea typeface="楷体_GB2312" pitchFamily="49" charset="-122"/>
            </a:endParaRPr>
          </a:p>
          <a:p>
            <a:pPr>
              <a:spcBef>
                <a:spcPct val="20000"/>
              </a:spcBef>
              <a:tabLst>
                <a:tab pos="457200" algn="l"/>
              </a:tabLst>
            </a:pPr>
            <a:r>
              <a:rPr lang="zh-CN" altLang="en-US" sz="3200" b="1" dirty="0">
                <a:solidFill>
                  <a:srgbClr val="000066"/>
                </a:solidFill>
                <a:latin typeface="楷体_GB2312" pitchFamily="49" charset="-122"/>
                <a:ea typeface="楷体_GB2312" pitchFamily="49" charset="-122"/>
              </a:rPr>
              <a:t>   此方法中</a:t>
            </a:r>
            <a:r>
              <a:rPr lang="en-US" altLang="zh-CN" sz="3200" b="1" dirty="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首先选中活动</a:t>
            </a:r>
            <a:r>
              <a:rPr lang="en-US" altLang="zh-CN" sz="3200" b="1" dirty="0">
                <a:solidFill>
                  <a:srgbClr val="000066"/>
                </a:solidFill>
                <a:latin typeface="楷体_GB2312" pitchFamily="49" charset="-122"/>
                <a:ea typeface="楷体_GB2312" pitchFamily="49" charset="-122"/>
              </a:rPr>
              <a:t>E1,</a:t>
            </a:r>
            <a:r>
              <a:rPr lang="zh-CN" altLang="en-US" sz="3200" b="1" dirty="0">
                <a:solidFill>
                  <a:srgbClr val="000066"/>
                </a:solidFill>
                <a:latin typeface="楷体_GB2312" pitchFamily="49" charset="-122"/>
                <a:ea typeface="楷体_GB2312" pitchFamily="49" charset="-122"/>
              </a:rPr>
              <a:t>随后按序找</a:t>
            </a:r>
            <a:r>
              <a:rPr lang="en-US" altLang="zh-CN" sz="3200" b="1" dirty="0">
                <a:solidFill>
                  <a:srgbClr val="000066"/>
                </a:solidFill>
                <a:latin typeface="楷体_GB2312" pitchFamily="49" charset="-122"/>
                <a:ea typeface="楷体_GB2312" pitchFamily="49" charset="-122"/>
              </a:rPr>
              <a:t>Si,</a:t>
            </a:r>
            <a:r>
              <a:rPr lang="zh-CN" altLang="en-US" sz="3200" b="1" dirty="0">
                <a:solidFill>
                  <a:srgbClr val="000066"/>
                </a:solidFill>
                <a:latin typeface="楷体_GB2312" pitchFamily="49" charset="-122"/>
                <a:ea typeface="楷体_GB2312" pitchFamily="49" charset="-122"/>
              </a:rPr>
              <a:t>以</a:t>
            </a:r>
            <a:r>
              <a:rPr lang="en-US" altLang="zh-CN" sz="3200" b="1" dirty="0">
                <a:solidFill>
                  <a:srgbClr val="000066"/>
                </a:solidFill>
                <a:latin typeface="楷体_GB2312" pitchFamily="49" charset="-122"/>
                <a:ea typeface="楷体_GB2312" pitchFamily="49" charset="-122"/>
              </a:rPr>
              <a:t>Si</a:t>
            </a:r>
            <a:r>
              <a:rPr lang="zh-CN" altLang="en-US" sz="3200" b="1" dirty="0">
                <a:solidFill>
                  <a:srgbClr val="000066"/>
                </a:solidFill>
                <a:latin typeface="楷体_GB2312" pitchFamily="49" charset="-122"/>
                <a:ea typeface="楷体_GB2312" pitchFamily="49" charset="-122"/>
              </a:rPr>
              <a:t>大于刚选中活动</a:t>
            </a:r>
            <a:r>
              <a:rPr lang="en-US" altLang="zh-CN" sz="3200" b="1" dirty="0" err="1">
                <a:solidFill>
                  <a:srgbClr val="000066"/>
                </a:solidFill>
                <a:latin typeface="楷体_GB2312" pitchFamily="49" charset="-122"/>
                <a:ea typeface="楷体_GB2312" pitchFamily="49" charset="-122"/>
              </a:rPr>
              <a:t>Ej</a:t>
            </a:r>
            <a:r>
              <a:rPr lang="zh-CN" altLang="en-US" sz="3200" b="1" dirty="0">
                <a:solidFill>
                  <a:srgbClr val="000066"/>
                </a:solidFill>
                <a:latin typeface="楷体_GB2312" pitchFamily="49" charset="-122"/>
                <a:ea typeface="楷体_GB2312" pitchFamily="49" charset="-122"/>
              </a:rPr>
              <a:t>的</a:t>
            </a:r>
            <a:r>
              <a:rPr lang="en-US" altLang="zh-CN" sz="3200" b="1" dirty="0" err="1">
                <a:solidFill>
                  <a:srgbClr val="000066"/>
                </a:solidFill>
                <a:latin typeface="楷体_GB2312" pitchFamily="49" charset="-122"/>
                <a:ea typeface="楷体_GB2312" pitchFamily="49" charset="-122"/>
              </a:rPr>
              <a:t>Fj</a:t>
            </a:r>
            <a:r>
              <a:rPr lang="zh-CN" altLang="en-US" sz="3200" b="1" dirty="0">
                <a:solidFill>
                  <a:srgbClr val="000066"/>
                </a:solidFill>
                <a:latin typeface="楷体_GB2312" pitchFamily="49" charset="-122"/>
                <a:ea typeface="楷体_GB2312" pitchFamily="49" charset="-122"/>
              </a:rPr>
              <a:t>为判定条件</a:t>
            </a:r>
            <a:r>
              <a:rPr lang="en-US" altLang="zh-CN" sz="3200" b="1" dirty="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逐个选择即可。</a:t>
            </a:r>
          </a:p>
          <a:p>
            <a:pPr>
              <a:spcBef>
                <a:spcPct val="20000"/>
              </a:spcBef>
              <a:tabLst>
                <a:tab pos="457200" algn="l"/>
              </a:tabLst>
            </a:pPr>
            <a:r>
              <a:rPr lang="zh-CN" altLang="en-US" sz="3200" b="1" dirty="0">
                <a:solidFill>
                  <a:srgbClr val="000066"/>
                </a:solidFill>
                <a:latin typeface="楷体_GB2312" pitchFamily="49" charset="-122"/>
                <a:ea typeface="楷体_GB2312" pitchFamily="49" charset="-122"/>
              </a:rPr>
              <a:t>   若</a:t>
            </a:r>
            <a:r>
              <a:rPr lang="en-US" altLang="zh-CN" sz="3200" b="1" dirty="0">
                <a:solidFill>
                  <a:srgbClr val="000066"/>
                </a:solidFill>
                <a:latin typeface="楷体_GB2312" pitchFamily="49" charset="-122"/>
                <a:ea typeface="楷体_GB2312" pitchFamily="49" charset="-122"/>
              </a:rPr>
              <a:t>S,F</a:t>
            </a:r>
            <a:r>
              <a:rPr lang="zh-CN" altLang="en-US" sz="3200" b="1" dirty="0">
                <a:solidFill>
                  <a:srgbClr val="000066"/>
                </a:solidFill>
                <a:latin typeface="楷体_GB2312" pitchFamily="49" charset="-122"/>
                <a:ea typeface="楷体_GB2312" pitchFamily="49" charset="-122"/>
              </a:rPr>
              <a:t>未排序则需</a:t>
            </a:r>
            <a:r>
              <a:rPr lang="en-US" altLang="zh-CN" sz="3200" b="1" dirty="0">
                <a:solidFill>
                  <a:srgbClr val="000066"/>
                </a:solidFill>
                <a:latin typeface="楷体_GB2312" pitchFamily="49" charset="-122"/>
                <a:ea typeface="楷体_GB2312" pitchFamily="49" charset="-122"/>
              </a:rPr>
              <a:t>O(</a:t>
            </a:r>
            <a:r>
              <a:rPr lang="en-US" altLang="zh-CN" sz="3200" b="1" dirty="0" err="1">
                <a:solidFill>
                  <a:srgbClr val="000066"/>
                </a:solidFill>
                <a:latin typeface="楷体_GB2312" pitchFamily="49" charset="-122"/>
                <a:ea typeface="楷体_GB2312" pitchFamily="49" charset="-122"/>
              </a:rPr>
              <a:t>nlogn</a:t>
            </a:r>
            <a:r>
              <a:rPr lang="en-US" altLang="zh-CN" sz="3200" b="1" dirty="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的时间排序。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8">
                                            <p:txEl>
                                              <p:pRg st="0" end="0"/>
                                            </p:txEl>
                                          </p:spTgt>
                                        </p:tgtEl>
                                        <p:attrNameLst>
                                          <p:attrName>style.visibility</p:attrName>
                                        </p:attrNameLst>
                                      </p:cBhvr>
                                      <p:to>
                                        <p:strVal val="visible"/>
                                      </p:to>
                                    </p:set>
                                    <p:animEffect transition="in" filter="blinds(horizontal)">
                                      <p:cBhvr>
                                        <p:cTn id="7" dur="500"/>
                                        <p:tgtEl>
                                          <p:spTgt spid="1085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48">
                                            <p:txEl>
                                              <p:pRg st="1" end="1"/>
                                            </p:txEl>
                                          </p:spTgt>
                                        </p:tgtEl>
                                        <p:attrNameLst>
                                          <p:attrName>style.visibility</p:attrName>
                                        </p:attrNameLst>
                                      </p:cBhvr>
                                      <p:to>
                                        <p:strVal val="visible"/>
                                      </p:to>
                                    </p:set>
                                    <p:animEffect transition="in" filter="blinds(horizontal)">
                                      <p:cBhvr>
                                        <p:cTn id="12" dur="500"/>
                                        <p:tgtEl>
                                          <p:spTgt spid="1085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8">
                                            <p:txEl>
                                              <p:pRg st="2" end="2"/>
                                            </p:txEl>
                                          </p:spTgt>
                                        </p:tgtEl>
                                        <p:attrNameLst>
                                          <p:attrName>style.visibility</p:attrName>
                                        </p:attrNameLst>
                                      </p:cBhvr>
                                      <p:to>
                                        <p:strVal val="visible"/>
                                      </p:to>
                                    </p:set>
                                    <p:animEffect transition="in" filter="blinds(horizontal)">
                                      <p:cBhvr>
                                        <p:cTn id="17" dur="500"/>
                                        <p:tgtEl>
                                          <p:spTgt spid="1085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548">
                                            <p:txEl>
                                              <p:pRg st="3" end="3"/>
                                            </p:txEl>
                                          </p:spTgt>
                                        </p:tgtEl>
                                        <p:attrNameLst>
                                          <p:attrName>style.visibility</p:attrName>
                                        </p:attrNameLst>
                                      </p:cBhvr>
                                      <p:to>
                                        <p:strVal val="visible"/>
                                      </p:to>
                                    </p:set>
                                    <p:animEffect transition="in" filter="blinds(horizontal)">
                                      <p:cBhvr>
                                        <p:cTn id="22" dur="500"/>
                                        <p:tgtEl>
                                          <p:spTgt spid="1085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Rot="1" noChangeArrowheads="1"/>
          </p:cNvSpPr>
          <p:nvPr>
            <p:ph type="body" sz="half" idx="4294967295"/>
          </p:nvPr>
        </p:nvSpPr>
        <p:spPr>
          <a:xfrm>
            <a:off x="395288" y="1700213"/>
            <a:ext cx="8424862" cy="1087437"/>
          </a:xfrm>
        </p:spPr>
        <p:txBody>
          <a:bodyPr lIns="91429" tIns="45714" rIns="91429" bIns="45714"/>
          <a:lstStyle/>
          <a:p>
            <a:pPr marL="0" indent="0" defTabSz="987425" eaLnBrk="1" hangingPunct="1">
              <a:buFont typeface="Wingdings" pitchFamily="2" charset="2"/>
              <a:buNone/>
            </a:pPr>
            <a:r>
              <a:rPr lang="zh-CN" altLang="en-US" b="1" dirty="0" smtClean="0">
                <a:solidFill>
                  <a:srgbClr val="3333CC"/>
                </a:solidFill>
                <a:latin typeface="楷体_GB2312" pitchFamily="49" charset="-122"/>
              </a:rPr>
              <a:t>   </a:t>
            </a:r>
            <a:r>
              <a:rPr lang="zh-CN" altLang="en-US" b="1" dirty="0" smtClean="0">
                <a:solidFill>
                  <a:srgbClr val="000066"/>
                </a:solidFill>
                <a:latin typeface="楷体_GB2312" pitchFamily="49" charset="-122"/>
                <a:ea typeface="楷体_GB2312"/>
              </a:rPr>
              <a:t>设待安排的</a:t>
            </a:r>
            <a:r>
              <a:rPr lang="en-US" altLang="zh-CN" b="1" dirty="0" smtClean="0">
                <a:solidFill>
                  <a:srgbClr val="000066"/>
                </a:solidFill>
                <a:latin typeface="楷体_GB2312" pitchFamily="49" charset="-122"/>
                <a:ea typeface="楷体_GB2312"/>
              </a:rPr>
              <a:t>11</a:t>
            </a:r>
            <a:r>
              <a:rPr lang="zh-CN" altLang="en-US" b="1" dirty="0" smtClean="0">
                <a:solidFill>
                  <a:srgbClr val="000066"/>
                </a:solidFill>
                <a:latin typeface="楷体_GB2312" pitchFamily="49" charset="-122"/>
                <a:ea typeface="楷体_GB2312"/>
              </a:rPr>
              <a:t>个活动的开始时间和结束时间按结束时间的非递减序排列如下：</a:t>
            </a:r>
          </a:p>
        </p:txBody>
      </p:sp>
      <p:graphicFrame>
        <p:nvGraphicFramePr>
          <p:cNvPr id="378948" name="Group 68"/>
          <p:cNvGraphicFramePr>
            <a:graphicFrameLocks noGrp="1"/>
          </p:cNvGraphicFramePr>
          <p:nvPr>
            <p:ph sz="half" idx="4294967295"/>
          </p:nvPr>
        </p:nvGraphicFramePr>
        <p:xfrm>
          <a:off x="214281" y="3357563"/>
          <a:ext cx="8532844" cy="2554288"/>
        </p:xfrm>
        <a:graphic>
          <a:graphicData uri="http://schemas.openxmlformats.org/drawingml/2006/table">
            <a:tbl>
              <a:tblPr/>
              <a:tblGrid>
                <a:gridCol w="711918"/>
                <a:gridCol w="708528"/>
                <a:gridCol w="711918"/>
                <a:gridCol w="711918"/>
                <a:gridCol w="710223"/>
                <a:gridCol w="711918"/>
                <a:gridCol w="710222"/>
                <a:gridCol w="710223"/>
                <a:gridCol w="711918"/>
                <a:gridCol w="711918"/>
                <a:gridCol w="710222"/>
                <a:gridCol w="711918"/>
              </a:tblGrid>
              <a:tr h="844550">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dirty="0" err="1" smtClean="0">
                          <a:ln>
                            <a:noFill/>
                          </a:ln>
                          <a:solidFill>
                            <a:srgbClr val="000066"/>
                          </a:solidFill>
                          <a:effectLst/>
                          <a:latin typeface="Arial" pitchFamily="34" charset="0"/>
                          <a:ea typeface="楷体_GB2312" pitchFamily="49" charset="-122"/>
                          <a:cs typeface="Arial" pitchFamily="34" charset="0"/>
                        </a:rPr>
                        <a:t>i</a:t>
                      </a:r>
                      <a:endParaRPr kumimoji="1" lang="en-US" altLang="zh-CN" sz="3200" b="1" i="0" u="none" strike="noStrike" cap="none" normalizeH="0" baseline="0" dirty="0" smtClean="0">
                        <a:ln>
                          <a:noFill/>
                        </a:ln>
                        <a:solidFill>
                          <a:srgbClr val="000066"/>
                        </a:solidFill>
                        <a:effectLst/>
                        <a:latin typeface="Arial" pitchFamily="34" charset="0"/>
                        <a:ea typeface="楷体_GB2312" pitchFamily="49" charset="-122"/>
                        <a:cs typeface="Arial" pitchFamily="34" charset="0"/>
                      </a:endParaRP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1</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2</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3</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4</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5</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6</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7</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8</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9</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10</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11</a:t>
                      </a: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6138">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S[i]</a:t>
                      </a: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1</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3</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0</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5</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3</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5</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6</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8</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8</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2</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12</a:t>
                      </a: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1" i="0" u="none" strike="noStrike" cap="none" normalizeH="0" baseline="0" smtClean="0">
                          <a:ln>
                            <a:noFill/>
                          </a:ln>
                          <a:solidFill>
                            <a:srgbClr val="000066"/>
                          </a:solidFill>
                          <a:effectLst/>
                          <a:latin typeface="Arial" pitchFamily="34" charset="0"/>
                          <a:ea typeface="楷体_GB2312" pitchFamily="49" charset="-122"/>
                          <a:cs typeface="Arial" pitchFamily="34" charset="0"/>
                        </a:rPr>
                        <a:t>f[i]</a:t>
                      </a:r>
                    </a:p>
                  </a:txBody>
                  <a:tcPr marL="91429" marR="91429"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4</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5</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6</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7</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8</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9</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smtClean="0">
                          <a:ln>
                            <a:noFill/>
                          </a:ln>
                          <a:solidFill>
                            <a:srgbClr val="000066"/>
                          </a:solidFill>
                          <a:effectLst/>
                          <a:latin typeface="Arial" pitchFamily="34" charset="0"/>
                          <a:ea typeface="楷体_GB2312" pitchFamily="49" charset="-122"/>
                          <a:cs typeface="Arial" pitchFamily="34" charset="0"/>
                        </a:rPr>
                        <a:t>10</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11</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12</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13</a:t>
                      </a:r>
                    </a:p>
                  </a:txBody>
                  <a:tcPr marL="91429" marR="91429"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20000"/>
                        </a:lnSpc>
                        <a:spcBef>
                          <a:spcPct val="30000"/>
                        </a:spcBef>
                        <a:spcAft>
                          <a:spcPct val="0"/>
                        </a:spcAft>
                        <a:buClr>
                          <a:srgbClr val="A50021"/>
                        </a:buClr>
                        <a:buSzPct val="75000"/>
                        <a:buFont typeface="Wingdings" pitchFamily="2" charset="2"/>
                        <a:buNone/>
                        <a:tabLst/>
                      </a:pPr>
                      <a:r>
                        <a:rPr kumimoji="1" lang="en-US" altLang="zh-CN" sz="3200" b="0" i="0" u="none" strike="noStrike" cap="none" normalizeH="0" baseline="0" dirty="0" smtClean="0">
                          <a:ln>
                            <a:noFill/>
                          </a:ln>
                          <a:solidFill>
                            <a:srgbClr val="000066"/>
                          </a:solidFill>
                          <a:effectLst/>
                          <a:latin typeface="Arial" pitchFamily="34" charset="0"/>
                          <a:ea typeface="楷体_GB2312" pitchFamily="49" charset="-122"/>
                          <a:cs typeface="Arial" pitchFamily="34" charset="0"/>
                        </a:rPr>
                        <a:t>14</a:t>
                      </a:r>
                    </a:p>
                  </a:txBody>
                  <a:tcPr marL="91429" marR="91429"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8938" name="Rectangle 58"/>
          <p:cNvSpPr>
            <a:spLocks noRot="1" noChangeArrowheads="1"/>
          </p:cNvSpPr>
          <p:nvPr/>
        </p:nvSpPr>
        <p:spPr bwMode="auto">
          <a:xfrm>
            <a:off x="1331913" y="476250"/>
            <a:ext cx="5545137" cy="1143000"/>
          </a:xfrm>
          <a:prstGeom prst="rect">
            <a:avLst/>
          </a:prstGeom>
          <a:noFill/>
          <a:ln w="9525">
            <a:noFill/>
            <a:miter lim="800000"/>
            <a:headEnd/>
            <a:tailEnd/>
          </a:ln>
        </p:spPr>
        <p:txBody>
          <a:bodyPr lIns="91429" tIns="45714" rIns="91429" bIns="45714" anchor="ctr"/>
          <a:lstStyle/>
          <a:p>
            <a:pPr algn="ctr">
              <a:defRPr/>
            </a:pPr>
            <a:r>
              <a:rPr kumimoji="0" lang="zh-CN" altLang="en-US" sz="4400" b="1">
                <a:solidFill>
                  <a:srgbClr val="7E0018"/>
                </a:solidFill>
                <a:effectLst>
                  <a:outerShdw blurRad="38100" dist="38100" dir="2700000" algn="tl">
                    <a:srgbClr val="C0C0C0"/>
                  </a:outerShdw>
                </a:effectLst>
                <a:latin typeface="楷体_GB2312" pitchFamily="49" charset="-122"/>
                <a:ea typeface="楷体_GB2312" pitchFamily="49" charset="-122"/>
              </a:rPr>
              <a:t>活动安排问题</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15"/>
          </p:nvPr>
        </p:nvSpPr>
        <p:spPr/>
        <p:txBody>
          <a:bodyPr/>
          <a:lstStyle/>
          <a:p>
            <a:fld id="{2B1FCA44-A375-40B5-AC68-2F387785D9BE}" type="slidenum">
              <a:rPr lang="en-US" altLang="zh-CN"/>
              <a:pPr/>
              <a:t>13</a:t>
            </a:fld>
            <a:endParaRPr lang="en-US" altLang="zh-CN"/>
          </a:p>
        </p:txBody>
      </p:sp>
      <p:sp>
        <p:nvSpPr>
          <p:cNvPr id="188421"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8422"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8423"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8424"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8425"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名词和基本术语</a:t>
            </a:r>
          </a:p>
        </p:txBody>
      </p:sp>
      <p:sp>
        <p:nvSpPr>
          <p:cNvPr id="188426" name="Text Box 10"/>
          <p:cNvSpPr txBox="1">
            <a:spLocks noChangeArrowheads="1"/>
          </p:cNvSpPr>
          <p:nvPr/>
        </p:nvSpPr>
        <p:spPr bwMode="auto">
          <a:xfrm>
            <a:off x="1331913" y="2133600"/>
            <a:ext cx="6696075" cy="1117600"/>
          </a:xfrm>
          <a:prstGeom prst="rect">
            <a:avLst/>
          </a:prstGeom>
          <a:noFill/>
          <a:ln w="25400">
            <a:noFill/>
            <a:miter lim="800000"/>
            <a:headEnd/>
            <a:tailEnd/>
          </a:ln>
          <a:effectLst/>
        </p:spPr>
        <p:txBody>
          <a:bodyPr lIns="90000" tIns="46800" rIns="90000" bIns="46800">
            <a:spAutoFit/>
          </a:bodyPr>
          <a:lstStyle/>
          <a:p>
            <a:pPr>
              <a:lnSpc>
                <a:spcPct val="120000"/>
              </a:lnSpc>
            </a:pPr>
            <a:r>
              <a:rPr lang="zh-CN" altLang="en-US">
                <a:solidFill>
                  <a:srgbClr val="000066"/>
                </a:solidFill>
              </a:rPr>
              <a:t>对</a:t>
            </a:r>
            <a:r>
              <a:rPr lang="zh-CN" altLang="en-US"/>
              <a:t>有向图</a:t>
            </a:r>
            <a:r>
              <a:rPr lang="en-US" altLang="zh-CN">
                <a:solidFill>
                  <a:srgbClr val="000066"/>
                </a:solidFill>
              </a:rPr>
              <a:t>, </a:t>
            </a:r>
            <a:r>
              <a:rPr lang="zh-CN" altLang="en-US">
                <a:solidFill>
                  <a:srgbClr val="000066"/>
                </a:solidFill>
              </a:rPr>
              <a:t>若任意两个顶点之间都存在一条有向路径，则称此有向图为</a:t>
            </a:r>
            <a:r>
              <a:rPr lang="zh-CN" altLang="en-US"/>
              <a:t>强连通图</a:t>
            </a:r>
            <a:r>
              <a:rPr lang="zh-CN" altLang="en-US">
                <a:solidFill>
                  <a:srgbClr val="000066"/>
                </a:solidFill>
              </a:rPr>
              <a:t>。</a:t>
            </a:r>
          </a:p>
        </p:txBody>
      </p:sp>
      <p:sp>
        <p:nvSpPr>
          <p:cNvPr id="188427" name="Text Box 11"/>
          <p:cNvSpPr txBox="1">
            <a:spLocks noChangeArrowheads="1"/>
          </p:cNvSpPr>
          <p:nvPr/>
        </p:nvSpPr>
        <p:spPr bwMode="auto">
          <a:xfrm>
            <a:off x="1403350" y="5540375"/>
            <a:ext cx="7065963" cy="604838"/>
          </a:xfrm>
          <a:prstGeom prst="rect">
            <a:avLst/>
          </a:prstGeom>
          <a:noFill/>
          <a:ln w="25400" algn="ctr">
            <a:noFill/>
            <a:miter lim="800000"/>
            <a:headEnd/>
            <a:tailEnd/>
          </a:ln>
          <a:effectLst/>
        </p:spPr>
        <p:txBody>
          <a:bodyPr wrap="none" lIns="90000" tIns="46800" rIns="90000" bIns="46800">
            <a:spAutoFit/>
          </a:bodyPr>
          <a:lstStyle/>
          <a:p>
            <a:pPr>
              <a:lnSpc>
                <a:spcPct val="120000"/>
              </a:lnSpc>
            </a:pPr>
            <a:r>
              <a:rPr lang="zh-CN" altLang="en-US">
                <a:solidFill>
                  <a:srgbClr val="000066"/>
                </a:solidFill>
              </a:rPr>
              <a:t>否则</a:t>
            </a:r>
            <a:r>
              <a:rPr lang="en-US" altLang="zh-CN">
                <a:solidFill>
                  <a:srgbClr val="000066"/>
                </a:solidFill>
              </a:rPr>
              <a:t>,</a:t>
            </a:r>
            <a:r>
              <a:rPr lang="zh-CN" altLang="en-US">
                <a:solidFill>
                  <a:srgbClr val="000066"/>
                </a:solidFill>
              </a:rPr>
              <a:t>其各强连通子图称作它的</a:t>
            </a:r>
            <a:r>
              <a:rPr lang="zh-CN" altLang="en-US"/>
              <a:t>强连通分量</a:t>
            </a:r>
            <a:r>
              <a:rPr lang="zh-CN" altLang="en-US">
                <a:solidFill>
                  <a:schemeClr val="tx1"/>
                </a:solidFill>
              </a:rPr>
              <a:t>。</a:t>
            </a:r>
            <a:endParaRPr lang="zh-CN" altLang="en-US">
              <a:solidFill>
                <a:srgbClr val="000066"/>
              </a:solidFill>
            </a:endParaRPr>
          </a:p>
        </p:txBody>
      </p:sp>
      <p:grpSp>
        <p:nvGrpSpPr>
          <p:cNvPr id="188461" name="Group 45"/>
          <p:cNvGrpSpPr>
            <a:grpSpLocks/>
          </p:cNvGrpSpPr>
          <p:nvPr/>
        </p:nvGrpSpPr>
        <p:grpSpPr bwMode="auto">
          <a:xfrm>
            <a:off x="1692275" y="3284538"/>
            <a:ext cx="2089150" cy="2065337"/>
            <a:chOff x="657" y="2069"/>
            <a:chExt cx="1316" cy="1301"/>
          </a:xfrm>
        </p:grpSpPr>
        <p:sp>
          <p:nvSpPr>
            <p:cNvPr id="188462" name="Line 46"/>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63" name="Line 47"/>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64" name="Line 48"/>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65" name="Line 49"/>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66" name="Line 50"/>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67" name="Line 51"/>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68" name="Line 52"/>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69" name="Oval 53"/>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8470" name="Oval 54"/>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8471" name="Oval 55"/>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8472" name="Oval 56"/>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8473" name="Oval 57"/>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grpSp>
        <p:nvGrpSpPr>
          <p:cNvPr id="188495" name="Group 79"/>
          <p:cNvGrpSpPr>
            <a:grpSpLocks/>
          </p:cNvGrpSpPr>
          <p:nvPr/>
        </p:nvGrpSpPr>
        <p:grpSpPr bwMode="auto">
          <a:xfrm>
            <a:off x="5003800" y="3429000"/>
            <a:ext cx="2089150" cy="2065338"/>
            <a:chOff x="3152" y="2160"/>
            <a:chExt cx="1316" cy="1301"/>
          </a:xfrm>
        </p:grpSpPr>
        <p:sp>
          <p:nvSpPr>
            <p:cNvPr id="188475" name="Line 59"/>
            <p:cNvSpPr>
              <a:spLocks noChangeShapeType="1"/>
            </p:cNvSpPr>
            <p:nvPr/>
          </p:nvSpPr>
          <p:spPr bwMode="auto">
            <a:xfrm flipH="1">
              <a:off x="3300" y="2342"/>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76" name="Line 60"/>
            <p:cNvSpPr>
              <a:spLocks noChangeShapeType="1"/>
            </p:cNvSpPr>
            <p:nvPr/>
          </p:nvSpPr>
          <p:spPr bwMode="auto">
            <a:xfrm>
              <a:off x="3291" y="2924"/>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77" name="Line 61"/>
            <p:cNvSpPr>
              <a:spLocks noChangeShapeType="1"/>
            </p:cNvSpPr>
            <p:nvPr/>
          </p:nvSpPr>
          <p:spPr bwMode="auto">
            <a:xfrm>
              <a:off x="3670" y="3329"/>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79" name="Line 63"/>
            <p:cNvSpPr>
              <a:spLocks noChangeShapeType="1"/>
            </p:cNvSpPr>
            <p:nvPr/>
          </p:nvSpPr>
          <p:spPr bwMode="auto">
            <a:xfrm>
              <a:off x="3924" y="2296"/>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80" name="Line 64"/>
            <p:cNvSpPr>
              <a:spLocks noChangeShapeType="1"/>
            </p:cNvSpPr>
            <p:nvPr/>
          </p:nvSpPr>
          <p:spPr bwMode="auto">
            <a:xfrm flipH="1" flipV="1">
              <a:off x="3323" y="2869"/>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81" name="Line 65"/>
            <p:cNvSpPr>
              <a:spLocks noChangeShapeType="1"/>
            </p:cNvSpPr>
            <p:nvPr/>
          </p:nvSpPr>
          <p:spPr bwMode="auto">
            <a:xfrm flipH="1">
              <a:off x="3561" y="2876"/>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8482" name="Oval 66"/>
            <p:cNvSpPr>
              <a:spLocks noChangeArrowheads="1"/>
            </p:cNvSpPr>
            <p:nvPr/>
          </p:nvSpPr>
          <p:spPr bwMode="auto">
            <a:xfrm>
              <a:off x="3651" y="216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8483" name="Oval 67"/>
            <p:cNvSpPr>
              <a:spLocks noChangeArrowheads="1"/>
            </p:cNvSpPr>
            <p:nvPr/>
          </p:nvSpPr>
          <p:spPr bwMode="auto">
            <a:xfrm>
              <a:off x="3152" y="265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8484" name="Oval 68"/>
            <p:cNvSpPr>
              <a:spLocks noChangeArrowheads="1"/>
            </p:cNvSpPr>
            <p:nvPr/>
          </p:nvSpPr>
          <p:spPr bwMode="auto">
            <a:xfrm>
              <a:off x="3379" y="3204"/>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8485" name="Oval 69"/>
            <p:cNvSpPr>
              <a:spLocks noChangeArrowheads="1"/>
            </p:cNvSpPr>
            <p:nvPr/>
          </p:nvSpPr>
          <p:spPr bwMode="auto">
            <a:xfrm>
              <a:off x="4014" y="3204"/>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8486" name="Oval 70"/>
            <p:cNvSpPr>
              <a:spLocks noChangeArrowheads="1"/>
            </p:cNvSpPr>
            <p:nvPr/>
          </p:nvSpPr>
          <p:spPr bwMode="auto">
            <a:xfrm>
              <a:off x="4195" y="2704"/>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sp>
        <p:nvSpPr>
          <p:cNvPr id="188487" name="Line 71"/>
          <p:cNvSpPr>
            <a:spLocks noChangeShapeType="1"/>
          </p:cNvSpPr>
          <p:nvPr/>
        </p:nvSpPr>
        <p:spPr bwMode="auto">
          <a:xfrm>
            <a:off x="5235575" y="4657725"/>
            <a:ext cx="261938" cy="479425"/>
          </a:xfrm>
          <a:prstGeom prst="line">
            <a:avLst/>
          </a:prstGeom>
          <a:noFill/>
          <a:ln w="28575" cap="sq">
            <a:solidFill>
              <a:srgbClr val="FF0000"/>
            </a:solidFill>
            <a:round/>
            <a:headEnd type="none" w="sm" len="sm"/>
            <a:tailEnd type="triangle" w="med" len="lg"/>
          </a:ln>
          <a:effectLst/>
        </p:spPr>
        <p:txBody>
          <a:bodyPr wrap="none" anchor="ctr"/>
          <a:lstStyle/>
          <a:p>
            <a:endParaRPr lang="zh-CN" altLang="en-US"/>
          </a:p>
        </p:txBody>
      </p:sp>
      <p:sp>
        <p:nvSpPr>
          <p:cNvPr id="188488" name="Line 72"/>
          <p:cNvSpPr>
            <a:spLocks noChangeShapeType="1"/>
          </p:cNvSpPr>
          <p:nvPr/>
        </p:nvSpPr>
        <p:spPr bwMode="auto">
          <a:xfrm>
            <a:off x="5815013" y="5286375"/>
            <a:ext cx="628650" cy="0"/>
          </a:xfrm>
          <a:prstGeom prst="line">
            <a:avLst/>
          </a:prstGeom>
          <a:noFill/>
          <a:ln w="28575" cap="sq">
            <a:solidFill>
              <a:srgbClr val="FF0000"/>
            </a:solidFill>
            <a:round/>
            <a:headEnd type="none" w="sm" len="sm"/>
            <a:tailEnd type="triangle" w="med" len="lg"/>
          </a:ln>
          <a:effectLst/>
        </p:spPr>
        <p:txBody>
          <a:bodyPr wrap="none" anchor="ctr"/>
          <a:lstStyle/>
          <a:p>
            <a:endParaRPr lang="zh-CN" altLang="en-US"/>
          </a:p>
        </p:txBody>
      </p:sp>
      <p:sp>
        <p:nvSpPr>
          <p:cNvPr id="188489" name="Line 73"/>
          <p:cNvSpPr>
            <a:spLocks noChangeShapeType="1"/>
          </p:cNvSpPr>
          <p:nvPr/>
        </p:nvSpPr>
        <p:spPr bwMode="auto">
          <a:xfrm flipH="1" flipV="1">
            <a:off x="5292725" y="4565650"/>
            <a:ext cx="1223963" cy="600075"/>
          </a:xfrm>
          <a:prstGeom prst="line">
            <a:avLst/>
          </a:prstGeom>
          <a:noFill/>
          <a:ln w="28575" cap="sq">
            <a:solidFill>
              <a:srgbClr val="FF0000"/>
            </a:solidFill>
            <a:round/>
            <a:headEnd type="none" w="sm" len="sm"/>
            <a:tailEnd type="triangle" w="med" len="lg"/>
          </a:ln>
          <a:effectLst/>
        </p:spPr>
        <p:txBody>
          <a:bodyPr wrap="none" anchor="ctr"/>
          <a:lstStyle/>
          <a:p>
            <a:endParaRPr lang="zh-CN" altLang="en-US"/>
          </a:p>
        </p:txBody>
      </p:sp>
      <p:sp>
        <p:nvSpPr>
          <p:cNvPr id="188490" name="Oval 74"/>
          <p:cNvSpPr>
            <a:spLocks noChangeArrowheads="1"/>
          </p:cNvSpPr>
          <p:nvPr/>
        </p:nvSpPr>
        <p:spPr bwMode="auto">
          <a:xfrm>
            <a:off x="5003800" y="4221163"/>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B</a:t>
            </a:r>
          </a:p>
        </p:txBody>
      </p:sp>
      <p:sp>
        <p:nvSpPr>
          <p:cNvPr id="188491" name="Oval 75"/>
          <p:cNvSpPr>
            <a:spLocks noChangeArrowheads="1"/>
          </p:cNvSpPr>
          <p:nvPr/>
        </p:nvSpPr>
        <p:spPr bwMode="auto">
          <a:xfrm>
            <a:off x="5364163" y="5084763"/>
            <a:ext cx="433387"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C</a:t>
            </a:r>
          </a:p>
        </p:txBody>
      </p:sp>
      <p:sp>
        <p:nvSpPr>
          <p:cNvPr id="188492" name="Oval 76"/>
          <p:cNvSpPr>
            <a:spLocks noChangeArrowheads="1"/>
          </p:cNvSpPr>
          <p:nvPr/>
        </p:nvSpPr>
        <p:spPr bwMode="auto">
          <a:xfrm>
            <a:off x="6372225" y="5084763"/>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D</a:t>
            </a:r>
          </a:p>
        </p:txBody>
      </p:sp>
      <p:sp>
        <p:nvSpPr>
          <p:cNvPr id="188493" name="Oval 77"/>
          <p:cNvSpPr>
            <a:spLocks noChangeArrowheads="1"/>
          </p:cNvSpPr>
          <p:nvPr/>
        </p:nvSpPr>
        <p:spPr bwMode="auto">
          <a:xfrm>
            <a:off x="5795963" y="3429000"/>
            <a:ext cx="433387" cy="407988"/>
          </a:xfrm>
          <a:prstGeom prst="ellipse">
            <a:avLst/>
          </a:prstGeom>
          <a:solidFill>
            <a:srgbClr val="99CC00"/>
          </a:solidFill>
          <a:ln w="25400">
            <a:solidFill>
              <a:srgbClr val="008000"/>
            </a:solidFill>
            <a:miter lim="800000"/>
            <a:headEnd/>
            <a:tailEnd/>
          </a:ln>
          <a:effectLst/>
        </p:spPr>
        <p:txBody>
          <a:bodyPr wrap="none" anchor="ctr"/>
          <a:lstStyle/>
          <a:p>
            <a:pPr algn="ctr"/>
            <a:r>
              <a:rPr lang="en-US" altLang="zh-CN" sz="2400">
                <a:solidFill>
                  <a:srgbClr val="008000"/>
                </a:solidFill>
                <a:ea typeface="宋体" pitchFamily="2" charset="-122"/>
              </a:rPr>
              <a:t>A</a:t>
            </a:r>
          </a:p>
        </p:txBody>
      </p:sp>
      <p:sp>
        <p:nvSpPr>
          <p:cNvPr id="188494" name="Oval 78"/>
          <p:cNvSpPr>
            <a:spLocks noChangeArrowheads="1"/>
          </p:cNvSpPr>
          <p:nvPr/>
        </p:nvSpPr>
        <p:spPr bwMode="auto">
          <a:xfrm>
            <a:off x="6659563" y="4292600"/>
            <a:ext cx="433387" cy="407988"/>
          </a:xfrm>
          <a:prstGeom prst="ellipse">
            <a:avLst/>
          </a:prstGeom>
          <a:solidFill>
            <a:srgbClr val="C0C0C0"/>
          </a:solidFill>
          <a:ln w="25400">
            <a:solidFill>
              <a:srgbClr val="333333"/>
            </a:solidFill>
            <a:miter lim="800000"/>
            <a:headEnd/>
            <a:tailEnd/>
          </a:ln>
          <a:effectLst/>
        </p:spPr>
        <p:txBody>
          <a:bodyPr wrap="none" anchor="ctr"/>
          <a:lstStyle/>
          <a:p>
            <a:pPr algn="ctr"/>
            <a:r>
              <a:rPr lang="en-US" altLang="zh-CN" sz="2400">
                <a:solidFill>
                  <a:srgbClr val="333333"/>
                </a:solidFill>
                <a:ea typeface="宋体" pitchFamily="2" charset="-122"/>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8426"/>
                                        </p:tgtEl>
                                        <p:attrNameLst>
                                          <p:attrName>style.visibility</p:attrName>
                                        </p:attrNameLst>
                                      </p:cBhvr>
                                      <p:to>
                                        <p:strVal val="visible"/>
                                      </p:to>
                                    </p:set>
                                    <p:animEffect transition="in" filter="wipe(up)">
                                      <p:cBhvr>
                                        <p:cTn id="7" dur="500"/>
                                        <p:tgtEl>
                                          <p:spTgt spid="1884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8461"/>
                                        </p:tgtEl>
                                        <p:attrNameLst>
                                          <p:attrName>style.visibility</p:attrName>
                                        </p:attrNameLst>
                                      </p:cBhvr>
                                      <p:to>
                                        <p:strVal val="visible"/>
                                      </p:to>
                                    </p:set>
                                    <p:animEffect transition="in" filter="wipe(up)">
                                      <p:cBhvr>
                                        <p:cTn id="12" dur="500"/>
                                        <p:tgtEl>
                                          <p:spTgt spid="1884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8427"/>
                                        </p:tgtEl>
                                        <p:attrNameLst>
                                          <p:attrName>style.visibility</p:attrName>
                                        </p:attrNameLst>
                                      </p:cBhvr>
                                      <p:to>
                                        <p:strVal val="visible"/>
                                      </p:to>
                                    </p:set>
                                    <p:animEffect transition="in" filter="wipe(up)">
                                      <p:cBhvr>
                                        <p:cTn id="17" dur="500"/>
                                        <p:tgtEl>
                                          <p:spTgt spid="1884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8495"/>
                                        </p:tgtEl>
                                        <p:attrNameLst>
                                          <p:attrName>style.visibility</p:attrName>
                                        </p:attrNameLst>
                                      </p:cBhvr>
                                      <p:to>
                                        <p:strVal val="visible"/>
                                      </p:to>
                                    </p:set>
                                    <p:animEffect transition="in" filter="wipe(up)">
                                      <p:cBhvr>
                                        <p:cTn id="22" dur="500"/>
                                        <p:tgtEl>
                                          <p:spTgt spid="1884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8493"/>
                                        </p:tgtEl>
                                        <p:attrNameLst>
                                          <p:attrName>style.visibility</p:attrName>
                                        </p:attrNameLst>
                                      </p:cBhvr>
                                      <p:to>
                                        <p:strVal val="visible"/>
                                      </p:to>
                                    </p:set>
                                    <p:animEffect transition="in" filter="wipe(up)">
                                      <p:cBhvr>
                                        <p:cTn id="27" dur="500"/>
                                        <p:tgtEl>
                                          <p:spTgt spid="1884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490"/>
                                        </p:tgtEl>
                                        <p:attrNameLst>
                                          <p:attrName>style.visibility</p:attrName>
                                        </p:attrNameLst>
                                      </p:cBhvr>
                                      <p:to>
                                        <p:strVal val="visible"/>
                                      </p:to>
                                    </p:set>
                                    <p:animEffect transition="in" filter="wipe(up)">
                                      <p:cBhvr>
                                        <p:cTn id="32" dur="500"/>
                                        <p:tgtEl>
                                          <p:spTgt spid="188490"/>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8487"/>
                                        </p:tgtEl>
                                        <p:attrNameLst>
                                          <p:attrName>style.visibility</p:attrName>
                                        </p:attrNameLst>
                                      </p:cBhvr>
                                      <p:to>
                                        <p:strVal val="visible"/>
                                      </p:to>
                                    </p:set>
                                    <p:animEffect transition="in" filter="wipe(up)">
                                      <p:cBhvr>
                                        <p:cTn id="36" dur="500"/>
                                        <p:tgtEl>
                                          <p:spTgt spid="188487"/>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8491"/>
                                        </p:tgtEl>
                                        <p:attrNameLst>
                                          <p:attrName>style.visibility</p:attrName>
                                        </p:attrNameLst>
                                      </p:cBhvr>
                                      <p:to>
                                        <p:strVal val="visible"/>
                                      </p:to>
                                    </p:set>
                                    <p:animEffect transition="in" filter="wipe(up)">
                                      <p:cBhvr>
                                        <p:cTn id="40" dur="500"/>
                                        <p:tgtEl>
                                          <p:spTgt spid="188491"/>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188488"/>
                                        </p:tgtEl>
                                        <p:attrNameLst>
                                          <p:attrName>style.visibility</p:attrName>
                                        </p:attrNameLst>
                                      </p:cBhvr>
                                      <p:to>
                                        <p:strVal val="visible"/>
                                      </p:to>
                                    </p:set>
                                    <p:animEffect transition="in" filter="wipe(left)">
                                      <p:cBhvr>
                                        <p:cTn id="44" dur="500"/>
                                        <p:tgtEl>
                                          <p:spTgt spid="188488"/>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8492"/>
                                        </p:tgtEl>
                                        <p:attrNameLst>
                                          <p:attrName>style.visibility</p:attrName>
                                        </p:attrNameLst>
                                      </p:cBhvr>
                                      <p:to>
                                        <p:strVal val="visible"/>
                                      </p:to>
                                    </p:set>
                                    <p:animEffect transition="in" filter="wipe(up)">
                                      <p:cBhvr>
                                        <p:cTn id="48" dur="500"/>
                                        <p:tgtEl>
                                          <p:spTgt spid="188492"/>
                                        </p:tgtEl>
                                      </p:cBhvr>
                                    </p:animEffect>
                                  </p:childTnLst>
                                </p:cTn>
                              </p:par>
                            </p:childTnLst>
                          </p:cTn>
                        </p:par>
                        <p:par>
                          <p:cTn id="49" fill="hold">
                            <p:stCondLst>
                              <p:cond delay="2500"/>
                            </p:stCondLst>
                            <p:childTnLst>
                              <p:par>
                                <p:cTn id="50" presetID="22" presetClass="entr" presetSubtype="4" fill="hold" grpId="0" nodeType="afterEffect">
                                  <p:stCondLst>
                                    <p:cond delay="0"/>
                                  </p:stCondLst>
                                  <p:childTnLst>
                                    <p:set>
                                      <p:cBhvr>
                                        <p:cTn id="51" dur="1" fill="hold">
                                          <p:stCondLst>
                                            <p:cond delay="0"/>
                                          </p:stCondLst>
                                        </p:cTn>
                                        <p:tgtEl>
                                          <p:spTgt spid="188489"/>
                                        </p:tgtEl>
                                        <p:attrNameLst>
                                          <p:attrName>style.visibility</p:attrName>
                                        </p:attrNameLst>
                                      </p:cBhvr>
                                      <p:to>
                                        <p:strVal val="visible"/>
                                      </p:to>
                                    </p:set>
                                    <p:animEffect transition="in" filter="wipe(down)">
                                      <p:cBhvr>
                                        <p:cTn id="52" dur="500"/>
                                        <p:tgtEl>
                                          <p:spTgt spid="18848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8494"/>
                                        </p:tgtEl>
                                        <p:attrNameLst>
                                          <p:attrName>style.visibility</p:attrName>
                                        </p:attrNameLst>
                                      </p:cBhvr>
                                      <p:to>
                                        <p:strVal val="visible"/>
                                      </p:to>
                                    </p:set>
                                    <p:animEffect transition="in" filter="wipe(up)">
                                      <p:cBhvr>
                                        <p:cTn id="57" dur="500"/>
                                        <p:tgtEl>
                                          <p:spTgt spid="188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6" grpId="0"/>
      <p:bldP spid="188427" grpId="0"/>
      <p:bldP spid="188487" grpId="0" animBg="1"/>
      <p:bldP spid="188488" grpId="0" animBg="1"/>
      <p:bldP spid="188489" grpId="0" animBg="1"/>
      <p:bldP spid="188490" grpId="0" animBg="1"/>
      <p:bldP spid="188491" grpId="0" animBg="1"/>
      <p:bldP spid="188492" grpId="0" animBg="1"/>
      <p:bldP spid="188493" grpId="0" animBg="1"/>
      <p:bldP spid="18849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Rectangle 3"/>
          <p:cNvSpPr>
            <a:spLocks noGrp="1" noRot="1" noChangeArrowheads="1"/>
          </p:cNvSpPr>
          <p:nvPr>
            <p:ph type="body" sz="half" idx="4294967295"/>
          </p:nvPr>
        </p:nvSpPr>
        <p:spPr>
          <a:xfrm>
            <a:off x="323850" y="1773238"/>
            <a:ext cx="8820150" cy="4608512"/>
          </a:xfrm>
        </p:spPr>
        <p:txBody>
          <a:bodyPr lIns="91429" tIns="45714" rIns="91429" bIns="45714">
            <a:normAutofit fontScale="92500"/>
          </a:bodyPr>
          <a:lstStyle/>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template&lt;class Type&gt;</a:t>
            </a:r>
          </a:p>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void </a:t>
            </a:r>
            <a:r>
              <a:rPr lang="en-US" altLang="zh-CN" sz="3100" b="1" dirty="0" err="1" smtClean="0">
                <a:latin typeface="Arial" pitchFamily="34" charset="0"/>
                <a:cs typeface="Arial" pitchFamily="34" charset="0"/>
              </a:rPr>
              <a:t>GreedySelector</a:t>
            </a:r>
            <a:r>
              <a:rPr lang="en-US" altLang="zh-CN" sz="3100" b="1" dirty="0" smtClean="0">
                <a:latin typeface="Arial" pitchFamily="34" charset="0"/>
                <a:cs typeface="Arial" pitchFamily="34" charset="0"/>
              </a:rPr>
              <a:t>(</a:t>
            </a:r>
            <a:r>
              <a:rPr lang="en-US" altLang="zh-CN" sz="3100" b="1" dirty="0" err="1" smtClean="0">
                <a:latin typeface="Arial" pitchFamily="34" charset="0"/>
                <a:cs typeface="Arial" pitchFamily="34" charset="0"/>
              </a:rPr>
              <a:t>int</a:t>
            </a:r>
            <a:r>
              <a:rPr lang="en-US" altLang="zh-CN" sz="3100" b="1" dirty="0" smtClean="0">
                <a:latin typeface="Arial" pitchFamily="34" charset="0"/>
                <a:cs typeface="Arial" pitchFamily="34" charset="0"/>
              </a:rPr>
              <a:t> n, </a:t>
            </a:r>
            <a:r>
              <a:rPr lang="en-US" altLang="zh-CN" sz="2700" b="1" dirty="0" smtClean="0">
                <a:latin typeface="Arial" pitchFamily="34" charset="0"/>
                <a:cs typeface="Arial" pitchFamily="34" charset="0"/>
              </a:rPr>
              <a:t>Type s[], Type f[], </a:t>
            </a:r>
            <a:r>
              <a:rPr lang="en-US" altLang="zh-CN" sz="2700" b="1" dirty="0" err="1" smtClean="0">
                <a:latin typeface="Arial" pitchFamily="34" charset="0"/>
                <a:cs typeface="Arial" pitchFamily="34" charset="0"/>
              </a:rPr>
              <a:t>bool</a:t>
            </a:r>
            <a:r>
              <a:rPr lang="en-US" altLang="zh-CN" sz="2700" b="1" dirty="0" smtClean="0">
                <a:latin typeface="Arial" pitchFamily="34" charset="0"/>
                <a:cs typeface="Arial" pitchFamily="34" charset="0"/>
              </a:rPr>
              <a:t> A[])</a:t>
            </a:r>
          </a:p>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  A[1]=true;</a:t>
            </a:r>
          </a:p>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    </a:t>
            </a:r>
            <a:r>
              <a:rPr lang="en-US" altLang="zh-CN" sz="3100" b="1" dirty="0" err="1" smtClean="0">
                <a:latin typeface="Arial" pitchFamily="34" charset="0"/>
                <a:cs typeface="Arial" pitchFamily="34" charset="0"/>
              </a:rPr>
              <a:t>int</a:t>
            </a:r>
            <a:r>
              <a:rPr lang="en-US" altLang="zh-CN" sz="3100" b="1" dirty="0" smtClean="0">
                <a:latin typeface="Arial" pitchFamily="34" charset="0"/>
                <a:cs typeface="Arial" pitchFamily="34" charset="0"/>
              </a:rPr>
              <a:t> j=1;</a:t>
            </a:r>
          </a:p>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    for (</a:t>
            </a:r>
            <a:r>
              <a:rPr lang="en-US" altLang="zh-CN" sz="3100" b="1" dirty="0" err="1" smtClean="0">
                <a:latin typeface="Arial" pitchFamily="34" charset="0"/>
                <a:cs typeface="Arial" pitchFamily="34" charset="0"/>
              </a:rPr>
              <a:t>int</a:t>
            </a:r>
            <a:r>
              <a:rPr lang="en-US" altLang="zh-CN" sz="3100" b="1" dirty="0" smtClean="0">
                <a:latin typeface="Arial" pitchFamily="34" charset="0"/>
                <a:cs typeface="Arial" pitchFamily="34" charset="0"/>
              </a:rPr>
              <a:t> </a:t>
            </a:r>
            <a:r>
              <a:rPr lang="en-US" altLang="zh-CN" sz="3100" b="1" dirty="0" err="1" smtClean="0">
                <a:latin typeface="Arial" pitchFamily="34" charset="0"/>
                <a:cs typeface="Arial" pitchFamily="34" charset="0"/>
              </a:rPr>
              <a:t>i</a:t>
            </a:r>
            <a:r>
              <a:rPr lang="en-US" altLang="zh-CN" sz="3100" b="1" dirty="0" smtClean="0">
                <a:latin typeface="Arial" pitchFamily="34" charset="0"/>
                <a:cs typeface="Arial" pitchFamily="34" charset="0"/>
              </a:rPr>
              <a:t>=2;i&lt;=</a:t>
            </a:r>
            <a:r>
              <a:rPr lang="en-US" altLang="zh-CN" sz="3100" b="1" dirty="0" err="1" smtClean="0">
                <a:latin typeface="Arial" pitchFamily="34" charset="0"/>
                <a:cs typeface="Arial" pitchFamily="34" charset="0"/>
              </a:rPr>
              <a:t>n;i</a:t>
            </a:r>
            <a:r>
              <a:rPr lang="en-US" altLang="zh-CN" sz="3100" b="1" dirty="0" smtClean="0">
                <a:latin typeface="Arial" pitchFamily="34" charset="0"/>
                <a:cs typeface="Arial" pitchFamily="34" charset="0"/>
              </a:rPr>
              <a:t>++) {</a:t>
            </a:r>
          </a:p>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       if (s[</a:t>
            </a:r>
            <a:r>
              <a:rPr lang="en-US" altLang="zh-CN" sz="3100" b="1" dirty="0" err="1" smtClean="0">
                <a:latin typeface="Arial" pitchFamily="34" charset="0"/>
                <a:cs typeface="Arial" pitchFamily="34" charset="0"/>
              </a:rPr>
              <a:t>i</a:t>
            </a:r>
            <a:r>
              <a:rPr lang="en-US" altLang="zh-CN" sz="3100" b="1" dirty="0" smtClean="0">
                <a:latin typeface="Arial" pitchFamily="34" charset="0"/>
                <a:cs typeface="Arial" pitchFamily="34" charset="0"/>
              </a:rPr>
              <a:t>]&gt;=f[j]) </a:t>
            </a:r>
          </a:p>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            { A[</a:t>
            </a:r>
            <a:r>
              <a:rPr lang="en-US" altLang="zh-CN" sz="3100" b="1" dirty="0" err="1" smtClean="0">
                <a:latin typeface="Arial" pitchFamily="34" charset="0"/>
                <a:cs typeface="Arial" pitchFamily="34" charset="0"/>
              </a:rPr>
              <a:t>i</a:t>
            </a:r>
            <a:r>
              <a:rPr lang="en-US" altLang="zh-CN" sz="3100" b="1" dirty="0" smtClean="0">
                <a:latin typeface="Arial" pitchFamily="34" charset="0"/>
                <a:cs typeface="Arial" pitchFamily="34" charset="0"/>
              </a:rPr>
              <a:t>]=true; j=</a:t>
            </a:r>
            <a:r>
              <a:rPr lang="en-US" altLang="zh-CN" sz="3100" b="1" dirty="0" err="1" smtClean="0">
                <a:latin typeface="Arial" pitchFamily="34" charset="0"/>
                <a:cs typeface="Arial" pitchFamily="34" charset="0"/>
              </a:rPr>
              <a:t>i</a:t>
            </a:r>
            <a:r>
              <a:rPr lang="en-US" altLang="zh-CN" sz="3100" b="1" dirty="0" smtClean="0">
                <a:latin typeface="Arial" pitchFamily="34" charset="0"/>
                <a:cs typeface="Arial" pitchFamily="34" charset="0"/>
              </a:rPr>
              <a:t>; }</a:t>
            </a:r>
          </a:p>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          else A[</a:t>
            </a:r>
            <a:r>
              <a:rPr lang="en-US" altLang="zh-CN" sz="3100" b="1" dirty="0" err="1" smtClean="0">
                <a:latin typeface="Arial" pitchFamily="34" charset="0"/>
                <a:cs typeface="Arial" pitchFamily="34" charset="0"/>
              </a:rPr>
              <a:t>i</a:t>
            </a:r>
            <a:r>
              <a:rPr lang="en-US" altLang="zh-CN" sz="3100" b="1" dirty="0" smtClean="0">
                <a:latin typeface="Arial" pitchFamily="34" charset="0"/>
                <a:cs typeface="Arial" pitchFamily="34" charset="0"/>
              </a:rPr>
              <a:t>]=false;</a:t>
            </a:r>
          </a:p>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    }  }           </a:t>
            </a:r>
          </a:p>
          <a:p>
            <a:pPr marL="369888" indent="-369888" defTabSz="987425" eaLnBrk="1" hangingPunct="1">
              <a:spcBef>
                <a:spcPct val="0"/>
              </a:spcBef>
              <a:buFont typeface="Wingdings" pitchFamily="2" charset="2"/>
              <a:buNone/>
            </a:pPr>
            <a:r>
              <a:rPr lang="en-US" altLang="zh-CN" sz="3100" b="1" dirty="0" smtClean="0">
                <a:latin typeface="Arial" pitchFamily="34" charset="0"/>
                <a:cs typeface="Arial" pitchFamily="34" charset="0"/>
              </a:rPr>
              <a:t>                       </a:t>
            </a:r>
            <a:r>
              <a:rPr lang="en-US" altLang="zh-CN" sz="3100" b="1" dirty="0" smtClean="0"/>
              <a:t>  </a:t>
            </a:r>
            <a:r>
              <a:rPr lang="en-US" altLang="zh-CN" b="1" dirty="0" smtClean="0">
                <a:solidFill>
                  <a:srgbClr val="000066"/>
                </a:solidFill>
                <a:latin typeface="Arial" pitchFamily="34" charset="0"/>
                <a:cs typeface="Arial" pitchFamily="34" charset="0"/>
              </a:rPr>
              <a:t>T(n)=O(n)</a:t>
            </a:r>
          </a:p>
        </p:txBody>
      </p:sp>
      <p:sp>
        <p:nvSpPr>
          <p:cNvPr id="78851" name="Text Box 4"/>
          <p:cNvSpPr txBox="1">
            <a:spLocks noChangeArrowheads="1"/>
          </p:cNvSpPr>
          <p:nvPr/>
        </p:nvSpPr>
        <p:spPr bwMode="auto">
          <a:xfrm>
            <a:off x="395288" y="1412875"/>
            <a:ext cx="6299200" cy="441325"/>
          </a:xfrm>
          <a:prstGeom prst="rect">
            <a:avLst/>
          </a:prstGeom>
          <a:noFill/>
          <a:ln w="6350">
            <a:noFill/>
            <a:miter lim="800000"/>
            <a:headEnd/>
            <a:tailEnd/>
          </a:ln>
        </p:spPr>
        <p:txBody>
          <a:bodyPr lIns="91429" tIns="45714" rIns="91429" bIns="45714">
            <a:spAutoFit/>
          </a:bodyPr>
          <a:lstStyle/>
          <a:p>
            <a:pPr>
              <a:lnSpc>
                <a:spcPct val="80000"/>
              </a:lnSpc>
              <a:spcBef>
                <a:spcPct val="20000"/>
              </a:spcBef>
            </a:pPr>
            <a:r>
              <a:rPr lang="zh-CN" altLang="en-US" sz="2800" b="1" dirty="0">
                <a:solidFill>
                  <a:srgbClr val="000066"/>
                </a:solidFill>
                <a:latin typeface="黑体" pitchFamily="2" charset="-122"/>
                <a:ea typeface="黑体" pitchFamily="2" charset="-122"/>
              </a:rPr>
              <a:t>活动安排问题的贪心算法</a:t>
            </a:r>
            <a:r>
              <a:rPr lang="en-US" altLang="zh-CN" sz="2800" b="1" dirty="0">
                <a:solidFill>
                  <a:srgbClr val="000066"/>
                </a:solidFill>
                <a:latin typeface="黑体" pitchFamily="2" charset="-122"/>
                <a:ea typeface="黑体" pitchFamily="2" charset="-122"/>
              </a:rPr>
              <a:t>:</a:t>
            </a:r>
            <a:endParaRPr kumimoji="0" lang="en-US" altLang="zh-CN" sz="2800" b="1" dirty="0">
              <a:solidFill>
                <a:srgbClr val="000066"/>
              </a:solidFill>
              <a:latin typeface="Arial" charset="0"/>
              <a:ea typeface="华文行楷" pitchFamily="2" charset="-122"/>
            </a:endParaRPr>
          </a:p>
        </p:txBody>
      </p:sp>
      <p:sp>
        <p:nvSpPr>
          <p:cNvPr id="376837" name="AutoShape 5"/>
          <p:cNvSpPr>
            <a:spLocks noChangeArrowheads="1"/>
          </p:cNvSpPr>
          <p:nvPr/>
        </p:nvSpPr>
        <p:spPr bwMode="auto">
          <a:xfrm>
            <a:off x="5795963" y="3646488"/>
            <a:ext cx="2952750" cy="2663825"/>
          </a:xfrm>
          <a:prstGeom prst="wedgeRoundRectCallout">
            <a:avLst>
              <a:gd name="adj1" fmla="val -43764"/>
              <a:gd name="adj2" fmla="val -88023"/>
              <a:gd name="adj3" fmla="val 16667"/>
            </a:avLst>
          </a:prstGeom>
          <a:solidFill>
            <a:srgbClr val="FFFF99"/>
          </a:solidFill>
          <a:ln w="6350">
            <a:solidFill>
              <a:srgbClr val="FFFF00"/>
            </a:solidFill>
            <a:miter lim="800000"/>
            <a:headEnd/>
            <a:tailEnd/>
          </a:ln>
        </p:spPr>
        <p:txBody>
          <a:bodyPr lIns="91429" tIns="45714" rIns="91429" bIns="45714" anchor="ctr"/>
          <a:lstStyle/>
          <a:p>
            <a:pPr algn="ctr"/>
            <a:r>
              <a:rPr kumimoji="0" lang="zh-CN" altLang="en-US" sz="2800" b="1" dirty="0">
                <a:solidFill>
                  <a:srgbClr val="000066"/>
                </a:solidFill>
                <a:latin typeface="楷体_GB2312" pitchFamily="49" charset="-122"/>
                <a:ea typeface="楷体_GB2312" pitchFamily="49" charset="-122"/>
              </a:rPr>
              <a:t>各活动的起始时间和结束时间存储于数组</a:t>
            </a:r>
            <a:r>
              <a:rPr kumimoji="0" lang="en-US" altLang="zh-CN" sz="2800" b="1" dirty="0">
                <a:solidFill>
                  <a:srgbClr val="000066"/>
                </a:solidFill>
                <a:latin typeface="楷体_GB2312" pitchFamily="49" charset="-122"/>
                <a:ea typeface="楷体_GB2312" pitchFamily="49" charset="-122"/>
              </a:rPr>
              <a:t>s</a:t>
            </a:r>
            <a:r>
              <a:rPr kumimoji="0" lang="zh-CN" altLang="en-US" sz="2800" b="1" dirty="0">
                <a:solidFill>
                  <a:srgbClr val="000066"/>
                </a:solidFill>
                <a:latin typeface="楷体_GB2312" pitchFamily="49" charset="-122"/>
                <a:ea typeface="楷体_GB2312" pitchFamily="49" charset="-122"/>
              </a:rPr>
              <a:t>和</a:t>
            </a:r>
            <a:r>
              <a:rPr kumimoji="0" lang="en-US" altLang="zh-CN" sz="2800" b="1" dirty="0">
                <a:solidFill>
                  <a:srgbClr val="000066"/>
                </a:solidFill>
                <a:latin typeface="楷体_GB2312" pitchFamily="49" charset="-122"/>
                <a:ea typeface="楷体_GB2312" pitchFamily="49" charset="-122"/>
              </a:rPr>
              <a:t>f</a:t>
            </a:r>
            <a:r>
              <a:rPr kumimoji="0" lang="zh-CN" altLang="en-US" sz="2800" b="1" dirty="0">
                <a:solidFill>
                  <a:srgbClr val="000066"/>
                </a:solidFill>
                <a:latin typeface="楷体_GB2312" pitchFamily="49" charset="-122"/>
                <a:ea typeface="楷体_GB2312" pitchFamily="49" charset="-122"/>
              </a:rPr>
              <a:t>中且按结束时间的非减序排列</a:t>
            </a:r>
            <a:r>
              <a:rPr kumimoji="0" lang="zh-CN" altLang="en-US" sz="2800" dirty="0">
                <a:solidFill>
                  <a:srgbClr val="000066"/>
                </a:solidFill>
                <a:latin typeface="Arial" charset="0"/>
                <a:ea typeface="华文行楷" pitchFamily="2" charset="-122"/>
              </a:rPr>
              <a:t> </a:t>
            </a:r>
          </a:p>
        </p:txBody>
      </p:sp>
      <p:sp>
        <p:nvSpPr>
          <p:cNvPr id="376838" name="Rectangle 6"/>
          <p:cNvSpPr>
            <a:spLocks noRot="1" noChangeArrowheads="1"/>
          </p:cNvSpPr>
          <p:nvPr/>
        </p:nvSpPr>
        <p:spPr bwMode="auto">
          <a:xfrm>
            <a:off x="1331913" y="333375"/>
            <a:ext cx="5545137" cy="1143000"/>
          </a:xfrm>
          <a:prstGeom prst="rect">
            <a:avLst/>
          </a:prstGeom>
          <a:noFill/>
          <a:ln w="9525">
            <a:noFill/>
            <a:miter lim="800000"/>
            <a:headEnd/>
            <a:tailEnd/>
          </a:ln>
        </p:spPr>
        <p:txBody>
          <a:bodyPr lIns="91429" tIns="45714" rIns="91429" bIns="45714" anchor="ctr"/>
          <a:lstStyle/>
          <a:p>
            <a:pPr algn="ctr">
              <a:defRPr/>
            </a:pPr>
            <a:r>
              <a:rPr kumimoji="0" lang="zh-CN" altLang="en-US" sz="4400" b="1">
                <a:solidFill>
                  <a:srgbClr val="7E0018"/>
                </a:solidFill>
                <a:effectLst>
                  <a:outerShdw blurRad="38100" dist="38100" dir="2700000" algn="tl">
                    <a:srgbClr val="C0C0C0"/>
                  </a:outerShdw>
                </a:effectLst>
                <a:latin typeface="楷体_GB2312" pitchFamily="49" charset="-122"/>
                <a:ea typeface="楷体_GB2312" pitchFamily="49" charset="-122"/>
              </a:rPr>
              <a:t>活动安排问题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6837"/>
                                        </p:tgtEl>
                                        <p:attrNameLst>
                                          <p:attrName>style.visibility</p:attrName>
                                        </p:attrNameLst>
                                      </p:cBhvr>
                                      <p:to>
                                        <p:strVal val="visible"/>
                                      </p:to>
                                    </p:set>
                                    <p:animEffect transition="in" filter="wipe(down)">
                                      <p:cBhvr>
                                        <p:cTn id="7" dur="500"/>
                                        <p:tgtEl>
                                          <p:spTgt spid="376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6835">
                                            <p:txEl>
                                              <p:pRg st="9" end="9"/>
                                            </p:txEl>
                                          </p:spTgt>
                                        </p:tgtEl>
                                        <p:attrNameLst>
                                          <p:attrName>style.visibility</p:attrName>
                                        </p:attrNameLst>
                                      </p:cBhvr>
                                      <p:to>
                                        <p:strVal val="visible"/>
                                      </p:to>
                                    </p:set>
                                    <p:animEffect transition="in" filter="wipe(left)">
                                      <p:cBhvr>
                                        <p:cTn id="12" dur="500"/>
                                        <p:tgtEl>
                                          <p:spTgt spid="3768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ChangeArrowheads="1"/>
          </p:cNvSpPr>
          <p:nvPr/>
        </p:nvSpPr>
        <p:spPr bwMode="auto">
          <a:xfrm>
            <a:off x="646113" y="1412875"/>
            <a:ext cx="8497887" cy="2355850"/>
          </a:xfrm>
          <a:prstGeom prst="rect">
            <a:avLst/>
          </a:prstGeom>
          <a:noFill/>
          <a:ln w="50800" algn="ctr">
            <a:noFill/>
            <a:miter lim="800000"/>
            <a:headEnd/>
            <a:tailEnd/>
          </a:ln>
        </p:spPr>
        <p:txBody>
          <a:bodyPr lIns="91429" tIns="45714" rIns="91429" bIns="45714" anchor="ctr">
            <a:spAutoFit/>
          </a:bodyPr>
          <a:lstStyle/>
          <a:p>
            <a:pPr>
              <a:lnSpc>
                <a:spcPct val="110000"/>
              </a:lnSpc>
              <a:spcBef>
                <a:spcPct val="10000"/>
              </a:spcBef>
            </a:pPr>
            <a:r>
              <a:rPr lang="zh-CN" altLang="en-US" sz="3600" b="1">
                <a:solidFill>
                  <a:srgbClr val="3333CC"/>
                </a:solidFill>
                <a:latin typeface="Arial" charset="0"/>
              </a:rPr>
              <a:t>背包问题：</a:t>
            </a:r>
          </a:p>
          <a:p>
            <a:pPr>
              <a:lnSpc>
                <a:spcPct val="110000"/>
              </a:lnSpc>
              <a:spcBef>
                <a:spcPct val="10000"/>
              </a:spcBef>
            </a:pPr>
            <a:r>
              <a:rPr kumimoji="0" lang="zh-CN" altLang="en-US" b="1">
                <a:solidFill>
                  <a:srgbClr val="7A2828"/>
                </a:solidFill>
              </a:rPr>
              <a:t>       </a:t>
            </a:r>
            <a:r>
              <a:rPr kumimoji="0" lang="zh-CN" altLang="en-US" sz="3200" b="1">
                <a:solidFill>
                  <a:srgbClr val="7A2828"/>
                </a:solidFill>
              </a:rPr>
              <a:t>给定</a:t>
            </a:r>
            <a:r>
              <a:rPr kumimoji="0" lang="en-US" altLang="zh-CN" sz="3200" b="1">
                <a:solidFill>
                  <a:srgbClr val="7A2828"/>
                </a:solidFill>
              </a:rPr>
              <a:t>n</a:t>
            </a:r>
            <a:r>
              <a:rPr kumimoji="0" lang="zh-CN" altLang="en-US" sz="3200" b="1">
                <a:solidFill>
                  <a:srgbClr val="7A2828"/>
                </a:solidFill>
              </a:rPr>
              <a:t>种物品和一背包，已知背包的容量为</a:t>
            </a:r>
            <a:r>
              <a:rPr kumimoji="0" lang="en-US" altLang="zh-CN" sz="3200" b="1">
                <a:solidFill>
                  <a:srgbClr val="7A2828"/>
                </a:solidFill>
              </a:rPr>
              <a:t>C</a:t>
            </a:r>
            <a:r>
              <a:rPr kumimoji="0" lang="zh-CN" altLang="en-US" sz="3200" b="1">
                <a:solidFill>
                  <a:srgbClr val="7A2828"/>
                </a:solidFill>
              </a:rPr>
              <a:t>，物品</a:t>
            </a:r>
            <a:r>
              <a:rPr kumimoji="0" lang="en-US" altLang="zh-CN" sz="3200" b="1">
                <a:solidFill>
                  <a:srgbClr val="7A2828"/>
                </a:solidFill>
              </a:rPr>
              <a:t>i</a:t>
            </a:r>
            <a:r>
              <a:rPr kumimoji="0" lang="zh-CN" altLang="en-US" sz="3200" b="1">
                <a:solidFill>
                  <a:srgbClr val="7A2828"/>
                </a:solidFill>
              </a:rPr>
              <a:t>的重量</a:t>
            </a:r>
            <a:r>
              <a:rPr kumimoji="0" lang="en-US" altLang="zh-CN" sz="3200" b="1">
                <a:solidFill>
                  <a:srgbClr val="7A2828"/>
                </a:solidFill>
              </a:rPr>
              <a:t>wi</a:t>
            </a:r>
            <a:r>
              <a:rPr kumimoji="0" lang="zh-CN" altLang="en-US" sz="3200" b="1">
                <a:solidFill>
                  <a:srgbClr val="7A2828"/>
                </a:solidFill>
              </a:rPr>
              <a:t>及价值</a:t>
            </a:r>
            <a:r>
              <a:rPr kumimoji="0" lang="en-US" altLang="zh-CN" sz="3200" b="1">
                <a:solidFill>
                  <a:srgbClr val="7A2828"/>
                </a:solidFill>
              </a:rPr>
              <a:t>vi</a:t>
            </a:r>
            <a:r>
              <a:rPr kumimoji="0" lang="zh-CN" altLang="en-US" sz="3200" b="1">
                <a:solidFill>
                  <a:srgbClr val="7A2828"/>
                </a:solidFill>
              </a:rPr>
              <a:t>。现要求解如何选择装入物品，使得背包中物品的总价值最大</a:t>
            </a:r>
            <a:r>
              <a:rPr kumimoji="0" lang="en-US" altLang="zh-CN" sz="3200" b="1">
                <a:solidFill>
                  <a:srgbClr val="7A2828"/>
                </a:solidFill>
              </a:rPr>
              <a:t>?</a:t>
            </a:r>
            <a:endParaRPr kumimoji="0" lang="zh-CN" altLang="en-US" sz="3200" b="1">
              <a:solidFill>
                <a:srgbClr val="7A2828"/>
              </a:solidFill>
            </a:endParaRPr>
          </a:p>
        </p:txBody>
      </p:sp>
      <p:sp>
        <p:nvSpPr>
          <p:cNvPr id="100362" name="Rectangle 7"/>
          <p:cNvSpPr>
            <a:spLocks noChangeArrowheads="1"/>
          </p:cNvSpPr>
          <p:nvPr/>
        </p:nvSpPr>
        <p:spPr bwMode="auto">
          <a:xfrm>
            <a:off x="1033463" y="506413"/>
            <a:ext cx="6070600" cy="762000"/>
          </a:xfrm>
          <a:prstGeom prst="rect">
            <a:avLst/>
          </a:prstGeom>
          <a:noFill/>
          <a:ln w="50800" algn="ctr">
            <a:noFill/>
            <a:miter lim="800000"/>
            <a:headEnd/>
            <a:tailEnd/>
          </a:ln>
        </p:spPr>
        <p:txBody>
          <a:bodyPr wrap="none" lIns="91429" tIns="45714" rIns="91429" bIns="45714">
            <a:spAutoFit/>
          </a:bodyPr>
          <a:lstStyle/>
          <a:p>
            <a:pPr algn="ctr">
              <a:defRPr/>
            </a:pPr>
            <a:r>
              <a:rPr kumimoji="0" lang="zh-CN" altLang="en-US" sz="4400" b="1">
                <a:solidFill>
                  <a:srgbClr val="7E0018"/>
                </a:solidFill>
                <a:effectLst>
                  <a:outerShdw blurRad="38100" dist="38100" dir="2700000" algn="tl">
                    <a:srgbClr val="C0C0C0"/>
                  </a:outerShdw>
                </a:effectLst>
                <a:latin typeface="楷体_GB2312" pitchFamily="49" charset="-122"/>
                <a:ea typeface="楷体_GB2312" pitchFamily="49" charset="-122"/>
              </a:rPr>
              <a:t>背包问题与</a:t>
            </a:r>
            <a:r>
              <a:rPr kumimoji="0" lang="en-US" altLang="zh-CN" sz="4400" b="1">
                <a:solidFill>
                  <a:srgbClr val="7E0018"/>
                </a:solidFill>
                <a:effectLst>
                  <a:outerShdw blurRad="38100" dist="38100" dir="2700000" algn="tl">
                    <a:srgbClr val="C0C0C0"/>
                  </a:outerShdw>
                </a:effectLst>
                <a:latin typeface="楷体_GB2312" pitchFamily="49" charset="-122"/>
                <a:ea typeface="楷体_GB2312" pitchFamily="49" charset="-122"/>
              </a:rPr>
              <a:t>0-1</a:t>
            </a:r>
            <a:r>
              <a:rPr kumimoji="0" lang="zh-CN" altLang="en-US" sz="4400" b="1">
                <a:solidFill>
                  <a:srgbClr val="7E0018"/>
                </a:solidFill>
                <a:effectLst>
                  <a:outerShdw blurRad="38100" dist="38100" dir="2700000" algn="tl">
                    <a:srgbClr val="C0C0C0"/>
                  </a:outerShdw>
                </a:effectLst>
                <a:latin typeface="楷体_GB2312" pitchFamily="49" charset="-122"/>
                <a:ea typeface="楷体_GB2312" pitchFamily="49" charset="-122"/>
              </a:rPr>
              <a:t>背包问题</a:t>
            </a:r>
          </a:p>
        </p:txBody>
      </p:sp>
      <p:grpSp>
        <p:nvGrpSpPr>
          <p:cNvPr id="2" name="Group 13"/>
          <p:cNvGrpSpPr>
            <a:grpSpLocks/>
          </p:cNvGrpSpPr>
          <p:nvPr/>
        </p:nvGrpSpPr>
        <p:grpSpPr bwMode="auto">
          <a:xfrm>
            <a:off x="323850" y="3860800"/>
            <a:ext cx="9144000" cy="2160588"/>
            <a:chOff x="0" y="1752"/>
            <a:chExt cx="5760" cy="1361"/>
          </a:xfrm>
        </p:grpSpPr>
        <p:sp>
          <p:nvSpPr>
            <p:cNvPr id="4103" name="Rectangle 14"/>
            <p:cNvSpPr>
              <a:spLocks noChangeArrowheads="1"/>
            </p:cNvSpPr>
            <p:nvPr/>
          </p:nvSpPr>
          <p:spPr bwMode="auto">
            <a:xfrm>
              <a:off x="0" y="2025"/>
              <a:ext cx="5760" cy="0"/>
            </a:xfrm>
            <a:prstGeom prst="rect">
              <a:avLst/>
            </a:prstGeom>
            <a:noFill/>
            <a:ln w="6350" algn="ctr">
              <a:noFill/>
              <a:miter lim="800000"/>
              <a:headEnd/>
              <a:tailEnd/>
            </a:ln>
          </p:spPr>
          <p:txBody>
            <a:bodyPr wrap="none" anchor="ctr">
              <a:spAutoFit/>
            </a:bodyPr>
            <a:lstStyle/>
            <a:p>
              <a:endParaRPr lang="zh-CN" altLang="en-US"/>
            </a:p>
          </p:txBody>
        </p:sp>
        <p:sp>
          <p:nvSpPr>
            <p:cNvPr id="4104" name="Rectangle 15"/>
            <p:cNvSpPr>
              <a:spLocks noChangeArrowheads="1"/>
            </p:cNvSpPr>
            <p:nvPr/>
          </p:nvSpPr>
          <p:spPr bwMode="auto">
            <a:xfrm>
              <a:off x="0" y="2025"/>
              <a:ext cx="5760" cy="0"/>
            </a:xfrm>
            <a:prstGeom prst="rect">
              <a:avLst/>
            </a:prstGeom>
            <a:noFill/>
            <a:ln w="6350" algn="ctr">
              <a:noFill/>
              <a:miter lim="800000"/>
              <a:headEnd/>
              <a:tailEnd/>
            </a:ln>
          </p:spPr>
          <p:txBody>
            <a:bodyPr wrap="none" anchor="ctr">
              <a:spAutoFit/>
            </a:bodyPr>
            <a:lstStyle/>
            <a:p>
              <a:endParaRPr lang="zh-CN" altLang="en-US"/>
            </a:p>
          </p:txBody>
        </p:sp>
        <p:graphicFrame>
          <p:nvGraphicFramePr>
            <p:cNvPr id="4098" name="Object 16"/>
            <p:cNvGraphicFramePr>
              <a:graphicFrameLocks noChangeAspect="1"/>
            </p:cNvGraphicFramePr>
            <p:nvPr/>
          </p:nvGraphicFramePr>
          <p:xfrm>
            <a:off x="3878" y="2390"/>
            <a:ext cx="1270" cy="723"/>
          </p:xfrm>
          <a:graphic>
            <a:graphicData uri="http://schemas.openxmlformats.org/presentationml/2006/ole">
              <p:oleObj spid="_x0000_s126978" name="公式" r:id="rId4" imgW="748975" imgH="431613" progId="Equation.3">
                <p:embed/>
              </p:oleObj>
            </a:graphicData>
          </a:graphic>
        </p:graphicFrame>
        <p:sp>
          <p:nvSpPr>
            <p:cNvPr id="4105" name="Rectangle 17"/>
            <p:cNvSpPr>
              <a:spLocks noChangeArrowheads="1"/>
            </p:cNvSpPr>
            <p:nvPr/>
          </p:nvSpPr>
          <p:spPr bwMode="auto">
            <a:xfrm>
              <a:off x="249" y="1752"/>
              <a:ext cx="4989" cy="1162"/>
            </a:xfrm>
            <a:prstGeom prst="rect">
              <a:avLst/>
            </a:prstGeom>
            <a:noFill/>
            <a:ln w="6350" algn="ctr">
              <a:noFill/>
              <a:miter lim="800000"/>
              <a:headEnd/>
              <a:tailEnd/>
            </a:ln>
          </p:spPr>
          <p:txBody>
            <a:bodyPr anchor="ctr">
              <a:spAutoFit/>
            </a:bodyPr>
            <a:lstStyle/>
            <a:p>
              <a:pPr>
                <a:lnSpc>
                  <a:spcPct val="120000"/>
                </a:lnSpc>
              </a:pPr>
              <a:r>
                <a:rPr kumimoji="0" lang="zh-CN" altLang="en-US" sz="3200" b="1">
                  <a:solidFill>
                    <a:srgbClr val="7A2828"/>
                  </a:solidFill>
                  <a:latin typeface="Arial" charset="0"/>
                </a:rPr>
                <a:t>即要求得到</a:t>
              </a:r>
              <a:r>
                <a:rPr kumimoji="0" lang="en-US" altLang="zh-CN" sz="3200" b="1">
                  <a:solidFill>
                    <a:srgbClr val="7A2828"/>
                  </a:solidFill>
                  <a:latin typeface="Arial" charset="0"/>
                </a:rPr>
                <a:t>n</a:t>
              </a:r>
              <a:r>
                <a:rPr kumimoji="0" lang="zh-CN" altLang="en-US" sz="3200" b="1">
                  <a:solidFill>
                    <a:srgbClr val="7A2828"/>
                  </a:solidFill>
                  <a:latin typeface="Arial" charset="0"/>
                </a:rPr>
                <a:t>元向量：</a:t>
              </a:r>
            </a:p>
            <a:p>
              <a:pPr>
                <a:lnSpc>
                  <a:spcPct val="120000"/>
                </a:lnSpc>
              </a:pPr>
              <a:r>
                <a:rPr kumimoji="0" lang="zh-CN" altLang="en-US" sz="3200" b="1">
                  <a:solidFill>
                    <a:srgbClr val="7A2828"/>
                  </a:solidFill>
                  <a:latin typeface="Arial" charset="0"/>
                </a:rPr>
                <a:t>      </a:t>
              </a:r>
              <a:r>
                <a:rPr kumimoji="0" lang="en-US" altLang="zh-CN" sz="3200" b="1">
                  <a:solidFill>
                    <a:srgbClr val="3333CC"/>
                  </a:solidFill>
                </a:rPr>
                <a:t>X=(X</a:t>
              </a:r>
              <a:r>
                <a:rPr kumimoji="0" lang="en-US" altLang="zh-CN" sz="3200" b="1" baseline="-10000">
                  <a:solidFill>
                    <a:srgbClr val="3333CC"/>
                  </a:solidFill>
                </a:rPr>
                <a:t>1</a:t>
              </a:r>
              <a:r>
                <a:rPr kumimoji="0" lang="en-US" altLang="zh-CN" sz="3200" b="1">
                  <a:solidFill>
                    <a:srgbClr val="3333CC"/>
                  </a:solidFill>
                </a:rPr>
                <a:t>,X</a:t>
              </a:r>
              <a:r>
                <a:rPr kumimoji="0" lang="en-US" altLang="zh-CN" sz="3200" b="1" baseline="-10000">
                  <a:solidFill>
                    <a:srgbClr val="3333CC"/>
                  </a:solidFill>
                </a:rPr>
                <a:t>2</a:t>
              </a:r>
              <a:r>
                <a:rPr kumimoji="0" lang="en-US" altLang="zh-CN" sz="3200" b="1">
                  <a:solidFill>
                    <a:srgbClr val="3333CC"/>
                  </a:solidFill>
                </a:rPr>
                <a:t>,…,Xn),</a:t>
              </a:r>
              <a:r>
                <a:rPr kumimoji="0" lang="en-US" altLang="zh-CN" sz="3200" b="1">
                  <a:solidFill>
                    <a:srgbClr val="7A2828"/>
                  </a:solidFill>
                </a:rPr>
                <a:t> 0≤Xi≤1</a:t>
              </a:r>
              <a:r>
                <a:rPr kumimoji="0" lang="zh-CN" altLang="en-US" sz="3200" b="1">
                  <a:solidFill>
                    <a:srgbClr val="7A2828"/>
                  </a:solidFill>
                </a:rPr>
                <a:t>，</a:t>
              </a:r>
              <a:r>
                <a:rPr kumimoji="0" lang="en-US" altLang="zh-CN" sz="3200" b="1">
                  <a:solidFill>
                    <a:srgbClr val="7A2828"/>
                  </a:solidFill>
                </a:rPr>
                <a:t>1≤i≤n</a:t>
              </a:r>
              <a:r>
                <a:rPr kumimoji="0" lang="zh-CN" altLang="en-US" sz="3200" b="1">
                  <a:solidFill>
                    <a:srgbClr val="7A2828"/>
                  </a:solidFill>
                </a:rPr>
                <a:t>，</a:t>
              </a:r>
            </a:p>
            <a:p>
              <a:pPr>
                <a:lnSpc>
                  <a:spcPct val="120000"/>
                </a:lnSpc>
              </a:pPr>
              <a:r>
                <a:rPr kumimoji="0" lang="zh-CN" altLang="en-US" sz="3200" b="1">
                  <a:solidFill>
                    <a:srgbClr val="7A2828"/>
                  </a:solidFill>
                </a:rPr>
                <a:t>使的：                    且同时得到：</a:t>
              </a:r>
            </a:p>
          </p:txBody>
        </p:sp>
        <p:graphicFrame>
          <p:nvGraphicFramePr>
            <p:cNvPr id="4099" name="Object 18"/>
            <p:cNvGraphicFramePr>
              <a:graphicFrameLocks noChangeAspect="1"/>
            </p:cNvGraphicFramePr>
            <p:nvPr/>
          </p:nvGraphicFramePr>
          <p:xfrm>
            <a:off x="748" y="2387"/>
            <a:ext cx="1859" cy="704"/>
          </p:xfrm>
          <a:graphic>
            <a:graphicData uri="http://schemas.openxmlformats.org/presentationml/2006/ole">
              <p:oleObj spid="_x0000_s126979" name="公式" r:id="rId5" imgW="1218671" imgH="634725"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linds(horizontal)">
                                      <p:cBhvr>
                                        <p:cTn id="7" dur="500"/>
                                        <p:tgtEl>
                                          <p:spTgt spid="1003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2" name="AutoShape 10"/>
          <p:cNvSpPr>
            <a:spLocks noGrp="1" noChangeArrowheads="1"/>
          </p:cNvSpPr>
          <p:nvPr>
            <p:ph type="body" idx="4294967295"/>
          </p:nvPr>
        </p:nvSpPr>
        <p:spPr>
          <a:xfrm>
            <a:off x="215900" y="2708275"/>
            <a:ext cx="8748713" cy="4005263"/>
          </a:xfrm>
          <a:prstGeom prst="wedgeRoundRectCallout">
            <a:avLst>
              <a:gd name="adj1" fmla="val -39546"/>
              <a:gd name="adj2" fmla="val -33671"/>
              <a:gd name="adj3" fmla="val 16667"/>
            </a:avLst>
          </a:prstGeom>
          <a:noFill/>
        </p:spPr>
        <p:txBody>
          <a:bodyPr lIns="91429" tIns="45714" rIns="91429" bIns="45714">
            <a:normAutofit/>
          </a:bodyPr>
          <a:lstStyle/>
          <a:p>
            <a:pPr marL="369888" indent="-369888" defTabSz="987425" eaLnBrk="1" hangingPunct="1">
              <a:spcBef>
                <a:spcPct val="0"/>
              </a:spcBef>
              <a:buFont typeface="Wingdings" pitchFamily="2" charset="2"/>
              <a:buNone/>
            </a:pPr>
            <a:r>
              <a:rPr lang="en-US" altLang="zh-CN" sz="2800" b="1" dirty="0" smtClean="0">
                <a:latin typeface="Arial" pitchFamily="34" charset="0"/>
                <a:cs typeface="Arial" pitchFamily="34" charset="0"/>
              </a:rPr>
              <a:t>void Knapsack</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int</a:t>
            </a:r>
            <a:r>
              <a:rPr lang="en-US" altLang="zh-CN" sz="2400" b="1" dirty="0" smtClean="0">
                <a:latin typeface="Arial" pitchFamily="34" charset="0"/>
                <a:cs typeface="Arial" pitchFamily="34" charset="0"/>
              </a:rPr>
              <a:t> </a:t>
            </a:r>
            <a:r>
              <a:rPr lang="en-US" altLang="zh-CN" sz="2400" b="1" dirty="0" err="1" smtClean="0">
                <a:latin typeface="Arial" pitchFamily="34" charset="0"/>
                <a:cs typeface="Arial" pitchFamily="34" charset="0"/>
              </a:rPr>
              <a:t>n,float</a:t>
            </a:r>
            <a:r>
              <a:rPr lang="en-US" altLang="zh-CN" sz="2400" b="1" dirty="0" smtClean="0">
                <a:latin typeface="Arial" pitchFamily="34" charset="0"/>
                <a:cs typeface="Arial" pitchFamily="34" charset="0"/>
              </a:rPr>
              <a:t> </a:t>
            </a:r>
            <a:r>
              <a:rPr lang="en-US" altLang="zh-CN" sz="2400" b="1" dirty="0" err="1" smtClean="0">
                <a:latin typeface="Arial" pitchFamily="34" charset="0"/>
                <a:cs typeface="Arial" pitchFamily="34" charset="0"/>
              </a:rPr>
              <a:t>M,float</a:t>
            </a:r>
            <a:r>
              <a:rPr lang="en-US" altLang="zh-CN" sz="2400" b="1" dirty="0" smtClean="0">
                <a:latin typeface="Arial" pitchFamily="34" charset="0"/>
                <a:cs typeface="Arial" pitchFamily="34" charset="0"/>
              </a:rPr>
              <a:t> v[],float w[],float x[])</a:t>
            </a:r>
          </a:p>
          <a:p>
            <a:pPr marL="369888" indent="-369888" defTabSz="987425" eaLnBrk="1" hangingPunct="1">
              <a:spcBef>
                <a:spcPct val="0"/>
              </a:spcBef>
              <a:buFont typeface="Wingdings" pitchFamily="2" charset="2"/>
              <a:buNone/>
            </a:pPr>
            <a:r>
              <a:rPr lang="en-US" altLang="zh-CN" sz="2800" b="1" dirty="0" smtClean="0">
                <a:latin typeface="Arial" pitchFamily="34" charset="0"/>
                <a:cs typeface="Arial" pitchFamily="34" charset="0"/>
              </a:rPr>
              <a:t>{Sort(</a:t>
            </a:r>
            <a:r>
              <a:rPr lang="en-US" altLang="zh-CN" sz="2800" b="1" dirty="0" err="1" smtClean="0">
                <a:latin typeface="Arial" pitchFamily="34" charset="0"/>
                <a:cs typeface="Arial" pitchFamily="34" charset="0"/>
              </a:rPr>
              <a:t>n,v,w</a:t>
            </a:r>
            <a:r>
              <a:rPr lang="en-US" altLang="zh-CN" sz="2800" b="1" dirty="0" smtClean="0">
                <a:latin typeface="Arial" pitchFamily="34" charset="0"/>
                <a:cs typeface="Arial" pitchFamily="34" charset="0"/>
              </a:rPr>
              <a:t>);</a:t>
            </a:r>
          </a:p>
          <a:p>
            <a:pPr marL="369888" indent="-369888" defTabSz="987425" eaLnBrk="1" hangingPunct="1">
              <a:spcBef>
                <a:spcPct val="0"/>
              </a:spcBef>
              <a:buFont typeface="Wingdings" pitchFamily="2" charset="2"/>
              <a:buNone/>
            </a:pPr>
            <a:r>
              <a:rPr lang="en-US" altLang="zh-CN" sz="2800" b="1" dirty="0" smtClean="0">
                <a:latin typeface="Arial" pitchFamily="34" charset="0"/>
                <a:cs typeface="Arial" pitchFamily="34" charset="0"/>
              </a:rPr>
              <a:t>  for (</a:t>
            </a:r>
            <a:r>
              <a:rPr lang="en-US" altLang="zh-CN" sz="2800" b="1" dirty="0" err="1" smtClean="0">
                <a:latin typeface="Arial" pitchFamily="34" charset="0"/>
                <a:cs typeface="Arial" pitchFamily="34" charset="0"/>
              </a:rPr>
              <a:t>i</a:t>
            </a:r>
            <a:r>
              <a:rPr lang="en-US" altLang="zh-CN" sz="2800" b="1" dirty="0" smtClean="0">
                <a:latin typeface="Arial" pitchFamily="34" charset="0"/>
                <a:cs typeface="Arial" pitchFamily="34" charset="0"/>
              </a:rPr>
              <a:t>=1;i&lt;=</a:t>
            </a:r>
            <a:r>
              <a:rPr lang="en-US" altLang="zh-CN" sz="2800" b="1" dirty="0" err="1" smtClean="0">
                <a:latin typeface="Arial" pitchFamily="34" charset="0"/>
                <a:cs typeface="Arial" pitchFamily="34" charset="0"/>
              </a:rPr>
              <a:t>n;i</a:t>
            </a:r>
            <a:r>
              <a:rPr lang="en-US" altLang="zh-CN" sz="2800" b="1" dirty="0" smtClean="0">
                <a:latin typeface="Arial" pitchFamily="34" charset="0"/>
                <a:cs typeface="Arial" pitchFamily="34" charset="0"/>
              </a:rPr>
              <a:t>++) x[</a:t>
            </a:r>
            <a:r>
              <a:rPr lang="en-US" altLang="zh-CN" sz="2800" b="1" dirty="0" err="1" smtClean="0">
                <a:latin typeface="Arial" pitchFamily="34" charset="0"/>
                <a:cs typeface="Arial" pitchFamily="34" charset="0"/>
              </a:rPr>
              <a:t>i</a:t>
            </a:r>
            <a:r>
              <a:rPr lang="en-US" altLang="zh-CN" sz="2800" b="1" dirty="0" smtClean="0">
                <a:latin typeface="Arial" pitchFamily="34" charset="0"/>
                <a:cs typeface="Arial" pitchFamily="34" charset="0"/>
              </a:rPr>
              <a:t>]=0;</a:t>
            </a:r>
          </a:p>
          <a:p>
            <a:pPr marL="369888" indent="-369888" defTabSz="987425" eaLnBrk="1" hangingPunct="1">
              <a:spcBef>
                <a:spcPct val="0"/>
              </a:spcBef>
              <a:buFont typeface="Wingdings" pitchFamily="2" charset="2"/>
              <a:buNone/>
            </a:pPr>
            <a:r>
              <a:rPr lang="en-US" altLang="zh-CN" sz="2800" b="1" dirty="0" smtClean="0">
                <a:latin typeface="Arial" pitchFamily="34" charset="0"/>
                <a:cs typeface="Arial" pitchFamily="34" charset="0"/>
              </a:rPr>
              <a:t>  c=M;</a:t>
            </a:r>
          </a:p>
          <a:p>
            <a:pPr marL="369888" indent="-369888" defTabSz="987425" eaLnBrk="1" hangingPunct="1">
              <a:spcBef>
                <a:spcPct val="0"/>
              </a:spcBef>
              <a:buFont typeface="Wingdings" pitchFamily="2" charset="2"/>
              <a:buNone/>
            </a:pPr>
            <a:r>
              <a:rPr lang="en-US" altLang="zh-CN" sz="2800" b="1" dirty="0" smtClean="0">
                <a:latin typeface="Arial" pitchFamily="34" charset="0"/>
                <a:cs typeface="Arial" pitchFamily="34" charset="0"/>
              </a:rPr>
              <a:t>  for (</a:t>
            </a:r>
            <a:r>
              <a:rPr lang="en-US" altLang="zh-CN" sz="2800" b="1" dirty="0" err="1" smtClean="0">
                <a:latin typeface="Arial" pitchFamily="34" charset="0"/>
                <a:cs typeface="Arial" pitchFamily="34" charset="0"/>
              </a:rPr>
              <a:t>i</a:t>
            </a:r>
            <a:r>
              <a:rPr lang="en-US" altLang="zh-CN" sz="2800" b="1" dirty="0" smtClean="0">
                <a:latin typeface="Arial" pitchFamily="34" charset="0"/>
                <a:cs typeface="Arial" pitchFamily="34" charset="0"/>
              </a:rPr>
              <a:t>=1;i&lt;=</a:t>
            </a:r>
            <a:r>
              <a:rPr lang="en-US" altLang="zh-CN" sz="2800" b="1" dirty="0" err="1" smtClean="0">
                <a:latin typeface="Arial" pitchFamily="34" charset="0"/>
                <a:cs typeface="Arial" pitchFamily="34" charset="0"/>
              </a:rPr>
              <a:t>n;i</a:t>
            </a:r>
            <a:r>
              <a:rPr lang="en-US" altLang="zh-CN" sz="2800" b="1" dirty="0" smtClean="0">
                <a:latin typeface="Arial" pitchFamily="34" charset="0"/>
                <a:cs typeface="Arial" pitchFamily="34" charset="0"/>
              </a:rPr>
              <a:t>++)</a:t>
            </a:r>
          </a:p>
          <a:p>
            <a:pPr marL="369888" indent="-369888" defTabSz="987425" eaLnBrk="1" hangingPunct="1">
              <a:spcBef>
                <a:spcPct val="0"/>
              </a:spcBef>
              <a:buFont typeface="Wingdings" pitchFamily="2" charset="2"/>
              <a:buNone/>
            </a:pPr>
            <a:r>
              <a:rPr lang="en-US" altLang="zh-CN" sz="2800" b="1" dirty="0" smtClean="0">
                <a:latin typeface="Arial" pitchFamily="34" charset="0"/>
                <a:cs typeface="Arial" pitchFamily="34" charset="0"/>
              </a:rPr>
              <a:t>   { if (w[</a:t>
            </a:r>
            <a:r>
              <a:rPr lang="en-US" altLang="zh-CN" sz="2800" b="1" dirty="0" err="1" smtClean="0">
                <a:latin typeface="Arial" pitchFamily="34" charset="0"/>
                <a:cs typeface="Arial" pitchFamily="34" charset="0"/>
              </a:rPr>
              <a:t>i</a:t>
            </a:r>
            <a:r>
              <a:rPr lang="en-US" altLang="zh-CN" sz="2800" b="1" dirty="0" smtClean="0">
                <a:latin typeface="Arial" pitchFamily="34" charset="0"/>
                <a:cs typeface="Arial" pitchFamily="34" charset="0"/>
              </a:rPr>
              <a:t>]&gt;c) break;</a:t>
            </a:r>
          </a:p>
          <a:p>
            <a:pPr marL="369888" indent="-369888" defTabSz="987425" eaLnBrk="1" hangingPunct="1">
              <a:spcBef>
                <a:spcPct val="0"/>
              </a:spcBef>
              <a:buFont typeface="Wingdings" pitchFamily="2" charset="2"/>
              <a:buNone/>
            </a:pPr>
            <a:r>
              <a:rPr lang="en-US" altLang="zh-CN" sz="2800" b="1" dirty="0" smtClean="0">
                <a:latin typeface="Arial" pitchFamily="34" charset="0"/>
                <a:cs typeface="Arial" pitchFamily="34" charset="0"/>
              </a:rPr>
              <a:t>        x[</a:t>
            </a:r>
            <a:r>
              <a:rPr lang="en-US" altLang="zh-CN" sz="2800" b="1" dirty="0" err="1" smtClean="0">
                <a:latin typeface="Arial" pitchFamily="34" charset="0"/>
                <a:cs typeface="Arial" pitchFamily="34" charset="0"/>
              </a:rPr>
              <a:t>i</a:t>
            </a:r>
            <a:r>
              <a:rPr lang="en-US" altLang="zh-CN" sz="2800" b="1" dirty="0" smtClean="0">
                <a:latin typeface="Arial" pitchFamily="34" charset="0"/>
                <a:cs typeface="Arial" pitchFamily="34" charset="0"/>
              </a:rPr>
              <a:t>]=1; c-=w[</a:t>
            </a:r>
            <a:r>
              <a:rPr lang="en-US" altLang="zh-CN" sz="2800" b="1" dirty="0" err="1" smtClean="0">
                <a:latin typeface="Arial" pitchFamily="34" charset="0"/>
                <a:cs typeface="Arial" pitchFamily="34" charset="0"/>
              </a:rPr>
              <a:t>i</a:t>
            </a:r>
            <a:r>
              <a:rPr lang="en-US" altLang="zh-CN" sz="2800" b="1" dirty="0" smtClean="0">
                <a:latin typeface="Arial" pitchFamily="34" charset="0"/>
                <a:cs typeface="Arial" pitchFamily="34" charset="0"/>
              </a:rPr>
              <a:t>];    }</a:t>
            </a:r>
          </a:p>
          <a:p>
            <a:pPr marL="369888" indent="-369888" defTabSz="987425" eaLnBrk="1" hangingPunct="1">
              <a:spcBef>
                <a:spcPct val="0"/>
              </a:spcBef>
              <a:buFont typeface="Wingdings" pitchFamily="2" charset="2"/>
              <a:buNone/>
            </a:pPr>
            <a:r>
              <a:rPr lang="en-US" altLang="zh-CN" sz="2800" b="1" dirty="0" smtClean="0">
                <a:latin typeface="Arial" pitchFamily="34" charset="0"/>
                <a:cs typeface="Arial" pitchFamily="34" charset="0"/>
              </a:rPr>
              <a:t>      if (</a:t>
            </a:r>
            <a:r>
              <a:rPr lang="en-US" altLang="zh-CN" sz="2800" b="1" dirty="0" err="1" smtClean="0">
                <a:latin typeface="Arial" pitchFamily="34" charset="0"/>
                <a:cs typeface="Arial" pitchFamily="34" charset="0"/>
              </a:rPr>
              <a:t>i</a:t>
            </a:r>
            <a:r>
              <a:rPr lang="en-US" altLang="zh-CN" sz="2800" b="1" dirty="0" smtClean="0">
                <a:latin typeface="Arial" pitchFamily="34" charset="0"/>
                <a:cs typeface="Arial" pitchFamily="34" charset="0"/>
              </a:rPr>
              <a:t>&lt;=n) x[</a:t>
            </a:r>
            <a:r>
              <a:rPr lang="en-US" altLang="zh-CN" sz="2800" b="1" dirty="0" err="1" smtClean="0">
                <a:latin typeface="Arial" pitchFamily="34" charset="0"/>
                <a:cs typeface="Arial" pitchFamily="34" charset="0"/>
              </a:rPr>
              <a:t>i</a:t>
            </a:r>
            <a:r>
              <a:rPr lang="en-US" altLang="zh-CN" sz="2800" b="1" dirty="0" smtClean="0">
                <a:latin typeface="Arial" pitchFamily="34" charset="0"/>
                <a:cs typeface="Arial" pitchFamily="34" charset="0"/>
              </a:rPr>
              <a:t>]=c/w[</a:t>
            </a:r>
            <a:r>
              <a:rPr lang="en-US" altLang="zh-CN" sz="2800" b="1" dirty="0" err="1" smtClean="0">
                <a:latin typeface="Arial" pitchFamily="34" charset="0"/>
                <a:cs typeface="Arial" pitchFamily="34" charset="0"/>
              </a:rPr>
              <a:t>i</a:t>
            </a:r>
            <a:r>
              <a:rPr lang="en-US" altLang="zh-CN" sz="2800" b="1" dirty="0" smtClean="0">
                <a:latin typeface="Arial" pitchFamily="34" charset="0"/>
                <a:cs typeface="Arial" pitchFamily="34" charset="0"/>
              </a:rPr>
              <a:t>]; }</a:t>
            </a:r>
          </a:p>
        </p:txBody>
      </p:sp>
      <p:sp>
        <p:nvSpPr>
          <p:cNvPr id="387088" name="AutoShape 16"/>
          <p:cNvSpPr>
            <a:spLocks noChangeArrowheads="1"/>
          </p:cNvSpPr>
          <p:nvPr/>
        </p:nvSpPr>
        <p:spPr bwMode="auto">
          <a:xfrm flipV="1">
            <a:off x="4356100" y="3716338"/>
            <a:ext cx="4608513" cy="2735262"/>
          </a:xfrm>
          <a:prstGeom prst="wedgeRoundRectCallout">
            <a:avLst>
              <a:gd name="adj1" fmla="val -92648"/>
              <a:gd name="adj2" fmla="val 50870"/>
              <a:gd name="adj3" fmla="val 16667"/>
            </a:avLst>
          </a:prstGeom>
          <a:solidFill>
            <a:srgbClr val="FFFF99"/>
          </a:solidFill>
          <a:ln w="50800" algn="ctr">
            <a:solidFill>
              <a:srgbClr val="FFFF00"/>
            </a:solidFill>
            <a:miter lim="800000"/>
            <a:headEnd/>
            <a:tailEnd/>
          </a:ln>
        </p:spPr>
        <p:txBody>
          <a:bodyPr rot="10800000" lIns="91429" tIns="45714" rIns="91429" bIns="45714"/>
          <a:lstStyle/>
          <a:p>
            <a:r>
              <a:rPr kumimoji="0" lang="zh-CN" altLang="en-US" sz="2400" b="1" dirty="0">
                <a:solidFill>
                  <a:srgbClr val="000066"/>
                </a:solidFill>
                <a:latin typeface="Arial" charset="0"/>
              </a:rPr>
              <a:t>算法的主要计算时间在于将各种物品依其单位重量的价值从大到小排序。因此，算法的计算时间上界为 </a:t>
            </a:r>
            <a:r>
              <a:rPr kumimoji="0" lang="en-US" altLang="zh-CN" sz="2400" b="1" dirty="0">
                <a:solidFill>
                  <a:srgbClr val="000066"/>
                </a:solidFill>
                <a:latin typeface="Arial" charset="0"/>
              </a:rPr>
              <a:t>O(</a:t>
            </a:r>
            <a:r>
              <a:rPr kumimoji="0" lang="en-US" altLang="zh-CN" sz="2400" b="1" dirty="0" err="1">
                <a:solidFill>
                  <a:srgbClr val="000066"/>
                </a:solidFill>
                <a:latin typeface="Arial" charset="0"/>
              </a:rPr>
              <a:t>nlogn</a:t>
            </a:r>
            <a:r>
              <a:rPr kumimoji="0" lang="en-US" altLang="zh-CN" sz="2400" b="1" dirty="0">
                <a:solidFill>
                  <a:srgbClr val="000066"/>
                </a:solidFill>
                <a:latin typeface="Arial" charset="0"/>
              </a:rPr>
              <a:t>)</a:t>
            </a:r>
            <a:r>
              <a:rPr kumimoji="0" lang="zh-CN" altLang="en-US" sz="2400" b="1" dirty="0">
                <a:solidFill>
                  <a:srgbClr val="000066"/>
                </a:solidFill>
                <a:latin typeface="Arial" charset="0"/>
              </a:rPr>
              <a:t>。</a:t>
            </a:r>
          </a:p>
          <a:p>
            <a:r>
              <a:rPr kumimoji="0" lang="zh-CN" altLang="en-US" sz="2400" b="1" dirty="0">
                <a:solidFill>
                  <a:srgbClr val="000066"/>
                </a:solidFill>
                <a:latin typeface="Arial" charset="0"/>
              </a:rPr>
              <a:t>为证明算法的正确性，还应证明背包问题具有贪心选择性质</a:t>
            </a:r>
            <a:r>
              <a:rPr kumimoji="0" lang="zh-CN" altLang="en-US" sz="2400" dirty="0">
                <a:solidFill>
                  <a:srgbClr val="000066"/>
                </a:solidFill>
                <a:latin typeface="Arial" charset="0"/>
              </a:rPr>
              <a:t>。</a:t>
            </a:r>
          </a:p>
        </p:txBody>
      </p:sp>
      <p:sp>
        <p:nvSpPr>
          <p:cNvPr id="79876" name="Rectangle 9"/>
          <p:cNvSpPr>
            <a:spLocks noChangeArrowheads="1"/>
          </p:cNvSpPr>
          <p:nvPr/>
        </p:nvSpPr>
        <p:spPr bwMode="auto">
          <a:xfrm>
            <a:off x="430213" y="549275"/>
            <a:ext cx="8713787" cy="2238375"/>
          </a:xfrm>
          <a:prstGeom prst="rect">
            <a:avLst/>
          </a:prstGeom>
          <a:noFill/>
          <a:ln w="50800" algn="ctr">
            <a:noFill/>
            <a:miter lim="800000"/>
            <a:headEnd/>
            <a:tailEnd/>
          </a:ln>
        </p:spPr>
        <p:txBody>
          <a:bodyPr lIns="91429" tIns="45714" rIns="91429" bIns="45714" anchor="ctr">
            <a:spAutoFit/>
          </a:bodyPr>
          <a:lstStyle/>
          <a:p>
            <a:pPr indent="280988">
              <a:lnSpc>
                <a:spcPct val="110000"/>
              </a:lnSpc>
            </a:pPr>
            <a:r>
              <a:rPr lang="zh-CN" altLang="en-US" sz="3200" b="1" dirty="0">
                <a:solidFill>
                  <a:srgbClr val="000066"/>
                </a:solidFill>
                <a:latin typeface="Arial" charset="0"/>
              </a:rPr>
              <a:t>对于背包问题可用如下贪心法求解</a:t>
            </a:r>
            <a:r>
              <a:rPr lang="en-US" altLang="zh-CN" sz="3200" b="1" dirty="0">
                <a:solidFill>
                  <a:srgbClr val="000066"/>
                </a:solidFill>
                <a:latin typeface="Arial" charset="0"/>
              </a:rPr>
              <a:t>:</a:t>
            </a:r>
            <a:endParaRPr lang="en-US" altLang="zh-CN" sz="3200" dirty="0">
              <a:solidFill>
                <a:srgbClr val="000066"/>
              </a:solidFill>
              <a:latin typeface="Arial" charset="0"/>
            </a:endParaRPr>
          </a:p>
          <a:p>
            <a:pPr indent="280988">
              <a:lnSpc>
                <a:spcPct val="110000"/>
              </a:lnSpc>
            </a:pPr>
            <a:r>
              <a:rPr lang="en-US" altLang="zh-CN" sz="3200" b="1" dirty="0">
                <a:solidFill>
                  <a:srgbClr val="000066"/>
                </a:solidFill>
                <a:latin typeface="Arial" charset="0"/>
              </a:rPr>
              <a:t> 1.</a:t>
            </a:r>
            <a:r>
              <a:rPr lang="zh-CN" altLang="en-US" sz="3200" b="1" dirty="0">
                <a:solidFill>
                  <a:srgbClr val="000066"/>
                </a:solidFill>
                <a:latin typeface="Arial" charset="0"/>
              </a:rPr>
              <a:t>先求每件物品的单位重量价值</a:t>
            </a:r>
            <a:r>
              <a:rPr lang="en-US" altLang="zh-CN" sz="3200" b="1" dirty="0">
                <a:solidFill>
                  <a:srgbClr val="000066"/>
                </a:solidFill>
                <a:latin typeface="Arial" charset="0"/>
              </a:rPr>
              <a:t>:</a:t>
            </a:r>
            <a:r>
              <a:rPr lang="en-US" altLang="zh-CN" sz="3200" b="1" dirty="0">
                <a:solidFill>
                  <a:srgbClr val="000066"/>
                </a:solidFill>
              </a:rPr>
              <a:t> Vi/</a:t>
            </a:r>
            <a:r>
              <a:rPr lang="en-US" altLang="zh-CN" sz="3200" b="1" dirty="0" err="1">
                <a:solidFill>
                  <a:srgbClr val="000066"/>
                </a:solidFill>
              </a:rPr>
              <a:t>Wi</a:t>
            </a:r>
            <a:r>
              <a:rPr lang="zh-CN" altLang="en-US" sz="3200" b="1" dirty="0">
                <a:solidFill>
                  <a:srgbClr val="000066"/>
                </a:solidFill>
                <a:latin typeface="Arial" charset="0"/>
              </a:rPr>
              <a:t>；</a:t>
            </a:r>
            <a:endParaRPr lang="zh-CN" altLang="en-US" sz="3200" dirty="0">
              <a:solidFill>
                <a:srgbClr val="000066"/>
              </a:solidFill>
              <a:latin typeface="Arial" charset="0"/>
            </a:endParaRPr>
          </a:p>
          <a:p>
            <a:pPr indent="280988">
              <a:lnSpc>
                <a:spcPct val="110000"/>
              </a:lnSpc>
            </a:pPr>
            <a:r>
              <a:rPr lang="zh-CN" altLang="en-US" sz="3200" b="1" dirty="0">
                <a:solidFill>
                  <a:srgbClr val="000066"/>
                </a:solidFill>
                <a:latin typeface="Arial" charset="0"/>
              </a:rPr>
              <a:t> </a:t>
            </a:r>
            <a:r>
              <a:rPr lang="en-US" altLang="zh-CN" sz="3200" b="1" dirty="0">
                <a:solidFill>
                  <a:srgbClr val="000066"/>
                </a:solidFill>
                <a:latin typeface="Arial" charset="0"/>
              </a:rPr>
              <a:t>2.</a:t>
            </a:r>
            <a:r>
              <a:rPr lang="zh-CN" altLang="en-US" sz="3200" b="1" dirty="0">
                <a:solidFill>
                  <a:srgbClr val="000066"/>
                </a:solidFill>
                <a:latin typeface="Arial" charset="0"/>
              </a:rPr>
              <a:t>按单位重量价值由高向低选装物品，直至装满包。</a:t>
            </a:r>
            <a:r>
              <a:rPr lang="zh-CN" altLang="en-US" sz="3200" b="1" dirty="0">
                <a:solidFill>
                  <a:srgbClr val="7A2828"/>
                </a:solidFill>
                <a:latin typeface="Arial" charset="0"/>
              </a:rPr>
              <a:t>其算法如下：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7082">
                                            <p:txEl>
                                              <p:pRg st="0" end="0"/>
                                            </p:txEl>
                                          </p:spTgt>
                                        </p:tgtEl>
                                        <p:attrNameLst>
                                          <p:attrName>style.visibility</p:attrName>
                                        </p:attrNameLst>
                                      </p:cBhvr>
                                      <p:to>
                                        <p:strVal val="visible"/>
                                      </p:to>
                                    </p:set>
                                    <p:animEffect transition="in" filter="wipe(up)">
                                      <p:cBhvr>
                                        <p:cTn id="7" dur="500"/>
                                        <p:tgtEl>
                                          <p:spTgt spid="38708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7082">
                                            <p:txEl>
                                              <p:pRg st="1" end="1"/>
                                            </p:txEl>
                                          </p:spTgt>
                                        </p:tgtEl>
                                        <p:attrNameLst>
                                          <p:attrName>style.visibility</p:attrName>
                                        </p:attrNameLst>
                                      </p:cBhvr>
                                      <p:to>
                                        <p:strVal val="visible"/>
                                      </p:to>
                                    </p:set>
                                    <p:animEffect transition="in" filter="wipe(up)">
                                      <p:cBhvr>
                                        <p:cTn id="10" dur="500"/>
                                        <p:tgtEl>
                                          <p:spTgt spid="38708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87082">
                                            <p:txEl>
                                              <p:pRg st="2" end="2"/>
                                            </p:txEl>
                                          </p:spTgt>
                                        </p:tgtEl>
                                        <p:attrNameLst>
                                          <p:attrName>style.visibility</p:attrName>
                                        </p:attrNameLst>
                                      </p:cBhvr>
                                      <p:to>
                                        <p:strVal val="visible"/>
                                      </p:to>
                                    </p:set>
                                    <p:animEffect transition="in" filter="wipe(up)">
                                      <p:cBhvr>
                                        <p:cTn id="13" dur="500"/>
                                        <p:tgtEl>
                                          <p:spTgt spid="387082">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87082">
                                            <p:txEl>
                                              <p:pRg st="3" end="3"/>
                                            </p:txEl>
                                          </p:spTgt>
                                        </p:tgtEl>
                                        <p:attrNameLst>
                                          <p:attrName>style.visibility</p:attrName>
                                        </p:attrNameLst>
                                      </p:cBhvr>
                                      <p:to>
                                        <p:strVal val="visible"/>
                                      </p:to>
                                    </p:set>
                                    <p:animEffect transition="in" filter="wipe(up)">
                                      <p:cBhvr>
                                        <p:cTn id="16" dur="500"/>
                                        <p:tgtEl>
                                          <p:spTgt spid="387082">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87082">
                                            <p:txEl>
                                              <p:pRg st="4" end="4"/>
                                            </p:txEl>
                                          </p:spTgt>
                                        </p:tgtEl>
                                        <p:attrNameLst>
                                          <p:attrName>style.visibility</p:attrName>
                                        </p:attrNameLst>
                                      </p:cBhvr>
                                      <p:to>
                                        <p:strVal val="visible"/>
                                      </p:to>
                                    </p:set>
                                    <p:animEffect transition="in" filter="wipe(up)">
                                      <p:cBhvr>
                                        <p:cTn id="19" dur="500"/>
                                        <p:tgtEl>
                                          <p:spTgt spid="387082">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87082">
                                            <p:txEl>
                                              <p:pRg st="5" end="5"/>
                                            </p:txEl>
                                          </p:spTgt>
                                        </p:tgtEl>
                                        <p:attrNameLst>
                                          <p:attrName>style.visibility</p:attrName>
                                        </p:attrNameLst>
                                      </p:cBhvr>
                                      <p:to>
                                        <p:strVal val="visible"/>
                                      </p:to>
                                    </p:set>
                                    <p:animEffect transition="in" filter="wipe(up)">
                                      <p:cBhvr>
                                        <p:cTn id="22" dur="500"/>
                                        <p:tgtEl>
                                          <p:spTgt spid="387082">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87082">
                                            <p:txEl>
                                              <p:pRg st="6" end="6"/>
                                            </p:txEl>
                                          </p:spTgt>
                                        </p:tgtEl>
                                        <p:attrNameLst>
                                          <p:attrName>style.visibility</p:attrName>
                                        </p:attrNameLst>
                                      </p:cBhvr>
                                      <p:to>
                                        <p:strVal val="visible"/>
                                      </p:to>
                                    </p:set>
                                    <p:animEffect transition="in" filter="wipe(up)">
                                      <p:cBhvr>
                                        <p:cTn id="25" dur="500"/>
                                        <p:tgtEl>
                                          <p:spTgt spid="387082">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87082">
                                            <p:txEl>
                                              <p:pRg st="7" end="7"/>
                                            </p:txEl>
                                          </p:spTgt>
                                        </p:tgtEl>
                                        <p:attrNameLst>
                                          <p:attrName>style.visibility</p:attrName>
                                        </p:attrNameLst>
                                      </p:cBhvr>
                                      <p:to>
                                        <p:strVal val="visible"/>
                                      </p:to>
                                    </p:set>
                                    <p:animEffect transition="in" filter="wipe(up)">
                                      <p:cBhvr>
                                        <p:cTn id="28" dur="500"/>
                                        <p:tgtEl>
                                          <p:spTgt spid="38708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387088"/>
                                        </p:tgtEl>
                                        <p:attrNameLst>
                                          <p:attrName>style.visibility</p:attrName>
                                        </p:attrNameLst>
                                      </p:cBhvr>
                                      <p:to>
                                        <p:strVal val="visible"/>
                                      </p:to>
                                    </p:set>
                                    <p:animEffect transition="in" filter="wipe(right)">
                                      <p:cBhvr>
                                        <p:cTn id="33" dur="500"/>
                                        <p:tgtEl>
                                          <p:spTgt spid="387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2" grpId="0" build="allAtOnce"/>
      <p:bldP spid="387088"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11"/>
          <p:cNvSpPr txBox="1">
            <a:spLocks noChangeArrowheads="1"/>
          </p:cNvSpPr>
          <p:nvPr/>
        </p:nvSpPr>
        <p:spPr bwMode="auto">
          <a:xfrm>
            <a:off x="468313" y="476250"/>
            <a:ext cx="8496300" cy="2847975"/>
          </a:xfrm>
          <a:prstGeom prst="rect">
            <a:avLst/>
          </a:prstGeom>
          <a:noFill/>
          <a:ln w="6350" algn="ctr">
            <a:noFill/>
            <a:miter lim="800000"/>
            <a:headEnd/>
            <a:tailEnd/>
          </a:ln>
        </p:spPr>
        <p:txBody>
          <a:bodyPr>
            <a:spAutoFit/>
          </a:bodyPr>
          <a:lstStyle/>
          <a:p>
            <a:pPr>
              <a:lnSpc>
                <a:spcPct val="110000"/>
              </a:lnSpc>
              <a:spcBef>
                <a:spcPct val="15000"/>
              </a:spcBef>
            </a:pPr>
            <a:r>
              <a:rPr lang="en-US" altLang="zh-CN" sz="3200" b="1">
                <a:solidFill>
                  <a:srgbClr val="3333CC"/>
                </a:solidFill>
                <a:latin typeface="宋体" charset="-122"/>
              </a:rPr>
              <a:t>0-1</a:t>
            </a:r>
            <a:r>
              <a:rPr lang="zh-CN" altLang="en-US" sz="3200" b="1">
                <a:solidFill>
                  <a:srgbClr val="3333CC"/>
                </a:solidFill>
                <a:latin typeface="宋体" charset="-122"/>
              </a:rPr>
              <a:t>背包问题：</a:t>
            </a:r>
          </a:p>
          <a:p>
            <a:pPr>
              <a:lnSpc>
                <a:spcPct val="110000"/>
              </a:lnSpc>
              <a:spcBef>
                <a:spcPct val="15000"/>
              </a:spcBef>
            </a:pPr>
            <a:r>
              <a:rPr kumimoji="0" lang="zh-CN" altLang="en-US" sz="3200" b="1">
                <a:solidFill>
                  <a:srgbClr val="7A2828"/>
                </a:solidFill>
                <a:latin typeface="宋体" charset="-122"/>
              </a:rPr>
              <a:t>   给定</a:t>
            </a:r>
            <a:r>
              <a:rPr kumimoji="0" lang="en-US" altLang="zh-CN" sz="3200" b="1">
                <a:solidFill>
                  <a:srgbClr val="7A2828"/>
                </a:solidFill>
                <a:latin typeface="宋体" charset="-122"/>
              </a:rPr>
              <a:t>n</a:t>
            </a:r>
            <a:r>
              <a:rPr kumimoji="0" lang="zh-CN" altLang="en-US" sz="3200" b="1">
                <a:solidFill>
                  <a:srgbClr val="7A2828"/>
                </a:solidFill>
                <a:latin typeface="宋体" charset="-122"/>
              </a:rPr>
              <a:t>种物品和一背包，已知背包的容量为</a:t>
            </a:r>
            <a:r>
              <a:rPr kumimoji="0" lang="en-US" altLang="zh-CN" sz="3200" b="1">
                <a:solidFill>
                  <a:srgbClr val="7A2828"/>
                </a:solidFill>
                <a:latin typeface="宋体" charset="-122"/>
              </a:rPr>
              <a:t>C</a:t>
            </a:r>
            <a:r>
              <a:rPr kumimoji="0" lang="zh-CN" altLang="en-US" sz="3200" b="1">
                <a:solidFill>
                  <a:srgbClr val="7A2828"/>
                </a:solidFill>
                <a:latin typeface="宋体" charset="-122"/>
              </a:rPr>
              <a:t>，物品</a:t>
            </a:r>
            <a:r>
              <a:rPr kumimoji="0" lang="en-US" altLang="zh-CN" sz="3200" b="1">
                <a:solidFill>
                  <a:srgbClr val="7A2828"/>
                </a:solidFill>
                <a:latin typeface="宋体" charset="-122"/>
              </a:rPr>
              <a:t>i</a:t>
            </a:r>
            <a:r>
              <a:rPr kumimoji="0" lang="zh-CN" altLang="en-US" sz="3200" b="1">
                <a:solidFill>
                  <a:srgbClr val="7A2828"/>
                </a:solidFill>
                <a:latin typeface="宋体" charset="-122"/>
              </a:rPr>
              <a:t>的重量</a:t>
            </a:r>
            <a:r>
              <a:rPr kumimoji="0" lang="en-US" altLang="zh-CN" sz="3200" b="1">
                <a:solidFill>
                  <a:srgbClr val="7A2828"/>
                </a:solidFill>
                <a:latin typeface="宋体" charset="-122"/>
              </a:rPr>
              <a:t>w</a:t>
            </a:r>
            <a:r>
              <a:rPr kumimoji="0" lang="en-US" altLang="zh-CN" sz="3200" b="1" baseline="-25000">
                <a:solidFill>
                  <a:srgbClr val="7A2828"/>
                </a:solidFill>
                <a:latin typeface="宋体" charset="-122"/>
              </a:rPr>
              <a:t>i</a:t>
            </a:r>
            <a:r>
              <a:rPr kumimoji="0" lang="zh-CN" altLang="en-US" sz="3200" b="1">
                <a:solidFill>
                  <a:srgbClr val="7A2828"/>
                </a:solidFill>
                <a:latin typeface="宋体" charset="-122"/>
              </a:rPr>
              <a:t>及价值</a:t>
            </a:r>
            <a:r>
              <a:rPr kumimoji="0" lang="en-US" altLang="zh-CN" sz="3200" b="1">
                <a:solidFill>
                  <a:srgbClr val="7A2828"/>
                </a:solidFill>
                <a:latin typeface="宋体" charset="-122"/>
              </a:rPr>
              <a:t>v</a:t>
            </a:r>
            <a:r>
              <a:rPr kumimoji="0" lang="en-US" altLang="zh-CN" sz="3200" b="1" baseline="-25000">
                <a:solidFill>
                  <a:srgbClr val="7A2828"/>
                </a:solidFill>
                <a:latin typeface="宋体" charset="-122"/>
              </a:rPr>
              <a:t>i</a:t>
            </a:r>
            <a:r>
              <a:rPr kumimoji="0" lang="zh-CN" altLang="en-US" sz="3200" b="1">
                <a:solidFill>
                  <a:srgbClr val="7A2828"/>
                </a:solidFill>
                <a:latin typeface="宋体" charset="-122"/>
              </a:rPr>
              <a:t>，每个物品均不可拆分。现要求解如何选择装入物品，使得背包中物品的总价值最大</a:t>
            </a:r>
            <a:r>
              <a:rPr kumimoji="0" lang="en-US" altLang="zh-CN" sz="3200" b="1">
                <a:solidFill>
                  <a:srgbClr val="7A2828"/>
                </a:solidFill>
                <a:latin typeface="宋体" charset="-122"/>
              </a:rPr>
              <a:t>?  </a:t>
            </a:r>
          </a:p>
        </p:txBody>
      </p:sp>
      <p:grpSp>
        <p:nvGrpSpPr>
          <p:cNvPr id="2" name="Group 12"/>
          <p:cNvGrpSpPr>
            <a:grpSpLocks/>
          </p:cNvGrpSpPr>
          <p:nvPr/>
        </p:nvGrpSpPr>
        <p:grpSpPr bwMode="auto">
          <a:xfrm>
            <a:off x="468313" y="3429000"/>
            <a:ext cx="9144000" cy="2160588"/>
            <a:chOff x="0" y="1752"/>
            <a:chExt cx="5760" cy="1361"/>
          </a:xfrm>
        </p:grpSpPr>
        <p:sp>
          <p:nvSpPr>
            <p:cNvPr id="5126" name="Rectangle 13"/>
            <p:cNvSpPr>
              <a:spLocks noChangeArrowheads="1"/>
            </p:cNvSpPr>
            <p:nvPr/>
          </p:nvSpPr>
          <p:spPr bwMode="auto">
            <a:xfrm>
              <a:off x="0" y="2025"/>
              <a:ext cx="5760" cy="0"/>
            </a:xfrm>
            <a:prstGeom prst="rect">
              <a:avLst/>
            </a:prstGeom>
            <a:noFill/>
            <a:ln w="6350" algn="ctr">
              <a:noFill/>
              <a:miter lim="800000"/>
              <a:headEnd/>
              <a:tailEnd/>
            </a:ln>
          </p:spPr>
          <p:txBody>
            <a:bodyPr wrap="none" anchor="ctr">
              <a:spAutoFit/>
            </a:bodyPr>
            <a:lstStyle/>
            <a:p>
              <a:endParaRPr lang="zh-CN" altLang="en-US"/>
            </a:p>
          </p:txBody>
        </p:sp>
        <p:sp>
          <p:nvSpPr>
            <p:cNvPr id="5127" name="Rectangle 14"/>
            <p:cNvSpPr>
              <a:spLocks noChangeArrowheads="1"/>
            </p:cNvSpPr>
            <p:nvPr/>
          </p:nvSpPr>
          <p:spPr bwMode="auto">
            <a:xfrm>
              <a:off x="0" y="2025"/>
              <a:ext cx="5760" cy="0"/>
            </a:xfrm>
            <a:prstGeom prst="rect">
              <a:avLst/>
            </a:prstGeom>
            <a:noFill/>
            <a:ln w="6350" algn="ctr">
              <a:noFill/>
              <a:miter lim="800000"/>
              <a:headEnd/>
              <a:tailEnd/>
            </a:ln>
          </p:spPr>
          <p:txBody>
            <a:bodyPr wrap="none" anchor="ctr">
              <a:spAutoFit/>
            </a:bodyPr>
            <a:lstStyle/>
            <a:p>
              <a:endParaRPr lang="zh-CN" altLang="en-US"/>
            </a:p>
          </p:txBody>
        </p:sp>
        <p:graphicFrame>
          <p:nvGraphicFramePr>
            <p:cNvPr id="5122" name="Object 15"/>
            <p:cNvGraphicFramePr>
              <a:graphicFrameLocks noChangeAspect="1"/>
            </p:cNvGraphicFramePr>
            <p:nvPr/>
          </p:nvGraphicFramePr>
          <p:xfrm>
            <a:off x="3878" y="2390"/>
            <a:ext cx="1270" cy="723"/>
          </p:xfrm>
          <a:graphic>
            <a:graphicData uri="http://schemas.openxmlformats.org/presentationml/2006/ole">
              <p:oleObj spid="_x0000_s128002" name="公式" r:id="rId3" imgW="748975" imgH="431613" progId="Equation.3">
                <p:embed/>
              </p:oleObj>
            </a:graphicData>
          </a:graphic>
        </p:graphicFrame>
        <p:sp>
          <p:nvSpPr>
            <p:cNvPr id="5128" name="Rectangle 16"/>
            <p:cNvSpPr>
              <a:spLocks noChangeArrowheads="1"/>
            </p:cNvSpPr>
            <p:nvPr/>
          </p:nvSpPr>
          <p:spPr bwMode="auto">
            <a:xfrm>
              <a:off x="249" y="1752"/>
              <a:ext cx="4989" cy="1162"/>
            </a:xfrm>
            <a:prstGeom prst="rect">
              <a:avLst/>
            </a:prstGeom>
            <a:noFill/>
            <a:ln w="6350" algn="ctr">
              <a:noFill/>
              <a:miter lim="800000"/>
              <a:headEnd/>
              <a:tailEnd/>
            </a:ln>
          </p:spPr>
          <p:txBody>
            <a:bodyPr anchor="ctr">
              <a:spAutoFit/>
            </a:bodyPr>
            <a:lstStyle/>
            <a:p>
              <a:pPr>
                <a:lnSpc>
                  <a:spcPct val="120000"/>
                </a:lnSpc>
              </a:pPr>
              <a:r>
                <a:rPr kumimoji="0" lang="zh-CN" altLang="en-US" sz="3200" b="1">
                  <a:solidFill>
                    <a:srgbClr val="7A2828"/>
                  </a:solidFill>
                  <a:latin typeface="Arial" charset="0"/>
                </a:rPr>
                <a:t>即要求得到</a:t>
              </a:r>
              <a:r>
                <a:rPr kumimoji="0" lang="en-US" altLang="zh-CN" sz="3200" b="1">
                  <a:solidFill>
                    <a:srgbClr val="7A2828"/>
                  </a:solidFill>
                  <a:latin typeface="Arial" charset="0"/>
                </a:rPr>
                <a:t>n</a:t>
              </a:r>
              <a:r>
                <a:rPr kumimoji="0" lang="zh-CN" altLang="en-US" sz="3200" b="1">
                  <a:solidFill>
                    <a:srgbClr val="7A2828"/>
                  </a:solidFill>
                  <a:latin typeface="Arial" charset="0"/>
                </a:rPr>
                <a:t>元向量：</a:t>
              </a:r>
            </a:p>
            <a:p>
              <a:pPr>
                <a:lnSpc>
                  <a:spcPct val="120000"/>
                </a:lnSpc>
              </a:pPr>
              <a:r>
                <a:rPr kumimoji="0" lang="zh-CN" altLang="en-US" sz="3200" b="1">
                  <a:solidFill>
                    <a:srgbClr val="7A2828"/>
                  </a:solidFill>
                  <a:latin typeface="Arial" charset="0"/>
                </a:rPr>
                <a:t>      </a:t>
              </a:r>
              <a:r>
                <a:rPr kumimoji="0" lang="en-US" altLang="zh-CN" sz="3200" b="1">
                  <a:solidFill>
                    <a:srgbClr val="3333CC"/>
                  </a:solidFill>
                </a:rPr>
                <a:t>X=(X</a:t>
              </a:r>
              <a:r>
                <a:rPr kumimoji="0" lang="en-US" altLang="zh-CN" sz="3200" b="1" baseline="-10000">
                  <a:solidFill>
                    <a:srgbClr val="3333CC"/>
                  </a:solidFill>
                </a:rPr>
                <a:t>1</a:t>
              </a:r>
              <a:r>
                <a:rPr kumimoji="0" lang="en-US" altLang="zh-CN" sz="3200" b="1">
                  <a:solidFill>
                    <a:srgbClr val="3333CC"/>
                  </a:solidFill>
                </a:rPr>
                <a:t>,X</a:t>
              </a:r>
              <a:r>
                <a:rPr kumimoji="0" lang="en-US" altLang="zh-CN" sz="3200" b="1" baseline="-10000">
                  <a:solidFill>
                    <a:srgbClr val="3333CC"/>
                  </a:solidFill>
                </a:rPr>
                <a:t>2</a:t>
              </a:r>
              <a:r>
                <a:rPr kumimoji="0" lang="en-US" altLang="zh-CN" sz="3200" b="1">
                  <a:solidFill>
                    <a:srgbClr val="3333CC"/>
                  </a:solidFill>
                </a:rPr>
                <a:t>,…,Xn),</a:t>
              </a:r>
              <a:r>
                <a:rPr kumimoji="0" lang="en-US" altLang="zh-CN" sz="3200" b="1">
                  <a:solidFill>
                    <a:srgbClr val="7A2828"/>
                  </a:solidFill>
                </a:rPr>
                <a:t>  Xi∈{0,1},1≤i≤n</a:t>
              </a:r>
              <a:r>
                <a:rPr kumimoji="0" lang="zh-CN" altLang="en-US" sz="3200" b="1">
                  <a:solidFill>
                    <a:srgbClr val="7A2828"/>
                  </a:solidFill>
                </a:rPr>
                <a:t>，</a:t>
              </a:r>
            </a:p>
            <a:p>
              <a:pPr>
                <a:lnSpc>
                  <a:spcPct val="120000"/>
                </a:lnSpc>
              </a:pPr>
              <a:r>
                <a:rPr kumimoji="0" lang="zh-CN" altLang="en-US" sz="3200" b="1">
                  <a:solidFill>
                    <a:srgbClr val="7A2828"/>
                  </a:solidFill>
                </a:rPr>
                <a:t>使的：                    且同时得到：</a:t>
              </a:r>
            </a:p>
          </p:txBody>
        </p:sp>
        <p:graphicFrame>
          <p:nvGraphicFramePr>
            <p:cNvPr id="5123" name="Object 17"/>
            <p:cNvGraphicFramePr>
              <a:graphicFrameLocks noChangeAspect="1"/>
            </p:cNvGraphicFramePr>
            <p:nvPr/>
          </p:nvGraphicFramePr>
          <p:xfrm>
            <a:off x="748" y="2387"/>
            <a:ext cx="1859" cy="704"/>
          </p:xfrm>
          <a:graphic>
            <a:graphicData uri="http://schemas.openxmlformats.org/presentationml/2006/ole">
              <p:oleObj spid="_x0000_s128003" name="公式" r:id="rId4" imgW="1218671" imgH="634725"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ChangeArrowheads="1"/>
          </p:cNvSpPr>
          <p:nvPr/>
        </p:nvSpPr>
        <p:spPr bwMode="auto">
          <a:xfrm>
            <a:off x="323850" y="1484313"/>
            <a:ext cx="8820150" cy="2554533"/>
          </a:xfrm>
          <a:prstGeom prst="rect">
            <a:avLst/>
          </a:prstGeom>
          <a:noFill/>
          <a:ln w="50800">
            <a:noFill/>
            <a:miter lim="800000"/>
            <a:headEnd/>
            <a:tailEnd/>
          </a:ln>
        </p:spPr>
        <p:txBody>
          <a:bodyPr lIns="91429" tIns="45714" rIns="91429" bIns="45714" anchor="ctr">
            <a:spAutoFit/>
          </a:bodyPr>
          <a:lstStyle/>
          <a:p>
            <a:r>
              <a:rPr kumimoji="0" lang="en-US" altLang="zh-CN" sz="3200" b="1" dirty="0">
                <a:solidFill>
                  <a:srgbClr val="7A2828"/>
                </a:solidFill>
                <a:latin typeface="楷体_GB2312" pitchFamily="49" charset="-122"/>
                <a:ea typeface="楷体_GB2312" pitchFamily="49" charset="-122"/>
              </a:rPr>
              <a:t>   </a:t>
            </a:r>
            <a:r>
              <a:rPr kumimoji="0" lang="zh-CN" altLang="en-US" sz="3200" b="1" dirty="0">
                <a:solidFill>
                  <a:srgbClr val="7A2828"/>
                </a:solidFill>
                <a:latin typeface="楷体_GB2312" pitchFamily="49" charset="-122"/>
                <a:ea typeface="楷体_GB2312" pitchFamily="49" charset="-122"/>
              </a:rPr>
              <a:t>在选择装入背包的物品时，对每种物品</a:t>
            </a:r>
            <a:r>
              <a:rPr kumimoji="0" lang="en-US" altLang="zh-CN" sz="3200" b="1" dirty="0" err="1">
                <a:solidFill>
                  <a:srgbClr val="7A2828"/>
                </a:solidFill>
                <a:latin typeface="楷体_GB2312" pitchFamily="49" charset="-122"/>
                <a:ea typeface="楷体_GB2312" pitchFamily="49" charset="-122"/>
              </a:rPr>
              <a:t>i</a:t>
            </a:r>
            <a:r>
              <a:rPr kumimoji="0" lang="zh-CN" altLang="en-US" sz="3200" b="1" dirty="0">
                <a:solidFill>
                  <a:srgbClr val="7A2828"/>
                </a:solidFill>
                <a:latin typeface="楷体_GB2312" pitchFamily="49" charset="-122"/>
                <a:ea typeface="楷体_GB2312" pitchFamily="49" charset="-122"/>
              </a:rPr>
              <a:t>只有</a:t>
            </a:r>
            <a:r>
              <a:rPr kumimoji="0" lang="en-US" altLang="zh-CN" sz="3200" b="1" dirty="0">
                <a:solidFill>
                  <a:srgbClr val="7A2828"/>
                </a:solidFill>
                <a:latin typeface="楷体_GB2312" pitchFamily="49" charset="-122"/>
                <a:ea typeface="楷体_GB2312" pitchFamily="49" charset="-122"/>
              </a:rPr>
              <a:t>2</a:t>
            </a:r>
            <a:r>
              <a:rPr kumimoji="0" lang="zh-CN" altLang="en-US" sz="3200" b="1" dirty="0">
                <a:solidFill>
                  <a:srgbClr val="7A2828"/>
                </a:solidFill>
                <a:latin typeface="楷体_GB2312" pitchFamily="49" charset="-122"/>
                <a:ea typeface="楷体_GB2312" pitchFamily="49" charset="-122"/>
              </a:rPr>
              <a:t>种选择：即</a:t>
            </a:r>
            <a:r>
              <a:rPr kumimoji="0" lang="zh-CN" altLang="en-US" sz="3200" b="1" dirty="0">
                <a:solidFill>
                  <a:srgbClr val="3333CC"/>
                </a:solidFill>
                <a:latin typeface="楷体_GB2312" pitchFamily="49" charset="-122"/>
                <a:ea typeface="楷体_GB2312" pitchFamily="49" charset="-122"/>
              </a:rPr>
              <a:t>装入</a:t>
            </a:r>
            <a:r>
              <a:rPr kumimoji="0" lang="zh-CN" altLang="en-US" sz="3200" b="1" dirty="0">
                <a:solidFill>
                  <a:srgbClr val="7A2828"/>
                </a:solidFill>
                <a:latin typeface="楷体_GB2312" pitchFamily="49" charset="-122"/>
                <a:ea typeface="楷体_GB2312" pitchFamily="49" charset="-122"/>
              </a:rPr>
              <a:t>背包或</a:t>
            </a:r>
            <a:r>
              <a:rPr kumimoji="0" lang="zh-CN" altLang="en-US" sz="3200" b="1" dirty="0">
                <a:solidFill>
                  <a:srgbClr val="3333CC"/>
                </a:solidFill>
                <a:latin typeface="楷体_GB2312" pitchFamily="49" charset="-122"/>
                <a:ea typeface="楷体_GB2312" pitchFamily="49" charset="-122"/>
              </a:rPr>
              <a:t>不装入</a:t>
            </a:r>
            <a:r>
              <a:rPr kumimoji="0" lang="zh-CN" altLang="en-US" sz="3200" b="1" dirty="0">
                <a:solidFill>
                  <a:srgbClr val="7A2828"/>
                </a:solidFill>
                <a:latin typeface="楷体_GB2312" pitchFamily="49" charset="-122"/>
                <a:ea typeface="楷体_GB2312" pitchFamily="49" charset="-122"/>
              </a:rPr>
              <a:t>背包。</a:t>
            </a:r>
          </a:p>
          <a:p>
            <a:r>
              <a:rPr kumimoji="0" lang="zh-CN" altLang="en-US" sz="3200" b="1" dirty="0">
                <a:solidFill>
                  <a:srgbClr val="7A2828"/>
                </a:solidFill>
                <a:latin typeface="楷体_GB2312" pitchFamily="49" charset="-122"/>
                <a:ea typeface="楷体_GB2312" pitchFamily="49" charset="-122"/>
              </a:rPr>
              <a:t>   应比较装入与不装入该物品所导致的后果来决定选择，即应比较</a:t>
            </a:r>
            <a:r>
              <a:rPr kumimoji="0" lang="en-US" altLang="zh-CN" sz="3200" b="1" dirty="0">
                <a:solidFill>
                  <a:srgbClr val="7A2828"/>
                </a:solidFill>
                <a:latin typeface="楷体_GB2312" pitchFamily="49" charset="-122"/>
                <a:ea typeface="楷体_GB2312" pitchFamily="49" charset="-122"/>
              </a:rPr>
              <a:t>:</a:t>
            </a:r>
          </a:p>
          <a:p>
            <a:r>
              <a:rPr kumimoji="0" lang="en-US" altLang="zh-CN" sz="3200" b="1" dirty="0">
                <a:solidFill>
                  <a:srgbClr val="000066"/>
                </a:solidFill>
                <a:latin typeface="楷体_GB2312" pitchFamily="49" charset="-122"/>
                <a:ea typeface="楷体_GB2312" pitchFamily="49" charset="-122"/>
              </a:rPr>
              <a:t>   </a:t>
            </a:r>
            <a:r>
              <a:rPr kumimoji="0" lang="zh-CN" altLang="en-US" sz="3200" b="1" dirty="0">
                <a:solidFill>
                  <a:srgbClr val="000066"/>
                </a:solidFill>
                <a:latin typeface="楷体_GB2312" pitchFamily="49" charset="-122"/>
                <a:ea typeface="楷体_GB2312" pitchFamily="49" charset="-122"/>
              </a:rPr>
              <a:t>装</a:t>
            </a:r>
            <a:r>
              <a:rPr kumimoji="0" lang="en-US" altLang="zh-CN" sz="3200" b="1" dirty="0" err="1">
                <a:solidFill>
                  <a:srgbClr val="000066"/>
                </a:solidFill>
                <a:latin typeface="楷体_GB2312" pitchFamily="49" charset="-122"/>
                <a:ea typeface="楷体_GB2312" pitchFamily="49" charset="-122"/>
              </a:rPr>
              <a:t>i</a:t>
            </a:r>
            <a:r>
              <a:rPr kumimoji="0" lang="zh-CN" altLang="en-US" sz="3200" b="1" dirty="0">
                <a:solidFill>
                  <a:srgbClr val="000066"/>
                </a:solidFill>
                <a:latin typeface="楷体_GB2312" pitchFamily="49" charset="-122"/>
                <a:ea typeface="楷体_GB2312" pitchFamily="49" charset="-122"/>
              </a:rPr>
              <a:t>后的问题解与不装</a:t>
            </a:r>
            <a:r>
              <a:rPr kumimoji="0" lang="en-US" altLang="zh-CN" sz="3200" b="1" dirty="0" err="1">
                <a:solidFill>
                  <a:srgbClr val="000066"/>
                </a:solidFill>
                <a:latin typeface="楷体_GB2312" pitchFamily="49" charset="-122"/>
                <a:ea typeface="楷体_GB2312" pitchFamily="49" charset="-122"/>
              </a:rPr>
              <a:t>i</a:t>
            </a:r>
            <a:r>
              <a:rPr kumimoji="0" lang="zh-CN" altLang="en-US" sz="3200" b="1" dirty="0">
                <a:solidFill>
                  <a:srgbClr val="000066"/>
                </a:solidFill>
                <a:latin typeface="楷体_GB2312" pitchFamily="49" charset="-122"/>
                <a:ea typeface="楷体_GB2312" pitchFamily="49" charset="-122"/>
              </a:rPr>
              <a:t>后的问题解那个更优</a:t>
            </a:r>
            <a:r>
              <a:rPr kumimoji="0" lang="en-US" altLang="zh-CN" sz="3200" b="1" dirty="0">
                <a:solidFill>
                  <a:srgbClr val="000066"/>
                </a:solidFill>
                <a:latin typeface="楷体_GB2312" pitchFamily="49" charset="-122"/>
                <a:ea typeface="楷体_GB2312" pitchFamily="49" charset="-122"/>
              </a:rPr>
              <a:t>?</a:t>
            </a:r>
          </a:p>
        </p:txBody>
      </p:sp>
      <p:sp>
        <p:nvSpPr>
          <p:cNvPr id="80899" name="Rectangle 7"/>
          <p:cNvSpPr>
            <a:spLocks noChangeArrowheads="1"/>
          </p:cNvSpPr>
          <p:nvPr/>
        </p:nvSpPr>
        <p:spPr bwMode="auto">
          <a:xfrm>
            <a:off x="468313" y="692150"/>
            <a:ext cx="3138487" cy="641350"/>
          </a:xfrm>
          <a:prstGeom prst="rect">
            <a:avLst/>
          </a:prstGeom>
          <a:noFill/>
          <a:ln w="50800" algn="ctr">
            <a:noFill/>
            <a:miter lim="800000"/>
            <a:headEnd/>
            <a:tailEnd/>
          </a:ln>
        </p:spPr>
        <p:txBody>
          <a:bodyPr wrap="none" lIns="91429" tIns="45714" rIns="91429" bIns="45714">
            <a:spAutoFit/>
          </a:bodyPr>
          <a:lstStyle/>
          <a:p>
            <a:r>
              <a:rPr kumimoji="0" lang="en-US" altLang="zh-CN" sz="3600" b="1">
                <a:solidFill>
                  <a:srgbClr val="7A2828"/>
                </a:solidFill>
                <a:latin typeface="Arial" charset="0"/>
              </a:rPr>
              <a:t>0-1</a:t>
            </a:r>
            <a:r>
              <a:rPr kumimoji="0" lang="zh-CN" altLang="en-US" sz="3600" b="1">
                <a:solidFill>
                  <a:srgbClr val="7A2828"/>
                </a:solidFill>
                <a:latin typeface="Arial" charset="0"/>
              </a:rPr>
              <a:t>背包问题：</a:t>
            </a:r>
          </a:p>
        </p:txBody>
      </p:sp>
      <p:sp>
        <p:nvSpPr>
          <p:cNvPr id="386057" name="Rectangle 9"/>
          <p:cNvSpPr>
            <a:spLocks noChangeArrowheads="1"/>
          </p:cNvSpPr>
          <p:nvPr/>
        </p:nvSpPr>
        <p:spPr bwMode="auto">
          <a:xfrm>
            <a:off x="900113" y="4292600"/>
            <a:ext cx="8162790" cy="646319"/>
          </a:xfrm>
          <a:prstGeom prst="rect">
            <a:avLst/>
          </a:prstGeom>
          <a:noFill/>
          <a:ln w="50800" algn="ctr">
            <a:noFill/>
            <a:miter lim="800000"/>
            <a:headEnd/>
            <a:tailEnd/>
          </a:ln>
        </p:spPr>
        <p:txBody>
          <a:bodyPr wrap="none" lIns="91429" tIns="45714" rIns="91429" bIns="45714">
            <a:spAutoFit/>
          </a:bodyPr>
          <a:lstStyle/>
          <a:p>
            <a:r>
              <a:rPr kumimoji="0" lang="en-US" altLang="zh-CN" sz="3600" b="1" dirty="0">
                <a:solidFill>
                  <a:srgbClr val="000066"/>
                </a:solidFill>
                <a:latin typeface="Arial" charset="0"/>
              </a:rPr>
              <a:t>∴</a:t>
            </a:r>
            <a:r>
              <a:rPr kumimoji="0" lang="zh-CN" altLang="en-US" sz="3600" b="1" dirty="0">
                <a:solidFill>
                  <a:srgbClr val="000066"/>
                </a:solidFill>
                <a:latin typeface="Arial" charset="0"/>
              </a:rPr>
              <a:t>要在子问题有解后方可确定</a:t>
            </a:r>
            <a:r>
              <a:rPr kumimoji="0" lang="en-US" altLang="zh-CN" sz="3600" b="1" dirty="0" err="1">
                <a:solidFill>
                  <a:srgbClr val="000066"/>
                </a:solidFill>
                <a:latin typeface="Arial" charset="0"/>
              </a:rPr>
              <a:t>i</a:t>
            </a:r>
            <a:r>
              <a:rPr kumimoji="0" lang="zh-CN" altLang="en-US" sz="3600" b="1" dirty="0">
                <a:solidFill>
                  <a:srgbClr val="000066"/>
                </a:solidFill>
                <a:latin typeface="Arial" charset="0"/>
              </a:rPr>
              <a:t>的选择。</a:t>
            </a:r>
          </a:p>
        </p:txBody>
      </p:sp>
      <p:sp>
        <p:nvSpPr>
          <p:cNvPr id="386058" name="Rectangle 10"/>
          <p:cNvSpPr>
            <a:spLocks noChangeArrowheads="1"/>
          </p:cNvSpPr>
          <p:nvPr/>
        </p:nvSpPr>
        <p:spPr bwMode="auto">
          <a:xfrm>
            <a:off x="395288" y="5157788"/>
            <a:ext cx="8675687" cy="1117600"/>
          </a:xfrm>
          <a:prstGeom prst="rect">
            <a:avLst/>
          </a:prstGeom>
          <a:solidFill>
            <a:srgbClr val="FFFF99"/>
          </a:solidFill>
          <a:ln w="50800" algn="ctr">
            <a:solidFill>
              <a:srgbClr val="FFFF00"/>
            </a:solidFill>
            <a:miter lim="800000"/>
            <a:headEnd/>
            <a:tailEnd/>
          </a:ln>
        </p:spPr>
        <p:txBody>
          <a:bodyPr lIns="91429" tIns="45714" rIns="91429" bIns="45714">
            <a:spAutoFit/>
          </a:bodyPr>
          <a:lstStyle/>
          <a:p>
            <a:r>
              <a:rPr kumimoji="0" lang="en-US" altLang="zh-CN" sz="2800" dirty="0">
                <a:solidFill>
                  <a:srgbClr val="FF0000"/>
                </a:solidFill>
                <a:latin typeface="Arial" charset="0"/>
              </a:rPr>
              <a:t> </a:t>
            </a:r>
            <a:r>
              <a:rPr kumimoji="0" lang="zh-CN" altLang="en-US" sz="3200" b="1" dirty="0">
                <a:solidFill>
                  <a:srgbClr val="FF0000"/>
                </a:solidFill>
                <a:latin typeface="Arial" charset="0"/>
              </a:rPr>
              <a:t>所以：</a:t>
            </a:r>
            <a:r>
              <a:rPr kumimoji="0" lang="en-US" altLang="zh-CN" sz="3200" b="1" dirty="0">
                <a:solidFill>
                  <a:srgbClr val="000066"/>
                </a:solidFill>
                <a:latin typeface="Arial" charset="0"/>
              </a:rPr>
              <a:t>0-1</a:t>
            </a:r>
            <a:r>
              <a:rPr kumimoji="0" lang="zh-CN" altLang="en-US" sz="3200" b="1" dirty="0">
                <a:solidFill>
                  <a:srgbClr val="000066"/>
                </a:solidFill>
                <a:latin typeface="Arial" charset="0"/>
              </a:rPr>
              <a:t>背包问题应采用</a:t>
            </a:r>
            <a:r>
              <a:rPr kumimoji="0" lang="zh-CN" altLang="en-US" sz="3200" b="1" dirty="0">
                <a:solidFill>
                  <a:srgbClr val="CC3300"/>
                </a:solidFill>
                <a:latin typeface="Arial" charset="0"/>
              </a:rPr>
              <a:t>动态规划算法</a:t>
            </a:r>
            <a:r>
              <a:rPr kumimoji="0" lang="zh-CN" altLang="en-US" sz="3200" b="1" dirty="0">
                <a:solidFill>
                  <a:srgbClr val="000066"/>
                </a:solidFill>
                <a:latin typeface="Arial" charset="0"/>
              </a:rPr>
              <a:t>求解，</a:t>
            </a:r>
          </a:p>
          <a:p>
            <a:r>
              <a:rPr kumimoji="0" lang="zh-CN" altLang="en-US" sz="3200" b="1" dirty="0">
                <a:solidFill>
                  <a:srgbClr val="000066"/>
                </a:solidFill>
                <a:latin typeface="Arial" charset="0"/>
              </a:rPr>
              <a:t>            而不能用贪心算法。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7"/>
                                        </p:tgtEl>
                                        <p:attrNameLst>
                                          <p:attrName>style.visibility</p:attrName>
                                        </p:attrNameLst>
                                      </p:cBhvr>
                                      <p:to>
                                        <p:strVal val="visible"/>
                                      </p:to>
                                    </p:set>
                                    <p:anim calcmode="lin" valueType="num">
                                      <p:cBhvr additive="base">
                                        <p:cTn id="7" dur="500" fill="hold"/>
                                        <p:tgtEl>
                                          <p:spTgt spid="386057"/>
                                        </p:tgtEl>
                                        <p:attrNameLst>
                                          <p:attrName>ppt_x</p:attrName>
                                        </p:attrNameLst>
                                      </p:cBhvr>
                                      <p:tavLst>
                                        <p:tav tm="0">
                                          <p:val>
                                            <p:strVal val="#ppt_x"/>
                                          </p:val>
                                        </p:tav>
                                        <p:tav tm="100000">
                                          <p:val>
                                            <p:strVal val="#ppt_x"/>
                                          </p:val>
                                        </p:tav>
                                      </p:tavLst>
                                    </p:anim>
                                    <p:anim calcmode="lin" valueType="num">
                                      <p:cBhvr additive="base">
                                        <p:cTn id="8" dur="500" fill="hold"/>
                                        <p:tgtEl>
                                          <p:spTgt spid="3860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4" fill="hold" grpId="0" nodeType="clickEffect">
                                  <p:stCondLst>
                                    <p:cond delay="0"/>
                                  </p:stCondLst>
                                  <p:childTnLst>
                                    <p:set>
                                      <p:cBhvr>
                                        <p:cTn id="12" dur="1" fill="hold">
                                          <p:stCondLst>
                                            <p:cond delay="0"/>
                                          </p:stCondLst>
                                        </p:cTn>
                                        <p:tgtEl>
                                          <p:spTgt spid="386058"/>
                                        </p:tgtEl>
                                        <p:attrNameLst>
                                          <p:attrName>style.visibility</p:attrName>
                                        </p:attrNameLst>
                                      </p:cBhvr>
                                      <p:to>
                                        <p:strVal val="visible"/>
                                      </p:to>
                                    </p:set>
                                    <p:animEffect transition="in" filter="wheel(4)">
                                      <p:cBhvr>
                                        <p:cTn id="13" dur="2000"/>
                                        <p:tgtEl>
                                          <p:spTgt spid="38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7" grpId="0"/>
      <p:bldP spid="386058"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ChangeArrowheads="1"/>
          </p:cNvSpPr>
          <p:nvPr/>
        </p:nvSpPr>
        <p:spPr bwMode="auto">
          <a:xfrm>
            <a:off x="468313" y="1700213"/>
            <a:ext cx="8497887" cy="2089150"/>
          </a:xfrm>
          <a:prstGeom prst="rect">
            <a:avLst/>
          </a:prstGeom>
          <a:noFill/>
          <a:ln w="9525">
            <a:noFill/>
            <a:miter lim="800000"/>
            <a:headEnd/>
            <a:tailEnd/>
          </a:ln>
        </p:spPr>
        <p:txBody>
          <a:bodyPr/>
          <a:lstStyle/>
          <a:p>
            <a:pPr eaLnBrk="0" hangingPunct="0">
              <a:spcBef>
                <a:spcPct val="20000"/>
              </a:spcBef>
              <a:buClr>
                <a:srgbClr val="A50021"/>
              </a:buClr>
              <a:buSzPct val="75000"/>
              <a:buFont typeface="Wingdings" pitchFamily="2" charset="2"/>
              <a:buNone/>
              <a:tabLst>
                <a:tab pos="0" algn="l"/>
              </a:tabLst>
            </a:pPr>
            <a:r>
              <a:rPr lang="zh-CN" altLang="en-US" sz="3200" b="1" dirty="0">
                <a:solidFill>
                  <a:schemeClr val="tx2"/>
                </a:solidFill>
                <a:latin typeface="楷体_GB2312" pitchFamily="49" charset="-122"/>
                <a:ea typeface="楷体_GB2312" pitchFamily="49" charset="-122"/>
              </a:rPr>
              <a:t>    </a:t>
            </a:r>
            <a:r>
              <a:rPr lang="zh-CN" altLang="en-US" sz="3200" b="1" dirty="0">
                <a:solidFill>
                  <a:srgbClr val="000066"/>
                </a:solidFill>
                <a:latin typeface="楷体_GB2312" pitchFamily="49" charset="-122"/>
                <a:ea typeface="楷体_GB2312" pitchFamily="49" charset="-122"/>
              </a:rPr>
              <a:t>动态规划法与分治法类似，也是将待求解问题分解成若干个子问题进行求解。但分解得到的子问题不是互相独立的，若用分治法自上而下求解，则有些子问题将被重复计算多次。</a:t>
            </a:r>
          </a:p>
        </p:txBody>
      </p:sp>
      <p:sp>
        <p:nvSpPr>
          <p:cNvPr id="81923" name="Rectangle 8"/>
          <p:cNvSpPr>
            <a:spLocks noChangeArrowheads="1"/>
          </p:cNvSpPr>
          <p:nvPr/>
        </p:nvSpPr>
        <p:spPr bwMode="auto">
          <a:xfrm>
            <a:off x="520700" y="4076700"/>
            <a:ext cx="8443913" cy="2041525"/>
          </a:xfrm>
          <a:prstGeom prst="rect">
            <a:avLst/>
          </a:prstGeom>
          <a:noFill/>
          <a:ln w="9525">
            <a:noFill/>
            <a:miter lim="800000"/>
            <a:headEnd/>
            <a:tailEnd/>
          </a:ln>
        </p:spPr>
        <p:txBody>
          <a:bodyPr>
            <a:spAutoFit/>
          </a:bodyPr>
          <a:lstStyle/>
          <a:p>
            <a:r>
              <a:rPr lang="zh-CN" altLang="en-US" sz="3200" b="1">
                <a:solidFill>
                  <a:srgbClr val="7A2828"/>
                </a:solidFill>
                <a:latin typeface="楷体_GB2312" pitchFamily="49" charset="-122"/>
                <a:ea typeface="楷体_GB2312" pitchFamily="49" charset="-122"/>
              </a:rPr>
              <a:t>   动态规划用自底向上方法，先计算所有子解，进而求得原问题解，算法中保存已解子问题的结果，在再次需要时找出子解直接应用，从而避免重复计算，进而降低时间复杂度</a:t>
            </a:r>
          </a:p>
        </p:txBody>
      </p:sp>
      <p:sp>
        <p:nvSpPr>
          <p:cNvPr id="81924" name="Rectangle 9"/>
          <p:cNvSpPr>
            <a:spLocks noChangeArrowheads="1"/>
          </p:cNvSpPr>
          <p:nvPr/>
        </p:nvSpPr>
        <p:spPr bwMode="auto">
          <a:xfrm>
            <a:off x="684213" y="692150"/>
            <a:ext cx="2732087" cy="701675"/>
          </a:xfrm>
          <a:prstGeom prst="rect">
            <a:avLst/>
          </a:prstGeom>
          <a:noFill/>
          <a:ln w="9525">
            <a:noFill/>
            <a:miter lim="800000"/>
            <a:headEnd/>
            <a:tailEnd/>
          </a:ln>
        </p:spPr>
        <p:txBody>
          <a:bodyPr wrap="none">
            <a:spAutoFit/>
          </a:bodyPr>
          <a:lstStyle/>
          <a:p>
            <a:r>
              <a:rPr lang="zh-CN" altLang="en-US" sz="4000" b="1">
                <a:solidFill>
                  <a:srgbClr val="7A2828"/>
                </a:solidFill>
                <a:ea typeface="楷体_GB2312" pitchFamily="49" charset="-122"/>
              </a:rPr>
              <a:t>动态规划法</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Rot="1" noChangeArrowheads="1"/>
          </p:cNvSpPr>
          <p:nvPr>
            <p:ph type="body" idx="1"/>
          </p:nvPr>
        </p:nvSpPr>
        <p:spPr>
          <a:xfrm>
            <a:off x="468313" y="2565400"/>
            <a:ext cx="8675687" cy="3889375"/>
          </a:xfrm>
          <a:noFill/>
        </p:spPr>
        <p:txBody>
          <a:bodyPr>
            <a:normAutofit/>
          </a:bodyPr>
          <a:lstStyle/>
          <a:p>
            <a:pPr marL="0" indent="0">
              <a:lnSpc>
                <a:spcPct val="110000"/>
              </a:lnSpc>
              <a:spcBef>
                <a:spcPct val="10000"/>
              </a:spcBef>
              <a:buFont typeface="Wingdings" pitchFamily="2" charset="2"/>
              <a:buNone/>
            </a:pPr>
            <a:r>
              <a:rPr kumimoji="0" lang="zh-CN" altLang="en-US" sz="3200" b="1" dirty="0" smtClean="0">
                <a:solidFill>
                  <a:srgbClr val="000066"/>
                </a:solidFill>
                <a:latin typeface="楷体_GB2312" pitchFamily="49" charset="-122"/>
                <a:ea typeface="楷体_GB2312"/>
              </a:rPr>
              <a:t>用动态规划方法求解问题的基本步骤为：</a:t>
            </a:r>
          </a:p>
          <a:p>
            <a:pPr marL="0" indent="0">
              <a:lnSpc>
                <a:spcPct val="110000"/>
              </a:lnSpc>
              <a:spcBef>
                <a:spcPct val="10000"/>
              </a:spcBef>
              <a:buFont typeface="Wingdings" pitchFamily="2" charset="2"/>
              <a:buNone/>
            </a:pPr>
            <a:r>
              <a:rPr kumimoji="0" lang="zh-CN" altLang="en-US" sz="3200" b="1" dirty="0" smtClean="0">
                <a:solidFill>
                  <a:srgbClr val="3333CC"/>
                </a:solidFill>
                <a:latin typeface="楷体_GB2312" pitchFamily="49" charset="-122"/>
                <a:ea typeface="楷体_GB2312"/>
              </a:rPr>
              <a:t>      </a:t>
            </a:r>
            <a:r>
              <a:rPr kumimoji="0" lang="zh-CN" altLang="en-US" sz="3200" b="1" dirty="0" smtClean="0">
                <a:solidFill>
                  <a:srgbClr val="7A2828"/>
                </a:solidFill>
                <a:latin typeface="楷体_GB2312" pitchFamily="49" charset="-122"/>
                <a:ea typeface="楷体_GB2312"/>
              </a:rPr>
              <a:t>找出最优解的性质，并刻划其结构特征，递归地定义最优值；</a:t>
            </a:r>
          </a:p>
          <a:p>
            <a:pPr marL="0" indent="0">
              <a:lnSpc>
                <a:spcPct val="110000"/>
              </a:lnSpc>
              <a:spcBef>
                <a:spcPct val="10000"/>
              </a:spcBef>
              <a:buFont typeface="Wingdings" pitchFamily="2" charset="2"/>
              <a:buNone/>
            </a:pPr>
            <a:r>
              <a:rPr kumimoji="0" lang="zh-CN" altLang="en-US" sz="3200" b="1" dirty="0" smtClean="0">
                <a:solidFill>
                  <a:srgbClr val="7A2828"/>
                </a:solidFill>
                <a:latin typeface="楷体_GB2312" pitchFamily="49" charset="-122"/>
                <a:ea typeface="楷体_GB2312"/>
              </a:rPr>
              <a:t>      以自底向上的方式计算出最优值，根据计算最优值时得到的信息，构造最优解。</a:t>
            </a:r>
          </a:p>
        </p:txBody>
      </p:sp>
      <p:sp>
        <p:nvSpPr>
          <p:cNvPr id="121862" name="Rectangle 6"/>
          <p:cNvSpPr>
            <a:spLocks noChangeArrowheads="1"/>
          </p:cNvSpPr>
          <p:nvPr/>
        </p:nvSpPr>
        <p:spPr bwMode="auto">
          <a:xfrm>
            <a:off x="539750" y="549275"/>
            <a:ext cx="8424863" cy="1795463"/>
          </a:xfrm>
          <a:prstGeom prst="rect">
            <a:avLst/>
          </a:prstGeom>
          <a:noFill/>
          <a:ln w="50800" algn="ctr">
            <a:noFill/>
            <a:miter lim="800000"/>
            <a:headEnd/>
            <a:tailEnd/>
          </a:ln>
        </p:spPr>
        <p:txBody>
          <a:bodyPr>
            <a:spAutoFit/>
          </a:bodyPr>
          <a:lstStyle/>
          <a:p>
            <a:pPr>
              <a:spcBef>
                <a:spcPct val="10000"/>
              </a:spcBef>
            </a:pPr>
            <a:r>
              <a:rPr kumimoji="0" lang="zh-CN" altLang="en-US" sz="3600" b="1" dirty="0">
                <a:solidFill>
                  <a:srgbClr val="000066"/>
                </a:solidFill>
                <a:latin typeface="楷体_GB2312" pitchFamily="49" charset="-122"/>
                <a:ea typeface="楷体_GB2312" pitchFamily="49" charset="-122"/>
              </a:rPr>
              <a:t>   因此待解问题具有如下性质可用动态规划法： </a:t>
            </a:r>
            <a:r>
              <a:rPr kumimoji="0" lang="en-US" altLang="zh-CN" sz="3600" b="1" dirty="0">
                <a:solidFill>
                  <a:srgbClr val="7A2828"/>
                </a:solidFill>
                <a:latin typeface="楷体_GB2312" pitchFamily="49" charset="-122"/>
                <a:ea typeface="楷体_GB2312" pitchFamily="49" charset="-122"/>
              </a:rPr>
              <a:t>1</a:t>
            </a:r>
            <a:r>
              <a:rPr kumimoji="0" lang="zh-CN" altLang="en-US" sz="3600" b="1" dirty="0">
                <a:solidFill>
                  <a:srgbClr val="7A2828"/>
                </a:solidFill>
                <a:latin typeface="楷体_GB2312" pitchFamily="49" charset="-122"/>
                <a:ea typeface="楷体_GB2312" pitchFamily="49" charset="-122"/>
              </a:rPr>
              <a:t>、最优子结构性质</a:t>
            </a:r>
          </a:p>
          <a:p>
            <a:pPr>
              <a:spcBef>
                <a:spcPct val="10000"/>
              </a:spcBef>
            </a:pPr>
            <a:r>
              <a:rPr kumimoji="0" lang="zh-CN" altLang="en-US" sz="3600" b="1" dirty="0">
                <a:solidFill>
                  <a:srgbClr val="7A2828"/>
                </a:solidFill>
                <a:latin typeface="楷体_GB2312" pitchFamily="49" charset="-122"/>
                <a:ea typeface="楷体_GB2312" pitchFamily="49" charset="-122"/>
              </a:rPr>
              <a:t>         </a:t>
            </a:r>
            <a:r>
              <a:rPr kumimoji="0" lang="en-US" altLang="zh-CN" sz="3600" b="1" dirty="0">
                <a:solidFill>
                  <a:srgbClr val="7A2828"/>
                </a:solidFill>
                <a:latin typeface="楷体_GB2312" pitchFamily="49" charset="-122"/>
                <a:ea typeface="楷体_GB2312" pitchFamily="49" charset="-122"/>
              </a:rPr>
              <a:t>2</a:t>
            </a:r>
            <a:r>
              <a:rPr kumimoji="0" lang="zh-CN" altLang="en-US" sz="3600" b="1" dirty="0">
                <a:solidFill>
                  <a:srgbClr val="7A2828"/>
                </a:solidFill>
                <a:latin typeface="楷体_GB2312" pitchFamily="49" charset="-122"/>
                <a:ea typeface="楷体_GB2312" pitchFamily="49" charset="-122"/>
              </a:rPr>
              <a:t>、子问题重叠性质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862">
                                            <p:txEl>
                                              <p:pRg st="0" end="0"/>
                                            </p:txEl>
                                          </p:spTgt>
                                        </p:tgtEl>
                                        <p:attrNameLst>
                                          <p:attrName>style.visibility</p:attrName>
                                        </p:attrNameLst>
                                      </p:cBhvr>
                                      <p:to>
                                        <p:strVal val="visible"/>
                                      </p:to>
                                    </p:set>
                                    <p:animEffect transition="in" filter="wipe(up)">
                                      <p:cBhvr>
                                        <p:cTn id="7" dur="500"/>
                                        <p:tgtEl>
                                          <p:spTgt spid="1218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1862">
                                            <p:txEl>
                                              <p:pRg st="1" end="1"/>
                                            </p:txEl>
                                          </p:spTgt>
                                        </p:tgtEl>
                                        <p:attrNameLst>
                                          <p:attrName>style.visibility</p:attrName>
                                        </p:attrNameLst>
                                      </p:cBhvr>
                                      <p:to>
                                        <p:strVal val="visible"/>
                                      </p:to>
                                    </p:set>
                                    <p:animEffect transition="in" filter="wipe(up)">
                                      <p:cBhvr>
                                        <p:cTn id="12" dur="500"/>
                                        <p:tgtEl>
                                          <p:spTgt spid="1218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60">
                                            <p:txEl>
                                              <p:pRg st="0" end="0"/>
                                            </p:txEl>
                                          </p:spTgt>
                                        </p:tgtEl>
                                        <p:attrNameLst>
                                          <p:attrName>style.visibility</p:attrName>
                                        </p:attrNameLst>
                                      </p:cBhvr>
                                      <p:to>
                                        <p:strVal val="visible"/>
                                      </p:to>
                                    </p:set>
                                    <p:animEffect transition="in" filter="blinds(horizontal)">
                                      <p:cBhvr>
                                        <p:cTn id="17" dur="500"/>
                                        <p:tgtEl>
                                          <p:spTgt spid="1218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860">
                                            <p:txEl>
                                              <p:pRg st="1" end="1"/>
                                            </p:txEl>
                                          </p:spTgt>
                                        </p:tgtEl>
                                        <p:attrNameLst>
                                          <p:attrName>style.visibility</p:attrName>
                                        </p:attrNameLst>
                                      </p:cBhvr>
                                      <p:to>
                                        <p:strVal val="visible"/>
                                      </p:to>
                                    </p:set>
                                    <p:animEffect transition="in" filter="blinds(horizontal)">
                                      <p:cBhvr>
                                        <p:cTn id="22" dur="500"/>
                                        <p:tgtEl>
                                          <p:spTgt spid="1218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860">
                                            <p:txEl>
                                              <p:pRg st="2" end="2"/>
                                            </p:txEl>
                                          </p:spTgt>
                                        </p:tgtEl>
                                        <p:attrNameLst>
                                          <p:attrName>style.visibility</p:attrName>
                                        </p:attrNameLst>
                                      </p:cBhvr>
                                      <p:to>
                                        <p:strVal val="visible"/>
                                      </p:to>
                                    </p:set>
                                    <p:animEffect transition="in" filter="blinds(horizontal)">
                                      <p:cBhvr>
                                        <p:cTn id="27" dur="500"/>
                                        <p:tgtEl>
                                          <p:spTgt spid="1218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uild="p"/>
      <p:bldP spid="121862"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3"/>
          <p:cNvSpPr txBox="1">
            <a:spLocks noChangeArrowheads="1"/>
          </p:cNvSpPr>
          <p:nvPr/>
        </p:nvSpPr>
        <p:spPr bwMode="auto">
          <a:xfrm>
            <a:off x="425450" y="1628775"/>
            <a:ext cx="8610600" cy="3886200"/>
          </a:xfrm>
          <a:prstGeom prst="rect">
            <a:avLst/>
          </a:prstGeom>
          <a:noFill/>
          <a:ln w="12700" cap="sq">
            <a:noFill/>
            <a:miter lim="800000"/>
            <a:headEnd type="none" w="sm" len="sm"/>
            <a:tailEnd type="none" w="sm" len="sm"/>
          </a:ln>
        </p:spPr>
        <p:txBody>
          <a:bodyPr>
            <a:spAutoFit/>
          </a:bodyPr>
          <a:lstStyle/>
          <a:p>
            <a:pPr>
              <a:lnSpc>
                <a:spcPct val="110000"/>
              </a:lnSpc>
              <a:spcBef>
                <a:spcPct val="30000"/>
              </a:spcBef>
            </a:pPr>
            <a:r>
              <a:rPr lang="zh-CN" altLang="en-US" sz="3600" b="1" dirty="0">
                <a:solidFill>
                  <a:srgbClr val="0000FF"/>
                </a:solidFill>
                <a:latin typeface="楷体_GB2312" pitchFamily="49" charset="-122"/>
                <a:ea typeface="楷体_GB2312" pitchFamily="49" charset="-122"/>
              </a:rPr>
              <a:t>　</a:t>
            </a:r>
            <a:r>
              <a:rPr lang="en-US" altLang="zh-CN" sz="3600" b="1" dirty="0">
                <a:solidFill>
                  <a:srgbClr val="000066"/>
                </a:solidFill>
                <a:latin typeface="楷体_GB2312" pitchFamily="49" charset="-122"/>
                <a:ea typeface="楷体_GB2312" pitchFamily="49" charset="-122"/>
              </a:rPr>
              <a:t>1.</a:t>
            </a:r>
            <a:r>
              <a:rPr lang="zh-CN" altLang="en-US" sz="3600" b="1" dirty="0">
                <a:solidFill>
                  <a:srgbClr val="000066"/>
                </a:solidFill>
                <a:latin typeface="楷体_GB2312" pitchFamily="49" charset="-122"/>
                <a:ea typeface="楷体_GB2312" pitchFamily="49" charset="-122"/>
              </a:rPr>
              <a:t>熟悉图的存储结构及其构造算法，了解实际问题的求解效率与采用何种存储结构和算法有密切联系。</a:t>
            </a:r>
          </a:p>
          <a:p>
            <a:pPr>
              <a:lnSpc>
                <a:spcPct val="110000"/>
              </a:lnSpc>
              <a:spcBef>
                <a:spcPct val="30000"/>
              </a:spcBef>
            </a:pPr>
            <a:r>
              <a:rPr lang="zh-CN" altLang="en-US" sz="3600" b="1" dirty="0">
                <a:solidFill>
                  <a:srgbClr val="000066"/>
                </a:solidFill>
                <a:latin typeface="楷体_GB2312" pitchFamily="49" charset="-122"/>
                <a:ea typeface="楷体_GB2312" pitchFamily="49" charset="-122"/>
              </a:rPr>
              <a:t>　</a:t>
            </a:r>
            <a:r>
              <a:rPr lang="en-US" altLang="zh-CN" sz="3600" b="1" dirty="0">
                <a:solidFill>
                  <a:srgbClr val="000066"/>
                </a:solidFill>
                <a:latin typeface="楷体_GB2312" pitchFamily="49" charset="-122"/>
                <a:ea typeface="楷体_GB2312" pitchFamily="49" charset="-122"/>
              </a:rPr>
              <a:t>2.</a:t>
            </a:r>
            <a:r>
              <a:rPr lang="zh-CN" altLang="en-US" sz="3600" b="1" dirty="0">
                <a:solidFill>
                  <a:srgbClr val="000066"/>
                </a:solidFill>
                <a:latin typeface="楷体_GB2312" pitchFamily="49" charset="-122"/>
                <a:ea typeface="楷体_GB2312" pitchFamily="49" charset="-122"/>
              </a:rPr>
              <a:t>熟练掌握图的两种搜索策略的遍历：遍历的逻辑定义、深度优先搜索和广度优先搜索的算法。</a:t>
            </a:r>
            <a:endParaRPr lang="zh-CN" altLang="en-US" sz="3600" b="1" dirty="0">
              <a:solidFill>
                <a:srgbClr val="000066"/>
              </a:solidFill>
            </a:endParaRPr>
          </a:p>
        </p:txBody>
      </p:sp>
      <p:sp>
        <p:nvSpPr>
          <p:cNvPr id="83971" name="Rectangle 4"/>
          <p:cNvSpPr>
            <a:spLocks noChangeArrowheads="1"/>
          </p:cNvSpPr>
          <p:nvPr/>
        </p:nvSpPr>
        <p:spPr bwMode="auto">
          <a:xfrm>
            <a:off x="690563" y="1690688"/>
            <a:ext cx="323850" cy="762000"/>
          </a:xfrm>
          <a:prstGeom prst="rect">
            <a:avLst/>
          </a:prstGeom>
          <a:noFill/>
          <a:ln w="9525">
            <a:noFill/>
            <a:miter lim="800000"/>
            <a:headEnd/>
            <a:tailEnd/>
          </a:ln>
        </p:spPr>
        <p:txBody>
          <a:bodyPr wrap="none">
            <a:spAutoFit/>
          </a:bodyPr>
          <a:lstStyle/>
          <a:p>
            <a:r>
              <a:rPr lang="en-US" altLang="zh-CN" sz="4400" b="1">
                <a:solidFill>
                  <a:srgbClr val="CC3300"/>
                </a:solidFill>
                <a:ea typeface="楷体_GB2312" pitchFamily="49" charset="-122"/>
              </a:rPr>
              <a:t> </a:t>
            </a:r>
          </a:p>
        </p:txBody>
      </p:sp>
      <p:sp>
        <p:nvSpPr>
          <p:cNvPr id="83972" name="Rectangle 5"/>
          <p:cNvSpPr>
            <a:spLocks noChangeArrowheads="1"/>
          </p:cNvSpPr>
          <p:nvPr/>
        </p:nvSpPr>
        <p:spPr bwMode="auto">
          <a:xfrm>
            <a:off x="755650" y="765175"/>
            <a:ext cx="3887788" cy="762000"/>
          </a:xfrm>
          <a:prstGeom prst="rect">
            <a:avLst/>
          </a:prstGeom>
          <a:noFill/>
          <a:ln w="9525">
            <a:noFill/>
            <a:miter lim="800000"/>
            <a:headEnd/>
            <a:tailEnd/>
          </a:ln>
        </p:spPr>
        <p:txBody>
          <a:bodyPr>
            <a:spAutoFit/>
          </a:bodyPr>
          <a:lstStyle/>
          <a:p>
            <a:r>
              <a:rPr lang="zh-CN" altLang="en-US" sz="4400" b="1">
                <a:solidFill>
                  <a:srgbClr val="7A2828"/>
                </a:solidFill>
                <a:ea typeface="楷体_GB2312" pitchFamily="49" charset="-122"/>
              </a:rPr>
              <a:t>本章内容总结</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1000" y="1066800"/>
            <a:ext cx="8583613" cy="3933825"/>
          </a:xfrm>
          <a:prstGeom prst="rect">
            <a:avLst/>
          </a:prstGeom>
          <a:noFill/>
          <a:ln w="12700" cap="sq">
            <a:noFill/>
            <a:miter lim="800000"/>
            <a:headEnd type="none" w="sm" len="sm"/>
            <a:tailEnd type="none" w="sm" len="sm"/>
          </a:ln>
        </p:spPr>
        <p:txBody>
          <a:bodyPr>
            <a:spAutoFit/>
          </a:bodyPr>
          <a:lstStyle/>
          <a:p>
            <a:pPr>
              <a:lnSpc>
                <a:spcPct val="140000"/>
              </a:lnSpc>
            </a:pPr>
            <a:r>
              <a:rPr lang="en-US" altLang="zh-CN" sz="3600" b="1" dirty="0">
                <a:solidFill>
                  <a:srgbClr val="0000FF"/>
                </a:solidFill>
                <a:ea typeface="楷体_GB2312" pitchFamily="49" charset="-122"/>
              </a:rPr>
              <a:t>     </a:t>
            </a:r>
            <a:r>
              <a:rPr lang="en-US" altLang="zh-CN" sz="3600" b="1" dirty="0">
                <a:solidFill>
                  <a:srgbClr val="000066"/>
                </a:solidFill>
                <a:ea typeface="楷体_GB2312" pitchFamily="49" charset="-122"/>
              </a:rPr>
              <a:t>3.</a:t>
            </a:r>
            <a:r>
              <a:rPr lang="zh-CN" altLang="en-US" sz="3600" b="1" dirty="0">
                <a:solidFill>
                  <a:srgbClr val="000066"/>
                </a:solidFill>
                <a:latin typeface="楷体_GB2312" pitchFamily="49" charset="-122"/>
                <a:ea typeface="楷体_GB2312" pitchFamily="49" charset="-122"/>
              </a:rPr>
              <a:t>图的遍历算法与树的遍历算法类似均为图的各种操作的基础。</a:t>
            </a:r>
            <a:endParaRPr lang="zh-CN" altLang="en-US" sz="3600" b="1" dirty="0">
              <a:solidFill>
                <a:srgbClr val="000066"/>
              </a:solidFill>
              <a:ea typeface="楷体_GB2312" pitchFamily="49" charset="-122"/>
            </a:endParaRPr>
          </a:p>
          <a:p>
            <a:pPr>
              <a:lnSpc>
                <a:spcPct val="140000"/>
              </a:lnSpc>
            </a:pPr>
            <a:r>
              <a:rPr lang="zh-CN" altLang="en-US" sz="3600" b="1" dirty="0">
                <a:solidFill>
                  <a:srgbClr val="000066"/>
                </a:solidFill>
                <a:ea typeface="楷体_GB2312" pitchFamily="49" charset="-122"/>
              </a:rPr>
              <a:t>　 </a:t>
            </a:r>
            <a:r>
              <a:rPr lang="en-US" altLang="zh-CN" sz="3600" b="1" dirty="0">
                <a:solidFill>
                  <a:srgbClr val="000066"/>
                </a:solidFill>
                <a:ea typeface="楷体_GB2312" pitchFamily="49" charset="-122"/>
              </a:rPr>
              <a:t>4. </a:t>
            </a:r>
            <a:r>
              <a:rPr lang="zh-CN" altLang="en-US" sz="3600" b="1" dirty="0">
                <a:solidFill>
                  <a:srgbClr val="000066"/>
                </a:solidFill>
                <a:ea typeface="楷体_GB2312" pitchFamily="49" charset="-122"/>
              </a:rPr>
              <a:t>理解图的最小生成树</a:t>
            </a:r>
            <a:r>
              <a:rPr lang="en-US" altLang="zh-CN" sz="3600" b="1" dirty="0">
                <a:solidFill>
                  <a:srgbClr val="000066"/>
                </a:solidFill>
                <a:ea typeface="楷体_GB2312" pitchFamily="49" charset="-122"/>
              </a:rPr>
              <a:t>(prim</a:t>
            </a:r>
            <a:r>
              <a:rPr lang="zh-CN" altLang="en-US" sz="3600" b="1" dirty="0">
                <a:solidFill>
                  <a:srgbClr val="000066"/>
                </a:solidFill>
                <a:ea typeface="楷体_GB2312" pitchFamily="49" charset="-122"/>
              </a:rPr>
              <a:t>和</a:t>
            </a:r>
            <a:r>
              <a:rPr lang="en-US" altLang="zh-CN" sz="3600" b="1" dirty="0" err="1">
                <a:solidFill>
                  <a:srgbClr val="000066"/>
                </a:solidFill>
                <a:ea typeface="楷体_GB2312" pitchFamily="49" charset="-122"/>
              </a:rPr>
              <a:t>kruskal</a:t>
            </a:r>
            <a:r>
              <a:rPr lang="en-US" altLang="zh-CN" sz="3600" b="1" dirty="0">
                <a:solidFill>
                  <a:srgbClr val="000066"/>
                </a:solidFill>
                <a:ea typeface="楷体_GB2312" pitchFamily="49" charset="-122"/>
              </a:rPr>
              <a:t>)</a:t>
            </a:r>
            <a:r>
              <a:rPr lang="zh-CN" altLang="en-US" sz="3600" b="1" dirty="0">
                <a:solidFill>
                  <a:srgbClr val="000066"/>
                </a:solidFill>
                <a:ea typeface="楷体_GB2312" pitchFamily="49" charset="-122"/>
              </a:rPr>
              <a:t>、拓扑排序、带权图的最短路径</a:t>
            </a:r>
            <a:r>
              <a:rPr lang="en-US" altLang="zh-CN" sz="3600" b="1" dirty="0">
                <a:solidFill>
                  <a:srgbClr val="000066"/>
                </a:solidFill>
                <a:ea typeface="楷体_GB2312" pitchFamily="49" charset="-122"/>
              </a:rPr>
              <a:t>(</a:t>
            </a:r>
            <a:r>
              <a:rPr lang="en-US" altLang="zh-CN" sz="3600" b="1" dirty="0" err="1">
                <a:solidFill>
                  <a:srgbClr val="000066"/>
                </a:solidFill>
                <a:ea typeface="楷体_GB2312" pitchFamily="49" charset="-122"/>
              </a:rPr>
              <a:t>Dijkstra</a:t>
            </a:r>
            <a:r>
              <a:rPr lang="en-US" altLang="zh-CN" sz="3600" b="1" dirty="0">
                <a:solidFill>
                  <a:srgbClr val="000066"/>
                </a:solidFill>
                <a:ea typeface="楷体_GB2312" pitchFamily="49" charset="-122"/>
              </a:rPr>
              <a:t>)</a:t>
            </a:r>
            <a:r>
              <a:rPr lang="zh-CN" altLang="en-US" sz="3600" b="1" dirty="0">
                <a:solidFill>
                  <a:srgbClr val="000066"/>
                </a:solidFill>
                <a:ea typeface="楷体_GB2312" pitchFamily="49" charset="-122"/>
              </a:rPr>
              <a:t>等算法。</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5"/>
          <p:cNvSpPr>
            <a:spLocks noGrp="1"/>
          </p:cNvSpPr>
          <p:nvPr>
            <p:ph type="sldNum" sz="quarter" idx="15"/>
          </p:nvPr>
        </p:nvSpPr>
        <p:spPr>
          <a:xfrm>
            <a:off x="8143900" y="5715016"/>
            <a:ext cx="609600" cy="521208"/>
          </a:xfrm>
        </p:spPr>
        <p:txBody>
          <a:bodyPr/>
          <a:lstStyle/>
          <a:p>
            <a:fld id="{84B936BA-A520-4CCB-9D9F-638FDAF155FB}" type="slidenum">
              <a:rPr lang="en-US" altLang="zh-CN"/>
              <a:pPr/>
              <a:t>139</a:t>
            </a:fld>
            <a:endParaRPr lang="en-US" altLang="zh-CN" dirty="0"/>
          </a:p>
        </p:txBody>
      </p:sp>
      <p:sp>
        <p:nvSpPr>
          <p:cNvPr id="229385" name="Text Box 9"/>
          <p:cNvSpPr txBox="1">
            <a:spLocks noChangeArrowheads="1"/>
          </p:cNvSpPr>
          <p:nvPr/>
        </p:nvSpPr>
        <p:spPr bwMode="auto">
          <a:xfrm>
            <a:off x="571472" y="1000108"/>
            <a:ext cx="7648575" cy="1800225"/>
          </a:xfrm>
          <a:prstGeom prst="rect">
            <a:avLst/>
          </a:prstGeom>
          <a:noFill/>
          <a:ln w="31750" algn="ctr">
            <a:noFill/>
            <a:miter lim="800000"/>
            <a:headEnd/>
            <a:tailEnd/>
          </a:ln>
          <a:effectLst/>
        </p:spPr>
        <p:txBody>
          <a:bodyPr wrap="none" lIns="90000" tIns="46800" rIns="90000" bIns="46800">
            <a:spAutoFit/>
          </a:bodyPr>
          <a:lstStyle/>
          <a:p>
            <a:r>
              <a:rPr lang="zh-CN" altLang="en-US" dirty="0">
                <a:solidFill>
                  <a:srgbClr val="000066"/>
                </a:solidFill>
              </a:rPr>
              <a:t>可以利用图的遍历来判断一个图是否连通，如果</a:t>
            </a:r>
          </a:p>
          <a:p>
            <a:r>
              <a:rPr lang="zh-CN" altLang="en-US" dirty="0">
                <a:solidFill>
                  <a:srgbClr val="000066"/>
                </a:solidFill>
              </a:rPr>
              <a:t>在遍历的过程中，</a:t>
            </a:r>
            <a:r>
              <a:rPr lang="zh-CN" altLang="en-US" dirty="0"/>
              <a:t>不止一次</a:t>
            </a:r>
            <a:r>
              <a:rPr lang="zh-CN" altLang="en-US" dirty="0">
                <a:solidFill>
                  <a:srgbClr val="000066"/>
                </a:solidFill>
              </a:rPr>
              <a:t>调用搜索过程，则说</a:t>
            </a:r>
          </a:p>
          <a:p>
            <a:r>
              <a:rPr lang="zh-CN" altLang="en-US" dirty="0">
                <a:solidFill>
                  <a:srgbClr val="000066"/>
                </a:solidFill>
              </a:rPr>
              <a:t>明该图就是一个</a:t>
            </a:r>
            <a:r>
              <a:rPr lang="zh-CN" altLang="en-US" dirty="0"/>
              <a:t>非连通图</a:t>
            </a:r>
            <a:r>
              <a:rPr lang="zh-CN" altLang="en-US" dirty="0">
                <a:solidFill>
                  <a:srgbClr val="000066"/>
                </a:solidFill>
              </a:rPr>
              <a:t>，并且</a:t>
            </a:r>
            <a:r>
              <a:rPr lang="zh-CN" altLang="en-US" dirty="0"/>
              <a:t>几次调用</a:t>
            </a:r>
            <a:r>
              <a:rPr lang="zh-CN" altLang="en-US" dirty="0">
                <a:solidFill>
                  <a:srgbClr val="000066"/>
                </a:solidFill>
              </a:rPr>
              <a:t>搜索过</a:t>
            </a:r>
          </a:p>
          <a:p>
            <a:r>
              <a:rPr lang="zh-CN" altLang="en-US" dirty="0">
                <a:solidFill>
                  <a:srgbClr val="000066"/>
                </a:solidFill>
              </a:rPr>
              <a:t>程，表明该图就有</a:t>
            </a:r>
            <a:r>
              <a:rPr lang="zh-CN" altLang="en-US" dirty="0"/>
              <a:t>几个</a:t>
            </a:r>
            <a:r>
              <a:rPr lang="zh-CN" altLang="en-US" dirty="0">
                <a:solidFill>
                  <a:srgbClr val="000066"/>
                </a:solidFill>
              </a:rPr>
              <a:t>连通分量。</a:t>
            </a:r>
          </a:p>
        </p:txBody>
      </p:sp>
      <p:sp>
        <p:nvSpPr>
          <p:cNvPr id="229390" name="Text Box 14"/>
          <p:cNvSpPr txBox="1">
            <a:spLocks noChangeArrowheads="1"/>
          </p:cNvSpPr>
          <p:nvPr/>
        </p:nvSpPr>
        <p:spPr bwMode="auto">
          <a:xfrm>
            <a:off x="2571736" y="142852"/>
            <a:ext cx="3381375" cy="519112"/>
          </a:xfrm>
          <a:prstGeom prst="rect">
            <a:avLst/>
          </a:prstGeom>
          <a:noFill/>
          <a:ln w="31750" algn="ctr">
            <a:noFill/>
            <a:miter lim="800000"/>
            <a:headEnd/>
            <a:tailEnd/>
          </a:ln>
          <a:effectLst/>
        </p:spPr>
        <p:txBody>
          <a:bodyPr wrap="none" lIns="90000" tIns="46800" rIns="90000" bIns="46800">
            <a:spAutoFit/>
          </a:bodyPr>
          <a:lstStyle/>
          <a:p>
            <a:r>
              <a:rPr lang="en-US" altLang="zh-CN" dirty="0"/>
              <a:t>①</a:t>
            </a:r>
            <a:r>
              <a:rPr lang="zh-CN" altLang="en-US" dirty="0"/>
              <a:t>无向图的连通分量</a:t>
            </a:r>
          </a:p>
        </p:txBody>
      </p:sp>
      <p:grpSp>
        <p:nvGrpSpPr>
          <p:cNvPr id="2" name="Group 42"/>
          <p:cNvGrpSpPr>
            <a:grpSpLocks/>
          </p:cNvGrpSpPr>
          <p:nvPr/>
        </p:nvGrpSpPr>
        <p:grpSpPr bwMode="auto">
          <a:xfrm>
            <a:off x="1543062" y="3411552"/>
            <a:ext cx="3097212" cy="2160588"/>
            <a:chOff x="567" y="2704"/>
            <a:chExt cx="1951" cy="1361"/>
          </a:xfrm>
        </p:grpSpPr>
        <p:sp>
          <p:nvSpPr>
            <p:cNvPr id="229393" name="Oval 17"/>
            <p:cNvSpPr>
              <a:spLocks noChangeArrowheads="1"/>
            </p:cNvSpPr>
            <p:nvPr/>
          </p:nvSpPr>
          <p:spPr bwMode="auto">
            <a:xfrm>
              <a:off x="567" y="2749"/>
              <a:ext cx="182" cy="194"/>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A</a:t>
              </a:r>
            </a:p>
          </p:txBody>
        </p:sp>
        <p:sp>
          <p:nvSpPr>
            <p:cNvPr id="229394" name="Oval 18"/>
            <p:cNvSpPr>
              <a:spLocks noChangeArrowheads="1"/>
            </p:cNvSpPr>
            <p:nvPr/>
          </p:nvSpPr>
          <p:spPr bwMode="auto">
            <a:xfrm>
              <a:off x="1610" y="3067"/>
              <a:ext cx="182" cy="194"/>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J</a:t>
              </a:r>
            </a:p>
          </p:txBody>
        </p:sp>
        <p:sp>
          <p:nvSpPr>
            <p:cNvPr id="229395" name="Oval 19"/>
            <p:cNvSpPr>
              <a:spLocks noChangeArrowheads="1"/>
            </p:cNvSpPr>
            <p:nvPr/>
          </p:nvSpPr>
          <p:spPr bwMode="auto">
            <a:xfrm>
              <a:off x="567" y="3859"/>
              <a:ext cx="182" cy="194"/>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C</a:t>
              </a:r>
            </a:p>
          </p:txBody>
        </p:sp>
        <p:sp>
          <p:nvSpPr>
            <p:cNvPr id="229396" name="Oval 20"/>
            <p:cNvSpPr>
              <a:spLocks noChangeArrowheads="1"/>
            </p:cNvSpPr>
            <p:nvPr/>
          </p:nvSpPr>
          <p:spPr bwMode="auto">
            <a:xfrm>
              <a:off x="1156" y="3067"/>
              <a:ext cx="182" cy="195"/>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F</a:t>
              </a:r>
            </a:p>
          </p:txBody>
        </p:sp>
        <p:sp>
          <p:nvSpPr>
            <p:cNvPr id="229397" name="Oval 21"/>
            <p:cNvSpPr>
              <a:spLocks noChangeArrowheads="1"/>
            </p:cNvSpPr>
            <p:nvPr/>
          </p:nvSpPr>
          <p:spPr bwMode="auto">
            <a:xfrm>
              <a:off x="839" y="3294"/>
              <a:ext cx="182" cy="194"/>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E</a:t>
              </a:r>
            </a:p>
          </p:txBody>
        </p:sp>
        <p:sp>
          <p:nvSpPr>
            <p:cNvPr id="229398" name="Oval 22"/>
            <p:cNvSpPr>
              <a:spLocks noChangeArrowheads="1"/>
            </p:cNvSpPr>
            <p:nvPr/>
          </p:nvSpPr>
          <p:spPr bwMode="auto">
            <a:xfrm>
              <a:off x="1111" y="3566"/>
              <a:ext cx="182" cy="194"/>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G</a:t>
              </a:r>
            </a:p>
          </p:txBody>
        </p:sp>
        <p:sp>
          <p:nvSpPr>
            <p:cNvPr id="229399" name="Oval 23"/>
            <p:cNvSpPr>
              <a:spLocks noChangeArrowheads="1"/>
            </p:cNvSpPr>
            <p:nvPr/>
          </p:nvSpPr>
          <p:spPr bwMode="auto">
            <a:xfrm>
              <a:off x="1836" y="2704"/>
              <a:ext cx="182" cy="194"/>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B</a:t>
              </a:r>
            </a:p>
          </p:txBody>
        </p:sp>
        <p:sp>
          <p:nvSpPr>
            <p:cNvPr id="229400" name="Oval 24"/>
            <p:cNvSpPr>
              <a:spLocks noChangeArrowheads="1"/>
            </p:cNvSpPr>
            <p:nvPr/>
          </p:nvSpPr>
          <p:spPr bwMode="auto">
            <a:xfrm>
              <a:off x="2336" y="3249"/>
              <a:ext cx="182" cy="195"/>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I</a:t>
              </a:r>
            </a:p>
          </p:txBody>
        </p:sp>
        <p:sp>
          <p:nvSpPr>
            <p:cNvPr id="229401" name="Oval 25"/>
            <p:cNvSpPr>
              <a:spLocks noChangeArrowheads="1"/>
            </p:cNvSpPr>
            <p:nvPr/>
          </p:nvSpPr>
          <p:spPr bwMode="auto">
            <a:xfrm>
              <a:off x="1837" y="3871"/>
              <a:ext cx="182" cy="194"/>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D</a:t>
              </a:r>
            </a:p>
          </p:txBody>
        </p:sp>
        <p:sp>
          <p:nvSpPr>
            <p:cNvPr id="229406" name="Line 30"/>
            <p:cNvSpPr>
              <a:spLocks noChangeShapeType="1"/>
            </p:cNvSpPr>
            <p:nvPr/>
          </p:nvSpPr>
          <p:spPr bwMode="auto">
            <a:xfrm flipH="1">
              <a:off x="975" y="3158"/>
              <a:ext cx="181" cy="136"/>
            </a:xfrm>
            <a:prstGeom prst="line">
              <a:avLst/>
            </a:prstGeom>
            <a:noFill/>
            <a:ln w="25400">
              <a:solidFill>
                <a:srgbClr val="000066"/>
              </a:solidFill>
              <a:round/>
              <a:headEnd/>
              <a:tailEnd/>
            </a:ln>
            <a:effectLst/>
          </p:spPr>
          <p:txBody>
            <a:bodyPr>
              <a:spAutoFit/>
            </a:bodyPr>
            <a:lstStyle/>
            <a:p>
              <a:endParaRPr lang="zh-CN" altLang="en-US"/>
            </a:p>
          </p:txBody>
        </p:sp>
        <p:sp>
          <p:nvSpPr>
            <p:cNvPr id="229407" name="Line 31"/>
            <p:cNvSpPr>
              <a:spLocks noChangeShapeType="1"/>
            </p:cNvSpPr>
            <p:nvPr/>
          </p:nvSpPr>
          <p:spPr bwMode="auto">
            <a:xfrm flipH="1" flipV="1">
              <a:off x="1700" y="3249"/>
              <a:ext cx="1" cy="317"/>
            </a:xfrm>
            <a:prstGeom prst="line">
              <a:avLst/>
            </a:prstGeom>
            <a:noFill/>
            <a:ln w="25400">
              <a:solidFill>
                <a:srgbClr val="000066"/>
              </a:solidFill>
              <a:round/>
              <a:headEnd/>
              <a:tailEnd/>
            </a:ln>
            <a:effectLst/>
          </p:spPr>
          <p:txBody>
            <a:bodyPr>
              <a:spAutoFit/>
            </a:bodyPr>
            <a:lstStyle/>
            <a:p>
              <a:endParaRPr lang="zh-CN" altLang="en-US"/>
            </a:p>
          </p:txBody>
        </p:sp>
        <p:sp>
          <p:nvSpPr>
            <p:cNvPr id="229408" name="Line 32"/>
            <p:cNvSpPr>
              <a:spLocks noChangeShapeType="1"/>
            </p:cNvSpPr>
            <p:nvPr/>
          </p:nvSpPr>
          <p:spPr bwMode="auto">
            <a:xfrm>
              <a:off x="975" y="3475"/>
              <a:ext cx="136" cy="137"/>
            </a:xfrm>
            <a:prstGeom prst="line">
              <a:avLst/>
            </a:prstGeom>
            <a:noFill/>
            <a:ln w="25400">
              <a:solidFill>
                <a:srgbClr val="000066"/>
              </a:solidFill>
              <a:round/>
              <a:headEnd/>
              <a:tailEnd/>
            </a:ln>
            <a:effectLst/>
          </p:spPr>
          <p:txBody>
            <a:bodyPr>
              <a:spAutoFit/>
            </a:bodyPr>
            <a:lstStyle/>
            <a:p>
              <a:endParaRPr lang="zh-CN" altLang="en-US"/>
            </a:p>
          </p:txBody>
        </p:sp>
        <p:sp>
          <p:nvSpPr>
            <p:cNvPr id="229410" name="Line 34"/>
            <p:cNvSpPr>
              <a:spLocks noChangeShapeType="1"/>
            </p:cNvSpPr>
            <p:nvPr/>
          </p:nvSpPr>
          <p:spPr bwMode="auto">
            <a:xfrm>
              <a:off x="2018" y="2840"/>
              <a:ext cx="363" cy="409"/>
            </a:xfrm>
            <a:prstGeom prst="line">
              <a:avLst/>
            </a:prstGeom>
            <a:noFill/>
            <a:ln w="25400">
              <a:solidFill>
                <a:srgbClr val="000066"/>
              </a:solidFill>
              <a:round/>
              <a:headEnd/>
              <a:tailEnd/>
            </a:ln>
            <a:effectLst/>
          </p:spPr>
          <p:txBody>
            <a:bodyPr>
              <a:spAutoFit/>
            </a:bodyPr>
            <a:lstStyle/>
            <a:p>
              <a:endParaRPr lang="zh-CN" altLang="en-US"/>
            </a:p>
          </p:txBody>
        </p:sp>
        <p:sp>
          <p:nvSpPr>
            <p:cNvPr id="229411" name="Line 35"/>
            <p:cNvSpPr>
              <a:spLocks noChangeShapeType="1"/>
            </p:cNvSpPr>
            <p:nvPr/>
          </p:nvSpPr>
          <p:spPr bwMode="auto">
            <a:xfrm flipH="1">
              <a:off x="1973" y="3430"/>
              <a:ext cx="408" cy="454"/>
            </a:xfrm>
            <a:prstGeom prst="line">
              <a:avLst/>
            </a:prstGeom>
            <a:noFill/>
            <a:ln w="25400">
              <a:solidFill>
                <a:srgbClr val="000066"/>
              </a:solidFill>
              <a:round/>
              <a:headEnd/>
              <a:tailEnd/>
            </a:ln>
            <a:effectLst/>
          </p:spPr>
          <p:txBody>
            <a:bodyPr>
              <a:spAutoFit/>
            </a:bodyPr>
            <a:lstStyle/>
            <a:p>
              <a:endParaRPr lang="zh-CN" altLang="en-US"/>
            </a:p>
          </p:txBody>
        </p:sp>
        <p:sp>
          <p:nvSpPr>
            <p:cNvPr id="229412" name="Line 36"/>
            <p:cNvSpPr>
              <a:spLocks noChangeShapeType="1"/>
            </p:cNvSpPr>
            <p:nvPr/>
          </p:nvSpPr>
          <p:spPr bwMode="auto">
            <a:xfrm>
              <a:off x="748" y="3974"/>
              <a:ext cx="1089" cy="0"/>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29413" name="Line 37"/>
            <p:cNvSpPr>
              <a:spLocks noChangeShapeType="1"/>
            </p:cNvSpPr>
            <p:nvPr/>
          </p:nvSpPr>
          <p:spPr bwMode="auto">
            <a:xfrm>
              <a:off x="748" y="2795"/>
              <a:ext cx="1089" cy="0"/>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29414" name="Line 38"/>
            <p:cNvSpPr>
              <a:spLocks noChangeShapeType="1"/>
            </p:cNvSpPr>
            <p:nvPr/>
          </p:nvSpPr>
          <p:spPr bwMode="auto">
            <a:xfrm>
              <a:off x="657" y="2931"/>
              <a:ext cx="0" cy="907"/>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29415" name="Oval 39"/>
            <p:cNvSpPr>
              <a:spLocks noChangeArrowheads="1"/>
            </p:cNvSpPr>
            <p:nvPr/>
          </p:nvSpPr>
          <p:spPr bwMode="auto">
            <a:xfrm>
              <a:off x="1610" y="3566"/>
              <a:ext cx="182" cy="194"/>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H</a:t>
              </a:r>
            </a:p>
          </p:txBody>
        </p:sp>
        <p:sp>
          <p:nvSpPr>
            <p:cNvPr id="229417" name="Line 41"/>
            <p:cNvSpPr>
              <a:spLocks noChangeShapeType="1"/>
            </p:cNvSpPr>
            <p:nvPr/>
          </p:nvSpPr>
          <p:spPr bwMode="auto">
            <a:xfrm>
              <a:off x="1927" y="2886"/>
              <a:ext cx="0" cy="998"/>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grpSp>
      <p:sp>
        <p:nvSpPr>
          <p:cNvPr id="229419" name="Text Box 43"/>
          <p:cNvSpPr txBox="1">
            <a:spLocks noChangeArrowheads="1"/>
          </p:cNvSpPr>
          <p:nvPr/>
        </p:nvSpPr>
        <p:spPr bwMode="auto">
          <a:xfrm>
            <a:off x="5265752" y="3595702"/>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a:t>A</a:t>
            </a:r>
          </a:p>
        </p:txBody>
      </p:sp>
      <p:sp>
        <p:nvSpPr>
          <p:cNvPr id="229420" name="Text Box 44"/>
          <p:cNvSpPr txBox="1">
            <a:spLocks noChangeArrowheads="1"/>
          </p:cNvSpPr>
          <p:nvPr/>
        </p:nvSpPr>
        <p:spPr bwMode="auto">
          <a:xfrm>
            <a:off x="5500702" y="3595702"/>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a:t>B</a:t>
            </a:r>
          </a:p>
        </p:txBody>
      </p:sp>
      <p:sp>
        <p:nvSpPr>
          <p:cNvPr id="229421" name="Text Box 45"/>
          <p:cNvSpPr txBox="1">
            <a:spLocks noChangeArrowheads="1"/>
          </p:cNvSpPr>
          <p:nvPr/>
        </p:nvSpPr>
        <p:spPr bwMode="auto">
          <a:xfrm>
            <a:off x="5788039" y="3595702"/>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a:t>D</a:t>
            </a:r>
          </a:p>
        </p:txBody>
      </p:sp>
      <p:sp>
        <p:nvSpPr>
          <p:cNvPr id="229422" name="Text Box 46"/>
          <p:cNvSpPr txBox="1">
            <a:spLocks noChangeArrowheads="1"/>
          </p:cNvSpPr>
          <p:nvPr/>
        </p:nvSpPr>
        <p:spPr bwMode="auto">
          <a:xfrm>
            <a:off x="6076964" y="3573477"/>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a:t>C</a:t>
            </a:r>
          </a:p>
        </p:txBody>
      </p:sp>
      <p:sp>
        <p:nvSpPr>
          <p:cNvPr id="229423" name="Text Box 47"/>
          <p:cNvSpPr txBox="1">
            <a:spLocks noChangeArrowheads="1"/>
          </p:cNvSpPr>
          <p:nvPr/>
        </p:nvSpPr>
        <p:spPr bwMode="auto">
          <a:xfrm>
            <a:off x="6364302" y="3581415"/>
            <a:ext cx="279400" cy="519112"/>
          </a:xfrm>
          <a:prstGeom prst="rect">
            <a:avLst/>
          </a:prstGeom>
          <a:noFill/>
          <a:ln w="31750" algn="ctr">
            <a:noFill/>
            <a:miter lim="800000"/>
            <a:headEnd/>
            <a:tailEnd/>
          </a:ln>
          <a:effectLst/>
        </p:spPr>
        <p:txBody>
          <a:bodyPr wrap="none" lIns="90000" tIns="46800" rIns="90000" bIns="46800">
            <a:spAutoFit/>
          </a:bodyPr>
          <a:lstStyle/>
          <a:p>
            <a:r>
              <a:rPr lang="en-US" altLang="zh-CN"/>
              <a:t>I</a:t>
            </a:r>
          </a:p>
        </p:txBody>
      </p:sp>
      <p:sp>
        <p:nvSpPr>
          <p:cNvPr id="229424" name="Text Box 48"/>
          <p:cNvSpPr txBox="1">
            <a:spLocks noChangeArrowheads="1"/>
          </p:cNvSpPr>
          <p:nvPr/>
        </p:nvSpPr>
        <p:spPr bwMode="auto">
          <a:xfrm>
            <a:off x="5337189" y="4171965"/>
            <a:ext cx="417513" cy="519112"/>
          </a:xfrm>
          <a:prstGeom prst="rect">
            <a:avLst/>
          </a:prstGeom>
          <a:noFill/>
          <a:ln w="31750" algn="ctr">
            <a:noFill/>
            <a:miter lim="800000"/>
            <a:headEnd/>
            <a:tailEnd/>
          </a:ln>
          <a:effectLst/>
        </p:spPr>
        <p:txBody>
          <a:bodyPr wrap="none" lIns="90000" tIns="46800" rIns="90000" bIns="46800">
            <a:spAutoFit/>
          </a:bodyPr>
          <a:lstStyle/>
          <a:p>
            <a:r>
              <a:rPr lang="en-US" altLang="zh-CN"/>
              <a:t>E</a:t>
            </a:r>
          </a:p>
        </p:txBody>
      </p:sp>
      <p:sp>
        <p:nvSpPr>
          <p:cNvPr id="229425" name="Text Box 49"/>
          <p:cNvSpPr txBox="1">
            <a:spLocks noChangeArrowheads="1"/>
          </p:cNvSpPr>
          <p:nvPr/>
        </p:nvSpPr>
        <p:spPr bwMode="auto">
          <a:xfrm>
            <a:off x="5572139" y="4171965"/>
            <a:ext cx="398463" cy="519112"/>
          </a:xfrm>
          <a:prstGeom prst="rect">
            <a:avLst/>
          </a:prstGeom>
          <a:noFill/>
          <a:ln w="31750" algn="ctr">
            <a:noFill/>
            <a:miter lim="800000"/>
            <a:headEnd/>
            <a:tailEnd/>
          </a:ln>
          <a:effectLst/>
        </p:spPr>
        <p:txBody>
          <a:bodyPr wrap="none" lIns="90000" tIns="46800" rIns="90000" bIns="46800">
            <a:spAutoFit/>
          </a:bodyPr>
          <a:lstStyle/>
          <a:p>
            <a:r>
              <a:rPr lang="en-US" altLang="zh-CN"/>
              <a:t>F</a:t>
            </a:r>
          </a:p>
        </p:txBody>
      </p:sp>
      <p:sp>
        <p:nvSpPr>
          <p:cNvPr id="229426" name="Text Box 50"/>
          <p:cNvSpPr txBox="1">
            <a:spLocks noChangeArrowheads="1"/>
          </p:cNvSpPr>
          <p:nvPr/>
        </p:nvSpPr>
        <p:spPr bwMode="auto">
          <a:xfrm>
            <a:off x="5788039" y="4156090"/>
            <a:ext cx="457200" cy="519112"/>
          </a:xfrm>
          <a:prstGeom prst="rect">
            <a:avLst/>
          </a:prstGeom>
          <a:noFill/>
          <a:ln w="31750" algn="ctr">
            <a:noFill/>
            <a:miter lim="800000"/>
            <a:headEnd/>
            <a:tailEnd/>
          </a:ln>
          <a:effectLst/>
        </p:spPr>
        <p:txBody>
          <a:bodyPr wrap="none" lIns="90000" tIns="46800" rIns="90000" bIns="46800">
            <a:spAutoFit/>
          </a:bodyPr>
          <a:lstStyle/>
          <a:p>
            <a:r>
              <a:rPr lang="en-US" altLang="zh-CN"/>
              <a:t>G</a:t>
            </a:r>
          </a:p>
        </p:txBody>
      </p:sp>
      <p:sp>
        <p:nvSpPr>
          <p:cNvPr id="229427" name="Text Box 51"/>
          <p:cNvSpPr txBox="1">
            <a:spLocks noChangeArrowheads="1"/>
          </p:cNvSpPr>
          <p:nvPr/>
        </p:nvSpPr>
        <p:spPr bwMode="auto">
          <a:xfrm>
            <a:off x="5337189" y="4675202"/>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a:t>H</a:t>
            </a:r>
          </a:p>
        </p:txBody>
      </p:sp>
      <p:sp>
        <p:nvSpPr>
          <p:cNvPr id="229428" name="Text Box 52"/>
          <p:cNvSpPr txBox="1">
            <a:spLocks noChangeArrowheads="1"/>
          </p:cNvSpPr>
          <p:nvPr/>
        </p:nvSpPr>
        <p:spPr bwMode="auto">
          <a:xfrm>
            <a:off x="5624527" y="4667265"/>
            <a:ext cx="379412" cy="519112"/>
          </a:xfrm>
          <a:prstGeom prst="rect">
            <a:avLst/>
          </a:prstGeom>
          <a:noFill/>
          <a:ln w="31750" algn="ctr">
            <a:noFill/>
            <a:miter lim="800000"/>
            <a:headEnd/>
            <a:tailEnd/>
          </a:ln>
          <a:effectLst/>
        </p:spPr>
        <p:txBody>
          <a:bodyPr wrap="none" lIns="90000" tIns="46800" rIns="90000" bIns="46800">
            <a:spAutoFit/>
          </a:bodyPr>
          <a:lstStyle/>
          <a:p>
            <a:r>
              <a:rPr lang="en-US" altLang="zh-CN"/>
              <a:t>J</a:t>
            </a:r>
          </a:p>
        </p:txBody>
      </p:sp>
      <p:sp>
        <p:nvSpPr>
          <p:cNvPr id="41" name="Rectangle 2"/>
          <p:cNvSpPr>
            <a:spLocks noGrp="1" noChangeArrowheads="1"/>
          </p:cNvSpPr>
          <p:nvPr>
            <p:ph type="title"/>
          </p:nvPr>
        </p:nvSpPr>
        <p:spPr>
          <a:xfrm>
            <a:off x="214282" y="0"/>
            <a:ext cx="5214974" cy="623862"/>
          </a:xfrm>
        </p:spPr>
        <p:txBody>
          <a:bodyPr>
            <a:normAutofit/>
          </a:bodyPr>
          <a:lstStyle/>
          <a:p>
            <a:r>
              <a:rPr kumimoji="1" lang="zh-CN" altLang="en-US" sz="2800" b="1" dirty="0" smtClean="0">
                <a:solidFill>
                  <a:srgbClr val="FF0000"/>
                </a:solidFill>
                <a:latin typeface="Arial" charset="0"/>
                <a:ea typeface="楷体_GB2312" pitchFamily="49" charset="-122"/>
                <a:cs typeface="+mn-cs"/>
              </a:rPr>
              <a:t>典型</a:t>
            </a:r>
            <a:r>
              <a:rPr kumimoji="1" lang="zh-CN" altLang="en-US" sz="2800" b="1" dirty="0">
                <a:solidFill>
                  <a:srgbClr val="FF0000"/>
                </a:solidFill>
                <a:latin typeface="Arial" charset="0"/>
                <a:ea typeface="楷体_GB2312" pitchFamily="49" charset="-122"/>
                <a:cs typeface="+mn-cs"/>
              </a:rPr>
              <a:t>例题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9390"/>
                                        </p:tgtEl>
                                        <p:attrNameLst>
                                          <p:attrName>style.visibility</p:attrName>
                                        </p:attrNameLst>
                                      </p:cBhvr>
                                      <p:to>
                                        <p:strVal val="visible"/>
                                      </p:to>
                                    </p:set>
                                    <p:animEffect transition="in" filter="wipe(up)">
                                      <p:cBhvr>
                                        <p:cTn id="7" dur="500"/>
                                        <p:tgtEl>
                                          <p:spTgt spid="2293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9385"/>
                                        </p:tgtEl>
                                        <p:attrNameLst>
                                          <p:attrName>style.visibility</p:attrName>
                                        </p:attrNameLst>
                                      </p:cBhvr>
                                      <p:to>
                                        <p:strVal val="visible"/>
                                      </p:to>
                                    </p:set>
                                    <p:animEffect transition="in" filter="wipe(up)">
                                      <p:cBhvr>
                                        <p:cTn id="12" dur="500"/>
                                        <p:tgtEl>
                                          <p:spTgt spid="2293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419"/>
                                        </p:tgtEl>
                                        <p:attrNameLst>
                                          <p:attrName>style.visibility</p:attrName>
                                        </p:attrNameLst>
                                      </p:cBhvr>
                                      <p:to>
                                        <p:strVal val="visible"/>
                                      </p:to>
                                    </p:set>
                                    <p:animEffect transition="in" filter="wipe(left)">
                                      <p:cBhvr>
                                        <p:cTn id="22" dur="500"/>
                                        <p:tgtEl>
                                          <p:spTgt spid="229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9420"/>
                                        </p:tgtEl>
                                        <p:attrNameLst>
                                          <p:attrName>style.visibility</p:attrName>
                                        </p:attrNameLst>
                                      </p:cBhvr>
                                      <p:to>
                                        <p:strVal val="visible"/>
                                      </p:to>
                                    </p:set>
                                    <p:animEffect transition="in" filter="wipe(left)">
                                      <p:cBhvr>
                                        <p:cTn id="27" dur="500"/>
                                        <p:tgtEl>
                                          <p:spTgt spid="2294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9421"/>
                                        </p:tgtEl>
                                        <p:attrNameLst>
                                          <p:attrName>style.visibility</p:attrName>
                                        </p:attrNameLst>
                                      </p:cBhvr>
                                      <p:to>
                                        <p:strVal val="visible"/>
                                      </p:to>
                                    </p:set>
                                    <p:animEffect transition="in" filter="wipe(left)">
                                      <p:cBhvr>
                                        <p:cTn id="32" dur="500"/>
                                        <p:tgtEl>
                                          <p:spTgt spid="2294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9422"/>
                                        </p:tgtEl>
                                        <p:attrNameLst>
                                          <p:attrName>style.visibility</p:attrName>
                                        </p:attrNameLst>
                                      </p:cBhvr>
                                      <p:to>
                                        <p:strVal val="visible"/>
                                      </p:to>
                                    </p:set>
                                    <p:animEffect transition="in" filter="wipe(left)">
                                      <p:cBhvr>
                                        <p:cTn id="37" dur="500"/>
                                        <p:tgtEl>
                                          <p:spTgt spid="2294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9423"/>
                                        </p:tgtEl>
                                        <p:attrNameLst>
                                          <p:attrName>style.visibility</p:attrName>
                                        </p:attrNameLst>
                                      </p:cBhvr>
                                      <p:to>
                                        <p:strVal val="visible"/>
                                      </p:to>
                                    </p:set>
                                    <p:animEffect transition="in" filter="wipe(left)">
                                      <p:cBhvr>
                                        <p:cTn id="42" dur="500"/>
                                        <p:tgtEl>
                                          <p:spTgt spid="2294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424"/>
                                        </p:tgtEl>
                                        <p:attrNameLst>
                                          <p:attrName>style.visibility</p:attrName>
                                        </p:attrNameLst>
                                      </p:cBhvr>
                                      <p:to>
                                        <p:strVal val="visible"/>
                                      </p:to>
                                    </p:set>
                                    <p:animEffect transition="in" filter="wipe(left)">
                                      <p:cBhvr>
                                        <p:cTn id="47" dur="500"/>
                                        <p:tgtEl>
                                          <p:spTgt spid="2294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9425"/>
                                        </p:tgtEl>
                                        <p:attrNameLst>
                                          <p:attrName>style.visibility</p:attrName>
                                        </p:attrNameLst>
                                      </p:cBhvr>
                                      <p:to>
                                        <p:strVal val="visible"/>
                                      </p:to>
                                    </p:set>
                                    <p:animEffect transition="in" filter="wipe(left)">
                                      <p:cBhvr>
                                        <p:cTn id="52" dur="500"/>
                                        <p:tgtEl>
                                          <p:spTgt spid="2294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426"/>
                                        </p:tgtEl>
                                        <p:attrNameLst>
                                          <p:attrName>style.visibility</p:attrName>
                                        </p:attrNameLst>
                                      </p:cBhvr>
                                      <p:to>
                                        <p:strVal val="visible"/>
                                      </p:to>
                                    </p:set>
                                    <p:animEffect transition="in" filter="wipe(left)">
                                      <p:cBhvr>
                                        <p:cTn id="57" dur="500"/>
                                        <p:tgtEl>
                                          <p:spTgt spid="2294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9427"/>
                                        </p:tgtEl>
                                        <p:attrNameLst>
                                          <p:attrName>style.visibility</p:attrName>
                                        </p:attrNameLst>
                                      </p:cBhvr>
                                      <p:to>
                                        <p:strVal val="visible"/>
                                      </p:to>
                                    </p:set>
                                    <p:animEffect transition="in" filter="wipe(left)">
                                      <p:cBhvr>
                                        <p:cTn id="62" dur="500"/>
                                        <p:tgtEl>
                                          <p:spTgt spid="2294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9428"/>
                                        </p:tgtEl>
                                        <p:attrNameLst>
                                          <p:attrName>style.visibility</p:attrName>
                                        </p:attrNameLst>
                                      </p:cBhvr>
                                      <p:to>
                                        <p:strVal val="visible"/>
                                      </p:to>
                                    </p:set>
                                    <p:animEffect transition="in" filter="wipe(left)">
                                      <p:cBhvr>
                                        <p:cTn id="67" dur="500"/>
                                        <p:tgtEl>
                                          <p:spTgt spid="229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5" grpId="0"/>
      <p:bldP spid="229390" grpId="0"/>
      <p:bldP spid="229419" grpId="0"/>
      <p:bldP spid="229420" grpId="0"/>
      <p:bldP spid="229421" grpId="0"/>
      <p:bldP spid="229422" grpId="0"/>
      <p:bldP spid="229423" grpId="0"/>
      <p:bldP spid="229424" grpId="0"/>
      <p:bldP spid="229425" grpId="0"/>
      <p:bldP spid="229426" grpId="0"/>
      <p:bldP spid="229427" grpId="0"/>
      <p:bldP spid="2294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15"/>
          </p:nvPr>
        </p:nvSpPr>
        <p:spPr/>
        <p:txBody>
          <a:bodyPr/>
          <a:lstStyle/>
          <a:p>
            <a:fld id="{C29C80EC-4601-4EEC-ACF2-ED71DFD13471}" type="slidenum">
              <a:rPr lang="en-US" altLang="zh-CN"/>
              <a:pPr/>
              <a:t>14</a:t>
            </a:fld>
            <a:endParaRPr lang="en-US" altLang="zh-CN"/>
          </a:p>
        </p:txBody>
      </p:sp>
      <p:sp>
        <p:nvSpPr>
          <p:cNvPr id="189445"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9446"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9447"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9448"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9449"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名词和基本术语</a:t>
            </a:r>
          </a:p>
        </p:txBody>
      </p:sp>
      <p:sp>
        <p:nvSpPr>
          <p:cNvPr id="189450" name="Text Box 10"/>
          <p:cNvSpPr txBox="1">
            <a:spLocks noChangeArrowheads="1"/>
          </p:cNvSpPr>
          <p:nvPr/>
        </p:nvSpPr>
        <p:spPr bwMode="auto">
          <a:xfrm>
            <a:off x="1331913" y="2133600"/>
            <a:ext cx="7127875" cy="1630363"/>
          </a:xfrm>
          <a:prstGeom prst="rect">
            <a:avLst/>
          </a:prstGeom>
          <a:noFill/>
          <a:ln w="25400">
            <a:noFill/>
            <a:miter lim="800000"/>
            <a:headEnd/>
            <a:tailEnd/>
          </a:ln>
          <a:effectLst/>
        </p:spPr>
        <p:txBody>
          <a:bodyPr lIns="90000" tIns="46800" rIns="90000" bIns="46800">
            <a:spAutoFit/>
          </a:bodyPr>
          <a:lstStyle/>
          <a:p>
            <a:pPr>
              <a:lnSpc>
                <a:spcPct val="120000"/>
              </a:lnSpc>
            </a:pPr>
            <a:r>
              <a:rPr lang="zh-CN" altLang="en-US">
                <a:solidFill>
                  <a:srgbClr val="000066"/>
                </a:solidFill>
              </a:rPr>
              <a:t>假设一个</a:t>
            </a:r>
            <a:r>
              <a:rPr lang="zh-CN" altLang="en-US"/>
              <a:t>连通图</a:t>
            </a:r>
            <a:r>
              <a:rPr lang="zh-CN" altLang="en-US">
                <a:solidFill>
                  <a:srgbClr val="000066"/>
                </a:solidFill>
              </a:rPr>
              <a:t>有 </a:t>
            </a:r>
            <a:r>
              <a:rPr lang="en-US" altLang="zh-CN">
                <a:solidFill>
                  <a:srgbClr val="000066"/>
                </a:solidFill>
              </a:rPr>
              <a:t>n </a:t>
            </a:r>
            <a:r>
              <a:rPr lang="zh-CN" altLang="en-US">
                <a:solidFill>
                  <a:srgbClr val="000066"/>
                </a:solidFill>
              </a:rPr>
              <a:t>个顶点和 </a:t>
            </a:r>
            <a:r>
              <a:rPr lang="en-US" altLang="zh-CN">
                <a:solidFill>
                  <a:srgbClr val="000066"/>
                </a:solidFill>
              </a:rPr>
              <a:t>e </a:t>
            </a:r>
            <a:r>
              <a:rPr lang="zh-CN" altLang="en-US">
                <a:solidFill>
                  <a:srgbClr val="000066"/>
                </a:solidFill>
              </a:rPr>
              <a:t>条边</a:t>
            </a:r>
            <a:r>
              <a:rPr lang="en-US" altLang="zh-CN">
                <a:solidFill>
                  <a:srgbClr val="000066"/>
                </a:solidFill>
              </a:rPr>
              <a:t>, </a:t>
            </a:r>
            <a:r>
              <a:rPr lang="zh-CN" altLang="en-US">
                <a:solidFill>
                  <a:srgbClr val="000066"/>
                </a:solidFill>
              </a:rPr>
              <a:t>其中 </a:t>
            </a:r>
            <a:r>
              <a:rPr lang="en-US" altLang="zh-CN"/>
              <a:t>n-1</a:t>
            </a:r>
            <a:r>
              <a:rPr lang="en-US" altLang="zh-CN">
                <a:solidFill>
                  <a:srgbClr val="000066"/>
                </a:solidFill>
              </a:rPr>
              <a:t> </a:t>
            </a:r>
            <a:r>
              <a:rPr lang="zh-CN" altLang="en-US">
                <a:solidFill>
                  <a:srgbClr val="000066"/>
                </a:solidFill>
              </a:rPr>
              <a:t>条边和 </a:t>
            </a:r>
            <a:r>
              <a:rPr lang="en-US" altLang="zh-CN"/>
              <a:t>n </a:t>
            </a:r>
            <a:r>
              <a:rPr lang="zh-CN" altLang="en-US">
                <a:solidFill>
                  <a:srgbClr val="000066"/>
                </a:solidFill>
              </a:rPr>
              <a:t>个顶点构成一个</a:t>
            </a:r>
            <a:r>
              <a:rPr lang="zh-CN" altLang="en-US"/>
              <a:t>极小连通子图</a:t>
            </a:r>
            <a:r>
              <a:rPr lang="en-US" altLang="zh-CN">
                <a:solidFill>
                  <a:srgbClr val="000066"/>
                </a:solidFill>
              </a:rPr>
              <a:t>, </a:t>
            </a:r>
            <a:r>
              <a:rPr lang="zh-CN" altLang="en-US">
                <a:solidFill>
                  <a:srgbClr val="000066"/>
                </a:solidFill>
              </a:rPr>
              <a:t>称该极小连通子图为此连通图的</a:t>
            </a:r>
            <a:r>
              <a:rPr lang="zh-CN" altLang="en-US"/>
              <a:t>生成树</a:t>
            </a:r>
            <a:r>
              <a:rPr lang="zh-CN" altLang="en-US">
                <a:solidFill>
                  <a:srgbClr val="000066"/>
                </a:solidFill>
              </a:rPr>
              <a:t>。</a:t>
            </a:r>
          </a:p>
        </p:txBody>
      </p:sp>
      <p:grpSp>
        <p:nvGrpSpPr>
          <p:cNvPr id="189521" name="Group 81"/>
          <p:cNvGrpSpPr>
            <a:grpSpLocks/>
          </p:cNvGrpSpPr>
          <p:nvPr/>
        </p:nvGrpSpPr>
        <p:grpSpPr bwMode="auto">
          <a:xfrm>
            <a:off x="3348038" y="3933825"/>
            <a:ext cx="2520950" cy="1919288"/>
            <a:chOff x="2109" y="2478"/>
            <a:chExt cx="1588" cy="1209"/>
          </a:xfrm>
        </p:grpSpPr>
        <p:sp>
          <p:nvSpPr>
            <p:cNvPr id="189486" name="Oval 46"/>
            <p:cNvSpPr>
              <a:spLocks noChangeArrowheads="1"/>
            </p:cNvSpPr>
            <p:nvPr/>
          </p:nvSpPr>
          <p:spPr bwMode="auto">
            <a:xfrm>
              <a:off x="2109" y="294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9487" name="Oval 47"/>
            <p:cNvSpPr>
              <a:spLocks noChangeArrowheads="1"/>
            </p:cNvSpPr>
            <p:nvPr/>
          </p:nvSpPr>
          <p:spPr bwMode="auto">
            <a:xfrm>
              <a:off x="2472" y="247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9488" name="Oval 48"/>
            <p:cNvSpPr>
              <a:spLocks noChangeArrowheads="1"/>
            </p:cNvSpPr>
            <p:nvPr/>
          </p:nvSpPr>
          <p:spPr bwMode="auto">
            <a:xfrm>
              <a:off x="3062" y="247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9489" name="Oval 49"/>
            <p:cNvSpPr>
              <a:spLocks noChangeArrowheads="1"/>
            </p:cNvSpPr>
            <p:nvPr/>
          </p:nvSpPr>
          <p:spPr bwMode="auto">
            <a:xfrm>
              <a:off x="3424" y="2977"/>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9490" name="Oval 50"/>
            <p:cNvSpPr>
              <a:spLocks noChangeArrowheads="1"/>
            </p:cNvSpPr>
            <p:nvPr/>
          </p:nvSpPr>
          <p:spPr bwMode="auto">
            <a:xfrm>
              <a:off x="3016" y="343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189491" name="Oval 51"/>
            <p:cNvSpPr>
              <a:spLocks noChangeArrowheads="1"/>
            </p:cNvSpPr>
            <p:nvPr/>
          </p:nvSpPr>
          <p:spPr bwMode="auto">
            <a:xfrm>
              <a:off x="2472" y="343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189492" name="Line 52"/>
            <p:cNvSpPr>
              <a:spLocks noChangeShapeType="1"/>
            </p:cNvSpPr>
            <p:nvPr/>
          </p:nvSpPr>
          <p:spPr bwMode="auto">
            <a:xfrm flipH="1">
              <a:off x="2336" y="2705"/>
              <a:ext cx="182"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9493" name="Line 53"/>
            <p:cNvSpPr>
              <a:spLocks noChangeShapeType="1"/>
            </p:cNvSpPr>
            <p:nvPr/>
          </p:nvSpPr>
          <p:spPr bwMode="auto">
            <a:xfrm>
              <a:off x="2336" y="3158"/>
              <a:ext cx="726"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9494" name="Line 54"/>
            <p:cNvSpPr>
              <a:spLocks noChangeShapeType="1"/>
            </p:cNvSpPr>
            <p:nvPr/>
          </p:nvSpPr>
          <p:spPr bwMode="auto">
            <a:xfrm>
              <a:off x="2744" y="2659"/>
              <a:ext cx="363" cy="77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9495" name="Line 55"/>
            <p:cNvSpPr>
              <a:spLocks noChangeShapeType="1"/>
            </p:cNvSpPr>
            <p:nvPr/>
          </p:nvSpPr>
          <p:spPr bwMode="auto">
            <a:xfrm>
              <a:off x="3288" y="2705"/>
              <a:ext cx="227"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9496" name="Line 56"/>
            <p:cNvSpPr>
              <a:spLocks noChangeShapeType="1"/>
            </p:cNvSpPr>
            <p:nvPr/>
          </p:nvSpPr>
          <p:spPr bwMode="auto">
            <a:xfrm flipH="1">
              <a:off x="2699" y="3158"/>
              <a:ext cx="725"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9497" name="Line 57"/>
            <p:cNvSpPr>
              <a:spLocks noChangeShapeType="1"/>
            </p:cNvSpPr>
            <p:nvPr/>
          </p:nvSpPr>
          <p:spPr bwMode="auto">
            <a:xfrm flipH="1">
              <a:off x="2653" y="2705"/>
              <a:ext cx="454" cy="725"/>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9498" name="Line 58"/>
            <p:cNvSpPr>
              <a:spLocks noChangeShapeType="1"/>
            </p:cNvSpPr>
            <p:nvPr/>
          </p:nvSpPr>
          <p:spPr bwMode="auto">
            <a:xfrm>
              <a:off x="2608" y="2734"/>
              <a:ext cx="0" cy="696"/>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grpSp>
      <p:sp>
        <p:nvSpPr>
          <p:cNvPr id="189499" name="Oval 59"/>
          <p:cNvSpPr>
            <a:spLocks noChangeArrowheads="1"/>
          </p:cNvSpPr>
          <p:nvPr/>
        </p:nvSpPr>
        <p:spPr bwMode="auto">
          <a:xfrm>
            <a:off x="3348038" y="4676775"/>
            <a:ext cx="433387"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A</a:t>
            </a:r>
          </a:p>
        </p:txBody>
      </p:sp>
      <p:sp>
        <p:nvSpPr>
          <p:cNvPr id="189500" name="Oval 60"/>
          <p:cNvSpPr>
            <a:spLocks noChangeArrowheads="1"/>
          </p:cNvSpPr>
          <p:nvPr/>
        </p:nvSpPr>
        <p:spPr bwMode="auto">
          <a:xfrm>
            <a:off x="3924300" y="3933825"/>
            <a:ext cx="433388"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B</a:t>
            </a:r>
          </a:p>
        </p:txBody>
      </p:sp>
      <p:sp>
        <p:nvSpPr>
          <p:cNvPr id="189501" name="Oval 61"/>
          <p:cNvSpPr>
            <a:spLocks noChangeArrowheads="1"/>
          </p:cNvSpPr>
          <p:nvPr/>
        </p:nvSpPr>
        <p:spPr bwMode="auto">
          <a:xfrm>
            <a:off x="4860925" y="3933825"/>
            <a:ext cx="433388"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C</a:t>
            </a:r>
          </a:p>
        </p:txBody>
      </p:sp>
      <p:sp>
        <p:nvSpPr>
          <p:cNvPr id="189502" name="Oval 62"/>
          <p:cNvSpPr>
            <a:spLocks noChangeArrowheads="1"/>
          </p:cNvSpPr>
          <p:nvPr/>
        </p:nvSpPr>
        <p:spPr bwMode="auto">
          <a:xfrm>
            <a:off x="5435600" y="4725988"/>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D</a:t>
            </a:r>
          </a:p>
        </p:txBody>
      </p:sp>
      <p:sp>
        <p:nvSpPr>
          <p:cNvPr id="189503" name="Oval 63"/>
          <p:cNvSpPr>
            <a:spLocks noChangeArrowheads="1"/>
          </p:cNvSpPr>
          <p:nvPr/>
        </p:nvSpPr>
        <p:spPr bwMode="auto">
          <a:xfrm>
            <a:off x="3924300" y="5445125"/>
            <a:ext cx="433388"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F</a:t>
            </a:r>
          </a:p>
        </p:txBody>
      </p:sp>
      <p:sp>
        <p:nvSpPr>
          <p:cNvPr id="189504" name="Line 64"/>
          <p:cNvSpPr>
            <a:spLocks noChangeShapeType="1"/>
          </p:cNvSpPr>
          <p:nvPr/>
        </p:nvSpPr>
        <p:spPr bwMode="auto">
          <a:xfrm flipH="1">
            <a:off x="3708400" y="4294188"/>
            <a:ext cx="288925" cy="431800"/>
          </a:xfrm>
          <a:prstGeom prst="line">
            <a:avLst/>
          </a:prstGeom>
          <a:noFill/>
          <a:ln w="25400">
            <a:solidFill>
              <a:srgbClr val="FF0000"/>
            </a:solidFill>
            <a:round/>
            <a:headEnd/>
            <a:tailEnd/>
          </a:ln>
          <a:effectLst/>
        </p:spPr>
        <p:txBody>
          <a:bodyPr lIns="90000" tIns="46800" rIns="90000" bIns="46800">
            <a:spAutoFit/>
          </a:bodyPr>
          <a:lstStyle/>
          <a:p>
            <a:endParaRPr lang="zh-CN" altLang="en-US"/>
          </a:p>
        </p:txBody>
      </p:sp>
      <p:sp>
        <p:nvSpPr>
          <p:cNvPr id="189505" name="Line 65"/>
          <p:cNvSpPr>
            <a:spLocks noChangeShapeType="1"/>
          </p:cNvSpPr>
          <p:nvPr/>
        </p:nvSpPr>
        <p:spPr bwMode="auto">
          <a:xfrm>
            <a:off x="4356100" y="4221163"/>
            <a:ext cx="576263" cy="1223962"/>
          </a:xfrm>
          <a:prstGeom prst="line">
            <a:avLst/>
          </a:prstGeom>
          <a:noFill/>
          <a:ln w="25400">
            <a:solidFill>
              <a:srgbClr val="FF0000"/>
            </a:solidFill>
            <a:round/>
            <a:headEnd/>
            <a:tailEnd/>
          </a:ln>
          <a:effectLst/>
        </p:spPr>
        <p:txBody>
          <a:bodyPr lIns="90000" tIns="46800" rIns="90000" bIns="46800">
            <a:spAutoFit/>
          </a:bodyPr>
          <a:lstStyle/>
          <a:p>
            <a:endParaRPr lang="zh-CN" altLang="en-US"/>
          </a:p>
        </p:txBody>
      </p:sp>
      <p:sp>
        <p:nvSpPr>
          <p:cNvPr id="189506" name="Line 66"/>
          <p:cNvSpPr>
            <a:spLocks noChangeShapeType="1"/>
          </p:cNvSpPr>
          <p:nvPr/>
        </p:nvSpPr>
        <p:spPr bwMode="auto">
          <a:xfrm flipH="1">
            <a:off x="4284663" y="5013325"/>
            <a:ext cx="1150937" cy="504825"/>
          </a:xfrm>
          <a:prstGeom prst="line">
            <a:avLst/>
          </a:prstGeom>
          <a:noFill/>
          <a:ln w="25400">
            <a:solidFill>
              <a:srgbClr val="FF0000"/>
            </a:solidFill>
            <a:round/>
            <a:headEnd/>
            <a:tailEnd/>
          </a:ln>
          <a:effectLst/>
        </p:spPr>
        <p:txBody>
          <a:bodyPr lIns="90000" tIns="46800" rIns="90000" bIns="46800">
            <a:spAutoFit/>
          </a:bodyPr>
          <a:lstStyle/>
          <a:p>
            <a:endParaRPr lang="zh-CN" altLang="en-US"/>
          </a:p>
        </p:txBody>
      </p:sp>
      <p:sp>
        <p:nvSpPr>
          <p:cNvPr id="189507" name="Line 67"/>
          <p:cNvSpPr>
            <a:spLocks noChangeShapeType="1"/>
          </p:cNvSpPr>
          <p:nvPr/>
        </p:nvSpPr>
        <p:spPr bwMode="auto">
          <a:xfrm flipH="1">
            <a:off x="4211638" y="4294188"/>
            <a:ext cx="720725" cy="1150937"/>
          </a:xfrm>
          <a:prstGeom prst="line">
            <a:avLst/>
          </a:prstGeom>
          <a:noFill/>
          <a:ln w="25400">
            <a:solidFill>
              <a:srgbClr val="FF0000"/>
            </a:solidFill>
            <a:round/>
            <a:headEnd/>
            <a:tailEnd/>
          </a:ln>
          <a:effectLst/>
        </p:spPr>
        <p:txBody>
          <a:bodyPr lIns="90000" tIns="46800" rIns="90000" bIns="46800">
            <a:spAutoFit/>
          </a:bodyPr>
          <a:lstStyle/>
          <a:p>
            <a:endParaRPr lang="zh-CN" altLang="en-US"/>
          </a:p>
        </p:txBody>
      </p:sp>
      <p:sp>
        <p:nvSpPr>
          <p:cNvPr id="189508" name="Line 68"/>
          <p:cNvSpPr>
            <a:spLocks noChangeShapeType="1"/>
          </p:cNvSpPr>
          <p:nvPr/>
        </p:nvSpPr>
        <p:spPr bwMode="auto">
          <a:xfrm>
            <a:off x="4140200" y="4340225"/>
            <a:ext cx="0" cy="1104900"/>
          </a:xfrm>
          <a:prstGeom prst="line">
            <a:avLst/>
          </a:prstGeom>
          <a:noFill/>
          <a:ln w="25400">
            <a:solidFill>
              <a:srgbClr val="FF0000"/>
            </a:solidFill>
            <a:round/>
            <a:headEnd/>
            <a:tailEnd/>
          </a:ln>
          <a:effectLst/>
        </p:spPr>
        <p:txBody>
          <a:bodyPr lIns="90000" tIns="46800" rIns="90000" bIns="46800">
            <a:spAutoFit/>
          </a:bodyPr>
          <a:lstStyle/>
          <a:p>
            <a:endParaRPr lang="zh-CN" altLang="en-US"/>
          </a:p>
        </p:txBody>
      </p:sp>
      <p:sp>
        <p:nvSpPr>
          <p:cNvPr id="189520" name="Oval 80"/>
          <p:cNvSpPr>
            <a:spLocks noChangeArrowheads="1"/>
          </p:cNvSpPr>
          <p:nvPr/>
        </p:nvSpPr>
        <p:spPr bwMode="auto">
          <a:xfrm>
            <a:off x="4786313" y="5445125"/>
            <a:ext cx="433387"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9450"/>
                                        </p:tgtEl>
                                        <p:attrNameLst>
                                          <p:attrName>style.visibility</p:attrName>
                                        </p:attrNameLst>
                                      </p:cBhvr>
                                      <p:to>
                                        <p:strVal val="visible"/>
                                      </p:to>
                                    </p:set>
                                    <p:animEffect transition="in" filter="wipe(up)">
                                      <p:cBhvr>
                                        <p:cTn id="7" dur="500"/>
                                        <p:tgtEl>
                                          <p:spTgt spid="189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9521"/>
                                        </p:tgtEl>
                                        <p:attrNameLst>
                                          <p:attrName>style.visibility</p:attrName>
                                        </p:attrNameLst>
                                      </p:cBhvr>
                                      <p:to>
                                        <p:strVal val="visible"/>
                                      </p:to>
                                    </p:set>
                                    <p:animEffect transition="in" filter="wipe(up)">
                                      <p:cBhvr>
                                        <p:cTn id="12" dur="500"/>
                                        <p:tgtEl>
                                          <p:spTgt spid="1895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9499"/>
                                        </p:tgtEl>
                                        <p:attrNameLst>
                                          <p:attrName>style.visibility</p:attrName>
                                        </p:attrNameLst>
                                      </p:cBhvr>
                                      <p:to>
                                        <p:strVal val="visible"/>
                                      </p:to>
                                    </p:set>
                                    <p:animEffect transition="in" filter="wipe(down)">
                                      <p:cBhvr>
                                        <p:cTn id="17" dur="500"/>
                                        <p:tgtEl>
                                          <p:spTgt spid="189499"/>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89504"/>
                                        </p:tgtEl>
                                        <p:attrNameLst>
                                          <p:attrName>style.visibility</p:attrName>
                                        </p:attrNameLst>
                                      </p:cBhvr>
                                      <p:to>
                                        <p:strVal val="visible"/>
                                      </p:to>
                                    </p:set>
                                    <p:animEffect transition="in" filter="wipe(down)">
                                      <p:cBhvr>
                                        <p:cTn id="21" dur="500"/>
                                        <p:tgtEl>
                                          <p:spTgt spid="189504"/>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89500"/>
                                        </p:tgtEl>
                                        <p:attrNameLst>
                                          <p:attrName>style.visibility</p:attrName>
                                        </p:attrNameLst>
                                      </p:cBhvr>
                                      <p:to>
                                        <p:strVal val="visible"/>
                                      </p:to>
                                    </p:set>
                                    <p:animEffect transition="in" filter="wipe(down)">
                                      <p:cBhvr>
                                        <p:cTn id="25" dur="500"/>
                                        <p:tgtEl>
                                          <p:spTgt spid="189500"/>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89508"/>
                                        </p:tgtEl>
                                        <p:attrNameLst>
                                          <p:attrName>style.visibility</p:attrName>
                                        </p:attrNameLst>
                                      </p:cBhvr>
                                      <p:to>
                                        <p:strVal val="visible"/>
                                      </p:to>
                                    </p:set>
                                    <p:animEffect transition="in" filter="wipe(up)">
                                      <p:cBhvr>
                                        <p:cTn id="29" dur="500"/>
                                        <p:tgtEl>
                                          <p:spTgt spid="189508"/>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89503"/>
                                        </p:tgtEl>
                                        <p:attrNameLst>
                                          <p:attrName>style.visibility</p:attrName>
                                        </p:attrNameLst>
                                      </p:cBhvr>
                                      <p:to>
                                        <p:strVal val="visible"/>
                                      </p:to>
                                    </p:set>
                                    <p:animEffect transition="in" filter="wipe(up)">
                                      <p:cBhvr>
                                        <p:cTn id="33" dur="500"/>
                                        <p:tgtEl>
                                          <p:spTgt spid="189503"/>
                                        </p:tgtEl>
                                      </p:cBhvr>
                                    </p:animEffect>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189507"/>
                                        </p:tgtEl>
                                        <p:attrNameLst>
                                          <p:attrName>style.visibility</p:attrName>
                                        </p:attrNameLst>
                                      </p:cBhvr>
                                      <p:to>
                                        <p:strVal val="visible"/>
                                      </p:to>
                                    </p:set>
                                    <p:animEffect transition="in" filter="wipe(down)">
                                      <p:cBhvr>
                                        <p:cTn id="37" dur="500"/>
                                        <p:tgtEl>
                                          <p:spTgt spid="189507"/>
                                        </p:tgtEl>
                                      </p:cBhvr>
                                    </p:animEffect>
                                  </p:childTnLst>
                                </p:cTn>
                              </p:par>
                            </p:childTnLst>
                          </p:cTn>
                        </p:par>
                        <p:par>
                          <p:cTn id="38" fill="hold">
                            <p:stCondLst>
                              <p:cond delay="3500"/>
                            </p:stCondLst>
                            <p:childTnLst>
                              <p:par>
                                <p:cTn id="39" presetID="22" presetClass="entr" presetSubtype="4" fill="hold" grpId="0" nodeType="afterEffect">
                                  <p:stCondLst>
                                    <p:cond delay="0"/>
                                  </p:stCondLst>
                                  <p:childTnLst>
                                    <p:set>
                                      <p:cBhvr>
                                        <p:cTn id="40" dur="1" fill="hold">
                                          <p:stCondLst>
                                            <p:cond delay="0"/>
                                          </p:stCondLst>
                                        </p:cTn>
                                        <p:tgtEl>
                                          <p:spTgt spid="189501"/>
                                        </p:tgtEl>
                                        <p:attrNameLst>
                                          <p:attrName>style.visibility</p:attrName>
                                        </p:attrNameLst>
                                      </p:cBhvr>
                                      <p:to>
                                        <p:strVal val="visible"/>
                                      </p:to>
                                    </p:set>
                                    <p:animEffect transition="in" filter="wipe(down)">
                                      <p:cBhvr>
                                        <p:cTn id="41" dur="500"/>
                                        <p:tgtEl>
                                          <p:spTgt spid="189501"/>
                                        </p:tgtEl>
                                      </p:cBhvr>
                                    </p:animEffect>
                                  </p:childTnLst>
                                </p:cTn>
                              </p:par>
                            </p:childTnLst>
                          </p:cTn>
                        </p:par>
                        <p:par>
                          <p:cTn id="42" fill="hold">
                            <p:stCondLst>
                              <p:cond delay="4000"/>
                            </p:stCondLst>
                            <p:childTnLst>
                              <p:par>
                                <p:cTn id="43" presetID="22" presetClass="entr" presetSubtype="4" fill="hold" grpId="0" nodeType="afterEffect">
                                  <p:stCondLst>
                                    <p:cond delay="0"/>
                                  </p:stCondLst>
                                  <p:childTnLst>
                                    <p:set>
                                      <p:cBhvr>
                                        <p:cTn id="44" dur="1" fill="hold">
                                          <p:stCondLst>
                                            <p:cond delay="0"/>
                                          </p:stCondLst>
                                        </p:cTn>
                                        <p:tgtEl>
                                          <p:spTgt spid="189506"/>
                                        </p:tgtEl>
                                        <p:attrNameLst>
                                          <p:attrName>style.visibility</p:attrName>
                                        </p:attrNameLst>
                                      </p:cBhvr>
                                      <p:to>
                                        <p:strVal val="visible"/>
                                      </p:to>
                                    </p:set>
                                    <p:animEffect transition="in" filter="wipe(down)">
                                      <p:cBhvr>
                                        <p:cTn id="45" dur="500"/>
                                        <p:tgtEl>
                                          <p:spTgt spid="189506"/>
                                        </p:tgtEl>
                                      </p:cBhvr>
                                    </p:animEffect>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189502"/>
                                        </p:tgtEl>
                                        <p:attrNameLst>
                                          <p:attrName>style.visibility</p:attrName>
                                        </p:attrNameLst>
                                      </p:cBhvr>
                                      <p:to>
                                        <p:strVal val="visible"/>
                                      </p:to>
                                    </p:set>
                                    <p:animEffect transition="in" filter="wipe(down)">
                                      <p:cBhvr>
                                        <p:cTn id="49" dur="500"/>
                                        <p:tgtEl>
                                          <p:spTgt spid="189502"/>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189505"/>
                                        </p:tgtEl>
                                        <p:attrNameLst>
                                          <p:attrName>style.visibility</p:attrName>
                                        </p:attrNameLst>
                                      </p:cBhvr>
                                      <p:to>
                                        <p:strVal val="visible"/>
                                      </p:to>
                                    </p:set>
                                    <p:animEffect transition="in" filter="wipe(up)">
                                      <p:cBhvr>
                                        <p:cTn id="53" dur="500"/>
                                        <p:tgtEl>
                                          <p:spTgt spid="189505"/>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89520"/>
                                        </p:tgtEl>
                                        <p:attrNameLst>
                                          <p:attrName>style.visibility</p:attrName>
                                        </p:attrNameLst>
                                      </p:cBhvr>
                                      <p:to>
                                        <p:strVal val="visible"/>
                                      </p:to>
                                    </p:set>
                                    <p:animEffect transition="in" filter="wipe(up)">
                                      <p:cBhvr>
                                        <p:cTn id="57" dur="500"/>
                                        <p:tgtEl>
                                          <p:spTgt spid="189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0" grpId="0"/>
      <p:bldP spid="189499" grpId="0" animBg="1"/>
      <p:bldP spid="189500" grpId="0" animBg="1"/>
      <p:bldP spid="189501" grpId="0" animBg="1"/>
      <p:bldP spid="189502" grpId="0" animBg="1"/>
      <p:bldP spid="189503" grpId="0" animBg="1"/>
      <p:bldP spid="189504" grpId="0" animBg="1"/>
      <p:bldP spid="189505" grpId="0" animBg="1"/>
      <p:bldP spid="189506" grpId="0" animBg="1"/>
      <p:bldP spid="189507" grpId="0" animBg="1"/>
      <p:bldP spid="189508" grpId="0" animBg="1"/>
      <p:bldP spid="18952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5"/>
          <p:cNvSpPr>
            <a:spLocks noGrp="1"/>
          </p:cNvSpPr>
          <p:nvPr>
            <p:ph type="sldNum" sz="quarter" idx="15"/>
          </p:nvPr>
        </p:nvSpPr>
        <p:spPr>
          <a:xfrm>
            <a:off x="8143900" y="5715016"/>
            <a:ext cx="609600" cy="521208"/>
          </a:xfrm>
        </p:spPr>
        <p:txBody>
          <a:bodyPr/>
          <a:lstStyle/>
          <a:p>
            <a:fld id="{0E8AB884-A3AA-4B8E-B1D2-45A428AA1566}" type="slidenum">
              <a:rPr lang="en-US" altLang="zh-CN"/>
              <a:pPr/>
              <a:t>140</a:t>
            </a:fld>
            <a:endParaRPr lang="en-US" altLang="zh-CN" dirty="0"/>
          </a:p>
        </p:txBody>
      </p:sp>
      <p:sp>
        <p:nvSpPr>
          <p:cNvPr id="231433" name="Text Box 9"/>
          <p:cNvSpPr txBox="1">
            <a:spLocks noChangeArrowheads="1"/>
          </p:cNvSpPr>
          <p:nvPr/>
        </p:nvSpPr>
        <p:spPr bwMode="auto">
          <a:xfrm>
            <a:off x="500034" y="785794"/>
            <a:ext cx="4895850" cy="519113"/>
          </a:xfrm>
          <a:prstGeom prst="rect">
            <a:avLst/>
          </a:prstGeom>
          <a:noFill/>
          <a:ln w="31750" algn="ctr">
            <a:noFill/>
            <a:miter lim="800000"/>
            <a:headEnd/>
            <a:tailEnd/>
          </a:ln>
          <a:effectLst/>
        </p:spPr>
        <p:txBody>
          <a:bodyPr lIns="90000" tIns="46800" rIns="90000" bIns="46800">
            <a:spAutoFit/>
          </a:bodyPr>
          <a:lstStyle/>
          <a:p>
            <a:r>
              <a:rPr lang="zh-CN" altLang="en-US" dirty="0">
                <a:solidFill>
                  <a:srgbClr val="000066"/>
                </a:solidFill>
              </a:rPr>
              <a:t>有条件的图的遍历过程。</a:t>
            </a:r>
          </a:p>
        </p:txBody>
      </p:sp>
      <p:sp>
        <p:nvSpPr>
          <p:cNvPr id="231435" name="Text Box 11"/>
          <p:cNvSpPr txBox="1">
            <a:spLocks noChangeArrowheads="1"/>
          </p:cNvSpPr>
          <p:nvPr/>
        </p:nvSpPr>
        <p:spPr bwMode="auto">
          <a:xfrm>
            <a:off x="2571736" y="142852"/>
            <a:ext cx="5238750" cy="519112"/>
          </a:xfrm>
          <a:prstGeom prst="rect">
            <a:avLst/>
          </a:prstGeom>
          <a:noFill/>
          <a:ln w="31750" algn="ctr">
            <a:noFill/>
            <a:miter lim="800000"/>
            <a:headEnd/>
            <a:tailEnd/>
          </a:ln>
          <a:effectLst/>
        </p:spPr>
        <p:txBody>
          <a:bodyPr lIns="90000" tIns="46800" rIns="90000" bIns="46800">
            <a:spAutoFit/>
          </a:bodyPr>
          <a:lstStyle/>
          <a:p>
            <a:r>
              <a:rPr lang="zh-CN" altLang="zh-CN" dirty="0"/>
              <a:t>②图中两个顶点之间的简单路径</a:t>
            </a:r>
            <a:endParaRPr lang="zh-CN" altLang="en-US" dirty="0"/>
          </a:p>
        </p:txBody>
      </p:sp>
      <p:sp>
        <p:nvSpPr>
          <p:cNvPr id="231466" name="Text Box 42"/>
          <p:cNvSpPr txBox="1">
            <a:spLocks noChangeArrowheads="1"/>
          </p:cNvSpPr>
          <p:nvPr/>
        </p:nvSpPr>
        <p:spPr bwMode="auto">
          <a:xfrm>
            <a:off x="2012920" y="1285860"/>
            <a:ext cx="5832475" cy="457200"/>
          </a:xfrm>
          <a:prstGeom prst="rect">
            <a:avLst/>
          </a:prstGeom>
          <a:noFill/>
          <a:ln w="12700" cap="sq">
            <a:noFill/>
            <a:miter lim="800000"/>
            <a:headEnd type="none" w="sm" len="sm"/>
            <a:tailEnd type="none" w="sm" len="sm"/>
          </a:ln>
          <a:effectLst/>
        </p:spPr>
        <p:txBody>
          <a:bodyPr>
            <a:spAutoFit/>
          </a:bodyPr>
          <a:lstStyle/>
          <a:p>
            <a:r>
              <a:rPr lang="zh-CN" altLang="en-US" sz="2400" dirty="0">
                <a:solidFill>
                  <a:schemeClr val="tx1"/>
                </a:solidFill>
                <a:latin typeface="楷体_GB2312" pitchFamily="49" charset="-122"/>
              </a:rPr>
              <a:t>求从顶点 </a:t>
            </a:r>
            <a:r>
              <a:rPr lang="en-US" altLang="zh-CN" sz="2400" dirty="0">
                <a:solidFill>
                  <a:schemeClr val="tx1"/>
                </a:solidFill>
                <a:latin typeface="楷体_GB2312" pitchFamily="49" charset="-122"/>
              </a:rPr>
              <a:t>B </a:t>
            </a:r>
            <a:r>
              <a:rPr lang="zh-CN" altLang="en-US" sz="2400" dirty="0">
                <a:solidFill>
                  <a:schemeClr val="tx1"/>
                </a:solidFill>
                <a:latin typeface="楷体_GB2312" pitchFamily="49" charset="-122"/>
              </a:rPr>
              <a:t>到顶点 </a:t>
            </a:r>
            <a:r>
              <a:rPr lang="en-US" altLang="zh-CN" sz="2400" dirty="0">
                <a:solidFill>
                  <a:schemeClr val="tx1"/>
                </a:solidFill>
                <a:latin typeface="楷体_GB2312" pitchFamily="49" charset="-122"/>
              </a:rPr>
              <a:t>K </a:t>
            </a:r>
            <a:r>
              <a:rPr lang="zh-CN" altLang="en-US" sz="2400" dirty="0">
                <a:solidFill>
                  <a:schemeClr val="tx1"/>
                </a:solidFill>
                <a:latin typeface="楷体_GB2312" pitchFamily="49" charset="-122"/>
              </a:rPr>
              <a:t>的一条简单路径。</a:t>
            </a:r>
          </a:p>
        </p:txBody>
      </p:sp>
      <p:grpSp>
        <p:nvGrpSpPr>
          <p:cNvPr id="2" name="Group 141"/>
          <p:cNvGrpSpPr>
            <a:grpSpLocks/>
          </p:cNvGrpSpPr>
          <p:nvPr/>
        </p:nvGrpSpPr>
        <p:grpSpPr bwMode="auto">
          <a:xfrm>
            <a:off x="357158" y="2038335"/>
            <a:ext cx="3311525" cy="2662237"/>
            <a:chOff x="657" y="2207"/>
            <a:chExt cx="2086" cy="1677"/>
          </a:xfrm>
        </p:grpSpPr>
        <p:sp>
          <p:nvSpPr>
            <p:cNvPr id="231500" name="Oval 76"/>
            <p:cNvSpPr>
              <a:spLocks noChangeArrowheads="1"/>
            </p:cNvSpPr>
            <p:nvPr/>
          </p:nvSpPr>
          <p:spPr bwMode="auto">
            <a:xfrm>
              <a:off x="1565" y="2615"/>
              <a:ext cx="226" cy="226"/>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A</a:t>
              </a:r>
            </a:p>
          </p:txBody>
        </p:sp>
        <p:sp>
          <p:nvSpPr>
            <p:cNvPr id="231519" name="Oval 95"/>
            <p:cNvSpPr>
              <a:spLocks noChangeArrowheads="1"/>
            </p:cNvSpPr>
            <p:nvPr/>
          </p:nvSpPr>
          <p:spPr bwMode="auto">
            <a:xfrm>
              <a:off x="1111" y="2207"/>
              <a:ext cx="226" cy="226"/>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B</a:t>
              </a:r>
            </a:p>
          </p:txBody>
        </p:sp>
        <p:sp>
          <p:nvSpPr>
            <p:cNvPr id="231520" name="Oval 96"/>
            <p:cNvSpPr>
              <a:spLocks noChangeArrowheads="1"/>
            </p:cNvSpPr>
            <p:nvPr/>
          </p:nvSpPr>
          <p:spPr bwMode="auto">
            <a:xfrm>
              <a:off x="2019" y="2207"/>
              <a:ext cx="226" cy="226"/>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G</a:t>
              </a:r>
            </a:p>
          </p:txBody>
        </p:sp>
        <p:sp>
          <p:nvSpPr>
            <p:cNvPr id="231521" name="Oval 97"/>
            <p:cNvSpPr>
              <a:spLocks noChangeArrowheads="1"/>
            </p:cNvSpPr>
            <p:nvPr/>
          </p:nvSpPr>
          <p:spPr bwMode="auto">
            <a:xfrm>
              <a:off x="657" y="3114"/>
              <a:ext cx="226" cy="226"/>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C</a:t>
              </a:r>
            </a:p>
          </p:txBody>
        </p:sp>
        <p:sp>
          <p:nvSpPr>
            <p:cNvPr id="231522" name="Oval 98"/>
            <p:cNvSpPr>
              <a:spLocks noChangeArrowheads="1"/>
            </p:cNvSpPr>
            <p:nvPr/>
          </p:nvSpPr>
          <p:spPr bwMode="auto">
            <a:xfrm>
              <a:off x="1292" y="3114"/>
              <a:ext cx="226" cy="226"/>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D</a:t>
              </a:r>
            </a:p>
          </p:txBody>
        </p:sp>
        <p:sp>
          <p:nvSpPr>
            <p:cNvPr id="231523" name="Oval 99"/>
            <p:cNvSpPr>
              <a:spLocks noChangeArrowheads="1"/>
            </p:cNvSpPr>
            <p:nvPr/>
          </p:nvSpPr>
          <p:spPr bwMode="auto">
            <a:xfrm>
              <a:off x="1882" y="3114"/>
              <a:ext cx="226" cy="226"/>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E</a:t>
              </a:r>
            </a:p>
          </p:txBody>
        </p:sp>
        <p:sp>
          <p:nvSpPr>
            <p:cNvPr id="231524" name="Oval 100"/>
            <p:cNvSpPr>
              <a:spLocks noChangeArrowheads="1"/>
            </p:cNvSpPr>
            <p:nvPr/>
          </p:nvSpPr>
          <p:spPr bwMode="auto">
            <a:xfrm>
              <a:off x="2517" y="3114"/>
              <a:ext cx="226" cy="226"/>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F</a:t>
              </a:r>
            </a:p>
          </p:txBody>
        </p:sp>
        <p:sp>
          <p:nvSpPr>
            <p:cNvPr id="231525" name="Oval 101"/>
            <p:cNvSpPr>
              <a:spLocks noChangeArrowheads="1"/>
            </p:cNvSpPr>
            <p:nvPr/>
          </p:nvSpPr>
          <p:spPr bwMode="auto">
            <a:xfrm>
              <a:off x="1157" y="3658"/>
              <a:ext cx="226" cy="226"/>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H</a:t>
              </a:r>
            </a:p>
          </p:txBody>
        </p:sp>
        <p:sp>
          <p:nvSpPr>
            <p:cNvPr id="231526" name="Oval 102"/>
            <p:cNvSpPr>
              <a:spLocks noChangeArrowheads="1"/>
            </p:cNvSpPr>
            <p:nvPr/>
          </p:nvSpPr>
          <p:spPr bwMode="auto">
            <a:xfrm>
              <a:off x="1973" y="3658"/>
              <a:ext cx="226" cy="226"/>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K</a:t>
              </a:r>
            </a:p>
          </p:txBody>
        </p:sp>
        <p:sp>
          <p:nvSpPr>
            <p:cNvPr id="231527" name="Line 103"/>
            <p:cNvSpPr>
              <a:spLocks noChangeShapeType="1"/>
            </p:cNvSpPr>
            <p:nvPr/>
          </p:nvSpPr>
          <p:spPr bwMode="auto">
            <a:xfrm>
              <a:off x="1337" y="2297"/>
              <a:ext cx="681" cy="0"/>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28" name="Line 104"/>
            <p:cNvSpPr>
              <a:spLocks noChangeShapeType="1"/>
            </p:cNvSpPr>
            <p:nvPr/>
          </p:nvSpPr>
          <p:spPr bwMode="auto">
            <a:xfrm>
              <a:off x="1292" y="2388"/>
              <a:ext cx="272" cy="272"/>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29" name="Line 105"/>
            <p:cNvSpPr>
              <a:spLocks noChangeShapeType="1"/>
            </p:cNvSpPr>
            <p:nvPr/>
          </p:nvSpPr>
          <p:spPr bwMode="auto">
            <a:xfrm flipH="1">
              <a:off x="1746" y="2388"/>
              <a:ext cx="317" cy="272"/>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0" name="Line 106"/>
            <p:cNvSpPr>
              <a:spLocks noChangeShapeType="1"/>
            </p:cNvSpPr>
            <p:nvPr/>
          </p:nvSpPr>
          <p:spPr bwMode="auto">
            <a:xfrm flipH="1">
              <a:off x="793" y="2388"/>
              <a:ext cx="363" cy="726"/>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1" name="Line 107"/>
            <p:cNvSpPr>
              <a:spLocks noChangeShapeType="1"/>
            </p:cNvSpPr>
            <p:nvPr/>
          </p:nvSpPr>
          <p:spPr bwMode="auto">
            <a:xfrm>
              <a:off x="793" y="3341"/>
              <a:ext cx="363" cy="363"/>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2" name="Line 108"/>
            <p:cNvSpPr>
              <a:spLocks noChangeShapeType="1"/>
            </p:cNvSpPr>
            <p:nvPr/>
          </p:nvSpPr>
          <p:spPr bwMode="auto">
            <a:xfrm flipV="1">
              <a:off x="1292" y="3341"/>
              <a:ext cx="91" cy="317"/>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3" name="Line 109"/>
            <p:cNvSpPr>
              <a:spLocks noChangeShapeType="1"/>
            </p:cNvSpPr>
            <p:nvPr/>
          </p:nvSpPr>
          <p:spPr bwMode="auto">
            <a:xfrm flipV="1">
              <a:off x="1428" y="2796"/>
              <a:ext cx="182" cy="318"/>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4" name="Line 110"/>
            <p:cNvSpPr>
              <a:spLocks noChangeShapeType="1"/>
            </p:cNvSpPr>
            <p:nvPr/>
          </p:nvSpPr>
          <p:spPr bwMode="auto">
            <a:xfrm>
              <a:off x="1746" y="2796"/>
              <a:ext cx="226" cy="318"/>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5" name="Line 111"/>
            <p:cNvSpPr>
              <a:spLocks noChangeShapeType="1"/>
            </p:cNvSpPr>
            <p:nvPr/>
          </p:nvSpPr>
          <p:spPr bwMode="auto">
            <a:xfrm>
              <a:off x="2018" y="3341"/>
              <a:ext cx="90" cy="317"/>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6" name="Line 112"/>
            <p:cNvSpPr>
              <a:spLocks noChangeShapeType="1"/>
            </p:cNvSpPr>
            <p:nvPr/>
          </p:nvSpPr>
          <p:spPr bwMode="auto">
            <a:xfrm flipV="1">
              <a:off x="2154" y="3295"/>
              <a:ext cx="408" cy="409"/>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7" name="Line 113"/>
            <p:cNvSpPr>
              <a:spLocks noChangeShapeType="1"/>
            </p:cNvSpPr>
            <p:nvPr/>
          </p:nvSpPr>
          <p:spPr bwMode="auto">
            <a:xfrm>
              <a:off x="1791" y="2751"/>
              <a:ext cx="771" cy="408"/>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8" name="Line 114"/>
            <p:cNvSpPr>
              <a:spLocks noChangeShapeType="1"/>
            </p:cNvSpPr>
            <p:nvPr/>
          </p:nvSpPr>
          <p:spPr bwMode="auto">
            <a:xfrm flipH="1">
              <a:off x="838" y="2751"/>
              <a:ext cx="726" cy="408"/>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39" name="Line 115"/>
            <p:cNvSpPr>
              <a:spLocks noChangeShapeType="1"/>
            </p:cNvSpPr>
            <p:nvPr/>
          </p:nvSpPr>
          <p:spPr bwMode="auto">
            <a:xfrm>
              <a:off x="2245" y="2343"/>
              <a:ext cx="408" cy="771"/>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grpSp>
      <p:sp>
        <p:nvSpPr>
          <p:cNvPr id="231541" name="Text Box 117"/>
          <p:cNvSpPr txBox="1">
            <a:spLocks noChangeArrowheads="1"/>
          </p:cNvSpPr>
          <p:nvPr/>
        </p:nvSpPr>
        <p:spPr bwMode="auto">
          <a:xfrm>
            <a:off x="1200120" y="1290622"/>
            <a:ext cx="1100138" cy="457200"/>
          </a:xfrm>
          <a:prstGeom prst="rect">
            <a:avLst/>
          </a:prstGeom>
          <a:noFill/>
          <a:ln w="31750" algn="ctr">
            <a:noFill/>
            <a:miter lim="800000"/>
            <a:headEnd/>
            <a:tailEnd/>
          </a:ln>
          <a:effectLst/>
        </p:spPr>
        <p:txBody>
          <a:bodyPr wrap="none" lIns="90000" tIns="46800" rIns="90000" bIns="46800">
            <a:spAutoFit/>
          </a:bodyPr>
          <a:lstStyle/>
          <a:p>
            <a:r>
              <a:rPr lang="zh-CN" altLang="en-US" sz="2400">
                <a:solidFill>
                  <a:schemeClr val="tx1"/>
                </a:solidFill>
              </a:rPr>
              <a:t>例如：</a:t>
            </a:r>
          </a:p>
        </p:txBody>
      </p:sp>
      <p:sp>
        <p:nvSpPr>
          <p:cNvPr id="231542" name="Text Box 118"/>
          <p:cNvSpPr txBox="1">
            <a:spLocks noChangeArrowheads="1"/>
          </p:cNvSpPr>
          <p:nvPr/>
        </p:nvSpPr>
        <p:spPr bwMode="auto">
          <a:xfrm>
            <a:off x="3668683" y="1943085"/>
            <a:ext cx="5303837" cy="457200"/>
          </a:xfrm>
          <a:prstGeom prst="rect">
            <a:avLst/>
          </a:prstGeom>
          <a:noFill/>
          <a:ln w="31750" algn="ctr">
            <a:noFill/>
            <a:miter lim="800000"/>
            <a:headEnd/>
            <a:tailEnd/>
          </a:ln>
          <a:effectLst/>
        </p:spPr>
        <p:txBody>
          <a:bodyPr wrap="none" lIns="90000" tIns="46800" rIns="90000" bIns="46800">
            <a:spAutoFit/>
          </a:bodyPr>
          <a:lstStyle/>
          <a:p>
            <a:r>
              <a:rPr lang="zh-CN" altLang="en-US" sz="2400"/>
              <a:t>从顶点</a:t>
            </a:r>
            <a:r>
              <a:rPr lang="en-US" altLang="zh-CN" sz="2400"/>
              <a:t>B</a:t>
            </a:r>
            <a:r>
              <a:rPr lang="zh-CN" altLang="en-US" sz="2400"/>
              <a:t>出发进行深度优先搜索遍历。</a:t>
            </a:r>
          </a:p>
        </p:txBody>
      </p:sp>
      <p:sp>
        <p:nvSpPr>
          <p:cNvPr id="231543" name="Text Box 119"/>
          <p:cNvSpPr txBox="1">
            <a:spLocks noChangeArrowheads="1"/>
          </p:cNvSpPr>
          <p:nvPr/>
        </p:nvSpPr>
        <p:spPr bwMode="auto">
          <a:xfrm>
            <a:off x="4316383" y="2468547"/>
            <a:ext cx="2546350" cy="457200"/>
          </a:xfrm>
          <a:prstGeom prst="rect">
            <a:avLst/>
          </a:prstGeom>
          <a:noFill/>
          <a:ln w="31750" algn="ctr">
            <a:noFill/>
            <a:miter lim="800000"/>
            <a:headEnd/>
            <a:tailEnd/>
          </a:ln>
          <a:effectLst/>
        </p:spPr>
        <p:txBody>
          <a:bodyPr wrap="none" lIns="90000" tIns="46800" rIns="90000" bIns="46800">
            <a:spAutoFit/>
          </a:bodyPr>
          <a:lstStyle/>
          <a:p>
            <a:r>
              <a:rPr lang="zh-CN" altLang="en-US" sz="2400">
                <a:solidFill>
                  <a:srgbClr val="000082"/>
                </a:solidFill>
              </a:rPr>
              <a:t>第一个邻接点是</a:t>
            </a:r>
            <a:r>
              <a:rPr lang="en-US" altLang="zh-CN" sz="2400">
                <a:solidFill>
                  <a:srgbClr val="000082"/>
                </a:solidFill>
              </a:rPr>
              <a:t>C</a:t>
            </a:r>
          </a:p>
        </p:txBody>
      </p:sp>
      <p:sp>
        <p:nvSpPr>
          <p:cNvPr id="231545" name="Oval 121"/>
          <p:cNvSpPr>
            <a:spLocks noChangeArrowheads="1"/>
          </p:cNvSpPr>
          <p:nvPr/>
        </p:nvSpPr>
        <p:spPr bwMode="auto">
          <a:xfrm>
            <a:off x="1798608" y="2682860"/>
            <a:ext cx="358775" cy="358775"/>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000">
                <a:ea typeface="宋体" pitchFamily="2" charset="-122"/>
              </a:rPr>
              <a:t>A</a:t>
            </a:r>
          </a:p>
        </p:txBody>
      </p:sp>
      <p:sp>
        <p:nvSpPr>
          <p:cNvPr id="231546" name="Oval 122"/>
          <p:cNvSpPr>
            <a:spLocks noChangeArrowheads="1"/>
          </p:cNvSpPr>
          <p:nvPr/>
        </p:nvSpPr>
        <p:spPr bwMode="auto">
          <a:xfrm>
            <a:off x="1077883" y="2035160"/>
            <a:ext cx="358775" cy="358775"/>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000">
                <a:ea typeface="宋体" pitchFamily="2" charset="-122"/>
              </a:rPr>
              <a:t>B</a:t>
            </a:r>
          </a:p>
        </p:txBody>
      </p:sp>
      <p:sp>
        <p:nvSpPr>
          <p:cNvPr id="231547" name="Oval 123"/>
          <p:cNvSpPr>
            <a:spLocks noChangeArrowheads="1"/>
          </p:cNvSpPr>
          <p:nvPr/>
        </p:nvSpPr>
        <p:spPr bwMode="auto">
          <a:xfrm>
            <a:off x="357158" y="3475022"/>
            <a:ext cx="358775" cy="358775"/>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000">
                <a:ea typeface="宋体" pitchFamily="2" charset="-122"/>
              </a:rPr>
              <a:t>C</a:t>
            </a:r>
          </a:p>
        </p:txBody>
      </p:sp>
      <p:sp>
        <p:nvSpPr>
          <p:cNvPr id="231548" name="Oval 124"/>
          <p:cNvSpPr>
            <a:spLocks noChangeArrowheads="1"/>
          </p:cNvSpPr>
          <p:nvPr/>
        </p:nvSpPr>
        <p:spPr bwMode="auto">
          <a:xfrm>
            <a:off x="1365220" y="3475022"/>
            <a:ext cx="358775" cy="358775"/>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000">
                <a:ea typeface="宋体" pitchFamily="2" charset="-122"/>
              </a:rPr>
              <a:t>D</a:t>
            </a:r>
          </a:p>
        </p:txBody>
      </p:sp>
      <p:sp>
        <p:nvSpPr>
          <p:cNvPr id="231549" name="Oval 125"/>
          <p:cNvSpPr>
            <a:spLocks noChangeArrowheads="1"/>
          </p:cNvSpPr>
          <p:nvPr/>
        </p:nvSpPr>
        <p:spPr bwMode="auto">
          <a:xfrm>
            <a:off x="2301845" y="3475022"/>
            <a:ext cx="358775" cy="358775"/>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000">
                <a:ea typeface="宋体" pitchFamily="2" charset="-122"/>
              </a:rPr>
              <a:t>E</a:t>
            </a:r>
          </a:p>
        </p:txBody>
      </p:sp>
      <p:sp>
        <p:nvSpPr>
          <p:cNvPr id="231550" name="Oval 126"/>
          <p:cNvSpPr>
            <a:spLocks noChangeArrowheads="1"/>
          </p:cNvSpPr>
          <p:nvPr/>
        </p:nvSpPr>
        <p:spPr bwMode="auto">
          <a:xfrm>
            <a:off x="2446308" y="4338622"/>
            <a:ext cx="358775" cy="358775"/>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000">
                <a:ea typeface="宋体" pitchFamily="2" charset="-122"/>
              </a:rPr>
              <a:t>K</a:t>
            </a:r>
          </a:p>
        </p:txBody>
      </p:sp>
      <p:sp>
        <p:nvSpPr>
          <p:cNvPr id="231551" name="Line 127"/>
          <p:cNvSpPr>
            <a:spLocks noChangeShapeType="1"/>
          </p:cNvSpPr>
          <p:nvPr/>
        </p:nvSpPr>
        <p:spPr bwMode="auto">
          <a:xfrm flipH="1">
            <a:off x="573058" y="2322497"/>
            <a:ext cx="576262" cy="1152525"/>
          </a:xfrm>
          <a:prstGeom prst="line">
            <a:avLst/>
          </a:prstGeom>
          <a:noFill/>
          <a:ln w="31750">
            <a:solidFill>
              <a:srgbClr val="FF0000"/>
            </a:solidFill>
            <a:round/>
            <a:headEnd/>
            <a:tailEnd/>
          </a:ln>
          <a:effectLst/>
        </p:spPr>
        <p:txBody>
          <a:bodyPr lIns="90000" tIns="46800" rIns="90000" bIns="46800">
            <a:spAutoFit/>
          </a:bodyPr>
          <a:lstStyle/>
          <a:p>
            <a:endParaRPr lang="zh-CN" altLang="en-US"/>
          </a:p>
        </p:txBody>
      </p:sp>
      <p:sp>
        <p:nvSpPr>
          <p:cNvPr id="231552" name="Line 128"/>
          <p:cNvSpPr>
            <a:spLocks noChangeShapeType="1"/>
          </p:cNvSpPr>
          <p:nvPr/>
        </p:nvSpPr>
        <p:spPr bwMode="auto">
          <a:xfrm>
            <a:off x="573058" y="3835385"/>
            <a:ext cx="576262" cy="576262"/>
          </a:xfrm>
          <a:prstGeom prst="line">
            <a:avLst/>
          </a:prstGeom>
          <a:noFill/>
          <a:ln w="31750">
            <a:solidFill>
              <a:srgbClr val="FF0000"/>
            </a:solidFill>
            <a:round/>
            <a:headEnd/>
            <a:tailEnd/>
          </a:ln>
          <a:effectLst/>
        </p:spPr>
        <p:txBody>
          <a:bodyPr lIns="90000" tIns="46800" rIns="90000" bIns="46800">
            <a:spAutoFit/>
          </a:bodyPr>
          <a:lstStyle/>
          <a:p>
            <a:endParaRPr lang="zh-CN" altLang="en-US"/>
          </a:p>
        </p:txBody>
      </p:sp>
      <p:sp>
        <p:nvSpPr>
          <p:cNvPr id="231553" name="Line 129"/>
          <p:cNvSpPr>
            <a:spLocks noChangeShapeType="1"/>
          </p:cNvSpPr>
          <p:nvPr/>
        </p:nvSpPr>
        <p:spPr bwMode="auto">
          <a:xfrm flipV="1">
            <a:off x="1365220" y="3835385"/>
            <a:ext cx="144463" cy="503237"/>
          </a:xfrm>
          <a:prstGeom prst="line">
            <a:avLst/>
          </a:prstGeom>
          <a:noFill/>
          <a:ln w="31750">
            <a:solidFill>
              <a:srgbClr val="FF0000"/>
            </a:solidFill>
            <a:round/>
            <a:headEnd/>
            <a:tailEnd/>
          </a:ln>
          <a:effectLst/>
        </p:spPr>
        <p:txBody>
          <a:bodyPr lIns="90000" tIns="46800" rIns="90000" bIns="46800">
            <a:spAutoFit/>
          </a:bodyPr>
          <a:lstStyle/>
          <a:p>
            <a:endParaRPr lang="zh-CN" altLang="en-US"/>
          </a:p>
        </p:txBody>
      </p:sp>
      <p:sp>
        <p:nvSpPr>
          <p:cNvPr id="231554" name="Line 130"/>
          <p:cNvSpPr>
            <a:spLocks noChangeShapeType="1"/>
          </p:cNvSpPr>
          <p:nvPr/>
        </p:nvSpPr>
        <p:spPr bwMode="auto">
          <a:xfrm flipV="1">
            <a:off x="1581120" y="2970197"/>
            <a:ext cx="288925" cy="504825"/>
          </a:xfrm>
          <a:prstGeom prst="line">
            <a:avLst/>
          </a:prstGeom>
          <a:noFill/>
          <a:ln w="31750">
            <a:solidFill>
              <a:srgbClr val="FF0000"/>
            </a:solidFill>
            <a:round/>
            <a:headEnd/>
            <a:tailEnd/>
          </a:ln>
          <a:effectLst/>
        </p:spPr>
        <p:txBody>
          <a:bodyPr lIns="90000" tIns="46800" rIns="90000" bIns="46800">
            <a:spAutoFit/>
          </a:bodyPr>
          <a:lstStyle/>
          <a:p>
            <a:endParaRPr lang="zh-CN" altLang="en-US"/>
          </a:p>
        </p:txBody>
      </p:sp>
      <p:sp>
        <p:nvSpPr>
          <p:cNvPr id="231555" name="Line 131"/>
          <p:cNvSpPr>
            <a:spLocks noChangeShapeType="1"/>
          </p:cNvSpPr>
          <p:nvPr/>
        </p:nvSpPr>
        <p:spPr bwMode="auto">
          <a:xfrm>
            <a:off x="2085945" y="2970197"/>
            <a:ext cx="358775" cy="504825"/>
          </a:xfrm>
          <a:prstGeom prst="line">
            <a:avLst/>
          </a:prstGeom>
          <a:noFill/>
          <a:ln w="31750">
            <a:solidFill>
              <a:srgbClr val="FF0000"/>
            </a:solidFill>
            <a:round/>
            <a:headEnd/>
            <a:tailEnd/>
          </a:ln>
          <a:effectLst/>
        </p:spPr>
        <p:txBody>
          <a:bodyPr lIns="90000" tIns="46800" rIns="90000" bIns="46800">
            <a:spAutoFit/>
          </a:bodyPr>
          <a:lstStyle/>
          <a:p>
            <a:endParaRPr lang="zh-CN" altLang="en-US"/>
          </a:p>
        </p:txBody>
      </p:sp>
      <p:sp>
        <p:nvSpPr>
          <p:cNvPr id="231556" name="Line 132"/>
          <p:cNvSpPr>
            <a:spLocks noChangeShapeType="1"/>
          </p:cNvSpPr>
          <p:nvPr/>
        </p:nvSpPr>
        <p:spPr bwMode="auto">
          <a:xfrm>
            <a:off x="2517745" y="3835385"/>
            <a:ext cx="142875" cy="503237"/>
          </a:xfrm>
          <a:prstGeom prst="line">
            <a:avLst/>
          </a:prstGeom>
          <a:noFill/>
          <a:ln w="31750">
            <a:solidFill>
              <a:srgbClr val="FF0000"/>
            </a:solidFill>
            <a:round/>
            <a:headEnd/>
            <a:tailEnd/>
          </a:ln>
          <a:effectLst/>
        </p:spPr>
        <p:txBody>
          <a:bodyPr lIns="90000" tIns="46800" rIns="90000" bIns="46800">
            <a:spAutoFit/>
          </a:bodyPr>
          <a:lstStyle/>
          <a:p>
            <a:endParaRPr lang="zh-CN" altLang="en-US"/>
          </a:p>
        </p:txBody>
      </p:sp>
      <p:sp>
        <p:nvSpPr>
          <p:cNvPr id="231557" name="Oval 133"/>
          <p:cNvSpPr>
            <a:spLocks noChangeArrowheads="1"/>
          </p:cNvSpPr>
          <p:nvPr/>
        </p:nvSpPr>
        <p:spPr bwMode="auto">
          <a:xfrm>
            <a:off x="1149320" y="4338622"/>
            <a:ext cx="358775" cy="358775"/>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000">
                <a:ea typeface="宋体" pitchFamily="2" charset="-122"/>
              </a:rPr>
              <a:t>H</a:t>
            </a:r>
          </a:p>
        </p:txBody>
      </p:sp>
      <p:sp>
        <p:nvSpPr>
          <p:cNvPr id="231558" name="Oval 134"/>
          <p:cNvSpPr>
            <a:spLocks noChangeArrowheads="1"/>
          </p:cNvSpPr>
          <p:nvPr/>
        </p:nvSpPr>
        <p:spPr bwMode="auto">
          <a:xfrm>
            <a:off x="1797020" y="2682860"/>
            <a:ext cx="358775" cy="358775"/>
          </a:xfrm>
          <a:prstGeom prst="ellipse">
            <a:avLst/>
          </a:prstGeom>
          <a:solidFill>
            <a:schemeClr val="folHlink"/>
          </a:solidFill>
          <a:ln w="25400">
            <a:solidFill>
              <a:srgbClr val="003300"/>
            </a:solidFill>
            <a:miter lim="800000"/>
            <a:headEnd/>
            <a:tailEnd/>
          </a:ln>
          <a:effectLst/>
        </p:spPr>
        <p:txBody>
          <a:bodyPr wrap="none" anchor="ctr"/>
          <a:lstStyle/>
          <a:p>
            <a:pPr algn="ctr"/>
            <a:r>
              <a:rPr lang="en-US" altLang="zh-CN" sz="2000">
                <a:solidFill>
                  <a:srgbClr val="008000"/>
                </a:solidFill>
                <a:ea typeface="宋体" pitchFamily="2" charset="-122"/>
              </a:rPr>
              <a:t>A</a:t>
            </a:r>
          </a:p>
        </p:txBody>
      </p:sp>
      <p:sp>
        <p:nvSpPr>
          <p:cNvPr id="231559" name="Oval 135"/>
          <p:cNvSpPr>
            <a:spLocks noChangeArrowheads="1"/>
          </p:cNvSpPr>
          <p:nvPr/>
        </p:nvSpPr>
        <p:spPr bwMode="auto">
          <a:xfrm>
            <a:off x="1076295" y="2035160"/>
            <a:ext cx="358775" cy="358775"/>
          </a:xfrm>
          <a:prstGeom prst="ellipse">
            <a:avLst/>
          </a:prstGeom>
          <a:solidFill>
            <a:schemeClr val="folHlink"/>
          </a:solidFill>
          <a:ln w="25400">
            <a:solidFill>
              <a:srgbClr val="003300"/>
            </a:solidFill>
            <a:miter lim="800000"/>
            <a:headEnd/>
            <a:tailEnd/>
          </a:ln>
          <a:effectLst/>
        </p:spPr>
        <p:txBody>
          <a:bodyPr wrap="none" anchor="ctr"/>
          <a:lstStyle/>
          <a:p>
            <a:pPr algn="ctr"/>
            <a:r>
              <a:rPr lang="en-US" altLang="zh-CN" sz="2000">
                <a:solidFill>
                  <a:srgbClr val="008000"/>
                </a:solidFill>
                <a:ea typeface="宋体" pitchFamily="2" charset="-122"/>
              </a:rPr>
              <a:t>B</a:t>
            </a:r>
          </a:p>
        </p:txBody>
      </p:sp>
      <p:sp>
        <p:nvSpPr>
          <p:cNvPr id="231560" name="Oval 136"/>
          <p:cNvSpPr>
            <a:spLocks noChangeArrowheads="1"/>
          </p:cNvSpPr>
          <p:nvPr/>
        </p:nvSpPr>
        <p:spPr bwMode="auto">
          <a:xfrm>
            <a:off x="2300258" y="3475022"/>
            <a:ext cx="358775" cy="358775"/>
          </a:xfrm>
          <a:prstGeom prst="ellipse">
            <a:avLst/>
          </a:prstGeom>
          <a:solidFill>
            <a:schemeClr val="folHlink"/>
          </a:solidFill>
          <a:ln w="25400">
            <a:solidFill>
              <a:srgbClr val="003300"/>
            </a:solidFill>
            <a:miter lim="800000"/>
            <a:headEnd/>
            <a:tailEnd/>
          </a:ln>
          <a:effectLst/>
        </p:spPr>
        <p:txBody>
          <a:bodyPr wrap="none" anchor="ctr"/>
          <a:lstStyle/>
          <a:p>
            <a:pPr algn="ctr"/>
            <a:r>
              <a:rPr lang="en-US" altLang="zh-CN" sz="2000">
                <a:solidFill>
                  <a:srgbClr val="008000"/>
                </a:solidFill>
                <a:ea typeface="宋体" pitchFamily="2" charset="-122"/>
              </a:rPr>
              <a:t>E</a:t>
            </a:r>
          </a:p>
        </p:txBody>
      </p:sp>
      <p:sp>
        <p:nvSpPr>
          <p:cNvPr id="231561" name="Oval 137"/>
          <p:cNvSpPr>
            <a:spLocks noChangeArrowheads="1"/>
          </p:cNvSpPr>
          <p:nvPr/>
        </p:nvSpPr>
        <p:spPr bwMode="auto">
          <a:xfrm>
            <a:off x="2444720" y="4338622"/>
            <a:ext cx="358775" cy="358775"/>
          </a:xfrm>
          <a:prstGeom prst="ellipse">
            <a:avLst/>
          </a:prstGeom>
          <a:solidFill>
            <a:schemeClr val="folHlink"/>
          </a:solidFill>
          <a:ln w="25400">
            <a:solidFill>
              <a:srgbClr val="003300"/>
            </a:solidFill>
            <a:miter lim="800000"/>
            <a:headEnd/>
            <a:tailEnd/>
          </a:ln>
          <a:effectLst/>
        </p:spPr>
        <p:txBody>
          <a:bodyPr wrap="none" anchor="ctr"/>
          <a:lstStyle/>
          <a:p>
            <a:pPr algn="ctr"/>
            <a:r>
              <a:rPr lang="en-US" altLang="zh-CN" sz="2000">
                <a:solidFill>
                  <a:srgbClr val="008000"/>
                </a:solidFill>
                <a:ea typeface="宋体" pitchFamily="2" charset="-122"/>
              </a:rPr>
              <a:t>K</a:t>
            </a:r>
          </a:p>
        </p:txBody>
      </p:sp>
      <p:sp>
        <p:nvSpPr>
          <p:cNvPr id="231562" name="Line 138"/>
          <p:cNvSpPr>
            <a:spLocks noChangeShapeType="1"/>
          </p:cNvSpPr>
          <p:nvPr/>
        </p:nvSpPr>
        <p:spPr bwMode="auto">
          <a:xfrm>
            <a:off x="1363633" y="2322497"/>
            <a:ext cx="431800" cy="431800"/>
          </a:xfrm>
          <a:prstGeom prst="line">
            <a:avLst/>
          </a:prstGeom>
          <a:noFill/>
          <a:ln w="31750">
            <a:solidFill>
              <a:srgbClr val="003300"/>
            </a:solidFill>
            <a:round/>
            <a:headEnd/>
            <a:tailEnd/>
          </a:ln>
          <a:effectLst/>
        </p:spPr>
        <p:txBody>
          <a:bodyPr lIns="90000" tIns="46800" rIns="90000" bIns="46800">
            <a:spAutoFit/>
          </a:bodyPr>
          <a:lstStyle/>
          <a:p>
            <a:endParaRPr lang="zh-CN" altLang="en-US"/>
          </a:p>
        </p:txBody>
      </p:sp>
      <p:sp>
        <p:nvSpPr>
          <p:cNvPr id="231563" name="Line 139"/>
          <p:cNvSpPr>
            <a:spLocks noChangeShapeType="1"/>
          </p:cNvSpPr>
          <p:nvPr/>
        </p:nvSpPr>
        <p:spPr bwMode="auto">
          <a:xfrm>
            <a:off x="2084358" y="2970197"/>
            <a:ext cx="358775" cy="504825"/>
          </a:xfrm>
          <a:prstGeom prst="line">
            <a:avLst/>
          </a:prstGeom>
          <a:noFill/>
          <a:ln w="31750">
            <a:solidFill>
              <a:srgbClr val="003300"/>
            </a:solidFill>
            <a:round/>
            <a:headEnd/>
            <a:tailEnd/>
          </a:ln>
          <a:effectLst/>
        </p:spPr>
        <p:txBody>
          <a:bodyPr lIns="90000" tIns="46800" rIns="90000" bIns="46800">
            <a:spAutoFit/>
          </a:bodyPr>
          <a:lstStyle/>
          <a:p>
            <a:endParaRPr lang="zh-CN" altLang="en-US"/>
          </a:p>
        </p:txBody>
      </p:sp>
      <p:sp>
        <p:nvSpPr>
          <p:cNvPr id="231564" name="Line 140"/>
          <p:cNvSpPr>
            <a:spLocks noChangeShapeType="1"/>
          </p:cNvSpPr>
          <p:nvPr/>
        </p:nvSpPr>
        <p:spPr bwMode="auto">
          <a:xfrm>
            <a:off x="2516158" y="3835385"/>
            <a:ext cx="142875" cy="503237"/>
          </a:xfrm>
          <a:prstGeom prst="line">
            <a:avLst/>
          </a:prstGeom>
          <a:noFill/>
          <a:ln w="31750">
            <a:solidFill>
              <a:srgbClr val="003300"/>
            </a:solidFill>
            <a:round/>
            <a:headEnd/>
            <a:tailEnd/>
          </a:ln>
          <a:effectLst/>
        </p:spPr>
        <p:txBody>
          <a:bodyPr lIns="90000" tIns="46800" rIns="90000" bIns="46800">
            <a:spAutoFit/>
          </a:bodyPr>
          <a:lstStyle/>
          <a:p>
            <a:endParaRPr lang="zh-CN" altLang="en-US"/>
          </a:p>
        </p:txBody>
      </p:sp>
      <p:sp>
        <p:nvSpPr>
          <p:cNvPr id="231566" name="Text Box 142"/>
          <p:cNvSpPr txBox="1">
            <a:spLocks noChangeArrowheads="1"/>
          </p:cNvSpPr>
          <p:nvPr/>
        </p:nvSpPr>
        <p:spPr bwMode="auto">
          <a:xfrm>
            <a:off x="4424333" y="2971785"/>
            <a:ext cx="2454275" cy="519112"/>
          </a:xfrm>
          <a:prstGeom prst="rect">
            <a:avLst/>
          </a:prstGeom>
          <a:noFill/>
          <a:ln w="31750" algn="ctr">
            <a:noFill/>
            <a:miter lim="800000"/>
            <a:headEnd/>
            <a:tailEnd/>
          </a:ln>
          <a:effectLst/>
        </p:spPr>
        <p:txBody>
          <a:bodyPr wrap="none" lIns="90000" tIns="46800" rIns="90000" bIns="46800">
            <a:spAutoFit/>
          </a:bodyPr>
          <a:lstStyle/>
          <a:p>
            <a:r>
              <a:rPr lang="en-US" altLang="zh-CN"/>
              <a:t>BCHDAEKFG</a:t>
            </a:r>
          </a:p>
        </p:txBody>
      </p:sp>
      <p:sp>
        <p:nvSpPr>
          <p:cNvPr id="231575" name="Text Box 151"/>
          <p:cNvSpPr txBox="1">
            <a:spLocks noChangeArrowheads="1"/>
          </p:cNvSpPr>
          <p:nvPr/>
        </p:nvSpPr>
        <p:spPr bwMode="auto">
          <a:xfrm>
            <a:off x="4316383" y="3548047"/>
            <a:ext cx="2546350" cy="457200"/>
          </a:xfrm>
          <a:prstGeom prst="rect">
            <a:avLst/>
          </a:prstGeom>
          <a:noFill/>
          <a:ln w="31750" algn="ctr">
            <a:noFill/>
            <a:miter lim="800000"/>
            <a:headEnd/>
            <a:tailEnd/>
          </a:ln>
          <a:effectLst/>
        </p:spPr>
        <p:txBody>
          <a:bodyPr wrap="none" lIns="90000" tIns="46800" rIns="90000" bIns="46800">
            <a:spAutoFit/>
          </a:bodyPr>
          <a:lstStyle/>
          <a:p>
            <a:r>
              <a:rPr lang="zh-CN" altLang="en-US" sz="2400">
                <a:solidFill>
                  <a:srgbClr val="000082"/>
                </a:solidFill>
              </a:rPr>
              <a:t>第一个邻接点是</a:t>
            </a:r>
            <a:r>
              <a:rPr lang="en-US" altLang="zh-CN" sz="2400">
                <a:solidFill>
                  <a:srgbClr val="000082"/>
                </a:solidFill>
              </a:rPr>
              <a:t>A</a:t>
            </a:r>
          </a:p>
        </p:txBody>
      </p:sp>
      <p:sp>
        <p:nvSpPr>
          <p:cNvPr id="231576" name="Text Box 152"/>
          <p:cNvSpPr txBox="1">
            <a:spLocks noChangeArrowheads="1"/>
          </p:cNvSpPr>
          <p:nvPr/>
        </p:nvSpPr>
        <p:spPr bwMode="auto">
          <a:xfrm>
            <a:off x="4532283" y="4051285"/>
            <a:ext cx="2454275" cy="519112"/>
          </a:xfrm>
          <a:prstGeom prst="rect">
            <a:avLst/>
          </a:prstGeom>
          <a:noFill/>
          <a:ln w="31750" algn="ctr">
            <a:noFill/>
            <a:miter lim="800000"/>
            <a:headEnd/>
            <a:tailEnd/>
          </a:ln>
          <a:effectLst/>
        </p:spPr>
        <p:txBody>
          <a:bodyPr wrap="none" lIns="90000" tIns="46800" rIns="90000" bIns="46800">
            <a:spAutoFit/>
          </a:bodyPr>
          <a:lstStyle/>
          <a:p>
            <a:r>
              <a:rPr lang="en-US" altLang="zh-CN"/>
              <a:t>BADHCEKFG</a:t>
            </a:r>
          </a:p>
        </p:txBody>
      </p:sp>
      <p:sp>
        <p:nvSpPr>
          <p:cNvPr id="231577" name="Line 153"/>
          <p:cNvSpPr>
            <a:spLocks noChangeShapeType="1"/>
          </p:cNvSpPr>
          <p:nvPr/>
        </p:nvSpPr>
        <p:spPr bwMode="auto">
          <a:xfrm>
            <a:off x="4805346" y="3403585"/>
            <a:ext cx="1296987" cy="0"/>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78" name="Line 154"/>
          <p:cNvSpPr>
            <a:spLocks noChangeShapeType="1"/>
          </p:cNvSpPr>
          <p:nvPr/>
        </p:nvSpPr>
        <p:spPr bwMode="auto">
          <a:xfrm>
            <a:off x="4676745" y="4556110"/>
            <a:ext cx="431800" cy="0"/>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1579" name="Line 155"/>
          <p:cNvSpPr>
            <a:spLocks noChangeShapeType="1"/>
          </p:cNvSpPr>
          <p:nvPr/>
        </p:nvSpPr>
        <p:spPr bwMode="auto">
          <a:xfrm>
            <a:off x="5973733" y="4556110"/>
            <a:ext cx="503237" cy="0"/>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64" name="Rectangle 2"/>
          <p:cNvSpPr>
            <a:spLocks noGrp="1" noChangeArrowheads="1"/>
          </p:cNvSpPr>
          <p:nvPr>
            <p:ph type="title"/>
          </p:nvPr>
        </p:nvSpPr>
        <p:spPr>
          <a:xfrm>
            <a:off x="214282" y="0"/>
            <a:ext cx="5214974" cy="623862"/>
          </a:xfrm>
        </p:spPr>
        <p:txBody>
          <a:bodyPr>
            <a:normAutofit/>
          </a:bodyPr>
          <a:lstStyle/>
          <a:p>
            <a:r>
              <a:rPr kumimoji="1" lang="zh-CN" altLang="en-US" sz="2800" b="1" dirty="0" smtClean="0">
                <a:solidFill>
                  <a:srgbClr val="FF0000"/>
                </a:solidFill>
                <a:latin typeface="Arial" charset="0"/>
                <a:ea typeface="楷体_GB2312" pitchFamily="49" charset="-122"/>
                <a:cs typeface="+mn-cs"/>
              </a:rPr>
              <a:t>典型</a:t>
            </a:r>
            <a:r>
              <a:rPr kumimoji="1" lang="zh-CN" altLang="en-US" sz="2800" b="1" dirty="0">
                <a:solidFill>
                  <a:srgbClr val="FF0000"/>
                </a:solidFill>
                <a:latin typeface="Arial" charset="0"/>
                <a:ea typeface="楷体_GB2312" pitchFamily="49" charset="-122"/>
                <a:cs typeface="+mn-cs"/>
              </a:rPr>
              <a:t>例题</a:t>
            </a:r>
          </a:p>
        </p:txBody>
      </p:sp>
      <p:sp>
        <p:nvSpPr>
          <p:cNvPr id="65" name="Text Box 4"/>
          <p:cNvSpPr txBox="1">
            <a:spLocks noChangeArrowheads="1"/>
          </p:cNvSpPr>
          <p:nvPr/>
        </p:nvSpPr>
        <p:spPr bwMode="auto">
          <a:xfrm>
            <a:off x="428596" y="4812581"/>
            <a:ext cx="8305800" cy="830997"/>
          </a:xfrm>
          <a:prstGeom prst="rect">
            <a:avLst/>
          </a:prstGeom>
          <a:noFill/>
          <a:ln w="12700" cap="sq">
            <a:noFill/>
            <a:miter lim="800000"/>
            <a:headEnd type="none" w="sm" len="sm"/>
            <a:tailEnd type="none" w="sm" len="sm"/>
          </a:ln>
          <a:effectLst/>
        </p:spPr>
        <p:txBody>
          <a:bodyPr>
            <a:spAutoFit/>
          </a:bodyPr>
          <a:lstStyle/>
          <a:p>
            <a:r>
              <a:rPr lang="en-US" altLang="zh-CN" sz="2400" dirty="0">
                <a:solidFill>
                  <a:srgbClr val="000066"/>
                </a:solidFill>
              </a:rPr>
              <a:t>1. </a:t>
            </a:r>
            <a:r>
              <a:rPr lang="zh-CN" altLang="en-US" sz="2400" dirty="0">
                <a:solidFill>
                  <a:srgbClr val="000066"/>
                </a:solidFill>
              </a:rPr>
              <a:t>从顶点 </a:t>
            </a:r>
            <a:r>
              <a:rPr lang="en-US" altLang="zh-CN" sz="2400" dirty="0" err="1">
                <a:solidFill>
                  <a:srgbClr val="000066"/>
                </a:solidFill>
              </a:rPr>
              <a:t>i</a:t>
            </a:r>
            <a:r>
              <a:rPr lang="en-US" altLang="zh-CN" sz="2400" dirty="0">
                <a:solidFill>
                  <a:srgbClr val="000066"/>
                </a:solidFill>
              </a:rPr>
              <a:t> </a:t>
            </a:r>
            <a:r>
              <a:rPr lang="zh-CN" altLang="en-US" sz="2400" dirty="0">
                <a:solidFill>
                  <a:srgbClr val="000066"/>
                </a:solidFill>
              </a:rPr>
              <a:t>到顶点 </a:t>
            </a:r>
            <a:r>
              <a:rPr lang="en-US" altLang="zh-CN" sz="2400" dirty="0">
                <a:solidFill>
                  <a:srgbClr val="000066"/>
                </a:solidFill>
              </a:rPr>
              <a:t>s ,</a:t>
            </a:r>
            <a:r>
              <a:rPr lang="zh-CN" altLang="en-US" sz="2400" dirty="0">
                <a:solidFill>
                  <a:srgbClr val="000066"/>
                </a:solidFill>
              </a:rPr>
              <a:t>若存在路径，则从顶点 </a:t>
            </a:r>
            <a:r>
              <a:rPr lang="en-US" altLang="zh-CN" sz="2400" dirty="0" err="1">
                <a:solidFill>
                  <a:srgbClr val="000066"/>
                </a:solidFill>
              </a:rPr>
              <a:t>i</a:t>
            </a:r>
            <a:r>
              <a:rPr lang="en-US" altLang="zh-CN" sz="2400" dirty="0">
                <a:solidFill>
                  <a:srgbClr val="000066"/>
                </a:solidFill>
              </a:rPr>
              <a:t> </a:t>
            </a:r>
            <a:r>
              <a:rPr lang="zh-CN" altLang="en-US" sz="2400" dirty="0">
                <a:solidFill>
                  <a:srgbClr val="000066"/>
                </a:solidFill>
              </a:rPr>
              <a:t>出发进行深度优先搜索，必能搜索到顶点 </a:t>
            </a:r>
            <a:r>
              <a:rPr lang="en-US" altLang="zh-CN" sz="2400" dirty="0">
                <a:solidFill>
                  <a:srgbClr val="000066"/>
                </a:solidFill>
              </a:rPr>
              <a:t>s </a:t>
            </a:r>
            <a:r>
              <a:rPr lang="zh-CN" altLang="en-US" sz="2400" dirty="0">
                <a:solidFill>
                  <a:srgbClr val="000066"/>
                </a:solidFill>
              </a:rPr>
              <a:t>。</a:t>
            </a:r>
          </a:p>
        </p:txBody>
      </p:sp>
      <p:sp>
        <p:nvSpPr>
          <p:cNvPr id="66" name="Text Box 5"/>
          <p:cNvSpPr txBox="1">
            <a:spLocks noChangeArrowheads="1"/>
          </p:cNvSpPr>
          <p:nvPr/>
        </p:nvSpPr>
        <p:spPr bwMode="auto">
          <a:xfrm>
            <a:off x="428596" y="5610541"/>
            <a:ext cx="8458200" cy="461665"/>
          </a:xfrm>
          <a:prstGeom prst="rect">
            <a:avLst/>
          </a:prstGeom>
          <a:noFill/>
          <a:ln w="12700" cap="sq">
            <a:noFill/>
            <a:miter lim="800000"/>
            <a:headEnd type="none" w="sm" len="sm"/>
            <a:tailEnd type="none" w="sm" len="sm"/>
          </a:ln>
          <a:effectLst/>
        </p:spPr>
        <p:txBody>
          <a:bodyPr>
            <a:spAutoFit/>
          </a:bodyPr>
          <a:lstStyle/>
          <a:p>
            <a:r>
              <a:rPr lang="en-US" altLang="zh-CN" sz="2400" dirty="0">
                <a:solidFill>
                  <a:srgbClr val="000066"/>
                </a:solidFill>
              </a:rPr>
              <a:t>2. </a:t>
            </a:r>
            <a:r>
              <a:rPr lang="zh-CN" altLang="en-US" sz="2400" dirty="0">
                <a:solidFill>
                  <a:srgbClr val="000066"/>
                </a:solidFill>
              </a:rPr>
              <a:t>遍历过程中搜索到的顶点不一定是路径上的顶点。</a:t>
            </a:r>
          </a:p>
        </p:txBody>
      </p:sp>
      <p:sp>
        <p:nvSpPr>
          <p:cNvPr id="67" name="Text Box 7"/>
          <p:cNvSpPr txBox="1">
            <a:spLocks noChangeArrowheads="1"/>
          </p:cNvSpPr>
          <p:nvPr/>
        </p:nvSpPr>
        <p:spPr bwMode="auto">
          <a:xfrm>
            <a:off x="428596" y="6027027"/>
            <a:ext cx="8305800" cy="830997"/>
          </a:xfrm>
          <a:prstGeom prst="rect">
            <a:avLst/>
          </a:prstGeom>
          <a:noFill/>
          <a:ln w="12700" cap="sq">
            <a:noFill/>
            <a:miter lim="800000"/>
            <a:headEnd type="none" w="sm" len="sm"/>
            <a:tailEnd type="none" w="sm" len="sm"/>
          </a:ln>
          <a:effectLst/>
        </p:spPr>
        <p:txBody>
          <a:bodyPr>
            <a:spAutoFit/>
          </a:bodyPr>
          <a:lstStyle/>
          <a:p>
            <a:r>
              <a:rPr lang="en-US" altLang="zh-CN" sz="2400" dirty="0">
                <a:solidFill>
                  <a:srgbClr val="000066"/>
                </a:solidFill>
              </a:rPr>
              <a:t>3. </a:t>
            </a:r>
            <a:r>
              <a:rPr lang="zh-CN" altLang="en-US" sz="2400" dirty="0">
                <a:solidFill>
                  <a:srgbClr val="000066"/>
                </a:solidFill>
              </a:rPr>
              <a:t>由它出发进行的深度优先遍历已经搜索完所有邻接点而未到达终点的顶点不是路径上的顶点。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33"/>
                                        </p:tgtEl>
                                        <p:attrNameLst>
                                          <p:attrName>style.visibility</p:attrName>
                                        </p:attrNameLst>
                                      </p:cBhvr>
                                      <p:to>
                                        <p:strVal val="visible"/>
                                      </p:to>
                                    </p:set>
                                    <p:animEffect transition="in" filter="wipe(left)">
                                      <p:cBhvr>
                                        <p:cTn id="7" dur="500"/>
                                        <p:tgtEl>
                                          <p:spTgt spid="2314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541"/>
                                        </p:tgtEl>
                                        <p:attrNameLst>
                                          <p:attrName>style.visibility</p:attrName>
                                        </p:attrNameLst>
                                      </p:cBhvr>
                                      <p:to>
                                        <p:strVal val="visible"/>
                                      </p:to>
                                    </p:set>
                                    <p:animEffect transition="in" filter="wipe(left)">
                                      <p:cBhvr>
                                        <p:cTn id="12" dur="500"/>
                                        <p:tgtEl>
                                          <p:spTgt spid="2315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1466"/>
                                        </p:tgtEl>
                                        <p:attrNameLst>
                                          <p:attrName>style.visibility</p:attrName>
                                        </p:attrNameLst>
                                      </p:cBhvr>
                                      <p:to>
                                        <p:strVal val="visible"/>
                                      </p:to>
                                    </p:set>
                                    <p:animEffect transition="in" filter="wipe(left)">
                                      <p:cBhvr>
                                        <p:cTn id="22" dur="500"/>
                                        <p:tgtEl>
                                          <p:spTgt spid="2314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1542"/>
                                        </p:tgtEl>
                                        <p:attrNameLst>
                                          <p:attrName>style.visibility</p:attrName>
                                        </p:attrNameLst>
                                      </p:cBhvr>
                                      <p:to>
                                        <p:strVal val="visible"/>
                                      </p:to>
                                    </p:set>
                                    <p:animEffect transition="in" filter="wipe(left)">
                                      <p:cBhvr>
                                        <p:cTn id="27" dur="500"/>
                                        <p:tgtEl>
                                          <p:spTgt spid="2315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1543"/>
                                        </p:tgtEl>
                                        <p:attrNameLst>
                                          <p:attrName>style.visibility</p:attrName>
                                        </p:attrNameLst>
                                      </p:cBhvr>
                                      <p:to>
                                        <p:strVal val="visible"/>
                                      </p:to>
                                    </p:set>
                                    <p:animEffect transition="in" filter="wipe(left)">
                                      <p:cBhvr>
                                        <p:cTn id="32" dur="500"/>
                                        <p:tgtEl>
                                          <p:spTgt spid="2315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1566"/>
                                        </p:tgtEl>
                                        <p:attrNameLst>
                                          <p:attrName>style.visibility</p:attrName>
                                        </p:attrNameLst>
                                      </p:cBhvr>
                                      <p:to>
                                        <p:strVal val="visible"/>
                                      </p:to>
                                    </p:set>
                                    <p:animEffect transition="in" filter="wipe(left)">
                                      <p:cBhvr>
                                        <p:cTn id="37" dur="500"/>
                                        <p:tgtEl>
                                          <p:spTgt spid="2315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1577"/>
                                        </p:tgtEl>
                                        <p:attrNameLst>
                                          <p:attrName>style.visibility</p:attrName>
                                        </p:attrNameLst>
                                      </p:cBhvr>
                                      <p:to>
                                        <p:strVal val="visible"/>
                                      </p:to>
                                    </p:set>
                                    <p:animEffect transition="in" filter="wipe(left)">
                                      <p:cBhvr>
                                        <p:cTn id="42" dur="500"/>
                                        <p:tgtEl>
                                          <p:spTgt spid="23157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31546"/>
                                        </p:tgtEl>
                                        <p:attrNameLst>
                                          <p:attrName>style.visibility</p:attrName>
                                        </p:attrNameLst>
                                      </p:cBhvr>
                                      <p:to>
                                        <p:strVal val="visible"/>
                                      </p:to>
                                    </p:set>
                                    <p:animEffect transition="in" filter="wipe(up)">
                                      <p:cBhvr>
                                        <p:cTn id="47" dur="500"/>
                                        <p:tgtEl>
                                          <p:spTgt spid="2315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31551"/>
                                        </p:tgtEl>
                                        <p:attrNameLst>
                                          <p:attrName>style.visibility</p:attrName>
                                        </p:attrNameLst>
                                      </p:cBhvr>
                                      <p:to>
                                        <p:strVal val="visible"/>
                                      </p:to>
                                    </p:set>
                                    <p:animEffect transition="in" filter="wipe(up)">
                                      <p:cBhvr>
                                        <p:cTn id="52" dur="500"/>
                                        <p:tgtEl>
                                          <p:spTgt spid="231551"/>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31547"/>
                                        </p:tgtEl>
                                        <p:attrNameLst>
                                          <p:attrName>style.visibility</p:attrName>
                                        </p:attrNameLst>
                                      </p:cBhvr>
                                      <p:to>
                                        <p:strVal val="visible"/>
                                      </p:to>
                                    </p:set>
                                    <p:animEffect transition="in" filter="wipe(left)">
                                      <p:cBhvr>
                                        <p:cTn id="56" dur="500"/>
                                        <p:tgtEl>
                                          <p:spTgt spid="231547"/>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231552"/>
                                        </p:tgtEl>
                                        <p:attrNameLst>
                                          <p:attrName>style.visibility</p:attrName>
                                        </p:attrNameLst>
                                      </p:cBhvr>
                                      <p:to>
                                        <p:strVal val="visible"/>
                                      </p:to>
                                    </p:set>
                                    <p:animEffect transition="in" filter="wipe(up)">
                                      <p:cBhvr>
                                        <p:cTn id="60" dur="500"/>
                                        <p:tgtEl>
                                          <p:spTgt spid="231552"/>
                                        </p:tgtEl>
                                      </p:cBhvr>
                                    </p:animEffect>
                                  </p:childTnLst>
                                </p:cTn>
                              </p:par>
                            </p:childTnLst>
                          </p:cTn>
                        </p:par>
                        <p:par>
                          <p:cTn id="61" fill="hold">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231557"/>
                                        </p:tgtEl>
                                        <p:attrNameLst>
                                          <p:attrName>style.visibility</p:attrName>
                                        </p:attrNameLst>
                                      </p:cBhvr>
                                      <p:to>
                                        <p:strVal val="visible"/>
                                      </p:to>
                                    </p:set>
                                    <p:animEffect transition="in" filter="wipe(left)">
                                      <p:cBhvr>
                                        <p:cTn id="64" dur="500"/>
                                        <p:tgtEl>
                                          <p:spTgt spid="231557"/>
                                        </p:tgtEl>
                                      </p:cBhvr>
                                    </p:animEffect>
                                  </p:childTnLst>
                                </p:cTn>
                              </p:par>
                            </p:childTnLst>
                          </p:cTn>
                        </p:par>
                        <p:par>
                          <p:cTn id="65" fill="hold">
                            <p:stCondLst>
                              <p:cond delay="2000"/>
                            </p:stCondLst>
                            <p:childTnLst>
                              <p:par>
                                <p:cTn id="66" presetID="22" presetClass="entr" presetSubtype="4" fill="hold" grpId="0" nodeType="afterEffect">
                                  <p:stCondLst>
                                    <p:cond delay="0"/>
                                  </p:stCondLst>
                                  <p:childTnLst>
                                    <p:set>
                                      <p:cBhvr>
                                        <p:cTn id="67" dur="1" fill="hold">
                                          <p:stCondLst>
                                            <p:cond delay="0"/>
                                          </p:stCondLst>
                                        </p:cTn>
                                        <p:tgtEl>
                                          <p:spTgt spid="231553"/>
                                        </p:tgtEl>
                                        <p:attrNameLst>
                                          <p:attrName>style.visibility</p:attrName>
                                        </p:attrNameLst>
                                      </p:cBhvr>
                                      <p:to>
                                        <p:strVal val="visible"/>
                                      </p:to>
                                    </p:set>
                                    <p:animEffect transition="in" filter="wipe(down)">
                                      <p:cBhvr>
                                        <p:cTn id="68" dur="500"/>
                                        <p:tgtEl>
                                          <p:spTgt spid="231553"/>
                                        </p:tgtEl>
                                      </p:cBhvr>
                                    </p:animEffect>
                                  </p:childTnLst>
                                </p:cTn>
                              </p:par>
                            </p:childTnLst>
                          </p:cTn>
                        </p:par>
                        <p:par>
                          <p:cTn id="69" fill="hold">
                            <p:stCondLst>
                              <p:cond delay="2500"/>
                            </p:stCondLst>
                            <p:childTnLst>
                              <p:par>
                                <p:cTn id="70" presetID="22" presetClass="entr" presetSubtype="4" fill="hold" grpId="0" nodeType="afterEffect">
                                  <p:stCondLst>
                                    <p:cond delay="0"/>
                                  </p:stCondLst>
                                  <p:childTnLst>
                                    <p:set>
                                      <p:cBhvr>
                                        <p:cTn id="71" dur="1" fill="hold">
                                          <p:stCondLst>
                                            <p:cond delay="0"/>
                                          </p:stCondLst>
                                        </p:cTn>
                                        <p:tgtEl>
                                          <p:spTgt spid="231548"/>
                                        </p:tgtEl>
                                        <p:attrNameLst>
                                          <p:attrName>style.visibility</p:attrName>
                                        </p:attrNameLst>
                                      </p:cBhvr>
                                      <p:to>
                                        <p:strVal val="visible"/>
                                      </p:to>
                                    </p:set>
                                    <p:animEffect transition="in" filter="wipe(down)">
                                      <p:cBhvr>
                                        <p:cTn id="72" dur="500"/>
                                        <p:tgtEl>
                                          <p:spTgt spid="231548"/>
                                        </p:tgtEl>
                                      </p:cBhvr>
                                    </p:animEffect>
                                  </p:childTnLst>
                                </p:cTn>
                              </p:par>
                            </p:childTnLst>
                          </p:cTn>
                        </p:par>
                        <p:par>
                          <p:cTn id="73" fill="hold">
                            <p:stCondLst>
                              <p:cond delay="3000"/>
                            </p:stCondLst>
                            <p:childTnLst>
                              <p:par>
                                <p:cTn id="74" presetID="22" presetClass="entr" presetSubtype="4" fill="hold" grpId="0" nodeType="afterEffect">
                                  <p:stCondLst>
                                    <p:cond delay="0"/>
                                  </p:stCondLst>
                                  <p:childTnLst>
                                    <p:set>
                                      <p:cBhvr>
                                        <p:cTn id="75" dur="1" fill="hold">
                                          <p:stCondLst>
                                            <p:cond delay="0"/>
                                          </p:stCondLst>
                                        </p:cTn>
                                        <p:tgtEl>
                                          <p:spTgt spid="231554"/>
                                        </p:tgtEl>
                                        <p:attrNameLst>
                                          <p:attrName>style.visibility</p:attrName>
                                        </p:attrNameLst>
                                      </p:cBhvr>
                                      <p:to>
                                        <p:strVal val="visible"/>
                                      </p:to>
                                    </p:set>
                                    <p:animEffect transition="in" filter="wipe(down)">
                                      <p:cBhvr>
                                        <p:cTn id="76" dur="500"/>
                                        <p:tgtEl>
                                          <p:spTgt spid="231554"/>
                                        </p:tgtEl>
                                      </p:cBhvr>
                                    </p:animEffect>
                                  </p:childTnLst>
                                </p:cTn>
                              </p:par>
                            </p:childTnLst>
                          </p:cTn>
                        </p:par>
                        <p:par>
                          <p:cTn id="77" fill="hold">
                            <p:stCondLst>
                              <p:cond delay="3500"/>
                            </p:stCondLst>
                            <p:childTnLst>
                              <p:par>
                                <p:cTn id="78" presetID="22" presetClass="entr" presetSubtype="4" fill="hold" grpId="0" nodeType="afterEffect">
                                  <p:stCondLst>
                                    <p:cond delay="0"/>
                                  </p:stCondLst>
                                  <p:childTnLst>
                                    <p:set>
                                      <p:cBhvr>
                                        <p:cTn id="79" dur="1" fill="hold">
                                          <p:stCondLst>
                                            <p:cond delay="0"/>
                                          </p:stCondLst>
                                        </p:cTn>
                                        <p:tgtEl>
                                          <p:spTgt spid="231545"/>
                                        </p:tgtEl>
                                        <p:attrNameLst>
                                          <p:attrName>style.visibility</p:attrName>
                                        </p:attrNameLst>
                                      </p:cBhvr>
                                      <p:to>
                                        <p:strVal val="visible"/>
                                      </p:to>
                                    </p:set>
                                    <p:animEffect transition="in" filter="wipe(down)">
                                      <p:cBhvr>
                                        <p:cTn id="80" dur="500"/>
                                        <p:tgtEl>
                                          <p:spTgt spid="231545"/>
                                        </p:tgtEl>
                                      </p:cBhvr>
                                    </p:animEffect>
                                  </p:childTnLst>
                                </p:cTn>
                              </p:par>
                            </p:childTnLst>
                          </p:cTn>
                        </p:par>
                        <p:par>
                          <p:cTn id="81" fill="hold">
                            <p:stCondLst>
                              <p:cond delay="4000"/>
                            </p:stCondLst>
                            <p:childTnLst>
                              <p:par>
                                <p:cTn id="82" presetID="22" presetClass="entr" presetSubtype="8" fill="hold" grpId="0" nodeType="afterEffect">
                                  <p:stCondLst>
                                    <p:cond delay="0"/>
                                  </p:stCondLst>
                                  <p:childTnLst>
                                    <p:set>
                                      <p:cBhvr>
                                        <p:cTn id="83" dur="1" fill="hold">
                                          <p:stCondLst>
                                            <p:cond delay="0"/>
                                          </p:stCondLst>
                                        </p:cTn>
                                        <p:tgtEl>
                                          <p:spTgt spid="231555"/>
                                        </p:tgtEl>
                                        <p:attrNameLst>
                                          <p:attrName>style.visibility</p:attrName>
                                        </p:attrNameLst>
                                      </p:cBhvr>
                                      <p:to>
                                        <p:strVal val="visible"/>
                                      </p:to>
                                    </p:set>
                                    <p:animEffect transition="in" filter="wipe(left)">
                                      <p:cBhvr>
                                        <p:cTn id="84" dur="500"/>
                                        <p:tgtEl>
                                          <p:spTgt spid="231555"/>
                                        </p:tgtEl>
                                      </p:cBhvr>
                                    </p:animEffect>
                                  </p:childTnLst>
                                </p:cTn>
                              </p:par>
                            </p:childTnLst>
                          </p:cTn>
                        </p:par>
                        <p:par>
                          <p:cTn id="85" fill="hold">
                            <p:stCondLst>
                              <p:cond delay="4500"/>
                            </p:stCondLst>
                            <p:childTnLst>
                              <p:par>
                                <p:cTn id="86" presetID="22" presetClass="entr" presetSubtype="8" fill="hold" grpId="0" nodeType="afterEffect">
                                  <p:stCondLst>
                                    <p:cond delay="0"/>
                                  </p:stCondLst>
                                  <p:childTnLst>
                                    <p:set>
                                      <p:cBhvr>
                                        <p:cTn id="87" dur="1" fill="hold">
                                          <p:stCondLst>
                                            <p:cond delay="0"/>
                                          </p:stCondLst>
                                        </p:cTn>
                                        <p:tgtEl>
                                          <p:spTgt spid="231549"/>
                                        </p:tgtEl>
                                        <p:attrNameLst>
                                          <p:attrName>style.visibility</p:attrName>
                                        </p:attrNameLst>
                                      </p:cBhvr>
                                      <p:to>
                                        <p:strVal val="visible"/>
                                      </p:to>
                                    </p:set>
                                    <p:animEffect transition="in" filter="wipe(left)">
                                      <p:cBhvr>
                                        <p:cTn id="88" dur="500"/>
                                        <p:tgtEl>
                                          <p:spTgt spid="231549"/>
                                        </p:tgtEl>
                                      </p:cBhvr>
                                    </p:animEffect>
                                  </p:childTnLst>
                                </p:cTn>
                              </p:par>
                            </p:childTnLst>
                          </p:cTn>
                        </p:par>
                        <p:par>
                          <p:cTn id="89" fill="hold">
                            <p:stCondLst>
                              <p:cond delay="5000"/>
                            </p:stCondLst>
                            <p:childTnLst>
                              <p:par>
                                <p:cTn id="90" presetID="22" presetClass="entr" presetSubtype="8" fill="hold" grpId="0" nodeType="afterEffect">
                                  <p:stCondLst>
                                    <p:cond delay="0"/>
                                  </p:stCondLst>
                                  <p:childTnLst>
                                    <p:set>
                                      <p:cBhvr>
                                        <p:cTn id="91" dur="1" fill="hold">
                                          <p:stCondLst>
                                            <p:cond delay="0"/>
                                          </p:stCondLst>
                                        </p:cTn>
                                        <p:tgtEl>
                                          <p:spTgt spid="231556"/>
                                        </p:tgtEl>
                                        <p:attrNameLst>
                                          <p:attrName>style.visibility</p:attrName>
                                        </p:attrNameLst>
                                      </p:cBhvr>
                                      <p:to>
                                        <p:strVal val="visible"/>
                                      </p:to>
                                    </p:set>
                                    <p:animEffect transition="in" filter="wipe(left)">
                                      <p:cBhvr>
                                        <p:cTn id="92" dur="500"/>
                                        <p:tgtEl>
                                          <p:spTgt spid="231556"/>
                                        </p:tgtEl>
                                      </p:cBhvr>
                                    </p:animEffect>
                                  </p:childTnLst>
                                </p:cTn>
                              </p:par>
                            </p:childTnLst>
                          </p:cTn>
                        </p:par>
                        <p:par>
                          <p:cTn id="93" fill="hold">
                            <p:stCondLst>
                              <p:cond delay="5500"/>
                            </p:stCondLst>
                            <p:childTnLst>
                              <p:par>
                                <p:cTn id="94" presetID="22" presetClass="entr" presetSubtype="8" fill="hold" grpId="0" nodeType="afterEffect">
                                  <p:stCondLst>
                                    <p:cond delay="0"/>
                                  </p:stCondLst>
                                  <p:childTnLst>
                                    <p:set>
                                      <p:cBhvr>
                                        <p:cTn id="95" dur="1" fill="hold">
                                          <p:stCondLst>
                                            <p:cond delay="0"/>
                                          </p:stCondLst>
                                        </p:cTn>
                                        <p:tgtEl>
                                          <p:spTgt spid="231550"/>
                                        </p:tgtEl>
                                        <p:attrNameLst>
                                          <p:attrName>style.visibility</p:attrName>
                                        </p:attrNameLst>
                                      </p:cBhvr>
                                      <p:to>
                                        <p:strVal val="visible"/>
                                      </p:to>
                                    </p:set>
                                    <p:animEffect transition="in" filter="wipe(left)">
                                      <p:cBhvr>
                                        <p:cTn id="96" dur="500"/>
                                        <p:tgtEl>
                                          <p:spTgt spid="23155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31575"/>
                                        </p:tgtEl>
                                        <p:attrNameLst>
                                          <p:attrName>style.visibility</p:attrName>
                                        </p:attrNameLst>
                                      </p:cBhvr>
                                      <p:to>
                                        <p:strVal val="visible"/>
                                      </p:to>
                                    </p:set>
                                    <p:animEffect transition="in" filter="wipe(left)">
                                      <p:cBhvr>
                                        <p:cTn id="101" dur="500"/>
                                        <p:tgtEl>
                                          <p:spTgt spid="23157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31576"/>
                                        </p:tgtEl>
                                        <p:attrNameLst>
                                          <p:attrName>style.visibility</p:attrName>
                                        </p:attrNameLst>
                                      </p:cBhvr>
                                      <p:to>
                                        <p:strVal val="visible"/>
                                      </p:to>
                                    </p:set>
                                    <p:animEffect transition="in" filter="wipe(left)">
                                      <p:cBhvr>
                                        <p:cTn id="106" dur="500"/>
                                        <p:tgtEl>
                                          <p:spTgt spid="23157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31578"/>
                                        </p:tgtEl>
                                        <p:attrNameLst>
                                          <p:attrName>style.visibility</p:attrName>
                                        </p:attrNameLst>
                                      </p:cBhvr>
                                      <p:to>
                                        <p:strVal val="visible"/>
                                      </p:to>
                                    </p:set>
                                    <p:animEffect transition="in" filter="wipe(left)">
                                      <p:cBhvr>
                                        <p:cTn id="111" dur="500"/>
                                        <p:tgtEl>
                                          <p:spTgt spid="231578"/>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231579"/>
                                        </p:tgtEl>
                                        <p:attrNameLst>
                                          <p:attrName>style.visibility</p:attrName>
                                        </p:attrNameLst>
                                      </p:cBhvr>
                                      <p:to>
                                        <p:strVal val="visible"/>
                                      </p:to>
                                    </p:set>
                                    <p:animEffect transition="in" filter="wipe(left)">
                                      <p:cBhvr>
                                        <p:cTn id="115" dur="500"/>
                                        <p:tgtEl>
                                          <p:spTgt spid="23157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231559"/>
                                        </p:tgtEl>
                                        <p:attrNameLst>
                                          <p:attrName>style.visibility</p:attrName>
                                        </p:attrNameLst>
                                      </p:cBhvr>
                                      <p:to>
                                        <p:strVal val="visible"/>
                                      </p:to>
                                    </p:set>
                                    <p:animEffect transition="in" filter="wipe(up)">
                                      <p:cBhvr>
                                        <p:cTn id="120" dur="500"/>
                                        <p:tgtEl>
                                          <p:spTgt spid="231559"/>
                                        </p:tgtEl>
                                      </p:cBhvr>
                                    </p:animEffect>
                                  </p:childTnLst>
                                </p:cTn>
                              </p:par>
                            </p:childTnLst>
                          </p:cTn>
                        </p:par>
                        <p:par>
                          <p:cTn id="121" fill="hold">
                            <p:stCondLst>
                              <p:cond delay="500"/>
                            </p:stCondLst>
                            <p:childTnLst>
                              <p:par>
                                <p:cTn id="122" presetID="22" presetClass="entr" presetSubtype="1" fill="hold" grpId="0" nodeType="afterEffect">
                                  <p:stCondLst>
                                    <p:cond delay="0"/>
                                  </p:stCondLst>
                                  <p:childTnLst>
                                    <p:set>
                                      <p:cBhvr>
                                        <p:cTn id="123" dur="1" fill="hold">
                                          <p:stCondLst>
                                            <p:cond delay="0"/>
                                          </p:stCondLst>
                                        </p:cTn>
                                        <p:tgtEl>
                                          <p:spTgt spid="231562"/>
                                        </p:tgtEl>
                                        <p:attrNameLst>
                                          <p:attrName>style.visibility</p:attrName>
                                        </p:attrNameLst>
                                      </p:cBhvr>
                                      <p:to>
                                        <p:strVal val="visible"/>
                                      </p:to>
                                    </p:set>
                                    <p:animEffect transition="in" filter="wipe(up)">
                                      <p:cBhvr>
                                        <p:cTn id="124" dur="500"/>
                                        <p:tgtEl>
                                          <p:spTgt spid="231562"/>
                                        </p:tgtEl>
                                      </p:cBhvr>
                                    </p:animEffect>
                                  </p:childTnLst>
                                </p:cTn>
                              </p:par>
                            </p:childTnLst>
                          </p:cTn>
                        </p:par>
                        <p:par>
                          <p:cTn id="125" fill="hold">
                            <p:stCondLst>
                              <p:cond delay="1000"/>
                            </p:stCondLst>
                            <p:childTnLst>
                              <p:par>
                                <p:cTn id="126" presetID="22" presetClass="entr" presetSubtype="1" fill="hold" grpId="0" nodeType="afterEffect">
                                  <p:stCondLst>
                                    <p:cond delay="0"/>
                                  </p:stCondLst>
                                  <p:childTnLst>
                                    <p:set>
                                      <p:cBhvr>
                                        <p:cTn id="127" dur="1" fill="hold">
                                          <p:stCondLst>
                                            <p:cond delay="0"/>
                                          </p:stCondLst>
                                        </p:cTn>
                                        <p:tgtEl>
                                          <p:spTgt spid="231558"/>
                                        </p:tgtEl>
                                        <p:attrNameLst>
                                          <p:attrName>style.visibility</p:attrName>
                                        </p:attrNameLst>
                                      </p:cBhvr>
                                      <p:to>
                                        <p:strVal val="visible"/>
                                      </p:to>
                                    </p:set>
                                    <p:animEffect transition="in" filter="wipe(up)">
                                      <p:cBhvr>
                                        <p:cTn id="128" dur="500"/>
                                        <p:tgtEl>
                                          <p:spTgt spid="231558"/>
                                        </p:tgtEl>
                                      </p:cBhvr>
                                    </p:animEffect>
                                  </p:childTnLst>
                                </p:cTn>
                              </p:par>
                            </p:childTnLst>
                          </p:cTn>
                        </p:par>
                        <p:par>
                          <p:cTn id="129" fill="hold">
                            <p:stCondLst>
                              <p:cond delay="1500"/>
                            </p:stCondLst>
                            <p:childTnLst>
                              <p:par>
                                <p:cTn id="130" presetID="22" presetClass="entr" presetSubtype="1" fill="hold" grpId="0" nodeType="afterEffect">
                                  <p:stCondLst>
                                    <p:cond delay="0"/>
                                  </p:stCondLst>
                                  <p:childTnLst>
                                    <p:set>
                                      <p:cBhvr>
                                        <p:cTn id="131" dur="1" fill="hold">
                                          <p:stCondLst>
                                            <p:cond delay="0"/>
                                          </p:stCondLst>
                                        </p:cTn>
                                        <p:tgtEl>
                                          <p:spTgt spid="231563"/>
                                        </p:tgtEl>
                                        <p:attrNameLst>
                                          <p:attrName>style.visibility</p:attrName>
                                        </p:attrNameLst>
                                      </p:cBhvr>
                                      <p:to>
                                        <p:strVal val="visible"/>
                                      </p:to>
                                    </p:set>
                                    <p:animEffect transition="in" filter="wipe(up)">
                                      <p:cBhvr>
                                        <p:cTn id="132" dur="500"/>
                                        <p:tgtEl>
                                          <p:spTgt spid="231563"/>
                                        </p:tgtEl>
                                      </p:cBhvr>
                                    </p:animEffect>
                                  </p:childTnLst>
                                </p:cTn>
                              </p:par>
                            </p:childTnLst>
                          </p:cTn>
                        </p:par>
                        <p:par>
                          <p:cTn id="133" fill="hold">
                            <p:stCondLst>
                              <p:cond delay="2000"/>
                            </p:stCondLst>
                            <p:childTnLst>
                              <p:par>
                                <p:cTn id="134" presetID="22" presetClass="entr" presetSubtype="1" fill="hold" grpId="0" nodeType="afterEffect">
                                  <p:stCondLst>
                                    <p:cond delay="0"/>
                                  </p:stCondLst>
                                  <p:childTnLst>
                                    <p:set>
                                      <p:cBhvr>
                                        <p:cTn id="135" dur="1" fill="hold">
                                          <p:stCondLst>
                                            <p:cond delay="0"/>
                                          </p:stCondLst>
                                        </p:cTn>
                                        <p:tgtEl>
                                          <p:spTgt spid="231560"/>
                                        </p:tgtEl>
                                        <p:attrNameLst>
                                          <p:attrName>style.visibility</p:attrName>
                                        </p:attrNameLst>
                                      </p:cBhvr>
                                      <p:to>
                                        <p:strVal val="visible"/>
                                      </p:to>
                                    </p:set>
                                    <p:animEffect transition="in" filter="wipe(up)">
                                      <p:cBhvr>
                                        <p:cTn id="136" dur="500"/>
                                        <p:tgtEl>
                                          <p:spTgt spid="231560"/>
                                        </p:tgtEl>
                                      </p:cBhvr>
                                    </p:animEffect>
                                  </p:childTnLst>
                                </p:cTn>
                              </p:par>
                            </p:childTnLst>
                          </p:cTn>
                        </p:par>
                        <p:par>
                          <p:cTn id="137" fill="hold">
                            <p:stCondLst>
                              <p:cond delay="2500"/>
                            </p:stCondLst>
                            <p:childTnLst>
                              <p:par>
                                <p:cTn id="138" presetID="22" presetClass="entr" presetSubtype="1" fill="hold" grpId="0" nodeType="afterEffect">
                                  <p:stCondLst>
                                    <p:cond delay="0"/>
                                  </p:stCondLst>
                                  <p:childTnLst>
                                    <p:set>
                                      <p:cBhvr>
                                        <p:cTn id="139" dur="1" fill="hold">
                                          <p:stCondLst>
                                            <p:cond delay="0"/>
                                          </p:stCondLst>
                                        </p:cTn>
                                        <p:tgtEl>
                                          <p:spTgt spid="231564"/>
                                        </p:tgtEl>
                                        <p:attrNameLst>
                                          <p:attrName>style.visibility</p:attrName>
                                        </p:attrNameLst>
                                      </p:cBhvr>
                                      <p:to>
                                        <p:strVal val="visible"/>
                                      </p:to>
                                    </p:set>
                                    <p:animEffect transition="in" filter="wipe(up)">
                                      <p:cBhvr>
                                        <p:cTn id="140" dur="500"/>
                                        <p:tgtEl>
                                          <p:spTgt spid="231564"/>
                                        </p:tgtEl>
                                      </p:cBhvr>
                                    </p:animEffect>
                                  </p:childTnLst>
                                </p:cTn>
                              </p:par>
                            </p:childTnLst>
                          </p:cTn>
                        </p:par>
                        <p:par>
                          <p:cTn id="141" fill="hold">
                            <p:stCondLst>
                              <p:cond delay="3000"/>
                            </p:stCondLst>
                            <p:childTnLst>
                              <p:par>
                                <p:cTn id="142" presetID="22" presetClass="entr" presetSubtype="1" fill="hold" grpId="0" nodeType="afterEffect">
                                  <p:stCondLst>
                                    <p:cond delay="0"/>
                                  </p:stCondLst>
                                  <p:childTnLst>
                                    <p:set>
                                      <p:cBhvr>
                                        <p:cTn id="143" dur="1" fill="hold">
                                          <p:stCondLst>
                                            <p:cond delay="0"/>
                                          </p:stCondLst>
                                        </p:cTn>
                                        <p:tgtEl>
                                          <p:spTgt spid="231561"/>
                                        </p:tgtEl>
                                        <p:attrNameLst>
                                          <p:attrName>style.visibility</p:attrName>
                                        </p:attrNameLst>
                                      </p:cBhvr>
                                      <p:to>
                                        <p:strVal val="visible"/>
                                      </p:to>
                                    </p:set>
                                    <p:animEffect transition="in" filter="wipe(up)">
                                      <p:cBhvr>
                                        <p:cTn id="144" dur="500"/>
                                        <p:tgtEl>
                                          <p:spTgt spid="23156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65"/>
                                        </p:tgtEl>
                                        <p:attrNameLst>
                                          <p:attrName>style.visibility</p:attrName>
                                        </p:attrNameLst>
                                      </p:cBhvr>
                                      <p:to>
                                        <p:strVal val="visible"/>
                                      </p:to>
                                    </p:set>
                                    <p:animEffect transition="in" filter="wipe(left)">
                                      <p:cBhvr>
                                        <p:cTn id="149" dur="500"/>
                                        <p:tgtEl>
                                          <p:spTgt spid="65"/>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66"/>
                                        </p:tgtEl>
                                        <p:attrNameLst>
                                          <p:attrName>style.visibility</p:attrName>
                                        </p:attrNameLst>
                                      </p:cBhvr>
                                      <p:to>
                                        <p:strVal val="visible"/>
                                      </p:to>
                                    </p:set>
                                    <p:animEffect transition="in" filter="wipe(left)">
                                      <p:cBhvr>
                                        <p:cTn id="154" dur="500"/>
                                        <p:tgtEl>
                                          <p:spTgt spid="66"/>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67"/>
                                        </p:tgtEl>
                                        <p:attrNameLst>
                                          <p:attrName>style.visibility</p:attrName>
                                        </p:attrNameLst>
                                      </p:cBhvr>
                                      <p:to>
                                        <p:strVal val="visible"/>
                                      </p:to>
                                    </p:set>
                                    <p:animEffect transition="in" filter="wipe(left)">
                                      <p:cBhvr>
                                        <p:cTn id="15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3" grpId="0"/>
      <p:bldP spid="231466" grpId="0"/>
      <p:bldP spid="231541" grpId="0"/>
      <p:bldP spid="231542" grpId="0"/>
      <p:bldP spid="231543" grpId="0"/>
      <p:bldP spid="231545" grpId="0" animBg="1"/>
      <p:bldP spid="231546" grpId="0" animBg="1"/>
      <p:bldP spid="231547" grpId="0" animBg="1"/>
      <p:bldP spid="231548" grpId="0" animBg="1"/>
      <p:bldP spid="231549" grpId="0" animBg="1"/>
      <p:bldP spid="231550" grpId="0" animBg="1"/>
      <p:bldP spid="231551" grpId="0" animBg="1"/>
      <p:bldP spid="231552" grpId="0" animBg="1"/>
      <p:bldP spid="231553" grpId="0" animBg="1"/>
      <p:bldP spid="231554" grpId="0" animBg="1"/>
      <p:bldP spid="231555" grpId="0" animBg="1"/>
      <p:bldP spid="231556" grpId="0" animBg="1"/>
      <p:bldP spid="231557" grpId="0" animBg="1"/>
      <p:bldP spid="231558" grpId="0" animBg="1"/>
      <p:bldP spid="231559" grpId="0" animBg="1"/>
      <p:bldP spid="231560" grpId="0" animBg="1"/>
      <p:bldP spid="231561" grpId="0" animBg="1"/>
      <p:bldP spid="231562" grpId="0" animBg="1"/>
      <p:bldP spid="231563" grpId="0" animBg="1"/>
      <p:bldP spid="231564" grpId="0" animBg="1"/>
      <p:bldP spid="231566" grpId="0"/>
      <p:bldP spid="231575" grpId="0"/>
      <p:bldP spid="231576" grpId="0"/>
      <p:bldP spid="231577" grpId="0" animBg="1"/>
      <p:bldP spid="231578" grpId="0" animBg="1"/>
      <p:bldP spid="231579" grpId="0" animBg="1"/>
      <p:bldP spid="65" grpId="0" autoUpdateAnimBg="0"/>
      <p:bldP spid="66" grpId="0" autoUpdateAnimBg="0"/>
      <p:bldP spid="67"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Text Box 4"/>
          <p:cNvSpPr txBox="1">
            <a:spLocks noChangeArrowheads="1"/>
          </p:cNvSpPr>
          <p:nvPr/>
        </p:nvSpPr>
        <p:spPr bwMode="auto">
          <a:xfrm>
            <a:off x="428596" y="428604"/>
            <a:ext cx="8905908" cy="4893647"/>
          </a:xfrm>
          <a:prstGeom prst="rect">
            <a:avLst/>
          </a:prstGeom>
          <a:noFill/>
          <a:ln w="9525">
            <a:noFill/>
            <a:miter lim="800000"/>
            <a:headEnd/>
            <a:tailEnd/>
          </a:ln>
          <a:effectLst/>
        </p:spPr>
        <p:txBody>
          <a:bodyPr wrap="square">
            <a:spAutoFit/>
          </a:bodyPr>
          <a:lstStyle/>
          <a:p>
            <a:pPr algn="just"/>
            <a:r>
              <a:rPr lang="en-US" altLang="zh-CN" sz="2400" b="1" dirty="0">
                <a:solidFill>
                  <a:srgbClr val="000066"/>
                </a:solidFill>
              </a:rPr>
              <a:t>void  DFS-p (Graph g,  </a:t>
            </a:r>
            <a:r>
              <a:rPr lang="en-US" altLang="zh-CN" sz="2400" b="1" dirty="0" err="1">
                <a:solidFill>
                  <a:srgbClr val="000066"/>
                </a:solidFill>
              </a:rPr>
              <a:t>int</a:t>
            </a:r>
            <a:r>
              <a:rPr lang="en-US" altLang="zh-CN" sz="2400" b="1" dirty="0">
                <a:solidFill>
                  <a:srgbClr val="000066"/>
                </a:solidFill>
              </a:rPr>
              <a:t>  u, </a:t>
            </a:r>
            <a:r>
              <a:rPr lang="en-US" altLang="zh-CN" sz="2400" b="1" dirty="0" err="1">
                <a:solidFill>
                  <a:srgbClr val="000066"/>
                </a:solidFill>
              </a:rPr>
              <a:t>int</a:t>
            </a:r>
            <a:r>
              <a:rPr lang="en-US" altLang="zh-CN" sz="2400" b="1" dirty="0">
                <a:solidFill>
                  <a:srgbClr val="000066"/>
                </a:solidFill>
              </a:rPr>
              <a:t> v) </a:t>
            </a:r>
          </a:p>
          <a:p>
            <a:pPr algn="just"/>
            <a:r>
              <a:rPr lang="en-US" altLang="zh-CN" sz="2400" b="1" dirty="0">
                <a:solidFill>
                  <a:srgbClr val="000066"/>
                </a:solidFill>
              </a:rPr>
              <a:t>  </a:t>
            </a:r>
            <a:r>
              <a:rPr lang="en-US" altLang="zh-CN" sz="2400" b="1" dirty="0" smtClean="0">
                <a:solidFill>
                  <a:srgbClr val="000066"/>
                </a:solidFill>
              </a:rPr>
              <a:t> </a:t>
            </a:r>
            <a:r>
              <a:rPr lang="en-US" altLang="zh-CN" sz="2400" b="1" dirty="0">
                <a:solidFill>
                  <a:srgbClr val="000066"/>
                </a:solidFill>
              </a:rPr>
              <a:t>/*</a:t>
            </a:r>
            <a:r>
              <a:rPr lang="zh-CN" altLang="en-US" sz="2400" b="1" dirty="0">
                <a:solidFill>
                  <a:srgbClr val="000066"/>
                </a:solidFill>
              </a:rPr>
              <a:t>深度优先搜索策略找</a:t>
            </a:r>
            <a:r>
              <a:rPr lang="en-US" altLang="zh-CN" sz="2400" b="1" dirty="0">
                <a:solidFill>
                  <a:srgbClr val="000066"/>
                </a:solidFill>
              </a:rPr>
              <a:t>u</a:t>
            </a:r>
            <a:r>
              <a:rPr lang="zh-CN" altLang="en-US" sz="2400" b="1" dirty="0">
                <a:solidFill>
                  <a:srgbClr val="000066"/>
                </a:solidFill>
              </a:rPr>
              <a:t>到</a:t>
            </a:r>
            <a:r>
              <a:rPr lang="en-US" altLang="zh-CN" sz="2400" b="1" dirty="0">
                <a:solidFill>
                  <a:srgbClr val="000066"/>
                </a:solidFill>
              </a:rPr>
              <a:t>v</a:t>
            </a:r>
            <a:r>
              <a:rPr lang="zh-CN" altLang="en-US" sz="2400" b="1" dirty="0">
                <a:solidFill>
                  <a:srgbClr val="000066"/>
                </a:solidFill>
              </a:rPr>
              <a:t>的简单路径</a:t>
            </a:r>
            <a:r>
              <a:rPr lang="en-US" altLang="zh-CN" sz="2400" b="1" dirty="0">
                <a:solidFill>
                  <a:srgbClr val="000066"/>
                </a:solidFill>
              </a:rPr>
              <a:t>,</a:t>
            </a:r>
            <a:r>
              <a:rPr lang="zh-CN" altLang="en-US" sz="2400" b="1" dirty="0">
                <a:solidFill>
                  <a:srgbClr val="000066"/>
                </a:solidFill>
              </a:rPr>
              <a:t>数组</a:t>
            </a:r>
            <a:r>
              <a:rPr lang="en-US" altLang="zh-CN" sz="2400" b="1" dirty="0">
                <a:solidFill>
                  <a:srgbClr val="000066"/>
                </a:solidFill>
              </a:rPr>
              <a:t>pre[</a:t>
            </a:r>
            <a:r>
              <a:rPr lang="en-US" altLang="zh-CN" sz="2400" b="1" dirty="0" err="1">
                <a:solidFill>
                  <a:srgbClr val="000066"/>
                </a:solidFill>
              </a:rPr>
              <a:t>i</a:t>
            </a:r>
            <a:r>
              <a:rPr lang="en-US" altLang="zh-CN" sz="2400" b="1" dirty="0">
                <a:solidFill>
                  <a:srgbClr val="000066"/>
                </a:solidFill>
              </a:rPr>
              <a:t>]  </a:t>
            </a:r>
          </a:p>
          <a:p>
            <a:pPr algn="just"/>
            <a:r>
              <a:rPr lang="en-US" altLang="zh-CN" sz="2400" b="1" dirty="0">
                <a:solidFill>
                  <a:srgbClr val="000066"/>
                </a:solidFill>
              </a:rPr>
              <a:t>  </a:t>
            </a:r>
            <a:r>
              <a:rPr lang="en-US" altLang="zh-CN" sz="2400" b="1" dirty="0" smtClean="0">
                <a:solidFill>
                  <a:srgbClr val="000066"/>
                </a:solidFill>
              </a:rPr>
              <a:t> </a:t>
            </a:r>
            <a:r>
              <a:rPr lang="zh-CN" altLang="en-US" sz="2400" b="1" dirty="0">
                <a:solidFill>
                  <a:srgbClr val="000066"/>
                </a:solidFill>
              </a:rPr>
              <a:t>记录访问路径</a:t>
            </a:r>
            <a:r>
              <a:rPr lang="en-US" altLang="zh-CN" sz="2400" b="1" dirty="0">
                <a:solidFill>
                  <a:srgbClr val="000066"/>
                </a:solidFill>
              </a:rPr>
              <a:t>,</a:t>
            </a:r>
            <a:r>
              <a:rPr lang="zh-CN" altLang="en-US" sz="2400" b="1" dirty="0">
                <a:solidFill>
                  <a:srgbClr val="000066"/>
                </a:solidFill>
              </a:rPr>
              <a:t>已初始化</a:t>
            </a:r>
            <a:r>
              <a:rPr lang="en-US" altLang="zh-CN" sz="2400" b="1" dirty="0">
                <a:solidFill>
                  <a:srgbClr val="000066"/>
                </a:solidFill>
              </a:rPr>
              <a:t>pre[</a:t>
            </a:r>
            <a:r>
              <a:rPr lang="en-US" altLang="zh-CN" sz="2400" b="1" dirty="0" err="1">
                <a:solidFill>
                  <a:srgbClr val="000066"/>
                </a:solidFill>
              </a:rPr>
              <a:t>i</a:t>
            </a:r>
            <a:r>
              <a:rPr lang="en-US" altLang="zh-CN" sz="2400" b="1" dirty="0">
                <a:solidFill>
                  <a:srgbClr val="000066"/>
                </a:solidFill>
              </a:rPr>
              <a:t>]=-1</a:t>
            </a:r>
            <a:r>
              <a:rPr lang="zh-CN" altLang="en-US" sz="2400" b="1" dirty="0">
                <a:solidFill>
                  <a:srgbClr val="000066"/>
                </a:solidFill>
              </a:rPr>
              <a:t>表示</a:t>
            </a:r>
            <a:r>
              <a:rPr lang="en-US" altLang="zh-CN" sz="2400" b="1" dirty="0">
                <a:solidFill>
                  <a:srgbClr val="000066"/>
                </a:solidFill>
              </a:rPr>
              <a:t>vi</a:t>
            </a:r>
            <a:r>
              <a:rPr lang="zh-CN" altLang="en-US" sz="2400" b="1" dirty="0">
                <a:solidFill>
                  <a:srgbClr val="000066"/>
                </a:solidFill>
              </a:rPr>
              <a:t>未访问*</a:t>
            </a:r>
            <a:r>
              <a:rPr lang="en-US" altLang="zh-CN" sz="2400" b="1" dirty="0">
                <a:solidFill>
                  <a:srgbClr val="000066"/>
                </a:solidFill>
              </a:rPr>
              <a:t>/</a:t>
            </a:r>
          </a:p>
          <a:p>
            <a:pPr algn="just"/>
            <a:r>
              <a:rPr lang="en-US" altLang="zh-CN" sz="2400" b="1" dirty="0">
                <a:solidFill>
                  <a:srgbClr val="000066"/>
                </a:solidFill>
              </a:rPr>
              <a:t>{ </a:t>
            </a:r>
            <a:endParaRPr lang="en-US" altLang="zh-CN" sz="2400" b="1" dirty="0" smtClean="0">
              <a:solidFill>
                <a:srgbClr val="000066"/>
              </a:solidFill>
            </a:endParaRPr>
          </a:p>
          <a:p>
            <a:pPr algn="just"/>
            <a:r>
              <a:rPr lang="en-US" altLang="zh-CN" sz="2400" dirty="0" smtClean="0">
                <a:solidFill>
                  <a:srgbClr val="000066"/>
                </a:solidFill>
              </a:rPr>
              <a:t>      </a:t>
            </a:r>
            <a:r>
              <a:rPr lang="en-US" altLang="zh-CN" sz="2400" b="1" dirty="0" err="1" smtClean="0">
                <a:solidFill>
                  <a:srgbClr val="000066"/>
                </a:solidFill>
              </a:rPr>
              <a:t>int</a:t>
            </a:r>
            <a:r>
              <a:rPr lang="en-US" altLang="zh-CN" sz="2400" b="1" dirty="0" smtClean="0">
                <a:solidFill>
                  <a:srgbClr val="000066"/>
                </a:solidFill>
              </a:rPr>
              <a:t> </a:t>
            </a:r>
            <a:r>
              <a:rPr lang="en-US" altLang="zh-CN" sz="2400" b="1" dirty="0">
                <a:solidFill>
                  <a:srgbClr val="000066"/>
                </a:solidFill>
              </a:rPr>
              <a:t>j; </a:t>
            </a:r>
          </a:p>
          <a:p>
            <a:pPr algn="just"/>
            <a:r>
              <a:rPr lang="en-US" altLang="zh-CN" sz="2400" b="1" dirty="0">
                <a:solidFill>
                  <a:srgbClr val="000066"/>
                </a:solidFill>
              </a:rPr>
              <a:t>  </a:t>
            </a:r>
            <a:r>
              <a:rPr lang="en-US" altLang="zh-CN" sz="2400" b="1" dirty="0" smtClean="0">
                <a:solidFill>
                  <a:srgbClr val="000066"/>
                </a:solidFill>
              </a:rPr>
              <a:t>    for(j</a:t>
            </a:r>
            <a:r>
              <a:rPr lang="en-US" altLang="zh-CN" sz="2400" b="1" dirty="0">
                <a:solidFill>
                  <a:srgbClr val="000066"/>
                </a:solidFill>
              </a:rPr>
              <a:t>= </a:t>
            </a:r>
            <a:r>
              <a:rPr lang="en-US" altLang="zh-CN" sz="2400" b="1" dirty="0" err="1" smtClean="0">
                <a:solidFill>
                  <a:srgbClr val="000066"/>
                </a:solidFill>
              </a:rPr>
              <a:t>firstadj</a:t>
            </a:r>
            <a:r>
              <a:rPr lang="en-US" altLang="zh-CN" sz="2400" b="1" dirty="0" smtClean="0">
                <a:solidFill>
                  <a:srgbClr val="000066"/>
                </a:solidFill>
              </a:rPr>
              <a:t> </a:t>
            </a:r>
            <a:r>
              <a:rPr lang="en-US" altLang="zh-CN" sz="2400" b="1" dirty="0">
                <a:solidFill>
                  <a:srgbClr val="000066"/>
                </a:solidFill>
              </a:rPr>
              <a:t>(</a:t>
            </a:r>
            <a:r>
              <a:rPr lang="en-US" altLang="zh-CN" sz="2400" b="1" dirty="0" err="1">
                <a:solidFill>
                  <a:srgbClr val="000066"/>
                </a:solidFill>
              </a:rPr>
              <a:t>g,u</a:t>
            </a:r>
            <a:r>
              <a:rPr lang="en-US" altLang="zh-CN" sz="2400" b="1" dirty="0" smtClean="0">
                <a:solidFill>
                  <a:srgbClr val="000066"/>
                </a:solidFill>
              </a:rPr>
              <a:t>); j&gt;0; j=</a:t>
            </a:r>
            <a:r>
              <a:rPr lang="en-US" altLang="zh-CN" sz="2400" b="1" dirty="0" err="1" smtClean="0">
                <a:solidFill>
                  <a:srgbClr val="000066"/>
                </a:solidFill>
              </a:rPr>
              <a:t>nextadj</a:t>
            </a:r>
            <a:r>
              <a:rPr lang="en-US" altLang="zh-CN" sz="2400" b="1" dirty="0" smtClean="0">
                <a:solidFill>
                  <a:srgbClr val="000066"/>
                </a:solidFill>
              </a:rPr>
              <a:t>(</a:t>
            </a:r>
            <a:r>
              <a:rPr lang="en-US" altLang="zh-CN" sz="2400" b="1" dirty="0" err="1" smtClean="0">
                <a:solidFill>
                  <a:srgbClr val="000066"/>
                </a:solidFill>
              </a:rPr>
              <a:t>g,u,j</a:t>
            </a:r>
            <a:r>
              <a:rPr lang="en-US" altLang="zh-CN" sz="2400" b="1" dirty="0">
                <a:solidFill>
                  <a:srgbClr val="000066"/>
                </a:solidFill>
              </a:rPr>
              <a:t>))</a:t>
            </a:r>
          </a:p>
          <a:p>
            <a:pPr algn="just"/>
            <a:r>
              <a:rPr lang="en-US" altLang="zh-CN" sz="2400" b="1" dirty="0">
                <a:solidFill>
                  <a:srgbClr val="000066"/>
                </a:solidFill>
              </a:rPr>
              <a:t>     </a:t>
            </a:r>
            <a:r>
              <a:rPr lang="en-US" altLang="zh-CN" sz="2400" b="1" dirty="0" smtClean="0">
                <a:solidFill>
                  <a:srgbClr val="000066"/>
                </a:solidFill>
              </a:rPr>
              <a:t> if</a:t>
            </a:r>
            <a:r>
              <a:rPr lang="zh-CN" altLang="en-US" sz="2400" b="1" dirty="0" smtClean="0">
                <a:solidFill>
                  <a:srgbClr val="000066"/>
                </a:solidFill>
              </a:rPr>
              <a:t>（</a:t>
            </a:r>
            <a:r>
              <a:rPr lang="en-US" altLang="zh-CN" sz="2400" b="1" dirty="0" smtClean="0">
                <a:solidFill>
                  <a:srgbClr val="000066"/>
                </a:solidFill>
              </a:rPr>
              <a:t>pre[j</a:t>
            </a:r>
            <a:r>
              <a:rPr lang="en-US" altLang="zh-CN" sz="2400" b="1" dirty="0">
                <a:solidFill>
                  <a:srgbClr val="000066"/>
                </a:solidFill>
              </a:rPr>
              <a:t>]==-</a:t>
            </a:r>
            <a:r>
              <a:rPr lang="en-US" altLang="zh-CN" sz="2400" b="1" dirty="0" smtClean="0">
                <a:solidFill>
                  <a:srgbClr val="000066"/>
                </a:solidFill>
              </a:rPr>
              <a:t>1</a:t>
            </a:r>
            <a:r>
              <a:rPr lang="zh-CN" altLang="en-US" sz="2400" b="1" dirty="0" smtClean="0">
                <a:solidFill>
                  <a:srgbClr val="000066"/>
                </a:solidFill>
              </a:rPr>
              <a:t>）</a:t>
            </a:r>
            <a:endParaRPr lang="en-US" altLang="zh-CN" sz="2400" b="1" dirty="0">
              <a:solidFill>
                <a:srgbClr val="000066"/>
              </a:solidFill>
            </a:endParaRPr>
          </a:p>
          <a:p>
            <a:pPr algn="just"/>
            <a:r>
              <a:rPr lang="en-US" altLang="zh-CN" sz="2400" b="1" dirty="0">
                <a:solidFill>
                  <a:srgbClr val="000066"/>
                </a:solidFill>
              </a:rPr>
              <a:t>       { </a:t>
            </a:r>
            <a:endParaRPr lang="en-US" altLang="zh-CN" sz="2400" b="1" dirty="0" smtClean="0">
              <a:solidFill>
                <a:srgbClr val="000066"/>
              </a:solidFill>
            </a:endParaRPr>
          </a:p>
          <a:p>
            <a:pPr algn="just"/>
            <a:r>
              <a:rPr lang="en-US" altLang="zh-CN" sz="2400" dirty="0" smtClean="0">
                <a:solidFill>
                  <a:srgbClr val="000066"/>
                </a:solidFill>
              </a:rPr>
              <a:t>             </a:t>
            </a:r>
            <a:r>
              <a:rPr lang="en-US" altLang="zh-CN" sz="2400" b="1" dirty="0" smtClean="0">
                <a:solidFill>
                  <a:srgbClr val="000066"/>
                </a:solidFill>
              </a:rPr>
              <a:t>pre[j</a:t>
            </a:r>
            <a:r>
              <a:rPr lang="en-US" altLang="zh-CN" sz="2400" b="1" dirty="0">
                <a:solidFill>
                  <a:srgbClr val="000066"/>
                </a:solidFill>
              </a:rPr>
              <a:t>]=u;</a:t>
            </a:r>
          </a:p>
          <a:p>
            <a:pPr algn="just"/>
            <a:r>
              <a:rPr lang="en-US" altLang="zh-CN" sz="2400" b="1" dirty="0">
                <a:solidFill>
                  <a:srgbClr val="000066"/>
                </a:solidFill>
              </a:rPr>
              <a:t>          </a:t>
            </a:r>
            <a:r>
              <a:rPr lang="en-US" altLang="zh-CN" sz="2400" b="1" dirty="0" smtClean="0">
                <a:solidFill>
                  <a:srgbClr val="000066"/>
                </a:solidFill>
              </a:rPr>
              <a:t>   if </a:t>
            </a:r>
            <a:r>
              <a:rPr lang="en-US" altLang="zh-CN" sz="2400" b="1" dirty="0">
                <a:solidFill>
                  <a:srgbClr val="000066"/>
                </a:solidFill>
              </a:rPr>
              <a:t>(j==v) print-path(</a:t>
            </a:r>
            <a:r>
              <a:rPr lang="en-US" altLang="zh-CN" sz="2400" b="1" dirty="0" err="1">
                <a:solidFill>
                  <a:srgbClr val="000066"/>
                </a:solidFill>
              </a:rPr>
              <a:t>pre,v</a:t>
            </a:r>
            <a:r>
              <a:rPr lang="en-US" altLang="zh-CN" sz="2400" b="1" dirty="0">
                <a:solidFill>
                  <a:srgbClr val="000066"/>
                </a:solidFill>
              </a:rPr>
              <a:t>);   /*</a:t>
            </a:r>
            <a:r>
              <a:rPr lang="zh-CN" altLang="en-US" sz="2400" b="1" dirty="0">
                <a:solidFill>
                  <a:srgbClr val="000066"/>
                </a:solidFill>
              </a:rPr>
              <a:t>输出路径*</a:t>
            </a:r>
            <a:r>
              <a:rPr lang="en-US" altLang="zh-CN" sz="2400" b="1" dirty="0">
                <a:solidFill>
                  <a:srgbClr val="000066"/>
                </a:solidFill>
              </a:rPr>
              <a:t>/</a:t>
            </a:r>
          </a:p>
          <a:p>
            <a:pPr algn="just"/>
            <a:r>
              <a:rPr lang="en-US" altLang="zh-CN" sz="2400" b="1" dirty="0">
                <a:solidFill>
                  <a:srgbClr val="000066"/>
                </a:solidFill>
              </a:rPr>
              <a:t>             else DFS-p (g, j, v); </a:t>
            </a:r>
          </a:p>
          <a:p>
            <a:pPr algn="just"/>
            <a:r>
              <a:rPr lang="en-US" altLang="zh-CN" sz="2400" b="1" dirty="0" smtClean="0">
                <a:solidFill>
                  <a:srgbClr val="000066"/>
                </a:solidFill>
              </a:rPr>
              <a:t>        </a:t>
            </a:r>
            <a:r>
              <a:rPr lang="en-US" altLang="zh-CN" sz="2400" b="1" dirty="0">
                <a:solidFill>
                  <a:srgbClr val="000066"/>
                </a:solidFill>
              </a:rPr>
              <a:t>} </a:t>
            </a:r>
          </a:p>
          <a:p>
            <a:pPr algn="just"/>
            <a:r>
              <a:rPr lang="en-US" altLang="zh-CN" sz="2400" b="1" dirty="0">
                <a:solidFill>
                  <a:srgbClr val="000066"/>
                </a:solidFill>
              </a:rPr>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28600" y="1443046"/>
            <a:ext cx="4267200" cy="3200400"/>
            <a:chOff x="96" y="288"/>
            <a:chExt cx="2688" cy="2016"/>
          </a:xfrm>
        </p:grpSpPr>
        <p:sp>
          <p:nvSpPr>
            <p:cNvPr id="191493" name="Line 5"/>
            <p:cNvSpPr>
              <a:spLocks noChangeShapeType="1"/>
            </p:cNvSpPr>
            <p:nvPr/>
          </p:nvSpPr>
          <p:spPr bwMode="auto">
            <a:xfrm flipH="1">
              <a:off x="384" y="1200"/>
              <a:ext cx="768" cy="24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494" name="Line 6"/>
            <p:cNvSpPr>
              <a:spLocks noChangeShapeType="1"/>
            </p:cNvSpPr>
            <p:nvPr/>
          </p:nvSpPr>
          <p:spPr bwMode="auto">
            <a:xfrm>
              <a:off x="288" y="1632"/>
              <a:ext cx="384" cy="432"/>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495" name="Line 7"/>
            <p:cNvSpPr>
              <a:spLocks noChangeShapeType="1"/>
            </p:cNvSpPr>
            <p:nvPr/>
          </p:nvSpPr>
          <p:spPr bwMode="auto">
            <a:xfrm>
              <a:off x="1488" y="432"/>
              <a:ext cx="576" cy="144"/>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496" name="Line 8"/>
            <p:cNvSpPr>
              <a:spLocks noChangeShapeType="1"/>
            </p:cNvSpPr>
            <p:nvPr/>
          </p:nvSpPr>
          <p:spPr bwMode="auto">
            <a:xfrm flipH="1">
              <a:off x="1248" y="1296"/>
              <a:ext cx="48" cy="336"/>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497" name="Line 9"/>
            <p:cNvSpPr>
              <a:spLocks noChangeShapeType="1"/>
            </p:cNvSpPr>
            <p:nvPr/>
          </p:nvSpPr>
          <p:spPr bwMode="auto">
            <a:xfrm flipH="1">
              <a:off x="888" y="1856"/>
              <a:ext cx="192" cy="216"/>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498" name="Line 10"/>
            <p:cNvSpPr>
              <a:spLocks noChangeShapeType="1"/>
            </p:cNvSpPr>
            <p:nvPr/>
          </p:nvSpPr>
          <p:spPr bwMode="auto">
            <a:xfrm>
              <a:off x="2064" y="1584"/>
              <a:ext cx="432" cy="192"/>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499" name="Line 11"/>
            <p:cNvSpPr>
              <a:spLocks noChangeShapeType="1"/>
            </p:cNvSpPr>
            <p:nvPr/>
          </p:nvSpPr>
          <p:spPr bwMode="auto">
            <a:xfrm>
              <a:off x="1424" y="1216"/>
              <a:ext cx="400" cy="224"/>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500" name="Line 12"/>
            <p:cNvSpPr>
              <a:spLocks noChangeShapeType="1"/>
            </p:cNvSpPr>
            <p:nvPr/>
          </p:nvSpPr>
          <p:spPr bwMode="auto">
            <a:xfrm>
              <a:off x="2297" y="746"/>
              <a:ext cx="314" cy="886"/>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501" name="Line 13"/>
            <p:cNvSpPr>
              <a:spLocks noChangeShapeType="1"/>
            </p:cNvSpPr>
            <p:nvPr/>
          </p:nvSpPr>
          <p:spPr bwMode="auto">
            <a:xfrm flipH="1">
              <a:off x="1968" y="768"/>
              <a:ext cx="192" cy="624"/>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502" name="Line 14"/>
            <p:cNvSpPr>
              <a:spLocks noChangeShapeType="1"/>
            </p:cNvSpPr>
            <p:nvPr/>
          </p:nvSpPr>
          <p:spPr bwMode="auto">
            <a:xfrm flipV="1">
              <a:off x="576" y="432"/>
              <a:ext cx="624" cy="288"/>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503" name="Line 15"/>
            <p:cNvSpPr>
              <a:spLocks noChangeShapeType="1"/>
            </p:cNvSpPr>
            <p:nvPr/>
          </p:nvSpPr>
          <p:spPr bwMode="auto">
            <a:xfrm>
              <a:off x="635" y="831"/>
              <a:ext cx="528" cy="24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504" name="Line 16"/>
            <p:cNvSpPr>
              <a:spLocks noChangeShapeType="1"/>
            </p:cNvSpPr>
            <p:nvPr/>
          </p:nvSpPr>
          <p:spPr bwMode="auto">
            <a:xfrm flipH="1">
              <a:off x="1408" y="720"/>
              <a:ext cx="704" cy="352"/>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505" name="Line 17"/>
            <p:cNvSpPr>
              <a:spLocks noChangeShapeType="1"/>
            </p:cNvSpPr>
            <p:nvPr/>
          </p:nvSpPr>
          <p:spPr bwMode="auto">
            <a:xfrm flipH="1">
              <a:off x="264" y="960"/>
              <a:ext cx="120" cy="384"/>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191506" name="Oval 18"/>
            <p:cNvSpPr>
              <a:spLocks noChangeArrowheads="1"/>
            </p:cNvSpPr>
            <p:nvPr/>
          </p:nvSpPr>
          <p:spPr bwMode="auto">
            <a:xfrm>
              <a:off x="1152" y="1008"/>
              <a:ext cx="288"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rgbClr val="800000"/>
                  </a:solidFill>
                </a:rPr>
                <a:t>a</a:t>
              </a:r>
              <a:endParaRPr lang="en-US" altLang="zh-CN"/>
            </a:p>
          </p:txBody>
        </p:sp>
        <p:sp>
          <p:nvSpPr>
            <p:cNvPr id="191507" name="Oval 19"/>
            <p:cNvSpPr>
              <a:spLocks noChangeArrowheads="1"/>
            </p:cNvSpPr>
            <p:nvPr/>
          </p:nvSpPr>
          <p:spPr bwMode="auto">
            <a:xfrm>
              <a:off x="314" y="683"/>
              <a:ext cx="310"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200" b="1">
                  <a:solidFill>
                    <a:srgbClr val="800000"/>
                  </a:solidFill>
                </a:rPr>
                <a:t>b</a:t>
              </a:r>
              <a:endParaRPr lang="en-US" altLang="zh-CN" sz="3200"/>
            </a:p>
          </p:txBody>
        </p:sp>
        <p:sp>
          <p:nvSpPr>
            <p:cNvPr id="191508" name="Oval 20"/>
            <p:cNvSpPr>
              <a:spLocks noChangeArrowheads="1"/>
            </p:cNvSpPr>
            <p:nvPr/>
          </p:nvSpPr>
          <p:spPr bwMode="auto">
            <a:xfrm>
              <a:off x="96" y="1344"/>
              <a:ext cx="288"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rgbClr val="800000"/>
                  </a:solidFill>
                </a:rPr>
                <a:t>c</a:t>
              </a:r>
              <a:endParaRPr lang="en-US" altLang="zh-CN"/>
            </a:p>
          </p:txBody>
        </p:sp>
        <p:sp>
          <p:nvSpPr>
            <p:cNvPr id="191509" name="Oval 21"/>
            <p:cNvSpPr>
              <a:spLocks noChangeArrowheads="1"/>
            </p:cNvSpPr>
            <p:nvPr/>
          </p:nvSpPr>
          <p:spPr bwMode="auto">
            <a:xfrm>
              <a:off x="624" y="2016"/>
              <a:ext cx="288"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200" b="1">
                  <a:solidFill>
                    <a:srgbClr val="800000"/>
                  </a:solidFill>
                </a:rPr>
                <a:t>h</a:t>
              </a:r>
              <a:endParaRPr lang="en-US" altLang="zh-CN" sz="3200"/>
            </a:p>
          </p:txBody>
        </p:sp>
        <p:sp>
          <p:nvSpPr>
            <p:cNvPr id="191510" name="Oval 22"/>
            <p:cNvSpPr>
              <a:spLocks noChangeArrowheads="1"/>
            </p:cNvSpPr>
            <p:nvPr/>
          </p:nvSpPr>
          <p:spPr bwMode="auto">
            <a:xfrm>
              <a:off x="1056" y="1632"/>
              <a:ext cx="288"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90000"/>
                </a:lnSpc>
              </a:pPr>
              <a:r>
                <a:rPr lang="en-US" altLang="zh-CN" sz="3200" b="1">
                  <a:solidFill>
                    <a:srgbClr val="800000"/>
                  </a:solidFill>
                </a:rPr>
                <a:t>d</a:t>
              </a:r>
              <a:endParaRPr lang="en-US" altLang="zh-CN" sz="3200"/>
            </a:p>
          </p:txBody>
        </p:sp>
        <p:sp>
          <p:nvSpPr>
            <p:cNvPr id="191511" name="Oval 23"/>
            <p:cNvSpPr>
              <a:spLocks noChangeArrowheads="1"/>
            </p:cNvSpPr>
            <p:nvPr/>
          </p:nvSpPr>
          <p:spPr bwMode="auto">
            <a:xfrm>
              <a:off x="1776" y="1392"/>
              <a:ext cx="288"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rgbClr val="800000"/>
                  </a:solidFill>
                </a:rPr>
                <a:t>e</a:t>
              </a:r>
              <a:endParaRPr lang="en-US" altLang="zh-CN"/>
            </a:p>
          </p:txBody>
        </p:sp>
        <p:sp>
          <p:nvSpPr>
            <p:cNvPr id="191512" name="Oval 24"/>
            <p:cNvSpPr>
              <a:spLocks noChangeArrowheads="1"/>
            </p:cNvSpPr>
            <p:nvPr/>
          </p:nvSpPr>
          <p:spPr bwMode="auto">
            <a:xfrm>
              <a:off x="2496" y="1632"/>
              <a:ext cx="288"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200" b="1">
                  <a:solidFill>
                    <a:srgbClr val="800000"/>
                  </a:solidFill>
                </a:rPr>
                <a:t>k</a:t>
              </a:r>
              <a:endParaRPr lang="en-US" altLang="zh-CN" sz="3200"/>
            </a:p>
          </p:txBody>
        </p:sp>
        <p:sp>
          <p:nvSpPr>
            <p:cNvPr id="191513" name="Oval 25"/>
            <p:cNvSpPr>
              <a:spLocks noChangeArrowheads="1"/>
            </p:cNvSpPr>
            <p:nvPr/>
          </p:nvSpPr>
          <p:spPr bwMode="auto">
            <a:xfrm>
              <a:off x="2064" y="480"/>
              <a:ext cx="288"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200" b="1">
                  <a:solidFill>
                    <a:srgbClr val="800000"/>
                  </a:solidFill>
                </a:rPr>
                <a:t>f</a:t>
              </a:r>
              <a:endParaRPr lang="en-US" altLang="zh-CN" sz="3200"/>
            </a:p>
          </p:txBody>
        </p:sp>
        <p:sp>
          <p:nvSpPr>
            <p:cNvPr id="191514" name="Oval 26"/>
            <p:cNvSpPr>
              <a:spLocks noChangeArrowheads="1"/>
            </p:cNvSpPr>
            <p:nvPr/>
          </p:nvSpPr>
          <p:spPr bwMode="auto">
            <a:xfrm>
              <a:off x="1200" y="288"/>
              <a:ext cx="288"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60000"/>
                </a:lnSpc>
              </a:pPr>
              <a:r>
                <a:rPr lang="en-US" altLang="zh-CN" sz="3200" b="1">
                  <a:solidFill>
                    <a:srgbClr val="800000"/>
                  </a:solidFill>
                </a:rPr>
                <a:t>g</a:t>
              </a:r>
              <a:endParaRPr lang="en-US" altLang="zh-CN" sz="3200"/>
            </a:p>
          </p:txBody>
        </p:sp>
      </p:grpSp>
      <p:sp>
        <p:nvSpPr>
          <p:cNvPr id="191515" name="Line 27"/>
          <p:cNvSpPr>
            <a:spLocks noChangeShapeType="1"/>
          </p:cNvSpPr>
          <p:nvPr/>
        </p:nvSpPr>
        <p:spPr bwMode="auto">
          <a:xfrm flipH="1">
            <a:off x="495300" y="2509846"/>
            <a:ext cx="190500" cy="609600"/>
          </a:xfrm>
          <a:prstGeom prst="line">
            <a:avLst/>
          </a:prstGeom>
          <a:noFill/>
          <a:ln w="38100" cap="sq">
            <a:solidFill>
              <a:srgbClr val="3333FF"/>
            </a:solidFill>
            <a:round/>
            <a:headEnd type="none" w="sm" len="sm"/>
            <a:tailEnd type="none" w="sm" len="sm"/>
          </a:ln>
          <a:effectLst/>
        </p:spPr>
        <p:txBody>
          <a:bodyPr wrap="none" anchor="ctr"/>
          <a:lstStyle/>
          <a:p>
            <a:endParaRPr lang="zh-CN" altLang="en-US"/>
          </a:p>
        </p:txBody>
      </p:sp>
      <p:sp>
        <p:nvSpPr>
          <p:cNvPr id="191516" name="Line 28"/>
          <p:cNvSpPr>
            <a:spLocks noChangeShapeType="1"/>
          </p:cNvSpPr>
          <p:nvPr/>
        </p:nvSpPr>
        <p:spPr bwMode="auto">
          <a:xfrm>
            <a:off x="533400" y="3559184"/>
            <a:ext cx="609600" cy="685800"/>
          </a:xfrm>
          <a:prstGeom prst="line">
            <a:avLst/>
          </a:prstGeom>
          <a:noFill/>
          <a:ln w="38100" cap="sq">
            <a:solidFill>
              <a:srgbClr val="3333FF"/>
            </a:solidFill>
            <a:round/>
            <a:headEnd type="none" w="sm" len="sm"/>
            <a:tailEnd type="none" w="sm" len="sm"/>
          </a:ln>
          <a:effectLst/>
        </p:spPr>
        <p:txBody>
          <a:bodyPr wrap="none" anchor="ctr"/>
          <a:lstStyle/>
          <a:p>
            <a:endParaRPr lang="zh-CN" altLang="en-US"/>
          </a:p>
        </p:txBody>
      </p:sp>
      <p:sp>
        <p:nvSpPr>
          <p:cNvPr id="191517" name="Line 29"/>
          <p:cNvSpPr>
            <a:spLocks noChangeShapeType="1"/>
          </p:cNvSpPr>
          <p:nvPr/>
        </p:nvSpPr>
        <p:spPr bwMode="auto">
          <a:xfrm flipH="1">
            <a:off x="1495425" y="3952884"/>
            <a:ext cx="269875" cy="304800"/>
          </a:xfrm>
          <a:prstGeom prst="line">
            <a:avLst/>
          </a:prstGeom>
          <a:noFill/>
          <a:ln w="57150" cap="sq">
            <a:solidFill>
              <a:srgbClr val="3333FF"/>
            </a:solidFill>
            <a:round/>
            <a:headEnd type="none" w="sm" len="sm"/>
            <a:tailEnd type="none" w="sm" len="sm"/>
          </a:ln>
          <a:effectLst/>
        </p:spPr>
        <p:txBody>
          <a:bodyPr wrap="none" anchor="ctr"/>
          <a:lstStyle/>
          <a:p>
            <a:endParaRPr lang="zh-CN" altLang="en-US"/>
          </a:p>
        </p:txBody>
      </p:sp>
      <p:sp>
        <p:nvSpPr>
          <p:cNvPr id="191518" name="Line 30"/>
          <p:cNvSpPr>
            <a:spLocks noChangeShapeType="1"/>
          </p:cNvSpPr>
          <p:nvPr/>
        </p:nvSpPr>
        <p:spPr bwMode="auto">
          <a:xfrm flipH="1">
            <a:off x="2044700" y="3038484"/>
            <a:ext cx="76200" cy="533400"/>
          </a:xfrm>
          <a:prstGeom prst="line">
            <a:avLst/>
          </a:prstGeom>
          <a:noFill/>
          <a:ln w="57150" cap="sq">
            <a:solidFill>
              <a:srgbClr val="3333FF"/>
            </a:solidFill>
            <a:round/>
            <a:headEnd type="none" w="sm" len="sm"/>
            <a:tailEnd type="none" w="sm" len="sm"/>
          </a:ln>
          <a:effectLst/>
        </p:spPr>
        <p:txBody>
          <a:bodyPr wrap="none" anchor="ctr"/>
          <a:lstStyle/>
          <a:p>
            <a:endParaRPr lang="zh-CN" altLang="en-US"/>
          </a:p>
        </p:txBody>
      </p:sp>
      <p:sp>
        <p:nvSpPr>
          <p:cNvPr id="191519" name="Line 31"/>
          <p:cNvSpPr>
            <a:spLocks noChangeShapeType="1"/>
          </p:cNvSpPr>
          <p:nvPr/>
        </p:nvSpPr>
        <p:spPr bwMode="auto">
          <a:xfrm>
            <a:off x="2352675" y="2916246"/>
            <a:ext cx="606425" cy="342900"/>
          </a:xfrm>
          <a:prstGeom prst="line">
            <a:avLst/>
          </a:prstGeom>
          <a:noFill/>
          <a:ln w="38100" cap="sq">
            <a:solidFill>
              <a:srgbClr val="3333FF"/>
            </a:solidFill>
            <a:round/>
            <a:headEnd type="none" w="sm" len="sm"/>
            <a:tailEnd type="none" w="sm" len="sm"/>
          </a:ln>
          <a:effectLst/>
        </p:spPr>
        <p:txBody>
          <a:bodyPr wrap="none" anchor="ctr"/>
          <a:lstStyle/>
          <a:p>
            <a:endParaRPr lang="zh-CN" altLang="en-US"/>
          </a:p>
        </p:txBody>
      </p:sp>
      <p:sp>
        <p:nvSpPr>
          <p:cNvPr id="191520" name="Line 32"/>
          <p:cNvSpPr>
            <a:spLocks noChangeShapeType="1"/>
          </p:cNvSpPr>
          <p:nvPr/>
        </p:nvSpPr>
        <p:spPr bwMode="auto">
          <a:xfrm>
            <a:off x="3352800" y="3482984"/>
            <a:ext cx="685800" cy="304800"/>
          </a:xfrm>
          <a:prstGeom prst="line">
            <a:avLst/>
          </a:prstGeom>
          <a:noFill/>
          <a:ln w="38100" cap="sq">
            <a:solidFill>
              <a:srgbClr val="3333FF"/>
            </a:solidFill>
            <a:round/>
            <a:headEnd type="none" w="sm" len="sm"/>
            <a:tailEnd type="none" w="sm" len="sm"/>
          </a:ln>
          <a:effectLst/>
        </p:spPr>
        <p:txBody>
          <a:bodyPr wrap="none" anchor="ctr"/>
          <a:lstStyle/>
          <a:p>
            <a:endParaRPr lang="zh-CN" altLang="en-US"/>
          </a:p>
        </p:txBody>
      </p:sp>
      <p:sp>
        <p:nvSpPr>
          <p:cNvPr id="191521" name="Line 33"/>
          <p:cNvSpPr>
            <a:spLocks noChangeShapeType="1"/>
          </p:cNvSpPr>
          <p:nvPr/>
        </p:nvSpPr>
        <p:spPr bwMode="auto">
          <a:xfrm>
            <a:off x="1084263" y="2281246"/>
            <a:ext cx="838200" cy="381000"/>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191522" name="Line 34"/>
          <p:cNvSpPr>
            <a:spLocks noChangeShapeType="1"/>
          </p:cNvSpPr>
          <p:nvPr/>
        </p:nvSpPr>
        <p:spPr bwMode="auto">
          <a:xfrm>
            <a:off x="2349500" y="2916246"/>
            <a:ext cx="596900" cy="342900"/>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191523" name="Line 35"/>
          <p:cNvSpPr>
            <a:spLocks noChangeShapeType="1"/>
          </p:cNvSpPr>
          <p:nvPr/>
        </p:nvSpPr>
        <p:spPr bwMode="auto">
          <a:xfrm>
            <a:off x="3357563" y="3486159"/>
            <a:ext cx="668337" cy="280987"/>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191524" name="Text Box 36"/>
          <p:cNvSpPr txBox="1">
            <a:spLocks noChangeArrowheads="1"/>
          </p:cNvSpPr>
          <p:nvPr/>
        </p:nvSpPr>
        <p:spPr bwMode="auto">
          <a:xfrm>
            <a:off x="285720" y="4786322"/>
            <a:ext cx="8534400" cy="1599027"/>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b="1" dirty="0">
                <a:solidFill>
                  <a:srgbClr val="000082"/>
                </a:solidFill>
                <a:ea typeface="楷体_GB2312" pitchFamily="49" charset="-122"/>
              </a:rPr>
              <a:t>        </a:t>
            </a:r>
            <a:r>
              <a:rPr lang="zh-CN" altLang="en-US" b="1" dirty="0">
                <a:solidFill>
                  <a:srgbClr val="000082"/>
                </a:solidFill>
                <a:ea typeface="楷体_GB2312" pitchFamily="49" charset="-122"/>
              </a:rPr>
              <a:t>因此，</a:t>
            </a:r>
            <a:r>
              <a:rPr lang="zh-CN" altLang="en-US" b="1" dirty="0">
                <a:solidFill>
                  <a:srgbClr val="3333FF"/>
                </a:solidFill>
                <a:ea typeface="楷体_GB2312" pitchFamily="49" charset="-122"/>
              </a:rPr>
              <a:t>求路径长度最短的路径可以用广度优先遍历</a:t>
            </a:r>
            <a:r>
              <a:rPr lang="zh-CN" altLang="en-US" b="1" dirty="0">
                <a:solidFill>
                  <a:srgbClr val="000082"/>
                </a:solidFill>
                <a:ea typeface="楷体_GB2312" pitchFamily="49" charset="-122"/>
              </a:rPr>
              <a:t>，但需要用链队列并修改它的结点结构 </a:t>
            </a:r>
            <a:r>
              <a:rPr lang="en-US" altLang="zh-CN" b="1" dirty="0">
                <a:solidFill>
                  <a:srgbClr val="000082"/>
                </a:solidFill>
                <a:ea typeface="楷体_GB2312" pitchFamily="49" charset="-122"/>
              </a:rPr>
              <a:t>(</a:t>
            </a:r>
            <a:r>
              <a:rPr lang="zh-CN" altLang="en-US" b="1" dirty="0">
                <a:solidFill>
                  <a:srgbClr val="000082"/>
                </a:solidFill>
                <a:ea typeface="楷体_GB2312" pitchFamily="49" charset="-122"/>
              </a:rPr>
              <a:t>增加一个指向上一层邻接点的指针</a:t>
            </a:r>
            <a:r>
              <a:rPr lang="en-US" altLang="zh-CN" b="1" dirty="0">
                <a:solidFill>
                  <a:srgbClr val="000082"/>
                </a:solidFill>
                <a:ea typeface="楷体_GB2312" pitchFamily="49" charset="-122"/>
              </a:rPr>
              <a:t>)</a:t>
            </a:r>
            <a:r>
              <a:rPr lang="zh-CN" altLang="en-US" b="1" dirty="0">
                <a:solidFill>
                  <a:srgbClr val="000082"/>
                </a:solidFill>
                <a:ea typeface="楷体_GB2312" pitchFamily="49" charset="-122"/>
              </a:rPr>
              <a:t>及其入队列和出队列的算法。</a:t>
            </a:r>
          </a:p>
        </p:txBody>
      </p:sp>
      <p:sp>
        <p:nvSpPr>
          <p:cNvPr id="191525" name="Text Box 37"/>
          <p:cNvSpPr txBox="1">
            <a:spLocks noChangeArrowheads="1"/>
          </p:cNvSpPr>
          <p:nvPr/>
        </p:nvSpPr>
        <p:spPr bwMode="auto">
          <a:xfrm>
            <a:off x="4800600" y="1274771"/>
            <a:ext cx="4114800" cy="2633157"/>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b="1" dirty="0">
                <a:solidFill>
                  <a:srgbClr val="000082"/>
                </a:solidFill>
                <a:ea typeface="楷体_GB2312" pitchFamily="49" charset="-122"/>
              </a:rPr>
              <a:t>        </a:t>
            </a:r>
            <a:r>
              <a:rPr lang="zh-CN" altLang="en-US" b="1" dirty="0">
                <a:solidFill>
                  <a:srgbClr val="000082"/>
                </a:solidFill>
                <a:ea typeface="楷体_GB2312" pitchFamily="49" charset="-122"/>
              </a:rPr>
              <a:t>深度优先搜索访问顶点的次序取决于图的存储结构，</a:t>
            </a:r>
            <a:r>
              <a:rPr lang="zh-CN" altLang="en-US" b="1" dirty="0">
                <a:solidFill>
                  <a:srgbClr val="800000"/>
                </a:solidFill>
                <a:ea typeface="楷体_GB2312" pitchFamily="49" charset="-122"/>
              </a:rPr>
              <a:t>而广度优先搜索访问顶点的次序是按“路径长度”渐增的次序</a:t>
            </a:r>
            <a:r>
              <a:rPr lang="zh-CN" altLang="en-US" b="1" dirty="0">
                <a:solidFill>
                  <a:srgbClr val="000082"/>
                </a:solidFill>
                <a:ea typeface="楷体_GB2312" pitchFamily="49" charset="-122"/>
              </a:rPr>
              <a:t>。</a:t>
            </a:r>
            <a:endParaRPr lang="zh-CN" altLang="en-US" b="1" dirty="0"/>
          </a:p>
        </p:txBody>
      </p:sp>
      <p:sp>
        <p:nvSpPr>
          <p:cNvPr id="36" name="Rectangle 2"/>
          <p:cNvSpPr>
            <a:spLocks noGrp="1" noChangeArrowheads="1"/>
          </p:cNvSpPr>
          <p:nvPr>
            <p:ph type="title"/>
          </p:nvPr>
        </p:nvSpPr>
        <p:spPr>
          <a:xfrm>
            <a:off x="571472" y="571480"/>
            <a:ext cx="8001000" cy="576274"/>
          </a:xfrm>
        </p:spPr>
        <p:txBody>
          <a:bodyPr>
            <a:normAutofit/>
          </a:bodyPr>
          <a:lstStyle/>
          <a:p>
            <a:pPr algn="ctr"/>
            <a:r>
              <a:rPr kumimoji="1" lang="zh-CN" altLang="en-US" sz="2800" b="1" dirty="0" smtClean="0">
                <a:solidFill>
                  <a:srgbClr val="FF0000"/>
                </a:solidFill>
                <a:latin typeface="Arial" charset="0"/>
                <a:ea typeface="楷体_GB2312" pitchFamily="49" charset="-122"/>
                <a:cs typeface="+mn-cs"/>
              </a:rPr>
              <a:t>③求</a:t>
            </a:r>
            <a:r>
              <a:rPr kumimoji="1" lang="zh-CN" altLang="en-US" sz="2800" b="1" dirty="0">
                <a:solidFill>
                  <a:srgbClr val="FF0000"/>
                </a:solidFill>
                <a:latin typeface="Arial" charset="0"/>
                <a:ea typeface="楷体_GB2312" pitchFamily="49" charset="-122"/>
                <a:cs typeface="+mn-cs"/>
              </a:rPr>
              <a:t>两个顶点之间的一条路径长度最短的路径</a:t>
            </a:r>
          </a:p>
        </p:txBody>
      </p:sp>
      <p:sp>
        <p:nvSpPr>
          <p:cNvPr id="37" name="Rectangle 2"/>
          <p:cNvSpPr txBox="1">
            <a:spLocks noChangeArrowheads="1"/>
          </p:cNvSpPr>
          <p:nvPr/>
        </p:nvSpPr>
        <p:spPr>
          <a:xfrm>
            <a:off x="214282" y="0"/>
            <a:ext cx="5214974" cy="6238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zh-CN" altLang="en-US" sz="2800" b="1" i="0" u="none" strike="noStrike" kern="1200" cap="small" spc="0" normalizeH="0" baseline="0" noProof="0" dirty="0" smtClean="0">
                <a:ln>
                  <a:noFill/>
                </a:ln>
                <a:solidFill>
                  <a:srgbClr val="FF0000"/>
                </a:solidFill>
                <a:effectLst/>
                <a:uLnTx/>
                <a:uFillTx/>
                <a:latin typeface="Arial" charset="0"/>
                <a:ea typeface="楷体_GB2312" pitchFamily="49" charset="-122"/>
                <a:cs typeface="+mn-cs"/>
              </a:rPr>
              <a:t>典型例题</a:t>
            </a:r>
            <a:endParaRPr kumimoji="1" lang="zh-CN" altLang="en-US" sz="2800" b="1" i="0" u="none" strike="noStrike" kern="1200" cap="small" spc="0" normalizeH="0" baseline="0" noProof="0" dirty="0">
              <a:ln>
                <a:noFill/>
              </a:ln>
              <a:solidFill>
                <a:srgbClr val="FF0000"/>
              </a:solidFill>
              <a:effectLst/>
              <a:uLnTx/>
              <a:uFillTx/>
              <a:latin typeface="Arial"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91515"/>
                                        </p:tgtEl>
                                        <p:attrNameLst>
                                          <p:attrName>style.visibility</p:attrName>
                                        </p:attrNameLst>
                                      </p:cBhvr>
                                      <p:to>
                                        <p:strVal val="visible"/>
                                      </p:to>
                                    </p:set>
                                    <p:anim calcmode="lin" valueType="num">
                                      <p:cBhvr>
                                        <p:cTn id="7" dur="500" fill="hold"/>
                                        <p:tgtEl>
                                          <p:spTgt spid="191515"/>
                                        </p:tgtEl>
                                        <p:attrNameLst>
                                          <p:attrName>ppt_x</p:attrName>
                                        </p:attrNameLst>
                                      </p:cBhvr>
                                      <p:tavLst>
                                        <p:tav tm="0">
                                          <p:val>
                                            <p:strVal val="#ppt_x"/>
                                          </p:val>
                                        </p:tav>
                                        <p:tav tm="100000">
                                          <p:val>
                                            <p:strVal val="#ppt_x"/>
                                          </p:val>
                                        </p:tav>
                                      </p:tavLst>
                                    </p:anim>
                                    <p:anim calcmode="lin" valueType="num">
                                      <p:cBhvr>
                                        <p:cTn id="8" dur="500" fill="hold"/>
                                        <p:tgtEl>
                                          <p:spTgt spid="191515"/>
                                        </p:tgtEl>
                                        <p:attrNameLst>
                                          <p:attrName>ppt_y</p:attrName>
                                        </p:attrNameLst>
                                      </p:cBhvr>
                                      <p:tavLst>
                                        <p:tav tm="0">
                                          <p:val>
                                            <p:strVal val="#ppt_y-#ppt_h/2"/>
                                          </p:val>
                                        </p:tav>
                                        <p:tav tm="100000">
                                          <p:val>
                                            <p:strVal val="#ppt_y"/>
                                          </p:val>
                                        </p:tav>
                                      </p:tavLst>
                                    </p:anim>
                                    <p:anim calcmode="lin" valueType="num">
                                      <p:cBhvr>
                                        <p:cTn id="9" dur="500" fill="hold"/>
                                        <p:tgtEl>
                                          <p:spTgt spid="191515"/>
                                        </p:tgtEl>
                                        <p:attrNameLst>
                                          <p:attrName>ppt_w</p:attrName>
                                        </p:attrNameLst>
                                      </p:cBhvr>
                                      <p:tavLst>
                                        <p:tav tm="0">
                                          <p:val>
                                            <p:strVal val="#ppt_w"/>
                                          </p:val>
                                        </p:tav>
                                        <p:tav tm="100000">
                                          <p:val>
                                            <p:strVal val="#ppt_w"/>
                                          </p:val>
                                        </p:tav>
                                      </p:tavLst>
                                    </p:anim>
                                    <p:anim calcmode="lin" valueType="num">
                                      <p:cBhvr>
                                        <p:cTn id="10" dur="500" fill="hold"/>
                                        <p:tgtEl>
                                          <p:spTgt spid="19151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91516"/>
                                        </p:tgtEl>
                                        <p:attrNameLst>
                                          <p:attrName>style.visibility</p:attrName>
                                        </p:attrNameLst>
                                      </p:cBhvr>
                                      <p:to>
                                        <p:strVal val="visible"/>
                                      </p:to>
                                    </p:set>
                                    <p:anim calcmode="lin" valueType="num">
                                      <p:cBhvr>
                                        <p:cTn id="14" dur="500" fill="hold"/>
                                        <p:tgtEl>
                                          <p:spTgt spid="191516"/>
                                        </p:tgtEl>
                                        <p:attrNameLst>
                                          <p:attrName>ppt_x</p:attrName>
                                        </p:attrNameLst>
                                      </p:cBhvr>
                                      <p:tavLst>
                                        <p:tav tm="0">
                                          <p:val>
                                            <p:strVal val="#ppt_x-#ppt_w/2"/>
                                          </p:val>
                                        </p:tav>
                                        <p:tav tm="100000">
                                          <p:val>
                                            <p:strVal val="#ppt_x"/>
                                          </p:val>
                                        </p:tav>
                                      </p:tavLst>
                                    </p:anim>
                                    <p:anim calcmode="lin" valueType="num">
                                      <p:cBhvr>
                                        <p:cTn id="15" dur="500" fill="hold"/>
                                        <p:tgtEl>
                                          <p:spTgt spid="191516"/>
                                        </p:tgtEl>
                                        <p:attrNameLst>
                                          <p:attrName>ppt_y</p:attrName>
                                        </p:attrNameLst>
                                      </p:cBhvr>
                                      <p:tavLst>
                                        <p:tav tm="0">
                                          <p:val>
                                            <p:strVal val="#ppt_y"/>
                                          </p:val>
                                        </p:tav>
                                        <p:tav tm="100000">
                                          <p:val>
                                            <p:strVal val="#ppt_y"/>
                                          </p:val>
                                        </p:tav>
                                      </p:tavLst>
                                    </p:anim>
                                    <p:anim calcmode="lin" valueType="num">
                                      <p:cBhvr>
                                        <p:cTn id="16" dur="500" fill="hold"/>
                                        <p:tgtEl>
                                          <p:spTgt spid="191516"/>
                                        </p:tgtEl>
                                        <p:attrNameLst>
                                          <p:attrName>ppt_w</p:attrName>
                                        </p:attrNameLst>
                                      </p:cBhvr>
                                      <p:tavLst>
                                        <p:tav tm="0">
                                          <p:val>
                                            <p:fltVal val="0"/>
                                          </p:val>
                                        </p:tav>
                                        <p:tav tm="100000">
                                          <p:val>
                                            <p:strVal val="#ppt_w"/>
                                          </p:val>
                                        </p:tav>
                                      </p:tavLst>
                                    </p:anim>
                                    <p:anim calcmode="lin" valueType="num">
                                      <p:cBhvr>
                                        <p:cTn id="17" dur="500" fill="hold"/>
                                        <p:tgtEl>
                                          <p:spTgt spid="191516"/>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4" fill="hold" grpId="0" nodeType="afterEffect">
                                  <p:stCondLst>
                                    <p:cond delay="0"/>
                                  </p:stCondLst>
                                  <p:childTnLst>
                                    <p:set>
                                      <p:cBhvr>
                                        <p:cTn id="20" dur="1" fill="hold">
                                          <p:stCondLst>
                                            <p:cond delay="0"/>
                                          </p:stCondLst>
                                        </p:cTn>
                                        <p:tgtEl>
                                          <p:spTgt spid="191517"/>
                                        </p:tgtEl>
                                        <p:attrNameLst>
                                          <p:attrName>style.visibility</p:attrName>
                                        </p:attrNameLst>
                                      </p:cBhvr>
                                      <p:to>
                                        <p:strVal val="visible"/>
                                      </p:to>
                                    </p:set>
                                    <p:anim calcmode="lin" valueType="num">
                                      <p:cBhvr>
                                        <p:cTn id="21" dur="500" fill="hold"/>
                                        <p:tgtEl>
                                          <p:spTgt spid="191517"/>
                                        </p:tgtEl>
                                        <p:attrNameLst>
                                          <p:attrName>ppt_x</p:attrName>
                                        </p:attrNameLst>
                                      </p:cBhvr>
                                      <p:tavLst>
                                        <p:tav tm="0">
                                          <p:val>
                                            <p:strVal val="#ppt_x"/>
                                          </p:val>
                                        </p:tav>
                                        <p:tav tm="100000">
                                          <p:val>
                                            <p:strVal val="#ppt_x"/>
                                          </p:val>
                                        </p:tav>
                                      </p:tavLst>
                                    </p:anim>
                                    <p:anim calcmode="lin" valueType="num">
                                      <p:cBhvr>
                                        <p:cTn id="22" dur="500" fill="hold"/>
                                        <p:tgtEl>
                                          <p:spTgt spid="191517"/>
                                        </p:tgtEl>
                                        <p:attrNameLst>
                                          <p:attrName>ppt_y</p:attrName>
                                        </p:attrNameLst>
                                      </p:cBhvr>
                                      <p:tavLst>
                                        <p:tav tm="0">
                                          <p:val>
                                            <p:strVal val="#ppt_y+#ppt_h/2"/>
                                          </p:val>
                                        </p:tav>
                                        <p:tav tm="100000">
                                          <p:val>
                                            <p:strVal val="#ppt_y"/>
                                          </p:val>
                                        </p:tav>
                                      </p:tavLst>
                                    </p:anim>
                                    <p:anim calcmode="lin" valueType="num">
                                      <p:cBhvr>
                                        <p:cTn id="23" dur="500" fill="hold"/>
                                        <p:tgtEl>
                                          <p:spTgt spid="191517"/>
                                        </p:tgtEl>
                                        <p:attrNameLst>
                                          <p:attrName>ppt_w</p:attrName>
                                        </p:attrNameLst>
                                      </p:cBhvr>
                                      <p:tavLst>
                                        <p:tav tm="0">
                                          <p:val>
                                            <p:strVal val="#ppt_w"/>
                                          </p:val>
                                        </p:tav>
                                        <p:tav tm="100000">
                                          <p:val>
                                            <p:strVal val="#ppt_w"/>
                                          </p:val>
                                        </p:tav>
                                      </p:tavLst>
                                    </p:anim>
                                    <p:anim calcmode="lin" valueType="num">
                                      <p:cBhvr>
                                        <p:cTn id="24" dur="500" fill="hold"/>
                                        <p:tgtEl>
                                          <p:spTgt spid="191517"/>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17" presetClass="entr" presetSubtype="4" fill="hold" grpId="0" nodeType="afterEffect">
                                  <p:stCondLst>
                                    <p:cond delay="0"/>
                                  </p:stCondLst>
                                  <p:childTnLst>
                                    <p:set>
                                      <p:cBhvr>
                                        <p:cTn id="27" dur="1" fill="hold">
                                          <p:stCondLst>
                                            <p:cond delay="0"/>
                                          </p:stCondLst>
                                        </p:cTn>
                                        <p:tgtEl>
                                          <p:spTgt spid="191518"/>
                                        </p:tgtEl>
                                        <p:attrNameLst>
                                          <p:attrName>style.visibility</p:attrName>
                                        </p:attrNameLst>
                                      </p:cBhvr>
                                      <p:to>
                                        <p:strVal val="visible"/>
                                      </p:to>
                                    </p:set>
                                    <p:anim calcmode="lin" valueType="num">
                                      <p:cBhvr>
                                        <p:cTn id="28" dur="500" fill="hold"/>
                                        <p:tgtEl>
                                          <p:spTgt spid="191518"/>
                                        </p:tgtEl>
                                        <p:attrNameLst>
                                          <p:attrName>ppt_x</p:attrName>
                                        </p:attrNameLst>
                                      </p:cBhvr>
                                      <p:tavLst>
                                        <p:tav tm="0">
                                          <p:val>
                                            <p:strVal val="#ppt_x"/>
                                          </p:val>
                                        </p:tav>
                                        <p:tav tm="100000">
                                          <p:val>
                                            <p:strVal val="#ppt_x"/>
                                          </p:val>
                                        </p:tav>
                                      </p:tavLst>
                                    </p:anim>
                                    <p:anim calcmode="lin" valueType="num">
                                      <p:cBhvr>
                                        <p:cTn id="29" dur="500" fill="hold"/>
                                        <p:tgtEl>
                                          <p:spTgt spid="191518"/>
                                        </p:tgtEl>
                                        <p:attrNameLst>
                                          <p:attrName>ppt_y</p:attrName>
                                        </p:attrNameLst>
                                      </p:cBhvr>
                                      <p:tavLst>
                                        <p:tav tm="0">
                                          <p:val>
                                            <p:strVal val="#ppt_y+#ppt_h/2"/>
                                          </p:val>
                                        </p:tav>
                                        <p:tav tm="100000">
                                          <p:val>
                                            <p:strVal val="#ppt_y"/>
                                          </p:val>
                                        </p:tav>
                                      </p:tavLst>
                                    </p:anim>
                                    <p:anim calcmode="lin" valueType="num">
                                      <p:cBhvr>
                                        <p:cTn id="30" dur="500" fill="hold"/>
                                        <p:tgtEl>
                                          <p:spTgt spid="191518"/>
                                        </p:tgtEl>
                                        <p:attrNameLst>
                                          <p:attrName>ppt_w</p:attrName>
                                        </p:attrNameLst>
                                      </p:cBhvr>
                                      <p:tavLst>
                                        <p:tav tm="0">
                                          <p:val>
                                            <p:strVal val="#ppt_w"/>
                                          </p:val>
                                        </p:tav>
                                        <p:tav tm="100000">
                                          <p:val>
                                            <p:strVal val="#ppt_w"/>
                                          </p:val>
                                        </p:tav>
                                      </p:tavLst>
                                    </p:anim>
                                    <p:anim calcmode="lin" valueType="num">
                                      <p:cBhvr>
                                        <p:cTn id="31" dur="500" fill="hold"/>
                                        <p:tgtEl>
                                          <p:spTgt spid="191518"/>
                                        </p:tgtEl>
                                        <p:attrNameLst>
                                          <p:attrName>ppt_h</p:attrName>
                                        </p:attrNameLst>
                                      </p:cBhvr>
                                      <p:tavLst>
                                        <p:tav tm="0">
                                          <p:val>
                                            <p:fltVal val="0"/>
                                          </p:val>
                                        </p:tav>
                                        <p:tav tm="100000">
                                          <p:val>
                                            <p:strVal val="#ppt_h"/>
                                          </p:val>
                                        </p:tav>
                                      </p:tavLst>
                                    </p:anim>
                                  </p:childTnLst>
                                </p:cTn>
                              </p:par>
                            </p:childTnLst>
                          </p:cTn>
                        </p:par>
                        <p:par>
                          <p:cTn id="32" fill="hold">
                            <p:stCondLst>
                              <p:cond delay="2000"/>
                            </p:stCondLst>
                            <p:childTnLst>
                              <p:par>
                                <p:cTn id="33" presetID="17" presetClass="entr" presetSubtype="1" fill="hold" grpId="0" nodeType="afterEffect">
                                  <p:stCondLst>
                                    <p:cond delay="0"/>
                                  </p:stCondLst>
                                  <p:childTnLst>
                                    <p:set>
                                      <p:cBhvr>
                                        <p:cTn id="34" dur="1" fill="hold">
                                          <p:stCondLst>
                                            <p:cond delay="0"/>
                                          </p:stCondLst>
                                        </p:cTn>
                                        <p:tgtEl>
                                          <p:spTgt spid="191519"/>
                                        </p:tgtEl>
                                        <p:attrNameLst>
                                          <p:attrName>style.visibility</p:attrName>
                                        </p:attrNameLst>
                                      </p:cBhvr>
                                      <p:to>
                                        <p:strVal val="visible"/>
                                      </p:to>
                                    </p:set>
                                    <p:anim calcmode="lin" valueType="num">
                                      <p:cBhvr>
                                        <p:cTn id="35" dur="500" fill="hold"/>
                                        <p:tgtEl>
                                          <p:spTgt spid="191519"/>
                                        </p:tgtEl>
                                        <p:attrNameLst>
                                          <p:attrName>ppt_x</p:attrName>
                                        </p:attrNameLst>
                                      </p:cBhvr>
                                      <p:tavLst>
                                        <p:tav tm="0">
                                          <p:val>
                                            <p:strVal val="#ppt_x"/>
                                          </p:val>
                                        </p:tav>
                                        <p:tav tm="100000">
                                          <p:val>
                                            <p:strVal val="#ppt_x"/>
                                          </p:val>
                                        </p:tav>
                                      </p:tavLst>
                                    </p:anim>
                                    <p:anim calcmode="lin" valueType="num">
                                      <p:cBhvr>
                                        <p:cTn id="36" dur="500" fill="hold"/>
                                        <p:tgtEl>
                                          <p:spTgt spid="191519"/>
                                        </p:tgtEl>
                                        <p:attrNameLst>
                                          <p:attrName>ppt_y</p:attrName>
                                        </p:attrNameLst>
                                      </p:cBhvr>
                                      <p:tavLst>
                                        <p:tav tm="0">
                                          <p:val>
                                            <p:strVal val="#ppt_y-#ppt_h/2"/>
                                          </p:val>
                                        </p:tav>
                                        <p:tav tm="100000">
                                          <p:val>
                                            <p:strVal val="#ppt_y"/>
                                          </p:val>
                                        </p:tav>
                                      </p:tavLst>
                                    </p:anim>
                                    <p:anim calcmode="lin" valueType="num">
                                      <p:cBhvr>
                                        <p:cTn id="37" dur="500" fill="hold"/>
                                        <p:tgtEl>
                                          <p:spTgt spid="191519"/>
                                        </p:tgtEl>
                                        <p:attrNameLst>
                                          <p:attrName>ppt_w</p:attrName>
                                        </p:attrNameLst>
                                      </p:cBhvr>
                                      <p:tavLst>
                                        <p:tav tm="0">
                                          <p:val>
                                            <p:strVal val="#ppt_w"/>
                                          </p:val>
                                        </p:tav>
                                        <p:tav tm="100000">
                                          <p:val>
                                            <p:strVal val="#ppt_w"/>
                                          </p:val>
                                        </p:tav>
                                      </p:tavLst>
                                    </p:anim>
                                    <p:anim calcmode="lin" valueType="num">
                                      <p:cBhvr>
                                        <p:cTn id="38" dur="500" fill="hold"/>
                                        <p:tgtEl>
                                          <p:spTgt spid="191519"/>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17" presetClass="entr" presetSubtype="1" fill="hold" grpId="0" nodeType="afterEffect">
                                  <p:stCondLst>
                                    <p:cond delay="0"/>
                                  </p:stCondLst>
                                  <p:childTnLst>
                                    <p:set>
                                      <p:cBhvr>
                                        <p:cTn id="41" dur="1" fill="hold">
                                          <p:stCondLst>
                                            <p:cond delay="0"/>
                                          </p:stCondLst>
                                        </p:cTn>
                                        <p:tgtEl>
                                          <p:spTgt spid="191520"/>
                                        </p:tgtEl>
                                        <p:attrNameLst>
                                          <p:attrName>style.visibility</p:attrName>
                                        </p:attrNameLst>
                                      </p:cBhvr>
                                      <p:to>
                                        <p:strVal val="visible"/>
                                      </p:to>
                                    </p:set>
                                    <p:anim calcmode="lin" valueType="num">
                                      <p:cBhvr>
                                        <p:cTn id="42" dur="500" fill="hold"/>
                                        <p:tgtEl>
                                          <p:spTgt spid="191520"/>
                                        </p:tgtEl>
                                        <p:attrNameLst>
                                          <p:attrName>ppt_x</p:attrName>
                                        </p:attrNameLst>
                                      </p:cBhvr>
                                      <p:tavLst>
                                        <p:tav tm="0">
                                          <p:val>
                                            <p:strVal val="#ppt_x"/>
                                          </p:val>
                                        </p:tav>
                                        <p:tav tm="100000">
                                          <p:val>
                                            <p:strVal val="#ppt_x"/>
                                          </p:val>
                                        </p:tav>
                                      </p:tavLst>
                                    </p:anim>
                                    <p:anim calcmode="lin" valueType="num">
                                      <p:cBhvr>
                                        <p:cTn id="43" dur="500" fill="hold"/>
                                        <p:tgtEl>
                                          <p:spTgt spid="191520"/>
                                        </p:tgtEl>
                                        <p:attrNameLst>
                                          <p:attrName>ppt_y</p:attrName>
                                        </p:attrNameLst>
                                      </p:cBhvr>
                                      <p:tavLst>
                                        <p:tav tm="0">
                                          <p:val>
                                            <p:strVal val="#ppt_y-#ppt_h/2"/>
                                          </p:val>
                                        </p:tav>
                                        <p:tav tm="100000">
                                          <p:val>
                                            <p:strVal val="#ppt_y"/>
                                          </p:val>
                                        </p:tav>
                                      </p:tavLst>
                                    </p:anim>
                                    <p:anim calcmode="lin" valueType="num">
                                      <p:cBhvr>
                                        <p:cTn id="44" dur="500" fill="hold"/>
                                        <p:tgtEl>
                                          <p:spTgt spid="191520"/>
                                        </p:tgtEl>
                                        <p:attrNameLst>
                                          <p:attrName>ppt_w</p:attrName>
                                        </p:attrNameLst>
                                      </p:cBhvr>
                                      <p:tavLst>
                                        <p:tav tm="0">
                                          <p:val>
                                            <p:strVal val="#ppt_w"/>
                                          </p:val>
                                        </p:tav>
                                        <p:tav tm="100000">
                                          <p:val>
                                            <p:strVal val="#ppt_w"/>
                                          </p:val>
                                        </p:tav>
                                      </p:tavLst>
                                    </p:anim>
                                    <p:anim calcmode="lin" valueType="num">
                                      <p:cBhvr>
                                        <p:cTn id="45" dur="500" fill="hold"/>
                                        <p:tgtEl>
                                          <p:spTgt spid="191520"/>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91525"/>
                                        </p:tgtEl>
                                        <p:attrNameLst>
                                          <p:attrName>style.visibility</p:attrName>
                                        </p:attrNameLst>
                                      </p:cBhvr>
                                      <p:to>
                                        <p:strVal val="visible"/>
                                      </p:to>
                                    </p:set>
                                    <p:animEffect transition="in" filter="wipe(left)">
                                      <p:cBhvr>
                                        <p:cTn id="50" dur="500"/>
                                        <p:tgtEl>
                                          <p:spTgt spid="191525"/>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grpId="0" nodeType="clickEffect">
                                  <p:stCondLst>
                                    <p:cond delay="0"/>
                                  </p:stCondLst>
                                  <p:childTnLst>
                                    <p:set>
                                      <p:cBhvr>
                                        <p:cTn id="54" dur="1" fill="hold">
                                          <p:stCondLst>
                                            <p:cond delay="0"/>
                                          </p:stCondLst>
                                        </p:cTn>
                                        <p:tgtEl>
                                          <p:spTgt spid="191521"/>
                                        </p:tgtEl>
                                        <p:attrNameLst>
                                          <p:attrName>style.visibility</p:attrName>
                                        </p:attrNameLst>
                                      </p:cBhvr>
                                      <p:to>
                                        <p:strVal val="visible"/>
                                      </p:to>
                                    </p:set>
                                    <p:anim calcmode="lin" valueType="num">
                                      <p:cBhvr>
                                        <p:cTn id="55" dur="500" fill="hold"/>
                                        <p:tgtEl>
                                          <p:spTgt spid="191521"/>
                                        </p:tgtEl>
                                        <p:attrNameLst>
                                          <p:attrName>ppt_x</p:attrName>
                                        </p:attrNameLst>
                                      </p:cBhvr>
                                      <p:tavLst>
                                        <p:tav tm="0">
                                          <p:val>
                                            <p:strVal val="#ppt_x"/>
                                          </p:val>
                                        </p:tav>
                                        <p:tav tm="100000">
                                          <p:val>
                                            <p:strVal val="#ppt_x"/>
                                          </p:val>
                                        </p:tav>
                                      </p:tavLst>
                                    </p:anim>
                                    <p:anim calcmode="lin" valueType="num">
                                      <p:cBhvr>
                                        <p:cTn id="56" dur="500" fill="hold"/>
                                        <p:tgtEl>
                                          <p:spTgt spid="191521"/>
                                        </p:tgtEl>
                                        <p:attrNameLst>
                                          <p:attrName>ppt_y</p:attrName>
                                        </p:attrNameLst>
                                      </p:cBhvr>
                                      <p:tavLst>
                                        <p:tav tm="0">
                                          <p:val>
                                            <p:strVal val="#ppt_y-#ppt_h/2"/>
                                          </p:val>
                                        </p:tav>
                                        <p:tav tm="100000">
                                          <p:val>
                                            <p:strVal val="#ppt_y"/>
                                          </p:val>
                                        </p:tav>
                                      </p:tavLst>
                                    </p:anim>
                                    <p:anim calcmode="lin" valueType="num">
                                      <p:cBhvr>
                                        <p:cTn id="57" dur="500" fill="hold"/>
                                        <p:tgtEl>
                                          <p:spTgt spid="191521"/>
                                        </p:tgtEl>
                                        <p:attrNameLst>
                                          <p:attrName>ppt_w</p:attrName>
                                        </p:attrNameLst>
                                      </p:cBhvr>
                                      <p:tavLst>
                                        <p:tav tm="0">
                                          <p:val>
                                            <p:strVal val="#ppt_w"/>
                                          </p:val>
                                        </p:tav>
                                        <p:tav tm="100000">
                                          <p:val>
                                            <p:strVal val="#ppt_w"/>
                                          </p:val>
                                        </p:tav>
                                      </p:tavLst>
                                    </p:anim>
                                    <p:anim calcmode="lin" valueType="num">
                                      <p:cBhvr>
                                        <p:cTn id="58" dur="500" fill="hold"/>
                                        <p:tgtEl>
                                          <p:spTgt spid="191521"/>
                                        </p:tgtEl>
                                        <p:attrNameLst>
                                          <p:attrName>ppt_h</p:attrName>
                                        </p:attrNameLst>
                                      </p:cBhvr>
                                      <p:tavLst>
                                        <p:tav tm="0">
                                          <p:val>
                                            <p:fltVal val="0"/>
                                          </p:val>
                                        </p:tav>
                                        <p:tav tm="100000">
                                          <p:val>
                                            <p:strVal val="#ppt_h"/>
                                          </p:val>
                                        </p:tav>
                                      </p:tavLst>
                                    </p:anim>
                                  </p:childTnLst>
                                </p:cTn>
                              </p:par>
                            </p:childTnLst>
                          </p:cTn>
                        </p:par>
                        <p:par>
                          <p:cTn id="59" fill="hold">
                            <p:stCondLst>
                              <p:cond delay="500"/>
                            </p:stCondLst>
                            <p:childTnLst>
                              <p:par>
                                <p:cTn id="60" presetID="17" presetClass="entr" presetSubtype="1" fill="hold" grpId="0" nodeType="afterEffect">
                                  <p:stCondLst>
                                    <p:cond delay="0"/>
                                  </p:stCondLst>
                                  <p:childTnLst>
                                    <p:set>
                                      <p:cBhvr>
                                        <p:cTn id="61" dur="1" fill="hold">
                                          <p:stCondLst>
                                            <p:cond delay="0"/>
                                          </p:stCondLst>
                                        </p:cTn>
                                        <p:tgtEl>
                                          <p:spTgt spid="191522"/>
                                        </p:tgtEl>
                                        <p:attrNameLst>
                                          <p:attrName>style.visibility</p:attrName>
                                        </p:attrNameLst>
                                      </p:cBhvr>
                                      <p:to>
                                        <p:strVal val="visible"/>
                                      </p:to>
                                    </p:set>
                                    <p:anim calcmode="lin" valueType="num">
                                      <p:cBhvr>
                                        <p:cTn id="62" dur="500" fill="hold"/>
                                        <p:tgtEl>
                                          <p:spTgt spid="191522"/>
                                        </p:tgtEl>
                                        <p:attrNameLst>
                                          <p:attrName>ppt_x</p:attrName>
                                        </p:attrNameLst>
                                      </p:cBhvr>
                                      <p:tavLst>
                                        <p:tav tm="0">
                                          <p:val>
                                            <p:strVal val="#ppt_x"/>
                                          </p:val>
                                        </p:tav>
                                        <p:tav tm="100000">
                                          <p:val>
                                            <p:strVal val="#ppt_x"/>
                                          </p:val>
                                        </p:tav>
                                      </p:tavLst>
                                    </p:anim>
                                    <p:anim calcmode="lin" valueType="num">
                                      <p:cBhvr>
                                        <p:cTn id="63" dur="500" fill="hold"/>
                                        <p:tgtEl>
                                          <p:spTgt spid="191522"/>
                                        </p:tgtEl>
                                        <p:attrNameLst>
                                          <p:attrName>ppt_y</p:attrName>
                                        </p:attrNameLst>
                                      </p:cBhvr>
                                      <p:tavLst>
                                        <p:tav tm="0">
                                          <p:val>
                                            <p:strVal val="#ppt_y-#ppt_h/2"/>
                                          </p:val>
                                        </p:tav>
                                        <p:tav tm="100000">
                                          <p:val>
                                            <p:strVal val="#ppt_y"/>
                                          </p:val>
                                        </p:tav>
                                      </p:tavLst>
                                    </p:anim>
                                    <p:anim calcmode="lin" valueType="num">
                                      <p:cBhvr>
                                        <p:cTn id="64" dur="500" fill="hold"/>
                                        <p:tgtEl>
                                          <p:spTgt spid="191522"/>
                                        </p:tgtEl>
                                        <p:attrNameLst>
                                          <p:attrName>ppt_w</p:attrName>
                                        </p:attrNameLst>
                                      </p:cBhvr>
                                      <p:tavLst>
                                        <p:tav tm="0">
                                          <p:val>
                                            <p:strVal val="#ppt_w"/>
                                          </p:val>
                                        </p:tav>
                                        <p:tav tm="100000">
                                          <p:val>
                                            <p:strVal val="#ppt_w"/>
                                          </p:val>
                                        </p:tav>
                                      </p:tavLst>
                                    </p:anim>
                                    <p:anim calcmode="lin" valueType="num">
                                      <p:cBhvr>
                                        <p:cTn id="65" dur="500" fill="hold"/>
                                        <p:tgtEl>
                                          <p:spTgt spid="191522"/>
                                        </p:tgtEl>
                                        <p:attrNameLst>
                                          <p:attrName>ppt_h</p:attrName>
                                        </p:attrNameLst>
                                      </p:cBhvr>
                                      <p:tavLst>
                                        <p:tav tm="0">
                                          <p:val>
                                            <p:fltVal val="0"/>
                                          </p:val>
                                        </p:tav>
                                        <p:tav tm="100000">
                                          <p:val>
                                            <p:strVal val="#ppt_h"/>
                                          </p:val>
                                        </p:tav>
                                      </p:tavLst>
                                    </p:anim>
                                  </p:childTnLst>
                                </p:cTn>
                              </p:par>
                            </p:childTnLst>
                          </p:cTn>
                        </p:par>
                        <p:par>
                          <p:cTn id="66" fill="hold">
                            <p:stCondLst>
                              <p:cond delay="1000"/>
                            </p:stCondLst>
                            <p:childTnLst>
                              <p:par>
                                <p:cTn id="67" presetID="17" presetClass="entr" presetSubtype="1" fill="hold" grpId="0" nodeType="afterEffect">
                                  <p:stCondLst>
                                    <p:cond delay="0"/>
                                  </p:stCondLst>
                                  <p:childTnLst>
                                    <p:set>
                                      <p:cBhvr>
                                        <p:cTn id="68" dur="1" fill="hold">
                                          <p:stCondLst>
                                            <p:cond delay="0"/>
                                          </p:stCondLst>
                                        </p:cTn>
                                        <p:tgtEl>
                                          <p:spTgt spid="191523"/>
                                        </p:tgtEl>
                                        <p:attrNameLst>
                                          <p:attrName>style.visibility</p:attrName>
                                        </p:attrNameLst>
                                      </p:cBhvr>
                                      <p:to>
                                        <p:strVal val="visible"/>
                                      </p:to>
                                    </p:set>
                                    <p:anim calcmode="lin" valueType="num">
                                      <p:cBhvr>
                                        <p:cTn id="69" dur="500" fill="hold"/>
                                        <p:tgtEl>
                                          <p:spTgt spid="191523"/>
                                        </p:tgtEl>
                                        <p:attrNameLst>
                                          <p:attrName>ppt_x</p:attrName>
                                        </p:attrNameLst>
                                      </p:cBhvr>
                                      <p:tavLst>
                                        <p:tav tm="0">
                                          <p:val>
                                            <p:strVal val="#ppt_x"/>
                                          </p:val>
                                        </p:tav>
                                        <p:tav tm="100000">
                                          <p:val>
                                            <p:strVal val="#ppt_x"/>
                                          </p:val>
                                        </p:tav>
                                      </p:tavLst>
                                    </p:anim>
                                    <p:anim calcmode="lin" valueType="num">
                                      <p:cBhvr>
                                        <p:cTn id="70" dur="500" fill="hold"/>
                                        <p:tgtEl>
                                          <p:spTgt spid="191523"/>
                                        </p:tgtEl>
                                        <p:attrNameLst>
                                          <p:attrName>ppt_y</p:attrName>
                                        </p:attrNameLst>
                                      </p:cBhvr>
                                      <p:tavLst>
                                        <p:tav tm="0">
                                          <p:val>
                                            <p:strVal val="#ppt_y-#ppt_h/2"/>
                                          </p:val>
                                        </p:tav>
                                        <p:tav tm="100000">
                                          <p:val>
                                            <p:strVal val="#ppt_y"/>
                                          </p:val>
                                        </p:tav>
                                      </p:tavLst>
                                    </p:anim>
                                    <p:anim calcmode="lin" valueType="num">
                                      <p:cBhvr>
                                        <p:cTn id="71" dur="500" fill="hold"/>
                                        <p:tgtEl>
                                          <p:spTgt spid="191523"/>
                                        </p:tgtEl>
                                        <p:attrNameLst>
                                          <p:attrName>ppt_w</p:attrName>
                                        </p:attrNameLst>
                                      </p:cBhvr>
                                      <p:tavLst>
                                        <p:tav tm="0">
                                          <p:val>
                                            <p:strVal val="#ppt_w"/>
                                          </p:val>
                                        </p:tav>
                                        <p:tav tm="100000">
                                          <p:val>
                                            <p:strVal val="#ppt_w"/>
                                          </p:val>
                                        </p:tav>
                                      </p:tavLst>
                                    </p:anim>
                                    <p:anim calcmode="lin" valueType="num">
                                      <p:cBhvr>
                                        <p:cTn id="72" dur="500" fill="hold"/>
                                        <p:tgtEl>
                                          <p:spTgt spid="191523"/>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1524"/>
                                        </p:tgtEl>
                                        <p:attrNameLst>
                                          <p:attrName>style.visibility</p:attrName>
                                        </p:attrNameLst>
                                      </p:cBhvr>
                                      <p:to>
                                        <p:strVal val="visible"/>
                                      </p:to>
                                    </p:set>
                                    <p:animEffect transition="in" filter="wipe(left)">
                                      <p:cBhvr>
                                        <p:cTn id="77" dur="500"/>
                                        <p:tgtEl>
                                          <p:spTgt spid="19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15" grpId="0" animBg="1"/>
      <p:bldP spid="191516" grpId="0" animBg="1"/>
      <p:bldP spid="191517" grpId="0" animBg="1"/>
      <p:bldP spid="191518" grpId="0" animBg="1"/>
      <p:bldP spid="191519" grpId="0" animBg="1"/>
      <p:bldP spid="191520" grpId="0" animBg="1"/>
      <p:bldP spid="191521" grpId="0" animBg="1"/>
      <p:bldP spid="191522" grpId="0" animBg="1"/>
      <p:bldP spid="191523" grpId="0" animBg="1"/>
      <p:bldP spid="191524" grpId="0" autoUpdateAnimBg="0"/>
      <p:bldP spid="191525"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81000" y="4400550"/>
            <a:ext cx="908050" cy="488950"/>
            <a:chOff x="1830" y="2112"/>
            <a:chExt cx="572" cy="308"/>
          </a:xfrm>
        </p:grpSpPr>
        <p:sp>
          <p:nvSpPr>
            <p:cNvPr id="193541" name="Text Box 5"/>
            <p:cNvSpPr txBox="1">
              <a:spLocks noChangeArrowheads="1"/>
            </p:cNvSpPr>
            <p:nvPr/>
          </p:nvSpPr>
          <p:spPr bwMode="auto">
            <a:xfrm>
              <a:off x="1830" y="2112"/>
              <a:ext cx="572" cy="308"/>
            </a:xfrm>
            <a:prstGeom prst="rect">
              <a:avLst/>
            </a:prstGeom>
            <a:solidFill>
              <a:srgbClr val="DFAFFF"/>
            </a:solidFill>
            <a:ln w="12700">
              <a:solidFill>
                <a:schemeClr val="tx1"/>
              </a:solidFill>
              <a:miter lim="800000"/>
              <a:headEnd/>
              <a:tailEnd/>
            </a:ln>
            <a:effectLst/>
          </p:spPr>
          <p:txBody>
            <a:bodyPr wrap="none">
              <a:spAutoFit/>
            </a:bodyPr>
            <a:lstStyle/>
            <a:p>
              <a:pPr>
                <a:lnSpc>
                  <a:spcPct val="90000"/>
                </a:lnSpc>
              </a:pPr>
              <a:r>
                <a:rPr lang="en-US" altLang="zh-CN" sz="2800" b="1">
                  <a:solidFill>
                    <a:srgbClr val="003366"/>
                  </a:solidFill>
                </a:rPr>
                <a:t>   0   </a:t>
              </a:r>
              <a:endParaRPr lang="en-US" altLang="zh-CN" sz="2800">
                <a:solidFill>
                  <a:srgbClr val="003366"/>
                </a:solidFill>
              </a:endParaRPr>
            </a:p>
          </p:txBody>
        </p:sp>
        <p:sp>
          <p:nvSpPr>
            <p:cNvPr id="193542" name="Line 6"/>
            <p:cNvSpPr>
              <a:spLocks noChangeShapeType="1"/>
            </p:cNvSpPr>
            <p:nvPr/>
          </p:nvSpPr>
          <p:spPr bwMode="auto">
            <a:xfrm>
              <a:off x="2016" y="2112"/>
              <a:ext cx="0" cy="306"/>
            </a:xfrm>
            <a:prstGeom prst="line">
              <a:avLst/>
            </a:prstGeom>
            <a:noFill/>
            <a:ln w="12700">
              <a:solidFill>
                <a:schemeClr val="tx1"/>
              </a:solidFill>
              <a:miter lim="800000"/>
              <a:headEnd/>
              <a:tailEnd/>
            </a:ln>
            <a:effectLst/>
          </p:spPr>
          <p:txBody>
            <a:bodyPr wrap="none" anchor="ctr"/>
            <a:lstStyle/>
            <a:p>
              <a:endParaRPr lang="zh-CN" altLang="en-US"/>
            </a:p>
          </p:txBody>
        </p:sp>
        <p:sp>
          <p:nvSpPr>
            <p:cNvPr id="193543" name="Line 7"/>
            <p:cNvSpPr>
              <a:spLocks noChangeShapeType="1"/>
            </p:cNvSpPr>
            <p:nvPr/>
          </p:nvSpPr>
          <p:spPr bwMode="auto">
            <a:xfrm>
              <a:off x="2208" y="2112"/>
              <a:ext cx="0" cy="306"/>
            </a:xfrm>
            <a:prstGeom prst="line">
              <a:avLst/>
            </a:prstGeom>
            <a:noFill/>
            <a:ln w="12700">
              <a:solidFill>
                <a:schemeClr val="tx1"/>
              </a:solidFill>
              <a:miter lim="800000"/>
              <a:headEnd/>
              <a:tailEnd/>
            </a:ln>
            <a:effectLst/>
          </p:spPr>
          <p:txBody>
            <a:bodyPr wrap="none" anchor="ctr"/>
            <a:lstStyle/>
            <a:p>
              <a:endParaRPr lang="zh-CN" altLang="en-US"/>
            </a:p>
          </p:txBody>
        </p:sp>
      </p:grpSp>
      <p:grpSp>
        <p:nvGrpSpPr>
          <p:cNvPr id="3" name="Group 8"/>
          <p:cNvGrpSpPr>
            <a:grpSpLocks/>
          </p:cNvGrpSpPr>
          <p:nvPr/>
        </p:nvGrpSpPr>
        <p:grpSpPr bwMode="auto">
          <a:xfrm>
            <a:off x="1609725" y="4400550"/>
            <a:ext cx="904875" cy="485775"/>
            <a:chOff x="1830" y="2112"/>
            <a:chExt cx="570" cy="306"/>
          </a:xfrm>
        </p:grpSpPr>
        <p:sp>
          <p:nvSpPr>
            <p:cNvPr id="193545" name="Text Box 9"/>
            <p:cNvSpPr txBox="1">
              <a:spLocks noChangeArrowheads="1"/>
            </p:cNvSpPr>
            <p:nvPr/>
          </p:nvSpPr>
          <p:spPr bwMode="auto">
            <a:xfrm>
              <a:off x="1830" y="2112"/>
              <a:ext cx="570" cy="306"/>
            </a:xfrm>
            <a:prstGeom prst="rect">
              <a:avLst/>
            </a:prstGeom>
            <a:solidFill>
              <a:srgbClr val="99FFCC"/>
            </a:solidFill>
            <a:ln w="9525">
              <a:solidFill>
                <a:schemeClr val="tx1"/>
              </a:solidFill>
              <a:miter lim="800000"/>
              <a:headEnd/>
              <a:tailEnd/>
            </a:ln>
            <a:effectLst/>
          </p:spPr>
          <p:txBody>
            <a:bodyPr wrap="none">
              <a:spAutoFit/>
            </a:bodyPr>
            <a:lstStyle/>
            <a:p>
              <a:pPr>
                <a:lnSpc>
                  <a:spcPct val="90000"/>
                </a:lnSpc>
              </a:pPr>
              <a:r>
                <a:rPr lang="en-US" altLang="zh-CN" sz="2800" b="1">
                  <a:solidFill>
                    <a:srgbClr val="003366"/>
                  </a:solidFill>
                </a:rPr>
                <a:t>   3   </a:t>
              </a:r>
              <a:endParaRPr lang="en-US" altLang="zh-CN" sz="2800">
                <a:solidFill>
                  <a:srgbClr val="003366"/>
                </a:solidFill>
              </a:endParaRPr>
            </a:p>
          </p:txBody>
        </p:sp>
        <p:sp>
          <p:nvSpPr>
            <p:cNvPr id="193546" name="Line 10"/>
            <p:cNvSpPr>
              <a:spLocks noChangeShapeType="1"/>
            </p:cNvSpPr>
            <p:nvPr/>
          </p:nvSpPr>
          <p:spPr bwMode="auto">
            <a:xfrm>
              <a:off x="2016" y="2112"/>
              <a:ext cx="0" cy="306"/>
            </a:xfrm>
            <a:prstGeom prst="line">
              <a:avLst/>
            </a:prstGeom>
            <a:noFill/>
            <a:ln w="9525">
              <a:solidFill>
                <a:schemeClr val="tx1"/>
              </a:solidFill>
              <a:miter lim="800000"/>
              <a:headEnd/>
              <a:tailEnd/>
            </a:ln>
            <a:effectLst/>
          </p:spPr>
          <p:txBody>
            <a:bodyPr wrap="none" anchor="ctr"/>
            <a:lstStyle/>
            <a:p>
              <a:endParaRPr lang="zh-CN" altLang="en-US"/>
            </a:p>
          </p:txBody>
        </p:sp>
        <p:sp>
          <p:nvSpPr>
            <p:cNvPr id="193547" name="Line 11"/>
            <p:cNvSpPr>
              <a:spLocks noChangeShapeType="1"/>
            </p:cNvSpPr>
            <p:nvPr/>
          </p:nvSpPr>
          <p:spPr bwMode="auto">
            <a:xfrm>
              <a:off x="2208" y="2112"/>
              <a:ext cx="0" cy="306"/>
            </a:xfrm>
            <a:prstGeom prst="line">
              <a:avLst/>
            </a:prstGeom>
            <a:noFill/>
            <a:ln w="9525">
              <a:solidFill>
                <a:schemeClr val="tx1"/>
              </a:solidFill>
              <a:miter lim="800000"/>
              <a:headEnd/>
              <a:tailEnd/>
            </a:ln>
            <a:effectLst/>
          </p:spPr>
          <p:txBody>
            <a:bodyPr wrap="none" anchor="ctr"/>
            <a:lstStyle/>
            <a:p>
              <a:endParaRPr lang="zh-CN" altLang="en-US"/>
            </a:p>
          </p:txBody>
        </p:sp>
      </p:grpSp>
      <p:grpSp>
        <p:nvGrpSpPr>
          <p:cNvPr id="4" name="Group 12"/>
          <p:cNvGrpSpPr>
            <a:grpSpLocks/>
          </p:cNvGrpSpPr>
          <p:nvPr/>
        </p:nvGrpSpPr>
        <p:grpSpPr bwMode="auto">
          <a:xfrm>
            <a:off x="2819400" y="4400550"/>
            <a:ext cx="904875" cy="485775"/>
            <a:chOff x="1830" y="2112"/>
            <a:chExt cx="570" cy="306"/>
          </a:xfrm>
        </p:grpSpPr>
        <p:sp>
          <p:nvSpPr>
            <p:cNvPr id="193549" name="Text Box 13"/>
            <p:cNvSpPr txBox="1">
              <a:spLocks noChangeArrowheads="1"/>
            </p:cNvSpPr>
            <p:nvPr/>
          </p:nvSpPr>
          <p:spPr bwMode="auto">
            <a:xfrm>
              <a:off x="1830" y="2112"/>
              <a:ext cx="570" cy="306"/>
            </a:xfrm>
            <a:prstGeom prst="rect">
              <a:avLst/>
            </a:prstGeom>
            <a:solidFill>
              <a:srgbClr val="99FFCC"/>
            </a:solidFill>
            <a:ln w="9525">
              <a:solidFill>
                <a:schemeClr val="tx1"/>
              </a:solidFill>
              <a:miter lim="800000"/>
              <a:headEnd/>
              <a:tailEnd/>
            </a:ln>
            <a:effectLst/>
          </p:spPr>
          <p:txBody>
            <a:bodyPr wrap="none">
              <a:spAutoFit/>
            </a:bodyPr>
            <a:lstStyle/>
            <a:p>
              <a:pPr>
                <a:lnSpc>
                  <a:spcPct val="90000"/>
                </a:lnSpc>
              </a:pPr>
              <a:r>
                <a:rPr lang="en-US" altLang="zh-CN" sz="2800" b="1">
                  <a:solidFill>
                    <a:srgbClr val="003366"/>
                  </a:solidFill>
                </a:rPr>
                <a:t>   1   </a:t>
              </a:r>
              <a:endParaRPr lang="en-US" altLang="zh-CN" sz="2800">
                <a:solidFill>
                  <a:srgbClr val="003366"/>
                </a:solidFill>
              </a:endParaRPr>
            </a:p>
          </p:txBody>
        </p:sp>
        <p:sp>
          <p:nvSpPr>
            <p:cNvPr id="193550" name="Line 14"/>
            <p:cNvSpPr>
              <a:spLocks noChangeShapeType="1"/>
            </p:cNvSpPr>
            <p:nvPr/>
          </p:nvSpPr>
          <p:spPr bwMode="auto">
            <a:xfrm>
              <a:off x="2016" y="2112"/>
              <a:ext cx="0" cy="306"/>
            </a:xfrm>
            <a:prstGeom prst="line">
              <a:avLst/>
            </a:prstGeom>
            <a:noFill/>
            <a:ln w="9525">
              <a:solidFill>
                <a:schemeClr val="tx1"/>
              </a:solidFill>
              <a:miter lim="800000"/>
              <a:headEnd/>
              <a:tailEnd/>
            </a:ln>
            <a:effectLst/>
          </p:spPr>
          <p:txBody>
            <a:bodyPr wrap="none" anchor="ctr"/>
            <a:lstStyle/>
            <a:p>
              <a:endParaRPr lang="zh-CN" altLang="en-US"/>
            </a:p>
          </p:txBody>
        </p:sp>
        <p:sp>
          <p:nvSpPr>
            <p:cNvPr id="193551" name="Line 15"/>
            <p:cNvSpPr>
              <a:spLocks noChangeShapeType="1"/>
            </p:cNvSpPr>
            <p:nvPr/>
          </p:nvSpPr>
          <p:spPr bwMode="auto">
            <a:xfrm>
              <a:off x="2208" y="2112"/>
              <a:ext cx="0" cy="306"/>
            </a:xfrm>
            <a:prstGeom prst="line">
              <a:avLst/>
            </a:prstGeom>
            <a:noFill/>
            <a:ln w="9525">
              <a:solidFill>
                <a:schemeClr val="tx1"/>
              </a:solidFill>
              <a:miter lim="800000"/>
              <a:headEnd/>
              <a:tailEnd/>
            </a:ln>
            <a:effectLst/>
          </p:spPr>
          <p:txBody>
            <a:bodyPr wrap="none" anchor="ctr"/>
            <a:lstStyle/>
            <a:p>
              <a:endParaRPr lang="zh-CN" altLang="en-US"/>
            </a:p>
          </p:txBody>
        </p:sp>
      </p:grpSp>
      <p:grpSp>
        <p:nvGrpSpPr>
          <p:cNvPr id="5" name="Group 16"/>
          <p:cNvGrpSpPr>
            <a:grpSpLocks/>
          </p:cNvGrpSpPr>
          <p:nvPr/>
        </p:nvGrpSpPr>
        <p:grpSpPr bwMode="auto">
          <a:xfrm>
            <a:off x="4048125" y="4400550"/>
            <a:ext cx="904875" cy="485775"/>
            <a:chOff x="1830" y="2112"/>
            <a:chExt cx="570" cy="306"/>
          </a:xfrm>
        </p:grpSpPr>
        <p:sp>
          <p:nvSpPr>
            <p:cNvPr id="193553" name="Text Box 17"/>
            <p:cNvSpPr txBox="1">
              <a:spLocks noChangeArrowheads="1"/>
            </p:cNvSpPr>
            <p:nvPr/>
          </p:nvSpPr>
          <p:spPr bwMode="auto">
            <a:xfrm>
              <a:off x="1830" y="2112"/>
              <a:ext cx="570" cy="306"/>
            </a:xfrm>
            <a:prstGeom prst="rect">
              <a:avLst/>
            </a:prstGeom>
            <a:solidFill>
              <a:srgbClr val="99FFCC"/>
            </a:solidFill>
            <a:ln w="9525">
              <a:solidFill>
                <a:schemeClr val="tx1"/>
              </a:solidFill>
              <a:miter lim="800000"/>
              <a:headEnd/>
              <a:tailEnd/>
            </a:ln>
            <a:effectLst/>
          </p:spPr>
          <p:txBody>
            <a:bodyPr wrap="none">
              <a:spAutoFit/>
            </a:bodyPr>
            <a:lstStyle/>
            <a:p>
              <a:pPr>
                <a:lnSpc>
                  <a:spcPct val="90000"/>
                </a:lnSpc>
              </a:pPr>
              <a:r>
                <a:rPr lang="en-US" altLang="zh-CN" sz="2800" b="1">
                  <a:solidFill>
                    <a:srgbClr val="003366"/>
                  </a:solidFill>
                </a:rPr>
                <a:t>   2   </a:t>
              </a:r>
              <a:endParaRPr lang="en-US" altLang="zh-CN" sz="2800">
                <a:solidFill>
                  <a:srgbClr val="003366"/>
                </a:solidFill>
              </a:endParaRPr>
            </a:p>
          </p:txBody>
        </p:sp>
        <p:sp>
          <p:nvSpPr>
            <p:cNvPr id="193554" name="Line 18"/>
            <p:cNvSpPr>
              <a:spLocks noChangeShapeType="1"/>
            </p:cNvSpPr>
            <p:nvPr/>
          </p:nvSpPr>
          <p:spPr bwMode="auto">
            <a:xfrm>
              <a:off x="2016" y="2112"/>
              <a:ext cx="0" cy="306"/>
            </a:xfrm>
            <a:prstGeom prst="line">
              <a:avLst/>
            </a:prstGeom>
            <a:noFill/>
            <a:ln w="9525">
              <a:solidFill>
                <a:schemeClr val="tx1"/>
              </a:solidFill>
              <a:miter lim="800000"/>
              <a:headEnd/>
              <a:tailEnd/>
            </a:ln>
            <a:effectLst/>
          </p:spPr>
          <p:txBody>
            <a:bodyPr wrap="none" anchor="ctr"/>
            <a:lstStyle/>
            <a:p>
              <a:endParaRPr lang="zh-CN" altLang="en-US"/>
            </a:p>
          </p:txBody>
        </p:sp>
        <p:sp>
          <p:nvSpPr>
            <p:cNvPr id="193555" name="Line 19"/>
            <p:cNvSpPr>
              <a:spLocks noChangeShapeType="1"/>
            </p:cNvSpPr>
            <p:nvPr/>
          </p:nvSpPr>
          <p:spPr bwMode="auto">
            <a:xfrm>
              <a:off x="2208" y="2112"/>
              <a:ext cx="0" cy="306"/>
            </a:xfrm>
            <a:prstGeom prst="line">
              <a:avLst/>
            </a:prstGeom>
            <a:noFill/>
            <a:ln w="9525">
              <a:solidFill>
                <a:schemeClr val="tx1"/>
              </a:solidFill>
              <a:miter lim="800000"/>
              <a:headEnd/>
              <a:tailEnd/>
            </a:ln>
            <a:effectLst/>
          </p:spPr>
          <p:txBody>
            <a:bodyPr wrap="none" anchor="ctr"/>
            <a:lstStyle/>
            <a:p>
              <a:endParaRPr lang="zh-CN" altLang="en-US"/>
            </a:p>
          </p:txBody>
        </p:sp>
      </p:grpSp>
      <p:grpSp>
        <p:nvGrpSpPr>
          <p:cNvPr id="6" name="Group 20"/>
          <p:cNvGrpSpPr>
            <a:grpSpLocks/>
          </p:cNvGrpSpPr>
          <p:nvPr/>
        </p:nvGrpSpPr>
        <p:grpSpPr bwMode="auto">
          <a:xfrm>
            <a:off x="5334000" y="4400550"/>
            <a:ext cx="904875" cy="485775"/>
            <a:chOff x="1830" y="2112"/>
            <a:chExt cx="570" cy="306"/>
          </a:xfrm>
        </p:grpSpPr>
        <p:sp>
          <p:nvSpPr>
            <p:cNvPr id="193557" name="Text Box 21"/>
            <p:cNvSpPr txBox="1">
              <a:spLocks noChangeArrowheads="1"/>
            </p:cNvSpPr>
            <p:nvPr/>
          </p:nvSpPr>
          <p:spPr bwMode="auto">
            <a:xfrm>
              <a:off x="1830" y="2112"/>
              <a:ext cx="570" cy="306"/>
            </a:xfrm>
            <a:prstGeom prst="rect">
              <a:avLst/>
            </a:prstGeom>
            <a:solidFill>
              <a:srgbClr val="99FFCC"/>
            </a:solidFill>
            <a:ln w="9525">
              <a:solidFill>
                <a:schemeClr val="tx1"/>
              </a:solidFill>
              <a:miter lim="800000"/>
              <a:headEnd/>
              <a:tailEnd/>
            </a:ln>
            <a:effectLst/>
          </p:spPr>
          <p:txBody>
            <a:bodyPr wrap="none">
              <a:spAutoFit/>
            </a:bodyPr>
            <a:lstStyle/>
            <a:p>
              <a:pPr>
                <a:lnSpc>
                  <a:spcPct val="90000"/>
                </a:lnSpc>
              </a:pPr>
              <a:r>
                <a:rPr lang="en-US" altLang="zh-CN" sz="2800" b="1">
                  <a:solidFill>
                    <a:srgbClr val="003366"/>
                  </a:solidFill>
                </a:rPr>
                <a:t>   4   </a:t>
              </a:r>
              <a:endParaRPr lang="en-US" altLang="zh-CN" sz="2800">
                <a:solidFill>
                  <a:srgbClr val="003366"/>
                </a:solidFill>
              </a:endParaRPr>
            </a:p>
          </p:txBody>
        </p:sp>
        <p:sp>
          <p:nvSpPr>
            <p:cNvPr id="193558" name="Line 22"/>
            <p:cNvSpPr>
              <a:spLocks noChangeShapeType="1"/>
            </p:cNvSpPr>
            <p:nvPr/>
          </p:nvSpPr>
          <p:spPr bwMode="auto">
            <a:xfrm>
              <a:off x="2016" y="2112"/>
              <a:ext cx="0" cy="306"/>
            </a:xfrm>
            <a:prstGeom prst="line">
              <a:avLst/>
            </a:prstGeom>
            <a:noFill/>
            <a:ln w="9525">
              <a:solidFill>
                <a:schemeClr val="tx1"/>
              </a:solidFill>
              <a:miter lim="800000"/>
              <a:headEnd/>
              <a:tailEnd/>
            </a:ln>
            <a:effectLst/>
          </p:spPr>
          <p:txBody>
            <a:bodyPr wrap="none" anchor="ctr"/>
            <a:lstStyle/>
            <a:p>
              <a:endParaRPr lang="zh-CN" altLang="en-US"/>
            </a:p>
          </p:txBody>
        </p:sp>
        <p:sp>
          <p:nvSpPr>
            <p:cNvPr id="193559" name="Line 23"/>
            <p:cNvSpPr>
              <a:spLocks noChangeShapeType="1"/>
            </p:cNvSpPr>
            <p:nvPr/>
          </p:nvSpPr>
          <p:spPr bwMode="auto">
            <a:xfrm>
              <a:off x="2208" y="2112"/>
              <a:ext cx="0" cy="306"/>
            </a:xfrm>
            <a:prstGeom prst="line">
              <a:avLst/>
            </a:prstGeom>
            <a:noFill/>
            <a:ln w="9525">
              <a:solidFill>
                <a:schemeClr val="tx1"/>
              </a:solidFill>
              <a:miter lim="800000"/>
              <a:headEnd/>
              <a:tailEnd/>
            </a:ln>
            <a:effectLst/>
          </p:spPr>
          <p:txBody>
            <a:bodyPr wrap="none" anchor="ctr"/>
            <a:lstStyle/>
            <a:p>
              <a:endParaRPr lang="zh-CN" altLang="en-US"/>
            </a:p>
          </p:txBody>
        </p:sp>
      </p:grpSp>
      <p:grpSp>
        <p:nvGrpSpPr>
          <p:cNvPr id="7" name="Group 24"/>
          <p:cNvGrpSpPr>
            <a:grpSpLocks/>
          </p:cNvGrpSpPr>
          <p:nvPr/>
        </p:nvGrpSpPr>
        <p:grpSpPr bwMode="auto">
          <a:xfrm>
            <a:off x="6562725" y="4400550"/>
            <a:ext cx="904875" cy="485775"/>
            <a:chOff x="1830" y="2112"/>
            <a:chExt cx="570" cy="306"/>
          </a:xfrm>
        </p:grpSpPr>
        <p:sp>
          <p:nvSpPr>
            <p:cNvPr id="193561" name="Text Box 25"/>
            <p:cNvSpPr txBox="1">
              <a:spLocks noChangeArrowheads="1"/>
            </p:cNvSpPr>
            <p:nvPr/>
          </p:nvSpPr>
          <p:spPr bwMode="auto">
            <a:xfrm>
              <a:off x="1830" y="2112"/>
              <a:ext cx="570" cy="306"/>
            </a:xfrm>
            <a:prstGeom prst="rect">
              <a:avLst/>
            </a:prstGeom>
            <a:solidFill>
              <a:srgbClr val="99FFCC"/>
            </a:solidFill>
            <a:ln w="9525">
              <a:solidFill>
                <a:schemeClr val="tx1"/>
              </a:solidFill>
              <a:miter lim="800000"/>
              <a:headEnd/>
              <a:tailEnd/>
            </a:ln>
            <a:effectLst/>
          </p:spPr>
          <p:txBody>
            <a:bodyPr wrap="none">
              <a:spAutoFit/>
            </a:bodyPr>
            <a:lstStyle/>
            <a:p>
              <a:pPr>
                <a:lnSpc>
                  <a:spcPct val="90000"/>
                </a:lnSpc>
              </a:pPr>
              <a:r>
                <a:rPr lang="en-US" altLang="zh-CN" sz="2800" b="1">
                  <a:solidFill>
                    <a:srgbClr val="003366"/>
                  </a:solidFill>
                </a:rPr>
                <a:t>   7   </a:t>
              </a:r>
              <a:endParaRPr lang="en-US" altLang="zh-CN" sz="2800">
                <a:solidFill>
                  <a:srgbClr val="003366"/>
                </a:solidFill>
              </a:endParaRPr>
            </a:p>
          </p:txBody>
        </p:sp>
        <p:sp>
          <p:nvSpPr>
            <p:cNvPr id="193562" name="Line 26"/>
            <p:cNvSpPr>
              <a:spLocks noChangeShapeType="1"/>
            </p:cNvSpPr>
            <p:nvPr/>
          </p:nvSpPr>
          <p:spPr bwMode="auto">
            <a:xfrm>
              <a:off x="2016" y="2112"/>
              <a:ext cx="0" cy="306"/>
            </a:xfrm>
            <a:prstGeom prst="line">
              <a:avLst/>
            </a:prstGeom>
            <a:noFill/>
            <a:ln w="9525">
              <a:solidFill>
                <a:schemeClr val="tx1"/>
              </a:solidFill>
              <a:miter lim="800000"/>
              <a:headEnd/>
              <a:tailEnd/>
            </a:ln>
            <a:effectLst/>
          </p:spPr>
          <p:txBody>
            <a:bodyPr wrap="none" anchor="ctr"/>
            <a:lstStyle/>
            <a:p>
              <a:endParaRPr lang="zh-CN" altLang="en-US"/>
            </a:p>
          </p:txBody>
        </p:sp>
        <p:sp>
          <p:nvSpPr>
            <p:cNvPr id="193563" name="Line 27"/>
            <p:cNvSpPr>
              <a:spLocks noChangeShapeType="1"/>
            </p:cNvSpPr>
            <p:nvPr/>
          </p:nvSpPr>
          <p:spPr bwMode="auto">
            <a:xfrm>
              <a:off x="2208" y="2112"/>
              <a:ext cx="0" cy="306"/>
            </a:xfrm>
            <a:prstGeom prst="line">
              <a:avLst/>
            </a:prstGeom>
            <a:noFill/>
            <a:ln w="9525">
              <a:solidFill>
                <a:schemeClr val="tx1"/>
              </a:solidFill>
              <a:miter lim="800000"/>
              <a:headEnd/>
              <a:tailEnd/>
            </a:ln>
            <a:effectLst/>
          </p:spPr>
          <p:txBody>
            <a:bodyPr wrap="none" anchor="ctr"/>
            <a:lstStyle/>
            <a:p>
              <a:endParaRPr lang="zh-CN" altLang="en-US"/>
            </a:p>
          </p:txBody>
        </p:sp>
      </p:grpSp>
      <p:grpSp>
        <p:nvGrpSpPr>
          <p:cNvPr id="8" name="Group 28"/>
          <p:cNvGrpSpPr>
            <a:grpSpLocks/>
          </p:cNvGrpSpPr>
          <p:nvPr/>
        </p:nvGrpSpPr>
        <p:grpSpPr bwMode="auto">
          <a:xfrm>
            <a:off x="7772400" y="4400550"/>
            <a:ext cx="904875" cy="485775"/>
            <a:chOff x="1830" y="2112"/>
            <a:chExt cx="570" cy="306"/>
          </a:xfrm>
        </p:grpSpPr>
        <p:sp>
          <p:nvSpPr>
            <p:cNvPr id="193565" name="Text Box 29"/>
            <p:cNvSpPr txBox="1">
              <a:spLocks noChangeArrowheads="1"/>
            </p:cNvSpPr>
            <p:nvPr/>
          </p:nvSpPr>
          <p:spPr bwMode="auto">
            <a:xfrm>
              <a:off x="1830" y="2112"/>
              <a:ext cx="570" cy="306"/>
            </a:xfrm>
            <a:prstGeom prst="rect">
              <a:avLst/>
            </a:prstGeom>
            <a:solidFill>
              <a:srgbClr val="99FFCC"/>
            </a:solidFill>
            <a:ln w="9525">
              <a:solidFill>
                <a:schemeClr val="tx1"/>
              </a:solidFill>
              <a:miter lim="800000"/>
              <a:headEnd/>
              <a:tailEnd/>
            </a:ln>
            <a:effectLst/>
          </p:spPr>
          <p:txBody>
            <a:bodyPr wrap="none">
              <a:spAutoFit/>
            </a:bodyPr>
            <a:lstStyle/>
            <a:p>
              <a:pPr>
                <a:lnSpc>
                  <a:spcPct val="90000"/>
                </a:lnSpc>
              </a:pPr>
              <a:r>
                <a:rPr lang="en-US" altLang="zh-CN" sz="2800" b="1">
                  <a:solidFill>
                    <a:srgbClr val="003366"/>
                  </a:solidFill>
                </a:rPr>
                <a:t>   5   </a:t>
              </a:r>
              <a:endParaRPr lang="en-US" altLang="zh-CN" sz="2800">
                <a:solidFill>
                  <a:srgbClr val="003366"/>
                </a:solidFill>
              </a:endParaRPr>
            </a:p>
          </p:txBody>
        </p:sp>
        <p:sp>
          <p:nvSpPr>
            <p:cNvPr id="193566" name="Line 30"/>
            <p:cNvSpPr>
              <a:spLocks noChangeShapeType="1"/>
            </p:cNvSpPr>
            <p:nvPr/>
          </p:nvSpPr>
          <p:spPr bwMode="auto">
            <a:xfrm>
              <a:off x="2016" y="2112"/>
              <a:ext cx="0" cy="306"/>
            </a:xfrm>
            <a:prstGeom prst="line">
              <a:avLst/>
            </a:prstGeom>
            <a:noFill/>
            <a:ln w="9525">
              <a:solidFill>
                <a:schemeClr val="tx1"/>
              </a:solidFill>
              <a:miter lim="800000"/>
              <a:headEnd/>
              <a:tailEnd/>
            </a:ln>
            <a:effectLst/>
          </p:spPr>
          <p:txBody>
            <a:bodyPr wrap="none" anchor="ctr"/>
            <a:lstStyle/>
            <a:p>
              <a:endParaRPr lang="zh-CN" altLang="en-US"/>
            </a:p>
          </p:txBody>
        </p:sp>
        <p:sp>
          <p:nvSpPr>
            <p:cNvPr id="193567" name="Line 31"/>
            <p:cNvSpPr>
              <a:spLocks noChangeShapeType="1"/>
            </p:cNvSpPr>
            <p:nvPr/>
          </p:nvSpPr>
          <p:spPr bwMode="auto">
            <a:xfrm>
              <a:off x="2208" y="2112"/>
              <a:ext cx="0" cy="306"/>
            </a:xfrm>
            <a:prstGeom prst="line">
              <a:avLst/>
            </a:prstGeom>
            <a:noFill/>
            <a:ln w="9525">
              <a:solidFill>
                <a:schemeClr val="tx1"/>
              </a:solidFill>
              <a:miter lim="800000"/>
              <a:headEnd/>
              <a:tailEnd/>
            </a:ln>
            <a:effectLst/>
          </p:spPr>
          <p:txBody>
            <a:bodyPr wrap="none" anchor="ctr"/>
            <a:lstStyle/>
            <a:p>
              <a:endParaRPr lang="zh-CN" altLang="en-US"/>
            </a:p>
          </p:txBody>
        </p:sp>
      </p:grpSp>
      <p:sp>
        <p:nvSpPr>
          <p:cNvPr id="193568" name="Text Box 32"/>
          <p:cNvSpPr txBox="1">
            <a:spLocks noChangeArrowheads="1"/>
          </p:cNvSpPr>
          <p:nvPr/>
        </p:nvSpPr>
        <p:spPr bwMode="auto">
          <a:xfrm>
            <a:off x="298450" y="228600"/>
            <a:ext cx="4502150" cy="1165225"/>
          </a:xfrm>
          <a:prstGeom prst="rect">
            <a:avLst/>
          </a:prstGeom>
          <a:noFill/>
          <a:ln w="12700" cap="sq">
            <a:noFill/>
            <a:miter lim="800000"/>
            <a:headEnd type="none" w="sm" len="sm"/>
            <a:tailEnd type="none" w="sm" len="sm"/>
          </a:ln>
          <a:effectLst/>
        </p:spPr>
        <p:txBody>
          <a:bodyPr>
            <a:spAutoFit/>
          </a:bodyPr>
          <a:lstStyle/>
          <a:p>
            <a:pPr>
              <a:lnSpc>
                <a:spcPct val="110000"/>
              </a:lnSpc>
            </a:pPr>
            <a:r>
              <a:rPr lang="zh-CN" altLang="en-US" sz="3200" b="1">
                <a:solidFill>
                  <a:srgbClr val="000082"/>
                </a:solidFill>
                <a:ea typeface="楷体_GB2312" pitchFamily="49" charset="-122"/>
              </a:rPr>
              <a:t>例</a:t>
            </a:r>
            <a:r>
              <a:rPr lang="en-US" altLang="zh-CN" sz="3200" b="1">
                <a:solidFill>
                  <a:srgbClr val="000082"/>
                </a:solidFill>
                <a:ea typeface="楷体_GB2312" pitchFamily="49" charset="-122"/>
              </a:rPr>
              <a:t>:</a:t>
            </a:r>
            <a:r>
              <a:rPr lang="zh-CN" altLang="en-US" sz="3200" b="1">
                <a:solidFill>
                  <a:srgbClr val="000082"/>
                </a:solidFill>
                <a:ea typeface="楷体_GB2312" pitchFamily="49" charset="-122"/>
              </a:rPr>
              <a:t>求图中顶点 </a:t>
            </a:r>
            <a:r>
              <a:rPr lang="en-US" altLang="zh-CN" sz="3200" b="1">
                <a:solidFill>
                  <a:srgbClr val="000082"/>
                </a:solidFill>
                <a:ea typeface="楷体_GB2312" pitchFamily="49" charset="-122"/>
              </a:rPr>
              <a:t>3 </a:t>
            </a:r>
            <a:r>
              <a:rPr lang="zh-CN" altLang="en-US" sz="3200" b="1">
                <a:solidFill>
                  <a:srgbClr val="000082"/>
                </a:solidFill>
                <a:ea typeface="楷体_GB2312" pitchFamily="49" charset="-122"/>
              </a:rPr>
              <a:t>至 </a:t>
            </a:r>
            <a:r>
              <a:rPr lang="en-US" altLang="zh-CN" sz="3200" b="1">
                <a:solidFill>
                  <a:srgbClr val="000082"/>
                </a:solidFill>
                <a:ea typeface="楷体_GB2312" pitchFamily="49" charset="-122"/>
              </a:rPr>
              <a:t>5 </a:t>
            </a:r>
            <a:r>
              <a:rPr lang="zh-CN" altLang="en-US" sz="3200" b="1">
                <a:solidFill>
                  <a:srgbClr val="000082"/>
                </a:solidFill>
                <a:ea typeface="楷体_GB2312" pitchFamily="49" charset="-122"/>
              </a:rPr>
              <a:t>的一条长度最短的路径。</a:t>
            </a:r>
          </a:p>
        </p:txBody>
      </p:sp>
      <p:sp>
        <p:nvSpPr>
          <p:cNvPr id="193569" name="Line 33"/>
          <p:cNvSpPr>
            <a:spLocks noChangeShapeType="1"/>
          </p:cNvSpPr>
          <p:nvPr/>
        </p:nvSpPr>
        <p:spPr bwMode="auto">
          <a:xfrm>
            <a:off x="6019800" y="457200"/>
            <a:ext cx="1524000" cy="0"/>
          </a:xfrm>
          <a:prstGeom prst="line">
            <a:avLst/>
          </a:prstGeom>
          <a:noFill/>
          <a:ln w="28575" cap="sq">
            <a:solidFill>
              <a:schemeClr val="tx2"/>
            </a:solidFill>
            <a:round/>
            <a:headEnd type="none" w="sm" len="sm"/>
            <a:tailEnd type="none" w="sm" len="sm"/>
          </a:ln>
          <a:effectLst/>
        </p:spPr>
        <p:txBody>
          <a:bodyPr wrap="none" anchor="ctr"/>
          <a:lstStyle/>
          <a:p>
            <a:endParaRPr lang="zh-CN" altLang="en-US"/>
          </a:p>
        </p:txBody>
      </p:sp>
      <p:sp>
        <p:nvSpPr>
          <p:cNvPr id="193570" name="Line 34"/>
          <p:cNvSpPr>
            <a:spLocks noChangeShapeType="1"/>
          </p:cNvSpPr>
          <p:nvPr/>
        </p:nvSpPr>
        <p:spPr bwMode="auto">
          <a:xfrm flipH="1">
            <a:off x="7010400" y="609600"/>
            <a:ext cx="533400" cy="457200"/>
          </a:xfrm>
          <a:prstGeom prst="line">
            <a:avLst/>
          </a:prstGeom>
          <a:noFill/>
          <a:ln w="28575" cap="sq">
            <a:solidFill>
              <a:schemeClr val="tx2"/>
            </a:solidFill>
            <a:round/>
            <a:headEnd type="none" w="sm" len="sm"/>
            <a:tailEnd type="none" w="sm" len="sm"/>
          </a:ln>
          <a:effectLst/>
        </p:spPr>
        <p:txBody>
          <a:bodyPr wrap="none" anchor="ctr"/>
          <a:lstStyle/>
          <a:p>
            <a:endParaRPr lang="zh-CN" altLang="en-US"/>
          </a:p>
        </p:txBody>
      </p:sp>
      <p:sp>
        <p:nvSpPr>
          <p:cNvPr id="193571" name="Line 35"/>
          <p:cNvSpPr>
            <a:spLocks noChangeShapeType="1"/>
          </p:cNvSpPr>
          <p:nvPr/>
        </p:nvSpPr>
        <p:spPr bwMode="auto">
          <a:xfrm>
            <a:off x="5943600" y="609600"/>
            <a:ext cx="762000" cy="457200"/>
          </a:xfrm>
          <a:prstGeom prst="line">
            <a:avLst/>
          </a:prstGeom>
          <a:noFill/>
          <a:ln w="38100" cap="sq">
            <a:solidFill>
              <a:srgbClr val="800000"/>
            </a:solidFill>
            <a:round/>
            <a:headEnd type="none" w="sm" len="sm"/>
            <a:tailEnd type="none" w="sm" len="sm"/>
          </a:ln>
          <a:effectLst/>
        </p:spPr>
        <p:txBody>
          <a:bodyPr wrap="none" anchor="ctr"/>
          <a:lstStyle/>
          <a:p>
            <a:endParaRPr lang="zh-CN" altLang="en-US"/>
          </a:p>
        </p:txBody>
      </p:sp>
      <p:sp>
        <p:nvSpPr>
          <p:cNvPr id="193572" name="Line 36"/>
          <p:cNvSpPr>
            <a:spLocks noChangeShapeType="1"/>
          </p:cNvSpPr>
          <p:nvPr/>
        </p:nvSpPr>
        <p:spPr bwMode="auto">
          <a:xfrm flipH="1">
            <a:off x="5715000" y="1219200"/>
            <a:ext cx="990600" cy="533400"/>
          </a:xfrm>
          <a:prstGeom prst="line">
            <a:avLst/>
          </a:prstGeom>
          <a:noFill/>
          <a:ln w="38100" cap="sq">
            <a:solidFill>
              <a:srgbClr val="800000"/>
            </a:solidFill>
            <a:round/>
            <a:headEnd type="none" w="sm" len="sm"/>
            <a:tailEnd type="none" w="sm" len="sm"/>
          </a:ln>
          <a:effectLst/>
        </p:spPr>
        <p:txBody>
          <a:bodyPr wrap="none" anchor="ctr"/>
          <a:lstStyle/>
          <a:p>
            <a:endParaRPr lang="zh-CN" altLang="en-US"/>
          </a:p>
        </p:txBody>
      </p:sp>
      <p:sp>
        <p:nvSpPr>
          <p:cNvPr id="193573" name="Line 37"/>
          <p:cNvSpPr>
            <a:spLocks noChangeShapeType="1"/>
          </p:cNvSpPr>
          <p:nvPr/>
        </p:nvSpPr>
        <p:spPr bwMode="auto">
          <a:xfrm>
            <a:off x="7010400" y="1295400"/>
            <a:ext cx="838200" cy="457200"/>
          </a:xfrm>
          <a:prstGeom prst="line">
            <a:avLst/>
          </a:prstGeom>
          <a:noFill/>
          <a:ln w="28575" cap="sq">
            <a:solidFill>
              <a:schemeClr val="tx2"/>
            </a:solidFill>
            <a:round/>
            <a:headEnd type="none" w="sm" len="sm"/>
            <a:tailEnd type="none" w="sm" len="sm"/>
          </a:ln>
          <a:effectLst/>
        </p:spPr>
        <p:txBody>
          <a:bodyPr wrap="none" anchor="ctr"/>
          <a:lstStyle/>
          <a:p>
            <a:endParaRPr lang="zh-CN" altLang="en-US"/>
          </a:p>
        </p:txBody>
      </p:sp>
      <p:sp>
        <p:nvSpPr>
          <p:cNvPr id="193574" name="Line 38"/>
          <p:cNvSpPr>
            <a:spLocks noChangeShapeType="1"/>
          </p:cNvSpPr>
          <p:nvPr/>
        </p:nvSpPr>
        <p:spPr bwMode="auto">
          <a:xfrm flipH="1">
            <a:off x="7467600" y="1905000"/>
            <a:ext cx="381000" cy="457200"/>
          </a:xfrm>
          <a:prstGeom prst="line">
            <a:avLst/>
          </a:prstGeom>
          <a:noFill/>
          <a:ln w="28575" cap="sq">
            <a:solidFill>
              <a:schemeClr val="tx2"/>
            </a:solidFill>
            <a:round/>
            <a:headEnd type="none" w="sm" len="sm"/>
            <a:tailEnd type="none" w="sm" len="sm"/>
          </a:ln>
          <a:effectLst/>
        </p:spPr>
        <p:txBody>
          <a:bodyPr wrap="none" anchor="ctr"/>
          <a:lstStyle/>
          <a:p>
            <a:endParaRPr lang="zh-CN" altLang="en-US"/>
          </a:p>
        </p:txBody>
      </p:sp>
      <p:sp>
        <p:nvSpPr>
          <p:cNvPr id="193575" name="Line 39"/>
          <p:cNvSpPr>
            <a:spLocks noChangeShapeType="1"/>
          </p:cNvSpPr>
          <p:nvPr/>
        </p:nvSpPr>
        <p:spPr bwMode="auto">
          <a:xfrm>
            <a:off x="8191500" y="1943100"/>
            <a:ext cx="304800" cy="381000"/>
          </a:xfrm>
          <a:prstGeom prst="line">
            <a:avLst/>
          </a:prstGeom>
          <a:noFill/>
          <a:ln w="28575" cap="sq">
            <a:solidFill>
              <a:schemeClr val="tx2"/>
            </a:solidFill>
            <a:round/>
            <a:headEnd type="none" w="sm" len="sm"/>
            <a:tailEnd type="none" w="sm" len="sm"/>
          </a:ln>
          <a:effectLst/>
        </p:spPr>
        <p:txBody>
          <a:bodyPr wrap="none" anchor="ctr"/>
          <a:lstStyle/>
          <a:p>
            <a:endParaRPr lang="zh-CN" altLang="en-US"/>
          </a:p>
        </p:txBody>
      </p:sp>
      <p:sp>
        <p:nvSpPr>
          <p:cNvPr id="193576" name="Line 40"/>
          <p:cNvSpPr>
            <a:spLocks noChangeShapeType="1"/>
          </p:cNvSpPr>
          <p:nvPr/>
        </p:nvSpPr>
        <p:spPr bwMode="auto">
          <a:xfrm flipH="1">
            <a:off x="4953000" y="1981200"/>
            <a:ext cx="457200" cy="381000"/>
          </a:xfrm>
          <a:prstGeom prst="line">
            <a:avLst/>
          </a:prstGeom>
          <a:noFill/>
          <a:ln w="38100" cap="sq">
            <a:solidFill>
              <a:srgbClr val="800000"/>
            </a:solidFill>
            <a:round/>
            <a:headEnd type="none" w="sm" len="sm"/>
            <a:tailEnd type="none" w="sm" len="sm"/>
          </a:ln>
          <a:effectLst/>
        </p:spPr>
        <p:txBody>
          <a:bodyPr wrap="none" anchor="ctr"/>
          <a:lstStyle/>
          <a:p>
            <a:endParaRPr lang="zh-CN" altLang="en-US"/>
          </a:p>
        </p:txBody>
      </p:sp>
      <p:sp>
        <p:nvSpPr>
          <p:cNvPr id="193577" name="Line 41"/>
          <p:cNvSpPr>
            <a:spLocks noChangeShapeType="1"/>
          </p:cNvSpPr>
          <p:nvPr/>
        </p:nvSpPr>
        <p:spPr bwMode="auto">
          <a:xfrm>
            <a:off x="5029200" y="2514600"/>
            <a:ext cx="990600" cy="0"/>
          </a:xfrm>
          <a:prstGeom prst="line">
            <a:avLst/>
          </a:prstGeom>
          <a:noFill/>
          <a:ln w="28575" cap="sq">
            <a:solidFill>
              <a:schemeClr val="tx2"/>
            </a:solidFill>
            <a:round/>
            <a:headEnd type="none" w="sm" len="sm"/>
            <a:tailEnd type="none" w="sm" len="sm"/>
          </a:ln>
          <a:effectLst/>
        </p:spPr>
        <p:txBody>
          <a:bodyPr wrap="none" anchor="ctr"/>
          <a:lstStyle/>
          <a:p>
            <a:endParaRPr lang="zh-CN" altLang="en-US"/>
          </a:p>
        </p:txBody>
      </p:sp>
      <p:sp>
        <p:nvSpPr>
          <p:cNvPr id="193578" name="Line 42"/>
          <p:cNvSpPr>
            <a:spLocks noChangeShapeType="1"/>
          </p:cNvSpPr>
          <p:nvPr/>
        </p:nvSpPr>
        <p:spPr bwMode="auto">
          <a:xfrm>
            <a:off x="7543800" y="2514600"/>
            <a:ext cx="914400" cy="0"/>
          </a:xfrm>
          <a:prstGeom prst="line">
            <a:avLst/>
          </a:prstGeom>
          <a:noFill/>
          <a:ln w="28575" cap="sq">
            <a:solidFill>
              <a:schemeClr val="tx2"/>
            </a:solidFill>
            <a:round/>
            <a:headEnd type="none" w="sm" len="sm"/>
            <a:tailEnd type="none" w="sm" len="sm"/>
          </a:ln>
          <a:effectLst/>
        </p:spPr>
        <p:txBody>
          <a:bodyPr wrap="none" anchor="ctr"/>
          <a:lstStyle/>
          <a:p>
            <a:endParaRPr lang="zh-CN" altLang="en-US"/>
          </a:p>
        </p:txBody>
      </p:sp>
      <p:sp>
        <p:nvSpPr>
          <p:cNvPr id="193579" name="Text Box 43"/>
          <p:cNvSpPr txBox="1">
            <a:spLocks noChangeArrowheads="1"/>
          </p:cNvSpPr>
          <p:nvPr/>
        </p:nvSpPr>
        <p:spPr bwMode="auto">
          <a:xfrm>
            <a:off x="533400" y="1943100"/>
            <a:ext cx="3352800" cy="1409700"/>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3600" b="1">
                <a:solidFill>
                  <a:srgbClr val="000082"/>
                </a:solidFill>
                <a:ea typeface="楷体_GB2312" pitchFamily="49" charset="-122"/>
              </a:rPr>
              <a:t>链队列的状态如下所示</a:t>
            </a:r>
            <a:r>
              <a:rPr lang="en-US" altLang="zh-CN" sz="3600" b="1">
                <a:solidFill>
                  <a:srgbClr val="000082"/>
                </a:solidFill>
                <a:ea typeface="楷体_GB2312" pitchFamily="49" charset="-122"/>
              </a:rPr>
              <a:t>:</a:t>
            </a:r>
            <a:endParaRPr lang="en-US" altLang="zh-CN" sz="3600" b="1">
              <a:ea typeface="楷体_GB2312" pitchFamily="49" charset="-122"/>
            </a:endParaRPr>
          </a:p>
        </p:txBody>
      </p:sp>
      <p:grpSp>
        <p:nvGrpSpPr>
          <p:cNvPr id="9" name="Group 44"/>
          <p:cNvGrpSpPr>
            <a:grpSpLocks/>
          </p:cNvGrpSpPr>
          <p:nvPr/>
        </p:nvGrpSpPr>
        <p:grpSpPr bwMode="auto">
          <a:xfrm>
            <a:off x="685800" y="4648200"/>
            <a:ext cx="1066800" cy="1143000"/>
            <a:chOff x="432" y="2928"/>
            <a:chExt cx="672" cy="720"/>
          </a:xfrm>
        </p:grpSpPr>
        <p:sp>
          <p:nvSpPr>
            <p:cNvPr id="193581" name="Line 45"/>
            <p:cNvSpPr>
              <a:spLocks noChangeShapeType="1"/>
            </p:cNvSpPr>
            <p:nvPr/>
          </p:nvSpPr>
          <p:spPr bwMode="auto">
            <a:xfrm>
              <a:off x="1104" y="2928"/>
              <a:ext cx="0" cy="72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93582" name="Line 46"/>
            <p:cNvSpPr>
              <a:spLocks noChangeShapeType="1"/>
            </p:cNvSpPr>
            <p:nvPr/>
          </p:nvSpPr>
          <p:spPr bwMode="auto">
            <a:xfrm flipH="1">
              <a:off x="432" y="3648"/>
              <a:ext cx="672" cy="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93583" name="Line 47"/>
            <p:cNvSpPr>
              <a:spLocks noChangeShapeType="1"/>
            </p:cNvSpPr>
            <p:nvPr/>
          </p:nvSpPr>
          <p:spPr bwMode="auto">
            <a:xfrm flipV="1">
              <a:off x="432" y="3072"/>
              <a:ext cx="0" cy="576"/>
            </a:xfrm>
            <a:prstGeom prst="line">
              <a:avLst/>
            </a:prstGeom>
            <a:noFill/>
            <a:ln w="28575" cap="sq">
              <a:solidFill>
                <a:schemeClr val="tx1"/>
              </a:solidFill>
              <a:round/>
              <a:headEnd type="none" w="sm" len="sm"/>
              <a:tailEnd type="stealth" w="med" len="lg"/>
            </a:ln>
            <a:effectLst/>
          </p:spPr>
          <p:txBody>
            <a:bodyPr wrap="none" anchor="ctr"/>
            <a:lstStyle/>
            <a:p>
              <a:endParaRPr lang="zh-CN" altLang="en-US"/>
            </a:p>
          </p:txBody>
        </p:sp>
      </p:grpSp>
      <p:sp>
        <p:nvSpPr>
          <p:cNvPr id="193584" name="Line 48"/>
          <p:cNvSpPr>
            <a:spLocks noChangeShapeType="1"/>
          </p:cNvSpPr>
          <p:nvPr/>
        </p:nvSpPr>
        <p:spPr bwMode="auto">
          <a:xfrm>
            <a:off x="5686425" y="1943100"/>
            <a:ext cx="304800" cy="381000"/>
          </a:xfrm>
          <a:prstGeom prst="line">
            <a:avLst/>
          </a:prstGeom>
          <a:noFill/>
          <a:ln w="28575" cap="sq">
            <a:solidFill>
              <a:schemeClr val="tx2"/>
            </a:solidFill>
            <a:round/>
            <a:headEnd type="none" w="sm" len="sm"/>
            <a:tailEnd type="none" w="sm" len="sm"/>
          </a:ln>
          <a:effectLst/>
        </p:spPr>
        <p:txBody>
          <a:bodyPr wrap="none" anchor="ctr"/>
          <a:lstStyle/>
          <a:p>
            <a:endParaRPr lang="zh-CN" altLang="en-US"/>
          </a:p>
        </p:txBody>
      </p:sp>
      <p:sp>
        <p:nvSpPr>
          <p:cNvPr id="193585" name="Line 49"/>
          <p:cNvSpPr>
            <a:spLocks noChangeShapeType="1"/>
          </p:cNvSpPr>
          <p:nvPr/>
        </p:nvSpPr>
        <p:spPr bwMode="auto">
          <a:xfrm>
            <a:off x="1143000" y="4648200"/>
            <a:ext cx="457200" cy="1588"/>
          </a:xfrm>
          <a:prstGeom prst="line">
            <a:avLst/>
          </a:prstGeom>
          <a:noFill/>
          <a:ln w="28575" cap="sq">
            <a:solidFill>
              <a:schemeClr val="tx1"/>
            </a:solidFill>
            <a:round/>
            <a:headEnd type="none" w="sm" len="sm"/>
            <a:tailEnd type="triangle" w="sm" len="sm"/>
          </a:ln>
          <a:effectLst/>
        </p:spPr>
        <p:txBody>
          <a:bodyPr wrap="none" anchor="ctr"/>
          <a:lstStyle/>
          <a:p>
            <a:endParaRPr lang="zh-CN" altLang="en-US"/>
          </a:p>
        </p:txBody>
      </p:sp>
      <p:sp>
        <p:nvSpPr>
          <p:cNvPr id="193586" name="Line 50"/>
          <p:cNvSpPr>
            <a:spLocks noChangeShapeType="1"/>
          </p:cNvSpPr>
          <p:nvPr/>
        </p:nvSpPr>
        <p:spPr bwMode="auto">
          <a:xfrm>
            <a:off x="2362200" y="4648200"/>
            <a:ext cx="457200" cy="0"/>
          </a:xfrm>
          <a:prstGeom prst="line">
            <a:avLst/>
          </a:prstGeom>
          <a:noFill/>
          <a:ln w="28575" cap="sq">
            <a:solidFill>
              <a:schemeClr val="tx1"/>
            </a:solidFill>
            <a:round/>
            <a:headEnd type="none" w="sm" len="sm"/>
            <a:tailEnd type="triangle" w="sm" len="sm"/>
          </a:ln>
          <a:effectLst/>
        </p:spPr>
        <p:txBody>
          <a:bodyPr wrap="none" anchor="ctr"/>
          <a:lstStyle/>
          <a:p>
            <a:endParaRPr lang="zh-CN" altLang="en-US"/>
          </a:p>
        </p:txBody>
      </p:sp>
      <p:sp>
        <p:nvSpPr>
          <p:cNvPr id="193587" name="Line 51"/>
          <p:cNvSpPr>
            <a:spLocks noChangeShapeType="1"/>
          </p:cNvSpPr>
          <p:nvPr/>
        </p:nvSpPr>
        <p:spPr bwMode="auto">
          <a:xfrm>
            <a:off x="3581400" y="4648200"/>
            <a:ext cx="457200" cy="0"/>
          </a:xfrm>
          <a:prstGeom prst="line">
            <a:avLst/>
          </a:prstGeom>
          <a:noFill/>
          <a:ln w="28575" cap="sq">
            <a:solidFill>
              <a:schemeClr val="tx1"/>
            </a:solidFill>
            <a:round/>
            <a:headEnd type="none" w="sm" len="sm"/>
            <a:tailEnd type="triangle" w="sm" len="sm"/>
          </a:ln>
          <a:effectLst/>
        </p:spPr>
        <p:txBody>
          <a:bodyPr wrap="none" anchor="ctr"/>
          <a:lstStyle/>
          <a:p>
            <a:endParaRPr lang="zh-CN" altLang="en-US"/>
          </a:p>
        </p:txBody>
      </p:sp>
      <p:sp>
        <p:nvSpPr>
          <p:cNvPr id="193588" name="Line 52"/>
          <p:cNvSpPr>
            <a:spLocks noChangeShapeType="1"/>
          </p:cNvSpPr>
          <p:nvPr/>
        </p:nvSpPr>
        <p:spPr bwMode="auto">
          <a:xfrm>
            <a:off x="4800600" y="4648200"/>
            <a:ext cx="533400" cy="0"/>
          </a:xfrm>
          <a:prstGeom prst="line">
            <a:avLst/>
          </a:prstGeom>
          <a:noFill/>
          <a:ln w="28575" cap="sq">
            <a:solidFill>
              <a:schemeClr val="tx1"/>
            </a:solidFill>
            <a:round/>
            <a:headEnd type="none" w="sm" len="sm"/>
            <a:tailEnd type="triangle" w="sm" len="sm"/>
          </a:ln>
          <a:effectLst/>
        </p:spPr>
        <p:txBody>
          <a:bodyPr wrap="none" anchor="ctr"/>
          <a:lstStyle/>
          <a:p>
            <a:endParaRPr lang="zh-CN" altLang="en-US"/>
          </a:p>
        </p:txBody>
      </p:sp>
      <p:sp>
        <p:nvSpPr>
          <p:cNvPr id="193589" name="Line 53"/>
          <p:cNvSpPr>
            <a:spLocks noChangeShapeType="1"/>
          </p:cNvSpPr>
          <p:nvPr/>
        </p:nvSpPr>
        <p:spPr bwMode="auto">
          <a:xfrm>
            <a:off x="6096000" y="4648200"/>
            <a:ext cx="457200" cy="0"/>
          </a:xfrm>
          <a:prstGeom prst="line">
            <a:avLst/>
          </a:prstGeom>
          <a:noFill/>
          <a:ln w="28575" cap="sq">
            <a:solidFill>
              <a:schemeClr val="tx1"/>
            </a:solidFill>
            <a:round/>
            <a:headEnd type="none" w="sm" len="sm"/>
            <a:tailEnd type="triangle" w="sm" len="sm"/>
          </a:ln>
          <a:effectLst/>
        </p:spPr>
        <p:txBody>
          <a:bodyPr wrap="none" anchor="ctr"/>
          <a:lstStyle/>
          <a:p>
            <a:endParaRPr lang="zh-CN" altLang="en-US"/>
          </a:p>
        </p:txBody>
      </p:sp>
      <p:sp>
        <p:nvSpPr>
          <p:cNvPr id="193590" name="Line 54"/>
          <p:cNvSpPr>
            <a:spLocks noChangeShapeType="1"/>
          </p:cNvSpPr>
          <p:nvPr/>
        </p:nvSpPr>
        <p:spPr bwMode="auto">
          <a:xfrm>
            <a:off x="7315200" y="4648200"/>
            <a:ext cx="457200" cy="0"/>
          </a:xfrm>
          <a:prstGeom prst="line">
            <a:avLst/>
          </a:prstGeom>
          <a:noFill/>
          <a:ln w="28575" cap="sq">
            <a:solidFill>
              <a:schemeClr val="tx1"/>
            </a:solidFill>
            <a:round/>
            <a:headEnd type="none" w="sm" len="sm"/>
            <a:tailEnd type="triangle" w="sm" len="sm"/>
          </a:ln>
          <a:effectLst/>
        </p:spPr>
        <p:txBody>
          <a:bodyPr wrap="none" anchor="ctr"/>
          <a:lstStyle/>
          <a:p>
            <a:endParaRPr lang="zh-CN" altLang="en-US"/>
          </a:p>
        </p:txBody>
      </p:sp>
      <p:sp>
        <p:nvSpPr>
          <p:cNvPr id="193591" name="Oval 55"/>
          <p:cNvSpPr>
            <a:spLocks noChangeArrowheads="1"/>
          </p:cNvSpPr>
          <p:nvPr/>
        </p:nvSpPr>
        <p:spPr bwMode="auto">
          <a:xfrm>
            <a:off x="5638800" y="304800"/>
            <a:ext cx="381000" cy="381000"/>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200" b="1">
                <a:solidFill>
                  <a:schemeClr val="tx2"/>
                </a:solidFill>
              </a:rPr>
              <a:t>3</a:t>
            </a:r>
            <a:endParaRPr lang="en-US" altLang="zh-CN"/>
          </a:p>
        </p:txBody>
      </p:sp>
      <p:sp>
        <p:nvSpPr>
          <p:cNvPr id="193592" name="Oval 56"/>
          <p:cNvSpPr>
            <a:spLocks noChangeArrowheads="1"/>
          </p:cNvSpPr>
          <p:nvPr/>
        </p:nvSpPr>
        <p:spPr bwMode="auto">
          <a:xfrm>
            <a:off x="7543800" y="304800"/>
            <a:ext cx="381000" cy="381000"/>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200" b="1">
                <a:solidFill>
                  <a:schemeClr val="tx2"/>
                </a:solidFill>
              </a:rPr>
              <a:t>2</a:t>
            </a:r>
            <a:endParaRPr lang="en-US" altLang="zh-CN"/>
          </a:p>
        </p:txBody>
      </p:sp>
      <p:sp>
        <p:nvSpPr>
          <p:cNvPr id="193593" name="Oval 57"/>
          <p:cNvSpPr>
            <a:spLocks noChangeArrowheads="1"/>
          </p:cNvSpPr>
          <p:nvPr/>
        </p:nvSpPr>
        <p:spPr bwMode="auto">
          <a:xfrm>
            <a:off x="6629400" y="990600"/>
            <a:ext cx="381000" cy="381000"/>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200" b="1">
                <a:solidFill>
                  <a:schemeClr val="tx2"/>
                </a:solidFill>
              </a:rPr>
              <a:t>1</a:t>
            </a:r>
            <a:endParaRPr lang="en-US" altLang="zh-CN"/>
          </a:p>
        </p:txBody>
      </p:sp>
      <p:sp>
        <p:nvSpPr>
          <p:cNvPr id="193594" name="Oval 58"/>
          <p:cNvSpPr>
            <a:spLocks noChangeArrowheads="1"/>
          </p:cNvSpPr>
          <p:nvPr/>
        </p:nvSpPr>
        <p:spPr bwMode="auto">
          <a:xfrm>
            <a:off x="5334000" y="1600200"/>
            <a:ext cx="381000" cy="381000"/>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200" b="1">
                <a:solidFill>
                  <a:schemeClr val="tx2"/>
                </a:solidFill>
              </a:rPr>
              <a:t>4</a:t>
            </a:r>
            <a:endParaRPr lang="en-US" altLang="zh-CN"/>
          </a:p>
        </p:txBody>
      </p:sp>
      <p:sp>
        <p:nvSpPr>
          <p:cNvPr id="193595" name="Oval 59"/>
          <p:cNvSpPr>
            <a:spLocks noChangeArrowheads="1"/>
          </p:cNvSpPr>
          <p:nvPr/>
        </p:nvSpPr>
        <p:spPr bwMode="auto">
          <a:xfrm>
            <a:off x="7848600" y="1600200"/>
            <a:ext cx="381000" cy="381000"/>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200" b="1">
                <a:solidFill>
                  <a:schemeClr val="tx2"/>
                </a:solidFill>
              </a:rPr>
              <a:t>7</a:t>
            </a:r>
            <a:endParaRPr lang="en-US" altLang="zh-CN"/>
          </a:p>
        </p:txBody>
      </p:sp>
      <p:sp>
        <p:nvSpPr>
          <p:cNvPr id="193596" name="Oval 60"/>
          <p:cNvSpPr>
            <a:spLocks noChangeArrowheads="1"/>
          </p:cNvSpPr>
          <p:nvPr/>
        </p:nvSpPr>
        <p:spPr bwMode="auto">
          <a:xfrm>
            <a:off x="4648200" y="2286000"/>
            <a:ext cx="381000" cy="381000"/>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200" b="1">
                <a:solidFill>
                  <a:schemeClr val="tx2"/>
                </a:solidFill>
              </a:rPr>
              <a:t>5</a:t>
            </a:r>
            <a:endParaRPr lang="en-US" altLang="zh-CN"/>
          </a:p>
        </p:txBody>
      </p:sp>
      <p:sp>
        <p:nvSpPr>
          <p:cNvPr id="193597" name="Oval 61"/>
          <p:cNvSpPr>
            <a:spLocks noChangeArrowheads="1"/>
          </p:cNvSpPr>
          <p:nvPr/>
        </p:nvSpPr>
        <p:spPr bwMode="auto">
          <a:xfrm>
            <a:off x="5943600" y="2286000"/>
            <a:ext cx="381000" cy="381000"/>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200" b="1">
                <a:solidFill>
                  <a:schemeClr val="tx2"/>
                </a:solidFill>
              </a:rPr>
              <a:t>6</a:t>
            </a:r>
            <a:endParaRPr lang="en-US" altLang="zh-CN"/>
          </a:p>
        </p:txBody>
      </p:sp>
      <p:sp>
        <p:nvSpPr>
          <p:cNvPr id="193598" name="Oval 62"/>
          <p:cNvSpPr>
            <a:spLocks noChangeArrowheads="1"/>
          </p:cNvSpPr>
          <p:nvPr/>
        </p:nvSpPr>
        <p:spPr bwMode="auto">
          <a:xfrm>
            <a:off x="7162800" y="2286000"/>
            <a:ext cx="381000" cy="381000"/>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200" b="1">
                <a:solidFill>
                  <a:schemeClr val="tx2"/>
                </a:solidFill>
              </a:rPr>
              <a:t>8</a:t>
            </a:r>
            <a:endParaRPr lang="en-US" altLang="zh-CN"/>
          </a:p>
        </p:txBody>
      </p:sp>
      <p:sp>
        <p:nvSpPr>
          <p:cNvPr id="193599" name="Oval 63"/>
          <p:cNvSpPr>
            <a:spLocks noChangeArrowheads="1"/>
          </p:cNvSpPr>
          <p:nvPr/>
        </p:nvSpPr>
        <p:spPr bwMode="auto">
          <a:xfrm>
            <a:off x="8458200" y="2286000"/>
            <a:ext cx="381000" cy="381000"/>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200" b="1">
                <a:solidFill>
                  <a:schemeClr val="tx2"/>
                </a:solidFill>
              </a:rPr>
              <a:t>9</a:t>
            </a:r>
            <a:endParaRPr lang="en-US" altLang="zh-CN"/>
          </a:p>
        </p:txBody>
      </p:sp>
      <p:grpSp>
        <p:nvGrpSpPr>
          <p:cNvPr id="10" name="Group 64"/>
          <p:cNvGrpSpPr>
            <a:grpSpLocks/>
          </p:cNvGrpSpPr>
          <p:nvPr/>
        </p:nvGrpSpPr>
        <p:grpSpPr bwMode="auto">
          <a:xfrm>
            <a:off x="3124200" y="4648200"/>
            <a:ext cx="3581400" cy="1905000"/>
            <a:chOff x="1968" y="2928"/>
            <a:chExt cx="2256" cy="1200"/>
          </a:xfrm>
        </p:grpSpPr>
        <p:sp>
          <p:nvSpPr>
            <p:cNvPr id="193601" name="Line 65"/>
            <p:cNvSpPr>
              <a:spLocks noChangeShapeType="1"/>
            </p:cNvSpPr>
            <p:nvPr/>
          </p:nvSpPr>
          <p:spPr bwMode="auto">
            <a:xfrm>
              <a:off x="4224" y="2928"/>
              <a:ext cx="0" cy="12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93602" name="Line 66"/>
            <p:cNvSpPr>
              <a:spLocks noChangeShapeType="1"/>
            </p:cNvSpPr>
            <p:nvPr/>
          </p:nvSpPr>
          <p:spPr bwMode="auto">
            <a:xfrm flipH="1">
              <a:off x="1968" y="4128"/>
              <a:ext cx="2256" cy="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93603" name="Line 67"/>
            <p:cNvSpPr>
              <a:spLocks noChangeShapeType="1"/>
            </p:cNvSpPr>
            <p:nvPr/>
          </p:nvSpPr>
          <p:spPr bwMode="auto">
            <a:xfrm flipV="1">
              <a:off x="1968" y="3072"/>
              <a:ext cx="0" cy="1056"/>
            </a:xfrm>
            <a:prstGeom prst="line">
              <a:avLst/>
            </a:prstGeom>
            <a:noFill/>
            <a:ln w="28575" cap="sq">
              <a:solidFill>
                <a:schemeClr val="tx1"/>
              </a:solidFill>
              <a:round/>
              <a:headEnd type="none" w="sm" len="sm"/>
              <a:tailEnd type="stealth" w="med" len="lg"/>
            </a:ln>
            <a:effectLst/>
          </p:spPr>
          <p:txBody>
            <a:bodyPr wrap="none" anchor="ctr"/>
            <a:lstStyle/>
            <a:p>
              <a:endParaRPr lang="zh-CN" altLang="en-US"/>
            </a:p>
          </p:txBody>
        </p:sp>
      </p:grpSp>
      <p:grpSp>
        <p:nvGrpSpPr>
          <p:cNvPr id="11" name="Group 68"/>
          <p:cNvGrpSpPr>
            <a:grpSpLocks/>
          </p:cNvGrpSpPr>
          <p:nvPr/>
        </p:nvGrpSpPr>
        <p:grpSpPr bwMode="auto">
          <a:xfrm>
            <a:off x="1905000" y="4648200"/>
            <a:ext cx="2286000" cy="1143000"/>
            <a:chOff x="1200" y="2928"/>
            <a:chExt cx="1440" cy="720"/>
          </a:xfrm>
        </p:grpSpPr>
        <p:sp>
          <p:nvSpPr>
            <p:cNvPr id="193605" name="Line 69"/>
            <p:cNvSpPr>
              <a:spLocks noChangeShapeType="1"/>
            </p:cNvSpPr>
            <p:nvPr/>
          </p:nvSpPr>
          <p:spPr bwMode="auto">
            <a:xfrm>
              <a:off x="2640" y="2928"/>
              <a:ext cx="0" cy="72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93606" name="Line 70"/>
            <p:cNvSpPr>
              <a:spLocks noChangeShapeType="1"/>
            </p:cNvSpPr>
            <p:nvPr/>
          </p:nvSpPr>
          <p:spPr bwMode="auto">
            <a:xfrm flipH="1">
              <a:off x="1200" y="3648"/>
              <a:ext cx="1440" cy="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93607" name="Line 71"/>
            <p:cNvSpPr>
              <a:spLocks noChangeShapeType="1"/>
            </p:cNvSpPr>
            <p:nvPr/>
          </p:nvSpPr>
          <p:spPr bwMode="auto">
            <a:xfrm flipV="1">
              <a:off x="1200" y="3072"/>
              <a:ext cx="0" cy="576"/>
            </a:xfrm>
            <a:prstGeom prst="line">
              <a:avLst/>
            </a:prstGeom>
            <a:noFill/>
            <a:ln w="28575" cap="sq">
              <a:solidFill>
                <a:schemeClr val="tx1"/>
              </a:solidFill>
              <a:round/>
              <a:headEnd type="none" w="sm" len="sm"/>
              <a:tailEnd type="stealth" w="med" len="lg"/>
            </a:ln>
            <a:effectLst/>
          </p:spPr>
          <p:txBody>
            <a:bodyPr wrap="none" anchor="ctr"/>
            <a:lstStyle/>
            <a:p>
              <a:endParaRPr lang="zh-CN" altLang="en-US"/>
            </a:p>
          </p:txBody>
        </p:sp>
      </p:grpSp>
      <p:grpSp>
        <p:nvGrpSpPr>
          <p:cNvPr id="12" name="Group 72"/>
          <p:cNvGrpSpPr>
            <a:grpSpLocks/>
          </p:cNvGrpSpPr>
          <p:nvPr/>
        </p:nvGrpSpPr>
        <p:grpSpPr bwMode="auto">
          <a:xfrm>
            <a:off x="3124200" y="4648200"/>
            <a:ext cx="2362200" cy="1524000"/>
            <a:chOff x="1968" y="2928"/>
            <a:chExt cx="1488" cy="960"/>
          </a:xfrm>
        </p:grpSpPr>
        <p:sp>
          <p:nvSpPr>
            <p:cNvPr id="193609" name="Line 73"/>
            <p:cNvSpPr>
              <a:spLocks noChangeShapeType="1"/>
            </p:cNvSpPr>
            <p:nvPr/>
          </p:nvSpPr>
          <p:spPr bwMode="auto">
            <a:xfrm flipV="1">
              <a:off x="1968" y="3072"/>
              <a:ext cx="0" cy="816"/>
            </a:xfrm>
            <a:prstGeom prst="line">
              <a:avLst/>
            </a:prstGeom>
            <a:noFill/>
            <a:ln w="38100" cap="sq">
              <a:solidFill>
                <a:srgbClr val="FF0000"/>
              </a:solidFill>
              <a:round/>
              <a:headEnd type="none" w="sm" len="sm"/>
              <a:tailEnd type="stealth" w="med" len="lg"/>
            </a:ln>
            <a:effectLst/>
          </p:spPr>
          <p:txBody>
            <a:bodyPr wrap="none" anchor="ctr"/>
            <a:lstStyle/>
            <a:p>
              <a:endParaRPr lang="zh-CN" altLang="en-US"/>
            </a:p>
          </p:txBody>
        </p:sp>
        <p:sp>
          <p:nvSpPr>
            <p:cNvPr id="193610" name="Line 74"/>
            <p:cNvSpPr>
              <a:spLocks noChangeShapeType="1"/>
            </p:cNvSpPr>
            <p:nvPr/>
          </p:nvSpPr>
          <p:spPr bwMode="auto">
            <a:xfrm>
              <a:off x="3456" y="2928"/>
              <a:ext cx="0" cy="96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93611" name="Line 75"/>
            <p:cNvSpPr>
              <a:spLocks noChangeShapeType="1"/>
            </p:cNvSpPr>
            <p:nvPr/>
          </p:nvSpPr>
          <p:spPr bwMode="auto">
            <a:xfrm flipH="1">
              <a:off x="1968" y="3888"/>
              <a:ext cx="1488" cy="0"/>
            </a:xfrm>
            <a:prstGeom prst="line">
              <a:avLst/>
            </a:prstGeom>
            <a:noFill/>
            <a:ln w="38100" cap="sq">
              <a:solidFill>
                <a:srgbClr val="FF0000"/>
              </a:solidFill>
              <a:round/>
              <a:headEnd type="none" w="sm" len="sm"/>
              <a:tailEnd type="none" w="med" len="lg"/>
            </a:ln>
            <a:effectLst/>
          </p:spPr>
          <p:txBody>
            <a:bodyPr wrap="none" anchor="ctr"/>
            <a:lstStyle/>
            <a:p>
              <a:endParaRPr lang="zh-CN" altLang="en-US"/>
            </a:p>
          </p:txBody>
        </p:sp>
      </p:grpSp>
      <p:grpSp>
        <p:nvGrpSpPr>
          <p:cNvPr id="13" name="Group 76"/>
          <p:cNvGrpSpPr>
            <a:grpSpLocks/>
          </p:cNvGrpSpPr>
          <p:nvPr/>
        </p:nvGrpSpPr>
        <p:grpSpPr bwMode="auto">
          <a:xfrm>
            <a:off x="1905000" y="4648200"/>
            <a:ext cx="1066800" cy="685800"/>
            <a:chOff x="1200" y="2928"/>
            <a:chExt cx="672" cy="432"/>
          </a:xfrm>
        </p:grpSpPr>
        <p:sp>
          <p:nvSpPr>
            <p:cNvPr id="193613" name="Line 77"/>
            <p:cNvSpPr>
              <a:spLocks noChangeShapeType="1"/>
            </p:cNvSpPr>
            <p:nvPr/>
          </p:nvSpPr>
          <p:spPr bwMode="auto">
            <a:xfrm flipV="1">
              <a:off x="1200" y="3072"/>
              <a:ext cx="0" cy="288"/>
            </a:xfrm>
            <a:prstGeom prst="line">
              <a:avLst/>
            </a:prstGeom>
            <a:noFill/>
            <a:ln w="38100" cap="sq">
              <a:solidFill>
                <a:srgbClr val="FF0000"/>
              </a:solidFill>
              <a:round/>
              <a:headEnd type="none" w="sm" len="sm"/>
              <a:tailEnd type="stealth" w="med" len="lg"/>
            </a:ln>
            <a:effectLst/>
          </p:spPr>
          <p:txBody>
            <a:bodyPr wrap="none" anchor="ctr"/>
            <a:lstStyle/>
            <a:p>
              <a:endParaRPr lang="zh-CN" altLang="en-US"/>
            </a:p>
          </p:txBody>
        </p:sp>
        <p:sp>
          <p:nvSpPr>
            <p:cNvPr id="193614" name="Line 78"/>
            <p:cNvSpPr>
              <a:spLocks noChangeShapeType="1"/>
            </p:cNvSpPr>
            <p:nvPr/>
          </p:nvSpPr>
          <p:spPr bwMode="auto">
            <a:xfrm>
              <a:off x="1872" y="2928"/>
              <a:ext cx="0" cy="432"/>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93615" name="Line 79"/>
            <p:cNvSpPr>
              <a:spLocks noChangeShapeType="1"/>
            </p:cNvSpPr>
            <p:nvPr/>
          </p:nvSpPr>
          <p:spPr bwMode="auto">
            <a:xfrm flipH="1">
              <a:off x="1200" y="3360"/>
              <a:ext cx="672" cy="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grpSp>
      <p:grpSp>
        <p:nvGrpSpPr>
          <p:cNvPr id="14" name="Group 80"/>
          <p:cNvGrpSpPr>
            <a:grpSpLocks/>
          </p:cNvGrpSpPr>
          <p:nvPr/>
        </p:nvGrpSpPr>
        <p:grpSpPr bwMode="auto">
          <a:xfrm>
            <a:off x="5638800" y="4648200"/>
            <a:ext cx="2286000" cy="685800"/>
            <a:chOff x="3552" y="2928"/>
            <a:chExt cx="1440" cy="432"/>
          </a:xfrm>
        </p:grpSpPr>
        <p:sp>
          <p:nvSpPr>
            <p:cNvPr id="193617" name="Line 81"/>
            <p:cNvSpPr>
              <a:spLocks noChangeShapeType="1"/>
            </p:cNvSpPr>
            <p:nvPr/>
          </p:nvSpPr>
          <p:spPr bwMode="auto">
            <a:xfrm>
              <a:off x="4992" y="2928"/>
              <a:ext cx="0" cy="432"/>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93618" name="Line 82"/>
            <p:cNvSpPr>
              <a:spLocks noChangeShapeType="1"/>
            </p:cNvSpPr>
            <p:nvPr/>
          </p:nvSpPr>
          <p:spPr bwMode="auto">
            <a:xfrm flipH="1">
              <a:off x="3552" y="3360"/>
              <a:ext cx="1440" cy="0"/>
            </a:xfrm>
            <a:prstGeom prst="line">
              <a:avLst/>
            </a:prstGeom>
            <a:noFill/>
            <a:ln w="38100" cap="sq">
              <a:solidFill>
                <a:srgbClr val="FF0000"/>
              </a:solidFill>
              <a:round/>
              <a:headEnd type="none" w="sm" len="sm"/>
              <a:tailEnd type="none" w="sm" len="sm"/>
            </a:ln>
            <a:effectLst/>
          </p:spPr>
          <p:txBody>
            <a:bodyPr wrap="none" anchor="ctr"/>
            <a:lstStyle/>
            <a:p>
              <a:endParaRPr lang="zh-CN" altLang="en-US"/>
            </a:p>
          </p:txBody>
        </p:sp>
        <p:sp>
          <p:nvSpPr>
            <p:cNvPr id="193619" name="Line 83"/>
            <p:cNvSpPr>
              <a:spLocks noChangeShapeType="1"/>
            </p:cNvSpPr>
            <p:nvPr/>
          </p:nvSpPr>
          <p:spPr bwMode="auto">
            <a:xfrm flipV="1">
              <a:off x="3552" y="3072"/>
              <a:ext cx="0" cy="288"/>
            </a:xfrm>
            <a:prstGeom prst="line">
              <a:avLst/>
            </a:prstGeom>
            <a:noFill/>
            <a:ln w="38100" cap="sq">
              <a:solidFill>
                <a:srgbClr val="FF0000"/>
              </a:solidFill>
              <a:round/>
              <a:headEnd type="none" w="sm" len="sm"/>
              <a:tailEnd type="stealth" w="med" len="lg"/>
            </a:ln>
            <a:effectLst/>
          </p:spPr>
          <p:txBody>
            <a:bodyPr wrap="none" anchor="ctr"/>
            <a:lstStyle/>
            <a:p>
              <a:endParaRPr lang="zh-CN" altLang="en-US"/>
            </a:p>
          </p:txBody>
        </p:sp>
      </p:grpSp>
      <p:grpSp>
        <p:nvGrpSpPr>
          <p:cNvPr id="15" name="Group 84"/>
          <p:cNvGrpSpPr>
            <a:grpSpLocks/>
          </p:cNvGrpSpPr>
          <p:nvPr/>
        </p:nvGrpSpPr>
        <p:grpSpPr bwMode="auto">
          <a:xfrm>
            <a:off x="1066800" y="3384550"/>
            <a:ext cx="1277938" cy="1016000"/>
            <a:chOff x="732" y="2144"/>
            <a:chExt cx="805" cy="640"/>
          </a:xfrm>
        </p:grpSpPr>
        <p:sp>
          <p:nvSpPr>
            <p:cNvPr id="193621" name="Text Box 85"/>
            <p:cNvSpPr txBox="1">
              <a:spLocks noChangeArrowheads="1"/>
            </p:cNvSpPr>
            <p:nvPr/>
          </p:nvSpPr>
          <p:spPr bwMode="auto">
            <a:xfrm>
              <a:off x="732" y="2144"/>
              <a:ext cx="805"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rgbClr val="3333FF"/>
                  </a:solidFill>
                </a:rPr>
                <a:t>q.front</a:t>
              </a:r>
              <a:endParaRPr lang="en-US" altLang="zh-CN" sz="3200"/>
            </a:p>
          </p:txBody>
        </p:sp>
        <p:sp>
          <p:nvSpPr>
            <p:cNvPr id="193622" name="Line 86"/>
            <p:cNvSpPr>
              <a:spLocks noChangeShapeType="1"/>
            </p:cNvSpPr>
            <p:nvPr/>
          </p:nvSpPr>
          <p:spPr bwMode="auto">
            <a:xfrm>
              <a:off x="1200" y="2448"/>
              <a:ext cx="0" cy="336"/>
            </a:xfrm>
            <a:prstGeom prst="line">
              <a:avLst/>
            </a:prstGeom>
            <a:noFill/>
            <a:ln w="38100">
              <a:solidFill>
                <a:schemeClr val="accent2"/>
              </a:solidFill>
              <a:miter lim="800000"/>
              <a:headEnd/>
              <a:tailEnd type="triangle" w="med" len="med"/>
            </a:ln>
            <a:effectLst/>
          </p:spPr>
          <p:txBody>
            <a:bodyPr wrap="none" anchor="ctr"/>
            <a:lstStyle/>
            <a:p>
              <a:endParaRPr lang="zh-CN" altLang="en-US"/>
            </a:p>
          </p:txBody>
        </p:sp>
      </p:grpSp>
      <p:grpSp>
        <p:nvGrpSpPr>
          <p:cNvPr id="16" name="Group 87"/>
          <p:cNvGrpSpPr>
            <a:grpSpLocks/>
          </p:cNvGrpSpPr>
          <p:nvPr/>
        </p:nvGrpSpPr>
        <p:grpSpPr bwMode="auto">
          <a:xfrm>
            <a:off x="1812925" y="3714750"/>
            <a:ext cx="1120775" cy="673100"/>
            <a:chOff x="4286" y="2304"/>
            <a:chExt cx="706" cy="424"/>
          </a:xfrm>
        </p:grpSpPr>
        <p:sp>
          <p:nvSpPr>
            <p:cNvPr id="193624" name="Text Box 88"/>
            <p:cNvSpPr txBox="1">
              <a:spLocks noChangeArrowheads="1"/>
            </p:cNvSpPr>
            <p:nvPr/>
          </p:nvSpPr>
          <p:spPr bwMode="auto">
            <a:xfrm>
              <a:off x="4286" y="2304"/>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rgbClr val="800080"/>
                  </a:solidFill>
                </a:rPr>
                <a:t>q.rear</a:t>
              </a:r>
              <a:endParaRPr lang="en-US" altLang="zh-CN" sz="3600">
                <a:solidFill>
                  <a:srgbClr val="800080"/>
                </a:solidFill>
              </a:endParaRPr>
            </a:p>
          </p:txBody>
        </p:sp>
        <p:sp>
          <p:nvSpPr>
            <p:cNvPr id="193625" name="Line 89"/>
            <p:cNvSpPr>
              <a:spLocks noChangeShapeType="1"/>
            </p:cNvSpPr>
            <p:nvPr/>
          </p:nvSpPr>
          <p:spPr bwMode="auto">
            <a:xfrm>
              <a:off x="4560" y="2544"/>
              <a:ext cx="0" cy="184"/>
            </a:xfrm>
            <a:prstGeom prst="line">
              <a:avLst/>
            </a:prstGeom>
            <a:noFill/>
            <a:ln w="38100">
              <a:solidFill>
                <a:srgbClr val="800080"/>
              </a:solidFill>
              <a:miter lim="800000"/>
              <a:headEnd/>
              <a:tailEnd type="triangle" w="med" len="med"/>
            </a:ln>
            <a:effectLst/>
          </p:spPr>
          <p:txBody>
            <a:bodyPr wrap="none" anchor="ctr"/>
            <a:lstStyle/>
            <a:p>
              <a:endParaRPr lang="zh-CN" altLang="en-US"/>
            </a:p>
          </p:txBody>
        </p:sp>
      </p:grpSp>
      <p:grpSp>
        <p:nvGrpSpPr>
          <p:cNvPr id="17" name="Group 90"/>
          <p:cNvGrpSpPr>
            <a:grpSpLocks/>
          </p:cNvGrpSpPr>
          <p:nvPr/>
        </p:nvGrpSpPr>
        <p:grpSpPr bwMode="auto">
          <a:xfrm>
            <a:off x="1065213" y="3384550"/>
            <a:ext cx="1277937" cy="1016000"/>
            <a:chOff x="731" y="2144"/>
            <a:chExt cx="805" cy="640"/>
          </a:xfrm>
        </p:grpSpPr>
        <p:sp>
          <p:nvSpPr>
            <p:cNvPr id="193627" name="Text Box 91"/>
            <p:cNvSpPr txBox="1">
              <a:spLocks noChangeArrowheads="1"/>
            </p:cNvSpPr>
            <p:nvPr/>
          </p:nvSpPr>
          <p:spPr bwMode="auto">
            <a:xfrm>
              <a:off x="731" y="2144"/>
              <a:ext cx="805"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chemeClr val="bg1"/>
                  </a:solidFill>
                </a:rPr>
                <a:t>q.front</a:t>
              </a:r>
            </a:p>
          </p:txBody>
        </p:sp>
        <p:sp>
          <p:nvSpPr>
            <p:cNvPr id="193628" name="Line 92"/>
            <p:cNvSpPr>
              <a:spLocks noChangeShapeType="1"/>
            </p:cNvSpPr>
            <p:nvPr/>
          </p:nvSpPr>
          <p:spPr bwMode="auto">
            <a:xfrm flipH="1">
              <a:off x="1200" y="2424"/>
              <a:ext cx="1" cy="360"/>
            </a:xfrm>
            <a:prstGeom prst="line">
              <a:avLst/>
            </a:prstGeom>
            <a:noFill/>
            <a:ln w="38100">
              <a:solidFill>
                <a:schemeClr val="bg1"/>
              </a:solidFill>
              <a:miter lim="800000"/>
              <a:headEnd/>
              <a:tailEnd type="triangle" w="med" len="med"/>
            </a:ln>
            <a:effectLst/>
          </p:spPr>
          <p:txBody>
            <a:bodyPr wrap="none" anchor="ctr"/>
            <a:lstStyle/>
            <a:p>
              <a:endParaRPr lang="zh-CN" altLang="en-US"/>
            </a:p>
          </p:txBody>
        </p:sp>
      </p:grpSp>
      <p:grpSp>
        <p:nvGrpSpPr>
          <p:cNvPr id="18" name="Group 93"/>
          <p:cNvGrpSpPr>
            <a:grpSpLocks/>
          </p:cNvGrpSpPr>
          <p:nvPr/>
        </p:nvGrpSpPr>
        <p:grpSpPr bwMode="auto">
          <a:xfrm>
            <a:off x="7991475" y="3716338"/>
            <a:ext cx="1120775" cy="673100"/>
            <a:chOff x="4286" y="2304"/>
            <a:chExt cx="706" cy="424"/>
          </a:xfrm>
        </p:grpSpPr>
        <p:sp>
          <p:nvSpPr>
            <p:cNvPr id="193630" name="Text Box 94"/>
            <p:cNvSpPr txBox="1">
              <a:spLocks noChangeArrowheads="1"/>
            </p:cNvSpPr>
            <p:nvPr/>
          </p:nvSpPr>
          <p:spPr bwMode="auto">
            <a:xfrm>
              <a:off x="4286" y="2304"/>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rgbClr val="800080"/>
                  </a:solidFill>
                </a:rPr>
                <a:t>q.rear</a:t>
              </a:r>
              <a:endParaRPr lang="en-US" altLang="zh-CN" sz="3600">
                <a:solidFill>
                  <a:srgbClr val="800080"/>
                </a:solidFill>
              </a:endParaRPr>
            </a:p>
          </p:txBody>
        </p:sp>
        <p:sp>
          <p:nvSpPr>
            <p:cNvPr id="193631" name="Line 95"/>
            <p:cNvSpPr>
              <a:spLocks noChangeShapeType="1"/>
            </p:cNvSpPr>
            <p:nvPr/>
          </p:nvSpPr>
          <p:spPr bwMode="auto">
            <a:xfrm>
              <a:off x="4560" y="2544"/>
              <a:ext cx="0" cy="184"/>
            </a:xfrm>
            <a:prstGeom prst="line">
              <a:avLst/>
            </a:prstGeom>
            <a:noFill/>
            <a:ln w="38100">
              <a:solidFill>
                <a:srgbClr val="800080"/>
              </a:solidFill>
              <a:miter lim="800000"/>
              <a:headEnd/>
              <a:tailEnd type="triangle" w="med" len="med"/>
            </a:ln>
            <a:effectLst/>
          </p:spPr>
          <p:txBody>
            <a:bodyPr wrap="none" anchor="ctr"/>
            <a:lstStyle/>
            <a:p>
              <a:endParaRPr lang="zh-CN" altLang="en-US"/>
            </a:p>
          </p:txBody>
        </p:sp>
      </p:grpSp>
      <p:grpSp>
        <p:nvGrpSpPr>
          <p:cNvPr id="19" name="Group 96"/>
          <p:cNvGrpSpPr>
            <a:grpSpLocks/>
          </p:cNvGrpSpPr>
          <p:nvPr/>
        </p:nvGrpSpPr>
        <p:grpSpPr bwMode="auto">
          <a:xfrm>
            <a:off x="1809750" y="3717925"/>
            <a:ext cx="1120775" cy="668338"/>
            <a:chOff x="1140" y="2342"/>
            <a:chExt cx="706" cy="421"/>
          </a:xfrm>
        </p:grpSpPr>
        <p:sp>
          <p:nvSpPr>
            <p:cNvPr id="193633" name="Text Box 97"/>
            <p:cNvSpPr txBox="1">
              <a:spLocks noChangeArrowheads="1"/>
            </p:cNvSpPr>
            <p:nvPr/>
          </p:nvSpPr>
          <p:spPr bwMode="auto">
            <a:xfrm>
              <a:off x="1140" y="2342"/>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chemeClr val="bg1"/>
                  </a:solidFill>
                </a:rPr>
                <a:t>q.rear</a:t>
              </a:r>
              <a:endParaRPr lang="en-US" altLang="zh-CN" sz="3600">
                <a:solidFill>
                  <a:schemeClr val="bg1"/>
                </a:solidFill>
              </a:endParaRPr>
            </a:p>
          </p:txBody>
        </p:sp>
        <p:sp>
          <p:nvSpPr>
            <p:cNvPr id="193634" name="Line 98"/>
            <p:cNvSpPr>
              <a:spLocks noChangeShapeType="1"/>
            </p:cNvSpPr>
            <p:nvPr/>
          </p:nvSpPr>
          <p:spPr bwMode="auto">
            <a:xfrm>
              <a:off x="1417" y="2579"/>
              <a:ext cx="1" cy="184"/>
            </a:xfrm>
            <a:prstGeom prst="line">
              <a:avLst/>
            </a:prstGeom>
            <a:noFill/>
            <a:ln w="38100">
              <a:solidFill>
                <a:schemeClr val="bg1"/>
              </a:solidFill>
              <a:miter lim="800000"/>
              <a:headEnd/>
              <a:tailEnd type="triangle" w="med" len="med"/>
            </a:ln>
            <a:effectLst/>
          </p:spPr>
          <p:txBody>
            <a:bodyPr wrap="none" anchor="ctr"/>
            <a:lstStyle/>
            <a:p>
              <a:endParaRPr lang="zh-CN" altLang="en-US"/>
            </a:p>
          </p:txBody>
        </p:sp>
      </p:grpSp>
      <p:grpSp>
        <p:nvGrpSpPr>
          <p:cNvPr id="20" name="Group 99"/>
          <p:cNvGrpSpPr>
            <a:grpSpLocks/>
          </p:cNvGrpSpPr>
          <p:nvPr/>
        </p:nvGrpSpPr>
        <p:grpSpPr bwMode="auto">
          <a:xfrm>
            <a:off x="3041650" y="3724275"/>
            <a:ext cx="1120775" cy="673100"/>
            <a:chOff x="4286" y="2304"/>
            <a:chExt cx="706" cy="424"/>
          </a:xfrm>
        </p:grpSpPr>
        <p:sp>
          <p:nvSpPr>
            <p:cNvPr id="193636" name="Text Box 100"/>
            <p:cNvSpPr txBox="1">
              <a:spLocks noChangeArrowheads="1"/>
            </p:cNvSpPr>
            <p:nvPr/>
          </p:nvSpPr>
          <p:spPr bwMode="auto">
            <a:xfrm>
              <a:off x="4286" y="2304"/>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rgbClr val="800080"/>
                  </a:solidFill>
                </a:rPr>
                <a:t>q.rear</a:t>
              </a:r>
              <a:endParaRPr lang="en-US" altLang="zh-CN" sz="3600">
                <a:solidFill>
                  <a:srgbClr val="800080"/>
                </a:solidFill>
              </a:endParaRPr>
            </a:p>
          </p:txBody>
        </p:sp>
        <p:sp>
          <p:nvSpPr>
            <p:cNvPr id="193637" name="Line 101"/>
            <p:cNvSpPr>
              <a:spLocks noChangeShapeType="1"/>
            </p:cNvSpPr>
            <p:nvPr/>
          </p:nvSpPr>
          <p:spPr bwMode="auto">
            <a:xfrm>
              <a:off x="4560" y="2544"/>
              <a:ext cx="0" cy="184"/>
            </a:xfrm>
            <a:prstGeom prst="line">
              <a:avLst/>
            </a:prstGeom>
            <a:noFill/>
            <a:ln w="38100">
              <a:solidFill>
                <a:srgbClr val="800080"/>
              </a:solidFill>
              <a:miter lim="800000"/>
              <a:headEnd/>
              <a:tailEnd type="triangle" w="med" len="med"/>
            </a:ln>
            <a:effectLst/>
          </p:spPr>
          <p:txBody>
            <a:bodyPr wrap="none" anchor="ctr"/>
            <a:lstStyle/>
            <a:p>
              <a:endParaRPr lang="zh-CN" altLang="en-US"/>
            </a:p>
          </p:txBody>
        </p:sp>
      </p:grpSp>
      <p:grpSp>
        <p:nvGrpSpPr>
          <p:cNvPr id="21" name="Group 102"/>
          <p:cNvGrpSpPr>
            <a:grpSpLocks/>
          </p:cNvGrpSpPr>
          <p:nvPr/>
        </p:nvGrpSpPr>
        <p:grpSpPr bwMode="auto">
          <a:xfrm>
            <a:off x="3038475" y="3724275"/>
            <a:ext cx="1120775" cy="673100"/>
            <a:chOff x="1134" y="2352"/>
            <a:chExt cx="706" cy="424"/>
          </a:xfrm>
        </p:grpSpPr>
        <p:sp>
          <p:nvSpPr>
            <p:cNvPr id="193639" name="Text Box 103"/>
            <p:cNvSpPr txBox="1">
              <a:spLocks noChangeArrowheads="1"/>
            </p:cNvSpPr>
            <p:nvPr/>
          </p:nvSpPr>
          <p:spPr bwMode="auto">
            <a:xfrm>
              <a:off x="1134" y="2352"/>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chemeClr val="bg1"/>
                  </a:solidFill>
                </a:rPr>
                <a:t>q.rear</a:t>
              </a:r>
              <a:endParaRPr lang="en-US" altLang="zh-CN" sz="3600">
                <a:solidFill>
                  <a:schemeClr val="bg1"/>
                </a:solidFill>
              </a:endParaRPr>
            </a:p>
          </p:txBody>
        </p:sp>
        <p:sp>
          <p:nvSpPr>
            <p:cNvPr id="193640" name="Line 104"/>
            <p:cNvSpPr>
              <a:spLocks noChangeShapeType="1"/>
            </p:cNvSpPr>
            <p:nvPr/>
          </p:nvSpPr>
          <p:spPr bwMode="auto">
            <a:xfrm>
              <a:off x="1408" y="2592"/>
              <a:ext cx="1" cy="184"/>
            </a:xfrm>
            <a:prstGeom prst="line">
              <a:avLst/>
            </a:prstGeom>
            <a:noFill/>
            <a:ln w="38100">
              <a:solidFill>
                <a:schemeClr val="bg1"/>
              </a:solidFill>
              <a:miter lim="800000"/>
              <a:headEnd/>
              <a:tailEnd type="triangle" w="med" len="med"/>
            </a:ln>
            <a:effectLst/>
          </p:spPr>
          <p:txBody>
            <a:bodyPr wrap="none" anchor="ctr"/>
            <a:lstStyle/>
            <a:p>
              <a:endParaRPr lang="zh-CN" altLang="en-US"/>
            </a:p>
          </p:txBody>
        </p:sp>
      </p:grpSp>
      <p:grpSp>
        <p:nvGrpSpPr>
          <p:cNvPr id="22" name="Group 105"/>
          <p:cNvGrpSpPr>
            <a:grpSpLocks/>
          </p:cNvGrpSpPr>
          <p:nvPr/>
        </p:nvGrpSpPr>
        <p:grpSpPr bwMode="auto">
          <a:xfrm>
            <a:off x="4289425" y="3724275"/>
            <a:ext cx="1120775" cy="673100"/>
            <a:chOff x="4286" y="2304"/>
            <a:chExt cx="706" cy="424"/>
          </a:xfrm>
        </p:grpSpPr>
        <p:sp>
          <p:nvSpPr>
            <p:cNvPr id="193642" name="Text Box 106"/>
            <p:cNvSpPr txBox="1">
              <a:spLocks noChangeArrowheads="1"/>
            </p:cNvSpPr>
            <p:nvPr/>
          </p:nvSpPr>
          <p:spPr bwMode="auto">
            <a:xfrm>
              <a:off x="4286" y="2304"/>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rgbClr val="800080"/>
                  </a:solidFill>
                </a:rPr>
                <a:t>q.rear</a:t>
              </a:r>
              <a:endParaRPr lang="en-US" altLang="zh-CN" sz="3600">
                <a:solidFill>
                  <a:srgbClr val="800080"/>
                </a:solidFill>
              </a:endParaRPr>
            </a:p>
          </p:txBody>
        </p:sp>
        <p:sp>
          <p:nvSpPr>
            <p:cNvPr id="193643" name="Line 107"/>
            <p:cNvSpPr>
              <a:spLocks noChangeShapeType="1"/>
            </p:cNvSpPr>
            <p:nvPr/>
          </p:nvSpPr>
          <p:spPr bwMode="auto">
            <a:xfrm>
              <a:off x="4560" y="2544"/>
              <a:ext cx="0" cy="184"/>
            </a:xfrm>
            <a:prstGeom prst="line">
              <a:avLst/>
            </a:prstGeom>
            <a:noFill/>
            <a:ln w="38100">
              <a:solidFill>
                <a:srgbClr val="800080"/>
              </a:solidFill>
              <a:miter lim="800000"/>
              <a:headEnd/>
              <a:tailEnd type="triangle" w="med" len="med"/>
            </a:ln>
            <a:effectLst/>
          </p:spPr>
          <p:txBody>
            <a:bodyPr wrap="none" anchor="ctr"/>
            <a:lstStyle/>
            <a:p>
              <a:endParaRPr lang="zh-CN" altLang="en-US"/>
            </a:p>
          </p:txBody>
        </p:sp>
      </p:grpSp>
      <p:grpSp>
        <p:nvGrpSpPr>
          <p:cNvPr id="23" name="Group 108"/>
          <p:cNvGrpSpPr>
            <a:grpSpLocks/>
          </p:cNvGrpSpPr>
          <p:nvPr/>
        </p:nvGrpSpPr>
        <p:grpSpPr bwMode="auto">
          <a:xfrm>
            <a:off x="4291013" y="3724275"/>
            <a:ext cx="1119187" cy="673100"/>
            <a:chOff x="1134" y="2352"/>
            <a:chExt cx="706" cy="424"/>
          </a:xfrm>
        </p:grpSpPr>
        <p:sp>
          <p:nvSpPr>
            <p:cNvPr id="193645" name="Text Box 109"/>
            <p:cNvSpPr txBox="1">
              <a:spLocks noChangeArrowheads="1"/>
            </p:cNvSpPr>
            <p:nvPr/>
          </p:nvSpPr>
          <p:spPr bwMode="auto">
            <a:xfrm>
              <a:off x="1134" y="2352"/>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chemeClr val="bg1"/>
                  </a:solidFill>
                </a:rPr>
                <a:t>q.rear</a:t>
              </a:r>
              <a:endParaRPr lang="en-US" altLang="zh-CN" sz="3600">
                <a:solidFill>
                  <a:schemeClr val="bg1"/>
                </a:solidFill>
              </a:endParaRPr>
            </a:p>
          </p:txBody>
        </p:sp>
        <p:sp>
          <p:nvSpPr>
            <p:cNvPr id="193646" name="Line 110"/>
            <p:cNvSpPr>
              <a:spLocks noChangeShapeType="1"/>
            </p:cNvSpPr>
            <p:nvPr/>
          </p:nvSpPr>
          <p:spPr bwMode="auto">
            <a:xfrm>
              <a:off x="1408" y="2592"/>
              <a:ext cx="1" cy="184"/>
            </a:xfrm>
            <a:prstGeom prst="line">
              <a:avLst/>
            </a:prstGeom>
            <a:noFill/>
            <a:ln w="38100">
              <a:solidFill>
                <a:schemeClr val="bg1"/>
              </a:solidFill>
              <a:miter lim="800000"/>
              <a:headEnd/>
              <a:tailEnd type="triangle" w="med" len="med"/>
            </a:ln>
            <a:effectLst/>
          </p:spPr>
          <p:txBody>
            <a:bodyPr wrap="none" anchor="ctr"/>
            <a:lstStyle/>
            <a:p>
              <a:endParaRPr lang="zh-CN" altLang="en-US"/>
            </a:p>
          </p:txBody>
        </p:sp>
      </p:grpSp>
      <p:grpSp>
        <p:nvGrpSpPr>
          <p:cNvPr id="24" name="Group 111"/>
          <p:cNvGrpSpPr>
            <a:grpSpLocks/>
          </p:cNvGrpSpPr>
          <p:nvPr/>
        </p:nvGrpSpPr>
        <p:grpSpPr bwMode="auto">
          <a:xfrm>
            <a:off x="2362200" y="3375025"/>
            <a:ext cx="1277938" cy="1016000"/>
            <a:chOff x="732" y="2144"/>
            <a:chExt cx="772" cy="640"/>
          </a:xfrm>
        </p:grpSpPr>
        <p:sp>
          <p:nvSpPr>
            <p:cNvPr id="193648" name="Text Box 112"/>
            <p:cNvSpPr txBox="1">
              <a:spLocks noChangeArrowheads="1"/>
            </p:cNvSpPr>
            <p:nvPr/>
          </p:nvSpPr>
          <p:spPr bwMode="auto">
            <a:xfrm>
              <a:off x="732" y="2144"/>
              <a:ext cx="772"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rgbClr val="3333FF"/>
                  </a:solidFill>
                </a:rPr>
                <a:t>q.front</a:t>
              </a:r>
              <a:endParaRPr lang="en-US" altLang="zh-CN" sz="3200"/>
            </a:p>
          </p:txBody>
        </p:sp>
        <p:sp>
          <p:nvSpPr>
            <p:cNvPr id="193649" name="Line 113"/>
            <p:cNvSpPr>
              <a:spLocks noChangeShapeType="1"/>
            </p:cNvSpPr>
            <p:nvPr/>
          </p:nvSpPr>
          <p:spPr bwMode="auto">
            <a:xfrm>
              <a:off x="1200" y="2448"/>
              <a:ext cx="0" cy="336"/>
            </a:xfrm>
            <a:prstGeom prst="line">
              <a:avLst/>
            </a:prstGeom>
            <a:noFill/>
            <a:ln w="38100">
              <a:solidFill>
                <a:schemeClr val="accent2"/>
              </a:solidFill>
              <a:miter lim="800000"/>
              <a:headEnd/>
              <a:tailEnd type="triangle" w="med" len="med"/>
            </a:ln>
            <a:effectLst/>
          </p:spPr>
          <p:txBody>
            <a:bodyPr wrap="none" anchor="ctr"/>
            <a:lstStyle/>
            <a:p>
              <a:endParaRPr lang="zh-CN" altLang="en-US"/>
            </a:p>
          </p:txBody>
        </p:sp>
      </p:grpSp>
      <p:grpSp>
        <p:nvGrpSpPr>
          <p:cNvPr id="25" name="Group 114"/>
          <p:cNvGrpSpPr>
            <a:grpSpLocks/>
          </p:cNvGrpSpPr>
          <p:nvPr/>
        </p:nvGrpSpPr>
        <p:grpSpPr bwMode="auto">
          <a:xfrm>
            <a:off x="2363788" y="3376613"/>
            <a:ext cx="1277937" cy="1016000"/>
            <a:chOff x="1500" y="2130"/>
            <a:chExt cx="806" cy="640"/>
          </a:xfrm>
        </p:grpSpPr>
        <p:sp>
          <p:nvSpPr>
            <p:cNvPr id="193651" name="Text Box 115"/>
            <p:cNvSpPr txBox="1">
              <a:spLocks noChangeArrowheads="1"/>
            </p:cNvSpPr>
            <p:nvPr/>
          </p:nvSpPr>
          <p:spPr bwMode="auto">
            <a:xfrm>
              <a:off x="1500" y="2130"/>
              <a:ext cx="8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chemeClr val="bg1"/>
                  </a:solidFill>
                </a:rPr>
                <a:t>q.front</a:t>
              </a:r>
            </a:p>
          </p:txBody>
        </p:sp>
        <p:sp>
          <p:nvSpPr>
            <p:cNvPr id="193652" name="Line 116"/>
            <p:cNvSpPr>
              <a:spLocks noChangeShapeType="1"/>
            </p:cNvSpPr>
            <p:nvPr/>
          </p:nvSpPr>
          <p:spPr bwMode="auto">
            <a:xfrm flipH="1">
              <a:off x="1986" y="2410"/>
              <a:ext cx="1" cy="360"/>
            </a:xfrm>
            <a:prstGeom prst="line">
              <a:avLst/>
            </a:prstGeom>
            <a:noFill/>
            <a:ln w="38100">
              <a:solidFill>
                <a:schemeClr val="bg1"/>
              </a:solidFill>
              <a:miter lim="800000"/>
              <a:headEnd/>
              <a:tailEnd type="triangle" w="med" len="med"/>
            </a:ln>
            <a:effectLst/>
          </p:spPr>
          <p:txBody>
            <a:bodyPr wrap="none" anchor="ctr"/>
            <a:lstStyle/>
            <a:p>
              <a:endParaRPr lang="zh-CN" altLang="en-US"/>
            </a:p>
          </p:txBody>
        </p:sp>
      </p:grpSp>
      <p:grpSp>
        <p:nvGrpSpPr>
          <p:cNvPr id="26" name="Group 117"/>
          <p:cNvGrpSpPr>
            <a:grpSpLocks/>
          </p:cNvGrpSpPr>
          <p:nvPr/>
        </p:nvGrpSpPr>
        <p:grpSpPr bwMode="auto">
          <a:xfrm>
            <a:off x="4837113" y="3381375"/>
            <a:ext cx="1277937" cy="1016000"/>
            <a:chOff x="732" y="2144"/>
            <a:chExt cx="805" cy="640"/>
          </a:xfrm>
        </p:grpSpPr>
        <p:sp>
          <p:nvSpPr>
            <p:cNvPr id="193654" name="Text Box 118"/>
            <p:cNvSpPr txBox="1">
              <a:spLocks noChangeArrowheads="1"/>
            </p:cNvSpPr>
            <p:nvPr/>
          </p:nvSpPr>
          <p:spPr bwMode="auto">
            <a:xfrm>
              <a:off x="732" y="2144"/>
              <a:ext cx="805"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rgbClr val="3333FF"/>
                  </a:solidFill>
                </a:rPr>
                <a:t>q.front</a:t>
              </a:r>
              <a:endParaRPr lang="en-US" altLang="zh-CN" sz="3200"/>
            </a:p>
          </p:txBody>
        </p:sp>
        <p:sp>
          <p:nvSpPr>
            <p:cNvPr id="193655" name="Line 119"/>
            <p:cNvSpPr>
              <a:spLocks noChangeShapeType="1"/>
            </p:cNvSpPr>
            <p:nvPr/>
          </p:nvSpPr>
          <p:spPr bwMode="auto">
            <a:xfrm>
              <a:off x="1200" y="2448"/>
              <a:ext cx="0" cy="336"/>
            </a:xfrm>
            <a:prstGeom prst="line">
              <a:avLst/>
            </a:prstGeom>
            <a:noFill/>
            <a:ln w="38100">
              <a:solidFill>
                <a:schemeClr val="accent2"/>
              </a:solidFill>
              <a:miter lim="800000"/>
              <a:headEnd/>
              <a:tailEnd type="triangle" w="med" len="med"/>
            </a:ln>
            <a:effectLst/>
          </p:spPr>
          <p:txBody>
            <a:bodyPr wrap="none" anchor="ctr"/>
            <a:lstStyle/>
            <a:p>
              <a:endParaRPr lang="zh-CN" altLang="en-US"/>
            </a:p>
          </p:txBody>
        </p:sp>
      </p:grpSp>
      <p:grpSp>
        <p:nvGrpSpPr>
          <p:cNvPr id="27" name="Group 120"/>
          <p:cNvGrpSpPr>
            <a:grpSpLocks/>
          </p:cNvGrpSpPr>
          <p:nvPr/>
        </p:nvGrpSpPr>
        <p:grpSpPr bwMode="auto">
          <a:xfrm>
            <a:off x="5661025" y="3724275"/>
            <a:ext cx="1120775" cy="673100"/>
            <a:chOff x="4286" y="2304"/>
            <a:chExt cx="706" cy="424"/>
          </a:xfrm>
        </p:grpSpPr>
        <p:sp>
          <p:nvSpPr>
            <p:cNvPr id="193657" name="Text Box 121"/>
            <p:cNvSpPr txBox="1">
              <a:spLocks noChangeArrowheads="1"/>
            </p:cNvSpPr>
            <p:nvPr/>
          </p:nvSpPr>
          <p:spPr bwMode="auto">
            <a:xfrm>
              <a:off x="4286" y="2304"/>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rgbClr val="800080"/>
                  </a:solidFill>
                </a:rPr>
                <a:t>q.rear</a:t>
              </a:r>
              <a:endParaRPr lang="en-US" altLang="zh-CN" sz="3600">
                <a:solidFill>
                  <a:srgbClr val="800080"/>
                </a:solidFill>
              </a:endParaRPr>
            </a:p>
          </p:txBody>
        </p:sp>
        <p:sp>
          <p:nvSpPr>
            <p:cNvPr id="193658" name="Line 122"/>
            <p:cNvSpPr>
              <a:spLocks noChangeShapeType="1"/>
            </p:cNvSpPr>
            <p:nvPr/>
          </p:nvSpPr>
          <p:spPr bwMode="auto">
            <a:xfrm>
              <a:off x="4560" y="2544"/>
              <a:ext cx="0" cy="184"/>
            </a:xfrm>
            <a:prstGeom prst="line">
              <a:avLst/>
            </a:prstGeom>
            <a:noFill/>
            <a:ln w="38100">
              <a:solidFill>
                <a:srgbClr val="800080"/>
              </a:solidFill>
              <a:miter lim="800000"/>
              <a:headEnd/>
              <a:tailEnd type="triangle" w="med" len="med"/>
            </a:ln>
            <a:effectLst/>
          </p:spPr>
          <p:txBody>
            <a:bodyPr wrap="none" anchor="ctr"/>
            <a:lstStyle/>
            <a:p>
              <a:endParaRPr lang="zh-CN" altLang="en-US"/>
            </a:p>
          </p:txBody>
        </p:sp>
      </p:grpSp>
      <p:grpSp>
        <p:nvGrpSpPr>
          <p:cNvPr id="28" name="Group 123"/>
          <p:cNvGrpSpPr>
            <a:grpSpLocks/>
          </p:cNvGrpSpPr>
          <p:nvPr/>
        </p:nvGrpSpPr>
        <p:grpSpPr bwMode="auto">
          <a:xfrm>
            <a:off x="5662613" y="3724275"/>
            <a:ext cx="1120775" cy="673100"/>
            <a:chOff x="1134" y="2352"/>
            <a:chExt cx="706" cy="424"/>
          </a:xfrm>
        </p:grpSpPr>
        <p:sp>
          <p:nvSpPr>
            <p:cNvPr id="193660" name="Text Box 124"/>
            <p:cNvSpPr txBox="1">
              <a:spLocks noChangeArrowheads="1"/>
            </p:cNvSpPr>
            <p:nvPr/>
          </p:nvSpPr>
          <p:spPr bwMode="auto">
            <a:xfrm>
              <a:off x="1134" y="2352"/>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chemeClr val="bg1"/>
                  </a:solidFill>
                </a:rPr>
                <a:t>q.rear</a:t>
              </a:r>
              <a:endParaRPr lang="en-US" altLang="zh-CN" sz="3600">
                <a:solidFill>
                  <a:schemeClr val="bg1"/>
                </a:solidFill>
              </a:endParaRPr>
            </a:p>
          </p:txBody>
        </p:sp>
        <p:sp>
          <p:nvSpPr>
            <p:cNvPr id="193661" name="Line 125"/>
            <p:cNvSpPr>
              <a:spLocks noChangeShapeType="1"/>
            </p:cNvSpPr>
            <p:nvPr/>
          </p:nvSpPr>
          <p:spPr bwMode="auto">
            <a:xfrm>
              <a:off x="1408" y="2592"/>
              <a:ext cx="1" cy="184"/>
            </a:xfrm>
            <a:prstGeom prst="line">
              <a:avLst/>
            </a:prstGeom>
            <a:noFill/>
            <a:ln w="38100">
              <a:solidFill>
                <a:schemeClr val="bg1"/>
              </a:solidFill>
              <a:miter lim="800000"/>
              <a:headEnd/>
              <a:tailEnd type="triangle" w="med" len="med"/>
            </a:ln>
            <a:effectLst/>
          </p:spPr>
          <p:txBody>
            <a:bodyPr wrap="none" anchor="ctr"/>
            <a:lstStyle/>
            <a:p>
              <a:endParaRPr lang="zh-CN" altLang="en-US"/>
            </a:p>
          </p:txBody>
        </p:sp>
      </p:grpSp>
      <p:grpSp>
        <p:nvGrpSpPr>
          <p:cNvPr id="29" name="Group 126"/>
          <p:cNvGrpSpPr>
            <a:grpSpLocks/>
          </p:cNvGrpSpPr>
          <p:nvPr/>
        </p:nvGrpSpPr>
        <p:grpSpPr bwMode="auto">
          <a:xfrm>
            <a:off x="6765925" y="3724275"/>
            <a:ext cx="1120775" cy="673100"/>
            <a:chOff x="4286" y="2304"/>
            <a:chExt cx="706" cy="424"/>
          </a:xfrm>
        </p:grpSpPr>
        <p:sp>
          <p:nvSpPr>
            <p:cNvPr id="193663" name="Text Box 127"/>
            <p:cNvSpPr txBox="1">
              <a:spLocks noChangeArrowheads="1"/>
            </p:cNvSpPr>
            <p:nvPr/>
          </p:nvSpPr>
          <p:spPr bwMode="auto">
            <a:xfrm>
              <a:off x="4286" y="2304"/>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rgbClr val="800080"/>
                  </a:solidFill>
                </a:rPr>
                <a:t>q.rear</a:t>
              </a:r>
              <a:endParaRPr lang="en-US" altLang="zh-CN" sz="3600">
                <a:solidFill>
                  <a:srgbClr val="800080"/>
                </a:solidFill>
              </a:endParaRPr>
            </a:p>
          </p:txBody>
        </p:sp>
        <p:sp>
          <p:nvSpPr>
            <p:cNvPr id="193664" name="Line 128"/>
            <p:cNvSpPr>
              <a:spLocks noChangeShapeType="1"/>
            </p:cNvSpPr>
            <p:nvPr/>
          </p:nvSpPr>
          <p:spPr bwMode="auto">
            <a:xfrm>
              <a:off x="4560" y="2544"/>
              <a:ext cx="0" cy="184"/>
            </a:xfrm>
            <a:prstGeom prst="line">
              <a:avLst/>
            </a:prstGeom>
            <a:noFill/>
            <a:ln w="38100">
              <a:solidFill>
                <a:srgbClr val="800080"/>
              </a:solidFill>
              <a:miter lim="800000"/>
              <a:headEnd/>
              <a:tailEnd type="triangle" w="med" len="med"/>
            </a:ln>
            <a:effectLst/>
          </p:spPr>
          <p:txBody>
            <a:bodyPr wrap="none" anchor="ctr"/>
            <a:lstStyle/>
            <a:p>
              <a:endParaRPr lang="zh-CN" altLang="en-US"/>
            </a:p>
          </p:txBody>
        </p:sp>
      </p:grpSp>
      <p:grpSp>
        <p:nvGrpSpPr>
          <p:cNvPr id="30" name="Group 129"/>
          <p:cNvGrpSpPr>
            <a:grpSpLocks/>
          </p:cNvGrpSpPr>
          <p:nvPr/>
        </p:nvGrpSpPr>
        <p:grpSpPr bwMode="auto">
          <a:xfrm>
            <a:off x="6762750" y="3724275"/>
            <a:ext cx="1120775" cy="673100"/>
            <a:chOff x="1134" y="2352"/>
            <a:chExt cx="706" cy="424"/>
          </a:xfrm>
        </p:grpSpPr>
        <p:sp>
          <p:nvSpPr>
            <p:cNvPr id="193666" name="Text Box 130"/>
            <p:cNvSpPr txBox="1">
              <a:spLocks noChangeArrowheads="1"/>
            </p:cNvSpPr>
            <p:nvPr/>
          </p:nvSpPr>
          <p:spPr bwMode="auto">
            <a:xfrm>
              <a:off x="1134" y="2352"/>
              <a:ext cx="706" cy="304"/>
            </a:xfrm>
            <a:prstGeom prst="rect">
              <a:avLst/>
            </a:prstGeom>
            <a:noFill/>
            <a:ln w="12700" cap="sq">
              <a:noFill/>
              <a:miter lim="800000"/>
              <a:headEnd type="none" w="sm" len="sm"/>
              <a:tailEnd type="none" w="sm" len="sm"/>
            </a:ln>
            <a:effectLst/>
          </p:spPr>
          <p:txBody>
            <a:bodyPr wrap="none">
              <a:spAutoFit/>
            </a:bodyPr>
            <a:lstStyle/>
            <a:p>
              <a:pPr>
                <a:lnSpc>
                  <a:spcPct val="80000"/>
                </a:lnSpc>
              </a:pPr>
              <a:r>
                <a:rPr lang="en-US" altLang="zh-CN" sz="3200">
                  <a:solidFill>
                    <a:schemeClr val="bg1"/>
                  </a:solidFill>
                </a:rPr>
                <a:t>q.rear</a:t>
              </a:r>
              <a:endParaRPr lang="en-US" altLang="zh-CN" sz="3600">
                <a:solidFill>
                  <a:schemeClr val="bg1"/>
                </a:solidFill>
              </a:endParaRPr>
            </a:p>
          </p:txBody>
        </p:sp>
        <p:sp>
          <p:nvSpPr>
            <p:cNvPr id="193667" name="Line 131"/>
            <p:cNvSpPr>
              <a:spLocks noChangeShapeType="1"/>
            </p:cNvSpPr>
            <p:nvPr/>
          </p:nvSpPr>
          <p:spPr bwMode="auto">
            <a:xfrm>
              <a:off x="1408" y="2592"/>
              <a:ext cx="1" cy="184"/>
            </a:xfrm>
            <a:prstGeom prst="line">
              <a:avLst/>
            </a:prstGeom>
            <a:noFill/>
            <a:ln w="38100">
              <a:solidFill>
                <a:schemeClr val="bg1"/>
              </a:solidFill>
              <a:miter lim="800000"/>
              <a:headEnd/>
              <a:tailEnd type="triangle" w="med" len="med"/>
            </a:ln>
            <a:effectLst/>
          </p:spPr>
          <p:txBody>
            <a:bodyPr wrap="none" anchor="ctr"/>
            <a:lstStyle/>
            <a:p>
              <a:endParaRPr lang="zh-CN" altLang="en-US"/>
            </a:p>
          </p:txBody>
        </p:sp>
      </p:grpSp>
      <p:sp>
        <p:nvSpPr>
          <p:cNvPr id="193668" name="Text Box 132"/>
          <p:cNvSpPr txBox="1">
            <a:spLocks noChangeArrowheads="1"/>
          </p:cNvSpPr>
          <p:nvPr/>
        </p:nvSpPr>
        <p:spPr bwMode="auto">
          <a:xfrm>
            <a:off x="304800" y="1524000"/>
            <a:ext cx="4114800" cy="1931988"/>
          </a:xfrm>
          <a:prstGeom prst="rect">
            <a:avLst/>
          </a:prstGeom>
          <a:solidFill>
            <a:srgbClr val="99FFCC"/>
          </a:solidFill>
          <a:ln w="12700" cap="sq">
            <a:solidFill>
              <a:srgbClr val="003366"/>
            </a:solidFill>
            <a:miter lim="800000"/>
            <a:headEnd type="none" w="sm" len="sm"/>
            <a:tailEnd type="none" w="sm" len="sm"/>
          </a:ln>
          <a:effectLst/>
        </p:spPr>
        <p:txBody>
          <a:bodyPr>
            <a:spAutoFit/>
          </a:bodyPr>
          <a:lstStyle/>
          <a:p>
            <a:pPr>
              <a:lnSpc>
                <a:spcPct val="120000"/>
              </a:lnSpc>
            </a:pPr>
            <a:r>
              <a:rPr lang="en-US" altLang="zh-CN" sz="3200" b="1">
                <a:solidFill>
                  <a:srgbClr val="000082"/>
                </a:solidFill>
                <a:ea typeface="楷体_GB2312" pitchFamily="49" charset="-122"/>
              </a:rPr>
              <a:t>     </a:t>
            </a:r>
            <a:r>
              <a:rPr lang="zh-CN" altLang="en-US" sz="3200" b="1">
                <a:solidFill>
                  <a:srgbClr val="000082"/>
                </a:solidFill>
                <a:ea typeface="楷体_GB2312" pitchFamily="49" charset="-122"/>
              </a:rPr>
              <a:t>从</a:t>
            </a:r>
            <a:r>
              <a:rPr lang="en-US" altLang="zh-CN" sz="3200" b="1">
                <a:solidFill>
                  <a:srgbClr val="000082"/>
                </a:solidFill>
                <a:ea typeface="楷体_GB2312" pitchFamily="49" charset="-122"/>
              </a:rPr>
              <a:t>q.rear</a:t>
            </a:r>
            <a:r>
              <a:rPr lang="zh-CN" altLang="en-US" sz="3200" b="1">
                <a:solidFill>
                  <a:srgbClr val="000082"/>
                </a:solidFill>
                <a:ea typeface="楷体_GB2312" pitchFamily="49" charset="-122"/>
              </a:rPr>
              <a:t>沿链队列前驱域向前直到顶点</a:t>
            </a:r>
            <a:r>
              <a:rPr lang="en-US" altLang="zh-CN" sz="3200" b="1">
                <a:solidFill>
                  <a:srgbClr val="000082"/>
                </a:solidFill>
                <a:ea typeface="楷体_GB2312" pitchFamily="49" charset="-122"/>
              </a:rPr>
              <a:t>3</a:t>
            </a:r>
            <a:r>
              <a:rPr lang="zh-CN" altLang="en-US" sz="3200" b="1">
                <a:solidFill>
                  <a:srgbClr val="000082"/>
                </a:solidFill>
                <a:ea typeface="楷体_GB2312" pitchFamily="49" charset="-122"/>
              </a:rPr>
              <a:t>即得长度最短的路径</a:t>
            </a:r>
            <a:r>
              <a:rPr lang="zh-CN" altLang="en-US" sz="3600" b="1">
                <a:solidFill>
                  <a:srgbClr val="000082"/>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79"/>
                                        </p:tgtEl>
                                        <p:attrNameLst>
                                          <p:attrName>style.visibility</p:attrName>
                                        </p:attrNameLst>
                                      </p:cBhvr>
                                      <p:to>
                                        <p:strVal val="visible"/>
                                      </p:to>
                                    </p:set>
                                    <p:anim calcmode="lin" valueType="num">
                                      <p:cBhvr additive="base">
                                        <p:cTn id="7" dur="500" fill="hold"/>
                                        <p:tgtEl>
                                          <p:spTgt spid="193579"/>
                                        </p:tgtEl>
                                        <p:attrNameLst>
                                          <p:attrName>ppt_x</p:attrName>
                                        </p:attrNameLst>
                                      </p:cBhvr>
                                      <p:tavLst>
                                        <p:tav tm="0">
                                          <p:val>
                                            <p:strVal val="0-#ppt_w/2"/>
                                          </p:val>
                                        </p:tav>
                                        <p:tav tm="100000">
                                          <p:val>
                                            <p:strVal val="#ppt_x"/>
                                          </p:val>
                                        </p:tav>
                                      </p:tavLst>
                                    </p:anim>
                                    <p:anim calcmode="lin" valueType="num">
                                      <p:cBhvr additive="base">
                                        <p:cTn id="8" dur="500" fill="hold"/>
                                        <p:tgtEl>
                                          <p:spTgt spid="1935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93585"/>
                                        </p:tgtEl>
                                        <p:attrNameLst>
                                          <p:attrName>style.visibility</p:attrName>
                                        </p:attrNameLst>
                                      </p:cBhvr>
                                      <p:to>
                                        <p:strVal val="visible"/>
                                      </p:to>
                                    </p:set>
                                    <p:animEffect transition="in" filter="wipe(left)">
                                      <p:cBhvr>
                                        <p:cTn id="22" dur="500"/>
                                        <p:tgtEl>
                                          <p:spTgt spid="193585"/>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93586"/>
                                        </p:tgtEl>
                                        <p:attrNameLst>
                                          <p:attrName>style.visibility</p:attrName>
                                        </p:attrNameLst>
                                      </p:cBhvr>
                                      <p:to>
                                        <p:strVal val="visible"/>
                                      </p:to>
                                    </p:set>
                                    <p:animEffect transition="in" filter="wipe(left)">
                                      <p:cBhvr>
                                        <p:cTn id="53" dur="500"/>
                                        <p:tgtEl>
                                          <p:spTgt spid="193586"/>
                                        </p:tgtEl>
                                      </p:cBhvr>
                                    </p:animEffect>
                                  </p:childTnLst>
                                </p:cTn>
                              </p:par>
                            </p:childTnLst>
                          </p:cTn>
                        </p:par>
                        <p:par>
                          <p:cTn id="54" fill="hold">
                            <p:stCondLst>
                              <p:cond delay="1500"/>
                            </p:stCondLst>
                            <p:childTnLst>
                              <p:par>
                                <p:cTn id="55" presetID="22" presetClass="entr" presetSubtype="2"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right)">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par>
                          <p:cTn id="71" fill="hold">
                            <p:stCondLst>
                              <p:cond delay="1500"/>
                            </p:stCondLst>
                            <p:childTnLst>
                              <p:par>
                                <p:cTn id="72" presetID="22" presetClass="entr" presetSubtype="8" fill="hold" grpId="0" nodeType="afterEffect">
                                  <p:stCondLst>
                                    <p:cond delay="0"/>
                                  </p:stCondLst>
                                  <p:childTnLst>
                                    <p:set>
                                      <p:cBhvr>
                                        <p:cTn id="73" dur="1" fill="hold">
                                          <p:stCondLst>
                                            <p:cond delay="0"/>
                                          </p:stCondLst>
                                        </p:cTn>
                                        <p:tgtEl>
                                          <p:spTgt spid="193587"/>
                                        </p:tgtEl>
                                        <p:attrNameLst>
                                          <p:attrName>style.visibility</p:attrName>
                                        </p:attrNameLst>
                                      </p:cBhvr>
                                      <p:to>
                                        <p:strVal val="visible"/>
                                      </p:to>
                                    </p:set>
                                    <p:animEffect transition="in" filter="wipe(left)">
                                      <p:cBhvr>
                                        <p:cTn id="74" dur="500"/>
                                        <p:tgtEl>
                                          <p:spTgt spid="193587"/>
                                        </p:tgtEl>
                                      </p:cBhvr>
                                    </p:animEffect>
                                  </p:childTnLst>
                                </p:cTn>
                              </p:par>
                            </p:childTnLst>
                          </p:cTn>
                        </p:par>
                        <p:par>
                          <p:cTn id="75" fill="hold">
                            <p:stCondLst>
                              <p:cond delay="2000"/>
                            </p:stCondLst>
                            <p:childTnLst>
                              <p:par>
                                <p:cTn id="76" presetID="22" presetClass="entr" presetSubtype="2" fill="hold"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right)">
                                      <p:cBhvr>
                                        <p:cTn id="78" dur="500"/>
                                        <p:tgtEl>
                                          <p:spTgt spid="1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wipe(left)">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left)">
                                      <p:cBhvr>
                                        <p:cTn id="92" dur="500"/>
                                        <p:tgtEl>
                                          <p:spTgt spid="6"/>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wipe(left)">
                                      <p:cBhvr>
                                        <p:cTn id="96" dur="500"/>
                                        <p:tgtEl>
                                          <p:spTgt spid="23"/>
                                        </p:tgtEl>
                                      </p:cBhvr>
                                    </p:animEffect>
                                  </p:childTnLst>
                                </p:cTn>
                              </p:par>
                            </p:childTnLst>
                          </p:cTn>
                        </p:par>
                        <p:par>
                          <p:cTn id="97" fill="hold">
                            <p:stCondLst>
                              <p:cond delay="1000"/>
                            </p:stCondLst>
                            <p:childTnLst>
                              <p:par>
                                <p:cTn id="98" presetID="22" presetClass="entr" presetSubtype="8"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wipe(left)">
                                      <p:cBhvr>
                                        <p:cTn id="100" dur="500"/>
                                        <p:tgtEl>
                                          <p:spTgt spid="27"/>
                                        </p:tgtEl>
                                      </p:cBhvr>
                                    </p:animEffect>
                                  </p:childTnLst>
                                </p:cTn>
                              </p:par>
                            </p:childTnLst>
                          </p:cTn>
                        </p:par>
                        <p:par>
                          <p:cTn id="101" fill="hold">
                            <p:stCondLst>
                              <p:cond delay="1500"/>
                            </p:stCondLst>
                            <p:childTnLst>
                              <p:par>
                                <p:cTn id="102" presetID="22" presetClass="entr" presetSubtype="8" fill="hold" grpId="0" nodeType="afterEffect">
                                  <p:stCondLst>
                                    <p:cond delay="0"/>
                                  </p:stCondLst>
                                  <p:childTnLst>
                                    <p:set>
                                      <p:cBhvr>
                                        <p:cTn id="103" dur="1" fill="hold">
                                          <p:stCondLst>
                                            <p:cond delay="0"/>
                                          </p:stCondLst>
                                        </p:cTn>
                                        <p:tgtEl>
                                          <p:spTgt spid="193588"/>
                                        </p:tgtEl>
                                        <p:attrNameLst>
                                          <p:attrName>style.visibility</p:attrName>
                                        </p:attrNameLst>
                                      </p:cBhvr>
                                      <p:to>
                                        <p:strVal val="visible"/>
                                      </p:to>
                                    </p:set>
                                    <p:animEffect transition="in" filter="wipe(left)">
                                      <p:cBhvr>
                                        <p:cTn id="104" dur="500"/>
                                        <p:tgtEl>
                                          <p:spTgt spid="193588"/>
                                        </p:tgtEl>
                                      </p:cBhvr>
                                    </p:animEffect>
                                  </p:childTnLst>
                                </p:cTn>
                              </p:par>
                            </p:childTnLst>
                          </p:cTn>
                        </p:par>
                        <p:par>
                          <p:cTn id="105" fill="hold">
                            <p:stCondLst>
                              <p:cond delay="2000"/>
                            </p:stCondLst>
                            <p:childTnLst>
                              <p:par>
                                <p:cTn id="106" presetID="22" presetClass="entr" presetSubtype="2" fill="hold" nodeType="after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wipe(right)">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wipe(left)">
                                      <p:cBhvr>
                                        <p:cTn id="113" dur="500"/>
                                        <p:tgtEl>
                                          <p:spTgt spid="7"/>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wipe(left)">
                                      <p:cBhvr>
                                        <p:cTn id="117" dur="500"/>
                                        <p:tgtEl>
                                          <p:spTgt spid="28"/>
                                        </p:tgtEl>
                                      </p:cBhvr>
                                    </p:animEffect>
                                  </p:childTnLst>
                                </p:cTn>
                              </p:par>
                            </p:childTnLst>
                          </p:cTn>
                        </p:par>
                        <p:par>
                          <p:cTn id="118" fill="hold">
                            <p:stCondLst>
                              <p:cond delay="1000"/>
                            </p:stCondLst>
                            <p:childTnLst>
                              <p:par>
                                <p:cTn id="119" presetID="22" presetClass="entr" presetSubtype="8" fill="hold" nodeType="after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left)">
                                      <p:cBhvr>
                                        <p:cTn id="121" dur="500"/>
                                        <p:tgtEl>
                                          <p:spTgt spid="29"/>
                                        </p:tgtEl>
                                      </p:cBhvr>
                                    </p:animEffect>
                                  </p:childTnLst>
                                </p:cTn>
                              </p:par>
                            </p:childTnLst>
                          </p:cTn>
                        </p:par>
                        <p:par>
                          <p:cTn id="122" fill="hold">
                            <p:stCondLst>
                              <p:cond delay="1500"/>
                            </p:stCondLst>
                            <p:childTnLst>
                              <p:par>
                                <p:cTn id="123" presetID="22" presetClass="entr" presetSubtype="8" fill="hold" grpId="0" nodeType="afterEffect">
                                  <p:stCondLst>
                                    <p:cond delay="0"/>
                                  </p:stCondLst>
                                  <p:childTnLst>
                                    <p:set>
                                      <p:cBhvr>
                                        <p:cTn id="124" dur="1" fill="hold">
                                          <p:stCondLst>
                                            <p:cond delay="0"/>
                                          </p:stCondLst>
                                        </p:cTn>
                                        <p:tgtEl>
                                          <p:spTgt spid="193589"/>
                                        </p:tgtEl>
                                        <p:attrNameLst>
                                          <p:attrName>style.visibility</p:attrName>
                                        </p:attrNameLst>
                                      </p:cBhvr>
                                      <p:to>
                                        <p:strVal val="visible"/>
                                      </p:to>
                                    </p:set>
                                    <p:animEffect transition="in" filter="wipe(left)">
                                      <p:cBhvr>
                                        <p:cTn id="125" dur="500"/>
                                        <p:tgtEl>
                                          <p:spTgt spid="193589"/>
                                        </p:tgtEl>
                                      </p:cBhvr>
                                    </p:animEffect>
                                  </p:childTnLst>
                                </p:cTn>
                              </p:par>
                            </p:childTnLst>
                          </p:cTn>
                        </p:par>
                        <p:par>
                          <p:cTn id="126" fill="hold">
                            <p:stCondLst>
                              <p:cond delay="2000"/>
                            </p:stCondLst>
                            <p:childTnLst>
                              <p:par>
                                <p:cTn id="127" presetID="22" presetClass="entr" presetSubtype="2" fill="hold" nodeType="afterEffect">
                                  <p:stCondLst>
                                    <p:cond delay="0"/>
                                  </p:stCondLst>
                                  <p:childTnLst>
                                    <p:set>
                                      <p:cBhvr>
                                        <p:cTn id="128" dur="1" fill="hold">
                                          <p:stCondLst>
                                            <p:cond delay="0"/>
                                          </p:stCondLst>
                                        </p:cTn>
                                        <p:tgtEl>
                                          <p:spTgt spid="10"/>
                                        </p:tgtEl>
                                        <p:attrNameLst>
                                          <p:attrName>style.visibility</p:attrName>
                                        </p:attrNameLst>
                                      </p:cBhvr>
                                      <p:to>
                                        <p:strVal val="visible"/>
                                      </p:to>
                                    </p:set>
                                    <p:animEffect transition="in" filter="wipe(right)">
                                      <p:cBhvr>
                                        <p:cTn id="129" dur="500"/>
                                        <p:tgtEl>
                                          <p:spTgt spid="1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wipe(left)">
                                      <p:cBhvr>
                                        <p:cTn id="134" dur="500"/>
                                        <p:tgtEl>
                                          <p:spTgt spid="25"/>
                                        </p:tgtEl>
                                      </p:cBhvr>
                                    </p:animEffect>
                                  </p:childTnLst>
                                </p:cTn>
                              </p:par>
                            </p:childTnLst>
                          </p:cTn>
                        </p:par>
                        <p:par>
                          <p:cTn id="135" fill="hold">
                            <p:stCondLst>
                              <p:cond delay="500"/>
                            </p:stCondLst>
                            <p:childTnLst>
                              <p:par>
                                <p:cTn id="136" presetID="22" presetClass="entr" presetSubtype="8" fill="hold" nodeType="after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left)">
                                      <p:cBhvr>
                                        <p:cTn id="138" dur="500"/>
                                        <p:tgtEl>
                                          <p:spTgt spid="26"/>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8"/>
                                        </p:tgtEl>
                                        <p:attrNameLst>
                                          <p:attrName>style.visibility</p:attrName>
                                        </p:attrNameLst>
                                      </p:cBhvr>
                                      <p:to>
                                        <p:strVal val="visible"/>
                                      </p:to>
                                    </p:set>
                                    <p:animEffect transition="in" filter="wipe(left)">
                                      <p:cBhvr>
                                        <p:cTn id="143" dur="500"/>
                                        <p:tgtEl>
                                          <p:spTgt spid="8"/>
                                        </p:tgtEl>
                                      </p:cBhvr>
                                    </p:animEffect>
                                  </p:childTnLst>
                                </p:cTn>
                              </p:par>
                            </p:childTnLst>
                          </p:cTn>
                        </p:par>
                        <p:par>
                          <p:cTn id="144" fill="hold">
                            <p:stCondLst>
                              <p:cond delay="500"/>
                            </p:stCondLst>
                            <p:childTnLst>
                              <p:par>
                                <p:cTn id="145" presetID="22" presetClass="entr" presetSubtype="8" fill="hold" nodeType="after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wipe(left)">
                                      <p:cBhvr>
                                        <p:cTn id="147" dur="500"/>
                                        <p:tgtEl>
                                          <p:spTgt spid="30"/>
                                        </p:tgtEl>
                                      </p:cBhvr>
                                    </p:animEffect>
                                  </p:childTnLst>
                                </p:cTn>
                              </p:par>
                            </p:childTnLst>
                          </p:cTn>
                        </p:par>
                        <p:par>
                          <p:cTn id="148" fill="hold">
                            <p:stCondLst>
                              <p:cond delay="1000"/>
                            </p:stCondLst>
                            <p:childTnLst>
                              <p:par>
                                <p:cTn id="149" presetID="22" presetClass="entr" presetSubtype="8" fill="hold" nodeType="afterEffect">
                                  <p:stCondLst>
                                    <p:cond delay="0"/>
                                  </p:stCondLst>
                                  <p:childTnLst>
                                    <p:set>
                                      <p:cBhvr>
                                        <p:cTn id="150" dur="1" fill="hold">
                                          <p:stCondLst>
                                            <p:cond delay="0"/>
                                          </p:stCondLst>
                                        </p:cTn>
                                        <p:tgtEl>
                                          <p:spTgt spid="18"/>
                                        </p:tgtEl>
                                        <p:attrNameLst>
                                          <p:attrName>style.visibility</p:attrName>
                                        </p:attrNameLst>
                                      </p:cBhvr>
                                      <p:to>
                                        <p:strVal val="visible"/>
                                      </p:to>
                                    </p:set>
                                    <p:animEffect transition="in" filter="wipe(left)">
                                      <p:cBhvr>
                                        <p:cTn id="151" dur="500"/>
                                        <p:tgtEl>
                                          <p:spTgt spid="18"/>
                                        </p:tgtEl>
                                      </p:cBhvr>
                                    </p:animEffect>
                                  </p:childTnLst>
                                </p:cTn>
                              </p:par>
                            </p:childTnLst>
                          </p:cTn>
                        </p:par>
                        <p:par>
                          <p:cTn id="152" fill="hold">
                            <p:stCondLst>
                              <p:cond delay="1500"/>
                            </p:stCondLst>
                            <p:childTnLst>
                              <p:par>
                                <p:cTn id="153" presetID="22" presetClass="entr" presetSubtype="8" fill="hold" grpId="0" nodeType="afterEffect">
                                  <p:stCondLst>
                                    <p:cond delay="0"/>
                                  </p:stCondLst>
                                  <p:childTnLst>
                                    <p:set>
                                      <p:cBhvr>
                                        <p:cTn id="154" dur="1" fill="hold">
                                          <p:stCondLst>
                                            <p:cond delay="0"/>
                                          </p:stCondLst>
                                        </p:cTn>
                                        <p:tgtEl>
                                          <p:spTgt spid="193590"/>
                                        </p:tgtEl>
                                        <p:attrNameLst>
                                          <p:attrName>style.visibility</p:attrName>
                                        </p:attrNameLst>
                                      </p:cBhvr>
                                      <p:to>
                                        <p:strVal val="visible"/>
                                      </p:to>
                                    </p:set>
                                    <p:animEffect transition="in" filter="wipe(left)">
                                      <p:cBhvr>
                                        <p:cTn id="155" dur="500"/>
                                        <p:tgtEl>
                                          <p:spTgt spid="193590"/>
                                        </p:tgtEl>
                                      </p:cBhvr>
                                    </p:animEffect>
                                  </p:childTnLst>
                                </p:cTn>
                              </p:par>
                            </p:childTnLst>
                          </p:cTn>
                        </p:par>
                        <p:par>
                          <p:cTn id="156" fill="hold">
                            <p:stCondLst>
                              <p:cond delay="2000"/>
                            </p:stCondLst>
                            <p:childTnLst>
                              <p:par>
                                <p:cTn id="157" presetID="22" presetClass="entr" presetSubtype="2" fill="hold" nodeType="afterEffect">
                                  <p:stCondLst>
                                    <p:cond delay="0"/>
                                  </p:stCondLst>
                                  <p:childTnLst>
                                    <p:set>
                                      <p:cBhvr>
                                        <p:cTn id="158" dur="1" fill="hold">
                                          <p:stCondLst>
                                            <p:cond delay="0"/>
                                          </p:stCondLst>
                                        </p:cTn>
                                        <p:tgtEl>
                                          <p:spTgt spid="14"/>
                                        </p:tgtEl>
                                        <p:attrNameLst>
                                          <p:attrName>style.visibility</p:attrName>
                                        </p:attrNameLst>
                                      </p:cBhvr>
                                      <p:to>
                                        <p:strVal val="visible"/>
                                      </p:to>
                                    </p:set>
                                    <p:animEffect transition="in" filter="wipe(right)">
                                      <p:cBhvr>
                                        <p:cTn id="159" dur="500"/>
                                        <p:tgtEl>
                                          <p:spTgt spid="1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93668"/>
                                        </p:tgtEl>
                                        <p:attrNameLst>
                                          <p:attrName>style.visibility</p:attrName>
                                        </p:attrNameLst>
                                      </p:cBhvr>
                                      <p:to>
                                        <p:strVal val="visible"/>
                                      </p:to>
                                    </p:set>
                                    <p:animEffect transition="in" filter="wipe(left)">
                                      <p:cBhvr>
                                        <p:cTn id="164" dur="500"/>
                                        <p:tgtEl>
                                          <p:spTgt spid="19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79" grpId="0" autoUpdateAnimBg="0"/>
      <p:bldP spid="193585" grpId="0" animBg="1"/>
      <p:bldP spid="193586" grpId="0" animBg="1"/>
      <p:bldP spid="193587" grpId="0" animBg="1"/>
      <p:bldP spid="193588" grpId="0" animBg="1"/>
      <p:bldP spid="193589" grpId="0" animBg="1"/>
      <p:bldP spid="193590" grpId="0" animBg="1"/>
      <p:bldP spid="193668" grpId="0" animBg="1"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ChangeArrowheads="1"/>
          </p:cNvSpPr>
          <p:nvPr/>
        </p:nvSpPr>
        <p:spPr bwMode="auto">
          <a:xfrm>
            <a:off x="304800" y="4305300"/>
            <a:ext cx="8756650" cy="1409700"/>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sz="3600" b="1">
                <a:solidFill>
                  <a:srgbClr val="000082"/>
                </a:solidFill>
                <a:ea typeface="楷体_GB2312" pitchFamily="49" charset="-122"/>
              </a:rPr>
              <a:t>3) </a:t>
            </a:r>
            <a:r>
              <a:rPr lang="zh-CN" altLang="en-US" sz="3600" b="1">
                <a:solidFill>
                  <a:srgbClr val="993300"/>
                </a:solidFill>
                <a:ea typeface="楷体_GB2312" pitchFamily="49" charset="-122"/>
              </a:rPr>
              <a:t>修改出队列的操作。</a:t>
            </a:r>
            <a:r>
              <a:rPr lang="zh-CN" altLang="en-US" sz="3600" b="1">
                <a:solidFill>
                  <a:srgbClr val="000082"/>
                </a:solidFill>
                <a:ea typeface="楷体_GB2312" pitchFamily="49" charset="-122"/>
              </a:rPr>
              <a:t>出队列时，仅移动队头指针，而不将队头结点从链表中删除。</a:t>
            </a:r>
          </a:p>
        </p:txBody>
      </p:sp>
      <p:sp>
        <p:nvSpPr>
          <p:cNvPr id="192517" name="Text Box 5"/>
          <p:cNvSpPr txBox="1">
            <a:spLocks noChangeArrowheads="1"/>
          </p:cNvSpPr>
          <p:nvPr/>
        </p:nvSpPr>
        <p:spPr bwMode="auto">
          <a:xfrm>
            <a:off x="304800" y="522288"/>
            <a:ext cx="8763000" cy="1409700"/>
          </a:xfrm>
          <a:prstGeom prst="rect">
            <a:avLst/>
          </a:prstGeom>
          <a:noFill/>
          <a:ln w="9525">
            <a:noFill/>
            <a:miter lim="800000"/>
            <a:headEnd/>
            <a:tailEnd/>
          </a:ln>
          <a:effectLst/>
        </p:spPr>
        <p:txBody>
          <a:bodyPr>
            <a:spAutoFit/>
          </a:bodyPr>
          <a:lstStyle/>
          <a:p>
            <a:pPr>
              <a:lnSpc>
                <a:spcPct val="120000"/>
              </a:lnSpc>
            </a:pPr>
            <a:r>
              <a:rPr lang="en-US" altLang="zh-CN" sz="3600" b="1">
                <a:solidFill>
                  <a:srgbClr val="000082"/>
                </a:solidFill>
              </a:rPr>
              <a:t>1) </a:t>
            </a:r>
            <a:r>
              <a:rPr lang="zh-CN" altLang="en-US" sz="3600" b="1">
                <a:solidFill>
                  <a:srgbClr val="993300"/>
                </a:solidFill>
                <a:ea typeface="楷体_GB2312" pitchFamily="49" charset="-122"/>
              </a:rPr>
              <a:t>将链队列的结点改为“双链”结点</a:t>
            </a:r>
            <a:r>
              <a:rPr lang="zh-CN" altLang="en-US" sz="3600" b="1">
                <a:solidFill>
                  <a:srgbClr val="000082"/>
                </a:solidFill>
                <a:ea typeface="楷体_GB2312" pitchFamily="49" charset="-122"/>
              </a:rPr>
              <a:t>。即结点中包含</a:t>
            </a:r>
            <a:r>
              <a:rPr lang="en-US" altLang="zh-CN" sz="3600" b="1">
                <a:solidFill>
                  <a:srgbClr val="000082"/>
                </a:solidFill>
                <a:ea typeface="楷体_GB2312" pitchFamily="49" charset="-122"/>
              </a:rPr>
              <a:t>next </a:t>
            </a:r>
            <a:r>
              <a:rPr lang="zh-CN" altLang="en-US" sz="3600" b="1">
                <a:solidFill>
                  <a:srgbClr val="000082"/>
                </a:solidFill>
                <a:ea typeface="楷体_GB2312" pitchFamily="49" charset="-122"/>
              </a:rPr>
              <a:t>和</a:t>
            </a:r>
            <a:r>
              <a:rPr lang="en-US" altLang="zh-CN" sz="3600" b="1">
                <a:solidFill>
                  <a:srgbClr val="000082"/>
                </a:solidFill>
                <a:ea typeface="楷体_GB2312" pitchFamily="49" charset="-122"/>
              </a:rPr>
              <a:t>pred</a:t>
            </a:r>
            <a:r>
              <a:rPr lang="zh-CN" altLang="en-US" sz="3600" b="1">
                <a:solidFill>
                  <a:srgbClr val="000082"/>
                </a:solidFill>
                <a:ea typeface="楷体_GB2312" pitchFamily="49" charset="-122"/>
              </a:rPr>
              <a:t>两个指针；</a:t>
            </a:r>
          </a:p>
        </p:txBody>
      </p:sp>
      <p:sp>
        <p:nvSpPr>
          <p:cNvPr id="192518" name="Text Box 6"/>
          <p:cNvSpPr txBox="1">
            <a:spLocks noChangeArrowheads="1"/>
          </p:cNvSpPr>
          <p:nvPr/>
        </p:nvSpPr>
        <p:spPr bwMode="auto">
          <a:xfrm>
            <a:off x="304800" y="2095500"/>
            <a:ext cx="8604250" cy="2068513"/>
          </a:xfrm>
          <a:prstGeom prst="rect">
            <a:avLst/>
          </a:prstGeom>
          <a:noFill/>
          <a:ln w="9525">
            <a:noFill/>
            <a:miter lim="800000"/>
            <a:headEnd/>
            <a:tailEnd/>
          </a:ln>
          <a:effectLst/>
        </p:spPr>
        <p:txBody>
          <a:bodyPr>
            <a:spAutoFit/>
          </a:bodyPr>
          <a:lstStyle/>
          <a:p>
            <a:pPr>
              <a:lnSpc>
                <a:spcPct val="120000"/>
              </a:lnSpc>
            </a:pPr>
            <a:r>
              <a:rPr lang="en-US" altLang="zh-CN" sz="3600" b="1">
                <a:solidFill>
                  <a:srgbClr val="000082"/>
                </a:solidFill>
              </a:rPr>
              <a:t>2) </a:t>
            </a:r>
            <a:r>
              <a:rPr lang="zh-CN" altLang="en-US" sz="3600" b="1">
                <a:solidFill>
                  <a:srgbClr val="993300"/>
                </a:solidFill>
                <a:ea typeface="楷体_GB2312" pitchFamily="49" charset="-122"/>
              </a:rPr>
              <a:t>修改入队列的操作。</a:t>
            </a:r>
            <a:r>
              <a:rPr lang="zh-CN" altLang="en-US" sz="3600" b="1">
                <a:solidFill>
                  <a:srgbClr val="000082"/>
                </a:solidFill>
                <a:ea typeface="楷体_GB2312" pitchFamily="49" charset="-122"/>
              </a:rPr>
              <a:t>插入新的队尾结点</a:t>
            </a:r>
          </a:p>
          <a:p>
            <a:pPr>
              <a:lnSpc>
                <a:spcPct val="120000"/>
              </a:lnSpc>
            </a:pPr>
            <a:r>
              <a:rPr lang="zh-CN" altLang="en-US" sz="3600" b="1">
                <a:solidFill>
                  <a:srgbClr val="000082"/>
                </a:solidFill>
                <a:ea typeface="楷体_GB2312" pitchFamily="49" charset="-122"/>
              </a:rPr>
              <a:t>时，令其</a:t>
            </a:r>
            <a:r>
              <a:rPr lang="en-US" altLang="zh-CN" sz="3600" b="1">
                <a:solidFill>
                  <a:srgbClr val="000082"/>
                </a:solidFill>
                <a:ea typeface="楷体_GB2312" pitchFamily="49" charset="-122"/>
              </a:rPr>
              <a:t>pred</a:t>
            </a:r>
            <a:r>
              <a:rPr lang="zh-CN" altLang="en-US" sz="3600" b="1">
                <a:solidFill>
                  <a:srgbClr val="000082"/>
                </a:solidFill>
                <a:ea typeface="楷体_GB2312" pitchFamily="49" charset="-122"/>
              </a:rPr>
              <a:t>域的指针指向刚刚出队列的</a:t>
            </a:r>
          </a:p>
          <a:p>
            <a:pPr>
              <a:lnSpc>
                <a:spcPct val="120000"/>
              </a:lnSpc>
            </a:pPr>
            <a:r>
              <a:rPr lang="zh-CN" altLang="en-US" sz="3600" b="1">
                <a:solidFill>
                  <a:srgbClr val="000082"/>
                </a:solidFill>
                <a:ea typeface="楷体_GB2312" pitchFamily="49" charset="-122"/>
              </a:rPr>
              <a:t>结点，即当前的队头指针所指结点；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2517"/>
                                        </p:tgtEl>
                                        <p:attrNameLst>
                                          <p:attrName>style.visibility</p:attrName>
                                        </p:attrNameLst>
                                      </p:cBhvr>
                                      <p:to>
                                        <p:strVal val="visible"/>
                                      </p:to>
                                    </p:set>
                                    <p:anim calcmode="lin" valueType="num">
                                      <p:cBhvr additive="base">
                                        <p:cTn id="7" dur="500" fill="hold"/>
                                        <p:tgtEl>
                                          <p:spTgt spid="192517"/>
                                        </p:tgtEl>
                                        <p:attrNameLst>
                                          <p:attrName>ppt_x</p:attrName>
                                        </p:attrNameLst>
                                      </p:cBhvr>
                                      <p:tavLst>
                                        <p:tav tm="0">
                                          <p:val>
                                            <p:strVal val="0-#ppt_w/2"/>
                                          </p:val>
                                        </p:tav>
                                        <p:tav tm="100000">
                                          <p:val>
                                            <p:strVal val="#ppt_x"/>
                                          </p:val>
                                        </p:tav>
                                      </p:tavLst>
                                    </p:anim>
                                    <p:anim calcmode="lin" valueType="num">
                                      <p:cBhvr additive="base">
                                        <p:cTn id="8" dur="500" fill="hold"/>
                                        <p:tgtEl>
                                          <p:spTgt spid="1925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2518"/>
                                        </p:tgtEl>
                                        <p:attrNameLst>
                                          <p:attrName>style.visibility</p:attrName>
                                        </p:attrNameLst>
                                      </p:cBhvr>
                                      <p:to>
                                        <p:strVal val="visible"/>
                                      </p:to>
                                    </p:set>
                                    <p:anim calcmode="lin" valueType="num">
                                      <p:cBhvr additive="base">
                                        <p:cTn id="13" dur="500" fill="hold"/>
                                        <p:tgtEl>
                                          <p:spTgt spid="192518"/>
                                        </p:tgtEl>
                                        <p:attrNameLst>
                                          <p:attrName>ppt_x</p:attrName>
                                        </p:attrNameLst>
                                      </p:cBhvr>
                                      <p:tavLst>
                                        <p:tav tm="0">
                                          <p:val>
                                            <p:strVal val="0-#ppt_w/2"/>
                                          </p:val>
                                        </p:tav>
                                        <p:tav tm="100000">
                                          <p:val>
                                            <p:strVal val="#ppt_x"/>
                                          </p:val>
                                        </p:tav>
                                      </p:tavLst>
                                    </p:anim>
                                    <p:anim calcmode="lin" valueType="num">
                                      <p:cBhvr additive="base">
                                        <p:cTn id="14"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2516"/>
                                        </p:tgtEl>
                                        <p:attrNameLst>
                                          <p:attrName>style.visibility</p:attrName>
                                        </p:attrNameLst>
                                      </p:cBhvr>
                                      <p:to>
                                        <p:strVal val="visible"/>
                                      </p:to>
                                    </p:set>
                                    <p:anim calcmode="lin" valueType="num">
                                      <p:cBhvr additive="base">
                                        <p:cTn id="19" dur="500" fill="hold"/>
                                        <p:tgtEl>
                                          <p:spTgt spid="192516"/>
                                        </p:tgtEl>
                                        <p:attrNameLst>
                                          <p:attrName>ppt_x</p:attrName>
                                        </p:attrNameLst>
                                      </p:cBhvr>
                                      <p:tavLst>
                                        <p:tav tm="0">
                                          <p:val>
                                            <p:strVal val="0-#ppt_w/2"/>
                                          </p:val>
                                        </p:tav>
                                        <p:tav tm="100000">
                                          <p:val>
                                            <p:strVal val="#ppt_x"/>
                                          </p:val>
                                        </p:tav>
                                      </p:tavLst>
                                    </p:anim>
                                    <p:anim calcmode="lin" valueType="num">
                                      <p:cBhvr additive="base">
                                        <p:cTn id="20" dur="500" fill="hold"/>
                                        <p:tgtEl>
                                          <p:spTgt spid="192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autoUpdateAnimBg="0"/>
      <p:bldP spid="192517" grpId="0" autoUpdateAnimBg="0"/>
      <p:bldP spid="192518"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214282" y="0"/>
            <a:ext cx="5214974" cy="623862"/>
          </a:xfrm>
        </p:spPr>
        <p:txBody>
          <a:bodyPr>
            <a:normAutofit/>
          </a:bodyPr>
          <a:lstStyle/>
          <a:p>
            <a:r>
              <a:rPr kumimoji="1" lang="zh-CN" altLang="en-US" sz="2800" b="1" dirty="0" smtClean="0">
                <a:solidFill>
                  <a:srgbClr val="FF0000"/>
                </a:solidFill>
                <a:latin typeface="Arial" charset="0"/>
                <a:ea typeface="楷体_GB2312" pitchFamily="49" charset="-122"/>
                <a:cs typeface="+mn-cs"/>
              </a:rPr>
              <a:t>典型</a:t>
            </a:r>
            <a:r>
              <a:rPr kumimoji="1" lang="zh-CN" altLang="en-US" sz="2800" b="1" dirty="0">
                <a:solidFill>
                  <a:srgbClr val="FF0000"/>
                </a:solidFill>
                <a:latin typeface="Arial" charset="0"/>
                <a:ea typeface="楷体_GB2312" pitchFamily="49" charset="-122"/>
                <a:cs typeface="+mn-cs"/>
              </a:rPr>
              <a:t>例题</a:t>
            </a:r>
          </a:p>
        </p:txBody>
      </p:sp>
      <p:sp>
        <p:nvSpPr>
          <p:cNvPr id="276483" name="Rectangle 3"/>
          <p:cNvSpPr>
            <a:spLocks noGrp="1" noChangeArrowheads="1"/>
          </p:cNvSpPr>
          <p:nvPr>
            <p:ph type="body" idx="1"/>
          </p:nvPr>
        </p:nvSpPr>
        <p:spPr>
          <a:xfrm>
            <a:off x="928662" y="571480"/>
            <a:ext cx="7143800" cy="609600"/>
          </a:xfrm>
        </p:spPr>
        <p:txBody>
          <a:bodyPr/>
          <a:lstStyle/>
          <a:p>
            <a:pPr>
              <a:buFont typeface="Wingdings" pitchFamily="2" charset="2"/>
              <a:buNone/>
            </a:pPr>
            <a:r>
              <a:rPr kumimoji="1" lang="zh-CN" altLang="en-US" sz="2800" b="1" cap="small" dirty="0" smtClean="0">
                <a:solidFill>
                  <a:srgbClr val="FF0000"/>
                </a:solidFill>
                <a:latin typeface="Arial" charset="0"/>
                <a:ea typeface="楷体_GB2312" pitchFamily="49" charset="-122"/>
              </a:rPr>
              <a:t>④求距离</a:t>
            </a:r>
            <a:r>
              <a:rPr kumimoji="1" lang="zh-CN" altLang="en-US" sz="2800" b="1" cap="small" dirty="0">
                <a:solidFill>
                  <a:srgbClr val="FF0000"/>
                </a:solidFill>
                <a:latin typeface="Arial" charset="0"/>
                <a:ea typeface="楷体_GB2312" pitchFamily="49" charset="-122"/>
              </a:rPr>
              <a:t>顶点</a:t>
            </a:r>
            <a:r>
              <a:rPr kumimoji="1" lang="en-US" altLang="zh-CN" sz="2800" b="1" cap="small" dirty="0">
                <a:solidFill>
                  <a:srgbClr val="FF0000"/>
                </a:solidFill>
                <a:latin typeface="Arial" charset="0"/>
                <a:ea typeface="楷体_GB2312" pitchFamily="49" charset="-122"/>
              </a:rPr>
              <a:t>v0</a:t>
            </a:r>
            <a:r>
              <a:rPr kumimoji="1" lang="zh-CN" altLang="en-US" sz="2800" b="1" cap="small" dirty="0">
                <a:solidFill>
                  <a:srgbClr val="FF0000"/>
                </a:solidFill>
                <a:latin typeface="Arial" charset="0"/>
                <a:ea typeface="楷体_GB2312" pitchFamily="49" charset="-122"/>
              </a:rPr>
              <a:t>的路径长度为</a:t>
            </a:r>
            <a:r>
              <a:rPr kumimoji="1" lang="en-US" altLang="zh-CN" sz="2800" b="1" cap="small" dirty="0">
                <a:solidFill>
                  <a:srgbClr val="FF0000"/>
                </a:solidFill>
                <a:latin typeface="Arial" charset="0"/>
                <a:ea typeface="楷体_GB2312" pitchFamily="49" charset="-122"/>
              </a:rPr>
              <a:t>k</a:t>
            </a:r>
            <a:r>
              <a:rPr kumimoji="1" lang="zh-CN" altLang="en-US" sz="2800" b="1" cap="small" dirty="0">
                <a:solidFill>
                  <a:srgbClr val="FF0000"/>
                </a:solidFill>
                <a:latin typeface="Arial" charset="0"/>
                <a:ea typeface="楷体_GB2312" pitchFamily="49" charset="-122"/>
              </a:rPr>
              <a:t>的所有</a:t>
            </a:r>
            <a:r>
              <a:rPr kumimoji="1" lang="zh-CN" altLang="en-US" sz="2800" b="1" cap="small" dirty="0" smtClean="0">
                <a:solidFill>
                  <a:srgbClr val="FF0000"/>
                </a:solidFill>
                <a:latin typeface="Arial" charset="0"/>
                <a:ea typeface="楷体_GB2312" pitchFamily="49" charset="-122"/>
              </a:rPr>
              <a:t>顶点</a:t>
            </a:r>
            <a:endParaRPr kumimoji="1" lang="zh-CN" altLang="en-US" sz="2800" b="1" cap="small" dirty="0">
              <a:solidFill>
                <a:srgbClr val="FF0000"/>
              </a:solidFill>
              <a:latin typeface="Arial" charset="0"/>
              <a:ea typeface="楷体_GB2312" pitchFamily="49" charset="-122"/>
            </a:endParaRPr>
          </a:p>
        </p:txBody>
      </p:sp>
      <p:sp>
        <p:nvSpPr>
          <p:cNvPr id="276484" name="Rectangle 4"/>
          <p:cNvSpPr>
            <a:spLocks noChangeArrowheads="1"/>
          </p:cNvSpPr>
          <p:nvPr/>
        </p:nvSpPr>
        <p:spPr bwMode="auto">
          <a:xfrm>
            <a:off x="357158" y="1071546"/>
            <a:ext cx="8610600" cy="5853910"/>
          </a:xfrm>
          <a:prstGeom prst="rect">
            <a:avLst/>
          </a:prstGeom>
          <a:noFill/>
          <a:ln w="9525">
            <a:noFill/>
            <a:miter lim="800000"/>
            <a:headEnd/>
            <a:tailEnd/>
          </a:ln>
          <a:effectLst/>
        </p:spPr>
        <p:txBody>
          <a:bodyPr>
            <a:spAutoFit/>
          </a:bodyPr>
          <a:lstStyle/>
          <a:p>
            <a:pPr>
              <a:lnSpc>
                <a:spcPct val="90000"/>
              </a:lnSpc>
              <a:buClr>
                <a:srgbClr val="A50021"/>
              </a:buClr>
              <a:buSzPct val="75000"/>
              <a:buFont typeface="Wingdings" pitchFamily="2" charset="2"/>
              <a:buNone/>
            </a:pPr>
            <a:r>
              <a:rPr lang="en-US" altLang="zh-CN" sz="3200" b="1" dirty="0">
                <a:solidFill>
                  <a:srgbClr val="81237F"/>
                </a:solidFill>
                <a:ea typeface="楷体_GB2312" pitchFamily="49" charset="-122"/>
              </a:rPr>
              <a:t> </a:t>
            </a:r>
            <a:r>
              <a:rPr lang="zh-CN" altLang="en-US" sz="2400" b="1" dirty="0">
                <a:solidFill>
                  <a:srgbClr val="81237F"/>
                </a:solidFill>
                <a:ea typeface="楷体_GB2312" pitchFamily="49" charset="-122"/>
              </a:rPr>
              <a:t>以广度优先遍历为基础，算法如下：</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void </a:t>
            </a:r>
            <a:r>
              <a:rPr lang="en-US" altLang="zh-CN" sz="2400" b="1" dirty="0" err="1">
                <a:solidFill>
                  <a:srgbClr val="000066"/>
                </a:solidFill>
                <a:ea typeface="楷体_GB2312" pitchFamily="49" charset="-122"/>
              </a:rPr>
              <a:t>dfsklevel</a:t>
            </a:r>
            <a:r>
              <a:rPr lang="en-US" altLang="zh-CN" sz="2400" b="1" dirty="0">
                <a:solidFill>
                  <a:srgbClr val="000066"/>
                </a:solidFill>
                <a:ea typeface="楷体_GB2312" pitchFamily="49" charset="-122"/>
              </a:rPr>
              <a:t>(graph g, </a:t>
            </a:r>
            <a:r>
              <a:rPr lang="en-US" altLang="zh-CN" sz="2400" b="1" dirty="0" err="1">
                <a:solidFill>
                  <a:srgbClr val="000066"/>
                </a:solidFill>
                <a:ea typeface="楷体_GB2312" pitchFamily="49" charset="-122"/>
              </a:rPr>
              <a:t>int</a:t>
            </a:r>
            <a:r>
              <a:rPr lang="en-US" altLang="zh-CN" sz="2400" b="1" dirty="0">
                <a:solidFill>
                  <a:srgbClr val="000066"/>
                </a:solidFill>
                <a:ea typeface="楷体_GB2312" pitchFamily="49" charset="-122"/>
              </a:rPr>
              <a:t> v0, </a:t>
            </a:r>
            <a:r>
              <a:rPr lang="en-US" altLang="zh-CN" sz="2400" b="1" dirty="0" err="1">
                <a:solidFill>
                  <a:srgbClr val="000066"/>
                </a:solidFill>
                <a:ea typeface="楷体_GB2312" pitchFamily="49" charset="-122"/>
              </a:rPr>
              <a:t>int</a:t>
            </a:r>
            <a:r>
              <a:rPr lang="en-US" altLang="zh-CN" sz="2400" b="1" dirty="0">
                <a:solidFill>
                  <a:srgbClr val="000066"/>
                </a:solidFill>
                <a:ea typeface="楷体_GB2312" pitchFamily="49" charset="-122"/>
              </a:rPr>
              <a:t> k)</a:t>
            </a: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   </a:t>
            </a:r>
            <a:r>
              <a:rPr lang="en-US" altLang="zh-CN" sz="2400" b="1" dirty="0" err="1" smtClean="0">
                <a:solidFill>
                  <a:srgbClr val="000066"/>
                </a:solidFill>
                <a:ea typeface="楷体_GB2312" pitchFamily="49" charset="-122"/>
              </a:rPr>
              <a:t>Initqueue</a:t>
            </a:r>
            <a:r>
              <a:rPr lang="en-US" altLang="zh-CN" sz="2400" b="1" dirty="0" smtClean="0">
                <a:solidFill>
                  <a:srgbClr val="000066"/>
                </a:solidFill>
                <a:ea typeface="楷体_GB2312" pitchFamily="49" charset="-122"/>
              </a:rPr>
              <a:t>(Q1</a:t>
            </a: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a:t>
            </a:r>
            <a:r>
              <a:rPr lang="en-US" altLang="zh-CN" sz="2400" b="1" dirty="0" err="1" smtClean="0">
                <a:solidFill>
                  <a:srgbClr val="000066"/>
                </a:solidFill>
                <a:ea typeface="楷体_GB2312" pitchFamily="49" charset="-122"/>
              </a:rPr>
              <a:t>Initqueue</a:t>
            </a:r>
            <a:r>
              <a:rPr lang="en-US" altLang="zh-CN" sz="2400" b="1" dirty="0" smtClean="0">
                <a:solidFill>
                  <a:srgbClr val="000066"/>
                </a:solidFill>
                <a:ea typeface="楷体_GB2312" pitchFamily="49" charset="-122"/>
              </a:rPr>
              <a:t>(Q2</a:t>
            </a:r>
            <a:r>
              <a:rPr lang="en-US" altLang="zh-CN" sz="2400" b="1" dirty="0">
                <a:solidFill>
                  <a:srgbClr val="000066"/>
                </a:solidFill>
                <a:ea typeface="楷体_GB2312" pitchFamily="49" charset="-122"/>
              </a:rPr>
              <a:t>);</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for(</a:t>
            </a:r>
            <a:r>
              <a:rPr lang="en-US" altLang="zh-CN" sz="2400" b="1" dirty="0" err="1" smtClean="0">
                <a:solidFill>
                  <a:srgbClr val="000066"/>
                </a:solidFill>
                <a:ea typeface="楷体_GB2312" pitchFamily="49" charset="-122"/>
              </a:rPr>
              <a:t>i</a:t>
            </a:r>
            <a:r>
              <a:rPr lang="en-US" altLang="zh-CN" sz="2400" b="1" dirty="0" smtClean="0">
                <a:solidFill>
                  <a:srgbClr val="000066"/>
                </a:solidFill>
                <a:ea typeface="楷体_GB2312" pitchFamily="49" charset="-122"/>
              </a:rPr>
              <a:t>=0;i&lt;</a:t>
            </a:r>
            <a:r>
              <a:rPr lang="en-US" altLang="zh-CN" sz="2400" b="1" dirty="0" err="1" smtClean="0">
                <a:solidFill>
                  <a:srgbClr val="000066"/>
                </a:solidFill>
                <a:ea typeface="楷体_GB2312" pitchFamily="49" charset="-122"/>
              </a:rPr>
              <a:t>g.vexnum;i</a:t>
            </a: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a:t>
            </a:r>
            <a:r>
              <a:rPr lang="en-US" altLang="zh-CN" sz="2400" b="1" dirty="0">
                <a:solidFill>
                  <a:srgbClr val="000066"/>
                </a:solidFill>
                <a:ea typeface="楷体_GB2312" pitchFamily="49" charset="-122"/>
              </a:rPr>
              <a:t>visited[</a:t>
            </a:r>
            <a:r>
              <a:rPr lang="en-US" altLang="zh-CN" sz="2400" b="1" dirty="0" err="1">
                <a:solidFill>
                  <a:srgbClr val="000066"/>
                </a:solidFill>
                <a:ea typeface="楷体_GB2312" pitchFamily="49" charset="-122"/>
              </a:rPr>
              <a:t>i</a:t>
            </a:r>
            <a:r>
              <a:rPr lang="en-US" altLang="zh-CN" sz="2400" b="1" dirty="0">
                <a:solidFill>
                  <a:srgbClr val="000066"/>
                </a:solidFill>
                <a:ea typeface="楷体_GB2312" pitchFamily="49" charset="-122"/>
              </a:rPr>
              <a:t>]=false;</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a:t>
            </a:r>
            <a:r>
              <a:rPr lang="en-US" altLang="zh-CN" sz="2400" b="1" dirty="0">
                <a:solidFill>
                  <a:srgbClr val="000066"/>
                </a:solidFill>
                <a:ea typeface="楷体_GB2312" pitchFamily="49" charset="-122"/>
              </a:rPr>
              <a:t>visited[v0]=true</a:t>
            </a:r>
            <a:r>
              <a:rPr lang="en-US" altLang="zh-CN" sz="2400" b="1" dirty="0" smtClean="0">
                <a:solidFill>
                  <a:srgbClr val="000066"/>
                </a:solidFill>
                <a:ea typeface="楷体_GB2312" pitchFamily="49" charset="-122"/>
              </a:rPr>
              <a:t>;   </a:t>
            </a:r>
            <a:r>
              <a:rPr lang="en-US" altLang="zh-CN" sz="2400" b="1" dirty="0">
                <a:solidFill>
                  <a:srgbClr val="000066"/>
                </a:solidFill>
                <a:ea typeface="楷体_GB2312" pitchFamily="49" charset="-122"/>
              </a:rPr>
              <a:t>level=1</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a:t>
            </a:r>
            <a:r>
              <a:rPr lang="en-US" altLang="zh-CN" sz="2400" b="1" dirty="0" err="1" smtClean="0">
                <a:solidFill>
                  <a:srgbClr val="000066"/>
                </a:solidFill>
                <a:ea typeface="楷体_GB2312" pitchFamily="49" charset="-122"/>
              </a:rPr>
              <a:t>enterqueue</a:t>
            </a:r>
            <a:r>
              <a:rPr lang="en-US" altLang="zh-CN" sz="2400" b="1" dirty="0" smtClean="0">
                <a:solidFill>
                  <a:srgbClr val="000066"/>
                </a:solidFill>
                <a:ea typeface="楷体_GB2312" pitchFamily="49" charset="-122"/>
              </a:rPr>
              <a:t>(Q1,v0</a:t>
            </a: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a:t>
            </a:r>
            <a:r>
              <a:rPr lang="en-US" altLang="zh-CN" sz="2400" b="1" dirty="0" err="1" smtClean="0">
                <a:solidFill>
                  <a:srgbClr val="000066"/>
                </a:solidFill>
                <a:ea typeface="楷体_GB2312" pitchFamily="49" charset="-122"/>
              </a:rPr>
              <a:t>enterqueue</a:t>
            </a:r>
            <a:r>
              <a:rPr lang="en-US" altLang="zh-CN" sz="2400" b="1" dirty="0" smtClean="0">
                <a:solidFill>
                  <a:srgbClr val="000066"/>
                </a:solidFill>
                <a:ea typeface="楷体_GB2312" pitchFamily="49" charset="-122"/>
              </a:rPr>
              <a:t>(Q2,level</a:t>
            </a:r>
            <a:r>
              <a:rPr lang="en-US" altLang="zh-CN" sz="2400" b="1" dirty="0">
                <a:solidFill>
                  <a:srgbClr val="000066"/>
                </a:solidFill>
                <a:ea typeface="楷体_GB2312" pitchFamily="49" charset="-122"/>
              </a:rPr>
              <a:t>);</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while</a:t>
            </a:r>
            <a:r>
              <a:rPr lang="en-US" altLang="zh-CN" sz="2400" b="1" dirty="0">
                <a:solidFill>
                  <a:srgbClr val="000066"/>
                </a:solidFill>
                <a:ea typeface="楷体_GB2312" pitchFamily="49" charset="-122"/>
              </a:rPr>
              <a:t>( ! </a:t>
            </a:r>
            <a:r>
              <a:rPr lang="en-US" altLang="zh-CN" sz="2400" b="1" dirty="0" err="1">
                <a:solidFill>
                  <a:srgbClr val="000066"/>
                </a:solidFill>
                <a:ea typeface="楷体_GB2312" pitchFamily="49" charset="-122"/>
              </a:rPr>
              <a:t>isEmpty</a:t>
            </a:r>
            <a:r>
              <a:rPr lang="en-US" altLang="zh-CN" sz="2400" b="1" dirty="0">
                <a:solidFill>
                  <a:srgbClr val="000066"/>
                </a:solidFill>
                <a:ea typeface="楷体_GB2312" pitchFamily="49" charset="-122"/>
              </a:rPr>
              <a:t>(Q1) &amp;&amp; level&lt;k+1 )</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v=</a:t>
            </a:r>
            <a:r>
              <a:rPr lang="en-US" altLang="zh-CN" sz="2400" b="1" dirty="0" err="1" smtClean="0">
                <a:solidFill>
                  <a:srgbClr val="000066"/>
                </a:solidFill>
                <a:ea typeface="楷体_GB2312" pitchFamily="49" charset="-122"/>
              </a:rPr>
              <a:t>deleteQueue</a:t>
            </a:r>
            <a:r>
              <a:rPr lang="en-US" altLang="zh-CN" sz="2400" b="1" dirty="0" smtClean="0">
                <a:solidFill>
                  <a:srgbClr val="000066"/>
                </a:solidFill>
                <a:ea typeface="楷体_GB2312" pitchFamily="49" charset="-122"/>
              </a:rPr>
              <a:t>(Q1</a:t>
            </a:r>
            <a:r>
              <a:rPr lang="en-US" altLang="zh-CN" sz="2400" b="1" dirty="0">
                <a:solidFill>
                  <a:srgbClr val="000066"/>
                </a:solidFill>
                <a:ea typeface="楷体_GB2312" pitchFamily="49" charset="-122"/>
              </a:rPr>
              <a:t>); level=</a:t>
            </a:r>
            <a:r>
              <a:rPr lang="en-US" altLang="zh-CN" sz="2400" b="1" dirty="0" err="1">
                <a:solidFill>
                  <a:srgbClr val="000066"/>
                </a:solidFill>
                <a:ea typeface="楷体_GB2312" pitchFamily="49" charset="-122"/>
              </a:rPr>
              <a:t>deleteQueue</a:t>
            </a:r>
            <a:r>
              <a:rPr lang="en-US" altLang="zh-CN" sz="2400" b="1" dirty="0">
                <a:solidFill>
                  <a:srgbClr val="000066"/>
                </a:solidFill>
                <a:ea typeface="楷体_GB2312" pitchFamily="49" charset="-122"/>
              </a:rPr>
              <a:t>(Q2);</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a:t>
            </a:r>
            <a:r>
              <a:rPr lang="en-US" altLang="zh-CN" sz="2400" dirty="0" smtClean="0">
                <a:solidFill>
                  <a:srgbClr val="0303BD"/>
                </a:solidFill>
              </a:rPr>
              <a:t>for(</a:t>
            </a:r>
            <a:r>
              <a:rPr lang="en-US" altLang="zh-CN" sz="2400" b="1" dirty="0" smtClean="0">
                <a:solidFill>
                  <a:srgbClr val="0303BD"/>
                </a:solidFill>
                <a:ea typeface="楷体_GB2312" pitchFamily="49" charset="-122"/>
              </a:rPr>
              <a:t>w=</a:t>
            </a:r>
            <a:r>
              <a:rPr lang="en-US" altLang="zh-CN" sz="2400" b="1" dirty="0" err="1" smtClean="0">
                <a:solidFill>
                  <a:srgbClr val="0303BD"/>
                </a:solidFill>
                <a:ea typeface="楷体_GB2312" pitchFamily="49" charset="-122"/>
              </a:rPr>
              <a:t>firstadjV</a:t>
            </a:r>
            <a:r>
              <a:rPr lang="en-US" altLang="zh-CN" sz="2400" b="1" dirty="0" smtClean="0">
                <a:solidFill>
                  <a:srgbClr val="0303BD"/>
                </a:solidFill>
                <a:ea typeface="楷体_GB2312" pitchFamily="49" charset="-122"/>
              </a:rPr>
              <a:t>(</a:t>
            </a:r>
            <a:r>
              <a:rPr lang="en-US" altLang="zh-CN" sz="2400" b="1" dirty="0" err="1" smtClean="0">
                <a:solidFill>
                  <a:srgbClr val="0303BD"/>
                </a:solidFill>
                <a:ea typeface="楷体_GB2312" pitchFamily="49" charset="-122"/>
              </a:rPr>
              <a:t>g,v</a:t>
            </a:r>
            <a:r>
              <a:rPr lang="en-US" altLang="zh-CN" sz="2400" b="1" dirty="0" smtClean="0">
                <a:solidFill>
                  <a:srgbClr val="0303BD"/>
                </a:solidFill>
                <a:ea typeface="楷体_GB2312" pitchFamily="49" charset="-122"/>
              </a:rPr>
              <a:t>); w</a:t>
            </a:r>
            <a:r>
              <a:rPr lang="en-US" altLang="zh-CN" sz="2400" b="1" dirty="0">
                <a:solidFill>
                  <a:srgbClr val="0303BD"/>
                </a:solidFill>
                <a:ea typeface="楷体_GB2312" pitchFamily="49" charset="-122"/>
              </a:rPr>
              <a:t>!=-</a:t>
            </a:r>
            <a:r>
              <a:rPr lang="en-US" altLang="zh-CN" sz="2400" dirty="0" smtClean="0">
                <a:solidFill>
                  <a:srgbClr val="0303BD"/>
                </a:solidFill>
              </a:rPr>
              <a:t>1; w=</a:t>
            </a:r>
            <a:r>
              <a:rPr lang="en-US" altLang="zh-CN" sz="2400" dirty="0" err="1" smtClean="0">
                <a:solidFill>
                  <a:srgbClr val="0303BD"/>
                </a:solidFill>
              </a:rPr>
              <a:t>nextadjV</a:t>
            </a:r>
            <a:r>
              <a:rPr lang="en-US" altLang="zh-CN" sz="2400" dirty="0" smtClean="0">
                <a:solidFill>
                  <a:srgbClr val="0303BD"/>
                </a:solidFill>
              </a:rPr>
              <a:t>(</a:t>
            </a:r>
            <a:r>
              <a:rPr lang="en-US" altLang="zh-CN" sz="2400" dirty="0" err="1" smtClean="0">
                <a:solidFill>
                  <a:srgbClr val="0303BD"/>
                </a:solidFill>
              </a:rPr>
              <a:t>g,v,w</a:t>
            </a:r>
            <a:r>
              <a:rPr lang="en-US" altLang="zh-CN" sz="2400" dirty="0" smtClean="0">
                <a:solidFill>
                  <a:srgbClr val="0303BD"/>
                </a:solidFill>
              </a:rPr>
              <a:t>) )</a:t>
            </a:r>
            <a:endParaRPr lang="en-US" altLang="zh-CN" sz="2400" b="1" dirty="0" smtClean="0">
              <a:solidFill>
                <a:srgbClr val="0303BD"/>
              </a:solidFill>
              <a:ea typeface="楷体_GB2312" pitchFamily="49" charset="-122"/>
            </a:endParaRPr>
          </a:p>
          <a:p>
            <a:pPr>
              <a:lnSpc>
                <a:spcPct val="90000"/>
              </a:lnSpc>
              <a:buClr>
                <a:srgbClr val="A50021"/>
              </a:buClr>
              <a:buSzPct val="75000"/>
              <a:buFont typeface="Wingdings" pitchFamily="2" charset="2"/>
              <a:buNone/>
            </a:pPr>
            <a:r>
              <a:rPr lang="en-US" altLang="zh-CN" sz="2400" dirty="0" smtClean="0">
                <a:solidFill>
                  <a:srgbClr val="000066"/>
                </a:solidFill>
              </a:rPr>
              <a:t>    </a:t>
            </a:r>
            <a:r>
              <a:rPr lang="en-US" altLang="zh-CN" sz="2400" b="1" dirty="0" smtClean="0">
                <a:solidFill>
                  <a:srgbClr val="000066"/>
                </a:solidFill>
                <a:ea typeface="楷体_GB2312" pitchFamily="49" charset="-122"/>
              </a:rPr>
              <a:t>     </a:t>
            </a:r>
            <a:r>
              <a:rPr lang="en-US" altLang="zh-CN" sz="2400" b="1" dirty="0" smtClean="0">
                <a:solidFill>
                  <a:srgbClr val="0303BD"/>
                </a:solidFill>
                <a:ea typeface="楷体_GB2312" pitchFamily="49" charset="-122"/>
              </a:rPr>
              <a:t>{</a:t>
            </a:r>
            <a:r>
              <a:rPr lang="en-US" altLang="zh-CN" sz="2400" b="1" dirty="0" smtClean="0">
                <a:solidFill>
                  <a:srgbClr val="000066"/>
                </a:solidFill>
                <a:ea typeface="楷体_GB2312" pitchFamily="49" charset="-122"/>
              </a:rPr>
              <a:t>    if </a:t>
            </a:r>
            <a:r>
              <a:rPr lang="en-US" altLang="zh-CN" sz="2400" b="1" dirty="0">
                <a:solidFill>
                  <a:srgbClr val="000066"/>
                </a:solidFill>
                <a:ea typeface="楷体_GB2312" pitchFamily="49" charset="-122"/>
              </a:rPr>
              <a:t>(! visited[w])</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if(level</a:t>
            </a:r>
            <a:r>
              <a:rPr lang="en-US" altLang="zh-CN" sz="2400" b="1" dirty="0">
                <a:solidFill>
                  <a:srgbClr val="000066"/>
                </a:solidFill>
                <a:ea typeface="楷体_GB2312" pitchFamily="49" charset="-122"/>
              </a:rPr>
              <a:t>==k) print(“%</a:t>
            </a:r>
            <a:r>
              <a:rPr lang="en-US" altLang="zh-CN" sz="2400" b="1" dirty="0" err="1">
                <a:solidFill>
                  <a:srgbClr val="000066"/>
                </a:solidFill>
                <a:ea typeface="楷体_GB2312" pitchFamily="49" charset="-122"/>
              </a:rPr>
              <a:t>d”,w</a:t>
            </a:r>
            <a:r>
              <a:rPr lang="en-US" altLang="zh-CN" sz="2400" b="1" dirty="0">
                <a:solidFill>
                  <a:srgbClr val="000066"/>
                </a:solidFill>
                <a:ea typeface="楷体_GB2312" pitchFamily="49" charset="-122"/>
              </a:rPr>
              <a:t>);</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visited[w</a:t>
            </a:r>
            <a:r>
              <a:rPr lang="en-US" altLang="zh-CN" sz="2400" b="1" dirty="0">
                <a:solidFill>
                  <a:srgbClr val="000066"/>
                </a:solidFill>
                <a:ea typeface="楷体_GB2312" pitchFamily="49" charset="-122"/>
              </a:rPr>
              <a:t>]=true; </a:t>
            </a:r>
            <a:r>
              <a:rPr lang="en-US" altLang="zh-CN" sz="2400" b="1" dirty="0" err="1">
                <a:solidFill>
                  <a:srgbClr val="000066"/>
                </a:solidFill>
                <a:ea typeface="楷体_GB2312" pitchFamily="49" charset="-122"/>
              </a:rPr>
              <a:t>enterqueue</a:t>
            </a:r>
            <a:r>
              <a:rPr lang="en-US" altLang="zh-CN" sz="2400" b="1" dirty="0">
                <a:solidFill>
                  <a:srgbClr val="000066"/>
                </a:solidFill>
                <a:ea typeface="楷体_GB2312" pitchFamily="49" charset="-122"/>
              </a:rPr>
              <a:t>(Q1,w);</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err="1" smtClean="0">
                <a:solidFill>
                  <a:srgbClr val="000066"/>
                </a:solidFill>
                <a:ea typeface="楷体_GB2312" pitchFamily="49" charset="-122"/>
              </a:rPr>
              <a:t>enterqueue</a:t>
            </a:r>
            <a:r>
              <a:rPr lang="en-US" altLang="zh-CN" sz="2400" b="1" dirty="0" smtClean="0">
                <a:solidFill>
                  <a:srgbClr val="000066"/>
                </a:solidFill>
                <a:ea typeface="楷体_GB2312" pitchFamily="49" charset="-122"/>
              </a:rPr>
              <a:t>(Q2</a:t>
            </a:r>
            <a:r>
              <a:rPr lang="en-US" altLang="zh-CN" sz="2400" b="1" dirty="0">
                <a:solidFill>
                  <a:srgbClr val="000066"/>
                </a:solidFill>
                <a:ea typeface="楷体_GB2312" pitchFamily="49" charset="-122"/>
              </a:rPr>
              <a:t>, level+1); </a:t>
            </a:r>
            <a:endParaRPr lang="en-US" altLang="zh-CN" sz="2400" b="1" dirty="0" smtClean="0">
              <a:solidFill>
                <a:srgbClr val="000066"/>
              </a:solidFill>
              <a:ea typeface="楷体_GB2312" pitchFamily="49" charset="-122"/>
            </a:endParaRPr>
          </a:p>
          <a:p>
            <a:pPr>
              <a:lnSpc>
                <a:spcPct val="90000"/>
              </a:lnSpc>
              <a:buClr>
                <a:srgbClr val="A50021"/>
              </a:buClr>
              <a:buSzPct val="75000"/>
              <a:buFont typeface="Wingdings" pitchFamily="2" charset="2"/>
              <a:buNone/>
            </a:pPr>
            <a:r>
              <a:rPr lang="en-US" altLang="zh-CN" sz="2400" dirty="0" smtClean="0">
                <a:solidFill>
                  <a:srgbClr val="000066"/>
                </a:solidFill>
              </a:rPr>
              <a:t>              </a:t>
            </a:r>
            <a:r>
              <a:rPr lang="en-US" altLang="zh-CN" sz="2400" b="1" dirty="0" smtClean="0">
                <a:solidFill>
                  <a:srgbClr val="000066"/>
                </a:solidFill>
                <a:ea typeface="楷体_GB2312" pitchFamily="49" charset="-122"/>
              </a:rPr>
              <a:t>}</a:t>
            </a:r>
            <a:endParaRPr lang="en-US" altLang="zh-CN" sz="2400" b="1" dirty="0">
              <a:solidFill>
                <a:srgbClr val="000066"/>
              </a:solidFill>
              <a:ea typeface="楷体_GB2312" pitchFamily="49" charset="-122"/>
            </a:endParaRP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         </a:t>
            </a:r>
            <a:r>
              <a:rPr lang="en-US" altLang="zh-CN" sz="2400" b="1" dirty="0" smtClean="0">
                <a:solidFill>
                  <a:srgbClr val="0303BD"/>
                </a:solidFill>
                <a:ea typeface="楷体_GB2312" pitchFamily="49" charset="-122"/>
              </a:rPr>
              <a:t>}</a:t>
            </a:r>
            <a:r>
              <a:rPr lang="en-US" altLang="zh-CN" sz="2400" b="1" dirty="0" smtClean="0">
                <a:solidFill>
                  <a:srgbClr val="000066"/>
                </a:solidFill>
                <a:ea typeface="楷体_GB2312" pitchFamily="49" charset="-122"/>
              </a:rPr>
              <a:t>   </a:t>
            </a: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    }   </a:t>
            </a: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a:t>
            </a:r>
            <a:endParaRPr lang="en-US" altLang="zh-CN" sz="2400" b="1" dirty="0">
              <a:solidFill>
                <a:srgbClr val="000066"/>
              </a:solidFill>
              <a:ea typeface="楷体_GB2312" pitchFamily="49"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943004" y="428604"/>
            <a:ext cx="7772400" cy="623886"/>
          </a:xfrm>
        </p:spPr>
        <p:txBody>
          <a:bodyPr/>
          <a:lstStyle/>
          <a:p>
            <a:r>
              <a:rPr kumimoji="1" lang="zh-CN" altLang="en-US" sz="2800" b="1" dirty="0" smtClean="0">
                <a:solidFill>
                  <a:srgbClr val="FF0000"/>
                </a:solidFill>
                <a:latin typeface="Arial" charset="0"/>
                <a:ea typeface="楷体_GB2312" pitchFamily="49" charset="-122"/>
                <a:cs typeface="+mn-cs"/>
              </a:rPr>
              <a:t>⑤找</a:t>
            </a:r>
            <a:r>
              <a:rPr kumimoji="1" lang="zh-CN" altLang="en-US" sz="2800" b="1" dirty="0">
                <a:solidFill>
                  <a:srgbClr val="FF0000"/>
                </a:solidFill>
                <a:latin typeface="Arial" charset="0"/>
                <a:ea typeface="楷体_GB2312" pitchFamily="49" charset="-122"/>
                <a:cs typeface="+mn-cs"/>
              </a:rPr>
              <a:t>一条包含所有顶点的路径</a:t>
            </a:r>
          </a:p>
        </p:txBody>
      </p:sp>
      <p:sp>
        <p:nvSpPr>
          <p:cNvPr id="277507" name="Rectangle 3"/>
          <p:cNvSpPr>
            <a:spLocks noChangeArrowheads="1"/>
          </p:cNvSpPr>
          <p:nvPr/>
        </p:nvSpPr>
        <p:spPr bwMode="auto">
          <a:xfrm>
            <a:off x="285720" y="1000108"/>
            <a:ext cx="8458200" cy="5964710"/>
          </a:xfrm>
          <a:prstGeom prst="rect">
            <a:avLst/>
          </a:prstGeom>
          <a:noFill/>
          <a:ln w="9525">
            <a:noFill/>
            <a:miter lim="800000"/>
            <a:headEnd/>
            <a:tailEnd/>
          </a:ln>
          <a:effectLst/>
        </p:spPr>
        <p:txBody>
          <a:bodyPr>
            <a:spAutoFit/>
          </a:bodyPr>
          <a:lstStyle/>
          <a:p>
            <a:pPr>
              <a:lnSpc>
                <a:spcPct val="90000"/>
              </a:lnSpc>
              <a:buClr>
                <a:srgbClr val="A50021"/>
              </a:buClr>
              <a:buSzPct val="75000"/>
              <a:buFont typeface="Wingdings" pitchFamily="2" charset="2"/>
              <a:buNone/>
            </a:pPr>
            <a:r>
              <a:rPr lang="en-US" altLang="zh-CN" sz="3200" b="1" dirty="0">
                <a:solidFill>
                  <a:srgbClr val="81237F"/>
                </a:solidFill>
                <a:ea typeface="楷体_GB2312" pitchFamily="49" charset="-122"/>
              </a:rPr>
              <a:t> </a:t>
            </a:r>
            <a:r>
              <a:rPr lang="zh-CN" altLang="en-US" sz="2400" b="1" dirty="0">
                <a:solidFill>
                  <a:srgbClr val="81237F"/>
                </a:solidFill>
                <a:ea typeface="楷体_GB2312" pitchFamily="49" charset="-122"/>
              </a:rPr>
              <a:t>以深度优先遍历为基础，算法如下：</a:t>
            </a:r>
          </a:p>
          <a:p>
            <a:pPr>
              <a:lnSpc>
                <a:spcPct val="90000"/>
              </a:lnSpc>
              <a:buClr>
                <a:srgbClr val="A50021"/>
              </a:buClr>
              <a:buSzPct val="75000"/>
              <a:buFont typeface="Wingdings" pitchFamily="2" charset="2"/>
              <a:buNone/>
            </a:pPr>
            <a:r>
              <a:rPr lang="en-US" altLang="zh-CN" sz="2400" b="1" dirty="0" err="1">
                <a:solidFill>
                  <a:srgbClr val="000066"/>
                </a:solidFill>
                <a:ea typeface="楷体_GB2312" pitchFamily="49" charset="-122"/>
              </a:rPr>
              <a:t>int</a:t>
            </a:r>
            <a:r>
              <a:rPr lang="en-US" altLang="zh-CN" sz="2400" b="1" dirty="0">
                <a:solidFill>
                  <a:srgbClr val="000066"/>
                </a:solidFill>
                <a:ea typeface="楷体_GB2312" pitchFamily="49" charset="-122"/>
              </a:rPr>
              <a:t> </a:t>
            </a:r>
            <a:r>
              <a:rPr lang="en-US" altLang="zh-CN" sz="2400" b="1" dirty="0" err="1">
                <a:solidFill>
                  <a:srgbClr val="000066"/>
                </a:solidFill>
                <a:ea typeface="楷体_GB2312" pitchFamily="49" charset="-122"/>
              </a:rPr>
              <a:t>depthfirstS</a:t>
            </a:r>
            <a:r>
              <a:rPr lang="en-US" altLang="zh-CN" sz="2400" b="1" dirty="0">
                <a:solidFill>
                  <a:srgbClr val="000066"/>
                </a:solidFill>
                <a:ea typeface="楷体_GB2312" pitchFamily="49" charset="-122"/>
              </a:rPr>
              <a:t>(graph g,  </a:t>
            </a:r>
            <a:r>
              <a:rPr lang="en-US" altLang="zh-CN" sz="2400" b="1" dirty="0" err="1">
                <a:solidFill>
                  <a:srgbClr val="000066"/>
                </a:solidFill>
                <a:ea typeface="楷体_GB2312" pitchFamily="49" charset="-122"/>
              </a:rPr>
              <a:t>int</a:t>
            </a:r>
            <a:r>
              <a:rPr lang="en-US" altLang="zh-CN" sz="2400" b="1" dirty="0">
                <a:solidFill>
                  <a:srgbClr val="000066"/>
                </a:solidFill>
                <a:ea typeface="楷体_GB2312" pitchFamily="49" charset="-122"/>
              </a:rPr>
              <a:t> v0)</a:t>
            </a: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    visited[v0</a:t>
            </a:r>
            <a:r>
              <a:rPr lang="en-US" altLang="zh-CN" sz="2400" b="1" dirty="0">
                <a:solidFill>
                  <a:srgbClr val="000066"/>
                </a:solidFill>
                <a:ea typeface="楷体_GB2312" pitchFamily="49" charset="-122"/>
              </a:rPr>
              <a:t>]=true; n=n+1; path[n]=v0;</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if </a:t>
            </a:r>
            <a:r>
              <a:rPr lang="en-US" altLang="zh-CN" sz="2400" b="1" dirty="0">
                <a:solidFill>
                  <a:srgbClr val="000066"/>
                </a:solidFill>
                <a:ea typeface="楷体_GB2312" pitchFamily="49" charset="-122"/>
              </a:rPr>
              <a:t>(n==</a:t>
            </a:r>
            <a:r>
              <a:rPr lang="en-US" altLang="zh-CN" sz="2400" b="1" dirty="0" err="1">
                <a:solidFill>
                  <a:srgbClr val="000066"/>
                </a:solidFill>
                <a:ea typeface="楷体_GB2312" pitchFamily="49" charset="-122"/>
              </a:rPr>
              <a:t>g.vexnum</a:t>
            </a:r>
            <a:r>
              <a:rPr lang="en-US" altLang="zh-CN" sz="2400" b="1" dirty="0" smtClean="0">
                <a:solidFill>
                  <a:srgbClr val="000066"/>
                </a:solidFill>
                <a:ea typeface="楷体_GB2312" pitchFamily="49" charset="-122"/>
              </a:rPr>
              <a:t>)    </a:t>
            </a:r>
            <a:r>
              <a:rPr lang="en-US" altLang="zh-CN" sz="2400" b="1" dirty="0">
                <a:solidFill>
                  <a:srgbClr val="000066"/>
                </a:solidFill>
                <a:ea typeface="楷体_GB2312" pitchFamily="49" charset="-122"/>
              </a:rPr>
              <a:t>{Display(path); return 1;}</a:t>
            </a:r>
          </a:p>
          <a:p>
            <a:pPr>
              <a:lnSpc>
                <a:spcPct val="90000"/>
              </a:lnSpc>
              <a:buClr>
                <a:srgbClr val="A50021"/>
              </a:buClr>
              <a:buSzPct val="75000"/>
              <a:buFont typeface="Wingdings" pitchFamily="2" charset="2"/>
              <a:buNone/>
            </a:pPr>
            <a:r>
              <a:rPr lang="en-US" altLang="zh-CN" sz="2400" b="1" dirty="0">
                <a:solidFill>
                  <a:srgbClr val="0303BD"/>
                </a:solidFill>
                <a:ea typeface="楷体_GB2312" pitchFamily="49" charset="-122"/>
              </a:rPr>
              <a:t>  </a:t>
            </a:r>
            <a:r>
              <a:rPr lang="en-US" altLang="zh-CN" sz="2400" b="1" dirty="0" smtClean="0">
                <a:solidFill>
                  <a:srgbClr val="0303BD"/>
                </a:solidFill>
                <a:ea typeface="楷体_GB2312" pitchFamily="49" charset="-122"/>
              </a:rPr>
              <a:t>    w=</a:t>
            </a:r>
            <a:r>
              <a:rPr lang="en-US" altLang="zh-CN" sz="2400" b="1" dirty="0" err="1" smtClean="0">
                <a:solidFill>
                  <a:srgbClr val="0303BD"/>
                </a:solidFill>
                <a:ea typeface="楷体_GB2312" pitchFamily="49" charset="-122"/>
              </a:rPr>
              <a:t>firstadjV</a:t>
            </a:r>
            <a:r>
              <a:rPr lang="en-US" altLang="zh-CN" sz="2400" b="1" dirty="0" smtClean="0">
                <a:solidFill>
                  <a:srgbClr val="0303BD"/>
                </a:solidFill>
                <a:ea typeface="楷体_GB2312" pitchFamily="49" charset="-122"/>
              </a:rPr>
              <a:t>(g,v0</a:t>
            </a:r>
            <a:r>
              <a:rPr lang="en-US" altLang="zh-CN" sz="2400" b="1" dirty="0">
                <a:solidFill>
                  <a:srgbClr val="0303BD"/>
                </a:solidFill>
                <a:ea typeface="楷体_GB2312" pitchFamily="49" charset="-122"/>
              </a:rPr>
              <a:t>);</a:t>
            </a:r>
          </a:p>
          <a:p>
            <a:pPr>
              <a:lnSpc>
                <a:spcPct val="90000"/>
              </a:lnSpc>
              <a:buClr>
                <a:srgbClr val="A50021"/>
              </a:buClr>
              <a:buSzPct val="75000"/>
              <a:buFont typeface="Wingdings" pitchFamily="2" charset="2"/>
              <a:buNone/>
            </a:pPr>
            <a:r>
              <a:rPr lang="en-US" altLang="zh-CN" sz="2400" b="1" dirty="0">
                <a:solidFill>
                  <a:srgbClr val="0303BD"/>
                </a:solidFill>
                <a:ea typeface="楷体_GB2312" pitchFamily="49" charset="-122"/>
              </a:rPr>
              <a:t>  </a:t>
            </a:r>
            <a:r>
              <a:rPr lang="en-US" altLang="zh-CN" sz="2400" b="1" dirty="0" smtClean="0">
                <a:solidFill>
                  <a:srgbClr val="0303BD"/>
                </a:solidFill>
                <a:ea typeface="楷体_GB2312" pitchFamily="49" charset="-122"/>
              </a:rPr>
              <a:t>    while </a:t>
            </a:r>
            <a:r>
              <a:rPr lang="en-US" altLang="zh-CN" sz="2400" b="1" dirty="0">
                <a:solidFill>
                  <a:srgbClr val="0303BD"/>
                </a:solidFill>
                <a:ea typeface="楷体_GB2312" pitchFamily="49" charset="-122"/>
              </a:rPr>
              <a:t>(w!=-1)</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a:t>
            </a:r>
            <a:r>
              <a:rPr lang="en-US" altLang="zh-CN" sz="2400" b="1" dirty="0" smtClean="0">
                <a:solidFill>
                  <a:srgbClr val="0303BD"/>
                </a:solidFill>
                <a:ea typeface="楷体_GB2312" pitchFamily="49" charset="-122"/>
              </a:rPr>
              <a:t>{</a:t>
            </a:r>
            <a:r>
              <a:rPr lang="en-US" altLang="zh-CN" sz="2400" b="1" dirty="0" smtClean="0">
                <a:solidFill>
                  <a:srgbClr val="000066"/>
                </a:solidFill>
                <a:ea typeface="楷体_GB2312" pitchFamily="49" charset="-122"/>
              </a:rPr>
              <a:t>     if </a:t>
            </a:r>
            <a:r>
              <a:rPr lang="en-US" altLang="zh-CN" sz="2400" b="1" dirty="0">
                <a:solidFill>
                  <a:srgbClr val="000066"/>
                </a:solidFill>
                <a:ea typeface="楷体_GB2312" pitchFamily="49" charset="-122"/>
              </a:rPr>
              <a:t>(!visited[w]&amp;&amp; </a:t>
            </a:r>
            <a:r>
              <a:rPr lang="en-US" altLang="zh-CN" sz="2400" b="1" dirty="0" err="1">
                <a:solidFill>
                  <a:srgbClr val="000066"/>
                </a:solidFill>
                <a:ea typeface="楷体_GB2312" pitchFamily="49" charset="-122"/>
              </a:rPr>
              <a:t>depthfirstS</a:t>
            </a:r>
            <a:r>
              <a:rPr lang="en-US" altLang="zh-CN" sz="2400" b="1" dirty="0">
                <a:solidFill>
                  <a:srgbClr val="000066"/>
                </a:solidFill>
                <a:ea typeface="楷体_GB2312" pitchFamily="49" charset="-122"/>
              </a:rPr>
              <a:t>(g, w)==1) return 1;</a:t>
            </a:r>
          </a:p>
          <a:p>
            <a:pPr>
              <a:lnSpc>
                <a:spcPct val="90000"/>
              </a:lnSpc>
              <a:buClr>
                <a:srgbClr val="A50021"/>
              </a:buClr>
              <a:buSzPct val="75000"/>
              <a:buFont typeface="Wingdings" pitchFamily="2" charset="2"/>
              <a:buNone/>
            </a:pPr>
            <a:r>
              <a:rPr lang="en-US" altLang="zh-CN" sz="2400" b="1" dirty="0">
                <a:solidFill>
                  <a:srgbClr val="0303BD"/>
                </a:solidFill>
                <a:ea typeface="楷体_GB2312" pitchFamily="49" charset="-122"/>
              </a:rPr>
              <a:t>      </a:t>
            </a:r>
            <a:r>
              <a:rPr lang="en-US" altLang="zh-CN" sz="2400" b="1" dirty="0" smtClean="0">
                <a:solidFill>
                  <a:srgbClr val="0303BD"/>
                </a:solidFill>
                <a:ea typeface="楷体_GB2312" pitchFamily="49" charset="-122"/>
              </a:rPr>
              <a:t>      w=</a:t>
            </a:r>
            <a:r>
              <a:rPr lang="en-US" altLang="zh-CN" sz="2400" b="1" dirty="0" err="1" smtClean="0">
                <a:solidFill>
                  <a:srgbClr val="0303BD"/>
                </a:solidFill>
                <a:ea typeface="楷体_GB2312" pitchFamily="49" charset="-122"/>
              </a:rPr>
              <a:t>nextadjV</a:t>
            </a:r>
            <a:r>
              <a:rPr lang="en-US" altLang="zh-CN" sz="2400" b="1" dirty="0" smtClean="0">
                <a:solidFill>
                  <a:srgbClr val="0303BD"/>
                </a:solidFill>
                <a:ea typeface="楷体_GB2312" pitchFamily="49" charset="-122"/>
              </a:rPr>
              <a:t>(g,v0,w);</a:t>
            </a:r>
          </a:p>
          <a:p>
            <a:pPr>
              <a:lnSpc>
                <a:spcPct val="90000"/>
              </a:lnSpc>
              <a:buClr>
                <a:srgbClr val="A50021"/>
              </a:buClr>
              <a:buSzPct val="75000"/>
              <a:buFont typeface="Wingdings" pitchFamily="2" charset="2"/>
              <a:buNone/>
            </a:pPr>
            <a:r>
              <a:rPr lang="en-US" altLang="zh-CN" sz="2400" dirty="0" smtClean="0">
                <a:solidFill>
                  <a:srgbClr val="0303BD"/>
                </a:solidFill>
              </a:rPr>
              <a:t>      </a:t>
            </a:r>
            <a:r>
              <a:rPr lang="en-US" altLang="zh-CN" sz="2400" b="1" dirty="0" smtClean="0">
                <a:solidFill>
                  <a:srgbClr val="0303BD"/>
                </a:solidFill>
                <a:ea typeface="楷体_GB2312" pitchFamily="49" charset="-122"/>
              </a:rPr>
              <a:t>}</a:t>
            </a:r>
            <a:endParaRPr lang="en-US" altLang="zh-CN" sz="2400" b="1" dirty="0">
              <a:solidFill>
                <a:srgbClr val="0303BD"/>
              </a:solidFill>
              <a:ea typeface="楷体_GB2312" pitchFamily="49" charset="-122"/>
            </a:endParaRP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visited[v0</a:t>
            </a:r>
            <a:r>
              <a:rPr lang="en-US" altLang="zh-CN" sz="2400" b="1" dirty="0">
                <a:solidFill>
                  <a:srgbClr val="000066"/>
                </a:solidFill>
                <a:ea typeface="楷体_GB2312" pitchFamily="49" charset="-122"/>
              </a:rPr>
              <a:t>]=false; n=n-1; return 0</a:t>
            </a:r>
            <a:r>
              <a:rPr lang="en-US" altLang="zh-CN" sz="2400" b="1" dirty="0" smtClean="0">
                <a:solidFill>
                  <a:srgbClr val="000066"/>
                </a:solidFill>
                <a:ea typeface="楷体_GB2312" pitchFamily="49" charset="-122"/>
              </a:rPr>
              <a:t>;</a:t>
            </a: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a:t>
            </a:r>
            <a:endParaRPr lang="en-US" altLang="zh-CN" sz="2400" b="1" dirty="0">
              <a:solidFill>
                <a:srgbClr val="000066"/>
              </a:solidFill>
              <a:ea typeface="楷体_GB2312" pitchFamily="49" charset="-122"/>
            </a:endParaRPr>
          </a:p>
          <a:p>
            <a:pPr>
              <a:lnSpc>
                <a:spcPct val="90000"/>
              </a:lnSpc>
              <a:spcBef>
                <a:spcPct val="30000"/>
              </a:spcBef>
              <a:buClr>
                <a:srgbClr val="A50021"/>
              </a:buClr>
              <a:buSzPct val="75000"/>
              <a:buFont typeface="Wingdings" pitchFamily="2" charset="2"/>
              <a:buNone/>
            </a:pPr>
            <a:r>
              <a:rPr lang="en-US" altLang="zh-CN" sz="2400" b="1" dirty="0">
                <a:solidFill>
                  <a:srgbClr val="000066"/>
                </a:solidFill>
                <a:ea typeface="楷体_GB2312" pitchFamily="49" charset="-122"/>
              </a:rPr>
              <a:t>void </a:t>
            </a:r>
            <a:r>
              <a:rPr lang="en-US" altLang="zh-CN" sz="2400" b="1" dirty="0" err="1">
                <a:solidFill>
                  <a:srgbClr val="000066"/>
                </a:solidFill>
                <a:ea typeface="楷体_GB2312" pitchFamily="49" charset="-122"/>
              </a:rPr>
              <a:t>hamilton</a:t>
            </a:r>
            <a:r>
              <a:rPr lang="en-US" altLang="zh-CN" sz="2400" b="1" dirty="0">
                <a:solidFill>
                  <a:srgbClr val="000066"/>
                </a:solidFill>
                <a:ea typeface="楷体_GB2312" pitchFamily="49" charset="-122"/>
              </a:rPr>
              <a:t>(graph g)</a:t>
            </a: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    for </a:t>
            </a:r>
            <a:r>
              <a:rPr lang="en-US" altLang="zh-CN" sz="2400" b="1" dirty="0">
                <a:solidFill>
                  <a:srgbClr val="000066"/>
                </a:solidFill>
                <a:ea typeface="楷体_GB2312" pitchFamily="49" charset="-122"/>
              </a:rPr>
              <a:t>(</a:t>
            </a:r>
            <a:r>
              <a:rPr lang="en-US" altLang="zh-CN" sz="2400" b="1" dirty="0" err="1">
                <a:solidFill>
                  <a:srgbClr val="000066"/>
                </a:solidFill>
                <a:ea typeface="楷体_GB2312" pitchFamily="49" charset="-122"/>
              </a:rPr>
              <a:t>i</a:t>
            </a:r>
            <a:r>
              <a:rPr lang="en-US" altLang="zh-CN" sz="2400" b="1" dirty="0">
                <a:solidFill>
                  <a:srgbClr val="000066"/>
                </a:solidFill>
                <a:ea typeface="楷体_GB2312" pitchFamily="49" charset="-122"/>
              </a:rPr>
              <a:t>=0; </a:t>
            </a:r>
            <a:r>
              <a:rPr lang="en-US" altLang="zh-CN" sz="2400" b="1" dirty="0" err="1">
                <a:solidFill>
                  <a:srgbClr val="000066"/>
                </a:solidFill>
                <a:ea typeface="楷体_GB2312" pitchFamily="49" charset="-122"/>
              </a:rPr>
              <a:t>i</a:t>
            </a:r>
            <a:r>
              <a:rPr lang="en-US" altLang="zh-CN" sz="2400" b="1" dirty="0">
                <a:solidFill>
                  <a:srgbClr val="000066"/>
                </a:solidFill>
                <a:ea typeface="楷体_GB2312" pitchFamily="49" charset="-122"/>
              </a:rPr>
              <a:t>&lt;</a:t>
            </a:r>
            <a:r>
              <a:rPr lang="en-US" altLang="zh-CN" sz="2400" b="1" dirty="0" err="1">
                <a:solidFill>
                  <a:srgbClr val="000066"/>
                </a:solidFill>
                <a:ea typeface="楷体_GB2312" pitchFamily="49" charset="-122"/>
              </a:rPr>
              <a:t>g.vexnum;i</a:t>
            </a:r>
            <a:r>
              <a:rPr lang="en-US" altLang="zh-CN" sz="2400" b="1" dirty="0">
                <a:solidFill>
                  <a:srgbClr val="000066"/>
                </a:solidFill>
                <a:ea typeface="楷体_GB2312" pitchFamily="49" charset="-122"/>
              </a:rPr>
              <a:t>++) visited[</a:t>
            </a:r>
            <a:r>
              <a:rPr lang="en-US" altLang="zh-CN" sz="2400" b="1" dirty="0" err="1">
                <a:solidFill>
                  <a:srgbClr val="000066"/>
                </a:solidFill>
                <a:ea typeface="楷体_GB2312" pitchFamily="49" charset="-122"/>
              </a:rPr>
              <a:t>i</a:t>
            </a:r>
            <a:r>
              <a:rPr lang="en-US" altLang="zh-CN" sz="2400" b="1" dirty="0">
                <a:solidFill>
                  <a:srgbClr val="000066"/>
                </a:solidFill>
                <a:ea typeface="楷体_GB2312" pitchFamily="49" charset="-122"/>
              </a:rPr>
              <a:t>]=false;</a:t>
            </a: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     n=0;</a:t>
            </a: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     </a:t>
            </a:r>
            <a:r>
              <a:rPr lang="en-US" altLang="zh-CN" sz="2400" b="1" dirty="0">
                <a:solidFill>
                  <a:srgbClr val="000066"/>
                </a:solidFill>
                <a:ea typeface="楷体_GB2312" pitchFamily="49" charset="-122"/>
              </a:rPr>
              <a:t>for (</a:t>
            </a:r>
            <a:r>
              <a:rPr lang="en-US" altLang="zh-CN" sz="2400" b="1" dirty="0" err="1">
                <a:solidFill>
                  <a:srgbClr val="000066"/>
                </a:solidFill>
                <a:ea typeface="楷体_GB2312" pitchFamily="49" charset="-122"/>
              </a:rPr>
              <a:t>i</a:t>
            </a:r>
            <a:r>
              <a:rPr lang="en-US" altLang="zh-CN" sz="2400" b="1" dirty="0">
                <a:solidFill>
                  <a:srgbClr val="000066"/>
                </a:solidFill>
                <a:ea typeface="楷体_GB2312" pitchFamily="49" charset="-122"/>
              </a:rPr>
              <a:t>=0; </a:t>
            </a:r>
            <a:r>
              <a:rPr lang="en-US" altLang="zh-CN" sz="2400" b="1" dirty="0" err="1">
                <a:solidFill>
                  <a:srgbClr val="000066"/>
                </a:solidFill>
                <a:ea typeface="楷体_GB2312" pitchFamily="49" charset="-122"/>
              </a:rPr>
              <a:t>i</a:t>
            </a:r>
            <a:r>
              <a:rPr lang="en-US" altLang="zh-CN" sz="2400" b="1" dirty="0">
                <a:solidFill>
                  <a:srgbClr val="000066"/>
                </a:solidFill>
                <a:ea typeface="楷体_GB2312" pitchFamily="49" charset="-122"/>
              </a:rPr>
              <a:t>&lt;</a:t>
            </a:r>
            <a:r>
              <a:rPr lang="en-US" altLang="zh-CN" sz="2400" b="1" dirty="0" err="1">
                <a:solidFill>
                  <a:srgbClr val="000066"/>
                </a:solidFill>
                <a:ea typeface="楷体_GB2312" pitchFamily="49" charset="-122"/>
              </a:rPr>
              <a:t>g.vexnum;i</a:t>
            </a:r>
            <a:r>
              <a:rPr lang="en-US" altLang="zh-CN" sz="2400" b="1" dirty="0">
                <a:solidFill>
                  <a:srgbClr val="000066"/>
                </a:solidFill>
                <a:ea typeface="楷体_GB2312" pitchFamily="49" charset="-122"/>
              </a:rPr>
              <a:t>++)</a:t>
            </a:r>
          </a:p>
          <a:p>
            <a:pPr>
              <a:lnSpc>
                <a:spcPct val="90000"/>
              </a:lnSpc>
              <a:buClr>
                <a:srgbClr val="A50021"/>
              </a:buClr>
              <a:buSzPct val="75000"/>
              <a:buFont typeface="Wingdings" pitchFamily="2" charset="2"/>
              <a:buNone/>
            </a:pPr>
            <a:r>
              <a:rPr lang="en-US" altLang="zh-CN" sz="2400" b="1" dirty="0">
                <a:solidFill>
                  <a:srgbClr val="000066"/>
                </a:solidFill>
                <a:ea typeface="楷体_GB2312" pitchFamily="49" charset="-122"/>
              </a:rPr>
              <a:t>   </a:t>
            </a:r>
            <a:r>
              <a:rPr lang="en-US" altLang="zh-CN" sz="2400" b="1" dirty="0" smtClean="0">
                <a:solidFill>
                  <a:srgbClr val="000066"/>
                </a:solidFill>
                <a:ea typeface="楷体_GB2312" pitchFamily="49" charset="-122"/>
              </a:rPr>
              <a:t>           </a:t>
            </a:r>
            <a:r>
              <a:rPr lang="en-US" altLang="zh-CN" sz="2400" b="1" dirty="0">
                <a:solidFill>
                  <a:srgbClr val="000066"/>
                </a:solidFill>
                <a:ea typeface="楷体_GB2312" pitchFamily="49" charset="-122"/>
              </a:rPr>
              <a:t>if(</a:t>
            </a:r>
            <a:r>
              <a:rPr lang="en-US" altLang="zh-CN" sz="2400" b="1" dirty="0" err="1">
                <a:solidFill>
                  <a:srgbClr val="000066"/>
                </a:solidFill>
                <a:ea typeface="楷体_GB2312" pitchFamily="49" charset="-122"/>
              </a:rPr>
              <a:t>depthfirstS</a:t>
            </a:r>
            <a:r>
              <a:rPr lang="en-US" altLang="zh-CN" sz="2400" b="1" dirty="0">
                <a:solidFill>
                  <a:srgbClr val="000066"/>
                </a:solidFill>
                <a:ea typeface="楷体_GB2312" pitchFamily="49" charset="-122"/>
              </a:rPr>
              <a:t>(g, </a:t>
            </a:r>
            <a:r>
              <a:rPr lang="en-US" altLang="zh-CN" sz="2400" b="1" dirty="0" err="1">
                <a:solidFill>
                  <a:srgbClr val="000066"/>
                </a:solidFill>
                <a:ea typeface="楷体_GB2312" pitchFamily="49" charset="-122"/>
              </a:rPr>
              <a:t>i</a:t>
            </a:r>
            <a:r>
              <a:rPr lang="en-US" altLang="zh-CN" sz="2400" b="1" dirty="0">
                <a:solidFill>
                  <a:srgbClr val="000066"/>
                </a:solidFill>
                <a:ea typeface="楷体_GB2312" pitchFamily="49" charset="-122"/>
              </a:rPr>
              <a:t>)==1) </a:t>
            </a:r>
            <a:r>
              <a:rPr lang="en-US" altLang="zh-CN" sz="2400" b="1" dirty="0" smtClean="0">
                <a:solidFill>
                  <a:srgbClr val="000066"/>
                </a:solidFill>
                <a:ea typeface="楷体_GB2312" pitchFamily="49" charset="-122"/>
              </a:rPr>
              <a:t> return ;</a:t>
            </a:r>
          </a:p>
          <a:p>
            <a:pPr>
              <a:lnSpc>
                <a:spcPct val="90000"/>
              </a:lnSpc>
              <a:buClr>
                <a:srgbClr val="A50021"/>
              </a:buClr>
              <a:buSzPct val="75000"/>
              <a:buFont typeface="Wingdings" pitchFamily="2" charset="2"/>
              <a:buNone/>
            </a:pPr>
            <a:r>
              <a:rPr lang="en-US" altLang="zh-CN" sz="2400" b="1" dirty="0" smtClean="0">
                <a:solidFill>
                  <a:srgbClr val="000066"/>
                </a:solidFill>
                <a:ea typeface="楷体_GB2312" pitchFamily="49" charset="-122"/>
              </a:rPr>
              <a:t>}</a:t>
            </a:r>
            <a:endParaRPr lang="en-US" altLang="zh-CN" sz="2400" b="1" dirty="0">
              <a:solidFill>
                <a:srgbClr val="000066"/>
              </a:solidFill>
              <a:ea typeface="楷体_GB2312" pitchFamily="49" charset="-122"/>
            </a:endParaRPr>
          </a:p>
        </p:txBody>
      </p:sp>
      <p:sp>
        <p:nvSpPr>
          <p:cNvPr id="4" name="Rectangle 2"/>
          <p:cNvSpPr txBox="1">
            <a:spLocks noChangeArrowheads="1"/>
          </p:cNvSpPr>
          <p:nvPr/>
        </p:nvSpPr>
        <p:spPr>
          <a:xfrm>
            <a:off x="214282" y="0"/>
            <a:ext cx="5214974" cy="6238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zh-CN" altLang="en-US" sz="2800" b="1" i="0" u="none" strike="noStrike" kern="1200" cap="small" spc="0" normalizeH="0" baseline="0" noProof="0" dirty="0" smtClean="0">
                <a:ln>
                  <a:noFill/>
                </a:ln>
                <a:solidFill>
                  <a:srgbClr val="FF0000"/>
                </a:solidFill>
                <a:effectLst/>
                <a:uLnTx/>
                <a:uFillTx/>
                <a:latin typeface="Arial" charset="0"/>
                <a:ea typeface="楷体_GB2312" pitchFamily="49" charset="-122"/>
                <a:cs typeface="+mn-cs"/>
              </a:rPr>
              <a:t>典型例题</a:t>
            </a:r>
            <a:endParaRPr kumimoji="1" lang="zh-CN" altLang="en-US" sz="2800" b="1" i="0" u="none" strike="noStrike" kern="1200" cap="small" spc="0" normalizeH="0" baseline="0" noProof="0" dirty="0">
              <a:ln>
                <a:noFill/>
              </a:ln>
              <a:solidFill>
                <a:srgbClr val="FF0000"/>
              </a:solidFill>
              <a:effectLst/>
              <a:uLnTx/>
              <a:uFillTx/>
              <a:latin typeface="Arial" charset="0"/>
              <a:ea typeface="楷体_GB2312" pitchFamily="49" charset="-122"/>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1928794" y="-214338"/>
            <a:ext cx="7772400" cy="838200"/>
          </a:xfrm>
        </p:spPr>
        <p:txBody>
          <a:bodyPr>
            <a:normAutofit/>
          </a:bodyPr>
          <a:lstStyle/>
          <a:p>
            <a:r>
              <a:rPr kumimoji="1" lang="zh-CN" altLang="en-US" sz="2800" b="1" dirty="0" smtClean="0">
                <a:solidFill>
                  <a:srgbClr val="FF0000"/>
                </a:solidFill>
                <a:latin typeface="Arial" charset="0"/>
                <a:ea typeface="楷体_GB2312" pitchFamily="49" charset="-122"/>
                <a:cs typeface="+mn-cs"/>
              </a:rPr>
              <a:t>⑥求</a:t>
            </a:r>
            <a:r>
              <a:rPr kumimoji="1" lang="zh-CN" altLang="en-US" sz="2800" b="1" dirty="0">
                <a:solidFill>
                  <a:srgbClr val="FF0000"/>
                </a:solidFill>
                <a:latin typeface="Arial" charset="0"/>
                <a:ea typeface="楷体_GB2312" pitchFamily="49" charset="-122"/>
                <a:cs typeface="+mn-cs"/>
              </a:rPr>
              <a:t>图的中心顶点</a:t>
            </a:r>
          </a:p>
        </p:txBody>
      </p:sp>
      <p:sp>
        <p:nvSpPr>
          <p:cNvPr id="278531" name="Rectangle 3"/>
          <p:cNvSpPr>
            <a:spLocks noChangeArrowheads="1"/>
          </p:cNvSpPr>
          <p:nvPr/>
        </p:nvSpPr>
        <p:spPr bwMode="auto">
          <a:xfrm>
            <a:off x="304800" y="671691"/>
            <a:ext cx="8839200" cy="6186309"/>
          </a:xfrm>
          <a:prstGeom prst="rect">
            <a:avLst/>
          </a:prstGeom>
          <a:noFill/>
          <a:ln w="9525">
            <a:noFill/>
            <a:miter lim="800000"/>
            <a:headEnd/>
            <a:tailEnd/>
          </a:ln>
          <a:effectLst/>
        </p:spPr>
        <p:txBody>
          <a:bodyPr>
            <a:spAutoFit/>
          </a:bodyPr>
          <a:lstStyle/>
          <a:p>
            <a:pPr>
              <a:lnSpc>
                <a:spcPct val="90000"/>
              </a:lnSpc>
              <a:buClr>
                <a:srgbClr val="A50021"/>
              </a:buClr>
              <a:buSzPct val="75000"/>
              <a:buFont typeface="Wingdings" pitchFamily="2" charset="2"/>
              <a:buNone/>
            </a:pPr>
            <a:r>
              <a:rPr lang="en-US" altLang="zh-CN" sz="3200" b="1" dirty="0">
                <a:solidFill>
                  <a:srgbClr val="81237F"/>
                </a:solidFill>
                <a:ea typeface="楷体_GB2312" pitchFamily="49" charset="-122"/>
              </a:rPr>
              <a:t> </a:t>
            </a:r>
            <a:r>
              <a:rPr lang="zh-CN" altLang="en-US" sz="2400" b="1" dirty="0">
                <a:solidFill>
                  <a:srgbClr val="81237F"/>
                </a:solidFill>
                <a:ea typeface="楷体_GB2312" pitchFamily="49" charset="-122"/>
              </a:rPr>
              <a:t>以</a:t>
            </a:r>
            <a:r>
              <a:rPr lang="en-US" altLang="zh-CN" sz="2400" b="1" dirty="0">
                <a:solidFill>
                  <a:srgbClr val="81237F"/>
                </a:solidFill>
                <a:ea typeface="楷体_GB2312" pitchFamily="49" charset="-122"/>
              </a:rPr>
              <a:t>Floyd</a:t>
            </a:r>
            <a:r>
              <a:rPr lang="zh-CN" altLang="en-US" sz="2400" b="1" dirty="0">
                <a:solidFill>
                  <a:srgbClr val="81237F"/>
                </a:solidFill>
                <a:ea typeface="楷体_GB2312" pitchFamily="49" charset="-122"/>
              </a:rPr>
              <a:t>算法为基础，求中心点算法如下：</a:t>
            </a:r>
          </a:p>
          <a:p>
            <a:pPr>
              <a:lnSpc>
                <a:spcPct val="90000"/>
              </a:lnSpc>
              <a:buClr>
                <a:srgbClr val="A50021"/>
              </a:buClr>
              <a:buSzPct val="75000"/>
              <a:buFont typeface="Wingdings" pitchFamily="2" charset="2"/>
              <a:buNone/>
            </a:pPr>
            <a:r>
              <a:rPr lang="en-US" altLang="zh-CN" sz="2400" b="1" dirty="0" smtClean="0">
                <a:solidFill>
                  <a:srgbClr val="3333CC"/>
                </a:solidFill>
                <a:ea typeface="楷体_GB2312" pitchFamily="49" charset="-122"/>
              </a:rPr>
              <a:t>   </a:t>
            </a:r>
            <a:r>
              <a:rPr lang="en-US" altLang="zh-CN" sz="2400" b="1" dirty="0" err="1" smtClean="0">
                <a:solidFill>
                  <a:srgbClr val="3333CC"/>
                </a:solidFill>
                <a:ea typeface="楷体_GB2312" pitchFamily="49" charset="-122"/>
              </a:rPr>
              <a:t>int</a:t>
            </a:r>
            <a:r>
              <a:rPr lang="en-US" altLang="zh-CN" sz="2400" b="1" dirty="0" smtClean="0">
                <a:solidFill>
                  <a:srgbClr val="3333CC"/>
                </a:solidFill>
                <a:ea typeface="楷体_GB2312" pitchFamily="49" charset="-122"/>
              </a:rPr>
              <a:t> </a:t>
            </a:r>
            <a:r>
              <a:rPr lang="en-US" altLang="zh-CN" sz="2400" b="1" dirty="0" err="1">
                <a:solidFill>
                  <a:srgbClr val="3333CC"/>
                </a:solidFill>
                <a:ea typeface="楷体_GB2312" pitchFamily="49" charset="-122"/>
              </a:rPr>
              <a:t>Centervex</a:t>
            </a:r>
            <a:r>
              <a:rPr lang="en-US" altLang="zh-CN" sz="2400" b="1" dirty="0">
                <a:solidFill>
                  <a:srgbClr val="3333CC"/>
                </a:solidFill>
                <a:ea typeface="楷体_GB2312" pitchFamily="49" charset="-122"/>
              </a:rPr>
              <a:t>(</a:t>
            </a:r>
            <a:r>
              <a:rPr lang="en-US" altLang="zh-CN" sz="2400" b="1" dirty="0" err="1">
                <a:solidFill>
                  <a:srgbClr val="3333CC"/>
                </a:solidFill>
                <a:ea typeface="楷体_GB2312" pitchFamily="49" charset="-122"/>
              </a:rPr>
              <a:t>adjMatrix</a:t>
            </a:r>
            <a:r>
              <a:rPr lang="en-US" altLang="zh-CN" sz="2400" b="1" dirty="0">
                <a:solidFill>
                  <a:srgbClr val="3333CC"/>
                </a:solidFill>
                <a:ea typeface="楷体_GB2312" pitchFamily="49" charset="-122"/>
              </a:rPr>
              <a:t> G)</a:t>
            </a:r>
          </a:p>
          <a:p>
            <a:pPr>
              <a:lnSpc>
                <a:spcPct val="90000"/>
              </a:lnSpc>
              <a:buClr>
                <a:srgbClr val="A50021"/>
              </a:buClr>
              <a:buSzPct val="75000"/>
              <a:buFont typeface="Wingdings" pitchFamily="2" charset="2"/>
              <a:buNone/>
            </a:pPr>
            <a:r>
              <a:rPr lang="en-US" altLang="zh-CN" sz="2400" b="1" dirty="0" smtClean="0">
                <a:solidFill>
                  <a:srgbClr val="3333CC"/>
                </a:solidFill>
                <a:ea typeface="楷体_GB2312" pitchFamily="49" charset="-122"/>
              </a:rPr>
              <a:t>   {    for</a:t>
            </a:r>
            <a:r>
              <a:rPr lang="en-US" altLang="zh-CN" sz="2400" b="1" dirty="0" smtClean="0">
                <a:solidFill>
                  <a:srgbClr val="81237F"/>
                </a:solidFill>
                <a:ea typeface="楷体_GB2312" pitchFamily="49" charset="-122"/>
              </a:rPr>
              <a:t> </a:t>
            </a:r>
            <a:r>
              <a:rPr lang="en-US" altLang="zh-CN" sz="2400" b="1" dirty="0">
                <a:solidFill>
                  <a:srgbClr val="3333CC"/>
                </a:solidFill>
                <a:ea typeface="楷体_GB2312" pitchFamily="49" charset="-122"/>
              </a:rPr>
              <a:t>(</a:t>
            </a:r>
            <a:r>
              <a:rPr lang="en-US" altLang="zh-CN" sz="2400" b="1" dirty="0" err="1">
                <a:solidFill>
                  <a:srgbClr val="3333CC"/>
                </a:solidFill>
                <a:ea typeface="楷体_GB2312" pitchFamily="49" charset="-122"/>
              </a:rPr>
              <a:t>i</a:t>
            </a:r>
            <a:r>
              <a:rPr lang="en-US" altLang="zh-CN" sz="2400" b="1" dirty="0">
                <a:solidFill>
                  <a:srgbClr val="3333CC"/>
                </a:solidFill>
                <a:ea typeface="楷体_GB2312" pitchFamily="49" charset="-122"/>
              </a:rPr>
              <a:t>=0; </a:t>
            </a:r>
            <a:r>
              <a:rPr lang="en-US" altLang="zh-CN" sz="2400" b="1" dirty="0" err="1">
                <a:solidFill>
                  <a:srgbClr val="3333CC"/>
                </a:solidFill>
                <a:ea typeface="楷体_GB2312" pitchFamily="49" charset="-122"/>
              </a:rPr>
              <a:t>i</a:t>
            </a:r>
            <a:r>
              <a:rPr lang="en-US" altLang="zh-CN" sz="2400" b="1" dirty="0">
                <a:solidFill>
                  <a:srgbClr val="3333CC"/>
                </a:solidFill>
                <a:ea typeface="楷体_GB2312" pitchFamily="49" charset="-122"/>
              </a:rPr>
              <a:t>&lt;</a:t>
            </a:r>
            <a:r>
              <a:rPr lang="en-US" altLang="zh-CN" sz="2400" b="1" dirty="0" err="1">
                <a:solidFill>
                  <a:srgbClr val="3333CC"/>
                </a:solidFill>
                <a:ea typeface="楷体_GB2312" pitchFamily="49" charset="-122"/>
              </a:rPr>
              <a:t>G.vexnum</a:t>
            </a:r>
            <a:r>
              <a:rPr lang="en-US" altLang="zh-CN" sz="2400" b="1" dirty="0">
                <a:solidFill>
                  <a:srgbClr val="3333CC"/>
                </a:solidFill>
                <a:ea typeface="楷体_GB2312" pitchFamily="49" charset="-122"/>
              </a:rPr>
              <a:t>; </a:t>
            </a:r>
            <a:r>
              <a:rPr lang="en-US" altLang="zh-CN" sz="2400" b="1" dirty="0" err="1">
                <a:solidFill>
                  <a:srgbClr val="3333CC"/>
                </a:solidFill>
                <a:ea typeface="楷体_GB2312" pitchFamily="49" charset="-122"/>
              </a:rPr>
              <a:t>i</a:t>
            </a:r>
            <a:r>
              <a:rPr lang="en-US" altLang="zh-CN" sz="2400" b="1" dirty="0">
                <a:solidFill>
                  <a:srgbClr val="3333CC"/>
                </a:solidFill>
                <a:ea typeface="楷体_GB2312" pitchFamily="49" charset="-122"/>
              </a:rPr>
              <a:t>++)</a:t>
            </a:r>
          </a:p>
          <a:p>
            <a:pPr>
              <a:lnSpc>
                <a:spcPct val="90000"/>
              </a:lnSpc>
              <a:buClr>
                <a:srgbClr val="A50021"/>
              </a:buClr>
              <a:buSzPct val="75000"/>
              <a:buFont typeface="Wingdings" pitchFamily="2" charset="2"/>
              <a:buNone/>
            </a:pPr>
            <a:r>
              <a:rPr lang="en-US" altLang="zh-CN" sz="2400" b="1" dirty="0">
                <a:solidFill>
                  <a:srgbClr val="3333CC"/>
                </a:solidFill>
                <a:ea typeface="楷体_GB2312" pitchFamily="49" charset="-122"/>
              </a:rPr>
              <a:t>   </a:t>
            </a:r>
            <a:r>
              <a:rPr lang="en-US" altLang="zh-CN" sz="2400" b="1" dirty="0" smtClean="0">
                <a:solidFill>
                  <a:srgbClr val="3333CC"/>
                </a:solidFill>
                <a:ea typeface="楷体_GB2312" pitchFamily="49" charset="-122"/>
              </a:rPr>
              <a:t>     {    for </a:t>
            </a:r>
            <a:r>
              <a:rPr lang="en-US" altLang="zh-CN" sz="2400" b="1" dirty="0">
                <a:solidFill>
                  <a:srgbClr val="3333CC"/>
                </a:solidFill>
                <a:ea typeface="楷体_GB2312" pitchFamily="49" charset="-122"/>
              </a:rPr>
              <a:t>(j=0; j&lt;</a:t>
            </a:r>
            <a:r>
              <a:rPr lang="en-US" altLang="zh-CN" sz="2400" b="1" dirty="0" err="1">
                <a:solidFill>
                  <a:srgbClr val="3333CC"/>
                </a:solidFill>
                <a:ea typeface="楷体_GB2312" pitchFamily="49" charset="-122"/>
              </a:rPr>
              <a:t>g.vexnum</a:t>
            </a:r>
            <a:r>
              <a:rPr lang="en-US" altLang="zh-CN" sz="2400" b="1" dirty="0">
                <a:solidFill>
                  <a:srgbClr val="3333CC"/>
                </a:solidFill>
                <a:ea typeface="楷体_GB2312" pitchFamily="49" charset="-122"/>
              </a:rPr>
              <a:t>; j++) a[</a:t>
            </a:r>
            <a:r>
              <a:rPr lang="en-US" altLang="zh-CN" sz="2400" b="1" dirty="0" err="1">
                <a:solidFill>
                  <a:srgbClr val="3333CC"/>
                </a:solidFill>
                <a:ea typeface="楷体_GB2312" pitchFamily="49" charset="-122"/>
              </a:rPr>
              <a:t>i</a:t>
            </a:r>
            <a:r>
              <a:rPr lang="en-US" altLang="zh-CN" sz="2400" b="1" dirty="0">
                <a:solidFill>
                  <a:srgbClr val="3333CC"/>
                </a:solidFill>
                <a:ea typeface="楷体_GB2312" pitchFamily="49" charset="-122"/>
              </a:rPr>
              <a:t>][j]=</a:t>
            </a:r>
            <a:r>
              <a:rPr lang="en-US" altLang="zh-CN" sz="2400" b="1" dirty="0" err="1">
                <a:solidFill>
                  <a:srgbClr val="3333CC"/>
                </a:solidFill>
                <a:ea typeface="楷体_GB2312" pitchFamily="49" charset="-122"/>
              </a:rPr>
              <a:t>G.arcs</a:t>
            </a:r>
            <a:r>
              <a:rPr lang="en-US" altLang="zh-CN" sz="2400" b="1" dirty="0">
                <a:solidFill>
                  <a:srgbClr val="3333CC"/>
                </a:solidFill>
                <a:ea typeface="楷体_GB2312" pitchFamily="49" charset="-122"/>
              </a:rPr>
              <a:t>[</a:t>
            </a:r>
            <a:r>
              <a:rPr lang="en-US" altLang="zh-CN" sz="2400" b="1" dirty="0" err="1">
                <a:solidFill>
                  <a:srgbClr val="3333CC"/>
                </a:solidFill>
                <a:ea typeface="楷体_GB2312" pitchFamily="49" charset="-122"/>
              </a:rPr>
              <a:t>i</a:t>
            </a:r>
            <a:r>
              <a:rPr lang="en-US" altLang="zh-CN" sz="2400" b="1" dirty="0">
                <a:solidFill>
                  <a:srgbClr val="3333CC"/>
                </a:solidFill>
                <a:ea typeface="楷体_GB2312" pitchFamily="49" charset="-122"/>
              </a:rPr>
              <a:t>][j].</a:t>
            </a:r>
            <a:r>
              <a:rPr lang="en-US" altLang="zh-CN" sz="2400" b="1" dirty="0" err="1">
                <a:solidFill>
                  <a:srgbClr val="3333CC"/>
                </a:solidFill>
                <a:ea typeface="楷体_GB2312" pitchFamily="49" charset="-122"/>
              </a:rPr>
              <a:t>adj</a:t>
            </a:r>
            <a:endParaRPr lang="en-US" altLang="zh-CN" sz="2400" b="1" dirty="0">
              <a:solidFill>
                <a:srgbClr val="3333CC"/>
              </a:solidFill>
              <a:ea typeface="楷体_GB2312" pitchFamily="49" charset="-122"/>
            </a:endParaRPr>
          </a:p>
          <a:p>
            <a:pPr>
              <a:lnSpc>
                <a:spcPct val="90000"/>
              </a:lnSpc>
              <a:buClr>
                <a:srgbClr val="A50021"/>
              </a:buClr>
              <a:buSzPct val="75000"/>
              <a:buFont typeface="Wingdings" pitchFamily="2" charset="2"/>
              <a:buNone/>
            </a:pPr>
            <a:r>
              <a:rPr lang="en-US" altLang="zh-CN" sz="2400" b="1" dirty="0">
                <a:solidFill>
                  <a:srgbClr val="3333CC"/>
                </a:solidFill>
                <a:ea typeface="楷体_GB2312" pitchFamily="49" charset="-122"/>
              </a:rPr>
              <a:t>     </a:t>
            </a:r>
            <a:r>
              <a:rPr lang="en-US" altLang="zh-CN" sz="2400" b="1" dirty="0" smtClean="0">
                <a:solidFill>
                  <a:srgbClr val="3333CC"/>
                </a:solidFill>
                <a:ea typeface="楷体_GB2312" pitchFamily="49" charset="-122"/>
              </a:rPr>
              <a:t>        a[</a:t>
            </a:r>
            <a:r>
              <a:rPr lang="en-US" altLang="zh-CN" sz="2400" b="1" dirty="0" err="1" smtClean="0">
                <a:solidFill>
                  <a:srgbClr val="3333CC"/>
                </a:solidFill>
                <a:ea typeface="楷体_GB2312" pitchFamily="49" charset="-122"/>
              </a:rPr>
              <a:t>i</a:t>
            </a:r>
            <a:r>
              <a:rPr lang="en-US" altLang="zh-CN" sz="2400" b="1" dirty="0">
                <a:solidFill>
                  <a:srgbClr val="3333CC"/>
                </a:solidFill>
                <a:ea typeface="楷体_GB2312" pitchFamily="49" charset="-122"/>
              </a:rPr>
              <a:t>][</a:t>
            </a:r>
            <a:r>
              <a:rPr lang="en-US" altLang="zh-CN" sz="2400" b="1" dirty="0" err="1">
                <a:solidFill>
                  <a:srgbClr val="3333CC"/>
                </a:solidFill>
                <a:ea typeface="楷体_GB2312" pitchFamily="49" charset="-122"/>
              </a:rPr>
              <a:t>i</a:t>
            </a:r>
            <a:r>
              <a:rPr lang="en-US" altLang="zh-CN" sz="2400" b="1" dirty="0">
                <a:solidFill>
                  <a:srgbClr val="3333CC"/>
                </a:solidFill>
                <a:ea typeface="楷体_GB2312" pitchFamily="49" charset="-122"/>
              </a:rPr>
              <a:t>]=0</a:t>
            </a:r>
            <a:r>
              <a:rPr lang="en-US" altLang="zh-CN" sz="2400" b="1" dirty="0" smtClean="0">
                <a:solidFill>
                  <a:srgbClr val="3333CC"/>
                </a:solidFill>
                <a:ea typeface="楷体_GB2312" pitchFamily="49" charset="-122"/>
              </a:rPr>
              <a:t>;</a:t>
            </a:r>
          </a:p>
          <a:p>
            <a:pPr>
              <a:lnSpc>
                <a:spcPct val="90000"/>
              </a:lnSpc>
              <a:buClr>
                <a:srgbClr val="A50021"/>
              </a:buClr>
              <a:buSzPct val="75000"/>
              <a:buFont typeface="Wingdings" pitchFamily="2" charset="2"/>
              <a:buNone/>
            </a:pPr>
            <a:r>
              <a:rPr lang="en-US" altLang="zh-CN" sz="2400" dirty="0" smtClean="0">
                <a:solidFill>
                  <a:srgbClr val="3333CC"/>
                </a:solidFill>
              </a:rPr>
              <a:t>        </a:t>
            </a:r>
            <a:r>
              <a:rPr lang="en-US" altLang="zh-CN" sz="2400" b="1" dirty="0" smtClean="0">
                <a:solidFill>
                  <a:srgbClr val="3333CC"/>
                </a:solidFill>
                <a:ea typeface="楷体_GB2312" pitchFamily="49" charset="-122"/>
              </a:rPr>
              <a:t>}</a:t>
            </a:r>
            <a:endParaRPr lang="en-US" altLang="zh-CN" sz="2400" b="1" dirty="0">
              <a:solidFill>
                <a:srgbClr val="3333CC"/>
              </a:solidFill>
              <a:ea typeface="楷体_GB2312" pitchFamily="49" charset="-122"/>
            </a:endParaRPr>
          </a:p>
          <a:p>
            <a:pPr>
              <a:lnSpc>
                <a:spcPct val="90000"/>
              </a:lnSpc>
              <a:buClr>
                <a:srgbClr val="A50021"/>
              </a:buClr>
              <a:buSzPct val="75000"/>
              <a:buFont typeface="Wingdings" pitchFamily="2" charset="2"/>
              <a:buNone/>
            </a:pPr>
            <a:r>
              <a:rPr lang="en-US" altLang="zh-CN" sz="2400" b="1" dirty="0">
                <a:solidFill>
                  <a:srgbClr val="3333CC"/>
                </a:solidFill>
                <a:ea typeface="楷体_GB2312" pitchFamily="49" charset="-122"/>
              </a:rPr>
              <a:t>  </a:t>
            </a:r>
            <a:r>
              <a:rPr lang="en-US" altLang="zh-CN" sz="2400" b="1" dirty="0" smtClean="0">
                <a:solidFill>
                  <a:srgbClr val="3333CC"/>
                </a:solidFill>
                <a:ea typeface="楷体_GB2312" pitchFamily="49" charset="-122"/>
              </a:rPr>
              <a:t>      </a:t>
            </a:r>
            <a:r>
              <a:rPr lang="en-US" altLang="zh-CN" sz="2400" b="1" dirty="0" smtClean="0">
                <a:solidFill>
                  <a:srgbClr val="168E27"/>
                </a:solidFill>
                <a:ea typeface="楷体_GB2312" pitchFamily="49" charset="-122"/>
              </a:rPr>
              <a:t>for </a:t>
            </a:r>
            <a:r>
              <a:rPr lang="en-US" altLang="zh-CN" sz="2400" b="1" dirty="0">
                <a:solidFill>
                  <a:srgbClr val="168E27"/>
                </a:solidFill>
                <a:ea typeface="楷体_GB2312" pitchFamily="49" charset="-122"/>
              </a:rPr>
              <a:t>(k=0; k&lt;</a:t>
            </a:r>
            <a:r>
              <a:rPr lang="en-US" altLang="zh-CN" sz="2400" b="1" dirty="0" err="1">
                <a:solidFill>
                  <a:srgbClr val="168E27"/>
                </a:solidFill>
                <a:ea typeface="楷体_GB2312" pitchFamily="49" charset="-122"/>
              </a:rPr>
              <a:t>G.vexnum</a:t>
            </a:r>
            <a:r>
              <a:rPr lang="en-US" altLang="zh-CN" sz="2400" b="1" dirty="0">
                <a:solidFill>
                  <a:srgbClr val="168E27"/>
                </a:solidFill>
                <a:ea typeface="楷体_GB2312" pitchFamily="49" charset="-122"/>
              </a:rPr>
              <a:t>; k++)</a:t>
            </a:r>
          </a:p>
          <a:p>
            <a:pPr>
              <a:lnSpc>
                <a:spcPct val="90000"/>
              </a:lnSpc>
              <a:buClr>
                <a:srgbClr val="A50021"/>
              </a:buClr>
              <a:buSzPct val="75000"/>
              <a:buFont typeface="Wingdings" pitchFamily="2" charset="2"/>
              <a:buNone/>
            </a:pPr>
            <a:r>
              <a:rPr lang="en-US" altLang="zh-CN" sz="2400" b="1" dirty="0">
                <a:solidFill>
                  <a:srgbClr val="168E27"/>
                </a:solidFill>
                <a:ea typeface="楷体_GB2312" pitchFamily="49" charset="-122"/>
              </a:rPr>
              <a:t>     </a:t>
            </a:r>
            <a:r>
              <a:rPr lang="en-US" altLang="zh-CN" sz="2400" b="1" dirty="0" smtClean="0">
                <a:solidFill>
                  <a:srgbClr val="168E27"/>
                </a:solidFill>
                <a:ea typeface="楷体_GB2312" pitchFamily="49" charset="-122"/>
              </a:rPr>
              <a:t>      for </a:t>
            </a:r>
            <a:r>
              <a:rPr lang="en-US" altLang="zh-CN" sz="2400" b="1" dirty="0">
                <a:solidFill>
                  <a:srgbClr val="168E27"/>
                </a:solidFill>
                <a:ea typeface="楷体_GB2312" pitchFamily="49" charset="-122"/>
              </a:rPr>
              <a:t>(</a:t>
            </a:r>
            <a:r>
              <a:rPr lang="en-US" altLang="zh-CN" sz="2400" b="1" dirty="0" err="1">
                <a:solidFill>
                  <a:srgbClr val="168E27"/>
                </a:solidFill>
                <a:ea typeface="楷体_GB2312" pitchFamily="49" charset="-122"/>
              </a:rPr>
              <a:t>i</a:t>
            </a:r>
            <a:r>
              <a:rPr lang="en-US" altLang="zh-CN" sz="2400" b="1" dirty="0">
                <a:solidFill>
                  <a:srgbClr val="168E27"/>
                </a:solidFill>
                <a:ea typeface="楷体_GB2312" pitchFamily="49" charset="-122"/>
              </a:rPr>
              <a:t>=0; </a:t>
            </a:r>
            <a:r>
              <a:rPr lang="en-US" altLang="zh-CN" sz="2400" b="1" dirty="0" err="1">
                <a:solidFill>
                  <a:srgbClr val="168E27"/>
                </a:solidFill>
                <a:ea typeface="楷体_GB2312" pitchFamily="49" charset="-122"/>
              </a:rPr>
              <a:t>i</a:t>
            </a:r>
            <a:r>
              <a:rPr lang="en-US" altLang="zh-CN" sz="2400" b="1" dirty="0">
                <a:solidFill>
                  <a:srgbClr val="168E27"/>
                </a:solidFill>
                <a:ea typeface="楷体_GB2312" pitchFamily="49" charset="-122"/>
              </a:rPr>
              <a:t>&lt;</a:t>
            </a:r>
            <a:r>
              <a:rPr lang="en-US" altLang="zh-CN" sz="2400" b="1" dirty="0" err="1">
                <a:solidFill>
                  <a:srgbClr val="168E27"/>
                </a:solidFill>
                <a:ea typeface="楷体_GB2312" pitchFamily="49" charset="-122"/>
              </a:rPr>
              <a:t>G.vexnum</a:t>
            </a:r>
            <a:r>
              <a:rPr lang="en-US" altLang="zh-CN" sz="2400" b="1" dirty="0">
                <a:solidFill>
                  <a:srgbClr val="168E27"/>
                </a:solidFill>
                <a:ea typeface="楷体_GB2312" pitchFamily="49" charset="-122"/>
              </a:rPr>
              <a:t>; </a:t>
            </a:r>
            <a:r>
              <a:rPr lang="en-US" altLang="zh-CN" sz="2400" b="1" dirty="0" err="1">
                <a:solidFill>
                  <a:srgbClr val="168E27"/>
                </a:solidFill>
                <a:ea typeface="楷体_GB2312" pitchFamily="49" charset="-122"/>
              </a:rPr>
              <a:t>i</a:t>
            </a:r>
            <a:r>
              <a:rPr lang="en-US" altLang="zh-CN" sz="2400" b="1" dirty="0">
                <a:solidFill>
                  <a:srgbClr val="168E27"/>
                </a:solidFill>
                <a:ea typeface="楷体_GB2312" pitchFamily="49" charset="-122"/>
              </a:rPr>
              <a:t>++)</a:t>
            </a:r>
          </a:p>
          <a:p>
            <a:pPr>
              <a:lnSpc>
                <a:spcPct val="90000"/>
              </a:lnSpc>
              <a:buClr>
                <a:srgbClr val="A50021"/>
              </a:buClr>
              <a:buSzPct val="75000"/>
              <a:buFont typeface="Wingdings" pitchFamily="2" charset="2"/>
              <a:buNone/>
            </a:pPr>
            <a:r>
              <a:rPr lang="en-US" altLang="zh-CN" sz="2400" b="1" dirty="0">
                <a:solidFill>
                  <a:srgbClr val="168E27"/>
                </a:solidFill>
                <a:ea typeface="楷体_GB2312" pitchFamily="49" charset="-122"/>
              </a:rPr>
              <a:t>          </a:t>
            </a:r>
            <a:r>
              <a:rPr lang="en-US" altLang="zh-CN" sz="2400" b="1" dirty="0" smtClean="0">
                <a:solidFill>
                  <a:srgbClr val="168E27"/>
                </a:solidFill>
                <a:ea typeface="楷体_GB2312" pitchFamily="49" charset="-122"/>
              </a:rPr>
              <a:t>    for </a:t>
            </a:r>
            <a:r>
              <a:rPr lang="en-US" altLang="zh-CN" sz="2400" b="1" dirty="0">
                <a:solidFill>
                  <a:srgbClr val="168E27"/>
                </a:solidFill>
                <a:ea typeface="楷体_GB2312" pitchFamily="49" charset="-122"/>
              </a:rPr>
              <a:t>(j=0; j&lt;</a:t>
            </a:r>
            <a:r>
              <a:rPr lang="en-US" altLang="zh-CN" sz="2400" b="1" dirty="0" err="1">
                <a:solidFill>
                  <a:srgbClr val="168E27"/>
                </a:solidFill>
                <a:ea typeface="楷体_GB2312" pitchFamily="49" charset="-122"/>
              </a:rPr>
              <a:t>G.vexnum</a:t>
            </a:r>
            <a:r>
              <a:rPr lang="en-US" altLang="zh-CN" sz="2400" b="1" dirty="0">
                <a:solidFill>
                  <a:srgbClr val="168E27"/>
                </a:solidFill>
                <a:ea typeface="楷体_GB2312" pitchFamily="49" charset="-122"/>
              </a:rPr>
              <a:t>; j++)</a:t>
            </a:r>
          </a:p>
          <a:p>
            <a:pPr>
              <a:lnSpc>
                <a:spcPct val="90000"/>
              </a:lnSpc>
              <a:buClr>
                <a:srgbClr val="A50021"/>
              </a:buClr>
              <a:buSzPct val="75000"/>
              <a:buFont typeface="Wingdings" pitchFamily="2" charset="2"/>
              <a:buNone/>
            </a:pPr>
            <a:r>
              <a:rPr lang="en-US" altLang="zh-CN" sz="2400" b="1" dirty="0">
                <a:solidFill>
                  <a:srgbClr val="168E27"/>
                </a:solidFill>
                <a:ea typeface="楷体_GB2312" pitchFamily="49" charset="-122"/>
              </a:rPr>
              <a:t>              </a:t>
            </a:r>
            <a:r>
              <a:rPr lang="en-US" altLang="zh-CN" sz="2400" b="1" dirty="0" smtClean="0">
                <a:solidFill>
                  <a:srgbClr val="168E27"/>
                </a:solidFill>
                <a:ea typeface="楷体_GB2312" pitchFamily="49" charset="-122"/>
              </a:rPr>
              <a:t>    if(a[</a:t>
            </a:r>
            <a:r>
              <a:rPr lang="en-US" altLang="zh-CN" sz="2400" b="1" dirty="0" err="1" smtClean="0">
                <a:solidFill>
                  <a:srgbClr val="168E27"/>
                </a:solidFill>
                <a:ea typeface="楷体_GB2312" pitchFamily="49" charset="-122"/>
              </a:rPr>
              <a:t>i</a:t>
            </a:r>
            <a:r>
              <a:rPr lang="en-US" altLang="zh-CN" sz="2400" b="1" dirty="0">
                <a:solidFill>
                  <a:srgbClr val="168E27"/>
                </a:solidFill>
                <a:ea typeface="楷体_GB2312" pitchFamily="49" charset="-122"/>
              </a:rPr>
              <a:t>][k]+a[k][j]&lt;a[</a:t>
            </a:r>
            <a:r>
              <a:rPr lang="en-US" altLang="zh-CN" sz="2400" b="1" dirty="0" err="1">
                <a:solidFill>
                  <a:srgbClr val="168E27"/>
                </a:solidFill>
                <a:ea typeface="楷体_GB2312" pitchFamily="49" charset="-122"/>
              </a:rPr>
              <a:t>i</a:t>
            </a:r>
            <a:r>
              <a:rPr lang="en-US" altLang="zh-CN" sz="2400" b="1" dirty="0">
                <a:solidFill>
                  <a:srgbClr val="168E27"/>
                </a:solidFill>
                <a:ea typeface="楷体_GB2312" pitchFamily="49" charset="-122"/>
              </a:rPr>
              <a:t>][j])   a[</a:t>
            </a:r>
            <a:r>
              <a:rPr lang="en-US" altLang="zh-CN" sz="2400" b="1" dirty="0" err="1">
                <a:solidFill>
                  <a:srgbClr val="168E27"/>
                </a:solidFill>
                <a:ea typeface="楷体_GB2312" pitchFamily="49" charset="-122"/>
              </a:rPr>
              <a:t>i</a:t>
            </a:r>
            <a:r>
              <a:rPr lang="en-US" altLang="zh-CN" sz="2400" b="1" dirty="0">
                <a:solidFill>
                  <a:srgbClr val="168E27"/>
                </a:solidFill>
                <a:ea typeface="楷体_GB2312" pitchFamily="49" charset="-122"/>
              </a:rPr>
              <a:t>][j]=a[</a:t>
            </a:r>
            <a:r>
              <a:rPr lang="en-US" altLang="zh-CN" sz="2400" b="1" dirty="0" err="1">
                <a:solidFill>
                  <a:srgbClr val="168E27"/>
                </a:solidFill>
                <a:ea typeface="楷体_GB2312" pitchFamily="49" charset="-122"/>
              </a:rPr>
              <a:t>i</a:t>
            </a:r>
            <a:r>
              <a:rPr lang="en-US" altLang="zh-CN" sz="2400" b="1" dirty="0">
                <a:solidFill>
                  <a:srgbClr val="168E27"/>
                </a:solidFill>
                <a:ea typeface="楷体_GB2312" pitchFamily="49" charset="-122"/>
              </a:rPr>
              <a:t>][k]+a[k][j];</a:t>
            </a:r>
          </a:p>
          <a:p>
            <a:pPr>
              <a:lnSpc>
                <a:spcPct val="90000"/>
              </a:lnSpc>
              <a:buClr>
                <a:srgbClr val="A50021"/>
              </a:buClr>
              <a:buSzPct val="75000"/>
              <a:buFont typeface="Wingdings" pitchFamily="2" charset="2"/>
              <a:buNone/>
            </a:pPr>
            <a:r>
              <a:rPr lang="en-US" altLang="zh-CN" sz="2400" b="1" dirty="0">
                <a:solidFill>
                  <a:srgbClr val="3333CC"/>
                </a:solidFill>
                <a:ea typeface="楷体_GB2312" pitchFamily="49" charset="-122"/>
              </a:rPr>
              <a:t> </a:t>
            </a:r>
            <a:r>
              <a:rPr lang="en-US" altLang="zh-CN" sz="2400" b="1" dirty="0" smtClean="0">
                <a:solidFill>
                  <a:srgbClr val="3333CC"/>
                </a:solidFill>
                <a:ea typeface="楷体_GB2312" pitchFamily="49" charset="-122"/>
              </a:rPr>
              <a:t>      </a:t>
            </a:r>
            <a:r>
              <a:rPr lang="en-US" altLang="zh-CN" sz="2400" b="1" dirty="0">
                <a:solidFill>
                  <a:srgbClr val="3333CC"/>
                </a:solidFill>
                <a:ea typeface="楷体_GB2312" pitchFamily="49" charset="-122"/>
              </a:rPr>
              <a:t>min=</a:t>
            </a:r>
            <a:r>
              <a:rPr lang="en-US" altLang="zh-CN" sz="2400" b="1" dirty="0" err="1">
                <a:solidFill>
                  <a:srgbClr val="3333CC"/>
                </a:solidFill>
                <a:ea typeface="楷体_GB2312" pitchFamily="49" charset="-122"/>
              </a:rPr>
              <a:t>maxlen;k</a:t>
            </a:r>
            <a:r>
              <a:rPr lang="en-US" altLang="zh-CN" sz="2400" b="1" dirty="0">
                <a:solidFill>
                  <a:srgbClr val="3333CC"/>
                </a:solidFill>
                <a:ea typeface="楷体_GB2312" pitchFamily="49" charset="-122"/>
              </a:rPr>
              <a:t>=0;</a:t>
            </a:r>
          </a:p>
          <a:p>
            <a:pPr>
              <a:lnSpc>
                <a:spcPct val="90000"/>
              </a:lnSpc>
              <a:buClr>
                <a:srgbClr val="A50021"/>
              </a:buClr>
              <a:buSzPct val="75000"/>
              <a:buFont typeface="Wingdings" pitchFamily="2" charset="2"/>
              <a:buNone/>
            </a:pPr>
            <a:r>
              <a:rPr lang="en-US" altLang="zh-CN" sz="2400" b="1" dirty="0">
                <a:solidFill>
                  <a:srgbClr val="3333CC"/>
                </a:solidFill>
                <a:ea typeface="楷体_GB2312" pitchFamily="49" charset="-122"/>
              </a:rPr>
              <a:t>  </a:t>
            </a:r>
            <a:r>
              <a:rPr lang="en-US" altLang="zh-CN" sz="2400" b="1" dirty="0" smtClean="0">
                <a:solidFill>
                  <a:srgbClr val="3333CC"/>
                </a:solidFill>
                <a:ea typeface="楷体_GB2312" pitchFamily="49" charset="-122"/>
              </a:rPr>
              <a:t>     </a:t>
            </a:r>
            <a:r>
              <a:rPr lang="en-US" altLang="zh-CN" sz="2400" b="1" dirty="0" smtClean="0">
                <a:solidFill>
                  <a:srgbClr val="CC42C9"/>
                </a:solidFill>
                <a:ea typeface="楷体_GB2312" pitchFamily="49" charset="-122"/>
              </a:rPr>
              <a:t>for </a:t>
            </a:r>
            <a:r>
              <a:rPr lang="en-US" altLang="zh-CN" sz="2400" b="1" dirty="0">
                <a:solidFill>
                  <a:srgbClr val="CC42C9"/>
                </a:solidFill>
                <a:ea typeface="楷体_GB2312" pitchFamily="49" charset="-122"/>
              </a:rPr>
              <a:t>(</a:t>
            </a:r>
            <a:r>
              <a:rPr lang="en-US" altLang="zh-CN" sz="2400" b="1" dirty="0" err="1">
                <a:solidFill>
                  <a:srgbClr val="CC42C9"/>
                </a:solidFill>
                <a:ea typeface="楷体_GB2312" pitchFamily="49" charset="-122"/>
              </a:rPr>
              <a:t>i</a:t>
            </a:r>
            <a:r>
              <a:rPr lang="en-US" altLang="zh-CN" sz="2400" b="1" dirty="0">
                <a:solidFill>
                  <a:srgbClr val="CC42C9"/>
                </a:solidFill>
                <a:ea typeface="楷体_GB2312" pitchFamily="49" charset="-122"/>
              </a:rPr>
              <a:t>=0; </a:t>
            </a:r>
            <a:r>
              <a:rPr lang="en-US" altLang="zh-CN" sz="2400" b="1" dirty="0" err="1">
                <a:solidFill>
                  <a:srgbClr val="CC42C9"/>
                </a:solidFill>
                <a:ea typeface="楷体_GB2312" pitchFamily="49" charset="-122"/>
              </a:rPr>
              <a:t>i</a:t>
            </a:r>
            <a:r>
              <a:rPr lang="en-US" altLang="zh-CN" sz="2400" b="1" dirty="0">
                <a:solidFill>
                  <a:srgbClr val="CC42C9"/>
                </a:solidFill>
                <a:ea typeface="楷体_GB2312" pitchFamily="49" charset="-122"/>
              </a:rPr>
              <a:t>&lt;</a:t>
            </a:r>
            <a:r>
              <a:rPr lang="en-US" altLang="zh-CN" sz="2400" b="1" dirty="0" err="1">
                <a:solidFill>
                  <a:srgbClr val="CC42C9"/>
                </a:solidFill>
                <a:ea typeface="楷体_GB2312" pitchFamily="49" charset="-122"/>
              </a:rPr>
              <a:t>G.vexnum</a:t>
            </a:r>
            <a:r>
              <a:rPr lang="en-US" altLang="zh-CN" sz="2400" b="1" dirty="0">
                <a:solidFill>
                  <a:srgbClr val="CC42C9"/>
                </a:solidFill>
                <a:ea typeface="楷体_GB2312" pitchFamily="49" charset="-122"/>
              </a:rPr>
              <a:t>; </a:t>
            </a:r>
            <a:r>
              <a:rPr lang="en-US" altLang="zh-CN" sz="2400" b="1" dirty="0" err="1">
                <a:solidFill>
                  <a:srgbClr val="CC42C9"/>
                </a:solidFill>
                <a:ea typeface="楷体_GB2312" pitchFamily="49" charset="-122"/>
              </a:rPr>
              <a:t>i</a:t>
            </a:r>
            <a:r>
              <a:rPr lang="en-US" altLang="zh-CN" sz="2400" b="1" dirty="0">
                <a:solidFill>
                  <a:srgbClr val="CC42C9"/>
                </a:solidFill>
                <a:ea typeface="楷体_GB2312" pitchFamily="49" charset="-122"/>
              </a:rPr>
              <a:t>++) </a:t>
            </a:r>
          </a:p>
          <a:p>
            <a:pPr>
              <a:lnSpc>
                <a:spcPct val="90000"/>
              </a:lnSpc>
              <a:buClr>
                <a:srgbClr val="A50021"/>
              </a:buClr>
              <a:buSzPct val="75000"/>
              <a:buFont typeface="Wingdings" pitchFamily="2" charset="2"/>
              <a:buNone/>
            </a:pPr>
            <a:r>
              <a:rPr lang="en-US" altLang="zh-CN" sz="2400" b="1" dirty="0">
                <a:solidFill>
                  <a:srgbClr val="CC42C9"/>
                </a:solidFill>
                <a:ea typeface="楷体_GB2312" pitchFamily="49" charset="-122"/>
              </a:rPr>
              <a:t>     </a:t>
            </a:r>
            <a:r>
              <a:rPr lang="en-US" altLang="zh-CN" sz="2400" b="1" dirty="0" smtClean="0">
                <a:solidFill>
                  <a:srgbClr val="CC42C9"/>
                </a:solidFill>
                <a:ea typeface="楷体_GB2312" pitchFamily="49" charset="-122"/>
              </a:rPr>
              <a:t> {    </a:t>
            </a:r>
            <a:r>
              <a:rPr lang="en-US" altLang="zh-CN" sz="2400" b="1" dirty="0" err="1" smtClean="0">
                <a:solidFill>
                  <a:srgbClr val="CC42C9"/>
                </a:solidFill>
                <a:ea typeface="楷体_GB2312" pitchFamily="49" charset="-122"/>
              </a:rPr>
              <a:t>len</a:t>
            </a:r>
            <a:r>
              <a:rPr lang="en-US" altLang="zh-CN" sz="2400" b="1" dirty="0" smtClean="0">
                <a:solidFill>
                  <a:srgbClr val="CC42C9"/>
                </a:solidFill>
                <a:ea typeface="楷体_GB2312" pitchFamily="49" charset="-122"/>
              </a:rPr>
              <a:t>=0</a:t>
            </a:r>
            <a:r>
              <a:rPr lang="en-US" altLang="zh-CN" sz="2400" b="1" dirty="0">
                <a:solidFill>
                  <a:srgbClr val="CC42C9"/>
                </a:solidFill>
                <a:ea typeface="楷体_GB2312" pitchFamily="49" charset="-122"/>
              </a:rPr>
              <a:t>; </a:t>
            </a:r>
            <a:endParaRPr lang="en-US" altLang="zh-CN" sz="2400" b="1" dirty="0" smtClean="0">
              <a:solidFill>
                <a:srgbClr val="CC42C9"/>
              </a:solidFill>
              <a:ea typeface="楷体_GB2312" pitchFamily="49" charset="-122"/>
            </a:endParaRPr>
          </a:p>
          <a:p>
            <a:pPr>
              <a:lnSpc>
                <a:spcPct val="90000"/>
              </a:lnSpc>
              <a:buClr>
                <a:srgbClr val="A50021"/>
              </a:buClr>
              <a:buSzPct val="75000"/>
              <a:buFont typeface="Wingdings" pitchFamily="2" charset="2"/>
              <a:buNone/>
            </a:pPr>
            <a:r>
              <a:rPr lang="en-US" altLang="zh-CN" sz="2400" dirty="0" smtClean="0">
                <a:solidFill>
                  <a:srgbClr val="CC42C9"/>
                </a:solidFill>
              </a:rPr>
              <a:t>            </a:t>
            </a:r>
            <a:r>
              <a:rPr lang="en-US" altLang="zh-CN" sz="2400" b="1" dirty="0" smtClean="0">
                <a:solidFill>
                  <a:srgbClr val="CC42C9"/>
                </a:solidFill>
                <a:ea typeface="楷体_GB2312" pitchFamily="49" charset="-122"/>
              </a:rPr>
              <a:t>for </a:t>
            </a:r>
            <a:r>
              <a:rPr lang="en-US" altLang="zh-CN" sz="2400" b="1" dirty="0">
                <a:solidFill>
                  <a:srgbClr val="CC42C9"/>
                </a:solidFill>
                <a:ea typeface="楷体_GB2312" pitchFamily="49" charset="-122"/>
              </a:rPr>
              <a:t>(j=0; j&lt;</a:t>
            </a:r>
            <a:r>
              <a:rPr lang="en-US" altLang="zh-CN" sz="2400" b="1" dirty="0" err="1">
                <a:solidFill>
                  <a:srgbClr val="CC42C9"/>
                </a:solidFill>
                <a:ea typeface="楷体_GB2312" pitchFamily="49" charset="-122"/>
              </a:rPr>
              <a:t>G.vexnum</a:t>
            </a:r>
            <a:r>
              <a:rPr lang="en-US" altLang="zh-CN" sz="2400" b="1" dirty="0">
                <a:solidFill>
                  <a:srgbClr val="CC42C9"/>
                </a:solidFill>
                <a:ea typeface="楷体_GB2312" pitchFamily="49" charset="-122"/>
              </a:rPr>
              <a:t>; j++)  </a:t>
            </a:r>
            <a:r>
              <a:rPr lang="en-US" altLang="zh-CN" sz="2400" b="1" dirty="0" err="1">
                <a:solidFill>
                  <a:srgbClr val="CC42C9"/>
                </a:solidFill>
                <a:ea typeface="楷体_GB2312" pitchFamily="49" charset="-122"/>
              </a:rPr>
              <a:t>len</a:t>
            </a:r>
            <a:r>
              <a:rPr lang="en-US" altLang="zh-CN" sz="2400" b="1" dirty="0">
                <a:solidFill>
                  <a:srgbClr val="CC42C9"/>
                </a:solidFill>
                <a:ea typeface="楷体_GB2312" pitchFamily="49" charset="-122"/>
              </a:rPr>
              <a:t>=</a:t>
            </a:r>
            <a:r>
              <a:rPr lang="en-US" altLang="zh-CN" sz="2400" b="1" dirty="0" err="1">
                <a:solidFill>
                  <a:srgbClr val="CC42C9"/>
                </a:solidFill>
                <a:ea typeface="楷体_GB2312" pitchFamily="49" charset="-122"/>
              </a:rPr>
              <a:t>len+a</a:t>
            </a:r>
            <a:r>
              <a:rPr lang="en-US" altLang="zh-CN" sz="2400" b="1" dirty="0">
                <a:solidFill>
                  <a:srgbClr val="CC42C9"/>
                </a:solidFill>
                <a:ea typeface="楷体_GB2312" pitchFamily="49" charset="-122"/>
              </a:rPr>
              <a:t>[</a:t>
            </a:r>
            <a:r>
              <a:rPr lang="en-US" altLang="zh-CN" sz="2400" b="1" dirty="0" err="1">
                <a:solidFill>
                  <a:srgbClr val="CC42C9"/>
                </a:solidFill>
                <a:ea typeface="楷体_GB2312" pitchFamily="49" charset="-122"/>
              </a:rPr>
              <a:t>i</a:t>
            </a:r>
            <a:r>
              <a:rPr lang="en-US" altLang="zh-CN" sz="2400" b="1" dirty="0">
                <a:solidFill>
                  <a:srgbClr val="CC42C9"/>
                </a:solidFill>
                <a:ea typeface="楷体_GB2312" pitchFamily="49" charset="-122"/>
              </a:rPr>
              <a:t>][j];</a:t>
            </a:r>
          </a:p>
          <a:p>
            <a:pPr>
              <a:lnSpc>
                <a:spcPct val="90000"/>
              </a:lnSpc>
              <a:buClr>
                <a:srgbClr val="A50021"/>
              </a:buClr>
              <a:buSzPct val="75000"/>
              <a:buFont typeface="Wingdings" pitchFamily="2" charset="2"/>
              <a:buNone/>
            </a:pPr>
            <a:r>
              <a:rPr lang="en-US" altLang="zh-CN" sz="2400" b="1" dirty="0">
                <a:solidFill>
                  <a:srgbClr val="CC42C9"/>
                </a:solidFill>
                <a:ea typeface="楷体_GB2312" pitchFamily="49" charset="-122"/>
              </a:rPr>
              <a:t>      </a:t>
            </a:r>
            <a:r>
              <a:rPr lang="en-US" altLang="zh-CN" sz="2400" b="1" dirty="0" smtClean="0">
                <a:solidFill>
                  <a:srgbClr val="CC42C9"/>
                </a:solidFill>
                <a:ea typeface="楷体_GB2312" pitchFamily="49" charset="-122"/>
              </a:rPr>
              <a:t>      if </a:t>
            </a:r>
            <a:r>
              <a:rPr lang="en-US" altLang="zh-CN" sz="2400" b="1" dirty="0">
                <a:solidFill>
                  <a:srgbClr val="CC42C9"/>
                </a:solidFill>
                <a:ea typeface="楷体_GB2312" pitchFamily="49" charset="-122"/>
              </a:rPr>
              <a:t>(</a:t>
            </a:r>
            <a:r>
              <a:rPr lang="en-US" altLang="zh-CN" sz="2400" b="1" dirty="0" err="1">
                <a:solidFill>
                  <a:srgbClr val="CC42C9"/>
                </a:solidFill>
                <a:ea typeface="楷体_GB2312" pitchFamily="49" charset="-122"/>
              </a:rPr>
              <a:t>len</a:t>
            </a:r>
            <a:r>
              <a:rPr lang="en-US" altLang="zh-CN" sz="2400" b="1" dirty="0">
                <a:solidFill>
                  <a:srgbClr val="CC42C9"/>
                </a:solidFill>
                <a:ea typeface="楷体_GB2312" pitchFamily="49" charset="-122"/>
              </a:rPr>
              <a:t>&lt;min){k=</a:t>
            </a:r>
            <a:r>
              <a:rPr lang="en-US" altLang="zh-CN" sz="2400" b="1" dirty="0" err="1">
                <a:solidFill>
                  <a:srgbClr val="CC42C9"/>
                </a:solidFill>
                <a:ea typeface="楷体_GB2312" pitchFamily="49" charset="-122"/>
              </a:rPr>
              <a:t>i</a:t>
            </a:r>
            <a:r>
              <a:rPr lang="en-US" altLang="zh-CN" sz="2400" b="1" dirty="0">
                <a:solidFill>
                  <a:srgbClr val="CC42C9"/>
                </a:solidFill>
                <a:ea typeface="楷体_GB2312" pitchFamily="49" charset="-122"/>
              </a:rPr>
              <a:t>; </a:t>
            </a:r>
            <a:r>
              <a:rPr lang="en-US" altLang="zh-CN" sz="2400" b="1" dirty="0" smtClean="0">
                <a:solidFill>
                  <a:srgbClr val="CC42C9"/>
                </a:solidFill>
                <a:ea typeface="楷体_GB2312" pitchFamily="49" charset="-122"/>
              </a:rPr>
              <a:t>min=</a:t>
            </a:r>
            <a:r>
              <a:rPr lang="en-US" altLang="zh-CN" sz="2400" b="1" dirty="0" err="1" smtClean="0">
                <a:solidFill>
                  <a:srgbClr val="CC42C9"/>
                </a:solidFill>
                <a:ea typeface="楷体_GB2312" pitchFamily="49" charset="-122"/>
              </a:rPr>
              <a:t>len</a:t>
            </a:r>
            <a:r>
              <a:rPr lang="en-US" altLang="zh-CN" sz="2400" b="1" dirty="0" smtClean="0">
                <a:solidFill>
                  <a:srgbClr val="CC42C9"/>
                </a:solidFill>
                <a:ea typeface="楷体_GB2312" pitchFamily="49" charset="-122"/>
              </a:rPr>
              <a:t>;} </a:t>
            </a:r>
          </a:p>
          <a:p>
            <a:pPr>
              <a:lnSpc>
                <a:spcPct val="90000"/>
              </a:lnSpc>
              <a:buClr>
                <a:srgbClr val="A50021"/>
              </a:buClr>
              <a:buSzPct val="75000"/>
              <a:buFont typeface="Wingdings" pitchFamily="2" charset="2"/>
              <a:buNone/>
            </a:pPr>
            <a:r>
              <a:rPr lang="en-US" altLang="zh-CN" sz="2400" dirty="0" smtClean="0">
                <a:solidFill>
                  <a:srgbClr val="CC42C9"/>
                </a:solidFill>
              </a:rPr>
              <a:t>     </a:t>
            </a:r>
            <a:r>
              <a:rPr lang="en-US" altLang="zh-CN" sz="2400" b="1" dirty="0" smtClean="0">
                <a:solidFill>
                  <a:srgbClr val="CC42C9"/>
                </a:solidFill>
                <a:ea typeface="楷体_GB2312" pitchFamily="49" charset="-122"/>
              </a:rPr>
              <a:t>  </a:t>
            </a:r>
            <a:r>
              <a:rPr lang="en-US" altLang="zh-CN" sz="2400" b="1" dirty="0">
                <a:solidFill>
                  <a:srgbClr val="CC42C9"/>
                </a:solidFill>
                <a:ea typeface="楷体_GB2312" pitchFamily="49" charset="-122"/>
              </a:rPr>
              <a:t>}</a:t>
            </a:r>
          </a:p>
          <a:p>
            <a:pPr>
              <a:lnSpc>
                <a:spcPct val="90000"/>
              </a:lnSpc>
              <a:buClr>
                <a:srgbClr val="A50021"/>
              </a:buClr>
              <a:buSzPct val="75000"/>
              <a:buFont typeface="Wingdings" pitchFamily="2" charset="2"/>
              <a:buNone/>
            </a:pPr>
            <a:r>
              <a:rPr lang="en-US" altLang="zh-CN" sz="2400" b="1" dirty="0">
                <a:solidFill>
                  <a:srgbClr val="3333CC"/>
                </a:solidFill>
                <a:ea typeface="楷体_GB2312" pitchFamily="49" charset="-122"/>
              </a:rPr>
              <a:t>  </a:t>
            </a:r>
            <a:r>
              <a:rPr lang="en-US" altLang="zh-CN" sz="2400" b="1" dirty="0" smtClean="0">
                <a:solidFill>
                  <a:srgbClr val="3333CC"/>
                </a:solidFill>
                <a:ea typeface="楷体_GB2312" pitchFamily="49" charset="-122"/>
              </a:rPr>
              <a:t>     return(k);  </a:t>
            </a:r>
          </a:p>
          <a:p>
            <a:pPr>
              <a:lnSpc>
                <a:spcPct val="90000"/>
              </a:lnSpc>
              <a:buClr>
                <a:srgbClr val="A50021"/>
              </a:buClr>
              <a:buSzPct val="75000"/>
              <a:buFont typeface="Wingdings" pitchFamily="2" charset="2"/>
              <a:buNone/>
            </a:pPr>
            <a:r>
              <a:rPr lang="en-US" altLang="zh-CN" sz="2400" b="1" dirty="0" smtClean="0">
                <a:solidFill>
                  <a:srgbClr val="3333CC"/>
                </a:solidFill>
                <a:ea typeface="楷体_GB2312" pitchFamily="49" charset="-122"/>
              </a:rPr>
              <a:t>}</a:t>
            </a:r>
            <a:endParaRPr lang="en-US" altLang="zh-CN" sz="2400" b="1" dirty="0">
              <a:solidFill>
                <a:srgbClr val="3333CC"/>
              </a:solidFill>
              <a:ea typeface="楷体_GB2312" pitchFamily="49" charset="-122"/>
            </a:endParaRPr>
          </a:p>
        </p:txBody>
      </p:sp>
      <p:sp>
        <p:nvSpPr>
          <p:cNvPr id="4" name="Rectangle 2"/>
          <p:cNvSpPr txBox="1">
            <a:spLocks noChangeArrowheads="1"/>
          </p:cNvSpPr>
          <p:nvPr/>
        </p:nvSpPr>
        <p:spPr>
          <a:xfrm>
            <a:off x="214282" y="0"/>
            <a:ext cx="5214974" cy="6238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zh-CN" altLang="en-US" sz="2800" b="1" i="0" u="none" strike="noStrike" kern="1200" cap="small" spc="0" normalizeH="0" baseline="0" noProof="0" dirty="0" smtClean="0">
                <a:ln>
                  <a:noFill/>
                </a:ln>
                <a:solidFill>
                  <a:srgbClr val="FF0000"/>
                </a:solidFill>
                <a:effectLst/>
                <a:uLnTx/>
                <a:uFillTx/>
                <a:latin typeface="Arial" charset="0"/>
                <a:ea typeface="楷体_GB2312" pitchFamily="49" charset="-122"/>
                <a:cs typeface="+mn-cs"/>
              </a:rPr>
              <a:t>典型例题</a:t>
            </a:r>
            <a:endParaRPr kumimoji="1" lang="zh-CN" altLang="en-US" sz="2800" b="1" i="0" u="none" strike="noStrike" kern="1200" cap="small" spc="0" normalizeH="0" baseline="0" noProof="0" dirty="0">
              <a:ln>
                <a:noFill/>
              </a:ln>
              <a:solidFill>
                <a:srgbClr val="FF0000"/>
              </a:solidFill>
              <a:effectLst/>
              <a:uLnTx/>
              <a:uFillTx/>
              <a:latin typeface="Arial" charset="0"/>
              <a:ea typeface="楷体_GB2312" pitchFamily="49" charset="-122"/>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971800" y="2514600"/>
            <a:ext cx="3048000" cy="838200"/>
          </a:xfrm>
        </p:spPr>
        <p:txBody>
          <a:bodyPr>
            <a:normAutofit/>
          </a:bodyPr>
          <a:lstStyle/>
          <a:p>
            <a:pPr algn="ctr"/>
            <a:r>
              <a:rPr lang="zh-CN" altLang="en-US" sz="3600" b="1" dirty="0">
                <a:solidFill>
                  <a:srgbClr val="000066"/>
                </a:solidFill>
                <a:latin typeface="Arial" charset="0"/>
                <a:ea typeface="楷体_GB2312" pitchFamily="49" charset="-122"/>
                <a:cs typeface="+mn-cs"/>
              </a:rPr>
              <a:t>第七</a:t>
            </a:r>
            <a:r>
              <a:rPr lang="zh-CN" altLang="en-US" sz="3600" b="1" dirty="0" smtClean="0">
                <a:solidFill>
                  <a:srgbClr val="000066"/>
                </a:solidFill>
                <a:latin typeface="Arial" charset="0"/>
                <a:ea typeface="楷体_GB2312" pitchFamily="49" charset="-122"/>
                <a:cs typeface="+mn-cs"/>
              </a:rPr>
              <a:t>章 结束</a:t>
            </a:r>
            <a:endParaRPr lang="zh-CN" altLang="en-US" sz="3600" b="1" dirty="0">
              <a:solidFill>
                <a:srgbClr val="000066"/>
              </a:solidFill>
              <a:latin typeface="Arial" charset="0"/>
              <a:ea typeface="楷体_GB2312" pitchFamily="49" charset="-122"/>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5"/>
          </p:nvPr>
        </p:nvSpPr>
        <p:spPr/>
        <p:txBody>
          <a:bodyPr/>
          <a:lstStyle/>
          <a:p>
            <a:fld id="{808F9636-F138-4CBE-B0E2-8415F1D158B9}" type="slidenum">
              <a:rPr lang="en-US" altLang="zh-CN"/>
              <a:pPr/>
              <a:t>149</a:t>
            </a:fld>
            <a:endParaRPr lang="en-US" altLang="zh-CN"/>
          </a:p>
        </p:txBody>
      </p:sp>
      <p:sp>
        <p:nvSpPr>
          <p:cNvPr id="116743" name="Text Box 7"/>
          <p:cNvSpPr txBox="1">
            <a:spLocks noChangeArrowheads="1"/>
          </p:cNvSpPr>
          <p:nvPr/>
        </p:nvSpPr>
        <p:spPr bwMode="auto">
          <a:xfrm>
            <a:off x="841375" y="836613"/>
            <a:ext cx="1066800" cy="519112"/>
          </a:xfrm>
          <a:prstGeom prst="rect">
            <a:avLst/>
          </a:prstGeom>
          <a:noFill/>
          <a:ln w="38100">
            <a:noFill/>
            <a:miter lim="800000"/>
            <a:headEnd/>
            <a:tailEnd/>
          </a:ln>
          <a:effectLst/>
        </p:spPr>
        <p:txBody>
          <a:bodyPr>
            <a:spAutoFit/>
          </a:bodyPr>
          <a:lstStyle/>
          <a:p>
            <a:r>
              <a:rPr kumimoji="0" lang="en-US" altLang="zh-CN" dirty="0">
                <a:solidFill>
                  <a:srgbClr val="000066"/>
                </a:solidFill>
              </a:rPr>
              <a:t> </a:t>
            </a:r>
            <a:r>
              <a:rPr kumimoji="0" lang="zh-CN" altLang="en-US" dirty="0">
                <a:solidFill>
                  <a:srgbClr val="000066"/>
                </a:solidFill>
              </a:rPr>
              <a:t>作业</a:t>
            </a:r>
            <a:endParaRPr lang="zh-CN" altLang="en-US" dirty="0">
              <a:solidFill>
                <a:srgbClr val="000066"/>
              </a:solidFill>
            </a:endParaRPr>
          </a:p>
        </p:txBody>
      </p:sp>
      <p:sp>
        <p:nvSpPr>
          <p:cNvPr id="116744" name="Line 8"/>
          <p:cNvSpPr>
            <a:spLocks noChangeShapeType="1"/>
          </p:cNvSpPr>
          <p:nvPr/>
        </p:nvSpPr>
        <p:spPr bwMode="auto">
          <a:xfrm flipV="1">
            <a:off x="912813" y="1341438"/>
            <a:ext cx="995362" cy="0"/>
          </a:xfrm>
          <a:prstGeom prst="line">
            <a:avLst/>
          </a:prstGeom>
          <a:noFill/>
          <a:ln w="53975">
            <a:solidFill>
              <a:srgbClr val="000066"/>
            </a:solidFill>
            <a:round/>
            <a:headEnd/>
            <a:tailEnd/>
          </a:ln>
          <a:effectLst/>
        </p:spPr>
        <p:txBody>
          <a:bodyPr/>
          <a:lstStyle/>
          <a:p>
            <a:endParaRPr lang="zh-CN" altLang="en-US"/>
          </a:p>
        </p:txBody>
      </p:sp>
      <p:sp>
        <p:nvSpPr>
          <p:cNvPr id="116750" name="Line 14"/>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16751" name="Text Box 15"/>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dirty="0">
                <a:solidFill>
                  <a:srgbClr val="000066"/>
                </a:solidFill>
              </a:rPr>
              <a:t>第 </a:t>
            </a:r>
            <a:r>
              <a:rPr kumimoji="0" lang="en-US" altLang="zh-CN" dirty="0">
                <a:solidFill>
                  <a:srgbClr val="000066"/>
                </a:solidFill>
              </a:rPr>
              <a:t>7 </a:t>
            </a:r>
            <a:r>
              <a:rPr kumimoji="0" lang="zh-CN" altLang="en-US" dirty="0">
                <a:solidFill>
                  <a:srgbClr val="000066"/>
                </a:solidFill>
              </a:rPr>
              <a:t>章  图</a:t>
            </a:r>
          </a:p>
        </p:txBody>
      </p:sp>
      <p:sp>
        <p:nvSpPr>
          <p:cNvPr id="174081" name="Rectangle 1"/>
          <p:cNvSpPr>
            <a:spLocks noChangeArrowheads="1"/>
          </p:cNvSpPr>
          <p:nvPr/>
        </p:nvSpPr>
        <p:spPr bwMode="auto">
          <a:xfrm>
            <a:off x="714348" y="2071678"/>
            <a:ext cx="7028912"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982663" algn="l"/>
                <a:tab pos="3954463" algn="l"/>
                <a:tab pos="4411663" algn="l"/>
                <a:tab pos="5097463" algn="l"/>
                <a:tab pos="7040563" algn="l"/>
                <a:tab pos="7954963" algn="l"/>
                <a:tab pos="9669463" algn="l"/>
                <a:tab pos="10109200" algn="l"/>
              </a:tabLst>
            </a:pPr>
            <a:r>
              <a:rPr kumimoji="0" lang="en-US" altLang="zh-CN" dirty="0" smtClean="0">
                <a:solidFill>
                  <a:srgbClr val="C00000"/>
                </a:solidFill>
              </a:rPr>
              <a:t>P203~ P206: </a:t>
            </a:r>
          </a:p>
          <a:p>
            <a:pPr marL="0" marR="0" lvl="0" indent="0" defTabSz="914400" rtl="0" eaLnBrk="1" fontAlgn="base" latinLnBrk="0" hangingPunct="1">
              <a:lnSpc>
                <a:spcPct val="100000"/>
              </a:lnSpc>
              <a:spcBef>
                <a:spcPct val="0"/>
              </a:spcBef>
              <a:spcAft>
                <a:spcPct val="0"/>
              </a:spcAft>
              <a:buClrTx/>
              <a:buSzTx/>
              <a:buFontTx/>
              <a:buNone/>
              <a:tabLst>
                <a:tab pos="982663" algn="l"/>
                <a:tab pos="3954463" algn="l"/>
                <a:tab pos="4411663" algn="l"/>
                <a:tab pos="5097463" algn="l"/>
                <a:tab pos="7040563" algn="l"/>
                <a:tab pos="7954963" algn="l"/>
                <a:tab pos="9669463" algn="l"/>
                <a:tab pos="10109200" algn="l"/>
              </a:tabLst>
            </a:pPr>
            <a:endParaRPr kumimoji="0" lang="en-US" altLang="zh-CN" dirty="0" smtClean="0">
              <a:solidFill>
                <a:srgbClr val="C00000"/>
              </a:solidFill>
            </a:endParaRPr>
          </a:p>
          <a:p>
            <a:pPr marL="0" marR="0" lvl="0" indent="0" algn="l" defTabSz="914400" rtl="0" eaLnBrk="1" fontAlgn="base" latinLnBrk="0" hangingPunct="1">
              <a:lnSpc>
                <a:spcPct val="100000"/>
              </a:lnSpc>
              <a:spcBef>
                <a:spcPct val="0"/>
              </a:spcBef>
              <a:spcAft>
                <a:spcPct val="0"/>
              </a:spcAft>
              <a:buClrTx/>
              <a:buSzTx/>
              <a:buFontTx/>
              <a:buNone/>
              <a:tabLst>
                <a:tab pos="982663" algn="l"/>
                <a:tab pos="3954463" algn="l"/>
                <a:tab pos="4411663" algn="l"/>
                <a:tab pos="5097463" algn="l"/>
                <a:tab pos="7040563" algn="l"/>
                <a:tab pos="7954963" algn="l"/>
                <a:tab pos="9669463" algn="l"/>
                <a:tab pos="10109200" algn="l"/>
              </a:tabLst>
            </a:pPr>
            <a:r>
              <a:rPr kumimoji="0" lang="en-US" altLang="zh-CN" dirty="0" smtClean="0">
                <a:solidFill>
                  <a:srgbClr val="C00000"/>
                </a:solidFill>
              </a:rPr>
              <a:t>  </a:t>
            </a:r>
            <a:r>
              <a:rPr kumimoji="0" lang="zh-CN" altLang="en-US" dirty="0" smtClean="0">
                <a:solidFill>
                  <a:srgbClr val="C00000"/>
                </a:solidFill>
              </a:rPr>
              <a:t>一</a:t>
            </a:r>
            <a:r>
              <a:rPr kumimoji="0" lang="en-US" altLang="zh-CN" dirty="0" smtClean="0">
                <a:solidFill>
                  <a:srgbClr val="C00000"/>
                </a:solidFill>
              </a:rPr>
              <a:t>, </a:t>
            </a:r>
            <a:r>
              <a:rPr kumimoji="0" lang="zh-CN" altLang="en-US" dirty="0" smtClean="0">
                <a:solidFill>
                  <a:srgbClr val="C00000"/>
                </a:solidFill>
              </a:rPr>
              <a:t>二</a:t>
            </a:r>
            <a:r>
              <a:rPr kumimoji="0" lang="en-US" altLang="zh-CN" dirty="0" smtClean="0">
                <a:solidFill>
                  <a:srgbClr val="C00000"/>
                </a:solidFill>
              </a:rPr>
              <a:t>, </a:t>
            </a:r>
            <a:r>
              <a:rPr kumimoji="0" lang="zh-CN" altLang="en-US" dirty="0" smtClean="0">
                <a:solidFill>
                  <a:srgbClr val="C00000"/>
                </a:solidFill>
              </a:rPr>
              <a:t>三</a:t>
            </a:r>
            <a:r>
              <a:rPr kumimoji="0" lang="en-US" altLang="zh-CN" dirty="0" smtClean="0">
                <a:solidFill>
                  <a:srgbClr val="C00000"/>
                </a:solidFill>
              </a:rPr>
              <a:t>, </a:t>
            </a:r>
            <a:r>
              <a:rPr kumimoji="0" lang="zh-CN" altLang="en-US" dirty="0" smtClean="0">
                <a:solidFill>
                  <a:srgbClr val="C00000"/>
                </a:solidFill>
              </a:rPr>
              <a:t>四</a:t>
            </a:r>
            <a:r>
              <a:rPr kumimoji="0" lang="en-US" altLang="zh-CN" dirty="0" smtClean="0">
                <a:solidFill>
                  <a:srgbClr val="C00000"/>
                </a:solidFill>
              </a:rPr>
              <a:t>(1,2</a:t>
            </a:r>
            <a:r>
              <a:rPr kumimoji="0" lang="zh-CN" altLang="en-US" dirty="0" smtClean="0">
                <a:solidFill>
                  <a:srgbClr val="C00000"/>
                </a:solidFill>
              </a:rPr>
              <a:t>选一</a:t>
            </a:r>
            <a:r>
              <a:rPr kumimoji="0" lang="en-US" altLang="zh-CN" dirty="0" smtClean="0">
                <a:solidFill>
                  <a:srgbClr val="C00000"/>
                </a:solidFill>
              </a:rPr>
              <a:t>;   4,5</a:t>
            </a:r>
            <a:r>
              <a:rPr kumimoji="0" lang="zh-CN" altLang="en-US" dirty="0" smtClean="0">
                <a:solidFill>
                  <a:srgbClr val="C00000"/>
                </a:solidFill>
              </a:rPr>
              <a:t>选一</a:t>
            </a:r>
            <a:r>
              <a:rPr kumimoji="0" lang="en-US" altLang="zh-CN" dirty="0" smtClean="0">
                <a:solidFill>
                  <a:srgbClr val="C00000"/>
                </a:solidFill>
              </a:rPr>
              <a:t>;   3;  11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5"/>
          </p:nvPr>
        </p:nvSpPr>
        <p:spPr/>
        <p:txBody>
          <a:bodyPr/>
          <a:lstStyle/>
          <a:p>
            <a:fld id="{BF91DB31-6E7E-4B1C-8A9D-33AC2B4E4972}" type="slidenum">
              <a:rPr lang="en-US" altLang="zh-CN"/>
              <a:pPr/>
              <a:t>15</a:t>
            </a:fld>
            <a:endParaRPr lang="en-US" altLang="zh-CN"/>
          </a:p>
        </p:txBody>
      </p:sp>
      <p:sp>
        <p:nvSpPr>
          <p:cNvPr id="190469"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0470"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90471"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90472"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0473"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dirty="0">
                <a:solidFill>
                  <a:srgbClr val="000066"/>
                </a:solidFill>
              </a:rPr>
              <a:t>名词和基本术语</a:t>
            </a:r>
          </a:p>
        </p:txBody>
      </p:sp>
      <p:sp>
        <p:nvSpPr>
          <p:cNvPr id="190474" name="Text Box 10"/>
          <p:cNvSpPr txBox="1">
            <a:spLocks noChangeArrowheads="1"/>
          </p:cNvSpPr>
          <p:nvPr/>
        </p:nvSpPr>
        <p:spPr bwMode="auto">
          <a:xfrm>
            <a:off x="1331913" y="2133600"/>
            <a:ext cx="7127875" cy="1117600"/>
          </a:xfrm>
          <a:prstGeom prst="rect">
            <a:avLst/>
          </a:prstGeom>
          <a:noFill/>
          <a:ln w="25400">
            <a:noFill/>
            <a:miter lim="800000"/>
            <a:headEnd/>
            <a:tailEnd/>
          </a:ln>
          <a:effectLst/>
        </p:spPr>
        <p:txBody>
          <a:bodyPr lIns="90000" tIns="46800" rIns="90000" bIns="46800">
            <a:spAutoFit/>
          </a:bodyPr>
          <a:lstStyle/>
          <a:p>
            <a:pPr>
              <a:lnSpc>
                <a:spcPct val="120000"/>
              </a:lnSpc>
            </a:pPr>
            <a:r>
              <a:rPr lang="zh-CN" altLang="en-US">
                <a:solidFill>
                  <a:srgbClr val="000066"/>
                </a:solidFill>
              </a:rPr>
              <a:t>对</a:t>
            </a:r>
            <a:r>
              <a:rPr lang="zh-CN" altLang="en-US"/>
              <a:t>非连通图</a:t>
            </a:r>
            <a:r>
              <a:rPr lang="zh-CN" altLang="en-US">
                <a:solidFill>
                  <a:srgbClr val="000066"/>
                </a:solidFill>
              </a:rPr>
              <a:t>，则称由各个连通分量的生成树的集合为此非连通图的</a:t>
            </a:r>
            <a:r>
              <a:rPr lang="zh-CN" altLang="en-US"/>
              <a:t>生成森林</a:t>
            </a:r>
            <a:r>
              <a:rPr lang="zh-CN" altLang="en-US">
                <a:solidFill>
                  <a:srgbClr val="000066"/>
                </a:solidFill>
              </a:rPr>
              <a:t>。</a:t>
            </a:r>
          </a:p>
        </p:txBody>
      </p:sp>
      <p:grpSp>
        <p:nvGrpSpPr>
          <p:cNvPr id="190526" name="Group 62"/>
          <p:cNvGrpSpPr>
            <a:grpSpLocks/>
          </p:cNvGrpSpPr>
          <p:nvPr/>
        </p:nvGrpSpPr>
        <p:grpSpPr bwMode="auto">
          <a:xfrm>
            <a:off x="2843213" y="3573463"/>
            <a:ext cx="2520950" cy="1919287"/>
            <a:chOff x="3333" y="2251"/>
            <a:chExt cx="1588" cy="1209"/>
          </a:xfrm>
        </p:grpSpPr>
        <p:sp>
          <p:nvSpPr>
            <p:cNvPr id="190501" name="Oval 37"/>
            <p:cNvSpPr>
              <a:spLocks noChangeArrowheads="1"/>
            </p:cNvSpPr>
            <p:nvPr/>
          </p:nvSpPr>
          <p:spPr bwMode="auto">
            <a:xfrm>
              <a:off x="3333" y="271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90502" name="Oval 38"/>
            <p:cNvSpPr>
              <a:spLocks noChangeArrowheads="1"/>
            </p:cNvSpPr>
            <p:nvPr/>
          </p:nvSpPr>
          <p:spPr bwMode="auto">
            <a:xfrm>
              <a:off x="3696" y="2251"/>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90503" name="Oval 39"/>
            <p:cNvSpPr>
              <a:spLocks noChangeArrowheads="1"/>
            </p:cNvSpPr>
            <p:nvPr/>
          </p:nvSpPr>
          <p:spPr bwMode="auto">
            <a:xfrm>
              <a:off x="4286" y="2251"/>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90504" name="Oval 40"/>
            <p:cNvSpPr>
              <a:spLocks noChangeArrowheads="1"/>
            </p:cNvSpPr>
            <p:nvPr/>
          </p:nvSpPr>
          <p:spPr bwMode="auto">
            <a:xfrm>
              <a:off x="4648" y="275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90505" name="Oval 41"/>
            <p:cNvSpPr>
              <a:spLocks noChangeArrowheads="1"/>
            </p:cNvSpPr>
            <p:nvPr/>
          </p:nvSpPr>
          <p:spPr bwMode="auto">
            <a:xfrm>
              <a:off x="4240" y="320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190506" name="Oval 42"/>
            <p:cNvSpPr>
              <a:spLocks noChangeArrowheads="1"/>
            </p:cNvSpPr>
            <p:nvPr/>
          </p:nvSpPr>
          <p:spPr bwMode="auto">
            <a:xfrm>
              <a:off x="3696" y="320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190507" name="Line 43"/>
            <p:cNvSpPr>
              <a:spLocks noChangeShapeType="1"/>
            </p:cNvSpPr>
            <p:nvPr/>
          </p:nvSpPr>
          <p:spPr bwMode="auto">
            <a:xfrm flipH="1">
              <a:off x="3560" y="2478"/>
              <a:ext cx="182"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0508" name="Line 44"/>
            <p:cNvSpPr>
              <a:spLocks noChangeShapeType="1"/>
            </p:cNvSpPr>
            <p:nvPr/>
          </p:nvSpPr>
          <p:spPr bwMode="auto">
            <a:xfrm>
              <a:off x="3560" y="2931"/>
              <a:ext cx="726"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0509" name="Line 45"/>
            <p:cNvSpPr>
              <a:spLocks noChangeShapeType="1"/>
            </p:cNvSpPr>
            <p:nvPr/>
          </p:nvSpPr>
          <p:spPr bwMode="auto">
            <a:xfrm>
              <a:off x="3968" y="2432"/>
              <a:ext cx="363" cy="77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0510" name="Line 46"/>
            <p:cNvSpPr>
              <a:spLocks noChangeShapeType="1"/>
            </p:cNvSpPr>
            <p:nvPr/>
          </p:nvSpPr>
          <p:spPr bwMode="auto">
            <a:xfrm>
              <a:off x="4512" y="2478"/>
              <a:ext cx="227"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0511" name="Line 47"/>
            <p:cNvSpPr>
              <a:spLocks noChangeShapeType="1"/>
            </p:cNvSpPr>
            <p:nvPr/>
          </p:nvSpPr>
          <p:spPr bwMode="auto">
            <a:xfrm flipH="1">
              <a:off x="3923" y="2931"/>
              <a:ext cx="725"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0512" name="Line 48"/>
            <p:cNvSpPr>
              <a:spLocks noChangeShapeType="1"/>
            </p:cNvSpPr>
            <p:nvPr/>
          </p:nvSpPr>
          <p:spPr bwMode="auto">
            <a:xfrm flipH="1">
              <a:off x="3877" y="2478"/>
              <a:ext cx="454" cy="725"/>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grpSp>
      <p:sp>
        <p:nvSpPr>
          <p:cNvPr id="190514" name="Oval 50"/>
          <p:cNvSpPr>
            <a:spLocks noChangeArrowheads="1"/>
          </p:cNvSpPr>
          <p:nvPr/>
        </p:nvSpPr>
        <p:spPr bwMode="auto">
          <a:xfrm>
            <a:off x="2843213" y="4316413"/>
            <a:ext cx="433387"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A</a:t>
            </a:r>
          </a:p>
        </p:txBody>
      </p:sp>
      <p:sp>
        <p:nvSpPr>
          <p:cNvPr id="190515" name="Oval 51"/>
          <p:cNvSpPr>
            <a:spLocks noChangeArrowheads="1"/>
          </p:cNvSpPr>
          <p:nvPr/>
        </p:nvSpPr>
        <p:spPr bwMode="auto">
          <a:xfrm>
            <a:off x="3419475" y="3573463"/>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B</a:t>
            </a:r>
          </a:p>
        </p:txBody>
      </p:sp>
      <p:sp>
        <p:nvSpPr>
          <p:cNvPr id="190516" name="Oval 52"/>
          <p:cNvSpPr>
            <a:spLocks noChangeArrowheads="1"/>
          </p:cNvSpPr>
          <p:nvPr/>
        </p:nvSpPr>
        <p:spPr bwMode="auto">
          <a:xfrm>
            <a:off x="4356100" y="3573463"/>
            <a:ext cx="433388" cy="407987"/>
          </a:xfrm>
          <a:prstGeom prst="ellipse">
            <a:avLst/>
          </a:prstGeom>
          <a:solidFill>
            <a:schemeClr val="folHlink"/>
          </a:solidFill>
          <a:ln w="25400">
            <a:solidFill>
              <a:srgbClr val="008000"/>
            </a:solidFill>
            <a:miter lim="800000"/>
            <a:headEnd/>
            <a:tailEnd/>
          </a:ln>
          <a:effectLst/>
        </p:spPr>
        <p:txBody>
          <a:bodyPr wrap="none" anchor="ctr"/>
          <a:lstStyle/>
          <a:p>
            <a:pPr algn="ctr"/>
            <a:r>
              <a:rPr lang="en-US" altLang="zh-CN" sz="2400">
                <a:solidFill>
                  <a:srgbClr val="008000"/>
                </a:solidFill>
                <a:ea typeface="宋体" pitchFamily="2" charset="-122"/>
              </a:rPr>
              <a:t>C</a:t>
            </a:r>
          </a:p>
        </p:txBody>
      </p:sp>
      <p:sp>
        <p:nvSpPr>
          <p:cNvPr id="190517" name="Oval 53"/>
          <p:cNvSpPr>
            <a:spLocks noChangeArrowheads="1"/>
          </p:cNvSpPr>
          <p:nvPr/>
        </p:nvSpPr>
        <p:spPr bwMode="auto">
          <a:xfrm>
            <a:off x="4930775" y="4365625"/>
            <a:ext cx="433388" cy="407988"/>
          </a:xfrm>
          <a:prstGeom prst="ellipse">
            <a:avLst/>
          </a:prstGeom>
          <a:solidFill>
            <a:schemeClr val="folHlink"/>
          </a:solidFill>
          <a:ln w="25400">
            <a:solidFill>
              <a:srgbClr val="008000"/>
            </a:solidFill>
            <a:miter lim="800000"/>
            <a:headEnd/>
            <a:tailEnd/>
          </a:ln>
          <a:effectLst/>
        </p:spPr>
        <p:txBody>
          <a:bodyPr wrap="none" anchor="ctr"/>
          <a:lstStyle/>
          <a:p>
            <a:pPr algn="ctr"/>
            <a:r>
              <a:rPr lang="en-US" altLang="zh-CN" sz="2400">
                <a:solidFill>
                  <a:srgbClr val="008000"/>
                </a:solidFill>
                <a:ea typeface="宋体" pitchFamily="2" charset="-122"/>
              </a:rPr>
              <a:t>D</a:t>
            </a:r>
          </a:p>
        </p:txBody>
      </p:sp>
      <p:sp>
        <p:nvSpPr>
          <p:cNvPr id="190518" name="Oval 54"/>
          <p:cNvSpPr>
            <a:spLocks noChangeArrowheads="1"/>
          </p:cNvSpPr>
          <p:nvPr/>
        </p:nvSpPr>
        <p:spPr bwMode="auto">
          <a:xfrm>
            <a:off x="4283075" y="5084763"/>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E</a:t>
            </a:r>
          </a:p>
        </p:txBody>
      </p:sp>
      <p:sp>
        <p:nvSpPr>
          <p:cNvPr id="190519" name="Oval 55"/>
          <p:cNvSpPr>
            <a:spLocks noChangeArrowheads="1"/>
          </p:cNvSpPr>
          <p:nvPr/>
        </p:nvSpPr>
        <p:spPr bwMode="auto">
          <a:xfrm>
            <a:off x="3419475" y="5084763"/>
            <a:ext cx="433388" cy="407987"/>
          </a:xfrm>
          <a:prstGeom prst="ellipse">
            <a:avLst/>
          </a:prstGeom>
          <a:solidFill>
            <a:schemeClr val="folHlink"/>
          </a:solidFill>
          <a:ln w="25400">
            <a:solidFill>
              <a:srgbClr val="008000"/>
            </a:solidFill>
            <a:miter lim="800000"/>
            <a:headEnd/>
            <a:tailEnd/>
          </a:ln>
          <a:effectLst/>
        </p:spPr>
        <p:txBody>
          <a:bodyPr wrap="none" anchor="ctr"/>
          <a:lstStyle/>
          <a:p>
            <a:pPr algn="ctr"/>
            <a:r>
              <a:rPr lang="en-US" altLang="zh-CN" sz="2400">
                <a:solidFill>
                  <a:srgbClr val="008000"/>
                </a:solidFill>
                <a:ea typeface="宋体" pitchFamily="2" charset="-122"/>
              </a:rPr>
              <a:t>F</a:t>
            </a:r>
          </a:p>
        </p:txBody>
      </p:sp>
      <p:sp>
        <p:nvSpPr>
          <p:cNvPr id="190520" name="Line 56"/>
          <p:cNvSpPr>
            <a:spLocks noChangeShapeType="1"/>
          </p:cNvSpPr>
          <p:nvPr/>
        </p:nvSpPr>
        <p:spPr bwMode="auto">
          <a:xfrm flipH="1">
            <a:off x="3203575" y="3933825"/>
            <a:ext cx="288925" cy="431800"/>
          </a:xfrm>
          <a:prstGeom prst="line">
            <a:avLst/>
          </a:prstGeom>
          <a:noFill/>
          <a:ln w="25400">
            <a:solidFill>
              <a:srgbClr val="FF0000"/>
            </a:solidFill>
            <a:round/>
            <a:headEnd/>
            <a:tailEnd/>
          </a:ln>
          <a:effectLst/>
        </p:spPr>
        <p:txBody>
          <a:bodyPr lIns="90000" tIns="46800" rIns="90000" bIns="46800">
            <a:spAutoFit/>
          </a:bodyPr>
          <a:lstStyle/>
          <a:p>
            <a:endParaRPr lang="zh-CN" altLang="en-US"/>
          </a:p>
        </p:txBody>
      </p:sp>
      <p:sp>
        <p:nvSpPr>
          <p:cNvPr id="190521" name="Line 57"/>
          <p:cNvSpPr>
            <a:spLocks noChangeShapeType="1"/>
          </p:cNvSpPr>
          <p:nvPr/>
        </p:nvSpPr>
        <p:spPr bwMode="auto">
          <a:xfrm>
            <a:off x="3851275" y="3860800"/>
            <a:ext cx="576263" cy="1223963"/>
          </a:xfrm>
          <a:prstGeom prst="line">
            <a:avLst/>
          </a:prstGeom>
          <a:noFill/>
          <a:ln w="25400">
            <a:solidFill>
              <a:srgbClr val="FF0000"/>
            </a:solidFill>
            <a:round/>
            <a:headEnd/>
            <a:tailEnd/>
          </a:ln>
          <a:effectLst/>
        </p:spPr>
        <p:txBody>
          <a:bodyPr lIns="90000" tIns="46800" rIns="90000" bIns="46800">
            <a:spAutoFit/>
          </a:bodyPr>
          <a:lstStyle/>
          <a:p>
            <a:endParaRPr lang="zh-CN" altLang="en-US"/>
          </a:p>
        </p:txBody>
      </p:sp>
      <p:sp>
        <p:nvSpPr>
          <p:cNvPr id="190523" name="Line 59"/>
          <p:cNvSpPr>
            <a:spLocks noChangeShapeType="1"/>
          </p:cNvSpPr>
          <p:nvPr/>
        </p:nvSpPr>
        <p:spPr bwMode="auto">
          <a:xfrm flipH="1">
            <a:off x="3706813" y="3933825"/>
            <a:ext cx="720725" cy="1150938"/>
          </a:xfrm>
          <a:prstGeom prst="line">
            <a:avLst/>
          </a:prstGeom>
          <a:noFill/>
          <a:ln w="25400">
            <a:solidFill>
              <a:srgbClr val="008000"/>
            </a:solidFill>
            <a:round/>
            <a:headEnd/>
            <a:tailEnd/>
          </a:ln>
          <a:effectLst/>
        </p:spPr>
        <p:txBody>
          <a:bodyPr lIns="90000" tIns="46800" rIns="90000" bIns="46800">
            <a:spAutoFit/>
          </a:bodyPr>
          <a:lstStyle/>
          <a:p>
            <a:endParaRPr lang="zh-CN" altLang="en-US"/>
          </a:p>
        </p:txBody>
      </p:sp>
      <p:sp>
        <p:nvSpPr>
          <p:cNvPr id="190525" name="Line 61"/>
          <p:cNvSpPr>
            <a:spLocks noChangeShapeType="1"/>
          </p:cNvSpPr>
          <p:nvPr/>
        </p:nvSpPr>
        <p:spPr bwMode="auto">
          <a:xfrm flipH="1">
            <a:off x="3779838" y="4652963"/>
            <a:ext cx="1150937" cy="504825"/>
          </a:xfrm>
          <a:prstGeom prst="line">
            <a:avLst/>
          </a:prstGeom>
          <a:noFill/>
          <a:ln w="25400">
            <a:solidFill>
              <a:srgbClr val="008000"/>
            </a:solidFill>
            <a:round/>
            <a:headEnd/>
            <a:tailEnd/>
          </a:ln>
          <a:effectLst/>
        </p:spPr>
        <p:txBody>
          <a:bodyPr lIns="90000" tIns="46800" rIns="90000" bIns="4680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0474"/>
                                        </p:tgtEl>
                                        <p:attrNameLst>
                                          <p:attrName>style.visibility</p:attrName>
                                        </p:attrNameLst>
                                      </p:cBhvr>
                                      <p:to>
                                        <p:strVal val="visible"/>
                                      </p:to>
                                    </p:set>
                                    <p:animEffect transition="in" filter="wipe(up)">
                                      <p:cBhvr>
                                        <p:cTn id="7" dur="500"/>
                                        <p:tgtEl>
                                          <p:spTgt spid="190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0526"/>
                                        </p:tgtEl>
                                        <p:attrNameLst>
                                          <p:attrName>style.visibility</p:attrName>
                                        </p:attrNameLst>
                                      </p:cBhvr>
                                      <p:to>
                                        <p:strVal val="visible"/>
                                      </p:to>
                                    </p:set>
                                    <p:animEffect transition="in" filter="wipe(down)">
                                      <p:cBhvr>
                                        <p:cTn id="12" dur="500"/>
                                        <p:tgtEl>
                                          <p:spTgt spid="1905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0514"/>
                                        </p:tgtEl>
                                        <p:attrNameLst>
                                          <p:attrName>style.visibility</p:attrName>
                                        </p:attrNameLst>
                                      </p:cBhvr>
                                      <p:to>
                                        <p:strVal val="visible"/>
                                      </p:to>
                                    </p:set>
                                    <p:animEffect transition="in" filter="wipe(down)">
                                      <p:cBhvr>
                                        <p:cTn id="17" dur="500"/>
                                        <p:tgtEl>
                                          <p:spTgt spid="190514"/>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90520"/>
                                        </p:tgtEl>
                                        <p:attrNameLst>
                                          <p:attrName>style.visibility</p:attrName>
                                        </p:attrNameLst>
                                      </p:cBhvr>
                                      <p:to>
                                        <p:strVal val="visible"/>
                                      </p:to>
                                    </p:set>
                                    <p:animEffect transition="in" filter="wipe(down)">
                                      <p:cBhvr>
                                        <p:cTn id="21" dur="500"/>
                                        <p:tgtEl>
                                          <p:spTgt spid="190520"/>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90515"/>
                                        </p:tgtEl>
                                        <p:attrNameLst>
                                          <p:attrName>style.visibility</p:attrName>
                                        </p:attrNameLst>
                                      </p:cBhvr>
                                      <p:to>
                                        <p:strVal val="visible"/>
                                      </p:to>
                                    </p:set>
                                    <p:animEffect transition="in" filter="wipe(down)">
                                      <p:cBhvr>
                                        <p:cTn id="25" dur="500"/>
                                        <p:tgtEl>
                                          <p:spTgt spid="190515"/>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90521"/>
                                        </p:tgtEl>
                                        <p:attrNameLst>
                                          <p:attrName>style.visibility</p:attrName>
                                        </p:attrNameLst>
                                      </p:cBhvr>
                                      <p:to>
                                        <p:strVal val="visible"/>
                                      </p:to>
                                    </p:set>
                                    <p:animEffect transition="in" filter="wipe(up)">
                                      <p:cBhvr>
                                        <p:cTn id="29" dur="500"/>
                                        <p:tgtEl>
                                          <p:spTgt spid="190521"/>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90518"/>
                                        </p:tgtEl>
                                        <p:attrNameLst>
                                          <p:attrName>style.visibility</p:attrName>
                                        </p:attrNameLst>
                                      </p:cBhvr>
                                      <p:to>
                                        <p:strVal val="visible"/>
                                      </p:to>
                                    </p:set>
                                    <p:animEffect transition="in" filter="wipe(up)">
                                      <p:cBhvr>
                                        <p:cTn id="33" dur="500"/>
                                        <p:tgtEl>
                                          <p:spTgt spid="190518"/>
                                        </p:tgtEl>
                                      </p:cBhvr>
                                    </p:animEffect>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190516"/>
                                        </p:tgtEl>
                                        <p:attrNameLst>
                                          <p:attrName>style.visibility</p:attrName>
                                        </p:attrNameLst>
                                      </p:cBhvr>
                                      <p:to>
                                        <p:strVal val="visible"/>
                                      </p:to>
                                    </p:set>
                                    <p:animEffect transition="in" filter="wipe(down)">
                                      <p:cBhvr>
                                        <p:cTn id="37" dur="500"/>
                                        <p:tgtEl>
                                          <p:spTgt spid="190516"/>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90523"/>
                                        </p:tgtEl>
                                        <p:attrNameLst>
                                          <p:attrName>style.visibility</p:attrName>
                                        </p:attrNameLst>
                                      </p:cBhvr>
                                      <p:to>
                                        <p:strVal val="visible"/>
                                      </p:to>
                                    </p:set>
                                    <p:animEffect transition="in" filter="wipe(up)">
                                      <p:cBhvr>
                                        <p:cTn id="41" dur="500"/>
                                        <p:tgtEl>
                                          <p:spTgt spid="190523"/>
                                        </p:tgtEl>
                                      </p:cBhvr>
                                    </p:animEffect>
                                  </p:childTnLst>
                                </p:cTn>
                              </p:par>
                            </p:childTnLst>
                          </p:cTn>
                        </p:par>
                        <p:par>
                          <p:cTn id="42" fill="hold">
                            <p:stCondLst>
                              <p:cond delay="3500"/>
                            </p:stCondLst>
                            <p:childTnLst>
                              <p:par>
                                <p:cTn id="43" presetID="22" presetClass="entr" presetSubtype="4" fill="hold" grpId="0" nodeType="afterEffect">
                                  <p:stCondLst>
                                    <p:cond delay="0"/>
                                  </p:stCondLst>
                                  <p:childTnLst>
                                    <p:set>
                                      <p:cBhvr>
                                        <p:cTn id="44" dur="1" fill="hold">
                                          <p:stCondLst>
                                            <p:cond delay="0"/>
                                          </p:stCondLst>
                                        </p:cTn>
                                        <p:tgtEl>
                                          <p:spTgt spid="190519"/>
                                        </p:tgtEl>
                                        <p:attrNameLst>
                                          <p:attrName>style.visibility</p:attrName>
                                        </p:attrNameLst>
                                      </p:cBhvr>
                                      <p:to>
                                        <p:strVal val="visible"/>
                                      </p:to>
                                    </p:set>
                                    <p:animEffect transition="in" filter="wipe(down)">
                                      <p:cBhvr>
                                        <p:cTn id="45" dur="500"/>
                                        <p:tgtEl>
                                          <p:spTgt spid="190519"/>
                                        </p:tgtEl>
                                      </p:cBhvr>
                                    </p:animEffect>
                                  </p:childTnLst>
                                </p:cTn>
                              </p:par>
                            </p:childTnLst>
                          </p:cTn>
                        </p:par>
                        <p:par>
                          <p:cTn id="46" fill="hold">
                            <p:stCondLst>
                              <p:cond delay="4000"/>
                            </p:stCondLst>
                            <p:childTnLst>
                              <p:par>
                                <p:cTn id="47" presetID="22" presetClass="entr" presetSubtype="4" fill="hold" grpId="0" nodeType="afterEffect">
                                  <p:stCondLst>
                                    <p:cond delay="0"/>
                                  </p:stCondLst>
                                  <p:childTnLst>
                                    <p:set>
                                      <p:cBhvr>
                                        <p:cTn id="48" dur="1" fill="hold">
                                          <p:stCondLst>
                                            <p:cond delay="0"/>
                                          </p:stCondLst>
                                        </p:cTn>
                                        <p:tgtEl>
                                          <p:spTgt spid="190525"/>
                                        </p:tgtEl>
                                        <p:attrNameLst>
                                          <p:attrName>style.visibility</p:attrName>
                                        </p:attrNameLst>
                                      </p:cBhvr>
                                      <p:to>
                                        <p:strVal val="visible"/>
                                      </p:to>
                                    </p:set>
                                    <p:animEffect transition="in" filter="wipe(down)">
                                      <p:cBhvr>
                                        <p:cTn id="49" dur="500"/>
                                        <p:tgtEl>
                                          <p:spTgt spid="190525"/>
                                        </p:tgtEl>
                                      </p:cBhvr>
                                    </p:animEffect>
                                  </p:childTnLst>
                                </p:cTn>
                              </p:par>
                            </p:childTnLst>
                          </p:cTn>
                        </p:par>
                        <p:par>
                          <p:cTn id="50" fill="hold">
                            <p:stCondLst>
                              <p:cond delay="4500"/>
                            </p:stCondLst>
                            <p:childTnLst>
                              <p:par>
                                <p:cTn id="51" presetID="22" presetClass="entr" presetSubtype="4" fill="hold" grpId="0" nodeType="afterEffect">
                                  <p:stCondLst>
                                    <p:cond delay="0"/>
                                  </p:stCondLst>
                                  <p:childTnLst>
                                    <p:set>
                                      <p:cBhvr>
                                        <p:cTn id="52" dur="1" fill="hold">
                                          <p:stCondLst>
                                            <p:cond delay="0"/>
                                          </p:stCondLst>
                                        </p:cTn>
                                        <p:tgtEl>
                                          <p:spTgt spid="190517"/>
                                        </p:tgtEl>
                                        <p:attrNameLst>
                                          <p:attrName>style.visibility</p:attrName>
                                        </p:attrNameLst>
                                      </p:cBhvr>
                                      <p:to>
                                        <p:strVal val="visible"/>
                                      </p:to>
                                    </p:set>
                                    <p:animEffect transition="in" filter="wipe(down)">
                                      <p:cBhvr>
                                        <p:cTn id="53" dur="500"/>
                                        <p:tgtEl>
                                          <p:spTgt spid="19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4" grpId="0"/>
      <p:bldP spid="190514" grpId="0" animBg="1"/>
      <p:bldP spid="190515" grpId="0" animBg="1"/>
      <p:bldP spid="190516" grpId="0" animBg="1"/>
      <p:bldP spid="190517" grpId="0" animBg="1"/>
      <p:bldP spid="190518" grpId="0" animBg="1"/>
      <p:bldP spid="190519" grpId="0" animBg="1"/>
      <p:bldP spid="190520" grpId="0" animBg="1"/>
      <p:bldP spid="190521" grpId="0" animBg="1"/>
      <p:bldP spid="190523" grpId="0" animBg="1"/>
      <p:bldP spid="190525"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5"/>
          </p:nvPr>
        </p:nvSpPr>
        <p:spPr/>
        <p:txBody>
          <a:bodyPr/>
          <a:lstStyle/>
          <a:p>
            <a:fld id="{DD897532-317E-4265-872A-3E1C21116A11}" type="slidenum">
              <a:rPr lang="en-US" altLang="zh-CN" smtClean="0"/>
              <a:pPr/>
              <a:t>150</a:t>
            </a:fld>
            <a:endParaRPr lang="en-US" altLang="zh-CN"/>
          </a:p>
        </p:txBody>
      </p:sp>
      <p:sp>
        <p:nvSpPr>
          <p:cNvPr id="5" name="Rectangle 2"/>
          <p:cNvSpPr>
            <a:spLocks noChangeArrowheads="1"/>
          </p:cNvSpPr>
          <p:nvPr/>
        </p:nvSpPr>
        <p:spPr bwMode="auto">
          <a:xfrm>
            <a:off x="142844" y="1285860"/>
            <a:ext cx="885828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dirty="0" smtClean="0">
                <a:solidFill>
                  <a:srgbClr val="000066"/>
                </a:solidFill>
              </a:rPr>
              <a:t>题目一：图的遍历</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dirty="0" smtClean="0">
                <a:solidFill>
                  <a:srgbClr val="000066"/>
                </a:solidFill>
              </a:rPr>
              <a:t>    </a:t>
            </a:r>
            <a:r>
              <a:rPr kumimoji="0" lang="zh-CN" altLang="en-US" sz="2400" dirty="0" smtClean="0">
                <a:solidFill>
                  <a:srgbClr val="0303BD"/>
                </a:solidFill>
              </a:rPr>
              <a:t>问题描述：分别用邻接矩阵和邻接表实现</a:t>
            </a:r>
            <a:r>
              <a:rPr kumimoji="0" lang="en-US" altLang="zh-CN" sz="2400" dirty="0" smtClean="0">
                <a:solidFill>
                  <a:srgbClr val="0303BD"/>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dirty="0" smtClean="0">
                <a:solidFill>
                  <a:srgbClr val="0303BD"/>
                </a:solidFill>
              </a:rPr>
              <a:t>    基本要求：输出存储结果；</a:t>
            </a:r>
          </a:p>
          <a:p>
            <a:pPr marL="0" marR="0" lvl="0" indent="0" algn="l" defTabSz="914400" rtl="0" eaLnBrk="0" fontAlgn="base" latinLnBrk="0" hangingPunct="0">
              <a:lnSpc>
                <a:spcPct val="100000"/>
              </a:lnSpc>
              <a:spcBef>
                <a:spcPct val="0"/>
              </a:spcBef>
              <a:spcAft>
                <a:spcPct val="0"/>
              </a:spcAft>
              <a:buClrTx/>
              <a:buSzTx/>
              <a:tabLst/>
            </a:pPr>
            <a:r>
              <a:rPr kumimoji="0" lang="zh-CN" altLang="en-US" sz="2400" dirty="0" smtClean="0">
                <a:solidFill>
                  <a:srgbClr val="0303BD"/>
                </a:solidFill>
              </a:rPr>
              <a:t>                      实现图的深度和广度优先遍历，并输出。</a:t>
            </a:r>
            <a:endParaRPr kumimoji="0" lang="en-US" altLang="zh-CN" sz="2400" dirty="0" smtClean="0">
              <a:solidFill>
                <a:srgbClr val="0303BD"/>
              </a:solidFill>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en-US" sz="2400" dirty="0" smtClean="0">
              <a:solidFill>
                <a:srgbClr val="000066"/>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dirty="0" smtClean="0">
                <a:solidFill>
                  <a:srgbClr val="000066"/>
                </a:solidFill>
              </a:rPr>
              <a:t>题目二：计算图结点的度</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dirty="0" smtClean="0">
                <a:solidFill>
                  <a:srgbClr val="000066"/>
                </a:solidFill>
              </a:rPr>
              <a:t>    </a:t>
            </a:r>
            <a:r>
              <a:rPr kumimoji="0" lang="zh-CN" altLang="en-US" sz="2400" dirty="0" smtClean="0">
                <a:solidFill>
                  <a:srgbClr val="0303BD"/>
                </a:solidFill>
              </a:rPr>
              <a:t>问题描述：采用邻接矩阵或邻接表实现</a:t>
            </a:r>
            <a:r>
              <a:rPr kumimoji="0" lang="en-US" altLang="zh-CN" sz="2400" dirty="0" smtClean="0">
                <a:solidFill>
                  <a:srgbClr val="0303BD"/>
                </a:solidFill>
              </a:rPr>
              <a:t>:</a:t>
            </a:r>
            <a:br>
              <a:rPr kumimoji="0" lang="en-US" altLang="zh-CN" sz="2400" dirty="0" smtClean="0">
                <a:solidFill>
                  <a:srgbClr val="0303BD"/>
                </a:solidFill>
              </a:rPr>
            </a:br>
            <a:r>
              <a:rPr kumimoji="0" lang="en-US" altLang="zh-CN" sz="2400" dirty="0" smtClean="0">
                <a:solidFill>
                  <a:srgbClr val="0303BD"/>
                </a:solidFill>
              </a:rPr>
              <a:t>    </a:t>
            </a:r>
            <a:r>
              <a:rPr kumimoji="0" lang="zh-CN" altLang="en-US" sz="2400" dirty="0" smtClean="0">
                <a:solidFill>
                  <a:srgbClr val="0303BD"/>
                </a:solidFill>
              </a:rPr>
              <a:t>基本要求：计算结点的出度、入度、度，并打印</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dirty="0" smtClean="0">
                <a:solidFill>
                  <a:srgbClr val="0303BD"/>
                </a:solidFill>
              </a:rPr>
              <a:t>    思考： 分析不同存储结构度的计算规律 。</a:t>
            </a:r>
            <a:endParaRPr kumimoji="0" lang="en-US" altLang="zh-CN" sz="2400" dirty="0" smtClean="0">
              <a:solidFill>
                <a:srgbClr val="0303BD"/>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dirty="0" smtClean="0">
              <a:solidFill>
                <a:srgbClr val="000066"/>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dirty="0" smtClean="0">
                <a:solidFill>
                  <a:srgbClr val="000066"/>
                </a:solidFill>
              </a:rPr>
              <a:t>题目三：最短路径</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dirty="0" smtClean="0">
                <a:solidFill>
                  <a:srgbClr val="000066"/>
                </a:solidFill>
              </a:rPr>
              <a:t>    </a:t>
            </a:r>
            <a:r>
              <a:rPr kumimoji="0" lang="zh-CN" altLang="en-US" sz="2400" dirty="0" smtClean="0">
                <a:solidFill>
                  <a:srgbClr val="0303BD"/>
                </a:solidFill>
              </a:rPr>
              <a:t>问题描述：已知</a:t>
            </a:r>
            <a:r>
              <a:rPr kumimoji="0" lang="en-US" altLang="zh-CN" sz="2400" dirty="0" smtClean="0">
                <a:solidFill>
                  <a:srgbClr val="0303BD"/>
                </a:solidFill>
              </a:rPr>
              <a:t>n</a:t>
            </a:r>
            <a:r>
              <a:rPr kumimoji="0" lang="zh-CN" altLang="en-US" sz="2400" dirty="0" smtClean="0">
                <a:solidFill>
                  <a:srgbClr val="0303BD"/>
                </a:solidFill>
              </a:rPr>
              <a:t>个城市建的公路网，弧上数字表示该段公路</a:t>
            </a:r>
            <a:endParaRPr kumimoji="0" lang="en-US" altLang="zh-CN" sz="2400" dirty="0" smtClean="0">
              <a:solidFill>
                <a:srgbClr val="0303BD"/>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dirty="0" smtClean="0">
                <a:solidFill>
                  <a:srgbClr val="0303BD"/>
                </a:solidFill>
              </a:rPr>
              <a:t>                      </a:t>
            </a:r>
            <a:r>
              <a:rPr kumimoji="0" lang="zh-CN" altLang="en-US" sz="2400" dirty="0" smtClean="0">
                <a:solidFill>
                  <a:srgbClr val="0303BD"/>
                </a:solidFill>
              </a:rPr>
              <a:t>的长度，有一批货物要从城市</a:t>
            </a:r>
            <a:r>
              <a:rPr kumimoji="0" lang="en-US" altLang="zh-CN" sz="2400" dirty="0" smtClean="0">
                <a:solidFill>
                  <a:srgbClr val="0303BD"/>
                </a:solidFill>
              </a:rPr>
              <a:t>u</a:t>
            </a:r>
            <a:r>
              <a:rPr kumimoji="0" lang="zh-CN" altLang="en-US" sz="2400" dirty="0" smtClean="0">
                <a:solidFill>
                  <a:srgbClr val="0303BD"/>
                </a:solidFill>
              </a:rPr>
              <a:t>到</a:t>
            </a:r>
            <a:r>
              <a:rPr kumimoji="0" lang="en-US" altLang="zh-CN" sz="2400" dirty="0" smtClean="0">
                <a:solidFill>
                  <a:srgbClr val="0303BD"/>
                </a:solidFill>
              </a:rPr>
              <a:t>v</a:t>
            </a:r>
            <a:r>
              <a:rPr kumimoji="0" lang="zh-CN" altLang="en-US" sz="2400" dirty="0" smtClean="0">
                <a:solidFill>
                  <a:srgbClr val="0303BD"/>
                </a:solidFill>
              </a:rPr>
              <a:t>，找出最短路。</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dirty="0" smtClean="0">
                <a:solidFill>
                  <a:srgbClr val="0303BD"/>
                </a:solidFill>
              </a:rPr>
              <a:t>    问题分析：可采用</a:t>
            </a:r>
            <a:r>
              <a:rPr kumimoji="0" lang="en-US" altLang="zh-CN" sz="2400" dirty="0" err="1" smtClean="0">
                <a:solidFill>
                  <a:srgbClr val="0303BD"/>
                </a:solidFill>
              </a:rPr>
              <a:t>Dijkstra</a:t>
            </a:r>
            <a:r>
              <a:rPr kumimoji="0" lang="zh-CN" altLang="en-US" sz="2400" dirty="0" smtClean="0">
                <a:solidFill>
                  <a:srgbClr val="0303BD"/>
                </a:solidFill>
              </a:rPr>
              <a:t>算法。</a:t>
            </a:r>
          </a:p>
        </p:txBody>
      </p:sp>
      <p:sp>
        <p:nvSpPr>
          <p:cNvPr id="8" name="Line 14"/>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9" name="Text Box 15"/>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1" name="Text Box 7"/>
          <p:cNvSpPr txBox="1">
            <a:spLocks noChangeArrowheads="1"/>
          </p:cNvSpPr>
          <p:nvPr/>
        </p:nvSpPr>
        <p:spPr bwMode="auto">
          <a:xfrm>
            <a:off x="714348" y="691202"/>
            <a:ext cx="1709742" cy="523220"/>
          </a:xfrm>
          <a:prstGeom prst="rect">
            <a:avLst/>
          </a:prstGeom>
          <a:noFill/>
          <a:ln w="38100">
            <a:noFill/>
            <a:miter lim="800000"/>
            <a:headEnd/>
            <a:tailEnd/>
          </a:ln>
          <a:effectLst/>
        </p:spPr>
        <p:txBody>
          <a:bodyPr wrap="square">
            <a:spAutoFit/>
          </a:bodyPr>
          <a:lstStyle/>
          <a:p>
            <a:r>
              <a:rPr kumimoji="0" lang="en-US" altLang="zh-CN" dirty="0">
                <a:solidFill>
                  <a:srgbClr val="000066"/>
                </a:solidFill>
              </a:rPr>
              <a:t> </a:t>
            </a:r>
            <a:r>
              <a:rPr kumimoji="0" lang="zh-CN" altLang="en-US" dirty="0" smtClean="0">
                <a:solidFill>
                  <a:srgbClr val="000066"/>
                </a:solidFill>
              </a:rPr>
              <a:t>上机题</a:t>
            </a:r>
            <a:endParaRPr lang="zh-CN" altLang="en-US" dirty="0">
              <a:solidFill>
                <a:srgbClr val="000066"/>
              </a:solidFill>
            </a:endParaRPr>
          </a:p>
        </p:txBody>
      </p:sp>
      <p:sp>
        <p:nvSpPr>
          <p:cNvPr id="12" name="Line 8"/>
          <p:cNvSpPr>
            <a:spLocks noChangeShapeType="1"/>
          </p:cNvSpPr>
          <p:nvPr/>
        </p:nvSpPr>
        <p:spPr bwMode="auto">
          <a:xfrm flipV="1">
            <a:off x="933432" y="1196027"/>
            <a:ext cx="995362" cy="0"/>
          </a:xfrm>
          <a:prstGeom prst="line">
            <a:avLst/>
          </a:prstGeom>
          <a:noFill/>
          <a:ln w="53975">
            <a:solidFill>
              <a:srgbClr val="000066"/>
            </a:solidFill>
            <a:round/>
            <a:headEnd/>
            <a:tailEnd/>
          </a:ln>
          <a:effectLst/>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Text Box 3"/>
          <p:cNvSpPr txBox="1">
            <a:spLocks noChangeArrowheads="1"/>
          </p:cNvSpPr>
          <p:nvPr/>
        </p:nvSpPr>
        <p:spPr bwMode="auto">
          <a:xfrm>
            <a:off x="457200" y="2357430"/>
            <a:ext cx="8686800" cy="2756717"/>
          </a:xfrm>
          <a:prstGeom prst="rect">
            <a:avLst/>
          </a:prstGeom>
          <a:noFill/>
          <a:ln w="9525">
            <a:noFill/>
            <a:miter lim="800000"/>
            <a:headEnd/>
            <a:tailEnd/>
          </a:ln>
          <a:effectLst/>
        </p:spPr>
        <p:txBody>
          <a:bodyPr>
            <a:spAutoFit/>
          </a:bodyPr>
          <a:lstStyle/>
          <a:p>
            <a:pPr>
              <a:lnSpc>
                <a:spcPct val="120000"/>
              </a:lnSpc>
            </a:pPr>
            <a:r>
              <a:rPr lang="en-US" altLang="zh-CN" sz="3600" b="1" dirty="0" smtClean="0">
                <a:latin typeface="楷体_GB2312" pitchFamily="49" charset="-122"/>
                <a:ea typeface="楷体_GB2312" pitchFamily="49" charset="-122"/>
              </a:rPr>
              <a:t>    </a:t>
            </a:r>
            <a:r>
              <a:rPr lang="zh-CN" altLang="en-US" b="1" dirty="0" smtClean="0">
                <a:solidFill>
                  <a:schemeClr val="folHlink"/>
                </a:solidFill>
                <a:latin typeface="楷体_GB2312" pitchFamily="49" charset="-122"/>
                <a:ea typeface="楷体_GB2312" pitchFamily="49" charset="-122"/>
              </a:rPr>
              <a:t>在图中，我们可以将任一顶点看成是图的第一个顶点，同理，对于任一顶点而言</a:t>
            </a:r>
            <a:r>
              <a:rPr lang="zh-CN" altLang="en-US" b="1" dirty="0">
                <a:solidFill>
                  <a:schemeClr val="folHlink"/>
                </a:solidFill>
                <a:latin typeface="楷体_GB2312" pitchFamily="49" charset="-122"/>
                <a:ea typeface="楷体_GB2312" pitchFamily="49" charset="-122"/>
              </a:rPr>
              <a:t>，它的邻接点之间也不存在顺序</a:t>
            </a:r>
            <a:r>
              <a:rPr lang="zh-CN" altLang="en-US" b="1" dirty="0" smtClean="0">
                <a:solidFill>
                  <a:schemeClr val="folHlink"/>
                </a:solidFill>
                <a:latin typeface="楷体_GB2312" pitchFamily="49" charset="-122"/>
                <a:ea typeface="楷体_GB2312" pitchFamily="49" charset="-122"/>
              </a:rPr>
              <a:t>关系。</a:t>
            </a:r>
            <a:r>
              <a:rPr lang="zh-CN" altLang="en-US" b="1" dirty="0">
                <a:solidFill>
                  <a:schemeClr val="folHlink"/>
                </a:solidFill>
                <a:latin typeface="楷体_GB2312" pitchFamily="49" charset="-122"/>
                <a:ea typeface="楷体_GB2312" pitchFamily="49" charset="-122"/>
              </a:rPr>
              <a:t>为了操作的方便，我们需要将图中的顶点按任意序列排列起来。</a:t>
            </a:r>
            <a:r>
              <a:rPr lang="zh-CN" altLang="en-US" b="1" dirty="0">
                <a:solidFill>
                  <a:srgbClr val="CC0000"/>
                </a:solidFill>
                <a:latin typeface="楷体_GB2312" pitchFamily="49" charset="-122"/>
                <a:ea typeface="楷体_GB2312" pitchFamily="49" charset="-122"/>
              </a:rPr>
              <a:t>顶点</a:t>
            </a:r>
            <a:r>
              <a:rPr lang="zh-CN" altLang="en-US" b="1" dirty="0">
                <a:solidFill>
                  <a:schemeClr val="folHlink"/>
                </a:solidFill>
                <a:latin typeface="楷体_GB2312" pitchFamily="49" charset="-122"/>
                <a:ea typeface="楷体_GB2312" pitchFamily="49" charset="-122"/>
              </a:rPr>
              <a:t>在这个</a:t>
            </a:r>
            <a:r>
              <a:rPr lang="zh-CN" altLang="en-US" b="1" dirty="0">
                <a:solidFill>
                  <a:srgbClr val="168E27"/>
                </a:solidFill>
                <a:latin typeface="楷体_GB2312" pitchFamily="49" charset="-122"/>
                <a:ea typeface="楷体_GB2312" pitchFamily="49" charset="-122"/>
              </a:rPr>
              <a:t>人为的随意排列中的位置序号称为</a:t>
            </a:r>
            <a:r>
              <a:rPr lang="zh-CN" altLang="en-US" b="1" dirty="0">
                <a:solidFill>
                  <a:srgbClr val="E9134B"/>
                </a:solidFill>
                <a:latin typeface="楷体_GB2312" pitchFamily="49" charset="-122"/>
                <a:ea typeface="楷体_GB2312" pitchFamily="49" charset="-122"/>
              </a:rPr>
              <a:t>顶点在图中的位置。</a:t>
            </a:r>
            <a:endParaRPr lang="zh-CN" altLang="en-US" b="1" dirty="0">
              <a:latin typeface="楷体_GB2312" pitchFamily="49" charset="-122"/>
              <a:ea typeface="楷体_GB2312" pitchFamily="49" charset="-122"/>
            </a:endParaRPr>
          </a:p>
        </p:txBody>
      </p:sp>
      <p:sp>
        <p:nvSpPr>
          <p:cNvPr id="4"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5"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6"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7"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8"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dirty="0">
                <a:solidFill>
                  <a:srgbClr val="000066"/>
                </a:solidFill>
              </a:rPr>
              <a:t>名词和基本术语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 calcmode="lin" valueType="num">
                                      <p:cBhvr additive="base">
                                        <p:cTn id="7" dur="500" fill="hold"/>
                                        <p:tgtEl>
                                          <p:spTgt spid="155651"/>
                                        </p:tgtEl>
                                        <p:attrNameLst>
                                          <p:attrName>ppt_x</p:attrName>
                                        </p:attrNameLst>
                                      </p:cBhvr>
                                      <p:tavLst>
                                        <p:tav tm="0">
                                          <p:val>
                                            <p:strVal val="0-#ppt_w/2"/>
                                          </p:val>
                                        </p:tav>
                                        <p:tav tm="100000">
                                          <p:val>
                                            <p:strVal val="#ppt_x"/>
                                          </p:val>
                                        </p:tav>
                                      </p:tavLst>
                                    </p:anim>
                                    <p:anim calcmode="lin" valueType="num">
                                      <p:cBhvr additive="base">
                                        <p:cTn id="8" dur="500" fill="hold"/>
                                        <p:tgtEl>
                                          <p:spTgt spid="1556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5"/>
          </p:nvPr>
        </p:nvSpPr>
        <p:spPr/>
        <p:txBody>
          <a:bodyPr/>
          <a:lstStyle/>
          <a:p>
            <a:fld id="{45E0F4A7-5A4E-4EE1-95D7-482396CE8575}" type="slidenum">
              <a:rPr lang="en-US" altLang="zh-CN"/>
              <a:pPr/>
              <a:t>17</a:t>
            </a:fld>
            <a:endParaRPr lang="en-US" altLang="zh-CN"/>
          </a:p>
        </p:txBody>
      </p:sp>
      <p:sp>
        <p:nvSpPr>
          <p:cNvPr id="191493"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1494"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91495"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91496"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1497" name="Text Box 9"/>
          <p:cNvSpPr txBox="1">
            <a:spLocks noChangeArrowheads="1"/>
          </p:cNvSpPr>
          <p:nvPr/>
        </p:nvSpPr>
        <p:spPr bwMode="auto">
          <a:xfrm>
            <a:off x="1025525" y="1503363"/>
            <a:ext cx="3114675"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图的抽象数据类型</a:t>
            </a:r>
          </a:p>
        </p:txBody>
      </p:sp>
      <p:sp>
        <p:nvSpPr>
          <p:cNvPr id="191498" name="Text Box 10"/>
          <p:cNvSpPr txBox="1">
            <a:spLocks noChangeArrowheads="1"/>
          </p:cNvSpPr>
          <p:nvPr/>
        </p:nvSpPr>
        <p:spPr bwMode="auto">
          <a:xfrm>
            <a:off x="611188" y="1989138"/>
            <a:ext cx="7127875" cy="4231031"/>
          </a:xfrm>
          <a:prstGeom prst="rect">
            <a:avLst/>
          </a:prstGeom>
          <a:noFill/>
          <a:ln w="25400">
            <a:noFill/>
            <a:miter lim="800000"/>
            <a:headEnd/>
            <a:tailEnd/>
          </a:ln>
          <a:effectLst/>
        </p:spPr>
        <p:txBody>
          <a:bodyPr lIns="90000" tIns="46800" rIns="90000" bIns="46800">
            <a:spAutoFit/>
          </a:bodyPr>
          <a:lstStyle/>
          <a:p>
            <a:pPr>
              <a:lnSpc>
                <a:spcPct val="120000"/>
              </a:lnSpc>
            </a:pPr>
            <a:r>
              <a:rPr lang="en-US" altLang="zh-CN" dirty="0"/>
              <a:t>ADT Graph{</a:t>
            </a:r>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a:p>
            <a:pPr>
              <a:lnSpc>
                <a:spcPct val="120000"/>
              </a:lnSpc>
            </a:pPr>
            <a:endParaRPr lang="en-US" altLang="zh-CN" dirty="0"/>
          </a:p>
        </p:txBody>
      </p:sp>
      <p:sp>
        <p:nvSpPr>
          <p:cNvPr id="191522" name="Text Box 34"/>
          <p:cNvSpPr txBox="1">
            <a:spLocks noChangeArrowheads="1"/>
          </p:cNvSpPr>
          <p:nvPr/>
        </p:nvSpPr>
        <p:spPr bwMode="auto">
          <a:xfrm>
            <a:off x="611188" y="2611438"/>
            <a:ext cx="8659812" cy="457200"/>
          </a:xfrm>
          <a:prstGeom prst="rect">
            <a:avLst/>
          </a:prstGeom>
          <a:noFill/>
          <a:ln w="25400" algn="ctr">
            <a:noFill/>
            <a:miter lim="800000"/>
            <a:headEnd/>
            <a:tailEnd/>
          </a:ln>
          <a:effectLst/>
        </p:spPr>
        <p:txBody>
          <a:bodyPr wrap="none">
            <a:spAutoFit/>
          </a:bodyPr>
          <a:lstStyle/>
          <a:p>
            <a:r>
              <a:rPr lang="zh-CN" altLang="en-US" sz="2400" dirty="0"/>
              <a:t>数据对象</a:t>
            </a:r>
            <a:r>
              <a:rPr lang="en-US" altLang="zh-CN" sz="2400" dirty="0"/>
              <a:t>V</a:t>
            </a:r>
            <a:r>
              <a:rPr lang="zh-CN" altLang="en-US" sz="2400" dirty="0"/>
              <a:t>：</a:t>
            </a:r>
            <a:r>
              <a:rPr lang="zh-CN" altLang="en-US" sz="2400" dirty="0">
                <a:solidFill>
                  <a:srgbClr val="000066"/>
                </a:solidFill>
              </a:rPr>
              <a:t>一个集合，该集合中的所有元素具有相同的特性。</a:t>
            </a:r>
            <a:endParaRPr lang="zh-CN" altLang="en-US" sz="2400" dirty="0"/>
          </a:p>
        </p:txBody>
      </p:sp>
      <p:sp>
        <p:nvSpPr>
          <p:cNvPr id="191523" name="Text Box 35"/>
          <p:cNvSpPr txBox="1">
            <a:spLocks noChangeArrowheads="1"/>
          </p:cNvSpPr>
          <p:nvPr/>
        </p:nvSpPr>
        <p:spPr bwMode="auto">
          <a:xfrm>
            <a:off x="642910" y="3143248"/>
            <a:ext cx="1731962" cy="457200"/>
          </a:xfrm>
          <a:prstGeom prst="rect">
            <a:avLst/>
          </a:prstGeom>
          <a:noFill/>
          <a:ln w="25400" algn="ctr">
            <a:noFill/>
            <a:miter lim="800000"/>
            <a:headEnd/>
            <a:tailEnd/>
          </a:ln>
          <a:effectLst/>
        </p:spPr>
        <p:txBody>
          <a:bodyPr wrap="none">
            <a:spAutoFit/>
          </a:bodyPr>
          <a:lstStyle/>
          <a:p>
            <a:r>
              <a:rPr lang="zh-CN" altLang="en-US" sz="2400" dirty="0"/>
              <a:t>数据关系</a:t>
            </a:r>
            <a:r>
              <a:rPr lang="en-US" altLang="zh-CN" sz="2400" dirty="0"/>
              <a:t>R:</a:t>
            </a:r>
          </a:p>
        </p:txBody>
      </p:sp>
      <p:sp>
        <p:nvSpPr>
          <p:cNvPr id="191524" name="Text Box 36"/>
          <p:cNvSpPr txBox="1">
            <a:spLocks noChangeArrowheads="1"/>
          </p:cNvSpPr>
          <p:nvPr/>
        </p:nvSpPr>
        <p:spPr bwMode="auto">
          <a:xfrm>
            <a:off x="2357422" y="3143248"/>
            <a:ext cx="4614863" cy="822325"/>
          </a:xfrm>
          <a:prstGeom prst="rect">
            <a:avLst/>
          </a:prstGeom>
          <a:noFill/>
          <a:ln w="25400" algn="ctr">
            <a:noFill/>
            <a:miter lim="800000"/>
            <a:headEnd/>
            <a:tailEnd/>
          </a:ln>
          <a:effectLst/>
        </p:spPr>
        <p:txBody>
          <a:bodyPr wrap="none">
            <a:spAutoFit/>
          </a:bodyPr>
          <a:lstStyle/>
          <a:p>
            <a:r>
              <a:rPr lang="en-US" altLang="zh-CN" sz="2400" dirty="0">
                <a:solidFill>
                  <a:srgbClr val="000066"/>
                </a:solidFill>
              </a:rPr>
              <a:t>R={VR}</a:t>
            </a:r>
          </a:p>
          <a:p>
            <a:r>
              <a:rPr lang="en-US" altLang="zh-CN" sz="2400" dirty="0">
                <a:solidFill>
                  <a:srgbClr val="000066"/>
                </a:solidFill>
              </a:rPr>
              <a:t>VR={&lt;</a:t>
            </a:r>
            <a:r>
              <a:rPr lang="en-US" altLang="zh-CN" sz="2400" dirty="0" err="1">
                <a:solidFill>
                  <a:srgbClr val="000066"/>
                </a:solidFill>
              </a:rPr>
              <a:t>v,w</a:t>
            </a:r>
            <a:r>
              <a:rPr lang="en-US" altLang="zh-CN" sz="2400" dirty="0">
                <a:solidFill>
                  <a:srgbClr val="000066"/>
                </a:solidFill>
              </a:rPr>
              <a:t>&gt;| P(</a:t>
            </a:r>
            <a:r>
              <a:rPr lang="en-US" altLang="zh-CN" sz="2400" dirty="0" err="1">
                <a:solidFill>
                  <a:srgbClr val="000066"/>
                </a:solidFill>
              </a:rPr>
              <a:t>v,w</a:t>
            </a:r>
            <a:r>
              <a:rPr lang="en-US" altLang="zh-CN" sz="2400" dirty="0">
                <a:solidFill>
                  <a:srgbClr val="000066"/>
                </a:solidFill>
              </a:rPr>
              <a:t>) ∧(</a:t>
            </a:r>
            <a:r>
              <a:rPr lang="en-US" altLang="zh-CN" sz="2400" dirty="0" err="1">
                <a:solidFill>
                  <a:srgbClr val="000066"/>
                </a:solidFill>
              </a:rPr>
              <a:t>v,w∈V</a:t>
            </a:r>
            <a:r>
              <a:rPr lang="en-US" altLang="zh-CN" sz="2400" dirty="0">
                <a:solidFill>
                  <a:srgbClr val="000066"/>
                </a:solidFill>
              </a:rPr>
              <a:t> )}</a:t>
            </a:r>
          </a:p>
        </p:txBody>
      </p:sp>
      <p:sp>
        <p:nvSpPr>
          <p:cNvPr id="191525" name="Text Box 37"/>
          <p:cNvSpPr txBox="1">
            <a:spLocks noChangeArrowheads="1"/>
          </p:cNvSpPr>
          <p:nvPr/>
        </p:nvSpPr>
        <p:spPr bwMode="auto">
          <a:xfrm>
            <a:off x="571472" y="3857628"/>
            <a:ext cx="1716087" cy="457200"/>
          </a:xfrm>
          <a:prstGeom prst="rect">
            <a:avLst/>
          </a:prstGeom>
          <a:noFill/>
          <a:ln w="25400" algn="ctr">
            <a:noFill/>
            <a:miter lim="800000"/>
            <a:headEnd/>
            <a:tailEnd/>
          </a:ln>
          <a:effectLst/>
        </p:spPr>
        <p:txBody>
          <a:bodyPr wrap="none">
            <a:spAutoFit/>
          </a:bodyPr>
          <a:lstStyle/>
          <a:p>
            <a:r>
              <a:rPr lang="zh-CN" altLang="en-US" sz="2400" dirty="0"/>
              <a:t>基本操作：</a:t>
            </a:r>
          </a:p>
        </p:txBody>
      </p:sp>
      <p:sp>
        <p:nvSpPr>
          <p:cNvPr id="191526" name="Text Box 38"/>
          <p:cNvSpPr txBox="1">
            <a:spLocks noChangeArrowheads="1"/>
          </p:cNvSpPr>
          <p:nvPr/>
        </p:nvSpPr>
        <p:spPr bwMode="auto">
          <a:xfrm>
            <a:off x="357158" y="4500570"/>
            <a:ext cx="8572560" cy="2677656"/>
          </a:xfrm>
          <a:prstGeom prst="rect">
            <a:avLst/>
          </a:prstGeom>
          <a:noFill/>
          <a:ln w="25400" algn="ctr">
            <a:noFill/>
            <a:miter lim="800000"/>
            <a:headEnd/>
            <a:tailEnd/>
          </a:ln>
          <a:effectLst/>
        </p:spPr>
        <p:txBody>
          <a:bodyPr wrap="square">
            <a:spAutoFit/>
          </a:bodyPr>
          <a:lstStyle/>
          <a:p>
            <a:pPr>
              <a:spcBef>
                <a:spcPct val="50000"/>
              </a:spcBef>
              <a:buFont typeface="Arial" pitchFamily="34" charset="0"/>
              <a:buNone/>
            </a:pPr>
            <a:r>
              <a:rPr lang="zh-CN" altLang="en-US" sz="2400" dirty="0" smtClean="0">
                <a:solidFill>
                  <a:srgbClr val="000066"/>
                </a:solidFill>
              </a:rPr>
              <a:t>（</a:t>
            </a:r>
            <a:r>
              <a:rPr lang="en-US" altLang="zh-CN" sz="2400" dirty="0" smtClean="0">
                <a:solidFill>
                  <a:srgbClr val="000066"/>
                </a:solidFill>
              </a:rPr>
              <a:t>1</a:t>
            </a:r>
            <a:r>
              <a:rPr lang="zh-CN" altLang="en-US" sz="2400" dirty="0" smtClean="0">
                <a:solidFill>
                  <a:srgbClr val="000066"/>
                </a:solidFill>
              </a:rPr>
              <a:t>）</a:t>
            </a:r>
            <a:r>
              <a:rPr lang="en-US" altLang="zh-CN" sz="2400" dirty="0" err="1" smtClean="0">
                <a:solidFill>
                  <a:srgbClr val="000066"/>
                </a:solidFill>
              </a:rPr>
              <a:t>CreateGraph</a:t>
            </a:r>
            <a:r>
              <a:rPr lang="en-US" altLang="zh-CN" sz="2400" dirty="0" smtClean="0">
                <a:solidFill>
                  <a:srgbClr val="000066"/>
                </a:solidFill>
              </a:rPr>
              <a:t>(G)</a:t>
            </a:r>
            <a:r>
              <a:rPr lang="zh-CN" altLang="en-US" sz="2400" dirty="0" smtClean="0">
                <a:solidFill>
                  <a:srgbClr val="000066"/>
                </a:solidFill>
              </a:rPr>
              <a:t>：创建图</a:t>
            </a:r>
            <a:r>
              <a:rPr lang="en-US" altLang="zh-CN" sz="2400" dirty="0" smtClean="0">
                <a:solidFill>
                  <a:srgbClr val="000066"/>
                </a:solidFill>
              </a:rPr>
              <a:t>G</a:t>
            </a:r>
            <a:r>
              <a:rPr lang="zh-CN" altLang="en-US" sz="2400" dirty="0" smtClean="0">
                <a:solidFill>
                  <a:srgbClr val="000066"/>
                </a:solidFill>
              </a:rPr>
              <a:t>。</a:t>
            </a:r>
          </a:p>
          <a:p>
            <a:pPr>
              <a:spcBef>
                <a:spcPct val="50000"/>
              </a:spcBef>
              <a:buFont typeface="Arial" pitchFamily="34" charset="0"/>
              <a:buNone/>
            </a:pPr>
            <a:r>
              <a:rPr lang="zh-CN" altLang="en-US" sz="2400" dirty="0" smtClean="0">
                <a:solidFill>
                  <a:srgbClr val="000066"/>
                </a:solidFill>
              </a:rPr>
              <a:t>（</a:t>
            </a:r>
            <a:r>
              <a:rPr lang="en-US" altLang="zh-CN" sz="2400" dirty="0" smtClean="0">
                <a:solidFill>
                  <a:srgbClr val="000066"/>
                </a:solidFill>
              </a:rPr>
              <a:t>2</a:t>
            </a:r>
            <a:r>
              <a:rPr lang="zh-CN" altLang="en-US" sz="2400" dirty="0" smtClean="0">
                <a:solidFill>
                  <a:srgbClr val="000066"/>
                </a:solidFill>
              </a:rPr>
              <a:t>）</a:t>
            </a:r>
            <a:r>
              <a:rPr lang="en-US" altLang="zh-CN" sz="2400" dirty="0" err="1" smtClean="0">
                <a:solidFill>
                  <a:srgbClr val="000066"/>
                </a:solidFill>
              </a:rPr>
              <a:t>DestoryGraph</a:t>
            </a:r>
            <a:r>
              <a:rPr lang="en-US" altLang="zh-CN" sz="2400" dirty="0" smtClean="0">
                <a:solidFill>
                  <a:srgbClr val="000066"/>
                </a:solidFill>
              </a:rPr>
              <a:t>(G)</a:t>
            </a:r>
            <a:r>
              <a:rPr lang="zh-CN" altLang="en-US" sz="2400" dirty="0" smtClean="0">
                <a:solidFill>
                  <a:srgbClr val="000066"/>
                </a:solidFill>
              </a:rPr>
              <a:t>：销毁图</a:t>
            </a:r>
            <a:r>
              <a:rPr lang="en-US" altLang="zh-CN" sz="2400" dirty="0" smtClean="0">
                <a:solidFill>
                  <a:srgbClr val="000066"/>
                </a:solidFill>
              </a:rPr>
              <a:t>G</a:t>
            </a:r>
            <a:r>
              <a:rPr lang="zh-CN" altLang="en-US" sz="2400" dirty="0" smtClean="0">
                <a:solidFill>
                  <a:srgbClr val="000066"/>
                </a:solidFill>
              </a:rPr>
              <a:t>。</a:t>
            </a:r>
            <a:endParaRPr lang="en-US" altLang="zh-CN" sz="2400" dirty="0" smtClean="0">
              <a:solidFill>
                <a:srgbClr val="000066"/>
              </a:solidFill>
            </a:endParaRPr>
          </a:p>
          <a:p>
            <a:pPr>
              <a:spcBef>
                <a:spcPct val="50000"/>
              </a:spcBef>
            </a:pPr>
            <a:r>
              <a:rPr lang="zh-CN" altLang="en-US" sz="2400" dirty="0" smtClean="0">
                <a:solidFill>
                  <a:srgbClr val="000066"/>
                </a:solidFill>
              </a:rPr>
              <a:t>（</a:t>
            </a:r>
            <a:r>
              <a:rPr lang="en-US" altLang="zh-CN" sz="2400" dirty="0" smtClean="0">
                <a:solidFill>
                  <a:srgbClr val="000066"/>
                </a:solidFill>
              </a:rPr>
              <a:t>3</a:t>
            </a:r>
            <a:r>
              <a:rPr lang="zh-CN" altLang="en-US" sz="2400" dirty="0" smtClean="0">
                <a:solidFill>
                  <a:srgbClr val="000066"/>
                </a:solidFill>
              </a:rPr>
              <a:t>）</a:t>
            </a:r>
            <a:r>
              <a:rPr lang="en-US" altLang="zh-CN" sz="2400" dirty="0" err="1" smtClean="0">
                <a:solidFill>
                  <a:srgbClr val="000066"/>
                </a:solidFill>
              </a:rPr>
              <a:t>LocateVertex</a:t>
            </a:r>
            <a:r>
              <a:rPr lang="en-US" altLang="zh-CN" sz="2400" dirty="0" smtClean="0">
                <a:solidFill>
                  <a:srgbClr val="000066"/>
                </a:solidFill>
              </a:rPr>
              <a:t>(</a:t>
            </a:r>
            <a:r>
              <a:rPr lang="en-US" altLang="zh-CN" sz="2400" dirty="0" err="1" smtClean="0">
                <a:solidFill>
                  <a:srgbClr val="000066"/>
                </a:solidFill>
              </a:rPr>
              <a:t>G,v</a:t>
            </a:r>
            <a:r>
              <a:rPr lang="en-US" altLang="zh-CN" sz="2400" dirty="0" smtClean="0">
                <a:solidFill>
                  <a:srgbClr val="000066"/>
                </a:solidFill>
              </a:rPr>
              <a:t>)</a:t>
            </a:r>
            <a:r>
              <a:rPr lang="zh-CN" altLang="en-US" sz="2400" dirty="0" smtClean="0">
                <a:solidFill>
                  <a:srgbClr val="000066"/>
                </a:solidFill>
              </a:rPr>
              <a:t>：确定顶点</a:t>
            </a:r>
            <a:r>
              <a:rPr lang="en-US" altLang="zh-CN" sz="2400" dirty="0" smtClean="0">
                <a:solidFill>
                  <a:srgbClr val="000066"/>
                </a:solidFill>
              </a:rPr>
              <a:t>v</a:t>
            </a:r>
            <a:r>
              <a:rPr lang="zh-CN" altLang="en-US" sz="2400" dirty="0" smtClean="0">
                <a:solidFill>
                  <a:srgbClr val="000066"/>
                </a:solidFill>
              </a:rPr>
              <a:t>在图</a:t>
            </a:r>
            <a:r>
              <a:rPr lang="en-US" altLang="zh-CN" sz="2400" dirty="0" smtClean="0">
                <a:solidFill>
                  <a:srgbClr val="000066"/>
                </a:solidFill>
              </a:rPr>
              <a:t>G</a:t>
            </a:r>
            <a:r>
              <a:rPr lang="zh-CN" altLang="en-US" sz="2400" dirty="0" smtClean="0">
                <a:solidFill>
                  <a:srgbClr val="000066"/>
                </a:solidFill>
              </a:rPr>
              <a:t>中的位置。</a:t>
            </a:r>
            <a:endParaRPr lang="en-US" altLang="zh-CN" sz="2400" dirty="0" smtClean="0">
              <a:solidFill>
                <a:srgbClr val="000066"/>
              </a:solidFill>
            </a:endParaRPr>
          </a:p>
          <a:p>
            <a:pPr>
              <a:spcBef>
                <a:spcPct val="50000"/>
              </a:spcBef>
            </a:pPr>
            <a:r>
              <a:rPr lang="en-US" altLang="zh-CN" sz="2400" dirty="0" smtClean="0">
                <a:solidFill>
                  <a:srgbClr val="000066"/>
                </a:solidFill>
              </a:rPr>
              <a:t>                        </a:t>
            </a:r>
            <a:r>
              <a:rPr lang="zh-CN" altLang="en-US" sz="2400" dirty="0" smtClean="0">
                <a:solidFill>
                  <a:srgbClr val="000066"/>
                </a:solidFill>
              </a:rPr>
              <a:t>若</a:t>
            </a:r>
            <a:r>
              <a:rPr lang="en-US" altLang="zh-CN" sz="2400" dirty="0" smtClean="0">
                <a:solidFill>
                  <a:srgbClr val="000066"/>
                </a:solidFill>
              </a:rPr>
              <a:t>G</a:t>
            </a:r>
            <a:r>
              <a:rPr lang="zh-CN" altLang="en-US" sz="2400" dirty="0" smtClean="0">
                <a:solidFill>
                  <a:srgbClr val="000066"/>
                </a:solidFill>
              </a:rPr>
              <a:t>中无顶点</a:t>
            </a:r>
            <a:r>
              <a:rPr lang="en-US" altLang="zh-CN" sz="2400" dirty="0" smtClean="0">
                <a:solidFill>
                  <a:srgbClr val="000066"/>
                </a:solidFill>
              </a:rPr>
              <a:t>v,</a:t>
            </a:r>
            <a:r>
              <a:rPr lang="zh-CN" altLang="en-US" sz="2400" dirty="0" smtClean="0">
                <a:solidFill>
                  <a:srgbClr val="000066"/>
                </a:solidFill>
              </a:rPr>
              <a:t>则函数值为“空”。</a:t>
            </a:r>
            <a:endParaRPr lang="en-US" altLang="zh-CN" sz="2400" dirty="0" smtClean="0">
              <a:solidFill>
                <a:srgbClr val="000066"/>
              </a:solidFill>
            </a:endParaRPr>
          </a:p>
          <a:p>
            <a:pPr>
              <a:spcBef>
                <a:spcPct val="50000"/>
              </a:spcBef>
              <a:buFont typeface="Arial" pitchFamily="34" charset="0"/>
              <a:buNone/>
            </a:pPr>
            <a:endParaRPr lang="zh-CN" altLang="en-US"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498"/>
                                        </p:tgtEl>
                                        <p:attrNameLst>
                                          <p:attrName>style.visibility</p:attrName>
                                        </p:attrNameLst>
                                      </p:cBhvr>
                                      <p:to>
                                        <p:strVal val="visible"/>
                                      </p:to>
                                    </p:set>
                                    <p:animEffect transition="in" filter="wipe(up)">
                                      <p:cBhvr>
                                        <p:cTn id="7" dur="500"/>
                                        <p:tgtEl>
                                          <p:spTgt spid="1914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15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1523"/>
                                        </p:tgtEl>
                                        <p:attrNameLst>
                                          <p:attrName>style.visibility</p:attrName>
                                        </p:attrNameLst>
                                      </p:cBhvr>
                                      <p:to>
                                        <p:strVal val="visible"/>
                                      </p:to>
                                    </p:set>
                                    <p:animEffect transition="in" filter="wipe(up)">
                                      <p:cBhvr>
                                        <p:cTn id="16" dur="500"/>
                                        <p:tgtEl>
                                          <p:spTgt spid="1915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1524"/>
                                        </p:tgtEl>
                                        <p:attrNameLst>
                                          <p:attrName>style.visibility</p:attrName>
                                        </p:attrNameLst>
                                      </p:cBhvr>
                                      <p:to>
                                        <p:strVal val="visible"/>
                                      </p:to>
                                    </p:set>
                                    <p:animEffect transition="in" filter="wipe(up)">
                                      <p:cBhvr>
                                        <p:cTn id="21" dur="500"/>
                                        <p:tgtEl>
                                          <p:spTgt spid="1915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91525"/>
                                        </p:tgtEl>
                                        <p:attrNameLst>
                                          <p:attrName>style.visibility</p:attrName>
                                        </p:attrNameLst>
                                      </p:cBhvr>
                                      <p:to>
                                        <p:strVal val="visible"/>
                                      </p:to>
                                    </p:set>
                                    <p:animEffect transition="in" filter="wipe(up)">
                                      <p:cBhvr>
                                        <p:cTn id="26" dur="500"/>
                                        <p:tgtEl>
                                          <p:spTgt spid="1915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1526"/>
                                        </p:tgtEl>
                                        <p:attrNameLst>
                                          <p:attrName>style.visibility</p:attrName>
                                        </p:attrNameLst>
                                      </p:cBhvr>
                                      <p:to>
                                        <p:strVal val="visible"/>
                                      </p:to>
                                    </p:set>
                                    <p:animEffect transition="in" filter="wipe(up)">
                                      <p:cBhvr>
                                        <p:cTn id="31" dur="500"/>
                                        <p:tgtEl>
                                          <p:spTgt spid="19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8" grpId="0"/>
      <p:bldP spid="191522" grpId="0"/>
      <p:bldP spid="191523" grpId="0"/>
      <p:bldP spid="191524" grpId="0"/>
      <p:bldP spid="191525" grpId="0"/>
      <p:bldP spid="1915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8"/>
          <p:cNvSpPr txBox="1">
            <a:spLocks noChangeArrowheads="1"/>
          </p:cNvSpPr>
          <p:nvPr/>
        </p:nvSpPr>
        <p:spPr bwMode="auto">
          <a:xfrm>
            <a:off x="500034" y="1357298"/>
            <a:ext cx="8072494" cy="4487382"/>
          </a:xfrm>
          <a:prstGeom prst="rect">
            <a:avLst/>
          </a:prstGeom>
          <a:noFill/>
          <a:ln w="9525">
            <a:noFill/>
            <a:miter lim="800000"/>
            <a:headEnd/>
            <a:tailEnd/>
          </a:ln>
        </p:spPr>
        <p:txBody>
          <a:bodyPr wrap="square">
            <a:spAutoFit/>
          </a:bodyPr>
          <a:lstStyle/>
          <a:p>
            <a:pPr>
              <a:lnSpc>
                <a:spcPct val="130000"/>
              </a:lnSpc>
              <a:spcBef>
                <a:spcPct val="50000"/>
              </a:spcBef>
              <a:buFont typeface="Arial" pitchFamily="34" charset="0"/>
              <a:buNone/>
            </a:pPr>
            <a:r>
              <a:rPr lang="zh-CN" altLang="en-US" sz="2400" dirty="0" smtClean="0">
                <a:solidFill>
                  <a:srgbClr val="000066"/>
                </a:solidFill>
              </a:rPr>
              <a:t>（</a:t>
            </a:r>
            <a:r>
              <a:rPr lang="en-US" altLang="zh-CN" sz="2400" dirty="0">
                <a:solidFill>
                  <a:srgbClr val="000066"/>
                </a:solidFill>
              </a:rPr>
              <a:t>4</a:t>
            </a:r>
            <a:r>
              <a:rPr lang="zh-CN" altLang="en-US" sz="2400" dirty="0">
                <a:solidFill>
                  <a:srgbClr val="000066"/>
                </a:solidFill>
              </a:rPr>
              <a:t>）</a:t>
            </a:r>
            <a:r>
              <a:rPr lang="en-US" altLang="zh-CN" sz="2400" dirty="0" err="1">
                <a:solidFill>
                  <a:srgbClr val="000066"/>
                </a:solidFill>
              </a:rPr>
              <a:t>GetVertex</a:t>
            </a:r>
            <a:r>
              <a:rPr lang="en-US" altLang="zh-CN" sz="2400" dirty="0">
                <a:solidFill>
                  <a:srgbClr val="000066"/>
                </a:solidFill>
              </a:rPr>
              <a:t>(G,I)</a:t>
            </a:r>
            <a:r>
              <a:rPr lang="zh-CN" altLang="en-US" sz="2400" dirty="0">
                <a:solidFill>
                  <a:srgbClr val="000066"/>
                </a:solidFill>
              </a:rPr>
              <a:t>：取出图</a:t>
            </a:r>
            <a:r>
              <a:rPr lang="en-US" altLang="zh-CN" sz="2400" dirty="0">
                <a:solidFill>
                  <a:srgbClr val="000066"/>
                </a:solidFill>
              </a:rPr>
              <a:t>G</a:t>
            </a:r>
            <a:r>
              <a:rPr lang="zh-CN" altLang="en-US" sz="2400" dirty="0">
                <a:solidFill>
                  <a:srgbClr val="000066"/>
                </a:solidFill>
              </a:rPr>
              <a:t>中的第</a:t>
            </a:r>
            <a:r>
              <a:rPr lang="en-US" altLang="zh-CN" sz="2400" dirty="0" err="1">
                <a:solidFill>
                  <a:srgbClr val="000066"/>
                </a:solidFill>
              </a:rPr>
              <a:t>i</a:t>
            </a:r>
            <a:r>
              <a:rPr lang="zh-CN" altLang="en-US" sz="2400" dirty="0">
                <a:solidFill>
                  <a:srgbClr val="000066"/>
                </a:solidFill>
              </a:rPr>
              <a:t>个顶点的值</a:t>
            </a:r>
            <a:r>
              <a:rPr lang="zh-CN" altLang="en-US" sz="2400" dirty="0" smtClean="0">
                <a:solidFill>
                  <a:srgbClr val="000066"/>
                </a:solidFill>
              </a:rPr>
              <a:t>。若</a:t>
            </a:r>
            <a:r>
              <a:rPr lang="en-US" altLang="zh-CN" sz="2400" dirty="0" err="1">
                <a:solidFill>
                  <a:srgbClr val="000066"/>
                </a:solidFill>
              </a:rPr>
              <a:t>i</a:t>
            </a:r>
            <a:r>
              <a:rPr lang="en-US" altLang="zh-CN" sz="2400" dirty="0">
                <a:solidFill>
                  <a:srgbClr val="000066"/>
                </a:solidFill>
              </a:rPr>
              <a:t>&gt;</a:t>
            </a:r>
            <a:r>
              <a:rPr lang="zh-CN" altLang="en-US" sz="2400" dirty="0">
                <a:solidFill>
                  <a:srgbClr val="000066"/>
                </a:solidFill>
              </a:rPr>
              <a:t>图</a:t>
            </a:r>
            <a:r>
              <a:rPr lang="en-US" altLang="zh-CN" sz="2400" dirty="0">
                <a:solidFill>
                  <a:srgbClr val="000066"/>
                </a:solidFill>
              </a:rPr>
              <a:t>G</a:t>
            </a:r>
            <a:r>
              <a:rPr lang="zh-CN" altLang="en-US" sz="2400" dirty="0">
                <a:solidFill>
                  <a:srgbClr val="000066"/>
                </a:solidFill>
              </a:rPr>
              <a:t>中顶点数，则函数值为“空”</a:t>
            </a:r>
            <a:r>
              <a:rPr lang="zh-CN" altLang="en-US" sz="2400" dirty="0" smtClean="0">
                <a:solidFill>
                  <a:srgbClr val="000066"/>
                </a:solidFill>
              </a:rPr>
              <a:t>。</a:t>
            </a:r>
            <a:endParaRPr lang="en-US" altLang="zh-CN" sz="2400" dirty="0" smtClean="0">
              <a:solidFill>
                <a:srgbClr val="000066"/>
              </a:solidFill>
            </a:endParaRPr>
          </a:p>
          <a:p>
            <a:pPr>
              <a:lnSpc>
                <a:spcPct val="130000"/>
              </a:lnSpc>
              <a:spcBef>
                <a:spcPct val="50000"/>
              </a:spcBef>
            </a:pPr>
            <a:r>
              <a:rPr lang="zh-CN" altLang="en-US" sz="2400" dirty="0" smtClean="0">
                <a:solidFill>
                  <a:srgbClr val="000066"/>
                </a:solidFill>
              </a:rPr>
              <a:t>（</a:t>
            </a:r>
            <a:r>
              <a:rPr lang="en-US" altLang="zh-CN" sz="2400" dirty="0" smtClean="0">
                <a:solidFill>
                  <a:srgbClr val="000066"/>
                </a:solidFill>
              </a:rPr>
              <a:t>5</a:t>
            </a:r>
            <a:r>
              <a:rPr lang="zh-CN" altLang="en-US" sz="2400" dirty="0" smtClean="0">
                <a:solidFill>
                  <a:srgbClr val="000066"/>
                </a:solidFill>
              </a:rPr>
              <a:t>）</a:t>
            </a:r>
            <a:r>
              <a:rPr lang="en-US" altLang="zh-CN" sz="2400" dirty="0" err="1" smtClean="0">
                <a:solidFill>
                  <a:srgbClr val="000066"/>
                </a:solidFill>
              </a:rPr>
              <a:t>FirstAdjVex</a:t>
            </a:r>
            <a:r>
              <a:rPr lang="en-US" altLang="zh-CN" sz="2400" dirty="0" smtClean="0">
                <a:solidFill>
                  <a:srgbClr val="000066"/>
                </a:solidFill>
              </a:rPr>
              <a:t> (</a:t>
            </a:r>
            <a:r>
              <a:rPr lang="en-US" altLang="zh-CN" sz="2400" dirty="0" err="1" smtClean="0">
                <a:solidFill>
                  <a:srgbClr val="000066"/>
                </a:solidFill>
              </a:rPr>
              <a:t>G,v</a:t>
            </a:r>
            <a:r>
              <a:rPr lang="en-US" altLang="zh-CN" sz="2400" dirty="0" smtClean="0">
                <a:solidFill>
                  <a:srgbClr val="000066"/>
                </a:solidFill>
              </a:rPr>
              <a:t>)</a:t>
            </a:r>
            <a:r>
              <a:rPr lang="zh-CN" altLang="en-US" sz="2400" dirty="0" smtClean="0">
                <a:solidFill>
                  <a:srgbClr val="000066"/>
                </a:solidFill>
              </a:rPr>
              <a:t>：求图</a:t>
            </a:r>
            <a:r>
              <a:rPr lang="en-US" altLang="zh-CN" sz="2400" dirty="0" smtClean="0">
                <a:solidFill>
                  <a:srgbClr val="000066"/>
                </a:solidFill>
              </a:rPr>
              <a:t>G</a:t>
            </a:r>
            <a:r>
              <a:rPr lang="zh-CN" altLang="en-US" sz="2400" dirty="0" smtClean="0">
                <a:solidFill>
                  <a:srgbClr val="000066"/>
                </a:solidFill>
              </a:rPr>
              <a:t>中顶点</a:t>
            </a:r>
            <a:r>
              <a:rPr lang="en-US" altLang="zh-CN" sz="2400" dirty="0" smtClean="0">
                <a:solidFill>
                  <a:srgbClr val="000066"/>
                </a:solidFill>
              </a:rPr>
              <a:t>v</a:t>
            </a:r>
            <a:r>
              <a:rPr lang="zh-CN" altLang="en-US" sz="2400" dirty="0" smtClean="0">
                <a:solidFill>
                  <a:srgbClr val="000066"/>
                </a:solidFill>
              </a:rPr>
              <a:t>的第一个邻接点。若</a:t>
            </a:r>
            <a:r>
              <a:rPr lang="en-US" altLang="zh-CN" sz="2400" dirty="0" smtClean="0">
                <a:solidFill>
                  <a:srgbClr val="000066"/>
                </a:solidFill>
              </a:rPr>
              <a:t>v</a:t>
            </a:r>
            <a:r>
              <a:rPr lang="zh-CN" altLang="en-US" sz="2400" dirty="0" smtClean="0">
                <a:solidFill>
                  <a:srgbClr val="000066"/>
                </a:solidFill>
              </a:rPr>
              <a:t>无邻接点或图</a:t>
            </a:r>
            <a:r>
              <a:rPr lang="en-US" altLang="zh-CN" sz="2400" dirty="0" smtClean="0">
                <a:solidFill>
                  <a:srgbClr val="000066"/>
                </a:solidFill>
              </a:rPr>
              <a:t>G</a:t>
            </a:r>
            <a:r>
              <a:rPr lang="zh-CN" altLang="en-US" sz="2400" dirty="0" smtClean="0">
                <a:solidFill>
                  <a:srgbClr val="000066"/>
                </a:solidFill>
              </a:rPr>
              <a:t>中无顶点</a:t>
            </a:r>
            <a:r>
              <a:rPr lang="en-US" altLang="zh-CN" sz="2400" dirty="0" smtClean="0">
                <a:solidFill>
                  <a:srgbClr val="000066"/>
                </a:solidFill>
              </a:rPr>
              <a:t>v</a:t>
            </a:r>
            <a:r>
              <a:rPr lang="zh-CN" altLang="en-US" sz="2400" dirty="0" smtClean="0">
                <a:solidFill>
                  <a:srgbClr val="000066"/>
                </a:solidFill>
              </a:rPr>
              <a:t>，则函数值为“空”</a:t>
            </a:r>
            <a:r>
              <a:rPr lang="en-US" altLang="zh-CN" sz="2400" dirty="0" smtClean="0">
                <a:solidFill>
                  <a:srgbClr val="000066"/>
                </a:solidFill>
              </a:rPr>
              <a:t>(-1)</a:t>
            </a:r>
            <a:r>
              <a:rPr lang="zh-CN" altLang="en-US" sz="2400" dirty="0" smtClean="0">
                <a:solidFill>
                  <a:srgbClr val="000066"/>
                </a:solidFill>
              </a:rPr>
              <a:t>。 </a:t>
            </a:r>
          </a:p>
          <a:p>
            <a:pPr>
              <a:lnSpc>
                <a:spcPct val="130000"/>
              </a:lnSpc>
              <a:spcBef>
                <a:spcPct val="50000"/>
              </a:spcBef>
            </a:pPr>
            <a:r>
              <a:rPr lang="zh-CN" altLang="en-US" sz="2400" dirty="0" smtClean="0">
                <a:solidFill>
                  <a:srgbClr val="000066"/>
                </a:solidFill>
              </a:rPr>
              <a:t>（</a:t>
            </a:r>
            <a:r>
              <a:rPr lang="en-US" altLang="zh-CN" sz="2400" dirty="0" smtClean="0">
                <a:solidFill>
                  <a:srgbClr val="000066"/>
                </a:solidFill>
              </a:rPr>
              <a:t>6</a:t>
            </a:r>
            <a:r>
              <a:rPr lang="zh-CN" altLang="en-US" sz="2400" dirty="0" smtClean="0">
                <a:solidFill>
                  <a:srgbClr val="000066"/>
                </a:solidFill>
              </a:rPr>
              <a:t>）</a:t>
            </a:r>
            <a:r>
              <a:rPr lang="en-US" altLang="zh-CN" sz="2400" dirty="0" err="1" smtClean="0">
                <a:solidFill>
                  <a:srgbClr val="000066"/>
                </a:solidFill>
              </a:rPr>
              <a:t>NextAdjVex</a:t>
            </a:r>
            <a:r>
              <a:rPr lang="en-US" altLang="zh-CN" sz="2400" dirty="0" smtClean="0">
                <a:solidFill>
                  <a:srgbClr val="000066"/>
                </a:solidFill>
              </a:rPr>
              <a:t> (</a:t>
            </a:r>
            <a:r>
              <a:rPr lang="en-US" altLang="zh-CN" sz="2400" dirty="0" err="1" smtClean="0">
                <a:solidFill>
                  <a:srgbClr val="000066"/>
                </a:solidFill>
              </a:rPr>
              <a:t>G,v,w</a:t>
            </a:r>
            <a:r>
              <a:rPr lang="en-US" altLang="zh-CN" sz="2400" dirty="0" smtClean="0">
                <a:solidFill>
                  <a:srgbClr val="000066"/>
                </a:solidFill>
              </a:rPr>
              <a:t>)</a:t>
            </a:r>
            <a:r>
              <a:rPr lang="zh-CN" altLang="en-US" sz="2400" dirty="0" smtClean="0">
                <a:solidFill>
                  <a:srgbClr val="000066"/>
                </a:solidFill>
              </a:rPr>
              <a:t>：已知</a:t>
            </a:r>
            <a:r>
              <a:rPr lang="en-US" altLang="zh-CN" sz="2400" dirty="0" smtClean="0">
                <a:solidFill>
                  <a:srgbClr val="000066"/>
                </a:solidFill>
              </a:rPr>
              <a:t>w</a:t>
            </a:r>
            <a:r>
              <a:rPr lang="zh-CN" altLang="en-US" sz="2400" dirty="0" smtClean="0">
                <a:solidFill>
                  <a:srgbClr val="000066"/>
                </a:solidFill>
              </a:rPr>
              <a:t>是图</a:t>
            </a:r>
            <a:r>
              <a:rPr lang="en-US" altLang="zh-CN" sz="2400" dirty="0" smtClean="0">
                <a:solidFill>
                  <a:srgbClr val="000066"/>
                </a:solidFill>
              </a:rPr>
              <a:t>G</a:t>
            </a:r>
            <a:r>
              <a:rPr lang="zh-CN" altLang="en-US" sz="2400" dirty="0" smtClean="0">
                <a:solidFill>
                  <a:srgbClr val="000066"/>
                </a:solidFill>
              </a:rPr>
              <a:t>中顶点</a:t>
            </a:r>
            <a:r>
              <a:rPr lang="en-US" altLang="zh-CN" sz="2400" dirty="0" smtClean="0">
                <a:solidFill>
                  <a:srgbClr val="000066"/>
                </a:solidFill>
              </a:rPr>
              <a:t>v</a:t>
            </a:r>
            <a:r>
              <a:rPr lang="zh-CN" altLang="en-US" sz="2400" dirty="0" smtClean="0">
                <a:solidFill>
                  <a:srgbClr val="000066"/>
                </a:solidFill>
              </a:rPr>
              <a:t>的某个邻接点，求顶点</a:t>
            </a:r>
            <a:r>
              <a:rPr lang="en-US" altLang="zh-CN" sz="2400" dirty="0" smtClean="0">
                <a:solidFill>
                  <a:srgbClr val="000066"/>
                </a:solidFill>
              </a:rPr>
              <a:t>v</a:t>
            </a:r>
            <a:r>
              <a:rPr lang="zh-CN" altLang="en-US" sz="2400" dirty="0" smtClean="0">
                <a:solidFill>
                  <a:srgbClr val="000066"/>
                </a:solidFill>
              </a:rPr>
              <a:t>的下一个邻接点（紧跟在</a:t>
            </a:r>
            <a:r>
              <a:rPr lang="en-US" altLang="zh-CN" sz="2400" dirty="0" smtClean="0">
                <a:solidFill>
                  <a:srgbClr val="000066"/>
                </a:solidFill>
              </a:rPr>
              <a:t>w</a:t>
            </a:r>
            <a:r>
              <a:rPr lang="zh-CN" altLang="en-US" sz="2400" dirty="0" smtClean="0">
                <a:solidFill>
                  <a:srgbClr val="000066"/>
                </a:solidFill>
              </a:rPr>
              <a:t>后面）。若</a:t>
            </a:r>
            <a:r>
              <a:rPr lang="en-US" altLang="zh-CN" sz="2400" dirty="0" smtClean="0">
                <a:solidFill>
                  <a:srgbClr val="000066"/>
                </a:solidFill>
              </a:rPr>
              <a:t>w</a:t>
            </a:r>
            <a:r>
              <a:rPr lang="zh-CN" altLang="en-US" sz="2400" dirty="0" smtClean="0">
                <a:solidFill>
                  <a:srgbClr val="000066"/>
                </a:solidFill>
              </a:rPr>
              <a:t>是</a:t>
            </a:r>
            <a:r>
              <a:rPr lang="en-US" altLang="zh-CN" sz="2400" dirty="0" smtClean="0">
                <a:solidFill>
                  <a:srgbClr val="000066"/>
                </a:solidFill>
              </a:rPr>
              <a:t>v</a:t>
            </a:r>
            <a:r>
              <a:rPr lang="zh-CN" altLang="en-US" sz="2400" dirty="0" smtClean="0">
                <a:solidFill>
                  <a:srgbClr val="000066"/>
                </a:solidFill>
              </a:rPr>
              <a:t>的最后一个邻接点，则函数值为“空”</a:t>
            </a:r>
            <a:r>
              <a:rPr lang="en-US" altLang="zh-CN" sz="2400" dirty="0" smtClean="0">
                <a:solidFill>
                  <a:srgbClr val="000066"/>
                </a:solidFill>
              </a:rPr>
              <a:t>(-1)</a:t>
            </a:r>
            <a:r>
              <a:rPr lang="zh-CN" altLang="en-US" sz="2400" dirty="0" smtClean="0">
                <a:solidFill>
                  <a:srgbClr val="000066"/>
                </a:solidFill>
              </a:rPr>
              <a:t>。 </a:t>
            </a:r>
          </a:p>
          <a:p>
            <a:pPr>
              <a:lnSpc>
                <a:spcPct val="130000"/>
              </a:lnSpc>
              <a:spcBef>
                <a:spcPct val="50000"/>
              </a:spcBef>
              <a:buFont typeface="Arial" pitchFamily="34" charset="0"/>
              <a:buNone/>
            </a:pPr>
            <a:r>
              <a:rPr lang="en-US" altLang="zh-CN" sz="2400" dirty="0" smtClean="0">
                <a:solidFill>
                  <a:srgbClr val="000066"/>
                </a:solidFill>
              </a:rPr>
              <a:t> </a:t>
            </a:r>
            <a:endParaRPr lang="en-US" altLang="zh-CN" sz="2400" dirty="0">
              <a:solidFill>
                <a:srgbClr val="000066"/>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00034" y="457200"/>
            <a:ext cx="8072494" cy="5299912"/>
          </a:xfrm>
          <a:prstGeom prst="rect">
            <a:avLst/>
          </a:prstGeom>
          <a:noFill/>
          <a:ln w="9525">
            <a:noFill/>
            <a:miter lim="800000"/>
            <a:headEnd/>
            <a:tailEnd/>
          </a:ln>
        </p:spPr>
        <p:txBody>
          <a:bodyPr wrap="square">
            <a:spAutoFit/>
          </a:bodyPr>
          <a:lstStyle/>
          <a:p>
            <a:pPr>
              <a:spcBef>
                <a:spcPct val="50000"/>
              </a:spcBef>
            </a:pPr>
            <a:r>
              <a:rPr lang="zh-CN" altLang="en-US" sz="2400" dirty="0" smtClean="0">
                <a:solidFill>
                  <a:srgbClr val="000066"/>
                </a:solidFill>
              </a:rPr>
              <a:t>（</a:t>
            </a:r>
            <a:r>
              <a:rPr lang="en-US" altLang="zh-CN" sz="2400" dirty="0" smtClean="0">
                <a:solidFill>
                  <a:srgbClr val="000066"/>
                </a:solidFill>
              </a:rPr>
              <a:t>7</a:t>
            </a:r>
            <a:r>
              <a:rPr lang="zh-CN" altLang="en-US" sz="2400" dirty="0" smtClean="0">
                <a:solidFill>
                  <a:srgbClr val="000066"/>
                </a:solidFill>
              </a:rPr>
              <a:t>）</a:t>
            </a:r>
            <a:r>
              <a:rPr lang="en-US" altLang="zh-CN" sz="2400" dirty="0" err="1" smtClean="0">
                <a:solidFill>
                  <a:srgbClr val="000066"/>
                </a:solidFill>
              </a:rPr>
              <a:t>InsertVertex</a:t>
            </a:r>
            <a:r>
              <a:rPr lang="en-US" altLang="zh-CN" sz="2400" dirty="0" smtClean="0">
                <a:solidFill>
                  <a:srgbClr val="000066"/>
                </a:solidFill>
              </a:rPr>
              <a:t>(</a:t>
            </a:r>
            <a:r>
              <a:rPr lang="en-US" altLang="zh-CN" sz="2400" dirty="0" err="1" smtClean="0">
                <a:solidFill>
                  <a:srgbClr val="000066"/>
                </a:solidFill>
              </a:rPr>
              <a:t>G,u</a:t>
            </a:r>
            <a:r>
              <a:rPr lang="en-US" altLang="zh-CN" sz="2400" dirty="0" smtClean="0">
                <a:solidFill>
                  <a:srgbClr val="000066"/>
                </a:solidFill>
              </a:rPr>
              <a:t>)</a:t>
            </a:r>
            <a:r>
              <a:rPr lang="zh-CN" altLang="en-US" sz="2400" dirty="0" smtClean="0">
                <a:solidFill>
                  <a:srgbClr val="000066"/>
                </a:solidFill>
              </a:rPr>
              <a:t>：在图</a:t>
            </a:r>
            <a:r>
              <a:rPr lang="en-US" altLang="zh-CN" sz="2400" dirty="0" smtClean="0">
                <a:solidFill>
                  <a:srgbClr val="000066"/>
                </a:solidFill>
              </a:rPr>
              <a:t>G</a:t>
            </a:r>
            <a:r>
              <a:rPr lang="zh-CN" altLang="en-US" sz="2400" dirty="0" smtClean="0">
                <a:solidFill>
                  <a:srgbClr val="000066"/>
                </a:solidFill>
              </a:rPr>
              <a:t>中增加一个顶点</a:t>
            </a:r>
            <a:r>
              <a:rPr lang="en-US" altLang="zh-CN" sz="2400" dirty="0" smtClean="0">
                <a:solidFill>
                  <a:srgbClr val="000066"/>
                </a:solidFill>
              </a:rPr>
              <a:t>u</a:t>
            </a:r>
            <a:r>
              <a:rPr lang="zh-CN" altLang="en-US" sz="2400" dirty="0" smtClean="0">
                <a:solidFill>
                  <a:srgbClr val="000066"/>
                </a:solidFill>
              </a:rPr>
              <a:t>。</a:t>
            </a:r>
            <a:endParaRPr lang="en-US" altLang="zh-CN" sz="2400" dirty="0" smtClean="0">
              <a:solidFill>
                <a:srgbClr val="000066"/>
              </a:solidFill>
            </a:endParaRPr>
          </a:p>
          <a:p>
            <a:pPr>
              <a:lnSpc>
                <a:spcPct val="120000"/>
              </a:lnSpc>
              <a:spcBef>
                <a:spcPct val="50000"/>
              </a:spcBef>
              <a:buFont typeface="Arial" pitchFamily="34" charset="0"/>
              <a:buNone/>
            </a:pPr>
            <a:r>
              <a:rPr lang="zh-CN" altLang="en-US" sz="2400" dirty="0" smtClean="0">
                <a:solidFill>
                  <a:srgbClr val="000066"/>
                </a:solidFill>
              </a:rPr>
              <a:t>（</a:t>
            </a:r>
            <a:r>
              <a:rPr lang="en-US" altLang="zh-CN" sz="2400" dirty="0" smtClean="0">
                <a:solidFill>
                  <a:srgbClr val="000066"/>
                </a:solidFill>
              </a:rPr>
              <a:t>8</a:t>
            </a:r>
            <a:r>
              <a:rPr lang="zh-CN" altLang="en-US" sz="2400" dirty="0" smtClean="0">
                <a:solidFill>
                  <a:srgbClr val="000066"/>
                </a:solidFill>
              </a:rPr>
              <a:t>）</a:t>
            </a:r>
            <a:r>
              <a:rPr lang="en-US" altLang="zh-CN" sz="2400" dirty="0" err="1" smtClean="0">
                <a:solidFill>
                  <a:srgbClr val="000066"/>
                </a:solidFill>
              </a:rPr>
              <a:t>DeleteVertex</a:t>
            </a:r>
            <a:r>
              <a:rPr lang="zh-CN" altLang="en-US" sz="2400" dirty="0" smtClean="0">
                <a:solidFill>
                  <a:srgbClr val="000066"/>
                </a:solidFill>
              </a:rPr>
              <a:t>（</a:t>
            </a:r>
            <a:r>
              <a:rPr lang="en-US" altLang="zh-CN" sz="2400" dirty="0" smtClean="0">
                <a:solidFill>
                  <a:srgbClr val="000066"/>
                </a:solidFill>
              </a:rPr>
              <a:t>G</a:t>
            </a:r>
            <a:r>
              <a:rPr lang="zh-CN" altLang="en-US" sz="2400" dirty="0" smtClean="0">
                <a:solidFill>
                  <a:srgbClr val="000066"/>
                </a:solidFill>
              </a:rPr>
              <a:t>，</a:t>
            </a:r>
            <a:r>
              <a:rPr lang="en-US" altLang="zh-CN" sz="2400" dirty="0" smtClean="0">
                <a:solidFill>
                  <a:srgbClr val="000066"/>
                </a:solidFill>
              </a:rPr>
              <a:t>v</a:t>
            </a:r>
            <a:r>
              <a:rPr lang="zh-CN" altLang="en-US" sz="2400" dirty="0" smtClean="0">
                <a:solidFill>
                  <a:srgbClr val="000066"/>
                </a:solidFill>
              </a:rPr>
              <a:t>）：删除图</a:t>
            </a:r>
            <a:r>
              <a:rPr lang="en-US" altLang="zh-CN" sz="2400" dirty="0" smtClean="0">
                <a:solidFill>
                  <a:srgbClr val="000066"/>
                </a:solidFill>
              </a:rPr>
              <a:t>G</a:t>
            </a:r>
            <a:r>
              <a:rPr lang="zh-CN" altLang="en-US" sz="2400" dirty="0" smtClean="0">
                <a:solidFill>
                  <a:srgbClr val="000066"/>
                </a:solidFill>
              </a:rPr>
              <a:t>的顶点</a:t>
            </a:r>
            <a:r>
              <a:rPr lang="en-US" altLang="zh-CN" sz="2400" dirty="0" smtClean="0">
                <a:solidFill>
                  <a:srgbClr val="000066"/>
                </a:solidFill>
              </a:rPr>
              <a:t>v</a:t>
            </a:r>
            <a:r>
              <a:rPr lang="zh-CN" altLang="en-US" sz="2400" dirty="0" smtClean="0">
                <a:solidFill>
                  <a:srgbClr val="000066"/>
                </a:solidFill>
              </a:rPr>
              <a:t>及与顶点</a:t>
            </a:r>
            <a:r>
              <a:rPr lang="en-US" altLang="zh-CN" sz="2400" dirty="0" smtClean="0">
                <a:solidFill>
                  <a:srgbClr val="000066"/>
                </a:solidFill>
              </a:rPr>
              <a:t>v</a:t>
            </a:r>
            <a:r>
              <a:rPr lang="zh-CN" altLang="en-US" sz="2400" dirty="0" smtClean="0">
                <a:solidFill>
                  <a:srgbClr val="000066"/>
                </a:solidFill>
              </a:rPr>
              <a:t>相关联的弧。 </a:t>
            </a:r>
          </a:p>
          <a:p>
            <a:pPr>
              <a:lnSpc>
                <a:spcPct val="120000"/>
              </a:lnSpc>
              <a:spcBef>
                <a:spcPct val="50000"/>
              </a:spcBef>
              <a:buFont typeface="Arial" pitchFamily="34" charset="0"/>
              <a:buNone/>
            </a:pPr>
            <a:r>
              <a:rPr lang="zh-CN" altLang="en-US" sz="2400" dirty="0" smtClean="0">
                <a:solidFill>
                  <a:srgbClr val="000066"/>
                </a:solidFill>
              </a:rPr>
              <a:t>（</a:t>
            </a:r>
            <a:r>
              <a:rPr lang="en-US" altLang="zh-CN" sz="2400" dirty="0" smtClean="0">
                <a:solidFill>
                  <a:srgbClr val="000066"/>
                </a:solidFill>
              </a:rPr>
              <a:t>9</a:t>
            </a:r>
            <a:r>
              <a:rPr lang="zh-CN" altLang="en-US" sz="2400" dirty="0" smtClean="0">
                <a:solidFill>
                  <a:srgbClr val="000066"/>
                </a:solidFill>
              </a:rPr>
              <a:t>）</a:t>
            </a:r>
            <a:r>
              <a:rPr lang="en-US" altLang="zh-CN" sz="2400" dirty="0" err="1" smtClean="0">
                <a:solidFill>
                  <a:srgbClr val="000066"/>
                </a:solidFill>
              </a:rPr>
              <a:t>InsertArc</a:t>
            </a:r>
            <a:r>
              <a:rPr lang="zh-CN" altLang="en-US" sz="2400" dirty="0" smtClean="0">
                <a:solidFill>
                  <a:srgbClr val="000066"/>
                </a:solidFill>
              </a:rPr>
              <a:t>（</a:t>
            </a:r>
            <a:r>
              <a:rPr lang="en-US" altLang="zh-CN" sz="2400" dirty="0" smtClean="0">
                <a:solidFill>
                  <a:srgbClr val="000066"/>
                </a:solidFill>
              </a:rPr>
              <a:t>G</a:t>
            </a:r>
            <a:r>
              <a:rPr lang="zh-CN" altLang="en-US" sz="2400" dirty="0" smtClean="0">
                <a:solidFill>
                  <a:srgbClr val="000066"/>
                </a:solidFill>
              </a:rPr>
              <a:t>，</a:t>
            </a:r>
            <a:r>
              <a:rPr lang="en-US" altLang="zh-CN" sz="2400" dirty="0" smtClean="0">
                <a:solidFill>
                  <a:srgbClr val="000066"/>
                </a:solidFill>
              </a:rPr>
              <a:t>v</a:t>
            </a:r>
            <a:r>
              <a:rPr lang="zh-CN" altLang="en-US" sz="2400" dirty="0" smtClean="0">
                <a:solidFill>
                  <a:srgbClr val="000066"/>
                </a:solidFill>
              </a:rPr>
              <a:t>，</a:t>
            </a:r>
            <a:r>
              <a:rPr lang="en-US" altLang="zh-CN" sz="2400" dirty="0" smtClean="0">
                <a:solidFill>
                  <a:srgbClr val="000066"/>
                </a:solidFill>
              </a:rPr>
              <a:t>w</a:t>
            </a:r>
            <a:r>
              <a:rPr lang="zh-CN" altLang="en-US" sz="2400" dirty="0" smtClean="0">
                <a:solidFill>
                  <a:srgbClr val="000066"/>
                </a:solidFill>
              </a:rPr>
              <a:t>）：在图</a:t>
            </a:r>
            <a:r>
              <a:rPr lang="en-US" altLang="zh-CN" sz="2400" dirty="0" smtClean="0">
                <a:solidFill>
                  <a:srgbClr val="000066"/>
                </a:solidFill>
              </a:rPr>
              <a:t>G</a:t>
            </a:r>
            <a:r>
              <a:rPr lang="zh-CN" altLang="en-US" sz="2400" dirty="0" smtClean="0">
                <a:solidFill>
                  <a:srgbClr val="000066"/>
                </a:solidFill>
              </a:rPr>
              <a:t>中增加一条从顶点</a:t>
            </a:r>
            <a:r>
              <a:rPr lang="en-US" altLang="zh-CN" sz="2400" dirty="0" smtClean="0">
                <a:solidFill>
                  <a:srgbClr val="000066"/>
                </a:solidFill>
              </a:rPr>
              <a:t>v</a:t>
            </a:r>
            <a:r>
              <a:rPr lang="zh-CN" altLang="en-US" sz="2400" dirty="0" smtClean="0">
                <a:solidFill>
                  <a:srgbClr val="000066"/>
                </a:solidFill>
              </a:rPr>
              <a:t>到顶点</a:t>
            </a:r>
            <a:r>
              <a:rPr lang="en-US" altLang="zh-CN" sz="2400" dirty="0" smtClean="0">
                <a:solidFill>
                  <a:srgbClr val="000066"/>
                </a:solidFill>
              </a:rPr>
              <a:t>w</a:t>
            </a:r>
            <a:r>
              <a:rPr lang="zh-CN" altLang="en-US" sz="2400" dirty="0" smtClean="0">
                <a:solidFill>
                  <a:srgbClr val="000066"/>
                </a:solidFill>
              </a:rPr>
              <a:t>的弧。 </a:t>
            </a:r>
          </a:p>
          <a:p>
            <a:pPr>
              <a:lnSpc>
                <a:spcPct val="120000"/>
              </a:lnSpc>
              <a:spcBef>
                <a:spcPct val="50000"/>
              </a:spcBef>
              <a:buFont typeface="Arial" pitchFamily="34" charset="0"/>
              <a:buNone/>
            </a:pPr>
            <a:r>
              <a:rPr lang="zh-CN" altLang="en-US" sz="2400" dirty="0" smtClean="0">
                <a:solidFill>
                  <a:srgbClr val="000066"/>
                </a:solidFill>
              </a:rPr>
              <a:t>（</a:t>
            </a:r>
            <a:r>
              <a:rPr lang="en-US" altLang="zh-CN" sz="2400" dirty="0" smtClean="0">
                <a:solidFill>
                  <a:srgbClr val="000066"/>
                </a:solidFill>
              </a:rPr>
              <a:t>10</a:t>
            </a:r>
            <a:r>
              <a:rPr lang="zh-CN" altLang="en-US" sz="2400" dirty="0" smtClean="0">
                <a:solidFill>
                  <a:srgbClr val="000066"/>
                </a:solidFill>
              </a:rPr>
              <a:t>）</a:t>
            </a:r>
            <a:r>
              <a:rPr lang="en-US" altLang="zh-CN" sz="2400" dirty="0" err="1" smtClean="0">
                <a:solidFill>
                  <a:srgbClr val="000066"/>
                </a:solidFill>
              </a:rPr>
              <a:t>DeleteArc</a:t>
            </a:r>
            <a:r>
              <a:rPr lang="zh-CN" altLang="en-US" sz="2400" dirty="0" smtClean="0">
                <a:solidFill>
                  <a:srgbClr val="000066"/>
                </a:solidFill>
              </a:rPr>
              <a:t>（</a:t>
            </a:r>
            <a:r>
              <a:rPr lang="en-US" altLang="zh-CN" sz="2400" dirty="0" smtClean="0">
                <a:solidFill>
                  <a:srgbClr val="000066"/>
                </a:solidFill>
              </a:rPr>
              <a:t>G</a:t>
            </a:r>
            <a:r>
              <a:rPr lang="zh-CN" altLang="en-US" sz="2400" dirty="0" smtClean="0">
                <a:solidFill>
                  <a:srgbClr val="000066"/>
                </a:solidFill>
              </a:rPr>
              <a:t>，</a:t>
            </a:r>
            <a:r>
              <a:rPr lang="en-US" altLang="zh-CN" sz="2400" dirty="0" smtClean="0">
                <a:solidFill>
                  <a:srgbClr val="000066"/>
                </a:solidFill>
              </a:rPr>
              <a:t>v</a:t>
            </a:r>
            <a:r>
              <a:rPr lang="zh-CN" altLang="en-US" sz="2400" dirty="0" smtClean="0">
                <a:solidFill>
                  <a:srgbClr val="000066"/>
                </a:solidFill>
              </a:rPr>
              <a:t>，</a:t>
            </a:r>
            <a:r>
              <a:rPr lang="en-US" altLang="zh-CN" sz="2400" dirty="0" smtClean="0">
                <a:solidFill>
                  <a:srgbClr val="000066"/>
                </a:solidFill>
              </a:rPr>
              <a:t>w</a:t>
            </a:r>
            <a:r>
              <a:rPr lang="zh-CN" altLang="en-US" sz="2400" dirty="0" smtClean="0">
                <a:solidFill>
                  <a:srgbClr val="000066"/>
                </a:solidFill>
              </a:rPr>
              <a:t>）：删除图</a:t>
            </a:r>
            <a:r>
              <a:rPr lang="en-US" altLang="zh-CN" sz="2400" dirty="0" smtClean="0">
                <a:solidFill>
                  <a:srgbClr val="000066"/>
                </a:solidFill>
              </a:rPr>
              <a:t>G</a:t>
            </a:r>
            <a:r>
              <a:rPr lang="zh-CN" altLang="en-US" sz="2400" dirty="0" smtClean="0">
                <a:solidFill>
                  <a:srgbClr val="000066"/>
                </a:solidFill>
              </a:rPr>
              <a:t>中从顶点</a:t>
            </a:r>
            <a:r>
              <a:rPr lang="en-US" altLang="zh-CN" sz="2400" dirty="0" smtClean="0">
                <a:solidFill>
                  <a:srgbClr val="000066"/>
                </a:solidFill>
              </a:rPr>
              <a:t>v</a:t>
            </a:r>
            <a:r>
              <a:rPr lang="zh-CN" altLang="en-US" sz="2400" dirty="0" smtClean="0">
                <a:solidFill>
                  <a:srgbClr val="000066"/>
                </a:solidFill>
              </a:rPr>
              <a:t>到顶点</a:t>
            </a:r>
            <a:r>
              <a:rPr lang="en-US" altLang="zh-CN" sz="2400" dirty="0" smtClean="0">
                <a:solidFill>
                  <a:srgbClr val="000066"/>
                </a:solidFill>
              </a:rPr>
              <a:t>w</a:t>
            </a:r>
            <a:r>
              <a:rPr lang="zh-CN" altLang="en-US" sz="2400" dirty="0" smtClean="0">
                <a:solidFill>
                  <a:srgbClr val="000066"/>
                </a:solidFill>
              </a:rPr>
              <a:t>的弧。 </a:t>
            </a:r>
          </a:p>
          <a:p>
            <a:pPr>
              <a:lnSpc>
                <a:spcPct val="120000"/>
              </a:lnSpc>
              <a:spcBef>
                <a:spcPct val="50000"/>
              </a:spcBef>
              <a:buFont typeface="Arial" pitchFamily="34" charset="0"/>
              <a:buNone/>
            </a:pPr>
            <a:r>
              <a:rPr lang="zh-CN" altLang="en-US" sz="2400" dirty="0" smtClean="0">
                <a:solidFill>
                  <a:srgbClr val="000066"/>
                </a:solidFill>
              </a:rPr>
              <a:t>（</a:t>
            </a:r>
            <a:r>
              <a:rPr lang="en-US" altLang="zh-CN" sz="2400" dirty="0" smtClean="0">
                <a:solidFill>
                  <a:srgbClr val="000066"/>
                </a:solidFill>
              </a:rPr>
              <a:t>11</a:t>
            </a:r>
            <a:r>
              <a:rPr lang="zh-CN" altLang="en-US" sz="2400" dirty="0" smtClean="0">
                <a:solidFill>
                  <a:srgbClr val="000066"/>
                </a:solidFill>
              </a:rPr>
              <a:t>）</a:t>
            </a:r>
            <a:r>
              <a:rPr lang="en-US" altLang="zh-CN" sz="2400" dirty="0" err="1" smtClean="0">
                <a:solidFill>
                  <a:srgbClr val="000066"/>
                </a:solidFill>
              </a:rPr>
              <a:t>TraverseGraph</a:t>
            </a:r>
            <a:r>
              <a:rPr lang="zh-CN" altLang="en-US" sz="2400" dirty="0" smtClean="0">
                <a:solidFill>
                  <a:srgbClr val="000066"/>
                </a:solidFill>
              </a:rPr>
              <a:t>（</a:t>
            </a:r>
            <a:r>
              <a:rPr lang="en-US" altLang="zh-CN" sz="2400" dirty="0" smtClean="0">
                <a:solidFill>
                  <a:srgbClr val="000066"/>
                </a:solidFill>
              </a:rPr>
              <a:t>G</a:t>
            </a:r>
            <a:r>
              <a:rPr lang="zh-CN" altLang="en-US" sz="2400" dirty="0" smtClean="0">
                <a:solidFill>
                  <a:srgbClr val="000066"/>
                </a:solidFill>
              </a:rPr>
              <a:t>）：按照某种次序，对图</a:t>
            </a:r>
            <a:r>
              <a:rPr lang="en-US" altLang="zh-CN" sz="2400" dirty="0" smtClean="0">
                <a:solidFill>
                  <a:srgbClr val="000066"/>
                </a:solidFill>
              </a:rPr>
              <a:t>G</a:t>
            </a:r>
            <a:r>
              <a:rPr lang="zh-CN" altLang="en-US" sz="2400" dirty="0" smtClean="0">
                <a:solidFill>
                  <a:srgbClr val="000066"/>
                </a:solidFill>
              </a:rPr>
              <a:t>的每个结点访问一次且最多一次。 </a:t>
            </a:r>
          </a:p>
          <a:p>
            <a:pPr>
              <a:spcBef>
                <a:spcPct val="50000"/>
              </a:spcBef>
            </a:pPr>
            <a:r>
              <a:rPr lang="zh-CN" altLang="en-US" sz="2400" dirty="0" smtClean="0">
                <a:solidFill>
                  <a:srgbClr val="000066"/>
                </a:solidFill>
              </a:rPr>
              <a:t> </a:t>
            </a:r>
            <a:endParaRPr lang="zh-CN" altLang="en-US" sz="2400" dirty="0">
              <a:solidFill>
                <a:srgbClr val="000066"/>
              </a:solidFill>
            </a:endParaRPr>
          </a:p>
        </p:txBody>
      </p:sp>
      <p:sp>
        <p:nvSpPr>
          <p:cNvPr id="3" name="Text Box 10"/>
          <p:cNvSpPr txBox="1">
            <a:spLocks noChangeArrowheads="1"/>
          </p:cNvSpPr>
          <p:nvPr/>
        </p:nvSpPr>
        <p:spPr bwMode="auto">
          <a:xfrm>
            <a:off x="428596" y="5572140"/>
            <a:ext cx="7127875" cy="564066"/>
          </a:xfrm>
          <a:prstGeom prst="rect">
            <a:avLst/>
          </a:prstGeom>
          <a:noFill/>
          <a:ln w="25400">
            <a:noFill/>
            <a:miter lim="800000"/>
            <a:headEnd/>
            <a:tailEnd/>
          </a:ln>
          <a:effectLst/>
        </p:spPr>
        <p:txBody>
          <a:bodyPr lIns="90000" tIns="46800" rIns="90000" bIns="46800">
            <a:spAutoFit/>
          </a:bodyPr>
          <a:lstStyle/>
          <a:p>
            <a:pPr>
              <a:lnSpc>
                <a:spcPct val="120000"/>
              </a:lnSpc>
            </a:pPr>
            <a:r>
              <a:rPr lang="en-US" altLang="zh-CN" dirty="0" smtClean="0"/>
              <a:t>}</a:t>
            </a:r>
            <a:r>
              <a:rPr lang="en-US" altLang="zh-CN" dirty="0"/>
              <a:t>ADT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60365D7D-1F90-4AE7-996C-DF0229A787D9}" type="slidenum">
              <a:rPr lang="en-US" altLang="zh-CN"/>
              <a:pPr/>
              <a:t>2</a:t>
            </a:fld>
            <a:endParaRPr lang="en-US" altLang="zh-CN"/>
          </a:p>
        </p:txBody>
      </p:sp>
      <p:sp>
        <p:nvSpPr>
          <p:cNvPr id="121861"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21863" name="Text Box 7"/>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21864" name="Line 8"/>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21910" name="Text Box 54"/>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21919" name="Text Box 63"/>
          <p:cNvSpPr txBox="1">
            <a:spLocks noChangeArrowheads="1"/>
          </p:cNvSpPr>
          <p:nvPr/>
        </p:nvSpPr>
        <p:spPr bwMode="auto">
          <a:xfrm>
            <a:off x="1025525" y="1524000"/>
            <a:ext cx="2433638" cy="519113"/>
          </a:xfrm>
          <a:prstGeom prst="rect">
            <a:avLst/>
          </a:prstGeom>
          <a:noFill/>
          <a:ln w="25400">
            <a:noFill/>
            <a:miter lim="800000"/>
            <a:headEnd/>
            <a:tailEnd/>
          </a:ln>
          <a:effectLst/>
        </p:spPr>
        <p:txBody>
          <a:bodyPr wrap="none" lIns="90000" tIns="46800" rIns="90000" bIns="46800">
            <a:spAutoFit/>
          </a:bodyPr>
          <a:lstStyle/>
          <a:p>
            <a:r>
              <a:rPr lang="zh-CN" altLang="zh-CN">
                <a:solidFill>
                  <a:srgbClr val="000066"/>
                </a:solidFill>
              </a:rPr>
              <a:t>图的结构定义:</a:t>
            </a:r>
            <a:endParaRPr lang="en-US" altLang="zh-CN">
              <a:solidFill>
                <a:srgbClr val="000066"/>
              </a:solidFill>
            </a:endParaRPr>
          </a:p>
        </p:txBody>
      </p:sp>
      <p:sp>
        <p:nvSpPr>
          <p:cNvPr id="121920" name="Text Box 64"/>
          <p:cNvSpPr txBox="1">
            <a:spLocks noChangeArrowheads="1"/>
          </p:cNvSpPr>
          <p:nvPr/>
        </p:nvSpPr>
        <p:spPr bwMode="auto">
          <a:xfrm>
            <a:off x="1476375" y="1989138"/>
            <a:ext cx="7343775" cy="946150"/>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图是由</a:t>
            </a:r>
            <a:r>
              <a:rPr lang="zh-CN" altLang="en-US"/>
              <a:t>顶点集 </a:t>
            </a:r>
            <a:r>
              <a:rPr lang="en-US" altLang="zh-CN"/>
              <a:t>V</a:t>
            </a:r>
            <a:r>
              <a:rPr lang="en-US" altLang="zh-CN">
                <a:solidFill>
                  <a:srgbClr val="000066"/>
                </a:solidFill>
              </a:rPr>
              <a:t> </a:t>
            </a:r>
            <a:r>
              <a:rPr lang="zh-CN" altLang="zh-CN">
                <a:solidFill>
                  <a:srgbClr val="000066"/>
                </a:solidFill>
              </a:rPr>
              <a:t>和</a:t>
            </a:r>
            <a:r>
              <a:rPr lang="zh-CN" altLang="en-US"/>
              <a:t>弧集 </a:t>
            </a:r>
            <a:r>
              <a:rPr lang="en-US" altLang="zh-CN"/>
              <a:t>R</a:t>
            </a:r>
            <a:r>
              <a:rPr lang="zh-CN" altLang="zh-CN">
                <a:solidFill>
                  <a:srgbClr val="000066"/>
                </a:solidFill>
              </a:rPr>
              <a:t>构成的数据结构。</a:t>
            </a:r>
            <a:endParaRPr lang="zh-CN" altLang="en-US">
              <a:solidFill>
                <a:srgbClr val="000066"/>
              </a:solidFill>
            </a:endParaRPr>
          </a:p>
          <a:p>
            <a:r>
              <a:rPr lang="zh-CN" altLang="en-US">
                <a:solidFill>
                  <a:srgbClr val="000066"/>
                </a:solidFill>
              </a:rPr>
              <a:t>        </a:t>
            </a:r>
            <a:r>
              <a:rPr lang="en-US" altLang="zh-CN"/>
              <a:t>Graph = (V , R )</a:t>
            </a:r>
            <a:endParaRPr kumimoji="0" lang="en-US" altLang="zh-CN"/>
          </a:p>
        </p:txBody>
      </p:sp>
      <p:sp>
        <p:nvSpPr>
          <p:cNvPr id="121921" name="Text Box 65"/>
          <p:cNvSpPr txBox="1">
            <a:spLocks noChangeArrowheads="1"/>
          </p:cNvSpPr>
          <p:nvPr/>
        </p:nvSpPr>
        <p:spPr bwMode="auto">
          <a:xfrm>
            <a:off x="1142976" y="3214686"/>
            <a:ext cx="6500858" cy="2772170"/>
          </a:xfrm>
          <a:prstGeom prst="rect">
            <a:avLst/>
          </a:prstGeom>
          <a:noFill/>
          <a:ln w="25400">
            <a:noFill/>
            <a:miter lim="800000"/>
            <a:headEnd/>
            <a:tailEnd/>
          </a:ln>
          <a:effectLst/>
        </p:spPr>
        <p:txBody>
          <a:bodyPr wrap="square" lIns="90000" tIns="46800" rIns="90000" bIns="46800">
            <a:spAutoFit/>
          </a:bodyPr>
          <a:lstStyle/>
          <a:p>
            <a:r>
              <a:rPr lang="zh-CN" altLang="en-US" sz="2400" dirty="0">
                <a:solidFill>
                  <a:srgbClr val="000066"/>
                </a:solidFill>
              </a:rPr>
              <a:t>其中</a:t>
            </a:r>
            <a:r>
              <a:rPr lang="en-US" altLang="zh-CN" sz="2400" dirty="0">
                <a:solidFill>
                  <a:srgbClr val="000066"/>
                </a:solidFill>
              </a:rPr>
              <a:t>: V</a:t>
            </a:r>
            <a:r>
              <a:rPr lang="en-US" altLang="zh-CN" sz="2400" dirty="0" smtClean="0">
                <a:solidFill>
                  <a:srgbClr val="000066"/>
                </a:solidFill>
              </a:rPr>
              <a:t>={x | </a:t>
            </a:r>
            <a:r>
              <a:rPr lang="en-US" altLang="zh-CN" sz="2400" dirty="0" err="1" smtClean="0">
                <a:solidFill>
                  <a:srgbClr val="000066"/>
                </a:solidFill>
              </a:rPr>
              <a:t>x∈</a:t>
            </a:r>
            <a:r>
              <a:rPr lang="en-US" altLang="zh-CN" sz="2400" dirty="0" err="1">
                <a:solidFill>
                  <a:srgbClr val="000066"/>
                </a:solidFill>
              </a:rPr>
              <a:t>DataObject</a:t>
            </a:r>
            <a:r>
              <a:rPr lang="en-US" altLang="zh-CN" sz="2400" dirty="0">
                <a:solidFill>
                  <a:srgbClr val="000066"/>
                </a:solidFill>
              </a:rPr>
              <a:t>}      </a:t>
            </a:r>
            <a:endParaRPr lang="en-US" altLang="zh-CN" sz="2400" dirty="0" smtClean="0">
              <a:solidFill>
                <a:srgbClr val="000066"/>
              </a:solidFill>
            </a:endParaRPr>
          </a:p>
          <a:p>
            <a:r>
              <a:rPr lang="en-US" altLang="zh-CN" sz="2400" dirty="0">
                <a:solidFill>
                  <a:srgbClr val="000066"/>
                </a:solidFill>
              </a:rPr>
              <a:t> </a:t>
            </a:r>
            <a:r>
              <a:rPr lang="en-US" altLang="zh-CN" sz="2400" dirty="0" smtClean="0">
                <a:solidFill>
                  <a:srgbClr val="000066"/>
                </a:solidFill>
              </a:rPr>
              <a:t>         R</a:t>
            </a:r>
            <a:r>
              <a:rPr lang="en-US" altLang="zh-CN" sz="2400" dirty="0">
                <a:solidFill>
                  <a:srgbClr val="000066"/>
                </a:solidFill>
              </a:rPr>
              <a:t>={VR}</a:t>
            </a:r>
          </a:p>
          <a:p>
            <a:r>
              <a:rPr lang="en-US" altLang="zh-CN" sz="2400" dirty="0">
                <a:solidFill>
                  <a:srgbClr val="000066"/>
                </a:solidFill>
              </a:rPr>
              <a:t>          VR={&lt;</a:t>
            </a:r>
            <a:r>
              <a:rPr lang="en-US" altLang="zh-CN" sz="2400" dirty="0" err="1">
                <a:solidFill>
                  <a:srgbClr val="000066"/>
                </a:solidFill>
              </a:rPr>
              <a:t>v,w</a:t>
            </a:r>
            <a:r>
              <a:rPr lang="en-US" altLang="zh-CN" sz="2400" dirty="0">
                <a:solidFill>
                  <a:srgbClr val="000066"/>
                </a:solidFill>
              </a:rPr>
              <a:t>&gt;| P(</a:t>
            </a:r>
            <a:r>
              <a:rPr lang="en-US" altLang="zh-CN" sz="2400" dirty="0" err="1">
                <a:solidFill>
                  <a:srgbClr val="000066"/>
                </a:solidFill>
              </a:rPr>
              <a:t>v,w</a:t>
            </a:r>
            <a:r>
              <a:rPr lang="en-US" altLang="zh-CN" sz="2400" dirty="0">
                <a:solidFill>
                  <a:srgbClr val="000066"/>
                </a:solidFill>
              </a:rPr>
              <a:t>)</a:t>
            </a:r>
            <a:r>
              <a:rPr lang="zh-CN" altLang="en-US" sz="2400" dirty="0">
                <a:solidFill>
                  <a:srgbClr val="000066"/>
                </a:solidFill>
              </a:rPr>
              <a:t>且</a:t>
            </a:r>
            <a:r>
              <a:rPr lang="en-US" altLang="zh-CN" sz="2400" dirty="0">
                <a:solidFill>
                  <a:srgbClr val="000066"/>
                </a:solidFill>
              </a:rPr>
              <a:t>(</a:t>
            </a:r>
            <a:r>
              <a:rPr lang="en-US" altLang="zh-CN" sz="2400" dirty="0" err="1">
                <a:solidFill>
                  <a:srgbClr val="000066"/>
                </a:solidFill>
              </a:rPr>
              <a:t>v,w∈V</a:t>
            </a:r>
            <a:r>
              <a:rPr lang="en-US" altLang="zh-CN" sz="2400" dirty="0">
                <a:solidFill>
                  <a:srgbClr val="000066"/>
                </a:solidFill>
              </a:rPr>
              <a:t>)}</a:t>
            </a:r>
          </a:p>
          <a:p>
            <a:r>
              <a:rPr lang="en-US" altLang="zh-CN" sz="2400" dirty="0">
                <a:solidFill>
                  <a:srgbClr val="000066"/>
                </a:solidFill>
              </a:rPr>
              <a:t>   </a:t>
            </a:r>
            <a:r>
              <a:rPr lang="en-US" altLang="zh-CN" sz="2400" dirty="0"/>
              <a:t>&lt;</a:t>
            </a:r>
            <a:r>
              <a:rPr lang="en-US" altLang="zh-CN" sz="2400" dirty="0" err="1"/>
              <a:t>v,w</a:t>
            </a:r>
            <a:r>
              <a:rPr lang="en-US" altLang="zh-CN" sz="2400" dirty="0"/>
              <a:t>&gt;</a:t>
            </a:r>
            <a:r>
              <a:rPr lang="zh-CN" altLang="en-US" sz="2400" dirty="0"/>
              <a:t>表示从 </a:t>
            </a:r>
            <a:r>
              <a:rPr lang="en-US" altLang="zh-CN" sz="2400" dirty="0"/>
              <a:t>v </a:t>
            </a:r>
            <a:r>
              <a:rPr lang="zh-CN" altLang="en-US" sz="2400" dirty="0"/>
              <a:t>到 </a:t>
            </a:r>
            <a:r>
              <a:rPr lang="en-US" altLang="zh-CN" sz="2400" dirty="0"/>
              <a:t>w </a:t>
            </a:r>
            <a:r>
              <a:rPr lang="zh-CN" altLang="en-US" sz="2400" dirty="0"/>
              <a:t>的一条弧</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t>并</a:t>
            </a:r>
            <a:r>
              <a:rPr lang="zh-CN" altLang="en-US" sz="2400" dirty="0"/>
              <a:t>称 </a:t>
            </a:r>
            <a:r>
              <a:rPr lang="en-US" altLang="zh-CN" sz="2400" dirty="0"/>
              <a:t>v </a:t>
            </a:r>
            <a:r>
              <a:rPr lang="zh-CN" altLang="en-US" sz="2400" dirty="0"/>
              <a:t>为弧尾，</a:t>
            </a:r>
            <a:r>
              <a:rPr lang="en-US" altLang="zh-CN" sz="2400" dirty="0"/>
              <a:t>w </a:t>
            </a:r>
            <a:r>
              <a:rPr lang="zh-CN" altLang="en-US" sz="2400" dirty="0"/>
              <a:t>为弧头。</a:t>
            </a:r>
          </a:p>
          <a:p>
            <a:r>
              <a:rPr lang="zh-CN" altLang="en-US" sz="2400" dirty="0">
                <a:solidFill>
                  <a:srgbClr val="000066"/>
                </a:solidFill>
              </a:rPr>
              <a:t>   </a:t>
            </a:r>
            <a:r>
              <a:rPr lang="en-US" altLang="zh-CN" sz="2400" dirty="0" smtClean="0">
                <a:solidFill>
                  <a:srgbClr val="000066"/>
                </a:solidFill>
              </a:rPr>
              <a:t>P(</a:t>
            </a:r>
            <a:r>
              <a:rPr lang="en-US" altLang="zh-CN" sz="2400" dirty="0" err="1" smtClean="0">
                <a:solidFill>
                  <a:srgbClr val="000066"/>
                </a:solidFill>
              </a:rPr>
              <a:t>v,w</a:t>
            </a:r>
            <a:r>
              <a:rPr lang="en-US" altLang="zh-CN" sz="2400" dirty="0" smtClean="0">
                <a:solidFill>
                  <a:srgbClr val="000066"/>
                </a:solidFill>
              </a:rPr>
              <a:t>)</a:t>
            </a:r>
            <a:r>
              <a:rPr lang="zh-CN" altLang="en-US" sz="2400" dirty="0" smtClean="0">
                <a:solidFill>
                  <a:srgbClr val="333399"/>
                </a:solidFill>
              </a:rPr>
              <a:t>定义</a:t>
            </a:r>
            <a:r>
              <a:rPr lang="zh-CN" altLang="en-US" sz="2400" dirty="0">
                <a:solidFill>
                  <a:srgbClr val="333399"/>
                </a:solidFill>
              </a:rPr>
              <a:t>了弧 </a:t>
            </a:r>
            <a:r>
              <a:rPr lang="en-US" altLang="zh-CN" sz="2400" dirty="0">
                <a:solidFill>
                  <a:srgbClr val="333399"/>
                </a:solidFill>
              </a:rPr>
              <a:t>&lt;</a:t>
            </a:r>
            <a:r>
              <a:rPr lang="en-US" altLang="zh-CN" sz="2400" dirty="0" err="1">
                <a:solidFill>
                  <a:srgbClr val="333399"/>
                </a:solidFill>
              </a:rPr>
              <a:t>x,y</a:t>
            </a:r>
            <a:r>
              <a:rPr lang="en-US" altLang="zh-CN" sz="2400" dirty="0">
                <a:solidFill>
                  <a:srgbClr val="333399"/>
                </a:solidFill>
              </a:rPr>
              <a:t>&gt;</a:t>
            </a:r>
            <a:r>
              <a:rPr lang="zh-CN" altLang="en-US" sz="2400" dirty="0">
                <a:solidFill>
                  <a:srgbClr val="333399"/>
                </a:solidFill>
              </a:rPr>
              <a:t>的意义或信息</a:t>
            </a:r>
            <a:r>
              <a:rPr lang="en-US" altLang="zh-CN" sz="2400" dirty="0">
                <a:solidFill>
                  <a:srgbClr val="333399"/>
                </a:solidFill>
              </a:rPr>
              <a:t>, </a:t>
            </a:r>
          </a:p>
          <a:p>
            <a:pPr>
              <a:lnSpc>
                <a:spcPct val="125000"/>
              </a:lnSpc>
            </a:pPr>
            <a:r>
              <a:rPr lang="zh-CN" altLang="en-US" sz="2400" dirty="0">
                <a:solidFill>
                  <a:srgbClr val="333399"/>
                </a:solidFill>
              </a:rPr>
              <a:t>　　　　　表示</a:t>
            </a:r>
            <a:r>
              <a:rPr lang="en-US" altLang="zh-CN" sz="2400" dirty="0">
                <a:solidFill>
                  <a:srgbClr val="333399"/>
                </a:solidFill>
              </a:rPr>
              <a:t>x</a:t>
            </a:r>
            <a:r>
              <a:rPr lang="zh-CN" altLang="en-US" sz="2400" dirty="0">
                <a:solidFill>
                  <a:srgbClr val="333399"/>
                </a:solidFill>
              </a:rPr>
              <a:t>和</a:t>
            </a:r>
            <a:r>
              <a:rPr lang="en-US" altLang="zh-CN" sz="2400" dirty="0">
                <a:solidFill>
                  <a:srgbClr val="333399"/>
                </a:solidFill>
              </a:rPr>
              <a:t>y</a:t>
            </a:r>
            <a:r>
              <a:rPr lang="zh-CN" altLang="en-US" sz="2400" dirty="0">
                <a:solidFill>
                  <a:srgbClr val="333399"/>
                </a:solidFill>
              </a:rPr>
              <a:t>间的特定关联属性</a:t>
            </a:r>
            <a:r>
              <a:rPr lang="zh-CN" altLang="en-US" sz="2400" dirty="0" smtClean="0">
                <a:solidFill>
                  <a:srgbClr val="333399"/>
                </a:solidFill>
              </a:rPr>
              <a:t>。</a:t>
            </a:r>
            <a:endParaRPr lang="zh-CN" altLang="en-US" sz="2400" dirty="0">
              <a:solidFill>
                <a:srgbClr val="33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919"/>
                                        </p:tgtEl>
                                        <p:attrNameLst>
                                          <p:attrName>style.visibility</p:attrName>
                                        </p:attrNameLst>
                                      </p:cBhvr>
                                      <p:to>
                                        <p:strVal val="visible"/>
                                      </p:to>
                                    </p:set>
                                    <p:animEffect transition="in" filter="checkerboard(across)">
                                      <p:cBhvr>
                                        <p:cTn id="7" dur="500"/>
                                        <p:tgtEl>
                                          <p:spTgt spid="1219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1920"/>
                                        </p:tgtEl>
                                        <p:attrNameLst>
                                          <p:attrName>style.visibility</p:attrName>
                                        </p:attrNameLst>
                                      </p:cBhvr>
                                      <p:to>
                                        <p:strVal val="visible"/>
                                      </p:to>
                                    </p:set>
                                    <p:animEffect transition="in" filter="checkerboard(across)">
                                      <p:cBhvr>
                                        <p:cTn id="12" dur="500"/>
                                        <p:tgtEl>
                                          <p:spTgt spid="1219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1921"/>
                                        </p:tgtEl>
                                        <p:attrNameLst>
                                          <p:attrName>style.visibility</p:attrName>
                                        </p:attrNameLst>
                                      </p:cBhvr>
                                      <p:to>
                                        <p:strVal val="visible"/>
                                      </p:to>
                                    </p:set>
                                    <p:animEffect transition="in" filter="checkerboard(across)">
                                      <p:cBhvr>
                                        <p:cTn id="17" dur="500"/>
                                        <p:tgtEl>
                                          <p:spTgt spid="121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19" grpId="0"/>
      <p:bldP spid="121920" grpId="0"/>
      <p:bldP spid="1219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5"/>
          </p:nvPr>
        </p:nvSpPr>
        <p:spPr/>
        <p:txBody>
          <a:bodyPr/>
          <a:lstStyle/>
          <a:p>
            <a:fld id="{BF3519E2-760A-4148-9F45-8347B611D26B}" type="slidenum">
              <a:rPr lang="en-US" altLang="zh-CN"/>
              <a:pPr/>
              <a:t>20</a:t>
            </a:fld>
            <a:endParaRPr lang="en-US" altLang="zh-CN"/>
          </a:p>
        </p:txBody>
      </p:sp>
      <p:sp>
        <p:nvSpPr>
          <p:cNvPr id="192518" name="Line 6"/>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2519" name="Text Box 7"/>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192520" name="Line 8"/>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192521" name="Text Box 9"/>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2522" name="Text Box 10"/>
          <p:cNvSpPr txBox="1">
            <a:spLocks noChangeArrowheads="1"/>
          </p:cNvSpPr>
          <p:nvPr/>
        </p:nvSpPr>
        <p:spPr bwMode="auto">
          <a:xfrm>
            <a:off x="2536825" y="2125663"/>
            <a:ext cx="3906838" cy="519112"/>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①</a:t>
            </a:r>
            <a:r>
              <a:rPr lang="zh-CN" altLang="en-US">
                <a:solidFill>
                  <a:srgbClr val="000066"/>
                </a:solidFill>
              </a:rPr>
              <a:t>图的邻接矩阵表示法</a:t>
            </a:r>
          </a:p>
        </p:txBody>
      </p:sp>
      <p:sp>
        <p:nvSpPr>
          <p:cNvPr id="192523" name="Text Box 11"/>
          <p:cNvSpPr txBox="1">
            <a:spLocks noChangeArrowheads="1"/>
          </p:cNvSpPr>
          <p:nvPr/>
        </p:nvSpPr>
        <p:spPr bwMode="auto">
          <a:xfrm>
            <a:off x="2555875" y="2636838"/>
            <a:ext cx="3671888" cy="519112"/>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②</a:t>
            </a:r>
            <a:r>
              <a:rPr lang="zh-CN" altLang="en-US">
                <a:solidFill>
                  <a:srgbClr val="000066"/>
                </a:solidFill>
              </a:rPr>
              <a:t>图的邻接表表示法</a:t>
            </a:r>
          </a:p>
        </p:txBody>
      </p:sp>
      <p:sp>
        <p:nvSpPr>
          <p:cNvPr id="192524" name="Text Box 12"/>
          <p:cNvSpPr txBox="1">
            <a:spLocks noChangeArrowheads="1"/>
          </p:cNvSpPr>
          <p:nvPr/>
        </p:nvSpPr>
        <p:spPr bwMode="auto">
          <a:xfrm>
            <a:off x="2555875" y="3162300"/>
            <a:ext cx="5040313" cy="519113"/>
          </a:xfrm>
          <a:prstGeom prst="rect">
            <a:avLst/>
          </a:prstGeom>
          <a:noFill/>
          <a:ln w="25400" algn="ctr">
            <a:noFill/>
            <a:miter lim="800000"/>
            <a:headEnd/>
            <a:tailEnd/>
          </a:ln>
          <a:effectLst/>
        </p:spPr>
        <p:txBody>
          <a:bodyPr>
            <a:spAutoFit/>
          </a:bodyPr>
          <a:lstStyle/>
          <a:p>
            <a:r>
              <a:rPr lang="zh-CN" altLang="zh-CN" dirty="0">
                <a:solidFill>
                  <a:srgbClr val="000066"/>
                </a:solidFill>
              </a:rPr>
              <a:t>③</a:t>
            </a:r>
            <a:r>
              <a:rPr lang="zh-CN" altLang="en-US" dirty="0">
                <a:solidFill>
                  <a:srgbClr val="000066"/>
                </a:solidFill>
              </a:rPr>
              <a:t>有向图的十字链表表示法</a:t>
            </a:r>
          </a:p>
        </p:txBody>
      </p:sp>
      <p:sp>
        <p:nvSpPr>
          <p:cNvPr id="192525" name="Text Box 13"/>
          <p:cNvSpPr txBox="1">
            <a:spLocks noChangeArrowheads="1"/>
          </p:cNvSpPr>
          <p:nvPr/>
        </p:nvSpPr>
        <p:spPr bwMode="auto">
          <a:xfrm>
            <a:off x="2576513" y="3640138"/>
            <a:ext cx="5380037" cy="519112"/>
          </a:xfrm>
          <a:prstGeom prst="rect">
            <a:avLst/>
          </a:prstGeom>
          <a:noFill/>
          <a:ln w="25400" algn="ctr">
            <a:noFill/>
            <a:miter lim="800000"/>
            <a:headEnd/>
            <a:tailEnd/>
          </a:ln>
          <a:effectLst/>
        </p:spPr>
        <p:txBody>
          <a:bodyPr>
            <a:spAutoFit/>
          </a:bodyPr>
          <a:lstStyle/>
          <a:p>
            <a:r>
              <a:rPr lang="zh-CN" altLang="zh-CN">
                <a:solidFill>
                  <a:srgbClr val="000066"/>
                </a:solidFill>
              </a:rPr>
              <a:t>④</a:t>
            </a:r>
            <a:r>
              <a:rPr lang="zh-CN" altLang="en-US">
                <a:solidFill>
                  <a:srgbClr val="000066"/>
                </a:solidFill>
              </a:rPr>
              <a:t>无向图的邻接多重表表示法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2522"/>
                                        </p:tgtEl>
                                        <p:attrNameLst>
                                          <p:attrName>style.visibility</p:attrName>
                                        </p:attrNameLst>
                                      </p:cBhvr>
                                      <p:to>
                                        <p:strVal val="visible"/>
                                      </p:to>
                                    </p:set>
                                    <p:animEffect transition="in" filter="wipe(up)">
                                      <p:cBhvr>
                                        <p:cTn id="7" dur="500"/>
                                        <p:tgtEl>
                                          <p:spTgt spid="1925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2523"/>
                                        </p:tgtEl>
                                        <p:attrNameLst>
                                          <p:attrName>style.visibility</p:attrName>
                                        </p:attrNameLst>
                                      </p:cBhvr>
                                      <p:to>
                                        <p:strVal val="visible"/>
                                      </p:to>
                                    </p:set>
                                    <p:animEffect transition="in" filter="wipe(up)">
                                      <p:cBhvr>
                                        <p:cTn id="12" dur="500"/>
                                        <p:tgtEl>
                                          <p:spTgt spid="1925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25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2525"/>
                                        </p:tgtEl>
                                        <p:attrNameLst>
                                          <p:attrName>style.visibility</p:attrName>
                                        </p:attrNameLst>
                                      </p:cBhvr>
                                      <p:to>
                                        <p:strVal val="visible"/>
                                      </p:to>
                                    </p:set>
                                    <p:animEffect transition="in" filter="wipe(up)">
                                      <p:cBhvr>
                                        <p:cTn id="21" dur="500"/>
                                        <p:tgtEl>
                                          <p:spTgt spid="192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2" grpId="0"/>
      <p:bldP spid="192523" grpId="0"/>
      <p:bldP spid="192524" grpId="0"/>
      <p:bldP spid="1925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5"/>
          <p:cNvSpPr>
            <a:spLocks noGrp="1"/>
          </p:cNvSpPr>
          <p:nvPr>
            <p:ph type="sldNum" sz="quarter" idx="15"/>
          </p:nvPr>
        </p:nvSpPr>
        <p:spPr/>
        <p:txBody>
          <a:bodyPr/>
          <a:lstStyle/>
          <a:p>
            <a:fld id="{6A25F4AE-099F-48DF-B415-AA100BAD6D1C}" type="slidenum">
              <a:rPr lang="en-US" altLang="zh-CN"/>
              <a:pPr/>
              <a:t>21</a:t>
            </a:fld>
            <a:endParaRPr lang="en-US" altLang="zh-CN"/>
          </a:p>
        </p:txBody>
      </p:sp>
      <p:sp>
        <p:nvSpPr>
          <p:cNvPr id="193541"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3542"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193543"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193544"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3545" name="Text Box 9"/>
          <p:cNvSpPr txBox="1">
            <a:spLocks noChangeArrowheads="1"/>
          </p:cNvSpPr>
          <p:nvPr/>
        </p:nvSpPr>
        <p:spPr bwMode="auto">
          <a:xfrm>
            <a:off x="971550" y="1557338"/>
            <a:ext cx="4321175" cy="519112"/>
          </a:xfrm>
          <a:prstGeom prst="rect">
            <a:avLst/>
          </a:prstGeom>
          <a:noFill/>
          <a:ln w="25400">
            <a:noFill/>
            <a:miter lim="800000"/>
            <a:headEnd/>
            <a:tailEnd/>
          </a:ln>
          <a:effectLst/>
        </p:spPr>
        <p:txBody>
          <a:bodyPr lIns="90000" tIns="46800" rIns="90000" bIns="46800">
            <a:spAutoFit/>
          </a:bodyPr>
          <a:lstStyle/>
          <a:p>
            <a:r>
              <a:rPr lang="zh-CN" altLang="zh-CN"/>
              <a:t>①</a:t>
            </a:r>
            <a:r>
              <a:rPr lang="zh-CN" altLang="en-US"/>
              <a:t>图的邻接矩阵表示法</a:t>
            </a:r>
          </a:p>
        </p:txBody>
      </p:sp>
      <p:sp>
        <p:nvSpPr>
          <p:cNvPr id="193550" name="Text Box 14"/>
          <p:cNvSpPr txBox="1">
            <a:spLocks noChangeArrowheads="1"/>
          </p:cNvSpPr>
          <p:nvPr/>
        </p:nvSpPr>
        <p:spPr bwMode="auto">
          <a:xfrm>
            <a:off x="4427538" y="1576388"/>
            <a:ext cx="2684462" cy="519112"/>
          </a:xfrm>
          <a:prstGeom prst="rect">
            <a:avLst/>
          </a:prstGeom>
          <a:noFill/>
          <a:ln w="25400" algn="ctr">
            <a:noFill/>
            <a:miter lim="800000"/>
            <a:headEnd/>
            <a:tailEnd/>
          </a:ln>
          <a:effectLst/>
        </p:spPr>
        <p:txBody>
          <a:bodyPr wrap="none">
            <a:spAutoFit/>
          </a:bodyPr>
          <a:lstStyle/>
          <a:p>
            <a:r>
              <a:rPr lang="zh-CN" altLang="en-US"/>
              <a:t>（数组表示法）</a:t>
            </a:r>
          </a:p>
        </p:txBody>
      </p:sp>
      <p:sp>
        <p:nvSpPr>
          <p:cNvPr id="193551" name="Text Box 15"/>
          <p:cNvSpPr txBox="1">
            <a:spLocks noChangeArrowheads="1"/>
          </p:cNvSpPr>
          <p:nvPr/>
        </p:nvSpPr>
        <p:spPr bwMode="auto">
          <a:xfrm>
            <a:off x="930275" y="2205038"/>
            <a:ext cx="1716088"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一维数组：</a:t>
            </a:r>
          </a:p>
        </p:txBody>
      </p:sp>
      <p:sp>
        <p:nvSpPr>
          <p:cNvPr id="193552" name="Text Box 16"/>
          <p:cNvSpPr txBox="1">
            <a:spLocks noChangeArrowheads="1"/>
          </p:cNvSpPr>
          <p:nvPr/>
        </p:nvSpPr>
        <p:spPr bwMode="auto">
          <a:xfrm>
            <a:off x="930275" y="2708275"/>
            <a:ext cx="1716088"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二维数组：</a:t>
            </a:r>
          </a:p>
        </p:txBody>
      </p:sp>
      <p:sp>
        <p:nvSpPr>
          <p:cNvPr id="193553" name="Text Box 17"/>
          <p:cNvSpPr txBox="1">
            <a:spLocks noChangeArrowheads="1"/>
          </p:cNvSpPr>
          <p:nvPr/>
        </p:nvSpPr>
        <p:spPr bwMode="auto">
          <a:xfrm>
            <a:off x="2422525" y="2251075"/>
            <a:ext cx="2941638"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用于存储顶点信息。</a:t>
            </a:r>
          </a:p>
        </p:txBody>
      </p:sp>
      <p:sp>
        <p:nvSpPr>
          <p:cNvPr id="193554" name="Text Box 18"/>
          <p:cNvSpPr txBox="1">
            <a:spLocks noChangeArrowheads="1"/>
          </p:cNvSpPr>
          <p:nvPr/>
        </p:nvSpPr>
        <p:spPr bwMode="auto">
          <a:xfrm>
            <a:off x="2370138" y="2708275"/>
            <a:ext cx="4473575"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用于存储图中顶点之间</a:t>
            </a:r>
            <a:r>
              <a:rPr lang="zh-CN" altLang="en-US" sz="2400"/>
              <a:t>关联关系</a:t>
            </a:r>
            <a:endParaRPr lang="zh-CN" altLang="en-US" sz="2400">
              <a:solidFill>
                <a:srgbClr val="000066"/>
              </a:solidFill>
            </a:endParaRPr>
          </a:p>
        </p:txBody>
      </p:sp>
      <p:sp>
        <p:nvSpPr>
          <p:cNvPr id="193555" name="AutoShape 19"/>
          <p:cNvSpPr>
            <a:spLocks/>
          </p:cNvSpPr>
          <p:nvPr/>
        </p:nvSpPr>
        <p:spPr bwMode="auto">
          <a:xfrm>
            <a:off x="858838" y="2420938"/>
            <a:ext cx="71437" cy="647700"/>
          </a:xfrm>
          <a:prstGeom prst="leftBrace">
            <a:avLst>
              <a:gd name="adj1" fmla="val 75556"/>
              <a:gd name="adj2" fmla="val 50000"/>
            </a:avLst>
          </a:prstGeom>
          <a:noFill/>
          <a:ln w="25400">
            <a:solidFill>
              <a:srgbClr val="000066"/>
            </a:solidFill>
            <a:round/>
            <a:headEnd/>
            <a:tailEnd/>
          </a:ln>
          <a:effectLst/>
        </p:spPr>
        <p:txBody>
          <a:bodyPr anchor="ctr">
            <a:spAutoFit/>
          </a:bodyPr>
          <a:lstStyle/>
          <a:p>
            <a:endParaRPr lang="zh-CN" altLang="en-US"/>
          </a:p>
        </p:txBody>
      </p:sp>
      <p:sp>
        <p:nvSpPr>
          <p:cNvPr id="193556" name="Text Box 20"/>
          <p:cNvSpPr txBox="1">
            <a:spLocks noChangeArrowheads="1"/>
          </p:cNvSpPr>
          <p:nvPr/>
        </p:nvSpPr>
        <p:spPr bwMode="auto">
          <a:xfrm>
            <a:off x="7235825" y="2693988"/>
            <a:ext cx="1612900" cy="519112"/>
          </a:xfrm>
          <a:prstGeom prst="rect">
            <a:avLst/>
          </a:prstGeom>
          <a:noFill/>
          <a:ln w="25400" algn="ctr">
            <a:noFill/>
            <a:miter lim="800000"/>
            <a:headEnd/>
            <a:tailEnd/>
          </a:ln>
          <a:effectLst/>
        </p:spPr>
        <p:txBody>
          <a:bodyPr wrap="none">
            <a:spAutoFit/>
          </a:bodyPr>
          <a:lstStyle/>
          <a:p>
            <a:r>
              <a:rPr lang="zh-CN" altLang="en-US"/>
              <a:t>邻接矩阵</a:t>
            </a:r>
          </a:p>
        </p:txBody>
      </p:sp>
      <p:sp>
        <p:nvSpPr>
          <p:cNvPr id="193557" name="Line 21"/>
          <p:cNvSpPr>
            <a:spLocks noChangeShapeType="1"/>
          </p:cNvSpPr>
          <p:nvPr/>
        </p:nvSpPr>
        <p:spPr bwMode="auto">
          <a:xfrm>
            <a:off x="6804025" y="2924175"/>
            <a:ext cx="504825" cy="0"/>
          </a:xfrm>
          <a:prstGeom prst="line">
            <a:avLst/>
          </a:prstGeom>
          <a:noFill/>
          <a:ln w="25400">
            <a:solidFill>
              <a:srgbClr val="000066"/>
            </a:solidFill>
            <a:round/>
            <a:headEnd/>
            <a:tailEnd/>
          </a:ln>
          <a:effectLst/>
        </p:spPr>
        <p:txBody>
          <a:bodyPr>
            <a:spAutoFit/>
          </a:bodyPr>
          <a:lstStyle/>
          <a:p>
            <a:endParaRPr lang="zh-CN" altLang="en-US"/>
          </a:p>
        </p:txBody>
      </p:sp>
      <p:grpSp>
        <p:nvGrpSpPr>
          <p:cNvPr id="193564" name="Group 28"/>
          <p:cNvGrpSpPr>
            <a:grpSpLocks/>
          </p:cNvGrpSpPr>
          <p:nvPr/>
        </p:nvGrpSpPr>
        <p:grpSpPr bwMode="auto">
          <a:xfrm>
            <a:off x="2279650" y="3213100"/>
            <a:ext cx="5435600" cy="1138238"/>
            <a:chOff x="1436" y="2024"/>
            <a:chExt cx="3424" cy="717"/>
          </a:xfrm>
        </p:grpSpPr>
        <p:sp>
          <p:nvSpPr>
            <p:cNvPr id="193558" name="Text Box 22"/>
            <p:cNvSpPr txBox="1">
              <a:spLocks noChangeArrowheads="1"/>
            </p:cNvSpPr>
            <p:nvPr/>
          </p:nvSpPr>
          <p:spPr bwMode="auto">
            <a:xfrm>
              <a:off x="1733" y="2205"/>
              <a:ext cx="116" cy="288"/>
            </a:xfrm>
            <a:prstGeom prst="rect">
              <a:avLst/>
            </a:prstGeom>
            <a:noFill/>
            <a:ln w="25400" algn="ctr">
              <a:noFill/>
              <a:miter lim="800000"/>
              <a:headEnd/>
              <a:tailEnd/>
            </a:ln>
            <a:effectLst/>
          </p:spPr>
          <p:txBody>
            <a:bodyPr wrap="none">
              <a:spAutoFit/>
            </a:bodyPr>
            <a:lstStyle/>
            <a:p>
              <a:endParaRPr lang="zh-CN" altLang="zh-CN" sz="2400">
                <a:solidFill>
                  <a:srgbClr val="000066"/>
                </a:solidFill>
              </a:endParaRPr>
            </a:p>
          </p:txBody>
        </p:sp>
        <p:sp>
          <p:nvSpPr>
            <p:cNvPr id="193560" name="Text Box 24"/>
            <p:cNvSpPr txBox="1">
              <a:spLocks noChangeArrowheads="1"/>
            </p:cNvSpPr>
            <p:nvPr/>
          </p:nvSpPr>
          <p:spPr bwMode="auto">
            <a:xfrm>
              <a:off x="1436" y="2251"/>
              <a:ext cx="854" cy="327"/>
            </a:xfrm>
            <a:prstGeom prst="rect">
              <a:avLst/>
            </a:prstGeom>
            <a:noFill/>
            <a:ln w="9525">
              <a:noFill/>
              <a:miter lim="800000"/>
              <a:headEnd/>
              <a:tailEnd/>
            </a:ln>
            <a:effectLst/>
          </p:spPr>
          <p:txBody>
            <a:bodyPr>
              <a:spAutoFit/>
            </a:bodyPr>
            <a:lstStyle/>
            <a:p>
              <a:pPr>
                <a:spcBef>
                  <a:spcPct val="50000"/>
                </a:spcBef>
              </a:pPr>
              <a:r>
                <a:rPr lang="en-US" altLang="zh-CN">
                  <a:ea typeface="宋体" pitchFamily="2" charset="-122"/>
                </a:rPr>
                <a:t>A[i,j]=</a:t>
              </a:r>
            </a:p>
          </p:txBody>
        </p:sp>
        <p:sp>
          <p:nvSpPr>
            <p:cNvPr id="193561" name="AutoShape 25"/>
            <p:cNvSpPr>
              <a:spLocks/>
            </p:cNvSpPr>
            <p:nvPr/>
          </p:nvSpPr>
          <p:spPr bwMode="auto">
            <a:xfrm>
              <a:off x="2192" y="2160"/>
              <a:ext cx="53" cy="499"/>
            </a:xfrm>
            <a:prstGeom prst="leftBrace">
              <a:avLst>
                <a:gd name="adj1" fmla="val 78459"/>
                <a:gd name="adj2" fmla="val 50000"/>
              </a:avLst>
            </a:prstGeom>
            <a:noFill/>
            <a:ln w="9525">
              <a:solidFill>
                <a:srgbClr val="FF0000"/>
              </a:solidFill>
              <a:miter lim="800000"/>
              <a:headEnd/>
              <a:tailEnd/>
            </a:ln>
            <a:effectLst/>
          </p:spPr>
          <p:txBody>
            <a:bodyPr wrap="none" anchor="ctr"/>
            <a:lstStyle/>
            <a:p>
              <a:pPr algn="ctr"/>
              <a:endParaRPr lang="zh-CN" altLang="zh-CN" sz="2400"/>
            </a:p>
          </p:txBody>
        </p:sp>
        <p:sp>
          <p:nvSpPr>
            <p:cNvPr id="193562" name="Text Box 26"/>
            <p:cNvSpPr txBox="1">
              <a:spLocks noChangeArrowheads="1"/>
            </p:cNvSpPr>
            <p:nvPr/>
          </p:nvSpPr>
          <p:spPr bwMode="auto">
            <a:xfrm>
              <a:off x="2245" y="2024"/>
              <a:ext cx="2615" cy="334"/>
            </a:xfrm>
            <a:prstGeom prst="rect">
              <a:avLst/>
            </a:prstGeom>
            <a:noFill/>
            <a:ln w="9525">
              <a:noFill/>
              <a:miter lim="800000"/>
              <a:headEnd/>
              <a:tailEnd/>
            </a:ln>
            <a:effectLst/>
          </p:spPr>
          <p:txBody>
            <a:bodyPr>
              <a:spAutoFit/>
            </a:bodyPr>
            <a:lstStyle/>
            <a:p>
              <a:pPr marL="457200" indent="-457200">
                <a:lnSpc>
                  <a:spcPct val="120000"/>
                </a:lnSpc>
                <a:spcBef>
                  <a:spcPct val="50000"/>
                </a:spcBef>
                <a:buFontTx/>
                <a:buAutoNum type="arabicPlain"/>
              </a:pPr>
              <a:r>
                <a:rPr lang="zh-CN" altLang="en-US" sz="2400"/>
                <a:t>若</a:t>
              </a:r>
              <a:r>
                <a:rPr lang="en-US" altLang="zh-CN" sz="2400"/>
                <a:t>&lt;v</a:t>
              </a:r>
              <a:r>
                <a:rPr lang="en-US" altLang="zh-CN" sz="2400" baseline="-25000"/>
                <a:t>i</a:t>
              </a:r>
              <a:r>
                <a:rPr lang="en-US" altLang="zh-CN" sz="2400"/>
                <a:t>,v</a:t>
              </a:r>
              <a:r>
                <a:rPr lang="en-US" altLang="zh-CN" sz="2400" baseline="-25000"/>
                <a:t>j</a:t>
              </a:r>
              <a:r>
                <a:rPr lang="en-US" altLang="zh-CN" sz="2400"/>
                <a:t>&gt;</a:t>
              </a:r>
              <a:r>
                <a:rPr lang="zh-CN" altLang="en-US" sz="2400"/>
                <a:t>或（</a:t>
              </a:r>
              <a:r>
                <a:rPr lang="en-US" altLang="zh-CN" sz="2400"/>
                <a:t>v</a:t>
              </a:r>
              <a:r>
                <a:rPr lang="en-US" altLang="zh-CN" sz="2400" baseline="-25000"/>
                <a:t>i</a:t>
              </a:r>
              <a:r>
                <a:rPr lang="en-US" altLang="zh-CN" sz="2400"/>
                <a:t>,v</a:t>
              </a:r>
              <a:r>
                <a:rPr lang="en-US" altLang="zh-CN" sz="2400" baseline="-25000"/>
                <a:t>j</a:t>
              </a:r>
              <a:r>
                <a:rPr lang="en-US" altLang="zh-CN" sz="2400"/>
                <a:t>)</a:t>
              </a:r>
              <a:r>
                <a:rPr lang="en-US" altLang="zh-CN" sz="2400">
                  <a:sym typeface="Symbol" pitchFamily="18" charset="2"/>
                </a:rPr>
                <a:t></a:t>
              </a:r>
              <a:r>
                <a:rPr lang="en-US" altLang="zh-CN" sz="2400"/>
                <a:t>VR</a:t>
              </a:r>
            </a:p>
          </p:txBody>
        </p:sp>
        <p:sp>
          <p:nvSpPr>
            <p:cNvPr id="193563" name="Text Box 27"/>
            <p:cNvSpPr txBox="1">
              <a:spLocks noChangeArrowheads="1"/>
            </p:cNvSpPr>
            <p:nvPr/>
          </p:nvSpPr>
          <p:spPr bwMode="auto">
            <a:xfrm>
              <a:off x="2232" y="2407"/>
              <a:ext cx="1011" cy="334"/>
            </a:xfrm>
            <a:prstGeom prst="rect">
              <a:avLst/>
            </a:prstGeom>
            <a:noFill/>
            <a:ln w="25400" algn="ctr">
              <a:noFill/>
              <a:miter lim="800000"/>
              <a:headEnd/>
              <a:tailEnd/>
            </a:ln>
            <a:effectLst/>
          </p:spPr>
          <p:txBody>
            <a:bodyPr>
              <a:spAutoFit/>
            </a:bodyPr>
            <a:lstStyle/>
            <a:p>
              <a:pPr>
                <a:lnSpc>
                  <a:spcPct val="120000"/>
                </a:lnSpc>
                <a:spcBef>
                  <a:spcPct val="50000"/>
                </a:spcBef>
              </a:pPr>
              <a:r>
                <a:rPr lang="en-US" altLang="zh-CN" sz="2400"/>
                <a:t>0    </a:t>
              </a:r>
              <a:r>
                <a:rPr lang="zh-CN" altLang="en-US" sz="2400"/>
                <a:t>反之</a:t>
              </a:r>
              <a:endParaRPr lang="zh-CN" altLang="en-US" sz="2400">
                <a:solidFill>
                  <a:srgbClr val="000066"/>
                </a:solidFill>
              </a:endParaRPr>
            </a:p>
          </p:txBody>
        </p:sp>
      </p:grpSp>
      <p:grpSp>
        <p:nvGrpSpPr>
          <p:cNvPr id="193565" name="Group 29"/>
          <p:cNvGrpSpPr>
            <a:grpSpLocks/>
          </p:cNvGrpSpPr>
          <p:nvPr/>
        </p:nvGrpSpPr>
        <p:grpSpPr bwMode="auto">
          <a:xfrm>
            <a:off x="1258888" y="4868863"/>
            <a:ext cx="2520950" cy="1919287"/>
            <a:chOff x="748" y="2160"/>
            <a:chExt cx="1588" cy="1209"/>
          </a:xfrm>
        </p:grpSpPr>
        <p:sp>
          <p:nvSpPr>
            <p:cNvPr id="193566" name="Oval 30"/>
            <p:cNvSpPr>
              <a:spLocks noChangeArrowheads="1"/>
            </p:cNvSpPr>
            <p:nvPr/>
          </p:nvSpPr>
          <p:spPr bwMode="auto">
            <a:xfrm>
              <a:off x="748" y="262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93567" name="Oval 31"/>
            <p:cNvSpPr>
              <a:spLocks noChangeArrowheads="1"/>
            </p:cNvSpPr>
            <p:nvPr/>
          </p:nvSpPr>
          <p:spPr bwMode="auto">
            <a:xfrm>
              <a:off x="1111" y="216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93568" name="Oval 32"/>
            <p:cNvSpPr>
              <a:spLocks noChangeArrowheads="1"/>
            </p:cNvSpPr>
            <p:nvPr/>
          </p:nvSpPr>
          <p:spPr bwMode="auto">
            <a:xfrm>
              <a:off x="1701" y="216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93569" name="Oval 33"/>
            <p:cNvSpPr>
              <a:spLocks noChangeArrowheads="1"/>
            </p:cNvSpPr>
            <p:nvPr/>
          </p:nvSpPr>
          <p:spPr bwMode="auto">
            <a:xfrm>
              <a:off x="2063" y="265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93570" name="Oval 34"/>
            <p:cNvSpPr>
              <a:spLocks noChangeArrowheads="1"/>
            </p:cNvSpPr>
            <p:nvPr/>
          </p:nvSpPr>
          <p:spPr bwMode="auto">
            <a:xfrm>
              <a:off x="1655" y="311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193571" name="Oval 35"/>
            <p:cNvSpPr>
              <a:spLocks noChangeArrowheads="1"/>
            </p:cNvSpPr>
            <p:nvPr/>
          </p:nvSpPr>
          <p:spPr bwMode="auto">
            <a:xfrm>
              <a:off x="1111" y="311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193572" name="Line 36"/>
            <p:cNvSpPr>
              <a:spLocks noChangeShapeType="1"/>
            </p:cNvSpPr>
            <p:nvPr/>
          </p:nvSpPr>
          <p:spPr bwMode="auto">
            <a:xfrm flipH="1">
              <a:off x="975" y="2387"/>
              <a:ext cx="182"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3573" name="Line 37"/>
            <p:cNvSpPr>
              <a:spLocks noChangeShapeType="1"/>
            </p:cNvSpPr>
            <p:nvPr/>
          </p:nvSpPr>
          <p:spPr bwMode="auto">
            <a:xfrm>
              <a:off x="975" y="2840"/>
              <a:ext cx="726"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3574" name="Line 38"/>
            <p:cNvSpPr>
              <a:spLocks noChangeShapeType="1"/>
            </p:cNvSpPr>
            <p:nvPr/>
          </p:nvSpPr>
          <p:spPr bwMode="auto">
            <a:xfrm>
              <a:off x="1383" y="2341"/>
              <a:ext cx="363" cy="77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3575" name="Line 39"/>
            <p:cNvSpPr>
              <a:spLocks noChangeShapeType="1"/>
            </p:cNvSpPr>
            <p:nvPr/>
          </p:nvSpPr>
          <p:spPr bwMode="auto">
            <a:xfrm>
              <a:off x="1927" y="2387"/>
              <a:ext cx="227"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3576" name="Line 40"/>
            <p:cNvSpPr>
              <a:spLocks noChangeShapeType="1"/>
            </p:cNvSpPr>
            <p:nvPr/>
          </p:nvSpPr>
          <p:spPr bwMode="auto">
            <a:xfrm flipH="1">
              <a:off x="1338" y="2840"/>
              <a:ext cx="725"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3577" name="Line 41"/>
            <p:cNvSpPr>
              <a:spLocks noChangeShapeType="1"/>
            </p:cNvSpPr>
            <p:nvPr/>
          </p:nvSpPr>
          <p:spPr bwMode="auto">
            <a:xfrm flipH="1">
              <a:off x="1292" y="2387"/>
              <a:ext cx="454" cy="725"/>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93578" name="Line 42"/>
            <p:cNvSpPr>
              <a:spLocks noChangeShapeType="1"/>
            </p:cNvSpPr>
            <p:nvPr/>
          </p:nvSpPr>
          <p:spPr bwMode="auto">
            <a:xfrm>
              <a:off x="1247" y="2416"/>
              <a:ext cx="0" cy="696"/>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grpSp>
      <p:sp>
        <p:nvSpPr>
          <p:cNvPr id="193631" name="AutoShape 95"/>
          <p:cNvSpPr>
            <a:spLocks noChangeArrowheads="1"/>
          </p:cNvSpPr>
          <p:nvPr/>
        </p:nvSpPr>
        <p:spPr bwMode="auto">
          <a:xfrm>
            <a:off x="4978400" y="4652963"/>
            <a:ext cx="2159000" cy="2160587"/>
          </a:xfrm>
          <a:prstGeom prst="bracketPair">
            <a:avLst>
              <a:gd name="adj" fmla="val 3981"/>
            </a:avLst>
          </a:prstGeom>
          <a:noFill/>
          <a:ln w="25400">
            <a:solidFill>
              <a:srgbClr val="FF0000"/>
            </a:solidFill>
            <a:round/>
            <a:headEnd/>
            <a:tailEnd/>
          </a:ln>
          <a:effectLst/>
        </p:spPr>
        <p:txBody>
          <a:bodyPr anchor="ctr">
            <a:spAutoFit/>
          </a:bodyPr>
          <a:lstStyle/>
          <a:p>
            <a:endParaRPr lang="zh-CN" altLang="en-US"/>
          </a:p>
        </p:txBody>
      </p:sp>
      <p:sp>
        <p:nvSpPr>
          <p:cNvPr id="193632" name="Text Box 96"/>
          <p:cNvSpPr txBox="1">
            <a:spLocks noChangeArrowheads="1"/>
          </p:cNvSpPr>
          <p:nvPr/>
        </p:nvSpPr>
        <p:spPr bwMode="auto">
          <a:xfrm>
            <a:off x="5049838" y="4556125"/>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33" name="Text Box 97"/>
          <p:cNvSpPr txBox="1">
            <a:spLocks noChangeArrowheads="1"/>
          </p:cNvSpPr>
          <p:nvPr/>
        </p:nvSpPr>
        <p:spPr bwMode="auto">
          <a:xfrm>
            <a:off x="5343525" y="4538663"/>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34" name="Text Box 98"/>
          <p:cNvSpPr txBox="1">
            <a:spLocks noChangeArrowheads="1"/>
          </p:cNvSpPr>
          <p:nvPr/>
        </p:nvSpPr>
        <p:spPr bwMode="auto">
          <a:xfrm>
            <a:off x="5703888" y="4538663"/>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35" name="Text Box 99"/>
          <p:cNvSpPr txBox="1">
            <a:spLocks noChangeArrowheads="1"/>
          </p:cNvSpPr>
          <p:nvPr/>
        </p:nvSpPr>
        <p:spPr bwMode="auto">
          <a:xfrm>
            <a:off x="5991225" y="4538663"/>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36" name="Text Box 100"/>
          <p:cNvSpPr txBox="1">
            <a:spLocks noChangeArrowheads="1"/>
          </p:cNvSpPr>
          <p:nvPr/>
        </p:nvSpPr>
        <p:spPr bwMode="auto">
          <a:xfrm>
            <a:off x="6345238" y="4538663"/>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37" name="Text Box 101"/>
          <p:cNvSpPr txBox="1">
            <a:spLocks noChangeArrowheads="1"/>
          </p:cNvSpPr>
          <p:nvPr/>
        </p:nvSpPr>
        <p:spPr bwMode="auto">
          <a:xfrm>
            <a:off x="6705600" y="4538663"/>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38" name="Text Box 102"/>
          <p:cNvSpPr txBox="1">
            <a:spLocks noChangeArrowheads="1"/>
          </p:cNvSpPr>
          <p:nvPr/>
        </p:nvSpPr>
        <p:spPr bwMode="auto">
          <a:xfrm>
            <a:off x="5049838" y="4941888"/>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39" name="Text Box 103"/>
          <p:cNvSpPr txBox="1">
            <a:spLocks noChangeArrowheads="1"/>
          </p:cNvSpPr>
          <p:nvPr/>
        </p:nvSpPr>
        <p:spPr bwMode="auto">
          <a:xfrm>
            <a:off x="5343525" y="4941888"/>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40" name="Text Box 104"/>
          <p:cNvSpPr txBox="1">
            <a:spLocks noChangeArrowheads="1"/>
          </p:cNvSpPr>
          <p:nvPr/>
        </p:nvSpPr>
        <p:spPr bwMode="auto">
          <a:xfrm>
            <a:off x="5697538" y="4941888"/>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41" name="Text Box 105"/>
          <p:cNvSpPr txBox="1">
            <a:spLocks noChangeArrowheads="1"/>
          </p:cNvSpPr>
          <p:nvPr/>
        </p:nvSpPr>
        <p:spPr bwMode="auto">
          <a:xfrm>
            <a:off x="5991225" y="4941888"/>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42" name="Text Box 106"/>
          <p:cNvSpPr txBox="1">
            <a:spLocks noChangeArrowheads="1"/>
          </p:cNvSpPr>
          <p:nvPr/>
        </p:nvSpPr>
        <p:spPr bwMode="auto">
          <a:xfrm>
            <a:off x="6345238" y="4941888"/>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43" name="Text Box 107"/>
          <p:cNvSpPr txBox="1">
            <a:spLocks noChangeArrowheads="1"/>
          </p:cNvSpPr>
          <p:nvPr/>
        </p:nvSpPr>
        <p:spPr bwMode="auto">
          <a:xfrm>
            <a:off x="6711950" y="4941888"/>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45" name="Text Box 109"/>
          <p:cNvSpPr txBox="1">
            <a:spLocks noChangeArrowheads="1"/>
          </p:cNvSpPr>
          <p:nvPr/>
        </p:nvSpPr>
        <p:spPr bwMode="auto">
          <a:xfrm>
            <a:off x="5049838" y="5348288"/>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46" name="Text Box 110"/>
          <p:cNvSpPr txBox="1">
            <a:spLocks noChangeArrowheads="1"/>
          </p:cNvSpPr>
          <p:nvPr/>
        </p:nvSpPr>
        <p:spPr bwMode="auto">
          <a:xfrm>
            <a:off x="5343525" y="5348288"/>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47" name="Text Box 111"/>
          <p:cNvSpPr txBox="1">
            <a:spLocks noChangeArrowheads="1"/>
          </p:cNvSpPr>
          <p:nvPr/>
        </p:nvSpPr>
        <p:spPr bwMode="auto">
          <a:xfrm>
            <a:off x="5697538" y="5348288"/>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48" name="Text Box 112"/>
          <p:cNvSpPr txBox="1">
            <a:spLocks noChangeArrowheads="1"/>
          </p:cNvSpPr>
          <p:nvPr/>
        </p:nvSpPr>
        <p:spPr bwMode="auto">
          <a:xfrm>
            <a:off x="5991225" y="5348288"/>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49" name="Text Box 113"/>
          <p:cNvSpPr txBox="1">
            <a:spLocks noChangeArrowheads="1"/>
          </p:cNvSpPr>
          <p:nvPr/>
        </p:nvSpPr>
        <p:spPr bwMode="auto">
          <a:xfrm>
            <a:off x="6345238" y="5348288"/>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50" name="Text Box 114"/>
          <p:cNvSpPr txBox="1">
            <a:spLocks noChangeArrowheads="1"/>
          </p:cNvSpPr>
          <p:nvPr/>
        </p:nvSpPr>
        <p:spPr bwMode="auto">
          <a:xfrm>
            <a:off x="6711950" y="5348288"/>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51" name="Text Box 115"/>
          <p:cNvSpPr txBox="1">
            <a:spLocks noChangeArrowheads="1"/>
          </p:cNvSpPr>
          <p:nvPr/>
        </p:nvSpPr>
        <p:spPr bwMode="auto">
          <a:xfrm>
            <a:off x="5049838" y="5708650"/>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52" name="Text Box 116"/>
          <p:cNvSpPr txBox="1">
            <a:spLocks noChangeArrowheads="1"/>
          </p:cNvSpPr>
          <p:nvPr/>
        </p:nvSpPr>
        <p:spPr bwMode="auto">
          <a:xfrm>
            <a:off x="5343525" y="5708650"/>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53" name="Text Box 117"/>
          <p:cNvSpPr txBox="1">
            <a:spLocks noChangeArrowheads="1"/>
          </p:cNvSpPr>
          <p:nvPr/>
        </p:nvSpPr>
        <p:spPr bwMode="auto">
          <a:xfrm>
            <a:off x="5697538" y="5708650"/>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54" name="Text Box 118"/>
          <p:cNvSpPr txBox="1">
            <a:spLocks noChangeArrowheads="1"/>
          </p:cNvSpPr>
          <p:nvPr/>
        </p:nvSpPr>
        <p:spPr bwMode="auto">
          <a:xfrm>
            <a:off x="5991225" y="5708650"/>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55" name="Text Box 119"/>
          <p:cNvSpPr txBox="1">
            <a:spLocks noChangeArrowheads="1"/>
          </p:cNvSpPr>
          <p:nvPr/>
        </p:nvSpPr>
        <p:spPr bwMode="auto">
          <a:xfrm>
            <a:off x="6345238" y="5708650"/>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56" name="Text Box 120"/>
          <p:cNvSpPr txBox="1">
            <a:spLocks noChangeArrowheads="1"/>
          </p:cNvSpPr>
          <p:nvPr/>
        </p:nvSpPr>
        <p:spPr bwMode="auto">
          <a:xfrm>
            <a:off x="6711950" y="5708650"/>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57" name="Text Box 121"/>
          <p:cNvSpPr txBox="1">
            <a:spLocks noChangeArrowheads="1"/>
          </p:cNvSpPr>
          <p:nvPr/>
        </p:nvSpPr>
        <p:spPr bwMode="auto">
          <a:xfrm>
            <a:off x="5049838" y="6094413"/>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58" name="Text Box 122"/>
          <p:cNvSpPr txBox="1">
            <a:spLocks noChangeArrowheads="1"/>
          </p:cNvSpPr>
          <p:nvPr/>
        </p:nvSpPr>
        <p:spPr bwMode="auto">
          <a:xfrm>
            <a:off x="5343525" y="6094413"/>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59" name="Text Box 123"/>
          <p:cNvSpPr txBox="1">
            <a:spLocks noChangeArrowheads="1"/>
          </p:cNvSpPr>
          <p:nvPr/>
        </p:nvSpPr>
        <p:spPr bwMode="auto">
          <a:xfrm>
            <a:off x="5697538" y="6094413"/>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60" name="Text Box 124"/>
          <p:cNvSpPr txBox="1">
            <a:spLocks noChangeArrowheads="1"/>
          </p:cNvSpPr>
          <p:nvPr/>
        </p:nvSpPr>
        <p:spPr bwMode="auto">
          <a:xfrm>
            <a:off x="5991225" y="6094413"/>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61" name="Text Box 125"/>
          <p:cNvSpPr txBox="1">
            <a:spLocks noChangeArrowheads="1"/>
          </p:cNvSpPr>
          <p:nvPr/>
        </p:nvSpPr>
        <p:spPr bwMode="auto">
          <a:xfrm>
            <a:off x="6345238" y="6094413"/>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62" name="Text Box 126"/>
          <p:cNvSpPr txBox="1">
            <a:spLocks noChangeArrowheads="1"/>
          </p:cNvSpPr>
          <p:nvPr/>
        </p:nvSpPr>
        <p:spPr bwMode="auto">
          <a:xfrm>
            <a:off x="6711950" y="6094413"/>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63" name="Text Box 127"/>
          <p:cNvSpPr txBox="1">
            <a:spLocks noChangeArrowheads="1"/>
          </p:cNvSpPr>
          <p:nvPr/>
        </p:nvSpPr>
        <p:spPr bwMode="auto">
          <a:xfrm>
            <a:off x="5049838" y="6427788"/>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64" name="Text Box 128"/>
          <p:cNvSpPr txBox="1">
            <a:spLocks noChangeArrowheads="1"/>
          </p:cNvSpPr>
          <p:nvPr/>
        </p:nvSpPr>
        <p:spPr bwMode="auto">
          <a:xfrm>
            <a:off x="5343525" y="6427788"/>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65" name="Text Box 129"/>
          <p:cNvSpPr txBox="1">
            <a:spLocks noChangeArrowheads="1"/>
          </p:cNvSpPr>
          <p:nvPr/>
        </p:nvSpPr>
        <p:spPr bwMode="auto">
          <a:xfrm>
            <a:off x="5697538" y="6427788"/>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66" name="Text Box 130"/>
          <p:cNvSpPr txBox="1">
            <a:spLocks noChangeArrowheads="1"/>
          </p:cNvSpPr>
          <p:nvPr/>
        </p:nvSpPr>
        <p:spPr bwMode="auto">
          <a:xfrm>
            <a:off x="5991225" y="6427788"/>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3667" name="Text Box 131"/>
          <p:cNvSpPr txBox="1">
            <a:spLocks noChangeArrowheads="1"/>
          </p:cNvSpPr>
          <p:nvPr/>
        </p:nvSpPr>
        <p:spPr bwMode="auto">
          <a:xfrm>
            <a:off x="6345238" y="6427788"/>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68" name="Text Box 132"/>
          <p:cNvSpPr txBox="1">
            <a:spLocks noChangeArrowheads="1"/>
          </p:cNvSpPr>
          <p:nvPr/>
        </p:nvSpPr>
        <p:spPr bwMode="auto">
          <a:xfrm>
            <a:off x="6711950" y="6427788"/>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3670" name="Text Box 134"/>
          <p:cNvSpPr txBox="1">
            <a:spLocks noChangeArrowheads="1"/>
          </p:cNvSpPr>
          <p:nvPr/>
        </p:nvSpPr>
        <p:spPr bwMode="auto">
          <a:xfrm>
            <a:off x="4500563" y="4602163"/>
            <a:ext cx="404812" cy="2282825"/>
          </a:xfrm>
          <a:prstGeom prst="rect">
            <a:avLst/>
          </a:prstGeom>
          <a:noFill/>
          <a:ln w="25400" algn="ctr">
            <a:noFill/>
            <a:miter lim="800000"/>
            <a:headEnd/>
            <a:tailEnd/>
          </a:ln>
          <a:effectLst/>
        </p:spPr>
        <p:txBody>
          <a:bodyPr wrap="none">
            <a:spAutoFit/>
          </a:bodyPr>
          <a:lstStyle/>
          <a:p>
            <a:r>
              <a:rPr lang="en-US" altLang="zh-CN" sz="2400">
                <a:solidFill>
                  <a:srgbClr val="000066"/>
                </a:solidFill>
              </a:rPr>
              <a:t>A</a:t>
            </a:r>
          </a:p>
          <a:p>
            <a:r>
              <a:rPr lang="en-US" altLang="zh-CN" sz="2400">
                <a:solidFill>
                  <a:srgbClr val="000066"/>
                </a:solidFill>
              </a:rPr>
              <a:t>B</a:t>
            </a:r>
          </a:p>
          <a:p>
            <a:r>
              <a:rPr lang="en-US" altLang="zh-CN" sz="2400">
                <a:solidFill>
                  <a:srgbClr val="000066"/>
                </a:solidFill>
              </a:rPr>
              <a:t>C</a:t>
            </a:r>
          </a:p>
          <a:p>
            <a:r>
              <a:rPr lang="en-US" altLang="zh-CN" sz="2400">
                <a:solidFill>
                  <a:srgbClr val="000066"/>
                </a:solidFill>
              </a:rPr>
              <a:t>D</a:t>
            </a:r>
          </a:p>
          <a:p>
            <a:r>
              <a:rPr lang="en-US" altLang="zh-CN" sz="2400">
                <a:solidFill>
                  <a:srgbClr val="000066"/>
                </a:solidFill>
              </a:rPr>
              <a:t>E</a:t>
            </a:r>
          </a:p>
          <a:p>
            <a:r>
              <a:rPr lang="en-US" altLang="zh-CN" sz="2400">
                <a:solidFill>
                  <a:srgbClr val="000066"/>
                </a:solidFill>
              </a:rPr>
              <a:t>F</a:t>
            </a:r>
          </a:p>
        </p:txBody>
      </p:sp>
      <p:sp>
        <p:nvSpPr>
          <p:cNvPr id="193671" name="Text Box 135"/>
          <p:cNvSpPr txBox="1">
            <a:spLocks noChangeArrowheads="1"/>
          </p:cNvSpPr>
          <p:nvPr/>
        </p:nvSpPr>
        <p:spPr bwMode="auto">
          <a:xfrm>
            <a:off x="4957763" y="4168775"/>
            <a:ext cx="21288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  B C D  E  F</a:t>
            </a:r>
          </a:p>
        </p:txBody>
      </p:sp>
      <p:sp>
        <p:nvSpPr>
          <p:cNvPr id="193672" name="Text Box 136"/>
          <p:cNvSpPr txBox="1">
            <a:spLocks noChangeArrowheads="1"/>
          </p:cNvSpPr>
          <p:nvPr/>
        </p:nvSpPr>
        <p:spPr bwMode="auto">
          <a:xfrm>
            <a:off x="1908175" y="4340225"/>
            <a:ext cx="1103313" cy="457200"/>
          </a:xfrm>
          <a:prstGeom prst="rect">
            <a:avLst/>
          </a:prstGeom>
          <a:noFill/>
          <a:ln w="25400" algn="ctr">
            <a:noFill/>
            <a:miter lim="800000"/>
            <a:headEnd/>
            <a:tailEnd/>
          </a:ln>
          <a:effectLst/>
        </p:spPr>
        <p:txBody>
          <a:bodyPr wrap="none">
            <a:spAutoFit/>
          </a:bodyPr>
          <a:lstStyle/>
          <a:p>
            <a:r>
              <a:rPr lang="zh-CN" altLang="en-US" sz="2400">
                <a:solidFill>
                  <a:schemeClr val="tx1"/>
                </a:solidFill>
              </a:rPr>
              <a:t>无向图</a:t>
            </a:r>
          </a:p>
        </p:txBody>
      </p:sp>
      <p:sp>
        <p:nvSpPr>
          <p:cNvPr id="193673" name="Text Box 137"/>
          <p:cNvSpPr txBox="1">
            <a:spLocks noChangeArrowheads="1"/>
          </p:cNvSpPr>
          <p:nvPr/>
        </p:nvSpPr>
        <p:spPr bwMode="auto">
          <a:xfrm>
            <a:off x="7321550" y="4829175"/>
            <a:ext cx="490538" cy="1552575"/>
          </a:xfrm>
          <a:prstGeom prst="rect">
            <a:avLst/>
          </a:prstGeom>
          <a:noFill/>
          <a:ln w="25400" algn="ctr">
            <a:noFill/>
            <a:miter lim="800000"/>
            <a:headEnd/>
            <a:tailEnd/>
          </a:ln>
          <a:effectLst/>
        </p:spPr>
        <p:txBody>
          <a:bodyPr wrap="none">
            <a:spAutoFit/>
          </a:bodyPr>
          <a:lstStyle/>
          <a:p>
            <a:r>
              <a:rPr lang="zh-CN" altLang="en-US" sz="2400"/>
              <a:t>对</a:t>
            </a:r>
          </a:p>
          <a:p>
            <a:r>
              <a:rPr lang="zh-CN" altLang="en-US" sz="2400"/>
              <a:t>称</a:t>
            </a:r>
          </a:p>
          <a:p>
            <a:r>
              <a:rPr lang="zh-CN" altLang="en-US" sz="2400"/>
              <a:t>矩</a:t>
            </a:r>
          </a:p>
          <a:p>
            <a:r>
              <a:rPr lang="zh-CN" altLang="en-US" sz="2400"/>
              <a:t>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50"/>
                                        </p:tgtEl>
                                        <p:attrNameLst>
                                          <p:attrName>style.visibility</p:attrName>
                                        </p:attrNameLst>
                                      </p:cBhvr>
                                      <p:to>
                                        <p:strVal val="visible"/>
                                      </p:to>
                                    </p:set>
                                    <p:animEffect transition="in" filter="wipe(left)">
                                      <p:cBhvr>
                                        <p:cTn id="7" dur="500"/>
                                        <p:tgtEl>
                                          <p:spTgt spid="1935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3555"/>
                                        </p:tgtEl>
                                        <p:attrNameLst>
                                          <p:attrName>style.visibility</p:attrName>
                                        </p:attrNameLst>
                                      </p:cBhvr>
                                      <p:to>
                                        <p:strVal val="visible"/>
                                      </p:to>
                                    </p:set>
                                    <p:animEffect transition="in" filter="wipe(up)">
                                      <p:cBhvr>
                                        <p:cTn id="12" dur="500"/>
                                        <p:tgtEl>
                                          <p:spTgt spid="19355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93551"/>
                                        </p:tgtEl>
                                        <p:attrNameLst>
                                          <p:attrName>style.visibility</p:attrName>
                                        </p:attrNameLst>
                                      </p:cBhvr>
                                      <p:to>
                                        <p:strVal val="visible"/>
                                      </p:to>
                                    </p:set>
                                    <p:animEffect transition="in" filter="wipe(left)">
                                      <p:cBhvr>
                                        <p:cTn id="16" dur="500"/>
                                        <p:tgtEl>
                                          <p:spTgt spid="19355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3552"/>
                                        </p:tgtEl>
                                        <p:attrNameLst>
                                          <p:attrName>style.visibility</p:attrName>
                                        </p:attrNameLst>
                                      </p:cBhvr>
                                      <p:to>
                                        <p:strVal val="visible"/>
                                      </p:to>
                                    </p:set>
                                    <p:animEffect transition="in" filter="wipe(left)">
                                      <p:cBhvr>
                                        <p:cTn id="21" dur="500"/>
                                        <p:tgtEl>
                                          <p:spTgt spid="1935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3553"/>
                                        </p:tgtEl>
                                        <p:attrNameLst>
                                          <p:attrName>style.visibility</p:attrName>
                                        </p:attrNameLst>
                                      </p:cBhvr>
                                      <p:to>
                                        <p:strVal val="visible"/>
                                      </p:to>
                                    </p:set>
                                    <p:animEffect transition="in" filter="wipe(left)">
                                      <p:cBhvr>
                                        <p:cTn id="26" dur="500"/>
                                        <p:tgtEl>
                                          <p:spTgt spid="1935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3554"/>
                                        </p:tgtEl>
                                        <p:attrNameLst>
                                          <p:attrName>style.visibility</p:attrName>
                                        </p:attrNameLst>
                                      </p:cBhvr>
                                      <p:to>
                                        <p:strVal val="visible"/>
                                      </p:to>
                                    </p:set>
                                    <p:animEffect transition="in" filter="wipe(left)">
                                      <p:cBhvr>
                                        <p:cTn id="31" dur="500"/>
                                        <p:tgtEl>
                                          <p:spTgt spid="19355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3557"/>
                                        </p:tgtEl>
                                        <p:attrNameLst>
                                          <p:attrName>style.visibility</p:attrName>
                                        </p:attrNameLst>
                                      </p:cBhvr>
                                      <p:to>
                                        <p:strVal val="visible"/>
                                      </p:to>
                                    </p:set>
                                    <p:animEffect transition="in" filter="wipe(left)">
                                      <p:cBhvr>
                                        <p:cTn id="36" dur="500"/>
                                        <p:tgtEl>
                                          <p:spTgt spid="193557"/>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93556"/>
                                        </p:tgtEl>
                                        <p:attrNameLst>
                                          <p:attrName>style.visibility</p:attrName>
                                        </p:attrNameLst>
                                      </p:cBhvr>
                                      <p:to>
                                        <p:strVal val="visible"/>
                                      </p:to>
                                    </p:set>
                                    <p:animEffect transition="in" filter="wipe(left)">
                                      <p:cBhvr>
                                        <p:cTn id="40" dur="500"/>
                                        <p:tgtEl>
                                          <p:spTgt spid="1935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93564"/>
                                        </p:tgtEl>
                                        <p:attrNameLst>
                                          <p:attrName>style.visibility</p:attrName>
                                        </p:attrNameLst>
                                      </p:cBhvr>
                                      <p:to>
                                        <p:strVal val="visible"/>
                                      </p:to>
                                    </p:set>
                                    <p:animEffect transition="in" filter="wipe(up)">
                                      <p:cBhvr>
                                        <p:cTn id="45" dur="500"/>
                                        <p:tgtEl>
                                          <p:spTgt spid="19356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93672"/>
                                        </p:tgtEl>
                                        <p:attrNameLst>
                                          <p:attrName>style.visibility</p:attrName>
                                        </p:attrNameLst>
                                      </p:cBhvr>
                                      <p:to>
                                        <p:strVal val="visible"/>
                                      </p:to>
                                    </p:set>
                                    <p:animEffect transition="in" filter="wipe(left)">
                                      <p:cBhvr>
                                        <p:cTn id="50" dur="500"/>
                                        <p:tgtEl>
                                          <p:spTgt spid="193672"/>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193565"/>
                                        </p:tgtEl>
                                        <p:attrNameLst>
                                          <p:attrName>style.visibility</p:attrName>
                                        </p:attrNameLst>
                                      </p:cBhvr>
                                      <p:to>
                                        <p:strVal val="visible"/>
                                      </p:to>
                                    </p:set>
                                    <p:animEffect transition="in" filter="wipe(up)">
                                      <p:cBhvr>
                                        <p:cTn id="54" dur="500"/>
                                        <p:tgtEl>
                                          <p:spTgt spid="19356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93631"/>
                                        </p:tgtEl>
                                        <p:attrNameLst>
                                          <p:attrName>style.visibility</p:attrName>
                                        </p:attrNameLst>
                                      </p:cBhvr>
                                      <p:to>
                                        <p:strVal val="visible"/>
                                      </p:to>
                                    </p:set>
                                    <p:animEffect transition="in" filter="wipe(up)">
                                      <p:cBhvr>
                                        <p:cTn id="59" dur="500"/>
                                        <p:tgtEl>
                                          <p:spTgt spid="1936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93670"/>
                                        </p:tgtEl>
                                        <p:attrNameLst>
                                          <p:attrName>style.visibility</p:attrName>
                                        </p:attrNameLst>
                                      </p:cBhvr>
                                      <p:to>
                                        <p:strVal val="visible"/>
                                      </p:to>
                                    </p:set>
                                    <p:animEffect transition="in" filter="wipe(up)">
                                      <p:cBhvr>
                                        <p:cTn id="64" dur="500"/>
                                        <p:tgtEl>
                                          <p:spTgt spid="193670"/>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93671"/>
                                        </p:tgtEl>
                                        <p:attrNameLst>
                                          <p:attrName>style.visibility</p:attrName>
                                        </p:attrNameLst>
                                      </p:cBhvr>
                                      <p:to>
                                        <p:strVal val="visible"/>
                                      </p:to>
                                    </p:set>
                                    <p:animEffect transition="in" filter="wipe(left)">
                                      <p:cBhvr>
                                        <p:cTn id="68" dur="500"/>
                                        <p:tgtEl>
                                          <p:spTgt spid="19367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93633"/>
                                        </p:tgtEl>
                                        <p:attrNameLst>
                                          <p:attrName>style.visibility</p:attrName>
                                        </p:attrNameLst>
                                      </p:cBhvr>
                                      <p:to>
                                        <p:strVal val="visible"/>
                                      </p:to>
                                    </p:set>
                                    <p:animEffect transition="in" filter="wipe(left)">
                                      <p:cBhvr>
                                        <p:cTn id="73" dur="500"/>
                                        <p:tgtEl>
                                          <p:spTgt spid="19363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93636"/>
                                        </p:tgtEl>
                                        <p:attrNameLst>
                                          <p:attrName>style.visibility</p:attrName>
                                        </p:attrNameLst>
                                      </p:cBhvr>
                                      <p:to>
                                        <p:strVal val="visible"/>
                                      </p:to>
                                    </p:set>
                                    <p:animEffect transition="in" filter="wipe(left)">
                                      <p:cBhvr>
                                        <p:cTn id="78" dur="500"/>
                                        <p:tgtEl>
                                          <p:spTgt spid="19363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93632"/>
                                        </p:tgtEl>
                                        <p:attrNameLst>
                                          <p:attrName>style.visibility</p:attrName>
                                        </p:attrNameLst>
                                      </p:cBhvr>
                                      <p:to>
                                        <p:strVal val="visible"/>
                                      </p:to>
                                    </p:set>
                                    <p:animEffect transition="in" filter="wipe(left)">
                                      <p:cBhvr>
                                        <p:cTn id="83" dur="500"/>
                                        <p:tgtEl>
                                          <p:spTgt spid="193632"/>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93634"/>
                                        </p:tgtEl>
                                        <p:attrNameLst>
                                          <p:attrName>style.visibility</p:attrName>
                                        </p:attrNameLst>
                                      </p:cBhvr>
                                      <p:to>
                                        <p:strVal val="visible"/>
                                      </p:to>
                                    </p:set>
                                    <p:animEffect transition="in" filter="wipe(left)">
                                      <p:cBhvr>
                                        <p:cTn id="87" dur="500"/>
                                        <p:tgtEl>
                                          <p:spTgt spid="193634"/>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193635"/>
                                        </p:tgtEl>
                                        <p:attrNameLst>
                                          <p:attrName>style.visibility</p:attrName>
                                        </p:attrNameLst>
                                      </p:cBhvr>
                                      <p:to>
                                        <p:strVal val="visible"/>
                                      </p:to>
                                    </p:set>
                                    <p:animEffect transition="in" filter="wipe(left)">
                                      <p:cBhvr>
                                        <p:cTn id="91" dur="500"/>
                                        <p:tgtEl>
                                          <p:spTgt spid="193635"/>
                                        </p:tgtEl>
                                      </p:cBhvr>
                                    </p:animEffect>
                                  </p:childTnLst>
                                </p:cTn>
                              </p:par>
                            </p:childTnLst>
                          </p:cTn>
                        </p:par>
                        <p:par>
                          <p:cTn id="92" fill="hold">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193637"/>
                                        </p:tgtEl>
                                        <p:attrNameLst>
                                          <p:attrName>style.visibility</p:attrName>
                                        </p:attrNameLst>
                                      </p:cBhvr>
                                      <p:to>
                                        <p:strVal val="visible"/>
                                      </p:to>
                                    </p:set>
                                    <p:animEffect transition="in" filter="wipe(left)">
                                      <p:cBhvr>
                                        <p:cTn id="95" dur="500"/>
                                        <p:tgtEl>
                                          <p:spTgt spid="19363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93638"/>
                                        </p:tgtEl>
                                        <p:attrNameLst>
                                          <p:attrName>style.visibility</p:attrName>
                                        </p:attrNameLst>
                                      </p:cBhvr>
                                      <p:to>
                                        <p:strVal val="visible"/>
                                      </p:to>
                                    </p:set>
                                    <p:animEffect transition="in" filter="wipe(left)">
                                      <p:cBhvr>
                                        <p:cTn id="100" dur="500"/>
                                        <p:tgtEl>
                                          <p:spTgt spid="193638"/>
                                        </p:tgtEl>
                                      </p:cBhvr>
                                    </p:animEffect>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193642"/>
                                        </p:tgtEl>
                                        <p:attrNameLst>
                                          <p:attrName>style.visibility</p:attrName>
                                        </p:attrNameLst>
                                      </p:cBhvr>
                                      <p:to>
                                        <p:strVal val="visible"/>
                                      </p:to>
                                    </p:set>
                                    <p:animEffect transition="in" filter="wipe(left)">
                                      <p:cBhvr>
                                        <p:cTn id="104" dur="500"/>
                                        <p:tgtEl>
                                          <p:spTgt spid="193642"/>
                                        </p:tgtEl>
                                      </p:cBhvr>
                                    </p:animEffect>
                                  </p:childTnLst>
                                </p:cTn>
                              </p:par>
                            </p:childTnLst>
                          </p:cTn>
                        </p:par>
                        <p:par>
                          <p:cTn id="105" fill="hold">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193643"/>
                                        </p:tgtEl>
                                        <p:attrNameLst>
                                          <p:attrName>style.visibility</p:attrName>
                                        </p:attrNameLst>
                                      </p:cBhvr>
                                      <p:to>
                                        <p:strVal val="visible"/>
                                      </p:to>
                                    </p:set>
                                    <p:animEffect transition="in" filter="wipe(left)">
                                      <p:cBhvr>
                                        <p:cTn id="108" dur="500"/>
                                        <p:tgtEl>
                                          <p:spTgt spid="19364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93639"/>
                                        </p:tgtEl>
                                        <p:attrNameLst>
                                          <p:attrName>style.visibility</p:attrName>
                                        </p:attrNameLst>
                                      </p:cBhvr>
                                      <p:to>
                                        <p:strVal val="visible"/>
                                      </p:to>
                                    </p:set>
                                    <p:animEffect transition="in" filter="wipe(left)">
                                      <p:cBhvr>
                                        <p:cTn id="113" dur="500"/>
                                        <p:tgtEl>
                                          <p:spTgt spid="193639"/>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193640"/>
                                        </p:tgtEl>
                                        <p:attrNameLst>
                                          <p:attrName>style.visibility</p:attrName>
                                        </p:attrNameLst>
                                      </p:cBhvr>
                                      <p:to>
                                        <p:strVal val="visible"/>
                                      </p:to>
                                    </p:set>
                                    <p:animEffect transition="in" filter="wipe(left)">
                                      <p:cBhvr>
                                        <p:cTn id="117" dur="500"/>
                                        <p:tgtEl>
                                          <p:spTgt spid="193640"/>
                                        </p:tgtEl>
                                      </p:cBhvr>
                                    </p:animEffect>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193641"/>
                                        </p:tgtEl>
                                        <p:attrNameLst>
                                          <p:attrName>style.visibility</p:attrName>
                                        </p:attrNameLst>
                                      </p:cBhvr>
                                      <p:to>
                                        <p:strVal val="visible"/>
                                      </p:to>
                                    </p:set>
                                    <p:animEffect transition="in" filter="wipe(left)">
                                      <p:cBhvr>
                                        <p:cTn id="121" dur="500"/>
                                        <p:tgtEl>
                                          <p:spTgt spid="19364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93648"/>
                                        </p:tgtEl>
                                        <p:attrNameLst>
                                          <p:attrName>style.visibility</p:attrName>
                                        </p:attrNameLst>
                                      </p:cBhvr>
                                      <p:to>
                                        <p:strVal val="visible"/>
                                      </p:to>
                                    </p:set>
                                    <p:animEffect transition="in" filter="wipe(left)">
                                      <p:cBhvr>
                                        <p:cTn id="126" dur="500"/>
                                        <p:tgtEl>
                                          <p:spTgt spid="193648"/>
                                        </p:tgtEl>
                                      </p:cBhvr>
                                    </p:animEffec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193650"/>
                                        </p:tgtEl>
                                        <p:attrNameLst>
                                          <p:attrName>style.visibility</p:attrName>
                                        </p:attrNameLst>
                                      </p:cBhvr>
                                      <p:to>
                                        <p:strVal val="visible"/>
                                      </p:to>
                                    </p:set>
                                    <p:animEffect transition="in" filter="wipe(left)">
                                      <p:cBhvr>
                                        <p:cTn id="130" dur="500"/>
                                        <p:tgtEl>
                                          <p:spTgt spid="19365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93645"/>
                                        </p:tgtEl>
                                        <p:attrNameLst>
                                          <p:attrName>style.visibility</p:attrName>
                                        </p:attrNameLst>
                                      </p:cBhvr>
                                      <p:to>
                                        <p:strVal val="visible"/>
                                      </p:to>
                                    </p:set>
                                    <p:animEffect transition="in" filter="wipe(left)">
                                      <p:cBhvr>
                                        <p:cTn id="135" dur="500"/>
                                        <p:tgtEl>
                                          <p:spTgt spid="193645"/>
                                        </p:tgtEl>
                                      </p:cBhvr>
                                    </p:animEffect>
                                  </p:childTnLst>
                                </p:cTn>
                              </p:par>
                            </p:childTnLst>
                          </p:cTn>
                        </p:par>
                        <p:par>
                          <p:cTn id="136" fill="hold">
                            <p:stCondLst>
                              <p:cond delay="500"/>
                            </p:stCondLst>
                            <p:childTnLst>
                              <p:par>
                                <p:cTn id="137" presetID="22" presetClass="entr" presetSubtype="8" fill="hold" grpId="0" nodeType="afterEffect">
                                  <p:stCondLst>
                                    <p:cond delay="0"/>
                                  </p:stCondLst>
                                  <p:childTnLst>
                                    <p:set>
                                      <p:cBhvr>
                                        <p:cTn id="138" dur="1" fill="hold">
                                          <p:stCondLst>
                                            <p:cond delay="0"/>
                                          </p:stCondLst>
                                        </p:cTn>
                                        <p:tgtEl>
                                          <p:spTgt spid="193646"/>
                                        </p:tgtEl>
                                        <p:attrNameLst>
                                          <p:attrName>style.visibility</p:attrName>
                                        </p:attrNameLst>
                                      </p:cBhvr>
                                      <p:to>
                                        <p:strVal val="visible"/>
                                      </p:to>
                                    </p:set>
                                    <p:animEffect transition="in" filter="wipe(left)">
                                      <p:cBhvr>
                                        <p:cTn id="139" dur="500"/>
                                        <p:tgtEl>
                                          <p:spTgt spid="193646"/>
                                        </p:tgtEl>
                                      </p:cBhvr>
                                    </p:animEffect>
                                  </p:childTnLst>
                                </p:cTn>
                              </p:par>
                            </p:childTnLst>
                          </p:cTn>
                        </p:par>
                        <p:par>
                          <p:cTn id="140" fill="hold">
                            <p:stCondLst>
                              <p:cond delay="1000"/>
                            </p:stCondLst>
                            <p:childTnLst>
                              <p:par>
                                <p:cTn id="141" presetID="22" presetClass="entr" presetSubtype="8" fill="hold" grpId="0" nodeType="afterEffect">
                                  <p:stCondLst>
                                    <p:cond delay="0"/>
                                  </p:stCondLst>
                                  <p:childTnLst>
                                    <p:set>
                                      <p:cBhvr>
                                        <p:cTn id="142" dur="1" fill="hold">
                                          <p:stCondLst>
                                            <p:cond delay="0"/>
                                          </p:stCondLst>
                                        </p:cTn>
                                        <p:tgtEl>
                                          <p:spTgt spid="193647"/>
                                        </p:tgtEl>
                                        <p:attrNameLst>
                                          <p:attrName>style.visibility</p:attrName>
                                        </p:attrNameLst>
                                      </p:cBhvr>
                                      <p:to>
                                        <p:strVal val="visible"/>
                                      </p:to>
                                    </p:set>
                                    <p:animEffect transition="in" filter="wipe(left)">
                                      <p:cBhvr>
                                        <p:cTn id="143" dur="500"/>
                                        <p:tgtEl>
                                          <p:spTgt spid="193647"/>
                                        </p:tgtEl>
                                      </p:cBhvr>
                                    </p:animEffect>
                                  </p:childTnLst>
                                </p:cTn>
                              </p:par>
                            </p:childTnLst>
                          </p:cTn>
                        </p:par>
                        <p:par>
                          <p:cTn id="144" fill="hold">
                            <p:stCondLst>
                              <p:cond delay="1500"/>
                            </p:stCondLst>
                            <p:childTnLst>
                              <p:par>
                                <p:cTn id="145" presetID="22" presetClass="entr" presetSubtype="8" fill="hold" grpId="0" nodeType="afterEffect">
                                  <p:stCondLst>
                                    <p:cond delay="0"/>
                                  </p:stCondLst>
                                  <p:childTnLst>
                                    <p:set>
                                      <p:cBhvr>
                                        <p:cTn id="146" dur="1" fill="hold">
                                          <p:stCondLst>
                                            <p:cond delay="0"/>
                                          </p:stCondLst>
                                        </p:cTn>
                                        <p:tgtEl>
                                          <p:spTgt spid="193649"/>
                                        </p:tgtEl>
                                        <p:attrNameLst>
                                          <p:attrName>style.visibility</p:attrName>
                                        </p:attrNameLst>
                                      </p:cBhvr>
                                      <p:to>
                                        <p:strVal val="visible"/>
                                      </p:to>
                                    </p:set>
                                    <p:animEffect transition="in" filter="wipe(left)">
                                      <p:cBhvr>
                                        <p:cTn id="147" dur="500"/>
                                        <p:tgtEl>
                                          <p:spTgt spid="193649"/>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93653"/>
                                        </p:tgtEl>
                                        <p:attrNameLst>
                                          <p:attrName>style.visibility</p:attrName>
                                        </p:attrNameLst>
                                      </p:cBhvr>
                                      <p:to>
                                        <p:strVal val="visible"/>
                                      </p:to>
                                    </p:set>
                                    <p:animEffect transition="in" filter="wipe(left)">
                                      <p:cBhvr>
                                        <p:cTn id="152" dur="500"/>
                                        <p:tgtEl>
                                          <p:spTgt spid="193653"/>
                                        </p:tgtEl>
                                      </p:cBhvr>
                                    </p:animEffect>
                                  </p:childTnLst>
                                </p:cTn>
                              </p:par>
                            </p:childTnLst>
                          </p:cTn>
                        </p:par>
                        <p:par>
                          <p:cTn id="153" fill="hold">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193656"/>
                                        </p:tgtEl>
                                        <p:attrNameLst>
                                          <p:attrName>style.visibility</p:attrName>
                                        </p:attrNameLst>
                                      </p:cBhvr>
                                      <p:to>
                                        <p:strVal val="visible"/>
                                      </p:to>
                                    </p:set>
                                    <p:animEffect transition="in" filter="wipe(left)">
                                      <p:cBhvr>
                                        <p:cTn id="156" dur="500"/>
                                        <p:tgtEl>
                                          <p:spTgt spid="193656"/>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193651"/>
                                        </p:tgtEl>
                                        <p:attrNameLst>
                                          <p:attrName>style.visibility</p:attrName>
                                        </p:attrNameLst>
                                      </p:cBhvr>
                                      <p:to>
                                        <p:strVal val="visible"/>
                                      </p:to>
                                    </p:set>
                                    <p:animEffect transition="in" filter="wipe(left)">
                                      <p:cBhvr>
                                        <p:cTn id="161" dur="500"/>
                                        <p:tgtEl>
                                          <p:spTgt spid="193651"/>
                                        </p:tgtEl>
                                      </p:cBhvr>
                                    </p:animEffect>
                                  </p:childTnLst>
                                </p:cTn>
                              </p:par>
                            </p:childTnLst>
                          </p:cTn>
                        </p:par>
                        <p:par>
                          <p:cTn id="162" fill="hold">
                            <p:stCondLst>
                              <p:cond delay="500"/>
                            </p:stCondLst>
                            <p:childTnLst>
                              <p:par>
                                <p:cTn id="163" presetID="22" presetClass="entr" presetSubtype="8" fill="hold" grpId="0" nodeType="afterEffect">
                                  <p:stCondLst>
                                    <p:cond delay="0"/>
                                  </p:stCondLst>
                                  <p:childTnLst>
                                    <p:set>
                                      <p:cBhvr>
                                        <p:cTn id="164" dur="1" fill="hold">
                                          <p:stCondLst>
                                            <p:cond delay="0"/>
                                          </p:stCondLst>
                                        </p:cTn>
                                        <p:tgtEl>
                                          <p:spTgt spid="193652"/>
                                        </p:tgtEl>
                                        <p:attrNameLst>
                                          <p:attrName>style.visibility</p:attrName>
                                        </p:attrNameLst>
                                      </p:cBhvr>
                                      <p:to>
                                        <p:strVal val="visible"/>
                                      </p:to>
                                    </p:set>
                                    <p:animEffect transition="in" filter="wipe(left)">
                                      <p:cBhvr>
                                        <p:cTn id="165" dur="500"/>
                                        <p:tgtEl>
                                          <p:spTgt spid="193652"/>
                                        </p:tgtEl>
                                      </p:cBhvr>
                                    </p:animEffect>
                                  </p:childTnLst>
                                </p:cTn>
                              </p:par>
                            </p:childTnLst>
                          </p:cTn>
                        </p:par>
                        <p:par>
                          <p:cTn id="166" fill="hold">
                            <p:stCondLst>
                              <p:cond delay="1000"/>
                            </p:stCondLst>
                            <p:childTnLst>
                              <p:par>
                                <p:cTn id="167" presetID="22" presetClass="entr" presetSubtype="8" fill="hold" grpId="0" nodeType="afterEffect">
                                  <p:stCondLst>
                                    <p:cond delay="0"/>
                                  </p:stCondLst>
                                  <p:childTnLst>
                                    <p:set>
                                      <p:cBhvr>
                                        <p:cTn id="168" dur="1" fill="hold">
                                          <p:stCondLst>
                                            <p:cond delay="0"/>
                                          </p:stCondLst>
                                        </p:cTn>
                                        <p:tgtEl>
                                          <p:spTgt spid="193654"/>
                                        </p:tgtEl>
                                        <p:attrNameLst>
                                          <p:attrName>style.visibility</p:attrName>
                                        </p:attrNameLst>
                                      </p:cBhvr>
                                      <p:to>
                                        <p:strVal val="visible"/>
                                      </p:to>
                                    </p:set>
                                    <p:animEffect transition="in" filter="wipe(left)">
                                      <p:cBhvr>
                                        <p:cTn id="169" dur="500"/>
                                        <p:tgtEl>
                                          <p:spTgt spid="193654"/>
                                        </p:tgtEl>
                                      </p:cBhvr>
                                    </p:animEffect>
                                  </p:childTnLst>
                                </p:cTn>
                              </p:par>
                            </p:childTnLst>
                          </p:cTn>
                        </p:par>
                        <p:par>
                          <p:cTn id="170" fill="hold">
                            <p:stCondLst>
                              <p:cond delay="1500"/>
                            </p:stCondLst>
                            <p:childTnLst>
                              <p:par>
                                <p:cTn id="171" presetID="22" presetClass="entr" presetSubtype="8" fill="hold" grpId="0" nodeType="afterEffect">
                                  <p:stCondLst>
                                    <p:cond delay="0"/>
                                  </p:stCondLst>
                                  <p:childTnLst>
                                    <p:set>
                                      <p:cBhvr>
                                        <p:cTn id="172" dur="1" fill="hold">
                                          <p:stCondLst>
                                            <p:cond delay="0"/>
                                          </p:stCondLst>
                                        </p:cTn>
                                        <p:tgtEl>
                                          <p:spTgt spid="193655"/>
                                        </p:tgtEl>
                                        <p:attrNameLst>
                                          <p:attrName>style.visibility</p:attrName>
                                        </p:attrNameLst>
                                      </p:cBhvr>
                                      <p:to>
                                        <p:strVal val="visible"/>
                                      </p:to>
                                    </p:set>
                                    <p:animEffect transition="in" filter="wipe(left)">
                                      <p:cBhvr>
                                        <p:cTn id="173" dur="500"/>
                                        <p:tgtEl>
                                          <p:spTgt spid="1936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93657"/>
                                        </p:tgtEl>
                                        <p:attrNameLst>
                                          <p:attrName>style.visibility</p:attrName>
                                        </p:attrNameLst>
                                      </p:cBhvr>
                                      <p:to>
                                        <p:strVal val="visible"/>
                                      </p:to>
                                    </p:set>
                                    <p:animEffect transition="in" filter="wipe(left)">
                                      <p:cBhvr>
                                        <p:cTn id="178" dur="500"/>
                                        <p:tgtEl>
                                          <p:spTgt spid="193657"/>
                                        </p:tgtEl>
                                      </p:cBhvr>
                                    </p:animEffect>
                                  </p:childTnLst>
                                </p:cTn>
                              </p:par>
                            </p:childTnLst>
                          </p:cTn>
                        </p:par>
                        <p:par>
                          <p:cTn id="179" fill="hold">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193658"/>
                                        </p:tgtEl>
                                        <p:attrNameLst>
                                          <p:attrName>style.visibility</p:attrName>
                                        </p:attrNameLst>
                                      </p:cBhvr>
                                      <p:to>
                                        <p:strVal val="visible"/>
                                      </p:to>
                                    </p:set>
                                    <p:animEffect transition="in" filter="wipe(left)">
                                      <p:cBhvr>
                                        <p:cTn id="182" dur="500"/>
                                        <p:tgtEl>
                                          <p:spTgt spid="193658"/>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193659"/>
                                        </p:tgtEl>
                                        <p:attrNameLst>
                                          <p:attrName>style.visibility</p:attrName>
                                        </p:attrNameLst>
                                      </p:cBhvr>
                                      <p:to>
                                        <p:strVal val="visible"/>
                                      </p:to>
                                    </p:set>
                                    <p:animEffect transition="in" filter="wipe(left)">
                                      <p:cBhvr>
                                        <p:cTn id="187" dur="500"/>
                                        <p:tgtEl>
                                          <p:spTgt spid="193659"/>
                                        </p:tgtEl>
                                      </p:cBhvr>
                                    </p:animEffect>
                                  </p:childTnLst>
                                </p:cTn>
                              </p:par>
                            </p:childTnLst>
                          </p:cTn>
                        </p:par>
                        <p:par>
                          <p:cTn id="188" fill="hold">
                            <p:stCondLst>
                              <p:cond delay="500"/>
                            </p:stCondLst>
                            <p:childTnLst>
                              <p:par>
                                <p:cTn id="189" presetID="22" presetClass="entr" presetSubtype="8" fill="hold" grpId="0" nodeType="afterEffect">
                                  <p:stCondLst>
                                    <p:cond delay="0"/>
                                  </p:stCondLst>
                                  <p:childTnLst>
                                    <p:set>
                                      <p:cBhvr>
                                        <p:cTn id="190" dur="1" fill="hold">
                                          <p:stCondLst>
                                            <p:cond delay="0"/>
                                          </p:stCondLst>
                                        </p:cTn>
                                        <p:tgtEl>
                                          <p:spTgt spid="193660"/>
                                        </p:tgtEl>
                                        <p:attrNameLst>
                                          <p:attrName>style.visibility</p:attrName>
                                        </p:attrNameLst>
                                      </p:cBhvr>
                                      <p:to>
                                        <p:strVal val="visible"/>
                                      </p:to>
                                    </p:set>
                                    <p:animEffect transition="in" filter="wipe(left)">
                                      <p:cBhvr>
                                        <p:cTn id="191" dur="500"/>
                                        <p:tgtEl>
                                          <p:spTgt spid="193660"/>
                                        </p:tgtEl>
                                      </p:cBhvr>
                                    </p:animEffect>
                                  </p:childTnLst>
                                </p:cTn>
                              </p:par>
                            </p:childTnLst>
                          </p:cTn>
                        </p:par>
                        <p:par>
                          <p:cTn id="192" fill="hold">
                            <p:stCondLst>
                              <p:cond delay="1000"/>
                            </p:stCondLst>
                            <p:childTnLst>
                              <p:par>
                                <p:cTn id="193" presetID="22" presetClass="entr" presetSubtype="8" fill="hold" grpId="0" nodeType="afterEffect">
                                  <p:stCondLst>
                                    <p:cond delay="0"/>
                                  </p:stCondLst>
                                  <p:childTnLst>
                                    <p:set>
                                      <p:cBhvr>
                                        <p:cTn id="194" dur="1" fill="hold">
                                          <p:stCondLst>
                                            <p:cond delay="0"/>
                                          </p:stCondLst>
                                        </p:cTn>
                                        <p:tgtEl>
                                          <p:spTgt spid="193661"/>
                                        </p:tgtEl>
                                        <p:attrNameLst>
                                          <p:attrName>style.visibility</p:attrName>
                                        </p:attrNameLst>
                                      </p:cBhvr>
                                      <p:to>
                                        <p:strVal val="visible"/>
                                      </p:to>
                                    </p:set>
                                    <p:animEffect transition="in" filter="wipe(left)">
                                      <p:cBhvr>
                                        <p:cTn id="195" dur="500"/>
                                        <p:tgtEl>
                                          <p:spTgt spid="193661"/>
                                        </p:tgtEl>
                                      </p:cBhvr>
                                    </p:animEffect>
                                  </p:childTnLst>
                                </p:cTn>
                              </p:par>
                            </p:childTnLst>
                          </p:cTn>
                        </p:par>
                        <p:par>
                          <p:cTn id="196" fill="hold">
                            <p:stCondLst>
                              <p:cond delay="1500"/>
                            </p:stCondLst>
                            <p:childTnLst>
                              <p:par>
                                <p:cTn id="197" presetID="22" presetClass="entr" presetSubtype="8" fill="hold" grpId="0" nodeType="afterEffect">
                                  <p:stCondLst>
                                    <p:cond delay="0"/>
                                  </p:stCondLst>
                                  <p:childTnLst>
                                    <p:set>
                                      <p:cBhvr>
                                        <p:cTn id="198" dur="1" fill="hold">
                                          <p:stCondLst>
                                            <p:cond delay="0"/>
                                          </p:stCondLst>
                                        </p:cTn>
                                        <p:tgtEl>
                                          <p:spTgt spid="193662"/>
                                        </p:tgtEl>
                                        <p:attrNameLst>
                                          <p:attrName>style.visibility</p:attrName>
                                        </p:attrNameLst>
                                      </p:cBhvr>
                                      <p:to>
                                        <p:strVal val="visible"/>
                                      </p:to>
                                    </p:set>
                                    <p:animEffect transition="in" filter="wipe(left)">
                                      <p:cBhvr>
                                        <p:cTn id="199" dur="500"/>
                                        <p:tgtEl>
                                          <p:spTgt spid="193662"/>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193664"/>
                                        </p:tgtEl>
                                        <p:attrNameLst>
                                          <p:attrName>style.visibility</p:attrName>
                                        </p:attrNameLst>
                                      </p:cBhvr>
                                      <p:to>
                                        <p:strVal val="visible"/>
                                      </p:to>
                                    </p:set>
                                    <p:animEffect transition="in" filter="wipe(left)">
                                      <p:cBhvr>
                                        <p:cTn id="204" dur="500"/>
                                        <p:tgtEl>
                                          <p:spTgt spid="193664"/>
                                        </p:tgtEl>
                                      </p:cBhvr>
                                    </p:animEffect>
                                  </p:childTnLst>
                                </p:cTn>
                              </p:par>
                            </p:childTnLst>
                          </p:cTn>
                        </p:par>
                        <p:par>
                          <p:cTn id="205" fill="hold">
                            <p:stCondLst>
                              <p:cond delay="500"/>
                            </p:stCondLst>
                            <p:childTnLst>
                              <p:par>
                                <p:cTn id="206" presetID="22" presetClass="entr" presetSubtype="8" fill="hold" grpId="0" nodeType="afterEffect">
                                  <p:stCondLst>
                                    <p:cond delay="0"/>
                                  </p:stCondLst>
                                  <p:childTnLst>
                                    <p:set>
                                      <p:cBhvr>
                                        <p:cTn id="207" dur="1" fill="hold">
                                          <p:stCondLst>
                                            <p:cond delay="0"/>
                                          </p:stCondLst>
                                        </p:cTn>
                                        <p:tgtEl>
                                          <p:spTgt spid="193665"/>
                                        </p:tgtEl>
                                        <p:attrNameLst>
                                          <p:attrName>style.visibility</p:attrName>
                                        </p:attrNameLst>
                                      </p:cBhvr>
                                      <p:to>
                                        <p:strVal val="visible"/>
                                      </p:to>
                                    </p:set>
                                    <p:animEffect transition="in" filter="wipe(left)">
                                      <p:cBhvr>
                                        <p:cTn id="208" dur="500"/>
                                        <p:tgtEl>
                                          <p:spTgt spid="193665"/>
                                        </p:tgtEl>
                                      </p:cBhvr>
                                    </p:animEffect>
                                  </p:childTnLst>
                                </p:cTn>
                              </p:par>
                            </p:childTnLst>
                          </p:cTn>
                        </p:par>
                        <p:par>
                          <p:cTn id="209" fill="hold">
                            <p:stCondLst>
                              <p:cond delay="1000"/>
                            </p:stCondLst>
                            <p:childTnLst>
                              <p:par>
                                <p:cTn id="210" presetID="22" presetClass="entr" presetSubtype="8" fill="hold" grpId="0" nodeType="afterEffect">
                                  <p:stCondLst>
                                    <p:cond delay="0"/>
                                  </p:stCondLst>
                                  <p:childTnLst>
                                    <p:set>
                                      <p:cBhvr>
                                        <p:cTn id="211" dur="1" fill="hold">
                                          <p:stCondLst>
                                            <p:cond delay="0"/>
                                          </p:stCondLst>
                                        </p:cTn>
                                        <p:tgtEl>
                                          <p:spTgt spid="193666"/>
                                        </p:tgtEl>
                                        <p:attrNameLst>
                                          <p:attrName>style.visibility</p:attrName>
                                        </p:attrNameLst>
                                      </p:cBhvr>
                                      <p:to>
                                        <p:strVal val="visible"/>
                                      </p:to>
                                    </p:set>
                                    <p:animEffect transition="in" filter="wipe(left)">
                                      <p:cBhvr>
                                        <p:cTn id="212" dur="500"/>
                                        <p:tgtEl>
                                          <p:spTgt spid="193666"/>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193663"/>
                                        </p:tgtEl>
                                        <p:attrNameLst>
                                          <p:attrName>style.visibility</p:attrName>
                                        </p:attrNameLst>
                                      </p:cBhvr>
                                      <p:to>
                                        <p:strVal val="visible"/>
                                      </p:to>
                                    </p:set>
                                    <p:animEffect transition="in" filter="wipe(left)">
                                      <p:cBhvr>
                                        <p:cTn id="217" dur="500"/>
                                        <p:tgtEl>
                                          <p:spTgt spid="193663"/>
                                        </p:tgtEl>
                                      </p:cBhvr>
                                    </p:animEffect>
                                  </p:childTnLst>
                                </p:cTn>
                              </p:par>
                            </p:childTnLst>
                          </p:cTn>
                        </p:par>
                        <p:par>
                          <p:cTn id="218" fill="hold">
                            <p:stCondLst>
                              <p:cond delay="500"/>
                            </p:stCondLst>
                            <p:childTnLst>
                              <p:par>
                                <p:cTn id="219" presetID="22" presetClass="entr" presetSubtype="8" fill="hold" grpId="0" nodeType="afterEffect">
                                  <p:stCondLst>
                                    <p:cond delay="0"/>
                                  </p:stCondLst>
                                  <p:childTnLst>
                                    <p:set>
                                      <p:cBhvr>
                                        <p:cTn id="220" dur="1" fill="hold">
                                          <p:stCondLst>
                                            <p:cond delay="0"/>
                                          </p:stCondLst>
                                        </p:cTn>
                                        <p:tgtEl>
                                          <p:spTgt spid="193667"/>
                                        </p:tgtEl>
                                        <p:attrNameLst>
                                          <p:attrName>style.visibility</p:attrName>
                                        </p:attrNameLst>
                                      </p:cBhvr>
                                      <p:to>
                                        <p:strVal val="visible"/>
                                      </p:to>
                                    </p:set>
                                    <p:animEffect transition="in" filter="wipe(left)">
                                      <p:cBhvr>
                                        <p:cTn id="221" dur="500"/>
                                        <p:tgtEl>
                                          <p:spTgt spid="193667"/>
                                        </p:tgtEl>
                                      </p:cBhvr>
                                    </p:animEffect>
                                  </p:childTnLst>
                                </p:cTn>
                              </p:par>
                            </p:childTnLst>
                          </p:cTn>
                        </p:par>
                        <p:par>
                          <p:cTn id="222" fill="hold">
                            <p:stCondLst>
                              <p:cond delay="1000"/>
                            </p:stCondLst>
                            <p:childTnLst>
                              <p:par>
                                <p:cTn id="223" presetID="22" presetClass="entr" presetSubtype="8" fill="hold" grpId="0" nodeType="afterEffect">
                                  <p:stCondLst>
                                    <p:cond delay="0"/>
                                  </p:stCondLst>
                                  <p:childTnLst>
                                    <p:set>
                                      <p:cBhvr>
                                        <p:cTn id="224" dur="1" fill="hold">
                                          <p:stCondLst>
                                            <p:cond delay="0"/>
                                          </p:stCondLst>
                                        </p:cTn>
                                        <p:tgtEl>
                                          <p:spTgt spid="193668"/>
                                        </p:tgtEl>
                                        <p:attrNameLst>
                                          <p:attrName>style.visibility</p:attrName>
                                        </p:attrNameLst>
                                      </p:cBhvr>
                                      <p:to>
                                        <p:strVal val="visible"/>
                                      </p:to>
                                    </p:set>
                                    <p:animEffect transition="in" filter="wipe(left)">
                                      <p:cBhvr>
                                        <p:cTn id="225" dur="500"/>
                                        <p:tgtEl>
                                          <p:spTgt spid="193668"/>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grpId="0" nodeType="clickEffect">
                                  <p:stCondLst>
                                    <p:cond delay="0"/>
                                  </p:stCondLst>
                                  <p:childTnLst>
                                    <p:set>
                                      <p:cBhvr>
                                        <p:cTn id="229" dur="1" fill="hold">
                                          <p:stCondLst>
                                            <p:cond delay="0"/>
                                          </p:stCondLst>
                                        </p:cTn>
                                        <p:tgtEl>
                                          <p:spTgt spid="193673"/>
                                        </p:tgtEl>
                                        <p:attrNameLst>
                                          <p:attrName>style.visibility</p:attrName>
                                        </p:attrNameLst>
                                      </p:cBhvr>
                                      <p:to>
                                        <p:strVal val="visible"/>
                                      </p:to>
                                    </p:set>
                                    <p:animEffect transition="in" filter="wipe(up)">
                                      <p:cBhvr>
                                        <p:cTn id="230" dur="500"/>
                                        <p:tgtEl>
                                          <p:spTgt spid="19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0" grpId="0"/>
      <p:bldP spid="193551" grpId="0"/>
      <p:bldP spid="193552" grpId="0"/>
      <p:bldP spid="193553" grpId="0"/>
      <p:bldP spid="193554" grpId="0"/>
      <p:bldP spid="193555" grpId="0" animBg="1"/>
      <p:bldP spid="193556" grpId="0"/>
      <p:bldP spid="193557" grpId="0" animBg="1"/>
      <p:bldP spid="193631" grpId="0" animBg="1"/>
      <p:bldP spid="193632" grpId="0"/>
      <p:bldP spid="193633" grpId="0"/>
      <p:bldP spid="193634" grpId="0"/>
      <p:bldP spid="193635" grpId="0"/>
      <p:bldP spid="193636" grpId="0"/>
      <p:bldP spid="193637" grpId="0"/>
      <p:bldP spid="193638" grpId="0"/>
      <p:bldP spid="193639" grpId="0"/>
      <p:bldP spid="193640" grpId="0"/>
      <p:bldP spid="193641" grpId="0"/>
      <p:bldP spid="193642" grpId="0"/>
      <p:bldP spid="193643" grpId="0"/>
      <p:bldP spid="193645" grpId="0"/>
      <p:bldP spid="193646" grpId="0"/>
      <p:bldP spid="193647" grpId="0"/>
      <p:bldP spid="193648" grpId="0"/>
      <p:bldP spid="193649" grpId="0"/>
      <p:bldP spid="193650" grpId="0"/>
      <p:bldP spid="193651" grpId="0"/>
      <p:bldP spid="193652" grpId="0"/>
      <p:bldP spid="193653" grpId="0"/>
      <p:bldP spid="193654" grpId="0"/>
      <p:bldP spid="193655" grpId="0"/>
      <p:bldP spid="193656" grpId="0"/>
      <p:bldP spid="193657" grpId="0"/>
      <p:bldP spid="193658" grpId="0"/>
      <p:bldP spid="193659" grpId="0"/>
      <p:bldP spid="193660" grpId="0"/>
      <p:bldP spid="193661" grpId="0"/>
      <p:bldP spid="193662" grpId="0"/>
      <p:bldP spid="193663" grpId="0"/>
      <p:bldP spid="193664" grpId="0"/>
      <p:bldP spid="193665" grpId="0"/>
      <p:bldP spid="193666" grpId="0"/>
      <p:bldP spid="193667" grpId="0"/>
      <p:bldP spid="193668" grpId="0"/>
      <p:bldP spid="193670" grpId="0"/>
      <p:bldP spid="193671" grpId="0"/>
      <p:bldP spid="193672" grpId="0"/>
      <p:bldP spid="1936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5"/>
          <p:cNvSpPr>
            <a:spLocks noGrp="1"/>
          </p:cNvSpPr>
          <p:nvPr>
            <p:ph type="sldNum" sz="quarter" idx="15"/>
          </p:nvPr>
        </p:nvSpPr>
        <p:spPr/>
        <p:txBody>
          <a:bodyPr/>
          <a:lstStyle/>
          <a:p>
            <a:fld id="{3A995DA2-7620-48B9-8B96-AC83C30D7D8E}" type="slidenum">
              <a:rPr lang="en-US" altLang="zh-CN"/>
              <a:pPr/>
              <a:t>22</a:t>
            </a:fld>
            <a:endParaRPr lang="en-US" altLang="zh-CN"/>
          </a:p>
        </p:txBody>
      </p:sp>
      <p:sp>
        <p:nvSpPr>
          <p:cNvPr id="195589"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5590"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195591"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195592"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5593" name="Text Box 9"/>
          <p:cNvSpPr txBox="1">
            <a:spLocks noChangeArrowheads="1"/>
          </p:cNvSpPr>
          <p:nvPr/>
        </p:nvSpPr>
        <p:spPr bwMode="auto">
          <a:xfrm>
            <a:off x="971550" y="1557338"/>
            <a:ext cx="4321175" cy="519112"/>
          </a:xfrm>
          <a:prstGeom prst="rect">
            <a:avLst/>
          </a:prstGeom>
          <a:noFill/>
          <a:ln w="25400">
            <a:noFill/>
            <a:miter lim="800000"/>
            <a:headEnd/>
            <a:tailEnd/>
          </a:ln>
          <a:effectLst/>
        </p:spPr>
        <p:txBody>
          <a:bodyPr lIns="90000" tIns="46800" rIns="90000" bIns="46800">
            <a:spAutoFit/>
          </a:bodyPr>
          <a:lstStyle/>
          <a:p>
            <a:r>
              <a:rPr lang="zh-CN" altLang="zh-CN"/>
              <a:t>①</a:t>
            </a:r>
            <a:r>
              <a:rPr lang="zh-CN" altLang="en-US"/>
              <a:t>图的邻接矩阵表示法</a:t>
            </a:r>
          </a:p>
        </p:txBody>
      </p:sp>
      <p:sp>
        <p:nvSpPr>
          <p:cNvPr id="195594" name="Text Box 10"/>
          <p:cNvSpPr txBox="1">
            <a:spLocks noChangeArrowheads="1"/>
          </p:cNvSpPr>
          <p:nvPr/>
        </p:nvSpPr>
        <p:spPr bwMode="auto">
          <a:xfrm>
            <a:off x="4427538" y="1576388"/>
            <a:ext cx="2684462" cy="519112"/>
          </a:xfrm>
          <a:prstGeom prst="rect">
            <a:avLst/>
          </a:prstGeom>
          <a:noFill/>
          <a:ln w="25400" algn="ctr">
            <a:noFill/>
            <a:miter lim="800000"/>
            <a:headEnd/>
            <a:tailEnd/>
          </a:ln>
          <a:effectLst/>
        </p:spPr>
        <p:txBody>
          <a:bodyPr wrap="none">
            <a:spAutoFit/>
          </a:bodyPr>
          <a:lstStyle/>
          <a:p>
            <a:r>
              <a:rPr lang="zh-CN" altLang="en-US"/>
              <a:t>（数组表示法）</a:t>
            </a:r>
          </a:p>
        </p:txBody>
      </p:sp>
      <p:sp>
        <p:nvSpPr>
          <p:cNvPr id="195595" name="Text Box 11"/>
          <p:cNvSpPr txBox="1">
            <a:spLocks noChangeArrowheads="1"/>
          </p:cNvSpPr>
          <p:nvPr/>
        </p:nvSpPr>
        <p:spPr bwMode="auto">
          <a:xfrm>
            <a:off x="930275" y="2205038"/>
            <a:ext cx="1716088"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一维数组：</a:t>
            </a:r>
          </a:p>
        </p:txBody>
      </p:sp>
      <p:sp>
        <p:nvSpPr>
          <p:cNvPr id="195596" name="Text Box 12"/>
          <p:cNvSpPr txBox="1">
            <a:spLocks noChangeArrowheads="1"/>
          </p:cNvSpPr>
          <p:nvPr/>
        </p:nvSpPr>
        <p:spPr bwMode="auto">
          <a:xfrm>
            <a:off x="930275" y="2708275"/>
            <a:ext cx="1716088"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二维数组：</a:t>
            </a:r>
          </a:p>
        </p:txBody>
      </p:sp>
      <p:sp>
        <p:nvSpPr>
          <p:cNvPr id="195597" name="Text Box 13"/>
          <p:cNvSpPr txBox="1">
            <a:spLocks noChangeArrowheads="1"/>
          </p:cNvSpPr>
          <p:nvPr/>
        </p:nvSpPr>
        <p:spPr bwMode="auto">
          <a:xfrm>
            <a:off x="2422525" y="2251075"/>
            <a:ext cx="2941638"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用于存储顶点信息。</a:t>
            </a:r>
          </a:p>
        </p:txBody>
      </p:sp>
      <p:sp>
        <p:nvSpPr>
          <p:cNvPr id="195598" name="Text Box 14"/>
          <p:cNvSpPr txBox="1">
            <a:spLocks noChangeArrowheads="1"/>
          </p:cNvSpPr>
          <p:nvPr/>
        </p:nvSpPr>
        <p:spPr bwMode="auto">
          <a:xfrm>
            <a:off x="2370138" y="2708275"/>
            <a:ext cx="4473575"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用于存储图中顶点之间</a:t>
            </a:r>
            <a:r>
              <a:rPr lang="zh-CN" altLang="en-US" sz="2400"/>
              <a:t>关联关系</a:t>
            </a:r>
            <a:endParaRPr lang="zh-CN" altLang="en-US" sz="2400">
              <a:solidFill>
                <a:srgbClr val="000066"/>
              </a:solidFill>
            </a:endParaRPr>
          </a:p>
        </p:txBody>
      </p:sp>
      <p:sp>
        <p:nvSpPr>
          <p:cNvPr id="195599" name="AutoShape 15"/>
          <p:cNvSpPr>
            <a:spLocks/>
          </p:cNvSpPr>
          <p:nvPr/>
        </p:nvSpPr>
        <p:spPr bwMode="auto">
          <a:xfrm>
            <a:off x="858838" y="2420938"/>
            <a:ext cx="71437" cy="647700"/>
          </a:xfrm>
          <a:prstGeom prst="leftBrace">
            <a:avLst>
              <a:gd name="adj1" fmla="val 75556"/>
              <a:gd name="adj2" fmla="val 50000"/>
            </a:avLst>
          </a:prstGeom>
          <a:noFill/>
          <a:ln w="25400">
            <a:solidFill>
              <a:srgbClr val="000066"/>
            </a:solidFill>
            <a:round/>
            <a:headEnd/>
            <a:tailEnd/>
          </a:ln>
          <a:effectLst/>
        </p:spPr>
        <p:txBody>
          <a:bodyPr anchor="ctr">
            <a:spAutoFit/>
          </a:bodyPr>
          <a:lstStyle/>
          <a:p>
            <a:endParaRPr lang="zh-CN" altLang="en-US"/>
          </a:p>
        </p:txBody>
      </p:sp>
      <p:sp>
        <p:nvSpPr>
          <p:cNvPr id="195600" name="Text Box 16"/>
          <p:cNvSpPr txBox="1">
            <a:spLocks noChangeArrowheads="1"/>
          </p:cNvSpPr>
          <p:nvPr/>
        </p:nvSpPr>
        <p:spPr bwMode="auto">
          <a:xfrm>
            <a:off x="7235825" y="2693988"/>
            <a:ext cx="1612900" cy="519112"/>
          </a:xfrm>
          <a:prstGeom prst="rect">
            <a:avLst/>
          </a:prstGeom>
          <a:noFill/>
          <a:ln w="25400" algn="ctr">
            <a:noFill/>
            <a:miter lim="800000"/>
            <a:headEnd/>
            <a:tailEnd/>
          </a:ln>
          <a:effectLst/>
        </p:spPr>
        <p:txBody>
          <a:bodyPr wrap="none">
            <a:spAutoFit/>
          </a:bodyPr>
          <a:lstStyle/>
          <a:p>
            <a:r>
              <a:rPr lang="zh-CN" altLang="en-US"/>
              <a:t>邻接矩阵</a:t>
            </a:r>
          </a:p>
        </p:txBody>
      </p:sp>
      <p:sp>
        <p:nvSpPr>
          <p:cNvPr id="195601" name="Line 17"/>
          <p:cNvSpPr>
            <a:spLocks noChangeShapeType="1"/>
          </p:cNvSpPr>
          <p:nvPr/>
        </p:nvSpPr>
        <p:spPr bwMode="auto">
          <a:xfrm>
            <a:off x="6804025" y="2924175"/>
            <a:ext cx="504825" cy="0"/>
          </a:xfrm>
          <a:prstGeom prst="line">
            <a:avLst/>
          </a:prstGeom>
          <a:noFill/>
          <a:ln w="25400">
            <a:solidFill>
              <a:srgbClr val="000066"/>
            </a:solidFill>
            <a:round/>
            <a:headEnd/>
            <a:tailEnd/>
          </a:ln>
          <a:effectLst/>
        </p:spPr>
        <p:txBody>
          <a:bodyPr>
            <a:spAutoFit/>
          </a:bodyPr>
          <a:lstStyle/>
          <a:p>
            <a:endParaRPr lang="zh-CN" altLang="en-US"/>
          </a:p>
        </p:txBody>
      </p:sp>
      <p:grpSp>
        <p:nvGrpSpPr>
          <p:cNvPr id="195602" name="Group 18"/>
          <p:cNvGrpSpPr>
            <a:grpSpLocks/>
          </p:cNvGrpSpPr>
          <p:nvPr/>
        </p:nvGrpSpPr>
        <p:grpSpPr bwMode="auto">
          <a:xfrm>
            <a:off x="2279650" y="3213100"/>
            <a:ext cx="5435600" cy="1138238"/>
            <a:chOff x="1436" y="2024"/>
            <a:chExt cx="3424" cy="717"/>
          </a:xfrm>
        </p:grpSpPr>
        <p:sp>
          <p:nvSpPr>
            <p:cNvPr id="195603" name="Text Box 19"/>
            <p:cNvSpPr txBox="1">
              <a:spLocks noChangeArrowheads="1"/>
            </p:cNvSpPr>
            <p:nvPr/>
          </p:nvSpPr>
          <p:spPr bwMode="auto">
            <a:xfrm>
              <a:off x="1733" y="2205"/>
              <a:ext cx="116" cy="288"/>
            </a:xfrm>
            <a:prstGeom prst="rect">
              <a:avLst/>
            </a:prstGeom>
            <a:noFill/>
            <a:ln w="25400" algn="ctr">
              <a:noFill/>
              <a:miter lim="800000"/>
              <a:headEnd/>
              <a:tailEnd/>
            </a:ln>
            <a:effectLst/>
          </p:spPr>
          <p:txBody>
            <a:bodyPr wrap="none">
              <a:spAutoFit/>
            </a:bodyPr>
            <a:lstStyle/>
            <a:p>
              <a:endParaRPr lang="zh-CN" altLang="zh-CN" sz="2400">
                <a:solidFill>
                  <a:srgbClr val="000066"/>
                </a:solidFill>
              </a:endParaRPr>
            </a:p>
          </p:txBody>
        </p:sp>
        <p:sp>
          <p:nvSpPr>
            <p:cNvPr id="195604" name="Text Box 20"/>
            <p:cNvSpPr txBox="1">
              <a:spLocks noChangeArrowheads="1"/>
            </p:cNvSpPr>
            <p:nvPr/>
          </p:nvSpPr>
          <p:spPr bwMode="auto">
            <a:xfrm>
              <a:off x="1436" y="2251"/>
              <a:ext cx="854" cy="327"/>
            </a:xfrm>
            <a:prstGeom prst="rect">
              <a:avLst/>
            </a:prstGeom>
            <a:noFill/>
            <a:ln w="9525">
              <a:noFill/>
              <a:miter lim="800000"/>
              <a:headEnd/>
              <a:tailEnd/>
            </a:ln>
            <a:effectLst/>
          </p:spPr>
          <p:txBody>
            <a:bodyPr>
              <a:spAutoFit/>
            </a:bodyPr>
            <a:lstStyle/>
            <a:p>
              <a:pPr>
                <a:spcBef>
                  <a:spcPct val="50000"/>
                </a:spcBef>
              </a:pPr>
              <a:r>
                <a:rPr lang="en-US" altLang="zh-CN">
                  <a:ea typeface="宋体" pitchFamily="2" charset="-122"/>
                </a:rPr>
                <a:t>A[i,j]=</a:t>
              </a:r>
            </a:p>
          </p:txBody>
        </p:sp>
        <p:sp>
          <p:nvSpPr>
            <p:cNvPr id="195605" name="AutoShape 21"/>
            <p:cNvSpPr>
              <a:spLocks/>
            </p:cNvSpPr>
            <p:nvPr/>
          </p:nvSpPr>
          <p:spPr bwMode="auto">
            <a:xfrm>
              <a:off x="2192" y="2160"/>
              <a:ext cx="53" cy="499"/>
            </a:xfrm>
            <a:prstGeom prst="leftBrace">
              <a:avLst>
                <a:gd name="adj1" fmla="val 78459"/>
                <a:gd name="adj2" fmla="val 50000"/>
              </a:avLst>
            </a:prstGeom>
            <a:noFill/>
            <a:ln w="9525">
              <a:solidFill>
                <a:srgbClr val="FF0000"/>
              </a:solidFill>
              <a:miter lim="800000"/>
              <a:headEnd/>
              <a:tailEnd/>
            </a:ln>
            <a:effectLst/>
          </p:spPr>
          <p:txBody>
            <a:bodyPr wrap="none" anchor="ctr"/>
            <a:lstStyle/>
            <a:p>
              <a:pPr algn="ctr"/>
              <a:endParaRPr lang="zh-CN" altLang="zh-CN" sz="2400"/>
            </a:p>
          </p:txBody>
        </p:sp>
        <p:sp>
          <p:nvSpPr>
            <p:cNvPr id="195606" name="Text Box 22"/>
            <p:cNvSpPr txBox="1">
              <a:spLocks noChangeArrowheads="1"/>
            </p:cNvSpPr>
            <p:nvPr/>
          </p:nvSpPr>
          <p:spPr bwMode="auto">
            <a:xfrm>
              <a:off x="2245" y="2024"/>
              <a:ext cx="2615" cy="334"/>
            </a:xfrm>
            <a:prstGeom prst="rect">
              <a:avLst/>
            </a:prstGeom>
            <a:noFill/>
            <a:ln w="9525">
              <a:noFill/>
              <a:miter lim="800000"/>
              <a:headEnd/>
              <a:tailEnd/>
            </a:ln>
            <a:effectLst/>
          </p:spPr>
          <p:txBody>
            <a:bodyPr>
              <a:spAutoFit/>
            </a:bodyPr>
            <a:lstStyle/>
            <a:p>
              <a:pPr marL="457200" indent="-457200">
                <a:lnSpc>
                  <a:spcPct val="120000"/>
                </a:lnSpc>
                <a:spcBef>
                  <a:spcPct val="50000"/>
                </a:spcBef>
                <a:buFontTx/>
                <a:buAutoNum type="arabicPlain"/>
              </a:pPr>
              <a:r>
                <a:rPr lang="zh-CN" altLang="en-US" sz="2400"/>
                <a:t>若</a:t>
              </a:r>
              <a:r>
                <a:rPr lang="en-US" altLang="zh-CN" sz="2400"/>
                <a:t>&lt;v</a:t>
              </a:r>
              <a:r>
                <a:rPr lang="en-US" altLang="zh-CN" sz="2400" baseline="-25000"/>
                <a:t>i</a:t>
              </a:r>
              <a:r>
                <a:rPr lang="en-US" altLang="zh-CN" sz="2400"/>
                <a:t>,v</a:t>
              </a:r>
              <a:r>
                <a:rPr lang="en-US" altLang="zh-CN" sz="2400" baseline="-25000"/>
                <a:t>j</a:t>
              </a:r>
              <a:r>
                <a:rPr lang="en-US" altLang="zh-CN" sz="2400"/>
                <a:t>&gt;</a:t>
              </a:r>
              <a:r>
                <a:rPr lang="zh-CN" altLang="en-US" sz="2400"/>
                <a:t>或（</a:t>
              </a:r>
              <a:r>
                <a:rPr lang="en-US" altLang="zh-CN" sz="2400"/>
                <a:t>v</a:t>
              </a:r>
              <a:r>
                <a:rPr lang="en-US" altLang="zh-CN" sz="2400" baseline="-25000"/>
                <a:t>i</a:t>
              </a:r>
              <a:r>
                <a:rPr lang="en-US" altLang="zh-CN" sz="2400"/>
                <a:t>,v</a:t>
              </a:r>
              <a:r>
                <a:rPr lang="en-US" altLang="zh-CN" sz="2400" baseline="-25000"/>
                <a:t>j</a:t>
              </a:r>
              <a:r>
                <a:rPr lang="en-US" altLang="zh-CN" sz="2400"/>
                <a:t>)</a:t>
              </a:r>
              <a:r>
                <a:rPr lang="en-US" altLang="zh-CN" sz="2400">
                  <a:sym typeface="Symbol" pitchFamily="18" charset="2"/>
                </a:rPr>
                <a:t></a:t>
              </a:r>
              <a:r>
                <a:rPr lang="en-US" altLang="zh-CN" sz="2400"/>
                <a:t>VR</a:t>
              </a:r>
            </a:p>
          </p:txBody>
        </p:sp>
        <p:sp>
          <p:nvSpPr>
            <p:cNvPr id="195607" name="Text Box 23"/>
            <p:cNvSpPr txBox="1">
              <a:spLocks noChangeArrowheads="1"/>
            </p:cNvSpPr>
            <p:nvPr/>
          </p:nvSpPr>
          <p:spPr bwMode="auto">
            <a:xfrm>
              <a:off x="2232" y="2407"/>
              <a:ext cx="1011" cy="334"/>
            </a:xfrm>
            <a:prstGeom prst="rect">
              <a:avLst/>
            </a:prstGeom>
            <a:noFill/>
            <a:ln w="25400" algn="ctr">
              <a:noFill/>
              <a:miter lim="800000"/>
              <a:headEnd/>
              <a:tailEnd/>
            </a:ln>
            <a:effectLst/>
          </p:spPr>
          <p:txBody>
            <a:bodyPr>
              <a:spAutoFit/>
            </a:bodyPr>
            <a:lstStyle/>
            <a:p>
              <a:pPr>
                <a:lnSpc>
                  <a:spcPct val="120000"/>
                </a:lnSpc>
                <a:spcBef>
                  <a:spcPct val="50000"/>
                </a:spcBef>
              </a:pPr>
              <a:r>
                <a:rPr lang="en-US" altLang="zh-CN" sz="2400"/>
                <a:t>0    </a:t>
              </a:r>
              <a:r>
                <a:rPr lang="zh-CN" altLang="en-US" sz="2400"/>
                <a:t>反之</a:t>
              </a:r>
              <a:endParaRPr lang="zh-CN" altLang="en-US" sz="2400">
                <a:solidFill>
                  <a:srgbClr val="000066"/>
                </a:solidFill>
              </a:endParaRPr>
            </a:p>
          </p:txBody>
        </p:sp>
      </p:grpSp>
      <p:sp>
        <p:nvSpPr>
          <p:cNvPr id="195622" name="AutoShape 38"/>
          <p:cNvSpPr>
            <a:spLocks noChangeArrowheads="1"/>
          </p:cNvSpPr>
          <p:nvPr/>
        </p:nvSpPr>
        <p:spPr bwMode="auto">
          <a:xfrm>
            <a:off x="4689475" y="4914900"/>
            <a:ext cx="1800225" cy="1873250"/>
          </a:xfrm>
          <a:prstGeom prst="bracketPair">
            <a:avLst>
              <a:gd name="adj" fmla="val 3981"/>
            </a:avLst>
          </a:prstGeom>
          <a:noFill/>
          <a:ln w="25400">
            <a:solidFill>
              <a:srgbClr val="FF0000"/>
            </a:solidFill>
            <a:round/>
            <a:headEnd/>
            <a:tailEnd/>
          </a:ln>
          <a:effectLst/>
        </p:spPr>
        <p:txBody>
          <a:bodyPr anchor="ctr">
            <a:spAutoFit/>
          </a:bodyPr>
          <a:lstStyle/>
          <a:p>
            <a:endParaRPr lang="zh-CN" altLang="en-US"/>
          </a:p>
        </p:txBody>
      </p:sp>
      <p:sp>
        <p:nvSpPr>
          <p:cNvPr id="195623" name="Text Box 39"/>
          <p:cNvSpPr txBox="1">
            <a:spLocks noChangeArrowheads="1"/>
          </p:cNvSpPr>
          <p:nvPr/>
        </p:nvSpPr>
        <p:spPr bwMode="auto">
          <a:xfrm>
            <a:off x="4760913" y="4818063"/>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24" name="Text Box 40"/>
          <p:cNvSpPr txBox="1">
            <a:spLocks noChangeArrowheads="1"/>
          </p:cNvSpPr>
          <p:nvPr/>
        </p:nvSpPr>
        <p:spPr bwMode="auto">
          <a:xfrm>
            <a:off x="5054600" y="4800600"/>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5625" name="Text Box 41"/>
          <p:cNvSpPr txBox="1">
            <a:spLocks noChangeArrowheads="1"/>
          </p:cNvSpPr>
          <p:nvPr/>
        </p:nvSpPr>
        <p:spPr bwMode="auto">
          <a:xfrm>
            <a:off x="5414963" y="4800600"/>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26" name="Text Box 42"/>
          <p:cNvSpPr txBox="1">
            <a:spLocks noChangeArrowheads="1"/>
          </p:cNvSpPr>
          <p:nvPr/>
        </p:nvSpPr>
        <p:spPr bwMode="auto">
          <a:xfrm>
            <a:off x="5702300" y="4800600"/>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27" name="Text Box 43"/>
          <p:cNvSpPr txBox="1">
            <a:spLocks noChangeArrowheads="1"/>
          </p:cNvSpPr>
          <p:nvPr/>
        </p:nvSpPr>
        <p:spPr bwMode="auto">
          <a:xfrm>
            <a:off x="6056313" y="4800600"/>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5629" name="Text Box 45"/>
          <p:cNvSpPr txBox="1">
            <a:spLocks noChangeArrowheads="1"/>
          </p:cNvSpPr>
          <p:nvPr/>
        </p:nvSpPr>
        <p:spPr bwMode="auto">
          <a:xfrm>
            <a:off x="4760913" y="5203825"/>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30" name="Text Box 46"/>
          <p:cNvSpPr txBox="1">
            <a:spLocks noChangeArrowheads="1"/>
          </p:cNvSpPr>
          <p:nvPr/>
        </p:nvSpPr>
        <p:spPr bwMode="auto">
          <a:xfrm>
            <a:off x="5054600" y="5203825"/>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31" name="Text Box 47"/>
          <p:cNvSpPr txBox="1">
            <a:spLocks noChangeArrowheads="1"/>
          </p:cNvSpPr>
          <p:nvPr/>
        </p:nvSpPr>
        <p:spPr bwMode="auto">
          <a:xfrm>
            <a:off x="5408613" y="5203825"/>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5632" name="Text Box 48"/>
          <p:cNvSpPr txBox="1">
            <a:spLocks noChangeArrowheads="1"/>
          </p:cNvSpPr>
          <p:nvPr/>
        </p:nvSpPr>
        <p:spPr bwMode="auto">
          <a:xfrm>
            <a:off x="5702300" y="5203825"/>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33" name="Text Box 49"/>
          <p:cNvSpPr txBox="1">
            <a:spLocks noChangeArrowheads="1"/>
          </p:cNvSpPr>
          <p:nvPr/>
        </p:nvSpPr>
        <p:spPr bwMode="auto">
          <a:xfrm>
            <a:off x="6056313" y="5203825"/>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35" name="Text Box 51"/>
          <p:cNvSpPr txBox="1">
            <a:spLocks noChangeArrowheads="1"/>
          </p:cNvSpPr>
          <p:nvPr/>
        </p:nvSpPr>
        <p:spPr bwMode="auto">
          <a:xfrm>
            <a:off x="4760913" y="5610225"/>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36" name="Text Box 52"/>
          <p:cNvSpPr txBox="1">
            <a:spLocks noChangeArrowheads="1"/>
          </p:cNvSpPr>
          <p:nvPr/>
        </p:nvSpPr>
        <p:spPr bwMode="auto">
          <a:xfrm>
            <a:off x="5054600" y="5610225"/>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37" name="Text Box 53"/>
          <p:cNvSpPr txBox="1">
            <a:spLocks noChangeArrowheads="1"/>
          </p:cNvSpPr>
          <p:nvPr/>
        </p:nvSpPr>
        <p:spPr bwMode="auto">
          <a:xfrm>
            <a:off x="5408613" y="5610225"/>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38" name="Text Box 54"/>
          <p:cNvSpPr txBox="1">
            <a:spLocks noChangeArrowheads="1"/>
          </p:cNvSpPr>
          <p:nvPr/>
        </p:nvSpPr>
        <p:spPr bwMode="auto">
          <a:xfrm>
            <a:off x="5702300" y="5610225"/>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5639" name="Text Box 55"/>
          <p:cNvSpPr txBox="1">
            <a:spLocks noChangeArrowheads="1"/>
          </p:cNvSpPr>
          <p:nvPr/>
        </p:nvSpPr>
        <p:spPr bwMode="auto">
          <a:xfrm>
            <a:off x="6056313" y="5610225"/>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41" name="Text Box 57"/>
          <p:cNvSpPr txBox="1">
            <a:spLocks noChangeArrowheads="1"/>
          </p:cNvSpPr>
          <p:nvPr/>
        </p:nvSpPr>
        <p:spPr bwMode="auto">
          <a:xfrm>
            <a:off x="4760913" y="5970588"/>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5642" name="Text Box 58"/>
          <p:cNvSpPr txBox="1">
            <a:spLocks noChangeArrowheads="1"/>
          </p:cNvSpPr>
          <p:nvPr/>
        </p:nvSpPr>
        <p:spPr bwMode="auto">
          <a:xfrm>
            <a:off x="5054600" y="5970588"/>
            <a:ext cx="354013"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5643" name="Text Box 59"/>
          <p:cNvSpPr txBox="1">
            <a:spLocks noChangeArrowheads="1"/>
          </p:cNvSpPr>
          <p:nvPr/>
        </p:nvSpPr>
        <p:spPr bwMode="auto">
          <a:xfrm>
            <a:off x="5408613" y="5970588"/>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44" name="Text Box 60"/>
          <p:cNvSpPr txBox="1">
            <a:spLocks noChangeArrowheads="1"/>
          </p:cNvSpPr>
          <p:nvPr/>
        </p:nvSpPr>
        <p:spPr bwMode="auto">
          <a:xfrm>
            <a:off x="5702300" y="5970588"/>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45" name="Text Box 61"/>
          <p:cNvSpPr txBox="1">
            <a:spLocks noChangeArrowheads="1"/>
          </p:cNvSpPr>
          <p:nvPr/>
        </p:nvSpPr>
        <p:spPr bwMode="auto">
          <a:xfrm>
            <a:off x="6056313" y="5970588"/>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47" name="Text Box 63"/>
          <p:cNvSpPr txBox="1">
            <a:spLocks noChangeArrowheads="1"/>
          </p:cNvSpPr>
          <p:nvPr/>
        </p:nvSpPr>
        <p:spPr bwMode="auto">
          <a:xfrm>
            <a:off x="4760913" y="6356350"/>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48" name="Text Box 64"/>
          <p:cNvSpPr txBox="1">
            <a:spLocks noChangeArrowheads="1"/>
          </p:cNvSpPr>
          <p:nvPr/>
        </p:nvSpPr>
        <p:spPr bwMode="auto">
          <a:xfrm>
            <a:off x="5054600" y="6356350"/>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49" name="Text Box 65"/>
          <p:cNvSpPr txBox="1">
            <a:spLocks noChangeArrowheads="1"/>
          </p:cNvSpPr>
          <p:nvPr/>
        </p:nvSpPr>
        <p:spPr bwMode="auto">
          <a:xfrm>
            <a:off x="5408613" y="6356350"/>
            <a:ext cx="354012" cy="457200"/>
          </a:xfrm>
          <a:prstGeom prst="rect">
            <a:avLst/>
          </a:prstGeom>
          <a:noFill/>
          <a:ln w="25400" algn="ctr">
            <a:noFill/>
            <a:miter lim="800000"/>
            <a:headEnd/>
            <a:tailEnd/>
          </a:ln>
          <a:effectLst/>
        </p:spPr>
        <p:txBody>
          <a:bodyPr wrap="none">
            <a:spAutoFit/>
          </a:bodyPr>
          <a:lstStyle/>
          <a:p>
            <a:r>
              <a:rPr lang="en-US" altLang="zh-CN" sz="2400"/>
              <a:t>1</a:t>
            </a:r>
          </a:p>
        </p:txBody>
      </p:sp>
      <p:sp>
        <p:nvSpPr>
          <p:cNvPr id="195650" name="Text Box 66"/>
          <p:cNvSpPr txBox="1">
            <a:spLocks noChangeArrowheads="1"/>
          </p:cNvSpPr>
          <p:nvPr/>
        </p:nvSpPr>
        <p:spPr bwMode="auto">
          <a:xfrm>
            <a:off x="5702300" y="6356350"/>
            <a:ext cx="354013"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51" name="Text Box 67"/>
          <p:cNvSpPr txBox="1">
            <a:spLocks noChangeArrowheads="1"/>
          </p:cNvSpPr>
          <p:nvPr/>
        </p:nvSpPr>
        <p:spPr bwMode="auto">
          <a:xfrm>
            <a:off x="6056313" y="6356350"/>
            <a:ext cx="354012" cy="457200"/>
          </a:xfrm>
          <a:prstGeom prst="rect">
            <a:avLst/>
          </a:prstGeom>
          <a:noFill/>
          <a:ln w="25400" algn="ctr">
            <a:noFill/>
            <a:miter lim="800000"/>
            <a:headEnd/>
            <a:tailEnd/>
          </a:ln>
          <a:effectLst/>
        </p:spPr>
        <p:txBody>
          <a:bodyPr wrap="none">
            <a:spAutoFit/>
          </a:bodyPr>
          <a:lstStyle/>
          <a:p>
            <a:r>
              <a:rPr lang="en-US" altLang="zh-CN" sz="2400"/>
              <a:t>0</a:t>
            </a:r>
          </a:p>
        </p:txBody>
      </p:sp>
      <p:sp>
        <p:nvSpPr>
          <p:cNvPr id="195659" name="Text Box 75"/>
          <p:cNvSpPr txBox="1">
            <a:spLocks noChangeArrowheads="1"/>
          </p:cNvSpPr>
          <p:nvPr/>
        </p:nvSpPr>
        <p:spPr bwMode="auto">
          <a:xfrm>
            <a:off x="4211638" y="4864100"/>
            <a:ext cx="404812" cy="1917700"/>
          </a:xfrm>
          <a:prstGeom prst="rect">
            <a:avLst/>
          </a:prstGeom>
          <a:noFill/>
          <a:ln w="25400" algn="ctr">
            <a:noFill/>
            <a:miter lim="800000"/>
            <a:headEnd/>
            <a:tailEnd/>
          </a:ln>
          <a:effectLst/>
        </p:spPr>
        <p:txBody>
          <a:bodyPr wrap="none">
            <a:spAutoFit/>
          </a:bodyPr>
          <a:lstStyle/>
          <a:p>
            <a:r>
              <a:rPr lang="en-US" altLang="zh-CN" sz="2400">
                <a:solidFill>
                  <a:srgbClr val="000066"/>
                </a:solidFill>
              </a:rPr>
              <a:t>A</a:t>
            </a:r>
          </a:p>
          <a:p>
            <a:r>
              <a:rPr lang="en-US" altLang="zh-CN" sz="2400">
                <a:solidFill>
                  <a:srgbClr val="000066"/>
                </a:solidFill>
              </a:rPr>
              <a:t>B</a:t>
            </a:r>
          </a:p>
          <a:p>
            <a:r>
              <a:rPr lang="en-US" altLang="zh-CN" sz="2400">
                <a:solidFill>
                  <a:srgbClr val="000066"/>
                </a:solidFill>
              </a:rPr>
              <a:t>C</a:t>
            </a:r>
          </a:p>
          <a:p>
            <a:r>
              <a:rPr lang="en-US" altLang="zh-CN" sz="2400">
                <a:solidFill>
                  <a:srgbClr val="000066"/>
                </a:solidFill>
              </a:rPr>
              <a:t>D</a:t>
            </a:r>
          </a:p>
          <a:p>
            <a:r>
              <a:rPr lang="en-US" altLang="zh-CN" sz="2400">
                <a:solidFill>
                  <a:srgbClr val="000066"/>
                </a:solidFill>
              </a:rPr>
              <a:t>E</a:t>
            </a:r>
          </a:p>
        </p:txBody>
      </p:sp>
      <p:sp>
        <p:nvSpPr>
          <p:cNvPr id="195660" name="Text Box 76"/>
          <p:cNvSpPr txBox="1">
            <a:spLocks noChangeArrowheads="1"/>
          </p:cNvSpPr>
          <p:nvPr/>
        </p:nvSpPr>
        <p:spPr bwMode="auto">
          <a:xfrm>
            <a:off x="4668838" y="4430713"/>
            <a:ext cx="1774825"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  B C D  E</a:t>
            </a:r>
          </a:p>
        </p:txBody>
      </p:sp>
      <p:grpSp>
        <p:nvGrpSpPr>
          <p:cNvPr id="195661" name="Group 77"/>
          <p:cNvGrpSpPr>
            <a:grpSpLocks/>
          </p:cNvGrpSpPr>
          <p:nvPr/>
        </p:nvGrpSpPr>
        <p:grpSpPr bwMode="auto">
          <a:xfrm>
            <a:off x="1403350" y="4724400"/>
            <a:ext cx="2089150" cy="2065338"/>
            <a:chOff x="657" y="2069"/>
            <a:chExt cx="1316" cy="1301"/>
          </a:xfrm>
        </p:grpSpPr>
        <p:sp>
          <p:nvSpPr>
            <p:cNvPr id="195662" name="Line 78"/>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5663" name="Line 79"/>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5664" name="Line 80"/>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5665" name="Line 81"/>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5666" name="Line 82"/>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5667" name="Line 83"/>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5668" name="Line 84"/>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5669" name="Oval 85"/>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95670" name="Oval 86"/>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95671" name="Oval 87"/>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95672" name="Oval 88"/>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95673" name="Oval 89"/>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sp>
        <p:nvSpPr>
          <p:cNvPr id="195674" name="Text Box 90"/>
          <p:cNvSpPr txBox="1">
            <a:spLocks noChangeArrowheads="1"/>
          </p:cNvSpPr>
          <p:nvPr/>
        </p:nvSpPr>
        <p:spPr bwMode="auto">
          <a:xfrm>
            <a:off x="1908175" y="4221163"/>
            <a:ext cx="1103313" cy="457200"/>
          </a:xfrm>
          <a:prstGeom prst="rect">
            <a:avLst/>
          </a:prstGeom>
          <a:noFill/>
          <a:ln w="25400" algn="ctr">
            <a:noFill/>
            <a:miter lim="800000"/>
            <a:headEnd/>
            <a:tailEnd/>
          </a:ln>
          <a:effectLst/>
        </p:spPr>
        <p:txBody>
          <a:bodyPr wrap="none">
            <a:spAutoFit/>
          </a:bodyPr>
          <a:lstStyle/>
          <a:p>
            <a:r>
              <a:rPr lang="zh-CN" altLang="en-US" sz="2400">
                <a:solidFill>
                  <a:schemeClr val="tx1"/>
                </a:solidFill>
              </a:rPr>
              <a:t>有向图</a:t>
            </a:r>
          </a:p>
        </p:txBody>
      </p:sp>
      <p:sp>
        <p:nvSpPr>
          <p:cNvPr id="195675" name="Text Box 91"/>
          <p:cNvSpPr txBox="1">
            <a:spLocks noChangeArrowheads="1"/>
          </p:cNvSpPr>
          <p:nvPr/>
        </p:nvSpPr>
        <p:spPr bwMode="auto">
          <a:xfrm>
            <a:off x="6732588" y="4868863"/>
            <a:ext cx="490537" cy="1917700"/>
          </a:xfrm>
          <a:prstGeom prst="rect">
            <a:avLst/>
          </a:prstGeom>
          <a:noFill/>
          <a:ln w="25400" algn="ctr">
            <a:noFill/>
            <a:miter lim="800000"/>
            <a:headEnd/>
            <a:tailEnd/>
          </a:ln>
          <a:effectLst/>
        </p:spPr>
        <p:txBody>
          <a:bodyPr wrap="none">
            <a:spAutoFit/>
          </a:bodyPr>
          <a:lstStyle/>
          <a:p>
            <a:r>
              <a:rPr lang="zh-CN" altLang="en-US" sz="2400"/>
              <a:t>非</a:t>
            </a:r>
          </a:p>
          <a:p>
            <a:r>
              <a:rPr lang="zh-CN" altLang="en-US" sz="2400"/>
              <a:t>对</a:t>
            </a:r>
          </a:p>
          <a:p>
            <a:r>
              <a:rPr lang="zh-CN" altLang="en-US" sz="2400"/>
              <a:t>称</a:t>
            </a:r>
          </a:p>
          <a:p>
            <a:r>
              <a:rPr lang="zh-CN" altLang="en-US" sz="2400"/>
              <a:t>矩</a:t>
            </a:r>
          </a:p>
          <a:p>
            <a:r>
              <a:rPr lang="zh-CN" altLang="en-US" sz="2400"/>
              <a:t>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674"/>
                                        </p:tgtEl>
                                        <p:attrNameLst>
                                          <p:attrName>style.visibility</p:attrName>
                                        </p:attrNameLst>
                                      </p:cBhvr>
                                      <p:to>
                                        <p:strVal val="visible"/>
                                      </p:to>
                                    </p:set>
                                    <p:animEffect transition="in" filter="wipe(left)">
                                      <p:cBhvr>
                                        <p:cTn id="7" dur="500"/>
                                        <p:tgtEl>
                                          <p:spTgt spid="195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5661"/>
                                        </p:tgtEl>
                                        <p:attrNameLst>
                                          <p:attrName>style.visibility</p:attrName>
                                        </p:attrNameLst>
                                      </p:cBhvr>
                                      <p:to>
                                        <p:strVal val="visible"/>
                                      </p:to>
                                    </p:set>
                                    <p:animEffect transition="in" filter="wipe(up)">
                                      <p:cBhvr>
                                        <p:cTn id="12" dur="500"/>
                                        <p:tgtEl>
                                          <p:spTgt spid="1956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5622"/>
                                        </p:tgtEl>
                                        <p:attrNameLst>
                                          <p:attrName>style.visibility</p:attrName>
                                        </p:attrNameLst>
                                      </p:cBhvr>
                                      <p:to>
                                        <p:strVal val="visible"/>
                                      </p:to>
                                    </p:set>
                                    <p:animEffect transition="in" filter="wipe(up)">
                                      <p:cBhvr>
                                        <p:cTn id="17" dur="500"/>
                                        <p:tgtEl>
                                          <p:spTgt spid="1956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5659"/>
                                        </p:tgtEl>
                                        <p:attrNameLst>
                                          <p:attrName>style.visibility</p:attrName>
                                        </p:attrNameLst>
                                      </p:cBhvr>
                                      <p:to>
                                        <p:strVal val="visible"/>
                                      </p:to>
                                    </p:set>
                                    <p:animEffect transition="in" filter="wipe(up)">
                                      <p:cBhvr>
                                        <p:cTn id="22" dur="500"/>
                                        <p:tgtEl>
                                          <p:spTgt spid="19565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95660"/>
                                        </p:tgtEl>
                                        <p:attrNameLst>
                                          <p:attrName>style.visibility</p:attrName>
                                        </p:attrNameLst>
                                      </p:cBhvr>
                                      <p:to>
                                        <p:strVal val="visible"/>
                                      </p:to>
                                    </p:set>
                                    <p:animEffect transition="in" filter="wipe(left)">
                                      <p:cBhvr>
                                        <p:cTn id="26" dur="500"/>
                                        <p:tgtEl>
                                          <p:spTgt spid="19566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5624"/>
                                        </p:tgtEl>
                                        <p:attrNameLst>
                                          <p:attrName>style.visibility</p:attrName>
                                        </p:attrNameLst>
                                      </p:cBhvr>
                                      <p:to>
                                        <p:strVal val="visible"/>
                                      </p:to>
                                    </p:set>
                                    <p:animEffect transition="in" filter="wipe(left)">
                                      <p:cBhvr>
                                        <p:cTn id="31" dur="500"/>
                                        <p:tgtEl>
                                          <p:spTgt spid="19562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95627"/>
                                        </p:tgtEl>
                                        <p:attrNameLst>
                                          <p:attrName>style.visibility</p:attrName>
                                        </p:attrNameLst>
                                      </p:cBhvr>
                                      <p:to>
                                        <p:strVal val="visible"/>
                                      </p:to>
                                    </p:set>
                                    <p:animEffect transition="in" filter="wipe(left)">
                                      <p:cBhvr>
                                        <p:cTn id="35" dur="500"/>
                                        <p:tgtEl>
                                          <p:spTgt spid="1956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5623"/>
                                        </p:tgtEl>
                                        <p:attrNameLst>
                                          <p:attrName>style.visibility</p:attrName>
                                        </p:attrNameLst>
                                      </p:cBhvr>
                                      <p:to>
                                        <p:strVal val="visible"/>
                                      </p:to>
                                    </p:set>
                                    <p:animEffect transition="in" filter="wipe(left)">
                                      <p:cBhvr>
                                        <p:cTn id="40" dur="500"/>
                                        <p:tgtEl>
                                          <p:spTgt spid="195623"/>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95625"/>
                                        </p:tgtEl>
                                        <p:attrNameLst>
                                          <p:attrName>style.visibility</p:attrName>
                                        </p:attrNameLst>
                                      </p:cBhvr>
                                      <p:to>
                                        <p:strVal val="visible"/>
                                      </p:to>
                                    </p:set>
                                    <p:animEffect transition="in" filter="wipe(left)">
                                      <p:cBhvr>
                                        <p:cTn id="44" dur="500"/>
                                        <p:tgtEl>
                                          <p:spTgt spid="195625"/>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95626"/>
                                        </p:tgtEl>
                                        <p:attrNameLst>
                                          <p:attrName>style.visibility</p:attrName>
                                        </p:attrNameLst>
                                      </p:cBhvr>
                                      <p:to>
                                        <p:strVal val="visible"/>
                                      </p:to>
                                    </p:set>
                                    <p:animEffect transition="in" filter="wipe(left)">
                                      <p:cBhvr>
                                        <p:cTn id="48" dur="500"/>
                                        <p:tgtEl>
                                          <p:spTgt spid="1956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5631"/>
                                        </p:tgtEl>
                                        <p:attrNameLst>
                                          <p:attrName>style.visibility</p:attrName>
                                        </p:attrNameLst>
                                      </p:cBhvr>
                                      <p:to>
                                        <p:strVal val="visible"/>
                                      </p:to>
                                    </p:set>
                                    <p:animEffect transition="in" filter="wipe(left)">
                                      <p:cBhvr>
                                        <p:cTn id="53" dur="500"/>
                                        <p:tgtEl>
                                          <p:spTgt spid="1956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95629"/>
                                        </p:tgtEl>
                                        <p:attrNameLst>
                                          <p:attrName>style.visibility</p:attrName>
                                        </p:attrNameLst>
                                      </p:cBhvr>
                                      <p:to>
                                        <p:strVal val="visible"/>
                                      </p:to>
                                    </p:set>
                                    <p:animEffect transition="in" filter="wipe(left)">
                                      <p:cBhvr>
                                        <p:cTn id="58" dur="500"/>
                                        <p:tgtEl>
                                          <p:spTgt spid="195629"/>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95630"/>
                                        </p:tgtEl>
                                        <p:attrNameLst>
                                          <p:attrName>style.visibility</p:attrName>
                                        </p:attrNameLst>
                                      </p:cBhvr>
                                      <p:to>
                                        <p:strVal val="visible"/>
                                      </p:to>
                                    </p:set>
                                    <p:animEffect transition="in" filter="wipe(left)">
                                      <p:cBhvr>
                                        <p:cTn id="62" dur="500"/>
                                        <p:tgtEl>
                                          <p:spTgt spid="195630"/>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95632"/>
                                        </p:tgtEl>
                                        <p:attrNameLst>
                                          <p:attrName>style.visibility</p:attrName>
                                        </p:attrNameLst>
                                      </p:cBhvr>
                                      <p:to>
                                        <p:strVal val="visible"/>
                                      </p:to>
                                    </p:set>
                                    <p:animEffect transition="in" filter="wipe(left)">
                                      <p:cBhvr>
                                        <p:cTn id="66" dur="500"/>
                                        <p:tgtEl>
                                          <p:spTgt spid="195632"/>
                                        </p:tgtEl>
                                      </p:cBhvr>
                                    </p:animEffect>
                                  </p:childTnLst>
                                </p:cTn>
                              </p:par>
                            </p:childTnLst>
                          </p:cTn>
                        </p:par>
                        <p:par>
                          <p:cTn id="67" fill="hold">
                            <p:stCondLst>
                              <p:cond delay="1500"/>
                            </p:stCondLst>
                            <p:childTnLst>
                              <p:par>
                                <p:cTn id="68" presetID="22" presetClass="entr" presetSubtype="8" fill="hold" grpId="0" nodeType="afterEffect">
                                  <p:stCondLst>
                                    <p:cond delay="0"/>
                                  </p:stCondLst>
                                  <p:childTnLst>
                                    <p:set>
                                      <p:cBhvr>
                                        <p:cTn id="69" dur="1" fill="hold">
                                          <p:stCondLst>
                                            <p:cond delay="0"/>
                                          </p:stCondLst>
                                        </p:cTn>
                                        <p:tgtEl>
                                          <p:spTgt spid="195633"/>
                                        </p:tgtEl>
                                        <p:attrNameLst>
                                          <p:attrName>style.visibility</p:attrName>
                                        </p:attrNameLst>
                                      </p:cBhvr>
                                      <p:to>
                                        <p:strVal val="visible"/>
                                      </p:to>
                                    </p:set>
                                    <p:animEffect transition="in" filter="wipe(left)">
                                      <p:cBhvr>
                                        <p:cTn id="70" dur="500"/>
                                        <p:tgtEl>
                                          <p:spTgt spid="1956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95638"/>
                                        </p:tgtEl>
                                        <p:attrNameLst>
                                          <p:attrName>style.visibility</p:attrName>
                                        </p:attrNameLst>
                                      </p:cBhvr>
                                      <p:to>
                                        <p:strVal val="visible"/>
                                      </p:to>
                                    </p:set>
                                    <p:animEffect transition="in" filter="wipe(left)">
                                      <p:cBhvr>
                                        <p:cTn id="75" dur="500"/>
                                        <p:tgtEl>
                                          <p:spTgt spid="19563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95635"/>
                                        </p:tgtEl>
                                        <p:attrNameLst>
                                          <p:attrName>style.visibility</p:attrName>
                                        </p:attrNameLst>
                                      </p:cBhvr>
                                      <p:to>
                                        <p:strVal val="visible"/>
                                      </p:to>
                                    </p:set>
                                    <p:animEffect transition="in" filter="wipe(left)">
                                      <p:cBhvr>
                                        <p:cTn id="80" dur="500"/>
                                        <p:tgtEl>
                                          <p:spTgt spid="195635"/>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195636"/>
                                        </p:tgtEl>
                                        <p:attrNameLst>
                                          <p:attrName>style.visibility</p:attrName>
                                        </p:attrNameLst>
                                      </p:cBhvr>
                                      <p:to>
                                        <p:strVal val="visible"/>
                                      </p:to>
                                    </p:set>
                                    <p:animEffect transition="in" filter="wipe(left)">
                                      <p:cBhvr>
                                        <p:cTn id="84" dur="500"/>
                                        <p:tgtEl>
                                          <p:spTgt spid="195636"/>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195637"/>
                                        </p:tgtEl>
                                        <p:attrNameLst>
                                          <p:attrName>style.visibility</p:attrName>
                                        </p:attrNameLst>
                                      </p:cBhvr>
                                      <p:to>
                                        <p:strVal val="visible"/>
                                      </p:to>
                                    </p:set>
                                    <p:animEffect transition="in" filter="wipe(left)">
                                      <p:cBhvr>
                                        <p:cTn id="88" dur="500"/>
                                        <p:tgtEl>
                                          <p:spTgt spid="195637"/>
                                        </p:tgtEl>
                                      </p:cBhvr>
                                    </p:animEffect>
                                  </p:childTnLst>
                                </p:cTn>
                              </p:par>
                            </p:childTnLst>
                          </p:cTn>
                        </p:par>
                        <p:par>
                          <p:cTn id="89" fill="hold">
                            <p:stCondLst>
                              <p:cond delay="1500"/>
                            </p:stCondLst>
                            <p:childTnLst>
                              <p:par>
                                <p:cTn id="90" presetID="22" presetClass="entr" presetSubtype="8" fill="hold" grpId="0" nodeType="afterEffect">
                                  <p:stCondLst>
                                    <p:cond delay="0"/>
                                  </p:stCondLst>
                                  <p:childTnLst>
                                    <p:set>
                                      <p:cBhvr>
                                        <p:cTn id="91" dur="1" fill="hold">
                                          <p:stCondLst>
                                            <p:cond delay="0"/>
                                          </p:stCondLst>
                                        </p:cTn>
                                        <p:tgtEl>
                                          <p:spTgt spid="195639"/>
                                        </p:tgtEl>
                                        <p:attrNameLst>
                                          <p:attrName>style.visibility</p:attrName>
                                        </p:attrNameLst>
                                      </p:cBhvr>
                                      <p:to>
                                        <p:strVal val="visible"/>
                                      </p:to>
                                    </p:set>
                                    <p:animEffect transition="in" filter="wipe(left)">
                                      <p:cBhvr>
                                        <p:cTn id="92" dur="500"/>
                                        <p:tgtEl>
                                          <p:spTgt spid="19563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95641"/>
                                        </p:tgtEl>
                                        <p:attrNameLst>
                                          <p:attrName>style.visibility</p:attrName>
                                        </p:attrNameLst>
                                      </p:cBhvr>
                                      <p:to>
                                        <p:strVal val="visible"/>
                                      </p:to>
                                    </p:set>
                                    <p:animEffect transition="in" filter="wipe(left)">
                                      <p:cBhvr>
                                        <p:cTn id="97" dur="500"/>
                                        <p:tgtEl>
                                          <p:spTgt spid="195641"/>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195642"/>
                                        </p:tgtEl>
                                        <p:attrNameLst>
                                          <p:attrName>style.visibility</p:attrName>
                                        </p:attrNameLst>
                                      </p:cBhvr>
                                      <p:to>
                                        <p:strVal val="visible"/>
                                      </p:to>
                                    </p:set>
                                    <p:animEffect transition="in" filter="wipe(left)">
                                      <p:cBhvr>
                                        <p:cTn id="101" dur="500"/>
                                        <p:tgtEl>
                                          <p:spTgt spid="19564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95643"/>
                                        </p:tgtEl>
                                        <p:attrNameLst>
                                          <p:attrName>style.visibility</p:attrName>
                                        </p:attrNameLst>
                                      </p:cBhvr>
                                      <p:to>
                                        <p:strVal val="visible"/>
                                      </p:to>
                                    </p:set>
                                    <p:animEffect transition="in" filter="wipe(left)">
                                      <p:cBhvr>
                                        <p:cTn id="106" dur="500"/>
                                        <p:tgtEl>
                                          <p:spTgt spid="195643"/>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195644"/>
                                        </p:tgtEl>
                                        <p:attrNameLst>
                                          <p:attrName>style.visibility</p:attrName>
                                        </p:attrNameLst>
                                      </p:cBhvr>
                                      <p:to>
                                        <p:strVal val="visible"/>
                                      </p:to>
                                    </p:set>
                                    <p:animEffect transition="in" filter="wipe(left)">
                                      <p:cBhvr>
                                        <p:cTn id="110" dur="500"/>
                                        <p:tgtEl>
                                          <p:spTgt spid="195644"/>
                                        </p:tgtEl>
                                      </p:cBhvr>
                                    </p:animEffect>
                                  </p:childTnLst>
                                </p:cTn>
                              </p:par>
                            </p:childTnLst>
                          </p:cTn>
                        </p:par>
                        <p:par>
                          <p:cTn id="111" fill="hold">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195645"/>
                                        </p:tgtEl>
                                        <p:attrNameLst>
                                          <p:attrName>style.visibility</p:attrName>
                                        </p:attrNameLst>
                                      </p:cBhvr>
                                      <p:to>
                                        <p:strVal val="visible"/>
                                      </p:to>
                                    </p:set>
                                    <p:animEffect transition="in" filter="wipe(left)">
                                      <p:cBhvr>
                                        <p:cTn id="114" dur="500"/>
                                        <p:tgtEl>
                                          <p:spTgt spid="19564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95649"/>
                                        </p:tgtEl>
                                        <p:attrNameLst>
                                          <p:attrName>style.visibility</p:attrName>
                                        </p:attrNameLst>
                                      </p:cBhvr>
                                      <p:to>
                                        <p:strVal val="visible"/>
                                      </p:to>
                                    </p:set>
                                    <p:animEffect transition="in" filter="wipe(left)">
                                      <p:cBhvr>
                                        <p:cTn id="119" dur="500"/>
                                        <p:tgtEl>
                                          <p:spTgt spid="195649"/>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95647"/>
                                        </p:tgtEl>
                                        <p:attrNameLst>
                                          <p:attrName>style.visibility</p:attrName>
                                        </p:attrNameLst>
                                      </p:cBhvr>
                                      <p:to>
                                        <p:strVal val="visible"/>
                                      </p:to>
                                    </p:set>
                                    <p:animEffect transition="in" filter="wipe(left)">
                                      <p:cBhvr>
                                        <p:cTn id="124" dur="500"/>
                                        <p:tgtEl>
                                          <p:spTgt spid="195647"/>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195648"/>
                                        </p:tgtEl>
                                        <p:attrNameLst>
                                          <p:attrName>style.visibility</p:attrName>
                                        </p:attrNameLst>
                                      </p:cBhvr>
                                      <p:to>
                                        <p:strVal val="visible"/>
                                      </p:to>
                                    </p:set>
                                    <p:animEffect transition="in" filter="wipe(left)">
                                      <p:cBhvr>
                                        <p:cTn id="128" dur="500"/>
                                        <p:tgtEl>
                                          <p:spTgt spid="195648"/>
                                        </p:tgtEl>
                                      </p:cBhvr>
                                    </p:animEffect>
                                  </p:childTnLst>
                                </p:cTn>
                              </p:par>
                            </p:childTnLst>
                          </p:cTn>
                        </p:par>
                        <p:par>
                          <p:cTn id="129" fill="hold">
                            <p:stCondLst>
                              <p:cond delay="1000"/>
                            </p:stCondLst>
                            <p:childTnLst>
                              <p:par>
                                <p:cTn id="130" presetID="22" presetClass="entr" presetSubtype="8" fill="hold" grpId="0" nodeType="afterEffect">
                                  <p:stCondLst>
                                    <p:cond delay="0"/>
                                  </p:stCondLst>
                                  <p:childTnLst>
                                    <p:set>
                                      <p:cBhvr>
                                        <p:cTn id="131" dur="1" fill="hold">
                                          <p:stCondLst>
                                            <p:cond delay="0"/>
                                          </p:stCondLst>
                                        </p:cTn>
                                        <p:tgtEl>
                                          <p:spTgt spid="195650"/>
                                        </p:tgtEl>
                                        <p:attrNameLst>
                                          <p:attrName>style.visibility</p:attrName>
                                        </p:attrNameLst>
                                      </p:cBhvr>
                                      <p:to>
                                        <p:strVal val="visible"/>
                                      </p:to>
                                    </p:set>
                                    <p:animEffect transition="in" filter="wipe(left)">
                                      <p:cBhvr>
                                        <p:cTn id="132" dur="500"/>
                                        <p:tgtEl>
                                          <p:spTgt spid="195650"/>
                                        </p:tgtEl>
                                      </p:cBhvr>
                                    </p:animEffect>
                                  </p:childTnLst>
                                </p:cTn>
                              </p:par>
                            </p:childTnLst>
                          </p:cTn>
                        </p:par>
                        <p:par>
                          <p:cTn id="133" fill="hold">
                            <p:stCondLst>
                              <p:cond delay="1500"/>
                            </p:stCondLst>
                            <p:childTnLst>
                              <p:par>
                                <p:cTn id="134" presetID="22" presetClass="entr" presetSubtype="8" fill="hold" grpId="0" nodeType="afterEffect">
                                  <p:stCondLst>
                                    <p:cond delay="0"/>
                                  </p:stCondLst>
                                  <p:childTnLst>
                                    <p:set>
                                      <p:cBhvr>
                                        <p:cTn id="135" dur="1" fill="hold">
                                          <p:stCondLst>
                                            <p:cond delay="0"/>
                                          </p:stCondLst>
                                        </p:cTn>
                                        <p:tgtEl>
                                          <p:spTgt spid="195651"/>
                                        </p:tgtEl>
                                        <p:attrNameLst>
                                          <p:attrName>style.visibility</p:attrName>
                                        </p:attrNameLst>
                                      </p:cBhvr>
                                      <p:to>
                                        <p:strVal val="visible"/>
                                      </p:to>
                                    </p:set>
                                    <p:animEffect transition="in" filter="wipe(left)">
                                      <p:cBhvr>
                                        <p:cTn id="136" dur="500"/>
                                        <p:tgtEl>
                                          <p:spTgt spid="19565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95675"/>
                                        </p:tgtEl>
                                        <p:attrNameLst>
                                          <p:attrName>style.visibility</p:attrName>
                                        </p:attrNameLst>
                                      </p:cBhvr>
                                      <p:to>
                                        <p:strVal val="visible"/>
                                      </p:to>
                                    </p:set>
                                    <p:animEffect transition="in" filter="wipe(up)">
                                      <p:cBhvr>
                                        <p:cTn id="141" dur="500"/>
                                        <p:tgtEl>
                                          <p:spTgt spid="195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22" grpId="0" animBg="1"/>
      <p:bldP spid="195623" grpId="0"/>
      <p:bldP spid="195624" grpId="0"/>
      <p:bldP spid="195625" grpId="0"/>
      <p:bldP spid="195626" grpId="0"/>
      <p:bldP spid="195627" grpId="0"/>
      <p:bldP spid="195629" grpId="0"/>
      <p:bldP spid="195630" grpId="0"/>
      <p:bldP spid="195631" grpId="0"/>
      <p:bldP spid="195632" grpId="0"/>
      <p:bldP spid="195633" grpId="0"/>
      <p:bldP spid="195635" grpId="0"/>
      <p:bldP spid="195636" grpId="0"/>
      <p:bldP spid="195637" grpId="0"/>
      <p:bldP spid="195638" grpId="0"/>
      <p:bldP spid="195639" grpId="0"/>
      <p:bldP spid="195641" grpId="0"/>
      <p:bldP spid="195642" grpId="0"/>
      <p:bldP spid="195643" grpId="0"/>
      <p:bldP spid="195644" grpId="0"/>
      <p:bldP spid="195645" grpId="0"/>
      <p:bldP spid="195647" grpId="0"/>
      <p:bldP spid="195648" grpId="0"/>
      <p:bldP spid="195649" grpId="0"/>
      <p:bldP spid="195650" grpId="0"/>
      <p:bldP spid="195651" grpId="0"/>
      <p:bldP spid="195659" grpId="0"/>
      <p:bldP spid="195660" grpId="0"/>
      <p:bldP spid="195674" grpId="0"/>
      <p:bldP spid="19567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灯片编号占位符 5"/>
          <p:cNvSpPr>
            <a:spLocks noGrp="1"/>
          </p:cNvSpPr>
          <p:nvPr>
            <p:ph type="sldNum" sz="quarter" idx="15"/>
          </p:nvPr>
        </p:nvSpPr>
        <p:spPr/>
        <p:txBody>
          <a:bodyPr/>
          <a:lstStyle/>
          <a:p>
            <a:fld id="{5005E27D-FAEC-4081-A786-DFB3180C0199}" type="slidenum">
              <a:rPr lang="en-US" altLang="zh-CN"/>
              <a:pPr/>
              <a:t>23</a:t>
            </a:fld>
            <a:endParaRPr lang="en-US" altLang="zh-CN"/>
          </a:p>
        </p:txBody>
      </p:sp>
      <p:sp>
        <p:nvSpPr>
          <p:cNvPr id="196613"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6614"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196615"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196616"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6617" name="Text Box 9"/>
          <p:cNvSpPr txBox="1">
            <a:spLocks noChangeArrowheads="1"/>
          </p:cNvSpPr>
          <p:nvPr/>
        </p:nvSpPr>
        <p:spPr bwMode="auto">
          <a:xfrm>
            <a:off x="971550" y="1557338"/>
            <a:ext cx="4321175" cy="519112"/>
          </a:xfrm>
          <a:prstGeom prst="rect">
            <a:avLst/>
          </a:prstGeom>
          <a:noFill/>
          <a:ln w="25400">
            <a:noFill/>
            <a:miter lim="800000"/>
            <a:headEnd/>
            <a:tailEnd/>
          </a:ln>
          <a:effectLst/>
        </p:spPr>
        <p:txBody>
          <a:bodyPr lIns="90000" tIns="46800" rIns="90000" bIns="46800">
            <a:spAutoFit/>
          </a:bodyPr>
          <a:lstStyle/>
          <a:p>
            <a:r>
              <a:rPr lang="zh-CN" altLang="zh-CN"/>
              <a:t>①</a:t>
            </a:r>
            <a:r>
              <a:rPr lang="zh-CN" altLang="en-US"/>
              <a:t>图的邻接矩阵表示法</a:t>
            </a:r>
          </a:p>
        </p:txBody>
      </p:sp>
      <p:sp>
        <p:nvSpPr>
          <p:cNvPr id="196618" name="Text Box 10"/>
          <p:cNvSpPr txBox="1">
            <a:spLocks noChangeArrowheads="1"/>
          </p:cNvSpPr>
          <p:nvPr/>
        </p:nvSpPr>
        <p:spPr bwMode="auto">
          <a:xfrm>
            <a:off x="4427538" y="1576388"/>
            <a:ext cx="2684462" cy="519112"/>
          </a:xfrm>
          <a:prstGeom prst="rect">
            <a:avLst/>
          </a:prstGeom>
          <a:noFill/>
          <a:ln w="25400" algn="ctr">
            <a:noFill/>
            <a:miter lim="800000"/>
            <a:headEnd/>
            <a:tailEnd/>
          </a:ln>
          <a:effectLst/>
        </p:spPr>
        <p:txBody>
          <a:bodyPr wrap="none">
            <a:spAutoFit/>
          </a:bodyPr>
          <a:lstStyle/>
          <a:p>
            <a:r>
              <a:rPr lang="zh-CN" altLang="en-US"/>
              <a:t>（数组表示法）</a:t>
            </a:r>
          </a:p>
        </p:txBody>
      </p:sp>
      <p:sp>
        <p:nvSpPr>
          <p:cNvPr id="196619" name="Text Box 11"/>
          <p:cNvSpPr txBox="1">
            <a:spLocks noChangeArrowheads="1"/>
          </p:cNvSpPr>
          <p:nvPr/>
        </p:nvSpPr>
        <p:spPr bwMode="auto">
          <a:xfrm>
            <a:off x="930275" y="2205038"/>
            <a:ext cx="1716088"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一维数组：</a:t>
            </a:r>
          </a:p>
        </p:txBody>
      </p:sp>
      <p:sp>
        <p:nvSpPr>
          <p:cNvPr id="196620" name="Text Box 12"/>
          <p:cNvSpPr txBox="1">
            <a:spLocks noChangeArrowheads="1"/>
          </p:cNvSpPr>
          <p:nvPr/>
        </p:nvSpPr>
        <p:spPr bwMode="auto">
          <a:xfrm>
            <a:off x="930275" y="2708275"/>
            <a:ext cx="1716088"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二维数组：</a:t>
            </a:r>
          </a:p>
        </p:txBody>
      </p:sp>
      <p:sp>
        <p:nvSpPr>
          <p:cNvPr id="196621" name="Text Box 13"/>
          <p:cNvSpPr txBox="1">
            <a:spLocks noChangeArrowheads="1"/>
          </p:cNvSpPr>
          <p:nvPr/>
        </p:nvSpPr>
        <p:spPr bwMode="auto">
          <a:xfrm>
            <a:off x="2422525" y="2251075"/>
            <a:ext cx="2941638"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用于存储顶点信息。</a:t>
            </a:r>
          </a:p>
        </p:txBody>
      </p:sp>
      <p:sp>
        <p:nvSpPr>
          <p:cNvPr id="196622" name="Text Box 14"/>
          <p:cNvSpPr txBox="1">
            <a:spLocks noChangeArrowheads="1"/>
          </p:cNvSpPr>
          <p:nvPr/>
        </p:nvSpPr>
        <p:spPr bwMode="auto">
          <a:xfrm>
            <a:off x="2370138" y="2708275"/>
            <a:ext cx="4473575" cy="457200"/>
          </a:xfrm>
          <a:prstGeom prst="rect">
            <a:avLst/>
          </a:prstGeom>
          <a:noFill/>
          <a:ln w="25400" algn="ctr">
            <a:noFill/>
            <a:miter lim="800000"/>
            <a:headEnd/>
            <a:tailEnd/>
          </a:ln>
          <a:effectLst/>
        </p:spPr>
        <p:txBody>
          <a:bodyPr wrap="none">
            <a:spAutoFit/>
          </a:bodyPr>
          <a:lstStyle/>
          <a:p>
            <a:r>
              <a:rPr lang="zh-CN" altLang="en-US" sz="2400">
                <a:solidFill>
                  <a:srgbClr val="000066"/>
                </a:solidFill>
              </a:rPr>
              <a:t>用于存储图中顶点之间</a:t>
            </a:r>
            <a:r>
              <a:rPr lang="zh-CN" altLang="en-US" sz="2400"/>
              <a:t>关联关系</a:t>
            </a:r>
            <a:endParaRPr lang="zh-CN" altLang="en-US" sz="2400">
              <a:solidFill>
                <a:srgbClr val="000066"/>
              </a:solidFill>
            </a:endParaRPr>
          </a:p>
        </p:txBody>
      </p:sp>
      <p:sp>
        <p:nvSpPr>
          <p:cNvPr id="196623" name="AutoShape 15"/>
          <p:cNvSpPr>
            <a:spLocks/>
          </p:cNvSpPr>
          <p:nvPr/>
        </p:nvSpPr>
        <p:spPr bwMode="auto">
          <a:xfrm>
            <a:off x="858838" y="2420938"/>
            <a:ext cx="71437" cy="647700"/>
          </a:xfrm>
          <a:prstGeom prst="leftBrace">
            <a:avLst>
              <a:gd name="adj1" fmla="val 75556"/>
              <a:gd name="adj2" fmla="val 50000"/>
            </a:avLst>
          </a:prstGeom>
          <a:noFill/>
          <a:ln w="25400">
            <a:solidFill>
              <a:srgbClr val="000066"/>
            </a:solidFill>
            <a:round/>
            <a:headEnd/>
            <a:tailEnd/>
          </a:ln>
          <a:effectLst/>
        </p:spPr>
        <p:txBody>
          <a:bodyPr anchor="ctr">
            <a:spAutoFit/>
          </a:bodyPr>
          <a:lstStyle/>
          <a:p>
            <a:endParaRPr lang="zh-CN" altLang="en-US"/>
          </a:p>
        </p:txBody>
      </p:sp>
      <p:sp>
        <p:nvSpPr>
          <p:cNvPr id="196624" name="Text Box 16"/>
          <p:cNvSpPr txBox="1">
            <a:spLocks noChangeArrowheads="1"/>
          </p:cNvSpPr>
          <p:nvPr/>
        </p:nvSpPr>
        <p:spPr bwMode="auto">
          <a:xfrm>
            <a:off x="7235825" y="2693988"/>
            <a:ext cx="1612900" cy="519112"/>
          </a:xfrm>
          <a:prstGeom prst="rect">
            <a:avLst/>
          </a:prstGeom>
          <a:noFill/>
          <a:ln w="25400" algn="ctr">
            <a:noFill/>
            <a:miter lim="800000"/>
            <a:headEnd/>
            <a:tailEnd/>
          </a:ln>
          <a:effectLst/>
        </p:spPr>
        <p:txBody>
          <a:bodyPr wrap="none">
            <a:spAutoFit/>
          </a:bodyPr>
          <a:lstStyle/>
          <a:p>
            <a:r>
              <a:rPr lang="zh-CN" altLang="en-US"/>
              <a:t>邻接矩阵</a:t>
            </a:r>
          </a:p>
        </p:txBody>
      </p:sp>
      <p:sp>
        <p:nvSpPr>
          <p:cNvPr id="196625" name="Line 17"/>
          <p:cNvSpPr>
            <a:spLocks noChangeShapeType="1"/>
          </p:cNvSpPr>
          <p:nvPr/>
        </p:nvSpPr>
        <p:spPr bwMode="auto">
          <a:xfrm>
            <a:off x="6804025" y="2924175"/>
            <a:ext cx="504825" cy="0"/>
          </a:xfrm>
          <a:prstGeom prst="line">
            <a:avLst/>
          </a:prstGeom>
          <a:noFill/>
          <a:ln w="25400">
            <a:solidFill>
              <a:srgbClr val="000066"/>
            </a:solidFill>
            <a:round/>
            <a:headEnd/>
            <a:tailEnd/>
          </a:ln>
          <a:effectLst/>
        </p:spPr>
        <p:txBody>
          <a:bodyPr>
            <a:spAutoFit/>
          </a:bodyPr>
          <a:lstStyle/>
          <a:p>
            <a:endParaRPr lang="zh-CN" altLang="en-US"/>
          </a:p>
        </p:txBody>
      </p:sp>
      <p:grpSp>
        <p:nvGrpSpPr>
          <p:cNvPr id="196626" name="Group 18"/>
          <p:cNvGrpSpPr>
            <a:grpSpLocks/>
          </p:cNvGrpSpPr>
          <p:nvPr/>
        </p:nvGrpSpPr>
        <p:grpSpPr bwMode="auto">
          <a:xfrm>
            <a:off x="2279650" y="3213100"/>
            <a:ext cx="5435600" cy="1138238"/>
            <a:chOff x="1436" y="2024"/>
            <a:chExt cx="3424" cy="717"/>
          </a:xfrm>
        </p:grpSpPr>
        <p:sp>
          <p:nvSpPr>
            <p:cNvPr id="196627" name="Text Box 19"/>
            <p:cNvSpPr txBox="1">
              <a:spLocks noChangeArrowheads="1"/>
            </p:cNvSpPr>
            <p:nvPr/>
          </p:nvSpPr>
          <p:spPr bwMode="auto">
            <a:xfrm>
              <a:off x="1733" y="2205"/>
              <a:ext cx="116" cy="288"/>
            </a:xfrm>
            <a:prstGeom prst="rect">
              <a:avLst/>
            </a:prstGeom>
            <a:noFill/>
            <a:ln w="25400" algn="ctr">
              <a:noFill/>
              <a:miter lim="800000"/>
              <a:headEnd/>
              <a:tailEnd/>
            </a:ln>
            <a:effectLst/>
          </p:spPr>
          <p:txBody>
            <a:bodyPr wrap="none">
              <a:spAutoFit/>
            </a:bodyPr>
            <a:lstStyle/>
            <a:p>
              <a:endParaRPr lang="zh-CN" altLang="zh-CN" sz="2400">
                <a:solidFill>
                  <a:srgbClr val="000066"/>
                </a:solidFill>
              </a:endParaRPr>
            </a:p>
          </p:txBody>
        </p:sp>
        <p:sp>
          <p:nvSpPr>
            <p:cNvPr id="196628" name="Text Box 20"/>
            <p:cNvSpPr txBox="1">
              <a:spLocks noChangeArrowheads="1"/>
            </p:cNvSpPr>
            <p:nvPr/>
          </p:nvSpPr>
          <p:spPr bwMode="auto">
            <a:xfrm>
              <a:off x="1436" y="2251"/>
              <a:ext cx="854" cy="327"/>
            </a:xfrm>
            <a:prstGeom prst="rect">
              <a:avLst/>
            </a:prstGeom>
            <a:noFill/>
            <a:ln w="9525">
              <a:noFill/>
              <a:miter lim="800000"/>
              <a:headEnd/>
              <a:tailEnd/>
            </a:ln>
            <a:effectLst/>
          </p:spPr>
          <p:txBody>
            <a:bodyPr>
              <a:spAutoFit/>
            </a:bodyPr>
            <a:lstStyle/>
            <a:p>
              <a:pPr>
                <a:spcBef>
                  <a:spcPct val="50000"/>
                </a:spcBef>
              </a:pPr>
              <a:r>
                <a:rPr lang="en-US" altLang="zh-CN">
                  <a:ea typeface="宋体" pitchFamily="2" charset="-122"/>
                </a:rPr>
                <a:t>A[i,j]=</a:t>
              </a:r>
            </a:p>
          </p:txBody>
        </p:sp>
        <p:sp>
          <p:nvSpPr>
            <p:cNvPr id="196629" name="AutoShape 21"/>
            <p:cNvSpPr>
              <a:spLocks/>
            </p:cNvSpPr>
            <p:nvPr/>
          </p:nvSpPr>
          <p:spPr bwMode="auto">
            <a:xfrm>
              <a:off x="2192" y="2160"/>
              <a:ext cx="53" cy="499"/>
            </a:xfrm>
            <a:prstGeom prst="leftBrace">
              <a:avLst>
                <a:gd name="adj1" fmla="val 78459"/>
                <a:gd name="adj2" fmla="val 50000"/>
              </a:avLst>
            </a:prstGeom>
            <a:noFill/>
            <a:ln w="9525">
              <a:solidFill>
                <a:srgbClr val="FF0000"/>
              </a:solidFill>
              <a:miter lim="800000"/>
              <a:headEnd/>
              <a:tailEnd/>
            </a:ln>
            <a:effectLst/>
          </p:spPr>
          <p:txBody>
            <a:bodyPr wrap="none" anchor="ctr"/>
            <a:lstStyle/>
            <a:p>
              <a:pPr algn="ctr"/>
              <a:endParaRPr lang="zh-CN" altLang="zh-CN" sz="2400"/>
            </a:p>
          </p:txBody>
        </p:sp>
        <p:sp>
          <p:nvSpPr>
            <p:cNvPr id="196630" name="Text Box 22"/>
            <p:cNvSpPr txBox="1">
              <a:spLocks noChangeArrowheads="1"/>
            </p:cNvSpPr>
            <p:nvPr/>
          </p:nvSpPr>
          <p:spPr bwMode="auto">
            <a:xfrm>
              <a:off x="2245" y="2024"/>
              <a:ext cx="2615" cy="334"/>
            </a:xfrm>
            <a:prstGeom prst="rect">
              <a:avLst/>
            </a:prstGeom>
            <a:noFill/>
            <a:ln w="9525">
              <a:noFill/>
              <a:miter lim="800000"/>
              <a:headEnd/>
              <a:tailEnd/>
            </a:ln>
            <a:effectLst/>
          </p:spPr>
          <p:txBody>
            <a:bodyPr>
              <a:spAutoFit/>
            </a:bodyPr>
            <a:lstStyle/>
            <a:p>
              <a:pPr marL="457200" indent="-457200">
                <a:lnSpc>
                  <a:spcPct val="120000"/>
                </a:lnSpc>
                <a:spcBef>
                  <a:spcPct val="50000"/>
                </a:spcBef>
                <a:buFontTx/>
                <a:buAutoNum type="arabicPlain"/>
              </a:pPr>
              <a:r>
                <a:rPr lang="zh-CN" altLang="en-US" sz="2400"/>
                <a:t>若</a:t>
              </a:r>
              <a:r>
                <a:rPr lang="en-US" altLang="zh-CN" sz="2400"/>
                <a:t>&lt;v</a:t>
              </a:r>
              <a:r>
                <a:rPr lang="en-US" altLang="zh-CN" sz="2400" baseline="-25000"/>
                <a:t>i</a:t>
              </a:r>
              <a:r>
                <a:rPr lang="en-US" altLang="zh-CN" sz="2400"/>
                <a:t>,v</a:t>
              </a:r>
              <a:r>
                <a:rPr lang="en-US" altLang="zh-CN" sz="2400" baseline="-25000"/>
                <a:t>j</a:t>
              </a:r>
              <a:r>
                <a:rPr lang="en-US" altLang="zh-CN" sz="2400"/>
                <a:t>&gt;</a:t>
              </a:r>
              <a:r>
                <a:rPr lang="zh-CN" altLang="en-US" sz="2400"/>
                <a:t>或（</a:t>
              </a:r>
              <a:r>
                <a:rPr lang="en-US" altLang="zh-CN" sz="2400"/>
                <a:t>v</a:t>
              </a:r>
              <a:r>
                <a:rPr lang="en-US" altLang="zh-CN" sz="2400" baseline="-25000"/>
                <a:t>i</a:t>
              </a:r>
              <a:r>
                <a:rPr lang="en-US" altLang="zh-CN" sz="2400"/>
                <a:t>,v</a:t>
              </a:r>
              <a:r>
                <a:rPr lang="en-US" altLang="zh-CN" sz="2400" baseline="-25000"/>
                <a:t>j</a:t>
              </a:r>
              <a:r>
                <a:rPr lang="en-US" altLang="zh-CN" sz="2400"/>
                <a:t>)</a:t>
              </a:r>
              <a:r>
                <a:rPr lang="en-US" altLang="zh-CN" sz="2400">
                  <a:sym typeface="Symbol" pitchFamily="18" charset="2"/>
                </a:rPr>
                <a:t></a:t>
              </a:r>
              <a:r>
                <a:rPr lang="en-US" altLang="zh-CN" sz="2400"/>
                <a:t>VR</a:t>
              </a:r>
            </a:p>
          </p:txBody>
        </p:sp>
        <p:sp>
          <p:nvSpPr>
            <p:cNvPr id="196631" name="Text Box 23"/>
            <p:cNvSpPr txBox="1">
              <a:spLocks noChangeArrowheads="1"/>
            </p:cNvSpPr>
            <p:nvPr/>
          </p:nvSpPr>
          <p:spPr bwMode="auto">
            <a:xfrm>
              <a:off x="2232" y="2407"/>
              <a:ext cx="1011" cy="334"/>
            </a:xfrm>
            <a:prstGeom prst="rect">
              <a:avLst/>
            </a:prstGeom>
            <a:noFill/>
            <a:ln w="25400" algn="ctr">
              <a:noFill/>
              <a:miter lim="800000"/>
              <a:headEnd/>
              <a:tailEnd/>
            </a:ln>
            <a:effectLst/>
          </p:spPr>
          <p:txBody>
            <a:bodyPr>
              <a:spAutoFit/>
            </a:bodyPr>
            <a:lstStyle/>
            <a:p>
              <a:pPr>
                <a:lnSpc>
                  <a:spcPct val="120000"/>
                </a:lnSpc>
                <a:spcBef>
                  <a:spcPct val="50000"/>
                </a:spcBef>
              </a:pPr>
              <a:r>
                <a:rPr lang="en-US" altLang="zh-CN" sz="2400"/>
                <a:t>0    </a:t>
              </a:r>
              <a:r>
                <a:rPr lang="zh-CN" altLang="en-US" sz="2400"/>
                <a:t>反之</a:t>
              </a:r>
              <a:endParaRPr lang="zh-CN" altLang="en-US" sz="2400">
                <a:solidFill>
                  <a:srgbClr val="000066"/>
                </a:solidFill>
              </a:endParaRPr>
            </a:p>
          </p:txBody>
        </p:sp>
      </p:grpSp>
      <p:sp>
        <p:nvSpPr>
          <p:cNvPr id="196632" name="AutoShape 24"/>
          <p:cNvSpPr>
            <a:spLocks noChangeArrowheads="1"/>
          </p:cNvSpPr>
          <p:nvPr/>
        </p:nvSpPr>
        <p:spPr bwMode="auto">
          <a:xfrm>
            <a:off x="5049838" y="4783138"/>
            <a:ext cx="1800225" cy="1873250"/>
          </a:xfrm>
          <a:prstGeom prst="bracketPair">
            <a:avLst>
              <a:gd name="adj" fmla="val 3981"/>
            </a:avLst>
          </a:prstGeom>
          <a:noFill/>
          <a:ln w="25400">
            <a:solidFill>
              <a:srgbClr val="FF0000"/>
            </a:solidFill>
            <a:round/>
            <a:headEnd/>
            <a:tailEnd/>
          </a:ln>
          <a:effectLst/>
        </p:spPr>
        <p:txBody>
          <a:bodyPr anchor="ctr">
            <a:spAutoFit/>
          </a:bodyPr>
          <a:lstStyle/>
          <a:p>
            <a:endParaRPr lang="zh-CN" altLang="en-US"/>
          </a:p>
        </p:txBody>
      </p:sp>
      <p:sp>
        <p:nvSpPr>
          <p:cNvPr id="196633" name="Text Box 25"/>
          <p:cNvSpPr txBox="1">
            <a:spLocks noChangeArrowheads="1"/>
          </p:cNvSpPr>
          <p:nvPr/>
        </p:nvSpPr>
        <p:spPr bwMode="auto">
          <a:xfrm>
            <a:off x="5049838" y="4667250"/>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34" name="Text Box 26"/>
          <p:cNvSpPr txBox="1">
            <a:spLocks noChangeArrowheads="1"/>
          </p:cNvSpPr>
          <p:nvPr/>
        </p:nvSpPr>
        <p:spPr bwMode="auto">
          <a:xfrm>
            <a:off x="5414963" y="4716463"/>
            <a:ext cx="466725" cy="396875"/>
          </a:xfrm>
          <a:prstGeom prst="rect">
            <a:avLst/>
          </a:prstGeom>
          <a:noFill/>
          <a:ln w="25400" algn="ctr">
            <a:noFill/>
            <a:miter lim="800000"/>
            <a:headEnd/>
            <a:tailEnd/>
          </a:ln>
          <a:effectLst/>
        </p:spPr>
        <p:txBody>
          <a:bodyPr wrap="none">
            <a:spAutoFit/>
          </a:bodyPr>
          <a:lstStyle/>
          <a:p>
            <a:r>
              <a:rPr lang="en-US" altLang="zh-CN" sz="2000"/>
              <a:t>15</a:t>
            </a:r>
          </a:p>
        </p:txBody>
      </p:sp>
      <p:sp>
        <p:nvSpPr>
          <p:cNvPr id="196635" name="Text Box 27"/>
          <p:cNvSpPr txBox="1">
            <a:spLocks noChangeArrowheads="1"/>
          </p:cNvSpPr>
          <p:nvPr/>
        </p:nvSpPr>
        <p:spPr bwMode="auto">
          <a:xfrm>
            <a:off x="5775325" y="4649788"/>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36" name="Text Box 28"/>
          <p:cNvSpPr txBox="1">
            <a:spLocks noChangeArrowheads="1"/>
          </p:cNvSpPr>
          <p:nvPr/>
        </p:nvSpPr>
        <p:spPr bwMode="auto">
          <a:xfrm>
            <a:off x="6062663" y="4649788"/>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37" name="Text Box 29"/>
          <p:cNvSpPr txBox="1">
            <a:spLocks noChangeArrowheads="1"/>
          </p:cNvSpPr>
          <p:nvPr/>
        </p:nvSpPr>
        <p:spPr bwMode="auto">
          <a:xfrm>
            <a:off x="6416675" y="4716463"/>
            <a:ext cx="325438" cy="396875"/>
          </a:xfrm>
          <a:prstGeom prst="rect">
            <a:avLst/>
          </a:prstGeom>
          <a:noFill/>
          <a:ln w="25400" algn="ctr">
            <a:noFill/>
            <a:miter lim="800000"/>
            <a:headEnd/>
            <a:tailEnd/>
          </a:ln>
          <a:effectLst/>
        </p:spPr>
        <p:txBody>
          <a:bodyPr wrap="none">
            <a:spAutoFit/>
          </a:bodyPr>
          <a:lstStyle/>
          <a:p>
            <a:r>
              <a:rPr lang="en-US" altLang="zh-CN" sz="2000"/>
              <a:t>9</a:t>
            </a:r>
          </a:p>
        </p:txBody>
      </p:sp>
      <p:sp>
        <p:nvSpPr>
          <p:cNvPr id="196638" name="Text Box 30"/>
          <p:cNvSpPr txBox="1">
            <a:spLocks noChangeArrowheads="1"/>
          </p:cNvSpPr>
          <p:nvPr/>
        </p:nvSpPr>
        <p:spPr bwMode="auto">
          <a:xfrm>
            <a:off x="5049838" y="505301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39" name="Text Box 31"/>
          <p:cNvSpPr txBox="1">
            <a:spLocks noChangeArrowheads="1"/>
          </p:cNvSpPr>
          <p:nvPr/>
        </p:nvSpPr>
        <p:spPr bwMode="auto">
          <a:xfrm>
            <a:off x="5343525" y="505301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40" name="Text Box 32"/>
          <p:cNvSpPr txBox="1">
            <a:spLocks noChangeArrowheads="1"/>
          </p:cNvSpPr>
          <p:nvPr/>
        </p:nvSpPr>
        <p:spPr bwMode="auto">
          <a:xfrm>
            <a:off x="5768975" y="5119688"/>
            <a:ext cx="325438" cy="396875"/>
          </a:xfrm>
          <a:prstGeom prst="rect">
            <a:avLst/>
          </a:prstGeom>
          <a:noFill/>
          <a:ln w="25400" algn="ctr">
            <a:noFill/>
            <a:miter lim="800000"/>
            <a:headEnd/>
            <a:tailEnd/>
          </a:ln>
          <a:effectLst/>
        </p:spPr>
        <p:txBody>
          <a:bodyPr wrap="none">
            <a:spAutoFit/>
          </a:bodyPr>
          <a:lstStyle/>
          <a:p>
            <a:r>
              <a:rPr lang="en-US" altLang="zh-CN" sz="2000"/>
              <a:t>3</a:t>
            </a:r>
          </a:p>
        </p:txBody>
      </p:sp>
      <p:sp>
        <p:nvSpPr>
          <p:cNvPr id="196641" name="Text Box 33"/>
          <p:cNvSpPr txBox="1">
            <a:spLocks noChangeArrowheads="1"/>
          </p:cNvSpPr>
          <p:nvPr/>
        </p:nvSpPr>
        <p:spPr bwMode="auto">
          <a:xfrm>
            <a:off x="6057900" y="505301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42" name="Text Box 34"/>
          <p:cNvSpPr txBox="1">
            <a:spLocks noChangeArrowheads="1"/>
          </p:cNvSpPr>
          <p:nvPr/>
        </p:nvSpPr>
        <p:spPr bwMode="auto">
          <a:xfrm>
            <a:off x="6338888" y="505301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43" name="Text Box 35"/>
          <p:cNvSpPr txBox="1">
            <a:spLocks noChangeArrowheads="1"/>
          </p:cNvSpPr>
          <p:nvPr/>
        </p:nvSpPr>
        <p:spPr bwMode="auto">
          <a:xfrm>
            <a:off x="5049838" y="545941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44" name="Text Box 36"/>
          <p:cNvSpPr txBox="1">
            <a:spLocks noChangeArrowheads="1"/>
          </p:cNvSpPr>
          <p:nvPr/>
        </p:nvSpPr>
        <p:spPr bwMode="auto">
          <a:xfrm>
            <a:off x="5343525" y="545941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45" name="Text Box 37"/>
          <p:cNvSpPr txBox="1">
            <a:spLocks noChangeArrowheads="1"/>
          </p:cNvSpPr>
          <p:nvPr/>
        </p:nvSpPr>
        <p:spPr bwMode="auto">
          <a:xfrm>
            <a:off x="5697538" y="545941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46" name="Text Box 38"/>
          <p:cNvSpPr txBox="1">
            <a:spLocks noChangeArrowheads="1"/>
          </p:cNvSpPr>
          <p:nvPr/>
        </p:nvSpPr>
        <p:spPr bwMode="auto">
          <a:xfrm>
            <a:off x="6062663" y="5526088"/>
            <a:ext cx="325437" cy="396875"/>
          </a:xfrm>
          <a:prstGeom prst="rect">
            <a:avLst/>
          </a:prstGeom>
          <a:noFill/>
          <a:ln w="25400" algn="ctr">
            <a:noFill/>
            <a:miter lim="800000"/>
            <a:headEnd/>
            <a:tailEnd/>
          </a:ln>
          <a:effectLst/>
        </p:spPr>
        <p:txBody>
          <a:bodyPr wrap="none">
            <a:spAutoFit/>
          </a:bodyPr>
          <a:lstStyle/>
          <a:p>
            <a:r>
              <a:rPr lang="en-US" altLang="zh-CN" sz="2000"/>
              <a:t>2</a:t>
            </a:r>
          </a:p>
        </p:txBody>
      </p:sp>
      <p:sp>
        <p:nvSpPr>
          <p:cNvPr id="196647" name="Text Box 39"/>
          <p:cNvSpPr txBox="1">
            <a:spLocks noChangeArrowheads="1"/>
          </p:cNvSpPr>
          <p:nvPr/>
        </p:nvSpPr>
        <p:spPr bwMode="auto">
          <a:xfrm>
            <a:off x="6345238" y="545941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48" name="Text Box 40"/>
          <p:cNvSpPr txBox="1">
            <a:spLocks noChangeArrowheads="1"/>
          </p:cNvSpPr>
          <p:nvPr/>
        </p:nvSpPr>
        <p:spPr bwMode="auto">
          <a:xfrm>
            <a:off x="4976813" y="5886450"/>
            <a:ext cx="466725" cy="396875"/>
          </a:xfrm>
          <a:prstGeom prst="rect">
            <a:avLst/>
          </a:prstGeom>
          <a:noFill/>
          <a:ln w="25400" algn="ctr">
            <a:noFill/>
            <a:miter lim="800000"/>
            <a:headEnd/>
            <a:tailEnd/>
          </a:ln>
          <a:effectLst/>
        </p:spPr>
        <p:txBody>
          <a:bodyPr wrap="none">
            <a:spAutoFit/>
          </a:bodyPr>
          <a:lstStyle/>
          <a:p>
            <a:r>
              <a:rPr lang="en-US" altLang="zh-CN" sz="2000"/>
              <a:t>11</a:t>
            </a:r>
          </a:p>
        </p:txBody>
      </p:sp>
      <p:sp>
        <p:nvSpPr>
          <p:cNvPr id="196649" name="Text Box 41"/>
          <p:cNvSpPr txBox="1">
            <a:spLocks noChangeArrowheads="1"/>
          </p:cNvSpPr>
          <p:nvPr/>
        </p:nvSpPr>
        <p:spPr bwMode="auto">
          <a:xfrm>
            <a:off x="5414963" y="5886450"/>
            <a:ext cx="325437" cy="396875"/>
          </a:xfrm>
          <a:prstGeom prst="rect">
            <a:avLst/>
          </a:prstGeom>
          <a:noFill/>
          <a:ln w="25400" algn="ctr">
            <a:noFill/>
            <a:miter lim="800000"/>
            <a:headEnd/>
            <a:tailEnd/>
          </a:ln>
          <a:effectLst/>
        </p:spPr>
        <p:txBody>
          <a:bodyPr wrap="none">
            <a:spAutoFit/>
          </a:bodyPr>
          <a:lstStyle/>
          <a:p>
            <a:r>
              <a:rPr lang="en-US" altLang="zh-CN" sz="2000"/>
              <a:t>7</a:t>
            </a:r>
          </a:p>
        </p:txBody>
      </p:sp>
      <p:sp>
        <p:nvSpPr>
          <p:cNvPr id="196650" name="Text Box 42"/>
          <p:cNvSpPr txBox="1">
            <a:spLocks noChangeArrowheads="1"/>
          </p:cNvSpPr>
          <p:nvPr/>
        </p:nvSpPr>
        <p:spPr bwMode="auto">
          <a:xfrm>
            <a:off x="5697538" y="5819775"/>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51" name="Text Box 43"/>
          <p:cNvSpPr txBox="1">
            <a:spLocks noChangeArrowheads="1"/>
          </p:cNvSpPr>
          <p:nvPr/>
        </p:nvSpPr>
        <p:spPr bwMode="auto">
          <a:xfrm>
            <a:off x="5991225" y="5819775"/>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52" name="Text Box 44"/>
          <p:cNvSpPr txBox="1">
            <a:spLocks noChangeArrowheads="1"/>
          </p:cNvSpPr>
          <p:nvPr/>
        </p:nvSpPr>
        <p:spPr bwMode="auto">
          <a:xfrm>
            <a:off x="6345238" y="5819775"/>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53" name="Text Box 45"/>
          <p:cNvSpPr txBox="1">
            <a:spLocks noChangeArrowheads="1"/>
          </p:cNvSpPr>
          <p:nvPr/>
        </p:nvSpPr>
        <p:spPr bwMode="auto">
          <a:xfrm>
            <a:off x="5049838" y="6205538"/>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54" name="Text Box 46"/>
          <p:cNvSpPr txBox="1">
            <a:spLocks noChangeArrowheads="1"/>
          </p:cNvSpPr>
          <p:nvPr/>
        </p:nvSpPr>
        <p:spPr bwMode="auto">
          <a:xfrm>
            <a:off x="5343525" y="6205538"/>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55" name="Text Box 47"/>
          <p:cNvSpPr txBox="1">
            <a:spLocks noChangeArrowheads="1"/>
          </p:cNvSpPr>
          <p:nvPr/>
        </p:nvSpPr>
        <p:spPr bwMode="auto">
          <a:xfrm>
            <a:off x="5768975" y="6272213"/>
            <a:ext cx="466725" cy="396875"/>
          </a:xfrm>
          <a:prstGeom prst="rect">
            <a:avLst/>
          </a:prstGeom>
          <a:noFill/>
          <a:ln w="25400" algn="ctr">
            <a:noFill/>
            <a:miter lim="800000"/>
            <a:headEnd/>
            <a:tailEnd/>
          </a:ln>
          <a:effectLst/>
        </p:spPr>
        <p:txBody>
          <a:bodyPr wrap="none">
            <a:spAutoFit/>
          </a:bodyPr>
          <a:lstStyle/>
          <a:p>
            <a:r>
              <a:rPr lang="en-US" altLang="zh-CN" sz="2000"/>
              <a:t>21</a:t>
            </a:r>
          </a:p>
        </p:txBody>
      </p:sp>
      <p:sp>
        <p:nvSpPr>
          <p:cNvPr id="196656" name="Text Box 48"/>
          <p:cNvSpPr txBox="1">
            <a:spLocks noChangeArrowheads="1"/>
          </p:cNvSpPr>
          <p:nvPr/>
        </p:nvSpPr>
        <p:spPr bwMode="auto">
          <a:xfrm>
            <a:off x="6062663" y="6205538"/>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57" name="Text Box 49"/>
          <p:cNvSpPr txBox="1">
            <a:spLocks noChangeArrowheads="1"/>
          </p:cNvSpPr>
          <p:nvPr/>
        </p:nvSpPr>
        <p:spPr bwMode="auto">
          <a:xfrm>
            <a:off x="6416675" y="6205538"/>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196658" name="Text Box 50"/>
          <p:cNvSpPr txBox="1">
            <a:spLocks noChangeArrowheads="1"/>
          </p:cNvSpPr>
          <p:nvPr/>
        </p:nvSpPr>
        <p:spPr bwMode="auto">
          <a:xfrm>
            <a:off x="4572000" y="4732338"/>
            <a:ext cx="404813" cy="1917700"/>
          </a:xfrm>
          <a:prstGeom prst="rect">
            <a:avLst/>
          </a:prstGeom>
          <a:noFill/>
          <a:ln w="25400" algn="ctr">
            <a:noFill/>
            <a:miter lim="800000"/>
            <a:headEnd/>
            <a:tailEnd/>
          </a:ln>
          <a:effectLst/>
        </p:spPr>
        <p:txBody>
          <a:bodyPr wrap="none">
            <a:spAutoFit/>
          </a:bodyPr>
          <a:lstStyle/>
          <a:p>
            <a:r>
              <a:rPr lang="en-US" altLang="zh-CN" sz="2400">
                <a:solidFill>
                  <a:srgbClr val="000066"/>
                </a:solidFill>
              </a:rPr>
              <a:t>A</a:t>
            </a:r>
          </a:p>
          <a:p>
            <a:r>
              <a:rPr lang="en-US" altLang="zh-CN" sz="2400">
                <a:solidFill>
                  <a:srgbClr val="000066"/>
                </a:solidFill>
              </a:rPr>
              <a:t>B</a:t>
            </a:r>
          </a:p>
          <a:p>
            <a:r>
              <a:rPr lang="en-US" altLang="zh-CN" sz="2400">
                <a:solidFill>
                  <a:srgbClr val="000066"/>
                </a:solidFill>
              </a:rPr>
              <a:t>C</a:t>
            </a:r>
          </a:p>
          <a:p>
            <a:r>
              <a:rPr lang="en-US" altLang="zh-CN" sz="2400">
                <a:solidFill>
                  <a:srgbClr val="000066"/>
                </a:solidFill>
              </a:rPr>
              <a:t>D</a:t>
            </a:r>
          </a:p>
          <a:p>
            <a:r>
              <a:rPr lang="en-US" altLang="zh-CN" sz="2400">
                <a:solidFill>
                  <a:srgbClr val="000066"/>
                </a:solidFill>
              </a:rPr>
              <a:t>E</a:t>
            </a:r>
          </a:p>
        </p:txBody>
      </p:sp>
      <p:sp>
        <p:nvSpPr>
          <p:cNvPr id="196659" name="Text Box 51"/>
          <p:cNvSpPr txBox="1">
            <a:spLocks noChangeArrowheads="1"/>
          </p:cNvSpPr>
          <p:nvPr/>
        </p:nvSpPr>
        <p:spPr bwMode="auto">
          <a:xfrm>
            <a:off x="5029200" y="4298950"/>
            <a:ext cx="1774825"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  B C D  E</a:t>
            </a:r>
          </a:p>
        </p:txBody>
      </p:sp>
      <p:grpSp>
        <p:nvGrpSpPr>
          <p:cNvPr id="196694" name="Group 86"/>
          <p:cNvGrpSpPr>
            <a:grpSpLocks/>
          </p:cNvGrpSpPr>
          <p:nvPr/>
        </p:nvGrpSpPr>
        <p:grpSpPr bwMode="auto">
          <a:xfrm>
            <a:off x="1403350" y="4724400"/>
            <a:ext cx="2089150" cy="2197100"/>
            <a:chOff x="1020" y="2115"/>
            <a:chExt cx="1316" cy="1384"/>
          </a:xfrm>
        </p:grpSpPr>
        <p:grpSp>
          <p:nvGrpSpPr>
            <p:cNvPr id="196695" name="Group 87"/>
            <p:cNvGrpSpPr>
              <a:grpSpLocks/>
            </p:cNvGrpSpPr>
            <p:nvPr/>
          </p:nvGrpSpPr>
          <p:grpSpPr bwMode="auto">
            <a:xfrm>
              <a:off x="1020" y="2115"/>
              <a:ext cx="1316" cy="1301"/>
              <a:chOff x="657" y="2069"/>
              <a:chExt cx="1316" cy="1301"/>
            </a:xfrm>
          </p:grpSpPr>
          <p:sp>
            <p:nvSpPr>
              <p:cNvPr id="196696" name="Line 88"/>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6697" name="Line 89"/>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6698" name="Line 90"/>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6699" name="Line 91"/>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6700" name="Line 92"/>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6701" name="Line 93"/>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6702" name="Line 94"/>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6703" name="Oval 95"/>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96704" name="Oval 96"/>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96705" name="Oval 97"/>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96706" name="Oval 98"/>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96707" name="Oval 99"/>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sp>
          <p:nvSpPr>
            <p:cNvPr id="196708" name="Text Box 100"/>
            <p:cNvSpPr txBox="1">
              <a:spLocks noChangeArrowheads="1"/>
            </p:cNvSpPr>
            <p:nvPr/>
          </p:nvSpPr>
          <p:spPr bwMode="auto">
            <a:xfrm>
              <a:off x="1156" y="2235"/>
              <a:ext cx="294" cy="250"/>
            </a:xfrm>
            <a:prstGeom prst="rect">
              <a:avLst/>
            </a:prstGeom>
            <a:noFill/>
            <a:ln w="25400" algn="ctr">
              <a:noFill/>
              <a:miter lim="800000"/>
              <a:headEnd/>
              <a:tailEnd/>
            </a:ln>
            <a:effectLst/>
          </p:spPr>
          <p:txBody>
            <a:bodyPr wrap="none">
              <a:spAutoFit/>
            </a:bodyPr>
            <a:lstStyle/>
            <a:p>
              <a:r>
                <a:rPr lang="en-US" altLang="zh-CN" sz="2000"/>
                <a:t>15</a:t>
              </a:r>
            </a:p>
          </p:txBody>
        </p:sp>
        <p:sp>
          <p:nvSpPr>
            <p:cNvPr id="196709" name="Text Box 101"/>
            <p:cNvSpPr txBox="1">
              <a:spLocks noChangeArrowheads="1"/>
            </p:cNvSpPr>
            <p:nvPr/>
          </p:nvSpPr>
          <p:spPr bwMode="auto">
            <a:xfrm>
              <a:off x="1973" y="2281"/>
              <a:ext cx="205" cy="250"/>
            </a:xfrm>
            <a:prstGeom prst="rect">
              <a:avLst/>
            </a:prstGeom>
            <a:noFill/>
            <a:ln w="25400" algn="ctr">
              <a:noFill/>
              <a:miter lim="800000"/>
              <a:headEnd/>
              <a:tailEnd/>
            </a:ln>
            <a:effectLst/>
          </p:spPr>
          <p:txBody>
            <a:bodyPr wrap="none">
              <a:spAutoFit/>
            </a:bodyPr>
            <a:lstStyle/>
            <a:p>
              <a:r>
                <a:rPr lang="en-US" altLang="zh-CN" sz="2000"/>
                <a:t>9</a:t>
              </a:r>
            </a:p>
          </p:txBody>
        </p:sp>
        <p:sp>
          <p:nvSpPr>
            <p:cNvPr id="196710" name="Text Box 102"/>
            <p:cNvSpPr txBox="1">
              <a:spLocks noChangeArrowheads="1"/>
            </p:cNvSpPr>
            <p:nvPr/>
          </p:nvSpPr>
          <p:spPr bwMode="auto">
            <a:xfrm>
              <a:off x="1565" y="2478"/>
              <a:ext cx="294" cy="250"/>
            </a:xfrm>
            <a:prstGeom prst="rect">
              <a:avLst/>
            </a:prstGeom>
            <a:noFill/>
            <a:ln w="25400" algn="ctr">
              <a:noFill/>
              <a:miter lim="800000"/>
              <a:headEnd/>
              <a:tailEnd/>
            </a:ln>
            <a:effectLst/>
          </p:spPr>
          <p:txBody>
            <a:bodyPr wrap="none">
              <a:spAutoFit/>
            </a:bodyPr>
            <a:lstStyle/>
            <a:p>
              <a:r>
                <a:rPr lang="en-US" altLang="zh-CN" sz="2000"/>
                <a:t>11</a:t>
              </a:r>
            </a:p>
          </p:txBody>
        </p:sp>
        <p:sp>
          <p:nvSpPr>
            <p:cNvPr id="196711" name="Text Box 103"/>
            <p:cNvSpPr txBox="1">
              <a:spLocks noChangeArrowheads="1"/>
            </p:cNvSpPr>
            <p:nvPr/>
          </p:nvSpPr>
          <p:spPr bwMode="auto">
            <a:xfrm>
              <a:off x="1429" y="2780"/>
              <a:ext cx="205" cy="250"/>
            </a:xfrm>
            <a:prstGeom prst="rect">
              <a:avLst/>
            </a:prstGeom>
            <a:noFill/>
            <a:ln w="25400" algn="ctr">
              <a:noFill/>
              <a:miter lim="800000"/>
              <a:headEnd/>
              <a:tailEnd/>
            </a:ln>
            <a:effectLst/>
          </p:spPr>
          <p:txBody>
            <a:bodyPr wrap="none">
              <a:spAutoFit/>
            </a:bodyPr>
            <a:lstStyle/>
            <a:p>
              <a:r>
                <a:rPr lang="en-US" altLang="zh-CN" sz="2000"/>
                <a:t>7</a:t>
              </a:r>
            </a:p>
          </p:txBody>
        </p:sp>
        <p:sp>
          <p:nvSpPr>
            <p:cNvPr id="196712" name="Text Box 104"/>
            <p:cNvSpPr txBox="1">
              <a:spLocks noChangeArrowheads="1"/>
            </p:cNvSpPr>
            <p:nvPr/>
          </p:nvSpPr>
          <p:spPr bwMode="auto">
            <a:xfrm>
              <a:off x="1020" y="2931"/>
              <a:ext cx="205" cy="250"/>
            </a:xfrm>
            <a:prstGeom prst="rect">
              <a:avLst/>
            </a:prstGeom>
            <a:noFill/>
            <a:ln w="25400" algn="ctr">
              <a:noFill/>
              <a:miter lim="800000"/>
              <a:headEnd/>
              <a:tailEnd/>
            </a:ln>
            <a:effectLst/>
          </p:spPr>
          <p:txBody>
            <a:bodyPr wrap="none">
              <a:spAutoFit/>
            </a:bodyPr>
            <a:lstStyle/>
            <a:p>
              <a:r>
                <a:rPr lang="en-US" altLang="zh-CN" sz="2000"/>
                <a:t>3</a:t>
              </a:r>
            </a:p>
          </p:txBody>
        </p:sp>
        <p:sp>
          <p:nvSpPr>
            <p:cNvPr id="196713" name="Text Box 105"/>
            <p:cNvSpPr txBox="1">
              <a:spLocks noChangeArrowheads="1"/>
            </p:cNvSpPr>
            <p:nvPr/>
          </p:nvSpPr>
          <p:spPr bwMode="auto">
            <a:xfrm>
              <a:off x="1565" y="3249"/>
              <a:ext cx="205" cy="250"/>
            </a:xfrm>
            <a:prstGeom prst="rect">
              <a:avLst/>
            </a:prstGeom>
            <a:noFill/>
            <a:ln w="25400" algn="ctr">
              <a:noFill/>
              <a:miter lim="800000"/>
              <a:headEnd/>
              <a:tailEnd/>
            </a:ln>
            <a:effectLst/>
          </p:spPr>
          <p:txBody>
            <a:bodyPr wrap="none">
              <a:spAutoFit/>
            </a:bodyPr>
            <a:lstStyle/>
            <a:p>
              <a:r>
                <a:rPr lang="en-US" altLang="zh-CN" sz="2000"/>
                <a:t>2</a:t>
              </a:r>
            </a:p>
          </p:txBody>
        </p:sp>
        <p:sp>
          <p:nvSpPr>
            <p:cNvPr id="196714" name="Text Box 106"/>
            <p:cNvSpPr txBox="1">
              <a:spLocks noChangeArrowheads="1"/>
            </p:cNvSpPr>
            <p:nvPr/>
          </p:nvSpPr>
          <p:spPr bwMode="auto">
            <a:xfrm>
              <a:off x="1655" y="2795"/>
              <a:ext cx="276" cy="231"/>
            </a:xfrm>
            <a:prstGeom prst="rect">
              <a:avLst/>
            </a:prstGeom>
            <a:noFill/>
            <a:ln w="25400" algn="ctr">
              <a:noFill/>
              <a:miter lim="800000"/>
              <a:headEnd/>
              <a:tailEnd/>
            </a:ln>
            <a:effectLst/>
          </p:spPr>
          <p:txBody>
            <a:bodyPr wrap="none">
              <a:spAutoFit/>
            </a:bodyPr>
            <a:lstStyle/>
            <a:p>
              <a:r>
                <a:rPr lang="en-US" altLang="zh-CN" sz="1800"/>
                <a:t>21</a:t>
              </a:r>
            </a:p>
          </p:txBody>
        </p:sp>
      </p:grpSp>
      <p:sp useBgFill="1">
        <p:nvSpPr>
          <p:cNvPr id="196715" name="Text Box 107"/>
          <p:cNvSpPr txBox="1">
            <a:spLocks noChangeArrowheads="1"/>
          </p:cNvSpPr>
          <p:nvPr/>
        </p:nvSpPr>
        <p:spPr bwMode="auto">
          <a:xfrm>
            <a:off x="3576638" y="3856038"/>
            <a:ext cx="541337" cy="519112"/>
          </a:xfrm>
          <a:prstGeom prst="rect">
            <a:avLst/>
          </a:prstGeom>
          <a:ln w="25400" algn="ctr">
            <a:noFill/>
            <a:miter lim="800000"/>
            <a:headEnd/>
            <a:tailEnd/>
          </a:ln>
          <a:effectLst/>
        </p:spPr>
        <p:txBody>
          <a:bodyPr wrap="none">
            <a:spAutoFit/>
          </a:bodyPr>
          <a:lstStyle/>
          <a:p>
            <a:r>
              <a:rPr lang="en-US" altLang="zh-CN">
                <a:solidFill>
                  <a:srgbClr val="000066"/>
                </a:solidFill>
              </a:rPr>
              <a:t>∞</a:t>
            </a:r>
          </a:p>
        </p:txBody>
      </p:sp>
      <p:sp useBgFill="1">
        <p:nvSpPr>
          <p:cNvPr id="196716" name="Text Box 108"/>
          <p:cNvSpPr txBox="1">
            <a:spLocks noChangeArrowheads="1"/>
          </p:cNvSpPr>
          <p:nvPr/>
        </p:nvSpPr>
        <p:spPr bwMode="auto">
          <a:xfrm>
            <a:off x="3563938" y="3213100"/>
            <a:ext cx="593725" cy="519113"/>
          </a:xfrm>
          <a:prstGeom prst="rect">
            <a:avLst/>
          </a:prstGeom>
          <a:ln w="25400" algn="ctr">
            <a:noFill/>
            <a:miter lim="800000"/>
            <a:headEnd/>
            <a:tailEnd/>
          </a:ln>
          <a:effectLst/>
        </p:spPr>
        <p:txBody>
          <a:bodyPr wrap="none">
            <a:spAutoFit/>
          </a:bodyPr>
          <a:lstStyle/>
          <a:p>
            <a:r>
              <a:rPr lang="en-US" altLang="zh-CN">
                <a:solidFill>
                  <a:srgbClr val="000066"/>
                </a:solidFill>
              </a:rPr>
              <a:t>w</a:t>
            </a:r>
            <a:r>
              <a:rPr lang="en-US" altLang="zh-CN" baseline="-25000">
                <a:solidFill>
                  <a:srgbClr val="000066"/>
                </a:solidFill>
              </a:rPr>
              <a:t>ij</a:t>
            </a:r>
          </a:p>
        </p:txBody>
      </p:sp>
      <p:sp>
        <p:nvSpPr>
          <p:cNvPr id="196717" name="Text Box 109"/>
          <p:cNvSpPr txBox="1">
            <a:spLocks noChangeArrowheads="1"/>
          </p:cNvSpPr>
          <p:nvPr/>
        </p:nvSpPr>
        <p:spPr bwMode="auto">
          <a:xfrm>
            <a:off x="1908175" y="4221163"/>
            <a:ext cx="1103313" cy="457200"/>
          </a:xfrm>
          <a:prstGeom prst="rect">
            <a:avLst/>
          </a:prstGeom>
          <a:noFill/>
          <a:ln w="25400" algn="ctr">
            <a:noFill/>
            <a:miter lim="800000"/>
            <a:headEnd/>
            <a:tailEnd/>
          </a:ln>
          <a:effectLst/>
        </p:spPr>
        <p:txBody>
          <a:bodyPr wrap="none">
            <a:spAutoFit/>
          </a:bodyPr>
          <a:lstStyle/>
          <a:p>
            <a:r>
              <a:rPr lang="zh-CN" altLang="en-US" sz="2400">
                <a:solidFill>
                  <a:schemeClr val="tx1"/>
                </a:solidFill>
              </a:rPr>
              <a:t>有向网</a:t>
            </a:r>
          </a:p>
        </p:txBody>
      </p:sp>
      <p:sp>
        <p:nvSpPr>
          <p:cNvPr id="196718" name="Text Box 110"/>
          <p:cNvSpPr txBox="1">
            <a:spLocks noChangeArrowheads="1"/>
          </p:cNvSpPr>
          <p:nvPr/>
        </p:nvSpPr>
        <p:spPr bwMode="auto">
          <a:xfrm>
            <a:off x="7092950" y="4797425"/>
            <a:ext cx="490538" cy="1917700"/>
          </a:xfrm>
          <a:prstGeom prst="rect">
            <a:avLst/>
          </a:prstGeom>
          <a:noFill/>
          <a:ln w="25400" algn="ctr">
            <a:noFill/>
            <a:miter lim="800000"/>
            <a:headEnd/>
            <a:tailEnd/>
          </a:ln>
          <a:effectLst/>
        </p:spPr>
        <p:txBody>
          <a:bodyPr wrap="none">
            <a:spAutoFit/>
          </a:bodyPr>
          <a:lstStyle/>
          <a:p>
            <a:r>
              <a:rPr lang="zh-CN" altLang="en-US" sz="2400"/>
              <a:t>非</a:t>
            </a:r>
          </a:p>
          <a:p>
            <a:r>
              <a:rPr lang="zh-CN" altLang="en-US" sz="2400"/>
              <a:t>对</a:t>
            </a:r>
          </a:p>
          <a:p>
            <a:r>
              <a:rPr lang="zh-CN" altLang="en-US" sz="2400"/>
              <a:t>称</a:t>
            </a:r>
          </a:p>
          <a:p>
            <a:r>
              <a:rPr lang="zh-CN" altLang="en-US" sz="2400"/>
              <a:t>矩</a:t>
            </a:r>
          </a:p>
          <a:p>
            <a:r>
              <a:rPr lang="zh-CN" altLang="en-US" sz="2400"/>
              <a:t>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716"/>
                                        </p:tgtEl>
                                        <p:attrNameLst>
                                          <p:attrName>style.visibility</p:attrName>
                                        </p:attrNameLst>
                                      </p:cBhvr>
                                      <p:to>
                                        <p:strVal val="visible"/>
                                      </p:to>
                                    </p:set>
                                    <p:animEffect transition="in" filter="wipe(left)">
                                      <p:cBhvr>
                                        <p:cTn id="7" dur="500"/>
                                        <p:tgtEl>
                                          <p:spTgt spid="1967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6715"/>
                                        </p:tgtEl>
                                        <p:attrNameLst>
                                          <p:attrName>style.visibility</p:attrName>
                                        </p:attrNameLst>
                                      </p:cBhvr>
                                      <p:to>
                                        <p:strVal val="visible"/>
                                      </p:to>
                                    </p:set>
                                    <p:animEffect transition="in" filter="wipe(left)">
                                      <p:cBhvr>
                                        <p:cTn id="12" dur="500"/>
                                        <p:tgtEl>
                                          <p:spTgt spid="1967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6632"/>
                                        </p:tgtEl>
                                        <p:attrNameLst>
                                          <p:attrName>style.visibility</p:attrName>
                                        </p:attrNameLst>
                                      </p:cBhvr>
                                      <p:to>
                                        <p:strVal val="visible"/>
                                      </p:to>
                                    </p:set>
                                    <p:animEffect transition="in" filter="wipe(up)">
                                      <p:cBhvr>
                                        <p:cTn id="17" dur="500"/>
                                        <p:tgtEl>
                                          <p:spTgt spid="1966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6658"/>
                                        </p:tgtEl>
                                        <p:attrNameLst>
                                          <p:attrName>style.visibility</p:attrName>
                                        </p:attrNameLst>
                                      </p:cBhvr>
                                      <p:to>
                                        <p:strVal val="visible"/>
                                      </p:to>
                                    </p:set>
                                    <p:animEffect transition="in" filter="wipe(up)">
                                      <p:cBhvr>
                                        <p:cTn id="22" dur="500"/>
                                        <p:tgtEl>
                                          <p:spTgt spid="196658"/>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96659"/>
                                        </p:tgtEl>
                                        <p:attrNameLst>
                                          <p:attrName>style.visibility</p:attrName>
                                        </p:attrNameLst>
                                      </p:cBhvr>
                                      <p:to>
                                        <p:strVal val="visible"/>
                                      </p:to>
                                    </p:set>
                                    <p:animEffect transition="in" filter="wipe(left)">
                                      <p:cBhvr>
                                        <p:cTn id="26" dur="500"/>
                                        <p:tgtEl>
                                          <p:spTgt spid="1966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6634"/>
                                        </p:tgtEl>
                                        <p:attrNameLst>
                                          <p:attrName>style.visibility</p:attrName>
                                        </p:attrNameLst>
                                      </p:cBhvr>
                                      <p:to>
                                        <p:strVal val="visible"/>
                                      </p:to>
                                    </p:set>
                                    <p:animEffect transition="in" filter="wipe(left)">
                                      <p:cBhvr>
                                        <p:cTn id="31" dur="500"/>
                                        <p:tgtEl>
                                          <p:spTgt spid="19663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96637"/>
                                        </p:tgtEl>
                                        <p:attrNameLst>
                                          <p:attrName>style.visibility</p:attrName>
                                        </p:attrNameLst>
                                      </p:cBhvr>
                                      <p:to>
                                        <p:strVal val="visible"/>
                                      </p:to>
                                    </p:set>
                                    <p:animEffect transition="in" filter="wipe(left)">
                                      <p:cBhvr>
                                        <p:cTn id="35" dur="500"/>
                                        <p:tgtEl>
                                          <p:spTgt spid="19663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6633"/>
                                        </p:tgtEl>
                                        <p:attrNameLst>
                                          <p:attrName>style.visibility</p:attrName>
                                        </p:attrNameLst>
                                      </p:cBhvr>
                                      <p:to>
                                        <p:strVal val="visible"/>
                                      </p:to>
                                    </p:set>
                                    <p:animEffect transition="in" filter="wipe(left)">
                                      <p:cBhvr>
                                        <p:cTn id="40" dur="500"/>
                                        <p:tgtEl>
                                          <p:spTgt spid="196633"/>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96635"/>
                                        </p:tgtEl>
                                        <p:attrNameLst>
                                          <p:attrName>style.visibility</p:attrName>
                                        </p:attrNameLst>
                                      </p:cBhvr>
                                      <p:to>
                                        <p:strVal val="visible"/>
                                      </p:to>
                                    </p:set>
                                    <p:animEffect transition="in" filter="wipe(left)">
                                      <p:cBhvr>
                                        <p:cTn id="44" dur="500"/>
                                        <p:tgtEl>
                                          <p:spTgt spid="196635"/>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96636"/>
                                        </p:tgtEl>
                                        <p:attrNameLst>
                                          <p:attrName>style.visibility</p:attrName>
                                        </p:attrNameLst>
                                      </p:cBhvr>
                                      <p:to>
                                        <p:strVal val="visible"/>
                                      </p:to>
                                    </p:set>
                                    <p:animEffect transition="in" filter="wipe(left)">
                                      <p:cBhvr>
                                        <p:cTn id="48" dur="500"/>
                                        <p:tgtEl>
                                          <p:spTgt spid="1966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6640"/>
                                        </p:tgtEl>
                                        <p:attrNameLst>
                                          <p:attrName>style.visibility</p:attrName>
                                        </p:attrNameLst>
                                      </p:cBhvr>
                                      <p:to>
                                        <p:strVal val="visible"/>
                                      </p:to>
                                    </p:set>
                                    <p:animEffect transition="in" filter="wipe(left)">
                                      <p:cBhvr>
                                        <p:cTn id="53" dur="500"/>
                                        <p:tgtEl>
                                          <p:spTgt spid="19664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96638"/>
                                        </p:tgtEl>
                                        <p:attrNameLst>
                                          <p:attrName>style.visibility</p:attrName>
                                        </p:attrNameLst>
                                      </p:cBhvr>
                                      <p:to>
                                        <p:strVal val="visible"/>
                                      </p:to>
                                    </p:set>
                                    <p:animEffect transition="in" filter="wipe(left)">
                                      <p:cBhvr>
                                        <p:cTn id="58" dur="500"/>
                                        <p:tgtEl>
                                          <p:spTgt spid="196638"/>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96639"/>
                                        </p:tgtEl>
                                        <p:attrNameLst>
                                          <p:attrName>style.visibility</p:attrName>
                                        </p:attrNameLst>
                                      </p:cBhvr>
                                      <p:to>
                                        <p:strVal val="visible"/>
                                      </p:to>
                                    </p:set>
                                    <p:animEffect transition="in" filter="wipe(left)">
                                      <p:cBhvr>
                                        <p:cTn id="62" dur="500"/>
                                        <p:tgtEl>
                                          <p:spTgt spid="196639"/>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96641"/>
                                        </p:tgtEl>
                                        <p:attrNameLst>
                                          <p:attrName>style.visibility</p:attrName>
                                        </p:attrNameLst>
                                      </p:cBhvr>
                                      <p:to>
                                        <p:strVal val="visible"/>
                                      </p:to>
                                    </p:set>
                                    <p:animEffect transition="in" filter="wipe(left)">
                                      <p:cBhvr>
                                        <p:cTn id="66" dur="500"/>
                                        <p:tgtEl>
                                          <p:spTgt spid="196641"/>
                                        </p:tgtEl>
                                      </p:cBhvr>
                                    </p:animEffect>
                                  </p:childTnLst>
                                </p:cTn>
                              </p:par>
                            </p:childTnLst>
                          </p:cTn>
                        </p:par>
                        <p:par>
                          <p:cTn id="67" fill="hold">
                            <p:stCondLst>
                              <p:cond delay="1500"/>
                            </p:stCondLst>
                            <p:childTnLst>
                              <p:par>
                                <p:cTn id="68" presetID="22" presetClass="entr" presetSubtype="8" fill="hold" grpId="0" nodeType="afterEffect">
                                  <p:stCondLst>
                                    <p:cond delay="0"/>
                                  </p:stCondLst>
                                  <p:childTnLst>
                                    <p:set>
                                      <p:cBhvr>
                                        <p:cTn id="69" dur="1" fill="hold">
                                          <p:stCondLst>
                                            <p:cond delay="0"/>
                                          </p:stCondLst>
                                        </p:cTn>
                                        <p:tgtEl>
                                          <p:spTgt spid="196642"/>
                                        </p:tgtEl>
                                        <p:attrNameLst>
                                          <p:attrName>style.visibility</p:attrName>
                                        </p:attrNameLst>
                                      </p:cBhvr>
                                      <p:to>
                                        <p:strVal val="visible"/>
                                      </p:to>
                                    </p:set>
                                    <p:animEffect transition="in" filter="wipe(left)">
                                      <p:cBhvr>
                                        <p:cTn id="70" dur="500"/>
                                        <p:tgtEl>
                                          <p:spTgt spid="19664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96646"/>
                                        </p:tgtEl>
                                        <p:attrNameLst>
                                          <p:attrName>style.visibility</p:attrName>
                                        </p:attrNameLst>
                                      </p:cBhvr>
                                      <p:to>
                                        <p:strVal val="visible"/>
                                      </p:to>
                                    </p:set>
                                    <p:animEffect transition="in" filter="wipe(left)">
                                      <p:cBhvr>
                                        <p:cTn id="75" dur="500"/>
                                        <p:tgtEl>
                                          <p:spTgt spid="19664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96643"/>
                                        </p:tgtEl>
                                        <p:attrNameLst>
                                          <p:attrName>style.visibility</p:attrName>
                                        </p:attrNameLst>
                                      </p:cBhvr>
                                      <p:to>
                                        <p:strVal val="visible"/>
                                      </p:to>
                                    </p:set>
                                    <p:animEffect transition="in" filter="wipe(left)">
                                      <p:cBhvr>
                                        <p:cTn id="80" dur="500"/>
                                        <p:tgtEl>
                                          <p:spTgt spid="196643"/>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196644"/>
                                        </p:tgtEl>
                                        <p:attrNameLst>
                                          <p:attrName>style.visibility</p:attrName>
                                        </p:attrNameLst>
                                      </p:cBhvr>
                                      <p:to>
                                        <p:strVal val="visible"/>
                                      </p:to>
                                    </p:set>
                                    <p:animEffect transition="in" filter="wipe(left)">
                                      <p:cBhvr>
                                        <p:cTn id="84" dur="500"/>
                                        <p:tgtEl>
                                          <p:spTgt spid="196644"/>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196645"/>
                                        </p:tgtEl>
                                        <p:attrNameLst>
                                          <p:attrName>style.visibility</p:attrName>
                                        </p:attrNameLst>
                                      </p:cBhvr>
                                      <p:to>
                                        <p:strVal val="visible"/>
                                      </p:to>
                                    </p:set>
                                    <p:animEffect transition="in" filter="wipe(left)">
                                      <p:cBhvr>
                                        <p:cTn id="88" dur="500"/>
                                        <p:tgtEl>
                                          <p:spTgt spid="196645"/>
                                        </p:tgtEl>
                                      </p:cBhvr>
                                    </p:animEffect>
                                  </p:childTnLst>
                                </p:cTn>
                              </p:par>
                            </p:childTnLst>
                          </p:cTn>
                        </p:par>
                        <p:par>
                          <p:cTn id="89" fill="hold">
                            <p:stCondLst>
                              <p:cond delay="1500"/>
                            </p:stCondLst>
                            <p:childTnLst>
                              <p:par>
                                <p:cTn id="90" presetID="22" presetClass="entr" presetSubtype="8" fill="hold" grpId="0" nodeType="afterEffect">
                                  <p:stCondLst>
                                    <p:cond delay="0"/>
                                  </p:stCondLst>
                                  <p:childTnLst>
                                    <p:set>
                                      <p:cBhvr>
                                        <p:cTn id="91" dur="1" fill="hold">
                                          <p:stCondLst>
                                            <p:cond delay="0"/>
                                          </p:stCondLst>
                                        </p:cTn>
                                        <p:tgtEl>
                                          <p:spTgt spid="196647"/>
                                        </p:tgtEl>
                                        <p:attrNameLst>
                                          <p:attrName>style.visibility</p:attrName>
                                        </p:attrNameLst>
                                      </p:cBhvr>
                                      <p:to>
                                        <p:strVal val="visible"/>
                                      </p:to>
                                    </p:set>
                                    <p:animEffect transition="in" filter="wipe(left)">
                                      <p:cBhvr>
                                        <p:cTn id="92" dur="500"/>
                                        <p:tgtEl>
                                          <p:spTgt spid="19664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96648"/>
                                        </p:tgtEl>
                                        <p:attrNameLst>
                                          <p:attrName>style.visibility</p:attrName>
                                        </p:attrNameLst>
                                      </p:cBhvr>
                                      <p:to>
                                        <p:strVal val="visible"/>
                                      </p:to>
                                    </p:set>
                                    <p:animEffect transition="in" filter="wipe(left)">
                                      <p:cBhvr>
                                        <p:cTn id="97" dur="500"/>
                                        <p:tgtEl>
                                          <p:spTgt spid="196648"/>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196649"/>
                                        </p:tgtEl>
                                        <p:attrNameLst>
                                          <p:attrName>style.visibility</p:attrName>
                                        </p:attrNameLst>
                                      </p:cBhvr>
                                      <p:to>
                                        <p:strVal val="visible"/>
                                      </p:to>
                                    </p:set>
                                    <p:animEffect transition="in" filter="wipe(left)">
                                      <p:cBhvr>
                                        <p:cTn id="101" dur="500"/>
                                        <p:tgtEl>
                                          <p:spTgt spid="19664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96650"/>
                                        </p:tgtEl>
                                        <p:attrNameLst>
                                          <p:attrName>style.visibility</p:attrName>
                                        </p:attrNameLst>
                                      </p:cBhvr>
                                      <p:to>
                                        <p:strVal val="visible"/>
                                      </p:to>
                                    </p:set>
                                    <p:animEffect transition="in" filter="wipe(left)">
                                      <p:cBhvr>
                                        <p:cTn id="106" dur="500"/>
                                        <p:tgtEl>
                                          <p:spTgt spid="196650"/>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196651"/>
                                        </p:tgtEl>
                                        <p:attrNameLst>
                                          <p:attrName>style.visibility</p:attrName>
                                        </p:attrNameLst>
                                      </p:cBhvr>
                                      <p:to>
                                        <p:strVal val="visible"/>
                                      </p:to>
                                    </p:set>
                                    <p:animEffect transition="in" filter="wipe(left)">
                                      <p:cBhvr>
                                        <p:cTn id="110" dur="500"/>
                                        <p:tgtEl>
                                          <p:spTgt spid="196651"/>
                                        </p:tgtEl>
                                      </p:cBhvr>
                                    </p:animEffect>
                                  </p:childTnLst>
                                </p:cTn>
                              </p:par>
                            </p:childTnLst>
                          </p:cTn>
                        </p:par>
                        <p:par>
                          <p:cTn id="111" fill="hold">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196652"/>
                                        </p:tgtEl>
                                        <p:attrNameLst>
                                          <p:attrName>style.visibility</p:attrName>
                                        </p:attrNameLst>
                                      </p:cBhvr>
                                      <p:to>
                                        <p:strVal val="visible"/>
                                      </p:to>
                                    </p:set>
                                    <p:animEffect transition="in" filter="wipe(left)">
                                      <p:cBhvr>
                                        <p:cTn id="114" dur="500"/>
                                        <p:tgtEl>
                                          <p:spTgt spid="19665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96655"/>
                                        </p:tgtEl>
                                        <p:attrNameLst>
                                          <p:attrName>style.visibility</p:attrName>
                                        </p:attrNameLst>
                                      </p:cBhvr>
                                      <p:to>
                                        <p:strVal val="visible"/>
                                      </p:to>
                                    </p:set>
                                    <p:animEffect transition="in" filter="wipe(left)">
                                      <p:cBhvr>
                                        <p:cTn id="119" dur="500"/>
                                        <p:tgtEl>
                                          <p:spTgt spid="19665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96653"/>
                                        </p:tgtEl>
                                        <p:attrNameLst>
                                          <p:attrName>style.visibility</p:attrName>
                                        </p:attrNameLst>
                                      </p:cBhvr>
                                      <p:to>
                                        <p:strVal val="visible"/>
                                      </p:to>
                                    </p:set>
                                    <p:animEffect transition="in" filter="wipe(left)">
                                      <p:cBhvr>
                                        <p:cTn id="124" dur="500"/>
                                        <p:tgtEl>
                                          <p:spTgt spid="196653"/>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196654"/>
                                        </p:tgtEl>
                                        <p:attrNameLst>
                                          <p:attrName>style.visibility</p:attrName>
                                        </p:attrNameLst>
                                      </p:cBhvr>
                                      <p:to>
                                        <p:strVal val="visible"/>
                                      </p:to>
                                    </p:set>
                                    <p:animEffect transition="in" filter="wipe(left)">
                                      <p:cBhvr>
                                        <p:cTn id="128" dur="500"/>
                                        <p:tgtEl>
                                          <p:spTgt spid="196654"/>
                                        </p:tgtEl>
                                      </p:cBhvr>
                                    </p:animEffect>
                                  </p:childTnLst>
                                </p:cTn>
                              </p:par>
                            </p:childTnLst>
                          </p:cTn>
                        </p:par>
                        <p:par>
                          <p:cTn id="129" fill="hold">
                            <p:stCondLst>
                              <p:cond delay="1000"/>
                            </p:stCondLst>
                            <p:childTnLst>
                              <p:par>
                                <p:cTn id="130" presetID="22" presetClass="entr" presetSubtype="8" fill="hold" grpId="0" nodeType="afterEffect">
                                  <p:stCondLst>
                                    <p:cond delay="0"/>
                                  </p:stCondLst>
                                  <p:childTnLst>
                                    <p:set>
                                      <p:cBhvr>
                                        <p:cTn id="131" dur="1" fill="hold">
                                          <p:stCondLst>
                                            <p:cond delay="0"/>
                                          </p:stCondLst>
                                        </p:cTn>
                                        <p:tgtEl>
                                          <p:spTgt spid="196656"/>
                                        </p:tgtEl>
                                        <p:attrNameLst>
                                          <p:attrName>style.visibility</p:attrName>
                                        </p:attrNameLst>
                                      </p:cBhvr>
                                      <p:to>
                                        <p:strVal val="visible"/>
                                      </p:to>
                                    </p:set>
                                    <p:animEffect transition="in" filter="wipe(left)">
                                      <p:cBhvr>
                                        <p:cTn id="132" dur="500"/>
                                        <p:tgtEl>
                                          <p:spTgt spid="196656"/>
                                        </p:tgtEl>
                                      </p:cBhvr>
                                    </p:animEffect>
                                  </p:childTnLst>
                                </p:cTn>
                              </p:par>
                            </p:childTnLst>
                          </p:cTn>
                        </p:par>
                        <p:par>
                          <p:cTn id="133" fill="hold">
                            <p:stCondLst>
                              <p:cond delay="1500"/>
                            </p:stCondLst>
                            <p:childTnLst>
                              <p:par>
                                <p:cTn id="134" presetID="22" presetClass="entr" presetSubtype="8" fill="hold" grpId="0" nodeType="afterEffect">
                                  <p:stCondLst>
                                    <p:cond delay="0"/>
                                  </p:stCondLst>
                                  <p:childTnLst>
                                    <p:set>
                                      <p:cBhvr>
                                        <p:cTn id="135" dur="1" fill="hold">
                                          <p:stCondLst>
                                            <p:cond delay="0"/>
                                          </p:stCondLst>
                                        </p:cTn>
                                        <p:tgtEl>
                                          <p:spTgt spid="196657"/>
                                        </p:tgtEl>
                                        <p:attrNameLst>
                                          <p:attrName>style.visibility</p:attrName>
                                        </p:attrNameLst>
                                      </p:cBhvr>
                                      <p:to>
                                        <p:strVal val="visible"/>
                                      </p:to>
                                    </p:set>
                                    <p:animEffect transition="in" filter="wipe(left)">
                                      <p:cBhvr>
                                        <p:cTn id="136" dur="500"/>
                                        <p:tgtEl>
                                          <p:spTgt spid="196657"/>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96718"/>
                                        </p:tgtEl>
                                        <p:attrNameLst>
                                          <p:attrName>style.visibility</p:attrName>
                                        </p:attrNameLst>
                                      </p:cBhvr>
                                      <p:to>
                                        <p:strVal val="visible"/>
                                      </p:to>
                                    </p:set>
                                    <p:animEffect transition="in" filter="wipe(up)">
                                      <p:cBhvr>
                                        <p:cTn id="141" dur="500"/>
                                        <p:tgtEl>
                                          <p:spTgt spid="196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2" grpId="0" animBg="1"/>
      <p:bldP spid="196633" grpId="0"/>
      <p:bldP spid="196634" grpId="0"/>
      <p:bldP spid="196635" grpId="0"/>
      <p:bldP spid="196636" grpId="0"/>
      <p:bldP spid="196637" grpId="0"/>
      <p:bldP spid="196638" grpId="0"/>
      <p:bldP spid="196639" grpId="0"/>
      <p:bldP spid="196640" grpId="0"/>
      <p:bldP spid="196641" grpId="0"/>
      <p:bldP spid="196642" grpId="0"/>
      <p:bldP spid="196643" grpId="0"/>
      <p:bldP spid="196644" grpId="0"/>
      <p:bldP spid="196645" grpId="0"/>
      <p:bldP spid="196646" grpId="0"/>
      <p:bldP spid="196647" grpId="0"/>
      <p:bldP spid="196648" grpId="0"/>
      <p:bldP spid="196649" grpId="0"/>
      <p:bldP spid="196650" grpId="0"/>
      <p:bldP spid="196651" grpId="0"/>
      <p:bldP spid="196652" grpId="0"/>
      <p:bldP spid="196653" grpId="0"/>
      <p:bldP spid="196654" grpId="0"/>
      <p:bldP spid="196655" grpId="0"/>
      <p:bldP spid="196656" grpId="0"/>
      <p:bldP spid="196657" grpId="0"/>
      <p:bldP spid="196658" grpId="0"/>
      <p:bldP spid="196659" grpId="0"/>
      <p:bldP spid="196715" grpId="0" animBg="1"/>
      <p:bldP spid="196716" grpId="0" animBg="1"/>
      <p:bldP spid="1967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5"/>
          </p:nvPr>
        </p:nvSpPr>
        <p:spPr/>
        <p:txBody>
          <a:bodyPr/>
          <a:lstStyle/>
          <a:p>
            <a:fld id="{F750B011-677F-4CE5-B5C5-F66871D1E417}" type="slidenum">
              <a:rPr lang="en-US" altLang="zh-CN"/>
              <a:pPr/>
              <a:t>24</a:t>
            </a:fld>
            <a:endParaRPr lang="en-US" altLang="zh-CN"/>
          </a:p>
        </p:txBody>
      </p:sp>
      <p:sp>
        <p:nvSpPr>
          <p:cNvPr id="197637"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7638"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197639"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197640"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7641" name="Text Box 9"/>
          <p:cNvSpPr txBox="1">
            <a:spLocks noChangeArrowheads="1"/>
          </p:cNvSpPr>
          <p:nvPr/>
        </p:nvSpPr>
        <p:spPr bwMode="auto">
          <a:xfrm>
            <a:off x="971550" y="1557338"/>
            <a:ext cx="4321175" cy="519112"/>
          </a:xfrm>
          <a:prstGeom prst="rect">
            <a:avLst/>
          </a:prstGeom>
          <a:noFill/>
          <a:ln w="25400">
            <a:noFill/>
            <a:miter lim="800000"/>
            <a:headEnd/>
            <a:tailEnd/>
          </a:ln>
          <a:effectLst/>
        </p:spPr>
        <p:txBody>
          <a:bodyPr lIns="90000" tIns="46800" rIns="90000" bIns="46800">
            <a:spAutoFit/>
          </a:bodyPr>
          <a:lstStyle/>
          <a:p>
            <a:r>
              <a:rPr lang="zh-CN" altLang="zh-CN" dirty="0">
                <a:solidFill>
                  <a:srgbClr val="000066"/>
                </a:solidFill>
              </a:rPr>
              <a:t>①</a:t>
            </a:r>
            <a:r>
              <a:rPr lang="zh-CN" altLang="en-US" dirty="0">
                <a:solidFill>
                  <a:srgbClr val="000066"/>
                </a:solidFill>
              </a:rPr>
              <a:t>图的邻接矩阵表示法</a:t>
            </a:r>
          </a:p>
        </p:txBody>
      </p:sp>
      <p:sp>
        <p:nvSpPr>
          <p:cNvPr id="197642" name="Text Box 10"/>
          <p:cNvSpPr txBox="1">
            <a:spLocks noChangeArrowheads="1"/>
          </p:cNvSpPr>
          <p:nvPr/>
        </p:nvSpPr>
        <p:spPr bwMode="auto">
          <a:xfrm>
            <a:off x="4427538" y="1576388"/>
            <a:ext cx="2684462" cy="519112"/>
          </a:xfrm>
          <a:prstGeom prst="rect">
            <a:avLst/>
          </a:prstGeom>
          <a:noFill/>
          <a:ln w="25400" algn="ctr">
            <a:noFill/>
            <a:miter lim="800000"/>
            <a:headEnd/>
            <a:tailEnd/>
          </a:ln>
          <a:effectLst/>
        </p:spPr>
        <p:txBody>
          <a:bodyPr wrap="none">
            <a:spAutoFit/>
          </a:bodyPr>
          <a:lstStyle/>
          <a:p>
            <a:r>
              <a:rPr lang="zh-CN" altLang="en-US">
                <a:solidFill>
                  <a:srgbClr val="000066"/>
                </a:solidFill>
              </a:rPr>
              <a:t>（数组表示法）</a:t>
            </a:r>
          </a:p>
        </p:txBody>
      </p:sp>
      <p:sp>
        <p:nvSpPr>
          <p:cNvPr id="197707" name="Text Box 75"/>
          <p:cNvSpPr txBox="1">
            <a:spLocks noChangeArrowheads="1"/>
          </p:cNvSpPr>
          <p:nvPr/>
        </p:nvSpPr>
        <p:spPr bwMode="auto">
          <a:xfrm>
            <a:off x="6804025" y="1557338"/>
            <a:ext cx="1970088" cy="519112"/>
          </a:xfrm>
          <a:prstGeom prst="rect">
            <a:avLst/>
          </a:prstGeom>
          <a:noFill/>
          <a:ln w="25400" algn="ctr">
            <a:noFill/>
            <a:miter lim="800000"/>
            <a:headEnd/>
            <a:tailEnd/>
          </a:ln>
          <a:effectLst/>
        </p:spPr>
        <p:txBody>
          <a:bodyPr wrap="none">
            <a:spAutoFit/>
          </a:bodyPr>
          <a:lstStyle/>
          <a:p>
            <a:r>
              <a:rPr lang="zh-CN" altLang="en-US"/>
              <a:t>形式化描述</a:t>
            </a:r>
          </a:p>
        </p:txBody>
      </p:sp>
      <p:sp>
        <p:nvSpPr>
          <p:cNvPr id="197708" name="Text Box 76"/>
          <p:cNvSpPr txBox="1">
            <a:spLocks noChangeArrowheads="1"/>
          </p:cNvSpPr>
          <p:nvPr/>
        </p:nvSpPr>
        <p:spPr bwMode="auto">
          <a:xfrm>
            <a:off x="285720" y="2143116"/>
            <a:ext cx="3734548" cy="1144929"/>
          </a:xfrm>
          <a:prstGeom prst="rect">
            <a:avLst/>
          </a:prstGeom>
          <a:noFill/>
          <a:ln w="25400" algn="ctr">
            <a:noFill/>
            <a:miter lim="800000"/>
            <a:headEnd/>
            <a:tailEnd/>
          </a:ln>
          <a:effectLst/>
        </p:spPr>
        <p:txBody>
          <a:bodyPr wrap="none">
            <a:spAutoFit/>
          </a:bodyPr>
          <a:lstStyle/>
          <a:p>
            <a:pPr>
              <a:lnSpc>
                <a:spcPct val="95000"/>
              </a:lnSpc>
            </a:pPr>
            <a:r>
              <a:rPr lang="en-US" altLang="zh-CN" sz="2400" dirty="0"/>
              <a:t>#define </a:t>
            </a:r>
            <a:r>
              <a:rPr lang="en-US" altLang="zh-CN" sz="2400" dirty="0" smtClean="0"/>
              <a:t> </a:t>
            </a:r>
            <a:r>
              <a:rPr lang="en-US" altLang="zh-CN" sz="2400" dirty="0" smtClean="0">
                <a:solidFill>
                  <a:srgbClr val="002060"/>
                </a:solidFill>
              </a:rPr>
              <a:t>MAX_V </a:t>
            </a:r>
            <a:r>
              <a:rPr lang="en-US" altLang="zh-CN" sz="2400" dirty="0" smtClean="0"/>
              <a:t> </a:t>
            </a:r>
            <a:r>
              <a:rPr lang="en-US" altLang="zh-CN" sz="2400" dirty="0"/>
              <a:t>20</a:t>
            </a:r>
          </a:p>
          <a:p>
            <a:pPr>
              <a:lnSpc>
                <a:spcPct val="95000"/>
              </a:lnSpc>
            </a:pPr>
            <a:r>
              <a:rPr lang="en-US" altLang="zh-CN" sz="2400" dirty="0"/>
              <a:t>#</a:t>
            </a:r>
            <a:r>
              <a:rPr lang="en-US" altLang="zh-CN" sz="2400" dirty="0" smtClean="0"/>
              <a:t>define  </a:t>
            </a:r>
            <a:r>
              <a:rPr lang="en-US" altLang="zh-CN" sz="2400" dirty="0" smtClean="0">
                <a:solidFill>
                  <a:srgbClr val="002060"/>
                </a:solidFill>
              </a:rPr>
              <a:t>INFINITY </a:t>
            </a:r>
            <a:r>
              <a:rPr lang="en-US" altLang="zh-CN" sz="2400" dirty="0" smtClean="0"/>
              <a:t> </a:t>
            </a:r>
            <a:r>
              <a:rPr lang="en-US" altLang="zh-CN" sz="2400" dirty="0"/>
              <a:t>32768</a:t>
            </a:r>
          </a:p>
          <a:p>
            <a:pPr>
              <a:lnSpc>
                <a:spcPct val="95000"/>
              </a:lnSpc>
            </a:pPr>
            <a:r>
              <a:rPr lang="en-US" altLang="zh-CN" sz="2400" dirty="0" err="1" smtClean="0"/>
              <a:t>typedef</a:t>
            </a:r>
            <a:r>
              <a:rPr lang="en-US" altLang="zh-CN" sz="2400" dirty="0" smtClean="0"/>
              <a:t>  char </a:t>
            </a:r>
            <a:r>
              <a:rPr lang="en-US" altLang="zh-CN" sz="2400" dirty="0" err="1" smtClean="0">
                <a:solidFill>
                  <a:srgbClr val="002060"/>
                </a:solidFill>
              </a:rPr>
              <a:t>Vextype</a:t>
            </a:r>
            <a:r>
              <a:rPr lang="en-US" altLang="zh-CN" sz="2400" dirty="0" smtClean="0"/>
              <a:t>;</a:t>
            </a:r>
            <a:endParaRPr lang="en-US" altLang="zh-CN" sz="2400" dirty="0"/>
          </a:p>
        </p:txBody>
      </p:sp>
      <p:sp>
        <p:nvSpPr>
          <p:cNvPr id="12" name="矩形 11"/>
          <p:cNvSpPr/>
          <p:nvPr/>
        </p:nvSpPr>
        <p:spPr>
          <a:xfrm>
            <a:off x="357158" y="3500438"/>
            <a:ext cx="6929486" cy="2548390"/>
          </a:xfrm>
          <a:prstGeom prst="rect">
            <a:avLst/>
          </a:prstGeom>
          <a:solidFill>
            <a:schemeClr val="accent2">
              <a:lumMod val="20000"/>
              <a:lumOff val="80000"/>
            </a:schemeClr>
          </a:solidFill>
          <a:ln>
            <a:solidFill>
              <a:srgbClr val="333333"/>
            </a:solidFill>
          </a:ln>
        </p:spPr>
        <p:txBody>
          <a:bodyPr wrap="square">
            <a:spAutoFit/>
          </a:bodyPr>
          <a:lstStyle/>
          <a:p>
            <a:pPr>
              <a:lnSpc>
                <a:spcPct val="95000"/>
              </a:lnSpc>
            </a:pPr>
            <a:r>
              <a:rPr lang="en-US" altLang="zh-CN" dirty="0" err="1" smtClean="0"/>
              <a:t>typedef</a:t>
            </a:r>
            <a:r>
              <a:rPr lang="en-US" altLang="zh-CN" dirty="0" smtClean="0"/>
              <a:t> </a:t>
            </a:r>
            <a:r>
              <a:rPr lang="en-US" altLang="zh-CN" dirty="0" err="1" smtClean="0"/>
              <a:t>struct</a:t>
            </a:r>
            <a:endParaRPr lang="en-US" altLang="zh-CN" dirty="0" smtClean="0"/>
          </a:p>
          <a:p>
            <a:pPr>
              <a:lnSpc>
                <a:spcPct val="95000"/>
              </a:lnSpc>
            </a:pPr>
            <a:r>
              <a:rPr lang="en-US" altLang="zh-CN" dirty="0" smtClean="0"/>
              <a:t>{</a:t>
            </a:r>
          </a:p>
          <a:p>
            <a:pPr>
              <a:lnSpc>
                <a:spcPct val="95000"/>
              </a:lnSpc>
            </a:pPr>
            <a:r>
              <a:rPr lang="en-US" altLang="zh-CN" dirty="0" smtClean="0"/>
              <a:t>      </a:t>
            </a:r>
            <a:r>
              <a:rPr lang="en-US" altLang="zh-CN" dirty="0" err="1" smtClean="0">
                <a:solidFill>
                  <a:srgbClr val="002060"/>
                </a:solidFill>
              </a:rPr>
              <a:t>Vextype</a:t>
            </a:r>
            <a:r>
              <a:rPr lang="en-US" altLang="zh-CN" dirty="0" smtClean="0"/>
              <a:t>   </a:t>
            </a:r>
            <a:r>
              <a:rPr lang="en-US" altLang="zh-CN" dirty="0" smtClean="0">
                <a:solidFill>
                  <a:srgbClr val="7030A0"/>
                </a:solidFill>
              </a:rPr>
              <a:t>vex</a:t>
            </a:r>
            <a:r>
              <a:rPr lang="en-US" altLang="zh-CN" dirty="0" smtClean="0"/>
              <a:t>[MAX_V];</a:t>
            </a:r>
          </a:p>
          <a:p>
            <a:pPr>
              <a:lnSpc>
                <a:spcPct val="95000"/>
              </a:lnSpc>
            </a:pPr>
            <a:r>
              <a:rPr lang="en-US" altLang="zh-CN" dirty="0" smtClean="0"/>
              <a:t>      </a:t>
            </a:r>
            <a:r>
              <a:rPr lang="en-US" altLang="zh-CN" dirty="0" err="1" smtClean="0">
                <a:solidFill>
                  <a:srgbClr val="002060"/>
                </a:solidFill>
              </a:rPr>
              <a:t>int</a:t>
            </a:r>
            <a:r>
              <a:rPr lang="en-US" altLang="zh-CN" dirty="0" smtClean="0">
                <a:solidFill>
                  <a:srgbClr val="002060"/>
                </a:solidFill>
              </a:rPr>
              <a:t>   </a:t>
            </a:r>
            <a:r>
              <a:rPr lang="en-US" altLang="zh-CN" dirty="0" smtClean="0"/>
              <a:t> </a:t>
            </a:r>
            <a:r>
              <a:rPr lang="en-US" altLang="zh-CN" dirty="0" smtClean="0">
                <a:solidFill>
                  <a:srgbClr val="7030A0"/>
                </a:solidFill>
              </a:rPr>
              <a:t>arcs</a:t>
            </a:r>
            <a:r>
              <a:rPr lang="en-US" altLang="zh-CN" dirty="0" smtClean="0"/>
              <a:t>[MAX_V][MAX_V];</a:t>
            </a:r>
          </a:p>
          <a:p>
            <a:pPr>
              <a:lnSpc>
                <a:spcPct val="95000"/>
              </a:lnSpc>
            </a:pPr>
            <a:r>
              <a:rPr lang="en-US" altLang="zh-CN" dirty="0" smtClean="0"/>
              <a:t>      </a:t>
            </a:r>
            <a:r>
              <a:rPr lang="en-US" altLang="zh-CN" dirty="0" err="1" smtClean="0"/>
              <a:t>int</a:t>
            </a:r>
            <a:r>
              <a:rPr lang="en-US" altLang="zh-CN" dirty="0" smtClean="0"/>
              <a:t>   </a:t>
            </a:r>
            <a:r>
              <a:rPr lang="en-US" altLang="zh-CN" dirty="0" err="1" smtClean="0">
                <a:solidFill>
                  <a:srgbClr val="7030A0"/>
                </a:solidFill>
              </a:rPr>
              <a:t>vexnum</a:t>
            </a:r>
            <a:r>
              <a:rPr lang="en-US" altLang="zh-CN" dirty="0" smtClean="0"/>
              <a:t>, </a:t>
            </a:r>
            <a:r>
              <a:rPr lang="en-US" altLang="zh-CN" dirty="0" err="1" smtClean="0">
                <a:solidFill>
                  <a:srgbClr val="7030A0"/>
                </a:solidFill>
              </a:rPr>
              <a:t>arcnum</a:t>
            </a:r>
            <a:r>
              <a:rPr lang="en-US" altLang="zh-CN" dirty="0" smtClean="0"/>
              <a:t>;</a:t>
            </a:r>
          </a:p>
          <a:p>
            <a:pPr>
              <a:lnSpc>
                <a:spcPct val="95000"/>
              </a:lnSpc>
            </a:pPr>
            <a:r>
              <a:rPr lang="en-US" altLang="zh-CN" dirty="0" smtClean="0"/>
              <a:t>} </a:t>
            </a:r>
            <a:r>
              <a:rPr lang="en-US" altLang="zh-CN" dirty="0" err="1" smtClean="0">
                <a:solidFill>
                  <a:srgbClr val="002060"/>
                </a:solidFill>
              </a:rPr>
              <a:t>AdjMatrix</a:t>
            </a:r>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7708"/>
                                        </p:tgtEl>
                                        <p:attrNameLst>
                                          <p:attrName>style.visibility</p:attrName>
                                        </p:attrNameLst>
                                      </p:cBhvr>
                                      <p:to>
                                        <p:strVal val="visible"/>
                                      </p:to>
                                    </p:set>
                                    <p:animEffect transition="in" filter="wipe(up)">
                                      <p:cBhvr>
                                        <p:cTn id="7" dur="500"/>
                                        <p:tgtEl>
                                          <p:spTgt spid="19770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08"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81000" y="228600"/>
            <a:ext cx="7772400" cy="838200"/>
          </a:xfrm>
        </p:spPr>
        <p:txBody>
          <a:bodyPr>
            <a:normAutofit/>
          </a:bodyPr>
          <a:lstStyle/>
          <a:p>
            <a:pPr eaLnBrk="1" hangingPunct="1"/>
            <a:r>
              <a:rPr kumimoji="1" lang="zh-CN" altLang="en-US" sz="2800" b="1" dirty="0" smtClean="0">
                <a:solidFill>
                  <a:srgbClr val="000066"/>
                </a:solidFill>
                <a:latin typeface="Arial" charset="0"/>
                <a:ea typeface="楷体_GB2312" pitchFamily="49" charset="-122"/>
                <a:cs typeface="+mn-cs"/>
              </a:rPr>
              <a:t>创建邻接矩阵存储的无向网</a:t>
            </a:r>
          </a:p>
        </p:txBody>
      </p:sp>
      <p:sp>
        <p:nvSpPr>
          <p:cNvPr id="27651" name="Rectangle 5"/>
          <p:cNvSpPr>
            <a:spLocks noChangeArrowheads="1"/>
          </p:cNvSpPr>
          <p:nvPr/>
        </p:nvSpPr>
        <p:spPr bwMode="auto">
          <a:xfrm>
            <a:off x="611188" y="1125538"/>
            <a:ext cx="8229600" cy="5092700"/>
          </a:xfrm>
          <a:prstGeom prst="rect">
            <a:avLst/>
          </a:prstGeom>
          <a:noFill/>
          <a:ln w="9525">
            <a:noFill/>
            <a:miter lim="800000"/>
            <a:headEnd/>
            <a:tailEnd/>
          </a:ln>
        </p:spPr>
        <p:txBody>
          <a:bodyPr>
            <a:spAutoFit/>
          </a:bodyPr>
          <a:lstStyle/>
          <a:p>
            <a:pPr>
              <a:spcBef>
                <a:spcPts val="600"/>
              </a:spcBef>
              <a:buFont typeface="Arial" pitchFamily="34" charset="0"/>
              <a:buNone/>
            </a:pPr>
            <a:r>
              <a:rPr lang="en-US" altLang="zh-CN" sz="2800" b="1" dirty="0">
                <a:solidFill>
                  <a:srgbClr val="C00000"/>
                </a:solidFill>
              </a:rPr>
              <a:t>void Create(</a:t>
            </a:r>
            <a:r>
              <a:rPr lang="en-US" altLang="zh-CN" sz="2800" b="1" dirty="0" err="1">
                <a:solidFill>
                  <a:srgbClr val="C00000"/>
                </a:solidFill>
              </a:rPr>
              <a:t>AdjMatrix</a:t>
            </a:r>
            <a:r>
              <a:rPr lang="en-US" altLang="zh-CN" sz="2800" b="1" dirty="0">
                <a:solidFill>
                  <a:srgbClr val="C00000"/>
                </a:solidFill>
              </a:rPr>
              <a:t> *G) </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a:t>
            </a:r>
            <a:r>
              <a:rPr lang="en-US" altLang="zh-CN" sz="2800" b="1" dirty="0" err="1">
                <a:solidFill>
                  <a:srgbClr val="C00000"/>
                </a:solidFill>
              </a:rPr>
              <a:t>printf</a:t>
            </a:r>
            <a:r>
              <a:rPr lang="en-US" altLang="zh-CN" sz="2800" b="1" dirty="0">
                <a:solidFill>
                  <a:srgbClr val="C00000"/>
                </a:solidFill>
              </a:rPr>
              <a:t>("</a:t>
            </a:r>
            <a:r>
              <a:rPr lang="zh-CN" altLang="en-US" sz="2800" b="1" dirty="0">
                <a:solidFill>
                  <a:srgbClr val="C00000"/>
                </a:solidFill>
              </a:rPr>
              <a:t>请输入无向网中的顶点数和边数</a:t>
            </a:r>
            <a:r>
              <a:rPr lang="en-US" altLang="zh-CN" sz="2800" b="1" dirty="0">
                <a:solidFill>
                  <a:srgbClr val="C00000"/>
                </a:solidFill>
              </a:rPr>
              <a:t>:\n");</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a:t>
            </a:r>
            <a:r>
              <a:rPr lang="en-US" altLang="zh-CN" sz="2800" b="1" dirty="0" err="1">
                <a:solidFill>
                  <a:srgbClr val="C00000"/>
                </a:solidFill>
              </a:rPr>
              <a:t>scanf</a:t>
            </a:r>
            <a:r>
              <a:rPr lang="en-US" altLang="zh-CN" sz="2800" b="1" dirty="0">
                <a:solidFill>
                  <a:srgbClr val="C00000"/>
                </a:solidFill>
              </a:rPr>
              <a:t>("%</a:t>
            </a:r>
            <a:r>
              <a:rPr lang="en-US" altLang="zh-CN" sz="2800" b="1" dirty="0" err="1">
                <a:solidFill>
                  <a:srgbClr val="C00000"/>
                </a:solidFill>
              </a:rPr>
              <a:t>d,%d",&amp;G</a:t>
            </a:r>
            <a:r>
              <a:rPr lang="en-US" altLang="zh-CN" sz="2800" b="1" dirty="0">
                <a:solidFill>
                  <a:srgbClr val="C00000"/>
                </a:solidFill>
              </a:rPr>
              <a:t>-&gt;</a:t>
            </a:r>
            <a:r>
              <a:rPr lang="en-US" altLang="zh-CN" sz="2800" b="1" dirty="0" err="1">
                <a:solidFill>
                  <a:srgbClr val="C00000"/>
                </a:solidFill>
              </a:rPr>
              <a:t>vexnum,&amp;G</a:t>
            </a:r>
            <a:r>
              <a:rPr lang="en-US" altLang="zh-CN" sz="2800" b="1" dirty="0">
                <a:solidFill>
                  <a:srgbClr val="C00000"/>
                </a:solidFill>
              </a:rPr>
              <a:t>-&gt;</a:t>
            </a:r>
            <a:r>
              <a:rPr lang="en-US" altLang="zh-CN" sz="2800" b="1" dirty="0" err="1">
                <a:solidFill>
                  <a:srgbClr val="C00000"/>
                </a:solidFill>
              </a:rPr>
              <a:t>arcnum</a:t>
            </a:r>
            <a:r>
              <a:rPr lang="en-US" altLang="zh-CN" sz="2800" b="1" dirty="0">
                <a:solidFill>
                  <a:srgbClr val="C00000"/>
                </a:solidFill>
              </a:rPr>
              <a:t>);  </a:t>
            </a:r>
            <a:endParaRPr lang="zh-CN" altLang="en-US" sz="2800" b="1" dirty="0">
              <a:solidFill>
                <a:srgbClr val="C00000"/>
              </a:solidFill>
            </a:endParaRPr>
          </a:p>
          <a:p>
            <a:pPr>
              <a:spcBef>
                <a:spcPts val="600"/>
              </a:spcBef>
              <a:buFont typeface="Arial" pitchFamily="34" charset="0"/>
              <a:buNone/>
            </a:pPr>
            <a:r>
              <a:rPr lang="en-US" altLang="zh-CN" sz="2800" b="1" dirty="0">
                <a:solidFill>
                  <a:srgbClr val="3333CC"/>
                </a:solidFill>
              </a:rPr>
              <a:t>    for(</a:t>
            </a:r>
            <a:r>
              <a:rPr lang="en-US" altLang="zh-CN" sz="2800" b="1" dirty="0" err="1">
                <a:solidFill>
                  <a:srgbClr val="3333CC"/>
                </a:solidFill>
              </a:rPr>
              <a:t>i</a:t>
            </a:r>
            <a:r>
              <a:rPr lang="en-US" altLang="zh-CN" sz="2800" b="1" dirty="0">
                <a:solidFill>
                  <a:srgbClr val="3333CC"/>
                </a:solidFill>
              </a:rPr>
              <a:t>=1;i&lt;=G-&gt;</a:t>
            </a:r>
            <a:r>
              <a:rPr lang="en-US" altLang="zh-CN" sz="2800" b="1" dirty="0" err="1">
                <a:solidFill>
                  <a:srgbClr val="3333CC"/>
                </a:solidFill>
              </a:rPr>
              <a:t>vexnum;i</a:t>
            </a:r>
            <a:r>
              <a:rPr lang="en-US" altLang="zh-CN" sz="2800" b="1" dirty="0">
                <a:solidFill>
                  <a:srgbClr val="3333CC"/>
                </a:solidFill>
              </a:rPr>
              <a:t>++)                 </a:t>
            </a:r>
            <a:endParaRPr lang="zh-CN" altLang="en-US" sz="2800" b="1" dirty="0">
              <a:solidFill>
                <a:srgbClr val="3333CC"/>
              </a:solidFill>
            </a:endParaRPr>
          </a:p>
          <a:p>
            <a:pPr>
              <a:spcBef>
                <a:spcPts val="600"/>
              </a:spcBef>
              <a:buFont typeface="Arial" pitchFamily="34" charset="0"/>
              <a:buNone/>
            </a:pPr>
            <a:r>
              <a:rPr lang="en-US" altLang="zh-CN" sz="2800" b="1" dirty="0">
                <a:solidFill>
                  <a:srgbClr val="3333CC"/>
                </a:solidFill>
              </a:rPr>
              <a:t>       for(j=1;j&lt;=G-&gt;</a:t>
            </a:r>
            <a:r>
              <a:rPr lang="en-US" altLang="zh-CN" sz="2800" b="1" dirty="0" err="1">
                <a:solidFill>
                  <a:srgbClr val="3333CC"/>
                </a:solidFill>
              </a:rPr>
              <a:t>vexnum;j</a:t>
            </a:r>
            <a:r>
              <a:rPr lang="en-US" altLang="zh-CN" sz="2800" b="1" dirty="0">
                <a:solidFill>
                  <a:srgbClr val="3333CC"/>
                </a:solidFill>
              </a:rPr>
              <a:t>++)</a:t>
            </a:r>
            <a:endParaRPr lang="zh-CN" altLang="en-US" sz="2800" b="1" dirty="0">
              <a:solidFill>
                <a:srgbClr val="3333CC"/>
              </a:solidFill>
            </a:endParaRPr>
          </a:p>
          <a:p>
            <a:pPr>
              <a:spcBef>
                <a:spcPts val="600"/>
              </a:spcBef>
              <a:buFont typeface="Arial" pitchFamily="34" charset="0"/>
              <a:buNone/>
            </a:pPr>
            <a:r>
              <a:rPr lang="en-US" altLang="zh-CN" sz="2800" b="1" dirty="0">
                <a:solidFill>
                  <a:srgbClr val="3333CC"/>
                </a:solidFill>
              </a:rPr>
              <a:t>          G-&gt;arcs[</a:t>
            </a:r>
            <a:r>
              <a:rPr lang="en-US" altLang="zh-CN" sz="2800" b="1" dirty="0" err="1">
                <a:solidFill>
                  <a:srgbClr val="3333CC"/>
                </a:solidFill>
              </a:rPr>
              <a:t>i</a:t>
            </a:r>
            <a:r>
              <a:rPr lang="en-US" altLang="zh-CN" sz="2800" b="1" dirty="0">
                <a:solidFill>
                  <a:srgbClr val="3333CC"/>
                </a:solidFill>
              </a:rPr>
              <a:t>][j]=INFINITY;</a:t>
            </a:r>
            <a:endParaRPr lang="zh-CN" altLang="en-US" sz="2800" b="1" dirty="0">
              <a:solidFill>
                <a:srgbClr val="3333CC"/>
              </a:solidFill>
            </a:endParaRPr>
          </a:p>
          <a:p>
            <a:pPr>
              <a:spcBef>
                <a:spcPts val="600"/>
              </a:spcBef>
              <a:buFont typeface="Arial" pitchFamily="34" charset="0"/>
              <a:buNone/>
            </a:pPr>
            <a:r>
              <a:rPr lang="en-US" altLang="zh-CN" sz="2800" b="1" dirty="0">
                <a:solidFill>
                  <a:schemeClr val="hlink"/>
                </a:solidFill>
              </a:rPr>
              <a:t>    </a:t>
            </a:r>
            <a:r>
              <a:rPr lang="en-US" altLang="zh-CN" sz="2800" b="1" dirty="0" err="1">
                <a:solidFill>
                  <a:srgbClr val="C00000"/>
                </a:solidFill>
              </a:rPr>
              <a:t>printf</a:t>
            </a:r>
            <a:r>
              <a:rPr lang="en-US" altLang="zh-CN" sz="2800" b="1" dirty="0">
                <a:solidFill>
                  <a:srgbClr val="C00000"/>
                </a:solidFill>
              </a:rPr>
              <a:t>(“</a:t>
            </a:r>
            <a:r>
              <a:rPr lang="zh-CN" altLang="en-US" sz="2800" b="1" dirty="0">
                <a:solidFill>
                  <a:srgbClr val="C00000"/>
                </a:solidFill>
              </a:rPr>
              <a:t>请输入</a:t>
            </a:r>
            <a:r>
              <a:rPr lang="en-US" altLang="zh-CN" sz="2800" b="1" dirty="0">
                <a:solidFill>
                  <a:srgbClr val="C00000"/>
                </a:solidFill>
              </a:rPr>
              <a:t>%d</a:t>
            </a:r>
            <a:r>
              <a:rPr lang="zh-CN" altLang="en-US" sz="2800" b="1" dirty="0">
                <a:solidFill>
                  <a:srgbClr val="C00000"/>
                </a:solidFill>
              </a:rPr>
              <a:t>个顶点</a:t>
            </a:r>
            <a:r>
              <a:rPr lang="en-US" altLang="zh-CN" sz="2800" b="1" dirty="0">
                <a:solidFill>
                  <a:srgbClr val="C00000"/>
                </a:solidFill>
              </a:rPr>
              <a:t>:\</a:t>
            </a:r>
            <a:r>
              <a:rPr lang="en-US" altLang="zh-CN" sz="2800" b="1" dirty="0" err="1">
                <a:solidFill>
                  <a:srgbClr val="C00000"/>
                </a:solidFill>
              </a:rPr>
              <a:t>n",G</a:t>
            </a:r>
            <a:r>
              <a:rPr lang="en-US" altLang="zh-CN" sz="2800" b="1" dirty="0">
                <a:solidFill>
                  <a:srgbClr val="C00000"/>
                </a:solidFill>
              </a:rPr>
              <a:t>-&gt;</a:t>
            </a:r>
            <a:r>
              <a:rPr lang="en-US" altLang="zh-CN" sz="2800" b="1" dirty="0" err="1">
                <a:solidFill>
                  <a:srgbClr val="C00000"/>
                </a:solidFill>
              </a:rPr>
              <a:t>vexnum</a:t>
            </a:r>
            <a:r>
              <a:rPr lang="en-US" altLang="zh-CN" sz="2800" b="1" dirty="0">
                <a:solidFill>
                  <a:srgbClr val="C00000"/>
                </a:solidFill>
              </a:rPr>
              <a:t>);</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for(</a:t>
            </a:r>
            <a:r>
              <a:rPr lang="en-US" altLang="zh-CN" sz="2800" b="1" dirty="0" err="1">
                <a:solidFill>
                  <a:srgbClr val="C00000"/>
                </a:solidFill>
              </a:rPr>
              <a:t>i</a:t>
            </a:r>
            <a:r>
              <a:rPr lang="en-US" altLang="zh-CN" sz="2800" b="1" dirty="0">
                <a:solidFill>
                  <a:srgbClr val="C00000"/>
                </a:solidFill>
              </a:rPr>
              <a:t>=1;i&lt;=G-&gt;</a:t>
            </a:r>
            <a:r>
              <a:rPr lang="en-US" altLang="zh-CN" sz="2800" b="1" dirty="0" err="1">
                <a:solidFill>
                  <a:srgbClr val="C00000"/>
                </a:solidFill>
              </a:rPr>
              <a:t>vexnum;i</a:t>
            </a:r>
            <a:r>
              <a:rPr lang="en-US" altLang="zh-CN" sz="2800" b="1" dirty="0">
                <a:solidFill>
                  <a:srgbClr val="C00000"/>
                </a:solidFill>
              </a:rPr>
              <a:t>++)</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     </a:t>
            </a:r>
            <a:r>
              <a:rPr lang="en-US" altLang="zh-CN" sz="2800" b="1" dirty="0" err="1">
                <a:solidFill>
                  <a:srgbClr val="C00000"/>
                </a:solidFill>
              </a:rPr>
              <a:t>printf</a:t>
            </a:r>
            <a:r>
              <a:rPr lang="en-US" altLang="zh-CN" sz="2800" b="1" dirty="0">
                <a:solidFill>
                  <a:srgbClr val="C00000"/>
                </a:solidFill>
              </a:rPr>
              <a:t>("</a:t>
            </a:r>
            <a:r>
              <a:rPr lang="en-US" altLang="zh-CN" sz="2800" b="1" dirty="0" err="1">
                <a:solidFill>
                  <a:srgbClr val="C00000"/>
                </a:solidFill>
              </a:rPr>
              <a:t>No.%d</a:t>
            </a:r>
            <a:r>
              <a:rPr lang="zh-CN" altLang="en-US" sz="2800" b="1" dirty="0">
                <a:solidFill>
                  <a:srgbClr val="C00000"/>
                </a:solidFill>
              </a:rPr>
              <a:t>个顶点</a:t>
            </a:r>
            <a:r>
              <a:rPr lang="en-US" altLang="zh-CN" sz="2800" b="1" dirty="0">
                <a:solidFill>
                  <a:srgbClr val="C00000"/>
                </a:solidFill>
              </a:rPr>
              <a:t>:</a:t>
            </a:r>
            <a:r>
              <a:rPr lang="zh-CN" altLang="en-US" sz="2800" b="1" dirty="0">
                <a:solidFill>
                  <a:srgbClr val="C00000"/>
                </a:solidFill>
              </a:rPr>
              <a:t>顶点</a:t>
            </a:r>
            <a:r>
              <a:rPr lang="en-US" altLang="zh-CN" sz="2800" b="1" dirty="0" err="1">
                <a:solidFill>
                  <a:srgbClr val="C00000"/>
                </a:solidFill>
              </a:rPr>
              <a:t>V",i</a:t>
            </a:r>
            <a:r>
              <a:rPr lang="en-US" altLang="zh-CN" sz="2800" b="1" dirty="0">
                <a:solidFill>
                  <a:srgbClr val="C00000"/>
                </a:solidFill>
              </a:rPr>
              <a:t>);</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a:t>
            </a:r>
            <a:r>
              <a:rPr lang="en-US" altLang="zh-CN" sz="2800" b="1" dirty="0" err="1">
                <a:solidFill>
                  <a:srgbClr val="C00000"/>
                </a:solidFill>
              </a:rPr>
              <a:t>scanf</a:t>
            </a:r>
            <a:r>
              <a:rPr lang="en-US" altLang="zh-CN" sz="2800" b="1" dirty="0">
                <a:solidFill>
                  <a:srgbClr val="C00000"/>
                </a:solidFill>
              </a:rPr>
              <a:t>("%</a:t>
            </a:r>
            <a:r>
              <a:rPr lang="en-US" altLang="zh-CN" sz="2800" b="1" dirty="0" err="1">
                <a:solidFill>
                  <a:srgbClr val="C00000"/>
                </a:solidFill>
              </a:rPr>
              <a:t>d",&amp;G</a:t>
            </a:r>
            <a:r>
              <a:rPr lang="en-US" altLang="zh-CN" sz="2800" b="1" dirty="0">
                <a:solidFill>
                  <a:srgbClr val="C00000"/>
                </a:solidFill>
              </a:rPr>
              <a:t>-&gt;vex[</a:t>
            </a:r>
            <a:r>
              <a:rPr lang="en-US" altLang="zh-CN" sz="2800" b="1" dirty="0" err="1">
                <a:solidFill>
                  <a:srgbClr val="C00000"/>
                </a:solidFill>
              </a:rPr>
              <a:t>i</a:t>
            </a:r>
            <a:r>
              <a:rPr lang="en-US" altLang="zh-CN" sz="2800" b="1" dirty="0">
                <a:solidFill>
                  <a:srgbClr val="C00000"/>
                </a:solidFill>
              </a:rPr>
              <a:t>]);          }</a:t>
            </a:r>
            <a:endParaRPr lang="zh-CN" altLang="en-US" sz="2800" b="1" dirty="0">
              <a:solidFill>
                <a:srgbClr val="C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609600" y="260350"/>
            <a:ext cx="8534400" cy="6110288"/>
          </a:xfrm>
          <a:prstGeom prst="rect">
            <a:avLst/>
          </a:prstGeom>
          <a:noFill/>
          <a:ln w="9525">
            <a:noFill/>
            <a:miter lim="800000"/>
            <a:headEnd/>
            <a:tailEnd/>
          </a:ln>
        </p:spPr>
        <p:txBody>
          <a:bodyPr>
            <a:spAutoFit/>
          </a:bodyPr>
          <a:lstStyle/>
          <a:p>
            <a:pPr>
              <a:spcBef>
                <a:spcPts val="600"/>
              </a:spcBef>
              <a:buFont typeface="Arial" pitchFamily="34" charset="0"/>
              <a:buNone/>
            </a:pPr>
            <a:r>
              <a:rPr lang="en-US" altLang="zh-CN" sz="2800" b="1" dirty="0">
                <a:solidFill>
                  <a:srgbClr val="C00000"/>
                </a:solidFill>
              </a:rPr>
              <a:t> </a:t>
            </a:r>
            <a:r>
              <a:rPr lang="zh-CN" altLang="en-US" sz="2800" b="1" dirty="0">
                <a:solidFill>
                  <a:srgbClr val="C00000"/>
                </a:solidFill>
              </a:rPr>
              <a:t> </a:t>
            </a:r>
            <a:r>
              <a:rPr lang="en-US" altLang="zh-CN" sz="2800" b="1" dirty="0" err="1">
                <a:solidFill>
                  <a:srgbClr val="C00000"/>
                </a:solidFill>
              </a:rPr>
              <a:t>printf</a:t>
            </a:r>
            <a:r>
              <a:rPr lang="en-US" altLang="zh-CN" sz="2800" b="1" dirty="0">
                <a:solidFill>
                  <a:srgbClr val="C00000"/>
                </a:solidFill>
              </a:rPr>
              <a:t>(“</a:t>
            </a:r>
            <a:r>
              <a:rPr lang="zh-CN" altLang="en-US" sz="2800" b="1" dirty="0">
                <a:solidFill>
                  <a:srgbClr val="C00000"/>
                </a:solidFill>
              </a:rPr>
              <a:t>请输入</a:t>
            </a:r>
            <a:r>
              <a:rPr lang="en-US" altLang="zh-CN" sz="2800" b="1" dirty="0">
                <a:solidFill>
                  <a:srgbClr val="C00000"/>
                </a:solidFill>
              </a:rPr>
              <a:t>%d</a:t>
            </a:r>
            <a:r>
              <a:rPr lang="zh-CN" altLang="en-US" sz="2800" b="1" dirty="0">
                <a:solidFill>
                  <a:srgbClr val="C00000"/>
                </a:solidFill>
              </a:rPr>
              <a:t>条边：</a:t>
            </a:r>
            <a:r>
              <a:rPr lang="en-US" altLang="zh-CN" sz="2800" b="1" dirty="0">
                <a:solidFill>
                  <a:srgbClr val="C00000"/>
                </a:solidFill>
              </a:rPr>
              <a:t>\</a:t>
            </a:r>
            <a:r>
              <a:rPr lang="en-US" altLang="zh-CN" sz="2800" b="1" dirty="0" err="1">
                <a:solidFill>
                  <a:srgbClr val="C00000"/>
                </a:solidFill>
              </a:rPr>
              <a:t>n",G</a:t>
            </a:r>
            <a:r>
              <a:rPr lang="en-US" altLang="zh-CN" sz="2800" b="1" dirty="0">
                <a:solidFill>
                  <a:srgbClr val="C00000"/>
                </a:solidFill>
              </a:rPr>
              <a:t>-&gt;</a:t>
            </a:r>
            <a:r>
              <a:rPr lang="en-US" altLang="zh-CN" sz="2800" b="1" dirty="0" err="1">
                <a:solidFill>
                  <a:srgbClr val="C00000"/>
                </a:solidFill>
              </a:rPr>
              <a:t>arcnum</a:t>
            </a:r>
            <a:r>
              <a:rPr lang="en-US" altLang="zh-CN" sz="2800" b="1" dirty="0">
                <a:solidFill>
                  <a:srgbClr val="C00000"/>
                </a:solidFill>
              </a:rPr>
              <a:t>);</a:t>
            </a:r>
            <a:endParaRPr lang="zh-CN" altLang="en-US" sz="2800" b="1" dirty="0">
              <a:solidFill>
                <a:srgbClr val="C00000"/>
              </a:solidFill>
            </a:endParaRPr>
          </a:p>
          <a:p>
            <a:pPr>
              <a:spcBef>
                <a:spcPts val="600"/>
              </a:spcBef>
              <a:buFont typeface="Arial" pitchFamily="34" charset="0"/>
              <a:buNone/>
            </a:pPr>
            <a:r>
              <a:rPr lang="zh-CN" altLang="en-US" sz="2800" b="1" dirty="0">
                <a:solidFill>
                  <a:srgbClr val="C00000"/>
                </a:solidFill>
              </a:rPr>
              <a:t> </a:t>
            </a:r>
            <a:r>
              <a:rPr lang="en-US" altLang="zh-CN" sz="2800" b="1" dirty="0">
                <a:solidFill>
                  <a:srgbClr val="C00000"/>
                </a:solidFill>
              </a:rPr>
              <a:t> for(k=0;k&lt;G-&gt;</a:t>
            </a:r>
            <a:r>
              <a:rPr lang="en-US" altLang="zh-CN" sz="2800" b="1" dirty="0" err="1">
                <a:solidFill>
                  <a:srgbClr val="C00000"/>
                </a:solidFill>
              </a:rPr>
              <a:t>arcnum;k</a:t>
            </a:r>
            <a:r>
              <a:rPr lang="en-US" altLang="zh-CN" sz="2800" b="1" dirty="0">
                <a:solidFill>
                  <a:srgbClr val="C00000"/>
                </a:solidFill>
              </a:rPr>
              <a:t>++)</a:t>
            </a:r>
          </a:p>
          <a:p>
            <a:pPr>
              <a:spcBef>
                <a:spcPts val="600"/>
              </a:spcBef>
              <a:buFont typeface="Arial" pitchFamily="34" charset="0"/>
              <a:buNone/>
            </a:pPr>
            <a:r>
              <a:rPr lang="zh-CN" altLang="en-US" sz="2800" b="1" dirty="0">
                <a:solidFill>
                  <a:srgbClr val="C00000"/>
                </a:solidFill>
              </a:rPr>
              <a:t>    </a:t>
            </a:r>
            <a:r>
              <a:rPr lang="en-US" altLang="zh-CN" sz="2800" b="1" dirty="0">
                <a:solidFill>
                  <a:srgbClr val="C00000"/>
                </a:solidFill>
              </a:rPr>
              <a:t> {   </a:t>
            </a:r>
            <a:r>
              <a:rPr lang="en-US" altLang="zh-CN" sz="2800" b="1" dirty="0" err="1">
                <a:solidFill>
                  <a:srgbClr val="C00000"/>
                </a:solidFill>
              </a:rPr>
              <a:t>printf</a:t>
            </a:r>
            <a:r>
              <a:rPr lang="en-US" altLang="zh-CN" sz="2800" b="1" dirty="0">
                <a:solidFill>
                  <a:srgbClr val="C00000"/>
                </a:solidFill>
              </a:rPr>
              <a:t>("\</a:t>
            </a:r>
            <a:r>
              <a:rPr lang="en-US" altLang="zh-CN" sz="2800" b="1" dirty="0" err="1">
                <a:solidFill>
                  <a:srgbClr val="C00000"/>
                </a:solidFill>
              </a:rPr>
              <a:t>nNo.%d</a:t>
            </a:r>
            <a:r>
              <a:rPr lang="zh-CN" altLang="en-US" sz="2800" b="1" dirty="0">
                <a:solidFill>
                  <a:srgbClr val="C00000"/>
                </a:solidFill>
              </a:rPr>
              <a:t>条边</a:t>
            </a:r>
            <a:r>
              <a:rPr lang="en-US" altLang="zh-CN" sz="2800" b="1" dirty="0">
                <a:solidFill>
                  <a:srgbClr val="C00000"/>
                </a:solidFill>
              </a:rPr>
              <a:t>:\n     </a:t>
            </a:r>
            <a:r>
              <a:rPr lang="zh-CN" altLang="en-US" sz="2800" b="1" dirty="0">
                <a:solidFill>
                  <a:srgbClr val="C00000"/>
                </a:solidFill>
              </a:rPr>
              <a:t>顶点</a:t>
            </a:r>
            <a:r>
              <a:rPr lang="en-US" altLang="zh-CN" sz="2800" b="1" dirty="0">
                <a:solidFill>
                  <a:srgbClr val="C00000"/>
                </a:solidFill>
              </a:rPr>
              <a:t>V",k+1);</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a:t>
            </a:r>
            <a:r>
              <a:rPr lang="en-US" altLang="zh-CN" sz="2800" b="1" dirty="0" err="1">
                <a:solidFill>
                  <a:srgbClr val="C00000"/>
                </a:solidFill>
              </a:rPr>
              <a:t>scanf</a:t>
            </a:r>
            <a:r>
              <a:rPr lang="en-US" altLang="zh-CN" sz="2800" b="1" dirty="0">
                <a:solidFill>
                  <a:srgbClr val="C00000"/>
                </a:solidFill>
              </a:rPr>
              <a:t>("%d",&amp;vex1);</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a:t>
            </a:r>
            <a:r>
              <a:rPr lang="en-US" altLang="zh-CN" sz="2800" b="1" dirty="0" err="1">
                <a:solidFill>
                  <a:srgbClr val="C00000"/>
                </a:solidFill>
              </a:rPr>
              <a:t>printf</a:t>
            </a:r>
            <a:r>
              <a:rPr lang="en-US" altLang="zh-CN" sz="2800" b="1" dirty="0">
                <a:solidFill>
                  <a:srgbClr val="C00000"/>
                </a:solidFill>
              </a:rPr>
              <a:t>("&lt;---&gt;</a:t>
            </a:r>
            <a:r>
              <a:rPr lang="zh-CN" altLang="en-US" sz="2800" b="1" dirty="0">
                <a:solidFill>
                  <a:srgbClr val="C00000"/>
                </a:solidFill>
              </a:rPr>
              <a:t>顶点</a:t>
            </a:r>
            <a:r>
              <a:rPr lang="en-US" altLang="zh-CN" sz="2800" b="1" dirty="0">
                <a:solidFill>
                  <a:srgbClr val="C00000"/>
                </a:solidFill>
              </a:rPr>
              <a:t>V");</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a:t>
            </a:r>
            <a:r>
              <a:rPr lang="en-US" altLang="zh-CN" sz="2800" b="1" dirty="0" err="1">
                <a:solidFill>
                  <a:srgbClr val="C00000"/>
                </a:solidFill>
              </a:rPr>
              <a:t>scanf</a:t>
            </a:r>
            <a:r>
              <a:rPr lang="en-US" altLang="zh-CN" sz="2800" b="1" dirty="0">
                <a:solidFill>
                  <a:srgbClr val="C00000"/>
                </a:solidFill>
              </a:rPr>
              <a:t>("%d",&amp;vex2);</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a:t>
            </a:r>
            <a:r>
              <a:rPr lang="en-US" altLang="zh-CN" sz="2800" b="1" dirty="0" err="1">
                <a:solidFill>
                  <a:srgbClr val="C00000"/>
                </a:solidFill>
              </a:rPr>
              <a:t>printf</a:t>
            </a:r>
            <a:r>
              <a:rPr lang="en-US" altLang="zh-CN" sz="2800" b="1" dirty="0">
                <a:solidFill>
                  <a:srgbClr val="C00000"/>
                </a:solidFill>
              </a:rPr>
              <a:t>("</a:t>
            </a:r>
            <a:r>
              <a:rPr lang="zh-CN" altLang="en-US" sz="2800" b="1" dirty="0">
                <a:solidFill>
                  <a:srgbClr val="C00000"/>
                </a:solidFill>
              </a:rPr>
              <a:t>权值：</a:t>
            </a:r>
            <a:r>
              <a:rPr lang="en-US" altLang="zh-CN" sz="2800" b="1" dirty="0">
                <a:solidFill>
                  <a:srgbClr val="C00000"/>
                </a:solidFill>
              </a:rPr>
              <a:t>");</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          </a:t>
            </a:r>
            <a:r>
              <a:rPr lang="en-US" altLang="zh-CN" sz="2800" b="1" dirty="0" err="1">
                <a:solidFill>
                  <a:srgbClr val="C00000"/>
                </a:solidFill>
              </a:rPr>
              <a:t>scanf</a:t>
            </a:r>
            <a:r>
              <a:rPr lang="en-US" altLang="zh-CN" sz="2800" b="1" dirty="0">
                <a:solidFill>
                  <a:srgbClr val="C00000"/>
                </a:solidFill>
              </a:rPr>
              <a:t>("%</a:t>
            </a:r>
            <a:r>
              <a:rPr lang="en-US" altLang="zh-CN" sz="2800" b="1" dirty="0" err="1">
                <a:solidFill>
                  <a:srgbClr val="C00000"/>
                </a:solidFill>
              </a:rPr>
              <a:t>d",&amp;weight</a:t>
            </a:r>
            <a:r>
              <a:rPr lang="en-US" altLang="zh-CN" sz="2800" b="1" dirty="0">
                <a:solidFill>
                  <a:srgbClr val="C00000"/>
                </a:solidFill>
              </a:rPr>
              <a:t>); </a:t>
            </a:r>
            <a:endParaRPr lang="zh-CN" altLang="en-US" sz="2800" b="1" dirty="0">
              <a:solidFill>
                <a:srgbClr val="C00000"/>
              </a:solidFill>
            </a:endParaRPr>
          </a:p>
          <a:p>
            <a:pPr>
              <a:spcBef>
                <a:spcPts val="600"/>
              </a:spcBef>
              <a:buFont typeface="Arial" pitchFamily="34" charset="0"/>
              <a:buNone/>
            </a:pPr>
            <a:r>
              <a:rPr lang="en-US" altLang="zh-CN" sz="2800" b="1" dirty="0">
                <a:solidFill>
                  <a:schemeClr val="hlink"/>
                </a:solidFill>
              </a:rPr>
              <a:t>          </a:t>
            </a:r>
            <a:r>
              <a:rPr lang="en-US" altLang="zh-CN" sz="2800" b="1" dirty="0">
                <a:solidFill>
                  <a:srgbClr val="3333CC"/>
                </a:solidFill>
              </a:rPr>
              <a:t>G-&gt;arcs[vex1][vex2]=weight; </a:t>
            </a:r>
            <a:endParaRPr lang="zh-CN" altLang="en-US" sz="2800" b="1" dirty="0">
              <a:solidFill>
                <a:srgbClr val="3333CC"/>
              </a:solidFill>
            </a:endParaRPr>
          </a:p>
          <a:p>
            <a:pPr>
              <a:spcBef>
                <a:spcPts val="600"/>
              </a:spcBef>
              <a:buFont typeface="Arial" pitchFamily="34" charset="0"/>
              <a:buNone/>
            </a:pPr>
            <a:r>
              <a:rPr lang="en-US" altLang="zh-CN" sz="2800" b="1" dirty="0">
                <a:solidFill>
                  <a:srgbClr val="3333CC"/>
                </a:solidFill>
              </a:rPr>
              <a:t>          G-&gt;arcs[vex2][vex1]=weight</a:t>
            </a:r>
            <a:r>
              <a:rPr lang="zh-CN" altLang="en-US" sz="2800" b="1" dirty="0">
                <a:solidFill>
                  <a:srgbClr val="3333CC"/>
                </a:solidFill>
              </a:rPr>
              <a:t>；</a:t>
            </a:r>
          </a:p>
          <a:p>
            <a:pPr>
              <a:spcBef>
                <a:spcPts val="600"/>
              </a:spcBef>
              <a:buFont typeface="Arial" pitchFamily="34" charset="0"/>
              <a:buNone/>
            </a:pPr>
            <a:r>
              <a:rPr lang="en-US" altLang="zh-CN" sz="2800" b="1" dirty="0">
                <a:solidFill>
                  <a:schemeClr val="hlink"/>
                </a:solidFill>
              </a:rPr>
              <a:t>        </a:t>
            </a:r>
            <a:r>
              <a:rPr lang="en-US" altLang="zh-CN" sz="2800" b="1" dirty="0">
                <a:solidFill>
                  <a:srgbClr val="C00000"/>
                </a:solidFill>
              </a:rPr>
              <a:t>}     </a:t>
            </a:r>
            <a:endParaRPr lang="zh-CN" altLang="en-US" sz="2800" b="1" dirty="0">
              <a:solidFill>
                <a:srgbClr val="C00000"/>
              </a:solidFill>
            </a:endParaRPr>
          </a:p>
          <a:p>
            <a:pPr>
              <a:spcBef>
                <a:spcPts val="600"/>
              </a:spcBef>
              <a:buFont typeface="Arial" pitchFamily="34" charset="0"/>
              <a:buNone/>
            </a:pPr>
            <a:r>
              <a:rPr lang="en-US" altLang="zh-CN" sz="2800" b="1" dirty="0">
                <a:solidFill>
                  <a:srgbClr val="C00000"/>
                </a:solidFill>
              </a:rPr>
              <a:t>}</a:t>
            </a:r>
          </a:p>
        </p:txBody>
      </p:sp>
      <p:sp>
        <p:nvSpPr>
          <p:cNvPr id="29699" name="Text Box 6"/>
          <p:cNvSpPr txBox="1">
            <a:spLocks noChangeArrowheads="1"/>
          </p:cNvSpPr>
          <p:nvPr/>
        </p:nvSpPr>
        <p:spPr bwMode="auto">
          <a:xfrm>
            <a:off x="1643042" y="5715016"/>
            <a:ext cx="7391400" cy="584775"/>
          </a:xfrm>
          <a:prstGeom prst="rect">
            <a:avLst/>
          </a:prstGeom>
          <a:noFill/>
          <a:ln w="9525">
            <a:noFill/>
            <a:miter lim="800000"/>
            <a:headEnd/>
            <a:tailEnd/>
          </a:ln>
        </p:spPr>
        <p:txBody>
          <a:bodyPr>
            <a:spAutoFit/>
          </a:bodyPr>
          <a:lstStyle/>
          <a:p>
            <a:pPr>
              <a:spcBef>
                <a:spcPct val="20000"/>
              </a:spcBef>
              <a:buFont typeface="Arial" pitchFamily="34" charset="0"/>
              <a:buNone/>
            </a:pPr>
            <a:r>
              <a:rPr lang="zh-CN" altLang="en-US" sz="3200" b="1" dirty="0">
                <a:solidFill>
                  <a:srgbClr val="3333CC"/>
                </a:solidFill>
                <a:latin typeface="宋体" pitchFamily="2" charset="-122"/>
              </a:rPr>
              <a:t>    </a:t>
            </a:r>
            <a:r>
              <a:rPr lang="zh-CN" altLang="en-US" sz="3200" b="1" dirty="0">
                <a:solidFill>
                  <a:srgbClr val="C00000"/>
                </a:solidFill>
                <a:latin typeface="宋体" pitchFamily="2" charset="-122"/>
              </a:rPr>
              <a:t>算法的时间复杂度为 </a:t>
            </a:r>
            <a:r>
              <a:rPr lang="en-US" altLang="zh-CN" sz="3200" b="1" dirty="0">
                <a:solidFill>
                  <a:srgbClr val="C00000"/>
                </a:solidFill>
                <a:latin typeface="宋体" pitchFamily="2" charset="-122"/>
              </a:rPr>
              <a:t>O(n</a:t>
            </a:r>
            <a:r>
              <a:rPr lang="en-US" altLang="zh-CN" sz="3200" b="1" baseline="30000" dirty="0">
                <a:solidFill>
                  <a:srgbClr val="C00000"/>
                </a:solidFill>
                <a:latin typeface="宋体" pitchFamily="2" charset="-122"/>
              </a:rPr>
              <a:t>2</a:t>
            </a:r>
            <a:r>
              <a:rPr lang="en-US" altLang="zh-CN" sz="3200" b="1" dirty="0" smtClean="0">
                <a:solidFill>
                  <a:srgbClr val="C00000"/>
                </a:solidFill>
                <a:latin typeface="宋体" pitchFamily="2" charset="-122"/>
              </a:rPr>
              <a:t>)</a:t>
            </a:r>
            <a:endParaRPr lang="en-US" sz="3200" b="1" dirty="0">
              <a:solidFill>
                <a:srgbClr val="C000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57158" y="0"/>
            <a:ext cx="7772400" cy="714356"/>
          </a:xfrm>
        </p:spPr>
        <p:txBody>
          <a:bodyPr>
            <a:normAutofit/>
          </a:bodyPr>
          <a:lstStyle/>
          <a:p>
            <a:r>
              <a:rPr kumimoji="1" lang="zh-CN" altLang="en-US" sz="2800" b="1" dirty="0">
                <a:solidFill>
                  <a:srgbClr val="000066"/>
                </a:solidFill>
                <a:latin typeface="Arial" charset="0"/>
                <a:ea typeface="楷体_GB2312" pitchFamily="49" charset="-122"/>
                <a:cs typeface="+mn-cs"/>
              </a:rPr>
              <a:t>创建邻接矩阵存储</a:t>
            </a:r>
            <a:r>
              <a:rPr kumimoji="1" lang="zh-CN" altLang="en-US" sz="2800" b="1" dirty="0" smtClean="0">
                <a:solidFill>
                  <a:srgbClr val="000066"/>
                </a:solidFill>
                <a:latin typeface="Arial" charset="0"/>
                <a:ea typeface="楷体_GB2312" pitchFamily="49" charset="-122"/>
                <a:cs typeface="+mn-cs"/>
              </a:rPr>
              <a:t>的无向</a:t>
            </a:r>
            <a:r>
              <a:rPr kumimoji="1" lang="zh-CN" altLang="en-US" sz="2800" b="1" dirty="0">
                <a:solidFill>
                  <a:srgbClr val="000066"/>
                </a:solidFill>
                <a:latin typeface="Arial" charset="0"/>
                <a:ea typeface="楷体_GB2312" pitchFamily="49" charset="-122"/>
                <a:cs typeface="+mn-cs"/>
              </a:rPr>
              <a:t>网</a:t>
            </a:r>
          </a:p>
        </p:txBody>
      </p:sp>
      <p:sp>
        <p:nvSpPr>
          <p:cNvPr id="130052" name="Text Box 4"/>
          <p:cNvSpPr txBox="1">
            <a:spLocks noChangeArrowheads="1"/>
          </p:cNvSpPr>
          <p:nvPr/>
        </p:nvSpPr>
        <p:spPr bwMode="auto">
          <a:xfrm>
            <a:off x="500034" y="714356"/>
            <a:ext cx="7467600" cy="2677656"/>
          </a:xfrm>
          <a:prstGeom prst="rect">
            <a:avLst/>
          </a:prstGeom>
          <a:noFill/>
          <a:ln w="9525">
            <a:noFill/>
            <a:miter lim="800000"/>
            <a:headEnd/>
            <a:tailEnd/>
          </a:ln>
          <a:effectLst/>
        </p:spPr>
        <p:txBody>
          <a:bodyPr>
            <a:spAutoFit/>
          </a:bodyPr>
          <a:lstStyle/>
          <a:p>
            <a:pPr algn="just"/>
            <a:r>
              <a:rPr lang="en-US" altLang="zh-CN" sz="2800" b="1" dirty="0" err="1">
                <a:solidFill>
                  <a:srgbClr val="3333CC"/>
                </a:solidFill>
              </a:rPr>
              <a:t>int</a:t>
            </a:r>
            <a:r>
              <a:rPr lang="en-US" altLang="zh-CN" sz="2800" b="1" dirty="0">
                <a:solidFill>
                  <a:srgbClr val="3333CC"/>
                </a:solidFill>
              </a:rPr>
              <a:t> </a:t>
            </a:r>
            <a:r>
              <a:rPr lang="en-US" altLang="zh-CN" sz="2800" b="1" dirty="0" err="1">
                <a:solidFill>
                  <a:srgbClr val="3333CC"/>
                </a:solidFill>
              </a:rPr>
              <a:t>LocateVex</a:t>
            </a:r>
            <a:r>
              <a:rPr lang="en-US" altLang="zh-CN" sz="2800" b="1" dirty="0">
                <a:solidFill>
                  <a:srgbClr val="3333CC"/>
                </a:solidFill>
              </a:rPr>
              <a:t>(</a:t>
            </a:r>
            <a:r>
              <a:rPr lang="en-US" altLang="zh-CN" sz="2800" b="1" dirty="0" err="1">
                <a:solidFill>
                  <a:srgbClr val="3333CC"/>
                </a:solidFill>
              </a:rPr>
              <a:t>AdjMatrix</a:t>
            </a:r>
            <a:r>
              <a:rPr lang="en-US" altLang="zh-CN" sz="2800" b="1" dirty="0">
                <a:solidFill>
                  <a:srgbClr val="3333CC"/>
                </a:solidFill>
              </a:rPr>
              <a:t> * G, </a:t>
            </a:r>
            <a:r>
              <a:rPr lang="en-US" altLang="zh-CN" sz="2800" b="1" dirty="0" err="1" smtClean="0">
                <a:solidFill>
                  <a:srgbClr val="3333CC"/>
                </a:solidFill>
              </a:rPr>
              <a:t>Vextype</a:t>
            </a:r>
            <a:r>
              <a:rPr lang="en-US" altLang="zh-CN" sz="2800" b="1" dirty="0" smtClean="0">
                <a:solidFill>
                  <a:srgbClr val="3333CC"/>
                </a:solidFill>
              </a:rPr>
              <a:t> </a:t>
            </a:r>
            <a:r>
              <a:rPr lang="en-US" altLang="zh-CN" sz="2800" b="1" dirty="0">
                <a:solidFill>
                  <a:srgbClr val="3333CC"/>
                </a:solidFill>
              </a:rPr>
              <a:t>v)</a:t>
            </a:r>
          </a:p>
          <a:p>
            <a:pPr algn="just"/>
            <a:r>
              <a:rPr lang="en-US" altLang="zh-CN" sz="2800" b="1" dirty="0">
                <a:solidFill>
                  <a:srgbClr val="3333CC"/>
                </a:solidFill>
              </a:rPr>
              <a:t> {  </a:t>
            </a:r>
            <a:r>
              <a:rPr lang="en-US" altLang="zh-CN" sz="2800" b="1" dirty="0" err="1" smtClean="0">
                <a:solidFill>
                  <a:srgbClr val="3333CC"/>
                </a:solidFill>
              </a:rPr>
              <a:t>int</a:t>
            </a:r>
            <a:r>
              <a:rPr lang="en-US" altLang="zh-CN" sz="2800" b="1" dirty="0" smtClean="0">
                <a:solidFill>
                  <a:srgbClr val="3333CC"/>
                </a:solidFill>
              </a:rPr>
              <a:t>  j = Error,  k</a:t>
            </a:r>
            <a:r>
              <a:rPr lang="en-US" altLang="zh-CN" sz="2800" b="1" dirty="0">
                <a:solidFill>
                  <a:srgbClr val="3333CC"/>
                </a:solidFill>
              </a:rPr>
              <a:t>;</a:t>
            </a:r>
          </a:p>
          <a:p>
            <a:pPr algn="just"/>
            <a:r>
              <a:rPr lang="en-US" altLang="zh-CN" sz="2800" b="1" dirty="0">
                <a:solidFill>
                  <a:srgbClr val="3333CC"/>
                </a:solidFill>
              </a:rPr>
              <a:t>     for(k=0</a:t>
            </a:r>
            <a:r>
              <a:rPr lang="en-US" altLang="zh-CN" sz="2800" b="1" dirty="0" smtClean="0">
                <a:solidFill>
                  <a:srgbClr val="3333CC"/>
                </a:solidFill>
              </a:rPr>
              <a:t>; k&lt;G-</a:t>
            </a:r>
            <a:r>
              <a:rPr lang="en-US" altLang="zh-CN" sz="2800" b="1" dirty="0">
                <a:solidFill>
                  <a:srgbClr val="3333CC"/>
                </a:solidFill>
              </a:rPr>
              <a:t>&gt;</a:t>
            </a:r>
            <a:r>
              <a:rPr lang="en-US" altLang="zh-CN" sz="2800" b="1" dirty="0" err="1">
                <a:solidFill>
                  <a:srgbClr val="3333CC"/>
                </a:solidFill>
              </a:rPr>
              <a:t>vexnum</a:t>
            </a:r>
            <a:r>
              <a:rPr lang="en-US" altLang="zh-CN" sz="2800" b="1" dirty="0" smtClean="0">
                <a:solidFill>
                  <a:srgbClr val="3333CC"/>
                </a:solidFill>
              </a:rPr>
              <a:t>; k</a:t>
            </a:r>
            <a:r>
              <a:rPr lang="en-US" altLang="zh-CN" sz="2800" b="1" dirty="0">
                <a:solidFill>
                  <a:srgbClr val="3333CC"/>
                </a:solidFill>
              </a:rPr>
              <a:t>++)</a:t>
            </a:r>
          </a:p>
          <a:p>
            <a:pPr algn="just"/>
            <a:r>
              <a:rPr lang="en-US" altLang="zh-CN" sz="2800" b="1" dirty="0">
                <a:solidFill>
                  <a:srgbClr val="3333CC"/>
                </a:solidFill>
              </a:rPr>
              <a:t>	  if(G-&gt;</a:t>
            </a:r>
            <a:r>
              <a:rPr lang="en-US" altLang="zh-CN" sz="2800" b="1" dirty="0" smtClean="0">
                <a:solidFill>
                  <a:srgbClr val="3333CC"/>
                </a:solidFill>
              </a:rPr>
              <a:t>vex[k</a:t>
            </a:r>
            <a:r>
              <a:rPr lang="en-US" altLang="zh-CN" sz="2800" b="1" dirty="0">
                <a:solidFill>
                  <a:srgbClr val="3333CC"/>
                </a:solidFill>
              </a:rPr>
              <a:t>]==v</a:t>
            </a:r>
            <a:r>
              <a:rPr lang="en-US" altLang="zh-CN" sz="2800" b="1" dirty="0" smtClean="0">
                <a:solidFill>
                  <a:srgbClr val="3333CC"/>
                </a:solidFill>
              </a:rPr>
              <a:t>)  return k;</a:t>
            </a:r>
            <a:endParaRPr lang="en-US" altLang="zh-CN" sz="2800" b="1" dirty="0">
              <a:solidFill>
                <a:srgbClr val="3333CC"/>
              </a:solidFill>
            </a:endParaRPr>
          </a:p>
          <a:p>
            <a:pPr algn="just"/>
            <a:r>
              <a:rPr lang="en-US" altLang="zh-CN" sz="2800" b="1" dirty="0">
                <a:solidFill>
                  <a:srgbClr val="3333CC"/>
                </a:solidFill>
              </a:rPr>
              <a:t>     return(j);   </a:t>
            </a:r>
            <a:endParaRPr lang="en-US" altLang="zh-CN" sz="2800" b="1" dirty="0" smtClean="0">
              <a:solidFill>
                <a:srgbClr val="3333CC"/>
              </a:solidFill>
            </a:endParaRPr>
          </a:p>
          <a:p>
            <a:pPr algn="just"/>
            <a:r>
              <a:rPr lang="en-US" altLang="zh-CN" sz="2800" b="1" dirty="0" smtClean="0">
                <a:solidFill>
                  <a:srgbClr val="3333CC"/>
                </a:solidFill>
              </a:rPr>
              <a:t> </a:t>
            </a:r>
            <a:r>
              <a:rPr lang="en-US" altLang="zh-CN" sz="2800" b="1" dirty="0">
                <a:solidFill>
                  <a:srgbClr val="3333CC"/>
                </a:solidFill>
              </a:rPr>
              <a:t>} </a:t>
            </a:r>
          </a:p>
        </p:txBody>
      </p:sp>
      <p:sp>
        <p:nvSpPr>
          <p:cNvPr id="5" name="矩形 4"/>
          <p:cNvSpPr/>
          <p:nvPr/>
        </p:nvSpPr>
        <p:spPr>
          <a:xfrm>
            <a:off x="214282" y="3429000"/>
            <a:ext cx="8715436" cy="31085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smtClean="0">
                <a:solidFill>
                  <a:srgbClr val="C00000"/>
                </a:solidFill>
                <a:latin typeface="Arial" charset="0"/>
                <a:ea typeface="楷体_GB2312" pitchFamily="49" charset="-122"/>
              </a:rPr>
              <a:t>......</a:t>
            </a:r>
          </a:p>
          <a:p>
            <a:r>
              <a:rPr lang="en-US" altLang="zh-CN" dirty="0" smtClean="0">
                <a:solidFill>
                  <a:srgbClr val="C00000"/>
                </a:solidFill>
                <a:latin typeface="Arial" charset="0"/>
                <a:ea typeface="楷体_GB2312" pitchFamily="49" charset="-122"/>
              </a:rPr>
              <a:t>for(k=0;k&lt;G-&gt;</a:t>
            </a:r>
            <a:r>
              <a:rPr lang="en-US" altLang="zh-CN" dirty="0" err="1" smtClean="0">
                <a:solidFill>
                  <a:srgbClr val="C00000"/>
                </a:solidFill>
                <a:latin typeface="Arial" charset="0"/>
                <a:ea typeface="楷体_GB2312" pitchFamily="49" charset="-122"/>
              </a:rPr>
              <a:t>arcnum;k</a:t>
            </a:r>
            <a:r>
              <a:rPr lang="en-US" altLang="zh-CN" dirty="0" smtClean="0">
                <a:solidFill>
                  <a:srgbClr val="C00000"/>
                </a:solidFill>
                <a:latin typeface="Arial" charset="0"/>
                <a:ea typeface="楷体_GB2312" pitchFamily="49" charset="-122"/>
              </a:rPr>
              <a:t>++)	</a:t>
            </a:r>
          </a:p>
          <a:p>
            <a:pPr algn="just"/>
            <a:r>
              <a:rPr lang="en-US" altLang="zh-CN" dirty="0" smtClean="0">
                <a:solidFill>
                  <a:srgbClr val="C00000"/>
                </a:solidFill>
                <a:latin typeface="Arial" charset="0"/>
                <a:ea typeface="楷体_GB2312" pitchFamily="49" charset="-122"/>
              </a:rPr>
              <a:t>{      </a:t>
            </a:r>
            <a:r>
              <a:rPr lang="en-US" altLang="zh-CN" dirty="0" err="1" smtClean="0">
                <a:solidFill>
                  <a:srgbClr val="C00000"/>
                </a:solidFill>
                <a:latin typeface="Arial" charset="0"/>
                <a:ea typeface="楷体_GB2312" pitchFamily="49" charset="-122"/>
              </a:rPr>
              <a:t>scanf</a:t>
            </a:r>
            <a:r>
              <a:rPr lang="en-US" altLang="zh-CN" dirty="0" smtClean="0">
                <a:solidFill>
                  <a:srgbClr val="C00000"/>
                </a:solidFill>
                <a:latin typeface="Arial" charset="0"/>
                <a:ea typeface="楷体_GB2312" pitchFamily="49" charset="-122"/>
              </a:rPr>
              <a:t>("%c,%c,%d",&amp;v1,&amp;v2,&amp;weight);</a:t>
            </a:r>
          </a:p>
          <a:p>
            <a:pPr algn="just"/>
            <a:r>
              <a:rPr lang="en-US" altLang="zh-CN" dirty="0" smtClean="0">
                <a:solidFill>
                  <a:srgbClr val="C00000"/>
                </a:solidFill>
                <a:latin typeface="Arial" charset="0"/>
                <a:ea typeface="楷体_GB2312" pitchFamily="49" charset="-122"/>
              </a:rPr>
              <a:t>        </a:t>
            </a:r>
            <a:r>
              <a:rPr lang="en-US" altLang="zh-CN" dirty="0" err="1" smtClean="0">
                <a:solidFill>
                  <a:srgbClr val="0303BD"/>
                </a:solidFill>
                <a:latin typeface="Arial" charset="0"/>
                <a:ea typeface="楷体_GB2312" pitchFamily="49" charset="-122"/>
              </a:rPr>
              <a:t>i</a:t>
            </a:r>
            <a:r>
              <a:rPr lang="en-US" altLang="zh-CN" dirty="0" smtClean="0">
                <a:solidFill>
                  <a:srgbClr val="0303BD"/>
                </a:solidFill>
                <a:latin typeface="Arial" charset="0"/>
                <a:ea typeface="楷体_GB2312" pitchFamily="49" charset="-122"/>
              </a:rPr>
              <a:t>=</a:t>
            </a:r>
            <a:r>
              <a:rPr lang="en-US" altLang="zh-CN" dirty="0" err="1" smtClean="0">
                <a:solidFill>
                  <a:srgbClr val="0303BD"/>
                </a:solidFill>
                <a:latin typeface="Arial" charset="0"/>
                <a:ea typeface="楷体_GB2312" pitchFamily="49" charset="-122"/>
              </a:rPr>
              <a:t>LocateVex</a:t>
            </a:r>
            <a:r>
              <a:rPr lang="en-US" altLang="zh-CN" dirty="0" smtClean="0">
                <a:solidFill>
                  <a:srgbClr val="0303BD"/>
                </a:solidFill>
                <a:latin typeface="Arial" charset="0"/>
                <a:ea typeface="楷体_GB2312" pitchFamily="49" charset="-122"/>
              </a:rPr>
              <a:t> (G,v1);    j=</a:t>
            </a:r>
            <a:r>
              <a:rPr lang="en-US" altLang="zh-CN" dirty="0" err="1" smtClean="0">
                <a:solidFill>
                  <a:srgbClr val="0303BD"/>
                </a:solidFill>
                <a:latin typeface="Arial" charset="0"/>
                <a:ea typeface="楷体_GB2312" pitchFamily="49" charset="-122"/>
              </a:rPr>
              <a:t>LocateVex</a:t>
            </a:r>
            <a:r>
              <a:rPr lang="en-US" altLang="zh-CN" dirty="0" smtClean="0">
                <a:solidFill>
                  <a:srgbClr val="0303BD"/>
                </a:solidFill>
                <a:latin typeface="Arial" charset="0"/>
                <a:ea typeface="楷体_GB2312" pitchFamily="49" charset="-122"/>
              </a:rPr>
              <a:t> (G,v2); </a:t>
            </a:r>
          </a:p>
          <a:p>
            <a:pPr algn="just"/>
            <a:r>
              <a:rPr lang="en-US" altLang="zh-CN" dirty="0" smtClean="0">
                <a:solidFill>
                  <a:srgbClr val="C00000"/>
                </a:solidFill>
                <a:latin typeface="Arial" charset="0"/>
                <a:ea typeface="楷体_GB2312" pitchFamily="49" charset="-122"/>
              </a:rPr>
              <a:t>       G-&gt;arcs[</a:t>
            </a:r>
            <a:r>
              <a:rPr lang="en-US" altLang="zh-CN" dirty="0" err="1" smtClean="0">
                <a:solidFill>
                  <a:srgbClr val="C00000"/>
                </a:solidFill>
                <a:latin typeface="Arial" charset="0"/>
                <a:ea typeface="楷体_GB2312" pitchFamily="49" charset="-122"/>
              </a:rPr>
              <a:t>i</a:t>
            </a:r>
            <a:r>
              <a:rPr lang="en-US" altLang="zh-CN" dirty="0" smtClean="0">
                <a:solidFill>
                  <a:srgbClr val="C00000"/>
                </a:solidFill>
                <a:latin typeface="Arial" charset="0"/>
                <a:ea typeface="楷体_GB2312" pitchFamily="49" charset="-122"/>
              </a:rPr>
              <a:t>][j]=weight; </a:t>
            </a:r>
          </a:p>
          <a:p>
            <a:pPr algn="just"/>
            <a:r>
              <a:rPr lang="en-US" altLang="zh-CN" dirty="0" smtClean="0">
                <a:solidFill>
                  <a:srgbClr val="C00000"/>
                </a:solidFill>
                <a:latin typeface="Arial" charset="0"/>
                <a:ea typeface="楷体_GB2312" pitchFamily="49" charset="-122"/>
              </a:rPr>
              <a:t>       G-&gt;arcs[j][</a:t>
            </a:r>
            <a:r>
              <a:rPr lang="en-US" altLang="zh-CN" dirty="0" err="1" smtClean="0">
                <a:solidFill>
                  <a:srgbClr val="C00000"/>
                </a:solidFill>
                <a:latin typeface="Arial" charset="0"/>
                <a:ea typeface="楷体_GB2312" pitchFamily="49" charset="-122"/>
              </a:rPr>
              <a:t>i</a:t>
            </a:r>
            <a:r>
              <a:rPr lang="en-US" altLang="zh-CN" dirty="0" smtClean="0">
                <a:solidFill>
                  <a:srgbClr val="C00000"/>
                </a:solidFill>
                <a:latin typeface="Arial" charset="0"/>
                <a:ea typeface="楷体_GB2312" pitchFamily="49" charset="-122"/>
              </a:rPr>
              <a:t>]=weight; 	</a:t>
            </a:r>
          </a:p>
          <a:p>
            <a:pPr algn="just"/>
            <a:r>
              <a:rPr lang="en-US" altLang="zh-CN" dirty="0" smtClean="0">
                <a:solidFill>
                  <a:srgbClr val="C00000"/>
                </a:solidFill>
                <a:latin typeface="Arial" charset="0"/>
                <a:ea typeface="楷体_GB2312" pitchFamily="49" charset="-122"/>
              </a:rPr>
              <a:t>} ......</a:t>
            </a:r>
            <a:endParaRPr lang="en-US" altLang="zh-CN" dirty="0">
              <a:solidFill>
                <a:srgbClr val="C00000"/>
              </a:solidFill>
              <a:latin typeface="Arial" charset="0"/>
              <a:ea typeface="楷体_GB2312"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5"/>
          </p:nvPr>
        </p:nvSpPr>
        <p:spPr>
          <a:xfrm>
            <a:off x="8143900" y="5715016"/>
            <a:ext cx="609600" cy="521208"/>
          </a:xfrm>
        </p:spPr>
        <p:txBody>
          <a:bodyPr/>
          <a:lstStyle/>
          <a:p>
            <a:fld id="{932CE1AD-2FDF-4A9D-87C8-07DD37C9F7A8}" type="slidenum">
              <a:rPr lang="en-US" altLang="zh-CN"/>
              <a:pPr/>
              <a:t>28</a:t>
            </a:fld>
            <a:endParaRPr lang="en-US" altLang="zh-CN"/>
          </a:p>
        </p:txBody>
      </p:sp>
      <p:sp>
        <p:nvSpPr>
          <p:cNvPr id="198661"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8662"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198663"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198664"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8665" name="Text Box 9"/>
          <p:cNvSpPr txBox="1">
            <a:spLocks noChangeArrowheads="1"/>
          </p:cNvSpPr>
          <p:nvPr/>
        </p:nvSpPr>
        <p:spPr bwMode="auto">
          <a:xfrm>
            <a:off x="971550" y="1557338"/>
            <a:ext cx="4321175" cy="519112"/>
          </a:xfrm>
          <a:prstGeom prst="rect">
            <a:avLst/>
          </a:prstGeom>
          <a:noFill/>
          <a:ln w="25400">
            <a:noFill/>
            <a:miter lim="800000"/>
            <a:headEnd/>
            <a:tailEnd/>
          </a:ln>
          <a:effectLst/>
        </p:spPr>
        <p:txBody>
          <a:bodyPr lIns="90000" tIns="46800" rIns="90000" bIns="46800">
            <a:spAutoFit/>
          </a:bodyPr>
          <a:lstStyle/>
          <a:p>
            <a:r>
              <a:rPr lang="zh-CN" altLang="zh-CN" dirty="0">
                <a:solidFill>
                  <a:srgbClr val="000066"/>
                </a:solidFill>
              </a:rPr>
              <a:t>①</a:t>
            </a:r>
            <a:r>
              <a:rPr lang="zh-CN" altLang="en-US" dirty="0">
                <a:solidFill>
                  <a:srgbClr val="000066"/>
                </a:solidFill>
              </a:rPr>
              <a:t>图的邻接矩阵表示法</a:t>
            </a:r>
          </a:p>
        </p:txBody>
      </p:sp>
      <p:sp>
        <p:nvSpPr>
          <p:cNvPr id="198666" name="Text Box 10"/>
          <p:cNvSpPr txBox="1">
            <a:spLocks noChangeArrowheads="1"/>
          </p:cNvSpPr>
          <p:nvPr/>
        </p:nvSpPr>
        <p:spPr bwMode="auto">
          <a:xfrm>
            <a:off x="4427538" y="1576388"/>
            <a:ext cx="2684462" cy="519112"/>
          </a:xfrm>
          <a:prstGeom prst="rect">
            <a:avLst/>
          </a:prstGeom>
          <a:noFill/>
          <a:ln w="25400" algn="ctr">
            <a:noFill/>
            <a:miter lim="800000"/>
            <a:headEnd/>
            <a:tailEnd/>
          </a:ln>
          <a:effectLst/>
        </p:spPr>
        <p:txBody>
          <a:bodyPr wrap="none">
            <a:spAutoFit/>
          </a:bodyPr>
          <a:lstStyle/>
          <a:p>
            <a:r>
              <a:rPr lang="zh-CN" altLang="en-US">
                <a:solidFill>
                  <a:srgbClr val="000066"/>
                </a:solidFill>
              </a:rPr>
              <a:t>（数组表示法）</a:t>
            </a:r>
          </a:p>
        </p:txBody>
      </p:sp>
      <p:sp>
        <p:nvSpPr>
          <p:cNvPr id="198667" name="Text Box 11"/>
          <p:cNvSpPr txBox="1">
            <a:spLocks noChangeArrowheads="1"/>
          </p:cNvSpPr>
          <p:nvPr/>
        </p:nvSpPr>
        <p:spPr bwMode="auto">
          <a:xfrm>
            <a:off x="6804025" y="1557338"/>
            <a:ext cx="1255713" cy="519112"/>
          </a:xfrm>
          <a:prstGeom prst="rect">
            <a:avLst/>
          </a:prstGeom>
          <a:noFill/>
          <a:ln w="25400" algn="ctr">
            <a:noFill/>
            <a:miter lim="800000"/>
            <a:headEnd/>
            <a:tailEnd/>
          </a:ln>
          <a:effectLst/>
        </p:spPr>
        <p:txBody>
          <a:bodyPr wrap="none">
            <a:spAutoFit/>
          </a:bodyPr>
          <a:lstStyle/>
          <a:p>
            <a:r>
              <a:rPr lang="zh-CN" altLang="en-US"/>
              <a:t>特点：</a:t>
            </a:r>
          </a:p>
        </p:txBody>
      </p:sp>
      <p:sp>
        <p:nvSpPr>
          <p:cNvPr id="198668" name="Text Box 12"/>
          <p:cNvSpPr txBox="1">
            <a:spLocks noChangeArrowheads="1"/>
          </p:cNvSpPr>
          <p:nvPr/>
        </p:nvSpPr>
        <p:spPr bwMode="auto">
          <a:xfrm>
            <a:off x="1476375" y="2565400"/>
            <a:ext cx="1800225" cy="439738"/>
          </a:xfrm>
          <a:prstGeom prst="rect">
            <a:avLst/>
          </a:prstGeom>
          <a:noFill/>
          <a:ln w="25400" algn="ctr">
            <a:noFill/>
            <a:miter lim="800000"/>
            <a:headEnd/>
            <a:tailEnd/>
          </a:ln>
          <a:effectLst/>
        </p:spPr>
        <p:txBody>
          <a:bodyPr wrap="none">
            <a:spAutoFit/>
          </a:bodyPr>
          <a:lstStyle/>
          <a:p>
            <a:pPr>
              <a:lnSpc>
                <a:spcPct val="95000"/>
              </a:lnSpc>
            </a:pPr>
            <a:r>
              <a:rPr lang="en-US" altLang="zh-CN" sz="2400"/>
              <a:t>Ⅰ.</a:t>
            </a:r>
            <a:r>
              <a:rPr lang="zh-CN" altLang="en-US" sz="2400"/>
              <a:t>存储空间</a:t>
            </a:r>
          </a:p>
        </p:txBody>
      </p:sp>
      <p:sp>
        <p:nvSpPr>
          <p:cNvPr id="198670" name="AutoShape 14"/>
          <p:cNvSpPr>
            <a:spLocks/>
          </p:cNvSpPr>
          <p:nvPr/>
        </p:nvSpPr>
        <p:spPr bwMode="auto">
          <a:xfrm>
            <a:off x="3203575" y="2492375"/>
            <a:ext cx="71438" cy="720725"/>
          </a:xfrm>
          <a:prstGeom prst="leftBrace">
            <a:avLst>
              <a:gd name="adj1" fmla="val 84073"/>
              <a:gd name="adj2" fmla="val 50000"/>
            </a:avLst>
          </a:prstGeom>
          <a:noFill/>
          <a:ln w="25400">
            <a:solidFill>
              <a:srgbClr val="FF0000"/>
            </a:solidFill>
            <a:round/>
            <a:headEnd/>
            <a:tailEnd/>
          </a:ln>
          <a:effectLst/>
        </p:spPr>
        <p:txBody>
          <a:bodyPr wrap="none" anchor="ctr">
            <a:spAutoFit/>
          </a:bodyPr>
          <a:lstStyle/>
          <a:p>
            <a:endParaRPr lang="zh-CN" altLang="en-US"/>
          </a:p>
        </p:txBody>
      </p:sp>
      <p:sp>
        <p:nvSpPr>
          <p:cNvPr id="198671" name="Text Box 15"/>
          <p:cNvSpPr txBox="1">
            <a:spLocks noChangeArrowheads="1"/>
          </p:cNvSpPr>
          <p:nvPr/>
        </p:nvSpPr>
        <p:spPr bwMode="auto">
          <a:xfrm>
            <a:off x="3203574" y="2324100"/>
            <a:ext cx="2154244" cy="461665"/>
          </a:xfrm>
          <a:prstGeom prst="rect">
            <a:avLst/>
          </a:prstGeom>
          <a:noFill/>
          <a:ln w="25400" algn="ctr">
            <a:noFill/>
            <a:miter lim="800000"/>
            <a:headEnd/>
            <a:tailEnd/>
          </a:ln>
          <a:effectLst/>
        </p:spPr>
        <p:txBody>
          <a:bodyPr wrap="square">
            <a:spAutoFit/>
          </a:bodyPr>
          <a:lstStyle/>
          <a:p>
            <a:r>
              <a:rPr lang="zh-CN" altLang="en-US" sz="2400" dirty="0" smtClean="0"/>
              <a:t>无向图（网） ：</a:t>
            </a:r>
            <a:endParaRPr lang="zh-CN" altLang="en-US" sz="2400" dirty="0"/>
          </a:p>
        </p:txBody>
      </p:sp>
      <p:sp>
        <p:nvSpPr>
          <p:cNvPr id="198672" name="Text Box 16"/>
          <p:cNvSpPr txBox="1">
            <a:spLocks noChangeArrowheads="1"/>
          </p:cNvSpPr>
          <p:nvPr/>
        </p:nvSpPr>
        <p:spPr bwMode="auto">
          <a:xfrm>
            <a:off x="5357818" y="2328858"/>
            <a:ext cx="3260829" cy="461665"/>
          </a:xfrm>
          <a:prstGeom prst="rect">
            <a:avLst/>
          </a:prstGeom>
          <a:noFill/>
          <a:ln w="25400" algn="ctr">
            <a:noFill/>
            <a:miter lim="800000"/>
            <a:headEnd/>
            <a:tailEnd/>
          </a:ln>
          <a:effectLst/>
        </p:spPr>
        <p:txBody>
          <a:bodyPr wrap="none">
            <a:spAutoFit/>
          </a:bodyPr>
          <a:lstStyle/>
          <a:p>
            <a:r>
              <a:rPr lang="en-US" altLang="zh-CN" sz="2400" dirty="0"/>
              <a:t>n(n-1)/</a:t>
            </a:r>
            <a:r>
              <a:rPr lang="en-US" altLang="zh-CN" sz="2400" dirty="0" smtClean="0"/>
              <a:t>2  </a:t>
            </a:r>
            <a:r>
              <a:rPr lang="zh-CN" altLang="en-US" sz="2000" dirty="0" smtClean="0">
                <a:solidFill>
                  <a:srgbClr val="C00000"/>
                </a:solidFill>
              </a:rPr>
              <a:t>（仅存上三角）</a:t>
            </a:r>
            <a:endParaRPr lang="en-US" altLang="zh-CN" sz="2000" dirty="0">
              <a:solidFill>
                <a:srgbClr val="C00000"/>
              </a:solidFill>
            </a:endParaRPr>
          </a:p>
        </p:txBody>
      </p:sp>
      <p:sp>
        <p:nvSpPr>
          <p:cNvPr id="198673" name="Text Box 17"/>
          <p:cNvSpPr txBox="1">
            <a:spLocks noChangeArrowheads="1"/>
          </p:cNvSpPr>
          <p:nvPr/>
        </p:nvSpPr>
        <p:spPr bwMode="auto">
          <a:xfrm>
            <a:off x="3203575" y="2852738"/>
            <a:ext cx="2328863" cy="457200"/>
          </a:xfrm>
          <a:prstGeom prst="rect">
            <a:avLst/>
          </a:prstGeom>
          <a:noFill/>
          <a:ln w="25400" algn="ctr">
            <a:noFill/>
            <a:miter lim="800000"/>
            <a:headEnd/>
            <a:tailEnd/>
          </a:ln>
          <a:effectLst/>
        </p:spPr>
        <p:txBody>
          <a:bodyPr wrap="none">
            <a:spAutoFit/>
          </a:bodyPr>
          <a:lstStyle/>
          <a:p>
            <a:r>
              <a:rPr lang="zh-CN" altLang="en-US" sz="2400" dirty="0"/>
              <a:t>有向图（网）：</a:t>
            </a:r>
          </a:p>
        </p:txBody>
      </p:sp>
      <p:sp>
        <p:nvSpPr>
          <p:cNvPr id="198674" name="Text Box 18"/>
          <p:cNvSpPr txBox="1">
            <a:spLocks noChangeArrowheads="1"/>
          </p:cNvSpPr>
          <p:nvPr/>
        </p:nvSpPr>
        <p:spPr bwMode="auto">
          <a:xfrm>
            <a:off x="5260975" y="2852738"/>
            <a:ext cx="482600" cy="457200"/>
          </a:xfrm>
          <a:prstGeom prst="rect">
            <a:avLst/>
          </a:prstGeom>
          <a:noFill/>
          <a:ln w="25400" algn="ctr">
            <a:noFill/>
            <a:miter lim="800000"/>
            <a:headEnd/>
            <a:tailEnd/>
          </a:ln>
          <a:effectLst/>
        </p:spPr>
        <p:txBody>
          <a:bodyPr wrap="none">
            <a:spAutoFit/>
          </a:bodyPr>
          <a:lstStyle/>
          <a:p>
            <a:r>
              <a:rPr lang="en-US" altLang="zh-CN" sz="2400"/>
              <a:t>n</a:t>
            </a:r>
            <a:r>
              <a:rPr lang="en-US" altLang="zh-CN" sz="2400" baseline="30000"/>
              <a:t>2</a:t>
            </a:r>
          </a:p>
        </p:txBody>
      </p:sp>
      <p:sp>
        <p:nvSpPr>
          <p:cNvPr id="34" name="Text Box 5"/>
          <p:cNvSpPr txBox="1">
            <a:spLocks noChangeArrowheads="1"/>
          </p:cNvSpPr>
          <p:nvPr/>
        </p:nvSpPr>
        <p:spPr bwMode="auto">
          <a:xfrm>
            <a:off x="714348" y="4214818"/>
            <a:ext cx="8077200" cy="954107"/>
          </a:xfrm>
          <a:prstGeom prst="rect">
            <a:avLst/>
          </a:prstGeom>
          <a:noFill/>
          <a:ln w="9525">
            <a:noFill/>
            <a:miter lim="800000"/>
            <a:headEnd/>
            <a:tailEnd/>
          </a:ln>
          <a:effectLst/>
        </p:spPr>
        <p:txBody>
          <a:bodyPr>
            <a:spAutoFit/>
          </a:bodyPr>
          <a:lstStyle/>
          <a:p>
            <a:pPr>
              <a:spcBef>
                <a:spcPct val="50000"/>
              </a:spcBef>
            </a:pPr>
            <a:r>
              <a:rPr lang="zh-CN" altLang="en-US" dirty="0">
                <a:solidFill>
                  <a:srgbClr val="000066"/>
                </a:solidFill>
              </a:rPr>
              <a:t>注意：稀疏图不适于用邻接矩阵来存储，因为这样会造成存储空间的浪费</a:t>
            </a:r>
            <a:r>
              <a:rPr lang="zh-CN" altLang="en-US" dirty="0" smtClean="0">
                <a:solidFill>
                  <a:srgbClr val="000066"/>
                </a:solidFill>
              </a:rPr>
              <a:t>。</a:t>
            </a:r>
            <a:endParaRPr lang="en-US" altLang="zh-CN" dirty="0" smtClean="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98668"/>
                                        </p:tgtEl>
                                        <p:attrNameLst>
                                          <p:attrName>style.visibility</p:attrName>
                                        </p:attrNameLst>
                                      </p:cBhvr>
                                      <p:to>
                                        <p:strVal val="visible"/>
                                      </p:to>
                                    </p:set>
                                    <p:animEffect transition="in" filter="wipe(left)">
                                      <p:cBhvr>
                                        <p:cTn id="7" dur="500"/>
                                        <p:tgtEl>
                                          <p:spTgt spid="1986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70"/>
                                        </p:tgtEl>
                                        <p:attrNameLst>
                                          <p:attrName>style.visibility</p:attrName>
                                        </p:attrNameLst>
                                      </p:cBhvr>
                                      <p:to>
                                        <p:strVal val="visible"/>
                                      </p:to>
                                    </p:set>
                                    <p:animEffect transition="in" filter="wipe(up)">
                                      <p:cBhvr>
                                        <p:cTn id="12" dur="500"/>
                                        <p:tgtEl>
                                          <p:spTgt spid="1986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671"/>
                                        </p:tgtEl>
                                        <p:attrNameLst>
                                          <p:attrName>style.visibility</p:attrName>
                                        </p:attrNameLst>
                                      </p:cBhvr>
                                      <p:to>
                                        <p:strVal val="visible"/>
                                      </p:to>
                                    </p:set>
                                    <p:animEffect transition="in" filter="wipe(left)">
                                      <p:cBhvr>
                                        <p:cTn id="17" dur="500"/>
                                        <p:tgtEl>
                                          <p:spTgt spid="1986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672"/>
                                        </p:tgtEl>
                                        <p:attrNameLst>
                                          <p:attrName>style.visibility</p:attrName>
                                        </p:attrNameLst>
                                      </p:cBhvr>
                                      <p:to>
                                        <p:strVal val="visible"/>
                                      </p:to>
                                    </p:set>
                                    <p:animEffect transition="in" filter="wipe(left)">
                                      <p:cBhvr>
                                        <p:cTn id="22" dur="500"/>
                                        <p:tgtEl>
                                          <p:spTgt spid="1986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8673"/>
                                        </p:tgtEl>
                                        <p:attrNameLst>
                                          <p:attrName>style.visibility</p:attrName>
                                        </p:attrNameLst>
                                      </p:cBhvr>
                                      <p:to>
                                        <p:strVal val="visible"/>
                                      </p:to>
                                    </p:set>
                                    <p:animEffect transition="in" filter="wipe(left)">
                                      <p:cBhvr>
                                        <p:cTn id="27" dur="500"/>
                                        <p:tgtEl>
                                          <p:spTgt spid="1986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8674"/>
                                        </p:tgtEl>
                                        <p:attrNameLst>
                                          <p:attrName>style.visibility</p:attrName>
                                        </p:attrNameLst>
                                      </p:cBhvr>
                                      <p:to>
                                        <p:strVal val="visible"/>
                                      </p:to>
                                    </p:set>
                                    <p:animEffect transition="in" filter="wipe(left)">
                                      <p:cBhvr>
                                        <p:cTn id="32" dur="500"/>
                                        <p:tgtEl>
                                          <p:spTgt spid="19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8" grpId="1"/>
      <p:bldP spid="198670" grpId="0" animBg="1"/>
      <p:bldP spid="198671" grpId="0"/>
      <p:bldP spid="198672" grpId="0"/>
      <p:bldP spid="198673" grpId="0"/>
      <p:bldP spid="19867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5"/>
          </p:nvPr>
        </p:nvSpPr>
        <p:spPr>
          <a:xfrm>
            <a:off x="8143900" y="5715016"/>
            <a:ext cx="609600" cy="521208"/>
          </a:xfrm>
        </p:spPr>
        <p:txBody>
          <a:bodyPr/>
          <a:lstStyle/>
          <a:p>
            <a:fld id="{932CE1AD-2FDF-4A9D-87C8-07DD37C9F7A8}" type="slidenum">
              <a:rPr lang="en-US" altLang="zh-CN"/>
              <a:pPr/>
              <a:t>29</a:t>
            </a:fld>
            <a:endParaRPr lang="en-US" altLang="zh-CN"/>
          </a:p>
        </p:txBody>
      </p:sp>
      <p:sp>
        <p:nvSpPr>
          <p:cNvPr id="198661"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8662"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198663"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198664"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8665" name="Text Box 9"/>
          <p:cNvSpPr txBox="1">
            <a:spLocks noChangeArrowheads="1"/>
          </p:cNvSpPr>
          <p:nvPr/>
        </p:nvSpPr>
        <p:spPr bwMode="auto">
          <a:xfrm>
            <a:off x="971550" y="1557338"/>
            <a:ext cx="4321175" cy="519112"/>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①</a:t>
            </a:r>
            <a:r>
              <a:rPr lang="zh-CN" altLang="en-US">
                <a:solidFill>
                  <a:srgbClr val="000066"/>
                </a:solidFill>
              </a:rPr>
              <a:t>图的邻接矩阵表示法</a:t>
            </a:r>
          </a:p>
        </p:txBody>
      </p:sp>
      <p:sp>
        <p:nvSpPr>
          <p:cNvPr id="198666" name="Text Box 10"/>
          <p:cNvSpPr txBox="1">
            <a:spLocks noChangeArrowheads="1"/>
          </p:cNvSpPr>
          <p:nvPr/>
        </p:nvSpPr>
        <p:spPr bwMode="auto">
          <a:xfrm>
            <a:off x="4427538" y="1576388"/>
            <a:ext cx="2684462" cy="519112"/>
          </a:xfrm>
          <a:prstGeom prst="rect">
            <a:avLst/>
          </a:prstGeom>
          <a:noFill/>
          <a:ln w="25400" algn="ctr">
            <a:noFill/>
            <a:miter lim="800000"/>
            <a:headEnd/>
            <a:tailEnd/>
          </a:ln>
          <a:effectLst/>
        </p:spPr>
        <p:txBody>
          <a:bodyPr wrap="none">
            <a:spAutoFit/>
          </a:bodyPr>
          <a:lstStyle/>
          <a:p>
            <a:r>
              <a:rPr lang="zh-CN" altLang="en-US">
                <a:solidFill>
                  <a:srgbClr val="000066"/>
                </a:solidFill>
              </a:rPr>
              <a:t>（数组表示法）</a:t>
            </a:r>
          </a:p>
        </p:txBody>
      </p:sp>
      <p:sp>
        <p:nvSpPr>
          <p:cNvPr id="198667" name="Text Box 11"/>
          <p:cNvSpPr txBox="1">
            <a:spLocks noChangeArrowheads="1"/>
          </p:cNvSpPr>
          <p:nvPr/>
        </p:nvSpPr>
        <p:spPr bwMode="auto">
          <a:xfrm>
            <a:off x="6804025" y="1557338"/>
            <a:ext cx="1255713" cy="519112"/>
          </a:xfrm>
          <a:prstGeom prst="rect">
            <a:avLst/>
          </a:prstGeom>
          <a:noFill/>
          <a:ln w="25400" algn="ctr">
            <a:noFill/>
            <a:miter lim="800000"/>
            <a:headEnd/>
            <a:tailEnd/>
          </a:ln>
          <a:effectLst/>
        </p:spPr>
        <p:txBody>
          <a:bodyPr wrap="none">
            <a:spAutoFit/>
          </a:bodyPr>
          <a:lstStyle/>
          <a:p>
            <a:r>
              <a:rPr lang="zh-CN" altLang="en-US"/>
              <a:t>特点：</a:t>
            </a:r>
          </a:p>
        </p:txBody>
      </p:sp>
      <p:sp>
        <p:nvSpPr>
          <p:cNvPr id="198669" name="Text Box 13"/>
          <p:cNvSpPr txBox="1">
            <a:spLocks noChangeArrowheads="1"/>
          </p:cNvSpPr>
          <p:nvPr/>
        </p:nvSpPr>
        <p:spPr bwMode="auto">
          <a:xfrm>
            <a:off x="1000100" y="2143116"/>
            <a:ext cx="1800225" cy="457200"/>
          </a:xfrm>
          <a:prstGeom prst="rect">
            <a:avLst/>
          </a:prstGeom>
          <a:noFill/>
          <a:ln w="25400" algn="ctr">
            <a:noFill/>
            <a:miter lim="800000"/>
            <a:headEnd/>
            <a:tailEnd/>
          </a:ln>
          <a:effectLst/>
        </p:spPr>
        <p:txBody>
          <a:bodyPr wrap="none">
            <a:spAutoFit/>
          </a:bodyPr>
          <a:lstStyle/>
          <a:p>
            <a:r>
              <a:rPr lang="en-US" altLang="zh-CN" sz="2400" dirty="0"/>
              <a:t>Ⅱ.</a:t>
            </a:r>
            <a:r>
              <a:rPr lang="zh-CN" altLang="en-US" sz="2400" dirty="0"/>
              <a:t>便于运算</a:t>
            </a:r>
          </a:p>
        </p:txBody>
      </p:sp>
      <p:sp>
        <p:nvSpPr>
          <p:cNvPr id="198675" name="AutoShape 19"/>
          <p:cNvSpPr>
            <a:spLocks/>
          </p:cNvSpPr>
          <p:nvPr/>
        </p:nvSpPr>
        <p:spPr bwMode="auto">
          <a:xfrm>
            <a:off x="3214678" y="3287707"/>
            <a:ext cx="73025" cy="1439863"/>
          </a:xfrm>
          <a:prstGeom prst="leftBrace">
            <a:avLst>
              <a:gd name="adj1" fmla="val 164312"/>
              <a:gd name="adj2" fmla="val 50000"/>
            </a:avLst>
          </a:prstGeom>
          <a:noFill/>
          <a:ln w="25400">
            <a:solidFill>
              <a:srgbClr val="FF0000"/>
            </a:solidFill>
            <a:round/>
            <a:headEnd/>
            <a:tailEnd/>
          </a:ln>
          <a:effectLst/>
        </p:spPr>
        <p:txBody>
          <a:bodyPr anchor="ctr">
            <a:spAutoFit/>
          </a:bodyPr>
          <a:lstStyle/>
          <a:p>
            <a:endParaRPr lang="zh-CN" altLang="en-US"/>
          </a:p>
        </p:txBody>
      </p:sp>
      <p:sp>
        <p:nvSpPr>
          <p:cNvPr id="198677" name="Text Box 21"/>
          <p:cNvSpPr txBox="1">
            <a:spLocks noChangeArrowheads="1"/>
          </p:cNvSpPr>
          <p:nvPr/>
        </p:nvSpPr>
        <p:spPr bwMode="auto">
          <a:xfrm>
            <a:off x="3359141" y="3143245"/>
            <a:ext cx="2152656" cy="461665"/>
          </a:xfrm>
          <a:prstGeom prst="rect">
            <a:avLst/>
          </a:prstGeom>
          <a:noFill/>
          <a:ln w="25400" algn="ctr">
            <a:noFill/>
            <a:miter lim="800000"/>
            <a:headEnd/>
            <a:tailEnd/>
          </a:ln>
          <a:effectLst/>
        </p:spPr>
        <p:txBody>
          <a:bodyPr wrap="square">
            <a:spAutoFit/>
          </a:bodyPr>
          <a:lstStyle/>
          <a:p>
            <a:r>
              <a:rPr lang="zh-CN" altLang="en-US" sz="2400" dirty="0" smtClean="0"/>
              <a:t>无向图（网） ：</a:t>
            </a:r>
            <a:endParaRPr lang="zh-CN" altLang="en-US" sz="2400" dirty="0"/>
          </a:p>
        </p:txBody>
      </p:sp>
      <p:grpSp>
        <p:nvGrpSpPr>
          <p:cNvPr id="2" name="Group 25"/>
          <p:cNvGrpSpPr>
            <a:grpSpLocks/>
          </p:cNvGrpSpPr>
          <p:nvPr/>
        </p:nvGrpSpPr>
        <p:grpSpPr bwMode="auto">
          <a:xfrm>
            <a:off x="5583235" y="2928934"/>
            <a:ext cx="2801937" cy="1000126"/>
            <a:chOff x="2835" y="2046"/>
            <a:chExt cx="1765" cy="630"/>
          </a:xfrm>
        </p:grpSpPr>
        <p:sp>
          <p:nvSpPr>
            <p:cNvPr id="198678" name="Text Box 22"/>
            <p:cNvSpPr txBox="1">
              <a:spLocks noChangeArrowheads="1"/>
            </p:cNvSpPr>
            <p:nvPr/>
          </p:nvSpPr>
          <p:spPr bwMode="auto">
            <a:xfrm>
              <a:off x="2835" y="2160"/>
              <a:ext cx="1765" cy="365"/>
            </a:xfrm>
            <a:prstGeom prst="rect">
              <a:avLst/>
            </a:prstGeom>
            <a:noFill/>
            <a:ln w="25400" algn="ctr">
              <a:noFill/>
              <a:miter lim="800000"/>
              <a:headEnd/>
              <a:tailEnd/>
            </a:ln>
            <a:effectLst/>
          </p:spPr>
          <p:txBody>
            <a:bodyPr wrap="none">
              <a:spAutoFit/>
            </a:bodyPr>
            <a:lstStyle/>
            <a:p>
              <a:r>
                <a:rPr lang="en-US" altLang="zh-CN" sz="2400" dirty="0"/>
                <a:t>TD</a:t>
              </a:r>
              <a:r>
                <a:rPr lang="zh-CN" altLang="en-US" sz="2400" dirty="0"/>
                <a:t>（</a:t>
              </a:r>
              <a:r>
                <a:rPr lang="en-US" altLang="zh-CN" sz="2400" dirty="0">
                  <a:latin typeface="Monotype Corsiva" pitchFamily="66" charset="0"/>
                </a:rPr>
                <a:t>v</a:t>
              </a:r>
              <a:r>
                <a:rPr lang="en-US" altLang="zh-CN" sz="2400" baseline="-25000" dirty="0">
                  <a:latin typeface="Monotype Corsiva" pitchFamily="66" charset="0"/>
                </a:rPr>
                <a:t>i</a:t>
              </a:r>
              <a:r>
                <a:rPr lang="zh-CN" altLang="en-US" sz="2400" dirty="0">
                  <a:latin typeface="Monotype Corsiva" pitchFamily="66" charset="0"/>
                </a:rPr>
                <a:t>）</a:t>
              </a:r>
              <a:r>
                <a:rPr lang="en-US" altLang="zh-CN" sz="2400" dirty="0">
                  <a:latin typeface="Monotype Corsiva" pitchFamily="66" charset="0"/>
                </a:rPr>
                <a:t>= </a:t>
              </a:r>
              <a:r>
                <a:rPr lang="en-US" altLang="zh-CN" sz="3200" dirty="0"/>
                <a:t>∑</a:t>
              </a:r>
              <a:r>
                <a:rPr lang="en-US" altLang="zh-CN" sz="2400" dirty="0"/>
                <a:t>A[ </a:t>
              </a:r>
              <a:r>
                <a:rPr lang="en-US" altLang="zh-CN" sz="2400" dirty="0" err="1">
                  <a:latin typeface="Monotype Corsiva" pitchFamily="66" charset="0"/>
                </a:rPr>
                <a:t>i,j</a:t>
              </a:r>
              <a:r>
                <a:rPr lang="en-US" altLang="zh-CN" sz="2400" dirty="0">
                  <a:latin typeface="Monotype Corsiva" pitchFamily="66" charset="0"/>
                </a:rPr>
                <a:t> </a:t>
              </a:r>
              <a:r>
                <a:rPr lang="en-US" altLang="zh-CN" sz="2400" dirty="0"/>
                <a:t>]</a:t>
              </a:r>
            </a:p>
          </p:txBody>
        </p:sp>
        <p:sp>
          <p:nvSpPr>
            <p:cNvPr id="198679" name="Text Box 23"/>
            <p:cNvSpPr txBox="1">
              <a:spLocks noChangeArrowheads="1"/>
            </p:cNvSpPr>
            <p:nvPr/>
          </p:nvSpPr>
          <p:spPr bwMode="auto">
            <a:xfrm>
              <a:off x="3755" y="2426"/>
              <a:ext cx="304" cy="250"/>
            </a:xfrm>
            <a:prstGeom prst="rect">
              <a:avLst/>
            </a:prstGeom>
            <a:noFill/>
            <a:ln w="25400" algn="ctr">
              <a:noFill/>
              <a:miter lim="800000"/>
              <a:headEnd/>
              <a:tailEnd/>
            </a:ln>
            <a:effectLst/>
          </p:spPr>
          <p:txBody>
            <a:bodyPr wrap="none">
              <a:spAutoFit/>
            </a:bodyPr>
            <a:lstStyle/>
            <a:p>
              <a:r>
                <a:rPr lang="en-US" altLang="zh-CN" sz="2000" dirty="0">
                  <a:latin typeface="Monotype Corsiva" pitchFamily="66" charset="0"/>
                </a:rPr>
                <a:t>j=1</a:t>
              </a:r>
            </a:p>
          </p:txBody>
        </p:sp>
        <p:sp>
          <p:nvSpPr>
            <p:cNvPr id="198680" name="Text Box 24"/>
            <p:cNvSpPr txBox="1">
              <a:spLocks noChangeArrowheads="1"/>
            </p:cNvSpPr>
            <p:nvPr/>
          </p:nvSpPr>
          <p:spPr bwMode="auto">
            <a:xfrm>
              <a:off x="3837" y="2046"/>
              <a:ext cx="190" cy="250"/>
            </a:xfrm>
            <a:prstGeom prst="rect">
              <a:avLst/>
            </a:prstGeom>
            <a:noFill/>
            <a:ln w="25400" algn="ctr">
              <a:noFill/>
              <a:miter lim="800000"/>
              <a:headEnd/>
              <a:tailEnd/>
            </a:ln>
            <a:effectLst/>
          </p:spPr>
          <p:txBody>
            <a:bodyPr wrap="none">
              <a:spAutoFit/>
            </a:bodyPr>
            <a:lstStyle/>
            <a:p>
              <a:r>
                <a:rPr lang="en-US" altLang="zh-CN" sz="2000">
                  <a:latin typeface="Monotype Corsiva" pitchFamily="66" charset="0"/>
                </a:rPr>
                <a:t>n</a:t>
              </a:r>
            </a:p>
          </p:txBody>
        </p:sp>
      </p:grpSp>
      <p:sp>
        <p:nvSpPr>
          <p:cNvPr id="198682" name="Text Box 26"/>
          <p:cNvSpPr txBox="1">
            <a:spLocks noChangeArrowheads="1"/>
          </p:cNvSpPr>
          <p:nvPr/>
        </p:nvSpPr>
        <p:spPr bwMode="auto">
          <a:xfrm>
            <a:off x="3430578" y="4343395"/>
            <a:ext cx="2328863" cy="457200"/>
          </a:xfrm>
          <a:prstGeom prst="rect">
            <a:avLst/>
          </a:prstGeom>
          <a:noFill/>
          <a:ln w="25400" algn="ctr">
            <a:noFill/>
            <a:miter lim="800000"/>
            <a:headEnd/>
            <a:tailEnd/>
          </a:ln>
          <a:effectLst/>
        </p:spPr>
        <p:txBody>
          <a:bodyPr wrap="none">
            <a:spAutoFit/>
          </a:bodyPr>
          <a:lstStyle/>
          <a:p>
            <a:r>
              <a:rPr lang="zh-CN" altLang="en-US" sz="2400" dirty="0"/>
              <a:t>有向图（网）：</a:t>
            </a:r>
          </a:p>
        </p:txBody>
      </p:sp>
      <p:sp>
        <p:nvSpPr>
          <p:cNvPr id="198683" name="AutoShape 27"/>
          <p:cNvSpPr>
            <a:spLocks/>
          </p:cNvSpPr>
          <p:nvPr/>
        </p:nvSpPr>
        <p:spPr bwMode="auto">
          <a:xfrm>
            <a:off x="5591166" y="4008432"/>
            <a:ext cx="71437" cy="1150938"/>
          </a:xfrm>
          <a:prstGeom prst="leftBrace">
            <a:avLst>
              <a:gd name="adj1" fmla="val 134260"/>
              <a:gd name="adj2" fmla="val 50000"/>
            </a:avLst>
          </a:prstGeom>
          <a:noFill/>
          <a:ln w="25400">
            <a:solidFill>
              <a:srgbClr val="FF0000"/>
            </a:solidFill>
            <a:round/>
            <a:headEnd/>
            <a:tailEnd/>
          </a:ln>
          <a:effectLst/>
        </p:spPr>
        <p:txBody>
          <a:bodyPr wrap="none" anchor="ctr">
            <a:spAutoFit/>
          </a:bodyPr>
          <a:lstStyle/>
          <a:p>
            <a:endParaRPr lang="zh-CN" altLang="en-US"/>
          </a:p>
        </p:txBody>
      </p:sp>
      <p:grpSp>
        <p:nvGrpSpPr>
          <p:cNvPr id="3" name="Group 37"/>
          <p:cNvGrpSpPr>
            <a:grpSpLocks/>
          </p:cNvGrpSpPr>
          <p:nvPr/>
        </p:nvGrpSpPr>
        <p:grpSpPr bwMode="auto">
          <a:xfrm>
            <a:off x="5668953" y="3609972"/>
            <a:ext cx="2852738" cy="1033463"/>
            <a:chOff x="3564" y="2499"/>
            <a:chExt cx="1797" cy="651"/>
          </a:xfrm>
        </p:grpSpPr>
        <p:sp>
          <p:nvSpPr>
            <p:cNvPr id="198685" name="Text Box 29"/>
            <p:cNvSpPr txBox="1">
              <a:spLocks noChangeArrowheads="1"/>
            </p:cNvSpPr>
            <p:nvPr/>
          </p:nvSpPr>
          <p:spPr bwMode="auto">
            <a:xfrm>
              <a:off x="3564" y="2613"/>
              <a:ext cx="1797" cy="365"/>
            </a:xfrm>
            <a:prstGeom prst="rect">
              <a:avLst/>
            </a:prstGeom>
            <a:noFill/>
            <a:ln w="25400" algn="ctr">
              <a:noFill/>
              <a:miter lim="800000"/>
              <a:headEnd/>
              <a:tailEnd/>
            </a:ln>
            <a:effectLst/>
          </p:spPr>
          <p:txBody>
            <a:bodyPr wrap="none">
              <a:spAutoFit/>
            </a:bodyPr>
            <a:lstStyle/>
            <a:p>
              <a:r>
                <a:rPr lang="en-US" altLang="zh-CN" sz="2400"/>
                <a:t>OD</a:t>
              </a:r>
              <a:r>
                <a:rPr lang="zh-CN" altLang="en-US" sz="2400"/>
                <a:t>（</a:t>
              </a:r>
              <a:r>
                <a:rPr lang="en-US" altLang="zh-CN" sz="2400">
                  <a:latin typeface="Monotype Corsiva" pitchFamily="66" charset="0"/>
                </a:rPr>
                <a:t>v</a:t>
              </a:r>
              <a:r>
                <a:rPr lang="en-US" altLang="zh-CN" sz="2400" baseline="-25000">
                  <a:latin typeface="Monotype Corsiva" pitchFamily="66" charset="0"/>
                </a:rPr>
                <a:t>i</a:t>
              </a:r>
              <a:r>
                <a:rPr lang="zh-CN" altLang="en-US" sz="2400">
                  <a:latin typeface="Monotype Corsiva" pitchFamily="66" charset="0"/>
                </a:rPr>
                <a:t>）</a:t>
              </a:r>
              <a:r>
                <a:rPr lang="en-US" altLang="zh-CN" sz="2400">
                  <a:latin typeface="Monotype Corsiva" pitchFamily="66" charset="0"/>
                </a:rPr>
                <a:t>= </a:t>
              </a:r>
              <a:r>
                <a:rPr lang="en-US" altLang="zh-CN" sz="3200"/>
                <a:t>∑</a:t>
              </a:r>
              <a:r>
                <a:rPr lang="en-US" altLang="zh-CN" sz="2400"/>
                <a:t>A[ </a:t>
              </a:r>
              <a:r>
                <a:rPr lang="en-US" altLang="zh-CN" sz="2400">
                  <a:latin typeface="Monotype Corsiva" pitchFamily="66" charset="0"/>
                </a:rPr>
                <a:t>i,j </a:t>
              </a:r>
              <a:r>
                <a:rPr lang="en-US" altLang="zh-CN" sz="2400"/>
                <a:t>]</a:t>
              </a:r>
            </a:p>
          </p:txBody>
        </p:sp>
        <p:sp>
          <p:nvSpPr>
            <p:cNvPr id="198686" name="Text Box 30"/>
            <p:cNvSpPr txBox="1">
              <a:spLocks noChangeArrowheads="1"/>
            </p:cNvSpPr>
            <p:nvPr/>
          </p:nvSpPr>
          <p:spPr bwMode="auto">
            <a:xfrm>
              <a:off x="4500" y="2900"/>
              <a:ext cx="304" cy="250"/>
            </a:xfrm>
            <a:prstGeom prst="rect">
              <a:avLst/>
            </a:prstGeom>
            <a:noFill/>
            <a:ln w="25400" algn="ctr">
              <a:noFill/>
              <a:miter lim="800000"/>
              <a:headEnd/>
              <a:tailEnd/>
            </a:ln>
            <a:effectLst/>
          </p:spPr>
          <p:txBody>
            <a:bodyPr wrap="none">
              <a:spAutoFit/>
            </a:bodyPr>
            <a:lstStyle/>
            <a:p>
              <a:r>
                <a:rPr lang="en-US" altLang="zh-CN" sz="2000" dirty="0">
                  <a:latin typeface="Monotype Corsiva" pitchFamily="66" charset="0"/>
                </a:rPr>
                <a:t>j=1</a:t>
              </a:r>
            </a:p>
          </p:txBody>
        </p:sp>
        <p:sp>
          <p:nvSpPr>
            <p:cNvPr id="198687" name="Text Box 31"/>
            <p:cNvSpPr txBox="1">
              <a:spLocks noChangeArrowheads="1"/>
            </p:cNvSpPr>
            <p:nvPr/>
          </p:nvSpPr>
          <p:spPr bwMode="auto">
            <a:xfrm>
              <a:off x="4595" y="2499"/>
              <a:ext cx="190" cy="250"/>
            </a:xfrm>
            <a:prstGeom prst="rect">
              <a:avLst/>
            </a:prstGeom>
            <a:noFill/>
            <a:ln w="25400" algn="ctr">
              <a:noFill/>
              <a:miter lim="800000"/>
              <a:headEnd/>
              <a:tailEnd/>
            </a:ln>
            <a:effectLst/>
          </p:spPr>
          <p:txBody>
            <a:bodyPr wrap="none">
              <a:spAutoFit/>
            </a:bodyPr>
            <a:lstStyle/>
            <a:p>
              <a:r>
                <a:rPr lang="en-US" altLang="zh-CN" sz="2000">
                  <a:latin typeface="Monotype Corsiva" pitchFamily="66" charset="0"/>
                </a:rPr>
                <a:t>n</a:t>
              </a:r>
            </a:p>
          </p:txBody>
        </p:sp>
      </p:grpSp>
      <p:grpSp>
        <p:nvGrpSpPr>
          <p:cNvPr id="4" name="Group 36"/>
          <p:cNvGrpSpPr>
            <a:grpSpLocks/>
          </p:cNvGrpSpPr>
          <p:nvPr/>
        </p:nvGrpSpPr>
        <p:grpSpPr bwMode="auto">
          <a:xfrm>
            <a:off x="5662603" y="4546600"/>
            <a:ext cx="2767013" cy="1025526"/>
            <a:chOff x="3541" y="3089"/>
            <a:chExt cx="1743" cy="646"/>
          </a:xfrm>
        </p:grpSpPr>
        <p:sp>
          <p:nvSpPr>
            <p:cNvPr id="198689" name="Text Box 33"/>
            <p:cNvSpPr txBox="1">
              <a:spLocks noChangeArrowheads="1"/>
            </p:cNvSpPr>
            <p:nvPr/>
          </p:nvSpPr>
          <p:spPr bwMode="auto">
            <a:xfrm>
              <a:off x="3541" y="3203"/>
              <a:ext cx="1743" cy="365"/>
            </a:xfrm>
            <a:prstGeom prst="rect">
              <a:avLst/>
            </a:prstGeom>
            <a:noFill/>
            <a:ln w="25400" algn="ctr">
              <a:noFill/>
              <a:miter lim="800000"/>
              <a:headEnd/>
              <a:tailEnd/>
            </a:ln>
            <a:effectLst/>
          </p:spPr>
          <p:txBody>
            <a:bodyPr wrap="none">
              <a:spAutoFit/>
            </a:bodyPr>
            <a:lstStyle/>
            <a:p>
              <a:r>
                <a:rPr lang="en-US" altLang="zh-CN" sz="2400"/>
                <a:t>ID</a:t>
              </a:r>
              <a:r>
                <a:rPr lang="zh-CN" altLang="en-US" sz="2400"/>
                <a:t>（</a:t>
              </a:r>
              <a:r>
                <a:rPr lang="en-US" altLang="zh-CN" sz="2400">
                  <a:latin typeface="Monotype Corsiva" pitchFamily="66" charset="0"/>
                </a:rPr>
                <a:t>v</a:t>
              </a:r>
              <a:r>
                <a:rPr lang="en-US" altLang="zh-CN" sz="2400" baseline="-25000">
                  <a:latin typeface="Monotype Corsiva" pitchFamily="66" charset="0"/>
                </a:rPr>
                <a:t>i</a:t>
              </a:r>
              <a:r>
                <a:rPr lang="zh-CN" altLang="en-US" sz="2400">
                  <a:latin typeface="Monotype Corsiva" pitchFamily="66" charset="0"/>
                </a:rPr>
                <a:t>）</a:t>
              </a:r>
              <a:r>
                <a:rPr lang="en-US" altLang="zh-CN" sz="2400">
                  <a:latin typeface="Monotype Corsiva" pitchFamily="66" charset="0"/>
                </a:rPr>
                <a:t>= </a:t>
              </a:r>
              <a:r>
                <a:rPr lang="en-US" altLang="zh-CN" sz="3200"/>
                <a:t>∑</a:t>
              </a:r>
              <a:r>
                <a:rPr lang="en-US" altLang="zh-CN" sz="2400"/>
                <a:t>A[ </a:t>
              </a:r>
              <a:r>
                <a:rPr lang="en-US" altLang="zh-CN" sz="2400">
                  <a:latin typeface="Monotype Corsiva" pitchFamily="66" charset="0"/>
                </a:rPr>
                <a:t>j,i  </a:t>
              </a:r>
              <a:r>
                <a:rPr lang="en-US" altLang="zh-CN" sz="2400"/>
                <a:t>]</a:t>
              </a:r>
            </a:p>
          </p:txBody>
        </p:sp>
        <p:sp>
          <p:nvSpPr>
            <p:cNvPr id="198690" name="Text Box 34"/>
            <p:cNvSpPr txBox="1">
              <a:spLocks noChangeArrowheads="1"/>
            </p:cNvSpPr>
            <p:nvPr/>
          </p:nvSpPr>
          <p:spPr bwMode="auto">
            <a:xfrm>
              <a:off x="4391" y="3485"/>
              <a:ext cx="304" cy="250"/>
            </a:xfrm>
            <a:prstGeom prst="rect">
              <a:avLst/>
            </a:prstGeom>
            <a:noFill/>
            <a:ln w="25400" algn="ctr">
              <a:noFill/>
              <a:miter lim="800000"/>
              <a:headEnd/>
              <a:tailEnd/>
            </a:ln>
            <a:effectLst/>
          </p:spPr>
          <p:txBody>
            <a:bodyPr wrap="none">
              <a:spAutoFit/>
            </a:bodyPr>
            <a:lstStyle/>
            <a:p>
              <a:r>
                <a:rPr lang="en-US" altLang="zh-CN" sz="2000" dirty="0">
                  <a:latin typeface="Monotype Corsiva" pitchFamily="66" charset="0"/>
                </a:rPr>
                <a:t>j=1</a:t>
              </a:r>
            </a:p>
          </p:txBody>
        </p:sp>
        <p:sp>
          <p:nvSpPr>
            <p:cNvPr id="198691" name="Text Box 35"/>
            <p:cNvSpPr txBox="1">
              <a:spLocks noChangeArrowheads="1"/>
            </p:cNvSpPr>
            <p:nvPr/>
          </p:nvSpPr>
          <p:spPr bwMode="auto">
            <a:xfrm>
              <a:off x="4468" y="3089"/>
              <a:ext cx="190" cy="250"/>
            </a:xfrm>
            <a:prstGeom prst="rect">
              <a:avLst/>
            </a:prstGeom>
            <a:noFill/>
            <a:ln w="25400" algn="ctr">
              <a:noFill/>
              <a:miter lim="800000"/>
              <a:headEnd/>
              <a:tailEnd/>
            </a:ln>
            <a:effectLst/>
          </p:spPr>
          <p:txBody>
            <a:bodyPr wrap="none">
              <a:spAutoFit/>
            </a:bodyPr>
            <a:lstStyle/>
            <a:p>
              <a:r>
                <a:rPr lang="en-US" altLang="zh-CN" sz="2000">
                  <a:latin typeface="Monotype Corsiva" pitchFamily="66" charset="0"/>
                </a:rPr>
                <a:t>n</a:t>
              </a:r>
            </a:p>
          </p:txBody>
        </p:sp>
      </p:grpSp>
      <p:sp>
        <p:nvSpPr>
          <p:cNvPr id="35" name="TextBox 34"/>
          <p:cNvSpPr txBox="1"/>
          <p:nvPr/>
        </p:nvSpPr>
        <p:spPr>
          <a:xfrm>
            <a:off x="1028617" y="2643182"/>
            <a:ext cx="6543779" cy="461665"/>
          </a:xfrm>
          <a:prstGeom prst="rect">
            <a:avLst/>
          </a:prstGeom>
          <a:noFill/>
        </p:spPr>
        <p:txBody>
          <a:bodyPr wrap="none" rtlCol="0">
            <a:spAutoFit/>
          </a:bodyPr>
          <a:lstStyle/>
          <a:p>
            <a:r>
              <a:rPr lang="en-US" altLang="zh-CN" sz="2400" dirty="0" smtClean="0">
                <a:solidFill>
                  <a:srgbClr val="002060"/>
                </a:solidFill>
              </a:rPr>
              <a:t>1</a:t>
            </a:r>
            <a:r>
              <a:rPr lang="zh-CN" altLang="en-US" sz="2400" dirty="0" smtClean="0">
                <a:solidFill>
                  <a:srgbClr val="002060"/>
                </a:solidFill>
              </a:rPr>
              <a:t>、判断图中任意两个顶点之间是否有边相连。</a:t>
            </a:r>
            <a:endParaRPr lang="zh-CN" altLang="en-US" sz="2400" dirty="0">
              <a:solidFill>
                <a:srgbClr val="002060"/>
              </a:solidFill>
            </a:endParaRPr>
          </a:p>
        </p:txBody>
      </p:sp>
      <p:sp>
        <p:nvSpPr>
          <p:cNvPr id="36" name="TextBox 35"/>
          <p:cNvSpPr txBox="1"/>
          <p:nvPr/>
        </p:nvSpPr>
        <p:spPr>
          <a:xfrm>
            <a:off x="1028649" y="3681715"/>
            <a:ext cx="2212465" cy="461665"/>
          </a:xfrm>
          <a:prstGeom prst="rect">
            <a:avLst/>
          </a:prstGeom>
          <a:noFill/>
        </p:spPr>
        <p:txBody>
          <a:bodyPr wrap="none" rtlCol="0">
            <a:spAutoFit/>
          </a:bodyPr>
          <a:lstStyle/>
          <a:p>
            <a:r>
              <a:rPr lang="en-US" altLang="zh-CN" sz="2400" dirty="0" smtClean="0">
                <a:solidFill>
                  <a:srgbClr val="002060"/>
                </a:solidFill>
              </a:rPr>
              <a:t>2</a:t>
            </a:r>
            <a:r>
              <a:rPr lang="zh-CN" altLang="en-US" sz="2400" dirty="0" smtClean="0">
                <a:solidFill>
                  <a:srgbClr val="002060"/>
                </a:solidFill>
              </a:rPr>
              <a:t>、求顶点的度</a:t>
            </a:r>
            <a:endParaRPr lang="zh-CN" altLang="en-US" sz="2400" dirty="0">
              <a:solidFill>
                <a:srgbClr val="002060"/>
              </a:solidFill>
            </a:endParaRPr>
          </a:p>
        </p:txBody>
      </p:sp>
      <p:sp>
        <p:nvSpPr>
          <p:cNvPr id="37" name="TextBox 36"/>
          <p:cNvSpPr txBox="1"/>
          <p:nvPr/>
        </p:nvSpPr>
        <p:spPr>
          <a:xfrm>
            <a:off x="1000100" y="5110475"/>
            <a:ext cx="3453831" cy="461665"/>
          </a:xfrm>
          <a:prstGeom prst="rect">
            <a:avLst/>
          </a:prstGeom>
          <a:noFill/>
        </p:spPr>
        <p:txBody>
          <a:bodyPr wrap="none" rtlCol="0">
            <a:spAutoFit/>
          </a:bodyPr>
          <a:lstStyle/>
          <a:p>
            <a:r>
              <a:rPr lang="en-US" altLang="zh-CN" sz="2400" dirty="0" smtClean="0">
                <a:solidFill>
                  <a:srgbClr val="002060"/>
                </a:solidFill>
              </a:rPr>
              <a:t>3</a:t>
            </a:r>
            <a:r>
              <a:rPr lang="zh-CN" altLang="en-US" sz="2400" dirty="0" smtClean="0">
                <a:solidFill>
                  <a:srgbClr val="002060"/>
                </a:solidFill>
              </a:rPr>
              <a:t>、</a:t>
            </a:r>
            <a:r>
              <a:rPr lang="en-US" altLang="zh-CN" sz="2400" dirty="0" err="1" smtClean="0">
                <a:solidFill>
                  <a:srgbClr val="002060"/>
                </a:solidFill>
              </a:rPr>
              <a:t>FirstAdjVertex</a:t>
            </a:r>
            <a:r>
              <a:rPr lang="en-US" altLang="zh-CN" sz="2400" dirty="0" smtClean="0">
                <a:solidFill>
                  <a:srgbClr val="002060"/>
                </a:solidFill>
              </a:rPr>
              <a:t>(</a:t>
            </a:r>
            <a:r>
              <a:rPr lang="en-US" altLang="zh-CN" sz="2400" dirty="0" err="1" smtClean="0">
                <a:solidFill>
                  <a:srgbClr val="002060"/>
                </a:solidFill>
              </a:rPr>
              <a:t>G,v</a:t>
            </a:r>
            <a:r>
              <a:rPr lang="en-US" altLang="zh-CN" sz="2400" dirty="0" smtClean="0">
                <a:solidFill>
                  <a:srgbClr val="002060"/>
                </a:solidFill>
              </a:rPr>
              <a:t>)</a:t>
            </a:r>
            <a:endParaRPr lang="zh-CN" altLang="en-US" sz="2400" dirty="0">
              <a:solidFill>
                <a:srgbClr val="002060"/>
              </a:solidFill>
            </a:endParaRPr>
          </a:p>
        </p:txBody>
      </p:sp>
      <p:sp>
        <p:nvSpPr>
          <p:cNvPr id="38" name="TextBox 37"/>
          <p:cNvSpPr txBox="1"/>
          <p:nvPr/>
        </p:nvSpPr>
        <p:spPr>
          <a:xfrm>
            <a:off x="2285984" y="5572140"/>
            <a:ext cx="4317849" cy="461665"/>
          </a:xfrm>
          <a:prstGeom prst="rect">
            <a:avLst/>
          </a:prstGeom>
          <a:noFill/>
        </p:spPr>
        <p:txBody>
          <a:bodyPr wrap="none" rtlCol="0">
            <a:spAutoFit/>
          </a:bodyPr>
          <a:lstStyle/>
          <a:p>
            <a:r>
              <a:rPr lang="en-US" altLang="zh-CN" sz="2400" dirty="0" smtClean="0">
                <a:solidFill>
                  <a:srgbClr val="002060"/>
                </a:solidFill>
              </a:rPr>
              <a:t>a</a:t>
            </a:r>
            <a:r>
              <a:rPr lang="zh-CN" altLang="en-US" sz="2400" dirty="0" smtClean="0">
                <a:solidFill>
                  <a:srgbClr val="002060"/>
                </a:solidFill>
              </a:rPr>
              <a:t>、找</a:t>
            </a:r>
            <a:r>
              <a:rPr lang="en-US" altLang="zh-CN" sz="2400" dirty="0">
                <a:solidFill>
                  <a:srgbClr val="002060"/>
                </a:solidFill>
              </a:rPr>
              <a:t>v</a:t>
            </a:r>
            <a:r>
              <a:rPr lang="zh-CN" altLang="en-US" sz="2400" dirty="0" smtClean="0">
                <a:solidFill>
                  <a:srgbClr val="002060"/>
                </a:solidFill>
              </a:rPr>
              <a:t>在</a:t>
            </a:r>
            <a:r>
              <a:rPr lang="en-US" altLang="zh-CN" sz="2400" dirty="0" err="1" smtClean="0">
                <a:solidFill>
                  <a:srgbClr val="002060"/>
                </a:solidFill>
              </a:rPr>
              <a:t>G.Vertex</a:t>
            </a:r>
            <a:r>
              <a:rPr lang="en-US" altLang="zh-CN" sz="2400" dirty="0" smtClean="0">
                <a:solidFill>
                  <a:srgbClr val="002060"/>
                </a:solidFill>
              </a:rPr>
              <a:t>[ ]</a:t>
            </a:r>
            <a:r>
              <a:rPr lang="zh-CN" altLang="en-US" sz="2400" dirty="0" smtClean="0">
                <a:solidFill>
                  <a:srgbClr val="002060"/>
                </a:solidFill>
              </a:rPr>
              <a:t>中的下标</a:t>
            </a:r>
            <a:r>
              <a:rPr lang="en-US" altLang="zh-CN" sz="2400" dirty="0" err="1" smtClean="0">
                <a:solidFill>
                  <a:srgbClr val="002060"/>
                </a:solidFill>
              </a:rPr>
              <a:t>i</a:t>
            </a:r>
            <a:endParaRPr lang="zh-CN" altLang="en-US" sz="2400" dirty="0">
              <a:solidFill>
                <a:srgbClr val="002060"/>
              </a:solidFill>
            </a:endParaRPr>
          </a:p>
        </p:txBody>
      </p:sp>
      <p:sp>
        <p:nvSpPr>
          <p:cNvPr id="39" name="TextBox 38"/>
          <p:cNvSpPr txBox="1"/>
          <p:nvPr/>
        </p:nvSpPr>
        <p:spPr>
          <a:xfrm>
            <a:off x="2285984" y="5967731"/>
            <a:ext cx="6173485" cy="461665"/>
          </a:xfrm>
          <a:prstGeom prst="rect">
            <a:avLst/>
          </a:prstGeom>
          <a:noFill/>
        </p:spPr>
        <p:txBody>
          <a:bodyPr wrap="none" rtlCol="0">
            <a:spAutoFit/>
          </a:bodyPr>
          <a:lstStyle/>
          <a:p>
            <a:r>
              <a:rPr lang="en-US" altLang="zh-CN" sz="2400" dirty="0" smtClean="0">
                <a:solidFill>
                  <a:srgbClr val="002060"/>
                </a:solidFill>
              </a:rPr>
              <a:t>b</a:t>
            </a:r>
            <a:r>
              <a:rPr lang="zh-CN" altLang="en-US" sz="2400" dirty="0" smtClean="0">
                <a:solidFill>
                  <a:srgbClr val="002060"/>
                </a:solidFill>
              </a:rPr>
              <a:t>、找</a:t>
            </a:r>
            <a:r>
              <a:rPr lang="en-US" altLang="zh-CN" sz="2400" dirty="0" smtClean="0">
                <a:solidFill>
                  <a:srgbClr val="002060"/>
                </a:solidFill>
              </a:rPr>
              <a:t>G.arc[</a:t>
            </a:r>
            <a:r>
              <a:rPr lang="en-US" altLang="zh-CN" sz="2400" dirty="0" err="1" smtClean="0">
                <a:solidFill>
                  <a:srgbClr val="002060"/>
                </a:solidFill>
              </a:rPr>
              <a:t>i</a:t>
            </a:r>
            <a:r>
              <a:rPr lang="en-US" altLang="zh-CN" sz="2400" dirty="0" smtClean="0">
                <a:solidFill>
                  <a:srgbClr val="002060"/>
                </a:solidFill>
              </a:rPr>
              <a:t>][ ]</a:t>
            </a:r>
            <a:r>
              <a:rPr lang="zh-CN" altLang="en-US" sz="2400" dirty="0" smtClean="0">
                <a:solidFill>
                  <a:srgbClr val="002060"/>
                </a:solidFill>
              </a:rPr>
              <a:t>中第一个非零分量的列下标</a:t>
            </a:r>
            <a:r>
              <a:rPr lang="en-US" altLang="zh-CN" sz="2400" dirty="0" smtClean="0">
                <a:solidFill>
                  <a:srgbClr val="002060"/>
                </a:solidFill>
              </a:rPr>
              <a:t>j</a:t>
            </a:r>
            <a:endParaRPr lang="zh-CN" altLang="en-US" sz="2400" dirty="0">
              <a:solidFill>
                <a:srgbClr val="002060"/>
              </a:solidFill>
            </a:endParaRPr>
          </a:p>
        </p:txBody>
      </p:sp>
      <p:sp>
        <p:nvSpPr>
          <p:cNvPr id="40" name="TextBox 39"/>
          <p:cNvSpPr txBox="1"/>
          <p:nvPr/>
        </p:nvSpPr>
        <p:spPr>
          <a:xfrm>
            <a:off x="2285984" y="6324921"/>
            <a:ext cx="5468805" cy="461665"/>
          </a:xfrm>
          <a:prstGeom prst="rect">
            <a:avLst/>
          </a:prstGeom>
          <a:noFill/>
        </p:spPr>
        <p:txBody>
          <a:bodyPr wrap="none" rtlCol="0">
            <a:spAutoFit/>
          </a:bodyPr>
          <a:lstStyle/>
          <a:p>
            <a:r>
              <a:rPr lang="en-US" altLang="zh-CN" sz="2400" dirty="0" smtClean="0">
                <a:solidFill>
                  <a:srgbClr val="002060"/>
                </a:solidFill>
              </a:rPr>
              <a:t>c</a:t>
            </a:r>
            <a:r>
              <a:rPr lang="zh-CN" altLang="en-US" sz="2400" dirty="0" smtClean="0">
                <a:solidFill>
                  <a:srgbClr val="002060"/>
                </a:solidFill>
              </a:rPr>
              <a:t>、</a:t>
            </a:r>
            <a:r>
              <a:rPr lang="en-US" altLang="zh-CN" sz="2400" dirty="0" smtClean="0">
                <a:solidFill>
                  <a:srgbClr val="002060"/>
                </a:solidFill>
              </a:rPr>
              <a:t> j</a:t>
            </a:r>
            <a:r>
              <a:rPr lang="zh-CN" altLang="en-US" sz="2400" dirty="0" smtClean="0">
                <a:solidFill>
                  <a:srgbClr val="002060"/>
                </a:solidFill>
              </a:rPr>
              <a:t>或者</a:t>
            </a:r>
            <a:r>
              <a:rPr lang="en-US" altLang="zh-CN" sz="2400" dirty="0" err="1" smtClean="0">
                <a:solidFill>
                  <a:srgbClr val="002060"/>
                </a:solidFill>
              </a:rPr>
              <a:t>G.Vertex</a:t>
            </a:r>
            <a:r>
              <a:rPr lang="en-US" altLang="zh-CN" sz="2400" dirty="0" smtClean="0">
                <a:solidFill>
                  <a:srgbClr val="002060"/>
                </a:solidFill>
              </a:rPr>
              <a:t>[j]</a:t>
            </a:r>
            <a:r>
              <a:rPr lang="zh-CN" altLang="en-US" sz="2400" dirty="0" smtClean="0">
                <a:solidFill>
                  <a:srgbClr val="002060"/>
                </a:solidFill>
              </a:rPr>
              <a:t>中的信息即为所求</a:t>
            </a:r>
            <a:endParaRPr lang="zh-CN" altLang="en-US" sz="24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69"/>
                                        </p:tgtEl>
                                        <p:attrNameLst>
                                          <p:attrName>style.visibility</p:attrName>
                                        </p:attrNameLst>
                                      </p:cBhvr>
                                      <p:to>
                                        <p:strVal val="visible"/>
                                      </p:to>
                                    </p:set>
                                    <p:animEffect transition="in" filter="wipe(left)">
                                      <p:cBhvr>
                                        <p:cTn id="7" dur="500"/>
                                        <p:tgtEl>
                                          <p:spTgt spid="19866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98675"/>
                                        </p:tgtEl>
                                        <p:attrNameLst>
                                          <p:attrName>style.visibility</p:attrName>
                                        </p:attrNameLst>
                                      </p:cBhvr>
                                      <p:to>
                                        <p:strVal val="visible"/>
                                      </p:to>
                                    </p:set>
                                    <p:animEffect transition="in" filter="wipe(up)">
                                      <p:cBhvr>
                                        <p:cTn id="20" dur="500"/>
                                        <p:tgtEl>
                                          <p:spTgt spid="1986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8677"/>
                                        </p:tgtEl>
                                        <p:attrNameLst>
                                          <p:attrName>style.visibility</p:attrName>
                                        </p:attrNameLst>
                                      </p:cBhvr>
                                      <p:to>
                                        <p:strVal val="visible"/>
                                      </p:to>
                                    </p:set>
                                    <p:animEffect transition="in" filter="wipe(left)">
                                      <p:cBhvr>
                                        <p:cTn id="25" dur="500"/>
                                        <p:tgtEl>
                                          <p:spTgt spid="1986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8682"/>
                                        </p:tgtEl>
                                        <p:attrNameLst>
                                          <p:attrName>style.visibility</p:attrName>
                                        </p:attrNameLst>
                                      </p:cBhvr>
                                      <p:to>
                                        <p:strVal val="visible"/>
                                      </p:to>
                                    </p:set>
                                    <p:animEffect transition="in" filter="wipe(left)">
                                      <p:cBhvr>
                                        <p:cTn id="35" dur="500"/>
                                        <p:tgtEl>
                                          <p:spTgt spid="19868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98683"/>
                                        </p:tgtEl>
                                        <p:attrNameLst>
                                          <p:attrName>style.visibility</p:attrName>
                                        </p:attrNameLst>
                                      </p:cBhvr>
                                      <p:to>
                                        <p:strVal val="visible"/>
                                      </p:to>
                                    </p:set>
                                    <p:animEffect transition="in" filter="wipe(up)">
                                      <p:cBhvr>
                                        <p:cTn id="40" dur="500"/>
                                        <p:tgtEl>
                                          <p:spTgt spid="19868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9" grpId="0"/>
      <p:bldP spid="198675" grpId="0" animBg="1"/>
      <p:bldP spid="198677" grpId="0"/>
      <p:bldP spid="198682" grpId="0"/>
      <p:bldP spid="198683" grpId="0" animBg="1"/>
      <p:bldP spid="35" grpId="0"/>
      <p:bldP spid="36" grpId="0"/>
      <p:bldP spid="37" grpId="0"/>
      <p:bldP spid="38" grpId="0"/>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5"/>
          </p:nvPr>
        </p:nvSpPr>
        <p:spPr/>
        <p:txBody>
          <a:bodyPr/>
          <a:lstStyle/>
          <a:p>
            <a:fld id="{3D49EF2D-50DB-47EB-9C7E-351DEFA965E0}" type="slidenum">
              <a:rPr lang="en-US" altLang="zh-CN"/>
              <a:pPr/>
              <a:t>3</a:t>
            </a:fld>
            <a:endParaRPr lang="en-US" altLang="zh-CN"/>
          </a:p>
        </p:txBody>
      </p:sp>
      <p:sp>
        <p:nvSpPr>
          <p:cNvPr id="179205"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79206"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79207"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79208"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79209" name="Text Box 9"/>
          <p:cNvSpPr txBox="1">
            <a:spLocks noChangeArrowheads="1"/>
          </p:cNvSpPr>
          <p:nvPr/>
        </p:nvSpPr>
        <p:spPr bwMode="auto">
          <a:xfrm>
            <a:off x="1025525" y="1503363"/>
            <a:ext cx="1530350" cy="519112"/>
          </a:xfrm>
          <a:prstGeom prst="rect">
            <a:avLst/>
          </a:prstGeom>
          <a:noFill/>
          <a:ln w="25400">
            <a:noFill/>
            <a:miter lim="800000"/>
            <a:headEnd/>
            <a:tailEnd/>
          </a:ln>
          <a:effectLst/>
        </p:spPr>
        <p:txBody>
          <a:bodyPr lIns="90000" tIns="46800" rIns="90000" bIns="46800">
            <a:spAutoFit/>
          </a:bodyPr>
          <a:lstStyle/>
          <a:p>
            <a:r>
              <a:rPr lang="zh-CN" altLang="en-US"/>
              <a:t>有向图</a:t>
            </a:r>
          </a:p>
        </p:txBody>
      </p:sp>
      <p:sp>
        <p:nvSpPr>
          <p:cNvPr id="179210" name="Text Box 10"/>
          <p:cNvSpPr txBox="1">
            <a:spLocks noChangeArrowheads="1"/>
          </p:cNvSpPr>
          <p:nvPr/>
        </p:nvSpPr>
        <p:spPr bwMode="auto">
          <a:xfrm>
            <a:off x="2124075" y="1484313"/>
            <a:ext cx="6769100" cy="946150"/>
          </a:xfrm>
          <a:prstGeom prst="rect">
            <a:avLst/>
          </a:prstGeom>
          <a:noFill/>
          <a:ln w="25400">
            <a:noFill/>
            <a:miter lim="800000"/>
            <a:headEnd/>
            <a:tailEnd/>
          </a:ln>
          <a:effectLst/>
        </p:spPr>
        <p:txBody>
          <a:bodyPr lIns="90000" tIns="46800" rIns="90000" bIns="46800">
            <a:spAutoFit/>
          </a:bodyPr>
          <a:lstStyle/>
          <a:p>
            <a:r>
              <a:rPr lang="zh-CN" altLang="en-US">
                <a:sym typeface="Symbol" pitchFamily="18" charset="2"/>
              </a:rPr>
              <a:t>：</a:t>
            </a:r>
            <a:r>
              <a:rPr lang="zh-CN" altLang="en-US">
                <a:solidFill>
                  <a:srgbClr val="000066"/>
                </a:solidFill>
                <a:sym typeface="Symbol" pitchFamily="18" charset="2"/>
              </a:rPr>
              <a:t>由于“弧”是有方向的，因此称</a:t>
            </a:r>
          </a:p>
          <a:p>
            <a:r>
              <a:rPr lang="zh-CN" altLang="en-US">
                <a:solidFill>
                  <a:srgbClr val="000066"/>
                </a:solidFill>
                <a:sym typeface="Symbol" pitchFamily="18" charset="2"/>
              </a:rPr>
              <a:t>    由</a:t>
            </a:r>
            <a:r>
              <a:rPr lang="zh-CN" altLang="en-US">
                <a:sym typeface="Symbol" pitchFamily="18" charset="2"/>
              </a:rPr>
              <a:t>顶点集</a:t>
            </a:r>
            <a:r>
              <a:rPr lang="zh-CN" altLang="en-US">
                <a:solidFill>
                  <a:srgbClr val="000066"/>
                </a:solidFill>
                <a:sym typeface="Symbol" pitchFamily="18" charset="2"/>
              </a:rPr>
              <a:t>和</a:t>
            </a:r>
            <a:r>
              <a:rPr lang="zh-CN" altLang="en-US">
                <a:sym typeface="Symbol" pitchFamily="18" charset="2"/>
              </a:rPr>
              <a:t>弧集</a:t>
            </a:r>
            <a:r>
              <a:rPr lang="zh-CN" altLang="en-US">
                <a:solidFill>
                  <a:srgbClr val="000066"/>
                </a:solidFill>
                <a:sym typeface="Symbol" pitchFamily="18" charset="2"/>
              </a:rPr>
              <a:t>构成的图为有向图。</a:t>
            </a:r>
          </a:p>
        </p:txBody>
      </p:sp>
      <p:sp>
        <p:nvSpPr>
          <p:cNvPr id="179212" name="Text Box 12"/>
          <p:cNvSpPr txBox="1">
            <a:spLocks noChangeArrowheads="1"/>
          </p:cNvSpPr>
          <p:nvPr/>
        </p:nvSpPr>
        <p:spPr bwMode="auto">
          <a:xfrm>
            <a:off x="900113" y="2708275"/>
            <a:ext cx="1008062" cy="530225"/>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2400">
                <a:solidFill>
                  <a:schemeClr val="tx1"/>
                </a:solidFill>
                <a:latin typeface="楷体_GB2312" pitchFamily="49" charset="-122"/>
                <a:sym typeface="Symbol" pitchFamily="18" charset="2"/>
              </a:rPr>
              <a:t>例如</a:t>
            </a:r>
            <a:r>
              <a:rPr lang="en-US" altLang="zh-CN" sz="2400">
                <a:solidFill>
                  <a:schemeClr val="tx1"/>
                </a:solidFill>
                <a:latin typeface="楷体_GB2312" pitchFamily="49" charset="-122"/>
                <a:sym typeface="Symbol" pitchFamily="18" charset="2"/>
              </a:rPr>
              <a:t>:</a:t>
            </a:r>
            <a:endParaRPr lang="en-US" altLang="zh-CN" sz="2400" b="0">
              <a:solidFill>
                <a:schemeClr val="tx1"/>
              </a:solidFill>
              <a:latin typeface="Times New Roman" charset="0"/>
              <a:ea typeface="宋体" pitchFamily="2" charset="-122"/>
            </a:endParaRPr>
          </a:p>
        </p:txBody>
      </p:sp>
      <p:grpSp>
        <p:nvGrpSpPr>
          <p:cNvPr id="179237" name="Group 37"/>
          <p:cNvGrpSpPr>
            <a:grpSpLocks/>
          </p:cNvGrpSpPr>
          <p:nvPr/>
        </p:nvGrpSpPr>
        <p:grpSpPr bwMode="auto">
          <a:xfrm>
            <a:off x="1042988" y="3284538"/>
            <a:ext cx="2089150" cy="2065337"/>
            <a:chOff x="657" y="2069"/>
            <a:chExt cx="1316" cy="1301"/>
          </a:xfrm>
        </p:grpSpPr>
        <p:sp>
          <p:nvSpPr>
            <p:cNvPr id="179220" name="Line 20"/>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79221" name="Line 21"/>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79222" name="Line 22"/>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79223" name="Line 23"/>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79224" name="Line 24"/>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79225" name="Line 25"/>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79226" name="Line 26"/>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79228" name="Oval 28"/>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79233" name="Oval 33"/>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79234" name="Oval 34"/>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79235" name="Oval 35"/>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79236" name="Oval 36"/>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sp>
        <p:nvSpPr>
          <p:cNvPr id="179238" name="Text Box 38"/>
          <p:cNvSpPr txBox="1">
            <a:spLocks noChangeArrowheads="1"/>
          </p:cNvSpPr>
          <p:nvPr/>
        </p:nvSpPr>
        <p:spPr bwMode="auto">
          <a:xfrm>
            <a:off x="3708400" y="3213100"/>
            <a:ext cx="5335588" cy="1552575"/>
          </a:xfrm>
          <a:prstGeom prst="rect">
            <a:avLst/>
          </a:prstGeom>
          <a:noFill/>
          <a:ln w="25400">
            <a:noFill/>
            <a:miter lim="800000"/>
            <a:headEnd/>
            <a:tailEnd/>
          </a:ln>
          <a:effectLst/>
        </p:spPr>
        <p:txBody>
          <a:bodyPr wrap="none" lIns="90000" tIns="46800" rIns="90000" bIns="46800">
            <a:spAutoFit/>
          </a:bodyPr>
          <a:lstStyle/>
          <a:p>
            <a:r>
              <a:rPr lang="zh-CN" altLang="en-US" sz="2400">
                <a:solidFill>
                  <a:srgbClr val="000066"/>
                </a:solidFill>
                <a:sym typeface="Symbol" pitchFamily="18" charset="2"/>
              </a:rPr>
              <a:t>其中</a:t>
            </a:r>
          </a:p>
          <a:p>
            <a:r>
              <a:rPr lang="en-US" altLang="zh-CN" sz="2400">
                <a:sym typeface="Symbol" pitchFamily="18" charset="2"/>
              </a:rPr>
              <a:t>V1={A, B, C, D, E}</a:t>
            </a:r>
          </a:p>
          <a:p>
            <a:r>
              <a:rPr lang="en-US" altLang="zh-CN" sz="2400">
                <a:sym typeface="Symbol" pitchFamily="18" charset="2"/>
              </a:rPr>
              <a:t>VR1={&lt;A,B&gt;, &lt;A,E&gt;,</a:t>
            </a:r>
            <a:r>
              <a:rPr lang="en-US" altLang="zh-CN" sz="2400"/>
              <a:t>  &lt;B,C&gt;, &lt;C,D&gt;, </a:t>
            </a:r>
          </a:p>
          <a:p>
            <a:r>
              <a:rPr lang="en-US" altLang="zh-CN" sz="2400"/>
              <a:t>           &lt;D,B&gt;,  &lt;D,A&gt;, &lt;E,C&gt; }</a:t>
            </a:r>
            <a:endParaRPr kumimoji="0"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9209"/>
                                        </p:tgtEl>
                                        <p:attrNameLst>
                                          <p:attrName>style.visibility</p:attrName>
                                        </p:attrNameLst>
                                      </p:cBhvr>
                                      <p:to>
                                        <p:strVal val="visible"/>
                                      </p:to>
                                    </p:set>
                                    <p:animEffect transition="in" filter="checkerboard(across)">
                                      <p:cBhvr>
                                        <p:cTn id="7" dur="500"/>
                                        <p:tgtEl>
                                          <p:spTgt spid="17920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9210"/>
                                        </p:tgtEl>
                                        <p:attrNameLst>
                                          <p:attrName>style.visibility</p:attrName>
                                        </p:attrNameLst>
                                      </p:cBhvr>
                                      <p:to>
                                        <p:strVal val="visible"/>
                                      </p:to>
                                    </p:set>
                                    <p:animEffect transition="in" filter="checkerboard(across)">
                                      <p:cBhvr>
                                        <p:cTn id="12" dur="500"/>
                                        <p:tgtEl>
                                          <p:spTgt spid="1792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9212"/>
                                        </p:tgtEl>
                                        <p:attrNameLst>
                                          <p:attrName>style.visibility</p:attrName>
                                        </p:attrNameLst>
                                      </p:cBhvr>
                                      <p:to>
                                        <p:strVal val="visible"/>
                                      </p:to>
                                    </p:set>
                                    <p:animEffect transition="in" filter="checkerboard(across)">
                                      <p:cBhvr>
                                        <p:cTn id="17" dur="500"/>
                                        <p:tgtEl>
                                          <p:spTgt spid="1792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9237"/>
                                        </p:tgtEl>
                                        <p:attrNameLst>
                                          <p:attrName>style.visibility</p:attrName>
                                        </p:attrNameLst>
                                      </p:cBhvr>
                                      <p:to>
                                        <p:strVal val="visible"/>
                                      </p:to>
                                    </p:set>
                                    <p:animEffect transition="in" filter="checkerboard(across)">
                                      <p:cBhvr>
                                        <p:cTn id="22" dur="500"/>
                                        <p:tgtEl>
                                          <p:spTgt spid="17923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79238"/>
                                        </p:tgtEl>
                                        <p:attrNameLst>
                                          <p:attrName>style.visibility</p:attrName>
                                        </p:attrNameLst>
                                      </p:cBhvr>
                                      <p:to>
                                        <p:strVal val="visible"/>
                                      </p:to>
                                    </p:set>
                                    <p:animEffect transition="in" filter="checkerboard(across)">
                                      <p:cBhvr>
                                        <p:cTn id="27" dur="500"/>
                                        <p:tgtEl>
                                          <p:spTgt spid="17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9" grpId="0"/>
      <p:bldP spid="179210" grpId="0"/>
      <p:bldP spid="179212" grpId="0"/>
      <p:bldP spid="1792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5"/>
          </p:nvPr>
        </p:nvSpPr>
        <p:spPr/>
        <p:txBody>
          <a:bodyPr/>
          <a:lstStyle/>
          <a:p>
            <a:fld id="{C6D0EE9A-8080-4F8E-843C-E7DC3B273834}" type="slidenum">
              <a:rPr lang="en-US" altLang="zh-CN"/>
              <a:pPr/>
              <a:t>30</a:t>
            </a:fld>
            <a:endParaRPr lang="en-US" altLang="zh-CN"/>
          </a:p>
        </p:txBody>
      </p:sp>
      <p:sp>
        <p:nvSpPr>
          <p:cNvPr id="199685"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9686"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199687"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199688"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99689" name="Text Box 9"/>
          <p:cNvSpPr txBox="1">
            <a:spLocks noChangeArrowheads="1"/>
          </p:cNvSpPr>
          <p:nvPr/>
        </p:nvSpPr>
        <p:spPr bwMode="auto">
          <a:xfrm>
            <a:off x="971550" y="1557338"/>
            <a:ext cx="3671888" cy="519112"/>
          </a:xfrm>
          <a:prstGeom prst="rect">
            <a:avLst/>
          </a:prstGeom>
          <a:noFill/>
          <a:ln w="25400">
            <a:noFill/>
            <a:miter lim="800000"/>
            <a:headEnd/>
            <a:tailEnd/>
          </a:ln>
          <a:effectLst/>
        </p:spPr>
        <p:txBody>
          <a:bodyPr lIns="90000" tIns="46800" rIns="90000" bIns="46800">
            <a:spAutoFit/>
          </a:bodyPr>
          <a:lstStyle/>
          <a:p>
            <a:r>
              <a:rPr lang="zh-CN" altLang="zh-CN"/>
              <a:t>②</a:t>
            </a:r>
            <a:r>
              <a:rPr lang="zh-CN" altLang="en-US"/>
              <a:t>图的邻接表表示法</a:t>
            </a:r>
          </a:p>
        </p:txBody>
      </p:sp>
      <p:sp>
        <p:nvSpPr>
          <p:cNvPr id="199690" name="Text Box 10"/>
          <p:cNvSpPr txBox="1">
            <a:spLocks noChangeArrowheads="1"/>
          </p:cNvSpPr>
          <p:nvPr/>
        </p:nvSpPr>
        <p:spPr bwMode="auto">
          <a:xfrm>
            <a:off x="4067175" y="1576388"/>
            <a:ext cx="2684463" cy="519112"/>
          </a:xfrm>
          <a:prstGeom prst="rect">
            <a:avLst/>
          </a:prstGeom>
          <a:noFill/>
          <a:ln w="25400" algn="ctr">
            <a:noFill/>
            <a:miter lim="800000"/>
            <a:headEnd/>
            <a:tailEnd/>
          </a:ln>
          <a:effectLst/>
        </p:spPr>
        <p:txBody>
          <a:bodyPr wrap="none">
            <a:spAutoFit/>
          </a:bodyPr>
          <a:lstStyle/>
          <a:p>
            <a:r>
              <a:rPr lang="zh-CN" altLang="en-US"/>
              <a:t>（链式存储法）</a:t>
            </a:r>
          </a:p>
        </p:txBody>
      </p:sp>
      <p:sp>
        <p:nvSpPr>
          <p:cNvPr id="199692" name="Text Box 12"/>
          <p:cNvSpPr txBox="1">
            <a:spLocks noChangeArrowheads="1"/>
          </p:cNvSpPr>
          <p:nvPr/>
        </p:nvSpPr>
        <p:spPr bwMode="auto">
          <a:xfrm>
            <a:off x="1476375" y="3284538"/>
            <a:ext cx="1800225" cy="439737"/>
          </a:xfrm>
          <a:prstGeom prst="rect">
            <a:avLst/>
          </a:prstGeom>
          <a:noFill/>
          <a:ln w="25400" algn="ctr">
            <a:noFill/>
            <a:miter lim="800000"/>
            <a:headEnd/>
            <a:tailEnd/>
          </a:ln>
          <a:effectLst/>
        </p:spPr>
        <p:txBody>
          <a:bodyPr wrap="none">
            <a:spAutoFit/>
          </a:bodyPr>
          <a:lstStyle/>
          <a:p>
            <a:pPr>
              <a:lnSpc>
                <a:spcPct val="95000"/>
              </a:lnSpc>
            </a:pPr>
            <a:r>
              <a:rPr lang="en-US" altLang="zh-CN" sz="2400">
                <a:solidFill>
                  <a:srgbClr val="000066"/>
                </a:solidFill>
              </a:rPr>
              <a:t>Ⅰ.</a:t>
            </a:r>
            <a:r>
              <a:rPr lang="zh-CN" altLang="en-US" sz="2400">
                <a:solidFill>
                  <a:srgbClr val="000066"/>
                </a:solidFill>
              </a:rPr>
              <a:t>表头结点</a:t>
            </a:r>
          </a:p>
        </p:txBody>
      </p:sp>
      <p:sp>
        <p:nvSpPr>
          <p:cNvPr id="199693" name="Text Box 13"/>
          <p:cNvSpPr txBox="1">
            <a:spLocks noChangeArrowheads="1"/>
          </p:cNvSpPr>
          <p:nvPr/>
        </p:nvSpPr>
        <p:spPr bwMode="auto">
          <a:xfrm>
            <a:off x="1476375" y="4340225"/>
            <a:ext cx="14938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Ⅱ.</a:t>
            </a:r>
            <a:r>
              <a:rPr lang="zh-CN" altLang="en-US" sz="2400">
                <a:solidFill>
                  <a:srgbClr val="000066"/>
                </a:solidFill>
              </a:rPr>
              <a:t>表结点</a:t>
            </a:r>
          </a:p>
        </p:txBody>
      </p:sp>
      <p:sp>
        <p:nvSpPr>
          <p:cNvPr id="199699" name="AutoShape 19"/>
          <p:cNvSpPr>
            <a:spLocks/>
          </p:cNvSpPr>
          <p:nvPr/>
        </p:nvSpPr>
        <p:spPr bwMode="auto">
          <a:xfrm>
            <a:off x="2987675" y="4221163"/>
            <a:ext cx="71438" cy="1079500"/>
          </a:xfrm>
          <a:prstGeom prst="leftBrace">
            <a:avLst>
              <a:gd name="adj1" fmla="val 125925"/>
              <a:gd name="adj2" fmla="val 50000"/>
            </a:avLst>
          </a:prstGeom>
          <a:noFill/>
          <a:ln w="25400">
            <a:solidFill>
              <a:srgbClr val="FF0000"/>
            </a:solidFill>
            <a:round/>
            <a:headEnd/>
            <a:tailEnd/>
          </a:ln>
          <a:effectLst/>
        </p:spPr>
        <p:txBody>
          <a:bodyPr anchor="ctr">
            <a:spAutoFit/>
          </a:bodyPr>
          <a:lstStyle/>
          <a:p>
            <a:endParaRPr lang="zh-CN" altLang="en-US"/>
          </a:p>
        </p:txBody>
      </p:sp>
      <p:sp>
        <p:nvSpPr>
          <p:cNvPr id="199715" name="Text Box 35"/>
          <p:cNvSpPr txBox="1">
            <a:spLocks noChangeArrowheads="1"/>
          </p:cNvSpPr>
          <p:nvPr/>
        </p:nvSpPr>
        <p:spPr bwMode="auto">
          <a:xfrm>
            <a:off x="1763713" y="2205038"/>
            <a:ext cx="5635625" cy="822325"/>
          </a:xfrm>
          <a:prstGeom prst="rect">
            <a:avLst/>
          </a:prstGeom>
          <a:noFill/>
          <a:ln w="25400" algn="ctr">
            <a:noFill/>
            <a:miter lim="800000"/>
            <a:headEnd/>
            <a:tailEnd/>
          </a:ln>
          <a:effectLst/>
        </p:spPr>
        <p:txBody>
          <a:bodyPr wrap="none">
            <a:spAutoFit/>
          </a:bodyPr>
          <a:lstStyle/>
          <a:p>
            <a:r>
              <a:rPr lang="zh-CN" altLang="en-US" sz="2400">
                <a:solidFill>
                  <a:srgbClr val="000066"/>
                </a:solidFill>
              </a:rPr>
              <a:t>对图中每个顶点建立一个单链表，第</a:t>
            </a:r>
            <a:r>
              <a:rPr lang="en-US" altLang="zh-CN" sz="2400">
                <a:solidFill>
                  <a:srgbClr val="000066"/>
                </a:solidFill>
                <a:latin typeface="Monotype Corsiva" pitchFamily="66" charset="0"/>
              </a:rPr>
              <a:t>i</a:t>
            </a:r>
            <a:r>
              <a:rPr lang="zh-CN" altLang="en-US" sz="2400">
                <a:solidFill>
                  <a:srgbClr val="000066"/>
                </a:solidFill>
              </a:rPr>
              <a:t>个</a:t>
            </a:r>
          </a:p>
          <a:p>
            <a:r>
              <a:rPr lang="zh-CN" altLang="en-US" sz="2400">
                <a:solidFill>
                  <a:srgbClr val="000066"/>
                </a:solidFill>
              </a:rPr>
              <a:t>单链表中的结点表示依附于顶点</a:t>
            </a:r>
            <a:r>
              <a:rPr lang="en-US" altLang="zh-CN" sz="2400">
                <a:solidFill>
                  <a:srgbClr val="000066"/>
                </a:solidFill>
              </a:rPr>
              <a:t>v</a:t>
            </a:r>
            <a:r>
              <a:rPr lang="en-US" altLang="zh-CN" sz="2400">
                <a:solidFill>
                  <a:srgbClr val="000066"/>
                </a:solidFill>
                <a:latin typeface="Monotype Corsiva" pitchFamily="66" charset="0"/>
              </a:rPr>
              <a:t>i</a:t>
            </a:r>
            <a:r>
              <a:rPr lang="zh-CN" altLang="en-US" sz="2400">
                <a:solidFill>
                  <a:srgbClr val="000066"/>
                </a:solidFill>
              </a:rPr>
              <a:t>的边。</a:t>
            </a:r>
          </a:p>
        </p:txBody>
      </p:sp>
      <p:grpSp>
        <p:nvGrpSpPr>
          <p:cNvPr id="199720" name="Group 40"/>
          <p:cNvGrpSpPr>
            <a:grpSpLocks/>
          </p:cNvGrpSpPr>
          <p:nvPr/>
        </p:nvGrpSpPr>
        <p:grpSpPr bwMode="auto">
          <a:xfrm>
            <a:off x="3562350" y="3284545"/>
            <a:ext cx="2270125" cy="463551"/>
            <a:chOff x="2289" y="2069"/>
            <a:chExt cx="1430" cy="292"/>
          </a:xfrm>
        </p:grpSpPr>
        <p:sp>
          <p:nvSpPr>
            <p:cNvPr id="199716" name="Rectangle 36"/>
            <p:cNvSpPr>
              <a:spLocks noChangeArrowheads="1"/>
            </p:cNvSpPr>
            <p:nvPr/>
          </p:nvSpPr>
          <p:spPr bwMode="auto">
            <a:xfrm>
              <a:off x="2289" y="2069"/>
              <a:ext cx="1406" cy="272"/>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199717" name="Line 37"/>
            <p:cNvSpPr>
              <a:spLocks noChangeShapeType="1"/>
            </p:cNvSpPr>
            <p:nvPr/>
          </p:nvSpPr>
          <p:spPr bwMode="auto">
            <a:xfrm>
              <a:off x="3150" y="2069"/>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199718" name="Text Box 38"/>
            <p:cNvSpPr txBox="1">
              <a:spLocks noChangeArrowheads="1"/>
            </p:cNvSpPr>
            <p:nvPr/>
          </p:nvSpPr>
          <p:spPr bwMode="auto">
            <a:xfrm>
              <a:off x="2295" y="2070"/>
              <a:ext cx="839" cy="291"/>
            </a:xfrm>
            <a:prstGeom prst="rect">
              <a:avLst/>
            </a:prstGeom>
            <a:noFill/>
            <a:ln w="25400" algn="ctr">
              <a:noFill/>
              <a:miter lim="800000"/>
              <a:headEnd/>
              <a:tailEnd/>
            </a:ln>
            <a:effectLst/>
          </p:spPr>
          <p:txBody>
            <a:bodyPr wrap="none">
              <a:spAutoFit/>
            </a:bodyPr>
            <a:lstStyle/>
            <a:p>
              <a:r>
                <a:rPr lang="en-US" altLang="zh-CN" sz="2400" dirty="0" err="1" smtClean="0"/>
                <a:t>vexdata</a:t>
              </a:r>
              <a:endParaRPr lang="en-US" altLang="zh-CN" sz="2400" dirty="0"/>
            </a:p>
          </p:txBody>
        </p:sp>
        <p:sp>
          <p:nvSpPr>
            <p:cNvPr id="199719" name="Text Box 39"/>
            <p:cNvSpPr txBox="1">
              <a:spLocks noChangeArrowheads="1"/>
            </p:cNvSpPr>
            <p:nvPr/>
          </p:nvSpPr>
          <p:spPr bwMode="auto">
            <a:xfrm>
              <a:off x="3150" y="2070"/>
              <a:ext cx="569" cy="291"/>
            </a:xfrm>
            <a:prstGeom prst="rect">
              <a:avLst/>
            </a:prstGeom>
            <a:noFill/>
            <a:ln w="25400" algn="ctr">
              <a:noFill/>
              <a:miter lim="800000"/>
              <a:headEnd/>
              <a:tailEnd/>
            </a:ln>
            <a:effectLst/>
          </p:spPr>
          <p:txBody>
            <a:bodyPr wrap="none">
              <a:spAutoFit/>
            </a:bodyPr>
            <a:lstStyle/>
            <a:p>
              <a:r>
                <a:rPr lang="en-US" altLang="zh-CN" sz="2400" dirty="0" smtClean="0"/>
                <a:t>head</a:t>
              </a:r>
              <a:endParaRPr lang="en-US" altLang="zh-CN" sz="2400" dirty="0"/>
            </a:p>
          </p:txBody>
        </p:sp>
      </p:grpSp>
      <p:sp>
        <p:nvSpPr>
          <p:cNvPr id="199721" name="Text Box 41"/>
          <p:cNvSpPr txBox="1">
            <a:spLocks noChangeArrowheads="1"/>
          </p:cNvSpPr>
          <p:nvPr/>
        </p:nvSpPr>
        <p:spPr bwMode="auto">
          <a:xfrm>
            <a:off x="3059113" y="4124325"/>
            <a:ext cx="490537" cy="457200"/>
          </a:xfrm>
          <a:prstGeom prst="rect">
            <a:avLst/>
          </a:prstGeom>
          <a:noFill/>
          <a:ln w="25400" algn="ctr">
            <a:noFill/>
            <a:miter lim="800000"/>
            <a:headEnd/>
            <a:tailEnd/>
          </a:ln>
          <a:effectLst/>
        </p:spPr>
        <p:txBody>
          <a:bodyPr wrap="none">
            <a:spAutoFit/>
          </a:bodyPr>
          <a:lstStyle/>
          <a:p>
            <a:r>
              <a:rPr lang="zh-CN" altLang="en-US" sz="2400"/>
              <a:t>图</a:t>
            </a:r>
          </a:p>
        </p:txBody>
      </p:sp>
      <p:sp>
        <p:nvSpPr>
          <p:cNvPr id="199726" name="Text Box 46"/>
          <p:cNvSpPr txBox="1">
            <a:spLocks noChangeArrowheads="1"/>
          </p:cNvSpPr>
          <p:nvPr/>
        </p:nvSpPr>
        <p:spPr bwMode="auto">
          <a:xfrm>
            <a:off x="3059113" y="4916488"/>
            <a:ext cx="490537" cy="457200"/>
          </a:xfrm>
          <a:prstGeom prst="rect">
            <a:avLst/>
          </a:prstGeom>
          <a:noFill/>
          <a:ln w="25400" algn="ctr">
            <a:noFill/>
            <a:miter lim="800000"/>
            <a:headEnd/>
            <a:tailEnd/>
          </a:ln>
          <a:effectLst/>
        </p:spPr>
        <p:txBody>
          <a:bodyPr wrap="none">
            <a:spAutoFit/>
          </a:bodyPr>
          <a:lstStyle/>
          <a:p>
            <a:r>
              <a:rPr lang="zh-CN" altLang="en-US" sz="2400"/>
              <a:t>网</a:t>
            </a:r>
          </a:p>
        </p:txBody>
      </p:sp>
      <p:graphicFrame>
        <p:nvGraphicFramePr>
          <p:cNvPr id="37" name="表格 36"/>
          <p:cNvGraphicFramePr>
            <a:graphicFrameLocks noGrp="1"/>
          </p:cNvGraphicFramePr>
          <p:nvPr/>
        </p:nvGraphicFramePr>
        <p:xfrm>
          <a:off x="3643306" y="5000636"/>
          <a:ext cx="3429024" cy="457200"/>
        </p:xfrm>
        <a:graphic>
          <a:graphicData uri="http://schemas.openxmlformats.org/drawingml/2006/table">
            <a:tbl>
              <a:tblPr firstRow="1" bandRow="1">
                <a:tableStyleId>{5C22544A-7EE6-4342-B048-85BDC9FD1C3A}</a:tableStyleId>
              </a:tblPr>
              <a:tblGrid>
                <a:gridCol w="1143008"/>
                <a:gridCol w="1357322"/>
                <a:gridCol w="928694"/>
              </a:tblGrid>
              <a:tr h="0">
                <a:tc>
                  <a:txBody>
                    <a:bodyPr/>
                    <a:lstStyle/>
                    <a:p>
                      <a:r>
                        <a:rPr kumimoji="1" lang="en-US" altLang="zh-CN" sz="2400" b="1" kern="1200" dirty="0" err="1" smtClean="0">
                          <a:solidFill>
                            <a:srgbClr val="FF0000"/>
                          </a:solidFill>
                          <a:latin typeface="Arial" charset="0"/>
                          <a:ea typeface="楷体_GB2312" pitchFamily="49" charset="-122"/>
                          <a:cs typeface="+mn-cs"/>
                        </a:rPr>
                        <a:t>adjvex</a:t>
                      </a:r>
                      <a:endParaRPr kumimoji="1" lang="zh-CN" altLang="en-US" sz="2400" b="1" kern="1200" dirty="0">
                        <a:solidFill>
                          <a:srgbClr val="FF0000"/>
                        </a:solidFill>
                        <a:latin typeface="Arial" charset="0"/>
                        <a:ea typeface="楷体_GB2312" pitchFamily="49" charset="-122"/>
                        <a:cs typeface="+mn-cs"/>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r>
                        <a:rPr kumimoji="1" lang="en-US" altLang="zh-CN" sz="2400" b="1" kern="1200" dirty="0" smtClean="0">
                          <a:solidFill>
                            <a:srgbClr val="FF0000"/>
                          </a:solidFill>
                          <a:latin typeface="Arial" charset="0"/>
                          <a:ea typeface="楷体_GB2312" pitchFamily="49" charset="-122"/>
                          <a:cs typeface="+mn-cs"/>
                        </a:rPr>
                        <a:t>weight</a:t>
                      </a:r>
                      <a:endParaRPr kumimoji="1" lang="zh-CN" altLang="en-US" sz="2400" b="1" kern="1200" dirty="0">
                        <a:solidFill>
                          <a:srgbClr val="FF0000"/>
                        </a:solidFill>
                        <a:latin typeface="Arial" charset="0"/>
                        <a:ea typeface="楷体_GB2312" pitchFamily="49" charset="-122"/>
                        <a:cs typeface="+mn-cs"/>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r>
                        <a:rPr kumimoji="1" lang="en-US" altLang="zh-CN" sz="2400" b="1" kern="1200" dirty="0" smtClean="0">
                          <a:solidFill>
                            <a:srgbClr val="FF0000"/>
                          </a:solidFill>
                          <a:latin typeface="Arial" charset="0"/>
                          <a:ea typeface="楷体_GB2312" pitchFamily="49" charset="-122"/>
                          <a:cs typeface="+mn-cs"/>
                        </a:rPr>
                        <a:t>next</a:t>
                      </a:r>
                      <a:endParaRPr kumimoji="1" lang="zh-CN" altLang="en-US" sz="2400" b="1" kern="1200" dirty="0">
                        <a:solidFill>
                          <a:srgbClr val="FF0000"/>
                        </a:solidFill>
                        <a:latin typeface="Arial" charset="0"/>
                        <a:ea typeface="楷体_GB2312" pitchFamily="49" charset="-122"/>
                        <a:cs typeface="+mn-cs"/>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r>
            </a:tbl>
          </a:graphicData>
        </a:graphic>
      </p:graphicFrame>
      <p:graphicFrame>
        <p:nvGraphicFramePr>
          <p:cNvPr id="38" name="表格 37"/>
          <p:cNvGraphicFramePr>
            <a:graphicFrameLocks noGrp="1"/>
          </p:cNvGraphicFramePr>
          <p:nvPr/>
        </p:nvGraphicFramePr>
        <p:xfrm>
          <a:off x="3643306" y="4143380"/>
          <a:ext cx="2071702" cy="457200"/>
        </p:xfrm>
        <a:graphic>
          <a:graphicData uri="http://schemas.openxmlformats.org/drawingml/2006/table">
            <a:tbl>
              <a:tblPr firstRow="1" bandRow="1">
                <a:tableStyleId>{5C22544A-7EE6-4342-B048-85BDC9FD1C3A}</a:tableStyleId>
              </a:tblPr>
              <a:tblGrid>
                <a:gridCol w="1143008"/>
                <a:gridCol w="928694"/>
              </a:tblGrid>
              <a:tr h="0">
                <a:tc>
                  <a:txBody>
                    <a:bodyPr/>
                    <a:lstStyle/>
                    <a:p>
                      <a:r>
                        <a:rPr kumimoji="1" lang="en-US" altLang="zh-CN" sz="2400" b="1" kern="1200" dirty="0" err="1" smtClean="0">
                          <a:solidFill>
                            <a:srgbClr val="FF0000"/>
                          </a:solidFill>
                          <a:latin typeface="Arial" charset="0"/>
                          <a:ea typeface="楷体_GB2312" pitchFamily="49" charset="-122"/>
                          <a:cs typeface="+mn-cs"/>
                        </a:rPr>
                        <a:t>adjvex</a:t>
                      </a:r>
                      <a:endParaRPr kumimoji="1" lang="zh-CN" altLang="en-US" sz="2400" b="1" kern="1200" dirty="0">
                        <a:solidFill>
                          <a:srgbClr val="FF0000"/>
                        </a:solidFill>
                        <a:latin typeface="Arial" charset="0"/>
                        <a:ea typeface="楷体_GB2312" pitchFamily="49" charset="-122"/>
                        <a:cs typeface="+mn-cs"/>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r>
                        <a:rPr kumimoji="1" lang="en-US" altLang="zh-CN" sz="2400" b="1" kern="1200" dirty="0" smtClean="0">
                          <a:solidFill>
                            <a:srgbClr val="FF0000"/>
                          </a:solidFill>
                          <a:latin typeface="Arial" charset="0"/>
                          <a:ea typeface="楷体_GB2312" pitchFamily="49" charset="-122"/>
                          <a:cs typeface="+mn-cs"/>
                        </a:rPr>
                        <a:t>next</a:t>
                      </a:r>
                      <a:endParaRPr kumimoji="1" lang="zh-CN" altLang="en-US" sz="2400" b="1" kern="1200" dirty="0">
                        <a:solidFill>
                          <a:srgbClr val="FF0000"/>
                        </a:solidFill>
                        <a:latin typeface="Arial" charset="0"/>
                        <a:ea typeface="楷体_GB2312" pitchFamily="49" charset="-122"/>
                        <a:cs typeface="+mn-cs"/>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715"/>
                                        </p:tgtEl>
                                        <p:attrNameLst>
                                          <p:attrName>style.visibility</p:attrName>
                                        </p:attrNameLst>
                                      </p:cBhvr>
                                      <p:to>
                                        <p:strVal val="visible"/>
                                      </p:to>
                                    </p:set>
                                    <p:animEffect transition="in" filter="wipe(left)">
                                      <p:cBhvr>
                                        <p:cTn id="7" dur="500"/>
                                        <p:tgtEl>
                                          <p:spTgt spid="1997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92"/>
                                        </p:tgtEl>
                                        <p:attrNameLst>
                                          <p:attrName>style.visibility</p:attrName>
                                        </p:attrNameLst>
                                      </p:cBhvr>
                                      <p:to>
                                        <p:strVal val="visible"/>
                                      </p:to>
                                    </p:set>
                                    <p:animEffect transition="in" filter="wipe(left)">
                                      <p:cBhvr>
                                        <p:cTn id="12" dur="500"/>
                                        <p:tgtEl>
                                          <p:spTgt spid="1996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9720"/>
                                        </p:tgtEl>
                                        <p:attrNameLst>
                                          <p:attrName>style.visibility</p:attrName>
                                        </p:attrNameLst>
                                      </p:cBhvr>
                                      <p:to>
                                        <p:strVal val="visible"/>
                                      </p:to>
                                    </p:set>
                                    <p:animEffect transition="in" filter="wipe(left)">
                                      <p:cBhvr>
                                        <p:cTn id="17" dur="500"/>
                                        <p:tgtEl>
                                          <p:spTgt spid="1997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693"/>
                                        </p:tgtEl>
                                        <p:attrNameLst>
                                          <p:attrName>style.visibility</p:attrName>
                                        </p:attrNameLst>
                                      </p:cBhvr>
                                      <p:to>
                                        <p:strVal val="visible"/>
                                      </p:to>
                                    </p:set>
                                    <p:animEffect transition="in" filter="wipe(left)">
                                      <p:cBhvr>
                                        <p:cTn id="22" dur="500"/>
                                        <p:tgtEl>
                                          <p:spTgt spid="1996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9699"/>
                                        </p:tgtEl>
                                        <p:attrNameLst>
                                          <p:attrName>style.visibility</p:attrName>
                                        </p:attrNameLst>
                                      </p:cBhvr>
                                      <p:to>
                                        <p:strVal val="visible"/>
                                      </p:to>
                                    </p:set>
                                    <p:animEffect transition="in" filter="wipe(up)">
                                      <p:cBhvr>
                                        <p:cTn id="27" dur="500"/>
                                        <p:tgtEl>
                                          <p:spTgt spid="1996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9721"/>
                                        </p:tgtEl>
                                        <p:attrNameLst>
                                          <p:attrName>style.visibility</p:attrName>
                                        </p:attrNameLst>
                                      </p:cBhvr>
                                      <p:to>
                                        <p:strVal val="visible"/>
                                      </p:to>
                                    </p:set>
                                    <p:animEffect transition="in" filter="wipe(left)">
                                      <p:cBhvr>
                                        <p:cTn id="32" dur="500"/>
                                        <p:tgtEl>
                                          <p:spTgt spid="1997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9726"/>
                                        </p:tgtEl>
                                        <p:attrNameLst>
                                          <p:attrName>style.visibility</p:attrName>
                                        </p:attrNameLst>
                                      </p:cBhvr>
                                      <p:to>
                                        <p:strVal val="visible"/>
                                      </p:to>
                                    </p:set>
                                    <p:animEffect transition="in" filter="wipe(left)">
                                      <p:cBhvr>
                                        <p:cTn id="41" dur="500"/>
                                        <p:tgtEl>
                                          <p:spTgt spid="19972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2" grpId="0"/>
      <p:bldP spid="199693" grpId="0"/>
      <p:bldP spid="199699" grpId="0" animBg="1"/>
      <p:bldP spid="199715" grpId="0"/>
      <p:bldP spid="199721" grpId="0"/>
      <p:bldP spid="1997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灯片编号占位符 5"/>
          <p:cNvSpPr>
            <a:spLocks noGrp="1"/>
          </p:cNvSpPr>
          <p:nvPr>
            <p:ph type="sldNum" sz="quarter" idx="15"/>
          </p:nvPr>
        </p:nvSpPr>
        <p:spPr/>
        <p:txBody>
          <a:bodyPr/>
          <a:lstStyle/>
          <a:p>
            <a:fld id="{46487BA7-B436-4B1A-9497-BF06F5DDF76C}" type="slidenum">
              <a:rPr lang="en-US" altLang="zh-CN"/>
              <a:pPr/>
              <a:t>31</a:t>
            </a:fld>
            <a:endParaRPr lang="en-US" altLang="zh-CN"/>
          </a:p>
        </p:txBody>
      </p:sp>
      <p:sp>
        <p:nvSpPr>
          <p:cNvPr id="200709"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0710"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0711"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200712"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0713" name="Text Box 9"/>
          <p:cNvSpPr txBox="1">
            <a:spLocks noChangeArrowheads="1"/>
          </p:cNvSpPr>
          <p:nvPr/>
        </p:nvSpPr>
        <p:spPr bwMode="auto">
          <a:xfrm>
            <a:off x="971550" y="1557338"/>
            <a:ext cx="3671888" cy="519112"/>
          </a:xfrm>
          <a:prstGeom prst="rect">
            <a:avLst/>
          </a:prstGeom>
          <a:noFill/>
          <a:ln w="25400">
            <a:noFill/>
            <a:miter lim="800000"/>
            <a:headEnd/>
            <a:tailEnd/>
          </a:ln>
          <a:effectLst/>
        </p:spPr>
        <p:txBody>
          <a:bodyPr lIns="90000" tIns="46800" rIns="90000" bIns="46800">
            <a:spAutoFit/>
          </a:bodyPr>
          <a:lstStyle/>
          <a:p>
            <a:r>
              <a:rPr lang="zh-CN" altLang="zh-CN"/>
              <a:t>②</a:t>
            </a:r>
            <a:r>
              <a:rPr lang="zh-CN" altLang="en-US"/>
              <a:t>图的邻接表表示法</a:t>
            </a:r>
          </a:p>
        </p:txBody>
      </p:sp>
      <p:sp>
        <p:nvSpPr>
          <p:cNvPr id="200714" name="Text Box 10"/>
          <p:cNvSpPr txBox="1">
            <a:spLocks noChangeArrowheads="1"/>
          </p:cNvSpPr>
          <p:nvPr/>
        </p:nvSpPr>
        <p:spPr bwMode="auto">
          <a:xfrm>
            <a:off x="4067175" y="1576388"/>
            <a:ext cx="2684463" cy="519112"/>
          </a:xfrm>
          <a:prstGeom prst="rect">
            <a:avLst/>
          </a:prstGeom>
          <a:noFill/>
          <a:ln w="25400" algn="ctr">
            <a:noFill/>
            <a:miter lim="800000"/>
            <a:headEnd/>
            <a:tailEnd/>
          </a:ln>
          <a:effectLst/>
        </p:spPr>
        <p:txBody>
          <a:bodyPr wrap="none">
            <a:spAutoFit/>
          </a:bodyPr>
          <a:lstStyle/>
          <a:p>
            <a:r>
              <a:rPr lang="zh-CN" altLang="en-US"/>
              <a:t>（链式存储法）</a:t>
            </a:r>
          </a:p>
        </p:txBody>
      </p:sp>
      <p:grpSp>
        <p:nvGrpSpPr>
          <p:cNvPr id="200777" name="Group 73"/>
          <p:cNvGrpSpPr>
            <a:grpSpLocks/>
          </p:cNvGrpSpPr>
          <p:nvPr/>
        </p:nvGrpSpPr>
        <p:grpSpPr bwMode="auto">
          <a:xfrm>
            <a:off x="4787900" y="2492375"/>
            <a:ext cx="1008063" cy="2617788"/>
            <a:chOff x="3016" y="1570"/>
            <a:chExt cx="635" cy="1649"/>
          </a:xfrm>
        </p:grpSpPr>
        <p:sp>
          <p:nvSpPr>
            <p:cNvPr id="200756" name="Rectangle 52"/>
            <p:cNvSpPr>
              <a:spLocks noChangeArrowheads="1"/>
            </p:cNvSpPr>
            <p:nvPr/>
          </p:nvSpPr>
          <p:spPr bwMode="auto">
            <a:xfrm>
              <a:off x="3016" y="1570"/>
              <a:ext cx="635" cy="1633"/>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0757" name="Line 53"/>
            <p:cNvSpPr>
              <a:spLocks noChangeShapeType="1"/>
            </p:cNvSpPr>
            <p:nvPr/>
          </p:nvSpPr>
          <p:spPr bwMode="auto">
            <a:xfrm>
              <a:off x="3407" y="1570"/>
              <a:ext cx="0" cy="1633"/>
            </a:xfrm>
            <a:prstGeom prst="line">
              <a:avLst/>
            </a:prstGeom>
            <a:noFill/>
            <a:ln w="25400">
              <a:solidFill>
                <a:srgbClr val="FF0000"/>
              </a:solidFill>
              <a:round/>
              <a:headEnd/>
              <a:tailEnd/>
            </a:ln>
            <a:effectLst/>
          </p:spPr>
          <p:txBody>
            <a:bodyPr>
              <a:spAutoFit/>
            </a:bodyPr>
            <a:lstStyle/>
            <a:p>
              <a:endParaRPr lang="zh-CN" altLang="en-US"/>
            </a:p>
          </p:txBody>
        </p:sp>
        <p:sp>
          <p:nvSpPr>
            <p:cNvPr id="200758" name="Line 54"/>
            <p:cNvSpPr>
              <a:spLocks noChangeShapeType="1"/>
            </p:cNvSpPr>
            <p:nvPr/>
          </p:nvSpPr>
          <p:spPr bwMode="auto">
            <a:xfrm>
              <a:off x="3016" y="1842"/>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0759" name="Line 55"/>
            <p:cNvSpPr>
              <a:spLocks noChangeShapeType="1"/>
            </p:cNvSpPr>
            <p:nvPr/>
          </p:nvSpPr>
          <p:spPr bwMode="auto">
            <a:xfrm>
              <a:off x="3016" y="2115"/>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0760" name="Line 56"/>
            <p:cNvSpPr>
              <a:spLocks noChangeShapeType="1"/>
            </p:cNvSpPr>
            <p:nvPr/>
          </p:nvSpPr>
          <p:spPr bwMode="auto">
            <a:xfrm>
              <a:off x="3016" y="2387"/>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0761" name="Line 57"/>
            <p:cNvSpPr>
              <a:spLocks noChangeShapeType="1"/>
            </p:cNvSpPr>
            <p:nvPr/>
          </p:nvSpPr>
          <p:spPr bwMode="auto">
            <a:xfrm>
              <a:off x="3016" y="2659"/>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0762" name="Line 58"/>
            <p:cNvSpPr>
              <a:spLocks noChangeShapeType="1"/>
            </p:cNvSpPr>
            <p:nvPr/>
          </p:nvSpPr>
          <p:spPr bwMode="auto">
            <a:xfrm>
              <a:off x="3016" y="2931"/>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0763" name="Text Box 59"/>
            <p:cNvSpPr txBox="1">
              <a:spLocks noChangeArrowheads="1"/>
            </p:cNvSpPr>
            <p:nvPr/>
          </p:nvSpPr>
          <p:spPr bwMode="auto">
            <a:xfrm>
              <a:off x="3107" y="1582"/>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A</a:t>
              </a:r>
            </a:p>
          </p:txBody>
        </p:sp>
        <p:sp>
          <p:nvSpPr>
            <p:cNvPr id="200764" name="Text Box 60"/>
            <p:cNvSpPr txBox="1">
              <a:spLocks noChangeArrowheads="1"/>
            </p:cNvSpPr>
            <p:nvPr/>
          </p:nvSpPr>
          <p:spPr bwMode="auto">
            <a:xfrm>
              <a:off x="3107" y="1842"/>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B</a:t>
              </a:r>
            </a:p>
          </p:txBody>
        </p:sp>
        <p:sp>
          <p:nvSpPr>
            <p:cNvPr id="200765" name="Text Box 61"/>
            <p:cNvSpPr txBox="1">
              <a:spLocks noChangeArrowheads="1"/>
            </p:cNvSpPr>
            <p:nvPr/>
          </p:nvSpPr>
          <p:spPr bwMode="auto">
            <a:xfrm>
              <a:off x="3107" y="2099"/>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C</a:t>
              </a:r>
            </a:p>
          </p:txBody>
        </p:sp>
        <p:sp>
          <p:nvSpPr>
            <p:cNvPr id="200766" name="Text Box 62"/>
            <p:cNvSpPr txBox="1">
              <a:spLocks noChangeArrowheads="1"/>
            </p:cNvSpPr>
            <p:nvPr/>
          </p:nvSpPr>
          <p:spPr bwMode="auto">
            <a:xfrm>
              <a:off x="3107" y="2387"/>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D</a:t>
              </a:r>
            </a:p>
          </p:txBody>
        </p:sp>
        <p:sp>
          <p:nvSpPr>
            <p:cNvPr id="200767" name="Text Box 63"/>
            <p:cNvSpPr txBox="1">
              <a:spLocks noChangeArrowheads="1"/>
            </p:cNvSpPr>
            <p:nvPr/>
          </p:nvSpPr>
          <p:spPr bwMode="auto">
            <a:xfrm>
              <a:off x="3107" y="2659"/>
              <a:ext cx="244"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E</a:t>
              </a:r>
            </a:p>
          </p:txBody>
        </p:sp>
        <p:sp>
          <p:nvSpPr>
            <p:cNvPr id="200768" name="Text Box 64"/>
            <p:cNvSpPr txBox="1">
              <a:spLocks noChangeArrowheads="1"/>
            </p:cNvSpPr>
            <p:nvPr/>
          </p:nvSpPr>
          <p:spPr bwMode="auto">
            <a:xfrm>
              <a:off x="3107" y="2931"/>
              <a:ext cx="23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F</a:t>
              </a:r>
            </a:p>
          </p:txBody>
        </p:sp>
      </p:grpSp>
      <p:grpSp>
        <p:nvGrpSpPr>
          <p:cNvPr id="200778" name="Group 74"/>
          <p:cNvGrpSpPr>
            <a:grpSpLocks/>
          </p:cNvGrpSpPr>
          <p:nvPr/>
        </p:nvGrpSpPr>
        <p:grpSpPr bwMode="auto">
          <a:xfrm>
            <a:off x="4427538" y="2511425"/>
            <a:ext cx="354012" cy="2598738"/>
            <a:chOff x="2789" y="1582"/>
            <a:chExt cx="223" cy="1637"/>
          </a:xfrm>
        </p:grpSpPr>
        <p:sp>
          <p:nvSpPr>
            <p:cNvPr id="200771" name="Text Box 67"/>
            <p:cNvSpPr txBox="1">
              <a:spLocks noChangeArrowheads="1"/>
            </p:cNvSpPr>
            <p:nvPr/>
          </p:nvSpPr>
          <p:spPr bwMode="auto">
            <a:xfrm>
              <a:off x="2789" y="1582"/>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sp>
          <p:nvSpPr>
            <p:cNvPr id="200772" name="Text Box 68"/>
            <p:cNvSpPr txBox="1">
              <a:spLocks noChangeArrowheads="1"/>
            </p:cNvSpPr>
            <p:nvPr/>
          </p:nvSpPr>
          <p:spPr bwMode="auto">
            <a:xfrm>
              <a:off x="2789" y="1842"/>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sp>
          <p:nvSpPr>
            <p:cNvPr id="200773" name="Text Box 69"/>
            <p:cNvSpPr txBox="1">
              <a:spLocks noChangeArrowheads="1"/>
            </p:cNvSpPr>
            <p:nvPr/>
          </p:nvSpPr>
          <p:spPr bwMode="auto">
            <a:xfrm>
              <a:off x="2789" y="2099"/>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sp>
          <p:nvSpPr>
            <p:cNvPr id="200774" name="Text Box 70"/>
            <p:cNvSpPr txBox="1">
              <a:spLocks noChangeArrowheads="1"/>
            </p:cNvSpPr>
            <p:nvPr/>
          </p:nvSpPr>
          <p:spPr bwMode="auto">
            <a:xfrm>
              <a:off x="2789" y="2387"/>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sp>
          <p:nvSpPr>
            <p:cNvPr id="200775" name="Text Box 71"/>
            <p:cNvSpPr txBox="1">
              <a:spLocks noChangeArrowheads="1"/>
            </p:cNvSpPr>
            <p:nvPr/>
          </p:nvSpPr>
          <p:spPr bwMode="auto">
            <a:xfrm>
              <a:off x="2789" y="2659"/>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sp>
          <p:nvSpPr>
            <p:cNvPr id="200776" name="Text Box 72"/>
            <p:cNvSpPr txBox="1">
              <a:spLocks noChangeArrowheads="1"/>
            </p:cNvSpPr>
            <p:nvPr/>
          </p:nvSpPr>
          <p:spPr bwMode="auto">
            <a:xfrm>
              <a:off x="2789" y="2931"/>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6</a:t>
              </a:r>
            </a:p>
          </p:txBody>
        </p:sp>
      </p:grpSp>
      <p:sp>
        <p:nvSpPr>
          <p:cNvPr id="200779" name="Line 75"/>
          <p:cNvSpPr>
            <a:spLocks noChangeShapeType="1"/>
          </p:cNvSpPr>
          <p:nvPr/>
        </p:nvSpPr>
        <p:spPr bwMode="auto">
          <a:xfrm>
            <a:off x="5580063" y="2708275"/>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783" name="Group 79"/>
          <p:cNvGrpSpPr>
            <a:grpSpLocks/>
          </p:cNvGrpSpPr>
          <p:nvPr/>
        </p:nvGrpSpPr>
        <p:grpSpPr bwMode="auto">
          <a:xfrm>
            <a:off x="6011863" y="2466975"/>
            <a:ext cx="719137" cy="457200"/>
            <a:chOff x="3787" y="1554"/>
            <a:chExt cx="453" cy="288"/>
          </a:xfrm>
        </p:grpSpPr>
        <p:sp>
          <p:nvSpPr>
            <p:cNvPr id="200780" name="Rectangle 76"/>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781" name="Line 77"/>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782" name="Text Box 78"/>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grpSp>
      <p:sp>
        <p:nvSpPr>
          <p:cNvPr id="200784" name="Line 80"/>
          <p:cNvSpPr>
            <a:spLocks noChangeShapeType="1"/>
          </p:cNvSpPr>
          <p:nvPr/>
        </p:nvSpPr>
        <p:spPr bwMode="auto">
          <a:xfrm>
            <a:off x="6588125" y="2708275"/>
            <a:ext cx="431800" cy="0"/>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00785" name="Group 81"/>
          <p:cNvGrpSpPr>
            <a:grpSpLocks/>
          </p:cNvGrpSpPr>
          <p:nvPr/>
        </p:nvGrpSpPr>
        <p:grpSpPr bwMode="auto">
          <a:xfrm>
            <a:off x="7019925" y="2466975"/>
            <a:ext cx="719138" cy="457200"/>
            <a:chOff x="3787" y="1554"/>
            <a:chExt cx="453" cy="288"/>
          </a:xfrm>
        </p:grpSpPr>
        <p:sp>
          <p:nvSpPr>
            <p:cNvPr id="200786" name="Rectangle 82"/>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787" name="Line 83"/>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788" name="Text Box 84"/>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grpSp>
      <p:sp>
        <p:nvSpPr>
          <p:cNvPr id="200789" name="Text Box 85"/>
          <p:cNvSpPr txBox="1">
            <a:spLocks noChangeArrowheads="1"/>
          </p:cNvSpPr>
          <p:nvPr/>
        </p:nvSpPr>
        <p:spPr bwMode="auto">
          <a:xfrm>
            <a:off x="7340600" y="2466975"/>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0790" name="Line 86"/>
          <p:cNvSpPr>
            <a:spLocks noChangeShapeType="1"/>
          </p:cNvSpPr>
          <p:nvPr/>
        </p:nvSpPr>
        <p:spPr bwMode="auto">
          <a:xfrm>
            <a:off x="5580063" y="31416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791" name="Group 87"/>
          <p:cNvGrpSpPr>
            <a:grpSpLocks/>
          </p:cNvGrpSpPr>
          <p:nvPr/>
        </p:nvGrpSpPr>
        <p:grpSpPr bwMode="auto">
          <a:xfrm>
            <a:off x="6011863" y="2924175"/>
            <a:ext cx="719137" cy="457200"/>
            <a:chOff x="3787" y="1554"/>
            <a:chExt cx="453" cy="288"/>
          </a:xfrm>
        </p:grpSpPr>
        <p:sp>
          <p:nvSpPr>
            <p:cNvPr id="200792" name="Rectangle 88"/>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793" name="Line 89"/>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794" name="Text Box 90"/>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grpSp>
      <p:sp>
        <p:nvSpPr>
          <p:cNvPr id="200795" name="Line 91"/>
          <p:cNvSpPr>
            <a:spLocks noChangeShapeType="1"/>
          </p:cNvSpPr>
          <p:nvPr/>
        </p:nvSpPr>
        <p:spPr bwMode="auto">
          <a:xfrm>
            <a:off x="6588125" y="31416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796" name="Group 92"/>
          <p:cNvGrpSpPr>
            <a:grpSpLocks/>
          </p:cNvGrpSpPr>
          <p:nvPr/>
        </p:nvGrpSpPr>
        <p:grpSpPr bwMode="auto">
          <a:xfrm>
            <a:off x="7019925" y="2924175"/>
            <a:ext cx="719138" cy="457200"/>
            <a:chOff x="3787" y="1554"/>
            <a:chExt cx="453" cy="288"/>
          </a:xfrm>
        </p:grpSpPr>
        <p:sp>
          <p:nvSpPr>
            <p:cNvPr id="200797" name="Rectangle 93"/>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798" name="Line 94"/>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799" name="Text Box 95"/>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grpSp>
      <p:sp>
        <p:nvSpPr>
          <p:cNvPr id="200800" name="Line 96"/>
          <p:cNvSpPr>
            <a:spLocks noChangeShapeType="1"/>
          </p:cNvSpPr>
          <p:nvPr/>
        </p:nvSpPr>
        <p:spPr bwMode="auto">
          <a:xfrm>
            <a:off x="7596188" y="3141663"/>
            <a:ext cx="360362"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801" name="Group 97"/>
          <p:cNvGrpSpPr>
            <a:grpSpLocks/>
          </p:cNvGrpSpPr>
          <p:nvPr/>
        </p:nvGrpSpPr>
        <p:grpSpPr bwMode="auto">
          <a:xfrm>
            <a:off x="7956550" y="2900363"/>
            <a:ext cx="719138" cy="457200"/>
            <a:chOff x="3787" y="1554"/>
            <a:chExt cx="453" cy="288"/>
          </a:xfrm>
        </p:grpSpPr>
        <p:sp>
          <p:nvSpPr>
            <p:cNvPr id="200802" name="Rectangle 98"/>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03" name="Line 99"/>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04" name="Text Box 100"/>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6</a:t>
              </a:r>
            </a:p>
          </p:txBody>
        </p:sp>
      </p:grpSp>
      <p:sp>
        <p:nvSpPr>
          <p:cNvPr id="200805" name="Text Box 101"/>
          <p:cNvSpPr txBox="1">
            <a:spLocks noChangeArrowheads="1"/>
          </p:cNvSpPr>
          <p:nvPr/>
        </p:nvSpPr>
        <p:spPr bwMode="auto">
          <a:xfrm>
            <a:off x="8283575" y="290036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0806" name="Line 102"/>
          <p:cNvSpPr>
            <a:spLocks noChangeShapeType="1"/>
          </p:cNvSpPr>
          <p:nvPr/>
        </p:nvSpPr>
        <p:spPr bwMode="auto">
          <a:xfrm>
            <a:off x="5580063" y="35734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807" name="Group 103"/>
          <p:cNvGrpSpPr>
            <a:grpSpLocks/>
          </p:cNvGrpSpPr>
          <p:nvPr/>
        </p:nvGrpSpPr>
        <p:grpSpPr bwMode="auto">
          <a:xfrm>
            <a:off x="6011863" y="3357563"/>
            <a:ext cx="719137" cy="457200"/>
            <a:chOff x="3787" y="1554"/>
            <a:chExt cx="453" cy="288"/>
          </a:xfrm>
        </p:grpSpPr>
        <p:sp>
          <p:nvSpPr>
            <p:cNvPr id="200808" name="Rectangle 104"/>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09" name="Line 105"/>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10" name="Text Box 106"/>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grpSp>
      <p:sp>
        <p:nvSpPr>
          <p:cNvPr id="200811" name="Line 107"/>
          <p:cNvSpPr>
            <a:spLocks noChangeShapeType="1"/>
          </p:cNvSpPr>
          <p:nvPr/>
        </p:nvSpPr>
        <p:spPr bwMode="auto">
          <a:xfrm>
            <a:off x="6588125" y="35734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812" name="Group 108"/>
          <p:cNvGrpSpPr>
            <a:grpSpLocks/>
          </p:cNvGrpSpPr>
          <p:nvPr/>
        </p:nvGrpSpPr>
        <p:grpSpPr bwMode="auto">
          <a:xfrm>
            <a:off x="7021513" y="3357563"/>
            <a:ext cx="719137" cy="457200"/>
            <a:chOff x="3787" y="1554"/>
            <a:chExt cx="453" cy="288"/>
          </a:xfrm>
        </p:grpSpPr>
        <p:sp>
          <p:nvSpPr>
            <p:cNvPr id="200813" name="Rectangle 109"/>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14" name="Line 110"/>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15" name="Text Box 111"/>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6</a:t>
              </a:r>
            </a:p>
          </p:txBody>
        </p:sp>
      </p:grpSp>
      <p:sp>
        <p:nvSpPr>
          <p:cNvPr id="200816" name="Text Box 112"/>
          <p:cNvSpPr txBox="1">
            <a:spLocks noChangeArrowheads="1"/>
          </p:cNvSpPr>
          <p:nvPr/>
        </p:nvSpPr>
        <p:spPr bwMode="auto">
          <a:xfrm>
            <a:off x="7340600" y="333216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0817" name="Line 113"/>
          <p:cNvSpPr>
            <a:spLocks noChangeShapeType="1"/>
          </p:cNvSpPr>
          <p:nvPr/>
        </p:nvSpPr>
        <p:spPr bwMode="auto">
          <a:xfrm>
            <a:off x="5580063" y="40052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818" name="Group 114"/>
          <p:cNvGrpSpPr>
            <a:grpSpLocks/>
          </p:cNvGrpSpPr>
          <p:nvPr/>
        </p:nvGrpSpPr>
        <p:grpSpPr bwMode="auto">
          <a:xfrm>
            <a:off x="6011863" y="3789363"/>
            <a:ext cx="719137" cy="457200"/>
            <a:chOff x="3787" y="1554"/>
            <a:chExt cx="453" cy="288"/>
          </a:xfrm>
        </p:grpSpPr>
        <p:sp>
          <p:nvSpPr>
            <p:cNvPr id="200819" name="Rectangle 115"/>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20" name="Line 116"/>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21" name="Text Box 117"/>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grpSp>
      <p:sp>
        <p:nvSpPr>
          <p:cNvPr id="200822" name="Line 118"/>
          <p:cNvSpPr>
            <a:spLocks noChangeShapeType="1"/>
          </p:cNvSpPr>
          <p:nvPr/>
        </p:nvSpPr>
        <p:spPr bwMode="auto">
          <a:xfrm>
            <a:off x="6588125" y="40052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823" name="Group 119"/>
          <p:cNvGrpSpPr>
            <a:grpSpLocks/>
          </p:cNvGrpSpPr>
          <p:nvPr/>
        </p:nvGrpSpPr>
        <p:grpSpPr bwMode="auto">
          <a:xfrm>
            <a:off x="7019925" y="3789363"/>
            <a:ext cx="719138" cy="457200"/>
            <a:chOff x="3787" y="1554"/>
            <a:chExt cx="453" cy="288"/>
          </a:xfrm>
        </p:grpSpPr>
        <p:sp>
          <p:nvSpPr>
            <p:cNvPr id="200824" name="Rectangle 120"/>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25" name="Line 121"/>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26" name="Text Box 122"/>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6</a:t>
              </a:r>
            </a:p>
          </p:txBody>
        </p:sp>
      </p:grpSp>
      <p:sp>
        <p:nvSpPr>
          <p:cNvPr id="200827" name="Text Box 123"/>
          <p:cNvSpPr txBox="1">
            <a:spLocks noChangeArrowheads="1"/>
          </p:cNvSpPr>
          <p:nvPr/>
        </p:nvSpPr>
        <p:spPr bwMode="auto">
          <a:xfrm>
            <a:off x="7340600" y="378936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0828" name="Line 124"/>
          <p:cNvSpPr>
            <a:spLocks noChangeShapeType="1"/>
          </p:cNvSpPr>
          <p:nvPr/>
        </p:nvSpPr>
        <p:spPr bwMode="auto">
          <a:xfrm>
            <a:off x="5580063" y="44370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829" name="Group 125"/>
          <p:cNvGrpSpPr>
            <a:grpSpLocks/>
          </p:cNvGrpSpPr>
          <p:nvPr/>
        </p:nvGrpSpPr>
        <p:grpSpPr bwMode="auto">
          <a:xfrm>
            <a:off x="6011863" y="4221163"/>
            <a:ext cx="719137" cy="457200"/>
            <a:chOff x="3787" y="1554"/>
            <a:chExt cx="453" cy="288"/>
          </a:xfrm>
        </p:grpSpPr>
        <p:sp>
          <p:nvSpPr>
            <p:cNvPr id="200830" name="Rectangle 126"/>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31" name="Line 127"/>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32" name="Text Box 128"/>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grpSp>
      <p:sp>
        <p:nvSpPr>
          <p:cNvPr id="200833" name="Line 129"/>
          <p:cNvSpPr>
            <a:spLocks noChangeShapeType="1"/>
          </p:cNvSpPr>
          <p:nvPr/>
        </p:nvSpPr>
        <p:spPr bwMode="auto">
          <a:xfrm>
            <a:off x="6588125" y="44370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834" name="Group 130"/>
          <p:cNvGrpSpPr>
            <a:grpSpLocks/>
          </p:cNvGrpSpPr>
          <p:nvPr/>
        </p:nvGrpSpPr>
        <p:grpSpPr bwMode="auto">
          <a:xfrm>
            <a:off x="7019925" y="4221163"/>
            <a:ext cx="719138" cy="457200"/>
            <a:chOff x="3787" y="1554"/>
            <a:chExt cx="453" cy="288"/>
          </a:xfrm>
        </p:grpSpPr>
        <p:sp>
          <p:nvSpPr>
            <p:cNvPr id="200835" name="Rectangle 131"/>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36" name="Line 132"/>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37" name="Text Box 133"/>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grpSp>
      <p:sp>
        <p:nvSpPr>
          <p:cNvPr id="200838" name="Text Box 134"/>
          <p:cNvSpPr txBox="1">
            <a:spLocks noChangeArrowheads="1"/>
          </p:cNvSpPr>
          <p:nvPr/>
        </p:nvSpPr>
        <p:spPr bwMode="auto">
          <a:xfrm>
            <a:off x="7340600" y="419576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0839" name="Line 135"/>
          <p:cNvSpPr>
            <a:spLocks noChangeShapeType="1"/>
          </p:cNvSpPr>
          <p:nvPr/>
        </p:nvSpPr>
        <p:spPr bwMode="auto">
          <a:xfrm>
            <a:off x="5580063" y="4868863"/>
            <a:ext cx="431800" cy="0"/>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00840" name="Group 136"/>
          <p:cNvGrpSpPr>
            <a:grpSpLocks/>
          </p:cNvGrpSpPr>
          <p:nvPr/>
        </p:nvGrpSpPr>
        <p:grpSpPr bwMode="auto">
          <a:xfrm>
            <a:off x="6011863" y="4652963"/>
            <a:ext cx="719137" cy="457200"/>
            <a:chOff x="3787" y="1554"/>
            <a:chExt cx="453" cy="288"/>
          </a:xfrm>
        </p:grpSpPr>
        <p:sp>
          <p:nvSpPr>
            <p:cNvPr id="200841" name="Rectangle 137"/>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42" name="Line 138"/>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43" name="Text Box 139"/>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grpSp>
      <p:sp>
        <p:nvSpPr>
          <p:cNvPr id="200844" name="Line 140"/>
          <p:cNvSpPr>
            <a:spLocks noChangeShapeType="1"/>
          </p:cNvSpPr>
          <p:nvPr/>
        </p:nvSpPr>
        <p:spPr bwMode="auto">
          <a:xfrm>
            <a:off x="6588125" y="48942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845" name="Group 141"/>
          <p:cNvGrpSpPr>
            <a:grpSpLocks/>
          </p:cNvGrpSpPr>
          <p:nvPr/>
        </p:nvGrpSpPr>
        <p:grpSpPr bwMode="auto">
          <a:xfrm>
            <a:off x="7021513" y="4652963"/>
            <a:ext cx="719137" cy="457200"/>
            <a:chOff x="3787" y="1554"/>
            <a:chExt cx="453" cy="288"/>
          </a:xfrm>
        </p:grpSpPr>
        <p:sp>
          <p:nvSpPr>
            <p:cNvPr id="200846" name="Rectangle 142"/>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47" name="Line 143"/>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48" name="Text Box 144"/>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grpSp>
      <p:sp>
        <p:nvSpPr>
          <p:cNvPr id="200849" name="Line 145"/>
          <p:cNvSpPr>
            <a:spLocks noChangeShapeType="1"/>
          </p:cNvSpPr>
          <p:nvPr/>
        </p:nvSpPr>
        <p:spPr bwMode="auto">
          <a:xfrm>
            <a:off x="7596188" y="4894263"/>
            <a:ext cx="360362"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0850" name="Group 146"/>
          <p:cNvGrpSpPr>
            <a:grpSpLocks/>
          </p:cNvGrpSpPr>
          <p:nvPr/>
        </p:nvGrpSpPr>
        <p:grpSpPr bwMode="auto">
          <a:xfrm>
            <a:off x="7956550" y="4676775"/>
            <a:ext cx="719138" cy="457200"/>
            <a:chOff x="3787" y="1554"/>
            <a:chExt cx="453" cy="288"/>
          </a:xfrm>
        </p:grpSpPr>
        <p:sp>
          <p:nvSpPr>
            <p:cNvPr id="200851" name="Rectangle 147"/>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0852" name="Line 148"/>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0853" name="Text Box 149"/>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grpSp>
      <p:sp>
        <p:nvSpPr>
          <p:cNvPr id="200854" name="Text Box 150"/>
          <p:cNvSpPr txBox="1">
            <a:spLocks noChangeArrowheads="1"/>
          </p:cNvSpPr>
          <p:nvPr/>
        </p:nvSpPr>
        <p:spPr bwMode="auto">
          <a:xfrm>
            <a:off x="8283575" y="465296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grpSp>
        <p:nvGrpSpPr>
          <p:cNvPr id="200856" name="Group 152"/>
          <p:cNvGrpSpPr>
            <a:grpSpLocks/>
          </p:cNvGrpSpPr>
          <p:nvPr/>
        </p:nvGrpSpPr>
        <p:grpSpPr bwMode="auto">
          <a:xfrm>
            <a:off x="1042988" y="2492375"/>
            <a:ext cx="2520950" cy="2376488"/>
            <a:chOff x="703" y="1328"/>
            <a:chExt cx="1588" cy="1497"/>
          </a:xfrm>
        </p:grpSpPr>
        <p:grpSp>
          <p:nvGrpSpPr>
            <p:cNvPr id="200742" name="Group 38"/>
            <p:cNvGrpSpPr>
              <a:grpSpLocks/>
            </p:cNvGrpSpPr>
            <p:nvPr/>
          </p:nvGrpSpPr>
          <p:grpSpPr bwMode="auto">
            <a:xfrm>
              <a:off x="703" y="1616"/>
              <a:ext cx="1588" cy="1209"/>
              <a:chOff x="748" y="2160"/>
              <a:chExt cx="1588" cy="1209"/>
            </a:xfrm>
          </p:grpSpPr>
          <p:sp>
            <p:nvSpPr>
              <p:cNvPr id="200743" name="Oval 39"/>
              <p:cNvSpPr>
                <a:spLocks noChangeArrowheads="1"/>
              </p:cNvSpPr>
              <p:nvPr/>
            </p:nvSpPr>
            <p:spPr bwMode="auto">
              <a:xfrm>
                <a:off x="748" y="262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200744" name="Oval 40"/>
              <p:cNvSpPr>
                <a:spLocks noChangeArrowheads="1"/>
              </p:cNvSpPr>
              <p:nvPr/>
            </p:nvSpPr>
            <p:spPr bwMode="auto">
              <a:xfrm>
                <a:off x="1111" y="216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200745" name="Oval 41"/>
              <p:cNvSpPr>
                <a:spLocks noChangeArrowheads="1"/>
              </p:cNvSpPr>
              <p:nvPr/>
            </p:nvSpPr>
            <p:spPr bwMode="auto">
              <a:xfrm>
                <a:off x="1701" y="216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200746" name="Oval 42"/>
              <p:cNvSpPr>
                <a:spLocks noChangeArrowheads="1"/>
              </p:cNvSpPr>
              <p:nvPr/>
            </p:nvSpPr>
            <p:spPr bwMode="auto">
              <a:xfrm>
                <a:off x="2063" y="265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200747" name="Oval 43"/>
              <p:cNvSpPr>
                <a:spLocks noChangeArrowheads="1"/>
              </p:cNvSpPr>
              <p:nvPr/>
            </p:nvSpPr>
            <p:spPr bwMode="auto">
              <a:xfrm>
                <a:off x="1655" y="311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200748" name="Oval 44"/>
              <p:cNvSpPr>
                <a:spLocks noChangeArrowheads="1"/>
              </p:cNvSpPr>
              <p:nvPr/>
            </p:nvSpPr>
            <p:spPr bwMode="auto">
              <a:xfrm>
                <a:off x="1111" y="311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200749" name="Line 45"/>
              <p:cNvSpPr>
                <a:spLocks noChangeShapeType="1"/>
              </p:cNvSpPr>
              <p:nvPr/>
            </p:nvSpPr>
            <p:spPr bwMode="auto">
              <a:xfrm flipH="1">
                <a:off x="975" y="2387"/>
                <a:ext cx="182"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00750" name="Line 46"/>
              <p:cNvSpPr>
                <a:spLocks noChangeShapeType="1"/>
              </p:cNvSpPr>
              <p:nvPr/>
            </p:nvSpPr>
            <p:spPr bwMode="auto">
              <a:xfrm>
                <a:off x="975" y="2840"/>
                <a:ext cx="726"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00751" name="Line 47"/>
              <p:cNvSpPr>
                <a:spLocks noChangeShapeType="1"/>
              </p:cNvSpPr>
              <p:nvPr/>
            </p:nvSpPr>
            <p:spPr bwMode="auto">
              <a:xfrm>
                <a:off x="1383" y="2341"/>
                <a:ext cx="363" cy="77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00752" name="Line 48"/>
              <p:cNvSpPr>
                <a:spLocks noChangeShapeType="1"/>
              </p:cNvSpPr>
              <p:nvPr/>
            </p:nvSpPr>
            <p:spPr bwMode="auto">
              <a:xfrm>
                <a:off x="1927" y="2387"/>
                <a:ext cx="227"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00753" name="Line 49"/>
              <p:cNvSpPr>
                <a:spLocks noChangeShapeType="1"/>
              </p:cNvSpPr>
              <p:nvPr/>
            </p:nvSpPr>
            <p:spPr bwMode="auto">
              <a:xfrm flipH="1">
                <a:off x="1338" y="2840"/>
                <a:ext cx="725"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00754" name="Line 50"/>
              <p:cNvSpPr>
                <a:spLocks noChangeShapeType="1"/>
              </p:cNvSpPr>
              <p:nvPr/>
            </p:nvSpPr>
            <p:spPr bwMode="auto">
              <a:xfrm flipH="1">
                <a:off x="1292" y="2387"/>
                <a:ext cx="454" cy="725"/>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00755" name="Line 51"/>
              <p:cNvSpPr>
                <a:spLocks noChangeShapeType="1"/>
              </p:cNvSpPr>
              <p:nvPr/>
            </p:nvSpPr>
            <p:spPr bwMode="auto">
              <a:xfrm>
                <a:off x="1247" y="2416"/>
                <a:ext cx="0" cy="696"/>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grpSp>
        <p:sp>
          <p:nvSpPr>
            <p:cNvPr id="200855" name="Text Box 151"/>
            <p:cNvSpPr txBox="1">
              <a:spLocks noChangeArrowheads="1"/>
            </p:cNvSpPr>
            <p:nvPr/>
          </p:nvSpPr>
          <p:spPr bwMode="auto">
            <a:xfrm>
              <a:off x="1156" y="1328"/>
              <a:ext cx="695" cy="288"/>
            </a:xfrm>
            <a:prstGeom prst="rect">
              <a:avLst/>
            </a:prstGeom>
            <a:noFill/>
            <a:ln w="25400" algn="ctr">
              <a:noFill/>
              <a:miter lim="800000"/>
              <a:headEnd/>
              <a:tailEnd/>
            </a:ln>
            <a:effectLst/>
          </p:spPr>
          <p:txBody>
            <a:bodyPr wrap="none">
              <a:spAutoFit/>
            </a:bodyPr>
            <a:lstStyle/>
            <a:p>
              <a:r>
                <a:rPr lang="zh-CN" altLang="en-US" sz="2400">
                  <a:solidFill>
                    <a:srgbClr val="000066"/>
                  </a:solidFill>
                </a:rPr>
                <a:t>无向图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0856"/>
                                        </p:tgtEl>
                                        <p:attrNameLst>
                                          <p:attrName>style.visibility</p:attrName>
                                        </p:attrNameLst>
                                      </p:cBhvr>
                                      <p:to>
                                        <p:strVal val="visible"/>
                                      </p:to>
                                    </p:set>
                                    <p:animEffect transition="in" filter="wipe(up)">
                                      <p:cBhvr>
                                        <p:cTn id="7" dur="500"/>
                                        <p:tgtEl>
                                          <p:spTgt spid="2008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0777"/>
                                        </p:tgtEl>
                                        <p:attrNameLst>
                                          <p:attrName>style.visibility</p:attrName>
                                        </p:attrNameLst>
                                      </p:cBhvr>
                                      <p:to>
                                        <p:strVal val="visible"/>
                                      </p:to>
                                    </p:set>
                                    <p:animEffect transition="in" filter="wipe(up)">
                                      <p:cBhvr>
                                        <p:cTn id="12" dur="500"/>
                                        <p:tgtEl>
                                          <p:spTgt spid="200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0778"/>
                                        </p:tgtEl>
                                        <p:attrNameLst>
                                          <p:attrName>style.visibility</p:attrName>
                                        </p:attrNameLst>
                                      </p:cBhvr>
                                      <p:to>
                                        <p:strVal val="visible"/>
                                      </p:to>
                                    </p:set>
                                    <p:animEffect transition="in" filter="wipe(up)">
                                      <p:cBhvr>
                                        <p:cTn id="17" dur="500"/>
                                        <p:tgtEl>
                                          <p:spTgt spid="2007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0779"/>
                                        </p:tgtEl>
                                        <p:attrNameLst>
                                          <p:attrName>style.visibility</p:attrName>
                                        </p:attrNameLst>
                                      </p:cBhvr>
                                      <p:to>
                                        <p:strVal val="visible"/>
                                      </p:to>
                                    </p:set>
                                    <p:animEffect transition="in" filter="wipe(left)">
                                      <p:cBhvr>
                                        <p:cTn id="22" dur="500"/>
                                        <p:tgtEl>
                                          <p:spTgt spid="200779"/>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0783"/>
                                        </p:tgtEl>
                                        <p:attrNameLst>
                                          <p:attrName>style.visibility</p:attrName>
                                        </p:attrNameLst>
                                      </p:cBhvr>
                                      <p:to>
                                        <p:strVal val="visible"/>
                                      </p:to>
                                    </p:set>
                                    <p:animEffect transition="in" filter="wipe(left)">
                                      <p:cBhvr>
                                        <p:cTn id="26" dur="500"/>
                                        <p:tgtEl>
                                          <p:spTgt spid="20078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0784"/>
                                        </p:tgtEl>
                                        <p:attrNameLst>
                                          <p:attrName>style.visibility</p:attrName>
                                        </p:attrNameLst>
                                      </p:cBhvr>
                                      <p:to>
                                        <p:strVal val="visible"/>
                                      </p:to>
                                    </p:set>
                                    <p:animEffect transition="in" filter="wipe(left)">
                                      <p:cBhvr>
                                        <p:cTn id="31" dur="500"/>
                                        <p:tgtEl>
                                          <p:spTgt spid="200784"/>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00785"/>
                                        </p:tgtEl>
                                        <p:attrNameLst>
                                          <p:attrName>style.visibility</p:attrName>
                                        </p:attrNameLst>
                                      </p:cBhvr>
                                      <p:to>
                                        <p:strVal val="visible"/>
                                      </p:to>
                                    </p:set>
                                    <p:animEffect transition="in" filter="wipe(left)">
                                      <p:cBhvr>
                                        <p:cTn id="35" dur="500"/>
                                        <p:tgtEl>
                                          <p:spTgt spid="20078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0789"/>
                                        </p:tgtEl>
                                        <p:attrNameLst>
                                          <p:attrName>style.visibility</p:attrName>
                                        </p:attrNameLst>
                                      </p:cBhvr>
                                      <p:to>
                                        <p:strVal val="visible"/>
                                      </p:to>
                                    </p:set>
                                    <p:animEffect transition="in" filter="wipe(left)">
                                      <p:cBhvr>
                                        <p:cTn id="40" dur="500"/>
                                        <p:tgtEl>
                                          <p:spTgt spid="20078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0790"/>
                                        </p:tgtEl>
                                        <p:attrNameLst>
                                          <p:attrName>style.visibility</p:attrName>
                                        </p:attrNameLst>
                                      </p:cBhvr>
                                      <p:to>
                                        <p:strVal val="visible"/>
                                      </p:to>
                                    </p:set>
                                    <p:animEffect transition="in" filter="wipe(left)">
                                      <p:cBhvr>
                                        <p:cTn id="45" dur="500"/>
                                        <p:tgtEl>
                                          <p:spTgt spid="200790"/>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00791"/>
                                        </p:tgtEl>
                                        <p:attrNameLst>
                                          <p:attrName>style.visibility</p:attrName>
                                        </p:attrNameLst>
                                      </p:cBhvr>
                                      <p:to>
                                        <p:strVal val="visible"/>
                                      </p:to>
                                    </p:set>
                                    <p:animEffect transition="in" filter="wipe(left)">
                                      <p:cBhvr>
                                        <p:cTn id="49" dur="500"/>
                                        <p:tgtEl>
                                          <p:spTgt spid="20079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0795"/>
                                        </p:tgtEl>
                                        <p:attrNameLst>
                                          <p:attrName>style.visibility</p:attrName>
                                        </p:attrNameLst>
                                      </p:cBhvr>
                                      <p:to>
                                        <p:strVal val="visible"/>
                                      </p:to>
                                    </p:set>
                                    <p:animEffect transition="in" filter="wipe(left)">
                                      <p:cBhvr>
                                        <p:cTn id="54" dur="500"/>
                                        <p:tgtEl>
                                          <p:spTgt spid="200795"/>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00796"/>
                                        </p:tgtEl>
                                        <p:attrNameLst>
                                          <p:attrName>style.visibility</p:attrName>
                                        </p:attrNameLst>
                                      </p:cBhvr>
                                      <p:to>
                                        <p:strVal val="visible"/>
                                      </p:to>
                                    </p:set>
                                    <p:animEffect transition="in" filter="wipe(left)">
                                      <p:cBhvr>
                                        <p:cTn id="58" dur="500"/>
                                        <p:tgtEl>
                                          <p:spTgt spid="20079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0800"/>
                                        </p:tgtEl>
                                        <p:attrNameLst>
                                          <p:attrName>style.visibility</p:attrName>
                                        </p:attrNameLst>
                                      </p:cBhvr>
                                      <p:to>
                                        <p:strVal val="visible"/>
                                      </p:to>
                                    </p:set>
                                    <p:animEffect transition="in" filter="wipe(left)">
                                      <p:cBhvr>
                                        <p:cTn id="63" dur="500"/>
                                        <p:tgtEl>
                                          <p:spTgt spid="200800"/>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200801"/>
                                        </p:tgtEl>
                                        <p:attrNameLst>
                                          <p:attrName>style.visibility</p:attrName>
                                        </p:attrNameLst>
                                      </p:cBhvr>
                                      <p:to>
                                        <p:strVal val="visible"/>
                                      </p:to>
                                    </p:set>
                                    <p:animEffect transition="in" filter="wipe(left)">
                                      <p:cBhvr>
                                        <p:cTn id="67" dur="500"/>
                                        <p:tgtEl>
                                          <p:spTgt spid="20080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0805"/>
                                        </p:tgtEl>
                                        <p:attrNameLst>
                                          <p:attrName>style.visibility</p:attrName>
                                        </p:attrNameLst>
                                      </p:cBhvr>
                                      <p:to>
                                        <p:strVal val="visible"/>
                                      </p:to>
                                    </p:set>
                                    <p:animEffect transition="in" filter="wipe(left)">
                                      <p:cBhvr>
                                        <p:cTn id="72" dur="500"/>
                                        <p:tgtEl>
                                          <p:spTgt spid="20080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00806"/>
                                        </p:tgtEl>
                                        <p:attrNameLst>
                                          <p:attrName>style.visibility</p:attrName>
                                        </p:attrNameLst>
                                      </p:cBhvr>
                                      <p:to>
                                        <p:strVal val="visible"/>
                                      </p:to>
                                    </p:set>
                                    <p:animEffect transition="in" filter="wipe(left)">
                                      <p:cBhvr>
                                        <p:cTn id="77" dur="500"/>
                                        <p:tgtEl>
                                          <p:spTgt spid="200806"/>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00807"/>
                                        </p:tgtEl>
                                        <p:attrNameLst>
                                          <p:attrName>style.visibility</p:attrName>
                                        </p:attrNameLst>
                                      </p:cBhvr>
                                      <p:to>
                                        <p:strVal val="visible"/>
                                      </p:to>
                                    </p:set>
                                    <p:animEffect transition="in" filter="wipe(left)">
                                      <p:cBhvr>
                                        <p:cTn id="81" dur="500"/>
                                        <p:tgtEl>
                                          <p:spTgt spid="20080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00811"/>
                                        </p:tgtEl>
                                        <p:attrNameLst>
                                          <p:attrName>style.visibility</p:attrName>
                                        </p:attrNameLst>
                                      </p:cBhvr>
                                      <p:to>
                                        <p:strVal val="visible"/>
                                      </p:to>
                                    </p:set>
                                    <p:animEffect transition="in" filter="wipe(left)">
                                      <p:cBhvr>
                                        <p:cTn id="86" dur="500"/>
                                        <p:tgtEl>
                                          <p:spTgt spid="200811"/>
                                        </p:tgtEl>
                                      </p:cBhvr>
                                    </p:animEffec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200812"/>
                                        </p:tgtEl>
                                        <p:attrNameLst>
                                          <p:attrName>style.visibility</p:attrName>
                                        </p:attrNameLst>
                                      </p:cBhvr>
                                      <p:to>
                                        <p:strVal val="visible"/>
                                      </p:to>
                                    </p:set>
                                    <p:animEffect transition="in" filter="wipe(left)">
                                      <p:cBhvr>
                                        <p:cTn id="90" dur="500"/>
                                        <p:tgtEl>
                                          <p:spTgt spid="20081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0816"/>
                                        </p:tgtEl>
                                        <p:attrNameLst>
                                          <p:attrName>style.visibility</p:attrName>
                                        </p:attrNameLst>
                                      </p:cBhvr>
                                      <p:to>
                                        <p:strVal val="visible"/>
                                      </p:to>
                                    </p:set>
                                    <p:animEffect transition="in" filter="wipe(left)">
                                      <p:cBhvr>
                                        <p:cTn id="95" dur="500"/>
                                        <p:tgtEl>
                                          <p:spTgt spid="20081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00817"/>
                                        </p:tgtEl>
                                        <p:attrNameLst>
                                          <p:attrName>style.visibility</p:attrName>
                                        </p:attrNameLst>
                                      </p:cBhvr>
                                      <p:to>
                                        <p:strVal val="visible"/>
                                      </p:to>
                                    </p:set>
                                    <p:animEffect transition="in" filter="wipe(left)">
                                      <p:cBhvr>
                                        <p:cTn id="100" dur="500"/>
                                        <p:tgtEl>
                                          <p:spTgt spid="200817"/>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200818"/>
                                        </p:tgtEl>
                                        <p:attrNameLst>
                                          <p:attrName>style.visibility</p:attrName>
                                        </p:attrNameLst>
                                      </p:cBhvr>
                                      <p:to>
                                        <p:strVal val="visible"/>
                                      </p:to>
                                    </p:set>
                                    <p:animEffect transition="in" filter="wipe(left)">
                                      <p:cBhvr>
                                        <p:cTn id="104" dur="500"/>
                                        <p:tgtEl>
                                          <p:spTgt spid="20081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00822"/>
                                        </p:tgtEl>
                                        <p:attrNameLst>
                                          <p:attrName>style.visibility</p:attrName>
                                        </p:attrNameLst>
                                      </p:cBhvr>
                                      <p:to>
                                        <p:strVal val="visible"/>
                                      </p:to>
                                    </p:set>
                                    <p:animEffect transition="in" filter="wipe(left)">
                                      <p:cBhvr>
                                        <p:cTn id="109" dur="500"/>
                                        <p:tgtEl>
                                          <p:spTgt spid="200822"/>
                                        </p:tgtEl>
                                      </p:cBhvr>
                                    </p:animEffect>
                                  </p:childTnLst>
                                </p:cTn>
                              </p:par>
                            </p:childTnLst>
                          </p:cTn>
                        </p:par>
                        <p:par>
                          <p:cTn id="110" fill="hold">
                            <p:stCondLst>
                              <p:cond delay="500"/>
                            </p:stCondLst>
                            <p:childTnLst>
                              <p:par>
                                <p:cTn id="111" presetID="22" presetClass="entr" presetSubtype="8" fill="hold" nodeType="afterEffect">
                                  <p:stCondLst>
                                    <p:cond delay="0"/>
                                  </p:stCondLst>
                                  <p:childTnLst>
                                    <p:set>
                                      <p:cBhvr>
                                        <p:cTn id="112" dur="1" fill="hold">
                                          <p:stCondLst>
                                            <p:cond delay="0"/>
                                          </p:stCondLst>
                                        </p:cTn>
                                        <p:tgtEl>
                                          <p:spTgt spid="200823"/>
                                        </p:tgtEl>
                                        <p:attrNameLst>
                                          <p:attrName>style.visibility</p:attrName>
                                        </p:attrNameLst>
                                      </p:cBhvr>
                                      <p:to>
                                        <p:strVal val="visible"/>
                                      </p:to>
                                    </p:set>
                                    <p:animEffect transition="in" filter="wipe(left)">
                                      <p:cBhvr>
                                        <p:cTn id="113" dur="500"/>
                                        <p:tgtEl>
                                          <p:spTgt spid="200823"/>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00827"/>
                                        </p:tgtEl>
                                        <p:attrNameLst>
                                          <p:attrName>style.visibility</p:attrName>
                                        </p:attrNameLst>
                                      </p:cBhvr>
                                      <p:to>
                                        <p:strVal val="visible"/>
                                      </p:to>
                                    </p:set>
                                    <p:animEffect transition="in" filter="wipe(left)">
                                      <p:cBhvr>
                                        <p:cTn id="118" dur="500"/>
                                        <p:tgtEl>
                                          <p:spTgt spid="20082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00828"/>
                                        </p:tgtEl>
                                        <p:attrNameLst>
                                          <p:attrName>style.visibility</p:attrName>
                                        </p:attrNameLst>
                                      </p:cBhvr>
                                      <p:to>
                                        <p:strVal val="visible"/>
                                      </p:to>
                                    </p:set>
                                    <p:animEffect transition="in" filter="wipe(left)">
                                      <p:cBhvr>
                                        <p:cTn id="123" dur="500"/>
                                        <p:tgtEl>
                                          <p:spTgt spid="200828"/>
                                        </p:tgtEl>
                                      </p:cBhvr>
                                    </p:animEffect>
                                  </p:childTnLst>
                                </p:cTn>
                              </p:par>
                            </p:childTnLst>
                          </p:cTn>
                        </p:par>
                        <p:par>
                          <p:cTn id="124" fill="hold">
                            <p:stCondLst>
                              <p:cond delay="500"/>
                            </p:stCondLst>
                            <p:childTnLst>
                              <p:par>
                                <p:cTn id="125" presetID="22" presetClass="entr" presetSubtype="8" fill="hold" nodeType="afterEffect">
                                  <p:stCondLst>
                                    <p:cond delay="0"/>
                                  </p:stCondLst>
                                  <p:childTnLst>
                                    <p:set>
                                      <p:cBhvr>
                                        <p:cTn id="126" dur="1" fill="hold">
                                          <p:stCondLst>
                                            <p:cond delay="0"/>
                                          </p:stCondLst>
                                        </p:cTn>
                                        <p:tgtEl>
                                          <p:spTgt spid="200829"/>
                                        </p:tgtEl>
                                        <p:attrNameLst>
                                          <p:attrName>style.visibility</p:attrName>
                                        </p:attrNameLst>
                                      </p:cBhvr>
                                      <p:to>
                                        <p:strVal val="visible"/>
                                      </p:to>
                                    </p:set>
                                    <p:animEffect transition="in" filter="wipe(left)">
                                      <p:cBhvr>
                                        <p:cTn id="127" dur="500"/>
                                        <p:tgtEl>
                                          <p:spTgt spid="20082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00833"/>
                                        </p:tgtEl>
                                        <p:attrNameLst>
                                          <p:attrName>style.visibility</p:attrName>
                                        </p:attrNameLst>
                                      </p:cBhvr>
                                      <p:to>
                                        <p:strVal val="visible"/>
                                      </p:to>
                                    </p:set>
                                    <p:animEffect transition="in" filter="wipe(left)">
                                      <p:cBhvr>
                                        <p:cTn id="132" dur="500"/>
                                        <p:tgtEl>
                                          <p:spTgt spid="200833"/>
                                        </p:tgtEl>
                                      </p:cBhvr>
                                    </p:animEffect>
                                  </p:childTnLst>
                                </p:cTn>
                              </p:par>
                            </p:childTnLst>
                          </p:cTn>
                        </p:par>
                        <p:par>
                          <p:cTn id="133" fill="hold">
                            <p:stCondLst>
                              <p:cond delay="500"/>
                            </p:stCondLst>
                            <p:childTnLst>
                              <p:par>
                                <p:cTn id="134" presetID="22" presetClass="entr" presetSubtype="8" fill="hold" nodeType="afterEffect">
                                  <p:stCondLst>
                                    <p:cond delay="0"/>
                                  </p:stCondLst>
                                  <p:childTnLst>
                                    <p:set>
                                      <p:cBhvr>
                                        <p:cTn id="135" dur="1" fill="hold">
                                          <p:stCondLst>
                                            <p:cond delay="0"/>
                                          </p:stCondLst>
                                        </p:cTn>
                                        <p:tgtEl>
                                          <p:spTgt spid="200834"/>
                                        </p:tgtEl>
                                        <p:attrNameLst>
                                          <p:attrName>style.visibility</p:attrName>
                                        </p:attrNameLst>
                                      </p:cBhvr>
                                      <p:to>
                                        <p:strVal val="visible"/>
                                      </p:to>
                                    </p:set>
                                    <p:animEffect transition="in" filter="wipe(left)">
                                      <p:cBhvr>
                                        <p:cTn id="136" dur="500"/>
                                        <p:tgtEl>
                                          <p:spTgt spid="20083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00838"/>
                                        </p:tgtEl>
                                        <p:attrNameLst>
                                          <p:attrName>style.visibility</p:attrName>
                                        </p:attrNameLst>
                                      </p:cBhvr>
                                      <p:to>
                                        <p:strVal val="visible"/>
                                      </p:to>
                                    </p:set>
                                    <p:animEffect transition="in" filter="wipe(left)">
                                      <p:cBhvr>
                                        <p:cTn id="141" dur="500"/>
                                        <p:tgtEl>
                                          <p:spTgt spid="200838"/>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00839"/>
                                        </p:tgtEl>
                                        <p:attrNameLst>
                                          <p:attrName>style.visibility</p:attrName>
                                        </p:attrNameLst>
                                      </p:cBhvr>
                                      <p:to>
                                        <p:strVal val="visible"/>
                                      </p:to>
                                    </p:set>
                                    <p:animEffect transition="in" filter="wipe(left)">
                                      <p:cBhvr>
                                        <p:cTn id="146" dur="500"/>
                                        <p:tgtEl>
                                          <p:spTgt spid="200839"/>
                                        </p:tgtEl>
                                      </p:cBhvr>
                                    </p:animEffect>
                                  </p:childTnLst>
                                </p:cTn>
                              </p:par>
                            </p:childTnLst>
                          </p:cTn>
                        </p:par>
                        <p:par>
                          <p:cTn id="147" fill="hold">
                            <p:stCondLst>
                              <p:cond delay="500"/>
                            </p:stCondLst>
                            <p:childTnLst>
                              <p:par>
                                <p:cTn id="148" presetID="22" presetClass="entr" presetSubtype="8" fill="hold" nodeType="afterEffect">
                                  <p:stCondLst>
                                    <p:cond delay="0"/>
                                  </p:stCondLst>
                                  <p:childTnLst>
                                    <p:set>
                                      <p:cBhvr>
                                        <p:cTn id="149" dur="1" fill="hold">
                                          <p:stCondLst>
                                            <p:cond delay="0"/>
                                          </p:stCondLst>
                                        </p:cTn>
                                        <p:tgtEl>
                                          <p:spTgt spid="200840"/>
                                        </p:tgtEl>
                                        <p:attrNameLst>
                                          <p:attrName>style.visibility</p:attrName>
                                        </p:attrNameLst>
                                      </p:cBhvr>
                                      <p:to>
                                        <p:strVal val="visible"/>
                                      </p:to>
                                    </p:set>
                                    <p:animEffect transition="in" filter="wipe(left)">
                                      <p:cBhvr>
                                        <p:cTn id="150" dur="500"/>
                                        <p:tgtEl>
                                          <p:spTgt spid="200840"/>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200844"/>
                                        </p:tgtEl>
                                        <p:attrNameLst>
                                          <p:attrName>style.visibility</p:attrName>
                                        </p:attrNameLst>
                                      </p:cBhvr>
                                      <p:to>
                                        <p:strVal val="visible"/>
                                      </p:to>
                                    </p:set>
                                    <p:animEffect transition="in" filter="wipe(left)">
                                      <p:cBhvr>
                                        <p:cTn id="155" dur="500"/>
                                        <p:tgtEl>
                                          <p:spTgt spid="200844"/>
                                        </p:tgtEl>
                                      </p:cBhvr>
                                    </p:animEffect>
                                  </p:childTnLst>
                                </p:cTn>
                              </p:par>
                            </p:childTnLst>
                          </p:cTn>
                        </p:par>
                        <p:par>
                          <p:cTn id="156" fill="hold">
                            <p:stCondLst>
                              <p:cond delay="500"/>
                            </p:stCondLst>
                            <p:childTnLst>
                              <p:par>
                                <p:cTn id="157" presetID="22" presetClass="entr" presetSubtype="8" fill="hold" nodeType="afterEffect">
                                  <p:stCondLst>
                                    <p:cond delay="0"/>
                                  </p:stCondLst>
                                  <p:childTnLst>
                                    <p:set>
                                      <p:cBhvr>
                                        <p:cTn id="158" dur="1" fill="hold">
                                          <p:stCondLst>
                                            <p:cond delay="0"/>
                                          </p:stCondLst>
                                        </p:cTn>
                                        <p:tgtEl>
                                          <p:spTgt spid="200845"/>
                                        </p:tgtEl>
                                        <p:attrNameLst>
                                          <p:attrName>style.visibility</p:attrName>
                                        </p:attrNameLst>
                                      </p:cBhvr>
                                      <p:to>
                                        <p:strVal val="visible"/>
                                      </p:to>
                                    </p:set>
                                    <p:animEffect transition="in" filter="wipe(left)">
                                      <p:cBhvr>
                                        <p:cTn id="159" dur="500"/>
                                        <p:tgtEl>
                                          <p:spTgt spid="200845"/>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200849"/>
                                        </p:tgtEl>
                                        <p:attrNameLst>
                                          <p:attrName>style.visibility</p:attrName>
                                        </p:attrNameLst>
                                      </p:cBhvr>
                                      <p:to>
                                        <p:strVal val="visible"/>
                                      </p:to>
                                    </p:set>
                                    <p:animEffect transition="in" filter="wipe(left)">
                                      <p:cBhvr>
                                        <p:cTn id="164" dur="500"/>
                                        <p:tgtEl>
                                          <p:spTgt spid="200849"/>
                                        </p:tgtEl>
                                      </p:cBhvr>
                                    </p:animEffect>
                                  </p:childTnLst>
                                </p:cTn>
                              </p:par>
                            </p:childTnLst>
                          </p:cTn>
                        </p:par>
                        <p:par>
                          <p:cTn id="165" fill="hold">
                            <p:stCondLst>
                              <p:cond delay="500"/>
                            </p:stCondLst>
                            <p:childTnLst>
                              <p:par>
                                <p:cTn id="166" presetID="22" presetClass="entr" presetSubtype="8" fill="hold" nodeType="afterEffect">
                                  <p:stCondLst>
                                    <p:cond delay="0"/>
                                  </p:stCondLst>
                                  <p:childTnLst>
                                    <p:set>
                                      <p:cBhvr>
                                        <p:cTn id="167" dur="1" fill="hold">
                                          <p:stCondLst>
                                            <p:cond delay="0"/>
                                          </p:stCondLst>
                                        </p:cTn>
                                        <p:tgtEl>
                                          <p:spTgt spid="200850"/>
                                        </p:tgtEl>
                                        <p:attrNameLst>
                                          <p:attrName>style.visibility</p:attrName>
                                        </p:attrNameLst>
                                      </p:cBhvr>
                                      <p:to>
                                        <p:strVal val="visible"/>
                                      </p:to>
                                    </p:set>
                                    <p:animEffect transition="in" filter="wipe(left)">
                                      <p:cBhvr>
                                        <p:cTn id="168" dur="500"/>
                                        <p:tgtEl>
                                          <p:spTgt spid="200850"/>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200854"/>
                                        </p:tgtEl>
                                        <p:attrNameLst>
                                          <p:attrName>style.visibility</p:attrName>
                                        </p:attrNameLst>
                                      </p:cBhvr>
                                      <p:to>
                                        <p:strVal val="visible"/>
                                      </p:to>
                                    </p:set>
                                    <p:animEffect transition="in" filter="wipe(left)">
                                      <p:cBhvr>
                                        <p:cTn id="173" dur="500"/>
                                        <p:tgtEl>
                                          <p:spTgt spid="200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79" grpId="0" animBg="1"/>
      <p:bldP spid="200784" grpId="0" animBg="1"/>
      <p:bldP spid="200789" grpId="0"/>
      <p:bldP spid="200790" grpId="0" animBg="1"/>
      <p:bldP spid="200795" grpId="0" animBg="1"/>
      <p:bldP spid="200800" grpId="0" animBg="1"/>
      <p:bldP spid="200805" grpId="0"/>
      <p:bldP spid="200806" grpId="0" animBg="1"/>
      <p:bldP spid="200811" grpId="0" animBg="1"/>
      <p:bldP spid="200816" grpId="0"/>
      <p:bldP spid="200817" grpId="0" animBg="1"/>
      <p:bldP spid="200822" grpId="0" animBg="1"/>
      <p:bldP spid="200827" grpId="0"/>
      <p:bldP spid="200828" grpId="0" animBg="1"/>
      <p:bldP spid="200833" grpId="0" animBg="1"/>
      <p:bldP spid="200838" grpId="0"/>
      <p:bldP spid="200839" grpId="0" animBg="1"/>
      <p:bldP spid="200844" grpId="0" animBg="1"/>
      <p:bldP spid="200849" grpId="0" animBg="1"/>
      <p:bldP spid="20085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5"/>
          <p:cNvSpPr>
            <a:spLocks noGrp="1"/>
          </p:cNvSpPr>
          <p:nvPr>
            <p:ph type="sldNum" sz="quarter" idx="15"/>
          </p:nvPr>
        </p:nvSpPr>
        <p:spPr/>
        <p:txBody>
          <a:bodyPr/>
          <a:lstStyle/>
          <a:p>
            <a:fld id="{C1AAFC47-0E2F-4081-A9D0-2EAFB77268A2}" type="slidenum">
              <a:rPr lang="en-US" altLang="zh-CN"/>
              <a:pPr/>
              <a:t>32</a:t>
            </a:fld>
            <a:endParaRPr lang="en-US" altLang="zh-CN"/>
          </a:p>
        </p:txBody>
      </p:sp>
      <p:sp>
        <p:nvSpPr>
          <p:cNvPr id="201733"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1734"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1735"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201736"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1737" name="Text Box 9"/>
          <p:cNvSpPr txBox="1">
            <a:spLocks noChangeArrowheads="1"/>
          </p:cNvSpPr>
          <p:nvPr/>
        </p:nvSpPr>
        <p:spPr bwMode="auto">
          <a:xfrm>
            <a:off x="971550" y="1557338"/>
            <a:ext cx="3671888" cy="519112"/>
          </a:xfrm>
          <a:prstGeom prst="rect">
            <a:avLst/>
          </a:prstGeom>
          <a:noFill/>
          <a:ln w="25400">
            <a:noFill/>
            <a:miter lim="800000"/>
            <a:headEnd/>
            <a:tailEnd/>
          </a:ln>
          <a:effectLst/>
        </p:spPr>
        <p:txBody>
          <a:bodyPr lIns="90000" tIns="46800" rIns="90000" bIns="46800">
            <a:spAutoFit/>
          </a:bodyPr>
          <a:lstStyle/>
          <a:p>
            <a:r>
              <a:rPr lang="zh-CN" altLang="zh-CN"/>
              <a:t>②</a:t>
            </a:r>
            <a:r>
              <a:rPr lang="zh-CN" altLang="en-US"/>
              <a:t>图的邻接表表示法</a:t>
            </a:r>
          </a:p>
        </p:txBody>
      </p:sp>
      <p:sp>
        <p:nvSpPr>
          <p:cNvPr id="201738" name="Text Box 10"/>
          <p:cNvSpPr txBox="1">
            <a:spLocks noChangeArrowheads="1"/>
          </p:cNvSpPr>
          <p:nvPr/>
        </p:nvSpPr>
        <p:spPr bwMode="auto">
          <a:xfrm>
            <a:off x="4067175" y="1576388"/>
            <a:ext cx="2684463" cy="519112"/>
          </a:xfrm>
          <a:prstGeom prst="rect">
            <a:avLst/>
          </a:prstGeom>
          <a:noFill/>
          <a:ln w="25400" algn="ctr">
            <a:noFill/>
            <a:miter lim="800000"/>
            <a:headEnd/>
            <a:tailEnd/>
          </a:ln>
          <a:effectLst/>
        </p:spPr>
        <p:txBody>
          <a:bodyPr wrap="none">
            <a:spAutoFit/>
          </a:bodyPr>
          <a:lstStyle/>
          <a:p>
            <a:r>
              <a:rPr lang="zh-CN" altLang="en-US"/>
              <a:t>（链式存储法）</a:t>
            </a:r>
          </a:p>
        </p:txBody>
      </p:sp>
      <p:grpSp>
        <p:nvGrpSpPr>
          <p:cNvPr id="201868" name="Group 140"/>
          <p:cNvGrpSpPr>
            <a:grpSpLocks/>
          </p:cNvGrpSpPr>
          <p:nvPr/>
        </p:nvGrpSpPr>
        <p:grpSpPr bwMode="auto">
          <a:xfrm>
            <a:off x="4787900" y="2492375"/>
            <a:ext cx="1008063" cy="2185988"/>
            <a:chOff x="3016" y="1570"/>
            <a:chExt cx="635" cy="1377"/>
          </a:xfrm>
        </p:grpSpPr>
        <p:sp>
          <p:nvSpPr>
            <p:cNvPr id="201740" name="Rectangle 12"/>
            <p:cNvSpPr>
              <a:spLocks noChangeArrowheads="1"/>
            </p:cNvSpPr>
            <p:nvPr/>
          </p:nvSpPr>
          <p:spPr bwMode="auto">
            <a:xfrm>
              <a:off x="3016" y="1570"/>
              <a:ext cx="635" cy="1361"/>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1741" name="Line 13"/>
            <p:cNvSpPr>
              <a:spLocks noChangeShapeType="1"/>
            </p:cNvSpPr>
            <p:nvPr/>
          </p:nvSpPr>
          <p:spPr bwMode="auto">
            <a:xfrm>
              <a:off x="3407" y="1570"/>
              <a:ext cx="17" cy="1361"/>
            </a:xfrm>
            <a:prstGeom prst="line">
              <a:avLst/>
            </a:prstGeom>
            <a:noFill/>
            <a:ln w="25400">
              <a:solidFill>
                <a:srgbClr val="FF0000"/>
              </a:solidFill>
              <a:round/>
              <a:headEnd/>
              <a:tailEnd/>
            </a:ln>
            <a:effectLst/>
          </p:spPr>
          <p:txBody>
            <a:bodyPr>
              <a:spAutoFit/>
            </a:bodyPr>
            <a:lstStyle/>
            <a:p>
              <a:endParaRPr lang="zh-CN" altLang="en-US"/>
            </a:p>
          </p:txBody>
        </p:sp>
        <p:sp>
          <p:nvSpPr>
            <p:cNvPr id="201742" name="Line 14"/>
            <p:cNvSpPr>
              <a:spLocks noChangeShapeType="1"/>
            </p:cNvSpPr>
            <p:nvPr/>
          </p:nvSpPr>
          <p:spPr bwMode="auto">
            <a:xfrm>
              <a:off x="3016" y="1842"/>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1743" name="Line 15"/>
            <p:cNvSpPr>
              <a:spLocks noChangeShapeType="1"/>
            </p:cNvSpPr>
            <p:nvPr/>
          </p:nvSpPr>
          <p:spPr bwMode="auto">
            <a:xfrm>
              <a:off x="3016" y="2115"/>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1744" name="Line 16"/>
            <p:cNvSpPr>
              <a:spLocks noChangeShapeType="1"/>
            </p:cNvSpPr>
            <p:nvPr/>
          </p:nvSpPr>
          <p:spPr bwMode="auto">
            <a:xfrm>
              <a:off x="3016" y="2387"/>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1745" name="Line 17"/>
            <p:cNvSpPr>
              <a:spLocks noChangeShapeType="1"/>
            </p:cNvSpPr>
            <p:nvPr/>
          </p:nvSpPr>
          <p:spPr bwMode="auto">
            <a:xfrm>
              <a:off x="3016" y="2659"/>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1747" name="Text Box 19"/>
            <p:cNvSpPr txBox="1">
              <a:spLocks noChangeArrowheads="1"/>
            </p:cNvSpPr>
            <p:nvPr/>
          </p:nvSpPr>
          <p:spPr bwMode="auto">
            <a:xfrm>
              <a:off x="3107" y="1582"/>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A</a:t>
              </a:r>
            </a:p>
          </p:txBody>
        </p:sp>
        <p:sp>
          <p:nvSpPr>
            <p:cNvPr id="201748" name="Text Box 20"/>
            <p:cNvSpPr txBox="1">
              <a:spLocks noChangeArrowheads="1"/>
            </p:cNvSpPr>
            <p:nvPr/>
          </p:nvSpPr>
          <p:spPr bwMode="auto">
            <a:xfrm>
              <a:off x="3107" y="1842"/>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B</a:t>
              </a:r>
            </a:p>
          </p:txBody>
        </p:sp>
        <p:sp>
          <p:nvSpPr>
            <p:cNvPr id="201749" name="Text Box 21"/>
            <p:cNvSpPr txBox="1">
              <a:spLocks noChangeArrowheads="1"/>
            </p:cNvSpPr>
            <p:nvPr/>
          </p:nvSpPr>
          <p:spPr bwMode="auto">
            <a:xfrm>
              <a:off x="3107" y="2099"/>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C</a:t>
              </a:r>
            </a:p>
          </p:txBody>
        </p:sp>
        <p:sp>
          <p:nvSpPr>
            <p:cNvPr id="201750" name="Text Box 22"/>
            <p:cNvSpPr txBox="1">
              <a:spLocks noChangeArrowheads="1"/>
            </p:cNvSpPr>
            <p:nvPr/>
          </p:nvSpPr>
          <p:spPr bwMode="auto">
            <a:xfrm>
              <a:off x="3107" y="2387"/>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D</a:t>
              </a:r>
            </a:p>
          </p:txBody>
        </p:sp>
        <p:sp>
          <p:nvSpPr>
            <p:cNvPr id="201751" name="Text Box 23"/>
            <p:cNvSpPr txBox="1">
              <a:spLocks noChangeArrowheads="1"/>
            </p:cNvSpPr>
            <p:nvPr/>
          </p:nvSpPr>
          <p:spPr bwMode="auto">
            <a:xfrm>
              <a:off x="3107" y="2659"/>
              <a:ext cx="244"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E</a:t>
              </a:r>
            </a:p>
          </p:txBody>
        </p:sp>
      </p:grpSp>
      <p:grpSp>
        <p:nvGrpSpPr>
          <p:cNvPr id="201867" name="Group 139"/>
          <p:cNvGrpSpPr>
            <a:grpSpLocks/>
          </p:cNvGrpSpPr>
          <p:nvPr/>
        </p:nvGrpSpPr>
        <p:grpSpPr bwMode="auto">
          <a:xfrm>
            <a:off x="4427538" y="2492375"/>
            <a:ext cx="354012" cy="2166938"/>
            <a:chOff x="2789" y="1570"/>
            <a:chExt cx="223" cy="1365"/>
          </a:xfrm>
        </p:grpSpPr>
        <p:sp>
          <p:nvSpPr>
            <p:cNvPr id="201754" name="Text Box 26"/>
            <p:cNvSpPr txBox="1">
              <a:spLocks noChangeArrowheads="1"/>
            </p:cNvSpPr>
            <p:nvPr/>
          </p:nvSpPr>
          <p:spPr bwMode="auto">
            <a:xfrm>
              <a:off x="2789" y="1570"/>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sp>
          <p:nvSpPr>
            <p:cNvPr id="201755" name="Text Box 27"/>
            <p:cNvSpPr txBox="1">
              <a:spLocks noChangeArrowheads="1"/>
            </p:cNvSpPr>
            <p:nvPr/>
          </p:nvSpPr>
          <p:spPr bwMode="auto">
            <a:xfrm>
              <a:off x="2789" y="1830"/>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sp>
          <p:nvSpPr>
            <p:cNvPr id="201756" name="Text Box 28"/>
            <p:cNvSpPr txBox="1">
              <a:spLocks noChangeArrowheads="1"/>
            </p:cNvSpPr>
            <p:nvPr/>
          </p:nvSpPr>
          <p:spPr bwMode="auto">
            <a:xfrm>
              <a:off x="2789" y="2087"/>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sp>
          <p:nvSpPr>
            <p:cNvPr id="201757" name="Text Box 29"/>
            <p:cNvSpPr txBox="1">
              <a:spLocks noChangeArrowheads="1"/>
            </p:cNvSpPr>
            <p:nvPr/>
          </p:nvSpPr>
          <p:spPr bwMode="auto">
            <a:xfrm>
              <a:off x="2789" y="2375"/>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sp>
          <p:nvSpPr>
            <p:cNvPr id="201758" name="Text Box 30"/>
            <p:cNvSpPr txBox="1">
              <a:spLocks noChangeArrowheads="1"/>
            </p:cNvSpPr>
            <p:nvPr/>
          </p:nvSpPr>
          <p:spPr bwMode="auto">
            <a:xfrm>
              <a:off x="2789" y="2647"/>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grpSp>
      <p:sp>
        <p:nvSpPr>
          <p:cNvPr id="201760" name="Line 32"/>
          <p:cNvSpPr>
            <a:spLocks noChangeShapeType="1"/>
          </p:cNvSpPr>
          <p:nvPr/>
        </p:nvSpPr>
        <p:spPr bwMode="auto">
          <a:xfrm>
            <a:off x="5580063" y="2708275"/>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1761" name="Group 33"/>
          <p:cNvGrpSpPr>
            <a:grpSpLocks/>
          </p:cNvGrpSpPr>
          <p:nvPr/>
        </p:nvGrpSpPr>
        <p:grpSpPr bwMode="auto">
          <a:xfrm>
            <a:off x="6011863" y="2466975"/>
            <a:ext cx="719137" cy="457200"/>
            <a:chOff x="3787" y="1554"/>
            <a:chExt cx="453" cy="288"/>
          </a:xfrm>
        </p:grpSpPr>
        <p:sp>
          <p:nvSpPr>
            <p:cNvPr id="201762" name="Rectangle 34"/>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1763" name="Line 35"/>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1764" name="Text Box 36"/>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grpSp>
      <p:sp>
        <p:nvSpPr>
          <p:cNvPr id="201765" name="Line 37"/>
          <p:cNvSpPr>
            <a:spLocks noChangeShapeType="1"/>
          </p:cNvSpPr>
          <p:nvPr/>
        </p:nvSpPr>
        <p:spPr bwMode="auto">
          <a:xfrm>
            <a:off x="6588125" y="2708275"/>
            <a:ext cx="431800" cy="0"/>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01766" name="Group 38"/>
          <p:cNvGrpSpPr>
            <a:grpSpLocks/>
          </p:cNvGrpSpPr>
          <p:nvPr/>
        </p:nvGrpSpPr>
        <p:grpSpPr bwMode="auto">
          <a:xfrm>
            <a:off x="7019925" y="2466975"/>
            <a:ext cx="719138" cy="457200"/>
            <a:chOff x="3787" y="1554"/>
            <a:chExt cx="453" cy="288"/>
          </a:xfrm>
        </p:grpSpPr>
        <p:sp>
          <p:nvSpPr>
            <p:cNvPr id="201767" name="Rectangle 39"/>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1768" name="Line 40"/>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1769" name="Text Box 41"/>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grpSp>
      <p:sp>
        <p:nvSpPr>
          <p:cNvPr id="201770" name="Text Box 42"/>
          <p:cNvSpPr txBox="1">
            <a:spLocks noChangeArrowheads="1"/>
          </p:cNvSpPr>
          <p:nvPr/>
        </p:nvSpPr>
        <p:spPr bwMode="auto">
          <a:xfrm>
            <a:off x="7340600" y="2466975"/>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1771" name="Line 43"/>
          <p:cNvSpPr>
            <a:spLocks noChangeShapeType="1"/>
          </p:cNvSpPr>
          <p:nvPr/>
        </p:nvSpPr>
        <p:spPr bwMode="auto">
          <a:xfrm>
            <a:off x="5580063" y="31416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1772" name="Group 44"/>
          <p:cNvGrpSpPr>
            <a:grpSpLocks/>
          </p:cNvGrpSpPr>
          <p:nvPr/>
        </p:nvGrpSpPr>
        <p:grpSpPr bwMode="auto">
          <a:xfrm>
            <a:off x="6011863" y="2924175"/>
            <a:ext cx="719137" cy="457200"/>
            <a:chOff x="3787" y="1554"/>
            <a:chExt cx="453" cy="288"/>
          </a:xfrm>
        </p:grpSpPr>
        <p:sp>
          <p:nvSpPr>
            <p:cNvPr id="201773" name="Rectangle 45"/>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1774" name="Line 46"/>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1775" name="Text Box 47"/>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grpSp>
      <p:sp>
        <p:nvSpPr>
          <p:cNvPr id="201786" name="Text Box 58"/>
          <p:cNvSpPr txBox="1">
            <a:spLocks noChangeArrowheads="1"/>
          </p:cNvSpPr>
          <p:nvPr/>
        </p:nvSpPr>
        <p:spPr bwMode="auto">
          <a:xfrm>
            <a:off x="6332538" y="290036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1787" name="Line 59"/>
          <p:cNvSpPr>
            <a:spLocks noChangeShapeType="1"/>
          </p:cNvSpPr>
          <p:nvPr/>
        </p:nvSpPr>
        <p:spPr bwMode="auto">
          <a:xfrm>
            <a:off x="5580063" y="35734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1788" name="Group 60"/>
          <p:cNvGrpSpPr>
            <a:grpSpLocks/>
          </p:cNvGrpSpPr>
          <p:nvPr/>
        </p:nvGrpSpPr>
        <p:grpSpPr bwMode="auto">
          <a:xfrm>
            <a:off x="6011863" y="3357563"/>
            <a:ext cx="719137" cy="457200"/>
            <a:chOff x="3787" y="1554"/>
            <a:chExt cx="453" cy="288"/>
          </a:xfrm>
        </p:grpSpPr>
        <p:sp>
          <p:nvSpPr>
            <p:cNvPr id="201789" name="Rectangle 61"/>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1790" name="Line 62"/>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1791" name="Text Box 63"/>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grpSp>
      <p:sp>
        <p:nvSpPr>
          <p:cNvPr id="201797" name="Text Box 69"/>
          <p:cNvSpPr txBox="1">
            <a:spLocks noChangeArrowheads="1"/>
          </p:cNvSpPr>
          <p:nvPr/>
        </p:nvSpPr>
        <p:spPr bwMode="auto">
          <a:xfrm>
            <a:off x="6332538" y="333216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1798" name="Line 70"/>
          <p:cNvSpPr>
            <a:spLocks noChangeShapeType="1"/>
          </p:cNvSpPr>
          <p:nvPr/>
        </p:nvSpPr>
        <p:spPr bwMode="auto">
          <a:xfrm>
            <a:off x="5580063" y="40052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1799" name="Group 71"/>
          <p:cNvGrpSpPr>
            <a:grpSpLocks/>
          </p:cNvGrpSpPr>
          <p:nvPr/>
        </p:nvGrpSpPr>
        <p:grpSpPr bwMode="auto">
          <a:xfrm>
            <a:off x="6011863" y="3789363"/>
            <a:ext cx="719137" cy="457200"/>
            <a:chOff x="3787" y="1554"/>
            <a:chExt cx="453" cy="288"/>
          </a:xfrm>
        </p:grpSpPr>
        <p:sp>
          <p:nvSpPr>
            <p:cNvPr id="201800" name="Rectangle 72"/>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1801" name="Line 73"/>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1802" name="Text Box 74"/>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grpSp>
      <p:sp>
        <p:nvSpPr>
          <p:cNvPr id="201803" name="Line 75"/>
          <p:cNvSpPr>
            <a:spLocks noChangeShapeType="1"/>
          </p:cNvSpPr>
          <p:nvPr/>
        </p:nvSpPr>
        <p:spPr bwMode="auto">
          <a:xfrm>
            <a:off x="6588125" y="40052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1804" name="Group 76"/>
          <p:cNvGrpSpPr>
            <a:grpSpLocks/>
          </p:cNvGrpSpPr>
          <p:nvPr/>
        </p:nvGrpSpPr>
        <p:grpSpPr bwMode="auto">
          <a:xfrm>
            <a:off x="7019925" y="3789363"/>
            <a:ext cx="719138" cy="457200"/>
            <a:chOff x="3787" y="1554"/>
            <a:chExt cx="453" cy="288"/>
          </a:xfrm>
        </p:grpSpPr>
        <p:sp>
          <p:nvSpPr>
            <p:cNvPr id="201805" name="Rectangle 77"/>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1806" name="Line 78"/>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1807" name="Text Box 79"/>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grpSp>
      <p:sp>
        <p:nvSpPr>
          <p:cNvPr id="201808" name="Text Box 80"/>
          <p:cNvSpPr txBox="1">
            <a:spLocks noChangeArrowheads="1"/>
          </p:cNvSpPr>
          <p:nvPr/>
        </p:nvSpPr>
        <p:spPr bwMode="auto">
          <a:xfrm>
            <a:off x="7340600" y="378936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1809" name="Line 81"/>
          <p:cNvSpPr>
            <a:spLocks noChangeShapeType="1"/>
          </p:cNvSpPr>
          <p:nvPr/>
        </p:nvSpPr>
        <p:spPr bwMode="auto">
          <a:xfrm>
            <a:off x="5580063" y="44370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1815" name="Group 87"/>
          <p:cNvGrpSpPr>
            <a:grpSpLocks/>
          </p:cNvGrpSpPr>
          <p:nvPr/>
        </p:nvGrpSpPr>
        <p:grpSpPr bwMode="auto">
          <a:xfrm>
            <a:off x="6011863" y="4221163"/>
            <a:ext cx="719137" cy="457200"/>
            <a:chOff x="3787" y="1554"/>
            <a:chExt cx="453" cy="288"/>
          </a:xfrm>
        </p:grpSpPr>
        <p:sp>
          <p:nvSpPr>
            <p:cNvPr id="201816" name="Rectangle 88"/>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1817" name="Line 89"/>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1818" name="Text Box 90"/>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grpSp>
      <p:sp>
        <p:nvSpPr>
          <p:cNvPr id="201819" name="Text Box 91"/>
          <p:cNvSpPr txBox="1">
            <a:spLocks noChangeArrowheads="1"/>
          </p:cNvSpPr>
          <p:nvPr/>
        </p:nvSpPr>
        <p:spPr bwMode="auto">
          <a:xfrm>
            <a:off x="6332538" y="419576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grpSp>
        <p:nvGrpSpPr>
          <p:cNvPr id="201866" name="Group 138"/>
          <p:cNvGrpSpPr>
            <a:grpSpLocks/>
          </p:cNvGrpSpPr>
          <p:nvPr/>
        </p:nvGrpSpPr>
        <p:grpSpPr bwMode="auto">
          <a:xfrm>
            <a:off x="1476375" y="2420938"/>
            <a:ext cx="2089150" cy="2568575"/>
            <a:chOff x="930" y="1525"/>
            <a:chExt cx="1316" cy="1618"/>
          </a:xfrm>
        </p:grpSpPr>
        <p:grpSp>
          <p:nvGrpSpPr>
            <p:cNvPr id="201852" name="Group 124"/>
            <p:cNvGrpSpPr>
              <a:grpSpLocks/>
            </p:cNvGrpSpPr>
            <p:nvPr/>
          </p:nvGrpSpPr>
          <p:grpSpPr bwMode="auto">
            <a:xfrm>
              <a:off x="930" y="1842"/>
              <a:ext cx="1316" cy="1301"/>
              <a:chOff x="657" y="2069"/>
              <a:chExt cx="1316" cy="1301"/>
            </a:xfrm>
          </p:grpSpPr>
          <p:sp>
            <p:nvSpPr>
              <p:cNvPr id="201853" name="Line 125"/>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1854" name="Line 126"/>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1855" name="Line 127"/>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1856" name="Line 128"/>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1857" name="Line 129"/>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1858" name="Line 130"/>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1859" name="Line 131"/>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1860" name="Oval 132"/>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A</a:t>
                </a:r>
              </a:p>
            </p:txBody>
          </p:sp>
          <p:sp>
            <p:nvSpPr>
              <p:cNvPr id="201861" name="Oval 133"/>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B</a:t>
                </a:r>
              </a:p>
            </p:txBody>
          </p:sp>
          <p:sp>
            <p:nvSpPr>
              <p:cNvPr id="201862" name="Oval 134"/>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C</a:t>
                </a:r>
              </a:p>
            </p:txBody>
          </p:sp>
          <p:sp>
            <p:nvSpPr>
              <p:cNvPr id="201863" name="Oval 135"/>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D</a:t>
                </a:r>
              </a:p>
            </p:txBody>
          </p:sp>
          <p:sp>
            <p:nvSpPr>
              <p:cNvPr id="201864" name="Oval 136"/>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E</a:t>
                </a:r>
              </a:p>
            </p:txBody>
          </p:sp>
        </p:grpSp>
        <p:sp>
          <p:nvSpPr>
            <p:cNvPr id="201865" name="Text Box 137"/>
            <p:cNvSpPr txBox="1">
              <a:spLocks noChangeArrowheads="1"/>
            </p:cNvSpPr>
            <p:nvPr/>
          </p:nvSpPr>
          <p:spPr bwMode="auto">
            <a:xfrm>
              <a:off x="1248" y="1525"/>
              <a:ext cx="695" cy="288"/>
            </a:xfrm>
            <a:prstGeom prst="rect">
              <a:avLst/>
            </a:prstGeom>
            <a:noFill/>
            <a:ln w="25400" algn="ctr">
              <a:noFill/>
              <a:miter lim="800000"/>
              <a:headEnd/>
              <a:tailEnd/>
            </a:ln>
            <a:effectLst/>
          </p:spPr>
          <p:txBody>
            <a:bodyPr wrap="none">
              <a:spAutoFit/>
            </a:bodyPr>
            <a:lstStyle/>
            <a:p>
              <a:r>
                <a:rPr lang="zh-CN" altLang="en-US" sz="2400">
                  <a:solidFill>
                    <a:srgbClr val="000066"/>
                  </a:solidFill>
                </a:rPr>
                <a:t>有向图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1866"/>
                                        </p:tgtEl>
                                        <p:attrNameLst>
                                          <p:attrName>style.visibility</p:attrName>
                                        </p:attrNameLst>
                                      </p:cBhvr>
                                      <p:to>
                                        <p:strVal val="visible"/>
                                      </p:to>
                                    </p:set>
                                    <p:animEffect transition="in" filter="wipe(up)">
                                      <p:cBhvr>
                                        <p:cTn id="7" dur="500"/>
                                        <p:tgtEl>
                                          <p:spTgt spid="201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1868"/>
                                        </p:tgtEl>
                                        <p:attrNameLst>
                                          <p:attrName>style.visibility</p:attrName>
                                        </p:attrNameLst>
                                      </p:cBhvr>
                                      <p:to>
                                        <p:strVal val="visible"/>
                                      </p:to>
                                    </p:set>
                                    <p:animEffect transition="in" filter="wipe(up)">
                                      <p:cBhvr>
                                        <p:cTn id="12" dur="500"/>
                                        <p:tgtEl>
                                          <p:spTgt spid="201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1867"/>
                                        </p:tgtEl>
                                        <p:attrNameLst>
                                          <p:attrName>style.visibility</p:attrName>
                                        </p:attrNameLst>
                                      </p:cBhvr>
                                      <p:to>
                                        <p:strVal val="visible"/>
                                      </p:to>
                                    </p:set>
                                    <p:animEffect transition="in" filter="wipe(up)">
                                      <p:cBhvr>
                                        <p:cTn id="17" dur="500"/>
                                        <p:tgtEl>
                                          <p:spTgt spid="2018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60"/>
                                        </p:tgtEl>
                                        <p:attrNameLst>
                                          <p:attrName>style.visibility</p:attrName>
                                        </p:attrNameLst>
                                      </p:cBhvr>
                                      <p:to>
                                        <p:strVal val="visible"/>
                                      </p:to>
                                    </p:set>
                                    <p:animEffect transition="in" filter="wipe(left)">
                                      <p:cBhvr>
                                        <p:cTn id="22" dur="500"/>
                                        <p:tgtEl>
                                          <p:spTgt spid="20176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1761"/>
                                        </p:tgtEl>
                                        <p:attrNameLst>
                                          <p:attrName>style.visibility</p:attrName>
                                        </p:attrNameLst>
                                      </p:cBhvr>
                                      <p:to>
                                        <p:strVal val="visible"/>
                                      </p:to>
                                    </p:set>
                                    <p:animEffect transition="in" filter="wipe(left)">
                                      <p:cBhvr>
                                        <p:cTn id="26" dur="500"/>
                                        <p:tgtEl>
                                          <p:spTgt spid="20176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1765"/>
                                        </p:tgtEl>
                                        <p:attrNameLst>
                                          <p:attrName>style.visibility</p:attrName>
                                        </p:attrNameLst>
                                      </p:cBhvr>
                                      <p:to>
                                        <p:strVal val="visible"/>
                                      </p:to>
                                    </p:set>
                                    <p:animEffect transition="in" filter="wipe(left)">
                                      <p:cBhvr>
                                        <p:cTn id="31" dur="500"/>
                                        <p:tgtEl>
                                          <p:spTgt spid="20176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01766"/>
                                        </p:tgtEl>
                                        <p:attrNameLst>
                                          <p:attrName>style.visibility</p:attrName>
                                        </p:attrNameLst>
                                      </p:cBhvr>
                                      <p:to>
                                        <p:strVal val="visible"/>
                                      </p:to>
                                    </p:set>
                                    <p:animEffect transition="in" filter="wipe(left)">
                                      <p:cBhvr>
                                        <p:cTn id="35" dur="500"/>
                                        <p:tgtEl>
                                          <p:spTgt spid="2017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1770"/>
                                        </p:tgtEl>
                                        <p:attrNameLst>
                                          <p:attrName>style.visibility</p:attrName>
                                        </p:attrNameLst>
                                      </p:cBhvr>
                                      <p:to>
                                        <p:strVal val="visible"/>
                                      </p:to>
                                    </p:set>
                                    <p:animEffect transition="in" filter="wipe(left)">
                                      <p:cBhvr>
                                        <p:cTn id="40" dur="500"/>
                                        <p:tgtEl>
                                          <p:spTgt spid="20177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1771"/>
                                        </p:tgtEl>
                                        <p:attrNameLst>
                                          <p:attrName>style.visibility</p:attrName>
                                        </p:attrNameLst>
                                      </p:cBhvr>
                                      <p:to>
                                        <p:strVal val="visible"/>
                                      </p:to>
                                    </p:set>
                                    <p:animEffect transition="in" filter="wipe(left)">
                                      <p:cBhvr>
                                        <p:cTn id="45" dur="500"/>
                                        <p:tgtEl>
                                          <p:spTgt spid="201771"/>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01772"/>
                                        </p:tgtEl>
                                        <p:attrNameLst>
                                          <p:attrName>style.visibility</p:attrName>
                                        </p:attrNameLst>
                                      </p:cBhvr>
                                      <p:to>
                                        <p:strVal val="visible"/>
                                      </p:to>
                                    </p:set>
                                    <p:animEffect transition="in" filter="wipe(left)">
                                      <p:cBhvr>
                                        <p:cTn id="49" dur="500"/>
                                        <p:tgtEl>
                                          <p:spTgt spid="20177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1786"/>
                                        </p:tgtEl>
                                        <p:attrNameLst>
                                          <p:attrName>style.visibility</p:attrName>
                                        </p:attrNameLst>
                                      </p:cBhvr>
                                      <p:to>
                                        <p:strVal val="visible"/>
                                      </p:to>
                                    </p:set>
                                    <p:animEffect transition="in" filter="wipe(left)">
                                      <p:cBhvr>
                                        <p:cTn id="54" dur="500"/>
                                        <p:tgtEl>
                                          <p:spTgt spid="20178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1787"/>
                                        </p:tgtEl>
                                        <p:attrNameLst>
                                          <p:attrName>style.visibility</p:attrName>
                                        </p:attrNameLst>
                                      </p:cBhvr>
                                      <p:to>
                                        <p:strVal val="visible"/>
                                      </p:to>
                                    </p:set>
                                    <p:animEffect transition="in" filter="wipe(left)">
                                      <p:cBhvr>
                                        <p:cTn id="59" dur="500"/>
                                        <p:tgtEl>
                                          <p:spTgt spid="201787"/>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01788"/>
                                        </p:tgtEl>
                                        <p:attrNameLst>
                                          <p:attrName>style.visibility</p:attrName>
                                        </p:attrNameLst>
                                      </p:cBhvr>
                                      <p:to>
                                        <p:strVal val="visible"/>
                                      </p:to>
                                    </p:set>
                                    <p:animEffect transition="in" filter="wipe(left)">
                                      <p:cBhvr>
                                        <p:cTn id="63" dur="500"/>
                                        <p:tgtEl>
                                          <p:spTgt spid="20178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1797"/>
                                        </p:tgtEl>
                                        <p:attrNameLst>
                                          <p:attrName>style.visibility</p:attrName>
                                        </p:attrNameLst>
                                      </p:cBhvr>
                                      <p:to>
                                        <p:strVal val="visible"/>
                                      </p:to>
                                    </p:set>
                                    <p:animEffect transition="in" filter="wipe(left)">
                                      <p:cBhvr>
                                        <p:cTn id="68" dur="500"/>
                                        <p:tgtEl>
                                          <p:spTgt spid="20179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01798"/>
                                        </p:tgtEl>
                                        <p:attrNameLst>
                                          <p:attrName>style.visibility</p:attrName>
                                        </p:attrNameLst>
                                      </p:cBhvr>
                                      <p:to>
                                        <p:strVal val="visible"/>
                                      </p:to>
                                    </p:set>
                                    <p:animEffect transition="in" filter="wipe(left)">
                                      <p:cBhvr>
                                        <p:cTn id="73" dur="500"/>
                                        <p:tgtEl>
                                          <p:spTgt spid="201798"/>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201799"/>
                                        </p:tgtEl>
                                        <p:attrNameLst>
                                          <p:attrName>style.visibility</p:attrName>
                                        </p:attrNameLst>
                                      </p:cBhvr>
                                      <p:to>
                                        <p:strVal val="visible"/>
                                      </p:to>
                                    </p:set>
                                    <p:animEffect transition="in" filter="wipe(left)">
                                      <p:cBhvr>
                                        <p:cTn id="77" dur="500"/>
                                        <p:tgtEl>
                                          <p:spTgt spid="20179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01803"/>
                                        </p:tgtEl>
                                        <p:attrNameLst>
                                          <p:attrName>style.visibility</p:attrName>
                                        </p:attrNameLst>
                                      </p:cBhvr>
                                      <p:to>
                                        <p:strVal val="visible"/>
                                      </p:to>
                                    </p:set>
                                    <p:animEffect transition="in" filter="wipe(left)">
                                      <p:cBhvr>
                                        <p:cTn id="82" dur="500"/>
                                        <p:tgtEl>
                                          <p:spTgt spid="201803"/>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201804"/>
                                        </p:tgtEl>
                                        <p:attrNameLst>
                                          <p:attrName>style.visibility</p:attrName>
                                        </p:attrNameLst>
                                      </p:cBhvr>
                                      <p:to>
                                        <p:strVal val="visible"/>
                                      </p:to>
                                    </p:set>
                                    <p:animEffect transition="in" filter="wipe(left)">
                                      <p:cBhvr>
                                        <p:cTn id="86" dur="500"/>
                                        <p:tgtEl>
                                          <p:spTgt spid="20180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01808"/>
                                        </p:tgtEl>
                                        <p:attrNameLst>
                                          <p:attrName>style.visibility</p:attrName>
                                        </p:attrNameLst>
                                      </p:cBhvr>
                                      <p:to>
                                        <p:strVal val="visible"/>
                                      </p:to>
                                    </p:set>
                                    <p:animEffect transition="in" filter="wipe(left)">
                                      <p:cBhvr>
                                        <p:cTn id="91" dur="500"/>
                                        <p:tgtEl>
                                          <p:spTgt spid="20180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01809"/>
                                        </p:tgtEl>
                                        <p:attrNameLst>
                                          <p:attrName>style.visibility</p:attrName>
                                        </p:attrNameLst>
                                      </p:cBhvr>
                                      <p:to>
                                        <p:strVal val="visible"/>
                                      </p:to>
                                    </p:set>
                                    <p:animEffect transition="in" filter="wipe(left)">
                                      <p:cBhvr>
                                        <p:cTn id="96" dur="500"/>
                                        <p:tgtEl>
                                          <p:spTgt spid="201809"/>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201815"/>
                                        </p:tgtEl>
                                        <p:attrNameLst>
                                          <p:attrName>style.visibility</p:attrName>
                                        </p:attrNameLst>
                                      </p:cBhvr>
                                      <p:to>
                                        <p:strVal val="visible"/>
                                      </p:to>
                                    </p:set>
                                    <p:animEffect transition="in" filter="wipe(left)">
                                      <p:cBhvr>
                                        <p:cTn id="100" dur="500"/>
                                        <p:tgtEl>
                                          <p:spTgt spid="20181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01819"/>
                                        </p:tgtEl>
                                        <p:attrNameLst>
                                          <p:attrName>style.visibility</p:attrName>
                                        </p:attrNameLst>
                                      </p:cBhvr>
                                      <p:to>
                                        <p:strVal val="visible"/>
                                      </p:to>
                                    </p:set>
                                    <p:animEffect transition="in" filter="wipe(left)">
                                      <p:cBhvr>
                                        <p:cTn id="105" dur="500"/>
                                        <p:tgtEl>
                                          <p:spTgt spid="201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0" grpId="0" animBg="1"/>
      <p:bldP spid="201765" grpId="0" animBg="1"/>
      <p:bldP spid="201770" grpId="0"/>
      <p:bldP spid="201771" grpId="0" animBg="1"/>
      <p:bldP spid="201786" grpId="0"/>
      <p:bldP spid="201787" grpId="0" animBg="1"/>
      <p:bldP spid="201797" grpId="0"/>
      <p:bldP spid="201798" grpId="0" animBg="1"/>
      <p:bldP spid="201803" grpId="0" animBg="1"/>
      <p:bldP spid="201808" grpId="0"/>
      <p:bldP spid="201809" grpId="0" animBg="1"/>
      <p:bldP spid="2018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灯片编号占位符 5"/>
          <p:cNvSpPr>
            <a:spLocks noGrp="1"/>
          </p:cNvSpPr>
          <p:nvPr>
            <p:ph type="sldNum" sz="quarter" idx="15"/>
          </p:nvPr>
        </p:nvSpPr>
        <p:spPr/>
        <p:txBody>
          <a:bodyPr/>
          <a:lstStyle/>
          <a:p>
            <a:fld id="{9119A4BB-6F88-469B-B180-BB0A5C80731A}" type="slidenum">
              <a:rPr lang="en-US" altLang="zh-CN"/>
              <a:pPr/>
              <a:t>33</a:t>
            </a:fld>
            <a:endParaRPr lang="en-US" altLang="zh-CN"/>
          </a:p>
        </p:txBody>
      </p:sp>
      <p:sp>
        <p:nvSpPr>
          <p:cNvPr id="202757"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2758"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2759"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202760"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2761" name="Text Box 9"/>
          <p:cNvSpPr txBox="1">
            <a:spLocks noChangeArrowheads="1"/>
          </p:cNvSpPr>
          <p:nvPr/>
        </p:nvSpPr>
        <p:spPr bwMode="auto">
          <a:xfrm>
            <a:off x="971550" y="1557338"/>
            <a:ext cx="3671888" cy="519112"/>
          </a:xfrm>
          <a:prstGeom prst="rect">
            <a:avLst/>
          </a:prstGeom>
          <a:noFill/>
          <a:ln w="25400">
            <a:noFill/>
            <a:miter lim="800000"/>
            <a:headEnd/>
            <a:tailEnd/>
          </a:ln>
          <a:effectLst/>
        </p:spPr>
        <p:txBody>
          <a:bodyPr lIns="90000" tIns="46800" rIns="90000" bIns="46800">
            <a:spAutoFit/>
          </a:bodyPr>
          <a:lstStyle/>
          <a:p>
            <a:r>
              <a:rPr lang="zh-CN" altLang="zh-CN"/>
              <a:t>②</a:t>
            </a:r>
            <a:r>
              <a:rPr lang="zh-CN" altLang="en-US"/>
              <a:t>图的邻接表表示法</a:t>
            </a:r>
          </a:p>
        </p:txBody>
      </p:sp>
      <p:sp>
        <p:nvSpPr>
          <p:cNvPr id="202762" name="Text Box 10"/>
          <p:cNvSpPr txBox="1">
            <a:spLocks noChangeArrowheads="1"/>
          </p:cNvSpPr>
          <p:nvPr/>
        </p:nvSpPr>
        <p:spPr bwMode="auto">
          <a:xfrm>
            <a:off x="4067175" y="1576388"/>
            <a:ext cx="2684463" cy="519112"/>
          </a:xfrm>
          <a:prstGeom prst="rect">
            <a:avLst/>
          </a:prstGeom>
          <a:noFill/>
          <a:ln w="25400" algn="ctr">
            <a:noFill/>
            <a:miter lim="800000"/>
            <a:headEnd/>
            <a:tailEnd/>
          </a:ln>
          <a:effectLst/>
        </p:spPr>
        <p:txBody>
          <a:bodyPr wrap="none">
            <a:spAutoFit/>
          </a:bodyPr>
          <a:lstStyle/>
          <a:p>
            <a:r>
              <a:rPr lang="zh-CN" altLang="en-US"/>
              <a:t>（链式存储法）</a:t>
            </a:r>
          </a:p>
        </p:txBody>
      </p:sp>
      <p:grpSp>
        <p:nvGrpSpPr>
          <p:cNvPr id="202763" name="Group 11"/>
          <p:cNvGrpSpPr>
            <a:grpSpLocks/>
          </p:cNvGrpSpPr>
          <p:nvPr/>
        </p:nvGrpSpPr>
        <p:grpSpPr bwMode="auto">
          <a:xfrm>
            <a:off x="4787900" y="2492375"/>
            <a:ext cx="1008063" cy="2185988"/>
            <a:chOff x="3016" y="1570"/>
            <a:chExt cx="635" cy="1377"/>
          </a:xfrm>
        </p:grpSpPr>
        <p:sp>
          <p:nvSpPr>
            <p:cNvPr id="202764" name="Rectangle 12"/>
            <p:cNvSpPr>
              <a:spLocks noChangeArrowheads="1"/>
            </p:cNvSpPr>
            <p:nvPr/>
          </p:nvSpPr>
          <p:spPr bwMode="auto">
            <a:xfrm>
              <a:off x="3016" y="1570"/>
              <a:ext cx="635" cy="1361"/>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2765" name="Line 13"/>
            <p:cNvSpPr>
              <a:spLocks noChangeShapeType="1"/>
            </p:cNvSpPr>
            <p:nvPr/>
          </p:nvSpPr>
          <p:spPr bwMode="auto">
            <a:xfrm>
              <a:off x="3407" y="1570"/>
              <a:ext cx="17" cy="1361"/>
            </a:xfrm>
            <a:prstGeom prst="line">
              <a:avLst/>
            </a:prstGeom>
            <a:noFill/>
            <a:ln w="25400">
              <a:solidFill>
                <a:srgbClr val="FF0000"/>
              </a:solidFill>
              <a:round/>
              <a:headEnd/>
              <a:tailEnd/>
            </a:ln>
            <a:effectLst/>
          </p:spPr>
          <p:txBody>
            <a:bodyPr>
              <a:spAutoFit/>
            </a:bodyPr>
            <a:lstStyle/>
            <a:p>
              <a:endParaRPr lang="zh-CN" altLang="en-US"/>
            </a:p>
          </p:txBody>
        </p:sp>
        <p:sp>
          <p:nvSpPr>
            <p:cNvPr id="202766" name="Line 14"/>
            <p:cNvSpPr>
              <a:spLocks noChangeShapeType="1"/>
            </p:cNvSpPr>
            <p:nvPr/>
          </p:nvSpPr>
          <p:spPr bwMode="auto">
            <a:xfrm>
              <a:off x="3016" y="1842"/>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2767" name="Line 15"/>
            <p:cNvSpPr>
              <a:spLocks noChangeShapeType="1"/>
            </p:cNvSpPr>
            <p:nvPr/>
          </p:nvSpPr>
          <p:spPr bwMode="auto">
            <a:xfrm>
              <a:off x="3016" y="2115"/>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2768" name="Line 16"/>
            <p:cNvSpPr>
              <a:spLocks noChangeShapeType="1"/>
            </p:cNvSpPr>
            <p:nvPr/>
          </p:nvSpPr>
          <p:spPr bwMode="auto">
            <a:xfrm>
              <a:off x="3016" y="2387"/>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2769" name="Line 17"/>
            <p:cNvSpPr>
              <a:spLocks noChangeShapeType="1"/>
            </p:cNvSpPr>
            <p:nvPr/>
          </p:nvSpPr>
          <p:spPr bwMode="auto">
            <a:xfrm>
              <a:off x="3016" y="2659"/>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2770" name="Text Box 18"/>
            <p:cNvSpPr txBox="1">
              <a:spLocks noChangeArrowheads="1"/>
            </p:cNvSpPr>
            <p:nvPr/>
          </p:nvSpPr>
          <p:spPr bwMode="auto">
            <a:xfrm>
              <a:off x="3107" y="1582"/>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A</a:t>
              </a:r>
            </a:p>
          </p:txBody>
        </p:sp>
        <p:sp>
          <p:nvSpPr>
            <p:cNvPr id="202771" name="Text Box 19"/>
            <p:cNvSpPr txBox="1">
              <a:spLocks noChangeArrowheads="1"/>
            </p:cNvSpPr>
            <p:nvPr/>
          </p:nvSpPr>
          <p:spPr bwMode="auto">
            <a:xfrm>
              <a:off x="3107" y="1842"/>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B</a:t>
              </a:r>
            </a:p>
          </p:txBody>
        </p:sp>
        <p:sp>
          <p:nvSpPr>
            <p:cNvPr id="202772" name="Text Box 20"/>
            <p:cNvSpPr txBox="1">
              <a:spLocks noChangeArrowheads="1"/>
            </p:cNvSpPr>
            <p:nvPr/>
          </p:nvSpPr>
          <p:spPr bwMode="auto">
            <a:xfrm>
              <a:off x="3107" y="2099"/>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C</a:t>
              </a:r>
            </a:p>
          </p:txBody>
        </p:sp>
        <p:sp>
          <p:nvSpPr>
            <p:cNvPr id="202773" name="Text Box 21"/>
            <p:cNvSpPr txBox="1">
              <a:spLocks noChangeArrowheads="1"/>
            </p:cNvSpPr>
            <p:nvPr/>
          </p:nvSpPr>
          <p:spPr bwMode="auto">
            <a:xfrm>
              <a:off x="3107" y="2387"/>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D</a:t>
              </a:r>
            </a:p>
          </p:txBody>
        </p:sp>
        <p:sp>
          <p:nvSpPr>
            <p:cNvPr id="202774" name="Text Box 22"/>
            <p:cNvSpPr txBox="1">
              <a:spLocks noChangeArrowheads="1"/>
            </p:cNvSpPr>
            <p:nvPr/>
          </p:nvSpPr>
          <p:spPr bwMode="auto">
            <a:xfrm>
              <a:off x="3107" y="2659"/>
              <a:ext cx="244"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E</a:t>
              </a:r>
            </a:p>
          </p:txBody>
        </p:sp>
      </p:grpSp>
      <p:grpSp>
        <p:nvGrpSpPr>
          <p:cNvPr id="202775" name="Group 23"/>
          <p:cNvGrpSpPr>
            <a:grpSpLocks/>
          </p:cNvGrpSpPr>
          <p:nvPr/>
        </p:nvGrpSpPr>
        <p:grpSpPr bwMode="auto">
          <a:xfrm>
            <a:off x="4427538" y="2492375"/>
            <a:ext cx="354012" cy="2166938"/>
            <a:chOff x="2789" y="1570"/>
            <a:chExt cx="223" cy="1365"/>
          </a:xfrm>
        </p:grpSpPr>
        <p:sp>
          <p:nvSpPr>
            <p:cNvPr id="202776" name="Text Box 24"/>
            <p:cNvSpPr txBox="1">
              <a:spLocks noChangeArrowheads="1"/>
            </p:cNvSpPr>
            <p:nvPr/>
          </p:nvSpPr>
          <p:spPr bwMode="auto">
            <a:xfrm>
              <a:off x="2789" y="1570"/>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sp>
          <p:nvSpPr>
            <p:cNvPr id="202777" name="Text Box 25"/>
            <p:cNvSpPr txBox="1">
              <a:spLocks noChangeArrowheads="1"/>
            </p:cNvSpPr>
            <p:nvPr/>
          </p:nvSpPr>
          <p:spPr bwMode="auto">
            <a:xfrm>
              <a:off x="2789" y="1830"/>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sp>
          <p:nvSpPr>
            <p:cNvPr id="202778" name="Text Box 26"/>
            <p:cNvSpPr txBox="1">
              <a:spLocks noChangeArrowheads="1"/>
            </p:cNvSpPr>
            <p:nvPr/>
          </p:nvSpPr>
          <p:spPr bwMode="auto">
            <a:xfrm>
              <a:off x="2789" y="2087"/>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sp>
          <p:nvSpPr>
            <p:cNvPr id="202779" name="Text Box 27"/>
            <p:cNvSpPr txBox="1">
              <a:spLocks noChangeArrowheads="1"/>
            </p:cNvSpPr>
            <p:nvPr/>
          </p:nvSpPr>
          <p:spPr bwMode="auto">
            <a:xfrm>
              <a:off x="2789" y="2375"/>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sp>
          <p:nvSpPr>
            <p:cNvPr id="202780" name="Text Box 28"/>
            <p:cNvSpPr txBox="1">
              <a:spLocks noChangeArrowheads="1"/>
            </p:cNvSpPr>
            <p:nvPr/>
          </p:nvSpPr>
          <p:spPr bwMode="auto">
            <a:xfrm>
              <a:off x="2789" y="2647"/>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grpSp>
      <p:grpSp>
        <p:nvGrpSpPr>
          <p:cNvPr id="202912" name="Group 160"/>
          <p:cNvGrpSpPr>
            <a:grpSpLocks/>
          </p:cNvGrpSpPr>
          <p:nvPr/>
        </p:nvGrpSpPr>
        <p:grpSpPr bwMode="auto">
          <a:xfrm>
            <a:off x="1474788" y="2492375"/>
            <a:ext cx="2089150" cy="2700338"/>
            <a:chOff x="929" y="1570"/>
            <a:chExt cx="1316" cy="1701"/>
          </a:xfrm>
        </p:grpSpPr>
        <p:grpSp>
          <p:nvGrpSpPr>
            <p:cNvPr id="202836" name="Group 84"/>
            <p:cNvGrpSpPr>
              <a:grpSpLocks/>
            </p:cNvGrpSpPr>
            <p:nvPr/>
          </p:nvGrpSpPr>
          <p:grpSpPr bwMode="auto">
            <a:xfrm>
              <a:off x="929" y="1887"/>
              <a:ext cx="1316" cy="1384"/>
              <a:chOff x="1020" y="2115"/>
              <a:chExt cx="1316" cy="1384"/>
            </a:xfrm>
          </p:grpSpPr>
          <p:grpSp>
            <p:nvGrpSpPr>
              <p:cNvPr id="202837" name="Group 85"/>
              <p:cNvGrpSpPr>
                <a:grpSpLocks/>
              </p:cNvGrpSpPr>
              <p:nvPr/>
            </p:nvGrpSpPr>
            <p:grpSpPr bwMode="auto">
              <a:xfrm>
                <a:off x="1020" y="2115"/>
                <a:ext cx="1316" cy="1301"/>
                <a:chOff x="657" y="2069"/>
                <a:chExt cx="1316" cy="1301"/>
              </a:xfrm>
            </p:grpSpPr>
            <p:sp>
              <p:nvSpPr>
                <p:cNvPr id="202838" name="Line 86"/>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2839" name="Line 87"/>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2840" name="Line 88"/>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2841" name="Line 89"/>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2842" name="Line 90"/>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2843" name="Line 91"/>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2844" name="Line 92"/>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2845" name="Oval 93"/>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A</a:t>
                  </a:r>
                </a:p>
              </p:txBody>
            </p:sp>
            <p:sp>
              <p:nvSpPr>
                <p:cNvPr id="202846" name="Oval 94"/>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B</a:t>
                  </a:r>
                </a:p>
              </p:txBody>
            </p:sp>
            <p:sp>
              <p:nvSpPr>
                <p:cNvPr id="202847" name="Oval 95"/>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C</a:t>
                  </a:r>
                </a:p>
              </p:txBody>
            </p:sp>
            <p:sp>
              <p:nvSpPr>
                <p:cNvPr id="202848" name="Oval 96"/>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D</a:t>
                  </a:r>
                </a:p>
              </p:txBody>
            </p:sp>
            <p:sp>
              <p:nvSpPr>
                <p:cNvPr id="202849" name="Oval 97"/>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E</a:t>
                  </a:r>
                </a:p>
              </p:txBody>
            </p:sp>
          </p:grpSp>
          <p:sp>
            <p:nvSpPr>
              <p:cNvPr id="202850" name="Text Box 98"/>
              <p:cNvSpPr txBox="1">
                <a:spLocks noChangeArrowheads="1"/>
              </p:cNvSpPr>
              <p:nvPr/>
            </p:nvSpPr>
            <p:spPr bwMode="auto">
              <a:xfrm>
                <a:off x="1156" y="2235"/>
                <a:ext cx="294" cy="250"/>
              </a:xfrm>
              <a:prstGeom prst="rect">
                <a:avLst/>
              </a:prstGeom>
              <a:noFill/>
              <a:ln w="25400" algn="ctr">
                <a:noFill/>
                <a:miter lim="800000"/>
                <a:headEnd/>
                <a:tailEnd/>
              </a:ln>
              <a:effectLst/>
            </p:spPr>
            <p:txBody>
              <a:bodyPr wrap="none">
                <a:spAutoFit/>
              </a:bodyPr>
              <a:lstStyle/>
              <a:p>
                <a:r>
                  <a:rPr lang="en-US" altLang="zh-CN" sz="2000">
                    <a:solidFill>
                      <a:srgbClr val="000066"/>
                    </a:solidFill>
                  </a:rPr>
                  <a:t>15</a:t>
                </a:r>
              </a:p>
            </p:txBody>
          </p:sp>
          <p:sp>
            <p:nvSpPr>
              <p:cNvPr id="202851" name="Text Box 99"/>
              <p:cNvSpPr txBox="1">
                <a:spLocks noChangeArrowheads="1"/>
              </p:cNvSpPr>
              <p:nvPr/>
            </p:nvSpPr>
            <p:spPr bwMode="auto">
              <a:xfrm>
                <a:off x="1973" y="2281"/>
                <a:ext cx="205" cy="250"/>
              </a:xfrm>
              <a:prstGeom prst="rect">
                <a:avLst/>
              </a:prstGeom>
              <a:noFill/>
              <a:ln w="25400" algn="ctr">
                <a:noFill/>
                <a:miter lim="800000"/>
                <a:headEnd/>
                <a:tailEnd/>
              </a:ln>
              <a:effectLst/>
            </p:spPr>
            <p:txBody>
              <a:bodyPr wrap="none">
                <a:spAutoFit/>
              </a:bodyPr>
              <a:lstStyle/>
              <a:p>
                <a:r>
                  <a:rPr lang="en-US" altLang="zh-CN" sz="2000">
                    <a:solidFill>
                      <a:srgbClr val="000066"/>
                    </a:solidFill>
                  </a:rPr>
                  <a:t>9</a:t>
                </a:r>
              </a:p>
            </p:txBody>
          </p:sp>
          <p:sp>
            <p:nvSpPr>
              <p:cNvPr id="202852" name="Text Box 100"/>
              <p:cNvSpPr txBox="1">
                <a:spLocks noChangeArrowheads="1"/>
              </p:cNvSpPr>
              <p:nvPr/>
            </p:nvSpPr>
            <p:spPr bwMode="auto">
              <a:xfrm>
                <a:off x="1565" y="2478"/>
                <a:ext cx="294" cy="250"/>
              </a:xfrm>
              <a:prstGeom prst="rect">
                <a:avLst/>
              </a:prstGeom>
              <a:noFill/>
              <a:ln w="25400" algn="ctr">
                <a:noFill/>
                <a:miter lim="800000"/>
                <a:headEnd/>
                <a:tailEnd/>
              </a:ln>
              <a:effectLst/>
            </p:spPr>
            <p:txBody>
              <a:bodyPr wrap="none">
                <a:spAutoFit/>
              </a:bodyPr>
              <a:lstStyle/>
              <a:p>
                <a:r>
                  <a:rPr lang="en-US" altLang="zh-CN" sz="2000">
                    <a:solidFill>
                      <a:srgbClr val="000066"/>
                    </a:solidFill>
                  </a:rPr>
                  <a:t>11</a:t>
                </a:r>
              </a:p>
            </p:txBody>
          </p:sp>
          <p:sp>
            <p:nvSpPr>
              <p:cNvPr id="202853" name="Text Box 101"/>
              <p:cNvSpPr txBox="1">
                <a:spLocks noChangeArrowheads="1"/>
              </p:cNvSpPr>
              <p:nvPr/>
            </p:nvSpPr>
            <p:spPr bwMode="auto">
              <a:xfrm>
                <a:off x="1429" y="2780"/>
                <a:ext cx="205" cy="250"/>
              </a:xfrm>
              <a:prstGeom prst="rect">
                <a:avLst/>
              </a:prstGeom>
              <a:noFill/>
              <a:ln w="25400" algn="ctr">
                <a:noFill/>
                <a:miter lim="800000"/>
                <a:headEnd/>
                <a:tailEnd/>
              </a:ln>
              <a:effectLst/>
            </p:spPr>
            <p:txBody>
              <a:bodyPr wrap="none">
                <a:spAutoFit/>
              </a:bodyPr>
              <a:lstStyle/>
              <a:p>
                <a:r>
                  <a:rPr lang="en-US" altLang="zh-CN" sz="2000">
                    <a:solidFill>
                      <a:srgbClr val="000066"/>
                    </a:solidFill>
                  </a:rPr>
                  <a:t>7</a:t>
                </a:r>
              </a:p>
            </p:txBody>
          </p:sp>
          <p:sp>
            <p:nvSpPr>
              <p:cNvPr id="202854" name="Text Box 102"/>
              <p:cNvSpPr txBox="1">
                <a:spLocks noChangeArrowheads="1"/>
              </p:cNvSpPr>
              <p:nvPr/>
            </p:nvSpPr>
            <p:spPr bwMode="auto">
              <a:xfrm>
                <a:off x="1020" y="2931"/>
                <a:ext cx="205" cy="250"/>
              </a:xfrm>
              <a:prstGeom prst="rect">
                <a:avLst/>
              </a:prstGeom>
              <a:noFill/>
              <a:ln w="25400" algn="ctr">
                <a:noFill/>
                <a:miter lim="800000"/>
                <a:headEnd/>
                <a:tailEnd/>
              </a:ln>
              <a:effectLst/>
            </p:spPr>
            <p:txBody>
              <a:bodyPr wrap="none">
                <a:spAutoFit/>
              </a:bodyPr>
              <a:lstStyle/>
              <a:p>
                <a:r>
                  <a:rPr lang="en-US" altLang="zh-CN" sz="2000">
                    <a:solidFill>
                      <a:srgbClr val="000066"/>
                    </a:solidFill>
                  </a:rPr>
                  <a:t>3</a:t>
                </a:r>
              </a:p>
            </p:txBody>
          </p:sp>
          <p:sp>
            <p:nvSpPr>
              <p:cNvPr id="202855" name="Text Box 103"/>
              <p:cNvSpPr txBox="1">
                <a:spLocks noChangeArrowheads="1"/>
              </p:cNvSpPr>
              <p:nvPr/>
            </p:nvSpPr>
            <p:spPr bwMode="auto">
              <a:xfrm>
                <a:off x="1565" y="3249"/>
                <a:ext cx="205" cy="250"/>
              </a:xfrm>
              <a:prstGeom prst="rect">
                <a:avLst/>
              </a:prstGeom>
              <a:noFill/>
              <a:ln w="25400" algn="ctr">
                <a:noFill/>
                <a:miter lim="800000"/>
                <a:headEnd/>
                <a:tailEnd/>
              </a:ln>
              <a:effectLst/>
            </p:spPr>
            <p:txBody>
              <a:bodyPr wrap="none">
                <a:spAutoFit/>
              </a:bodyPr>
              <a:lstStyle/>
              <a:p>
                <a:r>
                  <a:rPr lang="en-US" altLang="zh-CN" sz="2000">
                    <a:solidFill>
                      <a:srgbClr val="000066"/>
                    </a:solidFill>
                  </a:rPr>
                  <a:t>2</a:t>
                </a:r>
              </a:p>
            </p:txBody>
          </p:sp>
          <p:sp>
            <p:nvSpPr>
              <p:cNvPr id="202856" name="Text Box 104"/>
              <p:cNvSpPr txBox="1">
                <a:spLocks noChangeArrowheads="1"/>
              </p:cNvSpPr>
              <p:nvPr/>
            </p:nvSpPr>
            <p:spPr bwMode="auto">
              <a:xfrm>
                <a:off x="1655" y="2795"/>
                <a:ext cx="276" cy="231"/>
              </a:xfrm>
              <a:prstGeom prst="rect">
                <a:avLst/>
              </a:prstGeom>
              <a:noFill/>
              <a:ln w="25400" algn="ctr">
                <a:noFill/>
                <a:miter lim="800000"/>
                <a:headEnd/>
                <a:tailEnd/>
              </a:ln>
              <a:effectLst/>
            </p:spPr>
            <p:txBody>
              <a:bodyPr wrap="none">
                <a:spAutoFit/>
              </a:bodyPr>
              <a:lstStyle/>
              <a:p>
                <a:r>
                  <a:rPr lang="en-US" altLang="zh-CN" sz="1800">
                    <a:solidFill>
                      <a:srgbClr val="000066"/>
                    </a:solidFill>
                  </a:rPr>
                  <a:t>21</a:t>
                </a:r>
              </a:p>
            </p:txBody>
          </p:sp>
        </p:grpSp>
        <p:sp>
          <p:nvSpPr>
            <p:cNvPr id="202857" name="Text Box 105"/>
            <p:cNvSpPr txBox="1">
              <a:spLocks noChangeArrowheads="1"/>
            </p:cNvSpPr>
            <p:nvPr/>
          </p:nvSpPr>
          <p:spPr bwMode="auto">
            <a:xfrm>
              <a:off x="1247" y="1570"/>
              <a:ext cx="695" cy="288"/>
            </a:xfrm>
            <a:prstGeom prst="rect">
              <a:avLst/>
            </a:prstGeom>
            <a:noFill/>
            <a:ln w="25400" algn="ctr">
              <a:noFill/>
              <a:miter lim="800000"/>
              <a:headEnd/>
              <a:tailEnd/>
            </a:ln>
            <a:effectLst/>
          </p:spPr>
          <p:txBody>
            <a:bodyPr wrap="none">
              <a:spAutoFit/>
            </a:bodyPr>
            <a:lstStyle/>
            <a:p>
              <a:r>
                <a:rPr lang="zh-CN" altLang="en-US" sz="2400">
                  <a:solidFill>
                    <a:srgbClr val="000066"/>
                  </a:solidFill>
                </a:rPr>
                <a:t>有向网</a:t>
              </a:r>
            </a:p>
          </p:txBody>
        </p:sp>
      </p:grpSp>
      <p:grpSp>
        <p:nvGrpSpPr>
          <p:cNvPr id="202863" name="Group 111"/>
          <p:cNvGrpSpPr>
            <a:grpSpLocks/>
          </p:cNvGrpSpPr>
          <p:nvPr/>
        </p:nvGrpSpPr>
        <p:grpSpPr bwMode="auto">
          <a:xfrm>
            <a:off x="6011863" y="2492375"/>
            <a:ext cx="1079500" cy="457200"/>
            <a:chOff x="4105" y="1554"/>
            <a:chExt cx="680" cy="288"/>
          </a:xfrm>
        </p:grpSpPr>
        <p:sp>
          <p:nvSpPr>
            <p:cNvPr id="202858" name="Rectangle 106"/>
            <p:cNvSpPr>
              <a:spLocks noChangeArrowheads="1"/>
            </p:cNvSpPr>
            <p:nvPr/>
          </p:nvSpPr>
          <p:spPr bwMode="auto">
            <a:xfrm>
              <a:off x="4105" y="1570"/>
              <a:ext cx="680" cy="227"/>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2859" name="Line 107"/>
            <p:cNvSpPr>
              <a:spLocks noChangeShapeType="1"/>
            </p:cNvSpPr>
            <p:nvPr/>
          </p:nvSpPr>
          <p:spPr bwMode="auto">
            <a:xfrm>
              <a:off x="4332"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60" name="Line 108"/>
            <p:cNvSpPr>
              <a:spLocks noChangeShapeType="1"/>
            </p:cNvSpPr>
            <p:nvPr/>
          </p:nvSpPr>
          <p:spPr bwMode="auto">
            <a:xfrm>
              <a:off x="4649"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61" name="Text Box 109"/>
            <p:cNvSpPr txBox="1">
              <a:spLocks noChangeArrowheads="1"/>
            </p:cNvSpPr>
            <p:nvPr/>
          </p:nvSpPr>
          <p:spPr bwMode="auto">
            <a:xfrm>
              <a:off x="4109"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sp>
          <p:nvSpPr>
            <p:cNvPr id="202862" name="Text Box 110"/>
            <p:cNvSpPr txBox="1">
              <a:spLocks noChangeArrowheads="1"/>
            </p:cNvSpPr>
            <p:nvPr/>
          </p:nvSpPr>
          <p:spPr bwMode="auto">
            <a:xfrm>
              <a:off x="4319" y="1554"/>
              <a:ext cx="330"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15</a:t>
              </a:r>
            </a:p>
          </p:txBody>
        </p:sp>
      </p:grpSp>
      <p:sp>
        <p:nvSpPr>
          <p:cNvPr id="202864" name="Line 112"/>
          <p:cNvSpPr>
            <a:spLocks noChangeShapeType="1"/>
          </p:cNvSpPr>
          <p:nvPr/>
        </p:nvSpPr>
        <p:spPr bwMode="auto">
          <a:xfrm>
            <a:off x="5651500" y="2708275"/>
            <a:ext cx="360363"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
        <p:nvSpPr>
          <p:cNvPr id="202865" name="Line 113"/>
          <p:cNvSpPr>
            <a:spLocks noChangeShapeType="1"/>
          </p:cNvSpPr>
          <p:nvPr/>
        </p:nvSpPr>
        <p:spPr bwMode="auto">
          <a:xfrm>
            <a:off x="6948488" y="2708275"/>
            <a:ext cx="287337"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2866" name="Group 114"/>
          <p:cNvGrpSpPr>
            <a:grpSpLocks/>
          </p:cNvGrpSpPr>
          <p:nvPr/>
        </p:nvGrpSpPr>
        <p:grpSpPr bwMode="auto">
          <a:xfrm>
            <a:off x="7235825" y="2492375"/>
            <a:ext cx="1079500" cy="457200"/>
            <a:chOff x="4105" y="1554"/>
            <a:chExt cx="680" cy="288"/>
          </a:xfrm>
        </p:grpSpPr>
        <p:sp>
          <p:nvSpPr>
            <p:cNvPr id="202867" name="Rectangle 115"/>
            <p:cNvSpPr>
              <a:spLocks noChangeArrowheads="1"/>
            </p:cNvSpPr>
            <p:nvPr/>
          </p:nvSpPr>
          <p:spPr bwMode="auto">
            <a:xfrm>
              <a:off x="4105" y="1570"/>
              <a:ext cx="680" cy="227"/>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2868" name="Line 116"/>
            <p:cNvSpPr>
              <a:spLocks noChangeShapeType="1"/>
            </p:cNvSpPr>
            <p:nvPr/>
          </p:nvSpPr>
          <p:spPr bwMode="auto">
            <a:xfrm>
              <a:off x="4332"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69" name="Line 117"/>
            <p:cNvSpPr>
              <a:spLocks noChangeShapeType="1"/>
            </p:cNvSpPr>
            <p:nvPr/>
          </p:nvSpPr>
          <p:spPr bwMode="auto">
            <a:xfrm>
              <a:off x="4649"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70" name="Text Box 118"/>
            <p:cNvSpPr txBox="1">
              <a:spLocks noChangeArrowheads="1"/>
            </p:cNvSpPr>
            <p:nvPr/>
          </p:nvSpPr>
          <p:spPr bwMode="auto">
            <a:xfrm>
              <a:off x="4109"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sp>
          <p:nvSpPr>
            <p:cNvPr id="202871" name="Text Box 119"/>
            <p:cNvSpPr txBox="1">
              <a:spLocks noChangeArrowheads="1"/>
            </p:cNvSpPr>
            <p:nvPr/>
          </p:nvSpPr>
          <p:spPr bwMode="auto">
            <a:xfrm>
              <a:off x="4319" y="1554"/>
              <a:ext cx="276"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 9</a:t>
              </a:r>
            </a:p>
          </p:txBody>
        </p:sp>
      </p:grpSp>
      <p:sp>
        <p:nvSpPr>
          <p:cNvPr id="202872" name="Text Box 120"/>
          <p:cNvSpPr txBox="1">
            <a:spLocks noChangeArrowheads="1"/>
          </p:cNvSpPr>
          <p:nvPr/>
        </p:nvSpPr>
        <p:spPr bwMode="auto">
          <a:xfrm>
            <a:off x="7956550" y="2466975"/>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2873" name="Line 121"/>
          <p:cNvSpPr>
            <a:spLocks noChangeShapeType="1"/>
          </p:cNvSpPr>
          <p:nvPr/>
        </p:nvSpPr>
        <p:spPr bwMode="auto">
          <a:xfrm>
            <a:off x="5651500" y="3141663"/>
            <a:ext cx="360363"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2874" name="Group 122"/>
          <p:cNvGrpSpPr>
            <a:grpSpLocks/>
          </p:cNvGrpSpPr>
          <p:nvPr/>
        </p:nvGrpSpPr>
        <p:grpSpPr bwMode="auto">
          <a:xfrm>
            <a:off x="6011863" y="2924175"/>
            <a:ext cx="1079500" cy="457200"/>
            <a:chOff x="4105" y="1554"/>
            <a:chExt cx="680" cy="288"/>
          </a:xfrm>
        </p:grpSpPr>
        <p:sp>
          <p:nvSpPr>
            <p:cNvPr id="202875" name="Rectangle 123"/>
            <p:cNvSpPr>
              <a:spLocks noChangeArrowheads="1"/>
            </p:cNvSpPr>
            <p:nvPr/>
          </p:nvSpPr>
          <p:spPr bwMode="auto">
            <a:xfrm>
              <a:off x="4105" y="1570"/>
              <a:ext cx="680" cy="227"/>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2876" name="Line 124"/>
            <p:cNvSpPr>
              <a:spLocks noChangeShapeType="1"/>
            </p:cNvSpPr>
            <p:nvPr/>
          </p:nvSpPr>
          <p:spPr bwMode="auto">
            <a:xfrm>
              <a:off x="4332"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77" name="Line 125"/>
            <p:cNvSpPr>
              <a:spLocks noChangeShapeType="1"/>
            </p:cNvSpPr>
            <p:nvPr/>
          </p:nvSpPr>
          <p:spPr bwMode="auto">
            <a:xfrm>
              <a:off x="4649"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78" name="Text Box 126"/>
            <p:cNvSpPr txBox="1">
              <a:spLocks noChangeArrowheads="1"/>
            </p:cNvSpPr>
            <p:nvPr/>
          </p:nvSpPr>
          <p:spPr bwMode="auto">
            <a:xfrm>
              <a:off x="4109"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sp>
          <p:nvSpPr>
            <p:cNvPr id="202879" name="Text Box 127"/>
            <p:cNvSpPr txBox="1">
              <a:spLocks noChangeArrowheads="1"/>
            </p:cNvSpPr>
            <p:nvPr/>
          </p:nvSpPr>
          <p:spPr bwMode="auto">
            <a:xfrm>
              <a:off x="4319" y="1554"/>
              <a:ext cx="276"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 3</a:t>
              </a:r>
            </a:p>
          </p:txBody>
        </p:sp>
      </p:grpSp>
      <p:sp>
        <p:nvSpPr>
          <p:cNvPr id="202880" name="Text Box 128"/>
          <p:cNvSpPr txBox="1">
            <a:spLocks noChangeArrowheads="1"/>
          </p:cNvSpPr>
          <p:nvPr/>
        </p:nvSpPr>
        <p:spPr bwMode="auto">
          <a:xfrm>
            <a:off x="6745288" y="290036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2881" name="Line 129"/>
          <p:cNvSpPr>
            <a:spLocks noChangeShapeType="1"/>
          </p:cNvSpPr>
          <p:nvPr/>
        </p:nvSpPr>
        <p:spPr bwMode="auto">
          <a:xfrm>
            <a:off x="5651500" y="3573463"/>
            <a:ext cx="360363"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2882" name="Group 130"/>
          <p:cNvGrpSpPr>
            <a:grpSpLocks/>
          </p:cNvGrpSpPr>
          <p:nvPr/>
        </p:nvGrpSpPr>
        <p:grpSpPr bwMode="auto">
          <a:xfrm>
            <a:off x="6011863" y="3357563"/>
            <a:ext cx="1079500" cy="457200"/>
            <a:chOff x="4105" y="1554"/>
            <a:chExt cx="680" cy="288"/>
          </a:xfrm>
        </p:grpSpPr>
        <p:sp>
          <p:nvSpPr>
            <p:cNvPr id="202883" name="Rectangle 131"/>
            <p:cNvSpPr>
              <a:spLocks noChangeArrowheads="1"/>
            </p:cNvSpPr>
            <p:nvPr/>
          </p:nvSpPr>
          <p:spPr bwMode="auto">
            <a:xfrm>
              <a:off x="4105" y="1570"/>
              <a:ext cx="680" cy="227"/>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2884" name="Line 132"/>
            <p:cNvSpPr>
              <a:spLocks noChangeShapeType="1"/>
            </p:cNvSpPr>
            <p:nvPr/>
          </p:nvSpPr>
          <p:spPr bwMode="auto">
            <a:xfrm>
              <a:off x="4332"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85" name="Line 133"/>
            <p:cNvSpPr>
              <a:spLocks noChangeShapeType="1"/>
            </p:cNvSpPr>
            <p:nvPr/>
          </p:nvSpPr>
          <p:spPr bwMode="auto">
            <a:xfrm>
              <a:off x="4649"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86" name="Text Box 134"/>
            <p:cNvSpPr txBox="1">
              <a:spLocks noChangeArrowheads="1"/>
            </p:cNvSpPr>
            <p:nvPr/>
          </p:nvSpPr>
          <p:spPr bwMode="auto">
            <a:xfrm>
              <a:off x="4109"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sp>
          <p:nvSpPr>
            <p:cNvPr id="202887" name="Text Box 135"/>
            <p:cNvSpPr txBox="1">
              <a:spLocks noChangeArrowheads="1"/>
            </p:cNvSpPr>
            <p:nvPr/>
          </p:nvSpPr>
          <p:spPr bwMode="auto">
            <a:xfrm>
              <a:off x="4319" y="1554"/>
              <a:ext cx="276"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 2</a:t>
              </a:r>
            </a:p>
          </p:txBody>
        </p:sp>
      </p:grpSp>
      <p:sp>
        <p:nvSpPr>
          <p:cNvPr id="202888" name="Text Box 136"/>
          <p:cNvSpPr txBox="1">
            <a:spLocks noChangeArrowheads="1"/>
          </p:cNvSpPr>
          <p:nvPr/>
        </p:nvSpPr>
        <p:spPr bwMode="auto">
          <a:xfrm>
            <a:off x="6745288" y="333216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2889" name="Line 137"/>
          <p:cNvSpPr>
            <a:spLocks noChangeShapeType="1"/>
          </p:cNvSpPr>
          <p:nvPr/>
        </p:nvSpPr>
        <p:spPr bwMode="auto">
          <a:xfrm>
            <a:off x="5651500" y="4005263"/>
            <a:ext cx="360363"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2890" name="Group 138"/>
          <p:cNvGrpSpPr>
            <a:grpSpLocks/>
          </p:cNvGrpSpPr>
          <p:nvPr/>
        </p:nvGrpSpPr>
        <p:grpSpPr bwMode="auto">
          <a:xfrm>
            <a:off x="6011863" y="3789363"/>
            <a:ext cx="1079500" cy="457200"/>
            <a:chOff x="4105" y="1554"/>
            <a:chExt cx="680" cy="288"/>
          </a:xfrm>
        </p:grpSpPr>
        <p:sp>
          <p:nvSpPr>
            <p:cNvPr id="202891" name="Rectangle 139"/>
            <p:cNvSpPr>
              <a:spLocks noChangeArrowheads="1"/>
            </p:cNvSpPr>
            <p:nvPr/>
          </p:nvSpPr>
          <p:spPr bwMode="auto">
            <a:xfrm>
              <a:off x="4105" y="1570"/>
              <a:ext cx="680" cy="227"/>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2892" name="Line 140"/>
            <p:cNvSpPr>
              <a:spLocks noChangeShapeType="1"/>
            </p:cNvSpPr>
            <p:nvPr/>
          </p:nvSpPr>
          <p:spPr bwMode="auto">
            <a:xfrm>
              <a:off x="4332"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93" name="Line 141"/>
            <p:cNvSpPr>
              <a:spLocks noChangeShapeType="1"/>
            </p:cNvSpPr>
            <p:nvPr/>
          </p:nvSpPr>
          <p:spPr bwMode="auto">
            <a:xfrm>
              <a:off x="4649"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894" name="Text Box 142"/>
            <p:cNvSpPr txBox="1">
              <a:spLocks noChangeArrowheads="1"/>
            </p:cNvSpPr>
            <p:nvPr/>
          </p:nvSpPr>
          <p:spPr bwMode="auto">
            <a:xfrm>
              <a:off x="4109"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sp>
          <p:nvSpPr>
            <p:cNvPr id="202895" name="Text Box 143"/>
            <p:cNvSpPr txBox="1">
              <a:spLocks noChangeArrowheads="1"/>
            </p:cNvSpPr>
            <p:nvPr/>
          </p:nvSpPr>
          <p:spPr bwMode="auto">
            <a:xfrm>
              <a:off x="4319" y="1554"/>
              <a:ext cx="330"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11</a:t>
              </a:r>
            </a:p>
          </p:txBody>
        </p:sp>
      </p:grpSp>
      <p:sp>
        <p:nvSpPr>
          <p:cNvPr id="202896" name="Line 144"/>
          <p:cNvSpPr>
            <a:spLocks noChangeShapeType="1"/>
          </p:cNvSpPr>
          <p:nvPr/>
        </p:nvSpPr>
        <p:spPr bwMode="auto">
          <a:xfrm>
            <a:off x="6948488" y="4005263"/>
            <a:ext cx="287337"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2897" name="Group 145"/>
          <p:cNvGrpSpPr>
            <a:grpSpLocks/>
          </p:cNvGrpSpPr>
          <p:nvPr/>
        </p:nvGrpSpPr>
        <p:grpSpPr bwMode="auto">
          <a:xfrm>
            <a:off x="7235825" y="3789363"/>
            <a:ext cx="1079500" cy="457200"/>
            <a:chOff x="4105" y="1554"/>
            <a:chExt cx="680" cy="288"/>
          </a:xfrm>
        </p:grpSpPr>
        <p:sp>
          <p:nvSpPr>
            <p:cNvPr id="202898" name="Rectangle 146"/>
            <p:cNvSpPr>
              <a:spLocks noChangeArrowheads="1"/>
            </p:cNvSpPr>
            <p:nvPr/>
          </p:nvSpPr>
          <p:spPr bwMode="auto">
            <a:xfrm>
              <a:off x="4105" y="1570"/>
              <a:ext cx="680" cy="227"/>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2899" name="Line 147"/>
            <p:cNvSpPr>
              <a:spLocks noChangeShapeType="1"/>
            </p:cNvSpPr>
            <p:nvPr/>
          </p:nvSpPr>
          <p:spPr bwMode="auto">
            <a:xfrm>
              <a:off x="4332"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900" name="Line 148"/>
            <p:cNvSpPr>
              <a:spLocks noChangeShapeType="1"/>
            </p:cNvSpPr>
            <p:nvPr/>
          </p:nvSpPr>
          <p:spPr bwMode="auto">
            <a:xfrm>
              <a:off x="4649"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901" name="Text Box 149"/>
            <p:cNvSpPr txBox="1">
              <a:spLocks noChangeArrowheads="1"/>
            </p:cNvSpPr>
            <p:nvPr/>
          </p:nvSpPr>
          <p:spPr bwMode="auto">
            <a:xfrm>
              <a:off x="4109"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sp>
          <p:nvSpPr>
            <p:cNvPr id="202902" name="Text Box 150"/>
            <p:cNvSpPr txBox="1">
              <a:spLocks noChangeArrowheads="1"/>
            </p:cNvSpPr>
            <p:nvPr/>
          </p:nvSpPr>
          <p:spPr bwMode="auto">
            <a:xfrm>
              <a:off x="4319" y="1554"/>
              <a:ext cx="276"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 7</a:t>
              </a:r>
            </a:p>
          </p:txBody>
        </p:sp>
      </p:grpSp>
      <p:sp>
        <p:nvSpPr>
          <p:cNvPr id="202903" name="Text Box 151"/>
          <p:cNvSpPr txBox="1">
            <a:spLocks noChangeArrowheads="1"/>
          </p:cNvSpPr>
          <p:nvPr/>
        </p:nvSpPr>
        <p:spPr bwMode="auto">
          <a:xfrm>
            <a:off x="7956550" y="376396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2904" name="Line 152"/>
          <p:cNvSpPr>
            <a:spLocks noChangeShapeType="1"/>
          </p:cNvSpPr>
          <p:nvPr/>
        </p:nvSpPr>
        <p:spPr bwMode="auto">
          <a:xfrm>
            <a:off x="5651500" y="4437063"/>
            <a:ext cx="360363" cy="0"/>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02905" name="Group 153"/>
          <p:cNvGrpSpPr>
            <a:grpSpLocks/>
          </p:cNvGrpSpPr>
          <p:nvPr/>
        </p:nvGrpSpPr>
        <p:grpSpPr bwMode="auto">
          <a:xfrm>
            <a:off x="6011863" y="4221163"/>
            <a:ext cx="1079500" cy="457200"/>
            <a:chOff x="4105" y="1554"/>
            <a:chExt cx="680" cy="288"/>
          </a:xfrm>
        </p:grpSpPr>
        <p:sp>
          <p:nvSpPr>
            <p:cNvPr id="202906" name="Rectangle 154"/>
            <p:cNvSpPr>
              <a:spLocks noChangeArrowheads="1"/>
            </p:cNvSpPr>
            <p:nvPr/>
          </p:nvSpPr>
          <p:spPr bwMode="auto">
            <a:xfrm>
              <a:off x="4105" y="1570"/>
              <a:ext cx="680" cy="227"/>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2907" name="Line 155"/>
            <p:cNvSpPr>
              <a:spLocks noChangeShapeType="1"/>
            </p:cNvSpPr>
            <p:nvPr/>
          </p:nvSpPr>
          <p:spPr bwMode="auto">
            <a:xfrm>
              <a:off x="4332"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908" name="Line 156"/>
            <p:cNvSpPr>
              <a:spLocks noChangeShapeType="1"/>
            </p:cNvSpPr>
            <p:nvPr/>
          </p:nvSpPr>
          <p:spPr bwMode="auto">
            <a:xfrm>
              <a:off x="4649" y="1570"/>
              <a:ext cx="0" cy="227"/>
            </a:xfrm>
            <a:prstGeom prst="line">
              <a:avLst/>
            </a:prstGeom>
            <a:noFill/>
            <a:ln w="25400">
              <a:solidFill>
                <a:srgbClr val="FF0000"/>
              </a:solidFill>
              <a:round/>
              <a:headEnd/>
              <a:tailEnd/>
            </a:ln>
            <a:effectLst/>
          </p:spPr>
          <p:txBody>
            <a:bodyPr wrap="none">
              <a:spAutoFit/>
            </a:bodyPr>
            <a:lstStyle/>
            <a:p>
              <a:endParaRPr lang="zh-CN" altLang="en-US"/>
            </a:p>
          </p:txBody>
        </p:sp>
        <p:sp>
          <p:nvSpPr>
            <p:cNvPr id="202909" name="Text Box 157"/>
            <p:cNvSpPr txBox="1">
              <a:spLocks noChangeArrowheads="1"/>
            </p:cNvSpPr>
            <p:nvPr/>
          </p:nvSpPr>
          <p:spPr bwMode="auto">
            <a:xfrm>
              <a:off x="4109"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sp>
          <p:nvSpPr>
            <p:cNvPr id="202910" name="Text Box 158"/>
            <p:cNvSpPr txBox="1">
              <a:spLocks noChangeArrowheads="1"/>
            </p:cNvSpPr>
            <p:nvPr/>
          </p:nvSpPr>
          <p:spPr bwMode="auto">
            <a:xfrm>
              <a:off x="4319" y="1554"/>
              <a:ext cx="330"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21</a:t>
              </a:r>
            </a:p>
          </p:txBody>
        </p:sp>
      </p:grpSp>
      <p:sp>
        <p:nvSpPr>
          <p:cNvPr id="202911" name="Text Box 159"/>
          <p:cNvSpPr txBox="1">
            <a:spLocks noChangeArrowheads="1"/>
          </p:cNvSpPr>
          <p:nvPr/>
        </p:nvSpPr>
        <p:spPr bwMode="auto">
          <a:xfrm>
            <a:off x="6745288" y="419576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2912"/>
                                        </p:tgtEl>
                                        <p:attrNameLst>
                                          <p:attrName>style.visibility</p:attrName>
                                        </p:attrNameLst>
                                      </p:cBhvr>
                                      <p:to>
                                        <p:strVal val="visible"/>
                                      </p:to>
                                    </p:set>
                                    <p:animEffect transition="in" filter="wipe(up)">
                                      <p:cBhvr>
                                        <p:cTn id="7" dur="500"/>
                                        <p:tgtEl>
                                          <p:spTgt spid="2029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2763"/>
                                        </p:tgtEl>
                                        <p:attrNameLst>
                                          <p:attrName>style.visibility</p:attrName>
                                        </p:attrNameLst>
                                      </p:cBhvr>
                                      <p:to>
                                        <p:strVal val="visible"/>
                                      </p:to>
                                    </p:set>
                                    <p:animEffect transition="in" filter="wipe(up)">
                                      <p:cBhvr>
                                        <p:cTn id="12" dur="500"/>
                                        <p:tgtEl>
                                          <p:spTgt spid="2027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2775"/>
                                        </p:tgtEl>
                                        <p:attrNameLst>
                                          <p:attrName>style.visibility</p:attrName>
                                        </p:attrNameLst>
                                      </p:cBhvr>
                                      <p:to>
                                        <p:strVal val="visible"/>
                                      </p:to>
                                    </p:set>
                                    <p:animEffect transition="in" filter="wipe(up)">
                                      <p:cBhvr>
                                        <p:cTn id="17" dur="500"/>
                                        <p:tgtEl>
                                          <p:spTgt spid="2027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2864"/>
                                        </p:tgtEl>
                                        <p:attrNameLst>
                                          <p:attrName>style.visibility</p:attrName>
                                        </p:attrNameLst>
                                      </p:cBhvr>
                                      <p:to>
                                        <p:strVal val="visible"/>
                                      </p:to>
                                    </p:set>
                                    <p:animEffect transition="in" filter="wipe(left)">
                                      <p:cBhvr>
                                        <p:cTn id="22" dur="500"/>
                                        <p:tgtEl>
                                          <p:spTgt spid="20286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2863"/>
                                        </p:tgtEl>
                                        <p:attrNameLst>
                                          <p:attrName>style.visibility</p:attrName>
                                        </p:attrNameLst>
                                      </p:cBhvr>
                                      <p:to>
                                        <p:strVal val="visible"/>
                                      </p:to>
                                    </p:set>
                                    <p:animEffect transition="in" filter="wipe(left)">
                                      <p:cBhvr>
                                        <p:cTn id="26" dur="500"/>
                                        <p:tgtEl>
                                          <p:spTgt spid="20286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2865"/>
                                        </p:tgtEl>
                                        <p:attrNameLst>
                                          <p:attrName>style.visibility</p:attrName>
                                        </p:attrNameLst>
                                      </p:cBhvr>
                                      <p:to>
                                        <p:strVal val="visible"/>
                                      </p:to>
                                    </p:set>
                                    <p:animEffect transition="in" filter="wipe(left)">
                                      <p:cBhvr>
                                        <p:cTn id="31" dur="500"/>
                                        <p:tgtEl>
                                          <p:spTgt spid="20286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02866"/>
                                        </p:tgtEl>
                                        <p:attrNameLst>
                                          <p:attrName>style.visibility</p:attrName>
                                        </p:attrNameLst>
                                      </p:cBhvr>
                                      <p:to>
                                        <p:strVal val="visible"/>
                                      </p:to>
                                    </p:set>
                                    <p:animEffect transition="in" filter="wipe(left)">
                                      <p:cBhvr>
                                        <p:cTn id="35" dur="500"/>
                                        <p:tgtEl>
                                          <p:spTgt spid="2028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2872"/>
                                        </p:tgtEl>
                                        <p:attrNameLst>
                                          <p:attrName>style.visibility</p:attrName>
                                        </p:attrNameLst>
                                      </p:cBhvr>
                                      <p:to>
                                        <p:strVal val="visible"/>
                                      </p:to>
                                    </p:set>
                                    <p:animEffect transition="in" filter="wipe(left)">
                                      <p:cBhvr>
                                        <p:cTn id="40" dur="500"/>
                                        <p:tgtEl>
                                          <p:spTgt spid="20287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2873"/>
                                        </p:tgtEl>
                                        <p:attrNameLst>
                                          <p:attrName>style.visibility</p:attrName>
                                        </p:attrNameLst>
                                      </p:cBhvr>
                                      <p:to>
                                        <p:strVal val="visible"/>
                                      </p:to>
                                    </p:set>
                                    <p:animEffect transition="in" filter="wipe(left)">
                                      <p:cBhvr>
                                        <p:cTn id="45" dur="500"/>
                                        <p:tgtEl>
                                          <p:spTgt spid="202873"/>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02874"/>
                                        </p:tgtEl>
                                        <p:attrNameLst>
                                          <p:attrName>style.visibility</p:attrName>
                                        </p:attrNameLst>
                                      </p:cBhvr>
                                      <p:to>
                                        <p:strVal val="visible"/>
                                      </p:to>
                                    </p:set>
                                    <p:animEffect transition="in" filter="wipe(left)">
                                      <p:cBhvr>
                                        <p:cTn id="49" dur="500"/>
                                        <p:tgtEl>
                                          <p:spTgt spid="20287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2880"/>
                                        </p:tgtEl>
                                        <p:attrNameLst>
                                          <p:attrName>style.visibility</p:attrName>
                                        </p:attrNameLst>
                                      </p:cBhvr>
                                      <p:to>
                                        <p:strVal val="visible"/>
                                      </p:to>
                                    </p:set>
                                    <p:animEffect transition="in" filter="wipe(left)">
                                      <p:cBhvr>
                                        <p:cTn id="54" dur="500"/>
                                        <p:tgtEl>
                                          <p:spTgt spid="20288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2881"/>
                                        </p:tgtEl>
                                        <p:attrNameLst>
                                          <p:attrName>style.visibility</p:attrName>
                                        </p:attrNameLst>
                                      </p:cBhvr>
                                      <p:to>
                                        <p:strVal val="visible"/>
                                      </p:to>
                                    </p:set>
                                    <p:animEffect transition="in" filter="wipe(left)">
                                      <p:cBhvr>
                                        <p:cTn id="59" dur="500"/>
                                        <p:tgtEl>
                                          <p:spTgt spid="202881"/>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02882"/>
                                        </p:tgtEl>
                                        <p:attrNameLst>
                                          <p:attrName>style.visibility</p:attrName>
                                        </p:attrNameLst>
                                      </p:cBhvr>
                                      <p:to>
                                        <p:strVal val="visible"/>
                                      </p:to>
                                    </p:set>
                                    <p:animEffect transition="in" filter="wipe(left)">
                                      <p:cBhvr>
                                        <p:cTn id="63" dur="500"/>
                                        <p:tgtEl>
                                          <p:spTgt spid="20288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2888"/>
                                        </p:tgtEl>
                                        <p:attrNameLst>
                                          <p:attrName>style.visibility</p:attrName>
                                        </p:attrNameLst>
                                      </p:cBhvr>
                                      <p:to>
                                        <p:strVal val="visible"/>
                                      </p:to>
                                    </p:set>
                                    <p:animEffect transition="in" filter="wipe(left)">
                                      <p:cBhvr>
                                        <p:cTn id="68" dur="500"/>
                                        <p:tgtEl>
                                          <p:spTgt spid="20288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02889"/>
                                        </p:tgtEl>
                                        <p:attrNameLst>
                                          <p:attrName>style.visibility</p:attrName>
                                        </p:attrNameLst>
                                      </p:cBhvr>
                                      <p:to>
                                        <p:strVal val="visible"/>
                                      </p:to>
                                    </p:set>
                                    <p:animEffect transition="in" filter="wipe(left)">
                                      <p:cBhvr>
                                        <p:cTn id="73" dur="500"/>
                                        <p:tgtEl>
                                          <p:spTgt spid="202889"/>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202890"/>
                                        </p:tgtEl>
                                        <p:attrNameLst>
                                          <p:attrName>style.visibility</p:attrName>
                                        </p:attrNameLst>
                                      </p:cBhvr>
                                      <p:to>
                                        <p:strVal val="visible"/>
                                      </p:to>
                                    </p:set>
                                    <p:animEffect transition="in" filter="wipe(left)">
                                      <p:cBhvr>
                                        <p:cTn id="77" dur="500"/>
                                        <p:tgtEl>
                                          <p:spTgt spid="20289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02896"/>
                                        </p:tgtEl>
                                        <p:attrNameLst>
                                          <p:attrName>style.visibility</p:attrName>
                                        </p:attrNameLst>
                                      </p:cBhvr>
                                      <p:to>
                                        <p:strVal val="visible"/>
                                      </p:to>
                                    </p:set>
                                    <p:animEffect transition="in" filter="wipe(left)">
                                      <p:cBhvr>
                                        <p:cTn id="82" dur="500"/>
                                        <p:tgtEl>
                                          <p:spTgt spid="202896"/>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202897"/>
                                        </p:tgtEl>
                                        <p:attrNameLst>
                                          <p:attrName>style.visibility</p:attrName>
                                        </p:attrNameLst>
                                      </p:cBhvr>
                                      <p:to>
                                        <p:strVal val="visible"/>
                                      </p:to>
                                    </p:set>
                                    <p:animEffect transition="in" filter="wipe(left)">
                                      <p:cBhvr>
                                        <p:cTn id="86" dur="500"/>
                                        <p:tgtEl>
                                          <p:spTgt spid="20289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02903"/>
                                        </p:tgtEl>
                                        <p:attrNameLst>
                                          <p:attrName>style.visibility</p:attrName>
                                        </p:attrNameLst>
                                      </p:cBhvr>
                                      <p:to>
                                        <p:strVal val="visible"/>
                                      </p:to>
                                    </p:set>
                                    <p:animEffect transition="in" filter="wipe(left)">
                                      <p:cBhvr>
                                        <p:cTn id="91" dur="500"/>
                                        <p:tgtEl>
                                          <p:spTgt spid="20290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02904"/>
                                        </p:tgtEl>
                                        <p:attrNameLst>
                                          <p:attrName>style.visibility</p:attrName>
                                        </p:attrNameLst>
                                      </p:cBhvr>
                                      <p:to>
                                        <p:strVal val="visible"/>
                                      </p:to>
                                    </p:set>
                                    <p:animEffect transition="in" filter="wipe(left)">
                                      <p:cBhvr>
                                        <p:cTn id="96" dur="500"/>
                                        <p:tgtEl>
                                          <p:spTgt spid="202904"/>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202905"/>
                                        </p:tgtEl>
                                        <p:attrNameLst>
                                          <p:attrName>style.visibility</p:attrName>
                                        </p:attrNameLst>
                                      </p:cBhvr>
                                      <p:to>
                                        <p:strVal val="visible"/>
                                      </p:to>
                                    </p:set>
                                    <p:animEffect transition="in" filter="wipe(left)">
                                      <p:cBhvr>
                                        <p:cTn id="100" dur="500"/>
                                        <p:tgtEl>
                                          <p:spTgt spid="20290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02911"/>
                                        </p:tgtEl>
                                        <p:attrNameLst>
                                          <p:attrName>style.visibility</p:attrName>
                                        </p:attrNameLst>
                                      </p:cBhvr>
                                      <p:to>
                                        <p:strVal val="visible"/>
                                      </p:to>
                                    </p:set>
                                    <p:animEffect transition="in" filter="wipe(left)">
                                      <p:cBhvr>
                                        <p:cTn id="105" dur="500"/>
                                        <p:tgtEl>
                                          <p:spTgt spid="20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64" grpId="0" animBg="1"/>
      <p:bldP spid="202865" grpId="0" animBg="1"/>
      <p:bldP spid="202872" grpId="0"/>
      <p:bldP spid="202873" grpId="0" animBg="1"/>
      <p:bldP spid="202880" grpId="0"/>
      <p:bldP spid="202881" grpId="0" animBg="1"/>
      <p:bldP spid="202888" grpId="0"/>
      <p:bldP spid="202889" grpId="0" animBg="1"/>
      <p:bldP spid="202896" grpId="0" animBg="1"/>
      <p:bldP spid="202903" grpId="0"/>
      <p:bldP spid="202904" grpId="0" animBg="1"/>
      <p:bldP spid="2029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5"/>
          </p:nvPr>
        </p:nvSpPr>
        <p:spPr/>
        <p:txBody>
          <a:bodyPr/>
          <a:lstStyle/>
          <a:p>
            <a:fld id="{6D2BBD2E-B742-4885-9584-205ABC75FBF2}" type="slidenum">
              <a:rPr lang="en-US" altLang="zh-CN"/>
              <a:pPr/>
              <a:t>34</a:t>
            </a:fld>
            <a:endParaRPr lang="en-US" altLang="zh-CN"/>
          </a:p>
        </p:txBody>
      </p:sp>
      <p:sp>
        <p:nvSpPr>
          <p:cNvPr id="203781"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3782"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3783"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203784"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3785" name="Text Box 9"/>
          <p:cNvSpPr txBox="1">
            <a:spLocks noChangeArrowheads="1"/>
          </p:cNvSpPr>
          <p:nvPr/>
        </p:nvSpPr>
        <p:spPr bwMode="auto">
          <a:xfrm>
            <a:off x="971550" y="1557338"/>
            <a:ext cx="3671888" cy="519112"/>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②</a:t>
            </a:r>
            <a:r>
              <a:rPr lang="zh-CN" altLang="en-US">
                <a:solidFill>
                  <a:srgbClr val="000066"/>
                </a:solidFill>
              </a:rPr>
              <a:t>图的邻接表表示法</a:t>
            </a:r>
          </a:p>
        </p:txBody>
      </p:sp>
      <p:sp>
        <p:nvSpPr>
          <p:cNvPr id="203786" name="Text Box 10"/>
          <p:cNvSpPr txBox="1">
            <a:spLocks noChangeArrowheads="1"/>
          </p:cNvSpPr>
          <p:nvPr/>
        </p:nvSpPr>
        <p:spPr bwMode="auto">
          <a:xfrm>
            <a:off x="4067175" y="1576388"/>
            <a:ext cx="2684463" cy="519112"/>
          </a:xfrm>
          <a:prstGeom prst="rect">
            <a:avLst/>
          </a:prstGeom>
          <a:noFill/>
          <a:ln w="25400" algn="ctr">
            <a:noFill/>
            <a:miter lim="800000"/>
            <a:headEnd/>
            <a:tailEnd/>
          </a:ln>
          <a:effectLst/>
        </p:spPr>
        <p:txBody>
          <a:bodyPr wrap="none">
            <a:spAutoFit/>
          </a:bodyPr>
          <a:lstStyle/>
          <a:p>
            <a:r>
              <a:rPr lang="zh-CN" altLang="en-US">
                <a:solidFill>
                  <a:srgbClr val="000066"/>
                </a:solidFill>
              </a:rPr>
              <a:t>（链式存储法）</a:t>
            </a:r>
          </a:p>
        </p:txBody>
      </p:sp>
      <p:sp>
        <p:nvSpPr>
          <p:cNvPr id="203882" name="Text Box 106"/>
          <p:cNvSpPr txBox="1">
            <a:spLocks noChangeArrowheads="1"/>
          </p:cNvSpPr>
          <p:nvPr/>
        </p:nvSpPr>
        <p:spPr bwMode="auto">
          <a:xfrm>
            <a:off x="6443663" y="1557338"/>
            <a:ext cx="1970087" cy="519112"/>
          </a:xfrm>
          <a:prstGeom prst="rect">
            <a:avLst/>
          </a:prstGeom>
          <a:noFill/>
          <a:ln w="25400" algn="ctr">
            <a:noFill/>
            <a:miter lim="800000"/>
            <a:headEnd/>
            <a:tailEnd/>
          </a:ln>
          <a:effectLst/>
        </p:spPr>
        <p:txBody>
          <a:bodyPr wrap="none">
            <a:spAutoFit/>
          </a:bodyPr>
          <a:lstStyle/>
          <a:p>
            <a:r>
              <a:rPr lang="zh-CN" altLang="en-US"/>
              <a:t>形式化描述</a:t>
            </a:r>
          </a:p>
        </p:txBody>
      </p:sp>
      <p:sp>
        <p:nvSpPr>
          <p:cNvPr id="203883" name="Text Box 107"/>
          <p:cNvSpPr txBox="1">
            <a:spLocks noChangeArrowheads="1"/>
          </p:cNvSpPr>
          <p:nvPr/>
        </p:nvSpPr>
        <p:spPr bwMode="auto">
          <a:xfrm>
            <a:off x="357158" y="2071678"/>
            <a:ext cx="6784230" cy="2899255"/>
          </a:xfrm>
          <a:prstGeom prst="rect">
            <a:avLst/>
          </a:prstGeom>
          <a:noFill/>
          <a:ln w="25400" algn="ctr">
            <a:noFill/>
            <a:miter lim="800000"/>
            <a:headEnd/>
            <a:tailEnd/>
          </a:ln>
          <a:effectLst/>
        </p:spPr>
        <p:txBody>
          <a:bodyPr wrap="none">
            <a:spAutoFit/>
          </a:bodyPr>
          <a:lstStyle/>
          <a:p>
            <a:pPr>
              <a:lnSpc>
                <a:spcPct val="95000"/>
              </a:lnSpc>
            </a:pPr>
            <a:r>
              <a:rPr lang="en-US" altLang="zh-CN" sz="1800" dirty="0">
                <a:solidFill>
                  <a:srgbClr val="002060"/>
                </a:solidFill>
              </a:rPr>
              <a:t>#</a:t>
            </a:r>
            <a:r>
              <a:rPr lang="en-US" altLang="zh-CN" sz="2400" dirty="0">
                <a:solidFill>
                  <a:srgbClr val="002060"/>
                </a:solidFill>
              </a:rPr>
              <a:t>define </a:t>
            </a:r>
            <a:r>
              <a:rPr lang="en-US" altLang="zh-CN" sz="2400" dirty="0" smtClean="0">
                <a:solidFill>
                  <a:srgbClr val="002060"/>
                </a:solidFill>
              </a:rPr>
              <a:t>MAX_V </a:t>
            </a:r>
            <a:r>
              <a:rPr lang="en-US" altLang="zh-CN" sz="2400" dirty="0">
                <a:solidFill>
                  <a:srgbClr val="002060"/>
                </a:solidFill>
              </a:rPr>
              <a:t>20</a:t>
            </a:r>
          </a:p>
          <a:p>
            <a:pPr>
              <a:lnSpc>
                <a:spcPct val="95000"/>
              </a:lnSpc>
            </a:pPr>
            <a:r>
              <a:rPr lang="en-US" altLang="zh-CN" sz="2400" dirty="0">
                <a:solidFill>
                  <a:srgbClr val="002060"/>
                </a:solidFill>
              </a:rPr>
              <a:t>#define </a:t>
            </a:r>
            <a:r>
              <a:rPr lang="en-US" altLang="zh-CN" sz="2400" dirty="0" err="1" smtClean="0">
                <a:solidFill>
                  <a:srgbClr val="002060"/>
                </a:solidFill>
              </a:rPr>
              <a:t>enum</a:t>
            </a:r>
            <a:r>
              <a:rPr lang="en-US" altLang="zh-CN" sz="2400" dirty="0" smtClean="0">
                <a:solidFill>
                  <a:srgbClr val="002060"/>
                </a:solidFill>
              </a:rPr>
              <a:t> {</a:t>
            </a:r>
            <a:r>
              <a:rPr lang="en-US" altLang="zh-CN" sz="2400" dirty="0">
                <a:solidFill>
                  <a:srgbClr val="002060"/>
                </a:solidFill>
              </a:rPr>
              <a:t>DG,DN,UDG,UDN</a:t>
            </a:r>
            <a:r>
              <a:rPr lang="en-US" altLang="zh-CN" sz="2400" dirty="0" smtClean="0">
                <a:solidFill>
                  <a:srgbClr val="002060"/>
                </a:solidFill>
              </a:rPr>
              <a:t>} </a:t>
            </a:r>
            <a:r>
              <a:rPr lang="en-US" altLang="zh-CN" sz="2400" dirty="0" err="1" smtClean="0"/>
              <a:t>GraphKind</a:t>
            </a:r>
            <a:r>
              <a:rPr lang="en-US" altLang="zh-CN" sz="2400" dirty="0">
                <a:solidFill>
                  <a:srgbClr val="002060"/>
                </a:solidFill>
              </a:rPr>
              <a:t>;</a:t>
            </a:r>
          </a:p>
          <a:p>
            <a:pPr>
              <a:lnSpc>
                <a:spcPct val="95000"/>
              </a:lnSpc>
            </a:pPr>
            <a:r>
              <a:rPr lang="en-US" altLang="zh-CN" sz="2400" dirty="0" err="1">
                <a:solidFill>
                  <a:srgbClr val="002060"/>
                </a:solidFill>
              </a:rPr>
              <a:t>typedef</a:t>
            </a:r>
            <a:r>
              <a:rPr lang="en-US" altLang="zh-CN" sz="2400" dirty="0">
                <a:solidFill>
                  <a:srgbClr val="002060"/>
                </a:solidFill>
              </a:rPr>
              <a:t> </a:t>
            </a:r>
            <a:r>
              <a:rPr lang="en-US" altLang="zh-CN" sz="2400" dirty="0" err="1">
                <a:solidFill>
                  <a:srgbClr val="002060"/>
                </a:solidFill>
              </a:rPr>
              <a:t>struct</a:t>
            </a:r>
            <a:r>
              <a:rPr lang="en-US" altLang="zh-CN" sz="2400" dirty="0">
                <a:solidFill>
                  <a:srgbClr val="002060"/>
                </a:solidFill>
              </a:rPr>
              <a:t> </a:t>
            </a:r>
            <a:r>
              <a:rPr lang="en-US" altLang="zh-CN" sz="2400" dirty="0" err="1">
                <a:solidFill>
                  <a:srgbClr val="002060"/>
                </a:solidFill>
              </a:rPr>
              <a:t>ArcNode</a:t>
            </a:r>
            <a:endParaRPr lang="en-US" altLang="zh-CN" sz="2400" dirty="0">
              <a:solidFill>
                <a:srgbClr val="002060"/>
              </a:solidFill>
            </a:endParaRPr>
          </a:p>
          <a:p>
            <a:pPr>
              <a:lnSpc>
                <a:spcPct val="95000"/>
              </a:lnSpc>
            </a:pPr>
            <a:r>
              <a:rPr lang="en-US" altLang="zh-CN" sz="2400" dirty="0">
                <a:solidFill>
                  <a:srgbClr val="002060"/>
                </a:solidFill>
              </a:rPr>
              <a:t>{</a:t>
            </a:r>
          </a:p>
          <a:p>
            <a:pPr>
              <a:lnSpc>
                <a:spcPct val="95000"/>
              </a:lnSpc>
            </a:pPr>
            <a:r>
              <a:rPr lang="en-US" altLang="zh-CN" sz="2400" dirty="0">
                <a:solidFill>
                  <a:srgbClr val="002060"/>
                </a:solidFill>
              </a:rPr>
              <a:t>   </a:t>
            </a:r>
            <a:r>
              <a:rPr lang="en-US" altLang="zh-CN" sz="2400" dirty="0" err="1">
                <a:solidFill>
                  <a:srgbClr val="002060"/>
                </a:solidFill>
              </a:rPr>
              <a:t>int</a:t>
            </a:r>
            <a:r>
              <a:rPr lang="en-US" altLang="zh-CN" sz="2400" dirty="0">
                <a:solidFill>
                  <a:srgbClr val="002060"/>
                </a:solidFill>
              </a:rPr>
              <a:t> </a:t>
            </a:r>
            <a:r>
              <a:rPr lang="en-US" altLang="zh-CN" sz="2400" dirty="0" err="1">
                <a:solidFill>
                  <a:srgbClr val="002060"/>
                </a:solidFill>
              </a:rPr>
              <a:t>adjvex</a:t>
            </a:r>
            <a:r>
              <a:rPr lang="en-US" altLang="zh-CN" sz="2400" dirty="0" smtClean="0">
                <a:solidFill>
                  <a:srgbClr val="002060"/>
                </a:solidFill>
              </a:rPr>
              <a:t>;</a:t>
            </a:r>
          </a:p>
          <a:p>
            <a:pPr>
              <a:lnSpc>
                <a:spcPct val="95000"/>
              </a:lnSpc>
            </a:pPr>
            <a:r>
              <a:rPr lang="en-US" altLang="zh-CN" sz="2400" dirty="0" smtClean="0">
                <a:solidFill>
                  <a:srgbClr val="002060"/>
                </a:solidFill>
              </a:rPr>
              <a:t>   </a:t>
            </a:r>
            <a:r>
              <a:rPr lang="en-US" altLang="zh-CN" sz="2400" dirty="0" err="1" smtClean="0">
                <a:solidFill>
                  <a:srgbClr val="002060"/>
                </a:solidFill>
              </a:rPr>
              <a:t>int</a:t>
            </a:r>
            <a:r>
              <a:rPr lang="en-US" altLang="zh-CN" sz="2400" dirty="0" smtClean="0">
                <a:solidFill>
                  <a:srgbClr val="002060"/>
                </a:solidFill>
              </a:rPr>
              <a:t> weight; </a:t>
            </a:r>
            <a:endParaRPr lang="en-US" altLang="zh-CN" sz="2400" dirty="0">
              <a:solidFill>
                <a:srgbClr val="002060"/>
              </a:solidFill>
            </a:endParaRPr>
          </a:p>
          <a:p>
            <a:pPr>
              <a:lnSpc>
                <a:spcPct val="95000"/>
              </a:lnSpc>
            </a:pPr>
            <a:r>
              <a:rPr lang="en-US" altLang="zh-CN" sz="2400" dirty="0">
                <a:solidFill>
                  <a:srgbClr val="002060"/>
                </a:solidFill>
              </a:rPr>
              <a:t>   </a:t>
            </a:r>
            <a:r>
              <a:rPr lang="en-US" altLang="zh-CN" sz="2400" dirty="0" err="1">
                <a:solidFill>
                  <a:srgbClr val="002060"/>
                </a:solidFill>
              </a:rPr>
              <a:t>struct</a:t>
            </a:r>
            <a:r>
              <a:rPr lang="en-US" altLang="zh-CN" sz="2400" dirty="0">
                <a:solidFill>
                  <a:srgbClr val="002060"/>
                </a:solidFill>
              </a:rPr>
              <a:t> </a:t>
            </a:r>
            <a:r>
              <a:rPr lang="en-US" altLang="zh-CN" sz="2400" dirty="0" err="1">
                <a:solidFill>
                  <a:srgbClr val="002060"/>
                </a:solidFill>
              </a:rPr>
              <a:t>ArcNode</a:t>
            </a:r>
            <a:r>
              <a:rPr lang="en-US" altLang="zh-CN" sz="2400" dirty="0">
                <a:solidFill>
                  <a:srgbClr val="002060"/>
                </a:solidFill>
              </a:rPr>
              <a:t> *</a:t>
            </a:r>
            <a:r>
              <a:rPr lang="en-US" altLang="zh-CN" sz="2400" dirty="0" smtClean="0">
                <a:solidFill>
                  <a:srgbClr val="002060"/>
                </a:solidFill>
              </a:rPr>
              <a:t>next;</a:t>
            </a:r>
            <a:endParaRPr lang="en-US" altLang="zh-CN" sz="2400" dirty="0">
              <a:solidFill>
                <a:srgbClr val="002060"/>
              </a:solidFill>
            </a:endParaRPr>
          </a:p>
          <a:p>
            <a:pPr>
              <a:lnSpc>
                <a:spcPct val="95000"/>
              </a:lnSpc>
            </a:pPr>
            <a:r>
              <a:rPr lang="en-US" altLang="zh-CN" sz="2400" dirty="0" smtClean="0">
                <a:solidFill>
                  <a:srgbClr val="002060"/>
                </a:solidFill>
              </a:rPr>
              <a:t>}</a:t>
            </a:r>
            <a:r>
              <a:rPr lang="en-US" altLang="zh-CN" sz="2400" dirty="0" err="1"/>
              <a:t>ArcNode</a:t>
            </a:r>
            <a:r>
              <a:rPr lang="en-US" altLang="zh-CN" sz="2400" dirty="0" smtClean="0">
                <a:solidFill>
                  <a:srgbClr val="002060"/>
                </a:solidFill>
              </a:rPr>
              <a:t>;</a:t>
            </a:r>
            <a:endParaRPr lang="en-US" altLang="zh-CN" sz="2400" dirty="0">
              <a:solidFill>
                <a:srgbClr val="002060"/>
              </a:solidFill>
            </a:endParaRPr>
          </a:p>
        </p:txBody>
      </p:sp>
      <p:sp>
        <p:nvSpPr>
          <p:cNvPr id="12" name="矩形 11"/>
          <p:cNvSpPr/>
          <p:nvPr/>
        </p:nvSpPr>
        <p:spPr>
          <a:xfrm>
            <a:off x="4357686" y="2906149"/>
            <a:ext cx="5786462" cy="3600986"/>
          </a:xfrm>
          <a:prstGeom prst="rect">
            <a:avLst/>
          </a:prstGeom>
          <a:solidFill>
            <a:schemeClr val="accent6">
              <a:lumMod val="20000"/>
              <a:lumOff val="80000"/>
            </a:schemeClr>
          </a:solidFill>
          <a:ln>
            <a:solidFill>
              <a:schemeClr val="tx1"/>
            </a:solidFill>
          </a:ln>
        </p:spPr>
        <p:txBody>
          <a:bodyPr wrap="square">
            <a:spAutoFit/>
          </a:bodyPr>
          <a:lstStyle/>
          <a:p>
            <a:pPr>
              <a:lnSpc>
                <a:spcPct val="95000"/>
              </a:lnSpc>
            </a:pPr>
            <a:r>
              <a:rPr lang="en-US" altLang="zh-CN" sz="2400" dirty="0" err="1" smtClean="0">
                <a:solidFill>
                  <a:srgbClr val="002060"/>
                </a:solidFill>
              </a:rPr>
              <a:t>typedef</a:t>
            </a:r>
            <a:r>
              <a:rPr lang="en-US" altLang="zh-CN" sz="2400" dirty="0" smtClean="0">
                <a:solidFill>
                  <a:srgbClr val="002060"/>
                </a:solidFill>
              </a:rPr>
              <a:t> </a:t>
            </a:r>
            <a:r>
              <a:rPr lang="en-US" altLang="zh-CN" sz="2400" dirty="0" err="1" smtClean="0">
                <a:solidFill>
                  <a:srgbClr val="002060"/>
                </a:solidFill>
              </a:rPr>
              <a:t>struct</a:t>
            </a:r>
            <a:r>
              <a:rPr lang="en-US" altLang="zh-CN" sz="2400" dirty="0" smtClean="0">
                <a:solidFill>
                  <a:srgbClr val="002060"/>
                </a:solidFill>
              </a:rPr>
              <a:t> </a:t>
            </a:r>
            <a:r>
              <a:rPr lang="en-US" altLang="zh-CN" sz="2400" dirty="0" err="1" smtClean="0">
                <a:solidFill>
                  <a:srgbClr val="002060"/>
                </a:solidFill>
              </a:rPr>
              <a:t>VertexNode</a:t>
            </a:r>
            <a:endParaRPr lang="en-US" altLang="zh-CN" sz="2400" dirty="0" smtClean="0">
              <a:solidFill>
                <a:srgbClr val="002060"/>
              </a:solidFill>
            </a:endParaRPr>
          </a:p>
          <a:p>
            <a:pPr>
              <a:lnSpc>
                <a:spcPct val="95000"/>
              </a:lnSpc>
            </a:pPr>
            <a:r>
              <a:rPr lang="en-US" altLang="zh-CN" sz="2400" dirty="0" smtClean="0">
                <a:solidFill>
                  <a:srgbClr val="002060"/>
                </a:solidFill>
              </a:rPr>
              <a:t>{</a:t>
            </a:r>
          </a:p>
          <a:p>
            <a:pPr>
              <a:lnSpc>
                <a:spcPct val="95000"/>
              </a:lnSpc>
            </a:pPr>
            <a:r>
              <a:rPr lang="en-US" altLang="zh-CN" sz="2400" dirty="0" smtClean="0">
                <a:solidFill>
                  <a:srgbClr val="002060"/>
                </a:solidFill>
              </a:rPr>
              <a:t>   </a:t>
            </a:r>
            <a:r>
              <a:rPr lang="en-US" altLang="zh-CN" sz="2400" dirty="0" err="1" smtClean="0">
                <a:solidFill>
                  <a:srgbClr val="002060"/>
                </a:solidFill>
              </a:rPr>
              <a:t>Vextype</a:t>
            </a:r>
            <a:r>
              <a:rPr lang="en-US" altLang="zh-CN" sz="2400" dirty="0" smtClean="0">
                <a:solidFill>
                  <a:srgbClr val="002060"/>
                </a:solidFill>
              </a:rPr>
              <a:t> </a:t>
            </a:r>
            <a:r>
              <a:rPr lang="en-US" altLang="zh-CN" sz="2400" dirty="0" err="1" smtClean="0">
                <a:solidFill>
                  <a:srgbClr val="002060"/>
                </a:solidFill>
              </a:rPr>
              <a:t>vexdata</a:t>
            </a:r>
            <a:r>
              <a:rPr lang="en-US" altLang="zh-CN" sz="2400" dirty="0" smtClean="0">
                <a:solidFill>
                  <a:srgbClr val="002060"/>
                </a:solidFill>
              </a:rPr>
              <a:t>;</a:t>
            </a:r>
          </a:p>
          <a:p>
            <a:pPr>
              <a:lnSpc>
                <a:spcPct val="95000"/>
              </a:lnSpc>
            </a:pPr>
            <a:r>
              <a:rPr lang="en-US" altLang="zh-CN" sz="2400" dirty="0" smtClean="0">
                <a:solidFill>
                  <a:srgbClr val="002060"/>
                </a:solidFill>
              </a:rPr>
              <a:t>   </a:t>
            </a:r>
            <a:r>
              <a:rPr lang="en-US" altLang="zh-CN" sz="2400" dirty="0" err="1" smtClean="0"/>
              <a:t>ArcNode</a:t>
            </a:r>
            <a:r>
              <a:rPr lang="en-US" altLang="zh-CN" sz="2400" dirty="0" smtClean="0">
                <a:solidFill>
                  <a:srgbClr val="002060"/>
                </a:solidFill>
              </a:rPr>
              <a:t> *head;</a:t>
            </a:r>
          </a:p>
          <a:p>
            <a:pPr>
              <a:lnSpc>
                <a:spcPct val="95000"/>
              </a:lnSpc>
            </a:pPr>
            <a:r>
              <a:rPr lang="en-US" altLang="zh-CN" sz="2400" dirty="0" smtClean="0">
                <a:solidFill>
                  <a:srgbClr val="002060"/>
                </a:solidFill>
              </a:rPr>
              <a:t>}</a:t>
            </a:r>
            <a:r>
              <a:rPr lang="en-US" altLang="zh-CN" sz="2400" dirty="0" err="1" smtClean="0"/>
              <a:t>VertexNode</a:t>
            </a:r>
            <a:r>
              <a:rPr lang="en-US" altLang="zh-CN" sz="2400" dirty="0" smtClean="0">
                <a:solidFill>
                  <a:srgbClr val="002060"/>
                </a:solidFill>
              </a:rPr>
              <a:t>;</a:t>
            </a:r>
          </a:p>
          <a:p>
            <a:pPr>
              <a:lnSpc>
                <a:spcPct val="95000"/>
              </a:lnSpc>
            </a:pPr>
            <a:r>
              <a:rPr lang="en-US" altLang="zh-CN" sz="2400" dirty="0" err="1" smtClean="0">
                <a:solidFill>
                  <a:srgbClr val="002060"/>
                </a:solidFill>
              </a:rPr>
              <a:t>typedef</a:t>
            </a:r>
            <a:r>
              <a:rPr lang="en-US" altLang="zh-CN" sz="2400" dirty="0" smtClean="0">
                <a:solidFill>
                  <a:srgbClr val="002060"/>
                </a:solidFill>
              </a:rPr>
              <a:t> </a:t>
            </a:r>
            <a:r>
              <a:rPr lang="en-US" altLang="zh-CN" sz="2400" dirty="0" err="1" smtClean="0">
                <a:solidFill>
                  <a:srgbClr val="002060"/>
                </a:solidFill>
              </a:rPr>
              <a:t>struct</a:t>
            </a:r>
            <a:endParaRPr lang="en-US" altLang="zh-CN" sz="2400" dirty="0" smtClean="0">
              <a:solidFill>
                <a:srgbClr val="002060"/>
              </a:solidFill>
            </a:endParaRPr>
          </a:p>
          <a:p>
            <a:pPr>
              <a:lnSpc>
                <a:spcPct val="95000"/>
              </a:lnSpc>
            </a:pPr>
            <a:r>
              <a:rPr lang="en-US" altLang="zh-CN" sz="2400" dirty="0" smtClean="0">
                <a:solidFill>
                  <a:srgbClr val="002060"/>
                </a:solidFill>
              </a:rPr>
              <a:t>{</a:t>
            </a:r>
          </a:p>
          <a:p>
            <a:pPr>
              <a:lnSpc>
                <a:spcPct val="95000"/>
              </a:lnSpc>
            </a:pPr>
            <a:r>
              <a:rPr lang="en-US" altLang="zh-CN" sz="2400" dirty="0" smtClean="0">
                <a:solidFill>
                  <a:srgbClr val="002060"/>
                </a:solidFill>
              </a:rPr>
              <a:t>   </a:t>
            </a:r>
            <a:r>
              <a:rPr lang="en-US" altLang="zh-CN" sz="2400" dirty="0" err="1" smtClean="0"/>
              <a:t>VertexNode</a:t>
            </a:r>
            <a:r>
              <a:rPr lang="en-US" altLang="zh-CN" sz="2400" dirty="0" smtClean="0">
                <a:solidFill>
                  <a:srgbClr val="002060"/>
                </a:solidFill>
              </a:rPr>
              <a:t> vertex[MAX_V];</a:t>
            </a:r>
          </a:p>
          <a:p>
            <a:pPr>
              <a:lnSpc>
                <a:spcPct val="95000"/>
              </a:lnSpc>
            </a:pPr>
            <a:r>
              <a:rPr lang="en-US" altLang="zh-CN" sz="2400" dirty="0" smtClean="0"/>
              <a:t>   </a:t>
            </a:r>
            <a:r>
              <a:rPr lang="en-US" altLang="zh-CN" sz="2400" dirty="0" err="1" smtClean="0"/>
              <a:t>int</a:t>
            </a:r>
            <a:r>
              <a:rPr lang="en-US" altLang="zh-CN" sz="2400" dirty="0" smtClean="0"/>
              <a:t> </a:t>
            </a:r>
            <a:r>
              <a:rPr lang="en-US" altLang="zh-CN" sz="2400" dirty="0" err="1" smtClean="0">
                <a:solidFill>
                  <a:srgbClr val="002060"/>
                </a:solidFill>
              </a:rPr>
              <a:t>vexnum</a:t>
            </a:r>
            <a:r>
              <a:rPr lang="en-US" altLang="zh-CN" sz="2400" dirty="0" smtClean="0">
                <a:solidFill>
                  <a:srgbClr val="002060"/>
                </a:solidFill>
              </a:rPr>
              <a:t>, </a:t>
            </a:r>
            <a:r>
              <a:rPr lang="en-US" altLang="zh-CN" sz="2400" dirty="0" err="1" smtClean="0">
                <a:solidFill>
                  <a:srgbClr val="002060"/>
                </a:solidFill>
              </a:rPr>
              <a:t>arcnum</a:t>
            </a:r>
            <a:r>
              <a:rPr lang="en-US" altLang="zh-CN" sz="2400" dirty="0" smtClean="0"/>
              <a:t>;</a:t>
            </a:r>
            <a:endParaRPr lang="en-US" altLang="zh-CN" sz="2400" dirty="0" smtClean="0">
              <a:solidFill>
                <a:srgbClr val="002060"/>
              </a:solidFill>
            </a:endParaRPr>
          </a:p>
          <a:p>
            <a:pPr>
              <a:lnSpc>
                <a:spcPct val="95000"/>
              </a:lnSpc>
            </a:pPr>
            <a:r>
              <a:rPr lang="en-US" altLang="zh-CN" sz="2400" dirty="0" smtClean="0">
                <a:solidFill>
                  <a:srgbClr val="002060"/>
                </a:solidFill>
              </a:rPr>
              <a:t>}</a:t>
            </a:r>
            <a:r>
              <a:rPr lang="en-US" altLang="zh-CN" sz="2400" dirty="0" err="1" smtClean="0"/>
              <a:t>AdjList</a:t>
            </a:r>
            <a:r>
              <a:rPr lang="en-US" altLang="zh-CN" sz="2400" dirty="0" smtClean="0">
                <a:solidFill>
                  <a:srgbClr val="002060"/>
                </a:solidFill>
              </a:rPr>
              <a:t>;</a:t>
            </a:r>
            <a:endParaRPr lang="en-US" altLang="zh-CN" sz="24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882"/>
                                        </p:tgtEl>
                                        <p:attrNameLst>
                                          <p:attrName>style.visibility</p:attrName>
                                        </p:attrNameLst>
                                      </p:cBhvr>
                                      <p:to>
                                        <p:strVal val="visible"/>
                                      </p:to>
                                    </p:set>
                                    <p:animEffect transition="in" filter="wipe(left)">
                                      <p:cBhvr>
                                        <p:cTn id="7" dur="500"/>
                                        <p:tgtEl>
                                          <p:spTgt spid="2038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3883"/>
                                        </p:tgtEl>
                                        <p:attrNameLst>
                                          <p:attrName>style.visibility</p:attrName>
                                        </p:attrNameLst>
                                      </p:cBhvr>
                                      <p:to>
                                        <p:strVal val="visible"/>
                                      </p:to>
                                    </p:set>
                                    <p:animEffect transition="in" filter="wipe(up)">
                                      <p:cBhvr>
                                        <p:cTn id="12" dur="500"/>
                                        <p:tgtEl>
                                          <p:spTgt spid="20388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82" grpId="0"/>
      <p:bldP spid="203883" grpId="0"/>
      <p:bldP spid="12" grpId="0"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5"/>
          </p:nvPr>
        </p:nvSpPr>
        <p:spPr/>
        <p:txBody>
          <a:bodyPr/>
          <a:lstStyle/>
          <a:p>
            <a:fld id="{AEC01649-2663-4331-9A07-18BC16E010E8}" type="slidenum">
              <a:rPr lang="en-US" altLang="zh-CN"/>
              <a:pPr/>
              <a:t>35</a:t>
            </a:fld>
            <a:endParaRPr lang="en-US" altLang="zh-CN"/>
          </a:p>
        </p:txBody>
      </p:sp>
      <p:sp>
        <p:nvSpPr>
          <p:cNvPr id="204805"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4806"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4807" name="Line 7"/>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204808"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4809" name="Text Box 9"/>
          <p:cNvSpPr txBox="1">
            <a:spLocks noChangeArrowheads="1"/>
          </p:cNvSpPr>
          <p:nvPr/>
        </p:nvSpPr>
        <p:spPr bwMode="auto">
          <a:xfrm>
            <a:off x="971550" y="1557338"/>
            <a:ext cx="3671888" cy="519112"/>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②</a:t>
            </a:r>
            <a:r>
              <a:rPr lang="zh-CN" altLang="en-US">
                <a:solidFill>
                  <a:srgbClr val="000066"/>
                </a:solidFill>
              </a:rPr>
              <a:t>图的邻接表表示法</a:t>
            </a:r>
          </a:p>
        </p:txBody>
      </p:sp>
      <p:sp>
        <p:nvSpPr>
          <p:cNvPr id="204810" name="Text Box 10"/>
          <p:cNvSpPr txBox="1">
            <a:spLocks noChangeArrowheads="1"/>
          </p:cNvSpPr>
          <p:nvPr/>
        </p:nvSpPr>
        <p:spPr bwMode="auto">
          <a:xfrm>
            <a:off x="4067175" y="1576388"/>
            <a:ext cx="2684463" cy="519112"/>
          </a:xfrm>
          <a:prstGeom prst="rect">
            <a:avLst/>
          </a:prstGeom>
          <a:noFill/>
          <a:ln w="25400" algn="ctr">
            <a:noFill/>
            <a:miter lim="800000"/>
            <a:headEnd/>
            <a:tailEnd/>
          </a:ln>
          <a:effectLst/>
        </p:spPr>
        <p:txBody>
          <a:bodyPr wrap="none">
            <a:spAutoFit/>
          </a:bodyPr>
          <a:lstStyle/>
          <a:p>
            <a:r>
              <a:rPr lang="zh-CN" altLang="en-US">
                <a:solidFill>
                  <a:srgbClr val="000066"/>
                </a:solidFill>
              </a:rPr>
              <a:t>（链式存储法）</a:t>
            </a:r>
          </a:p>
        </p:txBody>
      </p:sp>
      <p:sp>
        <p:nvSpPr>
          <p:cNvPr id="204811" name="Text Box 11"/>
          <p:cNvSpPr txBox="1">
            <a:spLocks noChangeArrowheads="1"/>
          </p:cNvSpPr>
          <p:nvPr/>
        </p:nvSpPr>
        <p:spPr bwMode="auto">
          <a:xfrm>
            <a:off x="6443663" y="1557338"/>
            <a:ext cx="1255712" cy="519112"/>
          </a:xfrm>
          <a:prstGeom prst="rect">
            <a:avLst/>
          </a:prstGeom>
          <a:noFill/>
          <a:ln w="25400" algn="ctr">
            <a:noFill/>
            <a:miter lim="800000"/>
            <a:headEnd/>
            <a:tailEnd/>
          </a:ln>
          <a:effectLst/>
        </p:spPr>
        <p:txBody>
          <a:bodyPr wrap="none">
            <a:spAutoFit/>
          </a:bodyPr>
          <a:lstStyle/>
          <a:p>
            <a:r>
              <a:rPr lang="zh-CN" altLang="en-US"/>
              <a:t>特点：</a:t>
            </a:r>
          </a:p>
        </p:txBody>
      </p:sp>
      <p:sp>
        <p:nvSpPr>
          <p:cNvPr id="204813" name="Text Box 13"/>
          <p:cNvSpPr txBox="1">
            <a:spLocks noChangeArrowheads="1"/>
          </p:cNvSpPr>
          <p:nvPr/>
        </p:nvSpPr>
        <p:spPr bwMode="auto">
          <a:xfrm>
            <a:off x="1042988" y="2565400"/>
            <a:ext cx="3025775" cy="439738"/>
          </a:xfrm>
          <a:prstGeom prst="rect">
            <a:avLst/>
          </a:prstGeom>
          <a:noFill/>
          <a:ln w="25400" algn="ctr">
            <a:noFill/>
            <a:miter lim="800000"/>
            <a:headEnd/>
            <a:tailEnd/>
          </a:ln>
          <a:effectLst/>
        </p:spPr>
        <p:txBody>
          <a:bodyPr wrap="none">
            <a:spAutoFit/>
          </a:bodyPr>
          <a:lstStyle/>
          <a:p>
            <a:pPr>
              <a:lnSpc>
                <a:spcPct val="95000"/>
              </a:lnSpc>
            </a:pPr>
            <a:r>
              <a:rPr lang="en-US" altLang="zh-CN" sz="2400"/>
              <a:t>Ⅰ.</a:t>
            </a:r>
            <a:r>
              <a:rPr lang="zh-CN" altLang="en-US" sz="2400"/>
              <a:t>无向图存储空间：</a:t>
            </a:r>
          </a:p>
        </p:txBody>
      </p:sp>
      <p:sp>
        <p:nvSpPr>
          <p:cNvPr id="204814" name="Text Box 14"/>
          <p:cNvSpPr txBox="1">
            <a:spLocks noChangeArrowheads="1"/>
          </p:cNvSpPr>
          <p:nvPr/>
        </p:nvSpPr>
        <p:spPr bwMode="auto">
          <a:xfrm>
            <a:off x="1042988" y="3908425"/>
            <a:ext cx="574675" cy="457200"/>
          </a:xfrm>
          <a:prstGeom prst="rect">
            <a:avLst/>
          </a:prstGeom>
          <a:noFill/>
          <a:ln w="25400" algn="ctr">
            <a:noFill/>
            <a:miter lim="800000"/>
            <a:headEnd/>
            <a:tailEnd/>
          </a:ln>
          <a:effectLst/>
        </p:spPr>
        <p:txBody>
          <a:bodyPr wrap="none">
            <a:spAutoFit/>
          </a:bodyPr>
          <a:lstStyle/>
          <a:p>
            <a:r>
              <a:rPr lang="en-US" altLang="zh-CN" sz="2400"/>
              <a:t>Ⅱ.</a:t>
            </a:r>
          </a:p>
        </p:txBody>
      </p:sp>
      <p:sp>
        <p:nvSpPr>
          <p:cNvPr id="204817" name="Text Box 17"/>
          <p:cNvSpPr txBox="1">
            <a:spLocks noChangeArrowheads="1"/>
          </p:cNvSpPr>
          <p:nvPr/>
        </p:nvSpPr>
        <p:spPr bwMode="auto">
          <a:xfrm>
            <a:off x="3790950" y="2540000"/>
            <a:ext cx="887413" cy="457200"/>
          </a:xfrm>
          <a:prstGeom prst="rect">
            <a:avLst/>
          </a:prstGeom>
          <a:noFill/>
          <a:ln w="25400" algn="ctr">
            <a:noFill/>
            <a:miter lim="800000"/>
            <a:headEnd/>
            <a:tailEnd/>
          </a:ln>
          <a:effectLst/>
        </p:spPr>
        <p:txBody>
          <a:bodyPr wrap="none">
            <a:spAutoFit/>
          </a:bodyPr>
          <a:lstStyle/>
          <a:p>
            <a:r>
              <a:rPr lang="en-US" altLang="zh-CN" sz="2400"/>
              <a:t>n+2e</a:t>
            </a:r>
          </a:p>
        </p:txBody>
      </p:sp>
      <p:sp>
        <p:nvSpPr>
          <p:cNvPr id="204820" name="AutoShape 20"/>
          <p:cNvSpPr>
            <a:spLocks/>
          </p:cNvSpPr>
          <p:nvPr/>
        </p:nvSpPr>
        <p:spPr bwMode="auto">
          <a:xfrm>
            <a:off x="1619250" y="3429000"/>
            <a:ext cx="73025" cy="1439863"/>
          </a:xfrm>
          <a:prstGeom prst="leftBrace">
            <a:avLst>
              <a:gd name="adj1" fmla="val 164312"/>
              <a:gd name="adj2" fmla="val 50000"/>
            </a:avLst>
          </a:prstGeom>
          <a:noFill/>
          <a:ln w="25400">
            <a:solidFill>
              <a:srgbClr val="FF0000"/>
            </a:solidFill>
            <a:round/>
            <a:headEnd/>
            <a:tailEnd/>
          </a:ln>
          <a:effectLst/>
        </p:spPr>
        <p:txBody>
          <a:bodyPr anchor="ctr">
            <a:spAutoFit/>
          </a:bodyPr>
          <a:lstStyle/>
          <a:p>
            <a:endParaRPr lang="zh-CN" altLang="en-US"/>
          </a:p>
        </p:txBody>
      </p:sp>
      <p:sp>
        <p:nvSpPr>
          <p:cNvPr id="204821" name="Text Box 21"/>
          <p:cNvSpPr txBox="1">
            <a:spLocks noChangeArrowheads="1"/>
          </p:cNvSpPr>
          <p:nvPr/>
        </p:nvSpPr>
        <p:spPr bwMode="auto">
          <a:xfrm>
            <a:off x="1763713" y="3284538"/>
            <a:ext cx="1460500" cy="457200"/>
          </a:xfrm>
          <a:prstGeom prst="rect">
            <a:avLst/>
          </a:prstGeom>
          <a:noFill/>
          <a:ln w="25400" algn="ctr">
            <a:noFill/>
            <a:miter lim="800000"/>
            <a:headEnd/>
            <a:tailEnd/>
          </a:ln>
          <a:effectLst/>
        </p:spPr>
        <p:txBody>
          <a:bodyPr>
            <a:spAutoFit/>
          </a:bodyPr>
          <a:lstStyle/>
          <a:p>
            <a:r>
              <a:rPr lang="zh-CN" altLang="en-US" sz="2400"/>
              <a:t>无向图：</a:t>
            </a:r>
          </a:p>
        </p:txBody>
      </p:sp>
      <p:sp>
        <p:nvSpPr>
          <p:cNvPr id="204823" name="Text Box 23"/>
          <p:cNvSpPr txBox="1">
            <a:spLocks noChangeArrowheads="1"/>
          </p:cNvSpPr>
          <p:nvPr/>
        </p:nvSpPr>
        <p:spPr bwMode="auto">
          <a:xfrm>
            <a:off x="2844800" y="3332163"/>
            <a:ext cx="5056188" cy="457200"/>
          </a:xfrm>
          <a:prstGeom prst="rect">
            <a:avLst/>
          </a:prstGeom>
          <a:noFill/>
          <a:ln w="25400" algn="ctr">
            <a:noFill/>
            <a:miter lim="800000"/>
            <a:headEnd/>
            <a:tailEnd/>
          </a:ln>
          <a:effectLst/>
        </p:spPr>
        <p:txBody>
          <a:bodyPr wrap="none">
            <a:spAutoFit/>
          </a:bodyPr>
          <a:lstStyle/>
          <a:p>
            <a:r>
              <a:rPr lang="en-US" altLang="zh-CN" sz="2400"/>
              <a:t>TD</a:t>
            </a:r>
            <a:r>
              <a:rPr lang="zh-CN" altLang="en-US" sz="2400"/>
              <a:t>（</a:t>
            </a:r>
            <a:r>
              <a:rPr lang="en-US" altLang="zh-CN" sz="2400">
                <a:latin typeface="Monotype Corsiva" pitchFamily="66" charset="0"/>
              </a:rPr>
              <a:t>v</a:t>
            </a:r>
            <a:r>
              <a:rPr lang="en-US" altLang="zh-CN" sz="2400" baseline="-25000">
                <a:latin typeface="Monotype Corsiva" pitchFamily="66" charset="0"/>
              </a:rPr>
              <a:t>i</a:t>
            </a:r>
            <a:r>
              <a:rPr lang="zh-CN" altLang="en-US" sz="2400">
                <a:latin typeface="Monotype Corsiva" pitchFamily="66" charset="0"/>
              </a:rPr>
              <a:t>）</a:t>
            </a:r>
            <a:r>
              <a:rPr lang="en-US" altLang="zh-CN" sz="2400">
                <a:latin typeface="Monotype Corsiva" pitchFamily="66" charset="0"/>
              </a:rPr>
              <a:t>= </a:t>
            </a:r>
            <a:r>
              <a:rPr lang="zh-CN" altLang="en-US" sz="2400">
                <a:latin typeface="Monotype Corsiva" pitchFamily="66" charset="0"/>
              </a:rPr>
              <a:t>第</a:t>
            </a:r>
            <a:r>
              <a:rPr lang="en-US" altLang="zh-CN" sz="2400">
                <a:latin typeface="Monotype Corsiva" pitchFamily="66" charset="0"/>
              </a:rPr>
              <a:t>i</a:t>
            </a:r>
            <a:r>
              <a:rPr lang="zh-CN" altLang="en-US" sz="2400">
                <a:latin typeface="Monotype Corsiva" pitchFamily="66" charset="0"/>
              </a:rPr>
              <a:t>个单链表上结点的个数</a:t>
            </a:r>
            <a:endParaRPr lang="zh-CN" altLang="en-US" sz="2400"/>
          </a:p>
        </p:txBody>
      </p:sp>
      <p:sp>
        <p:nvSpPr>
          <p:cNvPr id="204826" name="Text Box 26"/>
          <p:cNvSpPr txBox="1">
            <a:spLocks noChangeArrowheads="1"/>
          </p:cNvSpPr>
          <p:nvPr/>
        </p:nvSpPr>
        <p:spPr bwMode="auto">
          <a:xfrm>
            <a:off x="1835150" y="4484688"/>
            <a:ext cx="2328863" cy="457200"/>
          </a:xfrm>
          <a:prstGeom prst="rect">
            <a:avLst/>
          </a:prstGeom>
          <a:noFill/>
          <a:ln w="25400" algn="ctr">
            <a:noFill/>
            <a:miter lim="800000"/>
            <a:headEnd/>
            <a:tailEnd/>
          </a:ln>
          <a:effectLst/>
        </p:spPr>
        <p:txBody>
          <a:bodyPr wrap="none">
            <a:spAutoFit/>
          </a:bodyPr>
          <a:lstStyle/>
          <a:p>
            <a:r>
              <a:rPr lang="zh-CN" altLang="en-US" sz="2400"/>
              <a:t>有向图（网）：</a:t>
            </a:r>
          </a:p>
        </p:txBody>
      </p:sp>
      <p:sp>
        <p:nvSpPr>
          <p:cNvPr id="204827" name="AutoShape 27"/>
          <p:cNvSpPr>
            <a:spLocks/>
          </p:cNvSpPr>
          <p:nvPr/>
        </p:nvSpPr>
        <p:spPr bwMode="auto">
          <a:xfrm>
            <a:off x="3995738" y="4149725"/>
            <a:ext cx="71437" cy="1150938"/>
          </a:xfrm>
          <a:prstGeom prst="leftBrace">
            <a:avLst>
              <a:gd name="adj1" fmla="val 134260"/>
              <a:gd name="adj2" fmla="val 50000"/>
            </a:avLst>
          </a:prstGeom>
          <a:noFill/>
          <a:ln w="25400">
            <a:solidFill>
              <a:srgbClr val="FF0000"/>
            </a:solidFill>
            <a:round/>
            <a:headEnd/>
            <a:tailEnd/>
          </a:ln>
          <a:effectLst/>
        </p:spPr>
        <p:txBody>
          <a:bodyPr wrap="none" anchor="ctr">
            <a:spAutoFit/>
          </a:bodyPr>
          <a:lstStyle/>
          <a:p>
            <a:endParaRPr lang="zh-CN" altLang="en-US"/>
          </a:p>
        </p:txBody>
      </p:sp>
      <p:sp>
        <p:nvSpPr>
          <p:cNvPr id="204829" name="Text Box 29"/>
          <p:cNvSpPr txBox="1">
            <a:spLocks noChangeArrowheads="1"/>
          </p:cNvSpPr>
          <p:nvPr/>
        </p:nvSpPr>
        <p:spPr bwMode="auto">
          <a:xfrm>
            <a:off x="4073525" y="4043363"/>
            <a:ext cx="5040313" cy="457200"/>
          </a:xfrm>
          <a:prstGeom prst="rect">
            <a:avLst/>
          </a:prstGeom>
          <a:noFill/>
          <a:ln w="25400" algn="ctr">
            <a:noFill/>
            <a:miter lim="800000"/>
            <a:headEnd/>
            <a:tailEnd/>
          </a:ln>
          <a:effectLst/>
        </p:spPr>
        <p:txBody>
          <a:bodyPr wrap="none">
            <a:spAutoFit/>
          </a:bodyPr>
          <a:lstStyle/>
          <a:p>
            <a:r>
              <a:rPr lang="en-US" altLang="zh-CN" sz="2400"/>
              <a:t>OD</a:t>
            </a:r>
            <a:r>
              <a:rPr lang="zh-CN" altLang="en-US" sz="2400"/>
              <a:t>（</a:t>
            </a:r>
            <a:r>
              <a:rPr lang="en-US" altLang="zh-CN" sz="2400">
                <a:latin typeface="Monotype Corsiva" pitchFamily="66" charset="0"/>
              </a:rPr>
              <a:t>v</a:t>
            </a:r>
            <a:r>
              <a:rPr lang="en-US" altLang="zh-CN" sz="2400" baseline="-25000">
                <a:latin typeface="Monotype Corsiva" pitchFamily="66" charset="0"/>
              </a:rPr>
              <a:t>i</a:t>
            </a:r>
            <a:r>
              <a:rPr lang="zh-CN" altLang="en-US" sz="2400">
                <a:latin typeface="Monotype Corsiva" pitchFamily="66" charset="0"/>
              </a:rPr>
              <a:t>）</a:t>
            </a:r>
            <a:r>
              <a:rPr lang="en-US" altLang="zh-CN" sz="2400">
                <a:latin typeface="Monotype Corsiva" pitchFamily="66" charset="0"/>
              </a:rPr>
              <a:t>=</a:t>
            </a:r>
            <a:r>
              <a:rPr lang="zh-CN" altLang="en-US" sz="2400"/>
              <a:t>第</a:t>
            </a:r>
            <a:r>
              <a:rPr lang="en-US" altLang="zh-CN" sz="2400">
                <a:latin typeface="Monotype Corsiva" pitchFamily="66" charset="0"/>
              </a:rPr>
              <a:t>i</a:t>
            </a:r>
            <a:r>
              <a:rPr lang="zh-CN" altLang="en-US" sz="2400"/>
              <a:t>个单链表上结点的个数</a:t>
            </a:r>
          </a:p>
        </p:txBody>
      </p:sp>
      <p:sp>
        <p:nvSpPr>
          <p:cNvPr id="204836" name="Text Box 36"/>
          <p:cNvSpPr txBox="1">
            <a:spLocks noChangeArrowheads="1"/>
          </p:cNvSpPr>
          <p:nvPr/>
        </p:nvSpPr>
        <p:spPr bwMode="auto">
          <a:xfrm>
            <a:off x="4103688" y="4987925"/>
            <a:ext cx="3430587" cy="457200"/>
          </a:xfrm>
          <a:prstGeom prst="rect">
            <a:avLst/>
          </a:prstGeom>
          <a:noFill/>
          <a:ln w="25400" algn="ctr">
            <a:noFill/>
            <a:miter lim="800000"/>
            <a:headEnd/>
            <a:tailEnd/>
          </a:ln>
          <a:effectLst/>
        </p:spPr>
        <p:txBody>
          <a:bodyPr wrap="none">
            <a:spAutoFit/>
          </a:bodyPr>
          <a:lstStyle/>
          <a:p>
            <a:r>
              <a:rPr kumimoji="0" lang="en-US" altLang="zh-CN" sz="2400"/>
              <a:t>ID</a:t>
            </a:r>
            <a:r>
              <a:rPr lang="zh-CN" altLang="en-US" sz="2400"/>
              <a:t>（</a:t>
            </a:r>
            <a:r>
              <a:rPr lang="en-US" altLang="zh-CN" sz="2400">
                <a:latin typeface="Monotype Corsiva" pitchFamily="66" charset="0"/>
              </a:rPr>
              <a:t>v</a:t>
            </a:r>
            <a:r>
              <a:rPr lang="en-US" altLang="zh-CN" sz="2400" baseline="-25000">
                <a:latin typeface="Monotype Corsiva" pitchFamily="66" charset="0"/>
              </a:rPr>
              <a:t>i</a:t>
            </a:r>
            <a:r>
              <a:rPr lang="zh-CN" altLang="en-US" sz="2400">
                <a:latin typeface="Monotype Corsiva" pitchFamily="66" charset="0"/>
              </a:rPr>
              <a:t>）扫描整个邻接表</a:t>
            </a:r>
            <a:endParaRPr lang="zh-CN" altLang="en-US" sz="2400"/>
          </a:p>
        </p:txBody>
      </p:sp>
      <p:sp>
        <p:nvSpPr>
          <p:cNvPr id="204838" name="Line 38"/>
          <p:cNvSpPr>
            <a:spLocks noChangeShapeType="1"/>
          </p:cNvSpPr>
          <p:nvPr/>
        </p:nvSpPr>
        <p:spPr bwMode="auto">
          <a:xfrm>
            <a:off x="4572000" y="5372100"/>
            <a:ext cx="0" cy="504825"/>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
        <p:nvSpPr>
          <p:cNvPr id="204839" name="Text Box 39"/>
          <p:cNvSpPr txBox="1">
            <a:spLocks noChangeArrowheads="1"/>
          </p:cNvSpPr>
          <p:nvPr/>
        </p:nvSpPr>
        <p:spPr bwMode="auto">
          <a:xfrm>
            <a:off x="4048125" y="5876925"/>
            <a:ext cx="1409700" cy="457200"/>
          </a:xfrm>
          <a:prstGeom prst="rect">
            <a:avLst/>
          </a:prstGeom>
          <a:noFill/>
          <a:ln w="25400" algn="ctr">
            <a:noFill/>
            <a:miter lim="800000"/>
            <a:headEnd/>
            <a:tailEnd/>
          </a:ln>
          <a:effectLst/>
        </p:spPr>
        <p:txBody>
          <a:bodyPr wrap="none">
            <a:spAutoFit/>
          </a:bodyPr>
          <a:lstStyle/>
          <a:p>
            <a:r>
              <a:rPr lang="zh-CN" altLang="en-US" sz="2400"/>
              <a:t>逆邻接表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11"/>
                                        </p:tgtEl>
                                        <p:attrNameLst>
                                          <p:attrName>style.visibility</p:attrName>
                                        </p:attrNameLst>
                                      </p:cBhvr>
                                      <p:to>
                                        <p:strVal val="visible"/>
                                      </p:to>
                                    </p:set>
                                    <p:animEffect transition="in" filter="wipe(left)">
                                      <p:cBhvr>
                                        <p:cTn id="7" dur="500"/>
                                        <p:tgtEl>
                                          <p:spTgt spid="2048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13"/>
                                        </p:tgtEl>
                                        <p:attrNameLst>
                                          <p:attrName>style.visibility</p:attrName>
                                        </p:attrNameLst>
                                      </p:cBhvr>
                                      <p:to>
                                        <p:strVal val="visible"/>
                                      </p:to>
                                    </p:set>
                                    <p:animEffect transition="in" filter="wipe(left)">
                                      <p:cBhvr>
                                        <p:cTn id="12" dur="500"/>
                                        <p:tgtEl>
                                          <p:spTgt spid="2048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17"/>
                                        </p:tgtEl>
                                        <p:attrNameLst>
                                          <p:attrName>style.visibility</p:attrName>
                                        </p:attrNameLst>
                                      </p:cBhvr>
                                      <p:to>
                                        <p:strVal val="visible"/>
                                      </p:to>
                                    </p:set>
                                    <p:animEffect transition="in" filter="wipe(left)">
                                      <p:cBhvr>
                                        <p:cTn id="17" dur="500"/>
                                        <p:tgtEl>
                                          <p:spTgt spid="2048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14"/>
                                        </p:tgtEl>
                                        <p:attrNameLst>
                                          <p:attrName>style.visibility</p:attrName>
                                        </p:attrNameLst>
                                      </p:cBhvr>
                                      <p:to>
                                        <p:strVal val="visible"/>
                                      </p:to>
                                    </p:set>
                                    <p:animEffect transition="in" filter="wipe(left)">
                                      <p:cBhvr>
                                        <p:cTn id="22" dur="500"/>
                                        <p:tgtEl>
                                          <p:spTgt spid="204814"/>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04820"/>
                                        </p:tgtEl>
                                        <p:attrNameLst>
                                          <p:attrName>style.visibility</p:attrName>
                                        </p:attrNameLst>
                                      </p:cBhvr>
                                      <p:to>
                                        <p:strVal val="visible"/>
                                      </p:to>
                                    </p:set>
                                    <p:animEffect transition="in" filter="wipe(up)">
                                      <p:cBhvr>
                                        <p:cTn id="26" dur="500"/>
                                        <p:tgtEl>
                                          <p:spTgt spid="2048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4821"/>
                                        </p:tgtEl>
                                        <p:attrNameLst>
                                          <p:attrName>style.visibility</p:attrName>
                                        </p:attrNameLst>
                                      </p:cBhvr>
                                      <p:to>
                                        <p:strVal val="visible"/>
                                      </p:to>
                                    </p:set>
                                    <p:animEffect transition="in" filter="wipe(left)">
                                      <p:cBhvr>
                                        <p:cTn id="31" dur="500"/>
                                        <p:tgtEl>
                                          <p:spTgt spid="2048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4823"/>
                                        </p:tgtEl>
                                        <p:attrNameLst>
                                          <p:attrName>style.visibility</p:attrName>
                                        </p:attrNameLst>
                                      </p:cBhvr>
                                      <p:to>
                                        <p:strVal val="visible"/>
                                      </p:to>
                                    </p:set>
                                    <p:animEffect transition="in" filter="wipe(left)">
                                      <p:cBhvr>
                                        <p:cTn id="36" dur="500"/>
                                        <p:tgtEl>
                                          <p:spTgt spid="2048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4826"/>
                                        </p:tgtEl>
                                        <p:attrNameLst>
                                          <p:attrName>style.visibility</p:attrName>
                                        </p:attrNameLst>
                                      </p:cBhvr>
                                      <p:to>
                                        <p:strVal val="visible"/>
                                      </p:to>
                                    </p:set>
                                    <p:animEffect transition="in" filter="wipe(left)">
                                      <p:cBhvr>
                                        <p:cTn id="41" dur="500"/>
                                        <p:tgtEl>
                                          <p:spTgt spid="204826"/>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204827"/>
                                        </p:tgtEl>
                                        <p:attrNameLst>
                                          <p:attrName>style.visibility</p:attrName>
                                        </p:attrNameLst>
                                      </p:cBhvr>
                                      <p:to>
                                        <p:strVal val="visible"/>
                                      </p:to>
                                    </p:set>
                                    <p:animEffect transition="in" filter="wipe(up)">
                                      <p:cBhvr>
                                        <p:cTn id="45" dur="500"/>
                                        <p:tgtEl>
                                          <p:spTgt spid="20482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4829"/>
                                        </p:tgtEl>
                                        <p:attrNameLst>
                                          <p:attrName>style.visibility</p:attrName>
                                        </p:attrNameLst>
                                      </p:cBhvr>
                                      <p:to>
                                        <p:strVal val="visible"/>
                                      </p:to>
                                    </p:set>
                                    <p:animEffect transition="in" filter="wipe(left)">
                                      <p:cBhvr>
                                        <p:cTn id="50" dur="500"/>
                                        <p:tgtEl>
                                          <p:spTgt spid="2048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4836"/>
                                        </p:tgtEl>
                                        <p:attrNameLst>
                                          <p:attrName>style.visibility</p:attrName>
                                        </p:attrNameLst>
                                      </p:cBhvr>
                                      <p:to>
                                        <p:strVal val="visible"/>
                                      </p:to>
                                    </p:set>
                                    <p:animEffect transition="in" filter="wipe(left)">
                                      <p:cBhvr>
                                        <p:cTn id="55" dur="500"/>
                                        <p:tgtEl>
                                          <p:spTgt spid="2048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04838"/>
                                        </p:tgtEl>
                                        <p:attrNameLst>
                                          <p:attrName>style.visibility</p:attrName>
                                        </p:attrNameLst>
                                      </p:cBhvr>
                                      <p:to>
                                        <p:strVal val="visible"/>
                                      </p:to>
                                    </p:set>
                                    <p:animEffect transition="in" filter="wipe(up)">
                                      <p:cBhvr>
                                        <p:cTn id="60" dur="500"/>
                                        <p:tgtEl>
                                          <p:spTgt spid="204838"/>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04839"/>
                                        </p:tgtEl>
                                        <p:attrNameLst>
                                          <p:attrName>style.visibility</p:attrName>
                                        </p:attrNameLst>
                                      </p:cBhvr>
                                      <p:to>
                                        <p:strVal val="visible"/>
                                      </p:to>
                                    </p:set>
                                    <p:animEffect transition="in" filter="wipe(left)">
                                      <p:cBhvr>
                                        <p:cTn id="64" dur="500"/>
                                        <p:tgtEl>
                                          <p:spTgt spid="204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1" grpId="0"/>
      <p:bldP spid="204813" grpId="0"/>
      <p:bldP spid="204814" grpId="0"/>
      <p:bldP spid="204817" grpId="0"/>
      <p:bldP spid="204820" grpId="0" animBg="1"/>
      <p:bldP spid="204821" grpId="0"/>
      <p:bldP spid="204823" grpId="0"/>
      <p:bldP spid="204826" grpId="0"/>
      <p:bldP spid="204827" grpId="0" animBg="1"/>
      <p:bldP spid="204829" grpId="0"/>
      <p:bldP spid="204836" grpId="0"/>
      <p:bldP spid="204838" grpId="0" animBg="1"/>
      <p:bldP spid="2048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5"/>
          <p:cNvSpPr>
            <a:spLocks noGrp="1"/>
          </p:cNvSpPr>
          <p:nvPr>
            <p:ph type="sldNum" sz="quarter" idx="15"/>
          </p:nvPr>
        </p:nvSpPr>
        <p:spPr/>
        <p:txBody>
          <a:bodyPr/>
          <a:lstStyle/>
          <a:p>
            <a:fld id="{5BA8AAFA-8CBB-4A61-9099-DD44075C6656}" type="slidenum">
              <a:rPr lang="en-US" altLang="zh-CN"/>
              <a:pPr/>
              <a:t>36</a:t>
            </a:fld>
            <a:endParaRPr lang="en-US" altLang="zh-CN"/>
          </a:p>
        </p:txBody>
      </p:sp>
      <p:sp>
        <p:nvSpPr>
          <p:cNvPr id="205830" name="Text Box 6"/>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5832"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5833" name="Text Box 9"/>
          <p:cNvSpPr txBox="1">
            <a:spLocks noChangeArrowheads="1"/>
          </p:cNvSpPr>
          <p:nvPr/>
        </p:nvSpPr>
        <p:spPr bwMode="auto">
          <a:xfrm>
            <a:off x="971550" y="1557338"/>
            <a:ext cx="3671888" cy="519112"/>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②</a:t>
            </a:r>
            <a:r>
              <a:rPr lang="zh-CN" altLang="en-US">
                <a:solidFill>
                  <a:srgbClr val="000066"/>
                </a:solidFill>
              </a:rPr>
              <a:t>图的邻接表表示法</a:t>
            </a:r>
          </a:p>
        </p:txBody>
      </p:sp>
      <p:sp>
        <p:nvSpPr>
          <p:cNvPr id="205834" name="Text Box 10"/>
          <p:cNvSpPr txBox="1">
            <a:spLocks noChangeArrowheads="1"/>
          </p:cNvSpPr>
          <p:nvPr/>
        </p:nvSpPr>
        <p:spPr bwMode="auto">
          <a:xfrm>
            <a:off x="4067175" y="1576388"/>
            <a:ext cx="2684463" cy="519112"/>
          </a:xfrm>
          <a:prstGeom prst="rect">
            <a:avLst/>
          </a:prstGeom>
          <a:noFill/>
          <a:ln w="25400" algn="ctr">
            <a:noFill/>
            <a:miter lim="800000"/>
            <a:headEnd/>
            <a:tailEnd/>
          </a:ln>
          <a:effectLst/>
        </p:spPr>
        <p:txBody>
          <a:bodyPr wrap="none">
            <a:spAutoFit/>
          </a:bodyPr>
          <a:lstStyle/>
          <a:p>
            <a:r>
              <a:rPr lang="zh-CN" altLang="en-US">
                <a:solidFill>
                  <a:srgbClr val="000066"/>
                </a:solidFill>
              </a:rPr>
              <a:t>（链式存储法）</a:t>
            </a:r>
          </a:p>
        </p:txBody>
      </p:sp>
      <p:sp>
        <p:nvSpPr>
          <p:cNvPr id="205868" name="Text Box 44"/>
          <p:cNvSpPr txBox="1">
            <a:spLocks noChangeArrowheads="1"/>
          </p:cNvSpPr>
          <p:nvPr/>
        </p:nvSpPr>
        <p:spPr bwMode="auto">
          <a:xfrm>
            <a:off x="6443663" y="1541463"/>
            <a:ext cx="1612900" cy="519112"/>
          </a:xfrm>
          <a:prstGeom prst="rect">
            <a:avLst/>
          </a:prstGeom>
          <a:noFill/>
          <a:ln w="25400" algn="ctr">
            <a:noFill/>
            <a:miter lim="800000"/>
            <a:headEnd/>
            <a:tailEnd/>
          </a:ln>
          <a:effectLst/>
        </p:spPr>
        <p:txBody>
          <a:bodyPr wrap="none">
            <a:spAutoFit/>
          </a:bodyPr>
          <a:lstStyle/>
          <a:p>
            <a:r>
              <a:rPr lang="zh-CN" altLang="en-US"/>
              <a:t>逆邻接表</a:t>
            </a:r>
          </a:p>
        </p:txBody>
      </p:sp>
      <p:sp>
        <p:nvSpPr>
          <p:cNvPr id="205869" name="Line 4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5870" name="Line 46"/>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grpSp>
        <p:nvGrpSpPr>
          <p:cNvPr id="205871" name="Group 47"/>
          <p:cNvGrpSpPr>
            <a:grpSpLocks/>
          </p:cNvGrpSpPr>
          <p:nvPr/>
        </p:nvGrpSpPr>
        <p:grpSpPr bwMode="auto">
          <a:xfrm>
            <a:off x="1476375" y="2420938"/>
            <a:ext cx="2089150" cy="2568575"/>
            <a:chOff x="930" y="1525"/>
            <a:chExt cx="1316" cy="1618"/>
          </a:xfrm>
        </p:grpSpPr>
        <p:grpSp>
          <p:nvGrpSpPr>
            <p:cNvPr id="205872" name="Group 48"/>
            <p:cNvGrpSpPr>
              <a:grpSpLocks/>
            </p:cNvGrpSpPr>
            <p:nvPr/>
          </p:nvGrpSpPr>
          <p:grpSpPr bwMode="auto">
            <a:xfrm>
              <a:off x="930" y="1842"/>
              <a:ext cx="1316" cy="1301"/>
              <a:chOff x="657" y="2069"/>
              <a:chExt cx="1316" cy="1301"/>
            </a:xfrm>
          </p:grpSpPr>
          <p:sp>
            <p:nvSpPr>
              <p:cNvPr id="205873" name="Line 49"/>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5874" name="Line 50"/>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5875" name="Line 51"/>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5876" name="Line 52"/>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5877" name="Line 53"/>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5878" name="Line 54"/>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5879" name="Line 55"/>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5880" name="Oval 56"/>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A</a:t>
                </a:r>
              </a:p>
            </p:txBody>
          </p:sp>
          <p:sp>
            <p:nvSpPr>
              <p:cNvPr id="205881" name="Oval 57"/>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B</a:t>
                </a:r>
              </a:p>
            </p:txBody>
          </p:sp>
          <p:sp>
            <p:nvSpPr>
              <p:cNvPr id="205882" name="Oval 58"/>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C</a:t>
                </a:r>
              </a:p>
            </p:txBody>
          </p:sp>
          <p:sp>
            <p:nvSpPr>
              <p:cNvPr id="205883" name="Oval 59"/>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D</a:t>
                </a:r>
              </a:p>
            </p:txBody>
          </p:sp>
          <p:sp>
            <p:nvSpPr>
              <p:cNvPr id="205884" name="Oval 60"/>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E</a:t>
                </a:r>
              </a:p>
            </p:txBody>
          </p:sp>
        </p:grpSp>
        <p:sp>
          <p:nvSpPr>
            <p:cNvPr id="205885" name="Text Box 61"/>
            <p:cNvSpPr txBox="1">
              <a:spLocks noChangeArrowheads="1"/>
            </p:cNvSpPr>
            <p:nvPr/>
          </p:nvSpPr>
          <p:spPr bwMode="auto">
            <a:xfrm>
              <a:off x="1248" y="1525"/>
              <a:ext cx="695" cy="288"/>
            </a:xfrm>
            <a:prstGeom prst="rect">
              <a:avLst/>
            </a:prstGeom>
            <a:noFill/>
            <a:ln w="25400" algn="ctr">
              <a:noFill/>
              <a:miter lim="800000"/>
              <a:headEnd/>
              <a:tailEnd/>
            </a:ln>
            <a:effectLst/>
          </p:spPr>
          <p:txBody>
            <a:bodyPr wrap="none">
              <a:spAutoFit/>
            </a:bodyPr>
            <a:lstStyle/>
            <a:p>
              <a:r>
                <a:rPr lang="zh-CN" altLang="en-US" sz="2400">
                  <a:solidFill>
                    <a:srgbClr val="000066"/>
                  </a:solidFill>
                </a:rPr>
                <a:t>有向图</a:t>
              </a:r>
            </a:p>
          </p:txBody>
        </p:sp>
      </p:grpSp>
      <p:grpSp>
        <p:nvGrpSpPr>
          <p:cNvPr id="205886" name="Group 62"/>
          <p:cNvGrpSpPr>
            <a:grpSpLocks/>
          </p:cNvGrpSpPr>
          <p:nvPr/>
        </p:nvGrpSpPr>
        <p:grpSpPr bwMode="auto">
          <a:xfrm>
            <a:off x="5003800" y="2708275"/>
            <a:ext cx="1008063" cy="2185988"/>
            <a:chOff x="3016" y="1570"/>
            <a:chExt cx="635" cy="1377"/>
          </a:xfrm>
        </p:grpSpPr>
        <p:sp>
          <p:nvSpPr>
            <p:cNvPr id="205887" name="Rectangle 63"/>
            <p:cNvSpPr>
              <a:spLocks noChangeArrowheads="1"/>
            </p:cNvSpPr>
            <p:nvPr/>
          </p:nvSpPr>
          <p:spPr bwMode="auto">
            <a:xfrm>
              <a:off x="3016" y="1570"/>
              <a:ext cx="635" cy="1361"/>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5888" name="Line 64"/>
            <p:cNvSpPr>
              <a:spLocks noChangeShapeType="1"/>
            </p:cNvSpPr>
            <p:nvPr/>
          </p:nvSpPr>
          <p:spPr bwMode="auto">
            <a:xfrm>
              <a:off x="3407" y="1570"/>
              <a:ext cx="17" cy="1361"/>
            </a:xfrm>
            <a:prstGeom prst="line">
              <a:avLst/>
            </a:prstGeom>
            <a:noFill/>
            <a:ln w="25400">
              <a:solidFill>
                <a:srgbClr val="FF0000"/>
              </a:solidFill>
              <a:round/>
              <a:headEnd/>
              <a:tailEnd/>
            </a:ln>
            <a:effectLst/>
          </p:spPr>
          <p:txBody>
            <a:bodyPr>
              <a:spAutoFit/>
            </a:bodyPr>
            <a:lstStyle/>
            <a:p>
              <a:endParaRPr lang="zh-CN" altLang="en-US"/>
            </a:p>
          </p:txBody>
        </p:sp>
        <p:sp>
          <p:nvSpPr>
            <p:cNvPr id="205889" name="Line 65"/>
            <p:cNvSpPr>
              <a:spLocks noChangeShapeType="1"/>
            </p:cNvSpPr>
            <p:nvPr/>
          </p:nvSpPr>
          <p:spPr bwMode="auto">
            <a:xfrm>
              <a:off x="3016" y="1842"/>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5890" name="Line 66"/>
            <p:cNvSpPr>
              <a:spLocks noChangeShapeType="1"/>
            </p:cNvSpPr>
            <p:nvPr/>
          </p:nvSpPr>
          <p:spPr bwMode="auto">
            <a:xfrm>
              <a:off x="3016" y="2115"/>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5891" name="Line 67"/>
            <p:cNvSpPr>
              <a:spLocks noChangeShapeType="1"/>
            </p:cNvSpPr>
            <p:nvPr/>
          </p:nvSpPr>
          <p:spPr bwMode="auto">
            <a:xfrm>
              <a:off x="3016" y="2387"/>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5892" name="Line 68"/>
            <p:cNvSpPr>
              <a:spLocks noChangeShapeType="1"/>
            </p:cNvSpPr>
            <p:nvPr/>
          </p:nvSpPr>
          <p:spPr bwMode="auto">
            <a:xfrm>
              <a:off x="3016" y="2659"/>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05893" name="Text Box 69"/>
            <p:cNvSpPr txBox="1">
              <a:spLocks noChangeArrowheads="1"/>
            </p:cNvSpPr>
            <p:nvPr/>
          </p:nvSpPr>
          <p:spPr bwMode="auto">
            <a:xfrm>
              <a:off x="3107" y="1582"/>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A</a:t>
              </a:r>
            </a:p>
          </p:txBody>
        </p:sp>
        <p:sp>
          <p:nvSpPr>
            <p:cNvPr id="205894" name="Text Box 70"/>
            <p:cNvSpPr txBox="1">
              <a:spLocks noChangeArrowheads="1"/>
            </p:cNvSpPr>
            <p:nvPr/>
          </p:nvSpPr>
          <p:spPr bwMode="auto">
            <a:xfrm>
              <a:off x="3107" y="1842"/>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B</a:t>
              </a:r>
            </a:p>
          </p:txBody>
        </p:sp>
        <p:sp>
          <p:nvSpPr>
            <p:cNvPr id="205895" name="Text Box 71"/>
            <p:cNvSpPr txBox="1">
              <a:spLocks noChangeArrowheads="1"/>
            </p:cNvSpPr>
            <p:nvPr/>
          </p:nvSpPr>
          <p:spPr bwMode="auto">
            <a:xfrm>
              <a:off x="3107" y="2099"/>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C</a:t>
              </a:r>
            </a:p>
          </p:txBody>
        </p:sp>
        <p:sp>
          <p:nvSpPr>
            <p:cNvPr id="205896" name="Text Box 72"/>
            <p:cNvSpPr txBox="1">
              <a:spLocks noChangeArrowheads="1"/>
            </p:cNvSpPr>
            <p:nvPr/>
          </p:nvSpPr>
          <p:spPr bwMode="auto">
            <a:xfrm>
              <a:off x="3107" y="2387"/>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D</a:t>
              </a:r>
            </a:p>
          </p:txBody>
        </p:sp>
        <p:sp>
          <p:nvSpPr>
            <p:cNvPr id="205897" name="Text Box 73"/>
            <p:cNvSpPr txBox="1">
              <a:spLocks noChangeArrowheads="1"/>
            </p:cNvSpPr>
            <p:nvPr/>
          </p:nvSpPr>
          <p:spPr bwMode="auto">
            <a:xfrm>
              <a:off x="3107" y="2659"/>
              <a:ext cx="244"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E</a:t>
              </a:r>
            </a:p>
          </p:txBody>
        </p:sp>
      </p:grpSp>
      <p:grpSp>
        <p:nvGrpSpPr>
          <p:cNvPr id="205898" name="Group 74"/>
          <p:cNvGrpSpPr>
            <a:grpSpLocks/>
          </p:cNvGrpSpPr>
          <p:nvPr/>
        </p:nvGrpSpPr>
        <p:grpSpPr bwMode="auto">
          <a:xfrm>
            <a:off x="4643438" y="2708275"/>
            <a:ext cx="354012" cy="2166938"/>
            <a:chOff x="2789" y="1570"/>
            <a:chExt cx="223" cy="1365"/>
          </a:xfrm>
        </p:grpSpPr>
        <p:sp>
          <p:nvSpPr>
            <p:cNvPr id="205899" name="Text Box 75"/>
            <p:cNvSpPr txBox="1">
              <a:spLocks noChangeArrowheads="1"/>
            </p:cNvSpPr>
            <p:nvPr/>
          </p:nvSpPr>
          <p:spPr bwMode="auto">
            <a:xfrm>
              <a:off x="2789" y="1570"/>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sp>
          <p:nvSpPr>
            <p:cNvPr id="205900" name="Text Box 76"/>
            <p:cNvSpPr txBox="1">
              <a:spLocks noChangeArrowheads="1"/>
            </p:cNvSpPr>
            <p:nvPr/>
          </p:nvSpPr>
          <p:spPr bwMode="auto">
            <a:xfrm>
              <a:off x="2789" y="1830"/>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sp>
          <p:nvSpPr>
            <p:cNvPr id="205901" name="Text Box 77"/>
            <p:cNvSpPr txBox="1">
              <a:spLocks noChangeArrowheads="1"/>
            </p:cNvSpPr>
            <p:nvPr/>
          </p:nvSpPr>
          <p:spPr bwMode="auto">
            <a:xfrm>
              <a:off x="2789" y="2087"/>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sp>
          <p:nvSpPr>
            <p:cNvPr id="205902" name="Text Box 78"/>
            <p:cNvSpPr txBox="1">
              <a:spLocks noChangeArrowheads="1"/>
            </p:cNvSpPr>
            <p:nvPr/>
          </p:nvSpPr>
          <p:spPr bwMode="auto">
            <a:xfrm>
              <a:off x="2789" y="2375"/>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sp>
          <p:nvSpPr>
            <p:cNvPr id="205903" name="Text Box 79"/>
            <p:cNvSpPr txBox="1">
              <a:spLocks noChangeArrowheads="1"/>
            </p:cNvSpPr>
            <p:nvPr/>
          </p:nvSpPr>
          <p:spPr bwMode="auto">
            <a:xfrm>
              <a:off x="2789" y="2647"/>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grpSp>
      <p:sp>
        <p:nvSpPr>
          <p:cNvPr id="205904" name="Line 80"/>
          <p:cNvSpPr>
            <a:spLocks noChangeShapeType="1"/>
          </p:cNvSpPr>
          <p:nvPr/>
        </p:nvSpPr>
        <p:spPr bwMode="auto">
          <a:xfrm>
            <a:off x="5795963" y="2924175"/>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5910" name="Group 86"/>
          <p:cNvGrpSpPr>
            <a:grpSpLocks/>
          </p:cNvGrpSpPr>
          <p:nvPr/>
        </p:nvGrpSpPr>
        <p:grpSpPr bwMode="auto">
          <a:xfrm>
            <a:off x="6208713" y="2682875"/>
            <a:ext cx="719137" cy="457200"/>
            <a:chOff x="3787" y="1554"/>
            <a:chExt cx="453" cy="288"/>
          </a:xfrm>
        </p:grpSpPr>
        <p:sp>
          <p:nvSpPr>
            <p:cNvPr id="205911" name="Rectangle 87"/>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5912" name="Line 88"/>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5913" name="Text Box 89"/>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grpSp>
      <p:sp>
        <p:nvSpPr>
          <p:cNvPr id="205914" name="Text Box 90"/>
          <p:cNvSpPr txBox="1">
            <a:spLocks noChangeArrowheads="1"/>
          </p:cNvSpPr>
          <p:nvPr/>
        </p:nvSpPr>
        <p:spPr bwMode="auto">
          <a:xfrm>
            <a:off x="6529388" y="2682875"/>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5915" name="Line 91"/>
          <p:cNvSpPr>
            <a:spLocks noChangeShapeType="1"/>
          </p:cNvSpPr>
          <p:nvPr/>
        </p:nvSpPr>
        <p:spPr bwMode="auto">
          <a:xfrm>
            <a:off x="5795963" y="33575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5916" name="Group 92"/>
          <p:cNvGrpSpPr>
            <a:grpSpLocks/>
          </p:cNvGrpSpPr>
          <p:nvPr/>
        </p:nvGrpSpPr>
        <p:grpSpPr bwMode="auto">
          <a:xfrm>
            <a:off x="7235825" y="3116263"/>
            <a:ext cx="719138" cy="457200"/>
            <a:chOff x="3787" y="1554"/>
            <a:chExt cx="453" cy="288"/>
          </a:xfrm>
        </p:grpSpPr>
        <p:sp>
          <p:nvSpPr>
            <p:cNvPr id="205917" name="Rectangle 93"/>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5918" name="Line 94"/>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5919" name="Text Box 95"/>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grpSp>
      <p:sp>
        <p:nvSpPr>
          <p:cNvPr id="205920" name="Text Box 96"/>
          <p:cNvSpPr txBox="1">
            <a:spLocks noChangeArrowheads="1"/>
          </p:cNvSpPr>
          <p:nvPr/>
        </p:nvSpPr>
        <p:spPr bwMode="auto">
          <a:xfrm>
            <a:off x="7556500" y="3092450"/>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5921" name="Line 97"/>
          <p:cNvSpPr>
            <a:spLocks noChangeShapeType="1"/>
          </p:cNvSpPr>
          <p:nvPr/>
        </p:nvSpPr>
        <p:spPr bwMode="auto">
          <a:xfrm>
            <a:off x="5795963" y="37893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5922" name="Group 98"/>
          <p:cNvGrpSpPr>
            <a:grpSpLocks/>
          </p:cNvGrpSpPr>
          <p:nvPr/>
        </p:nvGrpSpPr>
        <p:grpSpPr bwMode="auto">
          <a:xfrm>
            <a:off x="7235825" y="3548063"/>
            <a:ext cx="719138" cy="457200"/>
            <a:chOff x="3787" y="1554"/>
            <a:chExt cx="453" cy="288"/>
          </a:xfrm>
        </p:grpSpPr>
        <p:sp>
          <p:nvSpPr>
            <p:cNvPr id="205923" name="Rectangle 99"/>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5924" name="Line 100"/>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5925" name="Text Box 101"/>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grpSp>
      <p:sp>
        <p:nvSpPr>
          <p:cNvPr id="205926" name="Text Box 102"/>
          <p:cNvSpPr txBox="1">
            <a:spLocks noChangeArrowheads="1"/>
          </p:cNvSpPr>
          <p:nvPr/>
        </p:nvSpPr>
        <p:spPr bwMode="auto">
          <a:xfrm>
            <a:off x="7556500" y="3522663"/>
            <a:ext cx="490538"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5927" name="Line 103"/>
          <p:cNvSpPr>
            <a:spLocks noChangeShapeType="1"/>
          </p:cNvSpPr>
          <p:nvPr/>
        </p:nvSpPr>
        <p:spPr bwMode="auto">
          <a:xfrm>
            <a:off x="5795963" y="42211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5933" name="Group 109"/>
          <p:cNvGrpSpPr>
            <a:grpSpLocks/>
          </p:cNvGrpSpPr>
          <p:nvPr/>
        </p:nvGrpSpPr>
        <p:grpSpPr bwMode="auto">
          <a:xfrm>
            <a:off x="6208713" y="4005263"/>
            <a:ext cx="719137" cy="457200"/>
            <a:chOff x="3787" y="1554"/>
            <a:chExt cx="453" cy="288"/>
          </a:xfrm>
        </p:grpSpPr>
        <p:sp>
          <p:nvSpPr>
            <p:cNvPr id="205934" name="Rectangle 110"/>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5935" name="Line 111"/>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5936" name="Text Box 112"/>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grpSp>
      <p:sp>
        <p:nvSpPr>
          <p:cNvPr id="205937" name="Text Box 113"/>
          <p:cNvSpPr txBox="1">
            <a:spLocks noChangeArrowheads="1"/>
          </p:cNvSpPr>
          <p:nvPr/>
        </p:nvSpPr>
        <p:spPr bwMode="auto">
          <a:xfrm>
            <a:off x="6529388" y="400526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sp>
        <p:nvSpPr>
          <p:cNvPr id="205938" name="Line 114"/>
          <p:cNvSpPr>
            <a:spLocks noChangeShapeType="1"/>
          </p:cNvSpPr>
          <p:nvPr/>
        </p:nvSpPr>
        <p:spPr bwMode="auto">
          <a:xfrm>
            <a:off x="5795963" y="46529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05939" name="Group 115"/>
          <p:cNvGrpSpPr>
            <a:grpSpLocks/>
          </p:cNvGrpSpPr>
          <p:nvPr/>
        </p:nvGrpSpPr>
        <p:grpSpPr bwMode="auto">
          <a:xfrm>
            <a:off x="6227763" y="4437063"/>
            <a:ext cx="719137" cy="457200"/>
            <a:chOff x="3787" y="1554"/>
            <a:chExt cx="453" cy="288"/>
          </a:xfrm>
        </p:grpSpPr>
        <p:sp>
          <p:nvSpPr>
            <p:cNvPr id="205940" name="Rectangle 116"/>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5941" name="Line 117"/>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5942" name="Text Box 118"/>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grpSp>
      <p:sp>
        <p:nvSpPr>
          <p:cNvPr id="205943" name="Text Box 119"/>
          <p:cNvSpPr txBox="1">
            <a:spLocks noChangeArrowheads="1"/>
          </p:cNvSpPr>
          <p:nvPr/>
        </p:nvSpPr>
        <p:spPr bwMode="auto">
          <a:xfrm>
            <a:off x="6548438" y="4411663"/>
            <a:ext cx="490537" cy="457200"/>
          </a:xfrm>
          <a:prstGeom prst="rect">
            <a:avLst/>
          </a:prstGeom>
          <a:noFill/>
          <a:ln w="25400" algn="ctr">
            <a:noFill/>
            <a:miter lim="800000"/>
            <a:headEnd/>
            <a:tailEnd/>
          </a:ln>
          <a:effectLst/>
        </p:spPr>
        <p:txBody>
          <a:bodyPr wrap="none">
            <a:spAutoFit/>
          </a:bodyPr>
          <a:lstStyle/>
          <a:p>
            <a:r>
              <a:rPr lang="en-US" altLang="zh-CN" sz="2400">
                <a:solidFill>
                  <a:srgbClr val="000066"/>
                </a:solidFill>
              </a:rPr>
              <a:t>∧</a:t>
            </a:r>
          </a:p>
        </p:txBody>
      </p:sp>
      <p:grpSp>
        <p:nvGrpSpPr>
          <p:cNvPr id="205944" name="Group 120"/>
          <p:cNvGrpSpPr>
            <a:grpSpLocks/>
          </p:cNvGrpSpPr>
          <p:nvPr/>
        </p:nvGrpSpPr>
        <p:grpSpPr bwMode="auto">
          <a:xfrm>
            <a:off x="6227763" y="3141663"/>
            <a:ext cx="719137" cy="457200"/>
            <a:chOff x="3787" y="1554"/>
            <a:chExt cx="453" cy="288"/>
          </a:xfrm>
        </p:grpSpPr>
        <p:sp>
          <p:nvSpPr>
            <p:cNvPr id="205945" name="Rectangle 121"/>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5946" name="Line 122"/>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5947" name="Text Box 123"/>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grpSp>
      <p:sp>
        <p:nvSpPr>
          <p:cNvPr id="205948" name="Line 124"/>
          <p:cNvSpPr>
            <a:spLocks noChangeShapeType="1"/>
          </p:cNvSpPr>
          <p:nvPr/>
        </p:nvSpPr>
        <p:spPr bwMode="auto">
          <a:xfrm>
            <a:off x="6804025" y="3357563"/>
            <a:ext cx="431800" cy="0"/>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05949" name="Group 125"/>
          <p:cNvGrpSpPr>
            <a:grpSpLocks/>
          </p:cNvGrpSpPr>
          <p:nvPr/>
        </p:nvGrpSpPr>
        <p:grpSpPr bwMode="auto">
          <a:xfrm>
            <a:off x="6227763" y="3573463"/>
            <a:ext cx="719137" cy="457200"/>
            <a:chOff x="3787" y="1554"/>
            <a:chExt cx="453" cy="288"/>
          </a:xfrm>
        </p:grpSpPr>
        <p:sp>
          <p:nvSpPr>
            <p:cNvPr id="205950" name="Rectangle 126"/>
            <p:cNvSpPr>
              <a:spLocks noChangeArrowheads="1"/>
            </p:cNvSpPr>
            <p:nvPr/>
          </p:nvSpPr>
          <p:spPr bwMode="auto">
            <a:xfrm>
              <a:off x="3787" y="1586"/>
              <a:ext cx="453" cy="226"/>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5951" name="Line 127"/>
            <p:cNvSpPr>
              <a:spLocks noChangeShapeType="1"/>
            </p:cNvSpPr>
            <p:nvPr/>
          </p:nvSpPr>
          <p:spPr bwMode="auto">
            <a:xfrm>
              <a:off x="4059" y="1586"/>
              <a:ext cx="0" cy="226"/>
            </a:xfrm>
            <a:prstGeom prst="line">
              <a:avLst/>
            </a:prstGeom>
            <a:noFill/>
            <a:ln w="25400">
              <a:solidFill>
                <a:srgbClr val="FF0000"/>
              </a:solidFill>
              <a:round/>
              <a:headEnd/>
              <a:tailEnd/>
            </a:ln>
            <a:effectLst/>
          </p:spPr>
          <p:txBody>
            <a:bodyPr wrap="none">
              <a:spAutoFit/>
            </a:bodyPr>
            <a:lstStyle/>
            <a:p>
              <a:endParaRPr lang="zh-CN" altLang="en-US"/>
            </a:p>
          </p:txBody>
        </p:sp>
        <p:sp>
          <p:nvSpPr>
            <p:cNvPr id="205952" name="Text Box 128"/>
            <p:cNvSpPr txBox="1">
              <a:spLocks noChangeArrowheads="1"/>
            </p:cNvSpPr>
            <p:nvPr/>
          </p:nvSpPr>
          <p:spPr bwMode="auto">
            <a:xfrm>
              <a:off x="3808" y="1554"/>
              <a:ext cx="223"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2</a:t>
              </a:r>
            </a:p>
          </p:txBody>
        </p:sp>
      </p:grpSp>
      <p:sp>
        <p:nvSpPr>
          <p:cNvPr id="205953" name="Line 129"/>
          <p:cNvSpPr>
            <a:spLocks noChangeShapeType="1"/>
          </p:cNvSpPr>
          <p:nvPr/>
        </p:nvSpPr>
        <p:spPr bwMode="auto">
          <a:xfrm>
            <a:off x="6804025" y="3789363"/>
            <a:ext cx="4318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5868"/>
                                        </p:tgtEl>
                                        <p:attrNameLst>
                                          <p:attrName>style.visibility</p:attrName>
                                        </p:attrNameLst>
                                      </p:cBhvr>
                                      <p:to>
                                        <p:strVal val="visible"/>
                                      </p:to>
                                    </p:set>
                                    <p:animEffect transition="in" filter="wipe(left)">
                                      <p:cBhvr>
                                        <p:cTn id="7" dur="500"/>
                                        <p:tgtEl>
                                          <p:spTgt spid="2058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871"/>
                                        </p:tgtEl>
                                        <p:attrNameLst>
                                          <p:attrName>style.visibility</p:attrName>
                                        </p:attrNameLst>
                                      </p:cBhvr>
                                      <p:to>
                                        <p:strVal val="visible"/>
                                      </p:to>
                                    </p:set>
                                    <p:animEffect transition="in" filter="wipe(up)">
                                      <p:cBhvr>
                                        <p:cTn id="12" dur="500"/>
                                        <p:tgtEl>
                                          <p:spTgt spid="2058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886"/>
                                        </p:tgtEl>
                                        <p:attrNameLst>
                                          <p:attrName>style.visibility</p:attrName>
                                        </p:attrNameLst>
                                      </p:cBhvr>
                                      <p:to>
                                        <p:strVal val="visible"/>
                                      </p:to>
                                    </p:set>
                                    <p:animEffect transition="in" filter="wipe(up)">
                                      <p:cBhvr>
                                        <p:cTn id="17" dur="500"/>
                                        <p:tgtEl>
                                          <p:spTgt spid="2058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5898"/>
                                        </p:tgtEl>
                                        <p:attrNameLst>
                                          <p:attrName>style.visibility</p:attrName>
                                        </p:attrNameLst>
                                      </p:cBhvr>
                                      <p:to>
                                        <p:strVal val="visible"/>
                                      </p:to>
                                    </p:set>
                                    <p:animEffect transition="in" filter="wipe(up)">
                                      <p:cBhvr>
                                        <p:cTn id="22" dur="500"/>
                                        <p:tgtEl>
                                          <p:spTgt spid="2058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904"/>
                                        </p:tgtEl>
                                        <p:attrNameLst>
                                          <p:attrName>style.visibility</p:attrName>
                                        </p:attrNameLst>
                                      </p:cBhvr>
                                      <p:to>
                                        <p:strVal val="visible"/>
                                      </p:to>
                                    </p:set>
                                    <p:animEffect transition="in" filter="wipe(left)">
                                      <p:cBhvr>
                                        <p:cTn id="27" dur="500"/>
                                        <p:tgtEl>
                                          <p:spTgt spid="20590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05910"/>
                                        </p:tgtEl>
                                        <p:attrNameLst>
                                          <p:attrName>style.visibility</p:attrName>
                                        </p:attrNameLst>
                                      </p:cBhvr>
                                      <p:to>
                                        <p:strVal val="visible"/>
                                      </p:to>
                                    </p:set>
                                    <p:animEffect transition="in" filter="wipe(left)">
                                      <p:cBhvr>
                                        <p:cTn id="31" dur="500"/>
                                        <p:tgtEl>
                                          <p:spTgt spid="2059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5914"/>
                                        </p:tgtEl>
                                        <p:attrNameLst>
                                          <p:attrName>style.visibility</p:attrName>
                                        </p:attrNameLst>
                                      </p:cBhvr>
                                      <p:to>
                                        <p:strVal val="visible"/>
                                      </p:to>
                                    </p:set>
                                    <p:animEffect transition="in" filter="wipe(left)">
                                      <p:cBhvr>
                                        <p:cTn id="36" dur="500"/>
                                        <p:tgtEl>
                                          <p:spTgt spid="2059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5915"/>
                                        </p:tgtEl>
                                        <p:attrNameLst>
                                          <p:attrName>style.visibility</p:attrName>
                                        </p:attrNameLst>
                                      </p:cBhvr>
                                      <p:to>
                                        <p:strVal val="visible"/>
                                      </p:to>
                                    </p:set>
                                    <p:animEffect transition="in" filter="wipe(left)">
                                      <p:cBhvr>
                                        <p:cTn id="41" dur="500"/>
                                        <p:tgtEl>
                                          <p:spTgt spid="205915"/>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05944"/>
                                        </p:tgtEl>
                                        <p:attrNameLst>
                                          <p:attrName>style.visibility</p:attrName>
                                        </p:attrNameLst>
                                      </p:cBhvr>
                                      <p:to>
                                        <p:strVal val="visible"/>
                                      </p:to>
                                    </p:set>
                                    <p:animEffect transition="in" filter="wipe(left)">
                                      <p:cBhvr>
                                        <p:cTn id="45" dur="500"/>
                                        <p:tgtEl>
                                          <p:spTgt spid="2059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5948"/>
                                        </p:tgtEl>
                                        <p:attrNameLst>
                                          <p:attrName>style.visibility</p:attrName>
                                        </p:attrNameLst>
                                      </p:cBhvr>
                                      <p:to>
                                        <p:strVal val="visible"/>
                                      </p:to>
                                    </p:set>
                                    <p:animEffect transition="in" filter="wipe(left)">
                                      <p:cBhvr>
                                        <p:cTn id="50" dur="500"/>
                                        <p:tgtEl>
                                          <p:spTgt spid="205948"/>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05916"/>
                                        </p:tgtEl>
                                        <p:attrNameLst>
                                          <p:attrName>style.visibility</p:attrName>
                                        </p:attrNameLst>
                                      </p:cBhvr>
                                      <p:to>
                                        <p:strVal val="visible"/>
                                      </p:to>
                                    </p:set>
                                    <p:animEffect transition="in" filter="wipe(left)">
                                      <p:cBhvr>
                                        <p:cTn id="54" dur="500"/>
                                        <p:tgtEl>
                                          <p:spTgt spid="2059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5920"/>
                                        </p:tgtEl>
                                        <p:attrNameLst>
                                          <p:attrName>style.visibility</p:attrName>
                                        </p:attrNameLst>
                                      </p:cBhvr>
                                      <p:to>
                                        <p:strVal val="visible"/>
                                      </p:to>
                                    </p:set>
                                    <p:animEffect transition="in" filter="wipe(left)">
                                      <p:cBhvr>
                                        <p:cTn id="59" dur="500"/>
                                        <p:tgtEl>
                                          <p:spTgt spid="20592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5921"/>
                                        </p:tgtEl>
                                        <p:attrNameLst>
                                          <p:attrName>style.visibility</p:attrName>
                                        </p:attrNameLst>
                                      </p:cBhvr>
                                      <p:to>
                                        <p:strVal val="visible"/>
                                      </p:to>
                                    </p:set>
                                    <p:animEffect transition="in" filter="wipe(left)">
                                      <p:cBhvr>
                                        <p:cTn id="64" dur="500"/>
                                        <p:tgtEl>
                                          <p:spTgt spid="205921"/>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205949"/>
                                        </p:tgtEl>
                                        <p:attrNameLst>
                                          <p:attrName>style.visibility</p:attrName>
                                        </p:attrNameLst>
                                      </p:cBhvr>
                                      <p:to>
                                        <p:strVal val="visible"/>
                                      </p:to>
                                    </p:set>
                                    <p:animEffect transition="in" filter="wipe(left)">
                                      <p:cBhvr>
                                        <p:cTn id="68" dur="500"/>
                                        <p:tgtEl>
                                          <p:spTgt spid="20594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05953"/>
                                        </p:tgtEl>
                                        <p:attrNameLst>
                                          <p:attrName>style.visibility</p:attrName>
                                        </p:attrNameLst>
                                      </p:cBhvr>
                                      <p:to>
                                        <p:strVal val="visible"/>
                                      </p:to>
                                    </p:set>
                                    <p:animEffect transition="in" filter="wipe(left)">
                                      <p:cBhvr>
                                        <p:cTn id="73" dur="500"/>
                                        <p:tgtEl>
                                          <p:spTgt spid="205953"/>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205922"/>
                                        </p:tgtEl>
                                        <p:attrNameLst>
                                          <p:attrName>style.visibility</p:attrName>
                                        </p:attrNameLst>
                                      </p:cBhvr>
                                      <p:to>
                                        <p:strVal val="visible"/>
                                      </p:to>
                                    </p:set>
                                    <p:animEffect transition="in" filter="wipe(left)">
                                      <p:cBhvr>
                                        <p:cTn id="77" dur="500"/>
                                        <p:tgtEl>
                                          <p:spTgt spid="2059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05926"/>
                                        </p:tgtEl>
                                        <p:attrNameLst>
                                          <p:attrName>style.visibility</p:attrName>
                                        </p:attrNameLst>
                                      </p:cBhvr>
                                      <p:to>
                                        <p:strVal val="visible"/>
                                      </p:to>
                                    </p:set>
                                    <p:animEffect transition="in" filter="wipe(left)">
                                      <p:cBhvr>
                                        <p:cTn id="82" dur="500"/>
                                        <p:tgtEl>
                                          <p:spTgt spid="20592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05927"/>
                                        </p:tgtEl>
                                        <p:attrNameLst>
                                          <p:attrName>style.visibility</p:attrName>
                                        </p:attrNameLst>
                                      </p:cBhvr>
                                      <p:to>
                                        <p:strVal val="visible"/>
                                      </p:to>
                                    </p:set>
                                    <p:animEffect transition="in" filter="wipe(left)">
                                      <p:cBhvr>
                                        <p:cTn id="87" dur="500"/>
                                        <p:tgtEl>
                                          <p:spTgt spid="205927"/>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205933"/>
                                        </p:tgtEl>
                                        <p:attrNameLst>
                                          <p:attrName>style.visibility</p:attrName>
                                        </p:attrNameLst>
                                      </p:cBhvr>
                                      <p:to>
                                        <p:strVal val="visible"/>
                                      </p:to>
                                    </p:set>
                                    <p:animEffect transition="in" filter="wipe(left)">
                                      <p:cBhvr>
                                        <p:cTn id="91" dur="500"/>
                                        <p:tgtEl>
                                          <p:spTgt spid="20593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05937"/>
                                        </p:tgtEl>
                                        <p:attrNameLst>
                                          <p:attrName>style.visibility</p:attrName>
                                        </p:attrNameLst>
                                      </p:cBhvr>
                                      <p:to>
                                        <p:strVal val="visible"/>
                                      </p:to>
                                    </p:set>
                                    <p:animEffect transition="in" filter="wipe(left)">
                                      <p:cBhvr>
                                        <p:cTn id="96" dur="500"/>
                                        <p:tgtEl>
                                          <p:spTgt spid="20593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05938"/>
                                        </p:tgtEl>
                                        <p:attrNameLst>
                                          <p:attrName>style.visibility</p:attrName>
                                        </p:attrNameLst>
                                      </p:cBhvr>
                                      <p:to>
                                        <p:strVal val="visible"/>
                                      </p:to>
                                    </p:set>
                                    <p:animEffect transition="in" filter="wipe(left)">
                                      <p:cBhvr>
                                        <p:cTn id="101" dur="500"/>
                                        <p:tgtEl>
                                          <p:spTgt spid="205938"/>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205939"/>
                                        </p:tgtEl>
                                        <p:attrNameLst>
                                          <p:attrName>style.visibility</p:attrName>
                                        </p:attrNameLst>
                                      </p:cBhvr>
                                      <p:to>
                                        <p:strVal val="visible"/>
                                      </p:to>
                                    </p:set>
                                    <p:animEffect transition="in" filter="wipe(left)">
                                      <p:cBhvr>
                                        <p:cTn id="105" dur="500"/>
                                        <p:tgtEl>
                                          <p:spTgt spid="20593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05943"/>
                                        </p:tgtEl>
                                        <p:attrNameLst>
                                          <p:attrName>style.visibility</p:attrName>
                                        </p:attrNameLst>
                                      </p:cBhvr>
                                      <p:to>
                                        <p:strVal val="visible"/>
                                      </p:to>
                                    </p:set>
                                    <p:animEffect transition="in" filter="wipe(left)">
                                      <p:cBhvr>
                                        <p:cTn id="110" dur="500"/>
                                        <p:tgtEl>
                                          <p:spTgt spid="205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68" grpId="0"/>
      <p:bldP spid="205904" grpId="0" animBg="1"/>
      <p:bldP spid="205914" grpId="0"/>
      <p:bldP spid="205915" grpId="0" animBg="1"/>
      <p:bldP spid="205920" grpId="0"/>
      <p:bldP spid="205921" grpId="0" animBg="1"/>
      <p:bldP spid="205926" grpId="0"/>
      <p:bldP spid="205927" grpId="0" animBg="1"/>
      <p:bldP spid="205937" grpId="0"/>
      <p:bldP spid="205938" grpId="0" animBg="1"/>
      <p:bldP spid="205943" grpId="0"/>
      <p:bldP spid="205948" grpId="0" animBg="1"/>
      <p:bldP spid="2059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5"/>
          </p:nvPr>
        </p:nvSpPr>
        <p:spPr/>
        <p:txBody>
          <a:bodyPr/>
          <a:lstStyle/>
          <a:p>
            <a:fld id="{C7041935-4AA9-4FF9-9131-290803EE3D24}" type="slidenum">
              <a:rPr lang="en-US" altLang="zh-CN"/>
              <a:pPr/>
              <a:t>37</a:t>
            </a:fld>
            <a:endParaRPr lang="en-US" altLang="zh-CN"/>
          </a:p>
        </p:txBody>
      </p:sp>
      <p:sp>
        <p:nvSpPr>
          <p:cNvPr id="206853" name="Text Box 5"/>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6854"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6855" name="Text Box 7"/>
          <p:cNvSpPr txBox="1">
            <a:spLocks noChangeArrowheads="1"/>
          </p:cNvSpPr>
          <p:nvPr/>
        </p:nvSpPr>
        <p:spPr bwMode="auto">
          <a:xfrm>
            <a:off x="971550" y="1557338"/>
            <a:ext cx="4824413" cy="519112"/>
          </a:xfrm>
          <a:prstGeom prst="rect">
            <a:avLst/>
          </a:prstGeom>
          <a:noFill/>
          <a:ln w="25400">
            <a:noFill/>
            <a:miter lim="800000"/>
            <a:headEnd/>
            <a:tailEnd/>
          </a:ln>
          <a:effectLst/>
        </p:spPr>
        <p:txBody>
          <a:bodyPr lIns="90000" tIns="46800" rIns="90000" bIns="46800">
            <a:spAutoFit/>
          </a:bodyPr>
          <a:lstStyle/>
          <a:p>
            <a:r>
              <a:rPr lang="zh-CN" altLang="zh-CN"/>
              <a:t>③</a:t>
            </a:r>
            <a:r>
              <a:rPr lang="zh-CN" altLang="en-US"/>
              <a:t>有向图的十字链表表示法</a:t>
            </a:r>
          </a:p>
        </p:txBody>
      </p:sp>
      <p:sp>
        <p:nvSpPr>
          <p:cNvPr id="206856" name="Text Box 8"/>
          <p:cNvSpPr txBox="1">
            <a:spLocks noChangeArrowheads="1"/>
          </p:cNvSpPr>
          <p:nvPr/>
        </p:nvSpPr>
        <p:spPr bwMode="auto">
          <a:xfrm>
            <a:off x="5200650" y="1576388"/>
            <a:ext cx="2684463" cy="519112"/>
          </a:xfrm>
          <a:prstGeom prst="rect">
            <a:avLst/>
          </a:prstGeom>
          <a:noFill/>
          <a:ln w="25400" algn="ctr">
            <a:noFill/>
            <a:miter lim="800000"/>
            <a:headEnd/>
            <a:tailEnd/>
          </a:ln>
          <a:effectLst/>
        </p:spPr>
        <p:txBody>
          <a:bodyPr wrap="none">
            <a:spAutoFit/>
          </a:bodyPr>
          <a:lstStyle/>
          <a:p>
            <a:r>
              <a:rPr lang="zh-CN" altLang="en-US"/>
              <a:t>（链式存储法）</a:t>
            </a:r>
          </a:p>
        </p:txBody>
      </p:sp>
      <p:sp>
        <p:nvSpPr>
          <p:cNvPr id="206858" name="Line 10"/>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6859" name="Line 11"/>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206933" name="Text Box 85"/>
          <p:cNvSpPr txBox="1">
            <a:spLocks noChangeArrowheads="1"/>
          </p:cNvSpPr>
          <p:nvPr/>
        </p:nvSpPr>
        <p:spPr bwMode="auto">
          <a:xfrm>
            <a:off x="1042988" y="2205038"/>
            <a:ext cx="6924675" cy="1187450"/>
          </a:xfrm>
          <a:prstGeom prst="rect">
            <a:avLst/>
          </a:prstGeom>
          <a:noFill/>
          <a:ln w="25400" algn="ctr">
            <a:noFill/>
            <a:miter lim="800000"/>
            <a:headEnd/>
            <a:tailEnd/>
          </a:ln>
          <a:effectLst/>
        </p:spPr>
        <p:txBody>
          <a:bodyPr wrap="none">
            <a:spAutoFit/>
          </a:bodyPr>
          <a:lstStyle/>
          <a:p>
            <a:r>
              <a:rPr lang="zh-CN" altLang="en-US" sz="2400">
                <a:solidFill>
                  <a:srgbClr val="000066"/>
                </a:solidFill>
              </a:rPr>
              <a:t>顶点和弧分别各用一种存储结构的结点表示。</a:t>
            </a:r>
            <a:r>
              <a:rPr lang="zh-CN" altLang="en-US" sz="2400"/>
              <a:t>弧头</a:t>
            </a:r>
          </a:p>
          <a:p>
            <a:r>
              <a:rPr lang="zh-CN" altLang="en-US" sz="2400"/>
              <a:t>相同的弧被链在同一链表上</a:t>
            </a:r>
            <a:r>
              <a:rPr lang="zh-CN" altLang="en-US" sz="2400">
                <a:solidFill>
                  <a:srgbClr val="000066"/>
                </a:solidFill>
              </a:rPr>
              <a:t>，</a:t>
            </a:r>
            <a:r>
              <a:rPr lang="zh-CN" altLang="en-US" sz="2400"/>
              <a:t>弧尾相同的弧也被链</a:t>
            </a:r>
          </a:p>
          <a:p>
            <a:r>
              <a:rPr lang="zh-CN" altLang="en-US" sz="2400"/>
              <a:t>在同一链表上</a:t>
            </a:r>
            <a:r>
              <a:rPr lang="zh-CN" altLang="en-US" sz="2400">
                <a:solidFill>
                  <a:srgbClr val="000066"/>
                </a:solidFill>
              </a:rPr>
              <a:t>，链表的</a:t>
            </a:r>
            <a:r>
              <a:rPr lang="zh-CN" altLang="en-US" sz="2400"/>
              <a:t>头结点</a:t>
            </a:r>
            <a:r>
              <a:rPr lang="zh-CN" altLang="en-US" sz="2400">
                <a:solidFill>
                  <a:srgbClr val="000066"/>
                </a:solidFill>
              </a:rPr>
              <a:t>就是</a:t>
            </a:r>
            <a:r>
              <a:rPr lang="zh-CN" altLang="en-US" sz="2400"/>
              <a:t>顶点</a:t>
            </a:r>
            <a:r>
              <a:rPr lang="zh-CN" altLang="en-US" sz="2400">
                <a:solidFill>
                  <a:srgbClr val="000066"/>
                </a:solidFill>
              </a:rPr>
              <a:t>结点。</a:t>
            </a:r>
          </a:p>
        </p:txBody>
      </p:sp>
      <p:sp>
        <p:nvSpPr>
          <p:cNvPr id="206945" name="Text Box 97"/>
          <p:cNvSpPr txBox="1">
            <a:spLocks noChangeArrowheads="1"/>
          </p:cNvSpPr>
          <p:nvPr/>
        </p:nvSpPr>
        <p:spPr bwMode="auto">
          <a:xfrm>
            <a:off x="1428750" y="3716338"/>
            <a:ext cx="2327275" cy="519112"/>
          </a:xfrm>
          <a:prstGeom prst="rect">
            <a:avLst/>
          </a:prstGeom>
          <a:noFill/>
          <a:ln w="25400" algn="ctr">
            <a:noFill/>
            <a:miter lim="800000"/>
            <a:headEnd/>
            <a:tailEnd/>
          </a:ln>
          <a:effectLst/>
        </p:spPr>
        <p:txBody>
          <a:bodyPr wrap="none">
            <a:spAutoFit/>
          </a:bodyPr>
          <a:lstStyle/>
          <a:p>
            <a:r>
              <a:rPr lang="zh-CN" altLang="zh-CN">
                <a:solidFill>
                  <a:srgbClr val="000066"/>
                </a:solidFill>
              </a:rPr>
              <a:t>弧的结点结构</a:t>
            </a:r>
            <a:endParaRPr lang="zh-CN" altLang="en-US">
              <a:solidFill>
                <a:srgbClr val="000066"/>
              </a:solidFill>
            </a:endParaRPr>
          </a:p>
        </p:txBody>
      </p:sp>
      <p:sp>
        <p:nvSpPr>
          <p:cNvPr id="206946" name="Text Box 98"/>
          <p:cNvSpPr txBox="1">
            <a:spLocks noChangeArrowheads="1"/>
          </p:cNvSpPr>
          <p:nvPr/>
        </p:nvSpPr>
        <p:spPr bwMode="auto">
          <a:xfrm>
            <a:off x="1116013" y="4579938"/>
            <a:ext cx="2684462" cy="519112"/>
          </a:xfrm>
          <a:prstGeom prst="rect">
            <a:avLst/>
          </a:prstGeom>
          <a:noFill/>
          <a:ln w="25400" algn="ctr">
            <a:noFill/>
            <a:miter lim="800000"/>
            <a:headEnd/>
            <a:tailEnd/>
          </a:ln>
          <a:effectLst/>
        </p:spPr>
        <p:txBody>
          <a:bodyPr wrap="none">
            <a:spAutoFit/>
          </a:bodyPr>
          <a:lstStyle/>
          <a:p>
            <a:r>
              <a:rPr lang="zh-CN" altLang="en-US">
                <a:solidFill>
                  <a:srgbClr val="000066"/>
                </a:solidFill>
              </a:rPr>
              <a:t>顶点的结点结构</a:t>
            </a:r>
          </a:p>
        </p:txBody>
      </p:sp>
      <p:grpSp>
        <p:nvGrpSpPr>
          <p:cNvPr id="206955" name="Group 107"/>
          <p:cNvGrpSpPr>
            <a:grpSpLocks/>
          </p:cNvGrpSpPr>
          <p:nvPr/>
        </p:nvGrpSpPr>
        <p:grpSpPr bwMode="auto">
          <a:xfrm>
            <a:off x="4073525" y="3768725"/>
            <a:ext cx="4338638" cy="457200"/>
            <a:chOff x="2381" y="2371"/>
            <a:chExt cx="2733" cy="288"/>
          </a:xfrm>
        </p:grpSpPr>
        <p:sp>
          <p:nvSpPr>
            <p:cNvPr id="206947" name="Rectangle 99"/>
            <p:cNvSpPr>
              <a:spLocks noChangeArrowheads="1"/>
            </p:cNvSpPr>
            <p:nvPr/>
          </p:nvSpPr>
          <p:spPr bwMode="auto">
            <a:xfrm>
              <a:off x="2381" y="2387"/>
              <a:ext cx="2722"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6948" name="Line 100"/>
            <p:cNvSpPr>
              <a:spLocks noChangeShapeType="1"/>
            </p:cNvSpPr>
            <p:nvPr/>
          </p:nvSpPr>
          <p:spPr bwMode="auto">
            <a:xfrm>
              <a:off x="3107" y="2387"/>
              <a:ext cx="0" cy="272"/>
            </a:xfrm>
            <a:prstGeom prst="line">
              <a:avLst/>
            </a:prstGeom>
            <a:noFill/>
            <a:ln w="25400">
              <a:solidFill>
                <a:srgbClr val="FF0000"/>
              </a:solidFill>
              <a:round/>
              <a:headEnd/>
              <a:tailEnd/>
            </a:ln>
            <a:effectLst/>
          </p:spPr>
          <p:txBody>
            <a:bodyPr>
              <a:spAutoFit/>
            </a:bodyPr>
            <a:lstStyle/>
            <a:p>
              <a:endParaRPr lang="zh-CN" altLang="en-US"/>
            </a:p>
          </p:txBody>
        </p:sp>
        <p:sp>
          <p:nvSpPr>
            <p:cNvPr id="206949" name="Line 101"/>
            <p:cNvSpPr>
              <a:spLocks noChangeShapeType="1"/>
            </p:cNvSpPr>
            <p:nvPr/>
          </p:nvSpPr>
          <p:spPr bwMode="auto">
            <a:xfrm>
              <a:off x="4014" y="2387"/>
              <a:ext cx="0" cy="272"/>
            </a:xfrm>
            <a:prstGeom prst="line">
              <a:avLst/>
            </a:prstGeom>
            <a:noFill/>
            <a:ln w="25400">
              <a:solidFill>
                <a:srgbClr val="FF0000"/>
              </a:solidFill>
              <a:round/>
              <a:headEnd/>
              <a:tailEnd/>
            </a:ln>
            <a:effectLst/>
          </p:spPr>
          <p:txBody>
            <a:bodyPr>
              <a:spAutoFit/>
            </a:bodyPr>
            <a:lstStyle/>
            <a:p>
              <a:endParaRPr lang="zh-CN" altLang="en-US"/>
            </a:p>
          </p:txBody>
        </p:sp>
        <p:sp>
          <p:nvSpPr>
            <p:cNvPr id="206950" name="Line 102"/>
            <p:cNvSpPr>
              <a:spLocks noChangeShapeType="1"/>
            </p:cNvSpPr>
            <p:nvPr/>
          </p:nvSpPr>
          <p:spPr bwMode="auto">
            <a:xfrm>
              <a:off x="4604" y="2387"/>
              <a:ext cx="0" cy="272"/>
            </a:xfrm>
            <a:prstGeom prst="line">
              <a:avLst/>
            </a:prstGeom>
            <a:noFill/>
            <a:ln w="25400">
              <a:solidFill>
                <a:srgbClr val="FF0000"/>
              </a:solidFill>
              <a:round/>
              <a:headEnd/>
              <a:tailEnd/>
            </a:ln>
            <a:effectLst/>
          </p:spPr>
          <p:txBody>
            <a:bodyPr>
              <a:spAutoFit/>
            </a:bodyPr>
            <a:lstStyle/>
            <a:p>
              <a:endParaRPr lang="zh-CN" altLang="en-US"/>
            </a:p>
          </p:txBody>
        </p:sp>
        <p:sp>
          <p:nvSpPr>
            <p:cNvPr id="206951" name="Text Box 103"/>
            <p:cNvSpPr txBox="1">
              <a:spLocks noChangeArrowheads="1"/>
            </p:cNvSpPr>
            <p:nvPr/>
          </p:nvSpPr>
          <p:spPr bwMode="auto">
            <a:xfrm>
              <a:off x="2381" y="2371"/>
              <a:ext cx="714" cy="288"/>
            </a:xfrm>
            <a:prstGeom prst="rect">
              <a:avLst/>
            </a:prstGeom>
            <a:noFill/>
            <a:ln w="25400" algn="ctr">
              <a:noFill/>
              <a:miter lim="800000"/>
              <a:headEnd/>
              <a:tailEnd/>
            </a:ln>
            <a:effectLst/>
          </p:spPr>
          <p:txBody>
            <a:bodyPr wrap="none">
              <a:spAutoFit/>
            </a:bodyPr>
            <a:lstStyle/>
            <a:p>
              <a:r>
                <a:rPr lang="en-US" altLang="zh-CN" sz="2400"/>
                <a:t>tailvex</a:t>
              </a:r>
            </a:p>
          </p:txBody>
        </p:sp>
        <p:sp>
          <p:nvSpPr>
            <p:cNvPr id="206952" name="Text Box 104"/>
            <p:cNvSpPr txBox="1">
              <a:spLocks noChangeArrowheads="1"/>
            </p:cNvSpPr>
            <p:nvPr/>
          </p:nvSpPr>
          <p:spPr bwMode="auto">
            <a:xfrm>
              <a:off x="3107" y="2371"/>
              <a:ext cx="885" cy="288"/>
            </a:xfrm>
            <a:prstGeom prst="rect">
              <a:avLst/>
            </a:prstGeom>
            <a:noFill/>
            <a:ln w="25400" algn="ctr">
              <a:noFill/>
              <a:miter lim="800000"/>
              <a:headEnd/>
              <a:tailEnd/>
            </a:ln>
            <a:effectLst/>
          </p:spPr>
          <p:txBody>
            <a:bodyPr wrap="none">
              <a:spAutoFit/>
            </a:bodyPr>
            <a:lstStyle/>
            <a:p>
              <a:r>
                <a:rPr lang="en-US" altLang="zh-CN" sz="2400"/>
                <a:t>headvex</a:t>
              </a:r>
            </a:p>
          </p:txBody>
        </p:sp>
        <p:sp>
          <p:nvSpPr>
            <p:cNvPr id="206953" name="Text Box 105"/>
            <p:cNvSpPr txBox="1">
              <a:spLocks noChangeArrowheads="1"/>
            </p:cNvSpPr>
            <p:nvPr/>
          </p:nvSpPr>
          <p:spPr bwMode="auto">
            <a:xfrm>
              <a:off x="4014" y="2371"/>
              <a:ext cx="563" cy="288"/>
            </a:xfrm>
            <a:prstGeom prst="rect">
              <a:avLst/>
            </a:prstGeom>
            <a:noFill/>
            <a:ln w="25400" algn="ctr">
              <a:noFill/>
              <a:miter lim="800000"/>
              <a:headEnd/>
              <a:tailEnd/>
            </a:ln>
            <a:effectLst/>
          </p:spPr>
          <p:txBody>
            <a:bodyPr wrap="none">
              <a:spAutoFit/>
            </a:bodyPr>
            <a:lstStyle/>
            <a:p>
              <a:r>
                <a:rPr lang="en-US" altLang="zh-CN" sz="2400"/>
                <a:t>hlink</a:t>
              </a:r>
            </a:p>
          </p:txBody>
        </p:sp>
        <p:sp>
          <p:nvSpPr>
            <p:cNvPr id="206954" name="Text Box 106"/>
            <p:cNvSpPr txBox="1">
              <a:spLocks noChangeArrowheads="1"/>
            </p:cNvSpPr>
            <p:nvPr/>
          </p:nvSpPr>
          <p:spPr bwMode="auto">
            <a:xfrm>
              <a:off x="4604" y="2371"/>
              <a:ext cx="510" cy="288"/>
            </a:xfrm>
            <a:prstGeom prst="rect">
              <a:avLst/>
            </a:prstGeom>
            <a:noFill/>
            <a:ln w="25400" algn="ctr">
              <a:noFill/>
              <a:miter lim="800000"/>
              <a:headEnd/>
              <a:tailEnd/>
            </a:ln>
            <a:effectLst/>
          </p:spPr>
          <p:txBody>
            <a:bodyPr wrap="none">
              <a:spAutoFit/>
            </a:bodyPr>
            <a:lstStyle/>
            <a:p>
              <a:r>
                <a:rPr lang="en-US" altLang="zh-CN" sz="2400"/>
                <a:t>tlink</a:t>
              </a:r>
            </a:p>
          </p:txBody>
        </p:sp>
      </p:grpSp>
      <p:grpSp>
        <p:nvGrpSpPr>
          <p:cNvPr id="206962" name="Group 114"/>
          <p:cNvGrpSpPr>
            <a:grpSpLocks/>
          </p:cNvGrpSpPr>
          <p:nvPr/>
        </p:nvGrpSpPr>
        <p:grpSpPr bwMode="auto">
          <a:xfrm>
            <a:off x="4090988" y="4632325"/>
            <a:ext cx="3025775" cy="457200"/>
            <a:chOff x="2607" y="2931"/>
            <a:chExt cx="1906" cy="288"/>
          </a:xfrm>
        </p:grpSpPr>
        <p:sp>
          <p:nvSpPr>
            <p:cNvPr id="206956" name="Rectangle 108"/>
            <p:cNvSpPr>
              <a:spLocks noChangeArrowheads="1"/>
            </p:cNvSpPr>
            <p:nvPr/>
          </p:nvSpPr>
          <p:spPr bwMode="auto">
            <a:xfrm>
              <a:off x="2607" y="2931"/>
              <a:ext cx="1906"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6957" name="Line 109"/>
            <p:cNvSpPr>
              <a:spLocks noChangeShapeType="1"/>
            </p:cNvSpPr>
            <p:nvPr/>
          </p:nvSpPr>
          <p:spPr bwMode="auto">
            <a:xfrm>
              <a:off x="3107" y="2931"/>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6958" name="Line 110"/>
            <p:cNvSpPr>
              <a:spLocks noChangeShapeType="1"/>
            </p:cNvSpPr>
            <p:nvPr/>
          </p:nvSpPr>
          <p:spPr bwMode="auto">
            <a:xfrm>
              <a:off x="3742" y="2931"/>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6959" name="Text Box 111"/>
            <p:cNvSpPr txBox="1">
              <a:spLocks noChangeArrowheads="1"/>
            </p:cNvSpPr>
            <p:nvPr/>
          </p:nvSpPr>
          <p:spPr bwMode="auto">
            <a:xfrm>
              <a:off x="2608" y="2931"/>
              <a:ext cx="511" cy="288"/>
            </a:xfrm>
            <a:prstGeom prst="rect">
              <a:avLst/>
            </a:prstGeom>
            <a:noFill/>
            <a:ln w="25400" algn="ctr">
              <a:noFill/>
              <a:miter lim="800000"/>
              <a:headEnd/>
              <a:tailEnd/>
            </a:ln>
            <a:effectLst/>
          </p:spPr>
          <p:txBody>
            <a:bodyPr wrap="none">
              <a:spAutoFit/>
            </a:bodyPr>
            <a:lstStyle/>
            <a:p>
              <a:r>
                <a:rPr lang="en-US" altLang="zh-CN" sz="2400"/>
                <a:t>data</a:t>
              </a:r>
            </a:p>
          </p:txBody>
        </p:sp>
        <p:sp>
          <p:nvSpPr>
            <p:cNvPr id="206960" name="Text Box 112"/>
            <p:cNvSpPr txBox="1">
              <a:spLocks noChangeArrowheads="1"/>
            </p:cNvSpPr>
            <p:nvPr/>
          </p:nvSpPr>
          <p:spPr bwMode="auto">
            <a:xfrm>
              <a:off x="3107" y="2931"/>
              <a:ext cx="649" cy="288"/>
            </a:xfrm>
            <a:prstGeom prst="rect">
              <a:avLst/>
            </a:prstGeom>
            <a:noFill/>
            <a:ln w="25400" algn="ctr">
              <a:noFill/>
              <a:miter lim="800000"/>
              <a:headEnd/>
              <a:tailEnd/>
            </a:ln>
            <a:effectLst/>
          </p:spPr>
          <p:txBody>
            <a:bodyPr wrap="none">
              <a:spAutoFit/>
            </a:bodyPr>
            <a:lstStyle/>
            <a:p>
              <a:r>
                <a:rPr lang="en-US" altLang="zh-CN" sz="2400"/>
                <a:t>firstin</a:t>
              </a:r>
            </a:p>
          </p:txBody>
        </p:sp>
        <p:sp>
          <p:nvSpPr>
            <p:cNvPr id="206961" name="Text Box 113"/>
            <p:cNvSpPr txBox="1">
              <a:spLocks noChangeArrowheads="1"/>
            </p:cNvSpPr>
            <p:nvPr/>
          </p:nvSpPr>
          <p:spPr bwMode="auto">
            <a:xfrm>
              <a:off x="3729" y="2931"/>
              <a:ext cx="777" cy="288"/>
            </a:xfrm>
            <a:prstGeom prst="rect">
              <a:avLst/>
            </a:prstGeom>
            <a:noFill/>
            <a:ln w="25400" algn="ctr">
              <a:noFill/>
              <a:miter lim="800000"/>
              <a:headEnd/>
              <a:tailEnd/>
            </a:ln>
            <a:effectLst/>
          </p:spPr>
          <p:txBody>
            <a:bodyPr wrap="none">
              <a:spAutoFit/>
            </a:bodyPr>
            <a:lstStyle/>
            <a:p>
              <a:r>
                <a:rPr lang="en-US" altLang="zh-CN" sz="2400"/>
                <a:t>firstout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933"/>
                                        </p:tgtEl>
                                        <p:attrNameLst>
                                          <p:attrName>style.visibility</p:attrName>
                                        </p:attrNameLst>
                                      </p:cBhvr>
                                      <p:to>
                                        <p:strVal val="visible"/>
                                      </p:to>
                                    </p:set>
                                    <p:animEffect transition="in" filter="wipe(left)">
                                      <p:cBhvr>
                                        <p:cTn id="7" dur="500"/>
                                        <p:tgtEl>
                                          <p:spTgt spid="2069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945"/>
                                        </p:tgtEl>
                                        <p:attrNameLst>
                                          <p:attrName>style.visibility</p:attrName>
                                        </p:attrNameLst>
                                      </p:cBhvr>
                                      <p:to>
                                        <p:strVal val="visible"/>
                                      </p:to>
                                    </p:set>
                                    <p:animEffect transition="in" filter="wipe(left)">
                                      <p:cBhvr>
                                        <p:cTn id="12" dur="500"/>
                                        <p:tgtEl>
                                          <p:spTgt spid="2069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6955"/>
                                        </p:tgtEl>
                                        <p:attrNameLst>
                                          <p:attrName>style.visibility</p:attrName>
                                        </p:attrNameLst>
                                      </p:cBhvr>
                                      <p:to>
                                        <p:strVal val="visible"/>
                                      </p:to>
                                    </p:set>
                                    <p:animEffect transition="in" filter="wipe(left)">
                                      <p:cBhvr>
                                        <p:cTn id="17" dur="500"/>
                                        <p:tgtEl>
                                          <p:spTgt spid="2069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946"/>
                                        </p:tgtEl>
                                        <p:attrNameLst>
                                          <p:attrName>style.visibility</p:attrName>
                                        </p:attrNameLst>
                                      </p:cBhvr>
                                      <p:to>
                                        <p:strVal val="visible"/>
                                      </p:to>
                                    </p:set>
                                    <p:animEffect transition="in" filter="wipe(left)">
                                      <p:cBhvr>
                                        <p:cTn id="22" dur="500"/>
                                        <p:tgtEl>
                                          <p:spTgt spid="2069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6962"/>
                                        </p:tgtEl>
                                        <p:attrNameLst>
                                          <p:attrName>style.visibility</p:attrName>
                                        </p:attrNameLst>
                                      </p:cBhvr>
                                      <p:to>
                                        <p:strVal val="visible"/>
                                      </p:to>
                                    </p:set>
                                    <p:animEffect transition="in" filter="wipe(left)">
                                      <p:cBhvr>
                                        <p:cTn id="27" dur="500"/>
                                        <p:tgtEl>
                                          <p:spTgt spid="206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33" grpId="0"/>
      <p:bldP spid="206945" grpId="0"/>
      <p:bldP spid="2069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5"/>
          <p:cNvSpPr>
            <a:spLocks noGrp="1"/>
          </p:cNvSpPr>
          <p:nvPr>
            <p:ph type="sldNum" sz="quarter" idx="15"/>
          </p:nvPr>
        </p:nvSpPr>
        <p:spPr/>
        <p:txBody>
          <a:bodyPr/>
          <a:lstStyle/>
          <a:p>
            <a:fld id="{2A84B91B-ADDA-4E15-9D2F-7BB53C11F0A9}" type="slidenum">
              <a:rPr lang="en-US" altLang="zh-CN"/>
              <a:pPr/>
              <a:t>38</a:t>
            </a:fld>
            <a:endParaRPr lang="en-US" altLang="zh-CN"/>
          </a:p>
        </p:txBody>
      </p:sp>
      <p:sp>
        <p:nvSpPr>
          <p:cNvPr id="207877" name="Text Box 5"/>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787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7879" name="Text Box 7"/>
          <p:cNvSpPr txBox="1">
            <a:spLocks noChangeArrowheads="1"/>
          </p:cNvSpPr>
          <p:nvPr/>
        </p:nvSpPr>
        <p:spPr bwMode="auto">
          <a:xfrm>
            <a:off x="971550" y="1557338"/>
            <a:ext cx="4824413" cy="519112"/>
          </a:xfrm>
          <a:prstGeom prst="rect">
            <a:avLst/>
          </a:prstGeom>
          <a:noFill/>
          <a:ln w="25400">
            <a:noFill/>
            <a:miter lim="800000"/>
            <a:headEnd/>
            <a:tailEnd/>
          </a:ln>
          <a:effectLst/>
        </p:spPr>
        <p:txBody>
          <a:bodyPr lIns="90000" tIns="46800" rIns="90000" bIns="46800">
            <a:spAutoFit/>
          </a:bodyPr>
          <a:lstStyle/>
          <a:p>
            <a:r>
              <a:rPr lang="zh-CN" altLang="zh-CN"/>
              <a:t>③</a:t>
            </a:r>
            <a:r>
              <a:rPr lang="zh-CN" altLang="en-US"/>
              <a:t>有向图的十字链表表示法</a:t>
            </a:r>
          </a:p>
        </p:txBody>
      </p:sp>
      <p:sp>
        <p:nvSpPr>
          <p:cNvPr id="207881" name="Line 9"/>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7882" name="Line 10"/>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grpSp>
        <p:nvGrpSpPr>
          <p:cNvPr id="207902" name="Group 30"/>
          <p:cNvGrpSpPr>
            <a:grpSpLocks/>
          </p:cNvGrpSpPr>
          <p:nvPr/>
        </p:nvGrpSpPr>
        <p:grpSpPr bwMode="auto">
          <a:xfrm>
            <a:off x="5580063" y="-100013"/>
            <a:ext cx="2089150" cy="2568576"/>
            <a:chOff x="930" y="1525"/>
            <a:chExt cx="1316" cy="1618"/>
          </a:xfrm>
        </p:grpSpPr>
        <p:grpSp>
          <p:nvGrpSpPr>
            <p:cNvPr id="207903" name="Group 31"/>
            <p:cNvGrpSpPr>
              <a:grpSpLocks/>
            </p:cNvGrpSpPr>
            <p:nvPr/>
          </p:nvGrpSpPr>
          <p:grpSpPr bwMode="auto">
            <a:xfrm>
              <a:off x="930" y="1842"/>
              <a:ext cx="1316" cy="1301"/>
              <a:chOff x="657" y="2069"/>
              <a:chExt cx="1316" cy="1301"/>
            </a:xfrm>
          </p:grpSpPr>
          <p:sp>
            <p:nvSpPr>
              <p:cNvPr id="207904" name="Line 32"/>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7905" name="Line 33"/>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7906" name="Line 34"/>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7907" name="Line 35"/>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7908" name="Line 36"/>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7909" name="Line 37"/>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7910" name="Line 38"/>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207911" name="Oval 39"/>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A</a:t>
                </a:r>
              </a:p>
            </p:txBody>
          </p:sp>
          <p:sp>
            <p:nvSpPr>
              <p:cNvPr id="207912" name="Oval 40"/>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B</a:t>
                </a:r>
              </a:p>
            </p:txBody>
          </p:sp>
          <p:sp>
            <p:nvSpPr>
              <p:cNvPr id="207913" name="Oval 41"/>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C</a:t>
                </a:r>
              </a:p>
            </p:txBody>
          </p:sp>
          <p:sp>
            <p:nvSpPr>
              <p:cNvPr id="207914" name="Oval 42"/>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D</a:t>
                </a:r>
              </a:p>
            </p:txBody>
          </p:sp>
          <p:sp>
            <p:nvSpPr>
              <p:cNvPr id="207915" name="Oval 43"/>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66"/>
                    </a:solidFill>
                    <a:ea typeface="宋体" pitchFamily="2" charset="-122"/>
                  </a:rPr>
                  <a:t>E</a:t>
                </a:r>
              </a:p>
            </p:txBody>
          </p:sp>
        </p:grpSp>
        <p:sp>
          <p:nvSpPr>
            <p:cNvPr id="207916" name="Text Box 44"/>
            <p:cNvSpPr txBox="1">
              <a:spLocks noChangeArrowheads="1"/>
            </p:cNvSpPr>
            <p:nvPr/>
          </p:nvSpPr>
          <p:spPr bwMode="auto">
            <a:xfrm>
              <a:off x="1248" y="1525"/>
              <a:ext cx="695" cy="288"/>
            </a:xfrm>
            <a:prstGeom prst="rect">
              <a:avLst/>
            </a:prstGeom>
            <a:noFill/>
            <a:ln w="25400" algn="ctr">
              <a:noFill/>
              <a:miter lim="800000"/>
              <a:headEnd/>
              <a:tailEnd/>
            </a:ln>
            <a:effectLst/>
          </p:spPr>
          <p:txBody>
            <a:bodyPr wrap="none">
              <a:spAutoFit/>
            </a:bodyPr>
            <a:lstStyle/>
            <a:p>
              <a:r>
                <a:rPr lang="zh-CN" altLang="en-US" sz="2400">
                  <a:solidFill>
                    <a:srgbClr val="000066"/>
                  </a:solidFill>
                </a:rPr>
                <a:t>有向图</a:t>
              </a:r>
            </a:p>
          </p:txBody>
        </p:sp>
      </p:grpSp>
      <p:grpSp>
        <p:nvGrpSpPr>
          <p:cNvPr id="208065" name="Group 193"/>
          <p:cNvGrpSpPr>
            <a:grpSpLocks/>
          </p:cNvGrpSpPr>
          <p:nvPr/>
        </p:nvGrpSpPr>
        <p:grpSpPr bwMode="auto">
          <a:xfrm>
            <a:off x="827088" y="2301875"/>
            <a:ext cx="354012" cy="4321175"/>
            <a:chOff x="521" y="1450"/>
            <a:chExt cx="223" cy="2722"/>
          </a:xfrm>
        </p:grpSpPr>
        <p:sp>
          <p:nvSpPr>
            <p:cNvPr id="207932" name="Text Box 60"/>
            <p:cNvSpPr txBox="1">
              <a:spLocks noChangeArrowheads="1"/>
            </p:cNvSpPr>
            <p:nvPr/>
          </p:nvSpPr>
          <p:spPr bwMode="auto">
            <a:xfrm>
              <a:off x="521" y="1450"/>
              <a:ext cx="223" cy="288"/>
            </a:xfrm>
            <a:prstGeom prst="rect">
              <a:avLst/>
            </a:prstGeom>
            <a:noFill/>
            <a:ln w="25400" algn="ctr">
              <a:noFill/>
              <a:miter lim="800000"/>
              <a:headEnd/>
              <a:tailEnd/>
            </a:ln>
            <a:effectLst/>
          </p:spPr>
          <p:txBody>
            <a:bodyPr>
              <a:spAutoFit/>
            </a:bodyPr>
            <a:lstStyle/>
            <a:p>
              <a:r>
                <a:rPr lang="en-US" altLang="zh-CN" sz="2400">
                  <a:solidFill>
                    <a:srgbClr val="000066"/>
                  </a:solidFill>
                </a:rPr>
                <a:t>1</a:t>
              </a:r>
            </a:p>
          </p:txBody>
        </p:sp>
        <p:sp>
          <p:nvSpPr>
            <p:cNvPr id="207933" name="Text Box 61"/>
            <p:cNvSpPr txBox="1">
              <a:spLocks noChangeArrowheads="1"/>
            </p:cNvSpPr>
            <p:nvPr/>
          </p:nvSpPr>
          <p:spPr bwMode="auto">
            <a:xfrm>
              <a:off x="521" y="2085"/>
              <a:ext cx="223" cy="288"/>
            </a:xfrm>
            <a:prstGeom prst="rect">
              <a:avLst/>
            </a:prstGeom>
            <a:noFill/>
            <a:ln w="25400" algn="ctr">
              <a:noFill/>
              <a:miter lim="800000"/>
              <a:headEnd/>
              <a:tailEnd/>
            </a:ln>
            <a:effectLst/>
          </p:spPr>
          <p:txBody>
            <a:bodyPr>
              <a:spAutoFit/>
            </a:bodyPr>
            <a:lstStyle/>
            <a:p>
              <a:r>
                <a:rPr lang="en-US" altLang="zh-CN" sz="2400">
                  <a:solidFill>
                    <a:srgbClr val="000066"/>
                  </a:solidFill>
                </a:rPr>
                <a:t>2</a:t>
              </a:r>
            </a:p>
          </p:txBody>
        </p:sp>
        <p:sp>
          <p:nvSpPr>
            <p:cNvPr id="207934" name="Text Box 62"/>
            <p:cNvSpPr txBox="1">
              <a:spLocks noChangeArrowheads="1"/>
            </p:cNvSpPr>
            <p:nvPr/>
          </p:nvSpPr>
          <p:spPr bwMode="auto">
            <a:xfrm>
              <a:off x="521" y="2720"/>
              <a:ext cx="223" cy="288"/>
            </a:xfrm>
            <a:prstGeom prst="rect">
              <a:avLst/>
            </a:prstGeom>
            <a:noFill/>
            <a:ln w="25400" algn="ctr">
              <a:noFill/>
              <a:miter lim="800000"/>
              <a:headEnd/>
              <a:tailEnd/>
            </a:ln>
            <a:effectLst/>
          </p:spPr>
          <p:txBody>
            <a:bodyPr>
              <a:spAutoFit/>
            </a:bodyPr>
            <a:lstStyle/>
            <a:p>
              <a:r>
                <a:rPr lang="en-US" altLang="zh-CN" sz="2400">
                  <a:solidFill>
                    <a:srgbClr val="000066"/>
                  </a:solidFill>
                </a:rPr>
                <a:t>3</a:t>
              </a:r>
            </a:p>
          </p:txBody>
        </p:sp>
        <p:sp>
          <p:nvSpPr>
            <p:cNvPr id="207935" name="Text Box 63"/>
            <p:cNvSpPr txBox="1">
              <a:spLocks noChangeArrowheads="1"/>
            </p:cNvSpPr>
            <p:nvPr/>
          </p:nvSpPr>
          <p:spPr bwMode="auto">
            <a:xfrm>
              <a:off x="521" y="3339"/>
              <a:ext cx="223" cy="288"/>
            </a:xfrm>
            <a:prstGeom prst="rect">
              <a:avLst/>
            </a:prstGeom>
            <a:noFill/>
            <a:ln w="25400" algn="ctr">
              <a:noFill/>
              <a:miter lim="800000"/>
              <a:headEnd/>
              <a:tailEnd/>
            </a:ln>
            <a:effectLst/>
          </p:spPr>
          <p:txBody>
            <a:bodyPr>
              <a:spAutoFit/>
            </a:bodyPr>
            <a:lstStyle/>
            <a:p>
              <a:r>
                <a:rPr lang="en-US" altLang="zh-CN" sz="2400">
                  <a:solidFill>
                    <a:srgbClr val="000066"/>
                  </a:solidFill>
                </a:rPr>
                <a:t>4</a:t>
              </a:r>
            </a:p>
          </p:txBody>
        </p:sp>
        <p:sp>
          <p:nvSpPr>
            <p:cNvPr id="207936" name="Text Box 64"/>
            <p:cNvSpPr txBox="1">
              <a:spLocks noChangeArrowheads="1"/>
            </p:cNvSpPr>
            <p:nvPr/>
          </p:nvSpPr>
          <p:spPr bwMode="auto">
            <a:xfrm>
              <a:off x="521" y="3884"/>
              <a:ext cx="223" cy="288"/>
            </a:xfrm>
            <a:prstGeom prst="rect">
              <a:avLst/>
            </a:prstGeom>
            <a:noFill/>
            <a:ln w="25400" algn="ctr">
              <a:noFill/>
              <a:miter lim="800000"/>
              <a:headEnd/>
              <a:tailEnd/>
            </a:ln>
            <a:effectLst/>
          </p:spPr>
          <p:txBody>
            <a:bodyPr>
              <a:spAutoFit/>
            </a:bodyPr>
            <a:lstStyle/>
            <a:p>
              <a:r>
                <a:rPr lang="en-US" altLang="zh-CN" sz="2400">
                  <a:solidFill>
                    <a:srgbClr val="000066"/>
                  </a:solidFill>
                </a:rPr>
                <a:t>5</a:t>
              </a:r>
            </a:p>
          </p:txBody>
        </p:sp>
      </p:grpSp>
      <p:grpSp>
        <p:nvGrpSpPr>
          <p:cNvPr id="207981" name="Group 109"/>
          <p:cNvGrpSpPr>
            <a:grpSpLocks/>
          </p:cNvGrpSpPr>
          <p:nvPr/>
        </p:nvGrpSpPr>
        <p:grpSpPr bwMode="auto">
          <a:xfrm>
            <a:off x="1114425" y="2301875"/>
            <a:ext cx="1079500" cy="4321175"/>
            <a:chOff x="3243" y="1525"/>
            <a:chExt cx="680" cy="2722"/>
          </a:xfrm>
        </p:grpSpPr>
        <p:sp>
          <p:nvSpPr>
            <p:cNvPr id="207937" name="Line 65"/>
            <p:cNvSpPr>
              <a:spLocks noChangeShapeType="1"/>
            </p:cNvSpPr>
            <p:nvPr/>
          </p:nvSpPr>
          <p:spPr bwMode="auto">
            <a:xfrm>
              <a:off x="3243" y="1525"/>
              <a:ext cx="0" cy="2631"/>
            </a:xfrm>
            <a:prstGeom prst="line">
              <a:avLst/>
            </a:prstGeom>
            <a:noFill/>
            <a:ln w="25400">
              <a:solidFill>
                <a:srgbClr val="FF0000"/>
              </a:solidFill>
              <a:round/>
              <a:headEnd/>
              <a:tailEnd/>
            </a:ln>
            <a:effectLst/>
          </p:spPr>
          <p:txBody>
            <a:bodyPr>
              <a:spAutoFit/>
            </a:bodyPr>
            <a:lstStyle/>
            <a:p>
              <a:endParaRPr lang="zh-CN" altLang="en-US"/>
            </a:p>
          </p:txBody>
        </p:sp>
        <p:grpSp>
          <p:nvGrpSpPr>
            <p:cNvPr id="207942" name="Group 70"/>
            <p:cNvGrpSpPr>
              <a:grpSpLocks/>
            </p:cNvGrpSpPr>
            <p:nvPr/>
          </p:nvGrpSpPr>
          <p:grpSpPr bwMode="auto">
            <a:xfrm>
              <a:off x="3243" y="1525"/>
              <a:ext cx="680" cy="288"/>
              <a:chOff x="3243" y="1525"/>
              <a:chExt cx="680" cy="288"/>
            </a:xfrm>
          </p:grpSpPr>
          <p:sp>
            <p:nvSpPr>
              <p:cNvPr id="207938" name="Rectangle 66"/>
              <p:cNvSpPr>
                <a:spLocks noChangeArrowheads="1"/>
              </p:cNvSpPr>
              <p:nvPr/>
            </p:nvSpPr>
            <p:spPr bwMode="auto">
              <a:xfrm>
                <a:off x="3243" y="1525"/>
                <a:ext cx="680" cy="272"/>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7939" name="Line 67"/>
              <p:cNvSpPr>
                <a:spLocks noChangeShapeType="1"/>
              </p:cNvSpPr>
              <p:nvPr/>
            </p:nvSpPr>
            <p:spPr bwMode="auto">
              <a:xfrm>
                <a:off x="356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40" name="Line 68"/>
              <p:cNvSpPr>
                <a:spLocks noChangeShapeType="1"/>
              </p:cNvSpPr>
              <p:nvPr/>
            </p:nvSpPr>
            <p:spPr bwMode="auto">
              <a:xfrm>
                <a:off x="374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41" name="Text Box 69"/>
              <p:cNvSpPr txBox="1">
                <a:spLocks noChangeArrowheads="1"/>
              </p:cNvSpPr>
              <p:nvPr/>
            </p:nvSpPr>
            <p:spPr bwMode="auto">
              <a:xfrm>
                <a:off x="3288" y="1525"/>
                <a:ext cx="255" cy="288"/>
              </a:xfrm>
              <a:prstGeom prst="rect">
                <a:avLst/>
              </a:prstGeom>
              <a:noFill/>
              <a:ln w="25400" algn="ctr">
                <a:noFill/>
                <a:miter lim="800000"/>
                <a:headEnd/>
                <a:tailEnd/>
              </a:ln>
              <a:effectLst/>
            </p:spPr>
            <p:txBody>
              <a:bodyPr wrap="none">
                <a:spAutoFit/>
              </a:bodyPr>
              <a:lstStyle/>
              <a:p>
                <a:r>
                  <a:rPr lang="en-US" altLang="zh-CN" sz="2400"/>
                  <a:t>A</a:t>
                </a:r>
              </a:p>
            </p:txBody>
          </p:sp>
        </p:grpSp>
        <p:grpSp>
          <p:nvGrpSpPr>
            <p:cNvPr id="207961" name="Group 89"/>
            <p:cNvGrpSpPr>
              <a:grpSpLocks/>
            </p:cNvGrpSpPr>
            <p:nvPr/>
          </p:nvGrpSpPr>
          <p:grpSpPr bwMode="auto">
            <a:xfrm>
              <a:off x="3243" y="2144"/>
              <a:ext cx="680" cy="288"/>
              <a:chOff x="3243" y="1525"/>
              <a:chExt cx="680" cy="288"/>
            </a:xfrm>
          </p:grpSpPr>
          <p:sp>
            <p:nvSpPr>
              <p:cNvPr id="207962" name="Rectangle 90"/>
              <p:cNvSpPr>
                <a:spLocks noChangeArrowheads="1"/>
              </p:cNvSpPr>
              <p:nvPr/>
            </p:nvSpPr>
            <p:spPr bwMode="auto">
              <a:xfrm>
                <a:off x="3243" y="1525"/>
                <a:ext cx="680" cy="272"/>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7963" name="Line 91"/>
              <p:cNvSpPr>
                <a:spLocks noChangeShapeType="1"/>
              </p:cNvSpPr>
              <p:nvPr/>
            </p:nvSpPr>
            <p:spPr bwMode="auto">
              <a:xfrm>
                <a:off x="356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64" name="Line 92"/>
              <p:cNvSpPr>
                <a:spLocks noChangeShapeType="1"/>
              </p:cNvSpPr>
              <p:nvPr/>
            </p:nvSpPr>
            <p:spPr bwMode="auto">
              <a:xfrm>
                <a:off x="374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65" name="Text Box 93"/>
              <p:cNvSpPr txBox="1">
                <a:spLocks noChangeArrowheads="1"/>
              </p:cNvSpPr>
              <p:nvPr/>
            </p:nvSpPr>
            <p:spPr bwMode="auto">
              <a:xfrm>
                <a:off x="3288" y="1525"/>
                <a:ext cx="255" cy="288"/>
              </a:xfrm>
              <a:prstGeom prst="rect">
                <a:avLst/>
              </a:prstGeom>
              <a:noFill/>
              <a:ln w="25400" algn="ctr">
                <a:noFill/>
                <a:miter lim="800000"/>
                <a:headEnd/>
                <a:tailEnd/>
              </a:ln>
              <a:effectLst/>
            </p:spPr>
            <p:txBody>
              <a:bodyPr wrap="none">
                <a:spAutoFit/>
              </a:bodyPr>
              <a:lstStyle/>
              <a:p>
                <a:r>
                  <a:rPr lang="en-US" altLang="zh-CN" sz="2400"/>
                  <a:t>B</a:t>
                </a:r>
              </a:p>
            </p:txBody>
          </p:sp>
        </p:grpSp>
        <p:grpSp>
          <p:nvGrpSpPr>
            <p:cNvPr id="207966" name="Group 94"/>
            <p:cNvGrpSpPr>
              <a:grpSpLocks/>
            </p:cNvGrpSpPr>
            <p:nvPr/>
          </p:nvGrpSpPr>
          <p:grpSpPr bwMode="auto">
            <a:xfrm>
              <a:off x="3243" y="2795"/>
              <a:ext cx="680" cy="288"/>
              <a:chOff x="3243" y="1525"/>
              <a:chExt cx="680" cy="288"/>
            </a:xfrm>
          </p:grpSpPr>
          <p:sp>
            <p:nvSpPr>
              <p:cNvPr id="207967" name="Rectangle 95"/>
              <p:cNvSpPr>
                <a:spLocks noChangeArrowheads="1"/>
              </p:cNvSpPr>
              <p:nvPr/>
            </p:nvSpPr>
            <p:spPr bwMode="auto">
              <a:xfrm>
                <a:off x="3243" y="1525"/>
                <a:ext cx="680" cy="272"/>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7968" name="Line 96"/>
              <p:cNvSpPr>
                <a:spLocks noChangeShapeType="1"/>
              </p:cNvSpPr>
              <p:nvPr/>
            </p:nvSpPr>
            <p:spPr bwMode="auto">
              <a:xfrm>
                <a:off x="356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69" name="Line 97"/>
              <p:cNvSpPr>
                <a:spLocks noChangeShapeType="1"/>
              </p:cNvSpPr>
              <p:nvPr/>
            </p:nvSpPr>
            <p:spPr bwMode="auto">
              <a:xfrm>
                <a:off x="374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70" name="Text Box 98"/>
              <p:cNvSpPr txBox="1">
                <a:spLocks noChangeArrowheads="1"/>
              </p:cNvSpPr>
              <p:nvPr/>
            </p:nvSpPr>
            <p:spPr bwMode="auto">
              <a:xfrm>
                <a:off x="3288" y="1525"/>
                <a:ext cx="255" cy="288"/>
              </a:xfrm>
              <a:prstGeom prst="rect">
                <a:avLst/>
              </a:prstGeom>
              <a:noFill/>
              <a:ln w="25400" algn="ctr">
                <a:noFill/>
                <a:miter lim="800000"/>
                <a:headEnd/>
                <a:tailEnd/>
              </a:ln>
              <a:effectLst/>
            </p:spPr>
            <p:txBody>
              <a:bodyPr wrap="none">
                <a:spAutoFit/>
              </a:bodyPr>
              <a:lstStyle/>
              <a:p>
                <a:r>
                  <a:rPr lang="en-US" altLang="zh-CN" sz="2400"/>
                  <a:t>C</a:t>
                </a:r>
              </a:p>
            </p:txBody>
          </p:sp>
        </p:grpSp>
        <p:grpSp>
          <p:nvGrpSpPr>
            <p:cNvPr id="207971" name="Group 99"/>
            <p:cNvGrpSpPr>
              <a:grpSpLocks/>
            </p:cNvGrpSpPr>
            <p:nvPr/>
          </p:nvGrpSpPr>
          <p:grpSpPr bwMode="auto">
            <a:xfrm>
              <a:off x="3243" y="3414"/>
              <a:ext cx="680" cy="288"/>
              <a:chOff x="3243" y="1525"/>
              <a:chExt cx="680" cy="288"/>
            </a:xfrm>
          </p:grpSpPr>
          <p:sp>
            <p:nvSpPr>
              <p:cNvPr id="207972" name="Rectangle 100"/>
              <p:cNvSpPr>
                <a:spLocks noChangeArrowheads="1"/>
              </p:cNvSpPr>
              <p:nvPr/>
            </p:nvSpPr>
            <p:spPr bwMode="auto">
              <a:xfrm>
                <a:off x="3243" y="1525"/>
                <a:ext cx="680" cy="272"/>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7973" name="Line 101"/>
              <p:cNvSpPr>
                <a:spLocks noChangeShapeType="1"/>
              </p:cNvSpPr>
              <p:nvPr/>
            </p:nvSpPr>
            <p:spPr bwMode="auto">
              <a:xfrm>
                <a:off x="356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74" name="Line 102"/>
              <p:cNvSpPr>
                <a:spLocks noChangeShapeType="1"/>
              </p:cNvSpPr>
              <p:nvPr/>
            </p:nvSpPr>
            <p:spPr bwMode="auto">
              <a:xfrm>
                <a:off x="374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75" name="Text Box 103"/>
              <p:cNvSpPr txBox="1">
                <a:spLocks noChangeArrowheads="1"/>
              </p:cNvSpPr>
              <p:nvPr/>
            </p:nvSpPr>
            <p:spPr bwMode="auto">
              <a:xfrm>
                <a:off x="3288" y="1525"/>
                <a:ext cx="255" cy="288"/>
              </a:xfrm>
              <a:prstGeom prst="rect">
                <a:avLst/>
              </a:prstGeom>
              <a:noFill/>
              <a:ln w="25400" algn="ctr">
                <a:noFill/>
                <a:miter lim="800000"/>
                <a:headEnd/>
                <a:tailEnd/>
              </a:ln>
              <a:effectLst/>
            </p:spPr>
            <p:txBody>
              <a:bodyPr wrap="none">
                <a:spAutoFit/>
              </a:bodyPr>
              <a:lstStyle/>
              <a:p>
                <a:r>
                  <a:rPr lang="en-US" altLang="zh-CN" sz="2400"/>
                  <a:t>D</a:t>
                </a:r>
              </a:p>
            </p:txBody>
          </p:sp>
        </p:grpSp>
        <p:grpSp>
          <p:nvGrpSpPr>
            <p:cNvPr id="207976" name="Group 104"/>
            <p:cNvGrpSpPr>
              <a:grpSpLocks/>
            </p:cNvGrpSpPr>
            <p:nvPr/>
          </p:nvGrpSpPr>
          <p:grpSpPr bwMode="auto">
            <a:xfrm>
              <a:off x="3243" y="3959"/>
              <a:ext cx="680" cy="288"/>
              <a:chOff x="3243" y="1525"/>
              <a:chExt cx="680" cy="288"/>
            </a:xfrm>
          </p:grpSpPr>
          <p:sp>
            <p:nvSpPr>
              <p:cNvPr id="207977" name="Rectangle 105"/>
              <p:cNvSpPr>
                <a:spLocks noChangeArrowheads="1"/>
              </p:cNvSpPr>
              <p:nvPr/>
            </p:nvSpPr>
            <p:spPr bwMode="auto">
              <a:xfrm>
                <a:off x="3243" y="1525"/>
                <a:ext cx="680" cy="272"/>
              </a:xfrm>
              <a:prstGeom prst="rect">
                <a:avLst/>
              </a:prstGeom>
              <a:noFill/>
              <a:ln w="25400" algn="ctr">
                <a:solidFill>
                  <a:srgbClr val="FF0000"/>
                </a:solidFill>
                <a:miter lim="800000"/>
                <a:headEnd/>
                <a:tailEnd/>
              </a:ln>
              <a:effectLst/>
            </p:spPr>
            <p:txBody>
              <a:bodyPr wrap="none" anchor="ctr">
                <a:spAutoFit/>
              </a:bodyPr>
              <a:lstStyle/>
              <a:p>
                <a:endParaRPr lang="zh-CN" altLang="en-US"/>
              </a:p>
            </p:txBody>
          </p:sp>
          <p:sp>
            <p:nvSpPr>
              <p:cNvPr id="207978" name="Line 106"/>
              <p:cNvSpPr>
                <a:spLocks noChangeShapeType="1"/>
              </p:cNvSpPr>
              <p:nvPr/>
            </p:nvSpPr>
            <p:spPr bwMode="auto">
              <a:xfrm>
                <a:off x="356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79" name="Line 107"/>
              <p:cNvSpPr>
                <a:spLocks noChangeShapeType="1"/>
              </p:cNvSpPr>
              <p:nvPr/>
            </p:nvSpPr>
            <p:spPr bwMode="auto">
              <a:xfrm>
                <a:off x="374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80" name="Text Box 108"/>
              <p:cNvSpPr txBox="1">
                <a:spLocks noChangeArrowheads="1"/>
              </p:cNvSpPr>
              <p:nvPr/>
            </p:nvSpPr>
            <p:spPr bwMode="auto">
              <a:xfrm>
                <a:off x="3288" y="1525"/>
                <a:ext cx="244" cy="288"/>
              </a:xfrm>
              <a:prstGeom prst="rect">
                <a:avLst/>
              </a:prstGeom>
              <a:noFill/>
              <a:ln w="25400" algn="ctr">
                <a:noFill/>
                <a:miter lim="800000"/>
                <a:headEnd/>
                <a:tailEnd/>
              </a:ln>
              <a:effectLst/>
            </p:spPr>
            <p:txBody>
              <a:bodyPr wrap="none">
                <a:spAutoFit/>
              </a:bodyPr>
              <a:lstStyle/>
              <a:p>
                <a:r>
                  <a:rPr lang="en-US" altLang="zh-CN" sz="2400"/>
                  <a:t>E</a:t>
                </a:r>
              </a:p>
            </p:txBody>
          </p:sp>
        </p:grpSp>
      </p:grpSp>
      <p:sp>
        <p:nvSpPr>
          <p:cNvPr id="207982" name="Freeform 110"/>
          <p:cNvSpPr>
            <a:spLocks/>
          </p:cNvSpPr>
          <p:nvPr/>
        </p:nvSpPr>
        <p:spPr bwMode="auto">
          <a:xfrm>
            <a:off x="2051050" y="2517775"/>
            <a:ext cx="1649413" cy="9525"/>
          </a:xfrm>
          <a:custGeom>
            <a:avLst/>
            <a:gdLst/>
            <a:ahLst/>
            <a:cxnLst>
              <a:cxn ang="0">
                <a:pos x="0" y="0"/>
              </a:cxn>
              <a:cxn ang="0">
                <a:pos x="1039" y="6"/>
              </a:cxn>
            </a:cxnLst>
            <a:rect l="0" t="0" r="r" b="b"/>
            <a:pathLst>
              <a:path w="1039" h="6">
                <a:moveTo>
                  <a:pt x="0" y="0"/>
                </a:moveTo>
                <a:lnTo>
                  <a:pt x="1039" y="6"/>
                </a:lnTo>
              </a:path>
            </a:pathLst>
          </a:custGeom>
          <a:noFill/>
          <a:ln w="25400" cap="flat" cmpd="sng">
            <a:solidFill>
              <a:srgbClr val="FF0000"/>
            </a:solidFill>
            <a:prstDash val="solid"/>
            <a:round/>
            <a:headEnd type="none" w="med" len="med"/>
            <a:tailEnd type="triangle" w="med" len="med"/>
          </a:ln>
          <a:effectLst/>
        </p:spPr>
        <p:txBody>
          <a:bodyPr>
            <a:spAutoFit/>
          </a:bodyPr>
          <a:lstStyle/>
          <a:p>
            <a:endParaRPr lang="zh-CN" altLang="en-US"/>
          </a:p>
        </p:txBody>
      </p:sp>
      <p:grpSp>
        <p:nvGrpSpPr>
          <p:cNvPr id="207990" name="Group 118"/>
          <p:cNvGrpSpPr>
            <a:grpSpLocks/>
          </p:cNvGrpSpPr>
          <p:nvPr/>
        </p:nvGrpSpPr>
        <p:grpSpPr bwMode="auto">
          <a:xfrm>
            <a:off x="3665538" y="2301875"/>
            <a:ext cx="1193800" cy="457200"/>
            <a:chOff x="2990" y="1480"/>
            <a:chExt cx="752" cy="288"/>
          </a:xfrm>
        </p:grpSpPr>
        <p:sp>
          <p:nvSpPr>
            <p:cNvPr id="207983" name="Rectangle 111"/>
            <p:cNvSpPr>
              <a:spLocks noChangeArrowheads="1"/>
            </p:cNvSpPr>
            <p:nvPr/>
          </p:nvSpPr>
          <p:spPr bwMode="auto">
            <a:xfrm>
              <a:off x="3016" y="1480"/>
              <a:ext cx="726"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7984" name="Line 112"/>
            <p:cNvSpPr>
              <a:spLocks noChangeShapeType="1"/>
            </p:cNvSpPr>
            <p:nvPr/>
          </p:nvSpPr>
          <p:spPr bwMode="auto">
            <a:xfrm>
              <a:off x="3198"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85" name="Line 113"/>
            <p:cNvSpPr>
              <a:spLocks noChangeShapeType="1"/>
            </p:cNvSpPr>
            <p:nvPr/>
          </p:nvSpPr>
          <p:spPr bwMode="auto">
            <a:xfrm>
              <a:off x="3379"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86" name="Line 114"/>
            <p:cNvSpPr>
              <a:spLocks noChangeShapeType="1"/>
            </p:cNvSpPr>
            <p:nvPr/>
          </p:nvSpPr>
          <p:spPr bwMode="auto">
            <a:xfrm>
              <a:off x="3560"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87" name="Text Box 115"/>
            <p:cNvSpPr txBox="1">
              <a:spLocks noChangeArrowheads="1"/>
            </p:cNvSpPr>
            <p:nvPr/>
          </p:nvSpPr>
          <p:spPr bwMode="auto">
            <a:xfrm>
              <a:off x="2990" y="1480"/>
              <a:ext cx="223" cy="288"/>
            </a:xfrm>
            <a:prstGeom prst="rect">
              <a:avLst/>
            </a:prstGeom>
            <a:noFill/>
            <a:ln w="25400" algn="ctr">
              <a:noFill/>
              <a:miter lim="800000"/>
              <a:headEnd/>
              <a:tailEnd/>
            </a:ln>
            <a:effectLst/>
          </p:spPr>
          <p:txBody>
            <a:bodyPr wrap="none">
              <a:spAutoFit/>
            </a:bodyPr>
            <a:lstStyle/>
            <a:p>
              <a:r>
                <a:rPr lang="en-US" altLang="zh-CN" sz="2400"/>
                <a:t>1</a:t>
              </a:r>
            </a:p>
          </p:txBody>
        </p:sp>
        <p:sp>
          <p:nvSpPr>
            <p:cNvPr id="207988" name="Text Box 116"/>
            <p:cNvSpPr txBox="1">
              <a:spLocks noChangeArrowheads="1"/>
            </p:cNvSpPr>
            <p:nvPr/>
          </p:nvSpPr>
          <p:spPr bwMode="auto">
            <a:xfrm>
              <a:off x="3182" y="1480"/>
              <a:ext cx="223" cy="288"/>
            </a:xfrm>
            <a:prstGeom prst="rect">
              <a:avLst/>
            </a:prstGeom>
            <a:noFill/>
            <a:ln w="25400" algn="ctr">
              <a:noFill/>
              <a:miter lim="800000"/>
              <a:headEnd/>
              <a:tailEnd/>
            </a:ln>
            <a:effectLst/>
          </p:spPr>
          <p:txBody>
            <a:bodyPr wrap="none">
              <a:spAutoFit/>
            </a:bodyPr>
            <a:lstStyle/>
            <a:p>
              <a:r>
                <a:rPr lang="en-US" altLang="zh-CN" sz="2400"/>
                <a:t>2</a:t>
              </a:r>
            </a:p>
          </p:txBody>
        </p:sp>
      </p:grpSp>
      <p:sp>
        <p:nvSpPr>
          <p:cNvPr id="207989" name="Freeform 117"/>
          <p:cNvSpPr>
            <a:spLocks/>
          </p:cNvSpPr>
          <p:nvPr/>
        </p:nvSpPr>
        <p:spPr bwMode="auto">
          <a:xfrm>
            <a:off x="4643438" y="2519363"/>
            <a:ext cx="3295650" cy="7937"/>
          </a:xfrm>
          <a:custGeom>
            <a:avLst/>
            <a:gdLst/>
            <a:ahLst/>
            <a:cxnLst>
              <a:cxn ang="0">
                <a:pos x="0" y="0"/>
              </a:cxn>
              <a:cxn ang="0">
                <a:pos x="2076" y="5"/>
              </a:cxn>
            </a:cxnLst>
            <a:rect l="0" t="0" r="r" b="b"/>
            <a:pathLst>
              <a:path w="2076" h="5">
                <a:moveTo>
                  <a:pt x="0" y="0"/>
                </a:moveTo>
                <a:lnTo>
                  <a:pt x="2076" y="5"/>
                </a:lnTo>
              </a:path>
            </a:pathLst>
          </a:custGeom>
          <a:noFill/>
          <a:ln w="25400" cap="flat" cmpd="sng">
            <a:solidFill>
              <a:srgbClr val="FF0000"/>
            </a:solidFill>
            <a:prstDash val="solid"/>
            <a:round/>
            <a:headEnd type="none" w="med" len="med"/>
            <a:tailEnd type="triangle" w="med" len="med"/>
          </a:ln>
          <a:effectLst/>
        </p:spPr>
        <p:txBody>
          <a:bodyPr>
            <a:spAutoFit/>
          </a:bodyPr>
          <a:lstStyle/>
          <a:p>
            <a:endParaRPr lang="zh-CN" altLang="en-US"/>
          </a:p>
        </p:txBody>
      </p:sp>
      <p:grpSp>
        <p:nvGrpSpPr>
          <p:cNvPr id="207991" name="Group 119"/>
          <p:cNvGrpSpPr>
            <a:grpSpLocks/>
          </p:cNvGrpSpPr>
          <p:nvPr/>
        </p:nvGrpSpPr>
        <p:grpSpPr bwMode="auto">
          <a:xfrm>
            <a:off x="7885113" y="2301875"/>
            <a:ext cx="1193800" cy="457200"/>
            <a:chOff x="2990" y="1480"/>
            <a:chExt cx="752" cy="288"/>
          </a:xfrm>
        </p:grpSpPr>
        <p:sp>
          <p:nvSpPr>
            <p:cNvPr id="207992" name="Rectangle 120"/>
            <p:cNvSpPr>
              <a:spLocks noChangeArrowheads="1"/>
            </p:cNvSpPr>
            <p:nvPr/>
          </p:nvSpPr>
          <p:spPr bwMode="auto">
            <a:xfrm>
              <a:off x="3016" y="1480"/>
              <a:ext cx="726"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7993" name="Line 121"/>
            <p:cNvSpPr>
              <a:spLocks noChangeShapeType="1"/>
            </p:cNvSpPr>
            <p:nvPr/>
          </p:nvSpPr>
          <p:spPr bwMode="auto">
            <a:xfrm>
              <a:off x="3198"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94" name="Line 122"/>
            <p:cNvSpPr>
              <a:spLocks noChangeShapeType="1"/>
            </p:cNvSpPr>
            <p:nvPr/>
          </p:nvSpPr>
          <p:spPr bwMode="auto">
            <a:xfrm>
              <a:off x="3379"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95" name="Line 123"/>
            <p:cNvSpPr>
              <a:spLocks noChangeShapeType="1"/>
            </p:cNvSpPr>
            <p:nvPr/>
          </p:nvSpPr>
          <p:spPr bwMode="auto">
            <a:xfrm>
              <a:off x="3560"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7996" name="Text Box 124"/>
            <p:cNvSpPr txBox="1">
              <a:spLocks noChangeArrowheads="1"/>
            </p:cNvSpPr>
            <p:nvPr/>
          </p:nvSpPr>
          <p:spPr bwMode="auto">
            <a:xfrm>
              <a:off x="2990" y="1480"/>
              <a:ext cx="223" cy="288"/>
            </a:xfrm>
            <a:prstGeom prst="rect">
              <a:avLst/>
            </a:prstGeom>
            <a:noFill/>
            <a:ln w="25400" algn="ctr">
              <a:noFill/>
              <a:miter lim="800000"/>
              <a:headEnd/>
              <a:tailEnd/>
            </a:ln>
            <a:effectLst/>
          </p:spPr>
          <p:txBody>
            <a:bodyPr wrap="none">
              <a:spAutoFit/>
            </a:bodyPr>
            <a:lstStyle/>
            <a:p>
              <a:r>
                <a:rPr lang="en-US" altLang="zh-CN" sz="2400"/>
                <a:t>1</a:t>
              </a:r>
            </a:p>
          </p:txBody>
        </p:sp>
        <p:sp>
          <p:nvSpPr>
            <p:cNvPr id="207997" name="Text Box 125"/>
            <p:cNvSpPr txBox="1">
              <a:spLocks noChangeArrowheads="1"/>
            </p:cNvSpPr>
            <p:nvPr/>
          </p:nvSpPr>
          <p:spPr bwMode="auto">
            <a:xfrm>
              <a:off x="3182" y="1480"/>
              <a:ext cx="223" cy="288"/>
            </a:xfrm>
            <a:prstGeom prst="rect">
              <a:avLst/>
            </a:prstGeom>
            <a:noFill/>
            <a:ln w="25400" algn="ctr">
              <a:noFill/>
              <a:miter lim="800000"/>
              <a:headEnd/>
              <a:tailEnd/>
            </a:ln>
            <a:effectLst/>
          </p:spPr>
          <p:txBody>
            <a:bodyPr wrap="none">
              <a:spAutoFit/>
            </a:bodyPr>
            <a:lstStyle/>
            <a:p>
              <a:r>
                <a:rPr lang="en-US" altLang="zh-CN" sz="2400"/>
                <a:t>5</a:t>
              </a:r>
            </a:p>
          </p:txBody>
        </p:sp>
      </p:grpSp>
      <p:sp>
        <p:nvSpPr>
          <p:cNvPr id="207998" name="Text Box 126"/>
          <p:cNvSpPr txBox="1">
            <a:spLocks noChangeArrowheads="1"/>
          </p:cNvSpPr>
          <p:nvPr/>
        </p:nvSpPr>
        <p:spPr bwMode="auto">
          <a:xfrm>
            <a:off x="8680450" y="2276475"/>
            <a:ext cx="490538" cy="457200"/>
          </a:xfrm>
          <a:prstGeom prst="rect">
            <a:avLst/>
          </a:prstGeom>
          <a:noFill/>
          <a:ln w="25400" algn="ctr">
            <a:noFill/>
            <a:miter lim="800000"/>
            <a:headEnd/>
            <a:tailEnd/>
          </a:ln>
          <a:effectLst/>
        </p:spPr>
        <p:txBody>
          <a:bodyPr>
            <a:spAutoFit/>
          </a:bodyPr>
          <a:lstStyle/>
          <a:p>
            <a:r>
              <a:rPr lang="en-US" altLang="zh-CN" sz="2400"/>
              <a:t>∧</a:t>
            </a:r>
          </a:p>
        </p:txBody>
      </p:sp>
      <p:sp>
        <p:nvSpPr>
          <p:cNvPr id="207999" name="Freeform 127"/>
          <p:cNvSpPr>
            <a:spLocks/>
          </p:cNvSpPr>
          <p:nvPr/>
        </p:nvSpPr>
        <p:spPr bwMode="auto">
          <a:xfrm>
            <a:off x="2051050" y="3525838"/>
            <a:ext cx="3144838" cy="3175"/>
          </a:xfrm>
          <a:custGeom>
            <a:avLst/>
            <a:gdLst/>
            <a:ahLst/>
            <a:cxnLst>
              <a:cxn ang="0">
                <a:pos x="0" y="0"/>
              </a:cxn>
              <a:cxn ang="0">
                <a:pos x="1981" y="2"/>
              </a:cxn>
            </a:cxnLst>
            <a:rect l="0" t="0" r="r" b="b"/>
            <a:pathLst>
              <a:path w="1981" h="2">
                <a:moveTo>
                  <a:pt x="0" y="0"/>
                </a:moveTo>
                <a:lnTo>
                  <a:pt x="1981" y="2"/>
                </a:lnTo>
              </a:path>
            </a:pathLst>
          </a:custGeom>
          <a:noFill/>
          <a:ln w="25400" cap="flat" cmpd="sng">
            <a:solidFill>
              <a:srgbClr val="FF0000"/>
            </a:solidFill>
            <a:prstDash val="solid"/>
            <a:round/>
            <a:headEnd type="none" w="med" len="med"/>
            <a:tailEnd type="triangle" w="med" len="med"/>
          </a:ln>
          <a:effectLst/>
        </p:spPr>
        <p:txBody>
          <a:bodyPr>
            <a:spAutoFit/>
          </a:bodyPr>
          <a:lstStyle/>
          <a:p>
            <a:endParaRPr lang="zh-CN" altLang="en-US"/>
          </a:p>
        </p:txBody>
      </p:sp>
      <p:grpSp>
        <p:nvGrpSpPr>
          <p:cNvPr id="208000" name="Group 128"/>
          <p:cNvGrpSpPr>
            <a:grpSpLocks/>
          </p:cNvGrpSpPr>
          <p:nvPr/>
        </p:nvGrpSpPr>
        <p:grpSpPr bwMode="auto">
          <a:xfrm>
            <a:off x="5160963" y="3284538"/>
            <a:ext cx="1193800" cy="457200"/>
            <a:chOff x="2990" y="1480"/>
            <a:chExt cx="752" cy="288"/>
          </a:xfrm>
        </p:grpSpPr>
        <p:sp>
          <p:nvSpPr>
            <p:cNvPr id="208001" name="Rectangle 129"/>
            <p:cNvSpPr>
              <a:spLocks noChangeArrowheads="1"/>
            </p:cNvSpPr>
            <p:nvPr/>
          </p:nvSpPr>
          <p:spPr bwMode="auto">
            <a:xfrm>
              <a:off x="3016" y="1480"/>
              <a:ext cx="726"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8002" name="Line 130"/>
            <p:cNvSpPr>
              <a:spLocks noChangeShapeType="1"/>
            </p:cNvSpPr>
            <p:nvPr/>
          </p:nvSpPr>
          <p:spPr bwMode="auto">
            <a:xfrm>
              <a:off x="3198"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03" name="Line 131"/>
            <p:cNvSpPr>
              <a:spLocks noChangeShapeType="1"/>
            </p:cNvSpPr>
            <p:nvPr/>
          </p:nvSpPr>
          <p:spPr bwMode="auto">
            <a:xfrm>
              <a:off x="3379"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04" name="Line 132"/>
            <p:cNvSpPr>
              <a:spLocks noChangeShapeType="1"/>
            </p:cNvSpPr>
            <p:nvPr/>
          </p:nvSpPr>
          <p:spPr bwMode="auto">
            <a:xfrm>
              <a:off x="3560"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05" name="Text Box 133"/>
            <p:cNvSpPr txBox="1">
              <a:spLocks noChangeArrowheads="1"/>
            </p:cNvSpPr>
            <p:nvPr/>
          </p:nvSpPr>
          <p:spPr bwMode="auto">
            <a:xfrm>
              <a:off x="2990" y="1480"/>
              <a:ext cx="223" cy="288"/>
            </a:xfrm>
            <a:prstGeom prst="rect">
              <a:avLst/>
            </a:prstGeom>
            <a:noFill/>
            <a:ln w="25400" algn="ctr">
              <a:noFill/>
              <a:miter lim="800000"/>
              <a:headEnd/>
              <a:tailEnd/>
            </a:ln>
            <a:effectLst/>
          </p:spPr>
          <p:txBody>
            <a:bodyPr wrap="none">
              <a:spAutoFit/>
            </a:bodyPr>
            <a:lstStyle/>
            <a:p>
              <a:r>
                <a:rPr lang="en-US" altLang="zh-CN" sz="2400"/>
                <a:t>2</a:t>
              </a:r>
            </a:p>
          </p:txBody>
        </p:sp>
        <p:sp>
          <p:nvSpPr>
            <p:cNvPr id="208006" name="Text Box 134"/>
            <p:cNvSpPr txBox="1">
              <a:spLocks noChangeArrowheads="1"/>
            </p:cNvSpPr>
            <p:nvPr/>
          </p:nvSpPr>
          <p:spPr bwMode="auto">
            <a:xfrm>
              <a:off x="3182" y="1480"/>
              <a:ext cx="223" cy="288"/>
            </a:xfrm>
            <a:prstGeom prst="rect">
              <a:avLst/>
            </a:prstGeom>
            <a:noFill/>
            <a:ln w="25400" algn="ctr">
              <a:noFill/>
              <a:miter lim="800000"/>
              <a:headEnd/>
              <a:tailEnd/>
            </a:ln>
            <a:effectLst/>
          </p:spPr>
          <p:txBody>
            <a:bodyPr wrap="none">
              <a:spAutoFit/>
            </a:bodyPr>
            <a:lstStyle/>
            <a:p>
              <a:r>
                <a:rPr lang="en-US" altLang="zh-CN" sz="2400"/>
                <a:t>3</a:t>
              </a:r>
            </a:p>
          </p:txBody>
        </p:sp>
      </p:grpSp>
      <p:sp>
        <p:nvSpPr>
          <p:cNvPr id="208007" name="Text Box 135"/>
          <p:cNvSpPr txBox="1">
            <a:spLocks noChangeArrowheads="1"/>
          </p:cNvSpPr>
          <p:nvPr/>
        </p:nvSpPr>
        <p:spPr bwMode="auto">
          <a:xfrm>
            <a:off x="5953125" y="3284538"/>
            <a:ext cx="490538" cy="457200"/>
          </a:xfrm>
          <a:prstGeom prst="rect">
            <a:avLst/>
          </a:prstGeom>
          <a:noFill/>
          <a:ln w="25400" algn="ctr">
            <a:noFill/>
            <a:miter lim="800000"/>
            <a:headEnd/>
            <a:tailEnd/>
          </a:ln>
          <a:effectLst/>
        </p:spPr>
        <p:txBody>
          <a:bodyPr>
            <a:spAutoFit/>
          </a:bodyPr>
          <a:lstStyle/>
          <a:p>
            <a:r>
              <a:rPr lang="en-US" altLang="zh-CN" sz="2400"/>
              <a:t>∧</a:t>
            </a:r>
          </a:p>
        </p:txBody>
      </p:sp>
      <p:sp>
        <p:nvSpPr>
          <p:cNvPr id="208008" name="Line 136"/>
          <p:cNvSpPr>
            <a:spLocks noChangeShapeType="1"/>
          </p:cNvSpPr>
          <p:nvPr/>
        </p:nvSpPr>
        <p:spPr bwMode="auto">
          <a:xfrm flipV="1">
            <a:off x="2051050" y="4508500"/>
            <a:ext cx="4752975" cy="25400"/>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08009" name="Group 137"/>
          <p:cNvGrpSpPr>
            <a:grpSpLocks/>
          </p:cNvGrpSpPr>
          <p:nvPr/>
        </p:nvGrpSpPr>
        <p:grpSpPr bwMode="auto">
          <a:xfrm>
            <a:off x="6731000" y="4318000"/>
            <a:ext cx="1193800" cy="457200"/>
            <a:chOff x="2990" y="1480"/>
            <a:chExt cx="752" cy="288"/>
          </a:xfrm>
        </p:grpSpPr>
        <p:sp>
          <p:nvSpPr>
            <p:cNvPr id="208010" name="Rectangle 138"/>
            <p:cNvSpPr>
              <a:spLocks noChangeArrowheads="1"/>
            </p:cNvSpPr>
            <p:nvPr/>
          </p:nvSpPr>
          <p:spPr bwMode="auto">
            <a:xfrm>
              <a:off x="3016" y="1480"/>
              <a:ext cx="726"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8011" name="Line 139"/>
            <p:cNvSpPr>
              <a:spLocks noChangeShapeType="1"/>
            </p:cNvSpPr>
            <p:nvPr/>
          </p:nvSpPr>
          <p:spPr bwMode="auto">
            <a:xfrm>
              <a:off x="3198"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12" name="Line 140"/>
            <p:cNvSpPr>
              <a:spLocks noChangeShapeType="1"/>
            </p:cNvSpPr>
            <p:nvPr/>
          </p:nvSpPr>
          <p:spPr bwMode="auto">
            <a:xfrm>
              <a:off x="3379"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13" name="Line 141"/>
            <p:cNvSpPr>
              <a:spLocks noChangeShapeType="1"/>
            </p:cNvSpPr>
            <p:nvPr/>
          </p:nvSpPr>
          <p:spPr bwMode="auto">
            <a:xfrm>
              <a:off x="3560"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14" name="Text Box 142"/>
            <p:cNvSpPr txBox="1">
              <a:spLocks noChangeArrowheads="1"/>
            </p:cNvSpPr>
            <p:nvPr/>
          </p:nvSpPr>
          <p:spPr bwMode="auto">
            <a:xfrm>
              <a:off x="2990" y="1480"/>
              <a:ext cx="223" cy="288"/>
            </a:xfrm>
            <a:prstGeom prst="rect">
              <a:avLst/>
            </a:prstGeom>
            <a:noFill/>
            <a:ln w="25400" algn="ctr">
              <a:noFill/>
              <a:miter lim="800000"/>
              <a:headEnd/>
              <a:tailEnd/>
            </a:ln>
            <a:effectLst/>
          </p:spPr>
          <p:txBody>
            <a:bodyPr wrap="none">
              <a:spAutoFit/>
            </a:bodyPr>
            <a:lstStyle/>
            <a:p>
              <a:r>
                <a:rPr lang="en-US" altLang="zh-CN" sz="2400"/>
                <a:t>3</a:t>
              </a:r>
            </a:p>
          </p:txBody>
        </p:sp>
        <p:sp>
          <p:nvSpPr>
            <p:cNvPr id="208015" name="Text Box 143"/>
            <p:cNvSpPr txBox="1">
              <a:spLocks noChangeArrowheads="1"/>
            </p:cNvSpPr>
            <p:nvPr/>
          </p:nvSpPr>
          <p:spPr bwMode="auto">
            <a:xfrm>
              <a:off x="3182" y="1480"/>
              <a:ext cx="223" cy="288"/>
            </a:xfrm>
            <a:prstGeom prst="rect">
              <a:avLst/>
            </a:prstGeom>
            <a:noFill/>
            <a:ln w="25400" algn="ctr">
              <a:noFill/>
              <a:miter lim="800000"/>
              <a:headEnd/>
              <a:tailEnd/>
            </a:ln>
            <a:effectLst/>
          </p:spPr>
          <p:txBody>
            <a:bodyPr wrap="none">
              <a:spAutoFit/>
            </a:bodyPr>
            <a:lstStyle/>
            <a:p>
              <a:r>
                <a:rPr lang="en-US" altLang="zh-CN" sz="2400"/>
                <a:t>4</a:t>
              </a:r>
            </a:p>
          </p:txBody>
        </p:sp>
      </p:grpSp>
      <p:sp>
        <p:nvSpPr>
          <p:cNvPr id="208016" name="Text Box 144"/>
          <p:cNvSpPr txBox="1">
            <a:spLocks noChangeArrowheads="1"/>
          </p:cNvSpPr>
          <p:nvPr/>
        </p:nvSpPr>
        <p:spPr bwMode="auto">
          <a:xfrm>
            <a:off x="7537450" y="4292600"/>
            <a:ext cx="490538" cy="457200"/>
          </a:xfrm>
          <a:prstGeom prst="rect">
            <a:avLst/>
          </a:prstGeom>
          <a:noFill/>
          <a:ln w="25400" algn="ctr">
            <a:noFill/>
            <a:miter lim="800000"/>
            <a:headEnd/>
            <a:tailEnd/>
          </a:ln>
          <a:effectLst/>
        </p:spPr>
        <p:txBody>
          <a:bodyPr>
            <a:spAutoFit/>
          </a:bodyPr>
          <a:lstStyle/>
          <a:p>
            <a:r>
              <a:rPr lang="en-US" altLang="zh-CN" sz="2400"/>
              <a:t>∧</a:t>
            </a:r>
          </a:p>
        </p:txBody>
      </p:sp>
      <p:sp>
        <p:nvSpPr>
          <p:cNvPr id="208017" name="Line 145"/>
          <p:cNvSpPr>
            <a:spLocks noChangeShapeType="1"/>
          </p:cNvSpPr>
          <p:nvPr/>
        </p:nvSpPr>
        <p:spPr bwMode="auto">
          <a:xfrm>
            <a:off x="2051050" y="5541963"/>
            <a:ext cx="358775" cy="0"/>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08018" name="Group 146"/>
          <p:cNvGrpSpPr>
            <a:grpSpLocks/>
          </p:cNvGrpSpPr>
          <p:nvPr/>
        </p:nvGrpSpPr>
        <p:grpSpPr bwMode="auto">
          <a:xfrm>
            <a:off x="2338388" y="5300663"/>
            <a:ext cx="1193800" cy="457200"/>
            <a:chOff x="2990" y="1480"/>
            <a:chExt cx="752" cy="288"/>
          </a:xfrm>
        </p:grpSpPr>
        <p:sp>
          <p:nvSpPr>
            <p:cNvPr id="208019" name="Rectangle 147"/>
            <p:cNvSpPr>
              <a:spLocks noChangeArrowheads="1"/>
            </p:cNvSpPr>
            <p:nvPr/>
          </p:nvSpPr>
          <p:spPr bwMode="auto">
            <a:xfrm>
              <a:off x="3016" y="1480"/>
              <a:ext cx="726"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8020" name="Line 148"/>
            <p:cNvSpPr>
              <a:spLocks noChangeShapeType="1"/>
            </p:cNvSpPr>
            <p:nvPr/>
          </p:nvSpPr>
          <p:spPr bwMode="auto">
            <a:xfrm>
              <a:off x="3198"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21" name="Line 149"/>
            <p:cNvSpPr>
              <a:spLocks noChangeShapeType="1"/>
            </p:cNvSpPr>
            <p:nvPr/>
          </p:nvSpPr>
          <p:spPr bwMode="auto">
            <a:xfrm>
              <a:off x="3379"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22" name="Line 150"/>
            <p:cNvSpPr>
              <a:spLocks noChangeShapeType="1"/>
            </p:cNvSpPr>
            <p:nvPr/>
          </p:nvSpPr>
          <p:spPr bwMode="auto">
            <a:xfrm>
              <a:off x="3560"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23" name="Text Box 151"/>
            <p:cNvSpPr txBox="1">
              <a:spLocks noChangeArrowheads="1"/>
            </p:cNvSpPr>
            <p:nvPr/>
          </p:nvSpPr>
          <p:spPr bwMode="auto">
            <a:xfrm>
              <a:off x="2990" y="1480"/>
              <a:ext cx="223" cy="288"/>
            </a:xfrm>
            <a:prstGeom prst="rect">
              <a:avLst/>
            </a:prstGeom>
            <a:noFill/>
            <a:ln w="25400" algn="ctr">
              <a:noFill/>
              <a:miter lim="800000"/>
              <a:headEnd/>
              <a:tailEnd/>
            </a:ln>
            <a:effectLst/>
          </p:spPr>
          <p:txBody>
            <a:bodyPr wrap="none">
              <a:spAutoFit/>
            </a:bodyPr>
            <a:lstStyle/>
            <a:p>
              <a:r>
                <a:rPr lang="en-US" altLang="zh-CN" sz="2400"/>
                <a:t>4</a:t>
              </a:r>
            </a:p>
          </p:txBody>
        </p:sp>
        <p:sp>
          <p:nvSpPr>
            <p:cNvPr id="208024" name="Text Box 152"/>
            <p:cNvSpPr txBox="1">
              <a:spLocks noChangeArrowheads="1"/>
            </p:cNvSpPr>
            <p:nvPr/>
          </p:nvSpPr>
          <p:spPr bwMode="auto">
            <a:xfrm>
              <a:off x="3182" y="1480"/>
              <a:ext cx="223" cy="288"/>
            </a:xfrm>
            <a:prstGeom prst="rect">
              <a:avLst/>
            </a:prstGeom>
            <a:noFill/>
            <a:ln w="25400" algn="ctr">
              <a:noFill/>
              <a:miter lim="800000"/>
              <a:headEnd/>
              <a:tailEnd/>
            </a:ln>
            <a:effectLst/>
          </p:spPr>
          <p:txBody>
            <a:bodyPr wrap="none">
              <a:spAutoFit/>
            </a:bodyPr>
            <a:lstStyle/>
            <a:p>
              <a:r>
                <a:rPr lang="en-US" altLang="zh-CN" sz="2400"/>
                <a:t>1</a:t>
              </a:r>
            </a:p>
          </p:txBody>
        </p:sp>
      </p:grpSp>
      <p:sp>
        <p:nvSpPr>
          <p:cNvPr id="208025" name="Line 153"/>
          <p:cNvSpPr>
            <a:spLocks noChangeShapeType="1"/>
          </p:cNvSpPr>
          <p:nvPr/>
        </p:nvSpPr>
        <p:spPr bwMode="auto">
          <a:xfrm>
            <a:off x="3417888" y="5541963"/>
            <a:ext cx="360362" cy="0"/>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08026" name="Group 154"/>
          <p:cNvGrpSpPr>
            <a:grpSpLocks/>
          </p:cNvGrpSpPr>
          <p:nvPr/>
        </p:nvGrpSpPr>
        <p:grpSpPr bwMode="auto">
          <a:xfrm>
            <a:off x="3736975" y="5300663"/>
            <a:ext cx="1193800" cy="457200"/>
            <a:chOff x="2990" y="1480"/>
            <a:chExt cx="752" cy="288"/>
          </a:xfrm>
        </p:grpSpPr>
        <p:sp>
          <p:nvSpPr>
            <p:cNvPr id="208027" name="Rectangle 155"/>
            <p:cNvSpPr>
              <a:spLocks noChangeArrowheads="1"/>
            </p:cNvSpPr>
            <p:nvPr/>
          </p:nvSpPr>
          <p:spPr bwMode="auto">
            <a:xfrm>
              <a:off x="3016" y="1480"/>
              <a:ext cx="726"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8028" name="Line 156"/>
            <p:cNvSpPr>
              <a:spLocks noChangeShapeType="1"/>
            </p:cNvSpPr>
            <p:nvPr/>
          </p:nvSpPr>
          <p:spPr bwMode="auto">
            <a:xfrm>
              <a:off x="3198"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29" name="Line 157"/>
            <p:cNvSpPr>
              <a:spLocks noChangeShapeType="1"/>
            </p:cNvSpPr>
            <p:nvPr/>
          </p:nvSpPr>
          <p:spPr bwMode="auto">
            <a:xfrm>
              <a:off x="3379"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30" name="Line 158"/>
            <p:cNvSpPr>
              <a:spLocks noChangeShapeType="1"/>
            </p:cNvSpPr>
            <p:nvPr/>
          </p:nvSpPr>
          <p:spPr bwMode="auto">
            <a:xfrm>
              <a:off x="3560"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31" name="Text Box 159"/>
            <p:cNvSpPr txBox="1">
              <a:spLocks noChangeArrowheads="1"/>
            </p:cNvSpPr>
            <p:nvPr/>
          </p:nvSpPr>
          <p:spPr bwMode="auto">
            <a:xfrm>
              <a:off x="2990" y="1480"/>
              <a:ext cx="223" cy="288"/>
            </a:xfrm>
            <a:prstGeom prst="rect">
              <a:avLst/>
            </a:prstGeom>
            <a:noFill/>
            <a:ln w="25400" algn="ctr">
              <a:noFill/>
              <a:miter lim="800000"/>
              <a:headEnd/>
              <a:tailEnd/>
            </a:ln>
            <a:effectLst/>
          </p:spPr>
          <p:txBody>
            <a:bodyPr wrap="none">
              <a:spAutoFit/>
            </a:bodyPr>
            <a:lstStyle/>
            <a:p>
              <a:r>
                <a:rPr lang="en-US" altLang="zh-CN" sz="2400"/>
                <a:t>4</a:t>
              </a:r>
            </a:p>
          </p:txBody>
        </p:sp>
        <p:sp>
          <p:nvSpPr>
            <p:cNvPr id="208032" name="Text Box 160"/>
            <p:cNvSpPr txBox="1">
              <a:spLocks noChangeArrowheads="1"/>
            </p:cNvSpPr>
            <p:nvPr/>
          </p:nvSpPr>
          <p:spPr bwMode="auto">
            <a:xfrm>
              <a:off x="3182" y="1480"/>
              <a:ext cx="223" cy="288"/>
            </a:xfrm>
            <a:prstGeom prst="rect">
              <a:avLst/>
            </a:prstGeom>
            <a:noFill/>
            <a:ln w="25400" algn="ctr">
              <a:noFill/>
              <a:miter lim="800000"/>
              <a:headEnd/>
              <a:tailEnd/>
            </a:ln>
            <a:effectLst/>
          </p:spPr>
          <p:txBody>
            <a:bodyPr wrap="none">
              <a:spAutoFit/>
            </a:bodyPr>
            <a:lstStyle/>
            <a:p>
              <a:r>
                <a:rPr lang="en-US" altLang="zh-CN" sz="2400"/>
                <a:t>2</a:t>
              </a:r>
            </a:p>
          </p:txBody>
        </p:sp>
      </p:grpSp>
      <p:sp>
        <p:nvSpPr>
          <p:cNvPr id="208033" name="Text Box 161"/>
          <p:cNvSpPr txBox="1">
            <a:spLocks noChangeArrowheads="1"/>
          </p:cNvSpPr>
          <p:nvPr/>
        </p:nvSpPr>
        <p:spPr bwMode="auto">
          <a:xfrm>
            <a:off x="4530725" y="5253038"/>
            <a:ext cx="490538" cy="457200"/>
          </a:xfrm>
          <a:prstGeom prst="rect">
            <a:avLst/>
          </a:prstGeom>
          <a:noFill/>
          <a:ln w="25400" algn="ctr">
            <a:noFill/>
            <a:miter lim="800000"/>
            <a:headEnd/>
            <a:tailEnd/>
          </a:ln>
          <a:effectLst/>
        </p:spPr>
        <p:txBody>
          <a:bodyPr>
            <a:spAutoFit/>
          </a:bodyPr>
          <a:lstStyle/>
          <a:p>
            <a:r>
              <a:rPr lang="en-US" altLang="zh-CN" sz="2400"/>
              <a:t>∧</a:t>
            </a:r>
          </a:p>
        </p:txBody>
      </p:sp>
      <p:sp>
        <p:nvSpPr>
          <p:cNvPr id="208034" name="Line 162"/>
          <p:cNvSpPr>
            <a:spLocks noChangeShapeType="1"/>
          </p:cNvSpPr>
          <p:nvPr/>
        </p:nvSpPr>
        <p:spPr bwMode="auto">
          <a:xfrm flipV="1">
            <a:off x="2051050" y="6381750"/>
            <a:ext cx="3241675" cy="23813"/>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08035" name="Group 163"/>
          <p:cNvGrpSpPr>
            <a:grpSpLocks/>
          </p:cNvGrpSpPr>
          <p:nvPr/>
        </p:nvGrpSpPr>
        <p:grpSpPr bwMode="auto">
          <a:xfrm>
            <a:off x="5249863" y="6164263"/>
            <a:ext cx="1193800" cy="457200"/>
            <a:chOff x="2990" y="1480"/>
            <a:chExt cx="752" cy="288"/>
          </a:xfrm>
        </p:grpSpPr>
        <p:sp>
          <p:nvSpPr>
            <p:cNvPr id="208036" name="Rectangle 164"/>
            <p:cNvSpPr>
              <a:spLocks noChangeArrowheads="1"/>
            </p:cNvSpPr>
            <p:nvPr/>
          </p:nvSpPr>
          <p:spPr bwMode="auto">
            <a:xfrm>
              <a:off x="3016" y="1480"/>
              <a:ext cx="726"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8037" name="Line 165"/>
            <p:cNvSpPr>
              <a:spLocks noChangeShapeType="1"/>
            </p:cNvSpPr>
            <p:nvPr/>
          </p:nvSpPr>
          <p:spPr bwMode="auto">
            <a:xfrm>
              <a:off x="3198"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38" name="Line 166"/>
            <p:cNvSpPr>
              <a:spLocks noChangeShapeType="1"/>
            </p:cNvSpPr>
            <p:nvPr/>
          </p:nvSpPr>
          <p:spPr bwMode="auto">
            <a:xfrm>
              <a:off x="3379"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39" name="Line 167"/>
            <p:cNvSpPr>
              <a:spLocks noChangeShapeType="1"/>
            </p:cNvSpPr>
            <p:nvPr/>
          </p:nvSpPr>
          <p:spPr bwMode="auto">
            <a:xfrm>
              <a:off x="3560" y="1480"/>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8040" name="Text Box 168"/>
            <p:cNvSpPr txBox="1">
              <a:spLocks noChangeArrowheads="1"/>
            </p:cNvSpPr>
            <p:nvPr/>
          </p:nvSpPr>
          <p:spPr bwMode="auto">
            <a:xfrm>
              <a:off x="2990" y="1480"/>
              <a:ext cx="223" cy="288"/>
            </a:xfrm>
            <a:prstGeom prst="rect">
              <a:avLst/>
            </a:prstGeom>
            <a:noFill/>
            <a:ln w="25400" algn="ctr">
              <a:noFill/>
              <a:miter lim="800000"/>
              <a:headEnd/>
              <a:tailEnd/>
            </a:ln>
            <a:effectLst/>
          </p:spPr>
          <p:txBody>
            <a:bodyPr wrap="none">
              <a:spAutoFit/>
            </a:bodyPr>
            <a:lstStyle/>
            <a:p>
              <a:r>
                <a:rPr lang="en-US" altLang="zh-CN" sz="2400"/>
                <a:t>5</a:t>
              </a:r>
            </a:p>
          </p:txBody>
        </p:sp>
        <p:sp>
          <p:nvSpPr>
            <p:cNvPr id="208041" name="Text Box 169"/>
            <p:cNvSpPr txBox="1">
              <a:spLocks noChangeArrowheads="1"/>
            </p:cNvSpPr>
            <p:nvPr/>
          </p:nvSpPr>
          <p:spPr bwMode="auto">
            <a:xfrm>
              <a:off x="3182" y="1480"/>
              <a:ext cx="223" cy="288"/>
            </a:xfrm>
            <a:prstGeom prst="rect">
              <a:avLst/>
            </a:prstGeom>
            <a:noFill/>
            <a:ln w="25400" algn="ctr">
              <a:noFill/>
              <a:miter lim="800000"/>
              <a:headEnd/>
              <a:tailEnd/>
            </a:ln>
            <a:effectLst/>
          </p:spPr>
          <p:txBody>
            <a:bodyPr wrap="none">
              <a:spAutoFit/>
            </a:bodyPr>
            <a:lstStyle/>
            <a:p>
              <a:r>
                <a:rPr lang="en-US" altLang="zh-CN" sz="2400"/>
                <a:t>3</a:t>
              </a:r>
            </a:p>
          </p:txBody>
        </p:sp>
      </p:grpSp>
      <p:sp>
        <p:nvSpPr>
          <p:cNvPr id="208042" name="Text Box 170"/>
          <p:cNvSpPr txBox="1">
            <a:spLocks noChangeArrowheads="1"/>
          </p:cNvSpPr>
          <p:nvPr/>
        </p:nvSpPr>
        <p:spPr bwMode="auto">
          <a:xfrm>
            <a:off x="6026150" y="6118225"/>
            <a:ext cx="490538" cy="457200"/>
          </a:xfrm>
          <a:prstGeom prst="rect">
            <a:avLst/>
          </a:prstGeom>
          <a:noFill/>
          <a:ln w="25400" algn="ctr">
            <a:noFill/>
            <a:miter lim="800000"/>
            <a:headEnd/>
            <a:tailEnd/>
          </a:ln>
          <a:effectLst/>
        </p:spPr>
        <p:txBody>
          <a:bodyPr>
            <a:spAutoFit/>
          </a:bodyPr>
          <a:lstStyle/>
          <a:p>
            <a:r>
              <a:rPr lang="en-US" altLang="zh-CN" sz="2400"/>
              <a:t>∧</a:t>
            </a:r>
          </a:p>
        </p:txBody>
      </p:sp>
      <p:sp>
        <p:nvSpPr>
          <p:cNvPr id="208043" name="Line 171"/>
          <p:cNvSpPr>
            <a:spLocks noChangeShapeType="1"/>
          </p:cNvSpPr>
          <p:nvPr/>
        </p:nvSpPr>
        <p:spPr bwMode="auto">
          <a:xfrm>
            <a:off x="1763713" y="2565400"/>
            <a:ext cx="0" cy="431800"/>
          </a:xfrm>
          <a:prstGeom prst="line">
            <a:avLst/>
          </a:prstGeom>
          <a:noFill/>
          <a:ln w="25400">
            <a:solidFill>
              <a:srgbClr val="FF0000"/>
            </a:solidFill>
            <a:round/>
            <a:headEnd/>
            <a:tailEnd/>
          </a:ln>
          <a:effectLst/>
        </p:spPr>
        <p:txBody>
          <a:bodyPr>
            <a:spAutoFit/>
          </a:bodyPr>
          <a:lstStyle/>
          <a:p>
            <a:endParaRPr lang="zh-CN" altLang="en-US"/>
          </a:p>
        </p:txBody>
      </p:sp>
      <p:sp>
        <p:nvSpPr>
          <p:cNvPr id="208044" name="Line 172"/>
          <p:cNvSpPr>
            <a:spLocks noChangeShapeType="1"/>
          </p:cNvSpPr>
          <p:nvPr/>
        </p:nvSpPr>
        <p:spPr bwMode="auto">
          <a:xfrm>
            <a:off x="1763713" y="2997200"/>
            <a:ext cx="1008062" cy="0"/>
          </a:xfrm>
          <a:prstGeom prst="line">
            <a:avLst/>
          </a:prstGeom>
          <a:noFill/>
          <a:ln w="25400">
            <a:solidFill>
              <a:srgbClr val="FF0000"/>
            </a:solidFill>
            <a:round/>
            <a:headEnd/>
            <a:tailEnd/>
          </a:ln>
          <a:effectLst/>
        </p:spPr>
        <p:txBody>
          <a:bodyPr>
            <a:spAutoFit/>
          </a:bodyPr>
          <a:lstStyle/>
          <a:p>
            <a:endParaRPr lang="zh-CN" altLang="en-US"/>
          </a:p>
        </p:txBody>
      </p:sp>
      <p:sp>
        <p:nvSpPr>
          <p:cNvPr id="208045" name="Line 173"/>
          <p:cNvSpPr>
            <a:spLocks noChangeShapeType="1"/>
          </p:cNvSpPr>
          <p:nvPr/>
        </p:nvSpPr>
        <p:spPr bwMode="auto">
          <a:xfrm>
            <a:off x="2771775" y="2997200"/>
            <a:ext cx="0" cy="2303463"/>
          </a:xfrm>
          <a:prstGeom prst="line">
            <a:avLst/>
          </a:prstGeom>
          <a:noFill/>
          <a:ln w="25400">
            <a:solidFill>
              <a:srgbClr val="FF0000"/>
            </a:solidFill>
            <a:round/>
            <a:headEnd/>
            <a:tailEnd type="triangle" w="med" len="med"/>
          </a:ln>
          <a:effectLst/>
        </p:spPr>
        <p:txBody>
          <a:bodyPr>
            <a:spAutoFit/>
          </a:bodyPr>
          <a:lstStyle/>
          <a:p>
            <a:endParaRPr lang="zh-CN" altLang="en-US"/>
          </a:p>
        </p:txBody>
      </p:sp>
      <p:sp>
        <p:nvSpPr>
          <p:cNvPr id="208046" name="Text Box 174"/>
          <p:cNvSpPr txBox="1">
            <a:spLocks noChangeArrowheads="1"/>
          </p:cNvSpPr>
          <p:nvPr/>
        </p:nvSpPr>
        <p:spPr bwMode="auto">
          <a:xfrm>
            <a:off x="2843213" y="5276850"/>
            <a:ext cx="490537" cy="457200"/>
          </a:xfrm>
          <a:prstGeom prst="rect">
            <a:avLst/>
          </a:prstGeom>
          <a:noFill/>
          <a:ln w="25400" algn="ctr">
            <a:noFill/>
            <a:miter lim="800000"/>
            <a:headEnd/>
            <a:tailEnd/>
          </a:ln>
          <a:effectLst/>
        </p:spPr>
        <p:txBody>
          <a:bodyPr>
            <a:spAutoFit/>
          </a:bodyPr>
          <a:lstStyle/>
          <a:p>
            <a:r>
              <a:rPr lang="en-US" altLang="zh-CN" sz="2400"/>
              <a:t>∧</a:t>
            </a:r>
          </a:p>
        </p:txBody>
      </p:sp>
      <p:sp>
        <p:nvSpPr>
          <p:cNvPr id="208047" name="Line 175"/>
          <p:cNvSpPr>
            <a:spLocks noChangeShapeType="1"/>
          </p:cNvSpPr>
          <p:nvPr/>
        </p:nvSpPr>
        <p:spPr bwMode="auto">
          <a:xfrm>
            <a:off x="1763713" y="3500438"/>
            <a:ext cx="0" cy="504825"/>
          </a:xfrm>
          <a:prstGeom prst="line">
            <a:avLst/>
          </a:prstGeom>
          <a:noFill/>
          <a:ln w="25400">
            <a:solidFill>
              <a:srgbClr val="FF0000"/>
            </a:solidFill>
            <a:round/>
            <a:headEnd/>
            <a:tailEnd/>
          </a:ln>
          <a:effectLst/>
        </p:spPr>
        <p:txBody>
          <a:bodyPr>
            <a:spAutoFit/>
          </a:bodyPr>
          <a:lstStyle/>
          <a:p>
            <a:endParaRPr lang="zh-CN" altLang="en-US"/>
          </a:p>
        </p:txBody>
      </p:sp>
      <p:sp>
        <p:nvSpPr>
          <p:cNvPr id="208048" name="Line 176"/>
          <p:cNvSpPr>
            <a:spLocks noChangeShapeType="1"/>
          </p:cNvSpPr>
          <p:nvPr/>
        </p:nvSpPr>
        <p:spPr bwMode="auto">
          <a:xfrm>
            <a:off x="1763713" y="4005263"/>
            <a:ext cx="2376487" cy="0"/>
          </a:xfrm>
          <a:prstGeom prst="line">
            <a:avLst/>
          </a:prstGeom>
          <a:noFill/>
          <a:ln w="25400">
            <a:solidFill>
              <a:srgbClr val="FF0000"/>
            </a:solidFill>
            <a:round/>
            <a:headEnd/>
            <a:tailEnd/>
          </a:ln>
          <a:effectLst/>
        </p:spPr>
        <p:txBody>
          <a:bodyPr>
            <a:spAutoFit/>
          </a:bodyPr>
          <a:lstStyle/>
          <a:p>
            <a:endParaRPr lang="zh-CN" altLang="en-US"/>
          </a:p>
        </p:txBody>
      </p:sp>
      <p:sp>
        <p:nvSpPr>
          <p:cNvPr id="208049" name="Line 177"/>
          <p:cNvSpPr>
            <a:spLocks noChangeShapeType="1"/>
          </p:cNvSpPr>
          <p:nvPr/>
        </p:nvSpPr>
        <p:spPr bwMode="auto">
          <a:xfrm flipV="1">
            <a:off x="4140200" y="2708275"/>
            <a:ext cx="0" cy="1296988"/>
          </a:xfrm>
          <a:prstGeom prst="line">
            <a:avLst/>
          </a:prstGeom>
          <a:noFill/>
          <a:ln w="25400">
            <a:solidFill>
              <a:srgbClr val="FF0000"/>
            </a:solidFill>
            <a:round/>
            <a:headEnd/>
            <a:tailEnd type="triangle" w="med" len="med"/>
          </a:ln>
          <a:effectLst/>
        </p:spPr>
        <p:txBody>
          <a:bodyPr>
            <a:spAutoFit/>
          </a:bodyPr>
          <a:lstStyle/>
          <a:p>
            <a:endParaRPr lang="zh-CN" altLang="en-US"/>
          </a:p>
        </p:txBody>
      </p:sp>
      <p:sp>
        <p:nvSpPr>
          <p:cNvPr id="208050" name="Line 178"/>
          <p:cNvSpPr>
            <a:spLocks noChangeShapeType="1"/>
          </p:cNvSpPr>
          <p:nvPr/>
        </p:nvSpPr>
        <p:spPr bwMode="auto">
          <a:xfrm>
            <a:off x="4427538" y="2565400"/>
            <a:ext cx="0" cy="2735263"/>
          </a:xfrm>
          <a:prstGeom prst="line">
            <a:avLst/>
          </a:prstGeom>
          <a:noFill/>
          <a:ln w="25400">
            <a:solidFill>
              <a:srgbClr val="FF0000"/>
            </a:solidFill>
            <a:round/>
            <a:headEnd/>
            <a:tailEnd type="triangle" w="med" len="med"/>
          </a:ln>
          <a:effectLst/>
        </p:spPr>
        <p:txBody>
          <a:bodyPr>
            <a:spAutoFit/>
          </a:bodyPr>
          <a:lstStyle/>
          <a:p>
            <a:endParaRPr lang="zh-CN" altLang="en-US"/>
          </a:p>
        </p:txBody>
      </p:sp>
      <p:sp>
        <p:nvSpPr>
          <p:cNvPr id="208051" name="Text Box 179"/>
          <p:cNvSpPr txBox="1">
            <a:spLocks noChangeArrowheads="1"/>
          </p:cNvSpPr>
          <p:nvPr/>
        </p:nvSpPr>
        <p:spPr bwMode="auto">
          <a:xfrm>
            <a:off x="4225925" y="5276850"/>
            <a:ext cx="490538" cy="457200"/>
          </a:xfrm>
          <a:prstGeom prst="rect">
            <a:avLst/>
          </a:prstGeom>
          <a:noFill/>
          <a:ln w="25400" algn="ctr">
            <a:noFill/>
            <a:miter lim="800000"/>
            <a:headEnd/>
            <a:tailEnd/>
          </a:ln>
          <a:effectLst/>
        </p:spPr>
        <p:txBody>
          <a:bodyPr>
            <a:spAutoFit/>
          </a:bodyPr>
          <a:lstStyle/>
          <a:p>
            <a:r>
              <a:rPr lang="en-US" altLang="zh-CN" sz="2400"/>
              <a:t>∧</a:t>
            </a:r>
          </a:p>
        </p:txBody>
      </p:sp>
      <p:sp>
        <p:nvSpPr>
          <p:cNvPr id="208052" name="Line 180"/>
          <p:cNvSpPr>
            <a:spLocks noChangeShapeType="1"/>
          </p:cNvSpPr>
          <p:nvPr/>
        </p:nvSpPr>
        <p:spPr bwMode="auto">
          <a:xfrm>
            <a:off x="1763713" y="4581525"/>
            <a:ext cx="0" cy="431800"/>
          </a:xfrm>
          <a:prstGeom prst="line">
            <a:avLst/>
          </a:prstGeom>
          <a:noFill/>
          <a:ln w="25400">
            <a:solidFill>
              <a:srgbClr val="FF0000"/>
            </a:solidFill>
            <a:round/>
            <a:headEnd/>
            <a:tailEnd/>
          </a:ln>
          <a:effectLst/>
        </p:spPr>
        <p:txBody>
          <a:bodyPr>
            <a:spAutoFit/>
          </a:bodyPr>
          <a:lstStyle/>
          <a:p>
            <a:endParaRPr lang="zh-CN" altLang="en-US"/>
          </a:p>
        </p:txBody>
      </p:sp>
      <p:sp>
        <p:nvSpPr>
          <p:cNvPr id="208053" name="Line 181"/>
          <p:cNvSpPr>
            <a:spLocks noChangeShapeType="1"/>
          </p:cNvSpPr>
          <p:nvPr/>
        </p:nvSpPr>
        <p:spPr bwMode="auto">
          <a:xfrm>
            <a:off x="1763713" y="5013325"/>
            <a:ext cx="3887787" cy="0"/>
          </a:xfrm>
          <a:prstGeom prst="line">
            <a:avLst/>
          </a:prstGeom>
          <a:noFill/>
          <a:ln w="25400">
            <a:solidFill>
              <a:srgbClr val="FF0000"/>
            </a:solidFill>
            <a:round/>
            <a:headEnd/>
            <a:tailEnd/>
          </a:ln>
          <a:effectLst/>
        </p:spPr>
        <p:txBody>
          <a:bodyPr>
            <a:spAutoFit/>
          </a:bodyPr>
          <a:lstStyle/>
          <a:p>
            <a:endParaRPr lang="zh-CN" altLang="en-US"/>
          </a:p>
        </p:txBody>
      </p:sp>
      <p:sp>
        <p:nvSpPr>
          <p:cNvPr id="208054" name="Line 182"/>
          <p:cNvSpPr>
            <a:spLocks noChangeShapeType="1"/>
          </p:cNvSpPr>
          <p:nvPr/>
        </p:nvSpPr>
        <p:spPr bwMode="auto">
          <a:xfrm flipV="1">
            <a:off x="5651500" y="3717925"/>
            <a:ext cx="0" cy="1295400"/>
          </a:xfrm>
          <a:prstGeom prst="line">
            <a:avLst/>
          </a:prstGeom>
          <a:noFill/>
          <a:ln w="25400">
            <a:solidFill>
              <a:srgbClr val="FF0000"/>
            </a:solidFill>
            <a:round/>
            <a:headEnd/>
            <a:tailEnd type="triangle" w="med" len="med"/>
          </a:ln>
          <a:effectLst/>
        </p:spPr>
        <p:txBody>
          <a:bodyPr>
            <a:spAutoFit/>
          </a:bodyPr>
          <a:lstStyle/>
          <a:p>
            <a:endParaRPr lang="zh-CN" altLang="en-US"/>
          </a:p>
        </p:txBody>
      </p:sp>
      <p:sp>
        <p:nvSpPr>
          <p:cNvPr id="208055" name="Line 183"/>
          <p:cNvSpPr>
            <a:spLocks noChangeShapeType="1"/>
          </p:cNvSpPr>
          <p:nvPr/>
        </p:nvSpPr>
        <p:spPr bwMode="auto">
          <a:xfrm>
            <a:off x="5940425" y="3500438"/>
            <a:ext cx="0" cy="2665412"/>
          </a:xfrm>
          <a:prstGeom prst="line">
            <a:avLst/>
          </a:prstGeom>
          <a:noFill/>
          <a:ln w="25400">
            <a:solidFill>
              <a:srgbClr val="FF0000"/>
            </a:solidFill>
            <a:round/>
            <a:headEnd/>
            <a:tailEnd type="triangle" w="med" len="med"/>
          </a:ln>
          <a:effectLst/>
        </p:spPr>
        <p:txBody>
          <a:bodyPr>
            <a:spAutoFit/>
          </a:bodyPr>
          <a:lstStyle/>
          <a:p>
            <a:endParaRPr lang="zh-CN" altLang="en-US"/>
          </a:p>
        </p:txBody>
      </p:sp>
      <p:sp>
        <p:nvSpPr>
          <p:cNvPr id="208056" name="Text Box 184"/>
          <p:cNvSpPr txBox="1">
            <a:spLocks noChangeArrowheads="1"/>
          </p:cNvSpPr>
          <p:nvPr/>
        </p:nvSpPr>
        <p:spPr bwMode="auto">
          <a:xfrm>
            <a:off x="5737225" y="6140450"/>
            <a:ext cx="490538" cy="457200"/>
          </a:xfrm>
          <a:prstGeom prst="rect">
            <a:avLst/>
          </a:prstGeom>
          <a:noFill/>
          <a:ln w="25400" algn="ctr">
            <a:noFill/>
            <a:miter lim="800000"/>
            <a:headEnd/>
            <a:tailEnd/>
          </a:ln>
          <a:effectLst/>
        </p:spPr>
        <p:txBody>
          <a:bodyPr>
            <a:spAutoFit/>
          </a:bodyPr>
          <a:lstStyle/>
          <a:p>
            <a:r>
              <a:rPr lang="en-US" altLang="zh-CN" sz="2400"/>
              <a:t>∧</a:t>
            </a:r>
          </a:p>
        </p:txBody>
      </p:sp>
      <p:sp>
        <p:nvSpPr>
          <p:cNvPr id="208057" name="Line 185"/>
          <p:cNvSpPr>
            <a:spLocks noChangeShapeType="1"/>
          </p:cNvSpPr>
          <p:nvPr/>
        </p:nvSpPr>
        <p:spPr bwMode="auto">
          <a:xfrm>
            <a:off x="1763713" y="5518150"/>
            <a:ext cx="0" cy="431800"/>
          </a:xfrm>
          <a:prstGeom prst="line">
            <a:avLst/>
          </a:prstGeom>
          <a:noFill/>
          <a:ln w="25400">
            <a:solidFill>
              <a:srgbClr val="FF0000"/>
            </a:solidFill>
            <a:round/>
            <a:headEnd/>
            <a:tailEnd/>
          </a:ln>
          <a:effectLst/>
        </p:spPr>
        <p:txBody>
          <a:bodyPr>
            <a:spAutoFit/>
          </a:bodyPr>
          <a:lstStyle/>
          <a:p>
            <a:endParaRPr lang="zh-CN" altLang="en-US"/>
          </a:p>
        </p:txBody>
      </p:sp>
      <p:sp>
        <p:nvSpPr>
          <p:cNvPr id="208058" name="Line 186"/>
          <p:cNvSpPr>
            <a:spLocks noChangeShapeType="1"/>
          </p:cNvSpPr>
          <p:nvPr/>
        </p:nvSpPr>
        <p:spPr bwMode="auto">
          <a:xfrm>
            <a:off x="1763713" y="5949950"/>
            <a:ext cx="5400675" cy="0"/>
          </a:xfrm>
          <a:prstGeom prst="line">
            <a:avLst/>
          </a:prstGeom>
          <a:noFill/>
          <a:ln w="25400">
            <a:solidFill>
              <a:srgbClr val="FF0000"/>
            </a:solidFill>
            <a:round/>
            <a:headEnd/>
            <a:tailEnd/>
          </a:ln>
          <a:effectLst/>
        </p:spPr>
        <p:txBody>
          <a:bodyPr>
            <a:spAutoFit/>
          </a:bodyPr>
          <a:lstStyle/>
          <a:p>
            <a:endParaRPr lang="zh-CN" altLang="en-US"/>
          </a:p>
        </p:txBody>
      </p:sp>
      <p:sp>
        <p:nvSpPr>
          <p:cNvPr id="208059" name="Line 187"/>
          <p:cNvSpPr>
            <a:spLocks noChangeShapeType="1"/>
          </p:cNvSpPr>
          <p:nvPr/>
        </p:nvSpPr>
        <p:spPr bwMode="auto">
          <a:xfrm flipV="1">
            <a:off x="7164388" y="4725988"/>
            <a:ext cx="0" cy="1223962"/>
          </a:xfrm>
          <a:prstGeom prst="line">
            <a:avLst/>
          </a:prstGeom>
          <a:noFill/>
          <a:ln w="25400">
            <a:solidFill>
              <a:srgbClr val="FF0000"/>
            </a:solidFill>
            <a:round/>
            <a:headEnd/>
            <a:tailEnd type="triangle" w="med" len="med"/>
          </a:ln>
          <a:effectLst/>
        </p:spPr>
        <p:txBody>
          <a:bodyPr>
            <a:spAutoFit/>
          </a:bodyPr>
          <a:lstStyle/>
          <a:p>
            <a:endParaRPr lang="zh-CN" altLang="en-US"/>
          </a:p>
        </p:txBody>
      </p:sp>
      <p:sp>
        <p:nvSpPr>
          <p:cNvPr id="208060" name="Text Box 188"/>
          <p:cNvSpPr txBox="1">
            <a:spLocks noChangeArrowheads="1"/>
          </p:cNvSpPr>
          <p:nvPr/>
        </p:nvSpPr>
        <p:spPr bwMode="auto">
          <a:xfrm>
            <a:off x="7235825" y="4292600"/>
            <a:ext cx="490538" cy="457200"/>
          </a:xfrm>
          <a:prstGeom prst="rect">
            <a:avLst/>
          </a:prstGeom>
          <a:noFill/>
          <a:ln w="25400" algn="ctr">
            <a:noFill/>
            <a:miter lim="800000"/>
            <a:headEnd/>
            <a:tailEnd/>
          </a:ln>
          <a:effectLst/>
        </p:spPr>
        <p:txBody>
          <a:bodyPr>
            <a:spAutoFit/>
          </a:bodyPr>
          <a:lstStyle/>
          <a:p>
            <a:r>
              <a:rPr lang="en-US" altLang="zh-CN" sz="2400"/>
              <a:t>∧</a:t>
            </a:r>
          </a:p>
        </p:txBody>
      </p:sp>
      <p:sp>
        <p:nvSpPr>
          <p:cNvPr id="208061" name="Line 189"/>
          <p:cNvSpPr>
            <a:spLocks noChangeShapeType="1"/>
          </p:cNvSpPr>
          <p:nvPr/>
        </p:nvSpPr>
        <p:spPr bwMode="auto">
          <a:xfrm>
            <a:off x="1763713" y="6381750"/>
            <a:ext cx="0" cy="431800"/>
          </a:xfrm>
          <a:prstGeom prst="line">
            <a:avLst/>
          </a:prstGeom>
          <a:noFill/>
          <a:ln w="25400">
            <a:solidFill>
              <a:srgbClr val="FF0000"/>
            </a:solidFill>
            <a:round/>
            <a:headEnd/>
            <a:tailEnd/>
          </a:ln>
          <a:effectLst/>
        </p:spPr>
        <p:txBody>
          <a:bodyPr>
            <a:spAutoFit/>
          </a:bodyPr>
          <a:lstStyle/>
          <a:p>
            <a:endParaRPr lang="zh-CN" altLang="en-US"/>
          </a:p>
        </p:txBody>
      </p:sp>
      <p:sp>
        <p:nvSpPr>
          <p:cNvPr id="208062" name="Freeform 190"/>
          <p:cNvSpPr>
            <a:spLocks/>
          </p:cNvSpPr>
          <p:nvPr/>
        </p:nvSpPr>
        <p:spPr bwMode="auto">
          <a:xfrm>
            <a:off x="1763713" y="6813550"/>
            <a:ext cx="6610350" cy="7938"/>
          </a:xfrm>
          <a:custGeom>
            <a:avLst/>
            <a:gdLst/>
            <a:ahLst/>
            <a:cxnLst>
              <a:cxn ang="0">
                <a:pos x="0" y="0"/>
              </a:cxn>
              <a:cxn ang="0">
                <a:pos x="4164" y="5"/>
              </a:cxn>
            </a:cxnLst>
            <a:rect l="0" t="0" r="r" b="b"/>
            <a:pathLst>
              <a:path w="4164" h="5">
                <a:moveTo>
                  <a:pt x="0" y="0"/>
                </a:moveTo>
                <a:lnTo>
                  <a:pt x="4164" y="5"/>
                </a:lnTo>
              </a:path>
            </a:pathLst>
          </a:custGeom>
          <a:noFill/>
          <a:ln w="25400" cap="flat" cmpd="sng">
            <a:solidFill>
              <a:srgbClr val="FF0000"/>
            </a:solidFill>
            <a:prstDash val="solid"/>
            <a:round/>
            <a:headEnd type="none" w="med" len="med"/>
            <a:tailEnd type="none" w="med" len="med"/>
          </a:ln>
          <a:effectLst/>
        </p:spPr>
        <p:txBody>
          <a:bodyPr>
            <a:spAutoFit/>
          </a:bodyPr>
          <a:lstStyle/>
          <a:p>
            <a:endParaRPr lang="zh-CN" altLang="en-US"/>
          </a:p>
        </p:txBody>
      </p:sp>
      <p:sp>
        <p:nvSpPr>
          <p:cNvPr id="208063" name="Freeform 191"/>
          <p:cNvSpPr>
            <a:spLocks/>
          </p:cNvSpPr>
          <p:nvPr/>
        </p:nvSpPr>
        <p:spPr bwMode="auto">
          <a:xfrm>
            <a:off x="8374063" y="2708275"/>
            <a:ext cx="15875" cy="4113213"/>
          </a:xfrm>
          <a:custGeom>
            <a:avLst/>
            <a:gdLst/>
            <a:ahLst/>
            <a:cxnLst>
              <a:cxn ang="0">
                <a:pos x="0" y="2591"/>
              </a:cxn>
              <a:cxn ang="0">
                <a:pos x="10" y="0"/>
              </a:cxn>
            </a:cxnLst>
            <a:rect l="0" t="0" r="r" b="b"/>
            <a:pathLst>
              <a:path w="10" h="2591">
                <a:moveTo>
                  <a:pt x="0" y="2591"/>
                </a:moveTo>
                <a:lnTo>
                  <a:pt x="10" y="0"/>
                </a:lnTo>
              </a:path>
            </a:pathLst>
          </a:custGeom>
          <a:noFill/>
          <a:ln w="25400" cap="flat" cmpd="sng">
            <a:solidFill>
              <a:srgbClr val="FF0000"/>
            </a:solidFill>
            <a:prstDash val="solid"/>
            <a:round/>
            <a:headEnd type="none" w="med" len="med"/>
            <a:tailEnd type="triangle" w="med" len="med"/>
          </a:ln>
          <a:effectLst/>
        </p:spPr>
        <p:txBody>
          <a:bodyPr>
            <a:spAutoFit/>
          </a:bodyPr>
          <a:lstStyle/>
          <a:p>
            <a:endParaRPr lang="zh-CN" altLang="en-US"/>
          </a:p>
        </p:txBody>
      </p:sp>
      <p:sp>
        <p:nvSpPr>
          <p:cNvPr id="208064" name="Text Box 192"/>
          <p:cNvSpPr txBox="1">
            <a:spLocks noChangeArrowheads="1"/>
          </p:cNvSpPr>
          <p:nvPr/>
        </p:nvSpPr>
        <p:spPr bwMode="auto">
          <a:xfrm>
            <a:off x="8388350" y="2276475"/>
            <a:ext cx="490538" cy="457200"/>
          </a:xfrm>
          <a:prstGeom prst="rect">
            <a:avLst/>
          </a:prstGeom>
          <a:noFill/>
          <a:ln w="25400" algn="ctr">
            <a:noFill/>
            <a:miter lim="800000"/>
            <a:headEnd/>
            <a:tailEnd/>
          </a:ln>
          <a:effectLst/>
        </p:spPr>
        <p:txBody>
          <a:bodyPr wrap="none">
            <a:spAutoFit/>
          </a:bodyPr>
          <a:lstStyle/>
          <a:p>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7902"/>
                                        </p:tgtEl>
                                        <p:attrNameLst>
                                          <p:attrName>style.visibility</p:attrName>
                                        </p:attrNameLst>
                                      </p:cBhvr>
                                      <p:to>
                                        <p:strVal val="visible"/>
                                      </p:to>
                                    </p:set>
                                    <p:animEffect transition="in" filter="wipe(up)">
                                      <p:cBhvr>
                                        <p:cTn id="7" dur="500"/>
                                        <p:tgtEl>
                                          <p:spTgt spid="2079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7981"/>
                                        </p:tgtEl>
                                        <p:attrNameLst>
                                          <p:attrName>style.visibility</p:attrName>
                                        </p:attrNameLst>
                                      </p:cBhvr>
                                      <p:to>
                                        <p:strVal val="visible"/>
                                      </p:to>
                                    </p:set>
                                    <p:animEffect transition="in" filter="wipe(left)">
                                      <p:cBhvr>
                                        <p:cTn id="12" dur="500"/>
                                        <p:tgtEl>
                                          <p:spTgt spid="2079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8065"/>
                                        </p:tgtEl>
                                        <p:attrNameLst>
                                          <p:attrName>style.visibility</p:attrName>
                                        </p:attrNameLst>
                                      </p:cBhvr>
                                      <p:to>
                                        <p:strVal val="visible"/>
                                      </p:to>
                                    </p:set>
                                    <p:animEffect transition="in" filter="wipe(up)">
                                      <p:cBhvr>
                                        <p:cTn id="17" dur="500"/>
                                        <p:tgtEl>
                                          <p:spTgt spid="2080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7982"/>
                                        </p:tgtEl>
                                        <p:attrNameLst>
                                          <p:attrName>style.visibility</p:attrName>
                                        </p:attrNameLst>
                                      </p:cBhvr>
                                      <p:to>
                                        <p:strVal val="visible"/>
                                      </p:to>
                                    </p:set>
                                    <p:animEffect transition="in" filter="wipe(left)">
                                      <p:cBhvr>
                                        <p:cTn id="22" dur="500"/>
                                        <p:tgtEl>
                                          <p:spTgt spid="20798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7990"/>
                                        </p:tgtEl>
                                        <p:attrNameLst>
                                          <p:attrName>style.visibility</p:attrName>
                                        </p:attrNameLst>
                                      </p:cBhvr>
                                      <p:to>
                                        <p:strVal val="visible"/>
                                      </p:to>
                                    </p:set>
                                    <p:animEffect transition="in" filter="wipe(left)">
                                      <p:cBhvr>
                                        <p:cTn id="26" dur="500"/>
                                        <p:tgtEl>
                                          <p:spTgt spid="20799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7989"/>
                                        </p:tgtEl>
                                        <p:attrNameLst>
                                          <p:attrName>style.visibility</p:attrName>
                                        </p:attrNameLst>
                                      </p:cBhvr>
                                      <p:to>
                                        <p:strVal val="visible"/>
                                      </p:to>
                                    </p:set>
                                    <p:animEffect transition="in" filter="wipe(left)">
                                      <p:cBhvr>
                                        <p:cTn id="31" dur="500"/>
                                        <p:tgtEl>
                                          <p:spTgt spid="20798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07991"/>
                                        </p:tgtEl>
                                        <p:attrNameLst>
                                          <p:attrName>style.visibility</p:attrName>
                                        </p:attrNameLst>
                                      </p:cBhvr>
                                      <p:to>
                                        <p:strVal val="visible"/>
                                      </p:to>
                                    </p:set>
                                    <p:animEffect transition="in" filter="wipe(left)">
                                      <p:cBhvr>
                                        <p:cTn id="35" dur="500"/>
                                        <p:tgtEl>
                                          <p:spTgt spid="207991"/>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207998"/>
                                        </p:tgtEl>
                                        <p:attrNameLst>
                                          <p:attrName>style.visibility</p:attrName>
                                        </p:attrNameLst>
                                      </p:cBhvr>
                                      <p:to>
                                        <p:strVal val="visible"/>
                                      </p:to>
                                    </p:set>
                                    <p:animEffect transition="in" filter="wipe(left)">
                                      <p:cBhvr>
                                        <p:cTn id="39" dur="500"/>
                                        <p:tgtEl>
                                          <p:spTgt spid="20799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7999"/>
                                        </p:tgtEl>
                                        <p:attrNameLst>
                                          <p:attrName>style.visibility</p:attrName>
                                        </p:attrNameLst>
                                      </p:cBhvr>
                                      <p:to>
                                        <p:strVal val="visible"/>
                                      </p:to>
                                    </p:set>
                                    <p:animEffect transition="in" filter="wipe(left)">
                                      <p:cBhvr>
                                        <p:cTn id="44" dur="500"/>
                                        <p:tgtEl>
                                          <p:spTgt spid="207999"/>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08000"/>
                                        </p:tgtEl>
                                        <p:attrNameLst>
                                          <p:attrName>style.visibility</p:attrName>
                                        </p:attrNameLst>
                                      </p:cBhvr>
                                      <p:to>
                                        <p:strVal val="visible"/>
                                      </p:to>
                                    </p:set>
                                    <p:animEffect transition="in" filter="wipe(left)">
                                      <p:cBhvr>
                                        <p:cTn id="48" dur="500"/>
                                        <p:tgtEl>
                                          <p:spTgt spid="208000"/>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08007"/>
                                        </p:tgtEl>
                                        <p:attrNameLst>
                                          <p:attrName>style.visibility</p:attrName>
                                        </p:attrNameLst>
                                      </p:cBhvr>
                                      <p:to>
                                        <p:strVal val="visible"/>
                                      </p:to>
                                    </p:set>
                                    <p:animEffect transition="in" filter="wipe(left)">
                                      <p:cBhvr>
                                        <p:cTn id="52" dur="500"/>
                                        <p:tgtEl>
                                          <p:spTgt spid="20800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8008"/>
                                        </p:tgtEl>
                                        <p:attrNameLst>
                                          <p:attrName>style.visibility</p:attrName>
                                        </p:attrNameLst>
                                      </p:cBhvr>
                                      <p:to>
                                        <p:strVal val="visible"/>
                                      </p:to>
                                    </p:set>
                                    <p:animEffect transition="in" filter="wipe(left)">
                                      <p:cBhvr>
                                        <p:cTn id="57" dur="500"/>
                                        <p:tgtEl>
                                          <p:spTgt spid="208008"/>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208009"/>
                                        </p:tgtEl>
                                        <p:attrNameLst>
                                          <p:attrName>style.visibility</p:attrName>
                                        </p:attrNameLst>
                                      </p:cBhvr>
                                      <p:to>
                                        <p:strVal val="visible"/>
                                      </p:to>
                                    </p:set>
                                    <p:animEffect transition="in" filter="wipe(left)">
                                      <p:cBhvr>
                                        <p:cTn id="61" dur="500"/>
                                        <p:tgtEl>
                                          <p:spTgt spid="208009"/>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208016"/>
                                        </p:tgtEl>
                                        <p:attrNameLst>
                                          <p:attrName>style.visibility</p:attrName>
                                        </p:attrNameLst>
                                      </p:cBhvr>
                                      <p:to>
                                        <p:strVal val="visible"/>
                                      </p:to>
                                    </p:set>
                                    <p:animEffect transition="in" filter="wipe(left)">
                                      <p:cBhvr>
                                        <p:cTn id="65" dur="500"/>
                                        <p:tgtEl>
                                          <p:spTgt spid="20801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08017"/>
                                        </p:tgtEl>
                                        <p:attrNameLst>
                                          <p:attrName>style.visibility</p:attrName>
                                        </p:attrNameLst>
                                      </p:cBhvr>
                                      <p:to>
                                        <p:strVal val="visible"/>
                                      </p:to>
                                    </p:set>
                                    <p:animEffect transition="in" filter="wipe(left)">
                                      <p:cBhvr>
                                        <p:cTn id="70" dur="500"/>
                                        <p:tgtEl>
                                          <p:spTgt spid="208017"/>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208018"/>
                                        </p:tgtEl>
                                        <p:attrNameLst>
                                          <p:attrName>style.visibility</p:attrName>
                                        </p:attrNameLst>
                                      </p:cBhvr>
                                      <p:to>
                                        <p:strVal val="visible"/>
                                      </p:to>
                                    </p:set>
                                    <p:animEffect transition="in" filter="wipe(left)">
                                      <p:cBhvr>
                                        <p:cTn id="74" dur="500"/>
                                        <p:tgtEl>
                                          <p:spTgt spid="20801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08025"/>
                                        </p:tgtEl>
                                        <p:attrNameLst>
                                          <p:attrName>style.visibility</p:attrName>
                                        </p:attrNameLst>
                                      </p:cBhvr>
                                      <p:to>
                                        <p:strVal val="visible"/>
                                      </p:to>
                                    </p:set>
                                    <p:animEffect transition="in" filter="wipe(left)">
                                      <p:cBhvr>
                                        <p:cTn id="79" dur="500"/>
                                        <p:tgtEl>
                                          <p:spTgt spid="208025"/>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208026"/>
                                        </p:tgtEl>
                                        <p:attrNameLst>
                                          <p:attrName>style.visibility</p:attrName>
                                        </p:attrNameLst>
                                      </p:cBhvr>
                                      <p:to>
                                        <p:strVal val="visible"/>
                                      </p:to>
                                    </p:set>
                                    <p:animEffect transition="in" filter="wipe(left)">
                                      <p:cBhvr>
                                        <p:cTn id="83" dur="500"/>
                                        <p:tgtEl>
                                          <p:spTgt spid="208026"/>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208033"/>
                                        </p:tgtEl>
                                        <p:attrNameLst>
                                          <p:attrName>style.visibility</p:attrName>
                                        </p:attrNameLst>
                                      </p:cBhvr>
                                      <p:to>
                                        <p:strVal val="visible"/>
                                      </p:to>
                                    </p:set>
                                    <p:animEffect transition="in" filter="wipe(left)">
                                      <p:cBhvr>
                                        <p:cTn id="87" dur="500"/>
                                        <p:tgtEl>
                                          <p:spTgt spid="20803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08034"/>
                                        </p:tgtEl>
                                        <p:attrNameLst>
                                          <p:attrName>style.visibility</p:attrName>
                                        </p:attrNameLst>
                                      </p:cBhvr>
                                      <p:to>
                                        <p:strVal val="visible"/>
                                      </p:to>
                                    </p:set>
                                    <p:animEffect transition="in" filter="wipe(left)">
                                      <p:cBhvr>
                                        <p:cTn id="92" dur="500"/>
                                        <p:tgtEl>
                                          <p:spTgt spid="208034"/>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08035"/>
                                        </p:tgtEl>
                                        <p:attrNameLst>
                                          <p:attrName>style.visibility</p:attrName>
                                        </p:attrNameLst>
                                      </p:cBhvr>
                                      <p:to>
                                        <p:strVal val="visible"/>
                                      </p:to>
                                    </p:set>
                                    <p:animEffect transition="in" filter="wipe(left)">
                                      <p:cBhvr>
                                        <p:cTn id="96" dur="500"/>
                                        <p:tgtEl>
                                          <p:spTgt spid="208035"/>
                                        </p:tgtEl>
                                      </p:cBhvr>
                                    </p:animEffect>
                                  </p:childTnLst>
                                </p:cTn>
                              </p:par>
                            </p:childTnLst>
                          </p:cTn>
                        </p:par>
                        <p:par>
                          <p:cTn id="97" fill="hold">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208042"/>
                                        </p:tgtEl>
                                        <p:attrNameLst>
                                          <p:attrName>style.visibility</p:attrName>
                                        </p:attrNameLst>
                                      </p:cBhvr>
                                      <p:to>
                                        <p:strVal val="visible"/>
                                      </p:to>
                                    </p:set>
                                    <p:animEffect transition="in" filter="wipe(left)">
                                      <p:cBhvr>
                                        <p:cTn id="100" dur="500"/>
                                        <p:tgtEl>
                                          <p:spTgt spid="20804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208043"/>
                                        </p:tgtEl>
                                        <p:attrNameLst>
                                          <p:attrName>style.visibility</p:attrName>
                                        </p:attrNameLst>
                                      </p:cBhvr>
                                      <p:to>
                                        <p:strVal val="visible"/>
                                      </p:to>
                                    </p:set>
                                    <p:animEffect transition="in" filter="wipe(up)">
                                      <p:cBhvr>
                                        <p:cTn id="105" dur="500"/>
                                        <p:tgtEl>
                                          <p:spTgt spid="208043"/>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208044"/>
                                        </p:tgtEl>
                                        <p:attrNameLst>
                                          <p:attrName>style.visibility</p:attrName>
                                        </p:attrNameLst>
                                      </p:cBhvr>
                                      <p:to>
                                        <p:strVal val="visible"/>
                                      </p:to>
                                    </p:set>
                                    <p:animEffect transition="in" filter="wipe(left)">
                                      <p:cBhvr>
                                        <p:cTn id="109" dur="500"/>
                                        <p:tgtEl>
                                          <p:spTgt spid="208044"/>
                                        </p:tgtEl>
                                      </p:cBhvr>
                                    </p:animEffect>
                                  </p:childTnLst>
                                </p:cTn>
                              </p:par>
                            </p:childTnLst>
                          </p:cTn>
                        </p:par>
                        <p:par>
                          <p:cTn id="110" fill="hold">
                            <p:stCondLst>
                              <p:cond delay="1000"/>
                            </p:stCondLst>
                            <p:childTnLst>
                              <p:par>
                                <p:cTn id="111" presetID="22" presetClass="entr" presetSubtype="1" fill="hold" grpId="0" nodeType="afterEffect">
                                  <p:stCondLst>
                                    <p:cond delay="0"/>
                                  </p:stCondLst>
                                  <p:childTnLst>
                                    <p:set>
                                      <p:cBhvr>
                                        <p:cTn id="112" dur="1" fill="hold">
                                          <p:stCondLst>
                                            <p:cond delay="0"/>
                                          </p:stCondLst>
                                        </p:cTn>
                                        <p:tgtEl>
                                          <p:spTgt spid="208045"/>
                                        </p:tgtEl>
                                        <p:attrNameLst>
                                          <p:attrName>style.visibility</p:attrName>
                                        </p:attrNameLst>
                                      </p:cBhvr>
                                      <p:to>
                                        <p:strVal val="visible"/>
                                      </p:to>
                                    </p:set>
                                    <p:animEffect transition="in" filter="wipe(up)">
                                      <p:cBhvr>
                                        <p:cTn id="113" dur="500"/>
                                        <p:tgtEl>
                                          <p:spTgt spid="20804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08046"/>
                                        </p:tgtEl>
                                        <p:attrNameLst>
                                          <p:attrName>style.visibility</p:attrName>
                                        </p:attrNameLst>
                                      </p:cBhvr>
                                      <p:to>
                                        <p:strVal val="visible"/>
                                      </p:to>
                                    </p:set>
                                    <p:animEffect transition="in" filter="wipe(left)">
                                      <p:cBhvr>
                                        <p:cTn id="118" dur="500"/>
                                        <p:tgtEl>
                                          <p:spTgt spid="20804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08047"/>
                                        </p:tgtEl>
                                        <p:attrNameLst>
                                          <p:attrName>style.visibility</p:attrName>
                                        </p:attrNameLst>
                                      </p:cBhvr>
                                      <p:to>
                                        <p:strVal val="visible"/>
                                      </p:to>
                                    </p:set>
                                    <p:animEffect transition="in" filter="wipe(up)">
                                      <p:cBhvr>
                                        <p:cTn id="123" dur="500"/>
                                        <p:tgtEl>
                                          <p:spTgt spid="208047"/>
                                        </p:tgtEl>
                                      </p:cBhvr>
                                    </p:animEffec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208048"/>
                                        </p:tgtEl>
                                        <p:attrNameLst>
                                          <p:attrName>style.visibility</p:attrName>
                                        </p:attrNameLst>
                                      </p:cBhvr>
                                      <p:to>
                                        <p:strVal val="visible"/>
                                      </p:to>
                                    </p:set>
                                    <p:animEffect transition="in" filter="wipe(left)">
                                      <p:cBhvr>
                                        <p:cTn id="127" dur="500"/>
                                        <p:tgtEl>
                                          <p:spTgt spid="208048"/>
                                        </p:tgtEl>
                                      </p:cBhvr>
                                    </p:animEffect>
                                  </p:childTnLst>
                                </p:cTn>
                              </p:par>
                            </p:childTnLst>
                          </p:cTn>
                        </p:par>
                        <p:par>
                          <p:cTn id="128" fill="hold">
                            <p:stCondLst>
                              <p:cond delay="1000"/>
                            </p:stCondLst>
                            <p:childTnLst>
                              <p:par>
                                <p:cTn id="129" presetID="22" presetClass="entr" presetSubtype="4" fill="hold" grpId="0" nodeType="afterEffect">
                                  <p:stCondLst>
                                    <p:cond delay="0"/>
                                  </p:stCondLst>
                                  <p:childTnLst>
                                    <p:set>
                                      <p:cBhvr>
                                        <p:cTn id="130" dur="1" fill="hold">
                                          <p:stCondLst>
                                            <p:cond delay="0"/>
                                          </p:stCondLst>
                                        </p:cTn>
                                        <p:tgtEl>
                                          <p:spTgt spid="208049"/>
                                        </p:tgtEl>
                                        <p:attrNameLst>
                                          <p:attrName>style.visibility</p:attrName>
                                        </p:attrNameLst>
                                      </p:cBhvr>
                                      <p:to>
                                        <p:strVal val="visible"/>
                                      </p:to>
                                    </p:set>
                                    <p:animEffect transition="in" filter="wipe(down)">
                                      <p:cBhvr>
                                        <p:cTn id="131" dur="500"/>
                                        <p:tgtEl>
                                          <p:spTgt spid="20804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208050"/>
                                        </p:tgtEl>
                                        <p:attrNameLst>
                                          <p:attrName>style.visibility</p:attrName>
                                        </p:attrNameLst>
                                      </p:cBhvr>
                                      <p:to>
                                        <p:strVal val="visible"/>
                                      </p:to>
                                    </p:set>
                                    <p:animEffect transition="in" filter="wipe(up)">
                                      <p:cBhvr>
                                        <p:cTn id="136" dur="500"/>
                                        <p:tgtEl>
                                          <p:spTgt spid="20805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08051"/>
                                        </p:tgtEl>
                                        <p:attrNameLst>
                                          <p:attrName>style.visibility</p:attrName>
                                        </p:attrNameLst>
                                      </p:cBhvr>
                                      <p:to>
                                        <p:strVal val="visible"/>
                                      </p:to>
                                    </p:set>
                                    <p:animEffect transition="in" filter="wipe(left)">
                                      <p:cBhvr>
                                        <p:cTn id="141" dur="500"/>
                                        <p:tgtEl>
                                          <p:spTgt spid="208051"/>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208052"/>
                                        </p:tgtEl>
                                        <p:attrNameLst>
                                          <p:attrName>style.visibility</p:attrName>
                                        </p:attrNameLst>
                                      </p:cBhvr>
                                      <p:to>
                                        <p:strVal val="visible"/>
                                      </p:to>
                                    </p:set>
                                    <p:animEffect transition="in" filter="wipe(up)">
                                      <p:cBhvr>
                                        <p:cTn id="146" dur="500"/>
                                        <p:tgtEl>
                                          <p:spTgt spid="208052"/>
                                        </p:tgtEl>
                                      </p:cBhvr>
                                    </p:animEffect>
                                  </p:childTnLst>
                                </p:cTn>
                              </p:par>
                            </p:childTnLst>
                          </p:cTn>
                        </p:par>
                        <p:par>
                          <p:cTn id="147" fill="hold">
                            <p:stCondLst>
                              <p:cond delay="500"/>
                            </p:stCondLst>
                            <p:childTnLst>
                              <p:par>
                                <p:cTn id="148" presetID="22" presetClass="entr" presetSubtype="8" fill="hold" grpId="0" nodeType="afterEffect">
                                  <p:stCondLst>
                                    <p:cond delay="0"/>
                                  </p:stCondLst>
                                  <p:childTnLst>
                                    <p:set>
                                      <p:cBhvr>
                                        <p:cTn id="149" dur="1" fill="hold">
                                          <p:stCondLst>
                                            <p:cond delay="0"/>
                                          </p:stCondLst>
                                        </p:cTn>
                                        <p:tgtEl>
                                          <p:spTgt spid="208053"/>
                                        </p:tgtEl>
                                        <p:attrNameLst>
                                          <p:attrName>style.visibility</p:attrName>
                                        </p:attrNameLst>
                                      </p:cBhvr>
                                      <p:to>
                                        <p:strVal val="visible"/>
                                      </p:to>
                                    </p:set>
                                    <p:animEffect transition="in" filter="wipe(left)">
                                      <p:cBhvr>
                                        <p:cTn id="150" dur="500"/>
                                        <p:tgtEl>
                                          <p:spTgt spid="208053"/>
                                        </p:tgtEl>
                                      </p:cBhvr>
                                    </p:animEffec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208054"/>
                                        </p:tgtEl>
                                        <p:attrNameLst>
                                          <p:attrName>style.visibility</p:attrName>
                                        </p:attrNameLst>
                                      </p:cBhvr>
                                      <p:to>
                                        <p:strVal val="visible"/>
                                      </p:to>
                                    </p:set>
                                    <p:animEffect transition="in" filter="wipe(down)">
                                      <p:cBhvr>
                                        <p:cTn id="154" dur="500"/>
                                        <p:tgtEl>
                                          <p:spTgt spid="2080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208055"/>
                                        </p:tgtEl>
                                        <p:attrNameLst>
                                          <p:attrName>style.visibility</p:attrName>
                                        </p:attrNameLst>
                                      </p:cBhvr>
                                      <p:to>
                                        <p:strVal val="visible"/>
                                      </p:to>
                                    </p:set>
                                    <p:animEffect transition="in" filter="wipe(up)">
                                      <p:cBhvr>
                                        <p:cTn id="159" dur="500"/>
                                        <p:tgtEl>
                                          <p:spTgt spid="208055"/>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208056"/>
                                        </p:tgtEl>
                                        <p:attrNameLst>
                                          <p:attrName>style.visibility</p:attrName>
                                        </p:attrNameLst>
                                      </p:cBhvr>
                                      <p:to>
                                        <p:strVal val="visible"/>
                                      </p:to>
                                    </p:set>
                                    <p:animEffect transition="in" filter="wipe(left)">
                                      <p:cBhvr>
                                        <p:cTn id="164" dur="500"/>
                                        <p:tgtEl>
                                          <p:spTgt spid="208056"/>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208057"/>
                                        </p:tgtEl>
                                        <p:attrNameLst>
                                          <p:attrName>style.visibility</p:attrName>
                                        </p:attrNameLst>
                                      </p:cBhvr>
                                      <p:to>
                                        <p:strVal val="visible"/>
                                      </p:to>
                                    </p:set>
                                    <p:animEffect transition="in" filter="wipe(up)">
                                      <p:cBhvr>
                                        <p:cTn id="169" dur="500"/>
                                        <p:tgtEl>
                                          <p:spTgt spid="208057"/>
                                        </p:tgtEl>
                                      </p:cBhvr>
                                    </p:animEffect>
                                  </p:childTnLst>
                                </p:cTn>
                              </p:par>
                            </p:childTnLst>
                          </p:cTn>
                        </p:par>
                        <p:par>
                          <p:cTn id="170" fill="hold">
                            <p:stCondLst>
                              <p:cond delay="500"/>
                            </p:stCondLst>
                            <p:childTnLst>
                              <p:par>
                                <p:cTn id="171" presetID="22" presetClass="entr" presetSubtype="8" fill="hold" grpId="0" nodeType="afterEffect">
                                  <p:stCondLst>
                                    <p:cond delay="0"/>
                                  </p:stCondLst>
                                  <p:childTnLst>
                                    <p:set>
                                      <p:cBhvr>
                                        <p:cTn id="172" dur="1" fill="hold">
                                          <p:stCondLst>
                                            <p:cond delay="0"/>
                                          </p:stCondLst>
                                        </p:cTn>
                                        <p:tgtEl>
                                          <p:spTgt spid="208058"/>
                                        </p:tgtEl>
                                        <p:attrNameLst>
                                          <p:attrName>style.visibility</p:attrName>
                                        </p:attrNameLst>
                                      </p:cBhvr>
                                      <p:to>
                                        <p:strVal val="visible"/>
                                      </p:to>
                                    </p:set>
                                    <p:animEffect transition="in" filter="wipe(left)">
                                      <p:cBhvr>
                                        <p:cTn id="173" dur="500"/>
                                        <p:tgtEl>
                                          <p:spTgt spid="208058"/>
                                        </p:tgtEl>
                                      </p:cBhvr>
                                    </p:animEffect>
                                  </p:childTnLst>
                                </p:cTn>
                              </p:par>
                            </p:childTnLst>
                          </p:cTn>
                        </p:par>
                        <p:par>
                          <p:cTn id="174" fill="hold">
                            <p:stCondLst>
                              <p:cond delay="1000"/>
                            </p:stCondLst>
                            <p:childTnLst>
                              <p:par>
                                <p:cTn id="175" presetID="22" presetClass="entr" presetSubtype="4" fill="hold" grpId="0" nodeType="afterEffect">
                                  <p:stCondLst>
                                    <p:cond delay="0"/>
                                  </p:stCondLst>
                                  <p:childTnLst>
                                    <p:set>
                                      <p:cBhvr>
                                        <p:cTn id="176" dur="1" fill="hold">
                                          <p:stCondLst>
                                            <p:cond delay="0"/>
                                          </p:stCondLst>
                                        </p:cTn>
                                        <p:tgtEl>
                                          <p:spTgt spid="208059"/>
                                        </p:tgtEl>
                                        <p:attrNameLst>
                                          <p:attrName>style.visibility</p:attrName>
                                        </p:attrNameLst>
                                      </p:cBhvr>
                                      <p:to>
                                        <p:strVal val="visible"/>
                                      </p:to>
                                    </p:set>
                                    <p:animEffect transition="in" filter="wipe(down)">
                                      <p:cBhvr>
                                        <p:cTn id="177" dur="500"/>
                                        <p:tgtEl>
                                          <p:spTgt spid="208059"/>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08060"/>
                                        </p:tgtEl>
                                        <p:attrNameLst>
                                          <p:attrName>style.visibility</p:attrName>
                                        </p:attrNameLst>
                                      </p:cBhvr>
                                      <p:to>
                                        <p:strVal val="visible"/>
                                      </p:to>
                                    </p:set>
                                    <p:animEffect transition="in" filter="wipe(left)">
                                      <p:cBhvr>
                                        <p:cTn id="182" dur="500"/>
                                        <p:tgtEl>
                                          <p:spTgt spid="208060"/>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1" fill="hold" grpId="0" nodeType="clickEffect">
                                  <p:stCondLst>
                                    <p:cond delay="0"/>
                                  </p:stCondLst>
                                  <p:childTnLst>
                                    <p:set>
                                      <p:cBhvr>
                                        <p:cTn id="186" dur="1" fill="hold">
                                          <p:stCondLst>
                                            <p:cond delay="0"/>
                                          </p:stCondLst>
                                        </p:cTn>
                                        <p:tgtEl>
                                          <p:spTgt spid="208061"/>
                                        </p:tgtEl>
                                        <p:attrNameLst>
                                          <p:attrName>style.visibility</p:attrName>
                                        </p:attrNameLst>
                                      </p:cBhvr>
                                      <p:to>
                                        <p:strVal val="visible"/>
                                      </p:to>
                                    </p:set>
                                    <p:animEffect transition="in" filter="wipe(up)">
                                      <p:cBhvr>
                                        <p:cTn id="187" dur="500"/>
                                        <p:tgtEl>
                                          <p:spTgt spid="208061"/>
                                        </p:tgtEl>
                                      </p:cBhvr>
                                    </p:animEffect>
                                  </p:childTnLst>
                                </p:cTn>
                              </p:par>
                            </p:childTnLst>
                          </p:cTn>
                        </p:par>
                        <p:par>
                          <p:cTn id="188" fill="hold">
                            <p:stCondLst>
                              <p:cond delay="500"/>
                            </p:stCondLst>
                            <p:childTnLst>
                              <p:par>
                                <p:cTn id="189" presetID="22" presetClass="entr" presetSubtype="8" fill="hold" grpId="0" nodeType="afterEffect">
                                  <p:stCondLst>
                                    <p:cond delay="0"/>
                                  </p:stCondLst>
                                  <p:childTnLst>
                                    <p:set>
                                      <p:cBhvr>
                                        <p:cTn id="190" dur="1" fill="hold">
                                          <p:stCondLst>
                                            <p:cond delay="0"/>
                                          </p:stCondLst>
                                        </p:cTn>
                                        <p:tgtEl>
                                          <p:spTgt spid="208062"/>
                                        </p:tgtEl>
                                        <p:attrNameLst>
                                          <p:attrName>style.visibility</p:attrName>
                                        </p:attrNameLst>
                                      </p:cBhvr>
                                      <p:to>
                                        <p:strVal val="visible"/>
                                      </p:to>
                                    </p:set>
                                    <p:animEffect transition="in" filter="wipe(left)">
                                      <p:cBhvr>
                                        <p:cTn id="191" dur="500"/>
                                        <p:tgtEl>
                                          <p:spTgt spid="208062"/>
                                        </p:tgtEl>
                                      </p:cBhvr>
                                    </p:animEffect>
                                  </p:childTnLst>
                                </p:cTn>
                              </p:par>
                            </p:childTnLst>
                          </p:cTn>
                        </p:par>
                        <p:par>
                          <p:cTn id="192" fill="hold">
                            <p:stCondLst>
                              <p:cond delay="1000"/>
                            </p:stCondLst>
                            <p:childTnLst>
                              <p:par>
                                <p:cTn id="193" presetID="22" presetClass="entr" presetSubtype="4" fill="hold" grpId="0" nodeType="afterEffect">
                                  <p:stCondLst>
                                    <p:cond delay="0"/>
                                  </p:stCondLst>
                                  <p:childTnLst>
                                    <p:set>
                                      <p:cBhvr>
                                        <p:cTn id="194" dur="1" fill="hold">
                                          <p:stCondLst>
                                            <p:cond delay="0"/>
                                          </p:stCondLst>
                                        </p:cTn>
                                        <p:tgtEl>
                                          <p:spTgt spid="208063"/>
                                        </p:tgtEl>
                                        <p:attrNameLst>
                                          <p:attrName>style.visibility</p:attrName>
                                        </p:attrNameLst>
                                      </p:cBhvr>
                                      <p:to>
                                        <p:strVal val="visible"/>
                                      </p:to>
                                    </p:set>
                                    <p:animEffect transition="in" filter="wipe(down)">
                                      <p:cBhvr>
                                        <p:cTn id="195" dur="500"/>
                                        <p:tgtEl>
                                          <p:spTgt spid="20806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208064"/>
                                        </p:tgtEl>
                                        <p:attrNameLst>
                                          <p:attrName>style.visibility</p:attrName>
                                        </p:attrNameLst>
                                      </p:cBhvr>
                                      <p:to>
                                        <p:strVal val="visible"/>
                                      </p:to>
                                    </p:set>
                                    <p:animEffect transition="in" filter="wipe(left)">
                                      <p:cBhvr>
                                        <p:cTn id="200" dur="500"/>
                                        <p:tgtEl>
                                          <p:spTgt spid="208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82" grpId="0" animBg="1"/>
      <p:bldP spid="207989" grpId="0" animBg="1"/>
      <p:bldP spid="207998" grpId="0"/>
      <p:bldP spid="207999" grpId="0" animBg="1"/>
      <p:bldP spid="208007" grpId="0"/>
      <p:bldP spid="208008" grpId="0" animBg="1"/>
      <p:bldP spid="208016" grpId="0"/>
      <p:bldP spid="208017" grpId="0" animBg="1"/>
      <p:bldP spid="208025" grpId="0" animBg="1"/>
      <p:bldP spid="208033" grpId="0"/>
      <p:bldP spid="208034" grpId="0" animBg="1"/>
      <p:bldP spid="208042" grpId="0"/>
      <p:bldP spid="208043" grpId="0" animBg="1"/>
      <p:bldP spid="208044" grpId="0" animBg="1"/>
      <p:bldP spid="208045" grpId="0" animBg="1"/>
      <p:bldP spid="208046" grpId="0"/>
      <p:bldP spid="208047" grpId="0" animBg="1"/>
      <p:bldP spid="208048" grpId="0" animBg="1"/>
      <p:bldP spid="208049" grpId="0" animBg="1"/>
      <p:bldP spid="208050" grpId="0" animBg="1"/>
      <p:bldP spid="208051" grpId="0"/>
      <p:bldP spid="208052" grpId="0" animBg="1"/>
      <p:bldP spid="208053" grpId="0" animBg="1"/>
      <p:bldP spid="208054" grpId="0" animBg="1"/>
      <p:bldP spid="208055" grpId="0" animBg="1"/>
      <p:bldP spid="208056" grpId="0"/>
      <p:bldP spid="208057" grpId="0" animBg="1"/>
      <p:bldP spid="208058" grpId="0" animBg="1"/>
      <p:bldP spid="208059" grpId="0" animBg="1"/>
      <p:bldP spid="208060" grpId="0"/>
      <p:bldP spid="208061" grpId="0" animBg="1"/>
      <p:bldP spid="208062" grpId="0" animBg="1"/>
      <p:bldP spid="208063" grpId="0" animBg="1"/>
      <p:bldP spid="20806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1DBD2506-33BB-4E58-9DAE-04AA1710AEDC}" type="slidenum">
              <a:rPr lang="en-US" altLang="zh-CN"/>
              <a:pPr/>
              <a:t>39</a:t>
            </a:fld>
            <a:endParaRPr lang="en-US" altLang="zh-CN"/>
          </a:p>
        </p:txBody>
      </p:sp>
      <p:sp>
        <p:nvSpPr>
          <p:cNvPr id="208901" name="Text Box 5"/>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8902"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8903" name="Text Box 7"/>
          <p:cNvSpPr txBox="1">
            <a:spLocks noChangeArrowheads="1"/>
          </p:cNvSpPr>
          <p:nvPr/>
        </p:nvSpPr>
        <p:spPr bwMode="auto">
          <a:xfrm>
            <a:off x="971550" y="1557338"/>
            <a:ext cx="4824413" cy="519112"/>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③</a:t>
            </a:r>
            <a:r>
              <a:rPr lang="zh-CN" altLang="en-US">
                <a:solidFill>
                  <a:srgbClr val="000066"/>
                </a:solidFill>
              </a:rPr>
              <a:t>有向图的十字链表表示法</a:t>
            </a:r>
          </a:p>
        </p:txBody>
      </p:sp>
      <p:sp>
        <p:nvSpPr>
          <p:cNvPr id="208904"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8905" name="Line 9"/>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209037" name="Text Box 141"/>
          <p:cNvSpPr txBox="1">
            <a:spLocks noChangeArrowheads="1"/>
          </p:cNvSpPr>
          <p:nvPr/>
        </p:nvSpPr>
        <p:spPr bwMode="auto">
          <a:xfrm>
            <a:off x="5292725" y="1557338"/>
            <a:ext cx="1970088" cy="519112"/>
          </a:xfrm>
          <a:prstGeom prst="rect">
            <a:avLst/>
          </a:prstGeom>
          <a:noFill/>
          <a:ln w="25400" algn="ctr">
            <a:noFill/>
            <a:miter lim="800000"/>
            <a:headEnd/>
            <a:tailEnd/>
          </a:ln>
          <a:effectLst/>
        </p:spPr>
        <p:txBody>
          <a:bodyPr wrap="none">
            <a:spAutoFit/>
          </a:bodyPr>
          <a:lstStyle/>
          <a:p>
            <a:r>
              <a:rPr lang="zh-CN" altLang="en-US" dirty="0"/>
              <a:t>形式化描述</a:t>
            </a:r>
          </a:p>
        </p:txBody>
      </p:sp>
      <p:sp>
        <p:nvSpPr>
          <p:cNvPr id="209038" name="Text Box 142"/>
          <p:cNvSpPr txBox="1">
            <a:spLocks noChangeArrowheads="1"/>
          </p:cNvSpPr>
          <p:nvPr/>
        </p:nvSpPr>
        <p:spPr bwMode="auto">
          <a:xfrm>
            <a:off x="2349500" y="2133600"/>
            <a:ext cx="5006499" cy="4579715"/>
          </a:xfrm>
          <a:prstGeom prst="rect">
            <a:avLst/>
          </a:prstGeom>
          <a:noFill/>
          <a:ln w="25400" algn="ctr">
            <a:noFill/>
            <a:miter lim="800000"/>
            <a:headEnd/>
            <a:tailEnd/>
          </a:ln>
          <a:effectLst/>
        </p:spPr>
        <p:txBody>
          <a:bodyPr wrap="none">
            <a:spAutoFit/>
          </a:bodyPr>
          <a:lstStyle/>
          <a:p>
            <a:pPr>
              <a:lnSpc>
                <a:spcPct val="90000"/>
              </a:lnSpc>
            </a:pPr>
            <a:r>
              <a:rPr lang="en-US" altLang="zh-CN" sz="1800" dirty="0">
                <a:solidFill>
                  <a:srgbClr val="C00000"/>
                </a:solidFill>
              </a:rPr>
              <a:t>#define MAX_VERTEX_NUM 20</a:t>
            </a:r>
          </a:p>
          <a:p>
            <a:pPr>
              <a:lnSpc>
                <a:spcPct val="90000"/>
              </a:lnSpc>
            </a:pPr>
            <a:r>
              <a:rPr lang="en-US" altLang="zh-CN" sz="1800" dirty="0">
                <a:solidFill>
                  <a:srgbClr val="C00000"/>
                </a:solidFill>
              </a:rPr>
              <a:t>#define </a:t>
            </a:r>
            <a:r>
              <a:rPr lang="en-US" altLang="zh-CN" sz="1800" dirty="0" err="1">
                <a:solidFill>
                  <a:srgbClr val="C00000"/>
                </a:solidFill>
              </a:rPr>
              <a:t>enum</a:t>
            </a:r>
            <a:r>
              <a:rPr lang="en-US" altLang="zh-CN" sz="1800" dirty="0">
                <a:solidFill>
                  <a:srgbClr val="C00000"/>
                </a:solidFill>
              </a:rPr>
              <a:t>{DG,DN,UDG,UDN}</a:t>
            </a:r>
            <a:r>
              <a:rPr lang="en-US" altLang="zh-CN" sz="1800" dirty="0" err="1">
                <a:solidFill>
                  <a:srgbClr val="C00000"/>
                </a:solidFill>
              </a:rPr>
              <a:t>GraphKind</a:t>
            </a:r>
            <a:r>
              <a:rPr lang="en-US" altLang="zh-CN" sz="1800" dirty="0">
                <a:solidFill>
                  <a:srgbClr val="C00000"/>
                </a:solidFill>
              </a:rPr>
              <a:t>;</a:t>
            </a:r>
          </a:p>
          <a:p>
            <a:pPr>
              <a:lnSpc>
                <a:spcPct val="90000"/>
              </a:lnSpc>
            </a:pPr>
            <a:r>
              <a:rPr lang="en-US" altLang="zh-CN" sz="1800" dirty="0" err="1">
                <a:solidFill>
                  <a:srgbClr val="C00000"/>
                </a:solidFill>
              </a:rPr>
              <a:t>typedef</a:t>
            </a:r>
            <a:r>
              <a:rPr lang="en-US" altLang="zh-CN" sz="1800" dirty="0">
                <a:solidFill>
                  <a:srgbClr val="C00000"/>
                </a:solidFill>
              </a:rPr>
              <a:t> </a:t>
            </a:r>
            <a:r>
              <a:rPr lang="en-US" altLang="zh-CN" sz="1800" dirty="0" err="1">
                <a:solidFill>
                  <a:srgbClr val="C00000"/>
                </a:solidFill>
              </a:rPr>
              <a:t>struct</a:t>
            </a:r>
            <a:r>
              <a:rPr lang="en-US" altLang="zh-CN" sz="1800" dirty="0">
                <a:solidFill>
                  <a:srgbClr val="C00000"/>
                </a:solidFill>
              </a:rPr>
              <a:t> </a:t>
            </a:r>
            <a:r>
              <a:rPr lang="en-US" altLang="zh-CN" sz="1800" dirty="0" err="1">
                <a:solidFill>
                  <a:srgbClr val="C00000"/>
                </a:solidFill>
              </a:rPr>
              <a:t>ArcNode</a:t>
            </a:r>
            <a:endParaRPr lang="en-US" altLang="zh-CN" sz="1800" dirty="0">
              <a:solidFill>
                <a:srgbClr val="C00000"/>
              </a:solidFill>
            </a:endParaRPr>
          </a:p>
          <a:p>
            <a:pPr>
              <a:lnSpc>
                <a:spcPct val="90000"/>
              </a:lnSpc>
            </a:pPr>
            <a:r>
              <a:rPr lang="en-US" altLang="zh-CN" sz="1800" dirty="0">
                <a:solidFill>
                  <a:srgbClr val="C00000"/>
                </a:solidFill>
              </a:rPr>
              <a:t>{</a:t>
            </a:r>
          </a:p>
          <a:p>
            <a:pPr>
              <a:lnSpc>
                <a:spcPct val="90000"/>
              </a:lnSpc>
            </a:pPr>
            <a:r>
              <a:rPr lang="en-US" altLang="zh-CN" sz="1800" dirty="0">
                <a:solidFill>
                  <a:srgbClr val="C00000"/>
                </a:solidFill>
              </a:rPr>
              <a:t>   </a:t>
            </a:r>
            <a:r>
              <a:rPr lang="en-US" altLang="zh-CN" sz="1800" dirty="0" err="1">
                <a:solidFill>
                  <a:srgbClr val="C00000"/>
                </a:solidFill>
              </a:rPr>
              <a:t>int</a:t>
            </a:r>
            <a:r>
              <a:rPr lang="en-US" altLang="zh-CN" sz="1800" dirty="0">
                <a:solidFill>
                  <a:srgbClr val="C00000"/>
                </a:solidFill>
              </a:rPr>
              <a:t> </a:t>
            </a:r>
            <a:r>
              <a:rPr lang="en-US" altLang="zh-CN" sz="1800" dirty="0" err="1">
                <a:solidFill>
                  <a:srgbClr val="C00000"/>
                </a:solidFill>
              </a:rPr>
              <a:t>tailvex,headvex</a:t>
            </a:r>
            <a:r>
              <a:rPr lang="en-US" altLang="zh-CN" sz="1800" dirty="0">
                <a:solidFill>
                  <a:srgbClr val="C00000"/>
                </a:solidFill>
              </a:rPr>
              <a:t>;</a:t>
            </a:r>
          </a:p>
          <a:p>
            <a:pPr>
              <a:lnSpc>
                <a:spcPct val="90000"/>
              </a:lnSpc>
            </a:pPr>
            <a:r>
              <a:rPr lang="en-US" altLang="zh-CN" sz="1800" dirty="0">
                <a:solidFill>
                  <a:srgbClr val="C00000"/>
                </a:solidFill>
              </a:rPr>
              <a:t>   </a:t>
            </a:r>
            <a:r>
              <a:rPr lang="en-US" altLang="zh-CN" sz="1800" dirty="0" err="1">
                <a:solidFill>
                  <a:srgbClr val="C00000"/>
                </a:solidFill>
              </a:rPr>
              <a:t>struct</a:t>
            </a:r>
            <a:r>
              <a:rPr lang="en-US" altLang="zh-CN" sz="1800" dirty="0">
                <a:solidFill>
                  <a:srgbClr val="C00000"/>
                </a:solidFill>
              </a:rPr>
              <a:t> </a:t>
            </a:r>
            <a:r>
              <a:rPr lang="en-US" altLang="zh-CN" sz="1800" dirty="0" err="1">
                <a:solidFill>
                  <a:srgbClr val="C00000"/>
                </a:solidFill>
              </a:rPr>
              <a:t>ArcNode</a:t>
            </a:r>
            <a:r>
              <a:rPr lang="en-US" altLang="zh-CN" sz="1800" dirty="0">
                <a:solidFill>
                  <a:srgbClr val="C00000"/>
                </a:solidFill>
              </a:rPr>
              <a:t> *</a:t>
            </a:r>
            <a:r>
              <a:rPr lang="en-US" altLang="zh-CN" sz="1800" dirty="0" err="1">
                <a:solidFill>
                  <a:srgbClr val="C00000"/>
                </a:solidFill>
              </a:rPr>
              <a:t>hlink</a:t>
            </a:r>
            <a:r>
              <a:rPr lang="en-US" altLang="zh-CN" sz="1800" dirty="0">
                <a:solidFill>
                  <a:srgbClr val="C00000"/>
                </a:solidFill>
              </a:rPr>
              <a:t>,*</a:t>
            </a:r>
            <a:r>
              <a:rPr lang="en-US" altLang="zh-CN" sz="1800" dirty="0" err="1">
                <a:solidFill>
                  <a:srgbClr val="C00000"/>
                </a:solidFill>
              </a:rPr>
              <a:t>tlink</a:t>
            </a:r>
            <a:r>
              <a:rPr lang="en-US" altLang="zh-CN" sz="1800" dirty="0">
                <a:solidFill>
                  <a:srgbClr val="C00000"/>
                </a:solidFill>
              </a:rPr>
              <a:t>;</a:t>
            </a:r>
          </a:p>
          <a:p>
            <a:pPr>
              <a:lnSpc>
                <a:spcPct val="90000"/>
              </a:lnSpc>
            </a:pPr>
            <a:r>
              <a:rPr lang="en-US" altLang="zh-CN" sz="1800" dirty="0">
                <a:solidFill>
                  <a:srgbClr val="C00000"/>
                </a:solidFill>
              </a:rPr>
              <a:t>   </a:t>
            </a:r>
            <a:r>
              <a:rPr lang="en-US" altLang="zh-CN" sz="1800" dirty="0" err="1">
                <a:solidFill>
                  <a:srgbClr val="C00000"/>
                </a:solidFill>
              </a:rPr>
              <a:t>InfoType</a:t>
            </a:r>
            <a:r>
              <a:rPr lang="en-US" altLang="zh-CN" sz="1800" dirty="0">
                <a:solidFill>
                  <a:srgbClr val="C00000"/>
                </a:solidFill>
              </a:rPr>
              <a:t> *info;</a:t>
            </a:r>
          </a:p>
          <a:p>
            <a:pPr>
              <a:lnSpc>
                <a:spcPct val="90000"/>
              </a:lnSpc>
            </a:pPr>
            <a:r>
              <a:rPr lang="en-US" altLang="zh-CN" sz="1800" dirty="0">
                <a:solidFill>
                  <a:srgbClr val="C00000"/>
                </a:solidFill>
              </a:rPr>
              <a:t>}</a:t>
            </a:r>
            <a:r>
              <a:rPr lang="en-US" altLang="zh-CN" sz="1800" dirty="0" err="1">
                <a:solidFill>
                  <a:srgbClr val="C00000"/>
                </a:solidFill>
              </a:rPr>
              <a:t>ArcNode</a:t>
            </a:r>
            <a:r>
              <a:rPr lang="en-US" altLang="zh-CN" sz="1800" dirty="0">
                <a:solidFill>
                  <a:srgbClr val="C00000"/>
                </a:solidFill>
              </a:rPr>
              <a:t>;</a:t>
            </a:r>
          </a:p>
          <a:p>
            <a:pPr>
              <a:lnSpc>
                <a:spcPct val="90000"/>
              </a:lnSpc>
            </a:pPr>
            <a:r>
              <a:rPr lang="en-US" altLang="zh-CN" sz="1800" dirty="0" err="1">
                <a:solidFill>
                  <a:srgbClr val="C00000"/>
                </a:solidFill>
              </a:rPr>
              <a:t>typedef</a:t>
            </a:r>
            <a:r>
              <a:rPr lang="en-US" altLang="zh-CN" sz="1800" dirty="0">
                <a:solidFill>
                  <a:srgbClr val="C00000"/>
                </a:solidFill>
              </a:rPr>
              <a:t> </a:t>
            </a:r>
            <a:r>
              <a:rPr lang="en-US" altLang="zh-CN" sz="1800" dirty="0" err="1">
                <a:solidFill>
                  <a:srgbClr val="C00000"/>
                </a:solidFill>
              </a:rPr>
              <a:t>struct</a:t>
            </a:r>
            <a:r>
              <a:rPr lang="en-US" altLang="zh-CN" sz="1800" dirty="0">
                <a:solidFill>
                  <a:srgbClr val="C00000"/>
                </a:solidFill>
              </a:rPr>
              <a:t> </a:t>
            </a:r>
            <a:r>
              <a:rPr lang="en-US" altLang="zh-CN" sz="1800" dirty="0" err="1">
                <a:solidFill>
                  <a:srgbClr val="C00000"/>
                </a:solidFill>
              </a:rPr>
              <a:t>VertexNode</a:t>
            </a:r>
            <a:endParaRPr lang="en-US" altLang="zh-CN" sz="1800" dirty="0">
              <a:solidFill>
                <a:srgbClr val="C00000"/>
              </a:solidFill>
            </a:endParaRPr>
          </a:p>
          <a:p>
            <a:pPr>
              <a:lnSpc>
                <a:spcPct val="90000"/>
              </a:lnSpc>
            </a:pPr>
            <a:r>
              <a:rPr lang="en-US" altLang="zh-CN" sz="1800" dirty="0">
                <a:solidFill>
                  <a:srgbClr val="C00000"/>
                </a:solidFill>
              </a:rPr>
              <a:t>{</a:t>
            </a:r>
          </a:p>
          <a:p>
            <a:pPr>
              <a:lnSpc>
                <a:spcPct val="90000"/>
              </a:lnSpc>
            </a:pPr>
            <a:r>
              <a:rPr lang="en-US" altLang="zh-CN" sz="1800" dirty="0">
                <a:solidFill>
                  <a:srgbClr val="C00000"/>
                </a:solidFill>
              </a:rPr>
              <a:t>   </a:t>
            </a:r>
            <a:r>
              <a:rPr lang="en-US" altLang="zh-CN" sz="1800" dirty="0" err="1">
                <a:solidFill>
                  <a:srgbClr val="C00000"/>
                </a:solidFill>
              </a:rPr>
              <a:t>VertexData</a:t>
            </a:r>
            <a:r>
              <a:rPr lang="en-US" altLang="zh-CN" sz="1800" dirty="0">
                <a:solidFill>
                  <a:srgbClr val="C00000"/>
                </a:solidFill>
              </a:rPr>
              <a:t> data;</a:t>
            </a:r>
          </a:p>
          <a:p>
            <a:pPr>
              <a:lnSpc>
                <a:spcPct val="90000"/>
              </a:lnSpc>
            </a:pPr>
            <a:r>
              <a:rPr lang="en-US" altLang="zh-CN" sz="1800" dirty="0">
                <a:solidFill>
                  <a:srgbClr val="C00000"/>
                </a:solidFill>
              </a:rPr>
              <a:t>   </a:t>
            </a:r>
            <a:r>
              <a:rPr lang="en-US" altLang="zh-CN" sz="1800" dirty="0" err="1">
                <a:solidFill>
                  <a:srgbClr val="C00000"/>
                </a:solidFill>
              </a:rPr>
              <a:t>ArcNode</a:t>
            </a:r>
            <a:r>
              <a:rPr lang="en-US" altLang="zh-CN" sz="1800" dirty="0">
                <a:solidFill>
                  <a:srgbClr val="C00000"/>
                </a:solidFill>
              </a:rPr>
              <a:t> *</a:t>
            </a:r>
            <a:r>
              <a:rPr lang="en-US" altLang="zh-CN" sz="1800" dirty="0" err="1">
                <a:solidFill>
                  <a:srgbClr val="C00000"/>
                </a:solidFill>
              </a:rPr>
              <a:t>firstin</a:t>
            </a:r>
            <a:r>
              <a:rPr lang="en-US" altLang="zh-CN" sz="1800" dirty="0">
                <a:solidFill>
                  <a:srgbClr val="C00000"/>
                </a:solidFill>
              </a:rPr>
              <a:t>,*</a:t>
            </a:r>
            <a:r>
              <a:rPr lang="en-US" altLang="zh-CN" sz="1800" dirty="0" err="1">
                <a:solidFill>
                  <a:srgbClr val="C00000"/>
                </a:solidFill>
              </a:rPr>
              <a:t>firstout</a:t>
            </a:r>
            <a:r>
              <a:rPr lang="en-US" altLang="zh-CN" sz="1800" dirty="0">
                <a:solidFill>
                  <a:srgbClr val="C00000"/>
                </a:solidFill>
              </a:rPr>
              <a:t>;</a:t>
            </a:r>
          </a:p>
          <a:p>
            <a:pPr>
              <a:lnSpc>
                <a:spcPct val="90000"/>
              </a:lnSpc>
            </a:pPr>
            <a:r>
              <a:rPr lang="en-US" altLang="zh-CN" sz="1800" dirty="0">
                <a:solidFill>
                  <a:srgbClr val="C00000"/>
                </a:solidFill>
              </a:rPr>
              <a:t>}</a:t>
            </a:r>
            <a:r>
              <a:rPr lang="en-US" altLang="zh-CN" sz="1800" dirty="0" err="1">
                <a:solidFill>
                  <a:srgbClr val="C00000"/>
                </a:solidFill>
              </a:rPr>
              <a:t>VertexNode</a:t>
            </a:r>
            <a:r>
              <a:rPr lang="en-US" altLang="zh-CN" sz="1800" dirty="0">
                <a:solidFill>
                  <a:srgbClr val="C00000"/>
                </a:solidFill>
              </a:rPr>
              <a:t>;</a:t>
            </a:r>
          </a:p>
          <a:p>
            <a:pPr>
              <a:lnSpc>
                <a:spcPct val="90000"/>
              </a:lnSpc>
            </a:pPr>
            <a:r>
              <a:rPr lang="en-US" altLang="zh-CN" sz="1800" dirty="0" err="1">
                <a:solidFill>
                  <a:srgbClr val="C00000"/>
                </a:solidFill>
              </a:rPr>
              <a:t>typedef</a:t>
            </a:r>
            <a:r>
              <a:rPr lang="en-US" altLang="zh-CN" sz="1800" dirty="0">
                <a:solidFill>
                  <a:srgbClr val="C00000"/>
                </a:solidFill>
              </a:rPr>
              <a:t> </a:t>
            </a:r>
            <a:r>
              <a:rPr lang="en-US" altLang="zh-CN" sz="1800" dirty="0" err="1">
                <a:solidFill>
                  <a:srgbClr val="C00000"/>
                </a:solidFill>
              </a:rPr>
              <a:t>struct</a:t>
            </a:r>
            <a:endParaRPr lang="en-US" altLang="zh-CN" sz="1800" dirty="0">
              <a:solidFill>
                <a:srgbClr val="C00000"/>
              </a:solidFill>
            </a:endParaRPr>
          </a:p>
          <a:p>
            <a:pPr>
              <a:lnSpc>
                <a:spcPct val="90000"/>
              </a:lnSpc>
            </a:pPr>
            <a:r>
              <a:rPr lang="en-US" altLang="zh-CN" sz="1800" dirty="0">
                <a:solidFill>
                  <a:srgbClr val="C00000"/>
                </a:solidFill>
              </a:rPr>
              <a:t>{</a:t>
            </a:r>
          </a:p>
          <a:p>
            <a:pPr>
              <a:lnSpc>
                <a:spcPct val="90000"/>
              </a:lnSpc>
            </a:pPr>
            <a:r>
              <a:rPr lang="en-US" altLang="zh-CN" sz="1800" dirty="0">
                <a:solidFill>
                  <a:srgbClr val="C00000"/>
                </a:solidFill>
              </a:rPr>
              <a:t>   </a:t>
            </a:r>
            <a:r>
              <a:rPr lang="en-US" altLang="zh-CN" sz="1800" dirty="0" err="1">
                <a:solidFill>
                  <a:srgbClr val="C00000"/>
                </a:solidFill>
              </a:rPr>
              <a:t>VertexNode</a:t>
            </a:r>
            <a:r>
              <a:rPr lang="en-US" altLang="zh-CN" sz="1800" dirty="0">
                <a:solidFill>
                  <a:srgbClr val="C00000"/>
                </a:solidFill>
              </a:rPr>
              <a:t> vertex[MAX_VERTEX_NUM];</a:t>
            </a:r>
          </a:p>
          <a:p>
            <a:pPr>
              <a:lnSpc>
                <a:spcPct val="90000"/>
              </a:lnSpc>
            </a:pPr>
            <a:r>
              <a:rPr lang="en-US" altLang="zh-CN" sz="1800" dirty="0">
                <a:solidFill>
                  <a:srgbClr val="C00000"/>
                </a:solidFill>
              </a:rPr>
              <a:t>   </a:t>
            </a:r>
            <a:r>
              <a:rPr lang="en-US" altLang="zh-CN" sz="1800" dirty="0" err="1">
                <a:solidFill>
                  <a:srgbClr val="C00000"/>
                </a:solidFill>
              </a:rPr>
              <a:t>int</a:t>
            </a:r>
            <a:r>
              <a:rPr lang="en-US" altLang="zh-CN" sz="1800" dirty="0">
                <a:solidFill>
                  <a:srgbClr val="C00000"/>
                </a:solidFill>
              </a:rPr>
              <a:t> </a:t>
            </a:r>
            <a:r>
              <a:rPr lang="en-US" altLang="zh-CN" sz="1800" dirty="0" err="1">
                <a:solidFill>
                  <a:srgbClr val="C00000"/>
                </a:solidFill>
              </a:rPr>
              <a:t>vexnum,arcnum</a:t>
            </a:r>
            <a:r>
              <a:rPr lang="en-US" altLang="zh-CN" sz="1800" dirty="0">
                <a:solidFill>
                  <a:srgbClr val="C00000"/>
                </a:solidFill>
              </a:rPr>
              <a:t>;</a:t>
            </a:r>
          </a:p>
          <a:p>
            <a:pPr>
              <a:lnSpc>
                <a:spcPct val="90000"/>
              </a:lnSpc>
            </a:pPr>
            <a:r>
              <a:rPr lang="en-US" altLang="zh-CN" sz="1800" dirty="0" smtClean="0">
                <a:solidFill>
                  <a:srgbClr val="C00000"/>
                </a:solidFill>
              </a:rPr>
              <a:t>}</a:t>
            </a:r>
            <a:r>
              <a:rPr lang="en-US" altLang="zh-CN" sz="1800" dirty="0" err="1">
                <a:solidFill>
                  <a:srgbClr val="C00000"/>
                </a:solidFill>
              </a:rPr>
              <a:t>OrthList</a:t>
            </a:r>
            <a:r>
              <a:rPr lang="en-US" altLang="zh-CN" sz="1800" dirty="0">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038"/>
                                        </p:tgtEl>
                                        <p:attrNameLst>
                                          <p:attrName>style.visibility</p:attrName>
                                        </p:attrNameLst>
                                      </p:cBhvr>
                                      <p:to>
                                        <p:strVal val="visible"/>
                                      </p:to>
                                    </p:set>
                                    <p:animEffect transition="in" filter="wipe(up)">
                                      <p:cBhvr>
                                        <p:cTn id="7" dur="500"/>
                                        <p:tgtEl>
                                          <p:spTgt spid="209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0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5"/>
          </p:nvPr>
        </p:nvSpPr>
        <p:spPr/>
        <p:txBody>
          <a:bodyPr/>
          <a:lstStyle/>
          <a:p>
            <a:fld id="{A5A96982-B167-41E0-B7EE-900E716E913E}" type="slidenum">
              <a:rPr lang="en-US" altLang="zh-CN"/>
              <a:pPr/>
              <a:t>4</a:t>
            </a:fld>
            <a:endParaRPr lang="en-US" altLang="zh-CN"/>
          </a:p>
        </p:txBody>
      </p:sp>
      <p:sp>
        <p:nvSpPr>
          <p:cNvPr id="180229"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0230"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0231"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0232"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0233" name="Text Box 9"/>
          <p:cNvSpPr txBox="1">
            <a:spLocks noChangeArrowheads="1"/>
          </p:cNvSpPr>
          <p:nvPr/>
        </p:nvSpPr>
        <p:spPr bwMode="auto">
          <a:xfrm>
            <a:off x="1025525" y="1503363"/>
            <a:ext cx="1530350" cy="519112"/>
          </a:xfrm>
          <a:prstGeom prst="rect">
            <a:avLst/>
          </a:prstGeom>
          <a:noFill/>
          <a:ln w="25400">
            <a:noFill/>
            <a:miter lim="800000"/>
            <a:headEnd/>
            <a:tailEnd/>
          </a:ln>
          <a:effectLst/>
        </p:spPr>
        <p:txBody>
          <a:bodyPr lIns="90000" tIns="46800" rIns="90000" bIns="46800">
            <a:spAutoFit/>
          </a:bodyPr>
          <a:lstStyle/>
          <a:p>
            <a:r>
              <a:rPr lang="zh-CN" altLang="en-US"/>
              <a:t>无向图</a:t>
            </a:r>
          </a:p>
        </p:txBody>
      </p:sp>
      <p:sp>
        <p:nvSpPr>
          <p:cNvPr id="180234" name="Text Box 10"/>
          <p:cNvSpPr txBox="1">
            <a:spLocks noChangeArrowheads="1"/>
          </p:cNvSpPr>
          <p:nvPr/>
        </p:nvSpPr>
        <p:spPr bwMode="auto">
          <a:xfrm>
            <a:off x="2124075" y="1484313"/>
            <a:ext cx="6769100"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sym typeface="Symbol" pitchFamily="18" charset="2"/>
              </a:rPr>
              <a:t>：由</a:t>
            </a:r>
            <a:r>
              <a:rPr lang="zh-CN" altLang="en-US">
                <a:sym typeface="Symbol" pitchFamily="18" charset="2"/>
              </a:rPr>
              <a:t>顶点集</a:t>
            </a:r>
            <a:r>
              <a:rPr lang="zh-CN" altLang="en-US">
                <a:solidFill>
                  <a:srgbClr val="000066"/>
                </a:solidFill>
                <a:sym typeface="Symbol" pitchFamily="18" charset="2"/>
              </a:rPr>
              <a:t>和</a:t>
            </a:r>
            <a:r>
              <a:rPr lang="zh-CN" altLang="en-US">
                <a:sym typeface="Symbol" pitchFamily="18" charset="2"/>
              </a:rPr>
              <a:t>边集</a:t>
            </a:r>
            <a:r>
              <a:rPr lang="zh-CN" altLang="en-US">
                <a:solidFill>
                  <a:srgbClr val="000066"/>
                </a:solidFill>
                <a:sym typeface="Symbol" pitchFamily="18" charset="2"/>
              </a:rPr>
              <a:t>构成的图称作无向图。</a:t>
            </a:r>
          </a:p>
        </p:txBody>
      </p:sp>
      <p:sp>
        <p:nvSpPr>
          <p:cNvPr id="180235" name="Text Box 11"/>
          <p:cNvSpPr txBox="1">
            <a:spLocks noChangeArrowheads="1"/>
          </p:cNvSpPr>
          <p:nvPr/>
        </p:nvSpPr>
        <p:spPr bwMode="auto">
          <a:xfrm>
            <a:off x="755650" y="2924175"/>
            <a:ext cx="1008063" cy="530225"/>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2400">
                <a:solidFill>
                  <a:schemeClr val="tx1"/>
                </a:solidFill>
                <a:latin typeface="楷体_GB2312" pitchFamily="49" charset="-122"/>
                <a:sym typeface="Symbol" pitchFamily="18" charset="2"/>
              </a:rPr>
              <a:t>例如</a:t>
            </a:r>
            <a:r>
              <a:rPr lang="en-US" altLang="zh-CN" sz="2400">
                <a:solidFill>
                  <a:schemeClr val="tx1"/>
                </a:solidFill>
                <a:latin typeface="楷体_GB2312" pitchFamily="49" charset="-122"/>
                <a:sym typeface="Symbol" pitchFamily="18" charset="2"/>
              </a:rPr>
              <a:t>:</a:t>
            </a:r>
            <a:endParaRPr lang="en-US" altLang="zh-CN" sz="2400" b="0">
              <a:solidFill>
                <a:schemeClr val="tx1"/>
              </a:solidFill>
              <a:latin typeface="Times New Roman" charset="0"/>
              <a:ea typeface="宋体" pitchFamily="2" charset="-122"/>
            </a:endParaRPr>
          </a:p>
        </p:txBody>
      </p:sp>
      <p:sp>
        <p:nvSpPr>
          <p:cNvPr id="180249" name="Text Box 25"/>
          <p:cNvSpPr txBox="1">
            <a:spLocks noChangeArrowheads="1"/>
          </p:cNvSpPr>
          <p:nvPr/>
        </p:nvSpPr>
        <p:spPr bwMode="auto">
          <a:xfrm>
            <a:off x="3708400" y="3573463"/>
            <a:ext cx="5184775" cy="1552575"/>
          </a:xfrm>
          <a:prstGeom prst="rect">
            <a:avLst/>
          </a:prstGeom>
          <a:noFill/>
          <a:ln w="25400">
            <a:noFill/>
            <a:miter lim="800000"/>
            <a:headEnd/>
            <a:tailEnd/>
          </a:ln>
          <a:effectLst/>
        </p:spPr>
        <p:txBody>
          <a:bodyPr lIns="90000" tIns="46800" rIns="90000" bIns="46800">
            <a:spAutoFit/>
          </a:bodyPr>
          <a:lstStyle/>
          <a:p>
            <a:r>
              <a:rPr lang="zh-CN" altLang="en-US" sz="2400">
                <a:solidFill>
                  <a:srgbClr val="000066"/>
                </a:solidFill>
                <a:sym typeface="Symbol" pitchFamily="18" charset="2"/>
              </a:rPr>
              <a:t>其中</a:t>
            </a:r>
          </a:p>
          <a:p>
            <a:r>
              <a:rPr lang="en-US" altLang="zh-CN" sz="2400">
                <a:sym typeface="Symbol" pitchFamily="18" charset="2"/>
              </a:rPr>
              <a:t>V2={A,B,C,D,E,F}</a:t>
            </a:r>
          </a:p>
          <a:p>
            <a:r>
              <a:rPr lang="en-US" altLang="zh-CN" sz="2400">
                <a:sym typeface="Symbol" pitchFamily="18" charset="2"/>
              </a:rPr>
              <a:t>E2={(A,B),(A,E),</a:t>
            </a:r>
            <a:r>
              <a:rPr lang="en-US" altLang="zh-CN" sz="2400"/>
              <a:t>(B,E),(C,D),</a:t>
            </a:r>
          </a:p>
          <a:p>
            <a:r>
              <a:rPr lang="en-US" altLang="zh-CN" sz="2400"/>
              <a:t>         (D,F),(B,F),(C,F)}</a:t>
            </a:r>
          </a:p>
        </p:txBody>
      </p:sp>
      <p:sp>
        <p:nvSpPr>
          <p:cNvPr id="180250" name="Text Box 26"/>
          <p:cNvSpPr txBox="1">
            <a:spLocks noChangeArrowheads="1"/>
          </p:cNvSpPr>
          <p:nvPr/>
        </p:nvSpPr>
        <p:spPr bwMode="auto">
          <a:xfrm>
            <a:off x="1287463" y="1989138"/>
            <a:ext cx="7100887" cy="946150"/>
          </a:xfrm>
          <a:prstGeom prst="rect">
            <a:avLst/>
          </a:prstGeom>
          <a:noFill/>
          <a:ln w="25400">
            <a:noFill/>
            <a:miter lim="800000"/>
            <a:headEnd/>
            <a:tailEnd/>
          </a:ln>
          <a:effectLst/>
        </p:spPr>
        <p:txBody>
          <a:bodyPr wrap="none" lIns="90000" tIns="46800" rIns="90000" bIns="46800">
            <a:spAutoFit/>
          </a:bodyPr>
          <a:lstStyle/>
          <a:p>
            <a:r>
              <a:rPr lang="zh-CN" altLang="en-US">
                <a:solidFill>
                  <a:srgbClr val="000066"/>
                </a:solidFill>
              </a:rPr>
              <a:t>若 </a:t>
            </a:r>
            <a:r>
              <a:rPr lang="en-US" altLang="zh-CN">
                <a:solidFill>
                  <a:srgbClr val="000066"/>
                </a:solidFill>
              </a:rPr>
              <a:t>&lt;v,w&gt;</a:t>
            </a:r>
            <a:r>
              <a:rPr lang="en-US" altLang="zh-CN">
                <a:solidFill>
                  <a:srgbClr val="000066"/>
                </a:solidFill>
                <a:sym typeface="Symbol" pitchFamily="18" charset="2"/>
              </a:rPr>
              <a:t>VR </a:t>
            </a:r>
            <a:r>
              <a:rPr lang="zh-CN" altLang="en-US">
                <a:solidFill>
                  <a:srgbClr val="000066"/>
                </a:solidFill>
                <a:sym typeface="Symbol" pitchFamily="18" charset="2"/>
              </a:rPr>
              <a:t>必有 </a:t>
            </a:r>
            <a:r>
              <a:rPr lang="en-US" altLang="zh-CN">
                <a:solidFill>
                  <a:srgbClr val="000066"/>
                </a:solidFill>
                <a:sym typeface="Symbol" pitchFamily="18" charset="2"/>
              </a:rPr>
              <a:t>&lt;w,v&gt;VR, </a:t>
            </a:r>
            <a:r>
              <a:rPr lang="zh-CN" altLang="en-US">
                <a:solidFill>
                  <a:srgbClr val="000066"/>
                </a:solidFill>
                <a:sym typeface="Symbol" pitchFamily="18" charset="2"/>
              </a:rPr>
              <a:t>则以</a:t>
            </a:r>
            <a:r>
              <a:rPr lang="en-US" altLang="zh-CN">
                <a:solidFill>
                  <a:srgbClr val="000066"/>
                </a:solidFill>
                <a:sym typeface="Symbol" pitchFamily="18" charset="2"/>
              </a:rPr>
              <a:t>(v,w)</a:t>
            </a:r>
            <a:r>
              <a:rPr lang="zh-CN" altLang="en-US">
                <a:solidFill>
                  <a:srgbClr val="000066"/>
                </a:solidFill>
                <a:sym typeface="Symbol" pitchFamily="18" charset="2"/>
              </a:rPr>
              <a:t>代</a:t>
            </a:r>
          </a:p>
          <a:p>
            <a:r>
              <a:rPr lang="zh-CN" altLang="en-US">
                <a:solidFill>
                  <a:srgbClr val="000066"/>
                </a:solidFill>
                <a:sym typeface="Symbol" pitchFamily="18" charset="2"/>
              </a:rPr>
              <a:t>替这两个有序对</a:t>
            </a:r>
            <a:r>
              <a:rPr lang="en-US" altLang="zh-CN">
                <a:solidFill>
                  <a:srgbClr val="000066"/>
                </a:solidFill>
                <a:sym typeface="Symbol" pitchFamily="18" charset="2"/>
              </a:rPr>
              <a:t>,</a:t>
            </a:r>
            <a:r>
              <a:rPr lang="zh-CN" altLang="en-US">
                <a:solidFill>
                  <a:srgbClr val="000066"/>
                </a:solidFill>
                <a:sym typeface="Symbol" pitchFamily="18" charset="2"/>
              </a:rPr>
              <a:t>称</a:t>
            </a:r>
            <a:r>
              <a:rPr lang="en-US" altLang="zh-CN">
                <a:solidFill>
                  <a:srgbClr val="000066"/>
                </a:solidFill>
                <a:sym typeface="Symbol" pitchFamily="18" charset="2"/>
              </a:rPr>
              <a:t>v </a:t>
            </a:r>
            <a:r>
              <a:rPr lang="zh-CN" altLang="en-US">
                <a:solidFill>
                  <a:srgbClr val="000066"/>
                </a:solidFill>
                <a:sym typeface="Symbol" pitchFamily="18" charset="2"/>
              </a:rPr>
              <a:t>和 </a:t>
            </a:r>
            <a:r>
              <a:rPr lang="en-US" altLang="zh-CN">
                <a:solidFill>
                  <a:srgbClr val="000066"/>
                </a:solidFill>
                <a:sym typeface="Symbol" pitchFamily="18" charset="2"/>
              </a:rPr>
              <a:t>w</a:t>
            </a:r>
            <a:r>
              <a:rPr lang="zh-CN" altLang="en-US">
                <a:solidFill>
                  <a:srgbClr val="000066"/>
                </a:solidFill>
                <a:sym typeface="Symbol" pitchFamily="18" charset="2"/>
              </a:rPr>
              <a:t>之间存在一条</a:t>
            </a:r>
            <a:r>
              <a:rPr lang="zh-CN" altLang="en-US">
                <a:sym typeface="Symbol" pitchFamily="18" charset="2"/>
              </a:rPr>
              <a:t>边</a:t>
            </a:r>
            <a:r>
              <a:rPr lang="zh-CN" altLang="en-US">
                <a:solidFill>
                  <a:srgbClr val="000066"/>
                </a:solidFill>
                <a:sym typeface="Symbol" pitchFamily="18" charset="2"/>
              </a:rPr>
              <a:t>。</a:t>
            </a:r>
            <a:endParaRPr kumimoji="0" lang="zh-CN" altLang="en-US">
              <a:solidFill>
                <a:srgbClr val="000066"/>
              </a:solidFill>
            </a:endParaRPr>
          </a:p>
        </p:txBody>
      </p:sp>
      <p:grpSp>
        <p:nvGrpSpPr>
          <p:cNvPr id="180261" name="Group 37"/>
          <p:cNvGrpSpPr>
            <a:grpSpLocks/>
          </p:cNvGrpSpPr>
          <p:nvPr/>
        </p:nvGrpSpPr>
        <p:grpSpPr bwMode="auto">
          <a:xfrm>
            <a:off x="827088" y="3644900"/>
            <a:ext cx="2520950" cy="1919288"/>
            <a:chOff x="657" y="3038"/>
            <a:chExt cx="1588" cy="1209"/>
          </a:xfrm>
        </p:grpSpPr>
        <p:sp>
          <p:nvSpPr>
            <p:cNvPr id="180262" name="Oval 38"/>
            <p:cNvSpPr>
              <a:spLocks noChangeArrowheads="1"/>
            </p:cNvSpPr>
            <p:nvPr/>
          </p:nvSpPr>
          <p:spPr bwMode="auto">
            <a:xfrm>
              <a:off x="657" y="350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0263" name="Oval 39"/>
            <p:cNvSpPr>
              <a:spLocks noChangeArrowheads="1"/>
            </p:cNvSpPr>
            <p:nvPr/>
          </p:nvSpPr>
          <p:spPr bwMode="auto">
            <a:xfrm>
              <a:off x="1020" y="303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0264" name="Oval 40"/>
            <p:cNvSpPr>
              <a:spLocks noChangeArrowheads="1"/>
            </p:cNvSpPr>
            <p:nvPr/>
          </p:nvSpPr>
          <p:spPr bwMode="auto">
            <a:xfrm>
              <a:off x="1610" y="303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0265" name="Oval 41"/>
            <p:cNvSpPr>
              <a:spLocks noChangeArrowheads="1"/>
            </p:cNvSpPr>
            <p:nvPr/>
          </p:nvSpPr>
          <p:spPr bwMode="auto">
            <a:xfrm>
              <a:off x="1972" y="3537"/>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0266" name="Oval 42"/>
            <p:cNvSpPr>
              <a:spLocks noChangeArrowheads="1"/>
            </p:cNvSpPr>
            <p:nvPr/>
          </p:nvSpPr>
          <p:spPr bwMode="auto">
            <a:xfrm>
              <a:off x="1564" y="399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180267" name="Oval 43"/>
            <p:cNvSpPr>
              <a:spLocks noChangeArrowheads="1"/>
            </p:cNvSpPr>
            <p:nvPr/>
          </p:nvSpPr>
          <p:spPr bwMode="auto">
            <a:xfrm>
              <a:off x="1020" y="399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180268" name="Line 44"/>
            <p:cNvSpPr>
              <a:spLocks noChangeShapeType="1"/>
            </p:cNvSpPr>
            <p:nvPr/>
          </p:nvSpPr>
          <p:spPr bwMode="auto">
            <a:xfrm flipH="1">
              <a:off x="884" y="3265"/>
              <a:ext cx="182"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0269" name="Line 45"/>
            <p:cNvSpPr>
              <a:spLocks noChangeShapeType="1"/>
            </p:cNvSpPr>
            <p:nvPr/>
          </p:nvSpPr>
          <p:spPr bwMode="auto">
            <a:xfrm>
              <a:off x="884" y="3718"/>
              <a:ext cx="726"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0270" name="Line 46"/>
            <p:cNvSpPr>
              <a:spLocks noChangeShapeType="1"/>
            </p:cNvSpPr>
            <p:nvPr/>
          </p:nvSpPr>
          <p:spPr bwMode="auto">
            <a:xfrm>
              <a:off x="1292" y="3219"/>
              <a:ext cx="363" cy="77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0271" name="Line 47"/>
            <p:cNvSpPr>
              <a:spLocks noChangeShapeType="1"/>
            </p:cNvSpPr>
            <p:nvPr/>
          </p:nvSpPr>
          <p:spPr bwMode="auto">
            <a:xfrm>
              <a:off x="1836" y="3265"/>
              <a:ext cx="227"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0272" name="Line 48"/>
            <p:cNvSpPr>
              <a:spLocks noChangeShapeType="1"/>
            </p:cNvSpPr>
            <p:nvPr/>
          </p:nvSpPr>
          <p:spPr bwMode="auto">
            <a:xfrm flipH="1">
              <a:off x="1247" y="3718"/>
              <a:ext cx="725"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0273" name="Line 49"/>
            <p:cNvSpPr>
              <a:spLocks noChangeShapeType="1"/>
            </p:cNvSpPr>
            <p:nvPr/>
          </p:nvSpPr>
          <p:spPr bwMode="auto">
            <a:xfrm flipH="1">
              <a:off x="1201" y="3265"/>
              <a:ext cx="454" cy="725"/>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0274" name="Line 50"/>
            <p:cNvSpPr>
              <a:spLocks noChangeShapeType="1"/>
            </p:cNvSpPr>
            <p:nvPr/>
          </p:nvSpPr>
          <p:spPr bwMode="auto">
            <a:xfrm>
              <a:off x="1156" y="3294"/>
              <a:ext cx="0" cy="696"/>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0233"/>
                                        </p:tgtEl>
                                        <p:attrNameLst>
                                          <p:attrName>style.visibility</p:attrName>
                                        </p:attrNameLst>
                                      </p:cBhvr>
                                      <p:to>
                                        <p:strVal val="visible"/>
                                      </p:to>
                                    </p:set>
                                    <p:animEffect transition="in" filter="checkerboard(across)">
                                      <p:cBhvr>
                                        <p:cTn id="7" dur="500"/>
                                        <p:tgtEl>
                                          <p:spTgt spid="18023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0250"/>
                                        </p:tgtEl>
                                        <p:attrNameLst>
                                          <p:attrName>style.visibility</p:attrName>
                                        </p:attrNameLst>
                                      </p:cBhvr>
                                      <p:to>
                                        <p:strVal val="visible"/>
                                      </p:to>
                                    </p:set>
                                    <p:animEffect transition="in" filter="checkerboard(across)">
                                      <p:cBhvr>
                                        <p:cTn id="12" dur="500"/>
                                        <p:tgtEl>
                                          <p:spTgt spid="18025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0234"/>
                                        </p:tgtEl>
                                        <p:attrNameLst>
                                          <p:attrName>style.visibility</p:attrName>
                                        </p:attrNameLst>
                                      </p:cBhvr>
                                      <p:to>
                                        <p:strVal val="visible"/>
                                      </p:to>
                                    </p:set>
                                    <p:animEffect transition="in" filter="checkerboard(across)">
                                      <p:cBhvr>
                                        <p:cTn id="17" dur="500"/>
                                        <p:tgtEl>
                                          <p:spTgt spid="18023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0235"/>
                                        </p:tgtEl>
                                        <p:attrNameLst>
                                          <p:attrName>style.visibility</p:attrName>
                                        </p:attrNameLst>
                                      </p:cBhvr>
                                      <p:to>
                                        <p:strVal val="visible"/>
                                      </p:to>
                                    </p:set>
                                    <p:animEffect transition="in" filter="checkerboard(across)">
                                      <p:cBhvr>
                                        <p:cTn id="22" dur="500"/>
                                        <p:tgtEl>
                                          <p:spTgt spid="18023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80261"/>
                                        </p:tgtEl>
                                        <p:attrNameLst>
                                          <p:attrName>style.visibility</p:attrName>
                                        </p:attrNameLst>
                                      </p:cBhvr>
                                      <p:to>
                                        <p:strVal val="visible"/>
                                      </p:to>
                                    </p:set>
                                    <p:animEffect transition="in" filter="checkerboard(across)">
                                      <p:cBhvr>
                                        <p:cTn id="27" dur="500"/>
                                        <p:tgtEl>
                                          <p:spTgt spid="18026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0249"/>
                                        </p:tgtEl>
                                        <p:attrNameLst>
                                          <p:attrName>style.visibility</p:attrName>
                                        </p:attrNameLst>
                                      </p:cBhvr>
                                      <p:to>
                                        <p:strVal val="visible"/>
                                      </p:to>
                                    </p:set>
                                    <p:animEffect transition="in" filter="checkerboard(across)">
                                      <p:cBhvr>
                                        <p:cTn id="32" dur="500"/>
                                        <p:tgtEl>
                                          <p:spTgt spid="18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3" grpId="0"/>
      <p:bldP spid="180234" grpId="0"/>
      <p:bldP spid="180235" grpId="0"/>
      <p:bldP spid="180249" grpId="0"/>
      <p:bldP spid="1802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5"/>
          </p:nvPr>
        </p:nvSpPr>
        <p:spPr/>
        <p:txBody>
          <a:bodyPr/>
          <a:lstStyle/>
          <a:p>
            <a:fld id="{74013D89-36F4-48B1-AE54-93F2DB6D776F}" type="slidenum">
              <a:rPr lang="en-US" altLang="zh-CN"/>
              <a:pPr/>
              <a:t>40</a:t>
            </a:fld>
            <a:endParaRPr lang="en-US" altLang="zh-CN"/>
          </a:p>
        </p:txBody>
      </p:sp>
      <p:sp>
        <p:nvSpPr>
          <p:cNvPr id="209925" name="Text Box 5"/>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09926"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09927" name="Text Box 7"/>
          <p:cNvSpPr txBox="1">
            <a:spLocks noChangeArrowheads="1"/>
          </p:cNvSpPr>
          <p:nvPr/>
        </p:nvSpPr>
        <p:spPr bwMode="auto">
          <a:xfrm>
            <a:off x="971550" y="1557338"/>
            <a:ext cx="4824413" cy="519112"/>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④</a:t>
            </a:r>
            <a:r>
              <a:rPr lang="zh-CN" altLang="en-US">
                <a:solidFill>
                  <a:srgbClr val="000066"/>
                </a:solidFill>
              </a:rPr>
              <a:t>无向图的邻接多重表表示法</a:t>
            </a:r>
          </a:p>
        </p:txBody>
      </p:sp>
      <p:sp>
        <p:nvSpPr>
          <p:cNvPr id="209928"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09929" name="Line 9"/>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sp>
        <p:nvSpPr>
          <p:cNvPr id="209931" name="Text Box 11"/>
          <p:cNvSpPr txBox="1">
            <a:spLocks noChangeArrowheads="1"/>
          </p:cNvSpPr>
          <p:nvPr/>
        </p:nvSpPr>
        <p:spPr bwMode="auto">
          <a:xfrm>
            <a:off x="900113" y="2133600"/>
            <a:ext cx="7843837" cy="1552575"/>
          </a:xfrm>
          <a:prstGeom prst="rect">
            <a:avLst/>
          </a:prstGeom>
          <a:noFill/>
          <a:ln w="25400" algn="ctr">
            <a:noFill/>
            <a:miter lim="800000"/>
            <a:headEnd/>
            <a:tailEnd/>
          </a:ln>
          <a:effectLst/>
        </p:spPr>
        <p:txBody>
          <a:bodyPr wrap="none">
            <a:spAutoFit/>
          </a:bodyPr>
          <a:lstStyle/>
          <a:p>
            <a:r>
              <a:rPr lang="zh-CN" altLang="en-US" sz="2400">
                <a:solidFill>
                  <a:srgbClr val="000066"/>
                </a:solidFill>
              </a:rPr>
              <a:t>顶点和边分别各用一种存储结构的结点表示。</a:t>
            </a:r>
            <a:r>
              <a:rPr lang="zh-CN" altLang="en-US" sz="2400"/>
              <a:t>依附于相同</a:t>
            </a:r>
          </a:p>
          <a:p>
            <a:r>
              <a:rPr lang="zh-CN" altLang="en-US" sz="2400"/>
              <a:t>顶点的边被链在同一链表上</a:t>
            </a:r>
            <a:r>
              <a:rPr lang="zh-CN" altLang="en-US" sz="2400">
                <a:solidFill>
                  <a:srgbClr val="000066"/>
                </a:solidFill>
              </a:rPr>
              <a:t>，每条边依附于两个顶点，</a:t>
            </a:r>
            <a:r>
              <a:rPr lang="zh-CN" altLang="en-US" sz="2400"/>
              <a:t>所</a:t>
            </a:r>
          </a:p>
          <a:p>
            <a:r>
              <a:rPr lang="zh-CN" altLang="en-US" sz="2400"/>
              <a:t>以每个边结点同时被链接在两个链表中</a:t>
            </a:r>
            <a:r>
              <a:rPr lang="zh-CN" altLang="en-US" sz="2400">
                <a:solidFill>
                  <a:srgbClr val="000066"/>
                </a:solidFill>
              </a:rPr>
              <a:t>，</a:t>
            </a:r>
            <a:r>
              <a:rPr lang="zh-CN" altLang="en-US" sz="2400"/>
              <a:t>链表的头结点就</a:t>
            </a:r>
          </a:p>
          <a:p>
            <a:r>
              <a:rPr lang="zh-CN" altLang="en-US" sz="2400"/>
              <a:t>是顶点结点</a:t>
            </a:r>
            <a:r>
              <a:rPr lang="zh-CN" altLang="en-US" sz="2400">
                <a:solidFill>
                  <a:srgbClr val="000066"/>
                </a:solidFill>
              </a:rPr>
              <a:t>。同时还在边结点中增加了一个访问标志位。</a:t>
            </a:r>
          </a:p>
        </p:txBody>
      </p:sp>
      <p:sp>
        <p:nvSpPr>
          <p:cNvPr id="209932" name="Text Box 12"/>
          <p:cNvSpPr txBox="1">
            <a:spLocks noChangeArrowheads="1"/>
          </p:cNvSpPr>
          <p:nvPr/>
        </p:nvSpPr>
        <p:spPr bwMode="auto">
          <a:xfrm>
            <a:off x="900113" y="3927475"/>
            <a:ext cx="2327275" cy="519113"/>
          </a:xfrm>
          <a:prstGeom prst="rect">
            <a:avLst/>
          </a:prstGeom>
          <a:noFill/>
          <a:ln w="25400" algn="ctr">
            <a:noFill/>
            <a:miter lim="800000"/>
            <a:headEnd/>
            <a:tailEnd/>
          </a:ln>
          <a:effectLst/>
        </p:spPr>
        <p:txBody>
          <a:bodyPr wrap="none">
            <a:spAutoFit/>
          </a:bodyPr>
          <a:lstStyle/>
          <a:p>
            <a:r>
              <a:rPr lang="zh-CN" altLang="zh-CN">
                <a:solidFill>
                  <a:srgbClr val="000066"/>
                </a:solidFill>
              </a:rPr>
              <a:t>边的结点结构</a:t>
            </a:r>
            <a:endParaRPr lang="zh-CN" altLang="en-US">
              <a:solidFill>
                <a:srgbClr val="000066"/>
              </a:solidFill>
            </a:endParaRPr>
          </a:p>
        </p:txBody>
      </p:sp>
      <p:sp>
        <p:nvSpPr>
          <p:cNvPr id="209933" name="Text Box 13"/>
          <p:cNvSpPr txBox="1">
            <a:spLocks noChangeArrowheads="1"/>
          </p:cNvSpPr>
          <p:nvPr/>
        </p:nvSpPr>
        <p:spPr bwMode="auto">
          <a:xfrm>
            <a:off x="592138" y="4781550"/>
            <a:ext cx="2684462" cy="519113"/>
          </a:xfrm>
          <a:prstGeom prst="rect">
            <a:avLst/>
          </a:prstGeom>
          <a:noFill/>
          <a:ln w="25400" algn="ctr">
            <a:noFill/>
            <a:miter lim="800000"/>
            <a:headEnd/>
            <a:tailEnd/>
          </a:ln>
          <a:effectLst/>
        </p:spPr>
        <p:txBody>
          <a:bodyPr wrap="none">
            <a:spAutoFit/>
          </a:bodyPr>
          <a:lstStyle/>
          <a:p>
            <a:r>
              <a:rPr lang="zh-CN" altLang="en-US">
                <a:solidFill>
                  <a:srgbClr val="000066"/>
                </a:solidFill>
              </a:rPr>
              <a:t>顶点的结点结构</a:t>
            </a:r>
          </a:p>
        </p:txBody>
      </p:sp>
      <p:grpSp>
        <p:nvGrpSpPr>
          <p:cNvPr id="209952" name="Group 32"/>
          <p:cNvGrpSpPr>
            <a:grpSpLocks/>
          </p:cNvGrpSpPr>
          <p:nvPr/>
        </p:nvGrpSpPr>
        <p:grpSpPr bwMode="auto">
          <a:xfrm>
            <a:off x="3544888" y="3979863"/>
            <a:ext cx="4267200" cy="482600"/>
            <a:chOff x="2233" y="2507"/>
            <a:chExt cx="2688" cy="304"/>
          </a:xfrm>
        </p:grpSpPr>
        <p:sp>
          <p:nvSpPr>
            <p:cNvPr id="209935" name="Rectangle 15"/>
            <p:cNvSpPr>
              <a:spLocks noChangeArrowheads="1"/>
            </p:cNvSpPr>
            <p:nvPr/>
          </p:nvSpPr>
          <p:spPr bwMode="auto">
            <a:xfrm>
              <a:off x="2233" y="2523"/>
              <a:ext cx="2688"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9936" name="Line 16"/>
            <p:cNvSpPr>
              <a:spLocks noChangeShapeType="1"/>
            </p:cNvSpPr>
            <p:nvPr/>
          </p:nvSpPr>
          <p:spPr bwMode="auto">
            <a:xfrm>
              <a:off x="2835" y="2523"/>
              <a:ext cx="0" cy="272"/>
            </a:xfrm>
            <a:prstGeom prst="line">
              <a:avLst/>
            </a:prstGeom>
            <a:noFill/>
            <a:ln w="25400">
              <a:solidFill>
                <a:srgbClr val="FF0000"/>
              </a:solidFill>
              <a:round/>
              <a:headEnd/>
              <a:tailEnd/>
            </a:ln>
            <a:effectLst/>
          </p:spPr>
          <p:txBody>
            <a:bodyPr>
              <a:spAutoFit/>
            </a:bodyPr>
            <a:lstStyle/>
            <a:p>
              <a:endParaRPr lang="zh-CN" altLang="en-US"/>
            </a:p>
          </p:txBody>
        </p:sp>
        <p:sp>
          <p:nvSpPr>
            <p:cNvPr id="209937" name="Line 17"/>
            <p:cNvSpPr>
              <a:spLocks noChangeShapeType="1"/>
            </p:cNvSpPr>
            <p:nvPr/>
          </p:nvSpPr>
          <p:spPr bwMode="auto">
            <a:xfrm>
              <a:off x="3334" y="2523"/>
              <a:ext cx="0" cy="272"/>
            </a:xfrm>
            <a:prstGeom prst="line">
              <a:avLst/>
            </a:prstGeom>
            <a:noFill/>
            <a:ln w="25400">
              <a:solidFill>
                <a:srgbClr val="FF0000"/>
              </a:solidFill>
              <a:round/>
              <a:headEnd/>
              <a:tailEnd/>
            </a:ln>
            <a:effectLst/>
          </p:spPr>
          <p:txBody>
            <a:bodyPr>
              <a:spAutoFit/>
            </a:bodyPr>
            <a:lstStyle/>
            <a:p>
              <a:endParaRPr lang="zh-CN" altLang="en-US"/>
            </a:p>
          </p:txBody>
        </p:sp>
        <p:sp>
          <p:nvSpPr>
            <p:cNvPr id="209938" name="Line 18"/>
            <p:cNvSpPr>
              <a:spLocks noChangeShapeType="1"/>
            </p:cNvSpPr>
            <p:nvPr/>
          </p:nvSpPr>
          <p:spPr bwMode="auto">
            <a:xfrm>
              <a:off x="3833" y="2523"/>
              <a:ext cx="0" cy="272"/>
            </a:xfrm>
            <a:prstGeom prst="line">
              <a:avLst/>
            </a:prstGeom>
            <a:noFill/>
            <a:ln w="25400">
              <a:solidFill>
                <a:srgbClr val="FF0000"/>
              </a:solidFill>
              <a:round/>
              <a:headEnd/>
              <a:tailEnd/>
            </a:ln>
            <a:effectLst/>
          </p:spPr>
          <p:txBody>
            <a:bodyPr>
              <a:spAutoFit/>
            </a:bodyPr>
            <a:lstStyle/>
            <a:p>
              <a:endParaRPr lang="zh-CN" altLang="en-US"/>
            </a:p>
          </p:txBody>
        </p:sp>
        <p:sp>
          <p:nvSpPr>
            <p:cNvPr id="209939" name="Text Box 19"/>
            <p:cNvSpPr txBox="1">
              <a:spLocks noChangeArrowheads="1"/>
            </p:cNvSpPr>
            <p:nvPr/>
          </p:nvSpPr>
          <p:spPr bwMode="auto">
            <a:xfrm>
              <a:off x="2233" y="2507"/>
              <a:ext cx="576" cy="288"/>
            </a:xfrm>
            <a:prstGeom prst="rect">
              <a:avLst/>
            </a:prstGeom>
            <a:noFill/>
            <a:ln w="25400" algn="ctr">
              <a:noFill/>
              <a:miter lim="800000"/>
              <a:headEnd/>
              <a:tailEnd/>
            </a:ln>
            <a:effectLst/>
          </p:spPr>
          <p:txBody>
            <a:bodyPr wrap="none">
              <a:spAutoFit/>
            </a:bodyPr>
            <a:lstStyle/>
            <a:p>
              <a:r>
                <a:rPr lang="en-US" altLang="zh-CN" sz="2400"/>
                <a:t>mark</a:t>
              </a:r>
            </a:p>
          </p:txBody>
        </p:sp>
        <p:sp>
          <p:nvSpPr>
            <p:cNvPr id="209940" name="Text Box 20"/>
            <p:cNvSpPr txBox="1">
              <a:spLocks noChangeArrowheads="1"/>
            </p:cNvSpPr>
            <p:nvPr/>
          </p:nvSpPr>
          <p:spPr bwMode="auto">
            <a:xfrm>
              <a:off x="2844" y="2507"/>
              <a:ext cx="490" cy="288"/>
            </a:xfrm>
            <a:prstGeom prst="rect">
              <a:avLst/>
            </a:prstGeom>
            <a:noFill/>
            <a:ln w="25400" algn="ctr">
              <a:noFill/>
              <a:miter lim="800000"/>
              <a:headEnd/>
              <a:tailEnd/>
            </a:ln>
            <a:effectLst/>
          </p:spPr>
          <p:txBody>
            <a:bodyPr wrap="none">
              <a:spAutoFit/>
            </a:bodyPr>
            <a:lstStyle/>
            <a:p>
              <a:r>
                <a:rPr lang="en-US" altLang="zh-CN" sz="2400"/>
                <a:t>ivex</a:t>
              </a:r>
            </a:p>
          </p:txBody>
        </p:sp>
        <p:sp>
          <p:nvSpPr>
            <p:cNvPr id="209941" name="Text Box 21"/>
            <p:cNvSpPr txBox="1">
              <a:spLocks noChangeArrowheads="1"/>
            </p:cNvSpPr>
            <p:nvPr/>
          </p:nvSpPr>
          <p:spPr bwMode="auto">
            <a:xfrm>
              <a:off x="3334" y="2523"/>
              <a:ext cx="499" cy="288"/>
            </a:xfrm>
            <a:prstGeom prst="rect">
              <a:avLst/>
            </a:prstGeom>
            <a:noFill/>
            <a:ln w="25400" algn="ctr">
              <a:noFill/>
              <a:miter lim="800000"/>
              <a:headEnd/>
              <a:tailEnd/>
            </a:ln>
            <a:effectLst/>
          </p:spPr>
          <p:txBody>
            <a:bodyPr wrap="none">
              <a:spAutoFit/>
            </a:bodyPr>
            <a:lstStyle/>
            <a:p>
              <a:r>
                <a:rPr lang="en-US" altLang="zh-CN" sz="2400"/>
                <a:t>ilink</a:t>
              </a:r>
            </a:p>
          </p:txBody>
        </p:sp>
        <p:sp>
          <p:nvSpPr>
            <p:cNvPr id="209942" name="Text Box 22"/>
            <p:cNvSpPr txBox="1">
              <a:spLocks noChangeArrowheads="1"/>
            </p:cNvSpPr>
            <p:nvPr/>
          </p:nvSpPr>
          <p:spPr bwMode="auto">
            <a:xfrm>
              <a:off x="4422" y="2507"/>
              <a:ext cx="499" cy="288"/>
            </a:xfrm>
            <a:prstGeom prst="rect">
              <a:avLst/>
            </a:prstGeom>
            <a:noFill/>
            <a:ln w="25400" algn="ctr">
              <a:noFill/>
              <a:miter lim="800000"/>
              <a:headEnd/>
              <a:tailEnd/>
            </a:ln>
            <a:effectLst/>
          </p:spPr>
          <p:txBody>
            <a:bodyPr wrap="none">
              <a:spAutoFit/>
            </a:bodyPr>
            <a:lstStyle/>
            <a:p>
              <a:r>
                <a:rPr lang="en-US" altLang="zh-CN" sz="2400"/>
                <a:t>jlink</a:t>
              </a:r>
            </a:p>
          </p:txBody>
        </p:sp>
        <p:sp>
          <p:nvSpPr>
            <p:cNvPr id="209950" name="Line 30"/>
            <p:cNvSpPr>
              <a:spLocks noChangeShapeType="1"/>
            </p:cNvSpPr>
            <p:nvPr/>
          </p:nvSpPr>
          <p:spPr bwMode="auto">
            <a:xfrm>
              <a:off x="4377" y="2523"/>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9951" name="Text Box 31"/>
            <p:cNvSpPr txBox="1">
              <a:spLocks noChangeArrowheads="1"/>
            </p:cNvSpPr>
            <p:nvPr/>
          </p:nvSpPr>
          <p:spPr bwMode="auto">
            <a:xfrm>
              <a:off x="3865" y="2507"/>
              <a:ext cx="490" cy="288"/>
            </a:xfrm>
            <a:prstGeom prst="rect">
              <a:avLst/>
            </a:prstGeom>
            <a:noFill/>
            <a:ln w="25400" algn="ctr">
              <a:noFill/>
              <a:miter lim="800000"/>
              <a:headEnd/>
              <a:tailEnd/>
            </a:ln>
            <a:effectLst/>
          </p:spPr>
          <p:txBody>
            <a:bodyPr wrap="none">
              <a:spAutoFit/>
            </a:bodyPr>
            <a:lstStyle/>
            <a:p>
              <a:r>
                <a:rPr lang="en-US" altLang="zh-CN" sz="2400"/>
                <a:t>jvex</a:t>
              </a:r>
            </a:p>
          </p:txBody>
        </p:sp>
      </p:grpSp>
      <p:grpSp>
        <p:nvGrpSpPr>
          <p:cNvPr id="209954" name="Group 34"/>
          <p:cNvGrpSpPr>
            <a:grpSpLocks/>
          </p:cNvGrpSpPr>
          <p:nvPr/>
        </p:nvGrpSpPr>
        <p:grpSpPr bwMode="auto">
          <a:xfrm>
            <a:off x="3514725" y="4843463"/>
            <a:ext cx="2352675" cy="457200"/>
            <a:chOff x="2577" y="3051"/>
            <a:chExt cx="1482" cy="288"/>
          </a:xfrm>
        </p:grpSpPr>
        <p:sp>
          <p:nvSpPr>
            <p:cNvPr id="209944" name="Rectangle 24"/>
            <p:cNvSpPr>
              <a:spLocks noChangeArrowheads="1"/>
            </p:cNvSpPr>
            <p:nvPr/>
          </p:nvSpPr>
          <p:spPr bwMode="auto">
            <a:xfrm>
              <a:off x="2577" y="3051"/>
              <a:ext cx="1482"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09945" name="Line 25"/>
            <p:cNvSpPr>
              <a:spLocks noChangeShapeType="1"/>
            </p:cNvSpPr>
            <p:nvPr/>
          </p:nvSpPr>
          <p:spPr bwMode="auto">
            <a:xfrm>
              <a:off x="3077" y="3051"/>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09947" name="Text Box 27"/>
            <p:cNvSpPr txBox="1">
              <a:spLocks noChangeArrowheads="1"/>
            </p:cNvSpPr>
            <p:nvPr/>
          </p:nvSpPr>
          <p:spPr bwMode="auto">
            <a:xfrm>
              <a:off x="2578" y="3051"/>
              <a:ext cx="511" cy="288"/>
            </a:xfrm>
            <a:prstGeom prst="rect">
              <a:avLst/>
            </a:prstGeom>
            <a:noFill/>
            <a:ln w="25400" algn="ctr">
              <a:noFill/>
              <a:miter lim="800000"/>
              <a:headEnd/>
              <a:tailEnd/>
            </a:ln>
            <a:effectLst/>
          </p:spPr>
          <p:txBody>
            <a:bodyPr wrap="none">
              <a:spAutoFit/>
            </a:bodyPr>
            <a:lstStyle/>
            <a:p>
              <a:r>
                <a:rPr lang="en-US" altLang="zh-CN" sz="2400"/>
                <a:t>data</a:t>
              </a:r>
            </a:p>
          </p:txBody>
        </p:sp>
        <p:sp>
          <p:nvSpPr>
            <p:cNvPr id="209953" name="Text Box 33"/>
            <p:cNvSpPr txBox="1">
              <a:spLocks noChangeArrowheads="1"/>
            </p:cNvSpPr>
            <p:nvPr/>
          </p:nvSpPr>
          <p:spPr bwMode="auto">
            <a:xfrm>
              <a:off x="3132" y="3051"/>
              <a:ext cx="927" cy="288"/>
            </a:xfrm>
            <a:prstGeom prst="rect">
              <a:avLst/>
            </a:prstGeom>
            <a:noFill/>
            <a:ln w="25400" algn="ctr">
              <a:noFill/>
              <a:miter lim="800000"/>
              <a:headEnd/>
              <a:tailEnd/>
            </a:ln>
            <a:effectLst/>
          </p:spPr>
          <p:txBody>
            <a:bodyPr wrap="none">
              <a:spAutoFit/>
            </a:bodyPr>
            <a:lstStyle/>
            <a:p>
              <a:r>
                <a:rPr lang="en-US" altLang="zh-CN" sz="2400" dirty="0" err="1"/>
                <a:t>firstedge</a:t>
              </a:r>
              <a:endParaRPr lang="en-US" altLang="zh-CN"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31"/>
                                        </p:tgtEl>
                                        <p:attrNameLst>
                                          <p:attrName>style.visibility</p:attrName>
                                        </p:attrNameLst>
                                      </p:cBhvr>
                                      <p:to>
                                        <p:strVal val="visible"/>
                                      </p:to>
                                    </p:set>
                                    <p:animEffect transition="in" filter="wipe(up)">
                                      <p:cBhvr>
                                        <p:cTn id="7" dur="500"/>
                                        <p:tgtEl>
                                          <p:spTgt spid="2099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32"/>
                                        </p:tgtEl>
                                        <p:attrNameLst>
                                          <p:attrName>style.visibility</p:attrName>
                                        </p:attrNameLst>
                                      </p:cBhvr>
                                      <p:to>
                                        <p:strVal val="visible"/>
                                      </p:to>
                                    </p:set>
                                    <p:animEffect transition="in" filter="wipe(left)">
                                      <p:cBhvr>
                                        <p:cTn id="12" dur="500"/>
                                        <p:tgtEl>
                                          <p:spTgt spid="2099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33"/>
                                        </p:tgtEl>
                                        <p:attrNameLst>
                                          <p:attrName>style.visibility</p:attrName>
                                        </p:attrNameLst>
                                      </p:cBhvr>
                                      <p:to>
                                        <p:strVal val="visible"/>
                                      </p:to>
                                    </p:set>
                                    <p:animEffect transition="in" filter="wipe(left)">
                                      <p:cBhvr>
                                        <p:cTn id="17" dur="500"/>
                                        <p:tgtEl>
                                          <p:spTgt spid="209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31" grpId="0"/>
      <p:bldP spid="209932" grpId="0"/>
      <p:bldP spid="2099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灯片编号占位符 5"/>
          <p:cNvSpPr>
            <a:spLocks noGrp="1"/>
          </p:cNvSpPr>
          <p:nvPr>
            <p:ph type="sldNum" sz="quarter" idx="15"/>
          </p:nvPr>
        </p:nvSpPr>
        <p:spPr/>
        <p:txBody>
          <a:bodyPr/>
          <a:lstStyle/>
          <a:p>
            <a:fld id="{F8C5E8D8-339E-4E72-A350-B32A4C0D71A3}" type="slidenum">
              <a:rPr lang="en-US" altLang="zh-CN"/>
              <a:pPr/>
              <a:t>41</a:t>
            </a:fld>
            <a:endParaRPr lang="en-US" altLang="zh-CN"/>
          </a:p>
        </p:txBody>
      </p:sp>
      <p:sp>
        <p:nvSpPr>
          <p:cNvPr id="210949" name="Text Box 5"/>
          <p:cNvSpPr txBox="1">
            <a:spLocks noChangeArrowheads="1"/>
          </p:cNvSpPr>
          <p:nvPr/>
        </p:nvSpPr>
        <p:spPr bwMode="auto">
          <a:xfrm>
            <a:off x="985838" y="836613"/>
            <a:ext cx="2865437" cy="519112"/>
          </a:xfrm>
          <a:prstGeom prst="rect">
            <a:avLst/>
          </a:prstGeom>
          <a:noFill/>
          <a:ln w="38100">
            <a:noFill/>
            <a:miter lim="800000"/>
            <a:headEnd/>
            <a:tailEnd/>
          </a:ln>
          <a:effectLst/>
        </p:spPr>
        <p:txBody>
          <a:bodyPr>
            <a:spAutoFit/>
          </a:bodyPr>
          <a:lstStyle/>
          <a:p>
            <a:r>
              <a:rPr kumimoji="0" lang="en-US" altLang="zh-CN">
                <a:solidFill>
                  <a:srgbClr val="000066"/>
                </a:solidFill>
              </a:rPr>
              <a:t>7.2</a:t>
            </a:r>
            <a:r>
              <a:rPr lang="zh-CN" altLang="en-US">
                <a:solidFill>
                  <a:srgbClr val="000066"/>
                </a:solidFill>
              </a:rPr>
              <a:t>图的存储结构</a:t>
            </a:r>
          </a:p>
        </p:txBody>
      </p:sp>
      <p:sp>
        <p:nvSpPr>
          <p:cNvPr id="210950"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0951" name="Text Box 7"/>
          <p:cNvSpPr txBox="1">
            <a:spLocks noChangeArrowheads="1"/>
          </p:cNvSpPr>
          <p:nvPr/>
        </p:nvSpPr>
        <p:spPr bwMode="auto">
          <a:xfrm>
            <a:off x="971550" y="1557338"/>
            <a:ext cx="4824413" cy="519112"/>
          </a:xfrm>
          <a:prstGeom prst="rect">
            <a:avLst/>
          </a:prstGeom>
          <a:noFill/>
          <a:ln w="25400">
            <a:noFill/>
            <a:miter lim="800000"/>
            <a:headEnd/>
            <a:tailEnd/>
          </a:ln>
          <a:effectLst/>
        </p:spPr>
        <p:txBody>
          <a:bodyPr lIns="90000" tIns="46800" rIns="90000" bIns="46800">
            <a:spAutoFit/>
          </a:bodyPr>
          <a:lstStyle/>
          <a:p>
            <a:r>
              <a:rPr lang="zh-CN" altLang="zh-CN">
                <a:solidFill>
                  <a:srgbClr val="000066"/>
                </a:solidFill>
              </a:rPr>
              <a:t>④</a:t>
            </a:r>
            <a:r>
              <a:rPr lang="zh-CN" altLang="en-US">
                <a:solidFill>
                  <a:srgbClr val="000066"/>
                </a:solidFill>
              </a:rPr>
              <a:t>无向图的邻接多重表表示法</a:t>
            </a:r>
          </a:p>
        </p:txBody>
      </p:sp>
      <p:sp>
        <p:nvSpPr>
          <p:cNvPr id="210952"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0953" name="Line 9"/>
          <p:cNvSpPr>
            <a:spLocks noChangeShapeType="1"/>
          </p:cNvSpPr>
          <p:nvPr/>
        </p:nvSpPr>
        <p:spPr bwMode="auto">
          <a:xfrm>
            <a:off x="912813" y="1341438"/>
            <a:ext cx="2938462" cy="0"/>
          </a:xfrm>
          <a:prstGeom prst="line">
            <a:avLst/>
          </a:prstGeom>
          <a:noFill/>
          <a:ln w="53975">
            <a:solidFill>
              <a:srgbClr val="000066"/>
            </a:solidFill>
            <a:round/>
            <a:headEnd/>
            <a:tailEnd/>
          </a:ln>
          <a:effectLst/>
        </p:spPr>
        <p:txBody>
          <a:bodyPr/>
          <a:lstStyle/>
          <a:p>
            <a:endParaRPr lang="zh-CN" altLang="en-US"/>
          </a:p>
        </p:txBody>
      </p:sp>
      <p:grpSp>
        <p:nvGrpSpPr>
          <p:cNvPr id="210993" name="Group 49"/>
          <p:cNvGrpSpPr>
            <a:grpSpLocks/>
          </p:cNvGrpSpPr>
          <p:nvPr/>
        </p:nvGrpSpPr>
        <p:grpSpPr bwMode="auto">
          <a:xfrm>
            <a:off x="6443663" y="0"/>
            <a:ext cx="1873250" cy="1817688"/>
            <a:chOff x="4059" y="0"/>
            <a:chExt cx="1180" cy="1145"/>
          </a:xfrm>
        </p:grpSpPr>
        <p:sp>
          <p:nvSpPr>
            <p:cNvPr id="210988" name="Text Box 44"/>
            <p:cNvSpPr txBox="1">
              <a:spLocks noChangeArrowheads="1"/>
            </p:cNvSpPr>
            <p:nvPr/>
          </p:nvSpPr>
          <p:spPr bwMode="auto">
            <a:xfrm>
              <a:off x="4240" y="0"/>
              <a:ext cx="695" cy="288"/>
            </a:xfrm>
            <a:prstGeom prst="rect">
              <a:avLst/>
            </a:prstGeom>
            <a:noFill/>
            <a:ln w="25400" algn="ctr">
              <a:noFill/>
              <a:miter lim="800000"/>
              <a:headEnd/>
              <a:tailEnd/>
            </a:ln>
            <a:effectLst/>
          </p:spPr>
          <p:txBody>
            <a:bodyPr wrap="none">
              <a:spAutoFit/>
            </a:bodyPr>
            <a:lstStyle/>
            <a:p>
              <a:r>
                <a:rPr lang="zh-CN" altLang="en-US" sz="2400">
                  <a:solidFill>
                    <a:srgbClr val="000066"/>
                  </a:solidFill>
                </a:rPr>
                <a:t>无向图</a:t>
              </a:r>
            </a:p>
          </p:txBody>
        </p:sp>
        <p:grpSp>
          <p:nvGrpSpPr>
            <p:cNvPr id="210992" name="Group 48"/>
            <p:cNvGrpSpPr>
              <a:grpSpLocks/>
            </p:cNvGrpSpPr>
            <p:nvPr/>
          </p:nvGrpSpPr>
          <p:grpSpPr bwMode="auto">
            <a:xfrm>
              <a:off x="4059" y="255"/>
              <a:ext cx="1180" cy="890"/>
              <a:chOff x="3787" y="756"/>
              <a:chExt cx="1180" cy="890"/>
            </a:xfrm>
          </p:grpSpPr>
          <p:sp>
            <p:nvSpPr>
              <p:cNvPr id="210975" name="Oval 31"/>
              <p:cNvSpPr>
                <a:spLocks noChangeArrowheads="1"/>
              </p:cNvSpPr>
              <p:nvPr/>
            </p:nvSpPr>
            <p:spPr bwMode="auto">
              <a:xfrm>
                <a:off x="3787" y="75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210976" name="Oval 32"/>
              <p:cNvSpPr>
                <a:spLocks noChangeArrowheads="1"/>
              </p:cNvSpPr>
              <p:nvPr/>
            </p:nvSpPr>
            <p:spPr bwMode="auto">
              <a:xfrm>
                <a:off x="4649" y="7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210977" name="Oval 33"/>
              <p:cNvSpPr>
                <a:spLocks noChangeArrowheads="1"/>
              </p:cNvSpPr>
              <p:nvPr/>
            </p:nvSpPr>
            <p:spPr bwMode="auto">
              <a:xfrm>
                <a:off x="4241" y="102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210978" name="Oval 34"/>
              <p:cNvSpPr>
                <a:spLocks noChangeArrowheads="1"/>
              </p:cNvSpPr>
              <p:nvPr/>
            </p:nvSpPr>
            <p:spPr bwMode="auto">
              <a:xfrm>
                <a:off x="3833" y="138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210979" name="Oval 35"/>
              <p:cNvSpPr>
                <a:spLocks noChangeArrowheads="1"/>
              </p:cNvSpPr>
              <p:nvPr/>
            </p:nvSpPr>
            <p:spPr bwMode="auto">
              <a:xfrm>
                <a:off x="4694" y="138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210981" name="Line 37"/>
              <p:cNvSpPr>
                <a:spLocks noChangeShapeType="1"/>
              </p:cNvSpPr>
              <p:nvPr/>
            </p:nvSpPr>
            <p:spPr bwMode="auto">
              <a:xfrm flipH="1" flipV="1">
                <a:off x="4059" y="890"/>
                <a:ext cx="589" cy="0"/>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10982" name="Line 38"/>
              <p:cNvSpPr>
                <a:spLocks noChangeShapeType="1"/>
              </p:cNvSpPr>
              <p:nvPr/>
            </p:nvSpPr>
            <p:spPr bwMode="auto">
              <a:xfrm>
                <a:off x="3923" y="1026"/>
                <a:ext cx="0" cy="363"/>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10983" name="Line 39"/>
              <p:cNvSpPr>
                <a:spLocks noChangeShapeType="1"/>
              </p:cNvSpPr>
              <p:nvPr/>
            </p:nvSpPr>
            <p:spPr bwMode="auto">
              <a:xfrm flipV="1">
                <a:off x="4059" y="1253"/>
                <a:ext cx="227" cy="18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10984" name="Line 40"/>
              <p:cNvSpPr>
                <a:spLocks noChangeShapeType="1"/>
              </p:cNvSpPr>
              <p:nvPr/>
            </p:nvSpPr>
            <p:spPr bwMode="auto">
              <a:xfrm>
                <a:off x="4468" y="1253"/>
                <a:ext cx="272" cy="18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210989" name="Line 45"/>
              <p:cNvSpPr>
                <a:spLocks noChangeShapeType="1"/>
              </p:cNvSpPr>
              <p:nvPr/>
            </p:nvSpPr>
            <p:spPr bwMode="auto">
              <a:xfrm flipH="1">
                <a:off x="4513" y="981"/>
                <a:ext cx="181" cy="136"/>
              </a:xfrm>
              <a:prstGeom prst="line">
                <a:avLst/>
              </a:prstGeom>
              <a:noFill/>
              <a:ln w="25400">
                <a:solidFill>
                  <a:srgbClr val="000066"/>
                </a:solidFill>
                <a:round/>
                <a:headEnd/>
                <a:tailEnd/>
              </a:ln>
              <a:effectLst/>
            </p:spPr>
            <p:txBody>
              <a:bodyPr>
                <a:spAutoFit/>
              </a:bodyPr>
              <a:lstStyle/>
              <a:p>
                <a:endParaRPr lang="zh-CN" altLang="en-US"/>
              </a:p>
            </p:txBody>
          </p:sp>
          <p:sp>
            <p:nvSpPr>
              <p:cNvPr id="210990" name="Line 46"/>
              <p:cNvSpPr>
                <a:spLocks noChangeShapeType="1"/>
              </p:cNvSpPr>
              <p:nvPr/>
            </p:nvSpPr>
            <p:spPr bwMode="auto">
              <a:xfrm>
                <a:off x="4830" y="1026"/>
                <a:ext cx="0" cy="363"/>
              </a:xfrm>
              <a:prstGeom prst="line">
                <a:avLst/>
              </a:prstGeom>
              <a:noFill/>
              <a:ln w="25400">
                <a:solidFill>
                  <a:srgbClr val="000066"/>
                </a:solidFill>
                <a:round/>
                <a:headEnd/>
                <a:tailEnd/>
              </a:ln>
              <a:effectLst/>
            </p:spPr>
            <p:txBody>
              <a:bodyPr>
                <a:spAutoFit/>
              </a:bodyPr>
              <a:lstStyle/>
              <a:p>
                <a:endParaRPr lang="zh-CN" altLang="en-US"/>
              </a:p>
            </p:txBody>
          </p:sp>
        </p:grpSp>
      </p:grpSp>
      <p:grpSp>
        <p:nvGrpSpPr>
          <p:cNvPr id="211012" name="Group 68"/>
          <p:cNvGrpSpPr>
            <a:grpSpLocks/>
          </p:cNvGrpSpPr>
          <p:nvPr/>
        </p:nvGrpSpPr>
        <p:grpSpPr bwMode="auto">
          <a:xfrm>
            <a:off x="1692275" y="2817813"/>
            <a:ext cx="1008063" cy="3059112"/>
            <a:chOff x="1066" y="1480"/>
            <a:chExt cx="635" cy="1927"/>
          </a:xfrm>
        </p:grpSpPr>
        <p:sp>
          <p:nvSpPr>
            <p:cNvPr id="210995" name="Rectangle 51"/>
            <p:cNvSpPr>
              <a:spLocks noChangeArrowheads="1"/>
            </p:cNvSpPr>
            <p:nvPr/>
          </p:nvSpPr>
          <p:spPr bwMode="auto">
            <a:xfrm>
              <a:off x="1066" y="1480"/>
              <a:ext cx="635" cy="1927"/>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10996" name="Line 52"/>
            <p:cNvSpPr>
              <a:spLocks noChangeShapeType="1"/>
            </p:cNvSpPr>
            <p:nvPr/>
          </p:nvSpPr>
          <p:spPr bwMode="auto">
            <a:xfrm>
              <a:off x="1457" y="1480"/>
              <a:ext cx="17" cy="1927"/>
            </a:xfrm>
            <a:prstGeom prst="line">
              <a:avLst/>
            </a:prstGeom>
            <a:noFill/>
            <a:ln w="25400">
              <a:solidFill>
                <a:srgbClr val="FF0000"/>
              </a:solidFill>
              <a:round/>
              <a:headEnd/>
              <a:tailEnd/>
            </a:ln>
            <a:effectLst/>
          </p:spPr>
          <p:txBody>
            <a:bodyPr>
              <a:spAutoFit/>
            </a:bodyPr>
            <a:lstStyle/>
            <a:p>
              <a:endParaRPr lang="zh-CN" altLang="en-US"/>
            </a:p>
          </p:txBody>
        </p:sp>
        <p:sp>
          <p:nvSpPr>
            <p:cNvPr id="210997" name="Line 53"/>
            <p:cNvSpPr>
              <a:spLocks noChangeShapeType="1"/>
            </p:cNvSpPr>
            <p:nvPr/>
          </p:nvSpPr>
          <p:spPr bwMode="auto">
            <a:xfrm>
              <a:off x="1066" y="1865"/>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0998" name="Line 54"/>
            <p:cNvSpPr>
              <a:spLocks noChangeShapeType="1"/>
            </p:cNvSpPr>
            <p:nvPr/>
          </p:nvSpPr>
          <p:spPr bwMode="auto">
            <a:xfrm>
              <a:off x="1066" y="2252"/>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0999" name="Line 55"/>
            <p:cNvSpPr>
              <a:spLocks noChangeShapeType="1"/>
            </p:cNvSpPr>
            <p:nvPr/>
          </p:nvSpPr>
          <p:spPr bwMode="auto">
            <a:xfrm>
              <a:off x="1066" y="2637"/>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1000" name="Line 56"/>
            <p:cNvSpPr>
              <a:spLocks noChangeShapeType="1"/>
            </p:cNvSpPr>
            <p:nvPr/>
          </p:nvSpPr>
          <p:spPr bwMode="auto">
            <a:xfrm>
              <a:off x="1066" y="3022"/>
              <a:ext cx="63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1001" name="Text Box 57"/>
            <p:cNvSpPr txBox="1">
              <a:spLocks noChangeArrowheads="1"/>
            </p:cNvSpPr>
            <p:nvPr/>
          </p:nvSpPr>
          <p:spPr bwMode="auto">
            <a:xfrm>
              <a:off x="1157" y="1565"/>
              <a:ext cx="255" cy="287"/>
            </a:xfrm>
            <a:prstGeom prst="rect">
              <a:avLst/>
            </a:prstGeom>
            <a:noFill/>
            <a:ln w="25400" algn="ctr">
              <a:noFill/>
              <a:miter lim="800000"/>
              <a:headEnd/>
              <a:tailEnd/>
            </a:ln>
            <a:effectLst/>
          </p:spPr>
          <p:txBody>
            <a:bodyPr>
              <a:spAutoFit/>
            </a:bodyPr>
            <a:lstStyle/>
            <a:p>
              <a:r>
                <a:rPr lang="en-US" altLang="zh-CN" sz="2400">
                  <a:solidFill>
                    <a:srgbClr val="000066"/>
                  </a:solidFill>
                </a:rPr>
                <a:t>A</a:t>
              </a:r>
            </a:p>
          </p:txBody>
        </p:sp>
        <p:sp>
          <p:nvSpPr>
            <p:cNvPr id="211002" name="Text Box 58"/>
            <p:cNvSpPr txBox="1">
              <a:spLocks noChangeArrowheads="1"/>
            </p:cNvSpPr>
            <p:nvPr/>
          </p:nvSpPr>
          <p:spPr bwMode="auto">
            <a:xfrm>
              <a:off x="1157" y="1933"/>
              <a:ext cx="255" cy="288"/>
            </a:xfrm>
            <a:prstGeom prst="rect">
              <a:avLst/>
            </a:prstGeom>
            <a:noFill/>
            <a:ln w="25400" algn="ctr">
              <a:noFill/>
              <a:miter lim="800000"/>
              <a:headEnd/>
              <a:tailEnd/>
            </a:ln>
            <a:effectLst/>
          </p:spPr>
          <p:txBody>
            <a:bodyPr wrap="none">
              <a:spAutoFit/>
            </a:bodyPr>
            <a:lstStyle/>
            <a:p>
              <a:r>
                <a:rPr lang="en-US" altLang="zh-CN" sz="2400">
                  <a:solidFill>
                    <a:srgbClr val="000066"/>
                  </a:solidFill>
                </a:rPr>
                <a:t>B</a:t>
              </a:r>
            </a:p>
          </p:txBody>
        </p:sp>
        <p:sp>
          <p:nvSpPr>
            <p:cNvPr id="211003" name="Text Box 59"/>
            <p:cNvSpPr txBox="1">
              <a:spLocks noChangeArrowheads="1"/>
            </p:cNvSpPr>
            <p:nvPr/>
          </p:nvSpPr>
          <p:spPr bwMode="auto">
            <a:xfrm>
              <a:off x="1157" y="2297"/>
              <a:ext cx="255" cy="287"/>
            </a:xfrm>
            <a:prstGeom prst="rect">
              <a:avLst/>
            </a:prstGeom>
            <a:noFill/>
            <a:ln w="25400" algn="ctr">
              <a:noFill/>
              <a:miter lim="800000"/>
              <a:headEnd/>
              <a:tailEnd/>
            </a:ln>
            <a:effectLst/>
          </p:spPr>
          <p:txBody>
            <a:bodyPr wrap="none">
              <a:spAutoFit/>
            </a:bodyPr>
            <a:lstStyle/>
            <a:p>
              <a:r>
                <a:rPr lang="en-US" altLang="zh-CN" sz="2400">
                  <a:solidFill>
                    <a:srgbClr val="000066"/>
                  </a:solidFill>
                </a:rPr>
                <a:t>C</a:t>
              </a:r>
            </a:p>
          </p:txBody>
        </p:sp>
        <p:sp>
          <p:nvSpPr>
            <p:cNvPr id="211004" name="Text Box 60"/>
            <p:cNvSpPr txBox="1">
              <a:spLocks noChangeArrowheads="1"/>
            </p:cNvSpPr>
            <p:nvPr/>
          </p:nvSpPr>
          <p:spPr bwMode="auto">
            <a:xfrm>
              <a:off x="1157" y="2705"/>
              <a:ext cx="255" cy="289"/>
            </a:xfrm>
            <a:prstGeom prst="rect">
              <a:avLst/>
            </a:prstGeom>
            <a:noFill/>
            <a:ln w="25400" algn="ctr">
              <a:noFill/>
              <a:miter lim="800000"/>
              <a:headEnd/>
              <a:tailEnd/>
            </a:ln>
            <a:effectLst/>
          </p:spPr>
          <p:txBody>
            <a:bodyPr wrap="none">
              <a:spAutoFit/>
            </a:bodyPr>
            <a:lstStyle/>
            <a:p>
              <a:r>
                <a:rPr lang="en-US" altLang="zh-CN" sz="2400">
                  <a:solidFill>
                    <a:srgbClr val="000066"/>
                  </a:solidFill>
                </a:rPr>
                <a:t>D</a:t>
              </a:r>
            </a:p>
          </p:txBody>
        </p:sp>
        <p:sp>
          <p:nvSpPr>
            <p:cNvPr id="211005" name="Text Box 61"/>
            <p:cNvSpPr txBox="1">
              <a:spLocks noChangeArrowheads="1"/>
            </p:cNvSpPr>
            <p:nvPr/>
          </p:nvSpPr>
          <p:spPr bwMode="auto">
            <a:xfrm>
              <a:off x="1157" y="3090"/>
              <a:ext cx="244" cy="287"/>
            </a:xfrm>
            <a:prstGeom prst="rect">
              <a:avLst/>
            </a:prstGeom>
            <a:noFill/>
            <a:ln w="25400" algn="ctr">
              <a:noFill/>
              <a:miter lim="800000"/>
              <a:headEnd/>
              <a:tailEnd/>
            </a:ln>
            <a:effectLst/>
          </p:spPr>
          <p:txBody>
            <a:bodyPr wrap="none">
              <a:spAutoFit/>
            </a:bodyPr>
            <a:lstStyle/>
            <a:p>
              <a:r>
                <a:rPr lang="en-US" altLang="zh-CN" sz="2400">
                  <a:solidFill>
                    <a:srgbClr val="000066"/>
                  </a:solidFill>
                </a:rPr>
                <a:t>E</a:t>
              </a:r>
            </a:p>
          </p:txBody>
        </p:sp>
      </p:grpSp>
      <p:grpSp>
        <p:nvGrpSpPr>
          <p:cNvPr id="211006" name="Group 62"/>
          <p:cNvGrpSpPr>
            <a:grpSpLocks/>
          </p:cNvGrpSpPr>
          <p:nvPr/>
        </p:nvGrpSpPr>
        <p:grpSpPr bwMode="auto">
          <a:xfrm>
            <a:off x="1331913" y="2817813"/>
            <a:ext cx="354012" cy="3033712"/>
            <a:chOff x="2789" y="1570"/>
            <a:chExt cx="223" cy="1268"/>
          </a:xfrm>
        </p:grpSpPr>
        <p:sp>
          <p:nvSpPr>
            <p:cNvPr id="211007" name="Text Box 63"/>
            <p:cNvSpPr txBox="1">
              <a:spLocks noChangeArrowheads="1"/>
            </p:cNvSpPr>
            <p:nvPr/>
          </p:nvSpPr>
          <p:spPr bwMode="auto">
            <a:xfrm>
              <a:off x="2789" y="1570"/>
              <a:ext cx="223" cy="191"/>
            </a:xfrm>
            <a:prstGeom prst="rect">
              <a:avLst/>
            </a:prstGeom>
            <a:noFill/>
            <a:ln w="25400" algn="ctr">
              <a:noFill/>
              <a:miter lim="800000"/>
              <a:headEnd/>
              <a:tailEnd/>
            </a:ln>
            <a:effectLst/>
          </p:spPr>
          <p:txBody>
            <a:bodyPr wrap="none">
              <a:spAutoFit/>
            </a:bodyPr>
            <a:lstStyle/>
            <a:p>
              <a:r>
                <a:rPr lang="en-US" altLang="zh-CN" sz="2400">
                  <a:solidFill>
                    <a:srgbClr val="000066"/>
                  </a:solidFill>
                </a:rPr>
                <a:t>1</a:t>
              </a:r>
            </a:p>
          </p:txBody>
        </p:sp>
        <p:sp>
          <p:nvSpPr>
            <p:cNvPr id="211008" name="Text Box 64"/>
            <p:cNvSpPr txBox="1">
              <a:spLocks noChangeArrowheads="1"/>
            </p:cNvSpPr>
            <p:nvPr/>
          </p:nvSpPr>
          <p:spPr bwMode="auto">
            <a:xfrm>
              <a:off x="2789" y="1830"/>
              <a:ext cx="223" cy="191"/>
            </a:xfrm>
            <a:prstGeom prst="rect">
              <a:avLst/>
            </a:prstGeom>
            <a:noFill/>
            <a:ln w="25400" algn="ctr">
              <a:noFill/>
              <a:miter lim="800000"/>
              <a:headEnd/>
              <a:tailEnd/>
            </a:ln>
            <a:effectLst/>
          </p:spPr>
          <p:txBody>
            <a:bodyPr>
              <a:spAutoFit/>
            </a:bodyPr>
            <a:lstStyle/>
            <a:p>
              <a:r>
                <a:rPr lang="en-US" altLang="zh-CN" sz="2400">
                  <a:solidFill>
                    <a:srgbClr val="000066"/>
                  </a:solidFill>
                </a:rPr>
                <a:t>2</a:t>
              </a:r>
            </a:p>
          </p:txBody>
        </p:sp>
        <p:sp>
          <p:nvSpPr>
            <p:cNvPr id="211009" name="Text Box 65"/>
            <p:cNvSpPr txBox="1">
              <a:spLocks noChangeArrowheads="1"/>
            </p:cNvSpPr>
            <p:nvPr/>
          </p:nvSpPr>
          <p:spPr bwMode="auto">
            <a:xfrm>
              <a:off x="2789" y="2087"/>
              <a:ext cx="223" cy="191"/>
            </a:xfrm>
            <a:prstGeom prst="rect">
              <a:avLst/>
            </a:prstGeom>
            <a:noFill/>
            <a:ln w="25400" algn="ctr">
              <a:noFill/>
              <a:miter lim="800000"/>
              <a:headEnd/>
              <a:tailEnd/>
            </a:ln>
            <a:effectLst/>
          </p:spPr>
          <p:txBody>
            <a:bodyPr wrap="none">
              <a:spAutoFit/>
            </a:bodyPr>
            <a:lstStyle/>
            <a:p>
              <a:r>
                <a:rPr lang="en-US" altLang="zh-CN" sz="2400">
                  <a:solidFill>
                    <a:srgbClr val="000066"/>
                  </a:solidFill>
                </a:rPr>
                <a:t>3</a:t>
              </a:r>
            </a:p>
          </p:txBody>
        </p:sp>
        <p:sp>
          <p:nvSpPr>
            <p:cNvPr id="211010" name="Text Box 66"/>
            <p:cNvSpPr txBox="1">
              <a:spLocks noChangeArrowheads="1"/>
            </p:cNvSpPr>
            <p:nvPr/>
          </p:nvSpPr>
          <p:spPr bwMode="auto">
            <a:xfrm>
              <a:off x="2789" y="2375"/>
              <a:ext cx="223" cy="191"/>
            </a:xfrm>
            <a:prstGeom prst="rect">
              <a:avLst/>
            </a:prstGeom>
            <a:noFill/>
            <a:ln w="25400" algn="ctr">
              <a:noFill/>
              <a:miter lim="800000"/>
              <a:headEnd/>
              <a:tailEnd/>
            </a:ln>
            <a:effectLst/>
          </p:spPr>
          <p:txBody>
            <a:bodyPr wrap="none">
              <a:spAutoFit/>
            </a:bodyPr>
            <a:lstStyle/>
            <a:p>
              <a:r>
                <a:rPr lang="en-US" altLang="zh-CN" sz="2400">
                  <a:solidFill>
                    <a:srgbClr val="000066"/>
                  </a:solidFill>
                </a:rPr>
                <a:t>4</a:t>
              </a:r>
            </a:p>
          </p:txBody>
        </p:sp>
        <p:sp>
          <p:nvSpPr>
            <p:cNvPr id="211011" name="Text Box 67"/>
            <p:cNvSpPr txBox="1">
              <a:spLocks noChangeArrowheads="1"/>
            </p:cNvSpPr>
            <p:nvPr/>
          </p:nvSpPr>
          <p:spPr bwMode="auto">
            <a:xfrm>
              <a:off x="2789" y="2647"/>
              <a:ext cx="223" cy="191"/>
            </a:xfrm>
            <a:prstGeom prst="rect">
              <a:avLst/>
            </a:prstGeom>
            <a:noFill/>
            <a:ln w="25400" algn="ctr">
              <a:noFill/>
              <a:miter lim="800000"/>
              <a:headEnd/>
              <a:tailEnd/>
            </a:ln>
            <a:effectLst/>
          </p:spPr>
          <p:txBody>
            <a:bodyPr wrap="none">
              <a:spAutoFit/>
            </a:bodyPr>
            <a:lstStyle/>
            <a:p>
              <a:r>
                <a:rPr lang="en-US" altLang="zh-CN" sz="2400">
                  <a:solidFill>
                    <a:srgbClr val="000066"/>
                  </a:solidFill>
                </a:rPr>
                <a:t>5</a:t>
              </a:r>
            </a:p>
          </p:txBody>
        </p:sp>
      </p:grpSp>
      <p:grpSp>
        <p:nvGrpSpPr>
          <p:cNvPr id="211021" name="Group 77"/>
          <p:cNvGrpSpPr>
            <a:grpSpLocks/>
          </p:cNvGrpSpPr>
          <p:nvPr/>
        </p:nvGrpSpPr>
        <p:grpSpPr bwMode="auto">
          <a:xfrm>
            <a:off x="3635375" y="2889250"/>
            <a:ext cx="1512888" cy="457200"/>
            <a:chOff x="1927" y="1525"/>
            <a:chExt cx="953" cy="288"/>
          </a:xfrm>
        </p:grpSpPr>
        <p:sp>
          <p:nvSpPr>
            <p:cNvPr id="211014" name="Rectangle 70"/>
            <p:cNvSpPr>
              <a:spLocks noChangeArrowheads="1"/>
            </p:cNvSpPr>
            <p:nvPr/>
          </p:nvSpPr>
          <p:spPr bwMode="auto">
            <a:xfrm>
              <a:off x="1927" y="1525"/>
              <a:ext cx="953"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11015" name="Line 71"/>
            <p:cNvSpPr>
              <a:spLocks noChangeShapeType="1"/>
            </p:cNvSpPr>
            <p:nvPr/>
          </p:nvSpPr>
          <p:spPr bwMode="auto">
            <a:xfrm>
              <a:off x="2064"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16" name="Line 72"/>
            <p:cNvSpPr>
              <a:spLocks noChangeShapeType="1"/>
            </p:cNvSpPr>
            <p:nvPr/>
          </p:nvSpPr>
          <p:spPr bwMode="auto">
            <a:xfrm>
              <a:off x="229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17" name="Line 73"/>
            <p:cNvSpPr>
              <a:spLocks noChangeShapeType="1"/>
            </p:cNvSpPr>
            <p:nvPr/>
          </p:nvSpPr>
          <p:spPr bwMode="auto">
            <a:xfrm>
              <a:off x="247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18" name="Line 74"/>
            <p:cNvSpPr>
              <a:spLocks noChangeShapeType="1"/>
            </p:cNvSpPr>
            <p:nvPr/>
          </p:nvSpPr>
          <p:spPr bwMode="auto">
            <a:xfrm>
              <a:off x="2699"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19" name="Text Box 75"/>
            <p:cNvSpPr txBox="1">
              <a:spLocks noChangeArrowheads="1"/>
            </p:cNvSpPr>
            <p:nvPr/>
          </p:nvSpPr>
          <p:spPr bwMode="auto">
            <a:xfrm>
              <a:off x="2064" y="1525"/>
              <a:ext cx="223" cy="288"/>
            </a:xfrm>
            <a:prstGeom prst="rect">
              <a:avLst/>
            </a:prstGeom>
            <a:noFill/>
            <a:ln w="25400" algn="ctr">
              <a:noFill/>
              <a:miter lim="800000"/>
              <a:headEnd/>
              <a:tailEnd/>
            </a:ln>
            <a:effectLst/>
          </p:spPr>
          <p:txBody>
            <a:bodyPr wrap="none">
              <a:spAutoFit/>
            </a:bodyPr>
            <a:lstStyle/>
            <a:p>
              <a:r>
                <a:rPr lang="en-US" altLang="zh-CN" sz="2400"/>
                <a:t>1</a:t>
              </a:r>
            </a:p>
          </p:txBody>
        </p:sp>
        <p:sp>
          <p:nvSpPr>
            <p:cNvPr id="211020" name="Text Box 76"/>
            <p:cNvSpPr txBox="1">
              <a:spLocks noChangeArrowheads="1"/>
            </p:cNvSpPr>
            <p:nvPr/>
          </p:nvSpPr>
          <p:spPr bwMode="auto">
            <a:xfrm>
              <a:off x="2472" y="1525"/>
              <a:ext cx="223" cy="288"/>
            </a:xfrm>
            <a:prstGeom prst="rect">
              <a:avLst/>
            </a:prstGeom>
            <a:noFill/>
            <a:ln w="25400" algn="ctr">
              <a:noFill/>
              <a:miter lim="800000"/>
              <a:headEnd/>
              <a:tailEnd/>
            </a:ln>
            <a:effectLst/>
          </p:spPr>
          <p:txBody>
            <a:bodyPr wrap="none">
              <a:spAutoFit/>
            </a:bodyPr>
            <a:lstStyle/>
            <a:p>
              <a:r>
                <a:rPr lang="en-US" altLang="zh-CN" sz="2400"/>
                <a:t>2</a:t>
              </a:r>
            </a:p>
          </p:txBody>
        </p:sp>
      </p:grpSp>
      <p:sp>
        <p:nvSpPr>
          <p:cNvPr id="211022" name="Line 78"/>
          <p:cNvSpPr>
            <a:spLocks noChangeShapeType="1"/>
          </p:cNvSpPr>
          <p:nvPr/>
        </p:nvSpPr>
        <p:spPr bwMode="auto">
          <a:xfrm flipV="1">
            <a:off x="4356100" y="2601913"/>
            <a:ext cx="0" cy="503237"/>
          </a:xfrm>
          <a:prstGeom prst="line">
            <a:avLst/>
          </a:prstGeom>
          <a:noFill/>
          <a:ln w="25400">
            <a:solidFill>
              <a:srgbClr val="FF0000"/>
            </a:solidFill>
            <a:round/>
            <a:headEnd/>
            <a:tailEnd/>
          </a:ln>
          <a:effectLst/>
        </p:spPr>
        <p:txBody>
          <a:bodyPr>
            <a:spAutoFit/>
          </a:bodyPr>
          <a:lstStyle/>
          <a:p>
            <a:endParaRPr lang="zh-CN" altLang="en-US"/>
          </a:p>
        </p:txBody>
      </p:sp>
      <p:sp>
        <p:nvSpPr>
          <p:cNvPr id="211023" name="Line 79"/>
          <p:cNvSpPr>
            <a:spLocks noChangeShapeType="1"/>
          </p:cNvSpPr>
          <p:nvPr/>
        </p:nvSpPr>
        <p:spPr bwMode="auto">
          <a:xfrm>
            <a:off x="4356100" y="2601913"/>
            <a:ext cx="180022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1024" name="Line 80"/>
          <p:cNvSpPr>
            <a:spLocks noChangeShapeType="1"/>
          </p:cNvSpPr>
          <p:nvPr/>
        </p:nvSpPr>
        <p:spPr bwMode="auto">
          <a:xfrm>
            <a:off x="6156325" y="2601913"/>
            <a:ext cx="0" cy="250825"/>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11025" name="Group 81"/>
          <p:cNvGrpSpPr>
            <a:grpSpLocks/>
          </p:cNvGrpSpPr>
          <p:nvPr/>
        </p:nvGrpSpPr>
        <p:grpSpPr bwMode="auto">
          <a:xfrm>
            <a:off x="5435600" y="2889250"/>
            <a:ext cx="1512888" cy="457200"/>
            <a:chOff x="1927" y="1525"/>
            <a:chExt cx="953" cy="288"/>
          </a:xfrm>
        </p:grpSpPr>
        <p:sp>
          <p:nvSpPr>
            <p:cNvPr id="211026" name="Rectangle 82"/>
            <p:cNvSpPr>
              <a:spLocks noChangeArrowheads="1"/>
            </p:cNvSpPr>
            <p:nvPr/>
          </p:nvSpPr>
          <p:spPr bwMode="auto">
            <a:xfrm>
              <a:off x="1927" y="1525"/>
              <a:ext cx="953"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11027" name="Line 83"/>
            <p:cNvSpPr>
              <a:spLocks noChangeShapeType="1"/>
            </p:cNvSpPr>
            <p:nvPr/>
          </p:nvSpPr>
          <p:spPr bwMode="auto">
            <a:xfrm>
              <a:off x="2064"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28" name="Line 84"/>
            <p:cNvSpPr>
              <a:spLocks noChangeShapeType="1"/>
            </p:cNvSpPr>
            <p:nvPr/>
          </p:nvSpPr>
          <p:spPr bwMode="auto">
            <a:xfrm>
              <a:off x="229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29" name="Line 85"/>
            <p:cNvSpPr>
              <a:spLocks noChangeShapeType="1"/>
            </p:cNvSpPr>
            <p:nvPr/>
          </p:nvSpPr>
          <p:spPr bwMode="auto">
            <a:xfrm>
              <a:off x="247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30" name="Line 86"/>
            <p:cNvSpPr>
              <a:spLocks noChangeShapeType="1"/>
            </p:cNvSpPr>
            <p:nvPr/>
          </p:nvSpPr>
          <p:spPr bwMode="auto">
            <a:xfrm>
              <a:off x="2699"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31" name="Text Box 87"/>
            <p:cNvSpPr txBox="1">
              <a:spLocks noChangeArrowheads="1"/>
            </p:cNvSpPr>
            <p:nvPr/>
          </p:nvSpPr>
          <p:spPr bwMode="auto">
            <a:xfrm>
              <a:off x="2064" y="1525"/>
              <a:ext cx="223" cy="288"/>
            </a:xfrm>
            <a:prstGeom prst="rect">
              <a:avLst/>
            </a:prstGeom>
            <a:noFill/>
            <a:ln w="25400" algn="ctr">
              <a:noFill/>
              <a:miter lim="800000"/>
              <a:headEnd/>
              <a:tailEnd/>
            </a:ln>
            <a:effectLst/>
          </p:spPr>
          <p:txBody>
            <a:bodyPr wrap="none">
              <a:spAutoFit/>
            </a:bodyPr>
            <a:lstStyle/>
            <a:p>
              <a:r>
                <a:rPr lang="en-US" altLang="zh-CN" sz="2400"/>
                <a:t>1</a:t>
              </a:r>
            </a:p>
          </p:txBody>
        </p:sp>
        <p:sp>
          <p:nvSpPr>
            <p:cNvPr id="211032" name="Text Box 88"/>
            <p:cNvSpPr txBox="1">
              <a:spLocks noChangeArrowheads="1"/>
            </p:cNvSpPr>
            <p:nvPr/>
          </p:nvSpPr>
          <p:spPr bwMode="auto">
            <a:xfrm>
              <a:off x="2472" y="1525"/>
              <a:ext cx="223" cy="288"/>
            </a:xfrm>
            <a:prstGeom prst="rect">
              <a:avLst/>
            </a:prstGeom>
            <a:noFill/>
            <a:ln w="25400" algn="ctr">
              <a:noFill/>
              <a:miter lim="800000"/>
              <a:headEnd/>
              <a:tailEnd/>
            </a:ln>
            <a:effectLst/>
          </p:spPr>
          <p:txBody>
            <a:bodyPr wrap="none">
              <a:spAutoFit/>
            </a:bodyPr>
            <a:lstStyle/>
            <a:p>
              <a:r>
                <a:rPr lang="en-US" altLang="zh-CN" sz="2400"/>
                <a:t>4</a:t>
              </a:r>
            </a:p>
          </p:txBody>
        </p:sp>
      </p:grpSp>
      <p:sp>
        <p:nvSpPr>
          <p:cNvPr id="211033" name="Text Box 89"/>
          <p:cNvSpPr txBox="1">
            <a:spLocks noChangeArrowheads="1"/>
          </p:cNvSpPr>
          <p:nvPr/>
        </p:nvSpPr>
        <p:spPr bwMode="auto">
          <a:xfrm>
            <a:off x="6529388" y="2852738"/>
            <a:ext cx="490537" cy="457200"/>
          </a:xfrm>
          <a:prstGeom prst="rect">
            <a:avLst/>
          </a:prstGeom>
          <a:noFill/>
          <a:ln w="25400" algn="ctr">
            <a:noFill/>
            <a:miter lim="800000"/>
            <a:headEnd/>
            <a:tailEnd/>
          </a:ln>
          <a:effectLst/>
        </p:spPr>
        <p:txBody>
          <a:bodyPr wrap="none">
            <a:spAutoFit/>
          </a:bodyPr>
          <a:lstStyle/>
          <a:p>
            <a:r>
              <a:rPr lang="en-US" altLang="zh-CN" sz="2400"/>
              <a:t>∧</a:t>
            </a:r>
          </a:p>
        </p:txBody>
      </p:sp>
      <p:sp>
        <p:nvSpPr>
          <p:cNvPr id="211034" name="Line 90"/>
          <p:cNvSpPr>
            <a:spLocks noChangeShapeType="1"/>
          </p:cNvSpPr>
          <p:nvPr/>
        </p:nvSpPr>
        <p:spPr bwMode="auto">
          <a:xfrm>
            <a:off x="2555875" y="3789363"/>
            <a:ext cx="431800"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1035" name="Line 91"/>
          <p:cNvSpPr>
            <a:spLocks noChangeShapeType="1"/>
          </p:cNvSpPr>
          <p:nvPr/>
        </p:nvSpPr>
        <p:spPr bwMode="auto">
          <a:xfrm>
            <a:off x="2555875" y="3141663"/>
            <a:ext cx="10795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
        <p:nvSpPr>
          <p:cNvPr id="211036" name="Line 92"/>
          <p:cNvSpPr>
            <a:spLocks noChangeShapeType="1"/>
          </p:cNvSpPr>
          <p:nvPr/>
        </p:nvSpPr>
        <p:spPr bwMode="auto">
          <a:xfrm flipV="1">
            <a:off x="2987675" y="2276475"/>
            <a:ext cx="0" cy="1512888"/>
          </a:xfrm>
          <a:prstGeom prst="line">
            <a:avLst/>
          </a:prstGeom>
          <a:noFill/>
          <a:ln w="25400">
            <a:solidFill>
              <a:srgbClr val="FF0000"/>
            </a:solidFill>
            <a:round/>
            <a:headEnd/>
            <a:tailEnd/>
          </a:ln>
          <a:effectLst/>
        </p:spPr>
        <p:txBody>
          <a:bodyPr wrap="none">
            <a:spAutoFit/>
          </a:bodyPr>
          <a:lstStyle/>
          <a:p>
            <a:endParaRPr lang="zh-CN" altLang="en-US"/>
          </a:p>
        </p:txBody>
      </p:sp>
      <p:sp>
        <p:nvSpPr>
          <p:cNvPr id="211037" name="Line 93"/>
          <p:cNvSpPr>
            <a:spLocks noChangeShapeType="1"/>
          </p:cNvSpPr>
          <p:nvPr/>
        </p:nvSpPr>
        <p:spPr bwMode="auto">
          <a:xfrm>
            <a:off x="2987675" y="2276475"/>
            <a:ext cx="201612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1038" name="Line 94"/>
          <p:cNvSpPr>
            <a:spLocks noChangeShapeType="1"/>
          </p:cNvSpPr>
          <p:nvPr/>
        </p:nvSpPr>
        <p:spPr bwMode="auto">
          <a:xfrm>
            <a:off x="5003800" y="2276475"/>
            <a:ext cx="0" cy="576263"/>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
        <p:nvSpPr>
          <p:cNvPr id="211039" name="Line 95"/>
          <p:cNvSpPr>
            <a:spLocks noChangeShapeType="1"/>
          </p:cNvSpPr>
          <p:nvPr/>
        </p:nvSpPr>
        <p:spPr bwMode="auto">
          <a:xfrm>
            <a:off x="2555875" y="4365625"/>
            <a:ext cx="1079500"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11040" name="Group 96"/>
          <p:cNvGrpSpPr>
            <a:grpSpLocks/>
          </p:cNvGrpSpPr>
          <p:nvPr/>
        </p:nvGrpSpPr>
        <p:grpSpPr bwMode="auto">
          <a:xfrm>
            <a:off x="3635375" y="4149725"/>
            <a:ext cx="1512888" cy="457200"/>
            <a:chOff x="1927" y="1525"/>
            <a:chExt cx="953" cy="288"/>
          </a:xfrm>
        </p:grpSpPr>
        <p:sp>
          <p:nvSpPr>
            <p:cNvPr id="211041" name="Rectangle 97"/>
            <p:cNvSpPr>
              <a:spLocks noChangeArrowheads="1"/>
            </p:cNvSpPr>
            <p:nvPr/>
          </p:nvSpPr>
          <p:spPr bwMode="auto">
            <a:xfrm>
              <a:off x="1927" y="1525"/>
              <a:ext cx="953"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11042" name="Line 98"/>
            <p:cNvSpPr>
              <a:spLocks noChangeShapeType="1"/>
            </p:cNvSpPr>
            <p:nvPr/>
          </p:nvSpPr>
          <p:spPr bwMode="auto">
            <a:xfrm>
              <a:off x="2064"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43" name="Line 99"/>
            <p:cNvSpPr>
              <a:spLocks noChangeShapeType="1"/>
            </p:cNvSpPr>
            <p:nvPr/>
          </p:nvSpPr>
          <p:spPr bwMode="auto">
            <a:xfrm>
              <a:off x="229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44" name="Line 100"/>
            <p:cNvSpPr>
              <a:spLocks noChangeShapeType="1"/>
            </p:cNvSpPr>
            <p:nvPr/>
          </p:nvSpPr>
          <p:spPr bwMode="auto">
            <a:xfrm>
              <a:off x="247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45" name="Line 101"/>
            <p:cNvSpPr>
              <a:spLocks noChangeShapeType="1"/>
            </p:cNvSpPr>
            <p:nvPr/>
          </p:nvSpPr>
          <p:spPr bwMode="auto">
            <a:xfrm>
              <a:off x="2699"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46" name="Text Box 102"/>
            <p:cNvSpPr txBox="1">
              <a:spLocks noChangeArrowheads="1"/>
            </p:cNvSpPr>
            <p:nvPr/>
          </p:nvSpPr>
          <p:spPr bwMode="auto">
            <a:xfrm>
              <a:off x="2064" y="1525"/>
              <a:ext cx="223" cy="288"/>
            </a:xfrm>
            <a:prstGeom prst="rect">
              <a:avLst/>
            </a:prstGeom>
            <a:noFill/>
            <a:ln w="25400" algn="ctr">
              <a:noFill/>
              <a:miter lim="800000"/>
              <a:headEnd/>
              <a:tailEnd/>
            </a:ln>
            <a:effectLst/>
          </p:spPr>
          <p:txBody>
            <a:bodyPr wrap="none">
              <a:spAutoFit/>
            </a:bodyPr>
            <a:lstStyle/>
            <a:p>
              <a:r>
                <a:rPr lang="en-US" altLang="zh-CN" sz="2400"/>
                <a:t>3</a:t>
              </a:r>
            </a:p>
          </p:txBody>
        </p:sp>
        <p:sp>
          <p:nvSpPr>
            <p:cNvPr id="211047" name="Text Box 103"/>
            <p:cNvSpPr txBox="1">
              <a:spLocks noChangeArrowheads="1"/>
            </p:cNvSpPr>
            <p:nvPr/>
          </p:nvSpPr>
          <p:spPr bwMode="auto">
            <a:xfrm>
              <a:off x="2472" y="1525"/>
              <a:ext cx="223" cy="288"/>
            </a:xfrm>
            <a:prstGeom prst="rect">
              <a:avLst/>
            </a:prstGeom>
            <a:noFill/>
            <a:ln w="25400" algn="ctr">
              <a:noFill/>
              <a:miter lim="800000"/>
              <a:headEnd/>
              <a:tailEnd/>
            </a:ln>
            <a:effectLst/>
          </p:spPr>
          <p:txBody>
            <a:bodyPr wrap="none">
              <a:spAutoFit/>
            </a:bodyPr>
            <a:lstStyle/>
            <a:p>
              <a:r>
                <a:rPr lang="en-US" altLang="zh-CN" sz="2400"/>
                <a:t>2</a:t>
              </a:r>
            </a:p>
          </p:txBody>
        </p:sp>
      </p:grpSp>
      <p:sp>
        <p:nvSpPr>
          <p:cNvPr id="211049" name="Line 105"/>
          <p:cNvSpPr>
            <a:spLocks noChangeShapeType="1"/>
          </p:cNvSpPr>
          <p:nvPr/>
        </p:nvSpPr>
        <p:spPr bwMode="auto">
          <a:xfrm flipV="1">
            <a:off x="4356100" y="3860800"/>
            <a:ext cx="0" cy="504825"/>
          </a:xfrm>
          <a:prstGeom prst="line">
            <a:avLst/>
          </a:prstGeom>
          <a:noFill/>
          <a:ln w="25400">
            <a:solidFill>
              <a:srgbClr val="FF0000"/>
            </a:solidFill>
            <a:round/>
            <a:headEnd/>
            <a:tailEnd/>
          </a:ln>
          <a:effectLst/>
        </p:spPr>
        <p:txBody>
          <a:bodyPr wrap="none">
            <a:spAutoFit/>
          </a:bodyPr>
          <a:lstStyle/>
          <a:p>
            <a:endParaRPr lang="zh-CN" altLang="en-US"/>
          </a:p>
        </p:txBody>
      </p:sp>
      <p:sp>
        <p:nvSpPr>
          <p:cNvPr id="211050" name="Line 106"/>
          <p:cNvSpPr>
            <a:spLocks noChangeShapeType="1"/>
          </p:cNvSpPr>
          <p:nvPr/>
        </p:nvSpPr>
        <p:spPr bwMode="auto">
          <a:xfrm>
            <a:off x="4356100" y="3860800"/>
            <a:ext cx="180022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1051" name="Line 107"/>
          <p:cNvSpPr>
            <a:spLocks noChangeShapeType="1"/>
          </p:cNvSpPr>
          <p:nvPr/>
        </p:nvSpPr>
        <p:spPr bwMode="auto">
          <a:xfrm>
            <a:off x="6156325" y="3860800"/>
            <a:ext cx="0" cy="288925"/>
          </a:xfrm>
          <a:prstGeom prst="line">
            <a:avLst/>
          </a:prstGeom>
          <a:noFill/>
          <a:ln w="25400">
            <a:solidFill>
              <a:srgbClr val="FF0000"/>
            </a:solidFill>
            <a:round/>
            <a:headEnd/>
            <a:tailEnd type="triangle" w="med" len="med"/>
          </a:ln>
          <a:effectLst/>
        </p:spPr>
        <p:txBody>
          <a:bodyPr>
            <a:spAutoFit/>
          </a:bodyPr>
          <a:lstStyle/>
          <a:p>
            <a:endParaRPr lang="zh-CN" altLang="en-US"/>
          </a:p>
        </p:txBody>
      </p:sp>
      <p:grpSp>
        <p:nvGrpSpPr>
          <p:cNvPr id="211052" name="Group 108"/>
          <p:cNvGrpSpPr>
            <a:grpSpLocks/>
          </p:cNvGrpSpPr>
          <p:nvPr/>
        </p:nvGrpSpPr>
        <p:grpSpPr bwMode="auto">
          <a:xfrm>
            <a:off x="5508625" y="4149725"/>
            <a:ext cx="1512888" cy="457200"/>
            <a:chOff x="1927" y="1525"/>
            <a:chExt cx="953" cy="288"/>
          </a:xfrm>
        </p:grpSpPr>
        <p:sp>
          <p:nvSpPr>
            <p:cNvPr id="211053" name="Rectangle 109"/>
            <p:cNvSpPr>
              <a:spLocks noChangeArrowheads="1"/>
            </p:cNvSpPr>
            <p:nvPr/>
          </p:nvSpPr>
          <p:spPr bwMode="auto">
            <a:xfrm>
              <a:off x="1927" y="1525"/>
              <a:ext cx="953"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11054" name="Line 110"/>
            <p:cNvSpPr>
              <a:spLocks noChangeShapeType="1"/>
            </p:cNvSpPr>
            <p:nvPr/>
          </p:nvSpPr>
          <p:spPr bwMode="auto">
            <a:xfrm>
              <a:off x="2064"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55" name="Line 111"/>
            <p:cNvSpPr>
              <a:spLocks noChangeShapeType="1"/>
            </p:cNvSpPr>
            <p:nvPr/>
          </p:nvSpPr>
          <p:spPr bwMode="auto">
            <a:xfrm>
              <a:off x="229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56" name="Line 112"/>
            <p:cNvSpPr>
              <a:spLocks noChangeShapeType="1"/>
            </p:cNvSpPr>
            <p:nvPr/>
          </p:nvSpPr>
          <p:spPr bwMode="auto">
            <a:xfrm>
              <a:off x="247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57" name="Line 113"/>
            <p:cNvSpPr>
              <a:spLocks noChangeShapeType="1"/>
            </p:cNvSpPr>
            <p:nvPr/>
          </p:nvSpPr>
          <p:spPr bwMode="auto">
            <a:xfrm>
              <a:off x="2699"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58" name="Text Box 114"/>
            <p:cNvSpPr txBox="1">
              <a:spLocks noChangeArrowheads="1"/>
            </p:cNvSpPr>
            <p:nvPr/>
          </p:nvSpPr>
          <p:spPr bwMode="auto">
            <a:xfrm>
              <a:off x="2064" y="1525"/>
              <a:ext cx="223" cy="288"/>
            </a:xfrm>
            <a:prstGeom prst="rect">
              <a:avLst/>
            </a:prstGeom>
            <a:noFill/>
            <a:ln w="25400" algn="ctr">
              <a:noFill/>
              <a:miter lim="800000"/>
              <a:headEnd/>
              <a:tailEnd/>
            </a:ln>
            <a:effectLst/>
          </p:spPr>
          <p:txBody>
            <a:bodyPr wrap="none">
              <a:spAutoFit/>
            </a:bodyPr>
            <a:lstStyle/>
            <a:p>
              <a:r>
                <a:rPr lang="en-US" altLang="zh-CN" sz="2400"/>
                <a:t>3</a:t>
              </a:r>
            </a:p>
          </p:txBody>
        </p:sp>
        <p:sp>
          <p:nvSpPr>
            <p:cNvPr id="211059" name="Text Box 115"/>
            <p:cNvSpPr txBox="1">
              <a:spLocks noChangeArrowheads="1"/>
            </p:cNvSpPr>
            <p:nvPr/>
          </p:nvSpPr>
          <p:spPr bwMode="auto">
            <a:xfrm>
              <a:off x="2472" y="1525"/>
              <a:ext cx="223" cy="288"/>
            </a:xfrm>
            <a:prstGeom prst="rect">
              <a:avLst/>
            </a:prstGeom>
            <a:noFill/>
            <a:ln w="25400" algn="ctr">
              <a:noFill/>
              <a:miter lim="800000"/>
              <a:headEnd/>
              <a:tailEnd/>
            </a:ln>
            <a:effectLst/>
          </p:spPr>
          <p:txBody>
            <a:bodyPr wrap="none">
              <a:spAutoFit/>
            </a:bodyPr>
            <a:lstStyle/>
            <a:p>
              <a:r>
                <a:rPr lang="en-US" altLang="zh-CN" sz="2400"/>
                <a:t>4</a:t>
              </a:r>
            </a:p>
          </p:txBody>
        </p:sp>
      </p:grpSp>
      <p:sp>
        <p:nvSpPr>
          <p:cNvPr id="211060" name="Line 116"/>
          <p:cNvSpPr>
            <a:spLocks noChangeShapeType="1"/>
          </p:cNvSpPr>
          <p:nvPr/>
        </p:nvSpPr>
        <p:spPr bwMode="auto">
          <a:xfrm>
            <a:off x="5003800" y="3141663"/>
            <a:ext cx="0" cy="1008062"/>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
        <p:nvSpPr>
          <p:cNvPr id="211061" name="Line 117"/>
          <p:cNvSpPr>
            <a:spLocks noChangeShapeType="1"/>
          </p:cNvSpPr>
          <p:nvPr/>
        </p:nvSpPr>
        <p:spPr bwMode="auto">
          <a:xfrm flipV="1">
            <a:off x="6877050" y="3357563"/>
            <a:ext cx="0" cy="1008062"/>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
        <p:nvSpPr>
          <p:cNvPr id="211071" name="Line 127"/>
          <p:cNvSpPr>
            <a:spLocks noChangeShapeType="1"/>
          </p:cNvSpPr>
          <p:nvPr/>
        </p:nvSpPr>
        <p:spPr bwMode="auto">
          <a:xfrm>
            <a:off x="2555875" y="5013325"/>
            <a:ext cx="4321175"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1072" name="Line 128"/>
          <p:cNvSpPr>
            <a:spLocks noChangeShapeType="1"/>
          </p:cNvSpPr>
          <p:nvPr/>
        </p:nvSpPr>
        <p:spPr bwMode="auto">
          <a:xfrm flipV="1">
            <a:off x="6877050" y="4581525"/>
            <a:ext cx="0" cy="43180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
        <p:nvSpPr>
          <p:cNvPr id="211073" name="Line 129"/>
          <p:cNvSpPr>
            <a:spLocks noChangeShapeType="1"/>
          </p:cNvSpPr>
          <p:nvPr/>
        </p:nvSpPr>
        <p:spPr bwMode="auto">
          <a:xfrm>
            <a:off x="2555875" y="5589588"/>
            <a:ext cx="1152525" cy="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11074" name="Group 130"/>
          <p:cNvGrpSpPr>
            <a:grpSpLocks/>
          </p:cNvGrpSpPr>
          <p:nvPr/>
        </p:nvGrpSpPr>
        <p:grpSpPr bwMode="auto">
          <a:xfrm>
            <a:off x="3708400" y="5373688"/>
            <a:ext cx="1512888" cy="457200"/>
            <a:chOff x="1927" y="1525"/>
            <a:chExt cx="953" cy="288"/>
          </a:xfrm>
        </p:grpSpPr>
        <p:sp>
          <p:nvSpPr>
            <p:cNvPr id="211075" name="Rectangle 131"/>
            <p:cNvSpPr>
              <a:spLocks noChangeArrowheads="1"/>
            </p:cNvSpPr>
            <p:nvPr/>
          </p:nvSpPr>
          <p:spPr bwMode="auto">
            <a:xfrm>
              <a:off x="1927" y="1525"/>
              <a:ext cx="953"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11076" name="Line 132"/>
            <p:cNvSpPr>
              <a:spLocks noChangeShapeType="1"/>
            </p:cNvSpPr>
            <p:nvPr/>
          </p:nvSpPr>
          <p:spPr bwMode="auto">
            <a:xfrm>
              <a:off x="2064"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77" name="Line 133"/>
            <p:cNvSpPr>
              <a:spLocks noChangeShapeType="1"/>
            </p:cNvSpPr>
            <p:nvPr/>
          </p:nvSpPr>
          <p:spPr bwMode="auto">
            <a:xfrm>
              <a:off x="229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78" name="Line 134"/>
            <p:cNvSpPr>
              <a:spLocks noChangeShapeType="1"/>
            </p:cNvSpPr>
            <p:nvPr/>
          </p:nvSpPr>
          <p:spPr bwMode="auto">
            <a:xfrm>
              <a:off x="247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79" name="Line 135"/>
            <p:cNvSpPr>
              <a:spLocks noChangeShapeType="1"/>
            </p:cNvSpPr>
            <p:nvPr/>
          </p:nvSpPr>
          <p:spPr bwMode="auto">
            <a:xfrm>
              <a:off x="2699"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80" name="Text Box 136"/>
            <p:cNvSpPr txBox="1">
              <a:spLocks noChangeArrowheads="1"/>
            </p:cNvSpPr>
            <p:nvPr/>
          </p:nvSpPr>
          <p:spPr bwMode="auto">
            <a:xfrm>
              <a:off x="2064" y="1525"/>
              <a:ext cx="223" cy="288"/>
            </a:xfrm>
            <a:prstGeom prst="rect">
              <a:avLst/>
            </a:prstGeom>
            <a:noFill/>
            <a:ln w="25400" algn="ctr">
              <a:noFill/>
              <a:miter lim="800000"/>
              <a:headEnd/>
              <a:tailEnd/>
            </a:ln>
            <a:effectLst/>
          </p:spPr>
          <p:txBody>
            <a:bodyPr wrap="none">
              <a:spAutoFit/>
            </a:bodyPr>
            <a:lstStyle/>
            <a:p>
              <a:r>
                <a:rPr lang="en-US" altLang="zh-CN" sz="2400"/>
                <a:t>5</a:t>
              </a:r>
            </a:p>
          </p:txBody>
        </p:sp>
        <p:sp>
          <p:nvSpPr>
            <p:cNvPr id="211081" name="Text Box 137"/>
            <p:cNvSpPr txBox="1">
              <a:spLocks noChangeArrowheads="1"/>
            </p:cNvSpPr>
            <p:nvPr/>
          </p:nvSpPr>
          <p:spPr bwMode="auto">
            <a:xfrm>
              <a:off x="2472" y="1525"/>
              <a:ext cx="223" cy="288"/>
            </a:xfrm>
            <a:prstGeom prst="rect">
              <a:avLst/>
            </a:prstGeom>
            <a:noFill/>
            <a:ln w="25400" algn="ctr">
              <a:noFill/>
              <a:miter lim="800000"/>
              <a:headEnd/>
              <a:tailEnd/>
            </a:ln>
            <a:effectLst/>
          </p:spPr>
          <p:txBody>
            <a:bodyPr wrap="none">
              <a:spAutoFit/>
            </a:bodyPr>
            <a:lstStyle/>
            <a:p>
              <a:r>
                <a:rPr lang="en-US" altLang="zh-CN" sz="2400"/>
                <a:t>2</a:t>
              </a:r>
            </a:p>
          </p:txBody>
        </p:sp>
      </p:grpSp>
      <p:sp>
        <p:nvSpPr>
          <p:cNvPr id="211082" name="Line 138"/>
          <p:cNvSpPr>
            <a:spLocks noChangeShapeType="1"/>
          </p:cNvSpPr>
          <p:nvPr/>
        </p:nvSpPr>
        <p:spPr bwMode="auto">
          <a:xfrm>
            <a:off x="4427538" y="5589588"/>
            <a:ext cx="0" cy="431800"/>
          </a:xfrm>
          <a:prstGeom prst="line">
            <a:avLst/>
          </a:prstGeom>
          <a:noFill/>
          <a:ln w="25400">
            <a:solidFill>
              <a:srgbClr val="FF0000"/>
            </a:solidFill>
            <a:round/>
            <a:headEnd/>
            <a:tailEnd/>
          </a:ln>
          <a:effectLst/>
        </p:spPr>
        <p:txBody>
          <a:bodyPr wrap="none">
            <a:spAutoFit/>
          </a:bodyPr>
          <a:lstStyle/>
          <a:p>
            <a:endParaRPr lang="zh-CN" altLang="en-US"/>
          </a:p>
        </p:txBody>
      </p:sp>
      <p:sp>
        <p:nvSpPr>
          <p:cNvPr id="211083" name="Line 139"/>
          <p:cNvSpPr>
            <a:spLocks noChangeShapeType="1"/>
          </p:cNvSpPr>
          <p:nvPr/>
        </p:nvSpPr>
        <p:spPr bwMode="auto">
          <a:xfrm>
            <a:off x="4427538" y="6021388"/>
            <a:ext cx="2305050" cy="0"/>
          </a:xfrm>
          <a:prstGeom prst="line">
            <a:avLst/>
          </a:prstGeom>
          <a:noFill/>
          <a:ln w="25400">
            <a:solidFill>
              <a:srgbClr val="FF0000"/>
            </a:solidFill>
            <a:round/>
            <a:headEnd/>
            <a:tailEnd/>
          </a:ln>
          <a:effectLst/>
        </p:spPr>
        <p:txBody>
          <a:bodyPr wrap="none">
            <a:spAutoFit/>
          </a:bodyPr>
          <a:lstStyle/>
          <a:p>
            <a:endParaRPr lang="zh-CN" altLang="en-US"/>
          </a:p>
        </p:txBody>
      </p:sp>
      <p:sp>
        <p:nvSpPr>
          <p:cNvPr id="211084" name="Line 140"/>
          <p:cNvSpPr>
            <a:spLocks noChangeShapeType="1"/>
          </p:cNvSpPr>
          <p:nvPr/>
        </p:nvSpPr>
        <p:spPr bwMode="auto">
          <a:xfrm flipV="1">
            <a:off x="6732588" y="5805488"/>
            <a:ext cx="0" cy="215900"/>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grpSp>
        <p:nvGrpSpPr>
          <p:cNvPr id="211085" name="Group 141"/>
          <p:cNvGrpSpPr>
            <a:grpSpLocks/>
          </p:cNvGrpSpPr>
          <p:nvPr/>
        </p:nvGrpSpPr>
        <p:grpSpPr bwMode="auto">
          <a:xfrm>
            <a:off x="5580063" y="5373688"/>
            <a:ext cx="1512887" cy="457200"/>
            <a:chOff x="1927" y="1525"/>
            <a:chExt cx="953" cy="288"/>
          </a:xfrm>
        </p:grpSpPr>
        <p:sp>
          <p:nvSpPr>
            <p:cNvPr id="211086" name="Rectangle 142"/>
            <p:cNvSpPr>
              <a:spLocks noChangeArrowheads="1"/>
            </p:cNvSpPr>
            <p:nvPr/>
          </p:nvSpPr>
          <p:spPr bwMode="auto">
            <a:xfrm>
              <a:off x="1927" y="1525"/>
              <a:ext cx="953" cy="272"/>
            </a:xfrm>
            <a:prstGeom prst="rect">
              <a:avLst/>
            </a:prstGeom>
            <a:noFill/>
            <a:ln w="25400" algn="ctr">
              <a:solidFill>
                <a:srgbClr val="FF0000"/>
              </a:solidFill>
              <a:miter lim="800000"/>
              <a:headEnd/>
              <a:tailEnd/>
            </a:ln>
            <a:effectLst/>
          </p:spPr>
          <p:txBody>
            <a:bodyPr anchor="ctr">
              <a:spAutoFit/>
            </a:bodyPr>
            <a:lstStyle/>
            <a:p>
              <a:endParaRPr lang="zh-CN" altLang="en-US"/>
            </a:p>
          </p:txBody>
        </p:sp>
        <p:sp>
          <p:nvSpPr>
            <p:cNvPr id="211087" name="Line 143"/>
            <p:cNvSpPr>
              <a:spLocks noChangeShapeType="1"/>
            </p:cNvSpPr>
            <p:nvPr/>
          </p:nvSpPr>
          <p:spPr bwMode="auto">
            <a:xfrm>
              <a:off x="2064"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88" name="Line 144"/>
            <p:cNvSpPr>
              <a:spLocks noChangeShapeType="1"/>
            </p:cNvSpPr>
            <p:nvPr/>
          </p:nvSpPr>
          <p:spPr bwMode="auto">
            <a:xfrm>
              <a:off x="2290"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89" name="Line 145"/>
            <p:cNvSpPr>
              <a:spLocks noChangeShapeType="1"/>
            </p:cNvSpPr>
            <p:nvPr/>
          </p:nvSpPr>
          <p:spPr bwMode="auto">
            <a:xfrm>
              <a:off x="2472"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90" name="Line 146"/>
            <p:cNvSpPr>
              <a:spLocks noChangeShapeType="1"/>
            </p:cNvSpPr>
            <p:nvPr/>
          </p:nvSpPr>
          <p:spPr bwMode="auto">
            <a:xfrm>
              <a:off x="2699" y="1525"/>
              <a:ext cx="0" cy="272"/>
            </a:xfrm>
            <a:prstGeom prst="line">
              <a:avLst/>
            </a:prstGeom>
            <a:noFill/>
            <a:ln w="25400">
              <a:solidFill>
                <a:srgbClr val="FF0000"/>
              </a:solidFill>
              <a:round/>
              <a:headEnd/>
              <a:tailEnd/>
            </a:ln>
            <a:effectLst/>
          </p:spPr>
          <p:txBody>
            <a:bodyPr wrap="none">
              <a:spAutoFit/>
            </a:bodyPr>
            <a:lstStyle/>
            <a:p>
              <a:endParaRPr lang="zh-CN" altLang="en-US"/>
            </a:p>
          </p:txBody>
        </p:sp>
        <p:sp>
          <p:nvSpPr>
            <p:cNvPr id="211091" name="Text Box 147"/>
            <p:cNvSpPr txBox="1">
              <a:spLocks noChangeArrowheads="1"/>
            </p:cNvSpPr>
            <p:nvPr/>
          </p:nvSpPr>
          <p:spPr bwMode="auto">
            <a:xfrm>
              <a:off x="2064" y="1525"/>
              <a:ext cx="223" cy="288"/>
            </a:xfrm>
            <a:prstGeom prst="rect">
              <a:avLst/>
            </a:prstGeom>
            <a:noFill/>
            <a:ln w="25400" algn="ctr">
              <a:noFill/>
              <a:miter lim="800000"/>
              <a:headEnd/>
              <a:tailEnd/>
            </a:ln>
            <a:effectLst/>
          </p:spPr>
          <p:txBody>
            <a:bodyPr wrap="none">
              <a:spAutoFit/>
            </a:bodyPr>
            <a:lstStyle/>
            <a:p>
              <a:r>
                <a:rPr lang="en-US" altLang="zh-CN" sz="2400"/>
                <a:t>3</a:t>
              </a:r>
            </a:p>
          </p:txBody>
        </p:sp>
        <p:sp>
          <p:nvSpPr>
            <p:cNvPr id="211092" name="Text Box 148"/>
            <p:cNvSpPr txBox="1">
              <a:spLocks noChangeArrowheads="1"/>
            </p:cNvSpPr>
            <p:nvPr/>
          </p:nvSpPr>
          <p:spPr bwMode="auto">
            <a:xfrm>
              <a:off x="2472" y="1525"/>
              <a:ext cx="223" cy="288"/>
            </a:xfrm>
            <a:prstGeom prst="rect">
              <a:avLst/>
            </a:prstGeom>
            <a:noFill/>
            <a:ln w="25400" algn="ctr">
              <a:noFill/>
              <a:miter lim="800000"/>
              <a:headEnd/>
              <a:tailEnd/>
            </a:ln>
            <a:effectLst/>
          </p:spPr>
          <p:txBody>
            <a:bodyPr wrap="none">
              <a:spAutoFit/>
            </a:bodyPr>
            <a:lstStyle/>
            <a:p>
              <a:r>
                <a:rPr lang="en-US" altLang="zh-CN" sz="2400"/>
                <a:t>5</a:t>
              </a:r>
            </a:p>
          </p:txBody>
        </p:sp>
      </p:grpSp>
      <p:sp>
        <p:nvSpPr>
          <p:cNvPr id="211093" name="Line 149"/>
          <p:cNvSpPr>
            <a:spLocks noChangeShapeType="1"/>
          </p:cNvSpPr>
          <p:nvPr/>
        </p:nvSpPr>
        <p:spPr bwMode="auto">
          <a:xfrm>
            <a:off x="5003800" y="4365625"/>
            <a:ext cx="0" cy="1008063"/>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
        <p:nvSpPr>
          <p:cNvPr id="211094" name="Line 150"/>
          <p:cNvSpPr>
            <a:spLocks noChangeShapeType="1"/>
          </p:cNvSpPr>
          <p:nvPr/>
        </p:nvSpPr>
        <p:spPr bwMode="auto">
          <a:xfrm>
            <a:off x="6227763" y="4437063"/>
            <a:ext cx="0" cy="936625"/>
          </a:xfrm>
          <a:prstGeom prst="line">
            <a:avLst/>
          </a:prstGeom>
          <a:noFill/>
          <a:ln w="25400">
            <a:solidFill>
              <a:srgbClr val="FF0000"/>
            </a:solidFill>
            <a:round/>
            <a:headEnd/>
            <a:tailEnd type="triangle" w="med" len="med"/>
          </a:ln>
          <a:effectLst/>
        </p:spPr>
        <p:txBody>
          <a:bodyPr wrap="none">
            <a:spAutoFit/>
          </a:bodyPr>
          <a:lstStyle/>
          <a:p>
            <a:endParaRPr lang="zh-CN" altLang="en-US"/>
          </a:p>
        </p:txBody>
      </p:sp>
      <p:sp>
        <p:nvSpPr>
          <p:cNvPr id="211095" name="Text Box 151"/>
          <p:cNvSpPr txBox="1">
            <a:spLocks noChangeArrowheads="1"/>
          </p:cNvSpPr>
          <p:nvPr/>
        </p:nvSpPr>
        <p:spPr bwMode="auto">
          <a:xfrm>
            <a:off x="4859338" y="5348288"/>
            <a:ext cx="490537" cy="457200"/>
          </a:xfrm>
          <a:prstGeom prst="rect">
            <a:avLst/>
          </a:prstGeom>
          <a:noFill/>
          <a:ln w="25400" algn="ctr">
            <a:noFill/>
            <a:miter lim="800000"/>
            <a:headEnd/>
            <a:tailEnd/>
          </a:ln>
          <a:effectLst/>
        </p:spPr>
        <p:txBody>
          <a:bodyPr wrap="none">
            <a:spAutoFit/>
          </a:bodyPr>
          <a:lstStyle/>
          <a:p>
            <a:r>
              <a:rPr lang="en-US" altLang="zh-CN" sz="2400"/>
              <a:t>∧</a:t>
            </a:r>
          </a:p>
        </p:txBody>
      </p:sp>
      <p:sp>
        <p:nvSpPr>
          <p:cNvPr id="211096" name="Text Box 152"/>
          <p:cNvSpPr txBox="1">
            <a:spLocks noChangeArrowheads="1"/>
          </p:cNvSpPr>
          <p:nvPr/>
        </p:nvSpPr>
        <p:spPr bwMode="auto">
          <a:xfrm>
            <a:off x="6011863" y="5373688"/>
            <a:ext cx="490537" cy="457200"/>
          </a:xfrm>
          <a:prstGeom prst="rect">
            <a:avLst/>
          </a:prstGeom>
          <a:noFill/>
          <a:ln w="25400" algn="ctr">
            <a:noFill/>
            <a:miter lim="800000"/>
            <a:headEnd/>
            <a:tailEnd/>
          </a:ln>
          <a:effectLst/>
        </p:spPr>
        <p:txBody>
          <a:bodyPr wrap="none">
            <a:spAutoFit/>
          </a:bodyPr>
          <a:lstStyle/>
          <a:p>
            <a:r>
              <a:rPr lang="en-US" altLang="zh-CN" sz="2400"/>
              <a:t>∧</a:t>
            </a:r>
          </a:p>
        </p:txBody>
      </p:sp>
      <p:sp>
        <p:nvSpPr>
          <p:cNvPr id="211097" name="Text Box 153"/>
          <p:cNvSpPr txBox="1">
            <a:spLocks noChangeArrowheads="1"/>
          </p:cNvSpPr>
          <p:nvPr/>
        </p:nvSpPr>
        <p:spPr bwMode="auto">
          <a:xfrm>
            <a:off x="6732588" y="5348288"/>
            <a:ext cx="490537" cy="457200"/>
          </a:xfrm>
          <a:prstGeom prst="rect">
            <a:avLst/>
          </a:prstGeom>
          <a:noFill/>
          <a:ln w="25400" algn="ctr">
            <a:noFill/>
            <a:miter lim="800000"/>
            <a:headEnd/>
            <a:tailEnd/>
          </a:ln>
          <a:effectLst/>
        </p:spPr>
        <p:txBody>
          <a:bodyPr wrap="none">
            <a:spAutoFit/>
          </a:bodyPr>
          <a:lstStyle/>
          <a:p>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1012"/>
                                        </p:tgtEl>
                                        <p:attrNameLst>
                                          <p:attrName>style.visibility</p:attrName>
                                        </p:attrNameLst>
                                      </p:cBhvr>
                                      <p:to>
                                        <p:strVal val="visible"/>
                                      </p:to>
                                    </p:set>
                                    <p:animEffect transition="in" filter="wipe(up)">
                                      <p:cBhvr>
                                        <p:cTn id="7" dur="500"/>
                                        <p:tgtEl>
                                          <p:spTgt spid="2110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1006"/>
                                        </p:tgtEl>
                                        <p:attrNameLst>
                                          <p:attrName>style.visibility</p:attrName>
                                        </p:attrNameLst>
                                      </p:cBhvr>
                                      <p:to>
                                        <p:strVal val="visible"/>
                                      </p:to>
                                    </p:set>
                                    <p:animEffect transition="in" filter="wipe(up)">
                                      <p:cBhvr>
                                        <p:cTn id="11" dur="500"/>
                                        <p:tgtEl>
                                          <p:spTgt spid="2110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1035"/>
                                        </p:tgtEl>
                                        <p:attrNameLst>
                                          <p:attrName>style.visibility</p:attrName>
                                        </p:attrNameLst>
                                      </p:cBhvr>
                                      <p:to>
                                        <p:strVal val="visible"/>
                                      </p:to>
                                    </p:set>
                                    <p:animEffect transition="in" filter="wipe(left)">
                                      <p:cBhvr>
                                        <p:cTn id="16" dur="500"/>
                                        <p:tgtEl>
                                          <p:spTgt spid="21103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11021"/>
                                        </p:tgtEl>
                                        <p:attrNameLst>
                                          <p:attrName>style.visibility</p:attrName>
                                        </p:attrNameLst>
                                      </p:cBhvr>
                                      <p:to>
                                        <p:strVal val="visible"/>
                                      </p:to>
                                    </p:set>
                                    <p:animEffect transition="in" filter="wipe(left)">
                                      <p:cBhvr>
                                        <p:cTn id="20" dur="500"/>
                                        <p:tgtEl>
                                          <p:spTgt spid="2110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1022"/>
                                        </p:tgtEl>
                                        <p:attrNameLst>
                                          <p:attrName>style.visibility</p:attrName>
                                        </p:attrNameLst>
                                      </p:cBhvr>
                                      <p:to>
                                        <p:strVal val="visible"/>
                                      </p:to>
                                    </p:set>
                                    <p:animEffect transition="in" filter="wipe(down)">
                                      <p:cBhvr>
                                        <p:cTn id="25" dur="500"/>
                                        <p:tgtEl>
                                          <p:spTgt spid="211022"/>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11023"/>
                                        </p:tgtEl>
                                        <p:attrNameLst>
                                          <p:attrName>style.visibility</p:attrName>
                                        </p:attrNameLst>
                                      </p:cBhvr>
                                      <p:to>
                                        <p:strVal val="visible"/>
                                      </p:to>
                                    </p:set>
                                    <p:animEffect transition="in" filter="wipe(left)">
                                      <p:cBhvr>
                                        <p:cTn id="29" dur="500"/>
                                        <p:tgtEl>
                                          <p:spTgt spid="211023"/>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11024"/>
                                        </p:tgtEl>
                                        <p:attrNameLst>
                                          <p:attrName>style.visibility</p:attrName>
                                        </p:attrNameLst>
                                      </p:cBhvr>
                                      <p:to>
                                        <p:strVal val="visible"/>
                                      </p:to>
                                    </p:set>
                                    <p:animEffect transition="in" filter="wipe(up)">
                                      <p:cBhvr>
                                        <p:cTn id="33" dur="500"/>
                                        <p:tgtEl>
                                          <p:spTgt spid="211024"/>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211025"/>
                                        </p:tgtEl>
                                        <p:attrNameLst>
                                          <p:attrName>style.visibility</p:attrName>
                                        </p:attrNameLst>
                                      </p:cBhvr>
                                      <p:to>
                                        <p:strVal val="visible"/>
                                      </p:to>
                                    </p:set>
                                    <p:animEffect transition="in" filter="wipe(left)">
                                      <p:cBhvr>
                                        <p:cTn id="37" dur="500"/>
                                        <p:tgtEl>
                                          <p:spTgt spid="2110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1033"/>
                                        </p:tgtEl>
                                        <p:attrNameLst>
                                          <p:attrName>style.visibility</p:attrName>
                                        </p:attrNameLst>
                                      </p:cBhvr>
                                      <p:to>
                                        <p:strVal val="visible"/>
                                      </p:to>
                                    </p:set>
                                    <p:animEffect transition="in" filter="wipe(left)">
                                      <p:cBhvr>
                                        <p:cTn id="42" dur="500"/>
                                        <p:tgtEl>
                                          <p:spTgt spid="2110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1034"/>
                                        </p:tgtEl>
                                        <p:attrNameLst>
                                          <p:attrName>style.visibility</p:attrName>
                                        </p:attrNameLst>
                                      </p:cBhvr>
                                      <p:to>
                                        <p:strVal val="visible"/>
                                      </p:to>
                                    </p:set>
                                    <p:animEffect transition="in" filter="wipe(left)">
                                      <p:cBhvr>
                                        <p:cTn id="47" dur="500"/>
                                        <p:tgtEl>
                                          <p:spTgt spid="211034"/>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211036"/>
                                        </p:tgtEl>
                                        <p:attrNameLst>
                                          <p:attrName>style.visibility</p:attrName>
                                        </p:attrNameLst>
                                      </p:cBhvr>
                                      <p:to>
                                        <p:strVal val="visible"/>
                                      </p:to>
                                    </p:set>
                                    <p:animEffect transition="in" filter="wipe(down)">
                                      <p:cBhvr>
                                        <p:cTn id="51" dur="500"/>
                                        <p:tgtEl>
                                          <p:spTgt spid="211036"/>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211037"/>
                                        </p:tgtEl>
                                        <p:attrNameLst>
                                          <p:attrName>style.visibility</p:attrName>
                                        </p:attrNameLst>
                                      </p:cBhvr>
                                      <p:to>
                                        <p:strVal val="visible"/>
                                      </p:to>
                                    </p:set>
                                    <p:animEffect transition="in" filter="wipe(left)">
                                      <p:cBhvr>
                                        <p:cTn id="55" dur="500"/>
                                        <p:tgtEl>
                                          <p:spTgt spid="211037"/>
                                        </p:tgtEl>
                                      </p:cBhvr>
                                    </p:animEffect>
                                  </p:childTnLst>
                                </p:cTn>
                              </p:par>
                            </p:childTnLst>
                          </p:cTn>
                        </p:par>
                        <p:par>
                          <p:cTn id="56" fill="hold">
                            <p:stCondLst>
                              <p:cond delay="1500"/>
                            </p:stCondLst>
                            <p:childTnLst>
                              <p:par>
                                <p:cTn id="57" presetID="22" presetClass="entr" presetSubtype="1" fill="hold" grpId="0" nodeType="afterEffect">
                                  <p:stCondLst>
                                    <p:cond delay="0"/>
                                  </p:stCondLst>
                                  <p:childTnLst>
                                    <p:set>
                                      <p:cBhvr>
                                        <p:cTn id="58" dur="1" fill="hold">
                                          <p:stCondLst>
                                            <p:cond delay="0"/>
                                          </p:stCondLst>
                                        </p:cTn>
                                        <p:tgtEl>
                                          <p:spTgt spid="211038"/>
                                        </p:tgtEl>
                                        <p:attrNameLst>
                                          <p:attrName>style.visibility</p:attrName>
                                        </p:attrNameLst>
                                      </p:cBhvr>
                                      <p:to>
                                        <p:strVal val="visible"/>
                                      </p:to>
                                    </p:set>
                                    <p:animEffect transition="in" filter="wipe(up)">
                                      <p:cBhvr>
                                        <p:cTn id="59" dur="500"/>
                                        <p:tgtEl>
                                          <p:spTgt spid="2110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11060"/>
                                        </p:tgtEl>
                                        <p:attrNameLst>
                                          <p:attrName>style.visibility</p:attrName>
                                        </p:attrNameLst>
                                      </p:cBhvr>
                                      <p:to>
                                        <p:strVal val="visible"/>
                                      </p:to>
                                    </p:set>
                                    <p:animEffect transition="in" filter="wipe(up)">
                                      <p:cBhvr>
                                        <p:cTn id="64" dur="500"/>
                                        <p:tgtEl>
                                          <p:spTgt spid="211060"/>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211040"/>
                                        </p:tgtEl>
                                        <p:attrNameLst>
                                          <p:attrName>style.visibility</p:attrName>
                                        </p:attrNameLst>
                                      </p:cBhvr>
                                      <p:to>
                                        <p:strVal val="visible"/>
                                      </p:to>
                                    </p:set>
                                    <p:animEffect transition="in" filter="wipe(left)">
                                      <p:cBhvr>
                                        <p:cTn id="68" dur="500"/>
                                        <p:tgtEl>
                                          <p:spTgt spid="2110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11093"/>
                                        </p:tgtEl>
                                        <p:attrNameLst>
                                          <p:attrName>style.visibility</p:attrName>
                                        </p:attrNameLst>
                                      </p:cBhvr>
                                      <p:to>
                                        <p:strVal val="visible"/>
                                      </p:to>
                                    </p:set>
                                    <p:animEffect transition="in" filter="wipe(up)">
                                      <p:cBhvr>
                                        <p:cTn id="73" dur="500"/>
                                        <p:tgtEl>
                                          <p:spTgt spid="211093"/>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211074"/>
                                        </p:tgtEl>
                                        <p:attrNameLst>
                                          <p:attrName>style.visibility</p:attrName>
                                        </p:attrNameLst>
                                      </p:cBhvr>
                                      <p:to>
                                        <p:strVal val="visible"/>
                                      </p:to>
                                    </p:set>
                                    <p:animEffect transition="in" filter="wipe(left)">
                                      <p:cBhvr>
                                        <p:cTn id="77" dur="500"/>
                                        <p:tgtEl>
                                          <p:spTgt spid="21107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1095"/>
                                        </p:tgtEl>
                                        <p:attrNameLst>
                                          <p:attrName>style.visibility</p:attrName>
                                        </p:attrNameLst>
                                      </p:cBhvr>
                                      <p:to>
                                        <p:strVal val="visible"/>
                                      </p:to>
                                    </p:set>
                                    <p:animEffect transition="in" filter="wipe(left)">
                                      <p:cBhvr>
                                        <p:cTn id="82" dur="500"/>
                                        <p:tgtEl>
                                          <p:spTgt spid="21109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11039"/>
                                        </p:tgtEl>
                                        <p:attrNameLst>
                                          <p:attrName>style.visibility</p:attrName>
                                        </p:attrNameLst>
                                      </p:cBhvr>
                                      <p:to>
                                        <p:strVal val="visible"/>
                                      </p:to>
                                    </p:set>
                                    <p:animEffect transition="in" filter="wipe(left)">
                                      <p:cBhvr>
                                        <p:cTn id="87" dur="500"/>
                                        <p:tgtEl>
                                          <p:spTgt spid="21103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11049"/>
                                        </p:tgtEl>
                                        <p:attrNameLst>
                                          <p:attrName>style.visibility</p:attrName>
                                        </p:attrNameLst>
                                      </p:cBhvr>
                                      <p:to>
                                        <p:strVal val="visible"/>
                                      </p:to>
                                    </p:set>
                                    <p:animEffect transition="in" filter="wipe(down)">
                                      <p:cBhvr>
                                        <p:cTn id="92" dur="500"/>
                                        <p:tgtEl>
                                          <p:spTgt spid="211049"/>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211050"/>
                                        </p:tgtEl>
                                        <p:attrNameLst>
                                          <p:attrName>style.visibility</p:attrName>
                                        </p:attrNameLst>
                                      </p:cBhvr>
                                      <p:to>
                                        <p:strVal val="visible"/>
                                      </p:to>
                                    </p:set>
                                    <p:animEffect transition="in" filter="wipe(left)">
                                      <p:cBhvr>
                                        <p:cTn id="96" dur="500"/>
                                        <p:tgtEl>
                                          <p:spTgt spid="211050"/>
                                        </p:tgtEl>
                                      </p:cBhvr>
                                    </p:animEffect>
                                  </p:childTnLst>
                                </p:cTn>
                              </p:par>
                            </p:childTnLst>
                          </p:cTn>
                        </p:par>
                        <p:par>
                          <p:cTn id="97" fill="hold">
                            <p:stCondLst>
                              <p:cond delay="1000"/>
                            </p:stCondLst>
                            <p:childTnLst>
                              <p:par>
                                <p:cTn id="98" presetID="22" presetClass="entr" presetSubtype="1" fill="hold" grpId="0" nodeType="afterEffect">
                                  <p:stCondLst>
                                    <p:cond delay="0"/>
                                  </p:stCondLst>
                                  <p:childTnLst>
                                    <p:set>
                                      <p:cBhvr>
                                        <p:cTn id="99" dur="1" fill="hold">
                                          <p:stCondLst>
                                            <p:cond delay="0"/>
                                          </p:stCondLst>
                                        </p:cTn>
                                        <p:tgtEl>
                                          <p:spTgt spid="211051"/>
                                        </p:tgtEl>
                                        <p:attrNameLst>
                                          <p:attrName>style.visibility</p:attrName>
                                        </p:attrNameLst>
                                      </p:cBhvr>
                                      <p:to>
                                        <p:strVal val="visible"/>
                                      </p:to>
                                    </p:set>
                                    <p:animEffect transition="in" filter="wipe(up)">
                                      <p:cBhvr>
                                        <p:cTn id="100" dur="500"/>
                                        <p:tgtEl>
                                          <p:spTgt spid="211051"/>
                                        </p:tgtEl>
                                      </p:cBhvr>
                                    </p:animEffect>
                                  </p:childTnLst>
                                </p:cTn>
                              </p:par>
                            </p:childTnLst>
                          </p:cTn>
                        </p:par>
                        <p:par>
                          <p:cTn id="101" fill="hold">
                            <p:stCondLst>
                              <p:cond delay="1500"/>
                            </p:stCondLst>
                            <p:childTnLst>
                              <p:par>
                                <p:cTn id="102" presetID="22" presetClass="entr" presetSubtype="8" fill="hold" nodeType="afterEffect">
                                  <p:stCondLst>
                                    <p:cond delay="0"/>
                                  </p:stCondLst>
                                  <p:childTnLst>
                                    <p:set>
                                      <p:cBhvr>
                                        <p:cTn id="103" dur="1" fill="hold">
                                          <p:stCondLst>
                                            <p:cond delay="0"/>
                                          </p:stCondLst>
                                        </p:cTn>
                                        <p:tgtEl>
                                          <p:spTgt spid="211052"/>
                                        </p:tgtEl>
                                        <p:attrNameLst>
                                          <p:attrName>style.visibility</p:attrName>
                                        </p:attrNameLst>
                                      </p:cBhvr>
                                      <p:to>
                                        <p:strVal val="visible"/>
                                      </p:to>
                                    </p:set>
                                    <p:animEffect transition="in" filter="wipe(left)">
                                      <p:cBhvr>
                                        <p:cTn id="104" dur="500"/>
                                        <p:tgtEl>
                                          <p:spTgt spid="21105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11094"/>
                                        </p:tgtEl>
                                        <p:attrNameLst>
                                          <p:attrName>style.visibility</p:attrName>
                                        </p:attrNameLst>
                                      </p:cBhvr>
                                      <p:to>
                                        <p:strVal val="visible"/>
                                      </p:to>
                                    </p:set>
                                    <p:animEffect transition="in" filter="wipe(left)">
                                      <p:cBhvr>
                                        <p:cTn id="109" dur="500"/>
                                        <p:tgtEl>
                                          <p:spTgt spid="211094"/>
                                        </p:tgtEl>
                                      </p:cBhvr>
                                    </p:animEffect>
                                  </p:childTnLst>
                                </p:cTn>
                              </p:par>
                            </p:childTnLst>
                          </p:cTn>
                        </p:par>
                        <p:par>
                          <p:cTn id="110" fill="hold">
                            <p:stCondLst>
                              <p:cond delay="500"/>
                            </p:stCondLst>
                            <p:childTnLst>
                              <p:par>
                                <p:cTn id="111" presetID="22" presetClass="entr" presetSubtype="8" fill="hold" nodeType="afterEffect">
                                  <p:stCondLst>
                                    <p:cond delay="0"/>
                                  </p:stCondLst>
                                  <p:childTnLst>
                                    <p:set>
                                      <p:cBhvr>
                                        <p:cTn id="112" dur="1" fill="hold">
                                          <p:stCondLst>
                                            <p:cond delay="0"/>
                                          </p:stCondLst>
                                        </p:cTn>
                                        <p:tgtEl>
                                          <p:spTgt spid="211085"/>
                                        </p:tgtEl>
                                        <p:attrNameLst>
                                          <p:attrName>style.visibility</p:attrName>
                                        </p:attrNameLst>
                                      </p:cBhvr>
                                      <p:to>
                                        <p:strVal val="visible"/>
                                      </p:to>
                                    </p:set>
                                    <p:animEffect transition="in" filter="wipe(left)">
                                      <p:cBhvr>
                                        <p:cTn id="113" dur="500"/>
                                        <p:tgtEl>
                                          <p:spTgt spid="21108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11096"/>
                                        </p:tgtEl>
                                        <p:attrNameLst>
                                          <p:attrName>style.visibility</p:attrName>
                                        </p:attrNameLst>
                                      </p:cBhvr>
                                      <p:to>
                                        <p:strVal val="visible"/>
                                      </p:to>
                                    </p:set>
                                    <p:animEffect transition="in" filter="wipe(left)">
                                      <p:cBhvr>
                                        <p:cTn id="118" dur="500"/>
                                        <p:tgtEl>
                                          <p:spTgt spid="21109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11071"/>
                                        </p:tgtEl>
                                        <p:attrNameLst>
                                          <p:attrName>style.visibility</p:attrName>
                                        </p:attrNameLst>
                                      </p:cBhvr>
                                      <p:to>
                                        <p:strVal val="visible"/>
                                      </p:to>
                                    </p:set>
                                    <p:animEffect transition="in" filter="wipe(left)">
                                      <p:cBhvr>
                                        <p:cTn id="123" dur="500"/>
                                        <p:tgtEl>
                                          <p:spTgt spid="211071"/>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211072"/>
                                        </p:tgtEl>
                                        <p:attrNameLst>
                                          <p:attrName>style.visibility</p:attrName>
                                        </p:attrNameLst>
                                      </p:cBhvr>
                                      <p:to>
                                        <p:strVal val="visible"/>
                                      </p:to>
                                    </p:set>
                                    <p:animEffect transition="in" filter="wipe(down)">
                                      <p:cBhvr>
                                        <p:cTn id="127" dur="500"/>
                                        <p:tgtEl>
                                          <p:spTgt spid="21107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11061"/>
                                        </p:tgtEl>
                                        <p:attrNameLst>
                                          <p:attrName>style.visibility</p:attrName>
                                        </p:attrNameLst>
                                      </p:cBhvr>
                                      <p:to>
                                        <p:strVal val="visible"/>
                                      </p:to>
                                    </p:set>
                                    <p:animEffect transition="in" filter="wipe(down)">
                                      <p:cBhvr>
                                        <p:cTn id="132" dur="500"/>
                                        <p:tgtEl>
                                          <p:spTgt spid="21106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11073"/>
                                        </p:tgtEl>
                                        <p:attrNameLst>
                                          <p:attrName>style.visibility</p:attrName>
                                        </p:attrNameLst>
                                      </p:cBhvr>
                                      <p:to>
                                        <p:strVal val="visible"/>
                                      </p:to>
                                    </p:set>
                                    <p:animEffect transition="in" filter="wipe(left)">
                                      <p:cBhvr>
                                        <p:cTn id="137" dur="500"/>
                                        <p:tgtEl>
                                          <p:spTgt spid="211073"/>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211082"/>
                                        </p:tgtEl>
                                        <p:attrNameLst>
                                          <p:attrName>style.visibility</p:attrName>
                                        </p:attrNameLst>
                                      </p:cBhvr>
                                      <p:to>
                                        <p:strVal val="visible"/>
                                      </p:to>
                                    </p:set>
                                    <p:animEffect transition="in" filter="wipe(up)">
                                      <p:cBhvr>
                                        <p:cTn id="142" dur="500"/>
                                        <p:tgtEl>
                                          <p:spTgt spid="211082"/>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211083"/>
                                        </p:tgtEl>
                                        <p:attrNameLst>
                                          <p:attrName>style.visibility</p:attrName>
                                        </p:attrNameLst>
                                      </p:cBhvr>
                                      <p:to>
                                        <p:strVal val="visible"/>
                                      </p:to>
                                    </p:set>
                                    <p:animEffect transition="in" filter="wipe(left)">
                                      <p:cBhvr>
                                        <p:cTn id="146" dur="500"/>
                                        <p:tgtEl>
                                          <p:spTgt spid="211083"/>
                                        </p:tgtEl>
                                      </p:cBhvr>
                                    </p:animEffect>
                                  </p:childTnLst>
                                </p:cTn>
                              </p:par>
                            </p:childTnLst>
                          </p:cTn>
                        </p:par>
                        <p:par>
                          <p:cTn id="147" fill="hold">
                            <p:stCondLst>
                              <p:cond delay="1000"/>
                            </p:stCondLst>
                            <p:childTnLst>
                              <p:par>
                                <p:cTn id="148" presetID="22" presetClass="entr" presetSubtype="4" fill="hold" grpId="0" nodeType="afterEffect">
                                  <p:stCondLst>
                                    <p:cond delay="0"/>
                                  </p:stCondLst>
                                  <p:childTnLst>
                                    <p:set>
                                      <p:cBhvr>
                                        <p:cTn id="149" dur="1" fill="hold">
                                          <p:stCondLst>
                                            <p:cond delay="0"/>
                                          </p:stCondLst>
                                        </p:cTn>
                                        <p:tgtEl>
                                          <p:spTgt spid="211084"/>
                                        </p:tgtEl>
                                        <p:attrNameLst>
                                          <p:attrName>style.visibility</p:attrName>
                                        </p:attrNameLst>
                                      </p:cBhvr>
                                      <p:to>
                                        <p:strVal val="visible"/>
                                      </p:to>
                                    </p:set>
                                    <p:animEffect transition="in" filter="wipe(down)">
                                      <p:cBhvr>
                                        <p:cTn id="150" dur="500"/>
                                        <p:tgtEl>
                                          <p:spTgt spid="211084"/>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211097"/>
                                        </p:tgtEl>
                                        <p:attrNameLst>
                                          <p:attrName>style.visibility</p:attrName>
                                        </p:attrNameLst>
                                      </p:cBhvr>
                                      <p:to>
                                        <p:strVal val="visible"/>
                                      </p:to>
                                    </p:set>
                                    <p:animEffect transition="in" filter="wipe(left)">
                                      <p:cBhvr>
                                        <p:cTn id="155" dur="500"/>
                                        <p:tgtEl>
                                          <p:spTgt spid="21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022" grpId="0" animBg="1"/>
      <p:bldP spid="211023" grpId="0" animBg="1"/>
      <p:bldP spid="211024" grpId="0" animBg="1"/>
      <p:bldP spid="211033" grpId="0"/>
      <p:bldP spid="211034" grpId="0" animBg="1"/>
      <p:bldP spid="211035" grpId="0" animBg="1"/>
      <p:bldP spid="211036" grpId="0" animBg="1"/>
      <p:bldP spid="211037" grpId="0" animBg="1"/>
      <p:bldP spid="211038" grpId="0" animBg="1"/>
      <p:bldP spid="211039" grpId="0" animBg="1"/>
      <p:bldP spid="211049" grpId="0" animBg="1"/>
      <p:bldP spid="211050" grpId="0" animBg="1"/>
      <p:bldP spid="211051" grpId="0" animBg="1"/>
      <p:bldP spid="211060" grpId="0" animBg="1"/>
      <p:bldP spid="211061" grpId="0" animBg="1"/>
      <p:bldP spid="211071" grpId="0" animBg="1"/>
      <p:bldP spid="211072" grpId="0" animBg="1"/>
      <p:bldP spid="211073" grpId="0" animBg="1"/>
      <p:bldP spid="211082" grpId="0" animBg="1"/>
      <p:bldP spid="211083" grpId="0" animBg="1"/>
      <p:bldP spid="211084" grpId="0" animBg="1"/>
      <p:bldP spid="211093" grpId="0" animBg="1"/>
      <p:bldP spid="211094" grpId="0" animBg="1"/>
      <p:bldP spid="211095" grpId="0"/>
      <p:bldP spid="211096" grpId="0"/>
      <p:bldP spid="21109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A60CF165-9D8E-499C-BE8A-B95CF4B2A9A0}" type="slidenum">
              <a:rPr lang="en-US" altLang="zh-CN"/>
              <a:pPr/>
              <a:t>42</a:t>
            </a:fld>
            <a:endParaRPr lang="en-US" altLang="zh-CN"/>
          </a:p>
        </p:txBody>
      </p:sp>
      <p:sp>
        <p:nvSpPr>
          <p:cNvPr id="211973"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11974"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1976"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1977" name="Line 9"/>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12084" name="Text Box 116"/>
          <p:cNvSpPr txBox="1">
            <a:spLocks noChangeArrowheads="1"/>
          </p:cNvSpPr>
          <p:nvPr/>
        </p:nvSpPr>
        <p:spPr bwMode="auto">
          <a:xfrm>
            <a:off x="900113" y="1628775"/>
            <a:ext cx="8042275" cy="946150"/>
          </a:xfrm>
          <a:prstGeom prst="rect">
            <a:avLst/>
          </a:prstGeom>
          <a:noFill/>
          <a:ln w="25400" algn="ctr">
            <a:noFill/>
            <a:miter lim="800000"/>
            <a:headEnd/>
            <a:tailEnd/>
          </a:ln>
          <a:effectLst/>
        </p:spPr>
        <p:txBody>
          <a:bodyPr wrap="none">
            <a:spAutoFit/>
          </a:bodyPr>
          <a:lstStyle/>
          <a:p>
            <a:r>
              <a:rPr lang="zh-CN" altLang="en-US">
                <a:solidFill>
                  <a:srgbClr val="000066"/>
                </a:solidFill>
              </a:rPr>
              <a:t>从图中</a:t>
            </a:r>
            <a:r>
              <a:rPr lang="zh-CN" altLang="en-US"/>
              <a:t>某个顶点</a:t>
            </a:r>
            <a:r>
              <a:rPr lang="zh-CN" altLang="en-US">
                <a:solidFill>
                  <a:srgbClr val="000066"/>
                </a:solidFill>
              </a:rPr>
              <a:t>出发遍历图，访遍图中</a:t>
            </a:r>
            <a:r>
              <a:rPr lang="zh-CN" altLang="en-US"/>
              <a:t>其余顶</a:t>
            </a:r>
          </a:p>
          <a:p>
            <a:r>
              <a:rPr lang="zh-CN" altLang="en-US"/>
              <a:t>点</a:t>
            </a:r>
            <a:r>
              <a:rPr lang="zh-CN" altLang="en-US">
                <a:solidFill>
                  <a:srgbClr val="000066"/>
                </a:solidFill>
              </a:rPr>
              <a:t>，并且使图中的</a:t>
            </a:r>
            <a:r>
              <a:rPr lang="zh-CN" altLang="en-US"/>
              <a:t>每个顶点仅被访问一次</a:t>
            </a:r>
            <a:r>
              <a:rPr lang="zh-CN" altLang="en-US">
                <a:solidFill>
                  <a:srgbClr val="000066"/>
                </a:solidFill>
              </a:rPr>
              <a:t>的过程。</a:t>
            </a:r>
          </a:p>
        </p:txBody>
      </p:sp>
      <p:sp>
        <p:nvSpPr>
          <p:cNvPr id="212085" name="Text Box 117"/>
          <p:cNvSpPr txBox="1">
            <a:spLocks noChangeArrowheads="1"/>
          </p:cNvSpPr>
          <p:nvPr/>
        </p:nvSpPr>
        <p:spPr bwMode="auto">
          <a:xfrm>
            <a:off x="2895600" y="2838450"/>
            <a:ext cx="2684463" cy="519113"/>
          </a:xfrm>
          <a:prstGeom prst="rect">
            <a:avLst/>
          </a:prstGeom>
          <a:noFill/>
          <a:ln w="25400" algn="ctr">
            <a:noFill/>
            <a:miter lim="800000"/>
            <a:headEnd/>
            <a:tailEnd/>
          </a:ln>
          <a:effectLst/>
        </p:spPr>
        <p:txBody>
          <a:bodyPr wrap="none">
            <a:spAutoFit/>
          </a:bodyPr>
          <a:lstStyle/>
          <a:p>
            <a:r>
              <a:rPr lang="zh-CN" altLang="zh-CN"/>
              <a:t>①</a:t>
            </a:r>
            <a:r>
              <a:rPr lang="zh-CN" altLang="en-US"/>
              <a:t>深度优先搜索</a:t>
            </a:r>
          </a:p>
        </p:txBody>
      </p:sp>
      <p:sp>
        <p:nvSpPr>
          <p:cNvPr id="212086" name="Text Box 118"/>
          <p:cNvSpPr txBox="1">
            <a:spLocks noChangeArrowheads="1"/>
          </p:cNvSpPr>
          <p:nvPr/>
        </p:nvSpPr>
        <p:spPr bwMode="auto">
          <a:xfrm>
            <a:off x="2895600" y="3414713"/>
            <a:ext cx="2684463" cy="519112"/>
          </a:xfrm>
          <a:prstGeom prst="rect">
            <a:avLst/>
          </a:prstGeom>
          <a:noFill/>
          <a:ln w="25400" algn="ctr">
            <a:noFill/>
            <a:miter lim="800000"/>
            <a:headEnd/>
            <a:tailEnd/>
          </a:ln>
          <a:effectLst/>
        </p:spPr>
        <p:txBody>
          <a:bodyPr wrap="none">
            <a:spAutoFit/>
          </a:bodyPr>
          <a:lstStyle/>
          <a:p>
            <a:r>
              <a:rPr lang="zh-CN" altLang="zh-CN"/>
              <a:t>②</a:t>
            </a:r>
            <a:r>
              <a:rPr lang="zh-CN" altLang="en-US"/>
              <a:t>广度优先搜索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2084"/>
                                        </p:tgtEl>
                                        <p:attrNameLst>
                                          <p:attrName>style.visibility</p:attrName>
                                        </p:attrNameLst>
                                      </p:cBhvr>
                                      <p:to>
                                        <p:strVal val="visible"/>
                                      </p:to>
                                    </p:set>
                                    <p:animEffect transition="in" filter="wipe(up)">
                                      <p:cBhvr>
                                        <p:cTn id="7" dur="500"/>
                                        <p:tgtEl>
                                          <p:spTgt spid="2120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2085"/>
                                        </p:tgtEl>
                                        <p:attrNameLst>
                                          <p:attrName>style.visibility</p:attrName>
                                        </p:attrNameLst>
                                      </p:cBhvr>
                                      <p:to>
                                        <p:strVal val="visible"/>
                                      </p:to>
                                    </p:set>
                                    <p:animEffect transition="in" filter="wipe(up)">
                                      <p:cBhvr>
                                        <p:cTn id="12" dur="500"/>
                                        <p:tgtEl>
                                          <p:spTgt spid="2120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2086"/>
                                        </p:tgtEl>
                                        <p:attrNameLst>
                                          <p:attrName>style.visibility</p:attrName>
                                        </p:attrNameLst>
                                      </p:cBhvr>
                                      <p:to>
                                        <p:strVal val="visible"/>
                                      </p:to>
                                    </p:set>
                                    <p:animEffect transition="in" filter="wipe(up)">
                                      <p:cBhvr>
                                        <p:cTn id="17" dur="500"/>
                                        <p:tgtEl>
                                          <p:spTgt spid="21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84" grpId="0"/>
      <p:bldP spid="212085" grpId="0"/>
      <p:bldP spid="21208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5"/>
          </p:nvPr>
        </p:nvSpPr>
        <p:spPr/>
        <p:txBody>
          <a:bodyPr/>
          <a:lstStyle/>
          <a:p>
            <a:fld id="{B888B161-F362-4006-B3AB-269CDFE15C04}" type="slidenum">
              <a:rPr lang="en-US" altLang="zh-CN"/>
              <a:pPr/>
              <a:t>43</a:t>
            </a:fld>
            <a:endParaRPr lang="en-US" altLang="zh-CN"/>
          </a:p>
        </p:txBody>
      </p:sp>
      <p:sp>
        <p:nvSpPr>
          <p:cNvPr id="212997"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1299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2999"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3000"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13002" name="Text Box 10"/>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13004" name="Text Box 12"/>
          <p:cNvSpPr txBox="1">
            <a:spLocks noChangeArrowheads="1"/>
          </p:cNvSpPr>
          <p:nvPr/>
        </p:nvSpPr>
        <p:spPr bwMode="auto">
          <a:xfrm>
            <a:off x="1116013" y="2276475"/>
            <a:ext cx="1970087" cy="519113"/>
          </a:xfrm>
          <a:prstGeom prst="rect">
            <a:avLst/>
          </a:prstGeom>
          <a:noFill/>
          <a:ln w="25400" algn="ctr">
            <a:noFill/>
            <a:miter lim="800000"/>
            <a:headEnd/>
            <a:tailEnd/>
          </a:ln>
          <a:effectLst/>
        </p:spPr>
        <p:txBody>
          <a:bodyPr wrap="none">
            <a:spAutoFit/>
          </a:bodyPr>
          <a:lstStyle/>
          <a:p>
            <a:r>
              <a:rPr lang="zh-CN" altLang="en-US">
                <a:solidFill>
                  <a:srgbClr val="000066"/>
                </a:solidFill>
              </a:rPr>
              <a:t>基本思想：</a:t>
            </a:r>
          </a:p>
        </p:txBody>
      </p:sp>
      <p:sp>
        <p:nvSpPr>
          <p:cNvPr id="213005" name="Text Box 13"/>
          <p:cNvSpPr txBox="1">
            <a:spLocks noChangeArrowheads="1"/>
          </p:cNvSpPr>
          <p:nvPr/>
        </p:nvSpPr>
        <p:spPr bwMode="auto">
          <a:xfrm>
            <a:off x="900113" y="2892425"/>
            <a:ext cx="5546725" cy="457200"/>
          </a:xfrm>
          <a:prstGeom prst="rect">
            <a:avLst/>
          </a:prstGeom>
          <a:noFill/>
          <a:ln w="25400" algn="ctr">
            <a:noFill/>
            <a:miter lim="800000"/>
            <a:headEnd/>
            <a:tailEnd/>
          </a:ln>
          <a:effectLst/>
        </p:spPr>
        <p:txBody>
          <a:bodyPr wrap="none">
            <a:spAutoFit/>
          </a:bodyPr>
          <a:lstStyle/>
          <a:p>
            <a:r>
              <a:rPr lang="en-US" altLang="zh-CN" sz="2400" dirty="0">
                <a:solidFill>
                  <a:srgbClr val="000066"/>
                </a:solidFill>
              </a:rPr>
              <a:t>Ⅰ.</a:t>
            </a:r>
            <a:r>
              <a:rPr lang="zh-CN" altLang="en-US" sz="2400" dirty="0">
                <a:solidFill>
                  <a:srgbClr val="000066"/>
                </a:solidFill>
              </a:rPr>
              <a:t>从图中某个顶点</a:t>
            </a:r>
            <a:r>
              <a:rPr lang="en-US" altLang="zh-CN" sz="2400" dirty="0">
                <a:solidFill>
                  <a:srgbClr val="000066"/>
                </a:solidFill>
                <a:latin typeface="Monotype Corsiva" pitchFamily="66" charset="0"/>
              </a:rPr>
              <a:t>v</a:t>
            </a:r>
            <a:r>
              <a:rPr lang="en-US" altLang="zh-CN" sz="2400" baseline="-25000" dirty="0">
                <a:solidFill>
                  <a:srgbClr val="000066"/>
                </a:solidFill>
                <a:latin typeface="Monotype Corsiva" pitchFamily="66" charset="0"/>
              </a:rPr>
              <a:t>0</a:t>
            </a:r>
            <a:r>
              <a:rPr lang="zh-CN" altLang="en-US" sz="2400" dirty="0">
                <a:solidFill>
                  <a:srgbClr val="000066"/>
                </a:solidFill>
              </a:rPr>
              <a:t>出发，首先访问</a:t>
            </a:r>
            <a:r>
              <a:rPr lang="en-US" altLang="zh-CN" sz="2400" dirty="0">
                <a:solidFill>
                  <a:srgbClr val="000066"/>
                </a:solidFill>
                <a:latin typeface="Monotype Corsiva" pitchFamily="66" charset="0"/>
              </a:rPr>
              <a:t>v</a:t>
            </a:r>
            <a:r>
              <a:rPr lang="en-US" altLang="zh-CN" sz="2400" baseline="-25000" dirty="0">
                <a:solidFill>
                  <a:srgbClr val="000066"/>
                </a:solidFill>
                <a:latin typeface="Monotype Corsiva" pitchFamily="66" charset="0"/>
              </a:rPr>
              <a:t>0   </a:t>
            </a:r>
            <a:r>
              <a:rPr lang="en-US" altLang="zh-CN" sz="2400" dirty="0">
                <a:solidFill>
                  <a:srgbClr val="000066"/>
                </a:solidFill>
              </a:rPr>
              <a:t>;</a:t>
            </a:r>
          </a:p>
        </p:txBody>
      </p:sp>
      <p:sp>
        <p:nvSpPr>
          <p:cNvPr id="213006" name="Text Box 14"/>
          <p:cNvSpPr txBox="1">
            <a:spLocks noChangeArrowheads="1"/>
          </p:cNvSpPr>
          <p:nvPr/>
        </p:nvSpPr>
        <p:spPr bwMode="auto">
          <a:xfrm>
            <a:off x="900113" y="3500438"/>
            <a:ext cx="7603363" cy="1200329"/>
          </a:xfrm>
          <a:prstGeom prst="rect">
            <a:avLst/>
          </a:prstGeom>
          <a:noFill/>
          <a:ln w="25400" algn="ctr">
            <a:noFill/>
            <a:miter lim="800000"/>
            <a:headEnd/>
            <a:tailEnd/>
          </a:ln>
          <a:effectLst/>
        </p:spPr>
        <p:txBody>
          <a:bodyPr wrap="none">
            <a:spAutoFit/>
          </a:bodyPr>
          <a:lstStyle/>
          <a:p>
            <a:r>
              <a:rPr lang="en-US" altLang="zh-CN" sz="2400" dirty="0">
                <a:solidFill>
                  <a:srgbClr val="000066"/>
                </a:solidFill>
              </a:rPr>
              <a:t>Ⅱ.</a:t>
            </a:r>
            <a:r>
              <a:rPr lang="zh-CN" altLang="en-US" sz="2400" dirty="0">
                <a:solidFill>
                  <a:srgbClr val="000066"/>
                </a:solidFill>
              </a:rPr>
              <a:t>找出刚访问过的顶点的第一个未被访问的邻接点，</a:t>
            </a:r>
          </a:p>
          <a:p>
            <a:r>
              <a:rPr lang="zh-CN" altLang="en-US" sz="2400" dirty="0">
                <a:solidFill>
                  <a:srgbClr val="000066"/>
                </a:solidFill>
              </a:rPr>
              <a:t>    然后访问该顶点。以该顶点为新顶点，重复此步骤，</a:t>
            </a:r>
          </a:p>
          <a:p>
            <a:r>
              <a:rPr lang="zh-CN" altLang="en-US" sz="2400" dirty="0">
                <a:solidFill>
                  <a:srgbClr val="000066"/>
                </a:solidFill>
              </a:rPr>
              <a:t>    直到刚访问过的顶点没有未被访问的邻接点为止；</a:t>
            </a:r>
          </a:p>
        </p:txBody>
      </p:sp>
      <p:sp>
        <p:nvSpPr>
          <p:cNvPr id="213007" name="Text Box 15"/>
          <p:cNvSpPr txBox="1">
            <a:spLocks noChangeArrowheads="1"/>
          </p:cNvSpPr>
          <p:nvPr/>
        </p:nvSpPr>
        <p:spPr bwMode="auto">
          <a:xfrm>
            <a:off x="873125" y="4833938"/>
            <a:ext cx="7965642" cy="1200329"/>
          </a:xfrm>
          <a:prstGeom prst="rect">
            <a:avLst/>
          </a:prstGeom>
          <a:noFill/>
          <a:ln w="25400" algn="ctr">
            <a:noFill/>
            <a:miter lim="800000"/>
            <a:headEnd/>
            <a:tailEnd/>
          </a:ln>
          <a:effectLst/>
        </p:spPr>
        <p:txBody>
          <a:bodyPr wrap="none">
            <a:spAutoFit/>
          </a:bodyPr>
          <a:lstStyle/>
          <a:p>
            <a:r>
              <a:rPr lang="en-US" altLang="zh-CN" sz="2400" dirty="0">
                <a:solidFill>
                  <a:srgbClr val="000066"/>
                </a:solidFill>
              </a:rPr>
              <a:t>Ⅲ.</a:t>
            </a:r>
            <a:r>
              <a:rPr lang="zh-CN" altLang="en-US" sz="2400" dirty="0">
                <a:solidFill>
                  <a:srgbClr val="000066"/>
                </a:solidFill>
              </a:rPr>
              <a:t>返回前一个访问过的且仍有未被访问的邻接点的顶点，</a:t>
            </a:r>
          </a:p>
          <a:p>
            <a:r>
              <a:rPr lang="zh-CN" altLang="en-US" sz="2400" dirty="0">
                <a:solidFill>
                  <a:srgbClr val="000066"/>
                </a:solidFill>
              </a:rPr>
              <a:t>    找出该顶点的下一个未被访问的邻接点，访问该顶点。</a:t>
            </a:r>
          </a:p>
          <a:p>
            <a:r>
              <a:rPr lang="zh-CN" altLang="en-US" sz="2400" dirty="0">
                <a:solidFill>
                  <a:srgbClr val="000066"/>
                </a:solidFill>
              </a:rPr>
              <a:t>    然后执行步骤</a:t>
            </a:r>
            <a:r>
              <a:rPr lang="en-US" altLang="zh-CN" sz="2400" dirty="0">
                <a:solidFill>
                  <a:srgbClr val="000066"/>
                </a:solidFill>
              </a:rPr>
              <a:t>Ⅱ</a:t>
            </a:r>
            <a:r>
              <a:rPr lang="zh-CN" altLang="en-US" sz="2400" dirty="0">
                <a:solidFill>
                  <a:srgbClr val="000066"/>
                </a:solidFill>
              </a:rPr>
              <a:t>。</a:t>
            </a:r>
          </a:p>
        </p:txBody>
      </p:sp>
      <p:sp>
        <p:nvSpPr>
          <p:cNvPr id="213008" name="Text Box 16"/>
          <p:cNvSpPr txBox="1">
            <a:spLocks noChangeArrowheads="1"/>
          </p:cNvSpPr>
          <p:nvPr/>
        </p:nvSpPr>
        <p:spPr bwMode="auto">
          <a:xfrm>
            <a:off x="2319338" y="6092825"/>
            <a:ext cx="4113212" cy="519113"/>
          </a:xfrm>
          <a:prstGeom prst="rect">
            <a:avLst/>
          </a:prstGeom>
          <a:noFill/>
          <a:ln w="31750" algn="ctr">
            <a:noFill/>
            <a:miter lim="800000"/>
            <a:headEnd/>
            <a:tailEnd/>
          </a:ln>
          <a:effectLst/>
        </p:spPr>
        <p:txBody>
          <a:bodyPr wrap="none">
            <a:spAutoFit/>
          </a:bodyPr>
          <a:lstStyle/>
          <a:p>
            <a:r>
              <a:rPr lang="zh-CN" altLang="en-US"/>
              <a:t>类似于树的先根次序遍历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3002"/>
                                        </p:tgtEl>
                                        <p:attrNameLst>
                                          <p:attrName>style.visibility</p:attrName>
                                        </p:attrNameLst>
                                      </p:cBhvr>
                                      <p:to>
                                        <p:strVal val="visible"/>
                                      </p:to>
                                    </p:set>
                                    <p:animEffect transition="in" filter="wipe(up)">
                                      <p:cBhvr>
                                        <p:cTn id="7" dur="500"/>
                                        <p:tgtEl>
                                          <p:spTgt spid="2130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3004"/>
                                        </p:tgtEl>
                                        <p:attrNameLst>
                                          <p:attrName>style.visibility</p:attrName>
                                        </p:attrNameLst>
                                      </p:cBhvr>
                                      <p:to>
                                        <p:strVal val="visible"/>
                                      </p:to>
                                    </p:set>
                                    <p:animEffect transition="in" filter="wipe(up)">
                                      <p:cBhvr>
                                        <p:cTn id="12" dur="500"/>
                                        <p:tgtEl>
                                          <p:spTgt spid="2130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3005"/>
                                        </p:tgtEl>
                                        <p:attrNameLst>
                                          <p:attrName>style.visibility</p:attrName>
                                        </p:attrNameLst>
                                      </p:cBhvr>
                                      <p:to>
                                        <p:strVal val="visible"/>
                                      </p:to>
                                    </p:set>
                                    <p:animEffect transition="in" filter="wipe(up)">
                                      <p:cBhvr>
                                        <p:cTn id="17" dur="500"/>
                                        <p:tgtEl>
                                          <p:spTgt spid="2130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3006"/>
                                        </p:tgtEl>
                                        <p:attrNameLst>
                                          <p:attrName>style.visibility</p:attrName>
                                        </p:attrNameLst>
                                      </p:cBhvr>
                                      <p:to>
                                        <p:strVal val="visible"/>
                                      </p:to>
                                    </p:set>
                                    <p:animEffect transition="in" filter="wipe(up)">
                                      <p:cBhvr>
                                        <p:cTn id="22" dur="500"/>
                                        <p:tgtEl>
                                          <p:spTgt spid="2130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3007"/>
                                        </p:tgtEl>
                                        <p:attrNameLst>
                                          <p:attrName>style.visibility</p:attrName>
                                        </p:attrNameLst>
                                      </p:cBhvr>
                                      <p:to>
                                        <p:strVal val="visible"/>
                                      </p:to>
                                    </p:set>
                                    <p:animEffect transition="in" filter="wipe(up)">
                                      <p:cBhvr>
                                        <p:cTn id="27" dur="500"/>
                                        <p:tgtEl>
                                          <p:spTgt spid="2130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3008"/>
                                        </p:tgtEl>
                                        <p:attrNameLst>
                                          <p:attrName>style.visibility</p:attrName>
                                        </p:attrNameLst>
                                      </p:cBhvr>
                                      <p:to>
                                        <p:strVal val="visible"/>
                                      </p:to>
                                    </p:set>
                                    <p:animEffect transition="in" filter="wipe(up)">
                                      <p:cBhvr>
                                        <p:cTn id="32" dur="500"/>
                                        <p:tgtEl>
                                          <p:spTgt spid="213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2" grpId="0"/>
      <p:bldP spid="213004" grpId="0"/>
      <p:bldP spid="213005" grpId="0"/>
      <p:bldP spid="213006" grpId="0"/>
      <p:bldP spid="213007" grpId="0"/>
      <p:bldP spid="21300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5"/>
          <p:cNvSpPr>
            <a:spLocks noGrp="1"/>
          </p:cNvSpPr>
          <p:nvPr>
            <p:ph type="sldNum" sz="quarter" idx="15"/>
          </p:nvPr>
        </p:nvSpPr>
        <p:spPr/>
        <p:txBody>
          <a:bodyPr/>
          <a:lstStyle/>
          <a:p>
            <a:fld id="{284E4CB9-1A85-4B90-BAC1-81D7D7DDA6B9}" type="slidenum">
              <a:rPr lang="en-US" altLang="zh-CN"/>
              <a:pPr/>
              <a:t>44</a:t>
            </a:fld>
            <a:endParaRPr lang="en-US" altLang="zh-CN"/>
          </a:p>
        </p:txBody>
      </p:sp>
      <p:sp>
        <p:nvSpPr>
          <p:cNvPr id="214021"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14022"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4023"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4024"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14025"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dirty="0">
                <a:solidFill>
                  <a:srgbClr val="000066"/>
                </a:solidFill>
              </a:rPr>
              <a:t>①</a:t>
            </a:r>
            <a:r>
              <a:rPr lang="zh-CN" altLang="en-US" dirty="0">
                <a:solidFill>
                  <a:srgbClr val="000066"/>
                </a:solidFill>
              </a:rPr>
              <a:t>深度优先搜索</a:t>
            </a:r>
          </a:p>
        </p:txBody>
      </p:sp>
      <p:sp>
        <p:nvSpPr>
          <p:cNvPr id="214026" name="Text Box 10"/>
          <p:cNvSpPr txBox="1">
            <a:spLocks noChangeArrowheads="1"/>
          </p:cNvSpPr>
          <p:nvPr/>
        </p:nvSpPr>
        <p:spPr bwMode="auto">
          <a:xfrm>
            <a:off x="1116013" y="2328863"/>
            <a:ext cx="1103312" cy="457200"/>
          </a:xfrm>
          <a:prstGeom prst="rect">
            <a:avLst/>
          </a:prstGeom>
          <a:noFill/>
          <a:ln w="25400" algn="ctr">
            <a:noFill/>
            <a:miter lim="800000"/>
            <a:headEnd/>
            <a:tailEnd/>
          </a:ln>
          <a:effectLst/>
        </p:spPr>
        <p:txBody>
          <a:bodyPr wrap="none">
            <a:spAutoFit/>
          </a:bodyPr>
          <a:lstStyle/>
          <a:p>
            <a:r>
              <a:rPr lang="zh-CN" altLang="en-US" sz="2400">
                <a:solidFill>
                  <a:schemeClr val="tx1"/>
                </a:solidFill>
              </a:rPr>
              <a:t>例如：</a:t>
            </a:r>
          </a:p>
        </p:txBody>
      </p:sp>
      <p:grpSp>
        <p:nvGrpSpPr>
          <p:cNvPr id="214061" name="Group 45"/>
          <p:cNvGrpSpPr>
            <a:grpSpLocks/>
          </p:cNvGrpSpPr>
          <p:nvPr/>
        </p:nvGrpSpPr>
        <p:grpSpPr bwMode="auto">
          <a:xfrm>
            <a:off x="3275013" y="2444750"/>
            <a:ext cx="3457575" cy="2855913"/>
            <a:chOff x="1791" y="1540"/>
            <a:chExt cx="2178" cy="1799"/>
          </a:xfrm>
        </p:grpSpPr>
        <p:sp>
          <p:nvSpPr>
            <p:cNvPr id="214033" name="Oval 17"/>
            <p:cNvSpPr>
              <a:spLocks noChangeArrowheads="1"/>
            </p:cNvSpPr>
            <p:nvPr/>
          </p:nvSpPr>
          <p:spPr bwMode="auto">
            <a:xfrm>
              <a:off x="1791" y="158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214034" name="Oval 18"/>
            <p:cNvSpPr>
              <a:spLocks noChangeArrowheads="1"/>
            </p:cNvSpPr>
            <p:nvPr/>
          </p:nvSpPr>
          <p:spPr bwMode="auto">
            <a:xfrm>
              <a:off x="1791" y="232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214035" name="Oval 19"/>
            <p:cNvSpPr>
              <a:spLocks noChangeArrowheads="1"/>
            </p:cNvSpPr>
            <p:nvPr/>
          </p:nvSpPr>
          <p:spPr bwMode="auto">
            <a:xfrm>
              <a:off x="1791" y="305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214036" name="Oval 20"/>
            <p:cNvSpPr>
              <a:spLocks noChangeArrowheads="1"/>
            </p:cNvSpPr>
            <p:nvPr/>
          </p:nvSpPr>
          <p:spPr bwMode="auto">
            <a:xfrm>
              <a:off x="2788" y="155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214037" name="Oval 21"/>
            <p:cNvSpPr>
              <a:spLocks noChangeArrowheads="1"/>
            </p:cNvSpPr>
            <p:nvPr/>
          </p:nvSpPr>
          <p:spPr bwMode="auto">
            <a:xfrm>
              <a:off x="2788" y="232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214044" name="Oval 28"/>
            <p:cNvSpPr>
              <a:spLocks noChangeArrowheads="1"/>
            </p:cNvSpPr>
            <p:nvPr/>
          </p:nvSpPr>
          <p:spPr bwMode="auto">
            <a:xfrm>
              <a:off x="2789" y="308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214045" name="Oval 29"/>
            <p:cNvSpPr>
              <a:spLocks noChangeArrowheads="1"/>
            </p:cNvSpPr>
            <p:nvPr/>
          </p:nvSpPr>
          <p:spPr bwMode="auto">
            <a:xfrm>
              <a:off x="3695" y="154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G</a:t>
              </a:r>
            </a:p>
          </p:txBody>
        </p:sp>
        <p:sp>
          <p:nvSpPr>
            <p:cNvPr id="214046" name="Oval 30"/>
            <p:cNvSpPr>
              <a:spLocks noChangeArrowheads="1"/>
            </p:cNvSpPr>
            <p:nvPr/>
          </p:nvSpPr>
          <p:spPr bwMode="auto">
            <a:xfrm>
              <a:off x="3696" y="235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H</a:t>
              </a:r>
            </a:p>
          </p:txBody>
        </p:sp>
        <p:sp>
          <p:nvSpPr>
            <p:cNvPr id="214047" name="Oval 31"/>
            <p:cNvSpPr>
              <a:spLocks noChangeArrowheads="1"/>
            </p:cNvSpPr>
            <p:nvPr/>
          </p:nvSpPr>
          <p:spPr bwMode="auto">
            <a:xfrm>
              <a:off x="3696" y="305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I</a:t>
              </a:r>
            </a:p>
          </p:txBody>
        </p:sp>
        <p:sp>
          <p:nvSpPr>
            <p:cNvPr id="214049" name="Line 33"/>
            <p:cNvSpPr>
              <a:spLocks noChangeShapeType="1"/>
            </p:cNvSpPr>
            <p:nvPr/>
          </p:nvSpPr>
          <p:spPr bwMode="auto">
            <a:xfrm>
              <a:off x="1927" y="1857"/>
              <a:ext cx="0" cy="454"/>
            </a:xfrm>
            <a:prstGeom prst="line">
              <a:avLst/>
            </a:prstGeom>
            <a:noFill/>
            <a:ln w="25400">
              <a:solidFill>
                <a:srgbClr val="000066"/>
              </a:solidFill>
              <a:round/>
              <a:headEnd/>
              <a:tailEnd/>
            </a:ln>
            <a:effectLst/>
          </p:spPr>
          <p:txBody>
            <a:bodyPr>
              <a:spAutoFit/>
            </a:bodyPr>
            <a:lstStyle/>
            <a:p>
              <a:endParaRPr lang="zh-CN" altLang="en-US"/>
            </a:p>
          </p:txBody>
        </p:sp>
        <p:sp>
          <p:nvSpPr>
            <p:cNvPr id="214050" name="Line 34"/>
            <p:cNvSpPr>
              <a:spLocks noChangeShapeType="1"/>
            </p:cNvSpPr>
            <p:nvPr/>
          </p:nvSpPr>
          <p:spPr bwMode="auto">
            <a:xfrm>
              <a:off x="1927" y="2583"/>
              <a:ext cx="0" cy="454"/>
            </a:xfrm>
            <a:prstGeom prst="line">
              <a:avLst/>
            </a:prstGeom>
            <a:noFill/>
            <a:ln w="25400">
              <a:solidFill>
                <a:srgbClr val="000066"/>
              </a:solidFill>
              <a:round/>
              <a:headEnd/>
              <a:tailEnd/>
            </a:ln>
            <a:effectLst/>
          </p:spPr>
          <p:txBody>
            <a:bodyPr>
              <a:spAutoFit/>
            </a:bodyPr>
            <a:lstStyle/>
            <a:p>
              <a:endParaRPr lang="zh-CN" altLang="en-US"/>
            </a:p>
          </p:txBody>
        </p:sp>
        <p:sp>
          <p:nvSpPr>
            <p:cNvPr id="214051" name="Line 35"/>
            <p:cNvSpPr>
              <a:spLocks noChangeShapeType="1"/>
            </p:cNvSpPr>
            <p:nvPr/>
          </p:nvSpPr>
          <p:spPr bwMode="auto">
            <a:xfrm>
              <a:off x="2063" y="1676"/>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14052" name="Line 36"/>
            <p:cNvSpPr>
              <a:spLocks noChangeShapeType="1"/>
            </p:cNvSpPr>
            <p:nvPr/>
          </p:nvSpPr>
          <p:spPr bwMode="auto">
            <a:xfrm>
              <a:off x="3061" y="1676"/>
              <a:ext cx="635"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14053" name="Line 37"/>
            <p:cNvSpPr>
              <a:spLocks noChangeShapeType="1"/>
            </p:cNvSpPr>
            <p:nvPr/>
          </p:nvSpPr>
          <p:spPr bwMode="auto">
            <a:xfrm>
              <a:off x="2018" y="1812"/>
              <a:ext cx="771" cy="590"/>
            </a:xfrm>
            <a:prstGeom prst="line">
              <a:avLst/>
            </a:prstGeom>
            <a:noFill/>
            <a:ln w="25400">
              <a:solidFill>
                <a:srgbClr val="000066"/>
              </a:solidFill>
              <a:round/>
              <a:headEnd/>
              <a:tailEnd/>
            </a:ln>
            <a:effectLst/>
          </p:spPr>
          <p:txBody>
            <a:bodyPr>
              <a:spAutoFit/>
            </a:bodyPr>
            <a:lstStyle/>
            <a:p>
              <a:endParaRPr lang="zh-CN" altLang="en-US"/>
            </a:p>
          </p:txBody>
        </p:sp>
        <p:sp>
          <p:nvSpPr>
            <p:cNvPr id="214054" name="Line 38"/>
            <p:cNvSpPr>
              <a:spLocks noChangeShapeType="1"/>
            </p:cNvSpPr>
            <p:nvPr/>
          </p:nvSpPr>
          <p:spPr bwMode="auto">
            <a:xfrm flipV="1">
              <a:off x="3061" y="1767"/>
              <a:ext cx="680" cy="635"/>
            </a:xfrm>
            <a:prstGeom prst="line">
              <a:avLst/>
            </a:prstGeom>
            <a:noFill/>
            <a:ln w="25400">
              <a:solidFill>
                <a:srgbClr val="000066"/>
              </a:solidFill>
              <a:round/>
              <a:headEnd/>
              <a:tailEnd/>
            </a:ln>
            <a:effectLst/>
          </p:spPr>
          <p:txBody>
            <a:bodyPr wrap="none">
              <a:spAutoFit/>
            </a:bodyPr>
            <a:lstStyle/>
            <a:p>
              <a:endParaRPr lang="zh-CN" altLang="en-US"/>
            </a:p>
          </p:txBody>
        </p:sp>
        <p:sp>
          <p:nvSpPr>
            <p:cNvPr id="214055" name="Line 39"/>
            <p:cNvSpPr>
              <a:spLocks noChangeShapeType="1"/>
            </p:cNvSpPr>
            <p:nvPr/>
          </p:nvSpPr>
          <p:spPr bwMode="auto">
            <a:xfrm>
              <a:off x="2063" y="2447"/>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14056" name="Line 40"/>
            <p:cNvSpPr>
              <a:spLocks noChangeShapeType="1"/>
            </p:cNvSpPr>
            <p:nvPr/>
          </p:nvSpPr>
          <p:spPr bwMode="auto">
            <a:xfrm>
              <a:off x="2063" y="3173"/>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14057" name="Line 41"/>
            <p:cNvSpPr>
              <a:spLocks noChangeShapeType="1"/>
            </p:cNvSpPr>
            <p:nvPr/>
          </p:nvSpPr>
          <p:spPr bwMode="auto">
            <a:xfrm>
              <a:off x="3832" y="1812"/>
              <a:ext cx="0" cy="544"/>
            </a:xfrm>
            <a:prstGeom prst="line">
              <a:avLst/>
            </a:prstGeom>
            <a:noFill/>
            <a:ln w="25400">
              <a:solidFill>
                <a:srgbClr val="000066"/>
              </a:solidFill>
              <a:round/>
              <a:headEnd/>
              <a:tailEnd/>
            </a:ln>
            <a:effectLst/>
          </p:spPr>
          <p:txBody>
            <a:bodyPr wrap="none">
              <a:spAutoFit/>
            </a:bodyPr>
            <a:lstStyle/>
            <a:p>
              <a:endParaRPr lang="zh-CN" altLang="en-US"/>
            </a:p>
          </p:txBody>
        </p:sp>
        <p:sp>
          <p:nvSpPr>
            <p:cNvPr id="214058" name="Line 42"/>
            <p:cNvSpPr>
              <a:spLocks noChangeShapeType="1"/>
            </p:cNvSpPr>
            <p:nvPr/>
          </p:nvSpPr>
          <p:spPr bwMode="auto">
            <a:xfrm>
              <a:off x="3832" y="2628"/>
              <a:ext cx="0" cy="409"/>
            </a:xfrm>
            <a:prstGeom prst="line">
              <a:avLst/>
            </a:prstGeom>
            <a:noFill/>
            <a:ln w="25400">
              <a:solidFill>
                <a:srgbClr val="000066"/>
              </a:solidFill>
              <a:round/>
              <a:headEnd/>
              <a:tailEnd/>
            </a:ln>
            <a:effectLst/>
          </p:spPr>
          <p:txBody>
            <a:bodyPr>
              <a:spAutoFit/>
            </a:bodyPr>
            <a:lstStyle/>
            <a:p>
              <a:endParaRPr lang="zh-CN" altLang="en-US"/>
            </a:p>
          </p:txBody>
        </p:sp>
      </p:grpSp>
      <p:sp>
        <p:nvSpPr>
          <p:cNvPr id="214060" name="Oval 44"/>
          <p:cNvSpPr>
            <a:spLocks noChangeArrowheads="1"/>
          </p:cNvSpPr>
          <p:nvPr/>
        </p:nvSpPr>
        <p:spPr bwMode="auto">
          <a:xfrm>
            <a:off x="3275013" y="2500306"/>
            <a:ext cx="433387"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A</a:t>
            </a:r>
          </a:p>
        </p:txBody>
      </p:sp>
      <p:sp>
        <p:nvSpPr>
          <p:cNvPr id="214062" name="Line 46"/>
          <p:cNvSpPr>
            <a:spLocks noChangeShapeType="1"/>
          </p:cNvSpPr>
          <p:nvPr/>
        </p:nvSpPr>
        <p:spPr bwMode="auto">
          <a:xfrm>
            <a:off x="3490913" y="2908293"/>
            <a:ext cx="0" cy="792163"/>
          </a:xfrm>
          <a:prstGeom prst="line">
            <a:avLst/>
          </a:prstGeom>
          <a:noFill/>
          <a:ln w="31750">
            <a:solidFill>
              <a:srgbClr val="FF0000"/>
            </a:solidFill>
            <a:round/>
            <a:headEnd/>
            <a:tailEnd/>
          </a:ln>
          <a:effectLst/>
        </p:spPr>
        <p:txBody>
          <a:bodyPr wrap="none">
            <a:spAutoFit/>
          </a:bodyPr>
          <a:lstStyle/>
          <a:p>
            <a:endParaRPr lang="zh-CN" altLang="en-US"/>
          </a:p>
        </p:txBody>
      </p:sp>
      <p:sp>
        <p:nvSpPr>
          <p:cNvPr id="214064" name="Oval 48"/>
          <p:cNvSpPr>
            <a:spLocks noChangeArrowheads="1"/>
          </p:cNvSpPr>
          <p:nvPr/>
        </p:nvSpPr>
        <p:spPr bwMode="auto">
          <a:xfrm>
            <a:off x="3275013" y="3675056"/>
            <a:ext cx="433387"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B</a:t>
            </a:r>
          </a:p>
        </p:txBody>
      </p:sp>
      <p:sp>
        <p:nvSpPr>
          <p:cNvPr id="214065" name="Line 49"/>
          <p:cNvSpPr>
            <a:spLocks noChangeShapeType="1"/>
          </p:cNvSpPr>
          <p:nvPr/>
        </p:nvSpPr>
        <p:spPr bwMode="auto">
          <a:xfrm>
            <a:off x="3497263" y="4060818"/>
            <a:ext cx="0" cy="792163"/>
          </a:xfrm>
          <a:prstGeom prst="line">
            <a:avLst/>
          </a:prstGeom>
          <a:noFill/>
          <a:ln w="31750">
            <a:solidFill>
              <a:srgbClr val="FF0000"/>
            </a:solidFill>
            <a:round/>
            <a:headEnd/>
            <a:tailEnd/>
          </a:ln>
          <a:effectLst/>
        </p:spPr>
        <p:txBody>
          <a:bodyPr wrap="none">
            <a:spAutoFit/>
          </a:bodyPr>
          <a:lstStyle/>
          <a:p>
            <a:endParaRPr lang="zh-CN" altLang="en-US"/>
          </a:p>
        </p:txBody>
      </p:sp>
      <p:sp>
        <p:nvSpPr>
          <p:cNvPr id="214066" name="Oval 50"/>
          <p:cNvSpPr>
            <a:spLocks noChangeArrowheads="1"/>
          </p:cNvSpPr>
          <p:nvPr/>
        </p:nvSpPr>
        <p:spPr bwMode="auto">
          <a:xfrm>
            <a:off x="3275013" y="4830756"/>
            <a:ext cx="433387"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C</a:t>
            </a:r>
          </a:p>
        </p:txBody>
      </p:sp>
      <p:sp>
        <p:nvSpPr>
          <p:cNvPr id="214067" name="Text Box 51"/>
          <p:cNvSpPr txBox="1">
            <a:spLocks noChangeArrowheads="1"/>
          </p:cNvSpPr>
          <p:nvPr/>
        </p:nvSpPr>
        <p:spPr bwMode="auto">
          <a:xfrm>
            <a:off x="3779838" y="1576388"/>
            <a:ext cx="441325" cy="519112"/>
          </a:xfrm>
          <a:prstGeom prst="rect">
            <a:avLst/>
          </a:prstGeom>
          <a:noFill/>
          <a:ln w="31750" algn="ctr">
            <a:noFill/>
            <a:miter lim="800000"/>
            <a:headEnd/>
            <a:tailEnd/>
          </a:ln>
          <a:effectLst/>
        </p:spPr>
        <p:txBody>
          <a:bodyPr wrap="none">
            <a:spAutoFit/>
          </a:bodyPr>
          <a:lstStyle/>
          <a:p>
            <a:r>
              <a:rPr lang="en-US" altLang="zh-CN"/>
              <a:t>A</a:t>
            </a:r>
          </a:p>
        </p:txBody>
      </p:sp>
      <p:sp>
        <p:nvSpPr>
          <p:cNvPr id="214068" name="Text Box 52"/>
          <p:cNvSpPr txBox="1">
            <a:spLocks noChangeArrowheads="1"/>
          </p:cNvSpPr>
          <p:nvPr/>
        </p:nvSpPr>
        <p:spPr bwMode="auto">
          <a:xfrm>
            <a:off x="4068763" y="1576388"/>
            <a:ext cx="441325" cy="519112"/>
          </a:xfrm>
          <a:prstGeom prst="rect">
            <a:avLst/>
          </a:prstGeom>
          <a:noFill/>
          <a:ln w="31750" algn="ctr">
            <a:noFill/>
            <a:miter lim="800000"/>
            <a:headEnd/>
            <a:tailEnd/>
          </a:ln>
          <a:effectLst/>
        </p:spPr>
        <p:txBody>
          <a:bodyPr wrap="none">
            <a:spAutoFit/>
          </a:bodyPr>
          <a:lstStyle/>
          <a:p>
            <a:r>
              <a:rPr lang="en-US" altLang="zh-CN"/>
              <a:t>B</a:t>
            </a:r>
          </a:p>
        </p:txBody>
      </p:sp>
      <p:sp>
        <p:nvSpPr>
          <p:cNvPr id="214069" name="Text Box 53"/>
          <p:cNvSpPr txBox="1">
            <a:spLocks noChangeArrowheads="1"/>
          </p:cNvSpPr>
          <p:nvPr/>
        </p:nvSpPr>
        <p:spPr bwMode="auto">
          <a:xfrm>
            <a:off x="4376738" y="1557338"/>
            <a:ext cx="441325" cy="519112"/>
          </a:xfrm>
          <a:prstGeom prst="rect">
            <a:avLst/>
          </a:prstGeom>
          <a:noFill/>
          <a:ln w="31750" algn="ctr">
            <a:noFill/>
            <a:miter lim="800000"/>
            <a:headEnd/>
            <a:tailEnd/>
          </a:ln>
          <a:effectLst/>
        </p:spPr>
        <p:txBody>
          <a:bodyPr wrap="none">
            <a:spAutoFit/>
          </a:bodyPr>
          <a:lstStyle/>
          <a:p>
            <a:r>
              <a:rPr lang="en-US" altLang="zh-CN"/>
              <a:t>C</a:t>
            </a:r>
          </a:p>
        </p:txBody>
      </p:sp>
      <p:sp>
        <p:nvSpPr>
          <p:cNvPr id="214071" name="Oval 55"/>
          <p:cNvSpPr>
            <a:spLocks noChangeArrowheads="1"/>
          </p:cNvSpPr>
          <p:nvPr/>
        </p:nvSpPr>
        <p:spPr bwMode="auto">
          <a:xfrm>
            <a:off x="4859338" y="4892675"/>
            <a:ext cx="433387"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F</a:t>
            </a:r>
          </a:p>
        </p:txBody>
      </p:sp>
      <p:sp>
        <p:nvSpPr>
          <p:cNvPr id="214072" name="Line 56"/>
          <p:cNvSpPr>
            <a:spLocks noChangeShapeType="1"/>
          </p:cNvSpPr>
          <p:nvPr/>
        </p:nvSpPr>
        <p:spPr bwMode="auto">
          <a:xfrm flipH="1">
            <a:off x="3851275" y="4926006"/>
            <a:ext cx="865188" cy="0"/>
          </a:xfrm>
          <a:prstGeom prst="line">
            <a:avLst/>
          </a:prstGeom>
          <a:noFill/>
          <a:ln w="31750">
            <a:solidFill>
              <a:srgbClr val="003300"/>
            </a:solidFill>
            <a:prstDash val="dash"/>
            <a:round/>
            <a:headEnd/>
            <a:tailEnd type="triangle" w="med" len="med"/>
          </a:ln>
          <a:effectLst/>
        </p:spPr>
        <p:txBody>
          <a:bodyPr wrap="none">
            <a:spAutoFit/>
          </a:bodyPr>
          <a:lstStyle/>
          <a:p>
            <a:endParaRPr lang="zh-CN" altLang="en-US"/>
          </a:p>
        </p:txBody>
      </p:sp>
      <p:sp>
        <p:nvSpPr>
          <p:cNvPr id="214073" name="Line 57"/>
          <p:cNvSpPr>
            <a:spLocks noChangeShapeType="1"/>
          </p:cNvSpPr>
          <p:nvPr/>
        </p:nvSpPr>
        <p:spPr bwMode="auto">
          <a:xfrm flipV="1">
            <a:off x="3635375" y="4133843"/>
            <a:ext cx="0" cy="574675"/>
          </a:xfrm>
          <a:prstGeom prst="line">
            <a:avLst/>
          </a:prstGeom>
          <a:noFill/>
          <a:ln w="31750">
            <a:solidFill>
              <a:srgbClr val="003300"/>
            </a:solidFill>
            <a:prstDash val="dash"/>
            <a:round/>
            <a:headEnd/>
            <a:tailEnd type="triangle" w="med" len="med"/>
          </a:ln>
          <a:effectLst/>
        </p:spPr>
        <p:txBody>
          <a:bodyPr wrap="none">
            <a:spAutoFit/>
          </a:bodyPr>
          <a:lstStyle/>
          <a:p>
            <a:endParaRPr lang="zh-CN" altLang="en-US"/>
          </a:p>
        </p:txBody>
      </p:sp>
      <p:sp>
        <p:nvSpPr>
          <p:cNvPr id="214074" name="Line 58"/>
          <p:cNvSpPr>
            <a:spLocks noChangeShapeType="1"/>
          </p:cNvSpPr>
          <p:nvPr/>
        </p:nvSpPr>
        <p:spPr bwMode="auto">
          <a:xfrm>
            <a:off x="3708400" y="3870318"/>
            <a:ext cx="1150938" cy="0"/>
          </a:xfrm>
          <a:prstGeom prst="line">
            <a:avLst/>
          </a:prstGeom>
          <a:noFill/>
          <a:ln w="31750">
            <a:solidFill>
              <a:srgbClr val="FF0000"/>
            </a:solidFill>
            <a:round/>
            <a:headEnd/>
            <a:tailEnd/>
          </a:ln>
          <a:effectLst/>
        </p:spPr>
        <p:txBody>
          <a:bodyPr wrap="none">
            <a:spAutoFit/>
          </a:bodyPr>
          <a:lstStyle/>
          <a:p>
            <a:endParaRPr lang="zh-CN" altLang="en-US"/>
          </a:p>
        </p:txBody>
      </p:sp>
      <p:sp>
        <p:nvSpPr>
          <p:cNvPr id="214075" name="Oval 59"/>
          <p:cNvSpPr>
            <a:spLocks noChangeArrowheads="1"/>
          </p:cNvSpPr>
          <p:nvPr/>
        </p:nvSpPr>
        <p:spPr bwMode="auto">
          <a:xfrm>
            <a:off x="4859338" y="3679818"/>
            <a:ext cx="433387"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E</a:t>
            </a:r>
          </a:p>
        </p:txBody>
      </p:sp>
      <p:sp>
        <p:nvSpPr>
          <p:cNvPr id="214076" name="Text Box 60"/>
          <p:cNvSpPr txBox="1">
            <a:spLocks noChangeArrowheads="1"/>
          </p:cNvSpPr>
          <p:nvPr/>
        </p:nvSpPr>
        <p:spPr bwMode="auto">
          <a:xfrm>
            <a:off x="4664075" y="1557338"/>
            <a:ext cx="401638" cy="519112"/>
          </a:xfrm>
          <a:prstGeom prst="rect">
            <a:avLst/>
          </a:prstGeom>
          <a:noFill/>
          <a:ln w="31750" algn="ctr">
            <a:noFill/>
            <a:miter lim="800000"/>
            <a:headEnd/>
            <a:tailEnd/>
          </a:ln>
          <a:effectLst/>
        </p:spPr>
        <p:txBody>
          <a:bodyPr wrap="none">
            <a:spAutoFit/>
          </a:bodyPr>
          <a:lstStyle/>
          <a:p>
            <a:r>
              <a:rPr lang="en-US" altLang="zh-CN"/>
              <a:t>F</a:t>
            </a:r>
          </a:p>
        </p:txBody>
      </p:sp>
      <p:sp>
        <p:nvSpPr>
          <p:cNvPr id="214077" name="Text Box 61"/>
          <p:cNvSpPr txBox="1">
            <a:spLocks noChangeArrowheads="1"/>
          </p:cNvSpPr>
          <p:nvPr/>
        </p:nvSpPr>
        <p:spPr bwMode="auto">
          <a:xfrm>
            <a:off x="4932363" y="1557338"/>
            <a:ext cx="420687" cy="519112"/>
          </a:xfrm>
          <a:prstGeom prst="rect">
            <a:avLst/>
          </a:prstGeom>
          <a:noFill/>
          <a:ln w="31750" algn="ctr">
            <a:noFill/>
            <a:miter lim="800000"/>
            <a:headEnd/>
            <a:tailEnd/>
          </a:ln>
          <a:effectLst/>
        </p:spPr>
        <p:txBody>
          <a:bodyPr wrap="none">
            <a:spAutoFit/>
          </a:bodyPr>
          <a:lstStyle/>
          <a:p>
            <a:r>
              <a:rPr lang="en-US" altLang="zh-CN"/>
              <a:t>E</a:t>
            </a:r>
          </a:p>
        </p:txBody>
      </p:sp>
      <p:sp>
        <p:nvSpPr>
          <p:cNvPr id="214078" name="Line 62"/>
          <p:cNvSpPr>
            <a:spLocks noChangeShapeType="1"/>
          </p:cNvSpPr>
          <p:nvPr/>
        </p:nvSpPr>
        <p:spPr bwMode="auto">
          <a:xfrm flipV="1">
            <a:off x="5311775" y="2765418"/>
            <a:ext cx="1081088" cy="1008063"/>
          </a:xfrm>
          <a:prstGeom prst="line">
            <a:avLst/>
          </a:prstGeom>
          <a:noFill/>
          <a:ln w="31750">
            <a:solidFill>
              <a:srgbClr val="FF0000"/>
            </a:solidFill>
            <a:round/>
            <a:headEnd/>
            <a:tailEnd/>
          </a:ln>
          <a:effectLst/>
        </p:spPr>
        <p:txBody>
          <a:bodyPr wrap="none">
            <a:spAutoFit/>
          </a:bodyPr>
          <a:lstStyle/>
          <a:p>
            <a:endParaRPr lang="zh-CN" altLang="en-US"/>
          </a:p>
        </p:txBody>
      </p:sp>
      <p:sp>
        <p:nvSpPr>
          <p:cNvPr id="214080" name="Oval 64"/>
          <p:cNvSpPr>
            <a:spLocks noChangeArrowheads="1"/>
          </p:cNvSpPr>
          <p:nvPr/>
        </p:nvSpPr>
        <p:spPr bwMode="auto">
          <a:xfrm>
            <a:off x="6299200" y="2428868"/>
            <a:ext cx="433388"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G</a:t>
            </a:r>
          </a:p>
        </p:txBody>
      </p:sp>
      <p:sp>
        <p:nvSpPr>
          <p:cNvPr id="214081" name="Text Box 65"/>
          <p:cNvSpPr txBox="1">
            <a:spLocks noChangeArrowheads="1"/>
          </p:cNvSpPr>
          <p:nvPr/>
        </p:nvSpPr>
        <p:spPr bwMode="auto">
          <a:xfrm>
            <a:off x="5219700" y="1541463"/>
            <a:ext cx="460375" cy="519112"/>
          </a:xfrm>
          <a:prstGeom prst="rect">
            <a:avLst/>
          </a:prstGeom>
          <a:noFill/>
          <a:ln w="31750" algn="ctr">
            <a:noFill/>
            <a:miter lim="800000"/>
            <a:headEnd/>
            <a:tailEnd/>
          </a:ln>
          <a:effectLst/>
        </p:spPr>
        <p:txBody>
          <a:bodyPr wrap="none">
            <a:spAutoFit/>
          </a:bodyPr>
          <a:lstStyle/>
          <a:p>
            <a:r>
              <a:rPr lang="en-US" altLang="zh-CN"/>
              <a:t>G</a:t>
            </a:r>
          </a:p>
        </p:txBody>
      </p:sp>
      <p:sp>
        <p:nvSpPr>
          <p:cNvPr id="214082" name="Line 66"/>
          <p:cNvSpPr>
            <a:spLocks noChangeShapeType="1"/>
          </p:cNvSpPr>
          <p:nvPr/>
        </p:nvSpPr>
        <p:spPr bwMode="auto">
          <a:xfrm>
            <a:off x="5291138" y="2643181"/>
            <a:ext cx="1008062" cy="0"/>
          </a:xfrm>
          <a:prstGeom prst="line">
            <a:avLst/>
          </a:prstGeom>
          <a:noFill/>
          <a:ln w="31750">
            <a:solidFill>
              <a:srgbClr val="FF0000"/>
            </a:solidFill>
            <a:round/>
            <a:headEnd/>
            <a:tailEnd/>
          </a:ln>
          <a:effectLst/>
        </p:spPr>
        <p:txBody>
          <a:bodyPr wrap="none">
            <a:spAutoFit/>
          </a:bodyPr>
          <a:lstStyle/>
          <a:p>
            <a:endParaRPr lang="zh-CN" altLang="en-US"/>
          </a:p>
        </p:txBody>
      </p:sp>
      <p:sp>
        <p:nvSpPr>
          <p:cNvPr id="214083" name="Oval 67"/>
          <p:cNvSpPr>
            <a:spLocks noChangeArrowheads="1"/>
          </p:cNvSpPr>
          <p:nvPr/>
        </p:nvSpPr>
        <p:spPr bwMode="auto">
          <a:xfrm>
            <a:off x="4859338" y="2459031"/>
            <a:ext cx="433387"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D</a:t>
            </a:r>
          </a:p>
        </p:txBody>
      </p:sp>
      <p:sp>
        <p:nvSpPr>
          <p:cNvPr id="214084" name="Text Box 68"/>
          <p:cNvSpPr txBox="1">
            <a:spLocks noChangeArrowheads="1"/>
          </p:cNvSpPr>
          <p:nvPr/>
        </p:nvSpPr>
        <p:spPr bwMode="auto">
          <a:xfrm>
            <a:off x="5508625" y="1541463"/>
            <a:ext cx="441325" cy="519112"/>
          </a:xfrm>
          <a:prstGeom prst="rect">
            <a:avLst/>
          </a:prstGeom>
          <a:noFill/>
          <a:ln w="31750" algn="ctr">
            <a:noFill/>
            <a:miter lim="800000"/>
            <a:headEnd/>
            <a:tailEnd/>
          </a:ln>
          <a:effectLst/>
        </p:spPr>
        <p:txBody>
          <a:bodyPr wrap="none">
            <a:spAutoFit/>
          </a:bodyPr>
          <a:lstStyle/>
          <a:p>
            <a:r>
              <a:rPr lang="en-US" altLang="zh-CN"/>
              <a:t>D</a:t>
            </a:r>
          </a:p>
        </p:txBody>
      </p:sp>
      <p:sp>
        <p:nvSpPr>
          <p:cNvPr id="214085" name="Line 69"/>
          <p:cNvSpPr>
            <a:spLocks noChangeShapeType="1"/>
          </p:cNvSpPr>
          <p:nvPr/>
        </p:nvSpPr>
        <p:spPr bwMode="auto">
          <a:xfrm>
            <a:off x="5364163" y="2765418"/>
            <a:ext cx="719137" cy="0"/>
          </a:xfrm>
          <a:prstGeom prst="line">
            <a:avLst/>
          </a:prstGeom>
          <a:noFill/>
          <a:ln w="31750">
            <a:solidFill>
              <a:srgbClr val="003300"/>
            </a:solidFill>
            <a:prstDash val="dash"/>
            <a:round/>
            <a:headEnd/>
            <a:tailEnd type="triangle" w="med" len="med"/>
          </a:ln>
          <a:effectLst/>
        </p:spPr>
        <p:txBody>
          <a:bodyPr wrap="none">
            <a:spAutoFit/>
          </a:bodyPr>
          <a:lstStyle/>
          <a:p>
            <a:endParaRPr lang="zh-CN" altLang="en-US"/>
          </a:p>
        </p:txBody>
      </p:sp>
      <p:sp>
        <p:nvSpPr>
          <p:cNvPr id="214086" name="Line 70"/>
          <p:cNvSpPr>
            <a:spLocks noChangeShapeType="1"/>
          </p:cNvSpPr>
          <p:nvPr/>
        </p:nvSpPr>
        <p:spPr bwMode="auto">
          <a:xfrm>
            <a:off x="6516688" y="2836856"/>
            <a:ext cx="0" cy="863600"/>
          </a:xfrm>
          <a:prstGeom prst="line">
            <a:avLst/>
          </a:prstGeom>
          <a:noFill/>
          <a:ln w="31750">
            <a:solidFill>
              <a:srgbClr val="FF0000"/>
            </a:solidFill>
            <a:round/>
            <a:headEnd/>
            <a:tailEnd/>
          </a:ln>
          <a:effectLst/>
        </p:spPr>
        <p:txBody>
          <a:bodyPr wrap="none">
            <a:spAutoFit/>
          </a:bodyPr>
          <a:lstStyle/>
          <a:p>
            <a:endParaRPr lang="zh-CN" altLang="en-US"/>
          </a:p>
        </p:txBody>
      </p:sp>
      <p:sp>
        <p:nvSpPr>
          <p:cNvPr id="214087" name="Oval 71"/>
          <p:cNvSpPr>
            <a:spLocks noChangeArrowheads="1"/>
          </p:cNvSpPr>
          <p:nvPr/>
        </p:nvSpPr>
        <p:spPr bwMode="auto">
          <a:xfrm>
            <a:off x="6299200" y="3725856"/>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H</a:t>
            </a:r>
          </a:p>
        </p:txBody>
      </p:sp>
      <p:sp>
        <p:nvSpPr>
          <p:cNvPr id="214088" name="Text Box 72"/>
          <p:cNvSpPr txBox="1">
            <a:spLocks noChangeArrowheads="1"/>
          </p:cNvSpPr>
          <p:nvPr/>
        </p:nvSpPr>
        <p:spPr bwMode="auto">
          <a:xfrm>
            <a:off x="5795963" y="1541463"/>
            <a:ext cx="441325" cy="519112"/>
          </a:xfrm>
          <a:prstGeom prst="rect">
            <a:avLst/>
          </a:prstGeom>
          <a:noFill/>
          <a:ln w="31750" algn="ctr">
            <a:noFill/>
            <a:miter lim="800000"/>
            <a:headEnd/>
            <a:tailEnd/>
          </a:ln>
          <a:effectLst/>
        </p:spPr>
        <p:txBody>
          <a:bodyPr wrap="none">
            <a:spAutoFit/>
          </a:bodyPr>
          <a:lstStyle/>
          <a:p>
            <a:r>
              <a:rPr lang="en-US" altLang="zh-CN"/>
              <a:t>H</a:t>
            </a:r>
          </a:p>
        </p:txBody>
      </p:sp>
      <p:sp>
        <p:nvSpPr>
          <p:cNvPr id="214089" name="Line 73"/>
          <p:cNvSpPr>
            <a:spLocks noChangeShapeType="1"/>
          </p:cNvSpPr>
          <p:nvPr/>
        </p:nvSpPr>
        <p:spPr bwMode="auto">
          <a:xfrm>
            <a:off x="6516688" y="4133843"/>
            <a:ext cx="0" cy="719138"/>
          </a:xfrm>
          <a:prstGeom prst="line">
            <a:avLst/>
          </a:prstGeom>
          <a:noFill/>
          <a:ln w="31750">
            <a:solidFill>
              <a:srgbClr val="FF0000"/>
            </a:solidFill>
            <a:round/>
            <a:headEnd/>
            <a:tailEnd/>
          </a:ln>
          <a:effectLst/>
        </p:spPr>
        <p:txBody>
          <a:bodyPr wrap="none">
            <a:spAutoFit/>
          </a:bodyPr>
          <a:lstStyle/>
          <a:p>
            <a:endParaRPr lang="zh-CN" altLang="en-US"/>
          </a:p>
        </p:txBody>
      </p:sp>
      <p:sp>
        <p:nvSpPr>
          <p:cNvPr id="214090" name="Oval 74"/>
          <p:cNvSpPr>
            <a:spLocks noChangeArrowheads="1"/>
          </p:cNvSpPr>
          <p:nvPr/>
        </p:nvSpPr>
        <p:spPr bwMode="auto">
          <a:xfrm>
            <a:off x="6299200" y="4830756"/>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I</a:t>
            </a:r>
          </a:p>
        </p:txBody>
      </p:sp>
      <p:sp>
        <p:nvSpPr>
          <p:cNvPr id="214091" name="Text Box 75"/>
          <p:cNvSpPr txBox="1">
            <a:spLocks noChangeArrowheads="1"/>
          </p:cNvSpPr>
          <p:nvPr/>
        </p:nvSpPr>
        <p:spPr bwMode="auto">
          <a:xfrm>
            <a:off x="6156325" y="1541463"/>
            <a:ext cx="282575" cy="519112"/>
          </a:xfrm>
          <a:prstGeom prst="rect">
            <a:avLst/>
          </a:prstGeom>
          <a:noFill/>
          <a:ln w="31750" algn="ctr">
            <a:noFill/>
            <a:miter lim="800000"/>
            <a:headEnd/>
            <a:tailEnd/>
          </a:ln>
          <a:effectLst/>
        </p:spPr>
        <p:txBody>
          <a:bodyPr wrap="none">
            <a:spAutoFit/>
          </a:bodyPr>
          <a:lstStyle/>
          <a:p>
            <a:r>
              <a:rPr lang="en-US" altLang="zh-CN"/>
              <a:t>I</a:t>
            </a:r>
          </a:p>
        </p:txBody>
      </p:sp>
      <p:sp>
        <p:nvSpPr>
          <p:cNvPr id="214092" name="Line 76"/>
          <p:cNvSpPr>
            <a:spLocks noChangeShapeType="1"/>
          </p:cNvSpPr>
          <p:nvPr/>
        </p:nvSpPr>
        <p:spPr bwMode="auto">
          <a:xfrm flipV="1">
            <a:off x="6372225" y="4205281"/>
            <a:ext cx="0" cy="503237"/>
          </a:xfrm>
          <a:prstGeom prst="line">
            <a:avLst/>
          </a:prstGeom>
          <a:noFill/>
          <a:ln w="31750">
            <a:solidFill>
              <a:srgbClr val="003300"/>
            </a:solidFill>
            <a:prstDash val="dash"/>
            <a:round/>
            <a:headEnd/>
            <a:tailEnd type="triangle" w="med" len="med"/>
          </a:ln>
          <a:effectLst/>
        </p:spPr>
        <p:txBody>
          <a:bodyPr wrap="none">
            <a:spAutoFit/>
          </a:bodyPr>
          <a:lstStyle/>
          <a:p>
            <a:endParaRPr lang="zh-CN" altLang="en-US"/>
          </a:p>
        </p:txBody>
      </p:sp>
      <p:sp>
        <p:nvSpPr>
          <p:cNvPr id="214093" name="Line 77"/>
          <p:cNvSpPr>
            <a:spLocks noChangeShapeType="1"/>
          </p:cNvSpPr>
          <p:nvPr/>
        </p:nvSpPr>
        <p:spPr bwMode="auto">
          <a:xfrm flipV="1">
            <a:off x="6372225" y="2981318"/>
            <a:ext cx="0" cy="647700"/>
          </a:xfrm>
          <a:prstGeom prst="line">
            <a:avLst/>
          </a:prstGeom>
          <a:noFill/>
          <a:ln w="31750">
            <a:solidFill>
              <a:srgbClr val="003300"/>
            </a:solidFill>
            <a:prstDash val="dash"/>
            <a:round/>
            <a:headEnd/>
            <a:tailEnd type="triangle" w="med" len="med"/>
          </a:ln>
          <a:effectLst/>
        </p:spPr>
        <p:txBody>
          <a:bodyPr wrap="none">
            <a:spAutoFit/>
          </a:bodyPr>
          <a:lstStyle/>
          <a:p>
            <a:endParaRPr lang="zh-CN" altLang="en-US"/>
          </a:p>
        </p:txBody>
      </p:sp>
      <p:sp>
        <p:nvSpPr>
          <p:cNvPr id="214094" name="Line 78"/>
          <p:cNvSpPr>
            <a:spLocks noChangeShapeType="1"/>
          </p:cNvSpPr>
          <p:nvPr/>
        </p:nvSpPr>
        <p:spPr bwMode="auto">
          <a:xfrm flipH="1">
            <a:off x="5508625" y="3197218"/>
            <a:ext cx="647700" cy="576263"/>
          </a:xfrm>
          <a:prstGeom prst="line">
            <a:avLst/>
          </a:prstGeom>
          <a:noFill/>
          <a:ln w="31750">
            <a:solidFill>
              <a:srgbClr val="003300"/>
            </a:solidFill>
            <a:prstDash val="dash"/>
            <a:round/>
            <a:headEnd/>
            <a:tailEnd type="triangle" w="med" len="med"/>
          </a:ln>
          <a:effectLst/>
        </p:spPr>
        <p:txBody>
          <a:bodyPr>
            <a:spAutoFit/>
          </a:bodyPr>
          <a:lstStyle/>
          <a:p>
            <a:endParaRPr lang="zh-CN" altLang="en-US"/>
          </a:p>
        </p:txBody>
      </p:sp>
      <p:sp>
        <p:nvSpPr>
          <p:cNvPr id="214095" name="Line 79"/>
          <p:cNvSpPr>
            <a:spLocks noChangeShapeType="1"/>
          </p:cNvSpPr>
          <p:nvPr/>
        </p:nvSpPr>
        <p:spPr bwMode="auto">
          <a:xfrm flipH="1">
            <a:off x="3779838" y="3989381"/>
            <a:ext cx="1008062" cy="0"/>
          </a:xfrm>
          <a:prstGeom prst="line">
            <a:avLst/>
          </a:prstGeom>
          <a:noFill/>
          <a:ln w="31750">
            <a:solidFill>
              <a:srgbClr val="003300"/>
            </a:solidFill>
            <a:prstDash val="dash"/>
            <a:round/>
            <a:headEnd/>
            <a:tailEnd type="triangle" w="med" len="med"/>
          </a:ln>
          <a:effectLst/>
        </p:spPr>
        <p:txBody>
          <a:bodyPr wrap="none">
            <a:spAutoFit/>
          </a:bodyPr>
          <a:lstStyle/>
          <a:p>
            <a:endParaRPr lang="zh-CN" altLang="en-US"/>
          </a:p>
        </p:txBody>
      </p:sp>
      <p:sp>
        <p:nvSpPr>
          <p:cNvPr id="214096" name="Line 80"/>
          <p:cNvSpPr>
            <a:spLocks noChangeShapeType="1"/>
          </p:cNvSpPr>
          <p:nvPr/>
        </p:nvSpPr>
        <p:spPr bwMode="auto">
          <a:xfrm flipV="1">
            <a:off x="3635375" y="2981318"/>
            <a:ext cx="0" cy="647700"/>
          </a:xfrm>
          <a:prstGeom prst="line">
            <a:avLst/>
          </a:prstGeom>
          <a:noFill/>
          <a:ln w="31750">
            <a:solidFill>
              <a:srgbClr val="003300"/>
            </a:solidFill>
            <a:prstDash val="dash"/>
            <a:round/>
            <a:headEnd/>
            <a:tailEnd type="triangle" w="med" len="med"/>
          </a:ln>
          <a:effectLst/>
        </p:spPr>
        <p:txBody>
          <a:bodyPr wrap="none">
            <a:spAutoFit/>
          </a:bodyPr>
          <a:lstStyle/>
          <a:p>
            <a:endParaRPr lang="zh-CN" altLang="en-US"/>
          </a:p>
        </p:txBody>
      </p:sp>
      <p:sp>
        <p:nvSpPr>
          <p:cNvPr id="214097" name="Text Box 81"/>
          <p:cNvSpPr txBox="1">
            <a:spLocks noChangeArrowheads="1"/>
          </p:cNvSpPr>
          <p:nvPr/>
        </p:nvSpPr>
        <p:spPr bwMode="auto">
          <a:xfrm>
            <a:off x="2246313" y="2390775"/>
            <a:ext cx="1101725" cy="822325"/>
          </a:xfrm>
          <a:prstGeom prst="rect">
            <a:avLst/>
          </a:prstGeom>
          <a:noFill/>
          <a:ln w="31750" algn="ctr">
            <a:noFill/>
            <a:prstDash val="dash"/>
            <a:miter lim="800000"/>
            <a:headEnd/>
            <a:tailEnd/>
          </a:ln>
          <a:effectLst/>
        </p:spPr>
        <p:txBody>
          <a:bodyPr wrap="none">
            <a:spAutoFit/>
          </a:bodyPr>
          <a:lstStyle/>
          <a:p>
            <a:r>
              <a:rPr lang="zh-CN" altLang="en-US" sz="2400" dirty="0"/>
              <a:t>回到</a:t>
            </a:r>
            <a:r>
              <a:rPr lang="en-US" altLang="zh-CN" sz="2400" dirty="0"/>
              <a:t>A</a:t>
            </a:r>
          </a:p>
          <a:p>
            <a:r>
              <a:rPr lang="zh-CN" altLang="en-US" sz="2400" dirty="0"/>
              <a:t>结束！</a:t>
            </a:r>
          </a:p>
        </p:txBody>
      </p:sp>
      <p:sp>
        <p:nvSpPr>
          <p:cNvPr id="214098" name="Text Box 82"/>
          <p:cNvSpPr txBox="1">
            <a:spLocks noChangeArrowheads="1"/>
          </p:cNvSpPr>
          <p:nvPr/>
        </p:nvSpPr>
        <p:spPr bwMode="auto">
          <a:xfrm>
            <a:off x="6804025" y="2565393"/>
            <a:ext cx="490538" cy="2647950"/>
          </a:xfrm>
          <a:prstGeom prst="rect">
            <a:avLst/>
          </a:prstGeom>
          <a:noFill/>
          <a:ln w="31750" algn="ctr">
            <a:noFill/>
            <a:prstDash val="dash"/>
            <a:miter lim="800000"/>
            <a:headEnd/>
            <a:tailEnd/>
          </a:ln>
          <a:effectLst/>
        </p:spPr>
        <p:txBody>
          <a:bodyPr wrap="none">
            <a:spAutoFit/>
          </a:bodyPr>
          <a:lstStyle/>
          <a:p>
            <a:r>
              <a:rPr lang="zh-CN" altLang="en-US" sz="2400"/>
              <a:t>深</a:t>
            </a:r>
          </a:p>
          <a:p>
            <a:r>
              <a:rPr lang="zh-CN" altLang="en-US" sz="2400"/>
              <a:t>度</a:t>
            </a:r>
          </a:p>
          <a:p>
            <a:r>
              <a:rPr lang="zh-CN" altLang="en-US" sz="2400"/>
              <a:t>优</a:t>
            </a:r>
          </a:p>
          <a:p>
            <a:r>
              <a:rPr lang="zh-CN" altLang="en-US" sz="2400"/>
              <a:t>先</a:t>
            </a:r>
          </a:p>
          <a:p>
            <a:r>
              <a:rPr lang="zh-CN" altLang="en-US" sz="2400"/>
              <a:t>搜</a:t>
            </a:r>
          </a:p>
          <a:p>
            <a:r>
              <a:rPr lang="zh-CN" altLang="en-US" sz="2400"/>
              <a:t>索</a:t>
            </a:r>
          </a:p>
          <a:p>
            <a:r>
              <a:rPr lang="zh-CN" altLang="en-US" sz="2400"/>
              <a:t>树</a:t>
            </a:r>
          </a:p>
        </p:txBody>
      </p:sp>
      <p:grpSp>
        <p:nvGrpSpPr>
          <p:cNvPr id="214104" name="Group 88"/>
          <p:cNvGrpSpPr>
            <a:grpSpLocks/>
          </p:cNvGrpSpPr>
          <p:nvPr/>
        </p:nvGrpSpPr>
        <p:grpSpPr bwMode="auto">
          <a:xfrm>
            <a:off x="1409700" y="5568950"/>
            <a:ext cx="6618288" cy="1100138"/>
            <a:chOff x="888" y="3508"/>
            <a:chExt cx="4169" cy="693"/>
          </a:xfrm>
        </p:grpSpPr>
        <p:sp>
          <p:nvSpPr>
            <p:cNvPr id="214099" name="Text Box 83"/>
            <p:cNvSpPr txBox="1">
              <a:spLocks noChangeArrowheads="1"/>
            </p:cNvSpPr>
            <p:nvPr/>
          </p:nvSpPr>
          <p:spPr bwMode="auto">
            <a:xfrm>
              <a:off x="888" y="3508"/>
              <a:ext cx="4169" cy="518"/>
            </a:xfrm>
            <a:prstGeom prst="rect">
              <a:avLst/>
            </a:prstGeom>
            <a:noFill/>
            <a:ln w="31750" algn="ctr">
              <a:noFill/>
              <a:prstDash val="dash"/>
              <a:miter lim="800000"/>
              <a:headEnd/>
              <a:tailEnd/>
            </a:ln>
            <a:effectLst/>
          </p:spPr>
          <p:txBody>
            <a:bodyPr wrap="none">
              <a:spAutoFit/>
            </a:bodyPr>
            <a:lstStyle/>
            <a:p>
              <a:r>
                <a:rPr lang="zh-CN" altLang="en-US" sz="2400" dirty="0">
                  <a:solidFill>
                    <a:srgbClr val="000066"/>
                  </a:solidFill>
                </a:rPr>
                <a:t>每个顶点设置一个标志用于检查是否被访问过，</a:t>
              </a:r>
            </a:p>
            <a:p>
              <a:r>
                <a:rPr lang="zh-CN" altLang="en-US" sz="2400" dirty="0">
                  <a:solidFill>
                    <a:srgbClr val="000066"/>
                  </a:solidFill>
                </a:rPr>
                <a:t>即设置数组</a:t>
              </a:r>
              <a:r>
                <a:rPr lang="en-US" altLang="zh-CN" sz="2400" dirty="0"/>
                <a:t>visited[n]</a:t>
              </a:r>
              <a:r>
                <a:rPr lang="zh-CN" altLang="en-US" sz="2400" dirty="0"/>
                <a:t>，</a:t>
              </a:r>
              <a:r>
                <a:rPr lang="en-US" altLang="zh-CN" sz="2400" dirty="0"/>
                <a:t>visited[</a:t>
              </a:r>
              <a:r>
                <a:rPr lang="en-US" altLang="zh-CN" sz="2400" dirty="0" err="1"/>
                <a:t>i</a:t>
              </a:r>
              <a:r>
                <a:rPr lang="en-US" altLang="zh-CN" sz="2400" dirty="0"/>
                <a:t>]=</a:t>
              </a:r>
            </a:p>
          </p:txBody>
        </p:sp>
        <p:sp>
          <p:nvSpPr>
            <p:cNvPr id="214100" name="AutoShape 84"/>
            <p:cNvSpPr>
              <a:spLocks/>
            </p:cNvSpPr>
            <p:nvPr/>
          </p:nvSpPr>
          <p:spPr bwMode="auto">
            <a:xfrm>
              <a:off x="3882" y="3793"/>
              <a:ext cx="45" cy="317"/>
            </a:xfrm>
            <a:prstGeom prst="leftBrace">
              <a:avLst>
                <a:gd name="adj1" fmla="val 58704"/>
                <a:gd name="adj2" fmla="val 50000"/>
              </a:avLst>
            </a:prstGeom>
            <a:noFill/>
            <a:ln w="28575">
              <a:solidFill>
                <a:srgbClr val="FF0000"/>
              </a:solidFill>
              <a:round/>
              <a:headEnd/>
              <a:tailEnd/>
            </a:ln>
            <a:effectLst/>
          </p:spPr>
          <p:txBody>
            <a:bodyPr anchor="ctr">
              <a:spAutoFit/>
            </a:bodyPr>
            <a:lstStyle/>
            <a:p>
              <a:endParaRPr lang="zh-CN" altLang="en-US"/>
            </a:p>
          </p:txBody>
        </p:sp>
        <p:sp>
          <p:nvSpPr>
            <p:cNvPr id="214101" name="Text Box 85"/>
            <p:cNvSpPr txBox="1">
              <a:spLocks noChangeArrowheads="1"/>
            </p:cNvSpPr>
            <p:nvPr/>
          </p:nvSpPr>
          <p:spPr bwMode="auto">
            <a:xfrm>
              <a:off x="3960" y="3702"/>
              <a:ext cx="961" cy="288"/>
            </a:xfrm>
            <a:prstGeom prst="rect">
              <a:avLst/>
            </a:prstGeom>
            <a:noFill/>
            <a:ln w="31750" algn="ctr">
              <a:noFill/>
              <a:prstDash val="dash"/>
              <a:miter lim="800000"/>
              <a:headEnd/>
              <a:tailEnd/>
            </a:ln>
            <a:effectLst/>
          </p:spPr>
          <p:txBody>
            <a:bodyPr wrap="none">
              <a:spAutoFit/>
            </a:bodyPr>
            <a:lstStyle/>
            <a:p>
              <a:r>
                <a:rPr lang="en-US" altLang="zh-CN" sz="2400"/>
                <a:t>0   </a:t>
              </a:r>
              <a:r>
                <a:rPr lang="zh-CN" altLang="en-US" sz="2400"/>
                <a:t>未访问</a:t>
              </a:r>
            </a:p>
          </p:txBody>
        </p:sp>
        <p:sp>
          <p:nvSpPr>
            <p:cNvPr id="214102" name="Text Box 86"/>
            <p:cNvSpPr txBox="1">
              <a:spLocks noChangeArrowheads="1"/>
            </p:cNvSpPr>
            <p:nvPr/>
          </p:nvSpPr>
          <p:spPr bwMode="auto">
            <a:xfrm>
              <a:off x="3927" y="3913"/>
              <a:ext cx="1014" cy="288"/>
            </a:xfrm>
            <a:prstGeom prst="rect">
              <a:avLst/>
            </a:prstGeom>
            <a:noFill/>
            <a:ln w="31750" algn="ctr">
              <a:noFill/>
              <a:prstDash val="dash"/>
              <a:miter lim="800000"/>
              <a:headEnd/>
              <a:tailEnd/>
            </a:ln>
            <a:effectLst/>
          </p:spPr>
          <p:txBody>
            <a:bodyPr wrap="none">
              <a:spAutoFit/>
            </a:bodyPr>
            <a:lstStyle/>
            <a:p>
              <a:r>
                <a:rPr lang="en-US" altLang="zh-CN" sz="2400"/>
                <a:t>1    </a:t>
              </a:r>
              <a:r>
                <a:rPr lang="zh-CN" altLang="en-US" sz="2400"/>
                <a:t>已访问</a:t>
              </a:r>
            </a:p>
          </p:txBody>
        </p:sp>
      </p:grpSp>
      <p:sp>
        <p:nvSpPr>
          <p:cNvPr id="71" name="Line 40"/>
          <p:cNvSpPr>
            <a:spLocks noChangeShapeType="1"/>
          </p:cNvSpPr>
          <p:nvPr/>
        </p:nvSpPr>
        <p:spPr bwMode="auto">
          <a:xfrm>
            <a:off x="3714744" y="5056192"/>
            <a:ext cx="1152525" cy="0"/>
          </a:xfrm>
          <a:prstGeom prst="line">
            <a:avLst/>
          </a:prstGeom>
          <a:noFill/>
          <a:ln w="38100">
            <a:solidFill>
              <a:srgbClr val="FF0000"/>
            </a:solidFill>
            <a:round/>
            <a:headEnd/>
            <a:tailEnd/>
          </a:ln>
          <a:effectLst/>
        </p:spPr>
        <p:txBody>
          <a:bodyPr wrap="none">
            <a:spAutoFit/>
          </a:bodyPr>
          <a:lstStyle/>
          <a:p>
            <a:endParaRPr lang="zh-CN" altLang="en-US">
              <a:ln w="38100">
                <a:solidFill>
                  <a:schemeClr val="tx1"/>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214026"/>
                                        </p:tgtEl>
                                        <p:attrNameLst>
                                          <p:attrName>style.visibility</p:attrName>
                                        </p:attrNameLst>
                                      </p:cBhvr>
                                      <p:to>
                                        <p:strVal val="visible"/>
                                      </p:to>
                                    </p:set>
                                    <p:animEffect transition="in" filter="wipe(left)">
                                      <p:cBhvr>
                                        <p:cTn id="7" dur="500"/>
                                        <p:tgtEl>
                                          <p:spTgt spid="2140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4061"/>
                                        </p:tgtEl>
                                        <p:attrNameLst>
                                          <p:attrName>style.visibility</p:attrName>
                                        </p:attrNameLst>
                                      </p:cBhvr>
                                      <p:to>
                                        <p:strVal val="visible"/>
                                      </p:to>
                                    </p:set>
                                    <p:animEffect transition="in" filter="wipe(left)">
                                      <p:cBhvr>
                                        <p:cTn id="11" dur="500"/>
                                        <p:tgtEl>
                                          <p:spTgt spid="21406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4067"/>
                                        </p:tgtEl>
                                        <p:attrNameLst>
                                          <p:attrName>style.visibility</p:attrName>
                                        </p:attrNameLst>
                                      </p:cBhvr>
                                      <p:to>
                                        <p:strVal val="visible"/>
                                      </p:to>
                                    </p:set>
                                    <p:animEffect transition="in" filter="wipe(left)">
                                      <p:cBhvr>
                                        <p:cTn id="16" dur="500"/>
                                        <p:tgtEl>
                                          <p:spTgt spid="2140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14060"/>
                                        </p:tgtEl>
                                        <p:attrNameLst>
                                          <p:attrName>style.visibility</p:attrName>
                                        </p:attrNameLst>
                                      </p:cBhvr>
                                      <p:to>
                                        <p:strVal val="visible"/>
                                      </p:to>
                                    </p:set>
                                    <p:animEffect transition="in" filter="wipe(up)">
                                      <p:cBhvr>
                                        <p:cTn id="21" dur="500"/>
                                        <p:tgtEl>
                                          <p:spTgt spid="21406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14062"/>
                                        </p:tgtEl>
                                        <p:attrNameLst>
                                          <p:attrName>style.visibility</p:attrName>
                                        </p:attrNameLst>
                                      </p:cBhvr>
                                      <p:to>
                                        <p:strVal val="visible"/>
                                      </p:to>
                                    </p:set>
                                    <p:animEffect transition="in" filter="wipe(up)">
                                      <p:cBhvr>
                                        <p:cTn id="25" dur="500"/>
                                        <p:tgtEl>
                                          <p:spTgt spid="214062"/>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14064"/>
                                        </p:tgtEl>
                                        <p:attrNameLst>
                                          <p:attrName>style.visibility</p:attrName>
                                        </p:attrNameLst>
                                      </p:cBhvr>
                                      <p:to>
                                        <p:strVal val="visible"/>
                                      </p:to>
                                    </p:set>
                                    <p:animEffect transition="in" filter="wipe(up)">
                                      <p:cBhvr>
                                        <p:cTn id="29" dur="500"/>
                                        <p:tgtEl>
                                          <p:spTgt spid="21406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4068"/>
                                        </p:tgtEl>
                                        <p:attrNameLst>
                                          <p:attrName>style.visibility</p:attrName>
                                        </p:attrNameLst>
                                      </p:cBhvr>
                                      <p:to>
                                        <p:strVal val="visible"/>
                                      </p:to>
                                    </p:set>
                                    <p:animEffect transition="in" filter="wipe(left)">
                                      <p:cBhvr>
                                        <p:cTn id="34" dur="500"/>
                                        <p:tgtEl>
                                          <p:spTgt spid="21406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14065"/>
                                        </p:tgtEl>
                                        <p:attrNameLst>
                                          <p:attrName>style.visibility</p:attrName>
                                        </p:attrNameLst>
                                      </p:cBhvr>
                                      <p:to>
                                        <p:strVal val="visible"/>
                                      </p:to>
                                    </p:set>
                                    <p:animEffect transition="in" filter="wipe(up)">
                                      <p:cBhvr>
                                        <p:cTn id="39" dur="500"/>
                                        <p:tgtEl>
                                          <p:spTgt spid="214065"/>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214066"/>
                                        </p:tgtEl>
                                        <p:attrNameLst>
                                          <p:attrName>style.visibility</p:attrName>
                                        </p:attrNameLst>
                                      </p:cBhvr>
                                      <p:to>
                                        <p:strVal val="visible"/>
                                      </p:to>
                                    </p:set>
                                    <p:animEffect transition="in" filter="wipe(up)">
                                      <p:cBhvr>
                                        <p:cTn id="43" dur="500"/>
                                        <p:tgtEl>
                                          <p:spTgt spid="21406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4069"/>
                                        </p:tgtEl>
                                        <p:attrNameLst>
                                          <p:attrName>style.visibility</p:attrName>
                                        </p:attrNameLst>
                                      </p:cBhvr>
                                      <p:to>
                                        <p:strVal val="visible"/>
                                      </p:to>
                                    </p:set>
                                    <p:animEffect transition="in" filter="wipe(left)">
                                      <p:cBhvr>
                                        <p:cTn id="48" dur="500"/>
                                        <p:tgtEl>
                                          <p:spTgt spid="21406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par>
                          <p:cTn id="53" fill="hold">
                            <p:stCondLst>
                              <p:cond delay="0"/>
                            </p:stCondLst>
                            <p:childTnLst>
                              <p:par>
                                <p:cTn id="54" presetID="22" presetClass="entr" presetSubtype="8" fill="hold" grpId="0" nodeType="afterEffect">
                                  <p:stCondLst>
                                    <p:cond delay="0"/>
                                  </p:stCondLst>
                                  <p:childTnLst>
                                    <p:set>
                                      <p:cBhvr>
                                        <p:cTn id="55" dur="1" fill="hold">
                                          <p:stCondLst>
                                            <p:cond delay="0"/>
                                          </p:stCondLst>
                                        </p:cTn>
                                        <p:tgtEl>
                                          <p:spTgt spid="214071"/>
                                        </p:tgtEl>
                                        <p:attrNameLst>
                                          <p:attrName>style.visibility</p:attrName>
                                        </p:attrNameLst>
                                      </p:cBhvr>
                                      <p:to>
                                        <p:strVal val="visible"/>
                                      </p:to>
                                    </p:set>
                                    <p:animEffect transition="in" filter="wipe(left)">
                                      <p:cBhvr>
                                        <p:cTn id="56" dur="500"/>
                                        <p:tgtEl>
                                          <p:spTgt spid="21407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14076"/>
                                        </p:tgtEl>
                                        <p:attrNameLst>
                                          <p:attrName>style.visibility</p:attrName>
                                        </p:attrNameLst>
                                      </p:cBhvr>
                                      <p:to>
                                        <p:strVal val="visible"/>
                                      </p:to>
                                    </p:set>
                                    <p:animEffect transition="in" filter="wipe(left)">
                                      <p:cBhvr>
                                        <p:cTn id="61" dur="500"/>
                                        <p:tgtEl>
                                          <p:spTgt spid="21407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214072"/>
                                        </p:tgtEl>
                                        <p:attrNameLst>
                                          <p:attrName>style.visibility</p:attrName>
                                        </p:attrNameLst>
                                      </p:cBhvr>
                                      <p:to>
                                        <p:strVal val="visible"/>
                                      </p:to>
                                    </p:set>
                                    <p:animEffect transition="in" filter="wipe(right)">
                                      <p:cBhvr>
                                        <p:cTn id="66" dur="500"/>
                                        <p:tgtEl>
                                          <p:spTgt spid="21407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14073"/>
                                        </p:tgtEl>
                                        <p:attrNameLst>
                                          <p:attrName>style.visibility</p:attrName>
                                        </p:attrNameLst>
                                      </p:cBhvr>
                                      <p:to>
                                        <p:strVal val="visible"/>
                                      </p:to>
                                    </p:set>
                                    <p:animEffect transition="in" filter="wipe(down)">
                                      <p:cBhvr>
                                        <p:cTn id="71" dur="500"/>
                                        <p:tgtEl>
                                          <p:spTgt spid="21407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14074"/>
                                        </p:tgtEl>
                                        <p:attrNameLst>
                                          <p:attrName>style.visibility</p:attrName>
                                        </p:attrNameLst>
                                      </p:cBhvr>
                                      <p:to>
                                        <p:strVal val="visible"/>
                                      </p:to>
                                    </p:set>
                                    <p:animEffect transition="in" filter="wipe(left)">
                                      <p:cBhvr>
                                        <p:cTn id="76" dur="500"/>
                                        <p:tgtEl>
                                          <p:spTgt spid="214074"/>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14075"/>
                                        </p:tgtEl>
                                        <p:attrNameLst>
                                          <p:attrName>style.visibility</p:attrName>
                                        </p:attrNameLst>
                                      </p:cBhvr>
                                      <p:to>
                                        <p:strVal val="visible"/>
                                      </p:to>
                                    </p:set>
                                    <p:animEffect transition="in" filter="wipe(left)">
                                      <p:cBhvr>
                                        <p:cTn id="80" dur="500"/>
                                        <p:tgtEl>
                                          <p:spTgt spid="21407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4077"/>
                                        </p:tgtEl>
                                        <p:attrNameLst>
                                          <p:attrName>style.visibility</p:attrName>
                                        </p:attrNameLst>
                                      </p:cBhvr>
                                      <p:to>
                                        <p:strVal val="visible"/>
                                      </p:to>
                                    </p:set>
                                    <p:animEffect transition="in" filter="wipe(left)">
                                      <p:cBhvr>
                                        <p:cTn id="85" dur="500"/>
                                        <p:tgtEl>
                                          <p:spTgt spid="21407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14078"/>
                                        </p:tgtEl>
                                        <p:attrNameLst>
                                          <p:attrName>style.visibility</p:attrName>
                                        </p:attrNameLst>
                                      </p:cBhvr>
                                      <p:to>
                                        <p:strVal val="visible"/>
                                      </p:to>
                                    </p:set>
                                    <p:animEffect transition="in" filter="wipe(down)">
                                      <p:cBhvr>
                                        <p:cTn id="90" dur="500"/>
                                        <p:tgtEl>
                                          <p:spTgt spid="214078"/>
                                        </p:tgtEl>
                                      </p:cBhvr>
                                    </p:animEffect>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214080"/>
                                        </p:tgtEl>
                                        <p:attrNameLst>
                                          <p:attrName>style.visibility</p:attrName>
                                        </p:attrNameLst>
                                      </p:cBhvr>
                                      <p:to>
                                        <p:strVal val="visible"/>
                                      </p:to>
                                    </p:set>
                                    <p:animEffect transition="in" filter="wipe(down)">
                                      <p:cBhvr>
                                        <p:cTn id="94" dur="500"/>
                                        <p:tgtEl>
                                          <p:spTgt spid="21408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14081"/>
                                        </p:tgtEl>
                                        <p:attrNameLst>
                                          <p:attrName>style.visibility</p:attrName>
                                        </p:attrNameLst>
                                      </p:cBhvr>
                                      <p:to>
                                        <p:strVal val="visible"/>
                                      </p:to>
                                    </p:set>
                                    <p:animEffect transition="in" filter="wipe(left)">
                                      <p:cBhvr>
                                        <p:cTn id="99" dur="500"/>
                                        <p:tgtEl>
                                          <p:spTgt spid="21408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grpId="0" nodeType="clickEffect">
                                  <p:stCondLst>
                                    <p:cond delay="0"/>
                                  </p:stCondLst>
                                  <p:childTnLst>
                                    <p:set>
                                      <p:cBhvr>
                                        <p:cTn id="103" dur="1" fill="hold">
                                          <p:stCondLst>
                                            <p:cond delay="0"/>
                                          </p:stCondLst>
                                        </p:cTn>
                                        <p:tgtEl>
                                          <p:spTgt spid="214082"/>
                                        </p:tgtEl>
                                        <p:attrNameLst>
                                          <p:attrName>style.visibility</p:attrName>
                                        </p:attrNameLst>
                                      </p:cBhvr>
                                      <p:to>
                                        <p:strVal val="visible"/>
                                      </p:to>
                                    </p:set>
                                    <p:animEffect transition="in" filter="wipe(right)">
                                      <p:cBhvr>
                                        <p:cTn id="104" dur="500"/>
                                        <p:tgtEl>
                                          <p:spTgt spid="214082"/>
                                        </p:tgtEl>
                                      </p:cBhvr>
                                    </p:animEffect>
                                  </p:childTnLst>
                                </p:cTn>
                              </p:par>
                            </p:childTnLst>
                          </p:cTn>
                        </p:par>
                        <p:par>
                          <p:cTn id="105" fill="hold">
                            <p:stCondLst>
                              <p:cond delay="500"/>
                            </p:stCondLst>
                            <p:childTnLst>
                              <p:par>
                                <p:cTn id="106" presetID="22" presetClass="entr" presetSubtype="2" fill="hold" grpId="0" nodeType="afterEffect">
                                  <p:stCondLst>
                                    <p:cond delay="0"/>
                                  </p:stCondLst>
                                  <p:childTnLst>
                                    <p:set>
                                      <p:cBhvr>
                                        <p:cTn id="107" dur="1" fill="hold">
                                          <p:stCondLst>
                                            <p:cond delay="0"/>
                                          </p:stCondLst>
                                        </p:cTn>
                                        <p:tgtEl>
                                          <p:spTgt spid="214083"/>
                                        </p:tgtEl>
                                        <p:attrNameLst>
                                          <p:attrName>style.visibility</p:attrName>
                                        </p:attrNameLst>
                                      </p:cBhvr>
                                      <p:to>
                                        <p:strVal val="visible"/>
                                      </p:to>
                                    </p:set>
                                    <p:animEffect transition="in" filter="wipe(right)">
                                      <p:cBhvr>
                                        <p:cTn id="108" dur="500"/>
                                        <p:tgtEl>
                                          <p:spTgt spid="21408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14084"/>
                                        </p:tgtEl>
                                        <p:attrNameLst>
                                          <p:attrName>style.visibility</p:attrName>
                                        </p:attrNameLst>
                                      </p:cBhvr>
                                      <p:to>
                                        <p:strVal val="visible"/>
                                      </p:to>
                                    </p:set>
                                    <p:animEffect transition="in" filter="wipe(left)">
                                      <p:cBhvr>
                                        <p:cTn id="113" dur="500"/>
                                        <p:tgtEl>
                                          <p:spTgt spid="21408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14085"/>
                                        </p:tgtEl>
                                        <p:attrNameLst>
                                          <p:attrName>style.visibility</p:attrName>
                                        </p:attrNameLst>
                                      </p:cBhvr>
                                      <p:to>
                                        <p:strVal val="visible"/>
                                      </p:to>
                                    </p:set>
                                    <p:animEffect transition="in" filter="wipe(left)">
                                      <p:cBhvr>
                                        <p:cTn id="118" dur="500"/>
                                        <p:tgtEl>
                                          <p:spTgt spid="21408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14086"/>
                                        </p:tgtEl>
                                        <p:attrNameLst>
                                          <p:attrName>style.visibility</p:attrName>
                                        </p:attrNameLst>
                                      </p:cBhvr>
                                      <p:to>
                                        <p:strVal val="visible"/>
                                      </p:to>
                                    </p:set>
                                    <p:animEffect transition="in" filter="wipe(up)">
                                      <p:cBhvr>
                                        <p:cTn id="123" dur="500"/>
                                        <p:tgtEl>
                                          <p:spTgt spid="214086"/>
                                        </p:tgtEl>
                                      </p:cBhvr>
                                    </p:animEffect>
                                  </p:childTnLst>
                                </p:cTn>
                              </p:par>
                            </p:childTnLst>
                          </p:cTn>
                        </p:par>
                        <p:par>
                          <p:cTn id="124" fill="hold">
                            <p:stCondLst>
                              <p:cond delay="500"/>
                            </p:stCondLst>
                            <p:childTnLst>
                              <p:par>
                                <p:cTn id="125" presetID="22" presetClass="entr" presetSubtype="1" fill="hold" grpId="0" nodeType="afterEffect">
                                  <p:stCondLst>
                                    <p:cond delay="0"/>
                                  </p:stCondLst>
                                  <p:childTnLst>
                                    <p:set>
                                      <p:cBhvr>
                                        <p:cTn id="126" dur="1" fill="hold">
                                          <p:stCondLst>
                                            <p:cond delay="0"/>
                                          </p:stCondLst>
                                        </p:cTn>
                                        <p:tgtEl>
                                          <p:spTgt spid="214087"/>
                                        </p:tgtEl>
                                        <p:attrNameLst>
                                          <p:attrName>style.visibility</p:attrName>
                                        </p:attrNameLst>
                                      </p:cBhvr>
                                      <p:to>
                                        <p:strVal val="visible"/>
                                      </p:to>
                                    </p:set>
                                    <p:animEffect transition="in" filter="wipe(up)">
                                      <p:cBhvr>
                                        <p:cTn id="127" dur="500"/>
                                        <p:tgtEl>
                                          <p:spTgt spid="214087"/>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14088"/>
                                        </p:tgtEl>
                                        <p:attrNameLst>
                                          <p:attrName>style.visibility</p:attrName>
                                        </p:attrNameLst>
                                      </p:cBhvr>
                                      <p:to>
                                        <p:strVal val="visible"/>
                                      </p:to>
                                    </p:set>
                                    <p:animEffect transition="in" filter="wipe(left)">
                                      <p:cBhvr>
                                        <p:cTn id="132" dur="500"/>
                                        <p:tgtEl>
                                          <p:spTgt spid="21408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214089"/>
                                        </p:tgtEl>
                                        <p:attrNameLst>
                                          <p:attrName>style.visibility</p:attrName>
                                        </p:attrNameLst>
                                      </p:cBhvr>
                                      <p:to>
                                        <p:strVal val="visible"/>
                                      </p:to>
                                    </p:set>
                                    <p:animEffect transition="in" filter="wipe(up)">
                                      <p:cBhvr>
                                        <p:cTn id="137" dur="500"/>
                                        <p:tgtEl>
                                          <p:spTgt spid="214089"/>
                                        </p:tgtEl>
                                      </p:cBhvr>
                                    </p:animEffect>
                                  </p:childTnLst>
                                </p:cTn>
                              </p:par>
                            </p:childTnLst>
                          </p:cTn>
                        </p:par>
                        <p:par>
                          <p:cTn id="138" fill="hold">
                            <p:stCondLst>
                              <p:cond delay="500"/>
                            </p:stCondLst>
                            <p:childTnLst>
                              <p:par>
                                <p:cTn id="139" presetID="22" presetClass="entr" presetSubtype="1" fill="hold" grpId="0" nodeType="afterEffect">
                                  <p:stCondLst>
                                    <p:cond delay="0"/>
                                  </p:stCondLst>
                                  <p:childTnLst>
                                    <p:set>
                                      <p:cBhvr>
                                        <p:cTn id="140" dur="1" fill="hold">
                                          <p:stCondLst>
                                            <p:cond delay="0"/>
                                          </p:stCondLst>
                                        </p:cTn>
                                        <p:tgtEl>
                                          <p:spTgt spid="214090"/>
                                        </p:tgtEl>
                                        <p:attrNameLst>
                                          <p:attrName>style.visibility</p:attrName>
                                        </p:attrNameLst>
                                      </p:cBhvr>
                                      <p:to>
                                        <p:strVal val="visible"/>
                                      </p:to>
                                    </p:set>
                                    <p:animEffect transition="in" filter="wipe(up)">
                                      <p:cBhvr>
                                        <p:cTn id="141" dur="500"/>
                                        <p:tgtEl>
                                          <p:spTgt spid="21409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14091"/>
                                        </p:tgtEl>
                                        <p:attrNameLst>
                                          <p:attrName>style.visibility</p:attrName>
                                        </p:attrNameLst>
                                      </p:cBhvr>
                                      <p:to>
                                        <p:strVal val="visible"/>
                                      </p:to>
                                    </p:set>
                                    <p:animEffect transition="in" filter="wipe(left)">
                                      <p:cBhvr>
                                        <p:cTn id="146" dur="500"/>
                                        <p:tgtEl>
                                          <p:spTgt spid="214091"/>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214092"/>
                                        </p:tgtEl>
                                        <p:attrNameLst>
                                          <p:attrName>style.visibility</p:attrName>
                                        </p:attrNameLst>
                                      </p:cBhvr>
                                      <p:to>
                                        <p:strVal val="visible"/>
                                      </p:to>
                                    </p:set>
                                    <p:animEffect transition="in" filter="wipe(down)">
                                      <p:cBhvr>
                                        <p:cTn id="151" dur="500"/>
                                        <p:tgtEl>
                                          <p:spTgt spid="214092"/>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214093"/>
                                        </p:tgtEl>
                                        <p:attrNameLst>
                                          <p:attrName>style.visibility</p:attrName>
                                        </p:attrNameLst>
                                      </p:cBhvr>
                                      <p:to>
                                        <p:strVal val="visible"/>
                                      </p:to>
                                    </p:set>
                                    <p:animEffect transition="in" filter="wipe(down)">
                                      <p:cBhvr>
                                        <p:cTn id="156" dur="500"/>
                                        <p:tgtEl>
                                          <p:spTgt spid="214093"/>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214094"/>
                                        </p:tgtEl>
                                        <p:attrNameLst>
                                          <p:attrName>style.visibility</p:attrName>
                                        </p:attrNameLst>
                                      </p:cBhvr>
                                      <p:to>
                                        <p:strVal val="visible"/>
                                      </p:to>
                                    </p:set>
                                    <p:animEffect transition="in" filter="wipe(up)">
                                      <p:cBhvr>
                                        <p:cTn id="161" dur="500"/>
                                        <p:tgtEl>
                                          <p:spTgt spid="214094"/>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2" fill="hold" grpId="0" nodeType="clickEffect">
                                  <p:stCondLst>
                                    <p:cond delay="0"/>
                                  </p:stCondLst>
                                  <p:childTnLst>
                                    <p:set>
                                      <p:cBhvr>
                                        <p:cTn id="165" dur="1" fill="hold">
                                          <p:stCondLst>
                                            <p:cond delay="0"/>
                                          </p:stCondLst>
                                        </p:cTn>
                                        <p:tgtEl>
                                          <p:spTgt spid="214095"/>
                                        </p:tgtEl>
                                        <p:attrNameLst>
                                          <p:attrName>style.visibility</p:attrName>
                                        </p:attrNameLst>
                                      </p:cBhvr>
                                      <p:to>
                                        <p:strVal val="visible"/>
                                      </p:to>
                                    </p:set>
                                    <p:animEffect transition="in" filter="wipe(right)">
                                      <p:cBhvr>
                                        <p:cTn id="166" dur="500"/>
                                        <p:tgtEl>
                                          <p:spTgt spid="214095"/>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214096"/>
                                        </p:tgtEl>
                                        <p:attrNameLst>
                                          <p:attrName>style.visibility</p:attrName>
                                        </p:attrNameLst>
                                      </p:cBhvr>
                                      <p:to>
                                        <p:strVal val="visible"/>
                                      </p:to>
                                    </p:set>
                                    <p:animEffect transition="in" filter="wipe(down)">
                                      <p:cBhvr>
                                        <p:cTn id="171" dur="500"/>
                                        <p:tgtEl>
                                          <p:spTgt spid="214096"/>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214097"/>
                                        </p:tgtEl>
                                        <p:attrNameLst>
                                          <p:attrName>style.visibility</p:attrName>
                                        </p:attrNameLst>
                                      </p:cBhvr>
                                      <p:to>
                                        <p:strVal val="visible"/>
                                      </p:to>
                                    </p:set>
                                    <p:animEffect transition="in" filter="wipe(down)">
                                      <p:cBhvr>
                                        <p:cTn id="176" dur="500"/>
                                        <p:tgtEl>
                                          <p:spTgt spid="214097"/>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214104"/>
                                        </p:tgtEl>
                                        <p:attrNameLst>
                                          <p:attrName>style.visibility</p:attrName>
                                        </p:attrNameLst>
                                      </p:cBhvr>
                                      <p:to>
                                        <p:strVal val="visible"/>
                                      </p:to>
                                    </p:set>
                                    <p:animEffect transition="in" filter="wipe(left)">
                                      <p:cBhvr>
                                        <p:cTn id="181" dur="500"/>
                                        <p:tgtEl>
                                          <p:spTgt spid="21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6" grpId="1"/>
      <p:bldP spid="214060" grpId="0" animBg="1"/>
      <p:bldP spid="214062" grpId="0" animBg="1"/>
      <p:bldP spid="214064" grpId="0" animBg="1"/>
      <p:bldP spid="214065" grpId="0" animBg="1"/>
      <p:bldP spid="214066" grpId="0" animBg="1"/>
      <p:bldP spid="214067" grpId="0"/>
      <p:bldP spid="214068" grpId="0"/>
      <p:bldP spid="214069" grpId="0"/>
      <p:bldP spid="214071" grpId="0" animBg="1"/>
      <p:bldP spid="214072" grpId="0" animBg="1"/>
      <p:bldP spid="214073" grpId="0" animBg="1"/>
      <p:bldP spid="214074" grpId="0" animBg="1"/>
      <p:bldP spid="214075" grpId="0" animBg="1"/>
      <p:bldP spid="214076" grpId="0"/>
      <p:bldP spid="214077" grpId="0"/>
      <p:bldP spid="214078" grpId="0" animBg="1"/>
      <p:bldP spid="214080" grpId="0" animBg="1"/>
      <p:bldP spid="214081" grpId="0"/>
      <p:bldP spid="214082" grpId="0" animBg="1"/>
      <p:bldP spid="214083" grpId="0" animBg="1"/>
      <p:bldP spid="214084" grpId="0"/>
      <p:bldP spid="214085" grpId="0" animBg="1"/>
      <p:bldP spid="214086" grpId="0" animBg="1"/>
      <p:bldP spid="214087" grpId="0" animBg="1"/>
      <p:bldP spid="214088" grpId="0"/>
      <p:bldP spid="214089" grpId="0" animBg="1"/>
      <p:bldP spid="214090" grpId="0" animBg="1"/>
      <p:bldP spid="214091" grpId="0"/>
      <p:bldP spid="214092" grpId="0" animBg="1"/>
      <p:bldP spid="214093" grpId="0" animBg="1"/>
      <p:bldP spid="214094" grpId="0" animBg="1"/>
      <p:bldP spid="214095" grpId="0" animBg="1"/>
      <p:bldP spid="214096" grpId="0" animBg="1"/>
      <p:bldP spid="214097" grpId="0"/>
      <p:bldP spid="7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5"/>
          </p:nvPr>
        </p:nvSpPr>
        <p:spPr/>
        <p:txBody>
          <a:bodyPr/>
          <a:lstStyle/>
          <a:p>
            <a:fld id="{08D5A68F-368E-4C8A-B4AA-35E15B4C31FB}" type="slidenum">
              <a:rPr lang="en-US" altLang="zh-CN"/>
              <a:pPr/>
              <a:t>45</a:t>
            </a:fld>
            <a:endParaRPr lang="en-US" altLang="zh-CN"/>
          </a:p>
        </p:txBody>
      </p:sp>
      <p:sp>
        <p:nvSpPr>
          <p:cNvPr id="215045"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15046"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5047"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5048"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15049"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15050" name="Text Box 10"/>
          <p:cNvSpPr txBox="1">
            <a:spLocks noChangeArrowheads="1"/>
          </p:cNvSpPr>
          <p:nvPr/>
        </p:nvSpPr>
        <p:spPr bwMode="auto">
          <a:xfrm>
            <a:off x="3348038" y="1557338"/>
            <a:ext cx="1970087" cy="519112"/>
          </a:xfrm>
          <a:prstGeom prst="rect">
            <a:avLst/>
          </a:prstGeom>
          <a:noFill/>
          <a:ln w="25400" algn="ctr">
            <a:noFill/>
            <a:miter lim="800000"/>
            <a:headEnd/>
            <a:tailEnd/>
          </a:ln>
          <a:effectLst/>
        </p:spPr>
        <p:txBody>
          <a:bodyPr wrap="none">
            <a:spAutoFit/>
          </a:bodyPr>
          <a:lstStyle/>
          <a:p>
            <a:r>
              <a:rPr lang="zh-CN" altLang="en-US"/>
              <a:t>算法思想：</a:t>
            </a:r>
          </a:p>
        </p:txBody>
      </p:sp>
      <p:sp>
        <p:nvSpPr>
          <p:cNvPr id="215112" name="Text Box 72"/>
          <p:cNvSpPr txBox="1">
            <a:spLocks noChangeArrowheads="1"/>
          </p:cNvSpPr>
          <p:nvPr/>
        </p:nvSpPr>
        <p:spPr bwMode="auto">
          <a:xfrm>
            <a:off x="5003800" y="1557338"/>
            <a:ext cx="898525" cy="519112"/>
          </a:xfrm>
          <a:prstGeom prst="rect">
            <a:avLst/>
          </a:prstGeom>
          <a:noFill/>
          <a:ln w="31750" algn="ctr">
            <a:noFill/>
            <a:prstDash val="dash"/>
            <a:miter lim="800000"/>
            <a:headEnd/>
            <a:tailEnd/>
          </a:ln>
          <a:effectLst/>
        </p:spPr>
        <p:txBody>
          <a:bodyPr wrap="none">
            <a:spAutoFit/>
          </a:bodyPr>
          <a:lstStyle/>
          <a:p>
            <a:r>
              <a:rPr lang="zh-CN" altLang="en-US"/>
              <a:t>递归</a:t>
            </a:r>
          </a:p>
        </p:txBody>
      </p:sp>
      <p:sp>
        <p:nvSpPr>
          <p:cNvPr id="215113" name="Text Box 73"/>
          <p:cNvSpPr txBox="1">
            <a:spLocks noChangeArrowheads="1"/>
          </p:cNvSpPr>
          <p:nvPr/>
        </p:nvSpPr>
        <p:spPr bwMode="auto">
          <a:xfrm>
            <a:off x="1187450" y="2405063"/>
            <a:ext cx="2965450" cy="519112"/>
          </a:xfrm>
          <a:prstGeom prst="rect">
            <a:avLst/>
          </a:prstGeom>
          <a:noFill/>
          <a:ln w="31750" algn="ctr">
            <a:noFill/>
            <a:prstDash val="dash"/>
            <a:miter lim="800000"/>
            <a:headEnd/>
            <a:tailEnd/>
          </a:ln>
          <a:effectLst/>
        </p:spPr>
        <p:txBody>
          <a:bodyPr wrap="none">
            <a:spAutoFit/>
          </a:bodyPr>
          <a:lstStyle/>
          <a:p>
            <a:r>
              <a:rPr lang="en-US" altLang="zh-CN" dirty="0">
                <a:solidFill>
                  <a:srgbClr val="C00000"/>
                </a:solidFill>
              </a:rPr>
              <a:t>Ⅰ.</a:t>
            </a:r>
            <a:r>
              <a:rPr lang="zh-CN" altLang="en-US" dirty="0">
                <a:solidFill>
                  <a:srgbClr val="C00000"/>
                </a:solidFill>
              </a:rPr>
              <a:t>访问出发点</a:t>
            </a:r>
            <a:r>
              <a:rPr lang="en-US" altLang="zh-CN" dirty="0">
                <a:solidFill>
                  <a:srgbClr val="C00000"/>
                </a:solidFill>
                <a:latin typeface="Monotype Corsiva" pitchFamily="66" charset="0"/>
              </a:rPr>
              <a:t>v</a:t>
            </a:r>
            <a:r>
              <a:rPr lang="en-US" altLang="zh-CN" baseline="-25000" dirty="0">
                <a:solidFill>
                  <a:srgbClr val="C00000"/>
                </a:solidFill>
                <a:latin typeface="Monotype Corsiva" pitchFamily="66" charset="0"/>
              </a:rPr>
              <a:t>0   </a:t>
            </a:r>
            <a:r>
              <a:rPr lang="en-US" altLang="zh-CN" dirty="0">
                <a:solidFill>
                  <a:srgbClr val="C00000"/>
                </a:solidFill>
              </a:rPr>
              <a:t>;</a:t>
            </a:r>
          </a:p>
        </p:txBody>
      </p:sp>
      <p:sp>
        <p:nvSpPr>
          <p:cNvPr id="215114" name="Text Box 74"/>
          <p:cNvSpPr txBox="1">
            <a:spLocks noChangeArrowheads="1"/>
          </p:cNvSpPr>
          <p:nvPr/>
        </p:nvSpPr>
        <p:spPr bwMode="auto">
          <a:xfrm>
            <a:off x="1187450" y="3133725"/>
            <a:ext cx="6975475" cy="1373188"/>
          </a:xfrm>
          <a:prstGeom prst="rect">
            <a:avLst/>
          </a:prstGeom>
          <a:noFill/>
          <a:ln w="31750" algn="ctr">
            <a:noFill/>
            <a:prstDash val="dash"/>
            <a:miter lim="800000"/>
            <a:headEnd/>
            <a:tailEnd/>
          </a:ln>
          <a:effectLst/>
        </p:spPr>
        <p:txBody>
          <a:bodyPr wrap="none">
            <a:spAutoFit/>
          </a:bodyPr>
          <a:lstStyle/>
          <a:p>
            <a:r>
              <a:rPr lang="en-US" altLang="zh-CN" dirty="0">
                <a:solidFill>
                  <a:srgbClr val="C00000"/>
                </a:solidFill>
              </a:rPr>
              <a:t>Ⅱ.</a:t>
            </a:r>
            <a:r>
              <a:rPr lang="zh-CN" altLang="en-US" dirty="0">
                <a:solidFill>
                  <a:srgbClr val="C00000"/>
                </a:solidFill>
              </a:rPr>
              <a:t>依次以</a:t>
            </a:r>
            <a:r>
              <a:rPr lang="en-US" altLang="zh-CN" dirty="0">
                <a:solidFill>
                  <a:srgbClr val="C00000"/>
                </a:solidFill>
                <a:latin typeface="Monotype Corsiva" pitchFamily="66" charset="0"/>
              </a:rPr>
              <a:t>v</a:t>
            </a:r>
            <a:r>
              <a:rPr lang="en-US" altLang="zh-CN" baseline="-25000" dirty="0">
                <a:solidFill>
                  <a:srgbClr val="C00000"/>
                </a:solidFill>
                <a:latin typeface="Monotype Corsiva" pitchFamily="66" charset="0"/>
              </a:rPr>
              <a:t>0</a:t>
            </a:r>
            <a:r>
              <a:rPr lang="zh-CN" altLang="en-US" dirty="0">
                <a:solidFill>
                  <a:srgbClr val="C00000"/>
                </a:solidFill>
              </a:rPr>
              <a:t>的未被访问的邻接点为出发点，</a:t>
            </a:r>
          </a:p>
          <a:p>
            <a:r>
              <a:rPr lang="zh-CN" altLang="en-US" dirty="0">
                <a:solidFill>
                  <a:srgbClr val="C00000"/>
                </a:solidFill>
              </a:rPr>
              <a:t>     深度优先搜索图，直至图中所有与</a:t>
            </a:r>
            <a:r>
              <a:rPr lang="en-US" altLang="zh-CN" dirty="0">
                <a:solidFill>
                  <a:srgbClr val="C00000"/>
                </a:solidFill>
                <a:latin typeface="Monotype Corsiva" pitchFamily="66" charset="0"/>
              </a:rPr>
              <a:t>v</a:t>
            </a:r>
            <a:r>
              <a:rPr lang="en-US" altLang="zh-CN" baseline="-25000" dirty="0">
                <a:solidFill>
                  <a:srgbClr val="C00000"/>
                </a:solidFill>
                <a:latin typeface="Monotype Corsiva" pitchFamily="66" charset="0"/>
              </a:rPr>
              <a:t>0</a:t>
            </a:r>
            <a:r>
              <a:rPr lang="zh-CN" altLang="en-US" dirty="0">
                <a:solidFill>
                  <a:srgbClr val="C00000"/>
                </a:solidFill>
              </a:rPr>
              <a:t>有</a:t>
            </a:r>
          </a:p>
          <a:p>
            <a:r>
              <a:rPr lang="zh-CN" altLang="en-US" dirty="0">
                <a:solidFill>
                  <a:srgbClr val="C00000"/>
                </a:solidFill>
              </a:rPr>
              <a:t>     路径相通的顶点都被访问。</a:t>
            </a:r>
          </a:p>
        </p:txBody>
      </p:sp>
      <p:sp>
        <p:nvSpPr>
          <p:cNvPr id="215115" name="Text Box 75"/>
          <p:cNvSpPr txBox="1">
            <a:spLocks noChangeArrowheads="1"/>
          </p:cNvSpPr>
          <p:nvPr/>
        </p:nvSpPr>
        <p:spPr bwMode="auto">
          <a:xfrm>
            <a:off x="1403350" y="4797425"/>
            <a:ext cx="6970713" cy="1373188"/>
          </a:xfrm>
          <a:prstGeom prst="rect">
            <a:avLst/>
          </a:prstGeom>
          <a:noFill/>
          <a:ln w="31750" algn="ctr">
            <a:noFill/>
            <a:prstDash val="dash"/>
            <a:miter lim="800000"/>
            <a:headEnd/>
            <a:tailEnd/>
          </a:ln>
          <a:effectLst/>
        </p:spPr>
        <p:txBody>
          <a:bodyPr wrap="none">
            <a:spAutoFit/>
          </a:bodyPr>
          <a:lstStyle/>
          <a:p>
            <a:r>
              <a:rPr lang="zh-CN" altLang="en-US">
                <a:solidFill>
                  <a:srgbClr val="000066"/>
                </a:solidFill>
              </a:rPr>
              <a:t>对于</a:t>
            </a:r>
            <a:r>
              <a:rPr lang="zh-CN" altLang="en-US"/>
              <a:t>非连通图</a:t>
            </a:r>
            <a:r>
              <a:rPr lang="zh-CN" altLang="en-US">
                <a:solidFill>
                  <a:srgbClr val="000066"/>
                </a:solidFill>
              </a:rPr>
              <a:t>，则图中一定还有顶点未被访</a:t>
            </a:r>
          </a:p>
          <a:p>
            <a:r>
              <a:rPr lang="zh-CN" altLang="en-US">
                <a:solidFill>
                  <a:srgbClr val="000066"/>
                </a:solidFill>
              </a:rPr>
              <a:t>问，要从图中</a:t>
            </a:r>
            <a:r>
              <a:rPr lang="zh-CN" altLang="en-US"/>
              <a:t>另选一个未被访问的顶点作为</a:t>
            </a:r>
          </a:p>
          <a:p>
            <a:r>
              <a:rPr lang="zh-CN" altLang="en-US"/>
              <a:t>起始点</a:t>
            </a:r>
            <a:r>
              <a:rPr lang="zh-CN" altLang="en-US">
                <a:solidFill>
                  <a:srgbClr val="000066"/>
                </a:solidFill>
              </a:rPr>
              <a:t>，重复上述深度优先搜索过程。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50"/>
                                        </p:tgtEl>
                                        <p:attrNameLst>
                                          <p:attrName>style.visibility</p:attrName>
                                        </p:attrNameLst>
                                      </p:cBhvr>
                                      <p:to>
                                        <p:strVal val="visible"/>
                                      </p:to>
                                    </p:set>
                                    <p:animEffect transition="in" filter="wipe(left)">
                                      <p:cBhvr>
                                        <p:cTn id="7" dur="500"/>
                                        <p:tgtEl>
                                          <p:spTgt spid="215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113"/>
                                        </p:tgtEl>
                                        <p:attrNameLst>
                                          <p:attrName>style.visibility</p:attrName>
                                        </p:attrNameLst>
                                      </p:cBhvr>
                                      <p:to>
                                        <p:strVal val="visible"/>
                                      </p:to>
                                    </p:set>
                                    <p:animEffect transition="in" filter="wipe(up)">
                                      <p:cBhvr>
                                        <p:cTn id="12" dur="500"/>
                                        <p:tgtEl>
                                          <p:spTgt spid="2151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5114"/>
                                        </p:tgtEl>
                                        <p:attrNameLst>
                                          <p:attrName>style.visibility</p:attrName>
                                        </p:attrNameLst>
                                      </p:cBhvr>
                                      <p:to>
                                        <p:strVal val="visible"/>
                                      </p:to>
                                    </p:set>
                                    <p:animEffect transition="in" filter="wipe(up)">
                                      <p:cBhvr>
                                        <p:cTn id="17" dur="500"/>
                                        <p:tgtEl>
                                          <p:spTgt spid="2151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5115"/>
                                        </p:tgtEl>
                                        <p:attrNameLst>
                                          <p:attrName>style.visibility</p:attrName>
                                        </p:attrNameLst>
                                      </p:cBhvr>
                                      <p:to>
                                        <p:strVal val="visible"/>
                                      </p:to>
                                    </p:set>
                                    <p:animEffect transition="in" filter="wipe(up)">
                                      <p:cBhvr>
                                        <p:cTn id="22" dur="500"/>
                                        <p:tgtEl>
                                          <p:spTgt spid="2151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5112"/>
                                        </p:tgtEl>
                                        <p:attrNameLst>
                                          <p:attrName>style.visibility</p:attrName>
                                        </p:attrNameLst>
                                      </p:cBhvr>
                                      <p:to>
                                        <p:strVal val="visible"/>
                                      </p:to>
                                    </p:set>
                                    <p:animEffect transition="in" filter="wipe(up)">
                                      <p:cBhvr>
                                        <p:cTn id="27" dur="500"/>
                                        <p:tgtEl>
                                          <p:spTgt spid="215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0" grpId="0"/>
      <p:bldP spid="215112" grpId="0"/>
      <p:bldP spid="215113" grpId="0"/>
      <p:bldP spid="215114" grpId="0"/>
      <p:bldP spid="2151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FD7D9BAD-016C-4AF5-91C3-8A648D80099E}" type="slidenum">
              <a:rPr lang="en-US" altLang="zh-CN"/>
              <a:pPr/>
              <a:t>46</a:t>
            </a:fld>
            <a:endParaRPr lang="en-US" altLang="zh-CN"/>
          </a:p>
        </p:txBody>
      </p:sp>
      <p:sp>
        <p:nvSpPr>
          <p:cNvPr id="217093"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17094"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7095"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7096"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17097"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17098" name="Text Box 10"/>
          <p:cNvSpPr txBox="1">
            <a:spLocks noChangeArrowheads="1"/>
          </p:cNvSpPr>
          <p:nvPr/>
        </p:nvSpPr>
        <p:spPr bwMode="auto">
          <a:xfrm>
            <a:off x="3714744" y="1571612"/>
            <a:ext cx="1261884" cy="523220"/>
          </a:xfrm>
          <a:prstGeom prst="rect">
            <a:avLst/>
          </a:prstGeom>
          <a:noFill/>
          <a:ln w="25400" algn="ctr">
            <a:noFill/>
            <a:miter lim="800000"/>
            <a:headEnd/>
            <a:tailEnd/>
          </a:ln>
          <a:effectLst/>
        </p:spPr>
        <p:txBody>
          <a:bodyPr wrap="none">
            <a:spAutoFit/>
          </a:bodyPr>
          <a:lstStyle/>
          <a:p>
            <a:r>
              <a:rPr lang="zh-CN" altLang="en-US" dirty="0" smtClean="0"/>
              <a:t>连通图</a:t>
            </a:r>
            <a:endParaRPr lang="zh-CN" altLang="en-US" dirty="0"/>
          </a:p>
        </p:txBody>
      </p:sp>
      <p:sp>
        <p:nvSpPr>
          <p:cNvPr id="217099" name="Text Box 11"/>
          <p:cNvSpPr txBox="1">
            <a:spLocks noChangeArrowheads="1"/>
          </p:cNvSpPr>
          <p:nvPr/>
        </p:nvSpPr>
        <p:spPr bwMode="auto">
          <a:xfrm>
            <a:off x="1619250" y="2276475"/>
            <a:ext cx="4351319" cy="4154984"/>
          </a:xfrm>
          <a:prstGeom prst="rect">
            <a:avLst/>
          </a:prstGeom>
          <a:noFill/>
          <a:ln w="31750" algn="ctr">
            <a:noFill/>
            <a:prstDash val="dash"/>
            <a:miter lim="800000"/>
            <a:headEnd/>
            <a:tailEnd/>
          </a:ln>
          <a:effectLst/>
        </p:spPr>
        <p:txBody>
          <a:bodyPr wrap="none">
            <a:spAutoFit/>
          </a:bodyPr>
          <a:lstStyle/>
          <a:p>
            <a:r>
              <a:rPr lang="en-US" altLang="zh-CN" sz="2400" dirty="0">
                <a:solidFill>
                  <a:srgbClr val="C00000"/>
                </a:solidFill>
              </a:rPr>
              <a:t>void </a:t>
            </a:r>
            <a:r>
              <a:rPr lang="en-US" altLang="zh-CN" sz="2400" dirty="0" smtClean="0">
                <a:solidFill>
                  <a:srgbClr val="C00000"/>
                </a:solidFill>
              </a:rPr>
              <a:t>DFS (Graph </a:t>
            </a:r>
            <a:r>
              <a:rPr lang="en-US" altLang="zh-CN" sz="2400" dirty="0">
                <a:solidFill>
                  <a:srgbClr val="C00000"/>
                </a:solidFill>
              </a:rPr>
              <a:t>g</a:t>
            </a:r>
            <a:r>
              <a:rPr lang="en-US" altLang="zh-CN" sz="2400" dirty="0" smtClean="0">
                <a:solidFill>
                  <a:srgbClr val="C00000"/>
                </a:solidFill>
              </a:rPr>
              <a:t>, </a:t>
            </a:r>
            <a:r>
              <a:rPr lang="en-US" altLang="zh-CN" sz="2400" dirty="0" err="1" smtClean="0">
                <a:solidFill>
                  <a:srgbClr val="C00000"/>
                </a:solidFill>
              </a:rPr>
              <a:t>int</a:t>
            </a:r>
            <a:r>
              <a:rPr lang="en-US" altLang="zh-CN" sz="2400" dirty="0" smtClean="0">
                <a:solidFill>
                  <a:srgbClr val="C00000"/>
                </a:solidFill>
              </a:rPr>
              <a:t> v)</a:t>
            </a:r>
            <a:endParaRPr lang="en-US" altLang="zh-CN" sz="2400" dirty="0">
              <a:solidFill>
                <a:srgbClr val="C00000"/>
              </a:solidFill>
            </a:endParaRPr>
          </a:p>
          <a:p>
            <a:r>
              <a:rPr lang="en-US" altLang="zh-CN" sz="2400" dirty="0">
                <a:solidFill>
                  <a:srgbClr val="C00000"/>
                </a:solidFill>
              </a:rPr>
              <a:t>{</a:t>
            </a:r>
          </a:p>
          <a:p>
            <a:r>
              <a:rPr lang="en-US" altLang="zh-CN" sz="2400" dirty="0">
                <a:solidFill>
                  <a:srgbClr val="C00000"/>
                </a:solidFill>
              </a:rPr>
              <a:t>   </a:t>
            </a:r>
            <a:r>
              <a:rPr lang="en-US" altLang="zh-CN" sz="2400" dirty="0" smtClean="0">
                <a:solidFill>
                  <a:srgbClr val="C00000"/>
                </a:solidFill>
              </a:rPr>
              <a:t>visit(v);</a:t>
            </a:r>
            <a:endParaRPr lang="en-US" altLang="zh-CN" sz="2400" dirty="0">
              <a:solidFill>
                <a:srgbClr val="C00000"/>
              </a:solidFill>
            </a:endParaRPr>
          </a:p>
          <a:p>
            <a:r>
              <a:rPr lang="en-US" altLang="zh-CN" sz="2400" dirty="0">
                <a:solidFill>
                  <a:srgbClr val="C00000"/>
                </a:solidFill>
              </a:rPr>
              <a:t>   </a:t>
            </a:r>
            <a:r>
              <a:rPr lang="en-US" altLang="zh-CN" sz="2400" dirty="0" smtClean="0">
                <a:solidFill>
                  <a:srgbClr val="C00000"/>
                </a:solidFill>
              </a:rPr>
              <a:t>visited[v]=</a:t>
            </a:r>
            <a:r>
              <a:rPr lang="en-US" altLang="zh-CN" sz="2400" dirty="0">
                <a:solidFill>
                  <a:srgbClr val="C00000"/>
                </a:solidFill>
              </a:rPr>
              <a:t>True;</a:t>
            </a:r>
          </a:p>
          <a:p>
            <a:r>
              <a:rPr lang="en-US" altLang="zh-CN" sz="2400" dirty="0"/>
              <a:t>   </a:t>
            </a:r>
            <a:r>
              <a:rPr lang="en-US" altLang="zh-CN" sz="2400" i="1" dirty="0" smtClean="0">
                <a:solidFill>
                  <a:srgbClr val="0303BD"/>
                </a:solidFill>
              </a:rPr>
              <a:t>w=</a:t>
            </a:r>
            <a:r>
              <a:rPr lang="en-US" altLang="zh-CN" sz="2400" i="1" dirty="0" err="1" smtClean="0">
                <a:solidFill>
                  <a:srgbClr val="0303BD"/>
                </a:solidFill>
              </a:rPr>
              <a:t>FirstAdjVertex</a:t>
            </a:r>
            <a:r>
              <a:rPr lang="en-US" altLang="zh-CN" sz="2400" i="1" dirty="0" smtClean="0">
                <a:solidFill>
                  <a:srgbClr val="0303BD"/>
                </a:solidFill>
              </a:rPr>
              <a:t>(</a:t>
            </a:r>
            <a:r>
              <a:rPr lang="en-US" altLang="zh-CN" sz="2400" i="1" dirty="0" err="1" smtClean="0">
                <a:solidFill>
                  <a:srgbClr val="0303BD"/>
                </a:solidFill>
              </a:rPr>
              <a:t>g,v</a:t>
            </a:r>
            <a:r>
              <a:rPr lang="en-US" altLang="zh-CN" sz="2400" i="1" dirty="0" smtClean="0">
                <a:solidFill>
                  <a:srgbClr val="0303BD"/>
                </a:solidFill>
              </a:rPr>
              <a:t>);</a:t>
            </a:r>
            <a:endParaRPr lang="en-US" altLang="zh-CN" sz="2400" i="1" dirty="0">
              <a:solidFill>
                <a:srgbClr val="0303BD"/>
              </a:solidFill>
            </a:endParaRPr>
          </a:p>
          <a:p>
            <a:r>
              <a:rPr lang="en-US" altLang="zh-CN" sz="2400" dirty="0">
                <a:solidFill>
                  <a:srgbClr val="0303BD"/>
                </a:solidFill>
              </a:rPr>
              <a:t>   while(w!=-1)</a:t>
            </a:r>
          </a:p>
          <a:p>
            <a:r>
              <a:rPr lang="en-US" altLang="zh-CN" sz="2400" dirty="0"/>
              <a:t>   </a:t>
            </a:r>
            <a:r>
              <a:rPr lang="en-US" altLang="zh-CN" sz="2400" dirty="0">
                <a:solidFill>
                  <a:srgbClr val="0303BD"/>
                </a:solidFill>
              </a:rPr>
              <a:t>{</a:t>
            </a:r>
          </a:p>
          <a:p>
            <a:r>
              <a:rPr lang="en-US" altLang="zh-CN" sz="2400" dirty="0"/>
              <a:t>       </a:t>
            </a:r>
            <a:r>
              <a:rPr lang="en-US" altLang="zh-CN" sz="2400" dirty="0">
                <a:solidFill>
                  <a:srgbClr val="C00000"/>
                </a:solidFill>
              </a:rPr>
              <a:t>if(!visited[w])  </a:t>
            </a:r>
            <a:r>
              <a:rPr lang="en-US" altLang="zh-CN" sz="2400" dirty="0" smtClean="0">
                <a:solidFill>
                  <a:srgbClr val="C00000"/>
                </a:solidFill>
              </a:rPr>
              <a:t>DFS(</a:t>
            </a:r>
            <a:r>
              <a:rPr lang="en-US" altLang="zh-CN" sz="2400" dirty="0" err="1" smtClean="0">
                <a:solidFill>
                  <a:srgbClr val="C00000"/>
                </a:solidFill>
              </a:rPr>
              <a:t>g,w</a:t>
            </a:r>
            <a:r>
              <a:rPr lang="en-US" altLang="zh-CN" sz="2400" dirty="0">
                <a:solidFill>
                  <a:srgbClr val="C00000"/>
                </a:solidFill>
              </a:rPr>
              <a:t>);</a:t>
            </a:r>
          </a:p>
          <a:p>
            <a:r>
              <a:rPr lang="en-US" altLang="zh-CN" sz="2400" dirty="0"/>
              <a:t>       </a:t>
            </a:r>
            <a:r>
              <a:rPr lang="en-US" altLang="zh-CN" sz="2400" i="1" dirty="0" smtClean="0">
                <a:solidFill>
                  <a:srgbClr val="0303BD"/>
                </a:solidFill>
              </a:rPr>
              <a:t>w=</a:t>
            </a:r>
            <a:r>
              <a:rPr lang="en-US" altLang="zh-CN" sz="2400" i="1" dirty="0" err="1" smtClean="0">
                <a:solidFill>
                  <a:srgbClr val="0303BD"/>
                </a:solidFill>
              </a:rPr>
              <a:t>NextAdjVertex</a:t>
            </a:r>
            <a:r>
              <a:rPr lang="en-US" altLang="zh-CN" sz="2400" i="1" dirty="0" smtClean="0">
                <a:solidFill>
                  <a:srgbClr val="0303BD"/>
                </a:solidFill>
              </a:rPr>
              <a:t>(</a:t>
            </a:r>
            <a:r>
              <a:rPr lang="en-US" altLang="zh-CN" sz="2400" i="1" dirty="0" err="1" smtClean="0">
                <a:solidFill>
                  <a:srgbClr val="0303BD"/>
                </a:solidFill>
              </a:rPr>
              <a:t>g,v,w</a:t>
            </a:r>
            <a:r>
              <a:rPr lang="en-US" altLang="zh-CN" sz="2400" i="1" dirty="0">
                <a:solidFill>
                  <a:srgbClr val="0303BD"/>
                </a:solidFill>
              </a:rPr>
              <a:t>);</a:t>
            </a:r>
          </a:p>
          <a:p>
            <a:r>
              <a:rPr lang="en-US" altLang="zh-CN" sz="2400" dirty="0">
                <a:solidFill>
                  <a:srgbClr val="0303BD"/>
                </a:solidFill>
              </a:rPr>
              <a:t>   }</a:t>
            </a:r>
          </a:p>
          <a:p>
            <a:r>
              <a:rPr lang="en-US" altLang="zh-CN" sz="2400" dirty="0">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7099"/>
                                        </p:tgtEl>
                                        <p:attrNameLst>
                                          <p:attrName>style.visibility</p:attrName>
                                        </p:attrNameLst>
                                      </p:cBhvr>
                                      <p:to>
                                        <p:strVal val="visible"/>
                                      </p:to>
                                    </p:set>
                                    <p:animEffect transition="in" filter="wipe(up)">
                                      <p:cBhvr>
                                        <p:cTn id="7" dur="500"/>
                                        <p:tgtEl>
                                          <p:spTgt spid="217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2CADB4C2-5693-4566-A1F0-EF9F1BE1E89F}" type="slidenum">
              <a:rPr lang="en-US" altLang="zh-CN"/>
              <a:pPr/>
              <a:t>47</a:t>
            </a:fld>
            <a:endParaRPr lang="en-US" altLang="zh-CN"/>
          </a:p>
        </p:txBody>
      </p:sp>
      <p:sp>
        <p:nvSpPr>
          <p:cNvPr id="218117"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1811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8119"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8120"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18121"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18122" name="Text Box 10"/>
          <p:cNvSpPr txBox="1">
            <a:spLocks noChangeArrowheads="1"/>
          </p:cNvSpPr>
          <p:nvPr/>
        </p:nvSpPr>
        <p:spPr bwMode="auto">
          <a:xfrm>
            <a:off x="3571868" y="1571612"/>
            <a:ext cx="4852610" cy="523220"/>
          </a:xfrm>
          <a:prstGeom prst="rect">
            <a:avLst/>
          </a:prstGeom>
          <a:noFill/>
          <a:ln w="25400" algn="ctr">
            <a:noFill/>
            <a:miter lim="800000"/>
            <a:headEnd/>
            <a:tailEnd/>
          </a:ln>
          <a:effectLst/>
        </p:spPr>
        <p:txBody>
          <a:bodyPr wrap="none">
            <a:spAutoFit/>
          </a:bodyPr>
          <a:lstStyle/>
          <a:p>
            <a:r>
              <a:rPr lang="zh-CN" altLang="en-US" dirty="0" smtClean="0"/>
              <a:t>连通图（采用邻接矩阵存储）</a:t>
            </a:r>
            <a:endParaRPr lang="en-US" altLang="zh-CN" dirty="0"/>
          </a:p>
        </p:txBody>
      </p:sp>
      <p:sp>
        <p:nvSpPr>
          <p:cNvPr id="218123" name="Text Box 11"/>
          <p:cNvSpPr txBox="1">
            <a:spLocks noChangeArrowheads="1"/>
          </p:cNvSpPr>
          <p:nvPr/>
        </p:nvSpPr>
        <p:spPr bwMode="auto">
          <a:xfrm>
            <a:off x="1619250" y="2565400"/>
            <a:ext cx="5602816" cy="3046988"/>
          </a:xfrm>
          <a:prstGeom prst="rect">
            <a:avLst/>
          </a:prstGeom>
          <a:noFill/>
          <a:ln w="31750" algn="ctr">
            <a:noFill/>
            <a:prstDash val="dash"/>
            <a:miter lim="800000"/>
            <a:headEnd/>
            <a:tailEnd/>
          </a:ln>
          <a:effectLst/>
        </p:spPr>
        <p:txBody>
          <a:bodyPr wrap="none">
            <a:spAutoFit/>
          </a:bodyPr>
          <a:lstStyle/>
          <a:p>
            <a:r>
              <a:rPr lang="en-US" altLang="zh-CN" sz="2400" dirty="0">
                <a:solidFill>
                  <a:srgbClr val="C00000"/>
                </a:solidFill>
              </a:rPr>
              <a:t>void </a:t>
            </a:r>
            <a:r>
              <a:rPr lang="en-US" altLang="zh-CN" sz="2400" dirty="0" smtClean="0">
                <a:solidFill>
                  <a:srgbClr val="C00000"/>
                </a:solidFill>
              </a:rPr>
              <a:t>DFS (</a:t>
            </a:r>
            <a:r>
              <a:rPr lang="en-US" altLang="zh-CN" sz="2400" dirty="0" err="1" smtClean="0">
                <a:solidFill>
                  <a:srgbClr val="C00000"/>
                </a:solidFill>
              </a:rPr>
              <a:t>AdjMatrix</a:t>
            </a:r>
            <a:r>
              <a:rPr lang="en-US" altLang="zh-CN" sz="2400" dirty="0" smtClean="0">
                <a:solidFill>
                  <a:srgbClr val="C00000"/>
                </a:solidFill>
              </a:rPr>
              <a:t> </a:t>
            </a:r>
            <a:r>
              <a:rPr lang="en-US" altLang="zh-CN" sz="2400" dirty="0">
                <a:solidFill>
                  <a:srgbClr val="C00000"/>
                </a:solidFill>
              </a:rPr>
              <a:t>g</a:t>
            </a:r>
            <a:r>
              <a:rPr lang="en-US" altLang="zh-CN" sz="2400" dirty="0" smtClean="0">
                <a:solidFill>
                  <a:srgbClr val="C00000"/>
                </a:solidFill>
              </a:rPr>
              <a:t>, </a:t>
            </a:r>
            <a:r>
              <a:rPr lang="en-US" altLang="zh-CN" sz="2400" dirty="0" err="1" smtClean="0">
                <a:solidFill>
                  <a:srgbClr val="C00000"/>
                </a:solidFill>
              </a:rPr>
              <a:t>int</a:t>
            </a:r>
            <a:r>
              <a:rPr lang="en-US" altLang="zh-CN" sz="2400" dirty="0" smtClean="0">
                <a:solidFill>
                  <a:srgbClr val="C00000"/>
                </a:solidFill>
              </a:rPr>
              <a:t> v)</a:t>
            </a:r>
            <a:endParaRPr lang="en-US" altLang="zh-CN" sz="2400" dirty="0">
              <a:solidFill>
                <a:srgbClr val="C00000"/>
              </a:solidFill>
            </a:endParaRPr>
          </a:p>
          <a:p>
            <a:r>
              <a:rPr lang="en-US" altLang="zh-CN" sz="2400" dirty="0">
                <a:solidFill>
                  <a:srgbClr val="C00000"/>
                </a:solidFill>
              </a:rPr>
              <a:t>{</a:t>
            </a:r>
          </a:p>
          <a:p>
            <a:r>
              <a:rPr lang="en-US" altLang="zh-CN" sz="2400" dirty="0">
                <a:solidFill>
                  <a:srgbClr val="C00000"/>
                </a:solidFill>
              </a:rPr>
              <a:t>   </a:t>
            </a:r>
            <a:r>
              <a:rPr lang="en-US" altLang="zh-CN" sz="2400" dirty="0" smtClean="0">
                <a:solidFill>
                  <a:srgbClr val="C00000"/>
                </a:solidFill>
              </a:rPr>
              <a:t>visit(v);</a:t>
            </a:r>
            <a:endParaRPr lang="en-US" altLang="zh-CN" sz="2400" dirty="0">
              <a:solidFill>
                <a:srgbClr val="C00000"/>
              </a:solidFill>
            </a:endParaRPr>
          </a:p>
          <a:p>
            <a:r>
              <a:rPr lang="en-US" altLang="zh-CN" sz="2400" dirty="0">
                <a:solidFill>
                  <a:srgbClr val="C00000"/>
                </a:solidFill>
              </a:rPr>
              <a:t>   </a:t>
            </a:r>
            <a:r>
              <a:rPr lang="en-US" altLang="zh-CN" sz="2400" dirty="0" smtClean="0">
                <a:solidFill>
                  <a:srgbClr val="C00000"/>
                </a:solidFill>
              </a:rPr>
              <a:t>visited[v]=</a:t>
            </a:r>
            <a:r>
              <a:rPr lang="en-US" altLang="zh-CN" sz="2400" dirty="0">
                <a:solidFill>
                  <a:srgbClr val="C00000"/>
                </a:solidFill>
              </a:rPr>
              <a:t>True;</a:t>
            </a:r>
          </a:p>
          <a:p>
            <a:r>
              <a:rPr lang="en-US" altLang="zh-CN" sz="2400" dirty="0">
                <a:solidFill>
                  <a:srgbClr val="0303BD"/>
                </a:solidFill>
              </a:rPr>
              <a:t>   </a:t>
            </a:r>
            <a:r>
              <a:rPr lang="en-US" altLang="zh-CN" sz="2400" dirty="0" smtClean="0">
                <a:solidFill>
                  <a:srgbClr val="0303BD"/>
                </a:solidFill>
              </a:rPr>
              <a:t>for(k=0;k&lt;</a:t>
            </a:r>
            <a:r>
              <a:rPr lang="en-US" altLang="zh-CN" sz="2400" dirty="0" err="1" smtClean="0">
                <a:solidFill>
                  <a:srgbClr val="0303BD"/>
                </a:solidFill>
              </a:rPr>
              <a:t>g.vexnum;k</a:t>
            </a:r>
            <a:r>
              <a:rPr lang="en-US" altLang="zh-CN" sz="2400" dirty="0" smtClean="0">
                <a:solidFill>
                  <a:srgbClr val="0303BD"/>
                </a:solidFill>
              </a:rPr>
              <a:t>++)</a:t>
            </a:r>
            <a:endParaRPr lang="en-US" altLang="zh-CN" sz="2400" dirty="0">
              <a:solidFill>
                <a:srgbClr val="0303BD"/>
              </a:solidFill>
            </a:endParaRPr>
          </a:p>
          <a:p>
            <a:r>
              <a:rPr lang="en-US" altLang="zh-CN" sz="2400" dirty="0"/>
              <a:t>        </a:t>
            </a:r>
            <a:r>
              <a:rPr lang="en-US" altLang="zh-CN" sz="2400" dirty="0">
                <a:solidFill>
                  <a:srgbClr val="0303BD"/>
                </a:solidFill>
              </a:rPr>
              <a:t>if</a:t>
            </a:r>
            <a:r>
              <a:rPr lang="en-US" altLang="zh-CN" sz="2400" dirty="0" smtClean="0">
                <a:solidFill>
                  <a:srgbClr val="0303BD"/>
                </a:solidFill>
              </a:rPr>
              <a:t>( </a:t>
            </a:r>
            <a:r>
              <a:rPr lang="en-US" altLang="zh-CN" sz="2400" dirty="0" smtClean="0">
                <a:solidFill>
                  <a:srgbClr val="C00000"/>
                </a:solidFill>
              </a:rPr>
              <a:t>!visited[k]&amp;&amp;</a:t>
            </a:r>
            <a:r>
              <a:rPr lang="en-US" altLang="zh-CN" sz="2400" dirty="0" err="1" smtClean="0">
                <a:solidFill>
                  <a:srgbClr val="0303BD"/>
                </a:solidFill>
              </a:rPr>
              <a:t>g.arcs</a:t>
            </a:r>
            <a:r>
              <a:rPr lang="en-US" altLang="zh-CN" sz="2400" dirty="0" smtClean="0">
                <a:solidFill>
                  <a:srgbClr val="0303BD"/>
                </a:solidFill>
              </a:rPr>
              <a:t>[v][k]==</a:t>
            </a:r>
            <a:r>
              <a:rPr lang="en-US" altLang="zh-CN" sz="2400" dirty="0">
                <a:solidFill>
                  <a:srgbClr val="0303BD"/>
                </a:solidFill>
              </a:rPr>
              <a:t>1)</a:t>
            </a:r>
            <a:r>
              <a:rPr lang="en-US" altLang="zh-CN" sz="2400" dirty="0"/>
              <a:t>  </a:t>
            </a:r>
          </a:p>
          <a:p>
            <a:r>
              <a:rPr lang="en-US" altLang="zh-CN" sz="2400" dirty="0">
                <a:solidFill>
                  <a:srgbClr val="C00000"/>
                </a:solidFill>
              </a:rPr>
              <a:t>               </a:t>
            </a:r>
            <a:r>
              <a:rPr lang="en-US" altLang="zh-CN" sz="2400" dirty="0" smtClean="0">
                <a:solidFill>
                  <a:srgbClr val="C00000"/>
                </a:solidFill>
              </a:rPr>
              <a:t>DFS(</a:t>
            </a:r>
            <a:r>
              <a:rPr lang="en-US" altLang="zh-CN" sz="2400" dirty="0" err="1" smtClean="0">
                <a:solidFill>
                  <a:srgbClr val="C00000"/>
                </a:solidFill>
              </a:rPr>
              <a:t>g,k</a:t>
            </a:r>
            <a:r>
              <a:rPr lang="en-US" altLang="zh-CN" sz="2400" dirty="0" smtClean="0">
                <a:solidFill>
                  <a:srgbClr val="C00000"/>
                </a:solidFill>
              </a:rPr>
              <a:t>);</a:t>
            </a:r>
            <a:endParaRPr lang="en-US" altLang="zh-CN" sz="2400" dirty="0">
              <a:solidFill>
                <a:srgbClr val="C00000"/>
              </a:solidFill>
            </a:endParaRPr>
          </a:p>
          <a:p>
            <a:r>
              <a:rPr lang="en-US" altLang="zh-CN" sz="2400" dirty="0">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8123"/>
                                        </p:tgtEl>
                                        <p:attrNameLst>
                                          <p:attrName>style.visibility</p:attrName>
                                        </p:attrNameLst>
                                      </p:cBhvr>
                                      <p:to>
                                        <p:strVal val="visible"/>
                                      </p:to>
                                    </p:set>
                                    <p:animEffect transition="in" filter="wipe(up)">
                                      <p:cBhvr>
                                        <p:cTn id="7" dur="500"/>
                                        <p:tgtEl>
                                          <p:spTgt spid="218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C5CF2CD9-1A88-4282-9CE3-8F2AFF0F33A4}" type="slidenum">
              <a:rPr lang="en-US" altLang="zh-CN"/>
              <a:pPr/>
              <a:t>48</a:t>
            </a:fld>
            <a:endParaRPr lang="en-US" altLang="zh-CN"/>
          </a:p>
        </p:txBody>
      </p:sp>
      <p:sp>
        <p:nvSpPr>
          <p:cNvPr id="219141"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19142"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9143"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9144"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19145"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19146" name="Text Box 10"/>
          <p:cNvSpPr txBox="1">
            <a:spLocks noChangeArrowheads="1"/>
          </p:cNvSpPr>
          <p:nvPr/>
        </p:nvSpPr>
        <p:spPr bwMode="auto">
          <a:xfrm>
            <a:off x="3571868" y="1571612"/>
            <a:ext cx="4493538" cy="523220"/>
          </a:xfrm>
          <a:prstGeom prst="rect">
            <a:avLst/>
          </a:prstGeom>
          <a:noFill/>
          <a:ln w="25400" algn="ctr">
            <a:noFill/>
            <a:miter lim="800000"/>
            <a:headEnd/>
            <a:tailEnd/>
          </a:ln>
          <a:effectLst/>
        </p:spPr>
        <p:txBody>
          <a:bodyPr wrap="none">
            <a:spAutoFit/>
          </a:bodyPr>
          <a:lstStyle/>
          <a:p>
            <a:r>
              <a:rPr lang="zh-CN" altLang="en-US" dirty="0" smtClean="0"/>
              <a:t>连通图（采用</a:t>
            </a:r>
            <a:r>
              <a:rPr lang="zh-CN" altLang="en-US" dirty="0"/>
              <a:t>邻接</a:t>
            </a:r>
            <a:r>
              <a:rPr lang="zh-CN" altLang="en-US" dirty="0" smtClean="0"/>
              <a:t>表存储）</a:t>
            </a:r>
            <a:endParaRPr lang="en-US" altLang="zh-CN" dirty="0"/>
          </a:p>
        </p:txBody>
      </p:sp>
      <p:sp>
        <p:nvSpPr>
          <p:cNvPr id="219147" name="Text Box 11"/>
          <p:cNvSpPr txBox="1">
            <a:spLocks noChangeArrowheads="1"/>
          </p:cNvSpPr>
          <p:nvPr/>
        </p:nvSpPr>
        <p:spPr bwMode="auto">
          <a:xfrm>
            <a:off x="1619250" y="2349500"/>
            <a:ext cx="4342856" cy="4154984"/>
          </a:xfrm>
          <a:prstGeom prst="rect">
            <a:avLst/>
          </a:prstGeom>
          <a:noFill/>
          <a:ln w="31750" algn="ctr">
            <a:noFill/>
            <a:prstDash val="dash"/>
            <a:miter lim="800000"/>
            <a:headEnd/>
            <a:tailEnd/>
          </a:ln>
          <a:effectLst/>
        </p:spPr>
        <p:txBody>
          <a:bodyPr wrap="none">
            <a:spAutoFit/>
          </a:bodyPr>
          <a:lstStyle/>
          <a:p>
            <a:r>
              <a:rPr lang="en-US" altLang="zh-CN" sz="2400" dirty="0">
                <a:solidFill>
                  <a:srgbClr val="C00000"/>
                </a:solidFill>
              </a:rPr>
              <a:t>void </a:t>
            </a:r>
            <a:r>
              <a:rPr lang="en-US" altLang="zh-CN" sz="2400" dirty="0" smtClean="0">
                <a:solidFill>
                  <a:srgbClr val="C00000"/>
                </a:solidFill>
              </a:rPr>
              <a:t>DFS(</a:t>
            </a:r>
            <a:r>
              <a:rPr lang="en-US" altLang="zh-CN" sz="2400" dirty="0" err="1" smtClean="0">
                <a:solidFill>
                  <a:srgbClr val="C00000"/>
                </a:solidFill>
              </a:rPr>
              <a:t>AdjList</a:t>
            </a:r>
            <a:r>
              <a:rPr lang="en-US" altLang="zh-CN" sz="2400" dirty="0" smtClean="0">
                <a:solidFill>
                  <a:srgbClr val="C00000"/>
                </a:solidFill>
              </a:rPr>
              <a:t> </a:t>
            </a:r>
            <a:r>
              <a:rPr lang="en-US" altLang="zh-CN" sz="2400" dirty="0" err="1">
                <a:solidFill>
                  <a:srgbClr val="C00000"/>
                </a:solidFill>
              </a:rPr>
              <a:t>g,int</a:t>
            </a:r>
            <a:r>
              <a:rPr lang="en-US" altLang="zh-CN" sz="2400" dirty="0">
                <a:solidFill>
                  <a:srgbClr val="C00000"/>
                </a:solidFill>
              </a:rPr>
              <a:t> </a:t>
            </a:r>
            <a:r>
              <a:rPr lang="en-US" altLang="zh-CN" sz="2400" dirty="0" smtClean="0">
                <a:solidFill>
                  <a:srgbClr val="C00000"/>
                </a:solidFill>
              </a:rPr>
              <a:t>v)</a:t>
            </a:r>
            <a:endParaRPr lang="en-US" altLang="zh-CN" sz="2400" dirty="0">
              <a:solidFill>
                <a:srgbClr val="C00000"/>
              </a:solidFill>
            </a:endParaRPr>
          </a:p>
          <a:p>
            <a:r>
              <a:rPr lang="en-US" altLang="zh-CN" sz="2400" dirty="0">
                <a:solidFill>
                  <a:srgbClr val="C00000"/>
                </a:solidFill>
              </a:rPr>
              <a:t>{</a:t>
            </a:r>
          </a:p>
          <a:p>
            <a:r>
              <a:rPr lang="en-US" altLang="zh-CN" sz="2400" dirty="0">
                <a:solidFill>
                  <a:srgbClr val="C00000"/>
                </a:solidFill>
              </a:rPr>
              <a:t>   </a:t>
            </a:r>
            <a:r>
              <a:rPr lang="en-US" altLang="zh-CN" sz="2400" dirty="0" smtClean="0">
                <a:solidFill>
                  <a:srgbClr val="C00000"/>
                </a:solidFill>
              </a:rPr>
              <a:t>visit(v);</a:t>
            </a:r>
            <a:endParaRPr lang="en-US" altLang="zh-CN" sz="2400" dirty="0">
              <a:solidFill>
                <a:srgbClr val="C00000"/>
              </a:solidFill>
            </a:endParaRPr>
          </a:p>
          <a:p>
            <a:r>
              <a:rPr lang="en-US" altLang="zh-CN" sz="2400" dirty="0">
                <a:solidFill>
                  <a:srgbClr val="C00000"/>
                </a:solidFill>
              </a:rPr>
              <a:t>   </a:t>
            </a:r>
            <a:r>
              <a:rPr lang="en-US" altLang="zh-CN" sz="2400" dirty="0" smtClean="0">
                <a:solidFill>
                  <a:srgbClr val="C00000"/>
                </a:solidFill>
              </a:rPr>
              <a:t>visited[v]=</a:t>
            </a:r>
            <a:r>
              <a:rPr lang="en-US" altLang="zh-CN" sz="2400" dirty="0">
                <a:solidFill>
                  <a:srgbClr val="C00000"/>
                </a:solidFill>
              </a:rPr>
              <a:t>True;</a:t>
            </a:r>
          </a:p>
          <a:p>
            <a:r>
              <a:rPr lang="en-US" altLang="zh-CN" sz="2400" dirty="0"/>
              <a:t>   </a:t>
            </a:r>
            <a:r>
              <a:rPr lang="en-US" altLang="zh-CN" sz="2400" dirty="0" smtClean="0">
                <a:solidFill>
                  <a:srgbClr val="0303BD"/>
                </a:solidFill>
              </a:rPr>
              <a:t>p=</a:t>
            </a:r>
            <a:r>
              <a:rPr lang="en-US" altLang="zh-CN" sz="2400" dirty="0" err="1" smtClean="0">
                <a:solidFill>
                  <a:srgbClr val="0303BD"/>
                </a:solidFill>
              </a:rPr>
              <a:t>g.vertex</a:t>
            </a:r>
            <a:r>
              <a:rPr lang="en-US" altLang="zh-CN" sz="2400" dirty="0" smtClean="0">
                <a:solidFill>
                  <a:srgbClr val="0303BD"/>
                </a:solidFill>
              </a:rPr>
              <a:t>[v].head;</a:t>
            </a:r>
            <a:endParaRPr lang="en-US" altLang="zh-CN" sz="2400" dirty="0">
              <a:solidFill>
                <a:srgbClr val="0303BD"/>
              </a:solidFill>
            </a:endParaRPr>
          </a:p>
          <a:p>
            <a:r>
              <a:rPr lang="en-US" altLang="zh-CN" sz="2400" dirty="0"/>
              <a:t>   </a:t>
            </a:r>
            <a:r>
              <a:rPr lang="en-US" altLang="zh-CN" sz="2400" dirty="0">
                <a:solidFill>
                  <a:srgbClr val="0303BD"/>
                </a:solidFill>
              </a:rPr>
              <a:t>while(p!=NULL)</a:t>
            </a:r>
          </a:p>
          <a:p>
            <a:r>
              <a:rPr lang="en-US" altLang="zh-CN" sz="2400" dirty="0"/>
              <a:t>   </a:t>
            </a:r>
            <a:r>
              <a:rPr lang="en-US" altLang="zh-CN" sz="2400" dirty="0">
                <a:solidFill>
                  <a:srgbClr val="0303BD"/>
                </a:solidFill>
              </a:rPr>
              <a:t>{</a:t>
            </a:r>
            <a:r>
              <a:rPr lang="en-US" altLang="zh-CN" sz="2400" dirty="0"/>
              <a:t>     </a:t>
            </a:r>
            <a:r>
              <a:rPr lang="en-US" altLang="zh-CN" sz="2400" dirty="0">
                <a:solidFill>
                  <a:srgbClr val="C00000"/>
                </a:solidFill>
              </a:rPr>
              <a:t>if(!</a:t>
            </a:r>
            <a:r>
              <a:rPr lang="en-US" altLang="zh-CN" sz="2400" dirty="0" smtClean="0">
                <a:solidFill>
                  <a:srgbClr val="C00000"/>
                </a:solidFill>
              </a:rPr>
              <a:t>visited[p-</a:t>
            </a:r>
            <a:r>
              <a:rPr lang="en-US" altLang="zh-CN" sz="2400" dirty="0">
                <a:solidFill>
                  <a:srgbClr val="C00000"/>
                </a:solidFill>
              </a:rPr>
              <a:t>&gt;</a:t>
            </a:r>
            <a:r>
              <a:rPr lang="en-US" altLang="zh-CN" sz="2400" dirty="0" err="1" smtClean="0">
                <a:solidFill>
                  <a:srgbClr val="C00000"/>
                </a:solidFill>
              </a:rPr>
              <a:t>adjvex</a:t>
            </a:r>
            <a:r>
              <a:rPr lang="en-US" altLang="zh-CN" sz="2400" dirty="0" smtClean="0">
                <a:solidFill>
                  <a:srgbClr val="C00000"/>
                </a:solidFill>
              </a:rPr>
              <a:t>])  </a:t>
            </a:r>
            <a:endParaRPr lang="en-US" altLang="zh-CN" sz="2400" dirty="0">
              <a:solidFill>
                <a:srgbClr val="C00000"/>
              </a:solidFill>
            </a:endParaRPr>
          </a:p>
          <a:p>
            <a:r>
              <a:rPr lang="en-US" altLang="zh-CN" sz="2400" dirty="0">
                <a:solidFill>
                  <a:srgbClr val="C00000"/>
                </a:solidFill>
              </a:rPr>
              <a:t>               </a:t>
            </a:r>
            <a:r>
              <a:rPr lang="en-US" altLang="zh-CN" sz="2400" dirty="0" smtClean="0">
                <a:solidFill>
                  <a:srgbClr val="C00000"/>
                </a:solidFill>
              </a:rPr>
              <a:t>DFS(g, p-&gt;</a:t>
            </a:r>
            <a:r>
              <a:rPr lang="en-US" altLang="zh-CN" sz="2400" dirty="0" err="1" smtClean="0">
                <a:solidFill>
                  <a:srgbClr val="C00000"/>
                </a:solidFill>
              </a:rPr>
              <a:t>adjvex</a:t>
            </a:r>
            <a:r>
              <a:rPr lang="en-US" altLang="zh-CN" sz="2400" dirty="0" smtClean="0">
                <a:solidFill>
                  <a:srgbClr val="C00000"/>
                </a:solidFill>
              </a:rPr>
              <a:t> );</a:t>
            </a:r>
            <a:endParaRPr lang="en-US" altLang="zh-CN" sz="2400" dirty="0">
              <a:solidFill>
                <a:srgbClr val="C00000"/>
              </a:solidFill>
            </a:endParaRPr>
          </a:p>
          <a:p>
            <a:r>
              <a:rPr lang="en-US" altLang="zh-CN" sz="2400" dirty="0">
                <a:solidFill>
                  <a:srgbClr val="0303BD"/>
                </a:solidFill>
              </a:rPr>
              <a:t>          p=p-&gt;</a:t>
            </a:r>
            <a:r>
              <a:rPr lang="en-US" altLang="zh-CN" sz="2400" dirty="0" smtClean="0">
                <a:solidFill>
                  <a:srgbClr val="0303BD"/>
                </a:solidFill>
              </a:rPr>
              <a:t>next;</a:t>
            </a:r>
            <a:endParaRPr lang="en-US" altLang="zh-CN" sz="2400" dirty="0">
              <a:solidFill>
                <a:srgbClr val="0303BD"/>
              </a:solidFill>
            </a:endParaRPr>
          </a:p>
          <a:p>
            <a:r>
              <a:rPr lang="en-US" altLang="zh-CN" sz="2400" dirty="0">
                <a:solidFill>
                  <a:srgbClr val="0303BD"/>
                </a:solidFill>
              </a:rPr>
              <a:t>   }</a:t>
            </a:r>
            <a:r>
              <a:rPr lang="en-US" altLang="zh-CN" sz="2400" dirty="0"/>
              <a:t>    </a:t>
            </a:r>
          </a:p>
          <a:p>
            <a:r>
              <a:rPr lang="en-US" altLang="zh-CN" sz="2400" dirty="0">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9147"/>
                                        </p:tgtEl>
                                        <p:attrNameLst>
                                          <p:attrName>style.visibility</p:attrName>
                                        </p:attrNameLst>
                                      </p:cBhvr>
                                      <p:to>
                                        <p:strVal val="visible"/>
                                      </p:to>
                                    </p:set>
                                    <p:animEffect transition="in" filter="wipe(up)">
                                      <p:cBhvr>
                                        <p:cTn id="7" dur="500"/>
                                        <p:tgtEl>
                                          <p:spTgt spid="219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灯片编号占位符 4"/>
          <p:cNvSpPr>
            <a:spLocks noGrp="1"/>
          </p:cNvSpPr>
          <p:nvPr>
            <p:ph type="sldNum" sz="quarter" idx="12"/>
          </p:nvPr>
        </p:nvSpPr>
        <p:spPr/>
        <p:txBody>
          <a:bodyPr/>
          <a:lstStyle/>
          <a:p>
            <a:fld id="{99ECF9D0-9FE1-4C60-93FD-0A10D2F92505}" type="slidenum">
              <a:rPr lang="en-US" altLang="zh-CN"/>
              <a:pPr/>
              <a:t>49</a:t>
            </a:fld>
            <a:endParaRPr lang="en-US" altLang="zh-CN"/>
          </a:p>
        </p:txBody>
      </p:sp>
      <p:sp>
        <p:nvSpPr>
          <p:cNvPr id="220165"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20166"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20167"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20168"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20169"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20170" name="Text Box 10"/>
          <p:cNvSpPr txBox="1">
            <a:spLocks noChangeArrowheads="1"/>
          </p:cNvSpPr>
          <p:nvPr/>
        </p:nvSpPr>
        <p:spPr bwMode="auto">
          <a:xfrm>
            <a:off x="3714744" y="1571612"/>
            <a:ext cx="1980029" cy="523220"/>
          </a:xfrm>
          <a:prstGeom prst="rect">
            <a:avLst/>
          </a:prstGeom>
          <a:noFill/>
          <a:ln w="25400" algn="ctr">
            <a:noFill/>
            <a:miter lim="800000"/>
            <a:headEnd/>
            <a:tailEnd/>
          </a:ln>
          <a:effectLst/>
        </p:spPr>
        <p:txBody>
          <a:bodyPr wrap="none">
            <a:spAutoFit/>
          </a:bodyPr>
          <a:lstStyle/>
          <a:p>
            <a:r>
              <a:rPr lang="zh-CN" altLang="en-US" dirty="0"/>
              <a:t>非递归</a:t>
            </a:r>
            <a:r>
              <a:rPr lang="zh-CN" altLang="en-US" dirty="0" smtClean="0"/>
              <a:t>形式</a:t>
            </a:r>
            <a:endParaRPr lang="en-US" altLang="zh-CN" dirty="0"/>
          </a:p>
        </p:txBody>
      </p:sp>
      <p:sp>
        <p:nvSpPr>
          <p:cNvPr id="220171" name="Text Box 11"/>
          <p:cNvSpPr txBox="1">
            <a:spLocks noChangeArrowheads="1"/>
          </p:cNvSpPr>
          <p:nvPr/>
        </p:nvSpPr>
        <p:spPr bwMode="auto">
          <a:xfrm>
            <a:off x="971550" y="2057400"/>
            <a:ext cx="2752725" cy="457200"/>
          </a:xfrm>
          <a:prstGeom prst="rect">
            <a:avLst/>
          </a:prstGeom>
          <a:noFill/>
          <a:ln w="31750" algn="ctr">
            <a:noFill/>
            <a:prstDash val="dash"/>
            <a:miter lim="800000"/>
            <a:headEnd/>
            <a:tailEnd/>
          </a:ln>
          <a:effectLst/>
        </p:spPr>
        <p:txBody>
          <a:bodyPr wrap="none">
            <a:spAutoFit/>
          </a:bodyPr>
          <a:lstStyle/>
          <a:p>
            <a:r>
              <a:rPr lang="zh-CN" altLang="zh-CN" sz="2400" dirty="0">
                <a:solidFill>
                  <a:srgbClr val="C00000"/>
                </a:solidFill>
              </a:rPr>
              <a:t>Ⅰ</a:t>
            </a:r>
            <a:r>
              <a:rPr lang="en-US" altLang="zh-CN" sz="2400" dirty="0">
                <a:solidFill>
                  <a:srgbClr val="C00000"/>
                </a:solidFill>
              </a:rPr>
              <a:t>.</a:t>
            </a:r>
            <a:r>
              <a:rPr lang="zh-CN" altLang="en-US" sz="2400" dirty="0">
                <a:solidFill>
                  <a:srgbClr val="C00000"/>
                </a:solidFill>
              </a:rPr>
              <a:t>首先将</a:t>
            </a:r>
            <a:r>
              <a:rPr lang="en-US" altLang="zh-CN" sz="2400" dirty="0">
                <a:solidFill>
                  <a:srgbClr val="C00000"/>
                </a:solidFill>
              </a:rPr>
              <a:t>v0</a:t>
            </a:r>
            <a:r>
              <a:rPr lang="zh-CN" altLang="en-US" sz="2400" dirty="0">
                <a:solidFill>
                  <a:srgbClr val="C00000"/>
                </a:solidFill>
              </a:rPr>
              <a:t>入栈；</a:t>
            </a:r>
          </a:p>
        </p:txBody>
      </p:sp>
      <p:sp>
        <p:nvSpPr>
          <p:cNvPr id="220172" name="Text Box 12"/>
          <p:cNvSpPr txBox="1">
            <a:spLocks noChangeArrowheads="1"/>
          </p:cNvSpPr>
          <p:nvPr/>
        </p:nvSpPr>
        <p:spPr bwMode="auto">
          <a:xfrm>
            <a:off x="947738" y="2420938"/>
            <a:ext cx="4864100" cy="457200"/>
          </a:xfrm>
          <a:prstGeom prst="rect">
            <a:avLst/>
          </a:prstGeom>
          <a:noFill/>
          <a:ln w="31750" algn="ctr">
            <a:noFill/>
            <a:prstDash val="dash"/>
            <a:miter lim="800000"/>
            <a:headEnd/>
            <a:tailEnd/>
          </a:ln>
          <a:effectLst/>
        </p:spPr>
        <p:txBody>
          <a:bodyPr wrap="none">
            <a:spAutoFit/>
          </a:bodyPr>
          <a:lstStyle/>
          <a:p>
            <a:r>
              <a:rPr lang="zh-CN" altLang="zh-CN" sz="2400" dirty="0">
                <a:solidFill>
                  <a:srgbClr val="C00000"/>
                </a:solidFill>
              </a:rPr>
              <a:t>Ⅱ</a:t>
            </a:r>
            <a:r>
              <a:rPr lang="en-US" altLang="zh-CN" sz="2400" dirty="0">
                <a:solidFill>
                  <a:srgbClr val="C00000"/>
                </a:solidFill>
              </a:rPr>
              <a:t>.</a:t>
            </a:r>
            <a:r>
              <a:rPr lang="zh-CN" altLang="en-US" sz="2400" dirty="0">
                <a:solidFill>
                  <a:srgbClr val="C00000"/>
                </a:solidFill>
              </a:rPr>
              <a:t>只要栈不空，则重复下述处理：</a:t>
            </a:r>
          </a:p>
        </p:txBody>
      </p:sp>
      <p:sp>
        <p:nvSpPr>
          <p:cNvPr id="220173" name="Text Box 13"/>
          <p:cNvSpPr txBox="1">
            <a:spLocks noChangeArrowheads="1"/>
          </p:cNvSpPr>
          <p:nvPr/>
        </p:nvSpPr>
        <p:spPr bwMode="auto">
          <a:xfrm>
            <a:off x="1335088" y="2781300"/>
            <a:ext cx="7485062" cy="457200"/>
          </a:xfrm>
          <a:prstGeom prst="rect">
            <a:avLst/>
          </a:prstGeom>
          <a:noFill/>
          <a:ln w="31750" algn="ctr">
            <a:noFill/>
            <a:prstDash val="dash"/>
            <a:miter lim="800000"/>
            <a:headEnd/>
            <a:tailEnd/>
          </a:ln>
          <a:effectLst/>
        </p:spPr>
        <p:txBody>
          <a:bodyPr wrap="none">
            <a:spAutoFit/>
          </a:bodyPr>
          <a:lstStyle/>
          <a:p>
            <a:r>
              <a:rPr lang="en-US" altLang="zh-CN" sz="2400" dirty="0">
                <a:solidFill>
                  <a:srgbClr val="C00000"/>
                </a:solidFill>
              </a:rPr>
              <a:t>a.</a:t>
            </a:r>
            <a:r>
              <a:rPr lang="zh-CN" altLang="en-US" sz="2400" dirty="0">
                <a:solidFill>
                  <a:srgbClr val="C00000"/>
                </a:solidFill>
              </a:rPr>
              <a:t>栈顶顶点出栈，如果未访问，则访问并置访问标志；</a:t>
            </a:r>
          </a:p>
        </p:txBody>
      </p:sp>
      <p:sp>
        <p:nvSpPr>
          <p:cNvPr id="220174" name="Text Box 14"/>
          <p:cNvSpPr txBox="1">
            <a:spLocks noChangeArrowheads="1"/>
          </p:cNvSpPr>
          <p:nvPr/>
        </p:nvSpPr>
        <p:spPr bwMode="auto">
          <a:xfrm>
            <a:off x="1335088" y="3141663"/>
            <a:ext cx="5389562" cy="457200"/>
          </a:xfrm>
          <a:prstGeom prst="rect">
            <a:avLst/>
          </a:prstGeom>
          <a:noFill/>
          <a:ln w="31750" algn="ctr">
            <a:noFill/>
            <a:prstDash val="dash"/>
            <a:miter lim="800000"/>
            <a:headEnd/>
            <a:tailEnd/>
          </a:ln>
          <a:effectLst/>
        </p:spPr>
        <p:txBody>
          <a:bodyPr wrap="none">
            <a:spAutoFit/>
          </a:bodyPr>
          <a:lstStyle/>
          <a:p>
            <a:r>
              <a:rPr lang="en-US" altLang="zh-CN" sz="2400" dirty="0">
                <a:solidFill>
                  <a:srgbClr val="C00000"/>
                </a:solidFill>
              </a:rPr>
              <a:t>b.</a:t>
            </a:r>
            <a:r>
              <a:rPr lang="zh-CN" altLang="en-US" sz="2400" dirty="0">
                <a:solidFill>
                  <a:srgbClr val="C00000"/>
                </a:solidFill>
              </a:rPr>
              <a:t>然后将</a:t>
            </a:r>
            <a:r>
              <a:rPr lang="en-US" altLang="zh-CN" sz="2400" dirty="0">
                <a:solidFill>
                  <a:srgbClr val="C00000"/>
                </a:solidFill>
              </a:rPr>
              <a:t>v0</a:t>
            </a:r>
            <a:r>
              <a:rPr lang="zh-CN" altLang="en-US" sz="2400" dirty="0">
                <a:solidFill>
                  <a:srgbClr val="C00000"/>
                </a:solidFill>
              </a:rPr>
              <a:t>所有未访问的邻接点入栈。</a:t>
            </a:r>
          </a:p>
        </p:txBody>
      </p:sp>
      <p:grpSp>
        <p:nvGrpSpPr>
          <p:cNvPr id="220175" name="Group 15"/>
          <p:cNvGrpSpPr>
            <a:grpSpLocks/>
          </p:cNvGrpSpPr>
          <p:nvPr/>
        </p:nvGrpSpPr>
        <p:grpSpPr bwMode="auto">
          <a:xfrm>
            <a:off x="684213" y="4221163"/>
            <a:ext cx="2305050" cy="2160587"/>
            <a:chOff x="1791" y="1540"/>
            <a:chExt cx="2178" cy="1799"/>
          </a:xfrm>
        </p:grpSpPr>
        <p:sp>
          <p:nvSpPr>
            <p:cNvPr id="220176" name="Oval 16"/>
            <p:cNvSpPr>
              <a:spLocks noChangeArrowheads="1"/>
            </p:cNvSpPr>
            <p:nvPr/>
          </p:nvSpPr>
          <p:spPr bwMode="auto">
            <a:xfrm>
              <a:off x="1791" y="158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A</a:t>
              </a:r>
            </a:p>
          </p:txBody>
        </p:sp>
        <p:sp>
          <p:nvSpPr>
            <p:cNvPr id="220177" name="Oval 17"/>
            <p:cNvSpPr>
              <a:spLocks noChangeArrowheads="1"/>
            </p:cNvSpPr>
            <p:nvPr/>
          </p:nvSpPr>
          <p:spPr bwMode="auto">
            <a:xfrm>
              <a:off x="1791" y="232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B</a:t>
              </a:r>
            </a:p>
          </p:txBody>
        </p:sp>
        <p:sp>
          <p:nvSpPr>
            <p:cNvPr id="220178" name="Oval 18"/>
            <p:cNvSpPr>
              <a:spLocks noChangeArrowheads="1"/>
            </p:cNvSpPr>
            <p:nvPr/>
          </p:nvSpPr>
          <p:spPr bwMode="auto">
            <a:xfrm>
              <a:off x="1791" y="305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C</a:t>
              </a:r>
            </a:p>
          </p:txBody>
        </p:sp>
        <p:sp>
          <p:nvSpPr>
            <p:cNvPr id="220179" name="Oval 19"/>
            <p:cNvSpPr>
              <a:spLocks noChangeArrowheads="1"/>
            </p:cNvSpPr>
            <p:nvPr/>
          </p:nvSpPr>
          <p:spPr bwMode="auto">
            <a:xfrm>
              <a:off x="2788" y="155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D</a:t>
              </a:r>
            </a:p>
          </p:txBody>
        </p:sp>
        <p:sp>
          <p:nvSpPr>
            <p:cNvPr id="220180" name="Oval 20"/>
            <p:cNvSpPr>
              <a:spLocks noChangeArrowheads="1"/>
            </p:cNvSpPr>
            <p:nvPr/>
          </p:nvSpPr>
          <p:spPr bwMode="auto">
            <a:xfrm>
              <a:off x="2788" y="232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E</a:t>
              </a:r>
            </a:p>
          </p:txBody>
        </p:sp>
        <p:sp>
          <p:nvSpPr>
            <p:cNvPr id="220181" name="Oval 21"/>
            <p:cNvSpPr>
              <a:spLocks noChangeArrowheads="1"/>
            </p:cNvSpPr>
            <p:nvPr/>
          </p:nvSpPr>
          <p:spPr bwMode="auto">
            <a:xfrm>
              <a:off x="2789" y="308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F</a:t>
              </a:r>
            </a:p>
          </p:txBody>
        </p:sp>
        <p:sp>
          <p:nvSpPr>
            <p:cNvPr id="220182" name="Oval 22"/>
            <p:cNvSpPr>
              <a:spLocks noChangeArrowheads="1"/>
            </p:cNvSpPr>
            <p:nvPr/>
          </p:nvSpPr>
          <p:spPr bwMode="auto">
            <a:xfrm>
              <a:off x="3695" y="154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G</a:t>
              </a:r>
            </a:p>
          </p:txBody>
        </p:sp>
        <p:sp>
          <p:nvSpPr>
            <p:cNvPr id="220183" name="Oval 23"/>
            <p:cNvSpPr>
              <a:spLocks noChangeArrowheads="1"/>
            </p:cNvSpPr>
            <p:nvPr/>
          </p:nvSpPr>
          <p:spPr bwMode="auto">
            <a:xfrm>
              <a:off x="3696" y="235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H</a:t>
              </a:r>
            </a:p>
          </p:txBody>
        </p:sp>
        <p:sp>
          <p:nvSpPr>
            <p:cNvPr id="220184" name="Oval 24"/>
            <p:cNvSpPr>
              <a:spLocks noChangeArrowheads="1"/>
            </p:cNvSpPr>
            <p:nvPr/>
          </p:nvSpPr>
          <p:spPr bwMode="auto">
            <a:xfrm>
              <a:off x="3696" y="305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I</a:t>
              </a:r>
            </a:p>
          </p:txBody>
        </p:sp>
        <p:sp>
          <p:nvSpPr>
            <p:cNvPr id="220185" name="Line 25"/>
            <p:cNvSpPr>
              <a:spLocks noChangeShapeType="1"/>
            </p:cNvSpPr>
            <p:nvPr/>
          </p:nvSpPr>
          <p:spPr bwMode="auto">
            <a:xfrm>
              <a:off x="1927" y="1857"/>
              <a:ext cx="0" cy="454"/>
            </a:xfrm>
            <a:prstGeom prst="line">
              <a:avLst/>
            </a:prstGeom>
            <a:noFill/>
            <a:ln w="25400">
              <a:solidFill>
                <a:srgbClr val="000066"/>
              </a:solidFill>
              <a:round/>
              <a:headEnd/>
              <a:tailEnd/>
            </a:ln>
            <a:effectLst/>
          </p:spPr>
          <p:txBody>
            <a:bodyPr>
              <a:spAutoFit/>
            </a:bodyPr>
            <a:lstStyle/>
            <a:p>
              <a:endParaRPr lang="zh-CN" altLang="en-US"/>
            </a:p>
          </p:txBody>
        </p:sp>
        <p:sp>
          <p:nvSpPr>
            <p:cNvPr id="220186" name="Line 26"/>
            <p:cNvSpPr>
              <a:spLocks noChangeShapeType="1"/>
            </p:cNvSpPr>
            <p:nvPr/>
          </p:nvSpPr>
          <p:spPr bwMode="auto">
            <a:xfrm>
              <a:off x="1927" y="2583"/>
              <a:ext cx="0" cy="454"/>
            </a:xfrm>
            <a:prstGeom prst="line">
              <a:avLst/>
            </a:prstGeom>
            <a:noFill/>
            <a:ln w="25400">
              <a:solidFill>
                <a:srgbClr val="000066"/>
              </a:solidFill>
              <a:round/>
              <a:headEnd/>
              <a:tailEnd/>
            </a:ln>
            <a:effectLst/>
          </p:spPr>
          <p:txBody>
            <a:bodyPr>
              <a:spAutoFit/>
            </a:bodyPr>
            <a:lstStyle/>
            <a:p>
              <a:endParaRPr lang="zh-CN" altLang="en-US"/>
            </a:p>
          </p:txBody>
        </p:sp>
        <p:sp>
          <p:nvSpPr>
            <p:cNvPr id="220187" name="Line 27"/>
            <p:cNvSpPr>
              <a:spLocks noChangeShapeType="1"/>
            </p:cNvSpPr>
            <p:nvPr/>
          </p:nvSpPr>
          <p:spPr bwMode="auto">
            <a:xfrm>
              <a:off x="2063" y="1676"/>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0188" name="Line 28"/>
            <p:cNvSpPr>
              <a:spLocks noChangeShapeType="1"/>
            </p:cNvSpPr>
            <p:nvPr/>
          </p:nvSpPr>
          <p:spPr bwMode="auto">
            <a:xfrm>
              <a:off x="3061" y="1676"/>
              <a:ext cx="635" cy="0"/>
            </a:xfrm>
            <a:prstGeom prst="line">
              <a:avLst/>
            </a:prstGeom>
            <a:noFill/>
            <a:ln w="25400">
              <a:solidFill>
                <a:srgbClr val="000066"/>
              </a:solidFill>
              <a:round/>
              <a:headEnd/>
              <a:tailEnd/>
            </a:ln>
            <a:effectLst/>
          </p:spPr>
          <p:txBody>
            <a:bodyPr>
              <a:spAutoFit/>
            </a:bodyPr>
            <a:lstStyle/>
            <a:p>
              <a:endParaRPr lang="zh-CN" altLang="en-US"/>
            </a:p>
          </p:txBody>
        </p:sp>
        <p:sp>
          <p:nvSpPr>
            <p:cNvPr id="220189" name="Line 29"/>
            <p:cNvSpPr>
              <a:spLocks noChangeShapeType="1"/>
            </p:cNvSpPr>
            <p:nvPr/>
          </p:nvSpPr>
          <p:spPr bwMode="auto">
            <a:xfrm>
              <a:off x="2018" y="1812"/>
              <a:ext cx="771" cy="590"/>
            </a:xfrm>
            <a:prstGeom prst="line">
              <a:avLst/>
            </a:prstGeom>
            <a:noFill/>
            <a:ln w="25400">
              <a:solidFill>
                <a:srgbClr val="000066"/>
              </a:solidFill>
              <a:round/>
              <a:headEnd/>
              <a:tailEnd/>
            </a:ln>
            <a:effectLst/>
          </p:spPr>
          <p:txBody>
            <a:bodyPr>
              <a:spAutoFit/>
            </a:bodyPr>
            <a:lstStyle/>
            <a:p>
              <a:endParaRPr lang="zh-CN" altLang="en-US"/>
            </a:p>
          </p:txBody>
        </p:sp>
        <p:sp>
          <p:nvSpPr>
            <p:cNvPr id="220190" name="Line 30"/>
            <p:cNvSpPr>
              <a:spLocks noChangeShapeType="1"/>
            </p:cNvSpPr>
            <p:nvPr/>
          </p:nvSpPr>
          <p:spPr bwMode="auto">
            <a:xfrm flipV="1">
              <a:off x="3061" y="1767"/>
              <a:ext cx="680" cy="635"/>
            </a:xfrm>
            <a:prstGeom prst="line">
              <a:avLst/>
            </a:prstGeom>
            <a:noFill/>
            <a:ln w="25400">
              <a:solidFill>
                <a:srgbClr val="000066"/>
              </a:solidFill>
              <a:round/>
              <a:headEnd/>
              <a:tailEnd/>
            </a:ln>
            <a:effectLst/>
          </p:spPr>
          <p:txBody>
            <a:bodyPr wrap="none">
              <a:spAutoFit/>
            </a:bodyPr>
            <a:lstStyle/>
            <a:p>
              <a:endParaRPr lang="zh-CN" altLang="en-US"/>
            </a:p>
          </p:txBody>
        </p:sp>
        <p:sp>
          <p:nvSpPr>
            <p:cNvPr id="220191" name="Line 31"/>
            <p:cNvSpPr>
              <a:spLocks noChangeShapeType="1"/>
            </p:cNvSpPr>
            <p:nvPr/>
          </p:nvSpPr>
          <p:spPr bwMode="auto">
            <a:xfrm>
              <a:off x="2063" y="2447"/>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0192" name="Line 32"/>
            <p:cNvSpPr>
              <a:spLocks noChangeShapeType="1"/>
            </p:cNvSpPr>
            <p:nvPr/>
          </p:nvSpPr>
          <p:spPr bwMode="auto">
            <a:xfrm>
              <a:off x="2063" y="3173"/>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0193" name="Line 33"/>
            <p:cNvSpPr>
              <a:spLocks noChangeShapeType="1"/>
            </p:cNvSpPr>
            <p:nvPr/>
          </p:nvSpPr>
          <p:spPr bwMode="auto">
            <a:xfrm>
              <a:off x="3832" y="1812"/>
              <a:ext cx="0" cy="544"/>
            </a:xfrm>
            <a:prstGeom prst="line">
              <a:avLst/>
            </a:prstGeom>
            <a:noFill/>
            <a:ln w="25400">
              <a:solidFill>
                <a:srgbClr val="000066"/>
              </a:solidFill>
              <a:round/>
              <a:headEnd/>
              <a:tailEnd/>
            </a:ln>
            <a:effectLst/>
          </p:spPr>
          <p:txBody>
            <a:bodyPr wrap="none">
              <a:spAutoFit/>
            </a:bodyPr>
            <a:lstStyle/>
            <a:p>
              <a:endParaRPr lang="zh-CN" altLang="en-US"/>
            </a:p>
          </p:txBody>
        </p:sp>
        <p:sp>
          <p:nvSpPr>
            <p:cNvPr id="220194" name="Line 34"/>
            <p:cNvSpPr>
              <a:spLocks noChangeShapeType="1"/>
            </p:cNvSpPr>
            <p:nvPr/>
          </p:nvSpPr>
          <p:spPr bwMode="auto">
            <a:xfrm>
              <a:off x="3832" y="2628"/>
              <a:ext cx="0" cy="409"/>
            </a:xfrm>
            <a:prstGeom prst="line">
              <a:avLst/>
            </a:prstGeom>
            <a:noFill/>
            <a:ln w="25400">
              <a:solidFill>
                <a:srgbClr val="000066"/>
              </a:solidFill>
              <a:round/>
              <a:headEnd/>
              <a:tailEnd/>
            </a:ln>
            <a:effectLst/>
          </p:spPr>
          <p:txBody>
            <a:bodyPr>
              <a:spAutoFit/>
            </a:bodyPr>
            <a:lstStyle/>
            <a:p>
              <a:endParaRPr lang="zh-CN" altLang="en-US"/>
            </a:p>
          </p:txBody>
        </p:sp>
      </p:grpSp>
      <p:grpSp>
        <p:nvGrpSpPr>
          <p:cNvPr id="220230" name="Group 70"/>
          <p:cNvGrpSpPr>
            <a:grpSpLocks/>
          </p:cNvGrpSpPr>
          <p:nvPr/>
        </p:nvGrpSpPr>
        <p:grpSpPr bwMode="auto">
          <a:xfrm>
            <a:off x="3635375" y="3716338"/>
            <a:ext cx="865188" cy="3025775"/>
            <a:chOff x="2516" y="2704"/>
            <a:chExt cx="545" cy="1543"/>
          </a:xfrm>
        </p:grpSpPr>
        <p:sp>
          <p:nvSpPr>
            <p:cNvPr id="220195" name="Line 35"/>
            <p:cNvSpPr>
              <a:spLocks noChangeShapeType="1"/>
            </p:cNvSpPr>
            <p:nvPr/>
          </p:nvSpPr>
          <p:spPr bwMode="auto">
            <a:xfrm flipH="1">
              <a:off x="2516" y="2704"/>
              <a:ext cx="1" cy="1543"/>
            </a:xfrm>
            <a:prstGeom prst="line">
              <a:avLst/>
            </a:prstGeom>
            <a:noFill/>
            <a:ln w="31750">
              <a:solidFill>
                <a:srgbClr val="000066"/>
              </a:solidFill>
              <a:round/>
              <a:headEnd/>
              <a:tailEnd/>
            </a:ln>
            <a:effectLst/>
          </p:spPr>
          <p:txBody>
            <a:bodyPr>
              <a:spAutoFit/>
            </a:bodyPr>
            <a:lstStyle/>
            <a:p>
              <a:endParaRPr lang="zh-CN" altLang="en-US"/>
            </a:p>
          </p:txBody>
        </p:sp>
        <p:sp>
          <p:nvSpPr>
            <p:cNvPr id="220196" name="Line 36"/>
            <p:cNvSpPr>
              <a:spLocks noChangeShapeType="1"/>
            </p:cNvSpPr>
            <p:nvPr/>
          </p:nvSpPr>
          <p:spPr bwMode="auto">
            <a:xfrm>
              <a:off x="2517" y="4247"/>
              <a:ext cx="544" cy="0"/>
            </a:xfrm>
            <a:prstGeom prst="line">
              <a:avLst/>
            </a:prstGeom>
            <a:noFill/>
            <a:ln w="31750">
              <a:solidFill>
                <a:srgbClr val="000066"/>
              </a:solidFill>
              <a:round/>
              <a:headEnd/>
              <a:tailEnd/>
            </a:ln>
            <a:effectLst/>
          </p:spPr>
          <p:txBody>
            <a:bodyPr>
              <a:spAutoFit/>
            </a:bodyPr>
            <a:lstStyle/>
            <a:p>
              <a:endParaRPr lang="zh-CN" altLang="en-US"/>
            </a:p>
          </p:txBody>
        </p:sp>
        <p:sp>
          <p:nvSpPr>
            <p:cNvPr id="220197" name="Line 37"/>
            <p:cNvSpPr>
              <a:spLocks noChangeShapeType="1"/>
            </p:cNvSpPr>
            <p:nvPr/>
          </p:nvSpPr>
          <p:spPr bwMode="auto">
            <a:xfrm>
              <a:off x="3061" y="2704"/>
              <a:ext cx="0" cy="1543"/>
            </a:xfrm>
            <a:prstGeom prst="line">
              <a:avLst/>
            </a:prstGeom>
            <a:noFill/>
            <a:ln w="31750">
              <a:solidFill>
                <a:srgbClr val="000066"/>
              </a:solidFill>
              <a:round/>
              <a:headEnd/>
              <a:tailEnd/>
            </a:ln>
            <a:effectLst/>
          </p:spPr>
          <p:txBody>
            <a:bodyPr>
              <a:spAutoFit/>
            </a:bodyPr>
            <a:lstStyle/>
            <a:p>
              <a:endParaRPr lang="zh-CN" altLang="en-US"/>
            </a:p>
          </p:txBody>
        </p:sp>
        <p:sp>
          <p:nvSpPr>
            <p:cNvPr id="220198" name="Line 38"/>
            <p:cNvSpPr>
              <a:spLocks noChangeShapeType="1"/>
            </p:cNvSpPr>
            <p:nvPr/>
          </p:nvSpPr>
          <p:spPr bwMode="auto">
            <a:xfrm>
              <a:off x="2517" y="3929"/>
              <a:ext cx="544" cy="0"/>
            </a:xfrm>
            <a:prstGeom prst="line">
              <a:avLst/>
            </a:prstGeom>
            <a:noFill/>
            <a:ln w="31750">
              <a:solidFill>
                <a:srgbClr val="000066"/>
              </a:solidFill>
              <a:round/>
              <a:headEnd/>
              <a:tailEnd/>
            </a:ln>
            <a:effectLst/>
          </p:spPr>
          <p:txBody>
            <a:bodyPr wrap="none">
              <a:spAutoFit/>
            </a:bodyPr>
            <a:lstStyle/>
            <a:p>
              <a:endParaRPr lang="zh-CN" altLang="en-US"/>
            </a:p>
          </p:txBody>
        </p:sp>
        <p:sp>
          <p:nvSpPr>
            <p:cNvPr id="220199" name="Line 39"/>
            <p:cNvSpPr>
              <a:spLocks noChangeShapeType="1"/>
            </p:cNvSpPr>
            <p:nvPr/>
          </p:nvSpPr>
          <p:spPr bwMode="auto">
            <a:xfrm>
              <a:off x="2517" y="3612"/>
              <a:ext cx="544" cy="0"/>
            </a:xfrm>
            <a:prstGeom prst="line">
              <a:avLst/>
            </a:prstGeom>
            <a:noFill/>
            <a:ln w="31750">
              <a:solidFill>
                <a:srgbClr val="000066"/>
              </a:solidFill>
              <a:round/>
              <a:headEnd/>
              <a:tailEnd/>
            </a:ln>
            <a:effectLst/>
          </p:spPr>
          <p:txBody>
            <a:bodyPr wrap="none">
              <a:spAutoFit/>
            </a:bodyPr>
            <a:lstStyle/>
            <a:p>
              <a:endParaRPr lang="zh-CN" altLang="en-US"/>
            </a:p>
          </p:txBody>
        </p:sp>
        <p:sp>
          <p:nvSpPr>
            <p:cNvPr id="220200" name="Line 40"/>
            <p:cNvSpPr>
              <a:spLocks noChangeShapeType="1"/>
            </p:cNvSpPr>
            <p:nvPr/>
          </p:nvSpPr>
          <p:spPr bwMode="auto">
            <a:xfrm>
              <a:off x="2517" y="3294"/>
              <a:ext cx="544" cy="0"/>
            </a:xfrm>
            <a:prstGeom prst="line">
              <a:avLst/>
            </a:prstGeom>
            <a:noFill/>
            <a:ln w="31750">
              <a:solidFill>
                <a:srgbClr val="000066"/>
              </a:solidFill>
              <a:round/>
              <a:headEnd/>
              <a:tailEnd/>
            </a:ln>
            <a:effectLst/>
          </p:spPr>
          <p:txBody>
            <a:bodyPr wrap="none">
              <a:spAutoFit/>
            </a:bodyPr>
            <a:lstStyle/>
            <a:p>
              <a:endParaRPr lang="zh-CN" altLang="en-US"/>
            </a:p>
          </p:txBody>
        </p:sp>
        <p:sp>
          <p:nvSpPr>
            <p:cNvPr id="220201" name="Line 41"/>
            <p:cNvSpPr>
              <a:spLocks noChangeShapeType="1"/>
            </p:cNvSpPr>
            <p:nvPr/>
          </p:nvSpPr>
          <p:spPr bwMode="auto">
            <a:xfrm>
              <a:off x="2517" y="2976"/>
              <a:ext cx="544" cy="0"/>
            </a:xfrm>
            <a:prstGeom prst="line">
              <a:avLst/>
            </a:prstGeom>
            <a:noFill/>
            <a:ln w="31750">
              <a:solidFill>
                <a:srgbClr val="000066"/>
              </a:solidFill>
              <a:round/>
              <a:headEnd/>
              <a:tailEnd/>
            </a:ln>
            <a:effectLst/>
          </p:spPr>
          <p:txBody>
            <a:bodyPr wrap="none">
              <a:spAutoFit/>
            </a:bodyPr>
            <a:lstStyle/>
            <a:p>
              <a:endParaRPr lang="zh-CN" altLang="en-US"/>
            </a:p>
          </p:txBody>
        </p:sp>
      </p:grpSp>
      <p:sp>
        <p:nvSpPr>
          <p:cNvPr id="220202" name="Text Box 42"/>
          <p:cNvSpPr txBox="1">
            <a:spLocks noChangeArrowheads="1"/>
          </p:cNvSpPr>
          <p:nvPr/>
        </p:nvSpPr>
        <p:spPr bwMode="auto">
          <a:xfrm>
            <a:off x="3832225" y="6237288"/>
            <a:ext cx="379413" cy="457200"/>
          </a:xfrm>
          <a:prstGeom prst="rect">
            <a:avLst/>
          </a:prstGeom>
          <a:noFill/>
          <a:ln w="31750" algn="ctr">
            <a:noFill/>
            <a:miter lim="800000"/>
            <a:headEnd/>
            <a:tailEnd/>
          </a:ln>
          <a:effectLst/>
        </p:spPr>
        <p:txBody>
          <a:bodyPr>
            <a:spAutoFit/>
          </a:bodyPr>
          <a:lstStyle/>
          <a:p>
            <a:r>
              <a:rPr lang="en-US" altLang="zh-CN" sz="2400"/>
              <a:t>A</a:t>
            </a:r>
          </a:p>
        </p:txBody>
      </p:sp>
      <p:grpSp>
        <p:nvGrpSpPr>
          <p:cNvPr id="220374" name="Group 214"/>
          <p:cNvGrpSpPr>
            <a:grpSpLocks/>
          </p:cNvGrpSpPr>
          <p:nvPr/>
        </p:nvGrpSpPr>
        <p:grpSpPr bwMode="auto">
          <a:xfrm>
            <a:off x="5292726" y="3556000"/>
            <a:ext cx="3779838" cy="1025525"/>
            <a:chOff x="3334" y="2240"/>
            <a:chExt cx="2381" cy="646"/>
          </a:xfrm>
        </p:grpSpPr>
        <p:grpSp>
          <p:nvGrpSpPr>
            <p:cNvPr id="220332" name="Group 172"/>
            <p:cNvGrpSpPr>
              <a:grpSpLocks/>
            </p:cNvGrpSpPr>
            <p:nvPr/>
          </p:nvGrpSpPr>
          <p:grpSpPr bwMode="auto">
            <a:xfrm>
              <a:off x="3334" y="2426"/>
              <a:ext cx="2381" cy="460"/>
              <a:chOff x="3334" y="2426"/>
              <a:chExt cx="2381" cy="460"/>
            </a:xfrm>
          </p:grpSpPr>
          <p:sp>
            <p:nvSpPr>
              <p:cNvPr id="220275" name="Rectangle 115"/>
              <p:cNvSpPr>
                <a:spLocks noChangeArrowheads="1"/>
              </p:cNvSpPr>
              <p:nvPr/>
            </p:nvSpPr>
            <p:spPr bwMode="auto">
              <a:xfrm>
                <a:off x="5396"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0274" name="Rectangle 114"/>
              <p:cNvSpPr>
                <a:spLocks noChangeArrowheads="1"/>
              </p:cNvSpPr>
              <p:nvPr/>
            </p:nvSpPr>
            <p:spPr bwMode="auto">
              <a:xfrm>
                <a:off x="5148" y="2656"/>
                <a:ext cx="24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0273" name="Rectangle 113"/>
              <p:cNvSpPr>
                <a:spLocks noChangeArrowheads="1"/>
              </p:cNvSpPr>
              <p:nvPr/>
            </p:nvSpPr>
            <p:spPr bwMode="auto">
              <a:xfrm>
                <a:off x="4881" y="2656"/>
                <a:ext cx="267"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0272" name="Rectangle 112"/>
              <p:cNvSpPr>
                <a:spLocks noChangeArrowheads="1"/>
              </p:cNvSpPr>
              <p:nvPr/>
            </p:nvSpPr>
            <p:spPr bwMode="auto">
              <a:xfrm>
                <a:off x="4623"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0271" name="Rectangle 111"/>
              <p:cNvSpPr>
                <a:spLocks noChangeArrowheads="1"/>
              </p:cNvSpPr>
              <p:nvPr/>
            </p:nvSpPr>
            <p:spPr bwMode="auto">
              <a:xfrm>
                <a:off x="4365"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0270" name="Rectangle 110"/>
              <p:cNvSpPr>
                <a:spLocks noChangeArrowheads="1"/>
              </p:cNvSpPr>
              <p:nvPr/>
            </p:nvSpPr>
            <p:spPr bwMode="auto">
              <a:xfrm>
                <a:off x="4107"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0269" name="Rectangle 109"/>
              <p:cNvSpPr>
                <a:spLocks noChangeArrowheads="1"/>
              </p:cNvSpPr>
              <p:nvPr/>
            </p:nvSpPr>
            <p:spPr bwMode="auto">
              <a:xfrm>
                <a:off x="3850" y="2656"/>
                <a:ext cx="257"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0268" name="Rectangle 108"/>
              <p:cNvSpPr>
                <a:spLocks noChangeArrowheads="1"/>
              </p:cNvSpPr>
              <p:nvPr/>
            </p:nvSpPr>
            <p:spPr bwMode="auto">
              <a:xfrm>
                <a:off x="3592"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0267" name="Rectangle 107"/>
              <p:cNvSpPr>
                <a:spLocks noChangeArrowheads="1"/>
              </p:cNvSpPr>
              <p:nvPr/>
            </p:nvSpPr>
            <p:spPr bwMode="auto">
              <a:xfrm>
                <a:off x="3334"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0266" name="Rectangle 106"/>
              <p:cNvSpPr>
                <a:spLocks noChangeArrowheads="1"/>
              </p:cNvSpPr>
              <p:nvPr/>
            </p:nvSpPr>
            <p:spPr bwMode="auto">
              <a:xfrm>
                <a:off x="5396"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I</a:t>
                </a:r>
              </a:p>
            </p:txBody>
          </p:sp>
          <p:sp>
            <p:nvSpPr>
              <p:cNvPr id="220265" name="Rectangle 105"/>
              <p:cNvSpPr>
                <a:spLocks noChangeArrowheads="1"/>
              </p:cNvSpPr>
              <p:nvPr/>
            </p:nvSpPr>
            <p:spPr bwMode="auto">
              <a:xfrm>
                <a:off x="5148" y="2426"/>
                <a:ext cx="24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H</a:t>
                </a:r>
              </a:p>
            </p:txBody>
          </p:sp>
          <p:sp>
            <p:nvSpPr>
              <p:cNvPr id="220264" name="Rectangle 104"/>
              <p:cNvSpPr>
                <a:spLocks noChangeArrowheads="1"/>
              </p:cNvSpPr>
              <p:nvPr/>
            </p:nvSpPr>
            <p:spPr bwMode="auto">
              <a:xfrm>
                <a:off x="4881" y="2426"/>
                <a:ext cx="267"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G</a:t>
                </a:r>
              </a:p>
            </p:txBody>
          </p:sp>
          <p:sp>
            <p:nvSpPr>
              <p:cNvPr id="220263" name="Rectangle 103"/>
              <p:cNvSpPr>
                <a:spLocks noChangeArrowheads="1"/>
              </p:cNvSpPr>
              <p:nvPr/>
            </p:nvSpPr>
            <p:spPr bwMode="auto">
              <a:xfrm>
                <a:off x="4623"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F</a:t>
                </a:r>
              </a:p>
            </p:txBody>
          </p:sp>
          <p:sp>
            <p:nvSpPr>
              <p:cNvPr id="220262" name="Rectangle 102"/>
              <p:cNvSpPr>
                <a:spLocks noChangeArrowheads="1"/>
              </p:cNvSpPr>
              <p:nvPr/>
            </p:nvSpPr>
            <p:spPr bwMode="auto">
              <a:xfrm>
                <a:off x="4365"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E</a:t>
                </a:r>
              </a:p>
            </p:txBody>
          </p:sp>
          <p:sp>
            <p:nvSpPr>
              <p:cNvPr id="220261" name="Rectangle 101"/>
              <p:cNvSpPr>
                <a:spLocks noChangeArrowheads="1"/>
              </p:cNvSpPr>
              <p:nvPr/>
            </p:nvSpPr>
            <p:spPr bwMode="auto">
              <a:xfrm>
                <a:off x="4107"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D</a:t>
                </a:r>
              </a:p>
            </p:txBody>
          </p:sp>
          <p:sp>
            <p:nvSpPr>
              <p:cNvPr id="220260" name="Rectangle 100"/>
              <p:cNvSpPr>
                <a:spLocks noChangeArrowheads="1"/>
              </p:cNvSpPr>
              <p:nvPr/>
            </p:nvSpPr>
            <p:spPr bwMode="auto">
              <a:xfrm>
                <a:off x="3850" y="2426"/>
                <a:ext cx="257"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C</a:t>
                </a:r>
              </a:p>
            </p:txBody>
          </p:sp>
          <p:sp>
            <p:nvSpPr>
              <p:cNvPr id="220259" name="Rectangle 99"/>
              <p:cNvSpPr>
                <a:spLocks noChangeArrowheads="1"/>
              </p:cNvSpPr>
              <p:nvPr/>
            </p:nvSpPr>
            <p:spPr bwMode="auto">
              <a:xfrm>
                <a:off x="3592"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B</a:t>
                </a:r>
              </a:p>
            </p:txBody>
          </p:sp>
          <p:sp>
            <p:nvSpPr>
              <p:cNvPr id="220258" name="Rectangle 98"/>
              <p:cNvSpPr>
                <a:spLocks noChangeArrowheads="1"/>
              </p:cNvSpPr>
              <p:nvPr/>
            </p:nvSpPr>
            <p:spPr bwMode="auto">
              <a:xfrm>
                <a:off x="3334"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A</a:t>
                </a:r>
              </a:p>
            </p:txBody>
          </p:sp>
          <p:sp>
            <p:nvSpPr>
              <p:cNvPr id="220276" name="Line 116"/>
              <p:cNvSpPr>
                <a:spLocks noChangeShapeType="1"/>
              </p:cNvSpPr>
              <p:nvPr/>
            </p:nvSpPr>
            <p:spPr bwMode="auto">
              <a:xfrm>
                <a:off x="3334" y="2426"/>
                <a:ext cx="2320" cy="0"/>
              </a:xfrm>
              <a:prstGeom prst="line">
                <a:avLst/>
              </a:prstGeom>
              <a:noFill/>
              <a:ln w="19050" cap="sq">
                <a:solidFill>
                  <a:srgbClr val="000066"/>
                </a:solidFill>
                <a:round/>
                <a:headEnd/>
                <a:tailEnd/>
              </a:ln>
              <a:effectLst/>
            </p:spPr>
            <p:txBody>
              <a:bodyPr wrap="none">
                <a:spAutoFit/>
              </a:bodyPr>
              <a:lstStyle/>
              <a:p>
                <a:endParaRPr lang="zh-CN" altLang="en-US"/>
              </a:p>
            </p:txBody>
          </p:sp>
          <p:sp>
            <p:nvSpPr>
              <p:cNvPr id="220277" name="Line 117"/>
              <p:cNvSpPr>
                <a:spLocks noChangeShapeType="1"/>
              </p:cNvSpPr>
              <p:nvPr/>
            </p:nvSpPr>
            <p:spPr bwMode="auto">
              <a:xfrm>
                <a:off x="3334" y="2656"/>
                <a:ext cx="2320" cy="0"/>
              </a:xfrm>
              <a:prstGeom prst="line">
                <a:avLst/>
              </a:prstGeom>
              <a:noFill/>
              <a:ln w="19050">
                <a:solidFill>
                  <a:srgbClr val="000066"/>
                </a:solidFill>
                <a:round/>
                <a:headEnd/>
                <a:tailEnd/>
              </a:ln>
              <a:effectLst/>
            </p:spPr>
            <p:txBody>
              <a:bodyPr wrap="none">
                <a:spAutoFit/>
              </a:bodyPr>
              <a:lstStyle/>
              <a:p>
                <a:endParaRPr lang="zh-CN" altLang="en-US"/>
              </a:p>
            </p:txBody>
          </p:sp>
          <p:sp>
            <p:nvSpPr>
              <p:cNvPr id="220278" name="Line 118"/>
              <p:cNvSpPr>
                <a:spLocks noChangeShapeType="1"/>
              </p:cNvSpPr>
              <p:nvPr/>
            </p:nvSpPr>
            <p:spPr bwMode="auto">
              <a:xfrm>
                <a:off x="3334" y="2886"/>
                <a:ext cx="2320" cy="0"/>
              </a:xfrm>
              <a:prstGeom prst="line">
                <a:avLst/>
              </a:prstGeom>
              <a:noFill/>
              <a:ln w="19050" cap="sq">
                <a:solidFill>
                  <a:srgbClr val="000066"/>
                </a:solidFill>
                <a:round/>
                <a:headEnd/>
                <a:tailEnd/>
              </a:ln>
              <a:effectLst/>
            </p:spPr>
            <p:txBody>
              <a:bodyPr wrap="none">
                <a:spAutoFit/>
              </a:bodyPr>
              <a:lstStyle/>
              <a:p>
                <a:endParaRPr lang="zh-CN" altLang="en-US"/>
              </a:p>
            </p:txBody>
          </p:sp>
          <p:sp>
            <p:nvSpPr>
              <p:cNvPr id="220279" name="Line 119"/>
              <p:cNvSpPr>
                <a:spLocks noChangeShapeType="1"/>
              </p:cNvSpPr>
              <p:nvPr/>
            </p:nvSpPr>
            <p:spPr bwMode="auto">
              <a:xfrm>
                <a:off x="3334" y="2426"/>
                <a:ext cx="0" cy="460"/>
              </a:xfrm>
              <a:prstGeom prst="line">
                <a:avLst/>
              </a:prstGeom>
              <a:noFill/>
              <a:ln w="19050" cap="sq">
                <a:solidFill>
                  <a:srgbClr val="000066"/>
                </a:solidFill>
                <a:round/>
                <a:headEnd/>
                <a:tailEnd/>
              </a:ln>
              <a:effectLst/>
            </p:spPr>
            <p:txBody>
              <a:bodyPr wrap="none">
                <a:spAutoFit/>
              </a:bodyPr>
              <a:lstStyle/>
              <a:p>
                <a:endParaRPr lang="zh-CN" altLang="en-US"/>
              </a:p>
            </p:txBody>
          </p:sp>
          <p:sp>
            <p:nvSpPr>
              <p:cNvPr id="220280" name="Line 120"/>
              <p:cNvSpPr>
                <a:spLocks noChangeShapeType="1"/>
              </p:cNvSpPr>
              <p:nvPr/>
            </p:nvSpPr>
            <p:spPr bwMode="auto">
              <a:xfrm>
                <a:off x="3592"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0281" name="Line 121"/>
              <p:cNvSpPr>
                <a:spLocks noChangeShapeType="1"/>
              </p:cNvSpPr>
              <p:nvPr/>
            </p:nvSpPr>
            <p:spPr bwMode="auto">
              <a:xfrm>
                <a:off x="3850"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0282" name="Line 122"/>
              <p:cNvSpPr>
                <a:spLocks noChangeShapeType="1"/>
              </p:cNvSpPr>
              <p:nvPr/>
            </p:nvSpPr>
            <p:spPr bwMode="auto">
              <a:xfrm>
                <a:off x="4107"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0283" name="Line 123"/>
              <p:cNvSpPr>
                <a:spLocks noChangeShapeType="1"/>
              </p:cNvSpPr>
              <p:nvPr/>
            </p:nvSpPr>
            <p:spPr bwMode="auto">
              <a:xfrm>
                <a:off x="4365"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0284" name="Line 124"/>
              <p:cNvSpPr>
                <a:spLocks noChangeShapeType="1"/>
              </p:cNvSpPr>
              <p:nvPr/>
            </p:nvSpPr>
            <p:spPr bwMode="auto">
              <a:xfrm>
                <a:off x="4623"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0285" name="Line 125"/>
              <p:cNvSpPr>
                <a:spLocks noChangeShapeType="1"/>
              </p:cNvSpPr>
              <p:nvPr/>
            </p:nvSpPr>
            <p:spPr bwMode="auto">
              <a:xfrm>
                <a:off x="4881"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0286" name="Line 126"/>
              <p:cNvSpPr>
                <a:spLocks noChangeShapeType="1"/>
              </p:cNvSpPr>
              <p:nvPr/>
            </p:nvSpPr>
            <p:spPr bwMode="auto">
              <a:xfrm>
                <a:off x="5148"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0287" name="Line 127"/>
              <p:cNvSpPr>
                <a:spLocks noChangeShapeType="1"/>
              </p:cNvSpPr>
              <p:nvPr/>
            </p:nvSpPr>
            <p:spPr bwMode="auto">
              <a:xfrm>
                <a:off x="5396"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0288" name="Line 128"/>
              <p:cNvSpPr>
                <a:spLocks noChangeShapeType="1"/>
              </p:cNvSpPr>
              <p:nvPr/>
            </p:nvSpPr>
            <p:spPr bwMode="auto">
              <a:xfrm>
                <a:off x="5715" y="2426"/>
                <a:ext cx="0" cy="460"/>
              </a:xfrm>
              <a:prstGeom prst="line">
                <a:avLst/>
              </a:prstGeom>
              <a:noFill/>
              <a:ln w="19050" cap="sq">
                <a:solidFill>
                  <a:srgbClr val="000066"/>
                </a:solidFill>
                <a:round/>
                <a:headEnd/>
                <a:tailEnd/>
              </a:ln>
              <a:effectLst/>
            </p:spPr>
            <p:txBody>
              <a:bodyPr wrap="none">
                <a:spAutoFit/>
              </a:bodyPr>
              <a:lstStyle/>
              <a:p>
                <a:endParaRPr lang="zh-CN" altLang="en-US"/>
              </a:p>
            </p:txBody>
          </p:sp>
        </p:grpSp>
        <p:sp>
          <p:nvSpPr>
            <p:cNvPr id="220329" name="Text Box 169"/>
            <p:cNvSpPr txBox="1">
              <a:spLocks noChangeArrowheads="1"/>
            </p:cNvSpPr>
            <p:nvPr/>
          </p:nvSpPr>
          <p:spPr bwMode="auto">
            <a:xfrm>
              <a:off x="4195" y="2240"/>
              <a:ext cx="756" cy="231"/>
            </a:xfrm>
            <a:prstGeom prst="rect">
              <a:avLst/>
            </a:prstGeom>
            <a:noFill/>
            <a:ln w="31750" algn="ctr">
              <a:noFill/>
              <a:miter lim="800000"/>
              <a:headEnd/>
              <a:tailEnd/>
            </a:ln>
            <a:effectLst/>
          </p:spPr>
          <p:txBody>
            <a:bodyPr>
              <a:spAutoFit/>
            </a:bodyPr>
            <a:lstStyle/>
            <a:p>
              <a:r>
                <a:rPr lang="en-US" altLang="zh-CN" sz="1800">
                  <a:solidFill>
                    <a:srgbClr val="000066"/>
                  </a:solidFill>
                </a:rPr>
                <a:t>visited[n]</a:t>
              </a:r>
            </a:p>
          </p:txBody>
        </p:sp>
      </p:grpSp>
      <p:sp useBgFill="1">
        <p:nvSpPr>
          <p:cNvPr id="220333" name="Text Box 173"/>
          <p:cNvSpPr txBox="1">
            <a:spLocks noChangeArrowheads="1"/>
          </p:cNvSpPr>
          <p:nvPr/>
        </p:nvSpPr>
        <p:spPr bwMode="auto">
          <a:xfrm>
            <a:off x="3779838" y="6211888"/>
            <a:ext cx="452437" cy="457200"/>
          </a:xfrm>
          <a:prstGeom prst="rect">
            <a:avLst/>
          </a:prstGeom>
          <a:ln w="31750" algn="ctr">
            <a:noFill/>
            <a:miter lim="800000"/>
            <a:headEnd/>
            <a:tailEnd/>
          </a:ln>
          <a:effectLst/>
        </p:spPr>
        <p:txBody>
          <a:bodyPr>
            <a:spAutoFit/>
          </a:bodyPr>
          <a:lstStyle/>
          <a:p>
            <a:endParaRPr lang="zh-CN" altLang="zh-CN" sz="2400"/>
          </a:p>
        </p:txBody>
      </p:sp>
      <p:sp>
        <p:nvSpPr>
          <p:cNvPr id="220334" name="Text Box 174"/>
          <p:cNvSpPr txBox="1">
            <a:spLocks noChangeArrowheads="1"/>
          </p:cNvSpPr>
          <p:nvPr/>
        </p:nvSpPr>
        <p:spPr bwMode="auto">
          <a:xfrm>
            <a:off x="5056188" y="4941888"/>
            <a:ext cx="441325" cy="519112"/>
          </a:xfrm>
          <a:prstGeom prst="rect">
            <a:avLst/>
          </a:prstGeom>
          <a:noFill/>
          <a:ln w="31750" algn="ctr">
            <a:noFill/>
            <a:miter lim="800000"/>
            <a:headEnd/>
            <a:tailEnd/>
          </a:ln>
          <a:effectLst/>
        </p:spPr>
        <p:txBody>
          <a:bodyPr wrap="none">
            <a:spAutoFit/>
          </a:bodyPr>
          <a:lstStyle/>
          <a:p>
            <a:r>
              <a:rPr lang="en-US" altLang="zh-CN"/>
              <a:t>A</a:t>
            </a:r>
          </a:p>
        </p:txBody>
      </p:sp>
      <p:sp useBgFill="1">
        <p:nvSpPr>
          <p:cNvPr id="220335" name="Text Box 175"/>
          <p:cNvSpPr txBox="1">
            <a:spLocks noChangeArrowheads="1"/>
          </p:cNvSpPr>
          <p:nvPr/>
        </p:nvSpPr>
        <p:spPr bwMode="auto">
          <a:xfrm>
            <a:off x="5364163" y="4221163"/>
            <a:ext cx="296862" cy="336550"/>
          </a:xfrm>
          <a:prstGeom prst="rect">
            <a:avLst/>
          </a:prstGeom>
          <a:ln w="31750" algn="ctr">
            <a:noFill/>
            <a:miter lim="800000"/>
            <a:headEnd/>
            <a:tailEnd/>
          </a:ln>
          <a:effectLst/>
        </p:spPr>
        <p:txBody>
          <a:bodyPr wrap="none">
            <a:spAutoFit/>
          </a:bodyPr>
          <a:lstStyle/>
          <a:p>
            <a:r>
              <a:rPr lang="en-US" altLang="zh-CN" sz="1600"/>
              <a:t>1</a:t>
            </a:r>
          </a:p>
        </p:txBody>
      </p:sp>
      <p:sp>
        <p:nvSpPr>
          <p:cNvPr id="220336" name="Text Box 176"/>
          <p:cNvSpPr txBox="1">
            <a:spLocks noChangeArrowheads="1"/>
          </p:cNvSpPr>
          <p:nvPr/>
        </p:nvSpPr>
        <p:spPr bwMode="auto">
          <a:xfrm>
            <a:off x="3897313" y="6211888"/>
            <a:ext cx="387350" cy="457200"/>
          </a:xfrm>
          <a:prstGeom prst="rect">
            <a:avLst/>
          </a:prstGeom>
          <a:noFill/>
          <a:ln w="31750" algn="ctr">
            <a:noFill/>
            <a:miter lim="800000"/>
            <a:headEnd/>
            <a:tailEnd/>
          </a:ln>
          <a:effectLst/>
        </p:spPr>
        <p:txBody>
          <a:bodyPr wrap="none">
            <a:spAutoFit/>
          </a:bodyPr>
          <a:lstStyle/>
          <a:p>
            <a:r>
              <a:rPr lang="en-US" altLang="zh-CN" sz="2400"/>
              <a:t>E</a:t>
            </a:r>
          </a:p>
        </p:txBody>
      </p:sp>
      <p:sp>
        <p:nvSpPr>
          <p:cNvPr id="220337" name="Text Box 177"/>
          <p:cNvSpPr txBox="1">
            <a:spLocks noChangeArrowheads="1"/>
          </p:cNvSpPr>
          <p:nvPr/>
        </p:nvSpPr>
        <p:spPr bwMode="auto">
          <a:xfrm>
            <a:off x="3851275" y="5589588"/>
            <a:ext cx="404813" cy="457200"/>
          </a:xfrm>
          <a:prstGeom prst="rect">
            <a:avLst/>
          </a:prstGeom>
          <a:noFill/>
          <a:ln w="31750" algn="ctr">
            <a:noFill/>
            <a:miter lim="800000"/>
            <a:headEnd/>
            <a:tailEnd/>
          </a:ln>
          <a:effectLst/>
        </p:spPr>
        <p:txBody>
          <a:bodyPr wrap="none">
            <a:spAutoFit/>
          </a:bodyPr>
          <a:lstStyle/>
          <a:p>
            <a:r>
              <a:rPr lang="en-US" altLang="zh-CN" sz="2400"/>
              <a:t>D</a:t>
            </a:r>
          </a:p>
        </p:txBody>
      </p:sp>
      <p:sp>
        <p:nvSpPr>
          <p:cNvPr id="220338" name="Text Box 178"/>
          <p:cNvSpPr txBox="1">
            <a:spLocks noChangeArrowheads="1"/>
          </p:cNvSpPr>
          <p:nvPr/>
        </p:nvSpPr>
        <p:spPr bwMode="auto">
          <a:xfrm>
            <a:off x="3851275" y="4941888"/>
            <a:ext cx="404813" cy="457200"/>
          </a:xfrm>
          <a:prstGeom prst="rect">
            <a:avLst/>
          </a:prstGeom>
          <a:noFill/>
          <a:ln w="31750" algn="ctr">
            <a:noFill/>
            <a:miter lim="800000"/>
            <a:headEnd/>
            <a:tailEnd/>
          </a:ln>
          <a:effectLst/>
        </p:spPr>
        <p:txBody>
          <a:bodyPr wrap="none">
            <a:spAutoFit/>
          </a:bodyPr>
          <a:lstStyle/>
          <a:p>
            <a:r>
              <a:rPr lang="en-US" altLang="zh-CN" sz="2400"/>
              <a:t>B</a:t>
            </a:r>
          </a:p>
        </p:txBody>
      </p:sp>
      <p:sp useBgFill="1">
        <p:nvSpPr>
          <p:cNvPr id="220339" name="Text Box 179"/>
          <p:cNvSpPr txBox="1">
            <a:spLocks noChangeArrowheads="1"/>
          </p:cNvSpPr>
          <p:nvPr/>
        </p:nvSpPr>
        <p:spPr bwMode="auto">
          <a:xfrm>
            <a:off x="3924300" y="4941888"/>
            <a:ext cx="307975" cy="457200"/>
          </a:xfrm>
          <a:prstGeom prst="rect">
            <a:avLst/>
          </a:prstGeom>
          <a:ln w="31750" algn="ctr">
            <a:noFill/>
            <a:miter lim="800000"/>
            <a:headEnd/>
            <a:tailEnd/>
          </a:ln>
          <a:effectLst/>
        </p:spPr>
        <p:txBody>
          <a:bodyPr>
            <a:spAutoFit/>
          </a:bodyPr>
          <a:lstStyle/>
          <a:p>
            <a:endParaRPr lang="zh-CN" altLang="zh-CN" sz="2400"/>
          </a:p>
        </p:txBody>
      </p:sp>
      <p:sp>
        <p:nvSpPr>
          <p:cNvPr id="220340" name="Text Box 180"/>
          <p:cNvSpPr txBox="1">
            <a:spLocks noChangeArrowheads="1"/>
          </p:cNvSpPr>
          <p:nvPr/>
        </p:nvSpPr>
        <p:spPr bwMode="auto">
          <a:xfrm>
            <a:off x="5354638" y="4941888"/>
            <a:ext cx="441325" cy="519112"/>
          </a:xfrm>
          <a:prstGeom prst="rect">
            <a:avLst/>
          </a:prstGeom>
          <a:noFill/>
          <a:ln w="31750" algn="ctr">
            <a:noFill/>
            <a:miter lim="800000"/>
            <a:headEnd/>
            <a:tailEnd/>
          </a:ln>
          <a:effectLst/>
        </p:spPr>
        <p:txBody>
          <a:bodyPr wrap="none">
            <a:spAutoFit/>
          </a:bodyPr>
          <a:lstStyle/>
          <a:p>
            <a:r>
              <a:rPr lang="en-US" altLang="zh-CN"/>
              <a:t>B</a:t>
            </a:r>
          </a:p>
        </p:txBody>
      </p:sp>
      <p:sp useBgFill="1">
        <p:nvSpPr>
          <p:cNvPr id="220341" name="Text Box 181"/>
          <p:cNvSpPr txBox="1">
            <a:spLocks noChangeArrowheads="1"/>
          </p:cNvSpPr>
          <p:nvPr/>
        </p:nvSpPr>
        <p:spPr bwMode="auto">
          <a:xfrm>
            <a:off x="5788025" y="4221163"/>
            <a:ext cx="296863" cy="336550"/>
          </a:xfrm>
          <a:prstGeom prst="rect">
            <a:avLst/>
          </a:prstGeom>
          <a:ln w="31750" algn="ctr">
            <a:noFill/>
            <a:miter lim="800000"/>
            <a:headEnd/>
            <a:tailEnd/>
          </a:ln>
          <a:effectLst/>
        </p:spPr>
        <p:txBody>
          <a:bodyPr wrap="none">
            <a:spAutoFit/>
          </a:bodyPr>
          <a:lstStyle/>
          <a:p>
            <a:r>
              <a:rPr lang="en-US" altLang="zh-CN" sz="1600"/>
              <a:t>1</a:t>
            </a:r>
          </a:p>
        </p:txBody>
      </p:sp>
      <p:sp>
        <p:nvSpPr>
          <p:cNvPr id="220342" name="Text Box 182"/>
          <p:cNvSpPr txBox="1">
            <a:spLocks noChangeArrowheads="1"/>
          </p:cNvSpPr>
          <p:nvPr/>
        </p:nvSpPr>
        <p:spPr bwMode="auto">
          <a:xfrm>
            <a:off x="3851275" y="4987925"/>
            <a:ext cx="387350" cy="457200"/>
          </a:xfrm>
          <a:prstGeom prst="rect">
            <a:avLst/>
          </a:prstGeom>
          <a:noFill/>
          <a:ln w="31750" algn="ctr">
            <a:noFill/>
            <a:miter lim="800000"/>
            <a:headEnd/>
            <a:tailEnd/>
          </a:ln>
          <a:effectLst/>
        </p:spPr>
        <p:txBody>
          <a:bodyPr wrap="none">
            <a:spAutoFit/>
          </a:bodyPr>
          <a:lstStyle/>
          <a:p>
            <a:r>
              <a:rPr lang="en-US" altLang="zh-CN" sz="2400"/>
              <a:t>E</a:t>
            </a:r>
          </a:p>
        </p:txBody>
      </p:sp>
      <p:sp>
        <p:nvSpPr>
          <p:cNvPr id="220344" name="Text Box 184"/>
          <p:cNvSpPr txBox="1">
            <a:spLocks noChangeArrowheads="1"/>
          </p:cNvSpPr>
          <p:nvPr/>
        </p:nvSpPr>
        <p:spPr bwMode="auto">
          <a:xfrm>
            <a:off x="3851275" y="4365625"/>
            <a:ext cx="404813" cy="457200"/>
          </a:xfrm>
          <a:prstGeom prst="rect">
            <a:avLst/>
          </a:prstGeom>
          <a:noFill/>
          <a:ln w="31750" algn="ctr">
            <a:noFill/>
            <a:miter lim="800000"/>
            <a:headEnd/>
            <a:tailEnd/>
          </a:ln>
          <a:effectLst/>
        </p:spPr>
        <p:txBody>
          <a:bodyPr wrap="none">
            <a:spAutoFit/>
          </a:bodyPr>
          <a:lstStyle/>
          <a:p>
            <a:r>
              <a:rPr lang="en-US" altLang="zh-CN" sz="2400"/>
              <a:t>C</a:t>
            </a:r>
          </a:p>
        </p:txBody>
      </p:sp>
      <p:sp useBgFill="1">
        <p:nvSpPr>
          <p:cNvPr id="220345" name="Text Box 185"/>
          <p:cNvSpPr txBox="1">
            <a:spLocks noChangeArrowheads="1"/>
          </p:cNvSpPr>
          <p:nvPr/>
        </p:nvSpPr>
        <p:spPr bwMode="auto">
          <a:xfrm>
            <a:off x="3924300" y="4365625"/>
            <a:ext cx="307975" cy="457200"/>
          </a:xfrm>
          <a:prstGeom prst="rect">
            <a:avLst/>
          </a:prstGeom>
          <a:ln w="31750" algn="ctr">
            <a:noFill/>
            <a:miter lim="800000"/>
            <a:headEnd/>
            <a:tailEnd/>
          </a:ln>
          <a:effectLst/>
        </p:spPr>
        <p:txBody>
          <a:bodyPr>
            <a:spAutoFit/>
          </a:bodyPr>
          <a:lstStyle/>
          <a:p>
            <a:endParaRPr lang="zh-CN" altLang="zh-CN" sz="2400"/>
          </a:p>
        </p:txBody>
      </p:sp>
      <p:sp>
        <p:nvSpPr>
          <p:cNvPr id="220346" name="Text Box 186"/>
          <p:cNvSpPr txBox="1">
            <a:spLocks noChangeArrowheads="1"/>
          </p:cNvSpPr>
          <p:nvPr/>
        </p:nvSpPr>
        <p:spPr bwMode="auto">
          <a:xfrm>
            <a:off x="5651500" y="4941888"/>
            <a:ext cx="441325" cy="519112"/>
          </a:xfrm>
          <a:prstGeom prst="rect">
            <a:avLst/>
          </a:prstGeom>
          <a:noFill/>
          <a:ln w="31750" algn="ctr">
            <a:noFill/>
            <a:miter lim="800000"/>
            <a:headEnd/>
            <a:tailEnd/>
          </a:ln>
          <a:effectLst/>
        </p:spPr>
        <p:txBody>
          <a:bodyPr wrap="none">
            <a:spAutoFit/>
          </a:bodyPr>
          <a:lstStyle/>
          <a:p>
            <a:r>
              <a:rPr lang="en-US" altLang="zh-CN"/>
              <a:t>C</a:t>
            </a:r>
          </a:p>
        </p:txBody>
      </p:sp>
      <p:sp useBgFill="1">
        <p:nvSpPr>
          <p:cNvPr id="220347" name="Text Box 187"/>
          <p:cNvSpPr txBox="1">
            <a:spLocks noChangeArrowheads="1"/>
          </p:cNvSpPr>
          <p:nvPr/>
        </p:nvSpPr>
        <p:spPr bwMode="auto">
          <a:xfrm>
            <a:off x="6156325" y="4221163"/>
            <a:ext cx="296863" cy="336550"/>
          </a:xfrm>
          <a:prstGeom prst="rect">
            <a:avLst/>
          </a:prstGeom>
          <a:ln w="31750" algn="ctr">
            <a:noFill/>
            <a:miter lim="800000"/>
            <a:headEnd/>
            <a:tailEnd/>
          </a:ln>
          <a:effectLst/>
        </p:spPr>
        <p:txBody>
          <a:bodyPr wrap="none">
            <a:spAutoFit/>
          </a:bodyPr>
          <a:lstStyle/>
          <a:p>
            <a:r>
              <a:rPr lang="en-US" altLang="zh-CN" sz="1600"/>
              <a:t>1</a:t>
            </a:r>
          </a:p>
        </p:txBody>
      </p:sp>
      <p:sp>
        <p:nvSpPr>
          <p:cNvPr id="220348" name="Text Box 188"/>
          <p:cNvSpPr txBox="1">
            <a:spLocks noChangeArrowheads="1"/>
          </p:cNvSpPr>
          <p:nvPr/>
        </p:nvSpPr>
        <p:spPr bwMode="auto">
          <a:xfrm>
            <a:off x="3914775" y="4365625"/>
            <a:ext cx="369888" cy="457200"/>
          </a:xfrm>
          <a:prstGeom prst="rect">
            <a:avLst/>
          </a:prstGeom>
          <a:noFill/>
          <a:ln w="31750" algn="ctr">
            <a:noFill/>
            <a:miter lim="800000"/>
            <a:headEnd/>
            <a:tailEnd/>
          </a:ln>
          <a:effectLst/>
        </p:spPr>
        <p:txBody>
          <a:bodyPr wrap="none">
            <a:spAutoFit/>
          </a:bodyPr>
          <a:lstStyle/>
          <a:p>
            <a:r>
              <a:rPr lang="en-US" altLang="zh-CN" sz="2400"/>
              <a:t>F</a:t>
            </a:r>
          </a:p>
        </p:txBody>
      </p:sp>
      <p:sp useBgFill="1">
        <p:nvSpPr>
          <p:cNvPr id="220349" name="Text Box 189"/>
          <p:cNvSpPr txBox="1">
            <a:spLocks noChangeArrowheads="1"/>
          </p:cNvSpPr>
          <p:nvPr/>
        </p:nvSpPr>
        <p:spPr bwMode="auto">
          <a:xfrm>
            <a:off x="3924300" y="4365625"/>
            <a:ext cx="307975" cy="457200"/>
          </a:xfrm>
          <a:prstGeom prst="rect">
            <a:avLst/>
          </a:prstGeom>
          <a:ln w="31750" algn="ctr">
            <a:noFill/>
            <a:miter lim="800000"/>
            <a:headEnd/>
            <a:tailEnd/>
          </a:ln>
          <a:effectLst/>
        </p:spPr>
        <p:txBody>
          <a:bodyPr>
            <a:spAutoFit/>
          </a:bodyPr>
          <a:lstStyle/>
          <a:p>
            <a:endParaRPr lang="zh-CN" altLang="zh-CN" sz="2400"/>
          </a:p>
        </p:txBody>
      </p:sp>
      <p:sp>
        <p:nvSpPr>
          <p:cNvPr id="220350" name="Text Box 190"/>
          <p:cNvSpPr txBox="1">
            <a:spLocks noChangeArrowheads="1"/>
          </p:cNvSpPr>
          <p:nvPr/>
        </p:nvSpPr>
        <p:spPr bwMode="auto">
          <a:xfrm>
            <a:off x="5940425" y="4941888"/>
            <a:ext cx="401638" cy="519112"/>
          </a:xfrm>
          <a:prstGeom prst="rect">
            <a:avLst/>
          </a:prstGeom>
          <a:noFill/>
          <a:ln w="31750" algn="ctr">
            <a:noFill/>
            <a:miter lim="800000"/>
            <a:headEnd/>
            <a:tailEnd/>
          </a:ln>
          <a:effectLst/>
        </p:spPr>
        <p:txBody>
          <a:bodyPr wrap="none">
            <a:spAutoFit/>
          </a:bodyPr>
          <a:lstStyle/>
          <a:p>
            <a:r>
              <a:rPr lang="en-US" altLang="zh-CN"/>
              <a:t>F</a:t>
            </a:r>
          </a:p>
        </p:txBody>
      </p:sp>
      <p:sp useBgFill="1">
        <p:nvSpPr>
          <p:cNvPr id="220351" name="Text Box 191"/>
          <p:cNvSpPr txBox="1">
            <a:spLocks noChangeArrowheads="1"/>
          </p:cNvSpPr>
          <p:nvPr/>
        </p:nvSpPr>
        <p:spPr bwMode="auto">
          <a:xfrm>
            <a:off x="7380288" y="4221163"/>
            <a:ext cx="296862" cy="336550"/>
          </a:xfrm>
          <a:prstGeom prst="rect">
            <a:avLst/>
          </a:prstGeom>
          <a:ln w="31750" algn="ctr">
            <a:noFill/>
            <a:miter lim="800000"/>
            <a:headEnd/>
            <a:tailEnd/>
          </a:ln>
          <a:effectLst/>
        </p:spPr>
        <p:txBody>
          <a:bodyPr wrap="none">
            <a:spAutoFit/>
          </a:bodyPr>
          <a:lstStyle/>
          <a:p>
            <a:r>
              <a:rPr lang="en-US" altLang="zh-CN" sz="1600"/>
              <a:t>1</a:t>
            </a:r>
          </a:p>
        </p:txBody>
      </p:sp>
      <p:sp useBgFill="1">
        <p:nvSpPr>
          <p:cNvPr id="220352" name="Text Box 192"/>
          <p:cNvSpPr txBox="1">
            <a:spLocks noChangeArrowheads="1"/>
          </p:cNvSpPr>
          <p:nvPr/>
        </p:nvSpPr>
        <p:spPr bwMode="auto">
          <a:xfrm>
            <a:off x="3903663" y="4987925"/>
            <a:ext cx="307975" cy="457200"/>
          </a:xfrm>
          <a:prstGeom prst="rect">
            <a:avLst/>
          </a:prstGeom>
          <a:ln w="31750" algn="ctr">
            <a:noFill/>
            <a:miter lim="800000"/>
            <a:headEnd/>
            <a:tailEnd/>
          </a:ln>
          <a:effectLst/>
        </p:spPr>
        <p:txBody>
          <a:bodyPr>
            <a:spAutoFit/>
          </a:bodyPr>
          <a:lstStyle/>
          <a:p>
            <a:endParaRPr lang="zh-CN" altLang="zh-CN" sz="2400"/>
          </a:p>
        </p:txBody>
      </p:sp>
      <p:sp>
        <p:nvSpPr>
          <p:cNvPr id="220353" name="Text Box 193"/>
          <p:cNvSpPr txBox="1">
            <a:spLocks noChangeArrowheads="1"/>
          </p:cNvSpPr>
          <p:nvPr/>
        </p:nvSpPr>
        <p:spPr bwMode="auto">
          <a:xfrm>
            <a:off x="6208713" y="4941888"/>
            <a:ext cx="420687" cy="519112"/>
          </a:xfrm>
          <a:prstGeom prst="rect">
            <a:avLst/>
          </a:prstGeom>
          <a:noFill/>
          <a:ln w="31750" algn="ctr">
            <a:noFill/>
            <a:miter lim="800000"/>
            <a:headEnd/>
            <a:tailEnd/>
          </a:ln>
          <a:effectLst/>
        </p:spPr>
        <p:txBody>
          <a:bodyPr wrap="none">
            <a:spAutoFit/>
          </a:bodyPr>
          <a:lstStyle/>
          <a:p>
            <a:r>
              <a:rPr lang="en-US" altLang="zh-CN"/>
              <a:t>E</a:t>
            </a:r>
          </a:p>
        </p:txBody>
      </p:sp>
      <p:sp useBgFill="1">
        <p:nvSpPr>
          <p:cNvPr id="220354" name="Text Box 194"/>
          <p:cNvSpPr txBox="1">
            <a:spLocks noChangeArrowheads="1"/>
          </p:cNvSpPr>
          <p:nvPr/>
        </p:nvSpPr>
        <p:spPr bwMode="auto">
          <a:xfrm>
            <a:off x="7011988" y="4221163"/>
            <a:ext cx="296862" cy="336550"/>
          </a:xfrm>
          <a:prstGeom prst="rect">
            <a:avLst/>
          </a:prstGeom>
          <a:ln w="31750" algn="ctr">
            <a:noFill/>
            <a:miter lim="800000"/>
            <a:headEnd/>
            <a:tailEnd/>
          </a:ln>
          <a:effectLst/>
        </p:spPr>
        <p:txBody>
          <a:bodyPr wrap="none">
            <a:spAutoFit/>
          </a:bodyPr>
          <a:lstStyle/>
          <a:p>
            <a:r>
              <a:rPr lang="en-US" altLang="zh-CN" sz="1600"/>
              <a:t>1</a:t>
            </a:r>
          </a:p>
        </p:txBody>
      </p:sp>
      <p:sp>
        <p:nvSpPr>
          <p:cNvPr id="220355" name="Text Box 195"/>
          <p:cNvSpPr txBox="1">
            <a:spLocks noChangeArrowheads="1"/>
          </p:cNvSpPr>
          <p:nvPr/>
        </p:nvSpPr>
        <p:spPr bwMode="auto">
          <a:xfrm>
            <a:off x="3851275" y="4941888"/>
            <a:ext cx="420688" cy="457200"/>
          </a:xfrm>
          <a:prstGeom prst="rect">
            <a:avLst/>
          </a:prstGeom>
          <a:noFill/>
          <a:ln w="31750" algn="ctr">
            <a:noFill/>
            <a:miter lim="800000"/>
            <a:headEnd/>
            <a:tailEnd/>
          </a:ln>
          <a:effectLst/>
        </p:spPr>
        <p:txBody>
          <a:bodyPr wrap="none">
            <a:spAutoFit/>
          </a:bodyPr>
          <a:lstStyle/>
          <a:p>
            <a:r>
              <a:rPr lang="en-US" altLang="zh-CN" sz="2400"/>
              <a:t>G</a:t>
            </a:r>
          </a:p>
        </p:txBody>
      </p:sp>
      <p:sp useBgFill="1">
        <p:nvSpPr>
          <p:cNvPr id="220356" name="Text Box 196"/>
          <p:cNvSpPr txBox="1">
            <a:spLocks noChangeArrowheads="1"/>
          </p:cNvSpPr>
          <p:nvPr/>
        </p:nvSpPr>
        <p:spPr bwMode="auto">
          <a:xfrm>
            <a:off x="3924300" y="5013325"/>
            <a:ext cx="307975" cy="457200"/>
          </a:xfrm>
          <a:prstGeom prst="rect">
            <a:avLst/>
          </a:prstGeom>
          <a:ln w="31750" algn="ctr">
            <a:noFill/>
            <a:miter lim="800000"/>
            <a:headEnd/>
            <a:tailEnd/>
          </a:ln>
          <a:effectLst/>
        </p:spPr>
        <p:txBody>
          <a:bodyPr>
            <a:spAutoFit/>
          </a:bodyPr>
          <a:lstStyle/>
          <a:p>
            <a:endParaRPr lang="zh-CN" altLang="zh-CN" sz="2400"/>
          </a:p>
        </p:txBody>
      </p:sp>
      <p:sp>
        <p:nvSpPr>
          <p:cNvPr id="220357" name="Text Box 197"/>
          <p:cNvSpPr txBox="1">
            <a:spLocks noChangeArrowheads="1"/>
          </p:cNvSpPr>
          <p:nvPr/>
        </p:nvSpPr>
        <p:spPr bwMode="auto">
          <a:xfrm>
            <a:off x="6488113" y="4926013"/>
            <a:ext cx="460375" cy="519112"/>
          </a:xfrm>
          <a:prstGeom prst="rect">
            <a:avLst/>
          </a:prstGeom>
          <a:noFill/>
          <a:ln w="31750" algn="ctr">
            <a:noFill/>
            <a:miter lim="800000"/>
            <a:headEnd/>
            <a:tailEnd/>
          </a:ln>
          <a:effectLst/>
        </p:spPr>
        <p:txBody>
          <a:bodyPr wrap="none">
            <a:spAutoFit/>
          </a:bodyPr>
          <a:lstStyle/>
          <a:p>
            <a:r>
              <a:rPr lang="en-US" altLang="zh-CN"/>
              <a:t>G</a:t>
            </a:r>
          </a:p>
        </p:txBody>
      </p:sp>
      <p:sp useBgFill="1">
        <p:nvSpPr>
          <p:cNvPr id="220358" name="Text Box 198"/>
          <p:cNvSpPr txBox="1">
            <a:spLocks noChangeArrowheads="1"/>
          </p:cNvSpPr>
          <p:nvPr/>
        </p:nvSpPr>
        <p:spPr bwMode="auto">
          <a:xfrm>
            <a:off x="7812088" y="4221163"/>
            <a:ext cx="296862" cy="336550"/>
          </a:xfrm>
          <a:prstGeom prst="rect">
            <a:avLst/>
          </a:prstGeom>
          <a:ln w="31750" algn="ctr">
            <a:noFill/>
            <a:miter lim="800000"/>
            <a:headEnd/>
            <a:tailEnd/>
          </a:ln>
          <a:effectLst/>
        </p:spPr>
        <p:txBody>
          <a:bodyPr wrap="none">
            <a:spAutoFit/>
          </a:bodyPr>
          <a:lstStyle/>
          <a:p>
            <a:r>
              <a:rPr lang="en-US" altLang="zh-CN" sz="1600"/>
              <a:t>1</a:t>
            </a:r>
          </a:p>
        </p:txBody>
      </p:sp>
      <p:sp>
        <p:nvSpPr>
          <p:cNvPr id="220359" name="Text Box 199"/>
          <p:cNvSpPr txBox="1">
            <a:spLocks noChangeArrowheads="1"/>
          </p:cNvSpPr>
          <p:nvPr/>
        </p:nvSpPr>
        <p:spPr bwMode="auto">
          <a:xfrm>
            <a:off x="3851275" y="4941888"/>
            <a:ext cx="346075" cy="457200"/>
          </a:xfrm>
          <a:prstGeom prst="rect">
            <a:avLst/>
          </a:prstGeom>
          <a:noFill/>
          <a:ln w="31750" algn="ctr">
            <a:noFill/>
            <a:miter lim="800000"/>
            <a:headEnd/>
            <a:tailEnd/>
          </a:ln>
          <a:effectLst/>
        </p:spPr>
        <p:txBody>
          <a:bodyPr>
            <a:spAutoFit/>
          </a:bodyPr>
          <a:lstStyle/>
          <a:p>
            <a:pPr>
              <a:spcBef>
                <a:spcPct val="50000"/>
              </a:spcBef>
            </a:pPr>
            <a:r>
              <a:rPr lang="en-US" altLang="zh-CN" sz="2400"/>
              <a:t>H</a:t>
            </a:r>
          </a:p>
        </p:txBody>
      </p:sp>
      <p:sp>
        <p:nvSpPr>
          <p:cNvPr id="220360" name="Text Box 200"/>
          <p:cNvSpPr txBox="1">
            <a:spLocks noChangeArrowheads="1"/>
          </p:cNvSpPr>
          <p:nvPr/>
        </p:nvSpPr>
        <p:spPr bwMode="auto">
          <a:xfrm>
            <a:off x="3865563" y="4365625"/>
            <a:ext cx="346075" cy="457200"/>
          </a:xfrm>
          <a:prstGeom prst="rect">
            <a:avLst/>
          </a:prstGeom>
          <a:noFill/>
          <a:ln w="31750" algn="ctr">
            <a:noFill/>
            <a:miter lim="800000"/>
            <a:headEnd/>
            <a:tailEnd/>
          </a:ln>
          <a:effectLst/>
        </p:spPr>
        <p:txBody>
          <a:bodyPr>
            <a:spAutoFit/>
          </a:bodyPr>
          <a:lstStyle/>
          <a:p>
            <a:pPr>
              <a:spcBef>
                <a:spcPct val="50000"/>
              </a:spcBef>
            </a:pPr>
            <a:r>
              <a:rPr lang="en-US" altLang="zh-CN" sz="2400"/>
              <a:t>D</a:t>
            </a:r>
          </a:p>
        </p:txBody>
      </p:sp>
      <p:sp useBgFill="1">
        <p:nvSpPr>
          <p:cNvPr id="220361" name="Text Box 201"/>
          <p:cNvSpPr txBox="1">
            <a:spLocks noChangeArrowheads="1"/>
          </p:cNvSpPr>
          <p:nvPr/>
        </p:nvSpPr>
        <p:spPr bwMode="auto">
          <a:xfrm>
            <a:off x="3924300" y="4365625"/>
            <a:ext cx="307975" cy="457200"/>
          </a:xfrm>
          <a:prstGeom prst="rect">
            <a:avLst/>
          </a:prstGeom>
          <a:ln w="31750" algn="ctr">
            <a:noFill/>
            <a:miter lim="800000"/>
            <a:headEnd/>
            <a:tailEnd/>
          </a:ln>
          <a:effectLst/>
        </p:spPr>
        <p:txBody>
          <a:bodyPr>
            <a:spAutoFit/>
          </a:bodyPr>
          <a:lstStyle/>
          <a:p>
            <a:endParaRPr lang="zh-CN" altLang="zh-CN" sz="2400"/>
          </a:p>
        </p:txBody>
      </p:sp>
      <p:sp>
        <p:nvSpPr>
          <p:cNvPr id="220362" name="Text Box 202"/>
          <p:cNvSpPr txBox="1">
            <a:spLocks noChangeArrowheads="1"/>
          </p:cNvSpPr>
          <p:nvPr/>
        </p:nvSpPr>
        <p:spPr bwMode="auto">
          <a:xfrm>
            <a:off x="6804025" y="4926013"/>
            <a:ext cx="441325" cy="519112"/>
          </a:xfrm>
          <a:prstGeom prst="rect">
            <a:avLst/>
          </a:prstGeom>
          <a:noFill/>
          <a:ln w="31750" algn="ctr">
            <a:noFill/>
            <a:miter lim="800000"/>
            <a:headEnd/>
            <a:tailEnd/>
          </a:ln>
          <a:effectLst/>
        </p:spPr>
        <p:txBody>
          <a:bodyPr wrap="none">
            <a:spAutoFit/>
          </a:bodyPr>
          <a:lstStyle/>
          <a:p>
            <a:r>
              <a:rPr lang="en-US" altLang="zh-CN"/>
              <a:t>D</a:t>
            </a:r>
          </a:p>
        </p:txBody>
      </p:sp>
      <p:sp useBgFill="1">
        <p:nvSpPr>
          <p:cNvPr id="220364" name="Text Box 204"/>
          <p:cNvSpPr txBox="1">
            <a:spLocks noChangeArrowheads="1"/>
          </p:cNvSpPr>
          <p:nvPr/>
        </p:nvSpPr>
        <p:spPr bwMode="auto">
          <a:xfrm>
            <a:off x="6588125" y="4221163"/>
            <a:ext cx="296863" cy="336550"/>
          </a:xfrm>
          <a:prstGeom prst="rect">
            <a:avLst/>
          </a:prstGeom>
          <a:ln w="31750" algn="ctr">
            <a:noFill/>
            <a:miter lim="800000"/>
            <a:headEnd/>
            <a:tailEnd/>
          </a:ln>
          <a:effectLst/>
        </p:spPr>
        <p:txBody>
          <a:bodyPr wrap="none">
            <a:spAutoFit/>
          </a:bodyPr>
          <a:lstStyle/>
          <a:p>
            <a:r>
              <a:rPr lang="en-US" altLang="zh-CN" sz="1600"/>
              <a:t>1</a:t>
            </a:r>
          </a:p>
        </p:txBody>
      </p:sp>
      <p:sp useBgFill="1">
        <p:nvSpPr>
          <p:cNvPr id="220365" name="Text Box 205"/>
          <p:cNvSpPr txBox="1">
            <a:spLocks noChangeArrowheads="1"/>
          </p:cNvSpPr>
          <p:nvPr/>
        </p:nvSpPr>
        <p:spPr bwMode="auto">
          <a:xfrm>
            <a:off x="3924300" y="4941888"/>
            <a:ext cx="381000" cy="457200"/>
          </a:xfrm>
          <a:prstGeom prst="rect">
            <a:avLst/>
          </a:prstGeom>
          <a:ln w="31750" algn="ctr">
            <a:noFill/>
            <a:miter lim="800000"/>
            <a:headEnd/>
            <a:tailEnd/>
          </a:ln>
          <a:effectLst/>
        </p:spPr>
        <p:txBody>
          <a:bodyPr>
            <a:spAutoFit/>
          </a:bodyPr>
          <a:lstStyle/>
          <a:p>
            <a:endParaRPr lang="zh-CN" altLang="zh-CN" sz="2400"/>
          </a:p>
        </p:txBody>
      </p:sp>
      <p:sp>
        <p:nvSpPr>
          <p:cNvPr id="220366" name="Text Box 206"/>
          <p:cNvSpPr txBox="1">
            <a:spLocks noChangeArrowheads="1"/>
          </p:cNvSpPr>
          <p:nvPr/>
        </p:nvSpPr>
        <p:spPr bwMode="auto">
          <a:xfrm>
            <a:off x="7092950" y="4926013"/>
            <a:ext cx="441325" cy="519112"/>
          </a:xfrm>
          <a:prstGeom prst="rect">
            <a:avLst/>
          </a:prstGeom>
          <a:noFill/>
          <a:ln w="31750" algn="ctr">
            <a:noFill/>
            <a:miter lim="800000"/>
            <a:headEnd/>
            <a:tailEnd/>
          </a:ln>
          <a:effectLst/>
        </p:spPr>
        <p:txBody>
          <a:bodyPr wrap="none">
            <a:spAutoFit/>
          </a:bodyPr>
          <a:lstStyle/>
          <a:p>
            <a:r>
              <a:rPr lang="en-US" altLang="zh-CN"/>
              <a:t>H</a:t>
            </a:r>
          </a:p>
        </p:txBody>
      </p:sp>
      <p:sp useBgFill="1">
        <p:nvSpPr>
          <p:cNvPr id="220367" name="Text Box 207"/>
          <p:cNvSpPr txBox="1">
            <a:spLocks noChangeArrowheads="1"/>
          </p:cNvSpPr>
          <p:nvPr/>
        </p:nvSpPr>
        <p:spPr bwMode="auto">
          <a:xfrm>
            <a:off x="8235950" y="4221163"/>
            <a:ext cx="296863" cy="336550"/>
          </a:xfrm>
          <a:prstGeom prst="rect">
            <a:avLst/>
          </a:prstGeom>
          <a:ln w="31750" algn="ctr">
            <a:noFill/>
            <a:miter lim="800000"/>
            <a:headEnd/>
            <a:tailEnd/>
          </a:ln>
          <a:effectLst/>
        </p:spPr>
        <p:txBody>
          <a:bodyPr wrap="none">
            <a:spAutoFit/>
          </a:bodyPr>
          <a:lstStyle/>
          <a:p>
            <a:r>
              <a:rPr lang="en-US" altLang="zh-CN" sz="1600"/>
              <a:t>1</a:t>
            </a:r>
          </a:p>
        </p:txBody>
      </p:sp>
      <p:sp>
        <p:nvSpPr>
          <p:cNvPr id="220368" name="Text Box 208"/>
          <p:cNvSpPr txBox="1">
            <a:spLocks noChangeArrowheads="1"/>
          </p:cNvSpPr>
          <p:nvPr/>
        </p:nvSpPr>
        <p:spPr bwMode="auto">
          <a:xfrm>
            <a:off x="3924300" y="4992688"/>
            <a:ext cx="268288" cy="457200"/>
          </a:xfrm>
          <a:prstGeom prst="rect">
            <a:avLst/>
          </a:prstGeom>
          <a:noFill/>
          <a:ln w="31750" algn="ctr">
            <a:noFill/>
            <a:miter lim="800000"/>
            <a:headEnd/>
            <a:tailEnd/>
          </a:ln>
          <a:effectLst/>
        </p:spPr>
        <p:txBody>
          <a:bodyPr wrap="none">
            <a:spAutoFit/>
          </a:bodyPr>
          <a:lstStyle/>
          <a:p>
            <a:r>
              <a:rPr lang="en-US" altLang="zh-CN" sz="2400"/>
              <a:t>I</a:t>
            </a:r>
          </a:p>
        </p:txBody>
      </p:sp>
      <p:sp useBgFill="1">
        <p:nvSpPr>
          <p:cNvPr id="220369" name="Text Box 209"/>
          <p:cNvSpPr txBox="1">
            <a:spLocks noChangeArrowheads="1"/>
          </p:cNvSpPr>
          <p:nvPr/>
        </p:nvSpPr>
        <p:spPr bwMode="auto">
          <a:xfrm>
            <a:off x="3995738" y="4941888"/>
            <a:ext cx="184150" cy="457200"/>
          </a:xfrm>
          <a:prstGeom prst="rect">
            <a:avLst/>
          </a:prstGeom>
          <a:ln w="31750" algn="ctr">
            <a:noFill/>
            <a:miter lim="800000"/>
            <a:headEnd/>
            <a:tailEnd/>
          </a:ln>
          <a:effectLst/>
        </p:spPr>
        <p:txBody>
          <a:bodyPr wrap="none">
            <a:spAutoFit/>
          </a:bodyPr>
          <a:lstStyle/>
          <a:p>
            <a:endParaRPr lang="zh-CN" altLang="zh-CN" sz="2400"/>
          </a:p>
        </p:txBody>
      </p:sp>
      <p:sp>
        <p:nvSpPr>
          <p:cNvPr id="220370" name="Text Box 210"/>
          <p:cNvSpPr txBox="1">
            <a:spLocks noChangeArrowheads="1"/>
          </p:cNvSpPr>
          <p:nvPr/>
        </p:nvSpPr>
        <p:spPr bwMode="auto">
          <a:xfrm>
            <a:off x="7432675" y="4926013"/>
            <a:ext cx="282575" cy="519112"/>
          </a:xfrm>
          <a:prstGeom prst="rect">
            <a:avLst/>
          </a:prstGeom>
          <a:noFill/>
          <a:ln w="31750" algn="ctr">
            <a:noFill/>
            <a:miter lim="800000"/>
            <a:headEnd/>
            <a:tailEnd/>
          </a:ln>
          <a:effectLst/>
        </p:spPr>
        <p:txBody>
          <a:bodyPr wrap="none">
            <a:spAutoFit/>
          </a:bodyPr>
          <a:lstStyle/>
          <a:p>
            <a:r>
              <a:rPr lang="en-US" altLang="zh-CN"/>
              <a:t>I</a:t>
            </a:r>
          </a:p>
        </p:txBody>
      </p:sp>
      <p:sp useBgFill="1">
        <p:nvSpPr>
          <p:cNvPr id="220371" name="Text Box 211"/>
          <p:cNvSpPr txBox="1">
            <a:spLocks noChangeArrowheads="1"/>
          </p:cNvSpPr>
          <p:nvPr/>
        </p:nvSpPr>
        <p:spPr bwMode="auto">
          <a:xfrm>
            <a:off x="8604250" y="4221163"/>
            <a:ext cx="296863" cy="336550"/>
          </a:xfrm>
          <a:prstGeom prst="rect">
            <a:avLst/>
          </a:prstGeom>
          <a:ln w="31750" algn="ctr">
            <a:noFill/>
            <a:miter lim="800000"/>
            <a:headEnd/>
            <a:tailEnd/>
          </a:ln>
          <a:effectLst/>
        </p:spPr>
        <p:txBody>
          <a:bodyPr wrap="none">
            <a:spAutoFit/>
          </a:bodyPr>
          <a:lstStyle/>
          <a:p>
            <a:r>
              <a:rPr lang="en-US" altLang="zh-CN" sz="1600"/>
              <a:t>1</a:t>
            </a:r>
          </a:p>
        </p:txBody>
      </p:sp>
      <p:sp useBgFill="1">
        <p:nvSpPr>
          <p:cNvPr id="220372" name="Text Box 212"/>
          <p:cNvSpPr txBox="1">
            <a:spLocks noChangeArrowheads="1"/>
          </p:cNvSpPr>
          <p:nvPr/>
        </p:nvSpPr>
        <p:spPr bwMode="auto">
          <a:xfrm>
            <a:off x="3924300" y="5589588"/>
            <a:ext cx="307975" cy="457200"/>
          </a:xfrm>
          <a:prstGeom prst="rect">
            <a:avLst/>
          </a:prstGeom>
          <a:ln w="31750" algn="ctr">
            <a:noFill/>
            <a:miter lim="800000"/>
            <a:headEnd/>
            <a:tailEnd/>
          </a:ln>
          <a:effectLst/>
        </p:spPr>
        <p:txBody>
          <a:bodyPr>
            <a:spAutoFit/>
          </a:bodyPr>
          <a:lstStyle/>
          <a:p>
            <a:endParaRPr lang="zh-CN" altLang="zh-CN" sz="2400"/>
          </a:p>
        </p:txBody>
      </p:sp>
      <p:sp useBgFill="1">
        <p:nvSpPr>
          <p:cNvPr id="220373" name="Text Box 213"/>
          <p:cNvSpPr txBox="1">
            <a:spLocks noChangeArrowheads="1"/>
          </p:cNvSpPr>
          <p:nvPr/>
        </p:nvSpPr>
        <p:spPr bwMode="auto">
          <a:xfrm>
            <a:off x="3924300" y="6211888"/>
            <a:ext cx="307975" cy="457200"/>
          </a:xfrm>
          <a:prstGeom prst="rect">
            <a:avLst/>
          </a:prstGeom>
          <a:ln w="31750" algn="ctr">
            <a:noFill/>
            <a:miter lim="800000"/>
            <a:headEnd/>
            <a:tailEnd/>
          </a:ln>
          <a:effectLst/>
        </p:spPr>
        <p:txBody>
          <a:bodyPr>
            <a:spAutoFit/>
          </a:bodyPr>
          <a:lstStyle/>
          <a:p>
            <a:endParaRPr lang="zh-CN"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0171"/>
                                        </p:tgtEl>
                                        <p:attrNameLst>
                                          <p:attrName>style.visibility</p:attrName>
                                        </p:attrNameLst>
                                      </p:cBhvr>
                                      <p:to>
                                        <p:strVal val="visible"/>
                                      </p:to>
                                    </p:set>
                                    <p:animEffect transition="in" filter="wipe(up)">
                                      <p:cBhvr>
                                        <p:cTn id="7" dur="500"/>
                                        <p:tgtEl>
                                          <p:spTgt spid="220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0172"/>
                                        </p:tgtEl>
                                        <p:attrNameLst>
                                          <p:attrName>style.visibility</p:attrName>
                                        </p:attrNameLst>
                                      </p:cBhvr>
                                      <p:to>
                                        <p:strVal val="visible"/>
                                      </p:to>
                                    </p:set>
                                    <p:animEffect transition="in" filter="wipe(up)">
                                      <p:cBhvr>
                                        <p:cTn id="12" dur="500"/>
                                        <p:tgtEl>
                                          <p:spTgt spid="220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0173"/>
                                        </p:tgtEl>
                                        <p:attrNameLst>
                                          <p:attrName>style.visibility</p:attrName>
                                        </p:attrNameLst>
                                      </p:cBhvr>
                                      <p:to>
                                        <p:strVal val="visible"/>
                                      </p:to>
                                    </p:set>
                                    <p:animEffect transition="in" filter="wipe(up)">
                                      <p:cBhvr>
                                        <p:cTn id="17" dur="500"/>
                                        <p:tgtEl>
                                          <p:spTgt spid="2201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0174"/>
                                        </p:tgtEl>
                                        <p:attrNameLst>
                                          <p:attrName>style.visibility</p:attrName>
                                        </p:attrNameLst>
                                      </p:cBhvr>
                                      <p:to>
                                        <p:strVal val="visible"/>
                                      </p:to>
                                    </p:set>
                                    <p:animEffect transition="in" filter="wipe(up)">
                                      <p:cBhvr>
                                        <p:cTn id="22" dur="500"/>
                                        <p:tgtEl>
                                          <p:spTgt spid="2201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20175"/>
                                        </p:tgtEl>
                                        <p:attrNameLst>
                                          <p:attrName>style.visibility</p:attrName>
                                        </p:attrNameLst>
                                      </p:cBhvr>
                                      <p:to>
                                        <p:strVal val="visible"/>
                                      </p:to>
                                    </p:set>
                                    <p:animEffect transition="in" filter="wipe(up)">
                                      <p:cBhvr>
                                        <p:cTn id="27" dur="500"/>
                                        <p:tgtEl>
                                          <p:spTgt spid="2201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0230"/>
                                        </p:tgtEl>
                                        <p:attrNameLst>
                                          <p:attrName>style.visibility</p:attrName>
                                        </p:attrNameLst>
                                      </p:cBhvr>
                                      <p:to>
                                        <p:strVal val="visible"/>
                                      </p:to>
                                    </p:set>
                                    <p:animEffect transition="in" filter="wipe(up)">
                                      <p:cBhvr>
                                        <p:cTn id="32" dur="500"/>
                                        <p:tgtEl>
                                          <p:spTgt spid="2202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0374"/>
                                        </p:tgtEl>
                                        <p:attrNameLst>
                                          <p:attrName>style.visibility</p:attrName>
                                        </p:attrNameLst>
                                      </p:cBhvr>
                                      <p:to>
                                        <p:strVal val="visible"/>
                                      </p:to>
                                    </p:set>
                                    <p:animEffect transition="in" filter="wipe(left)">
                                      <p:cBhvr>
                                        <p:cTn id="37" dur="500"/>
                                        <p:tgtEl>
                                          <p:spTgt spid="22037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0202"/>
                                        </p:tgtEl>
                                        <p:attrNameLst>
                                          <p:attrName>style.visibility</p:attrName>
                                        </p:attrNameLst>
                                      </p:cBhvr>
                                      <p:to>
                                        <p:strVal val="visible"/>
                                      </p:to>
                                    </p:set>
                                    <p:animEffect transition="in" filter="wipe(up)">
                                      <p:cBhvr>
                                        <p:cTn id="42" dur="500"/>
                                        <p:tgtEl>
                                          <p:spTgt spid="2202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20333"/>
                                        </p:tgtEl>
                                        <p:attrNameLst>
                                          <p:attrName>style.visibility</p:attrName>
                                        </p:attrNameLst>
                                      </p:cBhvr>
                                      <p:to>
                                        <p:strVal val="visible"/>
                                      </p:to>
                                    </p:set>
                                    <p:animEffect transition="in" filter="wipe(up)">
                                      <p:cBhvr>
                                        <p:cTn id="47" dur="500"/>
                                        <p:tgtEl>
                                          <p:spTgt spid="2203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20334"/>
                                        </p:tgtEl>
                                        <p:attrNameLst>
                                          <p:attrName>style.visibility</p:attrName>
                                        </p:attrNameLst>
                                      </p:cBhvr>
                                      <p:to>
                                        <p:strVal val="visible"/>
                                      </p:to>
                                    </p:set>
                                    <p:animEffect transition="in" filter="wipe(up)">
                                      <p:cBhvr>
                                        <p:cTn id="52" dur="500"/>
                                        <p:tgtEl>
                                          <p:spTgt spid="2203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20335"/>
                                        </p:tgtEl>
                                        <p:attrNameLst>
                                          <p:attrName>style.visibility</p:attrName>
                                        </p:attrNameLst>
                                      </p:cBhvr>
                                      <p:to>
                                        <p:strVal val="visible"/>
                                      </p:to>
                                    </p:set>
                                    <p:animEffect transition="in" filter="wipe(up)">
                                      <p:cBhvr>
                                        <p:cTn id="57" dur="500"/>
                                        <p:tgtEl>
                                          <p:spTgt spid="22033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20336"/>
                                        </p:tgtEl>
                                        <p:attrNameLst>
                                          <p:attrName>style.visibility</p:attrName>
                                        </p:attrNameLst>
                                      </p:cBhvr>
                                      <p:to>
                                        <p:strVal val="visible"/>
                                      </p:to>
                                    </p:set>
                                    <p:animEffect transition="in" filter="wipe(up)">
                                      <p:cBhvr>
                                        <p:cTn id="62" dur="500"/>
                                        <p:tgtEl>
                                          <p:spTgt spid="220336"/>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220337"/>
                                        </p:tgtEl>
                                        <p:attrNameLst>
                                          <p:attrName>style.visibility</p:attrName>
                                        </p:attrNameLst>
                                      </p:cBhvr>
                                      <p:to>
                                        <p:strVal val="visible"/>
                                      </p:to>
                                    </p:set>
                                    <p:animEffect transition="in" filter="wipe(up)">
                                      <p:cBhvr>
                                        <p:cTn id="66" dur="500"/>
                                        <p:tgtEl>
                                          <p:spTgt spid="220337"/>
                                        </p:tgtEl>
                                      </p:cBhvr>
                                    </p:animEffect>
                                  </p:childTnLst>
                                </p:cTn>
                              </p:par>
                            </p:childTnLst>
                          </p:cTn>
                        </p:par>
                        <p:par>
                          <p:cTn id="67" fill="hold">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220338"/>
                                        </p:tgtEl>
                                        <p:attrNameLst>
                                          <p:attrName>style.visibility</p:attrName>
                                        </p:attrNameLst>
                                      </p:cBhvr>
                                      <p:to>
                                        <p:strVal val="visible"/>
                                      </p:to>
                                    </p:set>
                                    <p:animEffect transition="in" filter="wipe(up)">
                                      <p:cBhvr>
                                        <p:cTn id="70" dur="500"/>
                                        <p:tgtEl>
                                          <p:spTgt spid="22033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20339"/>
                                        </p:tgtEl>
                                        <p:attrNameLst>
                                          <p:attrName>style.visibility</p:attrName>
                                        </p:attrNameLst>
                                      </p:cBhvr>
                                      <p:to>
                                        <p:strVal val="visible"/>
                                      </p:to>
                                    </p:set>
                                    <p:animEffect transition="in" filter="wipe(up)">
                                      <p:cBhvr>
                                        <p:cTn id="75" dur="500"/>
                                        <p:tgtEl>
                                          <p:spTgt spid="22033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20340"/>
                                        </p:tgtEl>
                                        <p:attrNameLst>
                                          <p:attrName>style.visibility</p:attrName>
                                        </p:attrNameLst>
                                      </p:cBhvr>
                                      <p:to>
                                        <p:strVal val="visible"/>
                                      </p:to>
                                    </p:set>
                                    <p:animEffect transition="in" filter="wipe(up)">
                                      <p:cBhvr>
                                        <p:cTn id="80" dur="500"/>
                                        <p:tgtEl>
                                          <p:spTgt spid="22034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20341"/>
                                        </p:tgtEl>
                                        <p:attrNameLst>
                                          <p:attrName>style.visibility</p:attrName>
                                        </p:attrNameLst>
                                      </p:cBhvr>
                                      <p:to>
                                        <p:strVal val="visible"/>
                                      </p:to>
                                    </p:set>
                                    <p:animEffect transition="in" filter="wipe(up)">
                                      <p:cBhvr>
                                        <p:cTn id="85" dur="500"/>
                                        <p:tgtEl>
                                          <p:spTgt spid="22034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20342"/>
                                        </p:tgtEl>
                                        <p:attrNameLst>
                                          <p:attrName>style.visibility</p:attrName>
                                        </p:attrNameLst>
                                      </p:cBhvr>
                                      <p:to>
                                        <p:strVal val="visible"/>
                                      </p:to>
                                    </p:set>
                                    <p:animEffect transition="in" filter="wipe(up)">
                                      <p:cBhvr>
                                        <p:cTn id="90" dur="500"/>
                                        <p:tgtEl>
                                          <p:spTgt spid="220342"/>
                                        </p:tgtEl>
                                      </p:cBhvr>
                                    </p:animEffect>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220344"/>
                                        </p:tgtEl>
                                        <p:attrNameLst>
                                          <p:attrName>style.visibility</p:attrName>
                                        </p:attrNameLst>
                                      </p:cBhvr>
                                      <p:to>
                                        <p:strVal val="visible"/>
                                      </p:to>
                                    </p:set>
                                    <p:animEffect transition="in" filter="wipe(up)">
                                      <p:cBhvr>
                                        <p:cTn id="94" dur="500"/>
                                        <p:tgtEl>
                                          <p:spTgt spid="22034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20345"/>
                                        </p:tgtEl>
                                        <p:attrNameLst>
                                          <p:attrName>style.visibility</p:attrName>
                                        </p:attrNameLst>
                                      </p:cBhvr>
                                      <p:to>
                                        <p:strVal val="visible"/>
                                      </p:to>
                                    </p:set>
                                    <p:animEffect transition="in" filter="wipe(up)">
                                      <p:cBhvr>
                                        <p:cTn id="99" dur="500"/>
                                        <p:tgtEl>
                                          <p:spTgt spid="22034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220346"/>
                                        </p:tgtEl>
                                        <p:attrNameLst>
                                          <p:attrName>style.visibility</p:attrName>
                                        </p:attrNameLst>
                                      </p:cBhvr>
                                      <p:to>
                                        <p:strVal val="visible"/>
                                      </p:to>
                                    </p:set>
                                    <p:animEffect transition="in" filter="wipe(up)">
                                      <p:cBhvr>
                                        <p:cTn id="104" dur="500"/>
                                        <p:tgtEl>
                                          <p:spTgt spid="22034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220347"/>
                                        </p:tgtEl>
                                        <p:attrNameLst>
                                          <p:attrName>style.visibility</p:attrName>
                                        </p:attrNameLst>
                                      </p:cBhvr>
                                      <p:to>
                                        <p:strVal val="visible"/>
                                      </p:to>
                                    </p:set>
                                    <p:animEffect transition="in" filter="wipe(up)">
                                      <p:cBhvr>
                                        <p:cTn id="109" dur="500"/>
                                        <p:tgtEl>
                                          <p:spTgt spid="22034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220348"/>
                                        </p:tgtEl>
                                        <p:attrNameLst>
                                          <p:attrName>style.visibility</p:attrName>
                                        </p:attrNameLst>
                                      </p:cBhvr>
                                      <p:to>
                                        <p:strVal val="visible"/>
                                      </p:to>
                                    </p:set>
                                    <p:animEffect transition="in" filter="wipe(up)">
                                      <p:cBhvr>
                                        <p:cTn id="114" dur="500"/>
                                        <p:tgtEl>
                                          <p:spTgt spid="22034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220349"/>
                                        </p:tgtEl>
                                        <p:attrNameLst>
                                          <p:attrName>style.visibility</p:attrName>
                                        </p:attrNameLst>
                                      </p:cBhvr>
                                      <p:to>
                                        <p:strVal val="visible"/>
                                      </p:to>
                                    </p:set>
                                    <p:animEffect transition="in" filter="wipe(up)">
                                      <p:cBhvr>
                                        <p:cTn id="119" dur="500"/>
                                        <p:tgtEl>
                                          <p:spTgt spid="220349"/>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220350"/>
                                        </p:tgtEl>
                                        <p:attrNameLst>
                                          <p:attrName>style.visibility</p:attrName>
                                        </p:attrNameLst>
                                      </p:cBhvr>
                                      <p:to>
                                        <p:strVal val="visible"/>
                                      </p:to>
                                    </p:set>
                                    <p:animEffect transition="in" filter="wipe(up)">
                                      <p:cBhvr>
                                        <p:cTn id="124" dur="500"/>
                                        <p:tgtEl>
                                          <p:spTgt spid="2203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220351"/>
                                        </p:tgtEl>
                                        <p:attrNameLst>
                                          <p:attrName>style.visibility</p:attrName>
                                        </p:attrNameLst>
                                      </p:cBhvr>
                                      <p:to>
                                        <p:strVal val="visible"/>
                                      </p:to>
                                    </p:set>
                                    <p:animEffect transition="in" filter="wipe(up)">
                                      <p:cBhvr>
                                        <p:cTn id="129" dur="500"/>
                                        <p:tgtEl>
                                          <p:spTgt spid="220351"/>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20352"/>
                                        </p:tgtEl>
                                        <p:attrNameLst>
                                          <p:attrName>style.visibility</p:attrName>
                                        </p:attrNameLst>
                                      </p:cBhvr>
                                      <p:to>
                                        <p:strVal val="visible"/>
                                      </p:to>
                                    </p:set>
                                    <p:animEffect transition="in" filter="wipe(up)">
                                      <p:cBhvr>
                                        <p:cTn id="134" dur="500"/>
                                        <p:tgtEl>
                                          <p:spTgt spid="220352"/>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grpId="0" nodeType="clickEffect">
                                  <p:stCondLst>
                                    <p:cond delay="0"/>
                                  </p:stCondLst>
                                  <p:childTnLst>
                                    <p:set>
                                      <p:cBhvr>
                                        <p:cTn id="138" dur="1" fill="hold">
                                          <p:stCondLst>
                                            <p:cond delay="0"/>
                                          </p:stCondLst>
                                        </p:cTn>
                                        <p:tgtEl>
                                          <p:spTgt spid="220353"/>
                                        </p:tgtEl>
                                        <p:attrNameLst>
                                          <p:attrName>style.visibility</p:attrName>
                                        </p:attrNameLst>
                                      </p:cBhvr>
                                      <p:to>
                                        <p:strVal val="visible"/>
                                      </p:to>
                                    </p:set>
                                    <p:animEffect transition="in" filter="wipe(up)">
                                      <p:cBhvr>
                                        <p:cTn id="139" dur="500"/>
                                        <p:tgtEl>
                                          <p:spTgt spid="22035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220354"/>
                                        </p:tgtEl>
                                        <p:attrNameLst>
                                          <p:attrName>style.visibility</p:attrName>
                                        </p:attrNameLst>
                                      </p:cBhvr>
                                      <p:to>
                                        <p:strVal val="visible"/>
                                      </p:to>
                                    </p:set>
                                    <p:animEffect transition="in" filter="wipe(up)">
                                      <p:cBhvr>
                                        <p:cTn id="144" dur="500"/>
                                        <p:tgtEl>
                                          <p:spTgt spid="22035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grpId="0" nodeType="clickEffect">
                                  <p:stCondLst>
                                    <p:cond delay="0"/>
                                  </p:stCondLst>
                                  <p:childTnLst>
                                    <p:set>
                                      <p:cBhvr>
                                        <p:cTn id="148" dur="1" fill="hold">
                                          <p:stCondLst>
                                            <p:cond delay="0"/>
                                          </p:stCondLst>
                                        </p:cTn>
                                        <p:tgtEl>
                                          <p:spTgt spid="220355"/>
                                        </p:tgtEl>
                                        <p:attrNameLst>
                                          <p:attrName>style.visibility</p:attrName>
                                        </p:attrNameLst>
                                      </p:cBhvr>
                                      <p:to>
                                        <p:strVal val="visible"/>
                                      </p:to>
                                    </p:set>
                                    <p:animEffect transition="in" filter="wipe(up)">
                                      <p:cBhvr>
                                        <p:cTn id="149" dur="500"/>
                                        <p:tgtEl>
                                          <p:spTgt spid="220355"/>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220356"/>
                                        </p:tgtEl>
                                        <p:attrNameLst>
                                          <p:attrName>style.visibility</p:attrName>
                                        </p:attrNameLst>
                                      </p:cBhvr>
                                      <p:to>
                                        <p:strVal val="visible"/>
                                      </p:to>
                                    </p:set>
                                    <p:animEffect transition="in" filter="wipe(up)">
                                      <p:cBhvr>
                                        <p:cTn id="154" dur="500"/>
                                        <p:tgtEl>
                                          <p:spTgt spid="220356"/>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220357"/>
                                        </p:tgtEl>
                                        <p:attrNameLst>
                                          <p:attrName>style.visibility</p:attrName>
                                        </p:attrNameLst>
                                      </p:cBhvr>
                                      <p:to>
                                        <p:strVal val="visible"/>
                                      </p:to>
                                    </p:set>
                                    <p:animEffect transition="in" filter="wipe(up)">
                                      <p:cBhvr>
                                        <p:cTn id="159" dur="500"/>
                                        <p:tgtEl>
                                          <p:spTgt spid="220357"/>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grpId="0" nodeType="clickEffect">
                                  <p:stCondLst>
                                    <p:cond delay="0"/>
                                  </p:stCondLst>
                                  <p:childTnLst>
                                    <p:set>
                                      <p:cBhvr>
                                        <p:cTn id="163" dur="1" fill="hold">
                                          <p:stCondLst>
                                            <p:cond delay="0"/>
                                          </p:stCondLst>
                                        </p:cTn>
                                        <p:tgtEl>
                                          <p:spTgt spid="220358"/>
                                        </p:tgtEl>
                                        <p:attrNameLst>
                                          <p:attrName>style.visibility</p:attrName>
                                        </p:attrNameLst>
                                      </p:cBhvr>
                                      <p:to>
                                        <p:strVal val="visible"/>
                                      </p:to>
                                    </p:set>
                                    <p:animEffect transition="in" filter="wipe(up)">
                                      <p:cBhvr>
                                        <p:cTn id="164" dur="500"/>
                                        <p:tgtEl>
                                          <p:spTgt spid="220358"/>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220359"/>
                                        </p:tgtEl>
                                        <p:attrNameLst>
                                          <p:attrName>style.visibility</p:attrName>
                                        </p:attrNameLst>
                                      </p:cBhvr>
                                      <p:to>
                                        <p:strVal val="visible"/>
                                      </p:to>
                                    </p:set>
                                    <p:animEffect transition="in" filter="wipe(up)">
                                      <p:cBhvr>
                                        <p:cTn id="169" dur="500"/>
                                        <p:tgtEl>
                                          <p:spTgt spid="220359"/>
                                        </p:tgtEl>
                                      </p:cBhvr>
                                    </p:animEffect>
                                  </p:childTnLst>
                                </p:cTn>
                              </p:par>
                            </p:childTnLst>
                          </p:cTn>
                        </p:par>
                        <p:par>
                          <p:cTn id="170" fill="hold">
                            <p:stCondLst>
                              <p:cond delay="500"/>
                            </p:stCondLst>
                            <p:childTnLst>
                              <p:par>
                                <p:cTn id="171" presetID="22" presetClass="entr" presetSubtype="1" fill="hold" grpId="0" nodeType="afterEffect">
                                  <p:stCondLst>
                                    <p:cond delay="0"/>
                                  </p:stCondLst>
                                  <p:childTnLst>
                                    <p:set>
                                      <p:cBhvr>
                                        <p:cTn id="172" dur="1" fill="hold">
                                          <p:stCondLst>
                                            <p:cond delay="0"/>
                                          </p:stCondLst>
                                        </p:cTn>
                                        <p:tgtEl>
                                          <p:spTgt spid="220360"/>
                                        </p:tgtEl>
                                        <p:attrNameLst>
                                          <p:attrName>style.visibility</p:attrName>
                                        </p:attrNameLst>
                                      </p:cBhvr>
                                      <p:to>
                                        <p:strVal val="visible"/>
                                      </p:to>
                                    </p:set>
                                    <p:animEffect transition="in" filter="wipe(up)">
                                      <p:cBhvr>
                                        <p:cTn id="173" dur="500"/>
                                        <p:tgtEl>
                                          <p:spTgt spid="220360"/>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1" fill="hold" grpId="0" nodeType="clickEffect">
                                  <p:stCondLst>
                                    <p:cond delay="0"/>
                                  </p:stCondLst>
                                  <p:childTnLst>
                                    <p:set>
                                      <p:cBhvr>
                                        <p:cTn id="177" dur="1" fill="hold">
                                          <p:stCondLst>
                                            <p:cond delay="0"/>
                                          </p:stCondLst>
                                        </p:cTn>
                                        <p:tgtEl>
                                          <p:spTgt spid="220361"/>
                                        </p:tgtEl>
                                        <p:attrNameLst>
                                          <p:attrName>style.visibility</p:attrName>
                                        </p:attrNameLst>
                                      </p:cBhvr>
                                      <p:to>
                                        <p:strVal val="visible"/>
                                      </p:to>
                                    </p:set>
                                    <p:animEffect transition="in" filter="wipe(up)">
                                      <p:cBhvr>
                                        <p:cTn id="178" dur="500"/>
                                        <p:tgtEl>
                                          <p:spTgt spid="220361"/>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grpId="0" nodeType="clickEffect">
                                  <p:stCondLst>
                                    <p:cond delay="0"/>
                                  </p:stCondLst>
                                  <p:childTnLst>
                                    <p:set>
                                      <p:cBhvr>
                                        <p:cTn id="182" dur="1" fill="hold">
                                          <p:stCondLst>
                                            <p:cond delay="0"/>
                                          </p:stCondLst>
                                        </p:cTn>
                                        <p:tgtEl>
                                          <p:spTgt spid="220362"/>
                                        </p:tgtEl>
                                        <p:attrNameLst>
                                          <p:attrName>style.visibility</p:attrName>
                                        </p:attrNameLst>
                                      </p:cBhvr>
                                      <p:to>
                                        <p:strVal val="visible"/>
                                      </p:to>
                                    </p:set>
                                    <p:animEffect transition="in" filter="wipe(up)">
                                      <p:cBhvr>
                                        <p:cTn id="183" dur="500"/>
                                        <p:tgtEl>
                                          <p:spTgt spid="220362"/>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220364"/>
                                        </p:tgtEl>
                                        <p:attrNameLst>
                                          <p:attrName>style.visibility</p:attrName>
                                        </p:attrNameLst>
                                      </p:cBhvr>
                                      <p:to>
                                        <p:strVal val="visible"/>
                                      </p:to>
                                    </p:set>
                                    <p:animEffect transition="in" filter="wipe(up)">
                                      <p:cBhvr>
                                        <p:cTn id="188" dur="500"/>
                                        <p:tgtEl>
                                          <p:spTgt spid="22036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1" fill="hold" grpId="0" nodeType="clickEffect">
                                  <p:stCondLst>
                                    <p:cond delay="0"/>
                                  </p:stCondLst>
                                  <p:childTnLst>
                                    <p:set>
                                      <p:cBhvr>
                                        <p:cTn id="192" dur="1" fill="hold">
                                          <p:stCondLst>
                                            <p:cond delay="0"/>
                                          </p:stCondLst>
                                        </p:cTn>
                                        <p:tgtEl>
                                          <p:spTgt spid="220365"/>
                                        </p:tgtEl>
                                        <p:attrNameLst>
                                          <p:attrName>style.visibility</p:attrName>
                                        </p:attrNameLst>
                                      </p:cBhvr>
                                      <p:to>
                                        <p:strVal val="visible"/>
                                      </p:to>
                                    </p:set>
                                    <p:animEffect transition="in" filter="wipe(up)">
                                      <p:cBhvr>
                                        <p:cTn id="193" dur="500"/>
                                        <p:tgtEl>
                                          <p:spTgt spid="22036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grpId="0" nodeType="clickEffect">
                                  <p:stCondLst>
                                    <p:cond delay="0"/>
                                  </p:stCondLst>
                                  <p:childTnLst>
                                    <p:set>
                                      <p:cBhvr>
                                        <p:cTn id="197" dur="1" fill="hold">
                                          <p:stCondLst>
                                            <p:cond delay="0"/>
                                          </p:stCondLst>
                                        </p:cTn>
                                        <p:tgtEl>
                                          <p:spTgt spid="220366"/>
                                        </p:tgtEl>
                                        <p:attrNameLst>
                                          <p:attrName>style.visibility</p:attrName>
                                        </p:attrNameLst>
                                      </p:cBhvr>
                                      <p:to>
                                        <p:strVal val="visible"/>
                                      </p:to>
                                    </p:set>
                                    <p:animEffect transition="in" filter="wipe(up)">
                                      <p:cBhvr>
                                        <p:cTn id="198" dur="500"/>
                                        <p:tgtEl>
                                          <p:spTgt spid="220366"/>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1" fill="hold" grpId="0" nodeType="clickEffect">
                                  <p:stCondLst>
                                    <p:cond delay="0"/>
                                  </p:stCondLst>
                                  <p:childTnLst>
                                    <p:set>
                                      <p:cBhvr>
                                        <p:cTn id="202" dur="1" fill="hold">
                                          <p:stCondLst>
                                            <p:cond delay="0"/>
                                          </p:stCondLst>
                                        </p:cTn>
                                        <p:tgtEl>
                                          <p:spTgt spid="220367"/>
                                        </p:tgtEl>
                                        <p:attrNameLst>
                                          <p:attrName>style.visibility</p:attrName>
                                        </p:attrNameLst>
                                      </p:cBhvr>
                                      <p:to>
                                        <p:strVal val="visible"/>
                                      </p:to>
                                    </p:set>
                                    <p:animEffect transition="in" filter="wipe(up)">
                                      <p:cBhvr>
                                        <p:cTn id="203" dur="500"/>
                                        <p:tgtEl>
                                          <p:spTgt spid="220367"/>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grpId="0" nodeType="clickEffect">
                                  <p:stCondLst>
                                    <p:cond delay="0"/>
                                  </p:stCondLst>
                                  <p:childTnLst>
                                    <p:set>
                                      <p:cBhvr>
                                        <p:cTn id="207" dur="1" fill="hold">
                                          <p:stCondLst>
                                            <p:cond delay="0"/>
                                          </p:stCondLst>
                                        </p:cTn>
                                        <p:tgtEl>
                                          <p:spTgt spid="220368"/>
                                        </p:tgtEl>
                                        <p:attrNameLst>
                                          <p:attrName>style.visibility</p:attrName>
                                        </p:attrNameLst>
                                      </p:cBhvr>
                                      <p:to>
                                        <p:strVal val="visible"/>
                                      </p:to>
                                    </p:set>
                                    <p:animEffect transition="in" filter="wipe(up)">
                                      <p:cBhvr>
                                        <p:cTn id="208" dur="500"/>
                                        <p:tgtEl>
                                          <p:spTgt spid="220368"/>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1" fill="hold" grpId="0" nodeType="clickEffect">
                                  <p:stCondLst>
                                    <p:cond delay="0"/>
                                  </p:stCondLst>
                                  <p:childTnLst>
                                    <p:set>
                                      <p:cBhvr>
                                        <p:cTn id="212" dur="1" fill="hold">
                                          <p:stCondLst>
                                            <p:cond delay="0"/>
                                          </p:stCondLst>
                                        </p:cTn>
                                        <p:tgtEl>
                                          <p:spTgt spid="220369"/>
                                        </p:tgtEl>
                                        <p:attrNameLst>
                                          <p:attrName>style.visibility</p:attrName>
                                        </p:attrNameLst>
                                      </p:cBhvr>
                                      <p:to>
                                        <p:strVal val="visible"/>
                                      </p:to>
                                    </p:set>
                                    <p:animEffect transition="in" filter="wipe(up)">
                                      <p:cBhvr>
                                        <p:cTn id="213" dur="500"/>
                                        <p:tgtEl>
                                          <p:spTgt spid="220369"/>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1" fill="hold" grpId="0" nodeType="clickEffect">
                                  <p:stCondLst>
                                    <p:cond delay="0"/>
                                  </p:stCondLst>
                                  <p:childTnLst>
                                    <p:set>
                                      <p:cBhvr>
                                        <p:cTn id="217" dur="1" fill="hold">
                                          <p:stCondLst>
                                            <p:cond delay="0"/>
                                          </p:stCondLst>
                                        </p:cTn>
                                        <p:tgtEl>
                                          <p:spTgt spid="220370"/>
                                        </p:tgtEl>
                                        <p:attrNameLst>
                                          <p:attrName>style.visibility</p:attrName>
                                        </p:attrNameLst>
                                      </p:cBhvr>
                                      <p:to>
                                        <p:strVal val="visible"/>
                                      </p:to>
                                    </p:set>
                                    <p:animEffect transition="in" filter="wipe(up)">
                                      <p:cBhvr>
                                        <p:cTn id="218" dur="500"/>
                                        <p:tgtEl>
                                          <p:spTgt spid="22037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1" fill="hold" grpId="0" nodeType="clickEffect">
                                  <p:stCondLst>
                                    <p:cond delay="0"/>
                                  </p:stCondLst>
                                  <p:childTnLst>
                                    <p:set>
                                      <p:cBhvr>
                                        <p:cTn id="222" dur="1" fill="hold">
                                          <p:stCondLst>
                                            <p:cond delay="0"/>
                                          </p:stCondLst>
                                        </p:cTn>
                                        <p:tgtEl>
                                          <p:spTgt spid="220371"/>
                                        </p:tgtEl>
                                        <p:attrNameLst>
                                          <p:attrName>style.visibility</p:attrName>
                                        </p:attrNameLst>
                                      </p:cBhvr>
                                      <p:to>
                                        <p:strVal val="visible"/>
                                      </p:to>
                                    </p:set>
                                    <p:animEffect transition="in" filter="wipe(up)">
                                      <p:cBhvr>
                                        <p:cTn id="223" dur="500"/>
                                        <p:tgtEl>
                                          <p:spTgt spid="22037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1" fill="hold" grpId="0" nodeType="clickEffect">
                                  <p:stCondLst>
                                    <p:cond delay="0"/>
                                  </p:stCondLst>
                                  <p:childTnLst>
                                    <p:set>
                                      <p:cBhvr>
                                        <p:cTn id="227" dur="1" fill="hold">
                                          <p:stCondLst>
                                            <p:cond delay="0"/>
                                          </p:stCondLst>
                                        </p:cTn>
                                        <p:tgtEl>
                                          <p:spTgt spid="220372"/>
                                        </p:tgtEl>
                                        <p:attrNameLst>
                                          <p:attrName>style.visibility</p:attrName>
                                        </p:attrNameLst>
                                      </p:cBhvr>
                                      <p:to>
                                        <p:strVal val="visible"/>
                                      </p:to>
                                    </p:set>
                                    <p:animEffect transition="in" filter="wipe(up)">
                                      <p:cBhvr>
                                        <p:cTn id="228" dur="500"/>
                                        <p:tgtEl>
                                          <p:spTgt spid="220372"/>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1" fill="hold" grpId="0" nodeType="clickEffect">
                                  <p:stCondLst>
                                    <p:cond delay="0"/>
                                  </p:stCondLst>
                                  <p:childTnLst>
                                    <p:set>
                                      <p:cBhvr>
                                        <p:cTn id="232" dur="1" fill="hold">
                                          <p:stCondLst>
                                            <p:cond delay="0"/>
                                          </p:stCondLst>
                                        </p:cTn>
                                        <p:tgtEl>
                                          <p:spTgt spid="220373"/>
                                        </p:tgtEl>
                                        <p:attrNameLst>
                                          <p:attrName>style.visibility</p:attrName>
                                        </p:attrNameLst>
                                      </p:cBhvr>
                                      <p:to>
                                        <p:strVal val="visible"/>
                                      </p:to>
                                    </p:set>
                                    <p:animEffect transition="in" filter="wipe(up)">
                                      <p:cBhvr>
                                        <p:cTn id="233" dur="500"/>
                                        <p:tgtEl>
                                          <p:spTgt spid="220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1" grpId="0"/>
      <p:bldP spid="220172" grpId="0"/>
      <p:bldP spid="220173" grpId="0"/>
      <p:bldP spid="220174" grpId="0"/>
      <p:bldP spid="220202" grpId="0"/>
      <p:bldP spid="220333" grpId="0" animBg="1"/>
      <p:bldP spid="220334" grpId="0"/>
      <p:bldP spid="220335" grpId="0" animBg="1"/>
      <p:bldP spid="220336" grpId="0"/>
      <p:bldP spid="220337" grpId="0"/>
      <p:bldP spid="220338" grpId="0"/>
      <p:bldP spid="220339" grpId="0" animBg="1"/>
      <p:bldP spid="220340" grpId="0"/>
      <p:bldP spid="220341" grpId="0" animBg="1"/>
      <p:bldP spid="220342" grpId="0"/>
      <p:bldP spid="220344" grpId="0"/>
      <p:bldP spid="220345" grpId="0" animBg="1"/>
      <p:bldP spid="220346" grpId="0"/>
      <p:bldP spid="220347" grpId="0" animBg="1"/>
      <p:bldP spid="220348" grpId="0"/>
      <p:bldP spid="220349" grpId="0" animBg="1"/>
      <p:bldP spid="220350" grpId="0"/>
      <p:bldP spid="220351" grpId="0" animBg="1"/>
      <p:bldP spid="220352" grpId="0" animBg="1"/>
      <p:bldP spid="220353" grpId="0"/>
      <p:bldP spid="220354" grpId="0" animBg="1"/>
      <p:bldP spid="220355" grpId="0"/>
      <p:bldP spid="220356" grpId="0" animBg="1"/>
      <p:bldP spid="220357" grpId="0"/>
      <p:bldP spid="220358" grpId="0" animBg="1"/>
      <p:bldP spid="220359" grpId="0"/>
      <p:bldP spid="220360" grpId="0"/>
      <p:bldP spid="220361" grpId="0" animBg="1"/>
      <p:bldP spid="220362" grpId="0"/>
      <p:bldP spid="220364" grpId="0" animBg="1"/>
      <p:bldP spid="220365" grpId="0" animBg="1"/>
      <p:bldP spid="220366" grpId="0"/>
      <p:bldP spid="220367" grpId="0" animBg="1"/>
      <p:bldP spid="220368" grpId="0"/>
      <p:bldP spid="220369" grpId="0" animBg="1"/>
      <p:bldP spid="220370" grpId="0"/>
      <p:bldP spid="220371" grpId="0" animBg="1"/>
      <p:bldP spid="220372" grpId="0" animBg="1"/>
      <p:bldP spid="2203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5"/>
          </p:nvPr>
        </p:nvSpPr>
        <p:spPr/>
        <p:txBody>
          <a:bodyPr/>
          <a:lstStyle/>
          <a:p>
            <a:fld id="{6B46B07B-A5AE-4E59-A3B6-B90646DEB6E0}" type="slidenum">
              <a:rPr lang="en-US" altLang="zh-CN"/>
              <a:pPr/>
              <a:t>5</a:t>
            </a:fld>
            <a:endParaRPr lang="en-US" altLang="zh-CN"/>
          </a:p>
        </p:txBody>
      </p:sp>
      <p:sp>
        <p:nvSpPr>
          <p:cNvPr id="194564" name="Rectangle 4"/>
          <p:cNvSpPr>
            <a:spLocks noChangeArrowheads="1"/>
          </p:cNvSpPr>
          <p:nvPr/>
        </p:nvSpPr>
        <p:spPr bwMode="auto">
          <a:xfrm>
            <a:off x="1331913" y="1844675"/>
            <a:ext cx="5541962" cy="1117600"/>
          </a:xfrm>
          <a:prstGeom prst="rect">
            <a:avLst/>
          </a:prstGeom>
          <a:noFill/>
          <a:ln w="25400" algn="ctr">
            <a:noFill/>
            <a:miter lim="800000"/>
            <a:headEnd/>
            <a:tailEnd/>
          </a:ln>
          <a:effectLst/>
        </p:spPr>
        <p:txBody>
          <a:bodyPr wrap="none">
            <a:spAutoFit/>
          </a:bodyPr>
          <a:lstStyle/>
          <a:p>
            <a:pPr>
              <a:lnSpc>
                <a:spcPct val="120000"/>
              </a:lnSpc>
            </a:pPr>
            <a:r>
              <a:rPr kumimoji="0" lang="zh-CN" altLang="en-US"/>
              <a:t>有向图</a:t>
            </a:r>
            <a:r>
              <a:rPr kumimoji="0" lang="zh-CN" altLang="en-US">
                <a:solidFill>
                  <a:srgbClr val="000066"/>
                </a:solidFill>
              </a:rPr>
              <a:t>或</a:t>
            </a:r>
            <a:r>
              <a:rPr kumimoji="0" lang="zh-CN" altLang="en-US"/>
              <a:t>无向图</a:t>
            </a:r>
            <a:r>
              <a:rPr kumimoji="0" lang="zh-CN" altLang="en-US">
                <a:solidFill>
                  <a:srgbClr val="000066"/>
                </a:solidFill>
              </a:rPr>
              <a:t>中的弧</a:t>
            </a:r>
            <a:r>
              <a:rPr lang="zh-CN" altLang="en-US">
                <a:solidFill>
                  <a:srgbClr val="000066"/>
                </a:solidFill>
              </a:rPr>
              <a:t>或边</a:t>
            </a:r>
            <a:r>
              <a:rPr lang="zh-CN" altLang="en-US"/>
              <a:t>带权</a:t>
            </a:r>
          </a:p>
          <a:p>
            <a:pPr>
              <a:lnSpc>
                <a:spcPct val="120000"/>
              </a:lnSpc>
            </a:pPr>
            <a:r>
              <a:rPr lang="zh-CN" altLang="en-US">
                <a:solidFill>
                  <a:srgbClr val="000066"/>
                </a:solidFill>
              </a:rPr>
              <a:t>后的图分别称作</a:t>
            </a:r>
            <a:r>
              <a:rPr lang="zh-CN" altLang="en-US"/>
              <a:t>有向网</a:t>
            </a:r>
            <a:r>
              <a:rPr lang="zh-CN" altLang="en-US">
                <a:solidFill>
                  <a:srgbClr val="000066"/>
                </a:solidFill>
              </a:rPr>
              <a:t>或</a:t>
            </a:r>
            <a:r>
              <a:rPr lang="zh-CN" altLang="en-US"/>
              <a:t>无向网</a:t>
            </a:r>
            <a:r>
              <a:rPr lang="zh-CN" altLang="en-US">
                <a:solidFill>
                  <a:srgbClr val="000066"/>
                </a:solidFill>
              </a:rPr>
              <a:t>。</a:t>
            </a:r>
          </a:p>
        </p:txBody>
      </p:sp>
      <p:sp>
        <p:nvSpPr>
          <p:cNvPr id="194566" name="Line 6"/>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94567" name="Text Box 7"/>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94568" name="Line 8"/>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94569" name="Text Box 9"/>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grpSp>
        <p:nvGrpSpPr>
          <p:cNvPr id="194609" name="Group 49"/>
          <p:cNvGrpSpPr>
            <a:grpSpLocks/>
          </p:cNvGrpSpPr>
          <p:nvPr/>
        </p:nvGrpSpPr>
        <p:grpSpPr bwMode="auto">
          <a:xfrm>
            <a:off x="2339975" y="3357563"/>
            <a:ext cx="2089150" cy="2197100"/>
            <a:chOff x="1020" y="2115"/>
            <a:chExt cx="1316" cy="1384"/>
          </a:xfrm>
        </p:grpSpPr>
        <p:grpSp>
          <p:nvGrpSpPr>
            <p:cNvPr id="194589" name="Group 29"/>
            <p:cNvGrpSpPr>
              <a:grpSpLocks/>
            </p:cNvGrpSpPr>
            <p:nvPr/>
          </p:nvGrpSpPr>
          <p:grpSpPr bwMode="auto">
            <a:xfrm>
              <a:off x="1020" y="2115"/>
              <a:ext cx="1316" cy="1301"/>
              <a:chOff x="657" y="2069"/>
              <a:chExt cx="1316" cy="1301"/>
            </a:xfrm>
          </p:grpSpPr>
          <p:sp>
            <p:nvSpPr>
              <p:cNvPr id="194590" name="Line 30"/>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4591" name="Line 31"/>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4592" name="Line 32"/>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4593" name="Line 33"/>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4594" name="Line 34"/>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4595" name="Line 35"/>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4596" name="Line 36"/>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94597" name="Oval 37"/>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94598" name="Oval 38"/>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94599" name="Oval 39"/>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94600" name="Oval 40"/>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94601" name="Oval 41"/>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sp>
          <p:nvSpPr>
            <p:cNvPr id="194602" name="Text Box 42"/>
            <p:cNvSpPr txBox="1">
              <a:spLocks noChangeArrowheads="1"/>
            </p:cNvSpPr>
            <p:nvPr/>
          </p:nvSpPr>
          <p:spPr bwMode="auto">
            <a:xfrm>
              <a:off x="1156" y="2235"/>
              <a:ext cx="294" cy="250"/>
            </a:xfrm>
            <a:prstGeom prst="rect">
              <a:avLst/>
            </a:prstGeom>
            <a:noFill/>
            <a:ln w="25400" algn="ctr">
              <a:noFill/>
              <a:miter lim="800000"/>
              <a:headEnd/>
              <a:tailEnd/>
            </a:ln>
            <a:effectLst/>
          </p:spPr>
          <p:txBody>
            <a:bodyPr wrap="none">
              <a:spAutoFit/>
            </a:bodyPr>
            <a:lstStyle/>
            <a:p>
              <a:r>
                <a:rPr lang="en-US" altLang="zh-CN" sz="2000"/>
                <a:t>15</a:t>
              </a:r>
            </a:p>
          </p:txBody>
        </p:sp>
        <p:sp>
          <p:nvSpPr>
            <p:cNvPr id="194603" name="Text Box 43"/>
            <p:cNvSpPr txBox="1">
              <a:spLocks noChangeArrowheads="1"/>
            </p:cNvSpPr>
            <p:nvPr/>
          </p:nvSpPr>
          <p:spPr bwMode="auto">
            <a:xfrm>
              <a:off x="1973" y="2281"/>
              <a:ext cx="205" cy="250"/>
            </a:xfrm>
            <a:prstGeom prst="rect">
              <a:avLst/>
            </a:prstGeom>
            <a:noFill/>
            <a:ln w="25400" algn="ctr">
              <a:noFill/>
              <a:miter lim="800000"/>
              <a:headEnd/>
              <a:tailEnd/>
            </a:ln>
            <a:effectLst/>
          </p:spPr>
          <p:txBody>
            <a:bodyPr wrap="none">
              <a:spAutoFit/>
            </a:bodyPr>
            <a:lstStyle/>
            <a:p>
              <a:r>
                <a:rPr lang="en-US" altLang="zh-CN" sz="2000"/>
                <a:t>9</a:t>
              </a:r>
            </a:p>
          </p:txBody>
        </p:sp>
        <p:sp>
          <p:nvSpPr>
            <p:cNvPr id="194604" name="Text Box 44"/>
            <p:cNvSpPr txBox="1">
              <a:spLocks noChangeArrowheads="1"/>
            </p:cNvSpPr>
            <p:nvPr/>
          </p:nvSpPr>
          <p:spPr bwMode="auto">
            <a:xfrm>
              <a:off x="1565" y="2478"/>
              <a:ext cx="294" cy="250"/>
            </a:xfrm>
            <a:prstGeom prst="rect">
              <a:avLst/>
            </a:prstGeom>
            <a:noFill/>
            <a:ln w="25400" algn="ctr">
              <a:noFill/>
              <a:miter lim="800000"/>
              <a:headEnd/>
              <a:tailEnd/>
            </a:ln>
            <a:effectLst/>
          </p:spPr>
          <p:txBody>
            <a:bodyPr wrap="none">
              <a:spAutoFit/>
            </a:bodyPr>
            <a:lstStyle/>
            <a:p>
              <a:r>
                <a:rPr lang="en-US" altLang="zh-CN" sz="2000"/>
                <a:t>11</a:t>
              </a:r>
            </a:p>
          </p:txBody>
        </p:sp>
        <p:sp>
          <p:nvSpPr>
            <p:cNvPr id="194605" name="Text Box 45"/>
            <p:cNvSpPr txBox="1">
              <a:spLocks noChangeArrowheads="1"/>
            </p:cNvSpPr>
            <p:nvPr/>
          </p:nvSpPr>
          <p:spPr bwMode="auto">
            <a:xfrm>
              <a:off x="1429" y="2780"/>
              <a:ext cx="205" cy="250"/>
            </a:xfrm>
            <a:prstGeom prst="rect">
              <a:avLst/>
            </a:prstGeom>
            <a:noFill/>
            <a:ln w="25400" algn="ctr">
              <a:noFill/>
              <a:miter lim="800000"/>
              <a:headEnd/>
              <a:tailEnd/>
            </a:ln>
            <a:effectLst/>
          </p:spPr>
          <p:txBody>
            <a:bodyPr wrap="none">
              <a:spAutoFit/>
            </a:bodyPr>
            <a:lstStyle/>
            <a:p>
              <a:r>
                <a:rPr lang="en-US" altLang="zh-CN" sz="2000"/>
                <a:t>7</a:t>
              </a:r>
            </a:p>
          </p:txBody>
        </p:sp>
        <p:sp>
          <p:nvSpPr>
            <p:cNvPr id="194606" name="Text Box 46"/>
            <p:cNvSpPr txBox="1">
              <a:spLocks noChangeArrowheads="1"/>
            </p:cNvSpPr>
            <p:nvPr/>
          </p:nvSpPr>
          <p:spPr bwMode="auto">
            <a:xfrm>
              <a:off x="1020" y="2931"/>
              <a:ext cx="205" cy="250"/>
            </a:xfrm>
            <a:prstGeom prst="rect">
              <a:avLst/>
            </a:prstGeom>
            <a:noFill/>
            <a:ln w="25400" algn="ctr">
              <a:noFill/>
              <a:miter lim="800000"/>
              <a:headEnd/>
              <a:tailEnd/>
            </a:ln>
            <a:effectLst/>
          </p:spPr>
          <p:txBody>
            <a:bodyPr wrap="none">
              <a:spAutoFit/>
            </a:bodyPr>
            <a:lstStyle/>
            <a:p>
              <a:r>
                <a:rPr lang="en-US" altLang="zh-CN" sz="2000"/>
                <a:t>3</a:t>
              </a:r>
            </a:p>
          </p:txBody>
        </p:sp>
        <p:sp>
          <p:nvSpPr>
            <p:cNvPr id="194607" name="Text Box 47"/>
            <p:cNvSpPr txBox="1">
              <a:spLocks noChangeArrowheads="1"/>
            </p:cNvSpPr>
            <p:nvPr/>
          </p:nvSpPr>
          <p:spPr bwMode="auto">
            <a:xfrm>
              <a:off x="1565" y="3249"/>
              <a:ext cx="205" cy="250"/>
            </a:xfrm>
            <a:prstGeom prst="rect">
              <a:avLst/>
            </a:prstGeom>
            <a:noFill/>
            <a:ln w="25400" algn="ctr">
              <a:noFill/>
              <a:miter lim="800000"/>
              <a:headEnd/>
              <a:tailEnd/>
            </a:ln>
            <a:effectLst/>
          </p:spPr>
          <p:txBody>
            <a:bodyPr wrap="none">
              <a:spAutoFit/>
            </a:bodyPr>
            <a:lstStyle/>
            <a:p>
              <a:r>
                <a:rPr lang="en-US" altLang="zh-CN" sz="2000"/>
                <a:t>2</a:t>
              </a:r>
            </a:p>
          </p:txBody>
        </p:sp>
        <p:sp>
          <p:nvSpPr>
            <p:cNvPr id="194608" name="Text Box 48"/>
            <p:cNvSpPr txBox="1">
              <a:spLocks noChangeArrowheads="1"/>
            </p:cNvSpPr>
            <p:nvPr/>
          </p:nvSpPr>
          <p:spPr bwMode="auto">
            <a:xfrm>
              <a:off x="1655" y="2795"/>
              <a:ext cx="276" cy="231"/>
            </a:xfrm>
            <a:prstGeom prst="rect">
              <a:avLst/>
            </a:prstGeom>
            <a:noFill/>
            <a:ln w="25400" algn="ctr">
              <a:noFill/>
              <a:miter lim="800000"/>
              <a:headEnd/>
              <a:tailEnd/>
            </a:ln>
            <a:effectLst/>
          </p:spPr>
          <p:txBody>
            <a:bodyPr wrap="none">
              <a:spAutoFit/>
            </a:bodyPr>
            <a:lstStyle/>
            <a:p>
              <a:r>
                <a:rPr lang="en-US" altLang="zh-CN" sz="1800"/>
                <a:t>21</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F3C96CD5-4D54-476B-B3ED-0ACDE2810211}" type="slidenum">
              <a:rPr lang="en-US" altLang="zh-CN"/>
              <a:pPr/>
              <a:t>50</a:t>
            </a:fld>
            <a:endParaRPr lang="en-US" altLang="zh-CN"/>
          </a:p>
        </p:txBody>
      </p:sp>
      <p:sp>
        <p:nvSpPr>
          <p:cNvPr id="223237"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2323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23239"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23240"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23241"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23242" name="Text Box 10"/>
          <p:cNvSpPr txBox="1">
            <a:spLocks noChangeArrowheads="1"/>
          </p:cNvSpPr>
          <p:nvPr/>
        </p:nvSpPr>
        <p:spPr bwMode="auto">
          <a:xfrm>
            <a:off x="3311525" y="1614488"/>
            <a:ext cx="3975768" cy="523220"/>
          </a:xfrm>
          <a:prstGeom prst="rect">
            <a:avLst/>
          </a:prstGeom>
          <a:noFill/>
          <a:ln w="25400" algn="ctr">
            <a:noFill/>
            <a:miter lim="800000"/>
            <a:headEnd/>
            <a:tailEnd/>
          </a:ln>
          <a:effectLst/>
        </p:spPr>
        <p:txBody>
          <a:bodyPr wrap="none">
            <a:spAutoFit/>
          </a:bodyPr>
          <a:lstStyle/>
          <a:p>
            <a:r>
              <a:rPr lang="zh-CN" altLang="en-US" dirty="0"/>
              <a:t>非递归形式的</a:t>
            </a:r>
            <a:r>
              <a:rPr lang="en-US" altLang="zh-CN" dirty="0" smtClean="0"/>
              <a:t>DFS</a:t>
            </a:r>
            <a:r>
              <a:rPr lang="zh-CN" altLang="en-US" dirty="0" smtClean="0"/>
              <a:t>算法</a:t>
            </a:r>
            <a:r>
              <a:rPr lang="en-US" altLang="zh-CN" dirty="0" smtClean="0"/>
              <a:t>1</a:t>
            </a:r>
            <a:endParaRPr lang="en-US" altLang="zh-CN" dirty="0"/>
          </a:p>
        </p:txBody>
      </p:sp>
      <p:sp useBgFill="1">
        <p:nvSpPr>
          <p:cNvPr id="223349" name="Text Box 117"/>
          <p:cNvSpPr txBox="1">
            <a:spLocks noChangeArrowheads="1"/>
          </p:cNvSpPr>
          <p:nvPr/>
        </p:nvSpPr>
        <p:spPr bwMode="auto">
          <a:xfrm>
            <a:off x="571472" y="1484221"/>
            <a:ext cx="7286644" cy="5373779"/>
          </a:xfrm>
          <a:prstGeom prst="rect">
            <a:avLst/>
          </a:prstGeom>
          <a:ln w="31750" algn="ctr">
            <a:noFill/>
            <a:miter lim="800000"/>
            <a:headEnd/>
            <a:tailEnd/>
          </a:ln>
          <a:effectLst/>
        </p:spPr>
        <p:txBody>
          <a:bodyPr wrap="square">
            <a:spAutoFit/>
          </a:bodyPr>
          <a:lstStyle/>
          <a:p>
            <a:pPr>
              <a:lnSpc>
                <a:spcPct val="110000"/>
              </a:lnSpc>
            </a:pPr>
            <a:r>
              <a:rPr lang="en-US" altLang="zh-CN" sz="2400" dirty="0">
                <a:solidFill>
                  <a:srgbClr val="C00000"/>
                </a:solidFill>
              </a:rPr>
              <a:t>void </a:t>
            </a:r>
            <a:r>
              <a:rPr lang="en-US" altLang="zh-CN" sz="2400" dirty="0" smtClean="0">
                <a:solidFill>
                  <a:srgbClr val="C00000"/>
                </a:solidFill>
              </a:rPr>
              <a:t>DFS_1(Graph </a:t>
            </a:r>
            <a:r>
              <a:rPr lang="en-US" altLang="zh-CN" sz="2400" dirty="0">
                <a:solidFill>
                  <a:srgbClr val="C00000"/>
                </a:solidFill>
              </a:rPr>
              <a:t>g</a:t>
            </a:r>
            <a:r>
              <a:rPr lang="en-US" altLang="zh-CN" sz="2400" dirty="0" smtClean="0">
                <a:solidFill>
                  <a:srgbClr val="C00000"/>
                </a:solidFill>
              </a:rPr>
              <a:t>, </a:t>
            </a:r>
            <a:r>
              <a:rPr lang="en-US" altLang="zh-CN" sz="2400" dirty="0" err="1" smtClean="0">
                <a:solidFill>
                  <a:srgbClr val="C00000"/>
                </a:solidFill>
              </a:rPr>
              <a:t>int</a:t>
            </a:r>
            <a:r>
              <a:rPr lang="en-US" altLang="zh-CN" sz="2400" dirty="0" smtClean="0">
                <a:solidFill>
                  <a:srgbClr val="C00000"/>
                </a:solidFill>
              </a:rPr>
              <a:t> v)</a:t>
            </a:r>
            <a:endParaRPr lang="en-US" altLang="zh-CN" sz="2400" dirty="0">
              <a:solidFill>
                <a:srgbClr val="C00000"/>
              </a:solidFill>
            </a:endParaRPr>
          </a:p>
          <a:p>
            <a:pPr>
              <a:lnSpc>
                <a:spcPct val="110000"/>
              </a:lnSpc>
            </a:pPr>
            <a:r>
              <a:rPr lang="en-US" altLang="zh-CN" sz="2400" dirty="0" smtClean="0">
                <a:solidFill>
                  <a:srgbClr val="C00000"/>
                </a:solidFill>
              </a:rPr>
              <a:t>{   </a:t>
            </a:r>
            <a:r>
              <a:rPr lang="en-US" altLang="zh-CN" sz="2400" dirty="0" err="1">
                <a:solidFill>
                  <a:srgbClr val="C00000"/>
                </a:solidFill>
              </a:rPr>
              <a:t>InitStack</a:t>
            </a:r>
            <a:r>
              <a:rPr lang="en-US" altLang="zh-CN" sz="2400" dirty="0">
                <a:solidFill>
                  <a:srgbClr val="C00000"/>
                </a:solidFill>
              </a:rPr>
              <a:t>(S</a:t>
            </a:r>
            <a:r>
              <a:rPr lang="en-US" altLang="zh-CN" sz="2400" dirty="0" smtClean="0">
                <a:solidFill>
                  <a:srgbClr val="C00000"/>
                </a:solidFill>
              </a:rPr>
              <a:t>);   Push(</a:t>
            </a:r>
            <a:r>
              <a:rPr lang="en-US" altLang="zh-CN" sz="2400" dirty="0" err="1" smtClean="0">
                <a:solidFill>
                  <a:srgbClr val="C00000"/>
                </a:solidFill>
              </a:rPr>
              <a:t>S,v</a:t>
            </a:r>
            <a:r>
              <a:rPr lang="en-US" altLang="zh-CN" sz="2400" dirty="0" smtClean="0">
                <a:solidFill>
                  <a:srgbClr val="C00000"/>
                </a:solidFill>
              </a:rPr>
              <a:t>);</a:t>
            </a:r>
            <a:endParaRPr lang="en-US" altLang="zh-CN" sz="2400" dirty="0">
              <a:solidFill>
                <a:srgbClr val="C00000"/>
              </a:solidFill>
            </a:endParaRPr>
          </a:p>
          <a:p>
            <a:pPr>
              <a:lnSpc>
                <a:spcPct val="110000"/>
              </a:lnSpc>
            </a:pPr>
            <a:r>
              <a:rPr lang="en-US" altLang="zh-CN" sz="2400" dirty="0">
                <a:solidFill>
                  <a:srgbClr val="C00000"/>
                </a:solidFill>
              </a:rPr>
              <a:t>   while(!Empty(S))</a:t>
            </a:r>
          </a:p>
          <a:p>
            <a:pPr>
              <a:lnSpc>
                <a:spcPct val="110000"/>
              </a:lnSpc>
            </a:pPr>
            <a:r>
              <a:rPr lang="en-US" altLang="zh-CN" sz="2400" dirty="0">
                <a:solidFill>
                  <a:srgbClr val="C00000"/>
                </a:solidFill>
              </a:rPr>
              <a:t>   </a:t>
            </a:r>
            <a:r>
              <a:rPr lang="en-US" altLang="zh-CN" sz="2400" dirty="0" smtClean="0">
                <a:solidFill>
                  <a:srgbClr val="C00000"/>
                </a:solidFill>
              </a:rPr>
              <a:t>{      </a:t>
            </a:r>
            <a:r>
              <a:rPr lang="en-US" altLang="zh-CN" sz="2400" dirty="0">
                <a:solidFill>
                  <a:srgbClr val="C00000"/>
                </a:solidFill>
              </a:rPr>
              <a:t>v=Pop(S);</a:t>
            </a:r>
          </a:p>
          <a:p>
            <a:pPr>
              <a:lnSpc>
                <a:spcPct val="110000"/>
              </a:lnSpc>
            </a:pPr>
            <a:r>
              <a:rPr lang="en-US" altLang="zh-CN" sz="2400" dirty="0">
                <a:solidFill>
                  <a:srgbClr val="C00000"/>
                </a:solidFill>
              </a:rPr>
              <a:t>    </a:t>
            </a:r>
            <a:r>
              <a:rPr lang="en-US" altLang="zh-CN" sz="2400" dirty="0" smtClean="0">
                <a:solidFill>
                  <a:srgbClr val="C00000"/>
                </a:solidFill>
              </a:rPr>
              <a:t>      </a:t>
            </a:r>
            <a:r>
              <a:rPr lang="en-US" altLang="zh-CN" sz="2400" dirty="0">
                <a:solidFill>
                  <a:srgbClr val="C00000"/>
                </a:solidFill>
              </a:rPr>
              <a:t>if(!visited[v])</a:t>
            </a:r>
          </a:p>
          <a:p>
            <a:pPr>
              <a:lnSpc>
                <a:spcPct val="110000"/>
              </a:lnSpc>
            </a:pPr>
            <a:r>
              <a:rPr lang="en-US" altLang="zh-CN" sz="2400" dirty="0">
                <a:solidFill>
                  <a:srgbClr val="C00000"/>
                </a:solidFill>
              </a:rPr>
              <a:t>      </a:t>
            </a:r>
            <a:r>
              <a:rPr lang="en-US" altLang="zh-CN" sz="2400" dirty="0" smtClean="0">
                <a:solidFill>
                  <a:srgbClr val="C00000"/>
                </a:solidFill>
              </a:rPr>
              <a:t>    {    visit(v);        </a:t>
            </a:r>
            <a:r>
              <a:rPr lang="en-US" altLang="zh-CN" sz="2400" dirty="0">
                <a:solidFill>
                  <a:srgbClr val="C00000"/>
                </a:solidFill>
              </a:rPr>
              <a:t>visited[v]=True</a:t>
            </a:r>
            <a:r>
              <a:rPr lang="en-US" altLang="zh-CN" sz="2400" dirty="0" smtClean="0">
                <a:solidFill>
                  <a:srgbClr val="C00000"/>
                </a:solidFill>
              </a:rPr>
              <a:t>; </a:t>
            </a:r>
            <a:endParaRPr lang="en-US" altLang="zh-CN" sz="2400" dirty="0">
              <a:solidFill>
                <a:srgbClr val="C00000"/>
              </a:solidFill>
            </a:endParaRPr>
          </a:p>
          <a:p>
            <a:pPr>
              <a:lnSpc>
                <a:spcPct val="110000"/>
              </a:lnSpc>
            </a:pPr>
            <a:r>
              <a:rPr lang="en-US" altLang="zh-CN" sz="2400" dirty="0">
                <a:solidFill>
                  <a:srgbClr val="0303BD"/>
                </a:solidFill>
              </a:rPr>
              <a:t>      </a:t>
            </a:r>
            <a:r>
              <a:rPr lang="en-US" altLang="zh-CN" sz="2400" dirty="0" smtClean="0">
                <a:solidFill>
                  <a:srgbClr val="0303BD"/>
                </a:solidFill>
              </a:rPr>
              <a:t>         </a:t>
            </a:r>
            <a:r>
              <a:rPr lang="en-US" altLang="zh-CN" sz="2400" dirty="0">
                <a:solidFill>
                  <a:srgbClr val="0303BD"/>
                </a:solidFill>
              </a:rPr>
              <a:t>w=</a:t>
            </a:r>
            <a:r>
              <a:rPr lang="en-US" altLang="zh-CN" sz="2400" dirty="0" err="1">
                <a:solidFill>
                  <a:srgbClr val="0303BD"/>
                </a:solidFill>
              </a:rPr>
              <a:t>FirstAdjVertex</a:t>
            </a:r>
            <a:r>
              <a:rPr lang="en-US" altLang="zh-CN" sz="2400" dirty="0">
                <a:solidFill>
                  <a:srgbClr val="0303BD"/>
                </a:solidFill>
              </a:rPr>
              <a:t>(</a:t>
            </a:r>
            <a:r>
              <a:rPr lang="en-US" altLang="zh-CN" sz="2400" dirty="0" err="1">
                <a:solidFill>
                  <a:srgbClr val="0303BD"/>
                </a:solidFill>
              </a:rPr>
              <a:t>g,v</a:t>
            </a:r>
            <a:r>
              <a:rPr lang="en-US" altLang="zh-CN" sz="2400" dirty="0">
                <a:solidFill>
                  <a:srgbClr val="0303BD"/>
                </a:solidFill>
              </a:rPr>
              <a:t>);</a:t>
            </a:r>
          </a:p>
          <a:p>
            <a:pPr>
              <a:lnSpc>
                <a:spcPct val="110000"/>
              </a:lnSpc>
            </a:pPr>
            <a:r>
              <a:rPr lang="en-US" altLang="zh-CN" sz="2400" dirty="0">
                <a:solidFill>
                  <a:srgbClr val="0303BD"/>
                </a:solidFill>
              </a:rPr>
              <a:t>      </a:t>
            </a:r>
            <a:r>
              <a:rPr lang="en-US" altLang="zh-CN" sz="2400" dirty="0" smtClean="0">
                <a:solidFill>
                  <a:srgbClr val="0303BD"/>
                </a:solidFill>
              </a:rPr>
              <a:t>         while(w</a:t>
            </a:r>
            <a:r>
              <a:rPr lang="en-US" altLang="zh-CN" sz="2400" dirty="0">
                <a:solidFill>
                  <a:srgbClr val="0303BD"/>
                </a:solidFill>
              </a:rPr>
              <a:t>!=-1)</a:t>
            </a:r>
          </a:p>
          <a:p>
            <a:pPr>
              <a:lnSpc>
                <a:spcPct val="110000"/>
              </a:lnSpc>
            </a:pPr>
            <a:r>
              <a:rPr lang="en-US" altLang="zh-CN" sz="2400" dirty="0">
                <a:solidFill>
                  <a:srgbClr val="002060"/>
                </a:solidFill>
              </a:rPr>
              <a:t>      </a:t>
            </a:r>
            <a:r>
              <a:rPr lang="en-US" altLang="zh-CN" sz="2400" dirty="0" smtClean="0">
                <a:solidFill>
                  <a:srgbClr val="002060"/>
                </a:solidFill>
              </a:rPr>
              <a:t>         </a:t>
            </a:r>
            <a:r>
              <a:rPr lang="en-US" altLang="zh-CN" sz="2400" dirty="0" smtClean="0">
                <a:solidFill>
                  <a:srgbClr val="0303BD"/>
                </a:solidFill>
              </a:rPr>
              <a:t>{</a:t>
            </a:r>
            <a:r>
              <a:rPr lang="en-US" altLang="zh-CN" sz="2400" dirty="0" smtClean="0">
                <a:solidFill>
                  <a:srgbClr val="002060"/>
                </a:solidFill>
              </a:rPr>
              <a:t>   </a:t>
            </a:r>
            <a:r>
              <a:rPr lang="en-US" altLang="zh-CN" sz="2400" dirty="0" smtClean="0">
                <a:solidFill>
                  <a:srgbClr val="C00000"/>
                </a:solidFill>
              </a:rPr>
              <a:t>if</a:t>
            </a:r>
            <a:r>
              <a:rPr lang="en-US" altLang="zh-CN" sz="2400" dirty="0">
                <a:solidFill>
                  <a:srgbClr val="C00000"/>
                </a:solidFill>
              </a:rPr>
              <a:t>(!visit[w])    Push(</a:t>
            </a:r>
            <a:r>
              <a:rPr lang="en-US" altLang="zh-CN" sz="2400" dirty="0" err="1">
                <a:solidFill>
                  <a:srgbClr val="C00000"/>
                </a:solidFill>
              </a:rPr>
              <a:t>S,w</a:t>
            </a:r>
            <a:r>
              <a:rPr lang="en-US" altLang="zh-CN" sz="2400" dirty="0">
                <a:solidFill>
                  <a:srgbClr val="C00000"/>
                </a:solidFill>
              </a:rPr>
              <a:t>);</a:t>
            </a:r>
          </a:p>
          <a:p>
            <a:pPr>
              <a:lnSpc>
                <a:spcPct val="110000"/>
              </a:lnSpc>
            </a:pPr>
            <a:r>
              <a:rPr lang="en-US" altLang="zh-CN" sz="2400" dirty="0">
                <a:solidFill>
                  <a:srgbClr val="0303BD"/>
                </a:solidFill>
              </a:rPr>
              <a:t>         </a:t>
            </a:r>
            <a:r>
              <a:rPr lang="en-US" altLang="zh-CN" sz="2400" dirty="0" smtClean="0">
                <a:solidFill>
                  <a:srgbClr val="0303BD"/>
                </a:solidFill>
              </a:rPr>
              <a:t>           w=</a:t>
            </a:r>
            <a:r>
              <a:rPr lang="en-US" altLang="zh-CN" sz="2400" dirty="0" err="1" smtClean="0">
                <a:solidFill>
                  <a:srgbClr val="0303BD"/>
                </a:solidFill>
              </a:rPr>
              <a:t>NextAdjVertex</a:t>
            </a:r>
            <a:r>
              <a:rPr lang="en-US" altLang="zh-CN" sz="2400" dirty="0" smtClean="0">
                <a:solidFill>
                  <a:srgbClr val="0303BD"/>
                </a:solidFill>
              </a:rPr>
              <a:t>(</a:t>
            </a:r>
            <a:r>
              <a:rPr lang="en-US" altLang="zh-CN" sz="2400" dirty="0" err="1" smtClean="0">
                <a:solidFill>
                  <a:srgbClr val="0303BD"/>
                </a:solidFill>
              </a:rPr>
              <a:t>g,v,w</a:t>
            </a:r>
            <a:r>
              <a:rPr lang="en-US" altLang="zh-CN" sz="2400" dirty="0">
                <a:solidFill>
                  <a:srgbClr val="0303BD"/>
                </a:solidFill>
              </a:rPr>
              <a:t>);</a:t>
            </a:r>
          </a:p>
          <a:p>
            <a:pPr>
              <a:lnSpc>
                <a:spcPct val="110000"/>
              </a:lnSpc>
            </a:pPr>
            <a:r>
              <a:rPr lang="en-US" altLang="zh-CN" sz="2400" dirty="0">
                <a:solidFill>
                  <a:srgbClr val="0303BD"/>
                </a:solidFill>
              </a:rPr>
              <a:t>      </a:t>
            </a:r>
            <a:r>
              <a:rPr lang="en-US" altLang="zh-CN" sz="2400" dirty="0" smtClean="0">
                <a:solidFill>
                  <a:srgbClr val="0303BD"/>
                </a:solidFill>
              </a:rPr>
              <a:t>         } </a:t>
            </a:r>
          </a:p>
          <a:p>
            <a:pPr>
              <a:lnSpc>
                <a:spcPct val="110000"/>
              </a:lnSpc>
            </a:pPr>
            <a:r>
              <a:rPr lang="en-US" altLang="zh-CN" sz="2400" dirty="0" smtClean="0">
                <a:solidFill>
                  <a:srgbClr val="C00000"/>
                </a:solidFill>
              </a:rPr>
              <a:t>           }   </a:t>
            </a:r>
          </a:p>
          <a:p>
            <a:pPr>
              <a:lnSpc>
                <a:spcPct val="110000"/>
              </a:lnSpc>
            </a:pPr>
            <a:r>
              <a:rPr lang="en-US" altLang="zh-CN" sz="2400" dirty="0" smtClean="0">
                <a:solidFill>
                  <a:srgbClr val="C00000"/>
                </a:solidFill>
              </a:rPr>
              <a:t> }}</a:t>
            </a:r>
            <a:endParaRPr lang="en-US" altLang="zh-CN"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3349"/>
                                        </p:tgtEl>
                                        <p:attrNameLst>
                                          <p:attrName>style.visibility</p:attrName>
                                        </p:attrNameLst>
                                      </p:cBhvr>
                                      <p:to>
                                        <p:strVal val="visible"/>
                                      </p:to>
                                    </p:set>
                                    <p:animEffect transition="in" filter="wipe(up)">
                                      <p:cBhvr>
                                        <p:cTn id="7" dur="500"/>
                                        <p:tgtEl>
                                          <p:spTgt spid="22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4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F3C96CD5-4D54-476B-B3ED-0ACDE2810211}" type="slidenum">
              <a:rPr lang="en-US" altLang="zh-CN"/>
              <a:pPr/>
              <a:t>51</a:t>
            </a:fld>
            <a:endParaRPr lang="en-US" altLang="zh-CN"/>
          </a:p>
        </p:txBody>
      </p:sp>
      <p:sp>
        <p:nvSpPr>
          <p:cNvPr id="223237"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2323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23239"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23240"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23241"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23242" name="Text Box 10"/>
          <p:cNvSpPr txBox="1">
            <a:spLocks noChangeArrowheads="1"/>
          </p:cNvSpPr>
          <p:nvPr/>
        </p:nvSpPr>
        <p:spPr bwMode="auto">
          <a:xfrm>
            <a:off x="3311525" y="1614488"/>
            <a:ext cx="3975768" cy="523220"/>
          </a:xfrm>
          <a:prstGeom prst="rect">
            <a:avLst/>
          </a:prstGeom>
          <a:noFill/>
          <a:ln w="25400" algn="ctr">
            <a:noFill/>
            <a:miter lim="800000"/>
            <a:headEnd/>
            <a:tailEnd/>
          </a:ln>
          <a:effectLst/>
        </p:spPr>
        <p:txBody>
          <a:bodyPr wrap="none">
            <a:spAutoFit/>
          </a:bodyPr>
          <a:lstStyle/>
          <a:p>
            <a:r>
              <a:rPr lang="zh-CN" altLang="en-US" dirty="0"/>
              <a:t>非递归形式的</a:t>
            </a:r>
            <a:r>
              <a:rPr lang="en-US" altLang="zh-CN" dirty="0" smtClean="0"/>
              <a:t>DFS</a:t>
            </a:r>
            <a:r>
              <a:rPr lang="zh-CN" altLang="en-US" dirty="0" smtClean="0"/>
              <a:t>算法</a:t>
            </a:r>
            <a:r>
              <a:rPr lang="en-US" altLang="zh-CN" dirty="0" smtClean="0"/>
              <a:t>2</a:t>
            </a:r>
            <a:endParaRPr lang="en-US" altLang="zh-CN" dirty="0"/>
          </a:p>
        </p:txBody>
      </p:sp>
      <p:sp useBgFill="1">
        <p:nvSpPr>
          <p:cNvPr id="223349" name="Text Box 117"/>
          <p:cNvSpPr txBox="1">
            <a:spLocks noChangeArrowheads="1"/>
          </p:cNvSpPr>
          <p:nvPr/>
        </p:nvSpPr>
        <p:spPr bwMode="auto">
          <a:xfrm>
            <a:off x="214282" y="819424"/>
            <a:ext cx="8929718" cy="6038576"/>
          </a:xfrm>
          <a:prstGeom prst="rect">
            <a:avLst/>
          </a:prstGeom>
          <a:ln w="31750" algn="ctr">
            <a:noFill/>
            <a:miter lim="800000"/>
            <a:headEnd/>
            <a:tailEnd/>
          </a:ln>
          <a:effectLst/>
        </p:spPr>
        <p:txBody>
          <a:bodyPr wrap="square">
            <a:spAutoFit/>
          </a:bodyPr>
          <a:lstStyle/>
          <a:p>
            <a:pPr>
              <a:lnSpc>
                <a:spcPct val="110000"/>
              </a:lnSpc>
            </a:pPr>
            <a:r>
              <a:rPr lang="en-US" altLang="zh-CN" sz="2400" dirty="0">
                <a:solidFill>
                  <a:srgbClr val="800000"/>
                </a:solidFill>
              </a:rPr>
              <a:t>void </a:t>
            </a:r>
            <a:r>
              <a:rPr lang="en-US" altLang="zh-CN" sz="2400" dirty="0" smtClean="0">
                <a:solidFill>
                  <a:srgbClr val="800000"/>
                </a:solidFill>
              </a:rPr>
              <a:t>DFS_2(Graph </a:t>
            </a:r>
            <a:r>
              <a:rPr lang="en-US" altLang="zh-CN" sz="2400" dirty="0">
                <a:solidFill>
                  <a:srgbClr val="800000"/>
                </a:solidFill>
              </a:rPr>
              <a:t>g</a:t>
            </a:r>
            <a:r>
              <a:rPr lang="en-US" altLang="zh-CN" sz="2400" dirty="0" smtClean="0">
                <a:solidFill>
                  <a:srgbClr val="800000"/>
                </a:solidFill>
              </a:rPr>
              <a:t>, </a:t>
            </a:r>
            <a:r>
              <a:rPr lang="en-US" altLang="zh-CN" sz="2400" dirty="0" err="1" smtClean="0">
                <a:solidFill>
                  <a:srgbClr val="800000"/>
                </a:solidFill>
              </a:rPr>
              <a:t>int</a:t>
            </a:r>
            <a:r>
              <a:rPr lang="en-US" altLang="zh-CN" sz="2400" dirty="0" smtClean="0">
                <a:solidFill>
                  <a:srgbClr val="800000"/>
                </a:solidFill>
              </a:rPr>
              <a:t> v</a:t>
            </a:r>
            <a:r>
              <a:rPr lang="en-US" altLang="zh-CN" sz="2400" dirty="0" smtClean="0">
                <a:solidFill>
                  <a:srgbClr val="800000"/>
                </a:solidFill>
              </a:rPr>
              <a:t>)   </a:t>
            </a:r>
            <a:r>
              <a:rPr lang="en-US" altLang="zh-CN" sz="2400" dirty="0" smtClean="0">
                <a:solidFill>
                  <a:srgbClr val="168E27"/>
                </a:solidFill>
              </a:rPr>
              <a:t>/*</a:t>
            </a:r>
            <a:r>
              <a:rPr lang="zh-CN" altLang="en-US" sz="2400" dirty="0" smtClean="0">
                <a:solidFill>
                  <a:srgbClr val="168E27"/>
                </a:solidFill>
              </a:rPr>
              <a:t>邻接表存储结构*</a:t>
            </a:r>
            <a:r>
              <a:rPr lang="en-US" altLang="zh-CN" sz="2400" dirty="0" smtClean="0">
                <a:solidFill>
                  <a:srgbClr val="168E27"/>
                </a:solidFill>
              </a:rPr>
              <a:t>/</a:t>
            </a:r>
          </a:p>
          <a:p>
            <a:pPr algn="just">
              <a:buFont typeface="Arial" pitchFamily="34" charset="0"/>
              <a:buNone/>
            </a:pPr>
            <a:r>
              <a:rPr lang="en-US" altLang="zh-CN" sz="2400" dirty="0" smtClean="0">
                <a:solidFill>
                  <a:srgbClr val="800000"/>
                </a:solidFill>
              </a:rPr>
              <a:t>{   </a:t>
            </a:r>
            <a:r>
              <a:rPr lang="en-US" altLang="zh-CN" sz="2400" dirty="0" err="1" smtClean="0">
                <a:solidFill>
                  <a:srgbClr val="800000"/>
                </a:solidFill>
              </a:rPr>
              <a:t>InitStack</a:t>
            </a:r>
            <a:r>
              <a:rPr lang="en-US" altLang="zh-CN" sz="2400" dirty="0" smtClean="0">
                <a:solidFill>
                  <a:srgbClr val="800000"/>
                </a:solidFill>
              </a:rPr>
              <a:t>(S); </a:t>
            </a:r>
          </a:p>
          <a:p>
            <a:pPr algn="just">
              <a:buFont typeface="Arial" pitchFamily="34" charset="0"/>
              <a:buNone/>
            </a:pPr>
            <a:r>
              <a:rPr lang="en-US" sz="2400" dirty="0" smtClean="0">
                <a:solidFill>
                  <a:srgbClr val="800000"/>
                </a:solidFill>
              </a:rPr>
              <a:t>    </a:t>
            </a:r>
            <a:r>
              <a:rPr lang="en-US" altLang="zh-CN" sz="2400" dirty="0" smtClean="0">
                <a:solidFill>
                  <a:srgbClr val="800000"/>
                </a:solidFill>
              </a:rPr>
              <a:t>visit(v); visited[v]=</a:t>
            </a:r>
            <a:r>
              <a:rPr lang="en-US" altLang="zh-CN" sz="2400" dirty="0" smtClean="0">
                <a:solidFill>
                  <a:srgbClr val="800000"/>
                </a:solidFill>
              </a:rPr>
              <a:t>True;      </a:t>
            </a:r>
            <a:r>
              <a:rPr lang="en-US" altLang="zh-CN" sz="2400" dirty="0" smtClean="0">
                <a:solidFill>
                  <a:srgbClr val="168E27"/>
                </a:solidFill>
              </a:rPr>
              <a:t>/*</a:t>
            </a:r>
            <a:r>
              <a:rPr lang="zh-CN" altLang="en-US" sz="2400" dirty="0" smtClean="0">
                <a:solidFill>
                  <a:srgbClr val="168E27"/>
                </a:solidFill>
              </a:rPr>
              <a:t>访问</a:t>
            </a:r>
            <a:r>
              <a:rPr lang="en-US" altLang="zh-CN" sz="2400" dirty="0" smtClean="0">
                <a:solidFill>
                  <a:srgbClr val="168E27"/>
                </a:solidFill>
              </a:rPr>
              <a:t>v*/</a:t>
            </a:r>
            <a:endParaRPr lang="en-US" altLang="zh-CN" sz="2400" dirty="0" smtClean="0">
              <a:solidFill>
                <a:srgbClr val="168E27"/>
              </a:solidFill>
            </a:endParaRPr>
          </a:p>
          <a:p>
            <a:pPr algn="just">
              <a:buFont typeface="Arial" pitchFamily="34" charset="0"/>
              <a:buNone/>
            </a:pPr>
            <a:r>
              <a:rPr lang="en-US" sz="2400" dirty="0" smtClean="0">
                <a:solidFill>
                  <a:srgbClr val="800000"/>
                </a:solidFill>
              </a:rPr>
              <a:t>    </a:t>
            </a:r>
            <a:r>
              <a:rPr lang="en-US" altLang="zh-CN" sz="2400" dirty="0" smtClean="0">
                <a:solidFill>
                  <a:srgbClr val="800000"/>
                </a:solidFill>
              </a:rPr>
              <a:t>Push(S, </a:t>
            </a:r>
            <a:r>
              <a:rPr lang="en-US" altLang="zh-CN" sz="2400" dirty="0" err="1" smtClean="0">
                <a:solidFill>
                  <a:srgbClr val="800000"/>
                </a:solidFill>
              </a:rPr>
              <a:t>g.vertex</a:t>
            </a:r>
            <a:r>
              <a:rPr lang="en-US" altLang="zh-CN" sz="2400" dirty="0" smtClean="0">
                <a:solidFill>
                  <a:srgbClr val="800000"/>
                </a:solidFill>
              </a:rPr>
              <a:t>[v].</a:t>
            </a:r>
            <a:r>
              <a:rPr lang="en-US" altLang="zh-CN" sz="2400" dirty="0" smtClean="0">
                <a:solidFill>
                  <a:srgbClr val="800000"/>
                </a:solidFill>
              </a:rPr>
              <a:t>head)  </a:t>
            </a:r>
            <a:r>
              <a:rPr lang="en-US" altLang="zh-CN" sz="2400" dirty="0" smtClean="0">
                <a:solidFill>
                  <a:srgbClr val="168E27"/>
                </a:solidFill>
              </a:rPr>
              <a:t>/*</a:t>
            </a:r>
            <a:r>
              <a:rPr lang="en-US" altLang="zh-CN" sz="2400" dirty="0" smtClean="0">
                <a:solidFill>
                  <a:srgbClr val="168E27"/>
                </a:solidFill>
              </a:rPr>
              <a:t>v</a:t>
            </a:r>
            <a:r>
              <a:rPr lang="zh-CN" altLang="en-US" sz="2400" dirty="0" smtClean="0">
                <a:solidFill>
                  <a:srgbClr val="168E27"/>
                </a:solidFill>
              </a:rPr>
              <a:t>的</a:t>
            </a:r>
            <a:r>
              <a:rPr lang="zh-CN" altLang="en-US" sz="2400" dirty="0" smtClean="0">
                <a:solidFill>
                  <a:srgbClr val="168E27"/>
                </a:solidFill>
              </a:rPr>
              <a:t>第</a:t>
            </a:r>
            <a:r>
              <a:rPr lang="en-US" altLang="zh-CN" sz="2400" dirty="0" smtClean="0">
                <a:solidFill>
                  <a:srgbClr val="168E27"/>
                </a:solidFill>
              </a:rPr>
              <a:t>1</a:t>
            </a:r>
            <a:r>
              <a:rPr lang="zh-CN" altLang="en-US" sz="2400" dirty="0" smtClean="0">
                <a:solidFill>
                  <a:srgbClr val="168E27"/>
                </a:solidFill>
              </a:rPr>
              <a:t>邻接边指针入栈*</a:t>
            </a:r>
            <a:r>
              <a:rPr lang="en-US" altLang="zh-CN" sz="2400" dirty="0" smtClean="0">
                <a:solidFill>
                  <a:srgbClr val="168E27"/>
                </a:solidFill>
              </a:rPr>
              <a:t>/</a:t>
            </a:r>
          </a:p>
          <a:p>
            <a:pPr algn="just">
              <a:buFont typeface="Arial" pitchFamily="34" charset="0"/>
              <a:buNone/>
            </a:pPr>
            <a:r>
              <a:rPr lang="en-US" sz="2400" dirty="0" smtClean="0">
                <a:solidFill>
                  <a:srgbClr val="800000"/>
                </a:solidFill>
              </a:rPr>
              <a:t>    </a:t>
            </a:r>
            <a:r>
              <a:rPr lang="en-US" altLang="zh-CN" sz="2400" dirty="0" smtClean="0">
                <a:solidFill>
                  <a:srgbClr val="800000"/>
                </a:solidFill>
              </a:rPr>
              <a:t>while ( ! Empty(S))</a:t>
            </a:r>
          </a:p>
          <a:p>
            <a:pPr algn="just">
              <a:buFont typeface="Arial" pitchFamily="34" charset="0"/>
              <a:buNone/>
            </a:pPr>
            <a:r>
              <a:rPr lang="en-US" sz="2400" dirty="0" smtClean="0">
                <a:solidFill>
                  <a:srgbClr val="800000"/>
                </a:solidFill>
              </a:rPr>
              <a:t>    </a:t>
            </a:r>
            <a:r>
              <a:rPr lang="en-US" altLang="zh-CN" sz="2400" dirty="0" smtClean="0">
                <a:solidFill>
                  <a:srgbClr val="800000"/>
                </a:solidFill>
              </a:rPr>
              <a:t>{    </a:t>
            </a:r>
            <a:r>
              <a:rPr lang="en-US" altLang="zh-CN" sz="2400" dirty="0" smtClean="0">
                <a:solidFill>
                  <a:srgbClr val="800000"/>
                </a:solidFill>
              </a:rPr>
              <a:t>p=Pop(S);               </a:t>
            </a:r>
            <a:r>
              <a:rPr lang="en-US" altLang="zh-CN" sz="2400" dirty="0" smtClean="0">
                <a:solidFill>
                  <a:srgbClr val="CC42C9"/>
                </a:solidFill>
              </a:rPr>
              <a:t>             </a:t>
            </a:r>
            <a:r>
              <a:rPr lang="en-US" altLang="zh-CN" sz="2400" dirty="0" smtClean="0">
                <a:solidFill>
                  <a:srgbClr val="168E27"/>
                </a:solidFill>
              </a:rPr>
              <a:t>/*</a:t>
            </a:r>
            <a:r>
              <a:rPr lang="zh-CN" altLang="en-US" sz="2400" dirty="0" smtClean="0">
                <a:solidFill>
                  <a:srgbClr val="168E27"/>
                </a:solidFill>
              </a:rPr>
              <a:t>邻接边指针出栈*</a:t>
            </a:r>
            <a:r>
              <a:rPr lang="en-US" altLang="zh-CN" sz="2400" dirty="0" smtClean="0">
                <a:solidFill>
                  <a:srgbClr val="168E27"/>
                </a:solidFill>
              </a:rPr>
              <a:t>/</a:t>
            </a:r>
            <a:endParaRPr lang="en-US" altLang="zh-CN" sz="2400" dirty="0" smtClean="0">
              <a:solidFill>
                <a:srgbClr val="CC42C9"/>
              </a:solidFill>
            </a:endParaRPr>
          </a:p>
          <a:p>
            <a:pPr algn="just">
              <a:buFont typeface="Arial" pitchFamily="34" charset="0"/>
              <a:buNone/>
            </a:pPr>
            <a:r>
              <a:rPr lang="en-US" altLang="zh-CN" sz="2400" dirty="0" smtClean="0">
                <a:solidFill>
                  <a:srgbClr val="800000"/>
                </a:solidFill>
              </a:rPr>
              <a:t>        </a:t>
            </a:r>
            <a:r>
              <a:rPr lang="en-US" altLang="zh-CN" sz="2400" dirty="0" smtClean="0">
                <a:solidFill>
                  <a:srgbClr val="800000"/>
                </a:solidFill>
              </a:rPr>
              <a:t>  if(p</a:t>
            </a:r>
            <a:r>
              <a:rPr lang="en-US" altLang="zh-CN" sz="2400" dirty="0" smtClean="0">
                <a:solidFill>
                  <a:srgbClr val="800000"/>
                </a:solidFill>
              </a:rPr>
              <a:t>!==</a:t>
            </a:r>
            <a:r>
              <a:rPr lang="en-US" altLang="zh-CN" sz="2400" dirty="0" smtClean="0">
                <a:solidFill>
                  <a:srgbClr val="800000"/>
                </a:solidFill>
              </a:rPr>
              <a:t>NULL)</a:t>
            </a:r>
            <a:endParaRPr lang="en-US" altLang="zh-CN" sz="2400" dirty="0" smtClean="0">
              <a:solidFill>
                <a:srgbClr val="800000"/>
              </a:solidFill>
            </a:endParaRPr>
          </a:p>
          <a:p>
            <a:pPr algn="just">
              <a:buFont typeface="Arial" pitchFamily="34" charset="0"/>
              <a:buNone/>
            </a:pPr>
            <a:r>
              <a:rPr lang="en-US" altLang="zh-CN" sz="2400" dirty="0" smtClean="0">
                <a:solidFill>
                  <a:srgbClr val="800000"/>
                </a:solidFill>
              </a:rPr>
              <a:t>         </a:t>
            </a:r>
            <a:r>
              <a:rPr lang="en-US" altLang="zh-CN" sz="2400" dirty="0" smtClean="0">
                <a:solidFill>
                  <a:srgbClr val="800000"/>
                </a:solidFill>
              </a:rPr>
              <a:t> {   Push(S</a:t>
            </a:r>
            <a:r>
              <a:rPr lang="en-US" altLang="zh-CN" sz="2400" dirty="0" smtClean="0">
                <a:solidFill>
                  <a:srgbClr val="800000"/>
                </a:solidFill>
              </a:rPr>
              <a:t>, P-&gt;next)</a:t>
            </a:r>
            <a:r>
              <a:rPr lang="zh-CN" altLang="en-US" sz="2400" dirty="0" smtClean="0">
                <a:solidFill>
                  <a:srgbClr val="800000"/>
                </a:solidFill>
              </a:rPr>
              <a:t>；   </a:t>
            </a:r>
            <a:r>
              <a:rPr lang="en-US" altLang="zh-CN" sz="2400" dirty="0" smtClean="0">
                <a:solidFill>
                  <a:srgbClr val="168E27"/>
                </a:solidFill>
              </a:rPr>
              <a:t>/*</a:t>
            </a:r>
            <a:r>
              <a:rPr lang="zh-CN" altLang="en-US" sz="2400" dirty="0" smtClean="0">
                <a:solidFill>
                  <a:srgbClr val="168E27"/>
                </a:solidFill>
              </a:rPr>
              <a:t>下一邻接边指针入栈*</a:t>
            </a:r>
            <a:r>
              <a:rPr lang="en-US" altLang="zh-CN" sz="2400" dirty="0" smtClean="0">
                <a:solidFill>
                  <a:srgbClr val="168E27"/>
                </a:solidFill>
              </a:rPr>
              <a:t>/</a:t>
            </a:r>
            <a:endParaRPr lang="en-US" altLang="zh-CN" sz="2400" dirty="0" smtClean="0">
              <a:solidFill>
                <a:srgbClr val="CC42C9"/>
              </a:solidFill>
            </a:endParaRPr>
          </a:p>
          <a:p>
            <a:pPr algn="just">
              <a:buFont typeface="Arial" pitchFamily="34" charset="0"/>
              <a:buNone/>
            </a:pPr>
            <a:r>
              <a:rPr lang="en-US" altLang="zh-CN" sz="2400" dirty="0" smtClean="0">
                <a:solidFill>
                  <a:srgbClr val="800000"/>
                </a:solidFill>
              </a:rPr>
              <a:t>              </a:t>
            </a:r>
            <a:r>
              <a:rPr lang="en-US" altLang="zh-CN" sz="2400" dirty="0" smtClean="0">
                <a:solidFill>
                  <a:srgbClr val="800000"/>
                </a:solidFill>
              </a:rPr>
              <a:t> v=p-</a:t>
            </a:r>
            <a:r>
              <a:rPr lang="en-US" altLang="zh-CN" sz="2400" dirty="0" smtClean="0">
                <a:solidFill>
                  <a:srgbClr val="800000"/>
                </a:solidFill>
              </a:rPr>
              <a:t>&gt; </a:t>
            </a:r>
            <a:r>
              <a:rPr lang="en-US" altLang="zh-CN" sz="2400" dirty="0" err="1" smtClean="0">
                <a:solidFill>
                  <a:srgbClr val="800000"/>
                </a:solidFill>
              </a:rPr>
              <a:t>adjvex</a:t>
            </a:r>
            <a:r>
              <a:rPr lang="en-US" altLang="zh-CN" sz="2400" dirty="0" smtClean="0">
                <a:solidFill>
                  <a:srgbClr val="800000"/>
                </a:solidFill>
              </a:rPr>
              <a:t>;                 </a:t>
            </a:r>
            <a:r>
              <a:rPr lang="en-US" altLang="zh-CN" sz="2400" dirty="0" smtClean="0">
                <a:solidFill>
                  <a:srgbClr val="168E27"/>
                </a:solidFill>
              </a:rPr>
              <a:t>/*</a:t>
            </a:r>
            <a:r>
              <a:rPr lang="zh-CN" altLang="en-US" sz="2400" dirty="0" smtClean="0">
                <a:solidFill>
                  <a:srgbClr val="168E27"/>
                </a:solidFill>
              </a:rPr>
              <a:t>取邻接点</a:t>
            </a:r>
            <a:r>
              <a:rPr lang="en-US" altLang="zh-CN" sz="2400" dirty="0" smtClean="0">
                <a:solidFill>
                  <a:srgbClr val="168E27"/>
                </a:solidFill>
              </a:rPr>
              <a:t>v*/</a:t>
            </a:r>
          </a:p>
          <a:p>
            <a:pPr algn="just">
              <a:buFont typeface="Arial" pitchFamily="34" charset="0"/>
              <a:buNone/>
            </a:pPr>
            <a:r>
              <a:rPr lang="en-US" sz="2400" dirty="0" smtClean="0">
                <a:solidFill>
                  <a:srgbClr val="800000"/>
                </a:solidFill>
              </a:rPr>
              <a:t>              </a:t>
            </a:r>
            <a:r>
              <a:rPr lang="en-US" sz="2400" dirty="0" smtClean="0">
                <a:solidFill>
                  <a:srgbClr val="800000"/>
                </a:solidFill>
              </a:rPr>
              <a:t> </a:t>
            </a:r>
            <a:r>
              <a:rPr lang="en-US" altLang="zh-CN" sz="2400" dirty="0" smtClean="0">
                <a:solidFill>
                  <a:srgbClr val="800000"/>
                </a:solidFill>
              </a:rPr>
              <a:t>if </a:t>
            </a:r>
            <a:r>
              <a:rPr lang="en-US" altLang="zh-CN" sz="2400" dirty="0" smtClean="0">
                <a:solidFill>
                  <a:srgbClr val="800000"/>
                </a:solidFill>
              </a:rPr>
              <a:t>(!visited[v]) </a:t>
            </a:r>
          </a:p>
          <a:p>
            <a:pPr algn="just">
              <a:buFont typeface="Arial" pitchFamily="34" charset="0"/>
              <a:buNone/>
            </a:pPr>
            <a:r>
              <a:rPr lang="en-US" sz="2400" dirty="0" smtClean="0">
                <a:solidFill>
                  <a:srgbClr val="800000"/>
                </a:solidFill>
              </a:rPr>
              <a:t>               </a:t>
            </a:r>
            <a:r>
              <a:rPr lang="en-US" altLang="zh-CN" sz="2400" dirty="0" smtClean="0">
                <a:solidFill>
                  <a:srgbClr val="800000"/>
                </a:solidFill>
              </a:rPr>
              <a:t>{    </a:t>
            </a:r>
            <a:r>
              <a:rPr lang="en-US" altLang="zh-CN" sz="2400" dirty="0" smtClean="0">
                <a:solidFill>
                  <a:srgbClr val="800000"/>
                </a:solidFill>
              </a:rPr>
              <a:t>visit(v);  visited[v]=True;      </a:t>
            </a:r>
            <a:r>
              <a:rPr lang="en-US" altLang="zh-CN" sz="2400" dirty="0" smtClean="0">
                <a:solidFill>
                  <a:srgbClr val="168E27"/>
                </a:solidFill>
              </a:rPr>
              <a:t>/*</a:t>
            </a:r>
            <a:r>
              <a:rPr lang="zh-CN" altLang="en-US" sz="2400" dirty="0" smtClean="0">
                <a:solidFill>
                  <a:srgbClr val="168E27"/>
                </a:solidFill>
              </a:rPr>
              <a:t>访问</a:t>
            </a:r>
            <a:r>
              <a:rPr lang="en-US" altLang="zh-CN" sz="2400" dirty="0" smtClean="0">
                <a:solidFill>
                  <a:srgbClr val="168E27"/>
                </a:solidFill>
              </a:rPr>
              <a:t>v*/</a:t>
            </a:r>
            <a:endParaRPr lang="en-US" altLang="zh-CN" sz="2400" dirty="0" smtClean="0">
              <a:solidFill>
                <a:srgbClr val="CC42C9"/>
              </a:solidFill>
            </a:endParaRPr>
          </a:p>
          <a:p>
            <a:pPr algn="just">
              <a:buFont typeface="Arial" pitchFamily="34" charset="0"/>
              <a:buNone/>
            </a:pPr>
            <a:r>
              <a:rPr lang="en-US" altLang="zh-CN" sz="2400" dirty="0" smtClean="0">
                <a:solidFill>
                  <a:srgbClr val="CC42C9"/>
                </a:solidFill>
              </a:rPr>
              <a:t>                   </a:t>
            </a:r>
            <a:r>
              <a:rPr lang="en-US" altLang="zh-CN" sz="2400" dirty="0" smtClean="0">
                <a:solidFill>
                  <a:srgbClr val="CC42C9"/>
                </a:solidFill>
              </a:rPr>
              <a:t>  </a:t>
            </a:r>
            <a:r>
              <a:rPr lang="en-US" altLang="zh-CN" sz="2400" dirty="0" smtClean="0">
                <a:solidFill>
                  <a:srgbClr val="800000"/>
                </a:solidFill>
              </a:rPr>
              <a:t>Push(S, </a:t>
            </a:r>
            <a:r>
              <a:rPr lang="en-US" altLang="zh-CN" sz="2400" dirty="0" err="1" smtClean="0">
                <a:solidFill>
                  <a:srgbClr val="800000"/>
                </a:solidFill>
              </a:rPr>
              <a:t>g.vertex</a:t>
            </a:r>
            <a:r>
              <a:rPr lang="en-US" altLang="zh-CN" sz="2400" dirty="0" smtClean="0">
                <a:solidFill>
                  <a:srgbClr val="800000"/>
                </a:solidFill>
              </a:rPr>
              <a:t>[v].head)</a:t>
            </a:r>
            <a:r>
              <a:rPr lang="zh-CN" altLang="en-US" sz="2400" dirty="0" smtClean="0">
                <a:solidFill>
                  <a:srgbClr val="800000"/>
                </a:solidFill>
              </a:rPr>
              <a:t>；</a:t>
            </a:r>
            <a:r>
              <a:rPr lang="en-US" altLang="zh-CN" sz="2000" dirty="0" smtClean="0">
                <a:solidFill>
                  <a:srgbClr val="168E27"/>
                </a:solidFill>
              </a:rPr>
              <a:t>/*v</a:t>
            </a:r>
            <a:r>
              <a:rPr lang="zh-CN" altLang="en-US" sz="2000" dirty="0" smtClean="0">
                <a:solidFill>
                  <a:srgbClr val="168E27"/>
                </a:solidFill>
              </a:rPr>
              <a:t>的第</a:t>
            </a:r>
            <a:r>
              <a:rPr lang="en-US" altLang="zh-CN" sz="2000" dirty="0" smtClean="0">
                <a:solidFill>
                  <a:srgbClr val="168E27"/>
                </a:solidFill>
              </a:rPr>
              <a:t>1</a:t>
            </a:r>
            <a:r>
              <a:rPr lang="zh-CN" altLang="en-US" sz="2000" dirty="0" smtClean="0">
                <a:solidFill>
                  <a:srgbClr val="168E27"/>
                </a:solidFill>
              </a:rPr>
              <a:t>邻接边指针入栈*</a:t>
            </a:r>
            <a:r>
              <a:rPr lang="en-US" altLang="zh-CN" sz="2000" dirty="0" smtClean="0">
                <a:solidFill>
                  <a:srgbClr val="168E27"/>
                </a:solidFill>
              </a:rPr>
              <a:t>/</a:t>
            </a:r>
            <a:endParaRPr lang="en-US" altLang="zh-CN" sz="2000" dirty="0" smtClean="0">
              <a:solidFill>
                <a:srgbClr val="800000"/>
              </a:solidFill>
            </a:endParaRPr>
          </a:p>
          <a:p>
            <a:pPr algn="just">
              <a:buFont typeface="Arial" pitchFamily="34" charset="0"/>
              <a:buNone/>
            </a:pPr>
            <a:r>
              <a:rPr lang="en-US" altLang="zh-CN" sz="2400" dirty="0" smtClean="0">
                <a:solidFill>
                  <a:srgbClr val="800000"/>
                </a:solidFill>
              </a:rPr>
              <a:t> </a:t>
            </a:r>
            <a:r>
              <a:rPr lang="en-US" altLang="zh-CN" sz="2400" dirty="0" smtClean="0">
                <a:solidFill>
                  <a:srgbClr val="800000"/>
                </a:solidFill>
              </a:rPr>
              <a:t>              }</a:t>
            </a:r>
          </a:p>
          <a:p>
            <a:pPr algn="just">
              <a:buFont typeface="Arial" pitchFamily="34" charset="0"/>
              <a:buNone/>
            </a:pPr>
            <a:r>
              <a:rPr lang="en-US" altLang="zh-CN" sz="2400" dirty="0" smtClean="0">
                <a:solidFill>
                  <a:srgbClr val="800000"/>
                </a:solidFill>
              </a:rPr>
              <a:t> </a:t>
            </a:r>
            <a:r>
              <a:rPr lang="en-US" altLang="zh-CN" sz="2400" dirty="0" smtClean="0">
                <a:solidFill>
                  <a:srgbClr val="800000"/>
                </a:solidFill>
              </a:rPr>
              <a:t>         }</a:t>
            </a:r>
            <a:endParaRPr lang="en-US" altLang="zh-CN" sz="2400" dirty="0" smtClean="0">
              <a:solidFill>
                <a:srgbClr val="800000"/>
              </a:solidFill>
            </a:endParaRPr>
          </a:p>
          <a:p>
            <a:pPr algn="just">
              <a:buFont typeface="Arial" pitchFamily="34" charset="0"/>
              <a:buNone/>
            </a:pPr>
            <a:r>
              <a:rPr lang="en-US" altLang="zh-CN" sz="2400" dirty="0" smtClean="0">
                <a:solidFill>
                  <a:srgbClr val="800000"/>
                </a:solidFill>
              </a:rPr>
              <a:t>     </a:t>
            </a:r>
            <a:r>
              <a:rPr lang="en-US" altLang="zh-CN" sz="2400" dirty="0" smtClean="0">
                <a:solidFill>
                  <a:srgbClr val="800000"/>
                </a:solidFill>
              </a:rPr>
              <a:t>} </a:t>
            </a:r>
          </a:p>
          <a:p>
            <a:pPr algn="just">
              <a:buFont typeface="Arial" pitchFamily="34" charset="0"/>
              <a:buNone/>
            </a:pPr>
            <a:r>
              <a:rPr lang="en-US" altLang="zh-CN" sz="2400" dirty="0" smtClean="0">
                <a:solidFill>
                  <a:srgbClr val="800000"/>
                </a:solidFill>
              </a:rPr>
              <a:t>}</a:t>
            </a:r>
            <a:endParaRPr lang="en-US" altLang="zh-CN"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3349"/>
                                        </p:tgtEl>
                                        <p:attrNameLst>
                                          <p:attrName>style.visibility</p:attrName>
                                        </p:attrNameLst>
                                      </p:cBhvr>
                                      <p:to>
                                        <p:strVal val="visible"/>
                                      </p:to>
                                    </p:set>
                                    <p:animEffect transition="in" filter="wipe(up)">
                                      <p:cBhvr>
                                        <p:cTn id="7" dur="500"/>
                                        <p:tgtEl>
                                          <p:spTgt spid="22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4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144D85C1-8335-4645-BA29-540741052364}" type="slidenum">
              <a:rPr lang="en-US" altLang="zh-CN"/>
              <a:pPr/>
              <a:t>52</a:t>
            </a:fld>
            <a:endParaRPr lang="en-US" altLang="zh-CN"/>
          </a:p>
        </p:txBody>
      </p:sp>
      <p:sp>
        <p:nvSpPr>
          <p:cNvPr id="216069"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16070"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6071"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6072"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16073"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16074" name="Text Box 10"/>
          <p:cNvSpPr txBox="1">
            <a:spLocks noChangeArrowheads="1"/>
          </p:cNvSpPr>
          <p:nvPr/>
        </p:nvSpPr>
        <p:spPr bwMode="auto">
          <a:xfrm>
            <a:off x="3857620" y="1571612"/>
            <a:ext cx="1620957" cy="523220"/>
          </a:xfrm>
          <a:prstGeom prst="rect">
            <a:avLst/>
          </a:prstGeom>
          <a:noFill/>
          <a:ln w="25400" algn="ctr">
            <a:noFill/>
            <a:miter lim="800000"/>
            <a:headEnd/>
            <a:tailEnd/>
          </a:ln>
          <a:effectLst/>
        </p:spPr>
        <p:txBody>
          <a:bodyPr wrap="none">
            <a:spAutoFit/>
          </a:bodyPr>
          <a:lstStyle/>
          <a:p>
            <a:r>
              <a:rPr lang="zh-CN" altLang="en-US" dirty="0" smtClean="0"/>
              <a:t>非连通图</a:t>
            </a:r>
            <a:endParaRPr lang="zh-CN" altLang="en-US" dirty="0"/>
          </a:p>
        </p:txBody>
      </p:sp>
      <p:sp>
        <p:nvSpPr>
          <p:cNvPr id="216076" name="Text Box 12"/>
          <p:cNvSpPr txBox="1">
            <a:spLocks noChangeArrowheads="1"/>
          </p:cNvSpPr>
          <p:nvPr/>
        </p:nvSpPr>
        <p:spPr bwMode="auto">
          <a:xfrm>
            <a:off x="1619250" y="2276475"/>
            <a:ext cx="4887877" cy="3785652"/>
          </a:xfrm>
          <a:prstGeom prst="rect">
            <a:avLst/>
          </a:prstGeom>
          <a:noFill/>
          <a:ln w="31750" algn="ctr">
            <a:noFill/>
            <a:prstDash val="dash"/>
            <a:miter lim="800000"/>
            <a:headEnd/>
            <a:tailEnd/>
          </a:ln>
          <a:effectLst/>
        </p:spPr>
        <p:txBody>
          <a:bodyPr wrap="none">
            <a:spAutoFit/>
          </a:bodyPr>
          <a:lstStyle/>
          <a:p>
            <a:r>
              <a:rPr lang="en-US" altLang="zh-CN" sz="2400" dirty="0">
                <a:solidFill>
                  <a:srgbClr val="C00000"/>
                </a:solidFill>
              </a:rPr>
              <a:t>#define True 1</a:t>
            </a:r>
          </a:p>
          <a:p>
            <a:r>
              <a:rPr lang="en-US" altLang="zh-CN" sz="2400" dirty="0">
                <a:solidFill>
                  <a:srgbClr val="C00000"/>
                </a:solidFill>
              </a:rPr>
              <a:t>#define False 0</a:t>
            </a:r>
          </a:p>
          <a:p>
            <a:r>
              <a:rPr lang="en-US" altLang="zh-CN" sz="2400" dirty="0" err="1">
                <a:solidFill>
                  <a:srgbClr val="C00000"/>
                </a:solidFill>
              </a:rPr>
              <a:t>int</a:t>
            </a:r>
            <a:r>
              <a:rPr lang="en-US" altLang="zh-CN" sz="2400" dirty="0">
                <a:solidFill>
                  <a:srgbClr val="C00000"/>
                </a:solidFill>
              </a:rPr>
              <a:t> visited[MAX_VERTEX_NUM];</a:t>
            </a:r>
          </a:p>
          <a:p>
            <a:r>
              <a:rPr lang="en-US" altLang="zh-CN" sz="2400" dirty="0">
                <a:solidFill>
                  <a:srgbClr val="C00000"/>
                </a:solidFill>
              </a:rPr>
              <a:t>Void </a:t>
            </a:r>
            <a:r>
              <a:rPr lang="en-US" altLang="zh-CN" sz="2400" dirty="0" err="1">
                <a:solidFill>
                  <a:srgbClr val="C00000"/>
                </a:solidFill>
              </a:rPr>
              <a:t>TraverseGraph</a:t>
            </a:r>
            <a:r>
              <a:rPr lang="en-US" altLang="zh-CN" sz="2400" dirty="0">
                <a:solidFill>
                  <a:srgbClr val="C00000"/>
                </a:solidFill>
              </a:rPr>
              <a:t>(Graph g)</a:t>
            </a:r>
          </a:p>
          <a:p>
            <a:r>
              <a:rPr lang="en-US" altLang="zh-CN" sz="2400" dirty="0">
                <a:solidFill>
                  <a:srgbClr val="C00000"/>
                </a:solidFill>
              </a:rPr>
              <a:t>{</a:t>
            </a:r>
          </a:p>
          <a:p>
            <a:r>
              <a:rPr lang="en-US" altLang="zh-CN" sz="2400" dirty="0">
                <a:solidFill>
                  <a:srgbClr val="C00000"/>
                </a:solidFill>
              </a:rPr>
              <a:t>   for(vi=0;vi&lt;</a:t>
            </a:r>
            <a:r>
              <a:rPr lang="en-US" altLang="zh-CN" sz="2400" dirty="0" err="1">
                <a:solidFill>
                  <a:srgbClr val="C00000"/>
                </a:solidFill>
              </a:rPr>
              <a:t>g.vexnum;vi</a:t>
            </a:r>
            <a:r>
              <a:rPr lang="en-US" altLang="zh-CN" sz="2400" dirty="0">
                <a:solidFill>
                  <a:srgbClr val="C00000"/>
                </a:solidFill>
              </a:rPr>
              <a:t>++)  </a:t>
            </a:r>
          </a:p>
          <a:p>
            <a:r>
              <a:rPr lang="en-US" altLang="zh-CN" sz="2400" dirty="0">
                <a:solidFill>
                  <a:srgbClr val="C00000"/>
                </a:solidFill>
              </a:rPr>
              <a:t>         visited[vi]=False;</a:t>
            </a:r>
          </a:p>
          <a:p>
            <a:r>
              <a:rPr lang="en-US" altLang="zh-CN" sz="2400" dirty="0">
                <a:solidFill>
                  <a:srgbClr val="C00000"/>
                </a:solidFill>
              </a:rPr>
              <a:t>   for(vi=0;vi&lt;</a:t>
            </a:r>
            <a:r>
              <a:rPr lang="en-US" altLang="zh-CN" sz="2400" dirty="0" err="1">
                <a:solidFill>
                  <a:srgbClr val="C00000"/>
                </a:solidFill>
              </a:rPr>
              <a:t>g.vexnum;vi</a:t>
            </a:r>
            <a:r>
              <a:rPr lang="en-US" altLang="zh-CN" sz="2400" dirty="0">
                <a:solidFill>
                  <a:srgbClr val="C00000"/>
                </a:solidFill>
              </a:rPr>
              <a:t>++)</a:t>
            </a:r>
          </a:p>
          <a:p>
            <a:r>
              <a:rPr lang="en-US" altLang="zh-CN" sz="2400" dirty="0">
                <a:solidFill>
                  <a:srgbClr val="C00000"/>
                </a:solidFill>
              </a:rPr>
              <a:t>         if(!visited[vi])    </a:t>
            </a:r>
            <a:r>
              <a:rPr lang="en-US" altLang="zh-CN" sz="2400" dirty="0" smtClean="0">
                <a:solidFill>
                  <a:srgbClr val="C00000"/>
                </a:solidFill>
              </a:rPr>
              <a:t>DFS (</a:t>
            </a:r>
            <a:r>
              <a:rPr lang="en-US" altLang="zh-CN" sz="2400" dirty="0" err="1" smtClean="0">
                <a:solidFill>
                  <a:srgbClr val="C00000"/>
                </a:solidFill>
              </a:rPr>
              <a:t>g,vi</a:t>
            </a:r>
            <a:r>
              <a:rPr lang="en-US" altLang="zh-CN" sz="2400" dirty="0">
                <a:solidFill>
                  <a:srgbClr val="C00000"/>
                </a:solidFill>
              </a:rPr>
              <a:t>);</a:t>
            </a:r>
          </a:p>
          <a:p>
            <a:r>
              <a:rPr lang="en-US" altLang="zh-CN" sz="2400" dirty="0">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6076"/>
                                        </p:tgtEl>
                                        <p:attrNameLst>
                                          <p:attrName>style.visibility</p:attrName>
                                        </p:attrNameLst>
                                      </p:cBhvr>
                                      <p:to>
                                        <p:strVal val="visible"/>
                                      </p:to>
                                    </p:set>
                                    <p:animEffect transition="in" filter="wipe(up)">
                                      <p:cBhvr>
                                        <p:cTn id="7" dur="500"/>
                                        <p:tgtEl>
                                          <p:spTgt spid="216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144D85C1-8335-4645-BA29-540741052364}" type="slidenum">
              <a:rPr lang="en-US" altLang="zh-CN"/>
              <a:pPr/>
              <a:t>53</a:t>
            </a:fld>
            <a:endParaRPr lang="en-US" altLang="zh-CN"/>
          </a:p>
        </p:txBody>
      </p:sp>
      <p:sp>
        <p:nvSpPr>
          <p:cNvPr id="216069"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16070"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16071"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16072"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16073"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①</a:t>
            </a:r>
            <a:r>
              <a:rPr lang="zh-CN" altLang="en-US">
                <a:solidFill>
                  <a:srgbClr val="000066"/>
                </a:solidFill>
              </a:rPr>
              <a:t>深度优先搜索</a:t>
            </a:r>
          </a:p>
        </p:txBody>
      </p:sp>
      <p:sp>
        <p:nvSpPr>
          <p:cNvPr id="216074" name="Text Box 10"/>
          <p:cNvSpPr txBox="1">
            <a:spLocks noChangeArrowheads="1"/>
          </p:cNvSpPr>
          <p:nvPr/>
        </p:nvSpPr>
        <p:spPr bwMode="auto">
          <a:xfrm>
            <a:off x="3857620" y="1571612"/>
            <a:ext cx="1620957" cy="523220"/>
          </a:xfrm>
          <a:prstGeom prst="rect">
            <a:avLst/>
          </a:prstGeom>
          <a:noFill/>
          <a:ln w="25400" algn="ctr">
            <a:noFill/>
            <a:miter lim="800000"/>
            <a:headEnd/>
            <a:tailEnd/>
          </a:ln>
          <a:effectLst/>
        </p:spPr>
        <p:txBody>
          <a:bodyPr wrap="none">
            <a:spAutoFit/>
          </a:bodyPr>
          <a:lstStyle/>
          <a:p>
            <a:r>
              <a:rPr lang="zh-CN" altLang="en-US" dirty="0" smtClean="0"/>
              <a:t>非连通图</a:t>
            </a:r>
            <a:endParaRPr lang="zh-CN" altLang="en-US" dirty="0"/>
          </a:p>
        </p:txBody>
      </p:sp>
      <p:sp>
        <p:nvSpPr>
          <p:cNvPr id="216076" name="Text Box 12"/>
          <p:cNvSpPr txBox="1">
            <a:spLocks noChangeArrowheads="1"/>
          </p:cNvSpPr>
          <p:nvPr/>
        </p:nvSpPr>
        <p:spPr bwMode="auto">
          <a:xfrm>
            <a:off x="1619250" y="2276475"/>
            <a:ext cx="4887877" cy="3785652"/>
          </a:xfrm>
          <a:prstGeom prst="rect">
            <a:avLst/>
          </a:prstGeom>
          <a:noFill/>
          <a:ln w="31750" algn="ctr">
            <a:noFill/>
            <a:prstDash val="dash"/>
            <a:miter lim="800000"/>
            <a:headEnd/>
            <a:tailEnd/>
          </a:ln>
          <a:effectLst/>
        </p:spPr>
        <p:txBody>
          <a:bodyPr wrap="none">
            <a:spAutoFit/>
          </a:bodyPr>
          <a:lstStyle/>
          <a:p>
            <a:r>
              <a:rPr lang="en-US" altLang="zh-CN" sz="2400" dirty="0">
                <a:solidFill>
                  <a:srgbClr val="C00000"/>
                </a:solidFill>
              </a:rPr>
              <a:t>#define True 1</a:t>
            </a:r>
          </a:p>
          <a:p>
            <a:r>
              <a:rPr lang="en-US" altLang="zh-CN" sz="2400" dirty="0">
                <a:solidFill>
                  <a:srgbClr val="C00000"/>
                </a:solidFill>
              </a:rPr>
              <a:t>#define False 0</a:t>
            </a:r>
          </a:p>
          <a:p>
            <a:r>
              <a:rPr lang="en-US" altLang="zh-CN" sz="2400" dirty="0" err="1">
                <a:solidFill>
                  <a:srgbClr val="C00000"/>
                </a:solidFill>
              </a:rPr>
              <a:t>int</a:t>
            </a:r>
            <a:r>
              <a:rPr lang="en-US" altLang="zh-CN" sz="2400" dirty="0">
                <a:solidFill>
                  <a:srgbClr val="C00000"/>
                </a:solidFill>
              </a:rPr>
              <a:t> visited[MAX_VERTEX_NUM];</a:t>
            </a:r>
          </a:p>
          <a:p>
            <a:r>
              <a:rPr lang="en-US" altLang="zh-CN" sz="2400" dirty="0">
                <a:solidFill>
                  <a:srgbClr val="C00000"/>
                </a:solidFill>
              </a:rPr>
              <a:t>Void </a:t>
            </a:r>
            <a:r>
              <a:rPr lang="en-US" altLang="zh-CN" sz="2400" dirty="0" err="1">
                <a:solidFill>
                  <a:srgbClr val="C00000"/>
                </a:solidFill>
              </a:rPr>
              <a:t>TraverseGraph</a:t>
            </a:r>
            <a:r>
              <a:rPr lang="en-US" altLang="zh-CN" sz="2400" dirty="0">
                <a:solidFill>
                  <a:srgbClr val="C00000"/>
                </a:solidFill>
              </a:rPr>
              <a:t>(Graph g)</a:t>
            </a:r>
          </a:p>
          <a:p>
            <a:r>
              <a:rPr lang="en-US" altLang="zh-CN" sz="2400" dirty="0">
                <a:solidFill>
                  <a:srgbClr val="C00000"/>
                </a:solidFill>
              </a:rPr>
              <a:t>{</a:t>
            </a:r>
          </a:p>
          <a:p>
            <a:r>
              <a:rPr lang="en-US" altLang="zh-CN" sz="2400" dirty="0">
                <a:solidFill>
                  <a:srgbClr val="C00000"/>
                </a:solidFill>
              </a:rPr>
              <a:t>   for(vi=0;vi&lt;</a:t>
            </a:r>
            <a:r>
              <a:rPr lang="en-US" altLang="zh-CN" sz="2400" dirty="0" err="1">
                <a:solidFill>
                  <a:srgbClr val="C00000"/>
                </a:solidFill>
              </a:rPr>
              <a:t>g.vexnum;vi</a:t>
            </a:r>
            <a:r>
              <a:rPr lang="en-US" altLang="zh-CN" sz="2400" dirty="0">
                <a:solidFill>
                  <a:srgbClr val="C00000"/>
                </a:solidFill>
              </a:rPr>
              <a:t>++)  </a:t>
            </a:r>
          </a:p>
          <a:p>
            <a:r>
              <a:rPr lang="en-US" altLang="zh-CN" sz="2400" dirty="0">
                <a:solidFill>
                  <a:srgbClr val="C00000"/>
                </a:solidFill>
              </a:rPr>
              <a:t>         visited[vi]=False;</a:t>
            </a:r>
          </a:p>
          <a:p>
            <a:r>
              <a:rPr lang="en-US" altLang="zh-CN" sz="2400" dirty="0">
                <a:solidFill>
                  <a:srgbClr val="C00000"/>
                </a:solidFill>
              </a:rPr>
              <a:t>   for(vi=0;vi&lt;</a:t>
            </a:r>
            <a:r>
              <a:rPr lang="en-US" altLang="zh-CN" sz="2400" dirty="0" err="1">
                <a:solidFill>
                  <a:srgbClr val="C00000"/>
                </a:solidFill>
              </a:rPr>
              <a:t>g.vexnum;vi</a:t>
            </a:r>
            <a:r>
              <a:rPr lang="en-US" altLang="zh-CN" sz="2400" dirty="0">
                <a:solidFill>
                  <a:srgbClr val="C00000"/>
                </a:solidFill>
              </a:rPr>
              <a:t>++)</a:t>
            </a:r>
          </a:p>
          <a:p>
            <a:r>
              <a:rPr lang="en-US" altLang="zh-CN" sz="2400" dirty="0">
                <a:solidFill>
                  <a:srgbClr val="C00000"/>
                </a:solidFill>
              </a:rPr>
              <a:t>         if(!visited[vi])    </a:t>
            </a:r>
            <a:r>
              <a:rPr lang="en-US" altLang="zh-CN" sz="2400" dirty="0" smtClean="0">
                <a:solidFill>
                  <a:srgbClr val="C00000"/>
                </a:solidFill>
              </a:rPr>
              <a:t>DFS (</a:t>
            </a:r>
            <a:r>
              <a:rPr lang="en-US" altLang="zh-CN" sz="2400" dirty="0" err="1" smtClean="0">
                <a:solidFill>
                  <a:srgbClr val="C00000"/>
                </a:solidFill>
              </a:rPr>
              <a:t>g,vi</a:t>
            </a:r>
            <a:r>
              <a:rPr lang="en-US" altLang="zh-CN" sz="2400" dirty="0">
                <a:solidFill>
                  <a:srgbClr val="C00000"/>
                </a:solidFill>
              </a:rPr>
              <a:t>);</a:t>
            </a:r>
          </a:p>
          <a:p>
            <a:r>
              <a:rPr lang="en-US" altLang="zh-CN" sz="2400" dirty="0">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6076"/>
                                        </p:tgtEl>
                                        <p:attrNameLst>
                                          <p:attrName>style.visibility</p:attrName>
                                        </p:attrNameLst>
                                      </p:cBhvr>
                                      <p:to>
                                        <p:strVal val="visible"/>
                                      </p:to>
                                    </p:set>
                                    <p:animEffect transition="in" filter="wipe(up)">
                                      <p:cBhvr>
                                        <p:cTn id="7" dur="500"/>
                                        <p:tgtEl>
                                          <p:spTgt spid="216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5"/>
          </p:nvPr>
        </p:nvSpPr>
        <p:spPr/>
        <p:txBody>
          <a:bodyPr/>
          <a:lstStyle/>
          <a:p>
            <a:fld id="{B6D49920-CB1F-4E42-AD28-CA38F9F92407}" type="slidenum">
              <a:rPr lang="en-US" altLang="zh-CN"/>
              <a:pPr/>
              <a:t>54</a:t>
            </a:fld>
            <a:endParaRPr lang="en-US" altLang="zh-CN"/>
          </a:p>
        </p:txBody>
      </p:sp>
      <p:sp>
        <p:nvSpPr>
          <p:cNvPr id="224261"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24262"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24263"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24264"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24265" name="Text Box 9"/>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②</a:t>
            </a:r>
            <a:r>
              <a:rPr lang="zh-CN" altLang="en-US">
                <a:solidFill>
                  <a:srgbClr val="000066"/>
                </a:solidFill>
              </a:rPr>
              <a:t>广度优先搜索</a:t>
            </a:r>
          </a:p>
        </p:txBody>
      </p:sp>
      <p:sp>
        <p:nvSpPr>
          <p:cNvPr id="224269" name="Text Box 13"/>
          <p:cNvSpPr txBox="1">
            <a:spLocks noChangeArrowheads="1"/>
          </p:cNvSpPr>
          <p:nvPr/>
        </p:nvSpPr>
        <p:spPr bwMode="auto">
          <a:xfrm>
            <a:off x="1116013" y="2276475"/>
            <a:ext cx="1970087" cy="519113"/>
          </a:xfrm>
          <a:prstGeom prst="rect">
            <a:avLst/>
          </a:prstGeom>
          <a:noFill/>
          <a:ln w="25400" algn="ctr">
            <a:noFill/>
            <a:miter lim="800000"/>
            <a:headEnd/>
            <a:tailEnd/>
          </a:ln>
          <a:effectLst/>
        </p:spPr>
        <p:txBody>
          <a:bodyPr wrap="none">
            <a:spAutoFit/>
          </a:bodyPr>
          <a:lstStyle/>
          <a:p>
            <a:r>
              <a:rPr lang="zh-CN" altLang="en-US">
                <a:solidFill>
                  <a:srgbClr val="000066"/>
                </a:solidFill>
              </a:rPr>
              <a:t>基本思想：</a:t>
            </a:r>
          </a:p>
        </p:txBody>
      </p:sp>
      <p:sp>
        <p:nvSpPr>
          <p:cNvPr id="224270" name="Text Box 14"/>
          <p:cNvSpPr txBox="1">
            <a:spLocks noChangeArrowheads="1"/>
          </p:cNvSpPr>
          <p:nvPr/>
        </p:nvSpPr>
        <p:spPr bwMode="auto">
          <a:xfrm>
            <a:off x="900113" y="2892425"/>
            <a:ext cx="5502275" cy="457200"/>
          </a:xfrm>
          <a:prstGeom prst="rect">
            <a:avLst/>
          </a:prstGeom>
          <a:noFill/>
          <a:ln w="25400" algn="ctr">
            <a:noFill/>
            <a:miter lim="800000"/>
            <a:headEnd/>
            <a:tailEnd/>
          </a:ln>
          <a:effectLst/>
        </p:spPr>
        <p:txBody>
          <a:bodyPr wrap="none">
            <a:spAutoFit/>
          </a:bodyPr>
          <a:lstStyle/>
          <a:p>
            <a:r>
              <a:rPr lang="en-US" altLang="zh-CN" sz="2400" dirty="0">
                <a:solidFill>
                  <a:srgbClr val="C00000"/>
                </a:solidFill>
              </a:rPr>
              <a:t>Ⅰ.</a:t>
            </a:r>
            <a:r>
              <a:rPr lang="zh-CN" altLang="en-US" sz="2400" dirty="0">
                <a:solidFill>
                  <a:srgbClr val="C00000"/>
                </a:solidFill>
              </a:rPr>
              <a:t>从图中某个顶点</a:t>
            </a:r>
            <a:r>
              <a:rPr lang="en-US" altLang="zh-CN" sz="2400" dirty="0">
                <a:solidFill>
                  <a:srgbClr val="C00000"/>
                </a:solidFill>
                <a:latin typeface="Monotype Corsiva" pitchFamily="66" charset="0"/>
              </a:rPr>
              <a:t>v</a:t>
            </a:r>
            <a:r>
              <a:rPr lang="en-US" altLang="zh-CN" sz="2400" baseline="-25000" dirty="0">
                <a:solidFill>
                  <a:srgbClr val="C00000"/>
                </a:solidFill>
                <a:latin typeface="Monotype Corsiva" pitchFamily="66" charset="0"/>
              </a:rPr>
              <a:t>0</a:t>
            </a:r>
            <a:r>
              <a:rPr lang="zh-CN" altLang="en-US" sz="2400" dirty="0">
                <a:solidFill>
                  <a:srgbClr val="C00000"/>
                </a:solidFill>
              </a:rPr>
              <a:t>出发，首先访问</a:t>
            </a:r>
            <a:r>
              <a:rPr lang="en-US" altLang="zh-CN" sz="2400" dirty="0">
                <a:solidFill>
                  <a:srgbClr val="C00000"/>
                </a:solidFill>
                <a:latin typeface="Monotype Corsiva" pitchFamily="66" charset="0"/>
              </a:rPr>
              <a:t>v</a:t>
            </a:r>
            <a:r>
              <a:rPr lang="en-US" altLang="zh-CN" sz="2400" baseline="-25000" dirty="0">
                <a:solidFill>
                  <a:srgbClr val="C00000"/>
                </a:solidFill>
                <a:latin typeface="Monotype Corsiva" pitchFamily="66" charset="0"/>
              </a:rPr>
              <a:t>0  </a:t>
            </a:r>
            <a:r>
              <a:rPr lang="en-US" altLang="zh-CN" sz="2400" dirty="0">
                <a:solidFill>
                  <a:srgbClr val="C00000"/>
                </a:solidFill>
              </a:rPr>
              <a:t>;</a:t>
            </a:r>
          </a:p>
        </p:txBody>
      </p:sp>
      <p:sp>
        <p:nvSpPr>
          <p:cNvPr id="224271" name="Text Box 15"/>
          <p:cNvSpPr txBox="1">
            <a:spLocks noChangeArrowheads="1"/>
          </p:cNvSpPr>
          <p:nvPr/>
        </p:nvSpPr>
        <p:spPr bwMode="auto">
          <a:xfrm>
            <a:off x="900113" y="3487738"/>
            <a:ext cx="5434012" cy="519112"/>
          </a:xfrm>
          <a:prstGeom prst="rect">
            <a:avLst/>
          </a:prstGeom>
          <a:noFill/>
          <a:ln w="25400" algn="ctr">
            <a:noFill/>
            <a:miter lim="800000"/>
            <a:headEnd/>
            <a:tailEnd/>
          </a:ln>
          <a:effectLst/>
        </p:spPr>
        <p:txBody>
          <a:bodyPr wrap="none">
            <a:spAutoFit/>
          </a:bodyPr>
          <a:lstStyle/>
          <a:p>
            <a:r>
              <a:rPr lang="en-US" altLang="zh-CN" sz="2400" dirty="0">
                <a:solidFill>
                  <a:srgbClr val="C00000"/>
                </a:solidFill>
              </a:rPr>
              <a:t>Ⅱ.</a:t>
            </a:r>
            <a:r>
              <a:rPr lang="zh-CN" altLang="en-US" sz="2400" dirty="0">
                <a:solidFill>
                  <a:srgbClr val="C00000"/>
                </a:solidFill>
              </a:rPr>
              <a:t>依次访问</a:t>
            </a:r>
            <a:r>
              <a:rPr lang="en-US" altLang="zh-CN" dirty="0">
                <a:solidFill>
                  <a:srgbClr val="C00000"/>
                </a:solidFill>
                <a:latin typeface="Monotype Corsiva" pitchFamily="66" charset="0"/>
              </a:rPr>
              <a:t>v</a:t>
            </a:r>
            <a:r>
              <a:rPr lang="en-US" altLang="zh-CN" baseline="-25000" dirty="0">
                <a:solidFill>
                  <a:srgbClr val="C00000"/>
                </a:solidFill>
                <a:latin typeface="Monotype Corsiva" pitchFamily="66" charset="0"/>
              </a:rPr>
              <a:t>0</a:t>
            </a:r>
            <a:r>
              <a:rPr lang="zh-CN" altLang="en-US" sz="2400" dirty="0">
                <a:solidFill>
                  <a:srgbClr val="C00000"/>
                </a:solidFill>
              </a:rPr>
              <a:t>各个未被访问的邻接点；</a:t>
            </a:r>
          </a:p>
        </p:txBody>
      </p:sp>
      <p:sp>
        <p:nvSpPr>
          <p:cNvPr id="224272" name="Text Box 16"/>
          <p:cNvSpPr txBox="1">
            <a:spLocks noChangeArrowheads="1"/>
          </p:cNvSpPr>
          <p:nvPr/>
        </p:nvSpPr>
        <p:spPr bwMode="auto">
          <a:xfrm>
            <a:off x="900113" y="4149725"/>
            <a:ext cx="8148384" cy="2000548"/>
          </a:xfrm>
          <a:prstGeom prst="rect">
            <a:avLst/>
          </a:prstGeom>
          <a:noFill/>
          <a:ln w="25400" algn="ctr">
            <a:noFill/>
            <a:miter lim="800000"/>
            <a:headEnd/>
            <a:tailEnd/>
          </a:ln>
          <a:effectLst/>
        </p:spPr>
        <p:txBody>
          <a:bodyPr wrap="none">
            <a:spAutoFit/>
          </a:bodyPr>
          <a:lstStyle/>
          <a:p>
            <a:r>
              <a:rPr lang="en-US" altLang="zh-CN" sz="2400" dirty="0">
                <a:solidFill>
                  <a:srgbClr val="C00000"/>
                </a:solidFill>
              </a:rPr>
              <a:t>Ⅲ.</a:t>
            </a:r>
            <a:r>
              <a:rPr lang="zh-CN" altLang="en-US" sz="2400" dirty="0">
                <a:solidFill>
                  <a:srgbClr val="C00000"/>
                </a:solidFill>
              </a:rPr>
              <a:t>分别从这些邻接点出发，依次访问它们的各个未被访问</a:t>
            </a:r>
          </a:p>
          <a:p>
            <a:r>
              <a:rPr lang="zh-CN" altLang="en-US" sz="2400" dirty="0">
                <a:solidFill>
                  <a:srgbClr val="C00000"/>
                </a:solidFill>
              </a:rPr>
              <a:t>     的邻接点。访问时应保证：如果</a:t>
            </a:r>
            <a:r>
              <a:rPr lang="en-US" altLang="zh-CN" sz="2400" dirty="0">
                <a:solidFill>
                  <a:srgbClr val="C00000"/>
                </a:solidFill>
                <a:latin typeface="Monotype Corsiva" pitchFamily="66" charset="0"/>
              </a:rPr>
              <a:t>v</a:t>
            </a:r>
            <a:r>
              <a:rPr lang="en-US" altLang="zh-CN" sz="2400" baseline="-25000" dirty="0">
                <a:solidFill>
                  <a:srgbClr val="C00000"/>
                </a:solidFill>
                <a:latin typeface="Monotype Corsiva" pitchFamily="66" charset="0"/>
              </a:rPr>
              <a:t>i</a:t>
            </a:r>
            <a:r>
              <a:rPr lang="zh-CN" altLang="en-US" sz="2400" dirty="0">
                <a:solidFill>
                  <a:srgbClr val="C00000"/>
                </a:solidFill>
              </a:rPr>
              <a:t>和</a:t>
            </a:r>
            <a:r>
              <a:rPr lang="en-US" altLang="zh-CN" sz="2400" dirty="0" err="1">
                <a:solidFill>
                  <a:srgbClr val="C00000"/>
                </a:solidFill>
                <a:latin typeface="Monotype Corsiva" pitchFamily="66" charset="0"/>
              </a:rPr>
              <a:t>v</a:t>
            </a:r>
            <a:r>
              <a:rPr lang="en-US" altLang="zh-CN" sz="2400" baseline="-25000" dirty="0" err="1">
                <a:solidFill>
                  <a:srgbClr val="C00000"/>
                </a:solidFill>
                <a:latin typeface="Monotype Corsiva" pitchFamily="66" charset="0"/>
              </a:rPr>
              <a:t>k</a:t>
            </a:r>
            <a:r>
              <a:rPr lang="zh-CN" altLang="en-US" sz="2400" dirty="0">
                <a:solidFill>
                  <a:srgbClr val="C00000"/>
                </a:solidFill>
              </a:rPr>
              <a:t>为当前端结点，且</a:t>
            </a:r>
          </a:p>
          <a:p>
            <a:r>
              <a:rPr kumimoji="0" lang="zh-CN" altLang="en-US" sz="2400" dirty="0">
                <a:solidFill>
                  <a:srgbClr val="C00000"/>
                </a:solidFill>
              </a:rPr>
              <a:t>    </a:t>
            </a:r>
            <a:r>
              <a:rPr kumimoji="0" lang="zh-CN" altLang="en-US" sz="2400" dirty="0">
                <a:solidFill>
                  <a:srgbClr val="C00000"/>
                </a:solidFill>
                <a:latin typeface="Monotype Corsiva" pitchFamily="66" charset="0"/>
              </a:rPr>
              <a:t> </a:t>
            </a:r>
            <a:r>
              <a:rPr kumimoji="0" lang="en-US" altLang="zh-CN" sz="2400" dirty="0">
                <a:solidFill>
                  <a:srgbClr val="C00000"/>
                </a:solidFill>
                <a:latin typeface="Monotype Corsiva" pitchFamily="66" charset="0"/>
              </a:rPr>
              <a:t>v</a:t>
            </a:r>
            <a:r>
              <a:rPr kumimoji="0" lang="en-US" altLang="zh-CN" sz="2400" baseline="-25000" dirty="0">
                <a:solidFill>
                  <a:srgbClr val="C00000"/>
                </a:solidFill>
                <a:latin typeface="Monotype Corsiva" pitchFamily="66" charset="0"/>
              </a:rPr>
              <a:t>i</a:t>
            </a:r>
            <a:r>
              <a:rPr kumimoji="0" lang="zh-CN" altLang="en-US" sz="2400" dirty="0">
                <a:solidFill>
                  <a:srgbClr val="C00000"/>
                </a:solidFill>
              </a:rPr>
              <a:t>在</a:t>
            </a:r>
            <a:r>
              <a:rPr kumimoji="0" lang="en-US" altLang="zh-CN" sz="2400" dirty="0" err="1">
                <a:solidFill>
                  <a:srgbClr val="C00000"/>
                </a:solidFill>
                <a:latin typeface="Monotype Corsiva" pitchFamily="66" charset="0"/>
              </a:rPr>
              <a:t>v</a:t>
            </a:r>
            <a:r>
              <a:rPr kumimoji="0" lang="en-US" altLang="zh-CN" sz="2400" baseline="-25000" dirty="0" err="1">
                <a:solidFill>
                  <a:srgbClr val="C00000"/>
                </a:solidFill>
                <a:latin typeface="Monotype Corsiva" pitchFamily="66" charset="0"/>
              </a:rPr>
              <a:t>k</a:t>
            </a:r>
            <a:r>
              <a:rPr kumimoji="0" lang="zh-CN" altLang="en-US" sz="2400" dirty="0">
                <a:solidFill>
                  <a:srgbClr val="C00000"/>
                </a:solidFill>
              </a:rPr>
              <a:t>之前被访问，则</a:t>
            </a:r>
            <a:r>
              <a:rPr kumimoji="0" lang="en-US" altLang="zh-CN" sz="2400" dirty="0">
                <a:solidFill>
                  <a:srgbClr val="C00000"/>
                </a:solidFill>
                <a:latin typeface="Monotype Corsiva" pitchFamily="66" charset="0"/>
              </a:rPr>
              <a:t>v</a:t>
            </a:r>
            <a:r>
              <a:rPr kumimoji="0" lang="en-US" altLang="zh-CN" sz="2400" baseline="-25000" dirty="0">
                <a:solidFill>
                  <a:srgbClr val="C00000"/>
                </a:solidFill>
                <a:latin typeface="Monotype Corsiva" pitchFamily="66" charset="0"/>
              </a:rPr>
              <a:t>i</a:t>
            </a:r>
            <a:r>
              <a:rPr kumimoji="0" lang="zh-CN" altLang="en-US" sz="2400" dirty="0">
                <a:solidFill>
                  <a:srgbClr val="C00000"/>
                </a:solidFill>
              </a:rPr>
              <a:t>的所</a:t>
            </a:r>
            <a:r>
              <a:rPr lang="zh-CN" altLang="en-US" sz="2400" dirty="0">
                <a:solidFill>
                  <a:srgbClr val="C00000"/>
                </a:solidFill>
              </a:rPr>
              <a:t>有未被访问的邻接点应在</a:t>
            </a:r>
            <a:r>
              <a:rPr lang="en-US" altLang="zh-CN" sz="2400" dirty="0" err="1">
                <a:solidFill>
                  <a:srgbClr val="C00000"/>
                </a:solidFill>
                <a:latin typeface="Monotype Corsiva" pitchFamily="66" charset="0"/>
              </a:rPr>
              <a:t>v</a:t>
            </a:r>
            <a:r>
              <a:rPr lang="en-US" altLang="zh-CN" sz="2400" baseline="-25000" dirty="0" err="1">
                <a:solidFill>
                  <a:srgbClr val="C00000"/>
                </a:solidFill>
                <a:latin typeface="Monotype Corsiva" pitchFamily="66" charset="0"/>
              </a:rPr>
              <a:t>k</a:t>
            </a:r>
            <a:endParaRPr lang="en-US" altLang="zh-CN" sz="2400" baseline="-25000" dirty="0">
              <a:solidFill>
                <a:srgbClr val="C00000"/>
              </a:solidFill>
              <a:latin typeface="Monotype Corsiva" pitchFamily="66" charset="0"/>
            </a:endParaRPr>
          </a:p>
          <a:p>
            <a:r>
              <a:rPr lang="en-US" altLang="zh-CN" sz="2400" dirty="0">
                <a:solidFill>
                  <a:srgbClr val="C00000"/>
                </a:solidFill>
              </a:rPr>
              <a:t>     </a:t>
            </a:r>
            <a:r>
              <a:rPr lang="zh-CN" altLang="en-US" sz="2400" dirty="0">
                <a:solidFill>
                  <a:srgbClr val="C00000"/>
                </a:solidFill>
              </a:rPr>
              <a:t>所有未被访问的邻接点之前访问。重复</a:t>
            </a:r>
            <a:r>
              <a:rPr lang="en-US" altLang="zh-CN" dirty="0">
                <a:solidFill>
                  <a:srgbClr val="C00000"/>
                </a:solidFill>
              </a:rPr>
              <a:t>Ⅲ </a:t>
            </a:r>
            <a:r>
              <a:rPr lang="zh-CN" altLang="en-US" sz="2400" dirty="0">
                <a:solidFill>
                  <a:srgbClr val="C00000"/>
                </a:solidFill>
              </a:rPr>
              <a:t>，直到所有端</a:t>
            </a:r>
          </a:p>
          <a:p>
            <a:r>
              <a:rPr lang="zh-CN" altLang="en-US" sz="2400" dirty="0">
                <a:solidFill>
                  <a:srgbClr val="C00000"/>
                </a:solidFill>
              </a:rPr>
              <a:t>     结点均没有未被访问的邻接点为止。</a:t>
            </a:r>
          </a:p>
        </p:txBody>
      </p:sp>
      <p:sp>
        <p:nvSpPr>
          <p:cNvPr id="224273" name="Text Box 17"/>
          <p:cNvSpPr txBox="1">
            <a:spLocks noChangeArrowheads="1"/>
          </p:cNvSpPr>
          <p:nvPr/>
        </p:nvSpPr>
        <p:spPr bwMode="auto">
          <a:xfrm>
            <a:off x="2555875" y="6092825"/>
            <a:ext cx="3398838" cy="519113"/>
          </a:xfrm>
          <a:prstGeom prst="rect">
            <a:avLst/>
          </a:prstGeom>
          <a:noFill/>
          <a:ln w="31750" algn="ctr">
            <a:noFill/>
            <a:miter lim="800000"/>
            <a:headEnd/>
            <a:tailEnd/>
          </a:ln>
          <a:effectLst/>
        </p:spPr>
        <p:txBody>
          <a:bodyPr wrap="none">
            <a:spAutoFit/>
          </a:bodyPr>
          <a:lstStyle/>
          <a:p>
            <a:r>
              <a:rPr lang="zh-CN" altLang="en-US" dirty="0">
                <a:solidFill>
                  <a:srgbClr val="0303BD"/>
                </a:solidFill>
              </a:rPr>
              <a:t>类似于树的层次遍历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4269"/>
                                        </p:tgtEl>
                                        <p:attrNameLst>
                                          <p:attrName>style.visibility</p:attrName>
                                        </p:attrNameLst>
                                      </p:cBhvr>
                                      <p:to>
                                        <p:strVal val="visible"/>
                                      </p:to>
                                    </p:set>
                                    <p:animEffect transition="in" filter="wipe(up)">
                                      <p:cBhvr>
                                        <p:cTn id="7" dur="500"/>
                                        <p:tgtEl>
                                          <p:spTgt spid="2242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4270"/>
                                        </p:tgtEl>
                                        <p:attrNameLst>
                                          <p:attrName>style.visibility</p:attrName>
                                        </p:attrNameLst>
                                      </p:cBhvr>
                                      <p:to>
                                        <p:strVal val="visible"/>
                                      </p:to>
                                    </p:set>
                                    <p:animEffect transition="in" filter="wipe(up)">
                                      <p:cBhvr>
                                        <p:cTn id="12" dur="500"/>
                                        <p:tgtEl>
                                          <p:spTgt spid="2242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4271"/>
                                        </p:tgtEl>
                                        <p:attrNameLst>
                                          <p:attrName>style.visibility</p:attrName>
                                        </p:attrNameLst>
                                      </p:cBhvr>
                                      <p:to>
                                        <p:strVal val="visible"/>
                                      </p:to>
                                    </p:set>
                                    <p:animEffect transition="in" filter="wipe(up)">
                                      <p:cBhvr>
                                        <p:cTn id="17" dur="500"/>
                                        <p:tgtEl>
                                          <p:spTgt spid="2242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4272"/>
                                        </p:tgtEl>
                                        <p:attrNameLst>
                                          <p:attrName>style.visibility</p:attrName>
                                        </p:attrNameLst>
                                      </p:cBhvr>
                                      <p:to>
                                        <p:strVal val="visible"/>
                                      </p:to>
                                    </p:set>
                                    <p:animEffect transition="in" filter="wipe(up)">
                                      <p:cBhvr>
                                        <p:cTn id="22" dur="500"/>
                                        <p:tgtEl>
                                          <p:spTgt spid="2242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4273"/>
                                        </p:tgtEl>
                                        <p:attrNameLst>
                                          <p:attrName>style.visibility</p:attrName>
                                        </p:attrNameLst>
                                      </p:cBhvr>
                                      <p:to>
                                        <p:strVal val="visible"/>
                                      </p:to>
                                    </p:set>
                                    <p:animEffect transition="in" filter="wipe(up)">
                                      <p:cBhvr>
                                        <p:cTn id="27" dur="500"/>
                                        <p:tgtEl>
                                          <p:spTgt spid="224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9" grpId="0"/>
      <p:bldP spid="224270" grpId="0"/>
      <p:bldP spid="224271" grpId="0"/>
      <p:bldP spid="224272" grpId="0"/>
      <p:bldP spid="22427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5"/>
          <p:cNvSpPr>
            <a:spLocks noGrp="1"/>
          </p:cNvSpPr>
          <p:nvPr>
            <p:ph type="sldNum" sz="quarter" idx="15"/>
          </p:nvPr>
        </p:nvSpPr>
        <p:spPr/>
        <p:txBody>
          <a:bodyPr/>
          <a:lstStyle/>
          <a:p>
            <a:fld id="{1C59BC16-A728-4117-B595-B7D7A725463D}" type="slidenum">
              <a:rPr lang="en-US" altLang="zh-CN"/>
              <a:pPr/>
              <a:t>55</a:t>
            </a:fld>
            <a:endParaRPr lang="en-US" altLang="zh-CN"/>
          </a:p>
        </p:txBody>
      </p:sp>
      <p:sp>
        <p:nvSpPr>
          <p:cNvPr id="225285"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25286"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25287"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25288"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25290" name="Text Box 10"/>
          <p:cNvSpPr txBox="1">
            <a:spLocks noChangeArrowheads="1"/>
          </p:cNvSpPr>
          <p:nvPr/>
        </p:nvSpPr>
        <p:spPr bwMode="auto">
          <a:xfrm>
            <a:off x="1116013" y="2041525"/>
            <a:ext cx="1103312" cy="457200"/>
          </a:xfrm>
          <a:prstGeom prst="rect">
            <a:avLst/>
          </a:prstGeom>
          <a:noFill/>
          <a:ln w="25400" algn="ctr">
            <a:noFill/>
            <a:miter lim="800000"/>
            <a:headEnd/>
            <a:tailEnd/>
          </a:ln>
          <a:effectLst/>
        </p:spPr>
        <p:txBody>
          <a:bodyPr wrap="none">
            <a:spAutoFit/>
          </a:bodyPr>
          <a:lstStyle/>
          <a:p>
            <a:r>
              <a:rPr lang="zh-CN" altLang="en-US" sz="2400">
                <a:solidFill>
                  <a:schemeClr val="tx1"/>
                </a:solidFill>
              </a:rPr>
              <a:t>例如：</a:t>
            </a:r>
          </a:p>
        </p:txBody>
      </p:sp>
      <p:grpSp>
        <p:nvGrpSpPr>
          <p:cNvPr id="225291" name="Group 11"/>
          <p:cNvGrpSpPr>
            <a:grpSpLocks/>
          </p:cNvGrpSpPr>
          <p:nvPr/>
        </p:nvGrpSpPr>
        <p:grpSpPr bwMode="auto">
          <a:xfrm>
            <a:off x="2771775" y="2133600"/>
            <a:ext cx="3457575" cy="2855913"/>
            <a:chOff x="1791" y="1540"/>
            <a:chExt cx="2178" cy="1799"/>
          </a:xfrm>
        </p:grpSpPr>
        <p:sp>
          <p:nvSpPr>
            <p:cNvPr id="225292" name="Oval 12"/>
            <p:cNvSpPr>
              <a:spLocks noChangeArrowheads="1"/>
            </p:cNvSpPr>
            <p:nvPr/>
          </p:nvSpPr>
          <p:spPr bwMode="auto">
            <a:xfrm>
              <a:off x="1791" y="158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225293" name="Oval 13"/>
            <p:cNvSpPr>
              <a:spLocks noChangeArrowheads="1"/>
            </p:cNvSpPr>
            <p:nvPr/>
          </p:nvSpPr>
          <p:spPr bwMode="auto">
            <a:xfrm>
              <a:off x="1791" y="232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225294" name="Oval 14"/>
            <p:cNvSpPr>
              <a:spLocks noChangeArrowheads="1"/>
            </p:cNvSpPr>
            <p:nvPr/>
          </p:nvSpPr>
          <p:spPr bwMode="auto">
            <a:xfrm>
              <a:off x="1791" y="305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225295" name="Oval 15"/>
            <p:cNvSpPr>
              <a:spLocks noChangeArrowheads="1"/>
            </p:cNvSpPr>
            <p:nvPr/>
          </p:nvSpPr>
          <p:spPr bwMode="auto">
            <a:xfrm>
              <a:off x="2788" y="155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225296" name="Oval 16"/>
            <p:cNvSpPr>
              <a:spLocks noChangeArrowheads="1"/>
            </p:cNvSpPr>
            <p:nvPr/>
          </p:nvSpPr>
          <p:spPr bwMode="auto">
            <a:xfrm>
              <a:off x="2788" y="232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225297" name="Oval 17"/>
            <p:cNvSpPr>
              <a:spLocks noChangeArrowheads="1"/>
            </p:cNvSpPr>
            <p:nvPr/>
          </p:nvSpPr>
          <p:spPr bwMode="auto">
            <a:xfrm>
              <a:off x="2789" y="308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225298" name="Oval 18"/>
            <p:cNvSpPr>
              <a:spLocks noChangeArrowheads="1"/>
            </p:cNvSpPr>
            <p:nvPr/>
          </p:nvSpPr>
          <p:spPr bwMode="auto">
            <a:xfrm>
              <a:off x="3695" y="154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G</a:t>
              </a:r>
            </a:p>
          </p:txBody>
        </p:sp>
        <p:sp>
          <p:nvSpPr>
            <p:cNvPr id="225299" name="Oval 19"/>
            <p:cNvSpPr>
              <a:spLocks noChangeArrowheads="1"/>
            </p:cNvSpPr>
            <p:nvPr/>
          </p:nvSpPr>
          <p:spPr bwMode="auto">
            <a:xfrm>
              <a:off x="3696" y="235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H</a:t>
              </a:r>
            </a:p>
          </p:txBody>
        </p:sp>
        <p:sp>
          <p:nvSpPr>
            <p:cNvPr id="225300" name="Oval 20"/>
            <p:cNvSpPr>
              <a:spLocks noChangeArrowheads="1"/>
            </p:cNvSpPr>
            <p:nvPr/>
          </p:nvSpPr>
          <p:spPr bwMode="auto">
            <a:xfrm>
              <a:off x="3696" y="305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I</a:t>
              </a:r>
            </a:p>
          </p:txBody>
        </p:sp>
        <p:sp>
          <p:nvSpPr>
            <p:cNvPr id="225301" name="Line 21"/>
            <p:cNvSpPr>
              <a:spLocks noChangeShapeType="1"/>
            </p:cNvSpPr>
            <p:nvPr/>
          </p:nvSpPr>
          <p:spPr bwMode="auto">
            <a:xfrm>
              <a:off x="1927" y="1857"/>
              <a:ext cx="0" cy="454"/>
            </a:xfrm>
            <a:prstGeom prst="line">
              <a:avLst/>
            </a:prstGeom>
            <a:noFill/>
            <a:ln w="25400">
              <a:solidFill>
                <a:srgbClr val="000066"/>
              </a:solidFill>
              <a:round/>
              <a:headEnd/>
              <a:tailEnd/>
            </a:ln>
            <a:effectLst/>
          </p:spPr>
          <p:txBody>
            <a:bodyPr>
              <a:spAutoFit/>
            </a:bodyPr>
            <a:lstStyle/>
            <a:p>
              <a:endParaRPr lang="zh-CN" altLang="en-US"/>
            </a:p>
          </p:txBody>
        </p:sp>
        <p:sp>
          <p:nvSpPr>
            <p:cNvPr id="225302" name="Line 22"/>
            <p:cNvSpPr>
              <a:spLocks noChangeShapeType="1"/>
            </p:cNvSpPr>
            <p:nvPr/>
          </p:nvSpPr>
          <p:spPr bwMode="auto">
            <a:xfrm>
              <a:off x="1927" y="2583"/>
              <a:ext cx="0" cy="454"/>
            </a:xfrm>
            <a:prstGeom prst="line">
              <a:avLst/>
            </a:prstGeom>
            <a:noFill/>
            <a:ln w="25400">
              <a:solidFill>
                <a:srgbClr val="000066"/>
              </a:solidFill>
              <a:round/>
              <a:headEnd/>
              <a:tailEnd/>
            </a:ln>
            <a:effectLst/>
          </p:spPr>
          <p:txBody>
            <a:bodyPr>
              <a:spAutoFit/>
            </a:bodyPr>
            <a:lstStyle/>
            <a:p>
              <a:endParaRPr lang="zh-CN" altLang="en-US"/>
            </a:p>
          </p:txBody>
        </p:sp>
        <p:sp>
          <p:nvSpPr>
            <p:cNvPr id="225303" name="Line 23"/>
            <p:cNvSpPr>
              <a:spLocks noChangeShapeType="1"/>
            </p:cNvSpPr>
            <p:nvPr/>
          </p:nvSpPr>
          <p:spPr bwMode="auto">
            <a:xfrm>
              <a:off x="2063" y="1676"/>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5304" name="Line 24"/>
            <p:cNvSpPr>
              <a:spLocks noChangeShapeType="1"/>
            </p:cNvSpPr>
            <p:nvPr/>
          </p:nvSpPr>
          <p:spPr bwMode="auto">
            <a:xfrm>
              <a:off x="3061" y="1676"/>
              <a:ext cx="635"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5305" name="Line 25"/>
            <p:cNvSpPr>
              <a:spLocks noChangeShapeType="1"/>
            </p:cNvSpPr>
            <p:nvPr/>
          </p:nvSpPr>
          <p:spPr bwMode="auto">
            <a:xfrm>
              <a:off x="2018" y="1812"/>
              <a:ext cx="771" cy="590"/>
            </a:xfrm>
            <a:prstGeom prst="line">
              <a:avLst/>
            </a:prstGeom>
            <a:noFill/>
            <a:ln w="25400">
              <a:solidFill>
                <a:srgbClr val="000066"/>
              </a:solidFill>
              <a:round/>
              <a:headEnd/>
              <a:tailEnd/>
            </a:ln>
            <a:effectLst/>
          </p:spPr>
          <p:txBody>
            <a:bodyPr>
              <a:spAutoFit/>
            </a:bodyPr>
            <a:lstStyle/>
            <a:p>
              <a:endParaRPr lang="zh-CN" altLang="en-US"/>
            </a:p>
          </p:txBody>
        </p:sp>
        <p:sp>
          <p:nvSpPr>
            <p:cNvPr id="225306" name="Line 26"/>
            <p:cNvSpPr>
              <a:spLocks noChangeShapeType="1"/>
            </p:cNvSpPr>
            <p:nvPr/>
          </p:nvSpPr>
          <p:spPr bwMode="auto">
            <a:xfrm flipV="1">
              <a:off x="3061" y="1767"/>
              <a:ext cx="680" cy="635"/>
            </a:xfrm>
            <a:prstGeom prst="line">
              <a:avLst/>
            </a:prstGeom>
            <a:noFill/>
            <a:ln w="25400">
              <a:solidFill>
                <a:srgbClr val="000066"/>
              </a:solidFill>
              <a:round/>
              <a:headEnd/>
              <a:tailEnd/>
            </a:ln>
            <a:effectLst/>
          </p:spPr>
          <p:txBody>
            <a:bodyPr wrap="none">
              <a:spAutoFit/>
            </a:bodyPr>
            <a:lstStyle/>
            <a:p>
              <a:endParaRPr lang="zh-CN" altLang="en-US"/>
            </a:p>
          </p:txBody>
        </p:sp>
        <p:sp>
          <p:nvSpPr>
            <p:cNvPr id="225307" name="Line 27"/>
            <p:cNvSpPr>
              <a:spLocks noChangeShapeType="1"/>
            </p:cNvSpPr>
            <p:nvPr/>
          </p:nvSpPr>
          <p:spPr bwMode="auto">
            <a:xfrm>
              <a:off x="2063" y="2447"/>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5308" name="Line 28"/>
            <p:cNvSpPr>
              <a:spLocks noChangeShapeType="1"/>
            </p:cNvSpPr>
            <p:nvPr/>
          </p:nvSpPr>
          <p:spPr bwMode="auto">
            <a:xfrm>
              <a:off x="2063" y="3173"/>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5309" name="Line 29"/>
            <p:cNvSpPr>
              <a:spLocks noChangeShapeType="1"/>
            </p:cNvSpPr>
            <p:nvPr/>
          </p:nvSpPr>
          <p:spPr bwMode="auto">
            <a:xfrm>
              <a:off x="3832" y="1812"/>
              <a:ext cx="0" cy="544"/>
            </a:xfrm>
            <a:prstGeom prst="line">
              <a:avLst/>
            </a:prstGeom>
            <a:noFill/>
            <a:ln w="25400">
              <a:solidFill>
                <a:srgbClr val="000066"/>
              </a:solidFill>
              <a:round/>
              <a:headEnd/>
              <a:tailEnd/>
            </a:ln>
            <a:effectLst/>
          </p:spPr>
          <p:txBody>
            <a:bodyPr wrap="none">
              <a:spAutoFit/>
            </a:bodyPr>
            <a:lstStyle/>
            <a:p>
              <a:endParaRPr lang="zh-CN" altLang="en-US"/>
            </a:p>
          </p:txBody>
        </p:sp>
        <p:sp>
          <p:nvSpPr>
            <p:cNvPr id="225310" name="Line 30"/>
            <p:cNvSpPr>
              <a:spLocks noChangeShapeType="1"/>
            </p:cNvSpPr>
            <p:nvPr/>
          </p:nvSpPr>
          <p:spPr bwMode="auto">
            <a:xfrm>
              <a:off x="3832" y="2628"/>
              <a:ext cx="0" cy="409"/>
            </a:xfrm>
            <a:prstGeom prst="line">
              <a:avLst/>
            </a:prstGeom>
            <a:noFill/>
            <a:ln w="25400">
              <a:solidFill>
                <a:srgbClr val="000066"/>
              </a:solidFill>
              <a:round/>
              <a:headEnd/>
              <a:tailEnd/>
            </a:ln>
            <a:effectLst/>
          </p:spPr>
          <p:txBody>
            <a:bodyPr>
              <a:spAutoFit/>
            </a:bodyPr>
            <a:lstStyle/>
            <a:p>
              <a:endParaRPr lang="zh-CN" altLang="en-US"/>
            </a:p>
          </p:txBody>
        </p:sp>
      </p:grpSp>
      <p:sp>
        <p:nvSpPr>
          <p:cNvPr id="225311" name="Oval 31"/>
          <p:cNvSpPr>
            <a:spLocks noChangeArrowheads="1"/>
          </p:cNvSpPr>
          <p:nvPr/>
        </p:nvSpPr>
        <p:spPr bwMode="auto">
          <a:xfrm>
            <a:off x="2771775" y="2205038"/>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A</a:t>
            </a:r>
          </a:p>
        </p:txBody>
      </p:sp>
      <p:sp>
        <p:nvSpPr>
          <p:cNvPr id="225312" name="Line 32"/>
          <p:cNvSpPr>
            <a:spLocks noChangeShapeType="1"/>
          </p:cNvSpPr>
          <p:nvPr/>
        </p:nvSpPr>
        <p:spPr bwMode="auto">
          <a:xfrm>
            <a:off x="2987675" y="2613025"/>
            <a:ext cx="0" cy="792163"/>
          </a:xfrm>
          <a:prstGeom prst="line">
            <a:avLst/>
          </a:prstGeom>
          <a:noFill/>
          <a:ln w="31750">
            <a:solidFill>
              <a:srgbClr val="FF0000"/>
            </a:solidFill>
            <a:round/>
            <a:headEnd/>
            <a:tailEnd/>
          </a:ln>
          <a:effectLst/>
        </p:spPr>
        <p:txBody>
          <a:bodyPr wrap="none">
            <a:spAutoFit/>
          </a:bodyPr>
          <a:lstStyle/>
          <a:p>
            <a:endParaRPr lang="zh-CN" altLang="en-US"/>
          </a:p>
        </p:txBody>
      </p:sp>
      <p:sp>
        <p:nvSpPr>
          <p:cNvPr id="225313" name="Oval 33"/>
          <p:cNvSpPr>
            <a:spLocks noChangeArrowheads="1"/>
          </p:cNvSpPr>
          <p:nvPr/>
        </p:nvSpPr>
        <p:spPr bwMode="auto">
          <a:xfrm>
            <a:off x="2771775" y="3379788"/>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B</a:t>
            </a:r>
          </a:p>
        </p:txBody>
      </p:sp>
      <p:sp>
        <p:nvSpPr>
          <p:cNvPr id="225316" name="Text Box 36"/>
          <p:cNvSpPr txBox="1">
            <a:spLocks noChangeArrowheads="1"/>
          </p:cNvSpPr>
          <p:nvPr/>
        </p:nvSpPr>
        <p:spPr bwMode="auto">
          <a:xfrm>
            <a:off x="3779838" y="1576388"/>
            <a:ext cx="441325" cy="519112"/>
          </a:xfrm>
          <a:prstGeom prst="rect">
            <a:avLst/>
          </a:prstGeom>
          <a:noFill/>
          <a:ln w="31750" algn="ctr">
            <a:noFill/>
            <a:miter lim="800000"/>
            <a:headEnd/>
            <a:tailEnd/>
          </a:ln>
          <a:effectLst/>
        </p:spPr>
        <p:txBody>
          <a:bodyPr wrap="none">
            <a:spAutoFit/>
          </a:bodyPr>
          <a:lstStyle/>
          <a:p>
            <a:r>
              <a:rPr lang="en-US" altLang="zh-CN"/>
              <a:t>A</a:t>
            </a:r>
          </a:p>
        </p:txBody>
      </p:sp>
      <p:sp>
        <p:nvSpPr>
          <p:cNvPr id="225317" name="Text Box 37"/>
          <p:cNvSpPr txBox="1">
            <a:spLocks noChangeArrowheads="1"/>
          </p:cNvSpPr>
          <p:nvPr/>
        </p:nvSpPr>
        <p:spPr bwMode="auto">
          <a:xfrm>
            <a:off x="4068763" y="1576388"/>
            <a:ext cx="441325" cy="519112"/>
          </a:xfrm>
          <a:prstGeom prst="rect">
            <a:avLst/>
          </a:prstGeom>
          <a:noFill/>
          <a:ln w="31750" algn="ctr">
            <a:noFill/>
            <a:miter lim="800000"/>
            <a:headEnd/>
            <a:tailEnd/>
          </a:ln>
          <a:effectLst/>
        </p:spPr>
        <p:txBody>
          <a:bodyPr wrap="none">
            <a:spAutoFit/>
          </a:bodyPr>
          <a:lstStyle/>
          <a:p>
            <a:r>
              <a:rPr lang="en-US" altLang="zh-CN"/>
              <a:t>B</a:t>
            </a:r>
          </a:p>
        </p:txBody>
      </p:sp>
      <p:sp>
        <p:nvSpPr>
          <p:cNvPr id="225318" name="Text Box 38"/>
          <p:cNvSpPr txBox="1">
            <a:spLocks noChangeArrowheads="1"/>
          </p:cNvSpPr>
          <p:nvPr/>
        </p:nvSpPr>
        <p:spPr bwMode="auto">
          <a:xfrm>
            <a:off x="4376738" y="1573213"/>
            <a:ext cx="441325" cy="519112"/>
          </a:xfrm>
          <a:prstGeom prst="rect">
            <a:avLst/>
          </a:prstGeom>
          <a:noFill/>
          <a:ln w="31750" algn="ctr">
            <a:noFill/>
            <a:miter lim="800000"/>
            <a:headEnd/>
            <a:tailEnd/>
          </a:ln>
          <a:effectLst/>
        </p:spPr>
        <p:txBody>
          <a:bodyPr wrap="none">
            <a:spAutoFit/>
          </a:bodyPr>
          <a:lstStyle/>
          <a:p>
            <a:r>
              <a:rPr lang="en-US" altLang="zh-CN"/>
              <a:t>D</a:t>
            </a:r>
          </a:p>
        </p:txBody>
      </p:sp>
      <p:sp>
        <p:nvSpPr>
          <p:cNvPr id="225324" name="Text Box 44"/>
          <p:cNvSpPr txBox="1">
            <a:spLocks noChangeArrowheads="1"/>
          </p:cNvSpPr>
          <p:nvPr/>
        </p:nvSpPr>
        <p:spPr bwMode="auto">
          <a:xfrm>
            <a:off x="4664075" y="1573213"/>
            <a:ext cx="420688" cy="519112"/>
          </a:xfrm>
          <a:prstGeom prst="rect">
            <a:avLst/>
          </a:prstGeom>
          <a:noFill/>
          <a:ln w="31750" algn="ctr">
            <a:noFill/>
            <a:miter lim="800000"/>
            <a:headEnd/>
            <a:tailEnd/>
          </a:ln>
          <a:effectLst/>
        </p:spPr>
        <p:txBody>
          <a:bodyPr wrap="none">
            <a:spAutoFit/>
          </a:bodyPr>
          <a:lstStyle/>
          <a:p>
            <a:r>
              <a:rPr lang="en-US" altLang="zh-CN"/>
              <a:t>E</a:t>
            </a:r>
          </a:p>
        </p:txBody>
      </p:sp>
      <p:sp>
        <p:nvSpPr>
          <p:cNvPr id="225325" name="Text Box 45"/>
          <p:cNvSpPr txBox="1">
            <a:spLocks noChangeArrowheads="1"/>
          </p:cNvSpPr>
          <p:nvPr/>
        </p:nvSpPr>
        <p:spPr bwMode="auto">
          <a:xfrm>
            <a:off x="4932363" y="1573213"/>
            <a:ext cx="441325" cy="519112"/>
          </a:xfrm>
          <a:prstGeom prst="rect">
            <a:avLst/>
          </a:prstGeom>
          <a:noFill/>
          <a:ln w="31750" algn="ctr">
            <a:noFill/>
            <a:miter lim="800000"/>
            <a:headEnd/>
            <a:tailEnd/>
          </a:ln>
          <a:effectLst/>
        </p:spPr>
        <p:txBody>
          <a:bodyPr wrap="none">
            <a:spAutoFit/>
          </a:bodyPr>
          <a:lstStyle/>
          <a:p>
            <a:r>
              <a:rPr lang="en-US" altLang="zh-CN"/>
              <a:t>C</a:t>
            </a:r>
          </a:p>
        </p:txBody>
      </p:sp>
      <p:sp>
        <p:nvSpPr>
          <p:cNvPr id="225328" name="Text Box 48"/>
          <p:cNvSpPr txBox="1">
            <a:spLocks noChangeArrowheads="1"/>
          </p:cNvSpPr>
          <p:nvPr/>
        </p:nvSpPr>
        <p:spPr bwMode="auto">
          <a:xfrm>
            <a:off x="5219700" y="1557338"/>
            <a:ext cx="460375" cy="519112"/>
          </a:xfrm>
          <a:prstGeom prst="rect">
            <a:avLst/>
          </a:prstGeom>
          <a:noFill/>
          <a:ln w="31750" algn="ctr">
            <a:noFill/>
            <a:miter lim="800000"/>
            <a:headEnd/>
            <a:tailEnd/>
          </a:ln>
          <a:effectLst/>
        </p:spPr>
        <p:txBody>
          <a:bodyPr wrap="none">
            <a:spAutoFit/>
          </a:bodyPr>
          <a:lstStyle/>
          <a:p>
            <a:r>
              <a:rPr lang="en-US" altLang="zh-CN"/>
              <a:t>G</a:t>
            </a:r>
          </a:p>
        </p:txBody>
      </p:sp>
      <p:sp>
        <p:nvSpPr>
          <p:cNvPr id="225331" name="Text Box 51"/>
          <p:cNvSpPr txBox="1">
            <a:spLocks noChangeArrowheads="1"/>
          </p:cNvSpPr>
          <p:nvPr/>
        </p:nvSpPr>
        <p:spPr bwMode="auto">
          <a:xfrm>
            <a:off x="5508625" y="1557338"/>
            <a:ext cx="401638" cy="519112"/>
          </a:xfrm>
          <a:prstGeom prst="rect">
            <a:avLst/>
          </a:prstGeom>
          <a:noFill/>
          <a:ln w="31750" algn="ctr">
            <a:noFill/>
            <a:miter lim="800000"/>
            <a:headEnd/>
            <a:tailEnd/>
          </a:ln>
          <a:effectLst/>
        </p:spPr>
        <p:txBody>
          <a:bodyPr wrap="none">
            <a:spAutoFit/>
          </a:bodyPr>
          <a:lstStyle/>
          <a:p>
            <a:r>
              <a:rPr lang="en-US" altLang="zh-CN"/>
              <a:t>F</a:t>
            </a:r>
          </a:p>
        </p:txBody>
      </p:sp>
      <p:sp>
        <p:nvSpPr>
          <p:cNvPr id="225335" name="Text Box 55"/>
          <p:cNvSpPr txBox="1">
            <a:spLocks noChangeArrowheads="1"/>
          </p:cNvSpPr>
          <p:nvPr/>
        </p:nvSpPr>
        <p:spPr bwMode="auto">
          <a:xfrm>
            <a:off x="5795963" y="1557338"/>
            <a:ext cx="441325" cy="519112"/>
          </a:xfrm>
          <a:prstGeom prst="rect">
            <a:avLst/>
          </a:prstGeom>
          <a:noFill/>
          <a:ln w="31750" algn="ctr">
            <a:noFill/>
            <a:miter lim="800000"/>
            <a:headEnd/>
            <a:tailEnd/>
          </a:ln>
          <a:effectLst/>
        </p:spPr>
        <p:txBody>
          <a:bodyPr wrap="none">
            <a:spAutoFit/>
          </a:bodyPr>
          <a:lstStyle/>
          <a:p>
            <a:r>
              <a:rPr lang="en-US" altLang="zh-CN"/>
              <a:t>H</a:t>
            </a:r>
          </a:p>
        </p:txBody>
      </p:sp>
      <p:sp>
        <p:nvSpPr>
          <p:cNvPr id="225336" name="Line 56"/>
          <p:cNvSpPr>
            <a:spLocks noChangeShapeType="1"/>
          </p:cNvSpPr>
          <p:nvPr/>
        </p:nvSpPr>
        <p:spPr bwMode="auto">
          <a:xfrm>
            <a:off x="6013450" y="3838575"/>
            <a:ext cx="0" cy="719138"/>
          </a:xfrm>
          <a:prstGeom prst="line">
            <a:avLst/>
          </a:prstGeom>
          <a:noFill/>
          <a:ln w="31750">
            <a:solidFill>
              <a:srgbClr val="FF0000"/>
            </a:solidFill>
            <a:round/>
            <a:headEnd/>
            <a:tailEnd/>
          </a:ln>
          <a:effectLst/>
        </p:spPr>
        <p:txBody>
          <a:bodyPr wrap="none">
            <a:spAutoFit/>
          </a:bodyPr>
          <a:lstStyle/>
          <a:p>
            <a:endParaRPr lang="zh-CN" altLang="en-US"/>
          </a:p>
        </p:txBody>
      </p:sp>
      <p:sp>
        <p:nvSpPr>
          <p:cNvPr id="225338" name="Text Box 58"/>
          <p:cNvSpPr txBox="1">
            <a:spLocks noChangeArrowheads="1"/>
          </p:cNvSpPr>
          <p:nvPr/>
        </p:nvSpPr>
        <p:spPr bwMode="auto">
          <a:xfrm>
            <a:off x="6156325" y="1557338"/>
            <a:ext cx="282575" cy="519112"/>
          </a:xfrm>
          <a:prstGeom prst="rect">
            <a:avLst/>
          </a:prstGeom>
          <a:noFill/>
          <a:ln w="31750" algn="ctr">
            <a:noFill/>
            <a:miter lim="800000"/>
            <a:headEnd/>
            <a:tailEnd/>
          </a:ln>
          <a:effectLst/>
        </p:spPr>
        <p:txBody>
          <a:bodyPr wrap="none">
            <a:spAutoFit/>
          </a:bodyPr>
          <a:lstStyle/>
          <a:p>
            <a:r>
              <a:rPr lang="en-US" altLang="zh-CN"/>
              <a:t>I</a:t>
            </a:r>
          </a:p>
        </p:txBody>
      </p:sp>
      <p:sp>
        <p:nvSpPr>
          <p:cNvPr id="225345" name="Text Box 65"/>
          <p:cNvSpPr txBox="1">
            <a:spLocks noChangeArrowheads="1"/>
          </p:cNvSpPr>
          <p:nvPr/>
        </p:nvSpPr>
        <p:spPr bwMode="auto">
          <a:xfrm>
            <a:off x="6300788" y="2270125"/>
            <a:ext cx="490537" cy="2647950"/>
          </a:xfrm>
          <a:prstGeom prst="rect">
            <a:avLst/>
          </a:prstGeom>
          <a:noFill/>
          <a:ln w="31750" algn="ctr">
            <a:noFill/>
            <a:prstDash val="dash"/>
            <a:miter lim="800000"/>
            <a:headEnd/>
            <a:tailEnd/>
          </a:ln>
          <a:effectLst/>
        </p:spPr>
        <p:txBody>
          <a:bodyPr wrap="none">
            <a:spAutoFit/>
          </a:bodyPr>
          <a:lstStyle/>
          <a:p>
            <a:r>
              <a:rPr lang="zh-CN" altLang="en-US" sz="2400"/>
              <a:t>广</a:t>
            </a:r>
          </a:p>
          <a:p>
            <a:r>
              <a:rPr lang="zh-CN" altLang="en-US" sz="2400"/>
              <a:t>度</a:t>
            </a:r>
          </a:p>
          <a:p>
            <a:r>
              <a:rPr lang="zh-CN" altLang="en-US" sz="2400"/>
              <a:t>优</a:t>
            </a:r>
          </a:p>
          <a:p>
            <a:r>
              <a:rPr lang="zh-CN" altLang="en-US" sz="2400"/>
              <a:t>先</a:t>
            </a:r>
          </a:p>
          <a:p>
            <a:r>
              <a:rPr lang="zh-CN" altLang="en-US" sz="2400"/>
              <a:t>搜</a:t>
            </a:r>
          </a:p>
          <a:p>
            <a:r>
              <a:rPr lang="zh-CN" altLang="en-US" sz="2400"/>
              <a:t>索</a:t>
            </a:r>
          </a:p>
          <a:p>
            <a:r>
              <a:rPr lang="zh-CN" altLang="en-US" sz="2400"/>
              <a:t>树</a:t>
            </a:r>
          </a:p>
        </p:txBody>
      </p:sp>
      <p:grpSp>
        <p:nvGrpSpPr>
          <p:cNvPr id="225347" name="Group 67"/>
          <p:cNvGrpSpPr>
            <a:grpSpLocks/>
          </p:cNvGrpSpPr>
          <p:nvPr/>
        </p:nvGrpSpPr>
        <p:grpSpPr bwMode="auto">
          <a:xfrm>
            <a:off x="1547813" y="5084763"/>
            <a:ext cx="6434137" cy="1100137"/>
            <a:chOff x="888" y="3508"/>
            <a:chExt cx="4053" cy="693"/>
          </a:xfrm>
        </p:grpSpPr>
        <p:sp>
          <p:nvSpPr>
            <p:cNvPr id="225348" name="Text Box 68"/>
            <p:cNvSpPr txBox="1">
              <a:spLocks noChangeArrowheads="1"/>
            </p:cNvSpPr>
            <p:nvPr/>
          </p:nvSpPr>
          <p:spPr bwMode="auto">
            <a:xfrm>
              <a:off x="888" y="3508"/>
              <a:ext cx="3976" cy="518"/>
            </a:xfrm>
            <a:prstGeom prst="rect">
              <a:avLst/>
            </a:prstGeom>
            <a:noFill/>
            <a:ln w="31750" algn="ctr">
              <a:noFill/>
              <a:prstDash val="dash"/>
              <a:miter lim="800000"/>
              <a:headEnd/>
              <a:tailEnd/>
            </a:ln>
            <a:effectLst/>
          </p:spPr>
          <p:txBody>
            <a:bodyPr wrap="none">
              <a:spAutoFit/>
            </a:bodyPr>
            <a:lstStyle/>
            <a:p>
              <a:r>
                <a:rPr lang="zh-CN" altLang="en-US" sz="2400">
                  <a:solidFill>
                    <a:srgbClr val="000066"/>
                  </a:solidFill>
                </a:rPr>
                <a:t>每个顶点设置一个标志用于检查是否访问过，</a:t>
              </a:r>
            </a:p>
            <a:p>
              <a:r>
                <a:rPr lang="zh-CN" altLang="en-US" sz="2400">
                  <a:solidFill>
                    <a:srgbClr val="000066"/>
                  </a:solidFill>
                </a:rPr>
                <a:t>即设置数组</a:t>
              </a:r>
              <a:r>
                <a:rPr lang="en-US" altLang="zh-CN" sz="2400"/>
                <a:t>visited[n]</a:t>
              </a:r>
              <a:r>
                <a:rPr lang="zh-CN" altLang="en-US" sz="2400"/>
                <a:t>，</a:t>
              </a:r>
              <a:r>
                <a:rPr lang="en-US" altLang="zh-CN" sz="2400"/>
                <a:t>visited[i]=</a:t>
              </a:r>
            </a:p>
          </p:txBody>
        </p:sp>
        <p:sp>
          <p:nvSpPr>
            <p:cNvPr id="225349" name="AutoShape 69"/>
            <p:cNvSpPr>
              <a:spLocks/>
            </p:cNvSpPr>
            <p:nvPr/>
          </p:nvSpPr>
          <p:spPr bwMode="auto">
            <a:xfrm>
              <a:off x="3882" y="3793"/>
              <a:ext cx="45" cy="317"/>
            </a:xfrm>
            <a:prstGeom prst="leftBrace">
              <a:avLst>
                <a:gd name="adj1" fmla="val 58704"/>
                <a:gd name="adj2" fmla="val 50000"/>
              </a:avLst>
            </a:prstGeom>
            <a:noFill/>
            <a:ln w="28575">
              <a:solidFill>
                <a:srgbClr val="FF0000"/>
              </a:solidFill>
              <a:round/>
              <a:headEnd/>
              <a:tailEnd/>
            </a:ln>
            <a:effectLst/>
          </p:spPr>
          <p:txBody>
            <a:bodyPr anchor="ctr">
              <a:spAutoFit/>
            </a:bodyPr>
            <a:lstStyle/>
            <a:p>
              <a:endParaRPr lang="zh-CN" altLang="en-US"/>
            </a:p>
          </p:txBody>
        </p:sp>
        <p:sp>
          <p:nvSpPr>
            <p:cNvPr id="225350" name="Text Box 70"/>
            <p:cNvSpPr txBox="1">
              <a:spLocks noChangeArrowheads="1"/>
            </p:cNvSpPr>
            <p:nvPr/>
          </p:nvSpPr>
          <p:spPr bwMode="auto">
            <a:xfrm>
              <a:off x="3960" y="3702"/>
              <a:ext cx="961" cy="288"/>
            </a:xfrm>
            <a:prstGeom prst="rect">
              <a:avLst/>
            </a:prstGeom>
            <a:noFill/>
            <a:ln w="31750" algn="ctr">
              <a:noFill/>
              <a:prstDash val="dash"/>
              <a:miter lim="800000"/>
              <a:headEnd/>
              <a:tailEnd/>
            </a:ln>
            <a:effectLst/>
          </p:spPr>
          <p:txBody>
            <a:bodyPr wrap="none">
              <a:spAutoFit/>
            </a:bodyPr>
            <a:lstStyle/>
            <a:p>
              <a:r>
                <a:rPr lang="en-US" altLang="zh-CN" sz="2400"/>
                <a:t>0   </a:t>
              </a:r>
              <a:r>
                <a:rPr lang="zh-CN" altLang="en-US" sz="2400"/>
                <a:t>未访问</a:t>
              </a:r>
            </a:p>
          </p:txBody>
        </p:sp>
        <p:sp>
          <p:nvSpPr>
            <p:cNvPr id="225351" name="Text Box 71"/>
            <p:cNvSpPr txBox="1">
              <a:spLocks noChangeArrowheads="1"/>
            </p:cNvSpPr>
            <p:nvPr/>
          </p:nvSpPr>
          <p:spPr bwMode="auto">
            <a:xfrm>
              <a:off x="3927" y="3913"/>
              <a:ext cx="1014" cy="288"/>
            </a:xfrm>
            <a:prstGeom prst="rect">
              <a:avLst/>
            </a:prstGeom>
            <a:noFill/>
            <a:ln w="31750" algn="ctr">
              <a:noFill/>
              <a:prstDash val="dash"/>
              <a:miter lim="800000"/>
              <a:headEnd/>
              <a:tailEnd/>
            </a:ln>
            <a:effectLst/>
          </p:spPr>
          <p:txBody>
            <a:bodyPr wrap="none">
              <a:spAutoFit/>
            </a:bodyPr>
            <a:lstStyle/>
            <a:p>
              <a:r>
                <a:rPr lang="en-US" altLang="zh-CN" sz="2400"/>
                <a:t>1    </a:t>
              </a:r>
              <a:r>
                <a:rPr lang="zh-CN" altLang="en-US" sz="2400"/>
                <a:t>已访问</a:t>
              </a:r>
            </a:p>
          </p:txBody>
        </p:sp>
      </p:grpSp>
      <p:sp>
        <p:nvSpPr>
          <p:cNvPr id="225352" name="Text Box 72"/>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②</a:t>
            </a:r>
            <a:r>
              <a:rPr lang="zh-CN" altLang="en-US">
                <a:solidFill>
                  <a:srgbClr val="000066"/>
                </a:solidFill>
              </a:rPr>
              <a:t>广度优先搜索</a:t>
            </a:r>
          </a:p>
        </p:txBody>
      </p:sp>
      <p:sp>
        <p:nvSpPr>
          <p:cNvPr id="225353" name="Line 73"/>
          <p:cNvSpPr>
            <a:spLocks noChangeShapeType="1"/>
          </p:cNvSpPr>
          <p:nvPr/>
        </p:nvSpPr>
        <p:spPr bwMode="auto">
          <a:xfrm>
            <a:off x="3109913" y="2541588"/>
            <a:ext cx="1319212" cy="1008062"/>
          </a:xfrm>
          <a:prstGeom prst="line">
            <a:avLst/>
          </a:prstGeom>
          <a:noFill/>
          <a:ln w="31750">
            <a:solidFill>
              <a:srgbClr val="FF0000"/>
            </a:solidFill>
            <a:round/>
            <a:headEnd/>
            <a:tailEnd/>
          </a:ln>
          <a:effectLst/>
        </p:spPr>
        <p:txBody>
          <a:bodyPr>
            <a:spAutoFit/>
          </a:bodyPr>
          <a:lstStyle/>
          <a:p>
            <a:endParaRPr lang="zh-CN" altLang="en-US"/>
          </a:p>
        </p:txBody>
      </p:sp>
      <p:sp>
        <p:nvSpPr>
          <p:cNvPr id="225354" name="Oval 74"/>
          <p:cNvSpPr>
            <a:spLocks noChangeArrowheads="1"/>
          </p:cNvSpPr>
          <p:nvPr/>
        </p:nvSpPr>
        <p:spPr bwMode="auto">
          <a:xfrm>
            <a:off x="4356100" y="3384550"/>
            <a:ext cx="433388"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E</a:t>
            </a:r>
          </a:p>
        </p:txBody>
      </p:sp>
      <p:sp>
        <p:nvSpPr>
          <p:cNvPr id="225355" name="Line 75"/>
          <p:cNvSpPr>
            <a:spLocks noChangeShapeType="1"/>
          </p:cNvSpPr>
          <p:nvPr/>
        </p:nvSpPr>
        <p:spPr bwMode="auto">
          <a:xfrm>
            <a:off x="3205163" y="2351088"/>
            <a:ext cx="1150937" cy="0"/>
          </a:xfrm>
          <a:prstGeom prst="line">
            <a:avLst/>
          </a:prstGeom>
          <a:noFill/>
          <a:ln w="31750">
            <a:solidFill>
              <a:srgbClr val="FF0000"/>
            </a:solidFill>
            <a:round/>
            <a:headEnd/>
            <a:tailEnd/>
          </a:ln>
          <a:effectLst/>
        </p:spPr>
        <p:txBody>
          <a:bodyPr wrap="none">
            <a:spAutoFit/>
          </a:bodyPr>
          <a:lstStyle/>
          <a:p>
            <a:endParaRPr lang="zh-CN" altLang="en-US"/>
          </a:p>
        </p:txBody>
      </p:sp>
      <p:sp>
        <p:nvSpPr>
          <p:cNvPr id="225356" name="Oval 76"/>
          <p:cNvSpPr>
            <a:spLocks noChangeArrowheads="1"/>
          </p:cNvSpPr>
          <p:nvPr/>
        </p:nvSpPr>
        <p:spPr bwMode="auto">
          <a:xfrm>
            <a:off x="4356100" y="2160588"/>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D</a:t>
            </a:r>
          </a:p>
        </p:txBody>
      </p:sp>
      <p:sp>
        <p:nvSpPr>
          <p:cNvPr id="225357" name="Line 77"/>
          <p:cNvSpPr>
            <a:spLocks noChangeShapeType="1"/>
          </p:cNvSpPr>
          <p:nvPr/>
        </p:nvSpPr>
        <p:spPr bwMode="auto">
          <a:xfrm>
            <a:off x="2989263" y="3765550"/>
            <a:ext cx="0" cy="792163"/>
          </a:xfrm>
          <a:prstGeom prst="line">
            <a:avLst/>
          </a:prstGeom>
          <a:noFill/>
          <a:ln w="31750">
            <a:solidFill>
              <a:srgbClr val="FF0000"/>
            </a:solidFill>
            <a:round/>
            <a:headEnd/>
            <a:tailEnd/>
          </a:ln>
          <a:effectLst/>
        </p:spPr>
        <p:txBody>
          <a:bodyPr wrap="none">
            <a:spAutoFit/>
          </a:bodyPr>
          <a:lstStyle/>
          <a:p>
            <a:endParaRPr lang="zh-CN" altLang="en-US"/>
          </a:p>
        </p:txBody>
      </p:sp>
      <p:sp>
        <p:nvSpPr>
          <p:cNvPr id="225358" name="Oval 78"/>
          <p:cNvSpPr>
            <a:spLocks noChangeArrowheads="1"/>
          </p:cNvSpPr>
          <p:nvPr/>
        </p:nvSpPr>
        <p:spPr bwMode="auto">
          <a:xfrm>
            <a:off x="2773363" y="4538663"/>
            <a:ext cx="433387"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C</a:t>
            </a:r>
          </a:p>
        </p:txBody>
      </p:sp>
      <p:sp>
        <p:nvSpPr>
          <p:cNvPr id="225359" name="Line 79"/>
          <p:cNvSpPr>
            <a:spLocks noChangeShapeType="1"/>
          </p:cNvSpPr>
          <p:nvPr/>
        </p:nvSpPr>
        <p:spPr bwMode="auto">
          <a:xfrm>
            <a:off x="3205163" y="4725988"/>
            <a:ext cx="1150937" cy="0"/>
          </a:xfrm>
          <a:prstGeom prst="line">
            <a:avLst/>
          </a:prstGeom>
          <a:noFill/>
          <a:ln w="31750">
            <a:solidFill>
              <a:srgbClr val="FF0000"/>
            </a:solidFill>
            <a:round/>
            <a:headEnd/>
            <a:tailEnd/>
          </a:ln>
          <a:effectLst/>
        </p:spPr>
        <p:txBody>
          <a:bodyPr wrap="none">
            <a:spAutoFit/>
          </a:bodyPr>
          <a:lstStyle/>
          <a:p>
            <a:endParaRPr lang="zh-CN" altLang="en-US"/>
          </a:p>
        </p:txBody>
      </p:sp>
      <p:sp>
        <p:nvSpPr>
          <p:cNvPr id="225360" name="Oval 80"/>
          <p:cNvSpPr>
            <a:spLocks noChangeArrowheads="1"/>
          </p:cNvSpPr>
          <p:nvPr/>
        </p:nvSpPr>
        <p:spPr bwMode="auto">
          <a:xfrm>
            <a:off x="4356100" y="4581525"/>
            <a:ext cx="433388"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F</a:t>
            </a:r>
          </a:p>
        </p:txBody>
      </p:sp>
      <p:sp>
        <p:nvSpPr>
          <p:cNvPr id="225361" name="Line 81"/>
          <p:cNvSpPr>
            <a:spLocks noChangeShapeType="1"/>
          </p:cNvSpPr>
          <p:nvPr/>
        </p:nvSpPr>
        <p:spPr bwMode="auto">
          <a:xfrm>
            <a:off x="4787900" y="2349500"/>
            <a:ext cx="1008063" cy="0"/>
          </a:xfrm>
          <a:prstGeom prst="line">
            <a:avLst/>
          </a:prstGeom>
          <a:noFill/>
          <a:ln w="31750">
            <a:solidFill>
              <a:srgbClr val="FF0000"/>
            </a:solidFill>
            <a:round/>
            <a:headEnd/>
            <a:tailEnd/>
          </a:ln>
          <a:effectLst/>
        </p:spPr>
        <p:txBody>
          <a:bodyPr>
            <a:spAutoFit/>
          </a:bodyPr>
          <a:lstStyle/>
          <a:p>
            <a:endParaRPr lang="zh-CN" altLang="en-US"/>
          </a:p>
        </p:txBody>
      </p:sp>
      <p:sp>
        <p:nvSpPr>
          <p:cNvPr id="225362" name="Oval 82"/>
          <p:cNvSpPr>
            <a:spLocks noChangeArrowheads="1"/>
          </p:cNvSpPr>
          <p:nvPr/>
        </p:nvSpPr>
        <p:spPr bwMode="auto">
          <a:xfrm>
            <a:off x="5797550" y="2135188"/>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G</a:t>
            </a:r>
          </a:p>
        </p:txBody>
      </p:sp>
      <p:sp>
        <p:nvSpPr>
          <p:cNvPr id="225363" name="Line 83"/>
          <p:cNvSpPr>
            <a:spLocks noChangeShapeType="1"/>
          </p:cNvSpPr>
          <p:nvPr/>
        </p:nvSpPr>
        <p:spPr bwMode="auto">
          <a:xfrm>
            <a:off x="6013450" y="2541588"/>
            <a:ext cx="0" cy="863600"/>
          </a:xfrm>
          <a:prstGeom prst="line">
            <a:avLst/>
          </a:prstGeom>
          <a:noFill/>
          <a:ln w="31750">
            <a:solidFill>
              <a:srgbClr val="FF0000"/>
            </a:solidFill>
            <a:round/>
            <a:headEnd/>
            <a:tailEnd/>
          </a:ln>
          <a:effectLst/>
        </p:spPr>
        <p:txBody>
          <a:bodyPr wrap="none">
            <a:spAutoFit/>
          </a:bodyPr>
          <a:lstStyle/>
          <a:p>
            <a:endParaRPr lang="zh-CN" altLang="en-US"/>
          </a:p>
        </p:txBody>
      </p:sp>
      <p:sp>
        <p:nvSpPr>
          <p:cNvPr id="225364" name="Oval 84"/>
          <p:cNvSpPr>
            <a:spLocks noChangeArrowheads="1"/>
          </p:cNvSpPr>
          <p:nvPr/>
        </p:nvSpPr>
        <p:spPr bwMode="auto">
          <a:xfrm>
            <a:off x="5797550" y="3430588"/>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H</a:t>
            </a:r>
          </a:p>
        </p:txBody>
      </p:sp>
      <p:sp>
        <p:nvSpPr>
          <p:cNvPr id="225365" name="Oval 85"/>
          <p:cNvSpPr>
            <a:spLocks noChangeArrowheads="1"/>
          </p:cNvSpPr>
          <p:nvPr/>
        </p:nvSpPr>
        <p:spPr bwMode="auto">
          <a:xfrm>
            <a:off x="5797550" y="4538663"/>
            <a:ext cx="433388" cy="40798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I</a:t>
            </a:r>
          </a:p>
        </p:txBody>
      </p:sp>
      <p:sp>
        <p:nvSpPr>
          <p:cNvPr id="225366" name="Text Box 86"/>
          <p:cNvSpPr txBox="1">
            <a:spLocks noChangeArrowheads="1"/>
          </p:cNvSpPr>
          <p:nvPr/>
        </p:nvSpPr>
        <p:spPr bwMode="auto">
          <a:xfrm>
            <a:off x="1604963" y="6264275"/>
            <a:ext cx="6854825" cy="457200"/>
          </a:xfrm>
          <a:prstGeom prst="rect">
            <a:avLst/>
          </a:prstGeom>
          <a:noFill/>
          <a:ln w="31750" algn="ctr">
            <a:noFill/>
            <a:miter lim="800000"/>
            <a:headEnd/>
            <a:tailEnd/>
          </a:ln>
          <a:effectLst/>
        </p:spPr>
        <p:txBody>
          <a:bodyPr wrap="none">
            <a:spAutoFit/>
          </a:bodyPr>
          <a:lstStyle/>
          <a:p>
            <a:r>
              <a:rPr lang="zh-CN" altLang="en-US" sz="2400"/>
              <a:t>需要辅助队列</a:t>
            </a:r>
            <a:r>
              <a:rPr lang="en-US" altLang="zh-CN" sz="2400"/>
              <a:t>Q</a:t>
            </a:r>
            <a:r>
              <a:rPr lang="zh-CN" altLang="en-US" sz="2400"/>
              <a:t>，以便实现</a:t>
            </a:r>
            <a:r>
              <a:rPr kumimoji="0" lang="zh-CN" altLang="en-US" sz="2400"/>
              <a:t>访问时应保证的一点！</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90"/>
                                        </p:tgtEl>
                                        <p:attrNameLst>
                                          <p:attrName>style.visibility</p:attrName>
                                        </p:attrNameLst>
                                      </p:cBhvr>
                                      <p:to>
                                        <p:strVal val="visible"/>
                                      </p:to>
                                    </p:set>
                                    <p:animEffect transition="in" filter="wipe(left)">
                                      <p:cBhvr>
                                        <p:cTn id="7" dur="500"/>
                                        <p:tgtEl>
                                          <p:spTgt spid="2252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291"/>
                                        </p:tgtEl>
                                        <p:attrNameLst>
                                          <p:attrName>style.visibility</p:attrName>
                                        </p:attrNameLst>
                                      </p:cBhvr>
                                      <p:to>
                                        <p:strVal val="visible"/>
                                      </p:to>
                                    </p:set>
                                    <p:animEffect transition="in" filter="wipe(left)">
                                      <p:cBhvr>
                                        <p:cTn id="11" dur="500"/>
                                        <p:tgtEl>
                                          <p:spTgt spid="2252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316"/>
                                        </p:tgtEl>
                                        <p:attrNameLst>
                                          <p:attrName>style.visibility</p:attrName>
                                        </p:attrNameLst>
                                      </p:cBhvr>
                                      <p:to>
                                        <p:strVal val="visible"/>
                                      </p:to>
                                    </p:set>
                                    <p:animEffect transition="in" filter="wipe(left)">
                                      <p:cBhvr>
                                        <p:cTn id="16" dur="500"/>
                                        <p:tgtEl>
                                          <p:spTgt spid="2253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25311"/>
                                        </p:tgtEl>
                                        <p:attrNameLst>
                                          <p:attrName>style.visibility</p:attrName>
                                        </p:attrNameLst>
                                      </p:cBhvr>
                                      <p:to>
                                        <p:strVal val="visible"/>
                                      </p:to>
                                    </p:set>
                                    <p:animEffect transition="in" filter="wipe(up)">
                                      <p:cBhvr>
                                        <p:cTn id="21" dur="500"/>
                                        <p:tgtEl>
                                          <p:spTgt spid="225311"/>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25312"/>
                                        </p:tgtEl>
                                        <p:attrNameLst>
                                          <p:attrName>style.visibility</p:attrName>
                                        </p:attrNameLst>
                                      </p:cBhvr>
                                      <p:to>
                                        <p:strVal val="visible"/>
                                      </p:to>
                                    </p:set>
                                    <p:animEffect transition="in" filter="wipe(up)">
                                      <p:cBhvr>
                                        <p:cTn id="25" dur="500"/>
                                        <p:tgtEl>
                                          <p:spTgt spid="225312"/>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25313"/>
                                        </p:tgtEl>
                                        <p:attrNameLst>
                                          <p:attrName>style.visibility</p:attrName>
                                        </p:attrNameLst>
                                      </p:cBhvr>
                                      <p:to>
                                        <p:strVal val="visible"/>
                                      </p:to>
                                    </p:set>
                                    <p:animEffect transition="in" filter="wipe(up)">
                                      <p:cBhvr>
                                        <p:cTn id="29" dur="500"/>
                                        <p:tgtEl>
                                          <p:spTgt spid="2253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5317"/>
                                        </p:tgtEl>
                                        <p:attrNameLst>
                                          <p:attrName>style.visibility</p:attrName>
                                        </p:attrNameLst>
                                      </p:cBhvr>
                                      <p:to>
                                        <p:strVal val="visible"/>
                                      </p:to>
                                    </p:set>
                                    <p:animEffect transition="in" filter="wipe(left)">
                                      <p:cBhvr>
                                        <p:cTn id="34" dur="500"/>
                                        <p:tgtEl>
                                          <p:spTgt spid="2253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5355"/>
                                        </p:tgtEl>
                                        <p:attrNameLst>
                                          <p:attrName>style.visibility</p:attrName>
                                        </p:attrNameLst>
                                      </p:cBhvr>
                                      <p:to>
                                        <p:strVal val="visible"/>
                                      </p:to>
                                    </p:set>
                                    <p:animEffect transition="in" filter="wipe(left)">
                                      <p:cBhvr>
                                        <p:cTn id="39" dur="500"/>
                                        <p:tgtEl>
                                          <p:spTgt spid="225355"/>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225356"/>
                                        </p:tgtEl>
                                        <p:attrNameLst>
                                          <p:attrName>style.visibility</p:attrName>
                                        </p:attrNameLst>
                                      </p:cBhvr>
                                      <p:to>
                                        <p:strVal val="visible"/>
                                      </p:to>
                                    </p:set>
                                    <p:animEffect transition="in" filter="wipe(left)">
                                      <p:cBhvr>
                                        <p:cTn id="43" dur="500"/>
                                        <p:tgtEl>
                                          <p:spTgt spid="22535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5318"/>
                                        </p:tgtEl>
                                        <p:attrNameLst>
                                          <p:attrName>style.visibility</p:attrName>
                                        </p:attrNameLst>
                                      </p:cBhvr>
                                      <p:to>
                                        <p:strVal val="visible"/>
                                      </p:to>
                                    </p:set>
                                    <p:animEffect transition="in" filter="wipe(left)">
                                      <p:cBhvr>
                                        <p:cTn id="48" dur="500"/>
                                        <p:tgtEl>
                                          <p:spTgt spid="2253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25353"/>
                                        </p:tgtEl>
                                        <p:attrNameLst>
                                          <p:attrName>style.visibility</p:attrName>
                                        </p:attrNameLst>
                                      </p:cBhvr>
                                      <p:to>
                                        <p:strVal val="visible"/>
                                      </p:to>
                                    </p:set>
                                    <p:animEffect transition="in" filter="wipe(up)">
                                      <p:cBhvr>
                                        <p:cTn id="53" dur="500"/>
                                        <p:tgtEl>
                                          <p:spTgt spid="225353"/>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225354"/>
                                        </p:tgtEl>
                                        <p:attrNameLst>
                                          <p:attrName>style.visibility</p:attrName>
                                        </p:attrNameLst>
                                      </p:cBhvr>
                                      <p:to>
                                        <p:strVal val="visible"/>
                                      </p:to>
                                    </p:set>
                                    <p:animEffect transition="in" filter="wipe(up)">
                                      <p:cBhvr>
                                        <p:cTn id="57" dur="500"/>
                                        <p:tgtEl>
                                          <p:spTgt spid="22535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5324"/>
                                        </p:tgtEl>
                                        <p:attrNameLst>
                                          <p:attrName>style.visibility</p:attrName>
                                        </p:attrNameLst>
                                      </p:cBhvr>
                                      <p:to>
                                        <p:strVal val="visible"/>
                                      </p:to>
                                    </p:set>
                                    <p:animEffect transition="in" filter="wipe(left)">
                                      <p:cBhvr>
                                        <p:cTn id="62" dur="500"/>
                                        <p:tgtEl>
                                          <p:spTgt spid="2253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25357"/>
                                        </p:tgtEl>
                                        <p:attrNameLst>
                                          <p:attrName>style.visibility</p:attrName>
                                        </p:attrNameLst>
                                      </p:cBhvr>
                                      <p:to>
                                        <p:strVal val="visible"/>
                                      </p:to>
                                    </p:set>
                                    <p:animEffect transition="in" filter="wipe(up)">
                                      <p:cBhvr>
                                        <p:cTn id="67" dur="500"/>
                                        <p:tgtEl>
                                          <p:spTgt spid="225357"/>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225358"/>
                                        </p:tgtEl>
                                        <p:attrNameLst>
                                          <p:attrName>style.visibility</p:attrName>
                                        </p:attrNameLst>
                                      </p:cBhvr>
                                      <p:to>
                                        <p:strVal val="visible"/>
                                      </p:to>
                                    </p:set>
                                    <p:animEffect transition="in" filter="wipe(up)">
                                      <p:cBhvr>
                                        <p:cTn id="71" dur="500"/>
                                        <p:tgtEl>
                                          <p:spTgt spid="22535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5325"/>
                                        </p:tgtEl>
                                        <p:attrNameLst>
                                          <p:attrName>style.visibility</p:attrName>
                                        </p:attrNameLst>
                                      </p:cBhvr>
                                      <p:to>
                                        <p:strVal val="visible"/>
                                      </p:to>
                                    </p:set>
                                    <p:animEffect transition="in" filter="wipe(left)">
                                      <p:cBhvr>
                                        <p:cTn id="76" dur="500"/>
                                        <p:tgtEl>
                                          <p:spTgt spid="22532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25361"/>
                                        </p:tgtEl>
                                        <p:attrNameLst>
                                          <p:attrName>style.visibility</p:attrName>
                                        </p:attrNameLst>
                                      </p:cBhvr>
                                      <p:to>
                                        <p:strVal val="visible"/>
                                      </p:to>
                                    </p:set>
                                    <p:animEffect transition="in" filter="wipe(left)">
                                      <p:cBhvr>
                                        <p:cTn id="81" dur="500"/>
                                        <p:tgtEl>
                                          <p:spTgt spid="225361"/>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225362"/>
                                        </p:tgtEl>
                                        <p:attrNameLst>
                                          <p:attrName>style.visibility</p:attrName>
                                        </p:attrNameLst>
                                      </p:cBhvr>
                                      <p:to>
                                        <p:strVal val="visible"/>
                                      </p:to>
                                    </p:set>
                                    <p:animEffect transition="in" filter="wipe(up)">
                                      <p:cBhvr>
                                        <p:cTn id="85" dur="500"/>
                                        <p:tgtEl>
                                          <p:spTgt spid="22536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25328"/>
                                        </p:tgtEl>
                                        <p:attrNameLst>
                                          <p:attrName>style.visibility</p:attrName>
                                        </p:attrNameLst>
                                      </p:cBhvr>
                                      <p:to>
                                        <p:strVal val="visible"/>
                                      </p:to>
                                    </p:set>
                                    <p:animEffect transition="in" filter="wipe(left)">
                                      <p:cBhvr>
                                        <p:cTn id="90" dur="500"/>
                                        <p:tgtEl>
                                          <p:spTgt spid="22532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25359"/>
                                        </p:tgtEl>
                                        <p:attrNameLst>
                                          <p:attrName>style.visibility</p:attrName>
                                        </p:attrNameLst>
                                      </p:cBhvr>
                                      <p:to>
                                        <p:strVal val="visible"/>
                                      </p:to>
                                    </p:set>
                                    <p:animEffect transition="in" filter="wipe(left)">
                                      <p:cBhvr>
                                        <p:cTn id="95" dur="500"/>
                                        <p:tgtEl>
                                          <p:spTgt spid="225359"/>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225360"/>
                                        </p:tgtEl>
                                        <p:attrNameLst>
                                          <p:attrName>style.visibility</p:attrName>
                                        </p:attrNameLst>
                                      </p:cBhvr>
                                      <p:to>
                                        <p:strVal val="visible"/>
                                      </p:to>
                                    </p:set>
                                    <p:animEffect transition="in" filter="wipe(left)">
                                      <p:cBhvr>
                                        <p:cTn id="99" dur="500"/>
                                        <p:tgtEl>
                                          <p:spTgt spid="22536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25331"/>
                                        </p:tgtEl>
                                        <p:attrNameLst>
                                          <p:attrName>style.visibility</p:attrName>
                                        </p:attrNameLst>
                                      </p:cBhvr>
                                      <p:to>
                                        <p:strVal val="visible"/>
                                      </p:to>
                                    </p:set>
                                    <p:animEffect transition="in" filter="wipe(left)">
                                      <p:cBhvr>
                                        <p:cTn id="104" dur="500"/>
                                        <p:tgtEl>
                                          <p:spTgt spid="22533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225363"/>
                                        </p:tgtEl>
                                        <p:attrNameLst>
                                          <p:attrName>style.visibility</p:attrName>
                                        </p:attrNameLst>
                                      </p:cBhvr>
                                      <p:to>
                                        <p:strVal val="visible"/>
                                      </p:to>
                                    </p:set>
                                    <p:animEffect transition="in" filter="wipe(up)">
                                      <p:cBhvr>
                                        <p:cTn id="109" dur="500"/>
                                        <p:tgtEl>
                                          <p:spTgt spid="225363"/>
                                        </p:tgtEl>
                                      </p:cBhvr>
                                    </p:animEffect>
                                  </p:childTnLst>
                                </p:cTn>
                              </p:par>
                            </p:childTnLst>
                          </p:cTn>
                        </p:par>
                        <p:par>
                          <p:cTn id="110" fill="hold">
                            <p:stCondLst>
                              <p:cond delay="500"/>
                            </p:stCondLst>
                            <p:childTnLst>
                              <p:par>
                                <p:cTn id="111" presetID="22" presetClass="entr" presetSubtype="1" fill="hold" grpId="0" nodeType="afterEffect">
                                  <p:stCondLst>
                                    <p:cond delay="0"/>
                                  </p:stCondLst>
                                  <p:childTnLst>
                                    <p:set>
                                      <p:cBhvr>
                                        <p:cTn id="112" dur="1" fill="hold">
                                          <p:stCondLst>
                                            <p:cond delay="0"/>
                                          </p:stCondLst>
                                        </p:cTn>
                                        <p:tgtEl>
                                          <p:spTgt spid="225364"/>
                                        </p:tgtEl>
                                        <p:attrNameLst>
                                          <p:attrName>style.visibility</p:attrName>
                                        </p:attrNameLst>
                                      </p:cBhvr>
                                      <p:to>
                                        <p:strVal val="visible"/>
                                      </p:to>
                                    </p:set>
                                    <p:animEffect transition="in" filter="wipe(up)">
                                      <p:cBhvr>
                                        <p:cTn id="113" dur="500"/>
                                        <p:tgtEl>
                                          <p:spTgt spid="22536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25335"/>
                                        </p:tgtEl>
                                        <p:attrNameLst>
                                          <p:attrName>style.visibility</p:attrName>
                                        </p:attrNameLst>
                                      </p:cBhvr>
                                      <p:to>
                                        <p:strVal val="visible"/>
                                      </p:to>
                                    </p:set>
                                    <p:animEffect transition="in" filter="wipe(left)">
                                      <p:cBhvr>
                                        <p:cTn id="118" dur="500"/>
                                        <p:tgtEl>
                                          <p:spTgt spid="22533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25336"/>
                                        </p:tgtEl>
                                        <p:attrNameLst>
                                          <p:attrName>style.visibility</p:attrName>
                                        </p:attrNameLst>
                                      </p:cBhvr>
                                      <p:to>
                                        <p:strVal val="visible"/>
                                      </p:to>
                                    </p:set>
                                    <p:animEffect transition="in" filter="wipe(up)">
                                      <p:cBhvr>
                                        <p:cTn id="123" dur="500"/>
                                        <p:tgtEl>
                                          <p:spTgt spid="225336"/>
                                        </p:tgtEl>
                                      </p:cBhvr>
                                    </p:animEffect>
                                  </p:childTnLst>
                                </p:cTn>
                              </p:par>
                            </p:childTnLst>
                          </p:cTn>
                        </p:par>
                        <p:par>
                          <p:cTn id="124" fill="hold">
                            <p:stCondLst>
                              <p:cond delay="500"/>
                            </p:stCondLst>
                            <p:childTnLst>
                              <p:par>
                                <p:cTn id="125" presetID="22" presetClass="entr" presetSubtype="1" fill="hold" grpId="0" nodeType="afterEffect">
                                  <p:stCondLst>
                                    <p:cond delay="0"/>
                                  </p:stCondLst>
                                  <p:childTnLst>
                                    <p:set>
                                      <p:cBhvr>
                                        <p:cTn id="126" dur="1" fill="hold">
                                          <p:stCondLst>
                                            <p:cond delay="0"/>
                                          </p:stCondLst>
                                        </p:cTn>
                                        <p:tgtEl>
                                          <p:spTgt spid="225365"/>
                                        </p:tgtEl>
                                        <p:attrNameLst>
                                          <p:attrName>style.visibility</p:attrName>
                                        </p:attrNameLst>
                                      </p:cBhvr>
                                      <p:to>
                                        <p:strVal val="visible"/>
                                      </p:to>
                                    </p:set>
                                    <p:animEffect transition="in" filter="wipe(up)">
                                      <p:cBhvr>
                                        <p:cTn id="127" dur="500"/>
                                        <p:tgtEl>
                                          <p:spTgt spid="22536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25338"/>
                                        </p:tgtEl>
                                        <p:attrNameLst>
                                          <p:attrName>style.visibility</p:attrName>
                                        </p:attrNameLst>
                                      </p:cBhvr>
                                      <p:to>
                                        <p:strVal val="visible"/>
                                      </p:to>
                                    </p:set>
                                    <p:animEffect transition="in" filter="wipe(left)">
                                      <p:cBhvr>
                                        <p:cTn id="132" dur="500"/>
                                        <p:tgtEl>
                                          <p:spTgt spid="22533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225345"/>
                                        </p:tgtEl>
                                        <p:attrNameLst>
                                          <p:attrName>style.visibility</p:attrName>
                                        </p:attrNameLst>
                                      </p:cBhvr>
                                      <p:to>
                                        <p:strVal val="visible"/>
                                      </p:to>
                                    </p:set>
                                    <p:animEffect transition="in" filter="wipe(up)">
                                      <p:cBhvr>
                                        <p:cTn id="137" dur="500"/>
                                        <p:tgtEl>
                                          <p:spTgt spid="225345"/>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225347"/>
                                        </p:tgtEl>
                                        <p:attrNameLst>
                                          <p:attrName>style.visibility</p:attrName>
                                        </p:attrNameLst>
                                      </p:cBhvr>
                                      <p:to>
                                        <p:strVal val="visible"/>
                                      </p:to>
                                    </p:set>
                                    <p:animEffect transition="in" filter="wipe(left)">
                                      <p:cBhvr>
                                        <p:cTn id="142" dur="500"/>
                                        <p:tgtEl>
                                          <p:spTgt spid="22534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225366"/>
                                        </p:tgtEl>
                                        <p:attrNameLst>
                                          <p:attrName>style.visibility</p:attrName>
                                        </p:attrNameLst>
                                      </p:cBhvr>
                                      <p:to>
                                        <p:strVal val="visible"/>
                                      </p:to>
                                    </p:set>
                                    <p:animEffect transition="in" filter="wipe(up)">
                                      <p:cBhvr>
                                        <p:cTn id="147" dur="500"/>
                                        <p:tgtEl>
                                          <p:spTgt spid="22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0" grpId="0"/>
      <p:bldP spid="225311" grpId="0" animBg="1"/>
      <p:bldP spid="225312" grpId="0" animBg="1"/>
      <p:bldP spid="225313" grpId="0" animBg="1"/>
      <p:bldP spid="225316" grpId="0"/>
      <p:bldP spid="225317" grpId="0"/>
      <p:bldP spid="225318" grpId="0"/>
      <p:bldP spid="225324" grpId="0"/>
      <p:bldP spid="225325" grpId="0"/>
      <p:bldP spid="225328" grpId="0"/>
      <p:bldP spid="225331" grpId="0"/>
      <p:bldP spid="225335" grpId="0"/>
      <p:bldP spid="225336" grpId="0" animBg="1"/>
      <p:bldP spid="225338" grpId="0"/>
      <p:bldP spid="225345" grpId="0"/>
      <p:bldP spid="225353" grpId="0" animBg="1"/>
      <p:bldP spid="225354" grpId="0" animBg="1"/>
      <p:bldP spid="225355" grpId="0" animBg="1"/>
      <p:bldP spid="225356" grpId="0" animBg="1"/>
      <p:bldP spid="225357" grpId="0" animBg="1"/>
      <p:bldP spid="225358" grpId="0" animBg="1"/>
      <p:bldP spid="225359" grpId="0" animBg="1"/>
      <p:bldP spid="225360" grpId="0" animBg="1"/>
      <p:bldP spid="225361" grpId="0" animBg="1"/>
      <p:bldP spid="225362" grpId="0" animBg="1"/>
      <p:bldP spid="225363" grpId="0" animBg="1"/>
      <p:bldP spid="225364" grpId="0" animBg="1"/>
      <p:bldP spid="225365" grpId="0" animBg="1"/>
      <p:bldP spid="22536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灯片编号占位符 5"/>
          <p:cNvSpPr>
            <a:spLocks noGrp="1"/>
          </p:cNvSpPr>
          <p:nvPr>
            <p:ph type="sldNum" sz="quarter" idx="15"/>
          </p:nvPr>
        </p:nvSpPr>
        <p:spPr>
          <a:xfrm>
            <a:off x="8143900" y="5715016"/>
            <a:ext cx="609600" cy="521208"/>
          </a:xfrm>
        </p:spPr>
        <p:txBody>
          <a:bodyPr/>
          <a:lstStyle/>
          <a:p>
            <a:fld id="{A7921B26-BC5C-47C8-AA46-D27C136AAF43}" type="slidenum">
              <a:rPr lang="en-US" altLang="zh-CN"/>
              <a:pPr/>
              <a:t>56</a:t>
            </a:fld>
            <a:endParaRPr lang="en-US" altLang="zh-CN"/>
          </a:p>
        </p:txBody>
      </p:sp>
      <p:sp>
        <p:nvSpPr>
          <p:cNvPr id="226309"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26310"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26311"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26312"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26314" name="Text Box 10"/>
          <p:cNvSpPr txBox="1">
            <a:spLocks noChangeArrowheads="1"/>
          </p:cNvSpPr>
          <p:nvPr/>
        </p:nvSpPr>
        <p:spPr bwMode="auto">
          <a:xfrm>
            <a:off x="3348038" y="1557338"/>
            <a:ext cx="1970087" cy="519112"/>
          </a:xfrm>
          <a:prstGeom prst="rect">
            <a:avLst/>
          </a:prstGeom>
          <a:noFill/>
          <a:ln w="25400" algn="ctr">
            <a:noFill/>
            <a:miter lim="800000"/>
            <a:headEnd/>
            <a:tailEnd/>
          </a:ln>
          <a:effectLst/>
        </p:spPr>
        <p:txBody>
          <a:bodyPr wrap="none">
            <a:spAutoFit/>
          </a:bodyPr>
          <a:lstStyle/>
          <a:p>
            <a:r>
              <a:rPr lang="zh-CN" altLang="en-US"/>
              <a:t>算法思想：</a:t>
            </a:r>
          </a:p>
        </p:txBody>
      </p:sp>
      <p:sp>
        <p:nvSpPr>
          <p:cNvPr id="226316" name="Text Box 12"/>
          <p:cNvSpPr txBox="1">
            <a:spLocks noChangeArrowheads="1"/>
          </p:cNvSpPr>
          <p:nvPr/>
        </p:nvSpPr>
        <p:spPr bwMode="auto">
          <a:xfrm>
            <a:off x="1187450" y="2060575"/>
            <a:ext cx="6465888" cy="457200"/>
          </a:xfrm>
          <a:prstGeom prst="rect">
            <a:avLst/>
          </a:prstGeom>
          <a:noFill/>
          <a:ln w="31750" algn="ctr">
            <a:noFill/>
            <a:prstDash val="dash"/>
            <a:miter lim="800000"/>
            <a:headEnd/>
            <a:tailEnd/>
          </a:ln>
          <a:effectLst/>
        </p:spPr>
        <p:txBody>
          <a:bodyPr wrap="none">
            <a:spAutoFit/>
          </a:bodyPr>
          <a:lstStyle/>
          <a:p>
            <a:r>
              <a:rPr lang="en-US" altLang="zh-CN" sz="2400"/>
              <a:t>Ⅰ.</a:t>
            </a:r>
            <a:r>
              <a:rPr lang="zh-CN" altLang="en-US" sz="2400"/>
              <a:t>访问出发点</a:t>
            </a:r>
            <a:r>
              <a:rPr lang="en-US" altLang="zh-CN" sz="2400">
                <a:latin typeface="Monotype Corsiva" pitchFamily="66" charset="0"/>
              </a:rPr>
              <a:t>v</a:t>
            </a:r>
            <a:r>
              <a:rPr lang="en-US" altLang="zh-CN" sz="2400" baseline="-25000">
                <a:latin typeface="Monotype Corsiva" pitchFamily="66" charset="0"/>
              </a:rPr>
              <a:t>0   </a:t>
            </a:r>
            <a:r>
              <a:rPr lang="zh-CN" altLang="en-US" sz="2400">
                <a:latin typeface="楷体_GB2312" pitchFamily="49" charset="-122"/>
              </a:rPr>
              <a:t>并置访问标志，然后将</a:t>
            </a:r>
            <a:r>
              <a:rPr lang="en-US" altLang="zh-CN" sz="2400">
                <a:latin typeface="Monotype Corsiva" pitchFamily="66" charset="0"/>
              </a:rPr>
              <a:t>v</a:t>
            </a:r>
            <a:r>
              <a:rPr lang="en-US" altLang="zh-CN" sz="2400" baseline="-25000">
                <a:latin typeface="Monotype Corsiva" pitchFamily="66" charset="0"/>
              </a:rPr>
              <a:t>0</a:t>
            </a:r>
            <a:r>
              <a:rPr lang="zh-CN" altLang="en-US" sz="2400">
                <a:latin typeface="楷体_GB2312" pitchFamily="49" charset="-122"/>
              </a:rPr>
              <a:t>入队</a:t>
            </a:r>
            <a:r>
              <a:rPr lang="en-US" altLang="zh-CN" sz="2400"/>
              <a:t>;</a:t>
            </a:r>
          </a:p>
        </p:txBody>
      </p:sp>
      <p:sp>
        <p:nvSpPr>
          <p:cNvPr id="226319" name="Text Box 15"/>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a:solidFill>
                  <a:srgbClr val="000066"/>
                </a:solidFill>
              </a:rPr>
              <a:t>②</a:t>
            </a:r>
            <a:r>
              <a:rPr lang="zh-CN" altLang="en-US">
                <a:solidFill>
                  <a:srgbClr val="000066"/>
                </a:solidFill>
              </a:rPr>
              <a:t>广度优先搜索</a:t>
            </a:r>
          </a:p>
        </p:txBody>
      </p:sp>
      <p:sp>
        <p:nvSpPr>
          <p:cNvPr id="226320" name="Text Box 16"/>
          <p:cNvSpPr txBox="1">
            <a:spLocks noChangeArrowheads="1"/>
          </p:cNvSpPr>
          <p:nvPr/>
        </p:nvSpPr>
        <p:spPr bwMode="auto">
          <a:xfrm>
            <a:off x="1187450" y="2420938"/>
            <a:ext cx="4864100" cy="457200"/>
          </a:xfrm>
          <a:prstGeom prst="rect">
            <a:avLst/>
          </a:prstGeom>
          <a:noFill/>
          <a:ln w="31750" algn="ctr">
            <a:noFill/>
            <a:prstDash val="dash"/>
            <a:miter lim="800000"/>
            <a:headEnd/>
            <a:tailEnd/>
          </a:ln>
          <a:effectLst/>
        </p:spPr>
        <p:txBody>
          <a:bodyPr wrap="none">
            <a:spAutoFit/>
          </a:bodyPr>
          <a:lstStyle/>
          <a:p>
            <a:r>
              <a:rPr lang="zh-CN" altLang="zh-CN" sz="2400"/>
              <a:t>Ⅱ</a:t>
            </a:r>
            <a:r>
              <a:rPr lang="en-US" altLang="zh-CN" sz="2400"/>
              <a:t>.</a:t>
            </a:r>
            <a:r>
              <a:rPr lang="zh-CN" altLang="en-US" sz="2400"/>
              <a:t>只要队不空，则重复下述处理：</a:t>
            </a:r>
          </a:p>
        </p:txBody>
      </p:sp>
      <p:sp>
        <p:nvSpPr>
          <p:cNvPr id="226321" name="Text Box 17"/>
          <p:cNvSpPr txBox="1">
            <a:spLocks noChangeArrowheads="1"/>
          </p:cNvSpPr>
          <p:nvPr/>
        </p:nvSpPr>
        <p:spPr bwMode="auto">
          <a:xfrm>
            <a:off x="1624013" y="2852738"/>
            <a:ext cx="2752725" cy="457200"/>
          </a:xfrm>
          <a:prstGeom prst="rect">
            <a:avLst/>
          </a:prstGeom>
          <a:noFill/>
          <a:ln w="31750" algn="ctr">
            <a:noFill/>
            <a:prstDash val="dash"/>
            <a:miter lim="800000"/>
            <a:headEnd/>
            <a:tailEnd/>
          </a:ln>
          <a:effectLst/>
        </p:spPr>
        <p:txBody>
          <a:bodyPr wrap="none">
            <a:spAutoFit/>
          </a:bodyPr>
          <a:lstStyle/>
          <a:p>
            <a:r>
              <a:rPr lang="en-US" altLang="zh-CN" sz="2400"/>
              <a:t>a.</a:t>
            </a:r>
            <a:r>
              <a:rPr lang="zh-CN" altLang="en-US" sz="2400"/>
              <a:t>队头结点</a:t>
            </a:r>
            <a:r>
              <a:rPr lang="en-US" altLang="zh-CN" sz="2400"/>
              <a:t>v</a:t>
            </a:r>
            <a:r>
              <a:rPr lang="zh-CN" altLang="en-US" sz="2400"/>
              <a:t>出队；</a:t>
            </a:r>
          </a:p>
        </p:txBody>
      </p:sp>
      <p:sp>
        <p:nvSpPr>
          <p:cNvPr id="226322" name="Text Box 18"/>
          <p:cNvSpPr txBox="1">
            <a:spLocks noChangeArrowheads="1"/>
          </p:cNvSpPr>
          <p:nvPr/>
        </p:nvSpPr>
        <p:spPr bwMode="auto">
          <a:xfrm>
            <a:off x="1624013" y="3254375"/>
            <a:ext cx="5999162" cy="822325"/>
          </a:xfrm>
          <a:prstGeom prst="rect">
            <a:avLst/>
          </a:prstGeom>
          <a:noFill/>
          <a:ln w="31750" algn="ctr">
            <a:noFill/>
            <a:prstDash val="dash"/>
            <a:miter lim="800000"/>
            <a:headEnd/>
            <a:tailEnd/>
          </a:ln>
          <a:effectLst/>
        </p:spPr>
        <p:txBody>
          <a:bodyPr wrap="none">
            <a:spAutoFit/>
          </a:bodyPr>
          <a:lstStyle/>
          <a:p>
            <a:r>
              <a:rPr lang="en-US" altLang="zh-CN" sz="2400"/>
              <a:t>b.</a:t>
            </a:r>
            <a:r>
              <a:rPr lang="zh-CN" altLang="en-US" sz="2400"/>
              <a:t>对</a:t>
            </a:r>
            <a:r>
              <a:rPr lang="en-US" altLang="zh-CN" sz="2400"/>
              <a:t>v</a:t>
            </a:r>
            <a:r>
              <a:rPr lang="zh-CN" altLang="en-US" sz="2400"/>
              <a:t>的所有邻接点</a:t>
            </a:r>
            <a:r>
              <a:rPr lang="en-US" altLang="zh-CN" sz="2400"/>
              <a:t>w</a:t>
            </a:r>
            <a:r>
              <a:rPr lang="zh-CN" altLang="en-US" sz="2400"/>
              <a:t>，如果</a:t>
            </a:r>
            <a:r>
              <a:rPr lang="en-US" altLang="zh-CN" sz="2400"/>
              <a:t>w</a:t>
            </a:r>
            <a:r>
              <a:rPr lang="zh-CN" altLang="en-US" sz="2400"/>
              <a:t>未被访问，则</a:t>
            </a:r>
          </a:p>
          <a:p>
            <a:r>
              <a:rPr lang="zh-CN" altLang="en-US" sz="2400"/>
              <a:t>    访问</a:t>
            </a:r>
            <a:r>
              <a:rPr lang="en-US" altLang="zh-CN" sz="2400"/>
              <a:t>w</a:t>
            </a:r>
            <a:r>
              <a:rPr lang="zh-CN" altLang="en-US" sz="2400"/>
              <a:t>并置访问标志，然后</a:t>
            </a:r>
            <a:r>
              <a:rPr lang="en-US" altLang="zh-CN" sz="2400"/>
              <a:t>w</a:t>
            </a:r>
            <a:r>
              <a:rPr lang="zh-CN" altLang="en-US" sz="2400"/>
              <a:t>入队。</a:t>
            </a:r>
          </a:p>
        </p:txBody>
      </p:sp>
      <p:grpSp>
        <p:nvGrpSpPr>
          <p:cNvPr id="226323" name="Group 19"/>
          <p:cNvGrpSpPr>
            <a:grpSpLocks/>
          </p:cNvGrpSpPr>
          <p:nvPr/>
        </p:nvGrpSpPr>
        <p:grpSpPr bwMode="auto">
          <a:xfrm>
            <a:off x="900113" y="4310063"/>
            <a:ext cx="2305050" cy="2160587"/>
            <a:chOff x="1791" y="1540"/>
            <a:chExt cx="2178" cy="1799"/>
          </a:xfrm>
        </p:grpSpPr>
        <p:sp>
          <p:nvSpPr>
            <p:cNvPr id="226324" name="Oval 20"/>
            <p:cNvSpPr>
              <a:spLocks noChangeArrowheads="1"/>
            </p:cNvSpPr>
            <p:nvPr/>
          </p:nvSpPr>
          <p:spPr bwMode="auto">
            <a:xfrm>
              <a:off x="1791" y="158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A</a:t>
              </a:r>
            </a:p>
          </p:txBody>
        </p:sp>
        <p:sp>
          <p:nvSpPr>
            <p:cNvPr id="226325" name="Oval 21"/>
            <p:cNvSpPr>
              <a:spLocks noChangeArrowheads="1"/>
            </p:cNvSpPr>
            <p:nvPr/>
          </p:nvSpPr>
          <p:spPr bwMode="auto">
            <a:xfrm>
              <a:off x="1791" y="232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B</a:t>
              </a:r>
            </a:p>
          </p:txBody>
        </p:sp>
        <p:sp>
          <p:nvSpPr>
            <p:cNvPr id="226326" name="Oval 22"/>
            <p:cNvSpPr>
              <a:spLocks noChangeArrowheads="1"/>
            </p:cNvSpPr>
            <p:nvPr/>
          </p:nvSpPr>
          <p:spPr bwMode="auto">
            <a:xfrm>
              <a:off x="1791" y="305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C</a:t>
              </a:r>
            </a:p>
          </p:txBody>
        </p:sp>
        <p:sp>
          <p:nvSpPr>
            <p:cNvPr id="226327" name="Oval 23"/>
            <p:cNvSpPr>
              <a:spLocks noChangeArrowheads="1"/>
            </p:cNvSpPr>
            <p:nvPr/>
          </p:nvSpPr>
          <p:spPr bwMode="auto">
            <a:xfrm>
              <a:off x="2788" y="1555"/>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D</a:t>
              </a:r>
            </a:p>
          </p:txBody>
        </p:sp>
        <p:sp>
          <p:nvSpPr>
            <p:cNvPr id="226328" name="Oval 24"/>
            <p:cNvSpPr>
              <a:spLocks noChangeArrowheads="1"/>
            </p:cNvSpPr>
            <p:nvPr/>
          </p:nvSpPr>
          <p:spPr bwMode="auto">
            <a:xfrm>
              <a:off x="2788" y="232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E</a:t>
              </a:r>
            </a:p>
          </p:txBody>
        </p:sp>
        <p:sp>
          <p:nvSpPr>
            <p:cNvPr id="226329" name="Oval 25"/>
            <p:cNvSpPr>
              <a:spLocks noChangeArrowheads="1"/>
            </p:cNvSpPr>
            <p:nvPr/>
          </p:nvSpPr>
          <p:spPr bwMode="auto">
            <a:xfrm>
              <a:off x="2789" y="308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F</a:t>
              </a:r>
            </a:p>
          </p:txBody>
        </p:sp>
        <p:sp>
          <p:nvSpPr>
            <p:cNvPr id="226330" name="Oval 26"/>
            <p:cNvSpPr>
              <a:spLocks noChangeArrowheads="1"/>
            </p:cNvSpPr>
            <p:nvPr/>
          </p:nvSpPr>
          <p:spPr bwMode="auto">
            <a:xfrm>
              <a:off x="3695" y="154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G</a:t>
              </a:r>
            </a:p>
          </p:txBody>
        </p:sp>
        <p:sp>
          <p:nvSpPr>
            <p:cNvPr id="226331" name="Oval 27"/>
            <p:cNvSpPr>
              <a:spLocks noChangeArrowheads="1"/>
            </p:cNvSpPr>
            <p:nvPr/>
          </p:nvSpPr>
          <p:spPr bwMode="auto">
            <a:xfrm>
              <a:off x="3696" y="235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H</a:t>
              </a:r>
            </a:p>
          </p:txBody>
        </p:sp>
        <p:sp>
          <p:nvSpPr>
            <p:cNvPr id="226332" name="Oval 28"/>
            <p:cNvSpPr>
              <a:spLocks noChangeArrowheads="1"/>
            </p:cNvSpPr>
            <p:nvPr/>
          </p:nvSpPr>
          <p:spPr bwMode="auto">
            <a:xfrm>
              <a:off x="3696" y="3052"/>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000">
                  <a:solidFill>
                    <a:srgbClr val="000099"/>
                  </a:solidFill>
                  <a:ea typeface="宋体" pitchFamily="2" charset="-122"/>
                </a:rPr>
                <a:t>I</a:t>
              </a:r>
            </a:p>
          </p:txBody>
        </p:sp>
        <p:sp>
          <p:nvSpPr>
            <p:cNvPr id="226333" name="Line 29"/>
            <p:cNvSpPr>
              <a:spLocks noChangeShapeType="1"/>
            </p:cNvSpPr>
            <p:nvPr/>
          </p:nvSpPr>
          <p:spPr bwMode="auto">
            <a:xfrm>
              <a:off x="1927" y="1857"/>
              <a:ext cx="0" cy="454"/>
            </a:xfrm>
            <a:prstGeom prst="line">
              <a:avLst/>
            </a:prstGeom>
            <a:noFill/>
            <a:ln w="25400">
              <a:solidFill>
                <a:srgbClr val="000066"/>
              </a:solidFill>
              <a:round/>
              <a:headEnd/>
              <a:tailEnd/>
            </a:ln>
            <a:effectLst/>
          </p:spPr>
          <p:txBody>
            <a:bodyPr>
              <a:spAutoFit/>
            </a:bodyPr>
            <a:lstStyle/>
            <a:p>
              <a:endParaRPr lang="zh-CN" altLang="en-US"/>
            </a:p>
          </p:txBody>
        </p:sp>
        <p:sp>
          <p:nvSpPr>
            <p:cNvPr id="226334" name="Line 30"/>
            <p:cNvSpPr>
              <a:spLocks noChangeShapeType="1"/>
            </p:cNvSpPr>
            <p:nvPr/>
          </p:nvSpPr>
          <p:spPr bwMode="auto">
            <a:xfrm>
              <a:off x="1927" y="2583"/>
              <a:ext cx="0" cy="454"/>
            </a:xfrm>
            <a:prstGeom prst="line">
              <a:avLst/>
            </a:prstGeom>
            <a:noFill/>
            <a:ln w="25400">
              <a:solidFill>
                <a:srgbClr val="000066"/>
              </a:solidFill>
              <a:round/>
              <a:headEnd/>
              <a:tailEnd/>
            </a:ln>
            <a:effectLst/>
          </p:spPr>
          <p:txBody>
            <a:bodyPr>
              <a:spAutoFit/>
            </a:bodyPr>
            <a:lstStyle/>
            <a:p>
              <a:endParaRPr lang="zh-CN" altLang="en-US"/>
            </a:p>
          </p:txBody>
        </p:sp>
        <p:sp>
          <p:nvSpPr>
            <p:cNvPr id="226335" name="Line 31"/>
            <p:cNvSpPr>
              <a:spLocks noChangeShapeType="1"/>
            </p:cNvSpPr>
            <p:nvPr/>
          </p:nvSpPr>
          <p:spPr bwMode="auto">
            <a:xfrm>
              <a:off x="2063" y="1676"/>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6336" name="Line 32"/>
            <p:cNvSpPr>
              <a:spLocks noChangeShapeType="1"/>
            </p:cNvSpPr>
            <p:nvPr/>
          </p:nvSpPr>
          <p:spPr bwMode="auto">
            <a:xfrm>
              <a:off x="3061" y="1676"/>
              <a:ext cx="635" cy="0"/>
            </a:xfrm>
            <a:prstGeom prst="line">
              <a:avLst/>
            </a:prstGeom>
            <a:noFill/>
            <a:ln w="25400">
              <a:solidFill>
                <a:srgbClr val="000066"/>
              </a:solidFill>
              <a:round/>
              <a:headEnd/>
              <a:tailEnd/>
            </a:ln>
            <a:effectLst/>
          </p:spPr>
          <p:txBody>
            <a:bodyPr>
              <a:spAutoFit/>
            </a:bodyPr>
            <a:lstStyle/>
            <a:p>
              <a:endParaRPr lang="zh-CN" altLang="en-US"/>
            </a:p>
          </p:txBody>
        </p:sp>
        <p:sp>
          <p:nvSpPr>
            <p:cNvPr id="226337" name="Line 33"/>
            <p:cNvSpPr>
              <a:spLocks noChangeShapeType="1"/>
            </p:cNvSpPr>
            <p:nvPr/>
          </p:nvSpPr>
          <p:spPr bwMode="auto">
            <a:xfrm>
              <a:off x="2018" y="1812"/>
              <a:ext cx="771" cy="590"/>
            </a:xfrm>
            <a:prstGeom prst="line">
              <a:avLst/>
            </a:prstGeom>
            <a:noFill/>
            <a:ln w="25400">
              <a:solidFill>
                <a:srgbClr val="000066"/>
              </a:solidFill>
              <a:round/>
              <a:headEnd/>
              <a:tailEnd/>
            </a:ln>
            <a:effectLst/>
          </p:spPr>
          <p:txBody>
            <a:bodyPr>
              <a:spAutoFit/>
            </a:bodyPr>
            <a:lstStyle/>
            <a:p>
              <a:endParaRPr lang="zh-CN" altLang="en-US"/>
            </a:p>
          </p:txBody>
        </p:sp>
        <p:sp>
          <p:nvSpPr>
            <p:cNvPr id="226338" name="Line 34"/>
            <p:cNvSpPr>
              <a:spLocks noChangeShapeType="1"/>
            </p:cNvSpPr>
            <p:nvPr/>
          </p:nvSpPr>
          <p:spPr bwMode="auto">
            <a:xfrm flipV="1">
              <a:off x="3061" y="1767"/>
              <a:ext cx="680" cy="635"/>
            </a:xfrm>
            <a:prstGeom prst="line">
              <a:avLst/>
            </a:prstGeom>
            <a:noFill/>
            <a:ln w="25400">
              <a:solidFill>
                <a:srgbClr val="000066"/>
              </a:solidFill>
              <a:round/>
              <a:headEnd/>
              <a:tailEnd/>
            </a:ln>
            <a:effectLst/>
          </p:spPr>
          <p:txBody>
            <a:bodyPr wrap="none">
              <a:spAutoFit/>
            </a:bodyPr>
            <a:lstStyle/>
            <a:p>
              <a:endParaRPr lang="zh-CN" altLang="en-US"/>
            </a:p>
          </p:txBody>
        </p:sp>
        <p:sp>
          <p:nvSpPr>
            <p:cNvPr id="226339" name="Line 35"/>
            <p:cNvSpPr>
              <a:spLocks noChangeShapeType="1"/>
            </p:cNvSpPr>
            <p:nvPr/>
          </p:nvSpPr>
          <p:spPr bwMode="auto">
            <a:xfrm>
              <a:off x="2063" y="2447"/>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6340" name="Line 36"/>
            <p:cNvSpPr>
              <a:spLocks noChangeShapeType="1"/>
            </p:cNvSpPr>
            <p:nvPr/>
          </p:nvSpPr>
          <p:spPr bwMode="auto">
            <a:xfrm>
              <a:off x="2063" y="3173"/>
              <a:ext cx="726" cy="0"/>
            </a:xfrm>
            <a:prstGeom prst="line">
              <a:avLst/>
            </a:prstGeom>
            <a:noFill/>
            <a:ln w="25400">
              <a:solidFill>
                <a:srgbClr val="000066"/>
              </a:solidFill>
              <a:round/>
              <a:headEnd/>
              <a:tailEnd/>
            </a:ln>
            <a:effectLst/>
          </p:spPr>
          <p:txBody>
            <a:bodyPr wrap="none">
              <a:spAutoFit/>
            </a:bodyPr>
            <a:lstStyle/>
            <a:p>
              <a:endParaRPr lang="zh-CN" altLang="en-US"/>
            </a:p>
          </p:txBody>
        </p:sp>
        <p:sp>
          <p:nvSpPr>
            <p:cNvPr id="226341" name="Line 37"/>
            <p:cNvSpPr>
              <a:spLocks noChangeShapeType="1"/>
            </p:cNvSpPr>
            <p:nvPr/>
          </p:nvSpPr>
          <p:spPr bwMode="auto">
            <a:xfrm>
              <a:off x="3832" y="1812"/>
              <a:ext cx="0" cy="544"/>
            </a:xfrm>
            <a:prstGeom prst="line">
              <a:avLst/>
            </a:prstGeom>
            <a:noFill/>
            <a:ln w="25400">
              <a:solidFill>
                <a:srgbClr val="000066"/>
              </a:solidFill>
              <a:round/>
              <a:headEnd/>
              <a:tailEnd/>
            </a:ln>
            <a:effectLst/>
          </p:spPr>
          <p:txBody>
            <a:bodyPr wrap="none">
              <a:spAutoFit/>
            </a:bodyPr>
            <a:lstStyle/>
            <a:p>
              <a:endParaRPr lang="zh-CN" altLang="en-US"/>
            </a:p>
          </p:txBody>
        </p:sp>
        <p:sp>
          <p:nvSpPr>
            <p:cNvPr id="226342" name="Line 38"/>
            <p:cNvSpPr>
              <a:spLocks noChangeShapeType="1"/>
            </p:cNvSpPr>
            <p:nvPr/>
          </p:nvSpPr>
          <p:spPr bwMode="auto">
            <a:xfrm>
              <a:off x="3832" y="2628"/>
              <a:ext cx="0" cy="409"/>
            </a:xfrm>
            <a:prstGeom prst="line">
              <a:avLst/>
            </a:prstGeom>
            <a:noFill/>
            <a:ln w="25400">
              <a:solidFill>
                <a:srgbClr val="000066"/>
              </a:solidFill>
              <a:round/>
              <a:headEnd/>
              <a:tailEnd/>
            </a:ln>
            <a:effectLst/>
          </p:spPr>
          <p:txBody>
            <a:bodyPr>
              <a:spAutoFit/>
            </a:bodyPr>
            <a:lstStyle/>
            <a:p>
              <a:endParaRPr lang="zh-CN" altLang="en-US"/>
            </a:p>
          </p:txBody>
        </p:sp>
      </p:grpSp>
      <p:grpSp>
        <p:nvGrpSpPr>
          <p:cNvPr id="226352" name="Group 48"/>
          <p:cNvGrpSpPr>
            <a:grpSpLocks/>
          </p:cNvGrpSpPr>
          <p:nvPr/>
        </p:nvGrpSpPr>
        <p:grpSpPr bwMode="auto">
          <a:xfrm>
            <a:off x="3348038" y="4132263"/>
            <a:ext cx="3683000" cy="1025525"/>
            <a:chOff x="3334" y="2240"/>
            <a:chExt cx="2320" cy="646"/>
          </a:xfrm>
        </p:grpSpPr>
        <p:grpSp>
          <p:nvGrpSpPr>
            <p:cNvPr id="226353" name="Group 49"/>
            <p:cNvGrpSpPr>
              <a:grpSpLocks/>
            </p:cNvGrpSpPr>
            <p:nvPr/>
          </p:nvGrpSpPr>
          <p:grpSpPr bwMode="auto">
            <a:xfrm>
              <a:off x="3334" y="2426"/>
              <a:ext cx="2320" cy="460"/>
              <a:chOff x="3334" y="2426"/>
              <a:chExt cx="2320" cy="460"/>
            </a:xfrm>
          </p:grpSpPr>
          <p:sp>
            <p:nvSpPr>
              <p:cNvPr id="226354" name="Rectangle 50"/>
              <p:cNvSpPr>
                <a:spLocks noChangeArrowheads="1"/>
              </p:cNvSpPr>
              <p:nvPr/>
            </p:nvSpPr>
            <p:spPr bwMode="auto">
              <a:xfrm>
                <a:off x="5396"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6355" name="Rectangle 51"/>
              <p:cNvSpPr>
                <a:spLocks noChangeArrowheads="1"/>
              </p:cNvSpPr>
              <p:nvPr/>
            </p:nvSpPr>
            <p:spPr bwMode="auto">
              <a:xfrm>
                <a:off x="5148" y="2656"/>
                <a:ext cx="24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6356" name="Rectangle 52"/>
              <p:cNvSpPr>
                <a:spLocks noChangeArrowheads="1"/>
              </p:cNvSpPr>
              <p:nvPr/>
            </p:nvSpPr>
            <p:spPr bwMode="auto">
              <a:xfrm>
                <a:off x="4881" y="2656"/>
                <a:ext cx="267"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6357" name="Rectangle 53"/>
              <p:cNvSpPr>
                <a:spLocks noChangeArrowheads="1"/>
              </p:cNvSpPr>
              <p:nvPr/>
            </p:nvSpPr>
            <p:spPr bwMode="auto">
              <a:xfrm>
                <a:off x="4623"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6358" name="Rectangle 54"/>
              <p:cNvSpPr>
                <a:spLocks noChangeArrowheads="1"/>
              </p:cNvSpPr>
              <p:nvPr/>
            </p:nvSpPr>
            <p:spPr bwMode="auto">
              <a:xfrm>
                <a:off x="4365"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6359" name="Rectangle 55"/>
              <p:cNvSpPr>
                <a:spLocks noChangeArrowheads="1"/>
              </p:cNvSpPr>
              <p:nvPr/>
            </p:nvSpPr>
            <p:spPr bwMode="auto">
              <a:xfrm>
                <a:off x="4107"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6360" name="Rectangle 56"/>
              <p:cNvSpPr>
                <a:spLocks noChangeArrowheads="1"/>
              </p:cNvSpPr>
              <p:nvPr/>
            </p:nvSpPr>
            <p:spPr bwMode="auto">
              <a:xfrm>
                <a:off x="3850" y="2656"/>
                <a:ext cx="257"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6361" name="Rectangle 57"/>
              <p:cNvSpPr>
                <a:spLocks noChangeArrowheads="1"/>
              </p:cNvSpPr>
              <p:nvPr/>
            </p:nvSpPr>
            <p:spPr bwMode="auto">
              <a:xfrm>
                <a:off x="3592"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6362" name="Rectangle 58"/>
              <p:cNvSpPr>
                <a:spLocks noChangeArrowheads="1"/>
              </p:cNvSpPr>
              <p:nvPr/>
            </p:nvSpPr>
            <p:spPr bwMode="auto">
              <a:xfrm>
                <a:off x="3334" y="265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0</a:t>
                </a:r>
              </a:p>
            </p:txBody>
          </p:sp>
          <p:sp>
            <p:nvSpPr>
              <p:cNvPr id="226363" name="Rectangle 59"/>
              <p:cNvSpPr>
                <a:spLocks noChangeArrowheads="1"/>
              </p:cNvSpPr>
              <p:nvPr/>
            </p:nvSpPr>
            <p:spPr bwMode="auto">
              <a:xfrm>
                <a:off x="5396"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I</a:t>
                </a:r>
              </a:p>
            </p:txBody>
          </p:sp>
          <p:sp>
            <p:nvSpPr>
              <p:cNvPr id="226364" name="Rectangle 60"/>
              <p:cNvSpPr>
                <a:spLocks noChangeArrowheads="1"/>
              </p:cNvSpPr>
              <p:nvPr/>
            </p:nvSpPr>
            <p:spPr bwMode="auto">
              <a:xfrm>
                <a:off x="5148" y="2426"/>
                <a:ext cx="24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H</a:t>
                </a:r>
              </a:p>
            </p:txBody>
          </p:sp>
          <p:sp>
            <p:nvSpPr>
              <p:cNvPr id="226365" name="Rectangle 61"/>
              <p:cNvSpPr>
                <a:spLocks noChangeArrowheads="1"/>
              </p:cNvSpPr>
              <p:nvPr/>
            </p:nvSpPr>
            <p:spPr bwMode="auto">
              <a:xfrm>
                <a:off x="4881" y="2426"/>
                <a:ext cx="267"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G</a:t>
                </a:r>
              </a:p>
            </p:txBody>
          </p:sp>
          <p:sp>
            <p:nvSpPr>
              <p:cNvPr id="226366" name="Rectangle 62"/>
              <p:cNvSpPr>
                <a:spLocks noChangeArrowheads="1"/>
              </p:cNvSpPr>
              <p:nvPr/>
            </p:nvSpPr>
            <p:spPr bwMode="auto">
              <a:xfrm>
                <a:off x="4623"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F</a:t>
                </a:r>
              </a:p>
            </p:txBody>
          </p:sp>
          <p:sp>
            <p:nvSpPr>
              <p:cNvPr id="226367" name="Rectangle 63"/>
              <p:cNvSpPr>
                <a:spLocks noChangeArrowheads="1"/>
              </p:cNvSpPr>
              <p:nvPr/>
            </p:nvSpPr>
            <p:spPr bwMode="auto">
              <a:xfrm>
                <a:off x="4365"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E</a:t>
                </a:r>
              </a:p>
            </p:txBody>
          </p:sp>
          <p:sp>
            <p:nvSpPr>
              <p:cNvPr id="226368" name="Rectangle 64"/>
              <p:cNvSpPr>
                <a:spLocks noChangeArrowheads="1"/>
              </p:cNvSpPr>
              <p:nvPr/>
            </p:nvSpPr>
            <p:spPr bwMode="auto">
              <a:xfrm>
                <a:off x="4107"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D</a:t>
                </a:r>
              </a:p>
            </p:txBody>
          </p:sp>
          <p:sp>
            <p:nvSpPr>
              <p:cNvPr id="226369" name="Rectangle 65"/>
              <p:cNvSpPr>
                <a:spLocks noChangeArrowheads="1"/>
              </p:cNvSpPr>
              <p:nvPr/>
            </p:nvSpPr>
            <p:spPr bwMode="auto">
              <a:xfrm>
                <a:off x="3850" y="2426"/>
                <a:ext cx="257"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C</a:t>
                </a:r>
              </a:p>
            </p:txBody>
          </p:sp>
          <p:sp>
            <p:nvSpPr>
              <p:cNvPr id="226370" name="Rectangle 66"/>
              <p:cNvSpPr>
                <a:spLocks noChangeArrowheads="1"/>
              </p:cNvSpPr>
              <p:nvPr/>
            </p:nvSpPr>
            <p:spPr bwMode="auto">
              <a:xfrm>
                <a:off x="3592"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B</a:t>
                </a:r>
              </a:p>
            </p:txBody>
          </p:sp>
          <p:sp>
            <p:nvSpPr>
              <p:cNvPr id="226371" name="Rectangle 67"/>
              <p:cNvSpPr>
                <a:spLocks noChangeArrowheads="1"/>
              </p:cNvSpPr>
              <p:nvPr/>
            </p:nvSpPr>
            <p:spPr bwMode="auto">
              <a:xfrm>
                <a:off x="3334" y="2426"/>
                <a:ext cx="258" cy="230"/>
              </a:xfrm>
              <a:prstGeom prst="rect">
                <a:avLst/>
              </a:prstGeom>
              <a:noFill/>
              <a:ln w="31750" algn="ctr">
                <a:noFill/>
                <a:miter lim="800000"/>
                <a:headEnd/>
                <a:tailEnd/>
              </a:ln>
              <a:effectLst/>
            </p:spPr>
            <p:txBody>
              <a:bodyPr/>
              <a:lstStyle/>
              <a:p>
                <a:pPr algn="ctr">
                  <a:spcBef>
                    <a:spcPct val="20000"/>
                  </a:spcBef>
                </a:pPr>
                <a:r>
                  <a:rPr kumimoji="0" lang="en-US" altLang="zh-CN" sz="1800">
                    <a:solidFill>
                      <a:srgbClr val="000066"/>
                    </a:solidFill>
                    <a:ea typeface="宋体" pitchFamily="2" charset="-122"/>
                  </a:rPr>
                  <a:t>A</a:t>
                </a:r>
              </a:p>
            </p:txBody>
          </p:sp>
          <p:sp>
            <p:nvSpPr>
              <p:cNvPr id="226372" name="Line 68"/>
              <p:cNvSpPr>
                <a:spLocks noChangeShapeType="1"/>
              </p:cNvSpPr>
              <p:nvPr/>
            </p:nvSpPr>
            <p:spPr bwMode="auto">
              <a:xfrm>
                <a:off x="3334" y="2426"/>
                <a:ext cx="2320" cy="0"/>
              </a:xfrm>
              <a:prstGeom prst="line">
                <a:avLst/>
              </a:prstGeom>
              <a:noFill/>
              <a:ln w="19050" cap="sq">
                <a:solidFill>
                  <a:srgbClr val="000066"/>
                </a:solidFill>
                <a:round/>
                <a:headEnd/>
                <a:tailEnd/>
              </a:ln>
              <a:effectLst/>
            </p:spPr>
            <p:txBody>
              <a:bodyPr wrap="none">
                <a:spAutoFit/>
              </a:bodyPr>
              <a:lstStyle/>
              <a:p>
                <a:endParaRPr lang="zh-CN" altLang="en-US"/>
              </a:p>
            </p:txBody>
          </p:sp>
          <p:sp>
            <p:nvSpPr>
              <p:cNvPr id="226373" name="Line 69"/>
              <p:cNvSpPr>
                <a:spLocks noChangeShapeType="1"/>
              </p:cNvSpPr>
              <p:nvPr/>
            </p:nvSpPr>
            <p:spPr bwMode="auto">
              <a:xfrm>
                <a:off x="3334" y="2656"/>
                <a:ext cx="2320" cy="0"/>
              </a:xfrm>
              <a:prstGeom prst="line">
                <a:avLst/>
              </a:prstGeom>
              <a:noFill/>
              <a:ln w="19050">
                <a:solidFill>
                  <a:srgbClr val="000066"/>
                </a:solidFill>
                <a:round/>
                <a:headEnd/>
                <a:tailEnd/>
              </a:ln>
              <a:effectLst/>
            </p:spPr>
            <p:txBody>
              <a:bodyPr wrap="none">
                <a:spAutoFit/>
              </a:bodyPr>
              <a:lstStyle/>
              <a:p>
                <a:endParaRPr lang="zh-CN" altLang="en-US"/>
              </a:p>
            </p:txBody>
          </p:sp>
          <p:sp>
            <p:nvSpPr>
              <p:cNvPr id="226374" name="Line 70"/>
              <p:cNvSpPr>
                <a:spLocks noChangeShapeType="1"/>
              </p:cNvSpPr>
              <p:nvPr/>
            </p:nvSpPr>
            <p:spPr bwMode="auto">
              <a:xfrm>
                <a:off x="3334" y="2886"/>
                <a:ext cx="2320" cy="0"/>
              </a:xfrm>
              <a:prstGeom prst="line">
                <a:avLst/>
              </a:prstGeom>
              <a:noFill/>
              <a:ln w="19050" cap="sq">
                <a:solidFill>
                  <a:srgbClr val="000066"/>
                </a:solidFill>
                <a:round/>
                <a:headEnd/>
                <a:tailEnd/>
              </a:ln>
              <a:effectLst/>
            </p:spPr>
            <p:txBody>
              <a:bodyPr wrap="none">
                <a:spAutoFit/>
              </a:bodyPr>
              <a:lstStyle/>
              <a:p>
                <a:endParaRPr lang="zh-CN" altLang="en-US"/>
              </a:p>
            </p:txBody>
          </p:sp>
          <p:sp>
            <p:nvSpPr>
              <p:cNvPr id="226375" name="Line 71"/>
              <p:cNvSpPr>
                <a:spLocks noChangeShapeType="1"/>
              </p:cNvSpPr>
              <p:nvPr/>
            </p:nvSpPr>
            <p:spPr bwMode="auto">
              <a:xfrm>
                <a:off x="3334" y="2426"/>
                <a:ext cx="0" cy="460"/>
              </a:xfrm>
              <a:prstGeom prst="line">
                <a:avLst/>
              </a:prstGeom>
              <a:noFill/>
              <a:ln w="19050" cap="sq">
                <a:solidFill>
                  <a:srgbClr val="000066"/>
                </a:solidFill>
                <a:round/>
                <a:headEnd/>
                <a:tailEnd/>
              </a:ln>
              <a:effectLst/>
            </p:spPr>
            <p:txBody>
              <a:bodyPr wrap="none">
                <a:spAutoFit/>
              </a:bodyPr>
              <a:lstStyle/>
              <a:p>
                <a:endParaRPr lang="zh-CN" altLang="en-US"/>
              </a:p>
            </p:txBody>
          </p:sp>
          <p:sp>
            <p:nvSpPr>
              <p:cNvPr id="226376" name="Line 72"/>
              <p:cNvSpPr>
                <a:spLocks noChangeShapeType="1"/>
              </p:cNvSpPr>
              <p:nvPr/>
            </p:nvSpPr>
            <p:spPr bwMode="auto">
              <a:xfrm>
                <a:off x="3592"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6377" name="Line 73"/>
              <p:cNvSpPr>
                <a:spLocks noChangeShapeType="1"/>
              </p:cNvSpPr>
              <p:nvPr/>
            </p:nvSpPr>
            <p:spPr bwMode="auto">
              <a:xfrm>
                <a:off x="3850"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6378" name="Line 74"/>
              <p:cNvSpPr>
                <a:spLocks noChangeShapeType="1"/>
              </p:cNvSpPr>
              <p:nvPr/>
            </p:nvSpPr>
            <p:spPr bwMode="auto">
              <a:xfrm>
                <a:off x="4107"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6379" name="Line 75"/>
              <p:cNvSpPr>
                <a:spLocks noChangeShapeType="1"/>
              </p:cNvSpPr>
              <p:nvPr/>
            </p:nvSpPr>
            <p:spPr bwMode="auto">
              <a:xfrm>
                <a:off x="4365"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6380" name="Line 76"/>
              <p:cNvSpPr>
                <a:spLocks noChangeShapeType="1"/>
              </p:cNvSpPr>
              <p:nvPr/>
            </p:nvSpPr>
            <p:spPr bwMode="auto">
              <a:xfrm>
                <a:off x="4623"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6381" name="Line 77"/>
              <p:cNvSpPr>
                <a:spLocks noChangeShapeType="1"/>
              </p:cNvSpPr>
              <p:nvPr/>
            </p:nvSpPr>
            <p:spPr bwMode="auto">
              <a:xfrm>
                <a:off x="4881"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6382" name="Line 78"/>
              <p:cNvSpPr>
                <a:spLocks noChangeShapeType="1"/>
              </p:cNvSpPr>
              <p:nvPr/>
            </p:nvSpPr>
            <p:spPr bwMode="auto">
              <a:xfrm>
                <a:off x="5148"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6383" name="Line 79"/>
              <p:cNvSpPr>
                <a:spLocks noChangeShapeType="1"/>
              </p:cNvSpPr>
              <p:nvPr/>
            </p:nvSpPr>
            <p:spPr bwMode="auto">
              <a:xfrm>
                <a:off x="5396" y="2426"/>
                <a:ext cx="0" cy="460"/>
              </a:xfrm>
              <a:prstGeom prst="line">
                <a:avLst/>
              </a:prstGeom>
              <a:noFill/>
              <a:ln w="19050">
                <a:solidFill>
                  <a:srgbClr val="000066"/>
                </a:solidFill>
                <a:round/>
                <a:headEnd/>
                <a:tailEnd/>
              </a:ln>
              <a:effectLst/>
            </p:spPr>
            <p:txBody>
              <a:bodyPr wrap="none">
                <a:spAutoFit/>
              </a:bodyPr>
              <a:lstStyle/>
              <a:p>
                <a:endParaRPr lang="zh-CN" altLang="en-US"/>
              </a:p>
            </p:txBody>
          </p:sp>
          <p:sp>
            <p:nvSpPr>
              <p:cNvPr id="226384" name="Line 80"/>
              <p:cNvSpPr>
                <a:spLocks noChangeShapeType="1"/>
              </p:cNvSpPr>
              <p:nvPr/>
            </p:nvSpPr>
            <p:spPr bwMode="auto">
              <a:xfrm>
                <a:off x="5654" y="2426"/>
                <a:ext cx="0" cy="460"/>
              </a:xfrm>
              <a:prstGeom prst="line">
                <a:avLst/>
              </a:prstGeom>
              <a:noFill/>
              <a:ln w="19050" cap="sq">
                <a:solidFill>
                  <a:srgbClr val="000066"/>
                </a:solidFill>
                <a:round/>
                <a:headEnd/>
                <a:tailEnd/>
              </a:ln>
              <a:effectLst/>
            </p:spPr>
            <p:txBody>
              <a:bodyPr wrap="none">
                <a:spAutoFit/>
              </a:bodyPr>
              <a:lstStyle/>
              <a:p>
                <a:endParaRPr lang="zh-CN" altLang="en-US"/>
              </a:p>
            </p:txBody>
          </p:sp>
        </p:grpSp>
        <p:sp>
          <p:nvSpPr>
            <p:cNvPr id="226385" name="Text Box 81"/>
            <p:cNvSpPr txBox="1">
              <a:spLocks noChangeArrowheads="1"/>
            </p:cNvSpPr>
            <p:nvPr/>
          </p:nvSpPr>
          <p:spPr bwMode="auto">
            <a:xfrm>
              <a:off x="4195" y="2240"/>
              <a:ext cx="756" cy="231"/>
            </a:xfrm>
            <a:prstGeom prst="rect">
              <a:avLst/>
            </a:prstGeom>
            <a:noFill/>
            <a:ln w="31750" algn="ctr">
              <a:noFill/>
              <a:miter lim="800000"/>
              <a:headEnd/>
              <a:tailEnd/>
            </a:ln>
            <a:effectLst/>
          </p:spPr>
          <p:txBody>
            <a:bodyPr>
              <a:spAutoFit/>
            </a:bodyPr>
            <a:lstStyle/>
            <a:p>
              <a:r>
                <a:rPr lang="en-US" altLang="zh-CN" sz="1800">
                  <a:solidFill>
                    <a:srgbClr val="000066"/>
                  </a:solidFill>
                </a:rPr>
                <a:t>visited[n]</a:t>
              </a:r>
            </a:p>
          </p:txBody>
        </p:sp>
      </p:grpSp>
      <p:grpSp>
        <p:nvGrpSpPr>
          <p:cNvPr id="226448" name="Group 144"/>
          <p:cNvGrpSpPr>
            <a:grpSpLocks/>
          </p:cNvGrpSpPr>
          <p:nvPr/>
        </p:nvGrpSpPr>
        <p:grpSpPr bwMode="auto">
          <a:xfrm>
            <a:off x="7786710" y="1608153"/>
            <a:ext cx="865187" cy="4106863"/>
            <a:chOff x="5057" y="1434"/>
            <a:chExt cx="545" cy="2587"/>
          </a:xfrm>
        </p:grpSpPr>
        <p:sp>
          <p:nvSpPr>
            <p:cNvPr id="226344" name="Line 40"/>
            <p:cNvSpPr>
              <a:spLocks noChangeShapeType="1"/>
            </p:cNvSpPr>
            <p:nvPr/>
          </p:nvSpPr>
          <p:spPr bwMode="auto">
            <a:xfrm flipH="1">
              <a:off x="5057" y="1434"/>
              <a:ext cx="0" cy="2587"/>
            </a:xfrm>
            <a:prstGeom prst="line">
              <a:avLst/>
            </a:prstGeom>
            <a:noFill/>
            <a:ln w="31750">
              <a:solidFill>
                <a:srgbClr val="000066"/>
              </a:solidFill>
              <a:round/>
              <a:headEnd/>
              <a:tailEnd/>
            </a:ln>
            <a:effectLst/>
          </p:spPr>
          <p:txBody>
            <a:bodyPr>
              <a:spAutoFit/>
            </a:bodyPr>
            <a:lstStyle/>
            <a:p>
              <a:endParaRPr lang="zh-CN" altLang="en-US"/>
            </a:p>
          </p:txBody>
        </p:sp>
        <p:sp>
          <p:nvSpPr>
            <p:cNvPr id="226346" name="Line 42"/>
            <p:cNvSpPr>
              <a:spLocks noChangeShapeType="1"/>
            </p:cNvSpPr>
            <p:nvPr/>
          </p:nvSpPr>
          <p:spPr bwMode="auto">
            <a:xfrm>
              <a:off x="5602" y="1434"/>
              <a:ext cx="0" cy="2587"/>
            </a:xfrm>
            <a:prstGeom prst="line">
              <a:avLst/>
            </a:prstGeom>
            <a:noFill/>
            <a:ln w="31750">
              <a:solidFill>
                <a:srgbClr val="000066"/>
              </a:solidFill>
              <a:round/>
              <a:headEnd/>
              <a:tailEnd/>
            </a:ln>
            <a:effectLst/>
          </p:spPr>
          <p:txBody>
            <a:bodyPr>
              <a:spAutoFit/>
            </a:bodyPr>
            <a:lstStyle/>
            <a:p>
              <a:endParaRPr lang="zh-CN" altLang="en-US"/>
            </a:p>
          </p:txBody>
        </p:sp>
        <p:sp>
          <p:nvSpPr>
            <p:cNvPr id="226347" name="Line 43"/>
            <p:cNvSpPr>
              <a:spLocks noChangeShapeType="1"/>
            </p:cNvSpPr>
            <p:nvPr/>
          </p:nvSpPr>
          <p:spPr bwMode="auto">
            <a:xfrm>
              <a:off x="5057" y="3828"/>
              <a:ext cx="544" cy="0"/>
            </a:xfrm>
            <a:prstGeom prst="line">
              <a:avLst/>
            </a:prstGeom>
            <a:noFill/>
            <a:ln w="31750">
              <a:solidFill>
                <a:srgbClr val="000066"/>
              </a:solidFill>
              <a:round/>
              <a:headEnd/>
              <a:tailEnd/>
            </a:ln>
            <a:effectLst/>
          </p:spPr>
          <p:txBody>
            <a:bodyPr wrap="none">
              <a:spAutoFit/>
            </a:bodyPr>
            <a:lstStyle/>
            <a:p>
              <a:endParaRPr lang="zh-CN" altLang="en-US"/>
            </a:p>
          </p:txBody>
        </p:sp>
        <p:sp>
          <p:nvSpPr>
            <p:cNvPr id="226348" name="Line 44"/>
            <p:cNvSpPr>
              <a:spLocks noChangeShapeType="1"/>
            </p:cNvSpPr>
            <p:nvPr/>
          </p:nvSpPr>
          <p:spPr bwMode="auto">
            <a:xfrm>
              <a:off x="5057" y="3466"/>
              <a:ext cx="544" cy="0"/>
            </a:xfrm>
            <a:prstGeom prst="line">
              <a:avLst/>
            </a:prstGeom>
            <a:noFill/>
            <a:ln w="31750">
              <a:solidFill>
                <a:srgbClr val="000066"/>
              </a:solidFill>
              <a:round/>
              <a:headEnd/>
              <a:tailEnd/>
            </a:ln>
            <a:effectLst/>
          </p:spPr>
          <p:txBody>
            <a:bodyPr wrap="none">
              <a:spAutoFit/>
            </a:bodyPr>
            <a:lstStyle/>
            <a:p>
              <a:endParaRPr lang="zh-CN" altLang="en-US"/>
            </a:p>
          </p:txBody>
        </p:sp>
        <p:sp>
          <p:nvSpPr>
            <p:cNvPr id="226349" name="Line 45"/>
            <p:cNvSpPr>
              <a:spLocks noChangeShapeType="1"/>
            </p:cNvSpPr>
            <p:nvPr/>
          </p:nvSpPr>
          <p:spPr bwMode="auto">
            <a:xfrm>
              <a:off x="5057" y="3057"/>
              <a:ext cx="544" cy="0"/>
            </a:xfrm>
            <a:prstGeom prst="line">
              <a:avLst/>
            </a:prstGeom>
            <a:noFill/>
            <a:ln w="31750">
              <a:solidFill>
                <a:srgbClr val="000066"/>
              </a:solidFill>
              <a:round/>
              <a:headEnd/>
              <a:tailEnd/>
            </a:ln>
            <a:effectLst/>
          </p:spPr>
          <p:txBody>
            <a:bodyPr wrap="none">
              <a:spAutoFit/>
            </a:bodyPr>
            <a:lstStyle/>
            <a:p>
              <a:endParaRPr lang="zh-CN" altLang="en-US"/>
            </a:p>
          </p:txBody>
        </p:sp>
        <p:sp>
          <p:nvSpPr>
            <p:cNvPr id="226350" name="Line 46"/>
            <p:cNvSpPr>
              <a:spLocks noChangeShapeType="1"/>
            </p:cNvSpPr>
            <p:nvPr/>
          </p:nvSpPr>
          <p:spPr bwMode="auto">
            <a:xfrm>
              <a:off x="5057" y="2649"/>
              <a:ext cx="544" cy="0"/>
            </a:xfrm>
            <a:prstGeom prst="line">
              <a:avLst/>
            </a:prstGeom>
            <a:noFill/>
            <a:ln w="31750">
              <a:solidFill>
                <a:srgbClr val="000066"/>
              </a:solidFill>
              <a:round/>
              <a:headEnd/>
              <a:tailEnd/>
            </a:ln>
            <a:effectLst/>
          </p:spPr>
          <p:txBody>
            <a:bodyPr wrap="none">
              <a:spAutoFit/>
            </a:bodyPr>
            <a:lstStyle/>
            <a:p>
              <a:endParaRPr lang="zh-CN" altLang="en-US"/>
            </a:p>
          </p:txBody>
        </p:sp>
        <p:sp>
          <p:nvSpPr>
            <p:cNvPr id="226425" name="Line 121"/>
            <p:cNvSpPr>
              <a:spLocks noChangeShapeType="1"/>
            </p:cNvSpPr>
            <p:nvPr/>
          </p:nvSpPr>
          <p:spPr bwMode="auto">
            <a:xfrm>
              <a:off x="5057" y="2286"/>
              <a:ext cx="545" cy="0"/>
            </a:xfrm>
            <a:prstGeom prst="line">
              <a:avLst/>
            </a:prstGeom>
            <a:noFill/>
            <a:ln w="31750">
              <a:solidFill>
                <a:srgbClr val="000066"/>
              </a:solidFill>
              <a:round/>
              <a:headEnd/>
              <a:tailEnd/>
            </a:ln>
            <a:effectLst/>
          </p:spPr>
          <p:txBody>
            <a:bodyPr wrap="none">
              <a:spAutoFit/>
            </a:bodyPr>
            <a:lstStyle/>
            <a:p>
              <a:endParaRPr lang="zh-CN" altLang="en-US"/>
            </a:p>
          </p:txBody>
        </p:sp>
        <p:sp>
          <p:nvSpPr>
            <p:cNvPr id="226447" name="Line 143"/>
            <p:cNvSpPr>
              <a:spLocks noChangeShapeType="1"/>
            </p:cNvSpPr>
            <p:nvPr/>
          </p:nvSpPr>
          <p:spPr bwMode="auto">
            <a:xfrm>
              <a:off x="5057" y="1616"/>
              <a:ext cx="545" cy="0"/>
            </a:xfrm>
            <a:prstGeom prst="line">
              <a:avLst/>
            </a:prstGeom>
            <a:noFill/>
            <a:ln w="31750">
              <a:solidFill>
                <a:srgbClr val="000066"/>
              </a:solidFill>
              <a:round/>
              <a:headEnd/>
              <a:tailEnd/>
            </a:ln>
            <a:effectLst/>
          </p:spPr>
          <p:txBody>
            <a:bodyPr wrap="none">
              <a:spAutoFit/>
            </a:bodyPr>
            <a:lstStyle/>
            <a:p>
              <a:endParaRPr lang="zh-CN" altLang="en-US"/>
            </a:p>
          </p:txBody>
        </p:sp>
        <p:sp>
          <p:nvSpPr>
            <p:cNvPr id="226446" name="Line 142"/>
            <p:cNvSpPr>
              <a:spLocks noChangeShapeType="1"/>
            </p:cNvSpPr>
            <p:nvPr/>
          </p:nvSpPr>
          <p:spPr bwMode="auto">
            <a:xfrm>
              <a:off x="5057" y="1933"/>
              <a:ext cx="545" cy="0"/>
            </a:xfrm>
            <a:prstGeom prst="line">
              <a:avLst/>
            </a:prstGeom>
            <a:noFill/>
            <a:ln w="31750">
              <a:solidFill>
                <a:srgbClr val="000066"/>
              </a:solidFill>
              <a:round/>
              <a:headEnd/>
              <a:tailEnd/>
            </a:ln>
            <a:effectLst/>
          </p:spPr>
          <p:txBody>
            <a:bodyPr wrap="none">
              <a:spAutoFit/>
            </a:bodyPr>
            <a:lstStyle/>
            <a:p>
              <a:endParaRPr lang="zh-CN" altLang="en-US"/>
            </a:p>
          </p:txBody>
        </p:sp>
      </p:grpSp>
      <p:sp>
        <p:nvSpPr>
          <p:cNvPr id="226449" name="Text Box 145"/>
          <p:cNvSpPr txBox="1">
            <a:spLocks noChangeArrowheads="1"/>
          </p:cNvSpPr>
          <p:nvPr/>
        </p:nvSpPr>
        <p:spPr bwMode="auto">
          <a:xfrm>
            <a:off x="3563938" y="5661025"/>
            <a:ext cx="441325" cy="519113"/>
          </a:xfrm>
          <a:prstGeom prst="rect">
            <a:avLst/>
          </a:prstGeom>
          <a:noFill/>
          <a:ln w="31750" algn="ctr">
            <a:noFill/>
            <a:miter lim="800000"/>
            <a:headEnd/>
            <a:tailEnd/>
          </a:ln>
          <a:effectLst/>
        </p:spPr>
        <p:txBody>
          <a:bodyPr wrap="none">
            <a:spAutoFit/>
          </a:bodyPr>
          <a:lstStyle/>
          <a:p>
            <a:r>
              <a:rPr lang="en-US" altLang="zh-CN"/>
              <a:t>A</a:t>
            </a:r>
          </a:p>
        </p:txBody>
      </p:sp>
      <p:sp useBgFill="1">
        <p:nvSpPr>
          <p:cNvPr id="226450" name="Text Box 146"/>
          <p:cNvSpPr txBox="1">
            <a:spLocks noChangeArrowheads="1"/>
          </p:cNvSpPr>
          <p:nvPr/>
        </p:nvSpPr>
        <p:spPr bwMode="auto">
          <a:xfrm>
            <a:off x="3419475" y="4797425"/>
            <a:ext cx="296863" cy="336550"/>
          </a:xfrm>
          <a:prstGeom prst="rect">
            <a:avLst/>
          </a:prstGeom>
          <a:ln w="31750" algn="ctr">
            <a:noFill/>
            <a:miter lim="800000"/>
            <a:headEnd/>
            <a:tailEnd/>
          </a:ln>
          <a:effectLst/>
        </p:spPr>
        <p:txBody>
          <a:bodyPr wrap="none">
            <a:spAutoFit/>
          </a:bodyPr>
          <a:lstStyle/>
          <a:p>
            <a:r>
              <a:rPr lang="en-US" altLang="zh-CN" sz="1600"/>
              <a:t>1</a:t>
            </a:r>
          </a:p>
        </p:txBody>
      </p:sp>
      <p:sp>
        <p:nvSpPr>
          <p:cNvPr id="226451" name="Text Box 147"/>
          <p:cNvSpPr txBox="1">
            <a:spLocks noChangeArrowheads="1"/>
          </p:cNvSpPr>
          <p:nvPr/>
        </p:nvSpPr>
        <p:spPr bwMode="auto">
          <a:xfrm>
            <a:off x="8002610" y="4921266"/>
            <a:ext cx="404812" cy="457200"/>
          </a:xfrm>
          <a:prstGeom prst="rect">
            <a:avLst/>
          </a:prstGeom>
          <a:noFill/>
          <a:ln w="31750" algn="ctr">
            <a:noFill/>
            <a:miter lim="800000"/>
            <a:headEnd/>
            <a:tailEnd/>
          </a:ln>
          <a:effectLst/>
        </p:spPr>
        <p:txBody>
          <a:bodyPr wrap="none">
            <a:spAutoFit/>
          </a:bodyPr>
          <a:lstStyle/>
          <a:p>
            <a:r>
              <a:rPr lang="en-US" altLang="zh-CN" sz="2400"/>
              <a:t>A</a:t>
            </a:r>
          </a:p>
        </p:txBody>
      </p:sp>
      <p:sp useBgFill="1">
        <p:nvSpPr>
          <p:cNvPr id="226452" name="Text Box 148"/>
          <p:cNvSpPr txBox="1">
            <a:spLocks noChangeArrowheads="1"/>
          </p:cNvSpPr>
          <p:nvPr/>
        </p:nvSpPr>
        <p:spPr bwMode="auto">
          <a:xfrm>
            <a:off x="8002610" y="4895866"/>
            <a:ext cx="381000" cy="457200"/>
          </a:xfrm>
          <a:prstGeom prst="rect">
            <a:avLst/>
          </a:prstGeom>
          <a:ln w="31750" algn="ctr">
            <a:noFill/>
            <a:miter lim="800000"/>
            <a:headEnd/>
            <a:tailEnd/>
          </a:ln>
          <a:effectLst/>
        </p:spPr>
        <p:txBody>
          <a:bodyPr lIns="90000" tIns="46800" rIns="90000" bIns="46800">
            <a:spAutoFit/>
          </a:bodyPr>
          <a:lstStyle/>
          <a:p>
            <a:endParaRPr lang="zh-CN" altLang="zh-CN" sz="2400"/>
          </a:p>
        </p:txBody>
      </p:sp>
      <p:sp>
        <p:nvSpPr>
          <p:cNvPr id="226453" name="Text Box 149"/>
          <p:cNvSpPr txBox="1">
            <a:spLocks noChangeArrowheads="1"/>
          </p:cNvSpPr>
          <p:nvPr/>
        </p:nvSpPr>
        <p:spPr bwMode="auto">
          <a:xfrm>
            <a:off x="3851275" y="5646738"/>
            <a:ext cx="438150" cy="519112"/>
          </a:xfrm>
          <a:prstGeom prst="rect">
            <a:avLst/>
          </a:prstGeom>
          <a:noFill/>
          <a:ln w="31750" algn="ctr">
            <a:noFill/>
            <a:miter lim="800000"/>
            <a:headEnd/>
            <a:tailEnd/>
          </a:ln>
          <a:effectLst/>
        </p:spPr>
        <p:txBody>
          <a:bodyPr wrap="none" lIns="90000" tIns="46800" rIns="90000" bIns="46800">
            <a:spAutoFit/>
          </a:bodyPr>
          <a:lstStyle/>
          <a:p>
            <a:r>
              <a:rPr lang="en-US" altLang="zh-CN"/>
              <a:t>B</a:t>
            </a:r>
          </a:p>
        </p:txBody>
      </p:sp>
      <p:sp>
        <p:nvSpPr>
          <p:cNvPr id="226454" name="Text Box 150"/>
          <p:cNvSpPr txBox="1">
            <a:spLocks noChangeArrowheads="1"/>
          </p:cNvSpPr>
          <p:nvPr/>
        </p:nvSpPr>
        <p:spPr bwMode="auto">
          <a:xfrm>
            <a:off x="4140200" y="5646738"/>
            <a:ext cx="438150" cy="519112"/>
          </a:xfrm>
          <a:prstGeom prst="rect">
            <a:avLst/>
          </a:prstGeom>
          <a:noFill/>
          <a:ln w="31750" algn="ctr">
            <a:noFill/>
            <a:miter lim="800000"/>
            <a:headEnd/>
            <a:tailEnd/>
          </a:ln>
          <a:effectLst/>
        </p:spPr>
        <p:txBody>
          <a:bodyPr wrap="none" lIns="90000" tIns="46800" rIns="90000" bIns="46800">
            <a:spAutoFit/>
          </a:bodyPr>
          <a:lstStyle/>
          <a:p>
            <a:r>
              <a:rPr lang="en-US" altLang="zh-CN"/>
              <a:t>D</a:t>
            </a:r>
          </a:p>
        </p:txBody>
      </p:sp>
      <p:sp>
        <p:nvSpPr>
          <p:cNvPr id="226455" name="Text Box 151"/>
          <p:cNvSpPr txBox="1">
            <a:spLocks noChangeArrowheads="1"/>
          </p:cNvSpPr>
          <p:nvPr/>
        </p:nvSpPr>
        <p:spPr bwMode="auto">
          <a:xfrm>
            <a:off x="4427538" y="5646738"/>
            <a:ext cx="417512" cy="519112"/>
          </a:xfrm>
          <a:prstGeom prst="rect">
            <a:avLst/>
          </a:prstGeom>
          <a:noFill/>
          <a:ln w="31750" algn="ctr">
            <a:noFill/>
            <a:miter lim="800000"/>
            <a:headEnd/>
            <a:tailEnd/>
          </a:ln>
          <a:effectLst/>
        </p:spPr>
        <p:txBody>
          <a:bodyPr wrap="none" lIns="90000" tIns="46800" rIns="90000" bIns="46800">
            <a:spAutoFit/>
          </a:bodyPr>
          <a:lstStyle/>
          <a:p>
            <a:r>
              <a:rPr lang="en-US" altLang="zh-CN"/>
              <a:t>E</a:t>
            </a:r>
          </a:p>
        </p:txBody>
      </p:sp>
      <p:sp useBgFill="1">
        <p:nvSpPr>
          <p:cNvPr id="226456" name="Text Box 152"/>
          <p:cNvSpPr txBox="1">
            <a:spLocks noChangeArrowheads="1"/>
          </p:cNvSpPr>
          <p:nvPr/>
        </p:nvSpPr>
        <p:spPr bwMode="auto">
          <a:xfrm>
            <a:off x="3843338" y="4797425"/>
            <a:ext cx="296862" cy="336550"/>
          </a:xfrm>
          <a:prstGeom prst="rect">
            <a:avLst/>
          </a:prstGeom>
          <a:ln w="31750" algn="ctr">
            <a:noFill/>
            <a:miter lim="800000"/>
            <a:headEnd/>
            <a:tailEnd/>
          </a:ln>
          <a:effectLst/>
        </p:spPr>
        <p:txBody>
          <a:bodyPr wrap="none">
            <a:spAutoFit/>
          </a:bodyPr>
          <a:lstStyle/>
          <a:p>
            <a:r>
              <a:rPr lang="en-US" altLang="zh-CN" sz="1600"/>
              <a:t>1</a:t>
            </a:r>
          </a:p>
        </p:txBody>
      </p:sp>
      <p:sp useBgFill="1">
        <p:nvSpPr>
          <p:cNvPr id="226457" name="Text Box 153"/>
          <p:cNvSpPr txBox="1">
            <a:spLocks noChangeArrowheads="1"/>
          </p:cNvSpPr>
          <p:nvPr/>
        </p:nvSpPr>
        <p:spPr bwMode="auto">
          <a:xfrm>
            <a:off x="4635500" y="4797425"/>
            <a:ext cx="296863" cy="336550"/>
          </a:xfrm>
          <a:prstGeom prst="rect">
            <a:avLst/>
          </a:prstGeom>
          <a:ln w="31750" algn="ctr">
            <a:noFill/>
            <a:miter lim="800000"/>
            <a:headEnd/>
            <a:tailEnd/>
          </a:ln>
          <a:effectLst/>
        </p:spPr>
        <p:txBody>
          <a:bodyPr wrap="none">
            <a:spAutoFit/>
          </a:bodyPr>
          <a:lstStyle/>
          <a:p>
            <a:r>
              <a:rPr lang="en-US" altLang="zh-CN" sz="1600"/>
              <a:t>1</a:t>
            </a:r>
          </a:p>
        </p:txBody>
      </p:sp>
      <p:sp useBgFill="1">
        <p:nvSpPr>
          <p:cNvPr id="226458" name="Text Box 154"/>
          <p:cNvSpPr txBox="1">
            <a:spLocks noChangeArrowheads="1"/>
          </p:cNvSpPr>
          <p:nvPr/>
        </p:nvSpPr>
        <p:spPr bwMode="auto">
          <a:xfrm>
            <a:off x="5067300" y="4797425"/>
            <a:ext cx="296863" cy="336550"/>
          </a:xfrm>
          <a:prstGeom prst="rect">
            <a:avLst/>
          </a:prstGeom>
          <a:ln w="31750" algn="ctr">
            <a:noFill/>
            <a:miter lim="800000"/>
            <a:headEnd/>
            <a:tailEnd/>
          </a:ln>
          <a:effectLst/>
        </p:spPr>
        <p:txBody>
          <a:bodyPr wrap="none">
            <a:spAutoFit/>
          </a:bodyPr>
          <a:lstStyle/>
          <a:p>
            <a:r>
              <a:rPr lang="en-US" altLang="zh-CN" sz="1600"/>
              <a:t>1</a:t>
            </a:r>
          </a:p>
        </p:txBody>
      </p:sp>
      <p:sp>
        <p:nvSpPr>
          <p:cNvPr id="226459" name="Text Box 155"/>
          <p:cNvSpPr txBox="1">
            <a:spLocks noChangeArrowheads="1"/>
          </p:cNvSpPr>
          <p:nvPr/>
        </p:nvSpPr>
        <p:spPr bwMode="auto">
          <a:xfrm>
            <a:off x="8002610" y="4899041"/>
            <a:ext cx="401637" cy="457200"/>
          </a:xfrm>
          <a:prstGeom prst="rect">
            <a:avLst/>
          </a:prstGeom>
          <a:noFill/>
          <a:ln w="31750" algn="ctr">
            <a:noFill/>
            <a:miter lim="800000"/>
            <a:headEnd/>
            <a:tailEnd/>
          </a:ln>
          <a:effectLst/>
        </p:spPr>
        <p:txBody>
          <a:bodyPr wrap="none" lIns="90000" tIns="46800" rIns="90000" bIns="46800">
            <a:spAutoFit/>
          </a:bodyPr>
          <a:lstStyle/>
          <a:p>
            <a:r>
              <a:rPr lang="en-US" altLang="zh-CN" sz="2400"/>
              <a:t>B</a:t>
            </a:r>
          </a:p>
        </p:txBody>
      </p:sp>
      <p:sp>
        <p:nvSpPr>
          <p:cNvPr id="226460" name="Text Box 156"/>
          <p:cNvSpPr txBox="1">
            <a:spLocks noChangeArrowheads="1"/>
          </p:cNvSpPr>
          <p:nvPr/>
        </p:nvSpPr>
        <p:spPr bwMode="auto">
          <a:xfrm>
            <a:off x="8002610" y="4273566"/>
            <a:ext cx="401637" cy="457200"/>
          </a:xfrm>
          <a:prstGeom prst="rect">
            <a:avLst/>
          </a:prstGeom>
          <a:noFill/>
          <a:ln w="31750" algn="ctr">
            <a:noFill/>
            <a:miter lim="800000"/>
            <a:headEnd/>
            <a:tailEnd/>
          </a:ln>
          <a:effectLst/>
        </p:spPr>
        <p:txBody>
          <a:bodyPr wrap="none" lIns="90000" tIns="46800" rIns="90000" bIns="46800">
            <a:spAutoFit/>
          </a:bodyPr>
          <a:lstStyle/>
          <a:p>
            <a:r>
              <a:rPr lang="en-US" altLang="zh-CN" sz="2400"/>
              <a:t>D</a:t>
            </a:r>
          </a:p>
        </p:txBody>
      </p:sp>
      <p:sp>
        <p:nvSpPr>
          <p:cNvPr id="226461" name="Text Box 157"/>
          <p:cNvSpPr txBox="1">
            <a:spLocks noChangeArrowheads="1"/>
          </p:cNvSpPr>
          <p:nvPr/>
        </p:nvSpPr>
        <p:spPr bwMode="auto">
          <a:xfrm>
            <a:off x="8002610" y="3624278"/>
            <a:ext cx="384175" cy="457200"/>
          </a:xfrm>
          <a:prstGeom prst="rect">
            <a:avLst/>
          </a:prstGeom>
          <a:noFill/>
          <a:ln w="31750" algn="ctr">
            <a:noFill/>
            <a:miter lim="800000"/>
            <a:headEnd/>
            <a:tailEnd/>
          </a:ln>
          <a:effectLst/>
        </p:spPr>
        <p:txBody>
          <a:bodyPr wrap="none" lIns="90000" tIns="46800" rIns="90000" bIns="46800">
            <a:spAutoFit/>
          </a:bodyPr>
          <a:lstStyle/>
          <a:p>
            <a:r>
              <a:rPr lang="en-US" altLang="zh-CN" sz="2400"/>
              <a:t>E</a:t>
            </a:r>
          </a:p>
        </p:txBody>
      </p:sp>
      <p:sp useBgFill="1">
        <p:nvSpPr>
          <p:cNvPr id="226462" name="Text Box 158"/>
          <p:cNvSpPr txBox="1">
            <a:spLocks noChangeArrowheads="1"/>
          </p:cNvSpPr>
          <p:nvPr/>
        </p:nvSpPr>
        <p:spPr bwMode="auto">
          <a:xfrm>
            <a:off x="8002610" y="4919678"/>
            <a:ext cx="450850" cy="457200"/>
          </a:xfrm>
          <a:prstGeom prst="rect">
            <a:avLst/>
          </a:prstGeom>
          <a:ln w="31750" algn="ctr">
            <a:noFill/>
            <a:miter lim="800000"/>
            <a:headEnd/>
            <a:tailEnd/>
          </a:ln>
          <a:effectLst/>
        </p:spPr>
        <p:txBody>
          <a:bodyPr lIns="90000" tIns="46800" rIns="90000" bIns="46800">
            <a:spAutoFit/>
          </a:bodyPr>
          <a:lstStyle/>
          <a:p>
            <a:endParaRPr lang="zh-CN" altLang="zh-CN" sz="2400"/>
          </a:p>
        </p:txBody>
      </p:sp>
      <p:sp>
        <p:nvSpPr>
          <p:cNvPr id="226463" name="Text Box 159"/>
          <p:cNvSpPr txBox="1">
            <a:spLocks noChangeArrowheads="1"/>
          </p:cNvSpPr>
          <p:nvPr/>
        </p:nvSpPr>
        <p:spPr bwMode="auto">
          <a:xfrm>
            <a:off x="4716463" y="5646738"/>
            <a:ext cx="438150" cy="519112"/>
          </a:xfrm>
          <a:prstGeom prst="rect">
            <a:avLst/>
          </a:prstGeom>
          <a:noFill/>
          <a:ln w="31750" algn="ctr">
            <a:noFill/>
            <a:miter lim="800000"/>
            <a:headEnd/>
            <a:tailEnd/>
          </a:ln>
          <a:effectLst/>
        </p:spPr>
        <p:txBody>
          <a:bodyPr wrap="none" lIns="90000" tIns="46800" rIns="90000" bIns="46800">
            <a:spAutoFit/>
          </a:bodyPr>
          <a:lstStyle/>
          <a:p>
            <a:r>
              <a:rPr lang="en-US" altLang="zh-CN"/>
              <a:t>C</a:t>
            </a:r>
          </a:p>
        </p:txBody>
      </p:sp>
      <p:sp useBgFill="1">
        <p:nvSpPr>
          <p:cNvPr id="226464" name="Text Box 160"/>
          <p:cNvSpPr txBox="1">
            <a:spLocks noChangeArrowheads="1"/>
          </p:cNvSpPr>
          <p:nvPr/>
        </p:nvSpPr>
        <p:spPr bwMode="auto">
          <a:xfrm>
            <a:off x="4203700" y="4797425"/>
            <a:ext cx="296863" cy="336550"/>
          </a:xfrm>
          <a:prstGeom prst="rect">
            <a:avLst/>
          </a:prstGeom>
          <a:ln w="31750" algn="ctr">
            <a:noFill/>
            <a:miter lim="800000"/>
            <a:headEnd/>
            <a:tailEnd/>
          </a:ln>
          <a:effectLst/>
        </p:spPr>
        <p:txBody>
          <a:bodyPr wrap="none">
            <a:spAutoFit/>
          </a:bodyPr>
          <a:lstStyle/>
          <a:p>
            <a:r>
              <a:rPr lang="en-US" altLang="zh-CN" sz="1600"/>
              <a:t>1</a:t>
            </a:r>
          </a:p>
        </p:txBody>
      </p:sp>
      <p:sp>
        <p:nvSpPr>
          <p:cNvPr id="226465" name="Text Box 161"/>
          <p:cNvSpPr txBox="1">
            <a:spLocks noChangeArrowheads="1"/>
          </p:cNvSpPr>
          <p:nvPr/>
        </p:nvSpPr>
        <p:spPr bwMode="auto">
          <a:xfrm>
            <a:off x="8002610" y="3048016"/>
            <a:ext cx="401637" cy="457200"/>
          </a:xfrm>
          <a:prstGeom prst="rect">
            <a:avLst/>
          </a:prstGeom>
          <a:noFill/>
          <a:ln w="31750" algn="ctr">
            <a:noFill/>
            <a:miter lim="800000"/>
            <a:headEnd/>
            <a:tailEnd/>
          </a:ln>
          <a:effectLst/>
        </p:spPr>
        <p:txBody>
          <a:bodyPr wrap="none" lIns="90000" tIns="46800" rIns="90000" bIns="46800">
            <a:spAutoFit/>
          </a:bodyPr>
          <a:lstStyle/>
          <a:p>
            <a:r>
              <a:rPr lang="en-US" altLang="zh-CN" sz="2400"/>
              <a:t>C</a:t>
            </a:r>
          </a:p>
        </p:txBody>
      </p:sp>
      <p:sp useBgFill="1">
        <p:nvSpPr>
          <p:cNvPr id="226474" name="Text Box 170"/>
          <p:cNvSpPr txBox="1">
            <a:spLocks noChangeArrowheads="1"/>
          </p:cNvSpPr>
          <p:nvPr/>
        </p:nvSpPr>
        <p:spPr bwMode="auto">
          <a:xfrm>
            <a:off x="7931172" y="4273566"/>
            <a:ext cx="449263" cy="457200"/>
          </a:xfrm>
          <a:prstGeom prst="rect">
            <a:avLst/>
          </a:prstGeom>
          <a:ln w="31750" algn="ctr">
            <a:noFill/>
            <a:miter lim="800000"/>
            <a:headEnd/>
            <a:tailEnd/>
          </a:ln>
          <a:effectLst/>
        </p:spPr>
        <p:txBody>
          <a:bodyPr lIns="90000" tIns="46800" rIns="90000" bIns="46800">
            <a:spAutoFit/>
          </a:bodyPr>
          <a:lstStyle/>
          <a:p>
            <a:endParaRPr lang="zh-CN" altLang="zh-CN" sz="2400"/>
          </a:p>
        </p:txBody>
      </p:sp>
      <p:sp>
        <p:nvSpPr>
          <p:cNvPr id="226475" name="Text Box 171"/>
          <p:cNvSpPr txBox="1">
            <a:spLocks noChangeArrowheads="1"/>
          </p:cNvSpPr>
          <p:nvPr/>
        </p:nvSpPr>
        <p:spPr bwMode="auto">
          <a:xfrm>
            <a:off x="4978400" y="5646738"/>
            <a:ext cx="457200" cy="519112"/>
          </a:xfrm>
          <a:prstGeom prst="rect">
            <a:avLst/>
          </a:prstGeom>
          <a:noFill/>
          <a:ln w="31750" algn="ctr">
            <a:noFill/>
            <a:miter lim="800000"/>
            <a:headEnd/>
            <a:tailEnd/>
          </a:ln>
          <a:effectLst/>
        </p:spPr>
        <p:txBody>
          <a:bodyPr wrap="none" lIns="90000" tIns="46800" rIns="90000" bIns="46800">
            <a:spAutoFit/>
          </a:bodyPr>
          <a:lstStyle/>
          <a:p>
            <a:r>
              <a:rPr lang="en-US" altLang="zh-CN"/>
              <a:t>G</a:t>
            </a:r>
          </a:p>
        </p:txBody>
      </p:sp>
      <p:sp useBgFill="1">
        <p:nvSpPr>
          <p:cNvPr id="226476" name="Text Box 172"/>
          <p:cNvSpPr txBox="1">
            <a:spLocks noChangeArrowheads="1"/>
          </p:cNvSpPr>
          <p:nvPr/>
        </p:nvSpPr>
        <p:spPr bwMode="auto">
          <a:xfrm>
            <a:off x="5859463" y="4797425"/>
            <a:ext cx="296862" cy="336550"/>
          </a:xfrm>
          <a:prstGeom prst="rect">
            <a:avLst/>
          </a:prstGeom>
          <a:ln w="31750" algn="ctr">
            <a:noFill/>
            <a:miter lim="800000"/>
            <a:headEnd/>
            <a:tailEnd/>
          </a:ln>
          <a:effectLst/>
        </p:spPr>
        <p:txBody>
          <a:bodyPr wrap="none">
            <a:spAutoFit/>
          </a:bodyPr>
          <a:lstStyle/>
          <a:p>
            <a:r>
              <a:rPr lang="en-US" altLang="zh-CN" sz="1600"/>
              <a:t>1</a:t>
            </a:r>
          </a:p>
        </p:txBody>
      </p:sp>
      <p:sp>
        <p:nvSpPr>
          <p:cNvPr id="226477" name="Text Box 173"/>
          <p:cNvSpPr txBox="1">
            <a:spLocks noChangeArrowheads="1"/>
          </p:cNvSpPr>
          <p:nvPr/>
        </p:nvSpPr>
        <p:spPr bwMode="auto">
          <a:xfrm>
            <a:off x="8002610" y="2473341"/>
            <a:ext cx="417512" cy="457200"/>
          </a:xfrm>
          <a:prstGeom prst="rect">
            <a:avLst/>
          </a:prstGeom>
          <a:noFill/>
          <a:ln w="31750" algn="ctr">
            <a:noFill/>
            <a:miter lim="800000"/>
            <a:headEnd/>
            <a:tailEnd/>
          </a:ln>
          <a:effectLst/>
        </p:spPr>
        <p:txBody>
          <a:bodyPr wrap="none" lIns="90000" tIns="46800" rIns="90000" bIns="46800">
            <a:spAutoFit/>
          </a:bodyPr>
          <a:lstStyle/>
          <a:p>
            <a:r>
              <a:rPr lang="en-US" altLang="zh-CN" sz="2400"/>
              <a:t>G</a:t>
            </a:r>
          </a:p>
        </p:txBody>
      </p:sp>
      <p:sp useBgFill="1">
        <p:nvSpPr>
          <p:cNvPr id="226478" name="Text Box 174"/>
          <p:cNvSpPr txBox="1">
            <a:spLocks noChangeArrowheads="1"/>
          </p:cNvSpPr>
          <p:nvPr/>
        </p:nvSpPr>
        <p:spPr bwMode="auto">
          <a:xfrm>
            <a:off x="8075635" y="3624278"/>
            <a:ext cx="306387" cy="457200"/>
          </a:xfrm>
          <a:prstGeom prst="rect">
            <a:avLst/>
          </a:prstGeom>
          <a:ln w="31750" algn="ctr">
            <a:noFill/>
            <a:miter lim="800000"/>
            <a:headEnd/>
            <a:tailEnd/>
          </a:ln>
          <a:effectLst/>
        </p:spPr>
        <p:txBody>
          <a:bodyPr lIns="90000" tIns="46800" rIns="90000" bIns="46800">
            <a:spAutoFit/>
          </a:bodyPr>
          <a:lstStyle/>
          <a:p>
            <a:endParaRPr lang="zh-CN" altLang="zh-CN" sz="2400"/>
          </a:p>
        </p:txBody>
      </p:sp>
      <p:sp useBgFill="1">
        <p:nvSpPr>
          <p:cNvPr id="226479" name="Text Box 175"/>
          <p:cNvSpPr txBox="1">
            <a:spLocks noChangeArrowheads="1"/>
          </p:cNvSpPr>
          <p:nvPr/>
        </p:nvSpPr>
        <p:spPr bwMode="auto">
          <a:xfrm>
            <a:off x="8075635" y="3048016"/>
            <a:ext cx="306387" cy="457200"/>
          </a:xfrm>
          <a:prstGeom prst="rect">
            <a:avLst/>
          </a:prstGeom>
          <a:ln w="31750" algn="ctr">
            <a:noFill/>
            <a:miter lim="800000"/>
            <a:headEnd/>
            <a:tailEnd/>
          </a:ln>
          <a:effectLst/>
        </p:spPr>
        <p:txBody>
          <a:bodyPr lIns="90000" tIns="46800" rIns="90000" bIns="46800">
            <a:spAutoFit/>
          </a:bodyPr>
          <a:lstStyle/>
          <a:p>
            <a:endParaRPr lang="zh-CN" altLang="zh-CN" sz="2400"/>
          </a:p>
        </p:txBody>
      </p:sp>
      <p:sp>
        <p:nvSpPr>
          <p:cNvPr id="226480" name="Text Box 176"/>
          <p:cNvSpPr txBox="1">
            <a:spLocks noChangeArrowheads="1"/>
          </p:cNvSpPr>
          <p:nvPr/>
        </p:nvSpPr>
        <p:spPr bwMode="auto">
          <a:xfrm>
            <a:off x="5292725" y="5646738"/>
            <a:ext cx="398463" cy="519112"/>
          </a:xfrm>
          <a:prstGeom prst="rect">
            <a:avLst/>
          </a:prstGeom>
          <a:noFill/>
          <a:ln w="31750" algn="ctr">
            <a:noFill/>
            <a:miter lim="800000"/>
            <a:headEnd/>
            <a:tailEnd/>
          </a:ln>
          <a:effectLst/>
        </p:spPr>
        <p:txBody>
          <a:bodyPr wrap="none" lIns="90000" tIns="46800" rIns="90000" bIns="46800">
            <a:spAutoFit/>
          </a:bodyPr>
          <a:lstStyle/>
          <a:p>
            <a:r>
              <a:rPr lang="en-US" altLang="zh-CN"/>
              <a:t>F</a:t>
            </a:r>
          </a:p>
        </p:txBody>
      </p:sp>
      <p:sp useBgFill="1">
        <p:nvSpPr>
          <p:cNvPr id="226481" name="Text Box 177"/>
          <p:cNvSpPr txBox="1">
            <a:spLocks noChangeArrowheads="1"/>
          </p:cNvSpPr>
          <p:nvPr/>
        </p:nvSpPr>
        <p:spPr bwMode="auto">
          <a:xfrm>
            <a:off x="5435600" y="4797425"/>
            <a:ext cx="296863" cy="336550"/>
          </a:xfrm>
          <a:prstGeom prst="rect">
            <a:avLst/>
          </a:prstGeom>
          <a:ln w="31750" algn="ctr">
            <a:noFill/>
            <a:miter lim="800000"/>
            <a:headEnd/>
            <a:tailEnd/>
          </a:ln>
          <a:effectLst/>
        </p:spPr>
        <p:txBody>
          <a:bodyPr wrap="none">
            <a:spAutoFit/>
          </a:bodyPr>
          <a:lstStyle/>
          <a:p>
            <a:r>
              <a:rPr lang="en-US" altLang="zh-CN" sz="1600"/>
              <a:t>1</a:t>
            </a:r>
          </a:p>
        </p:txBody>
      </p:sp>
      <p:sp>
        <p:nvSpPr>
          <p:cNvPr id="226482" name="Text Box 178"/>
          <p:cNvSpPr txBox="1">
            <a:spLocks noChangeArrowheads="1"/>
          </p:cNvSpPr>
          <p:nvPr/>
        </p:nvSpPr>
        <p:spPr bwMode="auto">
          <a:xfrm>
            <a:off x="8002610" y="1968516"/>
            <a:ext cx="366712" cy="457200"/>
          </a:xfrm>
          <a:prstGeom prst="rect">
            <a:avLst/>
          </a:prstGeom>
          <a:noFill/>
          <a:ln w="31750" algn="ctr">
            <a:noFill/>
            <a:miter lim="800000"/>
            <a:headEnd/>
            <a:tailEnd/>
          </a:ln>
          <a:effectLst/>
        </p:spPr>
        <p:txBody>
          <a:bodyPr wrap="none" lIns="90000" tIns="46800" rIns="90000" bIns="46800">
            <a:spAutoFit/>
          </a:bodyPr>
          <a:lstStyle/>
          <a:p>
            <a:r>
              <a:rPr lang="en-US" altLang="zh-CN" sz="2400"/>
              <a:t>F</a:t>
            </a:r>
          </a:p>
        </p:txBody>
      </p:sp>
      <p:sp useBgFill="1">
        <p:nvSpPr>
          <p:cNvPr id="226483" name="Text Box 179"/>
          <p:cNvSpPr txBox="1">
            <a:spLocks noChangeArrowheads="1"/>
          </p:cNvSpPr>
          <p:nvPr/>
        </p:nvSpPr>
        <p:spPr bwMode="auto">
          <a:xfrm>
            <a:off x="8075635" y="2473341"/>
            <a:ext cx="306387" cy="457200"/>
          </a:xfrm>
          <a:prstGeom prst="rect">
            <a:avLst/>
          </a:prstGeom>
          <a:ln w="31750" algn="ctr">
            <a:noFill/>
            <a:miter lim="800000"/>
            <a:headEnd/>
            <a:tailEnd/>
          </a:ln>
          <a:effectLst/>
        </p:spPr>
        <p:txBody>
          <a:bodyPr lIns="90000" tIns="46800" rIns="90000" bIns="46800">
            <a:spAutoFit/>
          </a:bodyPr>
          <a:lstStyle/>
          <a:p>
            <a:endParaRPr lang="zh-CN" altLang="zh-CN" sz="2400"/>
          </a:p>
        </p:txBody>
      </p:sp>
      <p:sp>
        <p:nvSpPr>
          <p:cNvPr id="226484" name="Text Box 180"/>
          <p:cNvSpPr txBox="1">
            <a:spLocks noChangeArrowheads="1"/>
          </p:cNvSpPr>
          <p:nvPr/>
        </p:nvSpPr>
        <p:spPr bwMode="auto">
          <a:xfrm>
            <a:off x="5561013" y="5646738"/>
            <a:ext cx="438150" cy="519112"/>
          </a:xfrm>
          <a:prstGeom prst="rect">
            <a:avLst/>
          </a:prstGeom>
          <a:noFill/>
          <a:ln w="31750" algn="ctr">
            <a:noFill/>
            <a:miter lim="800000"/>
            <a:headEnd/>
            <a:tailEnd/>
          </a:ln>
          <a:effectLst/>
        </p:spPr>
        <p:txBody>
          <a:bodyPr wrap="none" lIns="90000" tIns="46800" rIns="90000" bIns="46800">
            <a:spAutoFit/>
          </a:bodyPr>
          <a:lstStyle/>
          <a:p>
            <a:r>
              <a:rPr lang="en-US" altLang="zh-CN"/>
              <a:t>H</a:t>
            </a:r>
          </a:p>
        </p:txBody>
      </p:sp>
      <p:sp useBgFill="1">
        <p:nvSpPr>
          <p:cNvPr id="226485" name="Text Box 181"/>
          <p:cNvSpPr txBox="1">
            <a:spLocks noChangeArrowheads="1"/>
          </p:cNvSpPr>
          <p:nvPr/>
        </p:nvSpPr>
        <p:spPr bwMode="auto">
          <a:xfrm>
            <a:off x="6291263" y="4821238"/>
            <a:ext cx="296862" cy="336550"/>
          </a:xfrm>
          <a:prstGeom prst="rect">
            <a:avLst/>
          </a:prstGeom>
          <a:ln w="31750" algn="ctr">
            <a:noFill/>
            <a:miter lim="800000"/>
            <a:headEnd/>
            <a:tailEnd/>
          </a:ln>
          <a:effectLst/>
        </p:spPr>
        <p:txBody>
          <a:bodyPr wrap="none">
            <a:spAutoFit/>
          </a:bodyPr>
          <a:lstStyle/>
          <a:p>
            <a:r>
              <a:rPr lang="en-US" altLang="zh-CN" sz="1600"/>
              <a:t>1</a:t>
            </a:r>
          </a:p>
        </p:txBody>
      </p:sp>
      <p:sp>
        <p:nvSpPr>
          <p:cNvPr id="226486" name="Text Box 182"/>
          <p:cNvSpPr txBox="1">
            <a:spLocks noChangeArrowheads="1"/>
          </p:cNvSpPr>
          <p:nvPr/>
        </p:nvSpPr>
        <p:spPr bwMode="auto">
          <a:xfrm>
            <a:off x="8002610" y="1465278"/>
            <a:ext cx="401637" cy="457200"/>
          </a:xfrm>
          <a:prstGeom prst="rect">
            <a:avLst/>
          </a:prstGeom>
          <a:noFill/>
          <a:ln w="31750" algn="ctr">
            <a:noFill/>
            <a:miter lim="800000"/>
            <a:headEnd/>
            <a:tailEnd/>
          </a:ln>
          <a:effectLst/>
        </p:spPr>
        <p:txBody>
          <a:bodyPr wrap="none" lIns="90000" tIns="46800" rIns="90000" bIns="46800">
            <a:spAutoFit/>
          </a:bodyPr>
          <a:lstStyle/>
          <a:p>
            <a:r>
              <a:rPr lang="en-US" altLang="zh-CN" sz="2400"/>
              <a:t>H</a:t>
            </a:r>
          </a:p>
        </p:txBody>
      </p:sp>
      <p:sp useBgFill="1">
        <p:nvSpPr>
          <p:cNvPr id="226487" name="Text Box 183"/>
          <p:cNvSpPr txBox="1">
            <a:spLocks noChangeArrowheads="1"/>
          </p:cNvSpPr>
          <p:nvPr/>
        </p:nvSpPr>
        <p:spPr bwMode="auto">
          <a:xfrm>
            <a:off x="8075635" y="1943116"/>
            <a:ext cx="306387" cy="457200"/>
          </a:xfrm>
          <a:prstGeom prst="rect">
            <a:avLst/>
          </a:prstGeom>
          <a:ln w="31750" algn="ctr">
            <a:noFill/>
            <a:miter lim="800000"/>
            <a:headEnd/>
            <a:tailEnd/>
          </a:ln>
          <a:effectLst/>
        </p:spPr>
        <p:txBody>
          <a:bodyPr lIns="90000" tIns="46800" rIns="90000" bIns="46800">
            <a:spAutoFit/>
          </a:bodyPr>
          <a:lstStyle/>
          <a:p>
            <a:endParaRPr lang="zh-CN" altLang="zh-CN" sz="2400"/>
          </a:p>
        </p:txBody>
      </p:sp>
      <p:sp useBgFill="1">
        <p:nvSpPr>
          <p:cNvPr id="226488" name="Text Box 184"/>
          <p:cNvSpPr txBox="1">
            <a:spLocks noChangeArrowheads="1"/>
          </p:cNvSpPr>
          <p:nvPr/>
        </p:nvSpPr>
        <p:spPr bwMode="auto">
          <a:xfrm>
            <a:off x="8075635" y="1392253"/>
            <a:ext cx="306387" cy="457200"/>
          </a:xfrm>
          <a:prstGeom prst="rect">
            <a:avLst/>
          </a:prstGeom>
          <a:ln w="31750" algn="ctr">
            <a:noFill/>
            <a:miter lim="800000"/>
            <a:headEnd/>
            <a:tailEnd/>
          </a:ln>
          <a:effectLst/>
        </p:spPr>
        <p:txBody>
          <a:bodyPr lIns="90000" tIns="46800" rIns="90000" bIns="46800">
            <a:spAutoFit/>
          </a:bodyPr>
          <a:lstStyle/>
          <a:p>
            <a:endParaRPr lang="zh-CN" altLang="zh-CN" sz="2400"/>
          </a:p>
        </p:txBody>
      </p:sp>
      <p:sp>
        <p:nvSpPr>
          <p:cNvPr id="226489" name="Text Box 185"/>
          <p:cNvSpPr txBox="1">
            <a:spLocks noChangeArrowheads="1"/>
          </p:cNvSpPr>
          <p:nvPr/>
        </p:nvSpPr>
        <p:spPr bwMode="auto">
          <a:xfrm>
            <a:off x="5849938" y="5646738"/>
            <a:ext cx="279400" cy="519112"/>
          </a:xfrm>
          <a:prstGeom prst="rect">
            <a:avLst/>
          </a:prstGeom>
          <a:noFill/>
          <a:ln w="31750" algn="ctr">
            <a:noFill/>
            <a:miter lim="800000"/>
            <a:headEnd/>
            <a:tailEnd/>
          </a:ln>
          <a:effectLst/>
        </p:spPr>
        <p:txBody>
          <a:bodyPr wrap="none" lIns="90000" tIns="46800" rIns="90000" bIns="46800">
            <a:spAutoFit/>
          </a:bodyPr>
          <a:lstStyle/>
          <a:p>
            <a:r>
              <a:rPr lang="en-US" altLang="zh-CN"/>
              <a:t>I</a:t>
            </a:r>
          </a:p>
        </p:txBody>
      </p:sp>
      <p:sp useBgFill="1">
        <p:nvSpPr>
          <p:cNvPr id="226490" name="Text Box 186"/>
          <p:cNvSpPr txBox="1">
            <a:spLocks noChangeArrowheads="1"/>
          </p:cNvSpPr>
          <p:nvPr/>
        </p:nvSpPr>
        <p:spPr bwMode="auto">
          <a:xfrm>
            <a:off x="6659563" y="4797425"/>
            <a:ext cx="296862" cy="336550"/>
          </a:xfrm>
          <a:prstGeom prst="rect">
            <a:avLst/>
          </a:prstGeom>
          <a:ln w="31750" algn="ctr">
            <a:noFill/>
            <a:miter lim="800000"/>
            <a:headEnd/>
            <a:tailEnd/>
          </a:ln>
          <a:effectLst/>
        </p:spPr>
        <p:txBody>
          <a:bodyPr wrap="none">
            <a:spAutoFit/>
          </a:bodyPr>
          <a:lstStyle/>
          <a:p>
            <a:r>
              <a:rPr lang="en-US" altLang="zh-CN" sz="1600"/>
              <a:t>1</a:t>
            </a:r>
          </a:p>
        </p:txBody>
      </p:sp>
      <p:sp>
        <p:nvSpPr>
          <p:cNvPr id="226491" name="Text Box 187"/>
          <p:cNvSpPr txBox="1">
            <a:spLocks noChangeArrowheads="1"/>
          </p:cNvSpPr>
          <p:nvPr/>
        </p:nvSpPr>
        <p:spPr bwMode="auto">
          <a:xfrm>
            <a:off x="8056585" y="1449403"/>
            <a:ext cx="279400" cy="519113"/>
          </a:xfrm>
          <a:prstGeom prst="rect">
            <a:avLst/>
          </a:prstGeom>
          <a:noFill/>
          <a:ln w="31750" algn="ctr">
            <a:noFill/>
            <a:miter lim="800000"/>
            <a:headEnd/>
            <a:tailEnd/>
          </a:ln>
          <a:effectLst/>
        </p:spPr>
        <p:txBody>
          <a:bodyPr wrap="none" lIns="90000" tIns="46800" rIns="90000" bIns="46800">
            <a:spAutoFit/>
          </a:bodyPr>
          <a:lstStyle/>
          <a:p>
            <a:r>
              <a:rPr lang="en-US" altLang="zh-CN"/>
              <a:t>I</a:t>
            </a:r>
          </a:p>
        </p:txBody>
      </p:sp>
      <p:sp useBgFill="1">
        <p:nvSpPr>
          <p:cNvPr id="226492" name="Text Box 188"/>
          <p:cNvSpPr txBox="1">
            <a:spLocks noChangeArrowheads="1"/>
          </p:cNvSpPr>
          <p:nvPr/>
        </p:nvSpPr>
        <p:spPr bwMode="auto">
          <a:xfrm>
            <a:off x="8075635" y="1392253"/>
            <a:ext cx="306387" cy="457200"/>
          </a:xfrm>
          <a:prstGeom prst="rect">
            <a:avLst/>
          </a:prstGeom>
          <a:ln w="31750" algn="ctr">
            <a:noFill/>
            <a:miter lim="800000"/>
            <a:headEnd/>
            <a:tailEnd/>
          </a:ln>
          <a:effectLst/>
        </p:spPr>
        <p:txBody>
          <a:bodyPr lIns="90000" tIns="46800" rIns="90000" bIns="46800">
            <a:spAutoFit/>
          </a:bodyPr>
          <a:lstStyle/>
          <a:p>
            <a:endParaRPr lang="zh-CN"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16"/>
                                        </p:tgtEl>
                                        <p:attrNameLst>
                                          <p:attrName>style.visibility</p:attrName>
                                        </p:attrNameLst>
                                      </p:cBhvr>
                                      <p:to>
                                        <p:strVal val="visible"/>
                                      </p:to>
                                    </p:set>
                                    <p:animEffect transition="in" filter="wipe(left)">
                                      <p:cBhvr>
                                        <p:cTn id="7" dur="500"/>
                                        <p:tgtEl>
                                          <p:spTgt spid="226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20"/>
                                        </p:tgtEl>
                                        <p:attrNameLst>
                                          <p:attrName>style.visibility</p:attrName>
                                        </p:attrNameLst>
                                      </p:cBhvr>
                                      <p:to>
                                        <p:strVal val="visible"/>
                                      </p:to>
                                    </p:set>
                                    <p:animEffect transition="in" filter="wipe(left)">
                                      <p:cBhvr>
                                        <p:cTn id="12" dur="500"/>
                                        <p:tgtEl>
                                          <p:spTgt spid="2263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21"/>
                                        </p:tgtEl>
                                        <p:attrNameLst>
                                          <p:attrName>style.visibility</p:attrName>
                                        </p:attrNameLst>
                                      </p:cBhvr>
                                      <p:to>
                                        <p:strVal val="visible"/>
                                      </p:to>
                                    </p:set>
                                    <p:animEffect transition="in" filter="wipe(left)">
                                      <p:cBhvr>
                                        <p:cTn id="17" dur="500"/>
                                        <p:tgtEl>
                                          <p:spTgt spid="2263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22"/>
                                        </p:tgtEl>
                                        <p:attrNameLst>
                                          <p:attrName>style.visibility</p:attrName>
                                        </p:attrNameLst>
                                      </p:cBhvr>
                                      <p:to>
                                        <p:strVal val="visible"/>
                                      </p:to>
                                    </p:set>
                                    <p:animEffect transition="in" filter="wipe(left)">
                                      <p:cBhvr>
                                        <p:cTn id="22" dur="500"/>
                                        <p:tgtEl>
                                          <p:spTgt spid="2263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6323"/>
                                        </p:tgtEl>
                                        <p:attrNameLst>
                                          <p:attrName>style.visibility</p:attrName>
                                        </p:attrNameLst>
                                      </p:cBhvr>
                                      <p:to>
                                        <p:strVal val="visible"/>
                                      </p:to>
                                    </p:set>
                                    <p:animEffect transition="in" filter="wipe(left)">
                                      <p:cBhvr>
                                        <p:cTn id="27" dur="500"/>
                                        <p:tgtEl>
                                          <p:spTgt spid="2263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6448"/>
                                        </p:tgtEl>
                                        <p:attrNameLst>
                                          <p:attrName>style.visibility</p:attrName>
                                        </p:attrNameLst>
                                      </p:cBhvr>
                                      <p:to>
                                        <p:strVal val="visible"/>
                                      </p:to>
                                    </p:set>
                                    <p:animEffect transition="in" filter="wipe(left)">
                                      <p:cBhvr>
                                        <p:cTn id="32" dur="500"/>
                                        <p:tgtEl>
                                          <p:spTgt spid="2264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6352"/>
                                        </p:tgtEl>
                                        <p:attrNameLst>
                                          <p:attrName>style.visibility</p:attrName>
                                        </p:attrNameLst>
                                      </p:cBhvr>
                                      <p:to>
                                        <p:strVal val="visible"/>
                                      </p:to>
                                    </p:set>
                                    <p:animEffect transition="in" filter="wipe(left)">
                                      <p:cBhvr>
                                        <p:cTn id="37" dur="500"/>
                                        <p:tgtEl>
                                          <p:spTgt spid="2263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449"/>
                                        </p:tgtEl>
                                        <p:attrNameLst>
                                          <p:attrName>style.visibility</p:attrName>
                                        </p:attrNameLst>
                                      </p:cBhvr>
                                      <p:to>
                                        <p:strVal val="visible"/>
                                      </p:to>
                                    </p:set>
                                    <p:animEffect transition="in" filter="wipe(left)">
                                      <p:cBhvr>
                                        <p:cTn id="42" dur="500"/>
                                        <p:tgtEl>
                                          <p:spTgt spid="226449"/>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26450"/>
                                        </p:tgtEl>
                                        <p:attrNameLst>
                                          <p:attrName>style.visibility</p:attrName>
                                        </p:attrNameLst>
                                      </p:cBhvr>
                                      <p:to>
                                        <p:strVal val="visible"/>
                                      </p:to>
                                    </p:set>
                                    <p:animEffect transition="in" filter="wipe(left)">
                                      <p:cBhvr>
                                        <p:cTn id="46" dur="500"/>
                                        <p:tgtEl>
                                          <p:spTgt spid="226450"/>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226451"/>
                                        </p:tgtEl>
                                        <p:attrNameLst>
                                          <p:attrName>style.visibility</p:attrName>
                                        </p:attrNameLst>
                                      </p:cBhvr>
                                      <p:to>
                                        <p:strVal val="visible"/>
                                      </p:to>
                                    </p:set>
                                    <p:animEffect transition="in" filter="wipe(up)">
                                      <p:cBhvr>
                                        <p:cTn id="50" dur="500"/>
                                        <p:tgtEl>
                                          <p:spTgt spid="22645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6452"/>
                                        </p:tgtEl>
                                        <p:attrNameLst>
                                          <p:attrName>style.visibility</p:attrName>
                                        </p:attrNameLst>
                                      </p:cBhvr>
                                      <p:to>
                                        <p:strVal val="visible"/>
                                      </p:to>
                                    </p:set>
                                    <p:animEffect transition="in" filter="wipe(left)">
                                      <p:cBhvr>
                                        <p:cTn id="55" dur="500"/>
                                        <p:tgtEl>
                                          <p:spTgt spid="22645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26453"/>
                                        </p:tgtEl>
                                        <p:attrNameLst>
                                          <p:attrName>style.visibility</p:attrName>
                                        </p:attrNameLst>
                                      </p:cBhvr>
                                      <p:to>
                                        <p:strVal val="visible"/>
                                      </p:to>
                                    </p:set>
                                    <p:animEffect transition="in" filter="wipe(left)">
                                      <p:cBhvr>
                                        <p:cTn id="60" dur="500"/>
                                        <p:tgtEl>
                                          <p:spTgt spid="226453"/>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26454"/>
                                        </p:tgtEl>
                                        <p:attrNameLst>
                                          <p:attrName>style.visibility</p:attrName>
                                        </p:attrNameLst>
                                      </p:cBhvr>
                                      <p:to>
                                        <p:strVal val="visible"/>
                                      </p:to>
                                    </p:set>
                                    <p:animEffect transition="in" filter="wipe(left)">
                                      <p:cBhvr>
                                        <p:cTn id="64" dur="500"/>
                                        <p:tgtEl>
                                          <p:spTgt spid="226454"/>
                                        </p:tgtEl>
                                      </p:cBhvr>
                                    </p:animEffect>
                                  </p:childTnLst>
                                </p:cTn>
                              </p:par>
                            </p:childTnLst>
                          </p:cTn>
                        </p:par>
                        <p:par>
                          <p:cTn id="65" fill="hold">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226455"/>
                                        </p:tgtEl>
                                        <p:attrNameLst>
                                          <p:attrName>style.visibility</p:attrName>
                                        </p:attrNameLst>
                                      </p:cBhvr>
                                      <p:to>
                                        <p:strVal val="visible"/>
                                      </p:to>
                                    </p:set>
                                    <p:animEffect transition="in" filter="wipe(left)">
                                      <p:cBhvr>
                                        <p:cTn id="68" dur="500"/>
                                        <p:tgtEl>
                                          <p:spTgt spid="2264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26456"/>
                                        </p:tgtEl>
                                        <p:attrNameLst>
                                          <p:attrName>style.visibility</p:attrName>
                                        </p:attrNameLst>
                                      </p:cBhvr>
                                      <p:to>
                                        <p:strVal val="visible"/>
                                      </p:to>
                                    </p:set>
                                    <p:animEffect transition="in" filter="wipe(left)">
                                      <p:cBhvr>
                                        <p:cTn id="73" dur="500"/>
                                        <p:tgtEl>
                                          <p:spTgt spid="226456"/>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26457"/>
                                        </p:tgtEl>
                                        <p:attrNameLst>
                                          <p:attrName>style.visibility</p:attrName>
                                        </p:attrNameLst>
                                      </p:cBhvr>
                                      <p:to>
                                        <p:strVal val="visible"/>
                                      </p:to>
                                    </p:set>
                                    <p:animEffect transition="in" filter="wipe(left)">
                                      <p:cBhvr>
                                        <p:cTn id="77" dur="500"/>
                                        <p:tgtEl>
                                          <p:spTgt spid="226457"/>
                                        </p:tgtEl>
                                      </p:cBhvr>
                                    </p:animEffec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226458"/>
                                        </p:tgtEl>
                                        <p:attrNameLst>
                                          <p:attrName>style.visibility</p:attrName>
                                        </p:attrNameLst>
                                      </p:cBhvr>
                                      <p:to>
                                        <p:strVal val="visible"/>
                                      </p:to>
                                    </p:set>
                                    <p:animEffect transition="in" filter="wipe(left)">
                                      <p:cBhvr>
                                        <p:cTn id="81" dur="500"/>
                                        <p:tgtEl>
                                          <p:spTgt spid="22645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26459"/>
                                        </p:tgtEl>
                                        <p:attrNameLst>
                                          <p:attrName>style.visibility</p:attrName>
                                        </p:attrNameLst>
                                      </p:cBhvr>
                                      <p:to>
                                        <p:strVal val="visible"/>
                                      </p:to>
                                    </p:set>
                                    <p:animEffect transition="in" filter="wipe(up)">
                                      <p:cBhvr>
                                        <p:cTn id="86" dur="500"/>
                                        <p:tgtEl>
                                          <p:spTgt spid="226459"/>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226460"/>
                                        </p:tgtEl>
                                        <p:attrNameLst>
                                          <p:attrName>style.visibility</p:attrName>
                                        </p:attrNameLst>
                                      </p:cBhvr>
                                      <p:to>
                                        <p:strVal val="visible"/>
                                      </p:to>
                                    </p:set>
                                    <p:animEffect transition="in" filter="wipe(up)">
                                      <p:cBhvr>
                                        <p:cTn id="90" dur="500"/>
                                        <p:tgtEl>
                                          <p:spTgt spid="226460"/>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226461"/>
                                        </p:tgtEl>
                                        <p:attrNameLst>
                                          <p:attrName>style.visibility</p:attrName>
                                        </p:attrNameLst>
                                      </p:cBhvr>
                                      <p:to>
                                        <p:strVal val="visible"/>
                                      </p:to>
                                    </p:set>
                                    <p:animEffect transition="in" filter="wipe(up)">
                                      <p:cBhvr>
                                        <p:cTn id="94" dur="500"/>
                                        <p:tgtEl>
                                          <p:spTgt spid="22646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26462"/>
                                        </p:tgtEl>
                                        <p:attrNameLst>
                                          <p:attrName>style.visibility</p:attrName>
                                        </p:attrNameLst>
                                      </p:cBhvr>
                                      <p:to>
                                        <p:strVal val="visible"/>
                                      </p:to>
                                    </p:set>
                                    <p:animEffect transition="in" filter="wipe(left)">
                                      <p:cBhvr>
                                        <p:cTn id="99" dur="500"/>
                                        <p:tgtEl>
                                          <p:spTgt spid="22646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26463"/>
                                        </p:tgtEl>
                                        <p:attrNameLst>
                                          <p:attrName>style.visibility</p:attrName>
                                        </p:attrNameLst>
                                      </p:cBhvr>
                                      <p:to>
                                        <p:strVal val="visible"/>
                                      </p:to>
                                    </p:set>
                                    <p:animEffect transition="in" filter="wipe(left)">
                                      <p:cBhvr>
                                        <p:cTn id="104" dur="500"/>
                                        <p:tgtEl>
                                          <p:spTgt spid="22646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26464"/>
                                        </p:tgtEl>
                                        <p:attrNameLst>
                                          <p:attrName>style.visibility</p:attrName>
                                        </p:attrNameLst>
                                      </p:cBhvr>
                                      <p:to>
                                        <p:strVal val="visible"/>
                                      </p:to>
                                    </p:set>
                                    <p:animEffect transition="in" filter="wipe(left)">
                                      <p:cBhvr>
                                        <p:cTn id="109" dur="500"/>
                                        <p:tgtEl>
                                          <p:spTgt spid="22646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226465"/>
                                        </p:tgtEl>
                                        <p:attrNameLst>
                                          <p:attrName>style.visibility</p:attrName>
                                        </p:attrNameLst>
                                      </p:cBhvr>
                                      <p:to>
                                        <p:strVal val="visible"/>
                                      </p:to>
                                    </p:set>
                                    <p:animEffect transition="in" filter="wipe(up)">
                                      <p:cBhvr>
                                        <p:cTn id="114" dur="500"/>
                                        <p:tgtEl>
                                          <p:spTgt spid="22646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26474"/>
                                        </p:tgtEl>
                                        <p:attrNameLst>
                                          <p:attrName>style.visibility</p:attrName>
                                        </p:attrNameLst>
                                      </p:cBhvr>
                                      <p:to>
                                        <p:strVal val="visible"/>
                                      </p:to>
                                    </p:set>
                                    <p:animEffect transition="in" filter="wipe(left)">
                                      <p:cBhvr>
                                        <p:cTn id="119" dur="500"/>
                                        <p:tgtEl>
                                          <p:spTgt spid="22647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26475"/>
                                        </p:tgtEl>
                                        <p:attrNameLst>
                                          <p:attrName>style.visibility</p:attrName>
                                        </p:attrNameLst>
                                      </p:cBhvr>
                                      <p:to>
                                        <p:strVal val="visible"/>
                                      </p:to>
                                    </p:set>
                                    <p:animEffect transition="in" filter="wipe(left)">
                                      <p:cBhvr>
                                        <p:cTn id="124" dur="500"/>
                                        <p:tgtEl>
                                          <p:spTgt spid="226475"/>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26476"/>
                                        </p:tgtEl>
                                        <p:attrNameLst>
                                          <p:attrName>style.visibility</p:attrName>
                                        </p:attrNameLst>
                                      </p:cBhvr>
                                      <p:to>
                                        <p:strVal val="visible"/>
                                      </p:to>
                                    </p:set>
                                    <p:animEffect transition="in" filter="wipe(left)">
                                      <p:cBhvr>
                                        <p:cTn id="129" dur="500"/>
                                        <p:tgtEl>
                                          <p:spTgt spid="226476"/>
                                        </p:tgtEl>
                                      </p:cBhvr>
                                    </p:animEffect>
                                  </p:childTnLst>
                                </p:cTn>
                              </p:par>
                            </p:childTnLst>
                          </p:cTn>
                        </p:par>
                        <p:par>
                          <p:cTn id="130" fill="hold">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226477"/>
                                        </p:tgtEl>
                                        <p:attrNameLst>
                                          <p:attrName>style.visibility</p:attrName>
                                        </p:attrNameLst>
                                      </p:cBhvr>
                                      <p:to>
                                        <p:strVal val="visible"/>
                                      </p:to>
                                    </p:set>
                                    <p:animEffect transition="in" filter="wipe(left)">
                                      <p:cBhvr>
                                        <p:cTn id="133" dur="500"/>
                                        <p:tgtEl>
                                          <p:spTgt spid="22647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226478"/>
                                        </p:tgtEl>
                                        <p:attrNameLst>
                                          <p:attrName>style.visibility</p:attrName>
                                        </p:attrNameLst>
                                      </p:cBhvr>
                                      <p:to>
                                        <p:strVal val="visible"/>
                                      </p:to>
                                    </p:set>
                                    <p:animEffect transition="in" filter="wipe(left)">
                                      <p:cBhvr>
                                        <p:cTn id="138" dur="500"/>
                                        <p:tgtEl>
                                          <p:spTgt spid="22647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26479"/>
                                        </p:tgtEl>
                                        <p:attrNameLst>
                                          <p:attrName>style.visibility</p:attrName>
                                        </p:attrNameLst>
                                      </p:cBhvr>
                                      <p:to>
                                        <p:strVal val="visible"/>
                                      </p:to>
                                    </p:set>
                                    <p:animEffect transition="in" filter="wipe(left)">
                                      <p:cBhvr>
                                        <p:cTn id="143" dur="500"/>
                                        <p:tgtEl>
                                          <p:spTgt spid="22647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226480"/>
                                        </p:tgtEl>
                                        <p:attrNameLst>
                                          <p:attrName>style.visibility</p:attrName>
                                        </p:attrNameLst>
                                      </p:cBhvr>
                                      <p:to>
                                        <p:strVal val="visible"/>
                                      </p:to>
                                    </p:set>
                                    <p:animEffect transition="in" filter="wipe(left)">
                                      <p:cBhvr>
                                        <p:cTn id="148" dur="500"/>
                                        <p:tgtEl>
                                          <p:spTgt spid="226480"/>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26481"/>
                                        </p:tgtEl>
                                        <p:attrNameLst>
                                          <p:attrName>style.visibility</p:attrName>
                                        </p:attrNameLst>
                                      </p:cBhvr>
                                      <p:to>
                                        <p:strVal val="visible"/>
                                      </p:to>
                                    </p:set>
                                    <p:animEffect transition="in" filter="wipe(left)">
                                      <p:cBhvr>
                                        <p:cTn id="153" dur="500"/>
                                        <p:tgtEl>
                                          <p:spTgt spid="226481"/>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226482"/>
                                        </p:tgtEl>
                                        <p:attrNameLst>
                                          <p:attrName>style.visibility</p:attrName>
                                        </p:attrNameLst>
                                      </p:cBhvr>
                                      <p:to>
                                        <p:strVal val="visible"/>
                                      </p:to>
                                    </p:set>
                                    <p:animEffect transition="in" filter="wipe(left)">
                                      <p:cBhvr>
                                        <p:cTn id="158" dur="500"/>
                                        <p:tgtEl>
                                          <p:spTgt spid="226482"/>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226483"/>
                                        </p:tgtEl>
                                        <p:attrNameLst>
                                          <p:attrName>style.visibility</p:attrName>
                                        </p:attrNameLst>
                                      </p:cBhvr>
                                      <p:to>
                                        <p:strVal val="visible"/>
                                      </p:to>
                                    </p:set>
                                    <p:animEffect transition="in" filter="wipe(left)">
                                      <p:cBhvr>
                                        <p:cTn id="163" dur="500"/>
                                        <p:tgtEl>
                                          <p:spTgt spid="22648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226484"/>
                                        </p:tgtEl>
                                        <p:attrNameLst>
                                          <p:attrName>style.visibility</p:attrName>
                                        </p:attrNameLst>
                                      </p:cBhvr>
                                      <p:to>
                                        <p:strVal val="visible"/>
                                      </p:to>
                                    </p:set>
                                    <p:animEffect transition="in" filter="wipe(left)">
                                      <p:cBhvr>
                                        <p:cTn id="168" dur="500"/>
                                        <p:tgtEl>
                                          <p:spTgt spid="22648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226485"/>
                                        </p:tgtEl>
                                        <p:attrNameLst>
                                          <p:attrName>style.visibility</p:attrName>
                                        </p:attrNameLst>
                                      </p:cBhvr>
                                      <p:to>
                                        <p:strVal val="visible"/>
                                      </p:to>
                                    </p:set>
                                    <p:animEffect transition="in" filter="wipe(left)">
                                      <p:cBhvr>
                                        <p:cTn id="173" dur="500"/>
                                        <p:tgtEl>
                                          <p:spTgt spid="22648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26486"/>
                                        </p:tgtEl>
                                        <p:attrNameLst>
                                          <p:attrName>style.visibility</p:attrName>
                                        </p:attrNameLst>
                                      </p:cBhvr>
                                      <p:to>
                                        <p:strVal val="visible"/>
                                      </p:to>
                                    </p:set>
                                    <p:animEffect transition="in" filter="wipe(left)">
                                      <p:cBhvr>
                                        <p:cTn id="178" dur="500"/>
                                        <p:tgtEl>
                                          <p:spTgt spid="226486"/>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26487"/>
                                        </p:tgtEl>
                                        <p:attrNameLst>
                                          <p:attrName>style.visibility</p:attrName>
                                        </p:attrNameLst>
                                      </p:cBhvr>
                                      <p:to>
                                        <p:strVal val="visible"/>
                                      </p:to>
                                    </p:set>
                                    <p:animEffect transition="in" filter="wipe(left)">
                                      <p:cBhvr>
                                        <p:cTn id="183" dur="500"/>
                                        <p:tgtEl>
                                          <p:spTgt spid="226487"/>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26488"/>
                                        </p:tgtEl>
                                        <p:attrNameLst>
                                          <p:attrName>style.visibility</p:attrName>
                                        </p:attrNameLst>
                                      </p:cBhvr>
                                      <p:to>
                                        <p:strVal val="visible"/>
                                      </p:to>
                                    </p:set>
                                    <p:animEffect transition="in" filter="wipe(left)">
                                      <p:cBhvr>
                                        <p:cTn id="188" dur="500"/>
                                        <p:tgtEl>
                                          <p:spTgt spid="226488"/>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26489"/>
                                        </p:tgtEl>
                                        <p:attrNameLst>
                                          <p:attrName>style.visibility</p:attrName>
                                        </p:attrNameLst>
                                      </p:cBhvr>
                                      <p:to>
                                        <p:strVal val="visible"/>
                                      </p:to>
                                    </p:set>
                                    <p:animEffect transition="in" filter="wipe(left)">
                                      <p:cBhvr>
                                        <p:cTn id="193" dur="500"/>
                                        <p:tgtEl>
                                          <p:spTgt spid="226489"/>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226490"/>
                                        </p:tgtEl>
                                        <p:attrNameLst>
                                          <p:attrName>style.visibility</p:attrName>
                                        </p:attrNameLst>
                                      </p:cBhvr>
                                      <p:to>
                                        <p:strVal val="visible"/>
                                      </p:to>
                                    </p:set>
                                    <p:animEffect transition="in" filter="wipe(left)">
                                      <p:cBhvr>
                                        <p:cTn id="198" dur="500"/>
                                        <p:tgtEl>
                                          <p:spTgt spid="226490"/>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226491"/>
                                        </p:tgtEl>
                                        <p:attrNameLst>
                                          <p:attrName>style.visibility</p:attrName>
                                        </p:attrNameLst>
                                      </p:cBhvr>
                                      <p:to>
                                        <p:strVal val="visible"/>
                                      </p:to>
                                    </p:set>
                                    <p:animEffect transition="in" filter="wipe(left)">
                                      <p:cBhvr>
                                        <p:cTn id="203" dur="500"/>
                                        <p:tgtEl>
                                          <p:spTgt spid="226491"/>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226492"/>
                                        </p:tgtEl>
                                        <p:attrNameLst>
                                          <p:attrName>style.visibility</p:attrName>
                                        </p:attrNameLst>
                                      </p:cBhvr>
                                      <p:to>
                                        <p:strVal val="visible"/>
                                      </p:to>
                                    </p:set>
                                    <p:animEffect transition="in" filter="wipe(left)">
                                      <p:cBhvr>
                                        <p:cTn id="208" dur="500"/>
                                        <p:tgtEl>
                                          <p:spTgt spid="226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6" grpId="0"/>
      <p:bldP spid="226320" grpId="0"/>
      <p:bldP spid="226321" grpId="0"/>
      <p:bldP spid="226322" grpId="0"/>
      <p:bldP spid="226449" grpId="0"/>
      <p:bldP spid="226450" grpId="0" animBg="1"/>
      <p:bldP spid="226451" grpId="0"/>
      <p:bldP spid="226452" grpId="0" animBg="1"/>
      <p:bldP spid="226453" grpId="0"/>
      <p:bldP spid="226454" grpId="0"/>
      <p:bldP spid="226455" grpId="0"/>
      <p:bldP spid="226456" grpId="0" animBg="1"/>
      <p:bldP spid="226457" grpId="0" animBg="1"/>
      <p:bldP spid="226458" grpId="0" animBg="1"/>
      <p:bldP spid="226459" grpId="0"/>
      <p:bldP spid="226460" grpId="0"/>
      <p:bldP spid="226461" grpId="0"/>
      <p:bldP spid="226462" grpId="0" animBg="1"/>
      <p:bldP spid="226463" grpId="0"/>
      <p:bldP spid="226464" grpId="0" animBg="1"/>
      <p:bldP spid="226465" grpId="0"/>
      <p:bldP spid="226474" grpId="0" animBg="1"/>
      <p:bldP spid="226475" grpId="0"/>
      <p:bldP spid="226476" grpId="0" animBg="1"/>
      <p:bldP spid="226477" grpId="0"/>
      <p:bldP spid="226478" grpId="0" animBg="1"/>
      <p:bldP spid="226479" grpId="0" animBg="1"/>
      <p:bldP spid="226480" grpId="0"/>
      <p:bldP spid="226481" grpId="0" animBg="1"/>
      <p:bldP spid="226482" grpId="0"/>
      <p:bldP spid="226483" grpId="0" animBg="1"/>
      <p:bldP spid="226484" grpId="0"/>
      <p:bldP spid="226485" grpId="0" animBg="1"/>
      <p:bldP spid="226486" grpId="0"/>
      <p:bldP spid="226487" grpId="0" animBg="1"/>
      <p:bldP spid="226488" grpId="0" animBg="1"/>
      <p:bldP spid="226489" grpId="0"/>
      <p:bldP spid="226490" grpId="0" animBg="1"/>
      <p:bldP spid="226491" grpId="0"/>
      <p:bldP spid="22649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5"/>
          </p:nvPr>
        </p:nvSpPr>
        <p:spPr/>
        <p:txBody>
          <a:bodyPr/>
          <a:lstStyle/>
          <a:p>
            <a:fld id="{EA04BD41-4019-480E-BC46-35912A29B6D7}" type="slidenum">
              <a:rPr lang="en-US" altLang="zh-CN"/>
              <a:pPr/>
              <a:t>57</a:t>
            </a:fld>
            <a:endParaRPr lang="en-US" altLang="zh-CN"/>
          </a:p>
        </p:txBody>
      </p:sp>
      <p:sp>
        <p:nvSpPr>
          <p:cNvPr id="227333"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7.3  </a:t>
            </a:r>
            <a:r>
              <a:rPr lang="zh-CN" altLang="en-US">
                <a:solidFill>
                  <a:srgbClr val="000066"/>
                </a:solidFill>
              </a:rPr>
              <a:t>图的遍历</a:t>
            </a:r>
          </a:p>
        </p:txBody>
      </p:sp>
      <p:sp>
        <p:nvSpPr>
          <p:cNvPr id="227334"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27335"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27336"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27338" name="Text Box 10"/>
          <p:cNvSpPr txBox="1">
            <a:spLocks noChangeArrowheads="1"/>
          </p:cNvSpPr>
          <p:nvPr/>
        </p:nvSpPr>
        <p:spPr bwMode="auto">
          <a:xfrm>
            <a:off x="3348038" y="1614488"/>
            <a:ext cx="4710112" cy="519112"/>
          </a:xfrm>
          <a:prstGeom prst="rect">
            <a:avLst/>
          </a:prstGeom>
          <a:noFill/>
          <a:ln w="25400" algn="ctr">
            <a:noFill/>
            <a:miter lim="800000"/>
            <a:headEnd/>
            <a:tailEnd/>
          </a:ln>
          <a:effectLst/>
        </p:spPr>
        <p:txBody>
          <a:bodyPr wrap="none">
            <a:spAutoFit/>
          </a:bodyPr>
          <a:lstStyle/>
          <a:p>
            <a:r>
              <a:rPr lang="zh-CN" altLang="en-US"/>
              <a:t>图</a:t>
            </a:r>
            <a:r>
              <a:rPr lang="en-US" altLang="zh-CN"/>
              <a:t>g</a:t>
            </a:r>
            <a:r>
              <a:rPr lang="zh-CN" altLang="en-US"/>
              <a:t>中</a:t>
            </a:r>
            <a:r>
              <a:rPr lang="en-US" altLang="zh-CN"/>
              <a:t>v0</a:t>
            </a:r>
            <a:r>
              <a:rPr lang="zh-CN" altLang="en-US"/>
              <a:t>所在的连通子图算法</a:t>
            </a:r>
          </a:p>
        </p:txBody>
      </p:sp>
      <p:sp>
        <p:nvSpPr>
          <p:cNvPr id="227340" name="Text Box 12"/>
          <p:cNvSpPr txBox="1">
            <a:spLocks noChangeArrowheads="1"/>
          </p:cNvSpPr>
          <p:nvPr/>
        </p:nvSpPr>
        <p:spPr bwMode="auto">
          <a:xfrm>
            <a:off x="827088" y="1557338"/>
            <a:ext cx="2684462" cy="519112"/>
          </a:xfrm>
          <a:prstGeom prst="rect">
            <a:avLst/>
          </a:prstGeom>
          <a:noFill/>
          <a:ln w="25400" algn="ctr">
            <a:noFill/>
            <a:miter lim="800000"/>
            <a:headEnd/>
            <a:tailEnd/>
          </a:ln>
          <a:effectLst/>
        </p:spPr>
        <p:txBody>
          <a:bodyPr wrap="none">
            <a:spAutoFit/>
          </a:bodyPr>
          <a:lstStyle/>
          <a:p>
            <a:r>
              <a:rPr lang="zh-CN" altLang="zh-CN" dirty="0">
                <a:solidFill>
                  <a:srgbClr val="000066"/>
                </a:solidFill>
              </a:rPr>
              <a:t>②</a:t>
            </a:r>
            <a:r>
              <a:rPr lang="zh-CN" altLang="en-US" dirty="0">
                <a:solidFill>
                  <a:srgbClr val="000066"/>
                </a:solidFill>
              </a:rPr>
              <a:t>广度优先搜索</a:t>
            </a:r>
          </a:p>
        </p:txBody>
      </p:sp>
      <p:sp>
        <p:nvSpPr>
          <p:cNvPr id="227339" name="Text Box 11"/>
          <p:cNvSpPr txBox="1">
            <a:spLocks noChangeArrowheads="1"/>
          </p:cNvSpPr>
          <p:nvPr/>
        </p:nvSpPr>
        <p:spPr bwMode="auto">
          <a:xfrm>
            <a:off x="1276367" y="1297151"/>
            <a:ext cx="6867533" cy="5632311"/>
          </a:xfrm>
          <a:prstGeom prst="rect">
            <a:avLst/>
          </a:prstGeom>
          <a:solidFill>
            <a:schemeClr val="bg1"/>
          </a:solidFill>
          <a:ln w="31750" algn="ctr">
            <a:noFill/>
            <a:miter lim="800000"/>
            <a:headEnd/>
            <a:tailEnd/>
          </a:ln>
          <a:effectLst/>
        </p:spPr>
        <p:txBody>
          <a:bodyPr wrap="square">
            <a:spAutoFit/>
          </a:bodyPr>
          <a:lstStyle/>
          <a:p>
            <a:r>
              <a:rPr lang="en-US" altLang="zh-CN" sz="2000" dirty="0"/>
              <a:t>  </a:t>
            </a:r>
            <a:r>
              <a:rPr lang="en-US" altLang="zh-CN" sz="2400" dirty="0">
                <a:solidFill>
                  <a:srgbClr val="C00000"/>
                </a:solidFill>
              </a:rPr>
              <a:t>void  </a:t>
            </a:r>
            <a:r>
              <a:rPr lang="en-US" altLang="zh-CN" sz="2400" dirty="0" smtClean="0">
                <a:solidFill>
                  <a:srgbClr val="C00000"/>
                </a:solidFill>
              </a:rPr>
              <a:t>BFS(Graph </a:t>
            </a:r>
            <a:r>
              <a:rPr lang="en-US" altLang="zh-CN" sz="2400" dirty="0">
                <a:solidFill>
                  <a:srgbClr val="C00000"/>
                </a:solidFill>
              </a:rPr>
              <a:t>g,  </a:t>
            </a:r>
            <a:r>
              <a:rPr lang="en-US" altLang="zh-CN" sz="2400" dirty="0" err="1">
                <a:solidFill>
                  <a:srgbClr val="C00000"/>
                </a:solidFill>
              </a:rPr>
              <a:t>int</a:t>
            </a:r>
            <a:r>
              <a:rPr lang="en-US" altLang="zh-CN" sz="2400" dirty="0">
                <a:solidFill>
                  <a:srgbClr val="C00000"/>
                </a:solidFill>
              </a:rPr>
              <a:t> v0) </a:t>
            </a:r>
          </a:p>
          <a:p>
            <a:r>
              <a:rPr lang="en-US" altLang="zh-CN" sz="2400" dirty="0">
                <a:solidFill>
                  <a:srgbClr val="C00000"/>
                </a:solidFill>
              </a:rPr>
              <a:t> </a:t>
            </a:r>
            <a:r>
              <a:rPr lang="en-US" altLang="zh-CN" sz="2400" dirty="0" smtClean="0">
                <a:solidFill>
                  <a:srgbClr val="C00000"/>
                </a:solidFill>
              </a:rPr>
              <a:t>{    </a:t>
            </a:r>
            <a:r>
              <a:rPr lang="en-US" altLang="zh-CN" sz="2400" dirty="0">
                <a:solidFill>
                  <a:srgbClr val="C00000"/>
                </a:solidFill>
              </a:rPr>
              <a:t>visit(v0); </a:t>
            </a:r>
            <a:r>
              <a:rPr lang="en-US" altLang="zh-CN" sz="2400" dirty="0" smtClean="0">
                <a:solidFill>
                  <a:srgbClr val="C00000"/>
                </a:solidFill>
              </a:rPr>
              <a:t>    </a:t>
            </a:r>
            <a:r>
              <a:rPr lang="en-US" altLang="zh-CN" sz="2400" dirty="0">
                <a:solidFill>
                  <a:srgbClr val="C00000"/>
                </a:solidFill>
              </a:rPr>
              <a:t>visited[v0]=True;</a:t>
            </a:r>
          </a:p>
          <a:p>
            <a:r>
              <a:rPr lang="en-US" altLang="zh-CN" sz="2400" dirty="0">
                <a:solidFill>
                  <a:srgbClr val="C00000"/>
                </a:solidFill>
              </a:rPr>
              <a:t>    </a:t>
            </a:r>
            <a:r>
              <a:rPr lang="en-US" altLang="zh-CN" sz="2400" dirty="0" smtClean="0">
                <a:solidFill>
                  <a:srgbClr val="C00000"/>
                </a:solidFill>
              </a:rPr>
              <a:t>   </a:t>
            </a:r>
            <a:r>
              <a:rPr lang="en-US" altLang="zh-CN" sz="2400" dirty="0" err="1" smtClean="0">
                <a:solidFill>
                  <a:srgbClr val="C00000"/>
                </a:solidFill>
              </a:rPr>
              <a:t>InitQueue</a:t>
            </a:r>
            <a:r>
              <a:rPr lang="en-US" altLang="zh-CN" sz="2400" dirty="0">
                <a:solidFill>
                  <a:srgbClr val="C00000"/>
                </a:solidFill>
              </a:rPr>
              <a:t>(&amp;Q);  </a:t>
            </a:r>
            <a:r>
              <a:rPr lang="en-US" altLang="zh-CN" sz="2400" dirty="0" smtClean="0">
                <a:solidFill>
                  <a:srgbClr val="C00000"/>
                </a:solidFill>
              </a:rPr>
              <a:t> </a:t>
            </a:r>
            <a:r>
              <a:rPr lang="en-US" altLang="zh-CN" sz="2400" dirty="0" err="1">
                <a:solidFill>
                  <a:srgbClr val="C00000"/>
                </a:solidFill>
              </a:rPr>
              <a:t>EnterQueue</a:t>
            </a:r>
            <a:r>
              <a:rPr lang="en-US" altLang="zh-CN" sz="2400" dirty="0">
                <a:solidFill>
                  <a:srgbClr val="C00000"/>
                </a:solidFill>
              </a:rPr>
              <a:t>(&amp;Q,v0)</a:t>
            </a:r>
            <a:r>
              <a:rPr lang="zh-CN" altLang="en-US" sz="2400" dirty="0">
                <a:solidFill>
                  <a:srgbClr val="C00000"/>
                </a:solidFill>
              </a:rPr>
              <a:t>；</a:t>
            </a:r>
          </a:p>
          <a:p>
            <a:r>
              <a:rPr lang="zh-CN" altLang="en-US" sz="2400" dirty="0">
                <a:solidFill>
                  <a:srgbClr val="C00000"/>
                </a:solidFill>
              </a:rPr>
              <a:t>   </a:t>
            </a:r>
            <a:r>
              <a:rPr lang="zh-CN" altLang="en-US" sz="2400" dirty="0" smtClean="0">
                <a:solidFill>
                  <a:srgbClr val="C00000"/>
                </a:solidFill>
              </a:rPr>
              <a:t>    </a:t>
            </a:r>
            <a:r>
              <a:rPr lang="en-US" altLang="zh-CN" sz="2400" dirty="0" smtClean="0">
                <a:solidFill>
                  <a:srgbClr val="C00000"/>
                </a:solidFill>
              </a:rPr>
              <a:t>while </a:t>
            </a:r>
            <a:r>
              <a:rPr lang="en-US" altLang="zh-CN" sz="2400" dirty="0">
                <a:solidFill>
                  <a:srgbClr val="C00000"/>
                </a:solidFill>
              </a:rPr>
              <a:t>( ! Empty(Q))</a:t>
            </a:r>
          </a:p>
          <a:p>
            <a:r>
              <a:rPr lang="en-US" altLang="zh-CN" sz="2400" dirty="0">
                <a:solidFill>
                  <a:srgbClr val="C00000"/>
                </a:solidFill>
              </a:rPr>
              <a:t>   </a:t>
            </a:r>
            <a:r>
              <a:rPr lang="en-US" altLang="zh-CN" sz="2400" dirty="0" smtClean="0">
                <a:solidFill>
                  <a:srgbClr val="C00000"/>
                </a:solidFill>
              </a:rPr>
              <a:t>    {     </a:t>
            </a:r>
            <a:r>
              <a:rPr lang="en-US" altLang="zh-CN" sz="2400" dirty="0" err="1">
                <a:solidFill>
                  <a:srgbClr val="C00000"/>
                </a:solidFill>
              </a:rPr>
              <a:t>DeleteQueue</a:t>
            </a:r>
            <a:r>
              <a:rPr lang="en-US" altLang="zh-CN" sz="2400" dirty="0">
                <a:solidFill>
                  <a:srgbClr val="C00000"/>
                </a:solidFill>
              </a:rPr>
              <a:t>(&amp;Q, &amp;v); </a:t>
            </a:r>
          </a:p>
          <a:p>
            <a:r>
              <a:rPr lang="en-US" altLang="zh-CN" sz="2400" dirty="0">
                <a:solidFill>
                  <a:srgbClr val="0303BD"/>
                </a:solidFill>
              </a:rPr>
              <a:t>        </a:t>
            </a:r>
            <a:r>
              <a:rPr lang="en-US" altLang="zh-CN" sz="2400" dirty="0" smtClean="0">
                <a:solidFill>
                  <a:srgbClr val="0303BD"/>
                </a:solidFill>
              </a:rPr>
              <a:t>      w=</a:t>
            </a:r>
            <a:r>
              <a:rPr lang="en-US" altLang="zh-CN" sz="2400" dirty="0" err="1" smtClean="0">
                <a:solidFill>
                  <a:srgbClr val="0303BD"/>
                </a:solidFill>
              </a:rPr>
              <a:t>FirstAdj</a:t>
            </a:r>
            <a:r>
              <a:rPr lang="en-US" altLang="zh-CN" sz="2400" dirty="0" smtClean="0">
                <a:solidFill>
                  <a:srgbClr val="0303BD"/>
                </a:solidFill>
              </a:rPr>
              <a:t>(</a:t>
            </a:r>
            <a:r>
              <a:rPr lang="en-US" altLang="zh-CN" sz="2400" dirty="0" err="1" smtClean="0">
                <a:solidFill>
                  <a:srgbClr val="0303BD"/>
                </a:solidFill>
              </a:rPr>
              <a:t>g,v</a:t>
            </a:r>
            <a:r>
              <a:rPr lang="en-US" altLang="zh-CN" sz="2400" dirty="0">
                <a:solidFill>
                  <a:srgbClr val="0303BD"/>
                </a:solidFill>
              </a:rPr>
              <a:t>);  </a:t>
            </a:r>
          </a:p>
          <a:p>
            <a:r>
              <a:rPr lang="en-US" altLang="zh-CN" sz="2400" dirty="0">
                <a:solidFill>
                  <a:srgbClr val="002060"/>
                </a:solidFill>
              </a:rPr>
              <a:t>        </a:t>
            </a:r>
            <a:r>
              <a:rPr lang="en-US" altLang="zh-CN" sz="2400" dirty="0" smtClean="0">
                <a:solidFill>
                  <a:srgbClr val="002060"/>
                </a:solidFill>
              </a:rPr>
              <a:t>      </a:t>
            </a:r>
            <a:r>
              <a:rPr lang="en-US" altLang="zh-CN" sz="2400" dirty="0" smtClean="0">
                <a:solidFill>
                  <a:srgbClr val="0303BD"/>
                </a:solidFill>
              </a:rPr>
              <a:t>while </a:t>
            </a:r>
            <a:r>
              <a:rPr lang="en-US" altLang="zh-CN" sz="2400" dirty="0">
                <a:solidFill>
                  <a:srgbClr val="0303BD"/>
                </a:solidFill>
              </a:rPr>
              <a:t>(w!=-1 )</a:t>
            </a:r>
          </a:p>
          <a:p>
            <a:r>
              <a:rPr lang="en-US" altLang="zh-CN" sz="2400" dirty="0">
                <a:solidFill>
                  <a:srgbClr val="002060"/>
                </a:solidFill>
              </a:rPr>
              <a:t>       </a:t>
            </a:r>
            <a:r>
              <a:rPr lang="en-US" altLang="zh-CN" sz="2400" dirty="0" smtClean="0">
                <a:solidFill>
                  <a:srgbClr val="002060"/>
                </a:solidFill>
              </a:rPr>
              <a:t>       </a:t>
            </a:r>
            <a:r>
              <a:rPr lang="en-US" altLang="zh-CN" sz="2400" dirty="0" smtClean="0">
                <a:solidFill>
                  <a:srgbClr val="0303BD"/>
                </a:solidFill>
              </a:rPr>
              <a:t>{</a:t>
            </a:r>
            <a:r>
              <a:rPr lang="en-US" altLang="zh-CN" sz="2400" dirty="0" smtClean="0">
                <a:solidFill>
                  <a:srgbClr val="002060"/>
                </a:solidFill>
              </a:rPr>
              <a:t>   </a:t>
            </a:r>
            <a:r>
              <a:rPr lang="en-US" altLang="zh-CN" sz="2400" dirty="0" smtClean="0">
                <a:solidFill>
                  <a:srgbClr val="C00000"/>
                </a:solidFill>
              </a:rPr>
              <a:t>   </a:t>
            </a:r>
            <a:r>
              <a:rPr lang="en-US" altLang="zh-CN" sz="2400" dirty="0">
                <a:solidFill>
                  <a:srgbClr val="C00000"/>
                </a:solidFill>
              </a:rPr>
              <a:t>if (!visited(w))</a:t>
            </a:r>
          </a:p>
          <a:p>
            <a:r>
              <a:rPr lang="en-US" altLang="zh-CN" sz="2400" dirty="0">
                <a:solidFill>
                  <a:srgbClr val="C00000"/>
                </a:solidFill>
              </a:rPr>
              <a:t>          </a:t>
            </a:r>
            <a:r>
              <a:rPr lang="en-US" altLang="zh-CN" sz="2400" dirty="0" smtClean="0">
                <a:solidFill>
                  <a:srgbClr val="C00000"/>
                </a:solidFill>
              </a:rPr>
              <a:t>            {     </a:t>
            </a:r>
            <a:r>
              <a:rPr lang="en-US" altLang="zh-CN" sz="2400" dirty="0">
                <a:solidFill>
                  <a:srgbClr val="C00000"/>
                </a:solidFill>
              </a:rPr>
              <a:t>visit(w</a:t>
            </a:r>
            <a:r>
              <a:rPr lang="en-US" altLang="zh-CN" sz="2400" dirty="0" smtClean="0">
                <a:solidFill>
                  <a:srgbClr val="C00000"/>
                </a:solidFill>
              </a:rPr>
              <a:t>);    </a:t>
            </a:r>
            <a:r>
              <a:rPr lang="en-US" altLang="zh-CN" sz="2400" dirty="0">
                <a:solidFill>
                  <a:srgbClr val="C00000"/>
                </a:solidFill>
              </a:rPr>
              <a:t>visited[w]=True;</a:t>
            </a:r>
          </a:p>
          <a:p>
            <a:r>
              <a:rPr lang="en-US" altLang="zh-CN" sz="2400" dirty="0">
                <a:solidFill>
                  <a:srgbClr val="C00000"/>
                </a:solidFill>
              </a:rPr>
              <a:t>             </a:t>
            </a:r>
            <a:r>
              <a:rPr lang="en-US" altLang="zh-CN" sz="2400" dirty="0" smtClean="0">
                <a:solidFill>
                  <a:srgbClr val="C00000"/>
                </a:solidFill>
              </a:rPr>
              <a:t>               </a:t>
            </a:r>
            <a:r>
              <a:rPr lang="en-US" altLang="zh-CN" sz="2400" dirty="0" err="1" smtClean="0">
                <a:solidFill>
                  <a:srgbClr val="C00000"/>
                </a:solidFill>
              </a:rPr>
              <a:t>EnterQueue</a:t>
            </a:r>
            <a:r>
              <a:rPr lang="en-US" altLang="zh-CN" sz="2400" dirty="0">
                <a:solidFill>
                  <a:srgbClr val="C00000"/>
                </a:solidFill>
              </a:rPr>
              <a:t>(&amp;Q, w);</a:t>
            </a:r>
          </a:p>
          <a:p>
            <a:r>
              <a:rPr lang="en-US" altLang="zh-CN" sz="2400" dirty="0">
                <a:solidFill>
                  <a:srgbClr val="C00000"/>
                </a:solidFill>
              </a:rPr>
              <a:t>          </a:t>
            </a:r>
            <a:r>
              <a:rPr lang="en-US" altLang="zh-CN" sz="2400" dirty="0" smtClean="0">
                <a:solidFill>
                  <a:srgbClr val="C00000"/>
                </a:solidFill>
              </a:rPr>
              <a:t>            }</a:t>
            </a:r>
            <a:endParaRPr lang="en-US" altLang="zh-CN" sz="2400" dirty="0">
              <a:solidFill>
                <a:srgbClr val="C00000"/>
              </a:solidFill>
            </a:endParaRPr>
          </a:p>
          <a:p>
            <a:r>
              <a:rPr lang="en-US" altLang="zh-CN" sz="2400" dirty="0">
                <a:solidFill>
                  <a:srgbClr val="002060"/>
                </a:solidFill>
              </a:rPr>
              <a:t>         </a:t>
            </a:r>
            <a:r>
              <a:rPr lang="en-US" altLang="zh-CN" sz="2400" dirty="0" smtClean="0">
                <a:solidFill>
                  <a:srgbClr val="002060"/>
                </a:solidFill>
              </a:rPr>
              <a:t>             </a:t>
            </a:r>
            <a:r>
              <a:rPr lang="en-US" altLang="zh-CN" sz="2400" dirty="0" smtClean="0">
                <a:solidFill>
                  <a:srgbClr val="0303BD"/>
                </a:solidFill>
              </a:rPr>
              <a:t>w=</a:t>
            </a:r>
            <a:r>
              <a:rPr lang="en-US" altLang="zh-CN" sz="2400" dirty="0" err="1" smtClean="0">
                <a:solidFill>
                  <a:srgbClr val="0303BD"/>
                </a:solidFill>
              </a:rPr>
              <a:t>NextAdj</a:t>
            </a:r>
            <a:r>
              <a:rPr lang="en-US" altLang="zh-CN" sz="2400" dirty="0" smtClean="0">
                <a:solidFill>
                  <a:srgbClr val="0303BD"/>
                </a:solidFill>
              </a:rPr>
              <a:t>(g</a:t>
            </a:r>
            <a:r>
              <a:rPr lang="en-US" altLang="zh-CN" sz="2400" dirty="0">
                <a:solidFill>
                  <a:srgbClr val="0303BD"/>
                </a:solidFill>
              </a:rPr>
              <a:t>, v, w);  </a:t>
            </a:r>
          </a:p>
          <a:p>
            <a:r>
              <a:rPr lang="en-US" altLang="zh-CN" sz="2400" dirty="0">
                <a:solidFill>
                  <a:srgbClr val="0303BD"/>
                </a:solidFill>
              </a:rPr>
              <a:t>        </a:t>
            </a:r>
            <a:r>
              <a:rPr lang="en-US" altLang="zh-CN" sz="2400" dirty="0" smtClean="0">
                <a:solidFill>
                  <a:srgbClr val="0303BD"/>
                </a:solidFill>
              </a:rPr>
              <a:t>      }</a:t>
            </a:r>
            <a:endParaRPr lang="en-US" altLang="zh-CN" sz="2400" dirty="0">
              <a:solidFill>
                <a:srgbClr val="0303BD"/>
              </a:solidFill>
            </a:endParaRPr>
          </a:p>
          <a:p>
            <a:r>
              <a:rPr lang="en-US" altLang="zh-CN" sz="2400" dirty="0">
                <a:solidFill>
                  <a:srgbClr val="C00000"/>
                </a:solidFill>
              </a:rPr>
              <a:t>      </a:t>
            </a:r>
            <a:r>
              <a:rPr lang="en-US" altLang="zh-CN" sz="2400" dirty="0" smtClean="0">
                <a:solidFill>
                  <a:srgbClr val="C00000"/>
                </a:solidFill>
              </a:rPr>
              <a:t>  }</a:t>
            </a:r>
            <a:endParaRPr lang="en-US" altLang="zh-CN" sz="2400" dirty="0">
              <a:solidFill>
                <a:srgbClr val="C00000"/>
              </a:solidFill>
            </a:endParaRPr>
          </a:p>
          <a:p>
            <a:r>
              <a:rPr lang="en-US" altLang="zh-CN" sz="2400" dirty="0">
                <a:solidFill>
                  <a:srgbClr val="C00000"/>
                </a:solidFill>
              </a:rPr>
              <a:t> </a:t>
            </a:r>
            <a:r>
              <a:rPr lang="en-US" altLang="zh-CN" sz="2400" dirty="0" smtClean="0">
                <a:solidFill>
                  <a:srgbClr val="C00000"/>
                </a:solidFill>
              </a:rPr>
              <a:t>} </a:t>
            </a:r>
            <a:endParaRPr lang="en-US" altLang="zh-CN"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7339"/>
                                        </p:tgtEl>
                                        <p:attrNameLst>
                                          <p:attrName>style.visibility</p:attrName>
                                        </p:attrNameLst>
                                      </p:cBhvr>
                                      <p:to>
                                        <p:strVal val="visible"/>
                                      </p:to>
                                    </p:set>
                                    <p:animEffect transition="in" filter="wipe(up)">
                                      <p:cBhvr>
                                        <p:cTn id="7" dur="500"/>
                                        <p:tgtEl>
                                          <p:spTgt spid="227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82DB3374-CA44-4CD7-A773-5AD64068FD96}" type="slidenum">
              <a:rPr lang="en-US" altLang="zh-CN"/>
              <a:pPr/>
              <a:t>58</a:t>
            </a:fld>
            <a:endParaRPr lang="en-US" altLang="zh-CN"/>
          </a:p>
        </p:txBody>
      </p:sp>
      <p:sp>
        <p:nvSpPr>
          <p:cNvPr id="228357"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2835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28359"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28360"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28365" name="Text Box 13"/>
          <p:cNvSpPr txBox="1">
            <a:spLocks noChangeArrowheads="1"/>
          </p:cNvSpPr>
          <p:nvPr/>
        </p:nvSpPr>
        <p:spPr bwMode="auto">
          <a:xfrm>
            <a:off x="2825750" y="2100263"/>
            <a:ext cx="2276883" cy="525401"/>
          </a:xfrm>
          <a:prstGeom prst="rect">
            <a:avLst/>
          </a:prstGeom>
          <a:noFill/>
          <a:ln w="31750" algn="ctr">
            <a:noFill/>
            <a:miter lim="800000"/>
            <a:headEnd/>
            <a:tailEnd/>
          </a:ln>
          <a:effectLst/>
        </p:spPr>
        <p:txBody>
          <a:bodyPr wrap="none" lIns="90000" tIns="46800" rIns="90000" bIns="46800">
            <a:spAutoFit/>
          </a:bodyPr>
          <a:lstStyle/>
          <a:p>
            <a:r>
              <a:rPr lang="en-US" altLang="zh-CN" dirty="0"/>
              <a:t>1</a:t>
            </a:r>
            <a:r>
              <a:rPr lang="en-US" altLang="zh-CN" dirty="0" smtClean="0"/>
              <a:t>.</a:t>
            </a:r>
            <a:r>
              <a:rPr lang="zh-CN" altLang="en-US" dirty="0" smtClean="0"/>
              <a:t>最小生成树</a:t>
            </a:r>
            <a:endParaRPr lang="zh-CN" altLang="en-US" dirty="0"/>
          </a:p>
        </p:txBody>
      </p:sp>
      <p:sp>
        <p:nvSpPr>
          <p:cNvPr id="228366" name="Text Box 14"/>
          <p:cNvSpPr txBox="1">
            <a:spLocks noChangeArrowheads="1"/>
          </p:cNvSpPr>
          <p:nvPr/>
        </p:nvSpPr>
        <p:spPr bwMode="auto">
          <a:xfrm>
            <a:off x="2843213" y="2636838"/>
            <a:ext cx="1917810" cy="525401"/>
          </a:xfrm>
          <a:prstGeom prst="rect">
            <a:avLst/>
          </a:prstGeom>
          <a:noFill/>
          <a:ln w="31750" algn="ctr">
            <a:noFill/>
            <a:miter lim="800000"/>
            <a:headEnd/>
            <a:tailEnd/>
          </a:ln>
          <a:effectLst/>
        </p:spPr>
        <p:txBody>
          <a:bodyPr wrap="none" lIns="90000" tIns="46800" rIns="90000" bIns="46800">
            <a:spAutoFit/>
          </a:bodyPr>
          <a:lstStyle/>
          <a:p>
            <a:r>
              <a:rPr lang="en-US" altLang="zh-CN" dirty="0"/>
              <a:t>2</a:t>
            </a:r>
            <a:r>
              <a:rPr lang="en-US" altLang="zh-CN" dirty="0" smtClean="0"/>
              <a:t>.</a:t>
            </a:r>
            <a:r>
              <a:rPr lang="zh-CN" altLang="en-US" dirty="0" smtClean="0"/>
              <a:t>拓扑排序</a:t>
            </a:r>
            <a:endParaRPr lang="zh-CN" altLang="en-US" dirty="0"/>
          </a:p>
        </p:txBody>
      </p:sp>
      <p:sp>
        <p:nvSpPr>
          <p:cNvPr id="228367" name="Text Box 15"/>
          <p:cNvSpPr txBox="1">
            <a:spLocks noChangeArrowheads="1"/>
          </p:cNvSpPr>
          <p:nvPr/>
        </p:nvSpPr>
        <p:spPr bwMode="auto">
          <a:xfrm>
            <a:off x="2843213" y="3197225"/>
            <a:ext cx="1917810" cy="525401"/>
          </a:xfrm>
          <a:prstGeom prst="rect">
            <a:avLst/>
          </a:prstGeom>
          <a:noFill/>
          <a:ln w="31750" algn="ctr">
            <a:noFill/>
            <a:miter lim="800000"/>
            <a:headEnd/>
            <a:tailEnd/>
          </a:ln>
          <a:effectLst/>
        </p:spPr>
        <p:txBody>
          <a:bodyPr wrap="none" lIns="90000" tIns="46800" rIns="90000" bIns="46800">
            <a:spAutoFit/>
          </a:bodyPr>
          <a:lstStyle/>
          <a:p>
            <a:r>
              <a:rPr lang="en-US" altLang="zh-CN" dirty="0"/>
              <a:t>3</a:t>
            </a:r>
            <a:r>
              <a:rPr lang="en-US" altLang="zh-CN" dirty="0" smtClean="0"/>
              <a:t>.</a:t>
            </a:r>
            <a:r>
              <a:rPr lang="zh-CN" altLang="en-US" dirty="0" smtClean="0"/>
              <a:t>关键路径</a:t>
            </a:r>
            <a:endParaRPr lang="zh-CN" altLang="en-US" dirty="0"/>
          </a:p>
        </p:txBody>
      </p:sp>
      <p:sp>
        <p:nvSpPr>
          <p:cNvPr id="11" name="Text Box 15"/>
          <p:cNvSpPr txBox="1">
            <a:spLocks noChangeArrowheads="1"/>
          </p:cNvSpPr>
          <p:nvPr/>
        </p:nvSpPr>
        <p:spPr bwMode="auto">
          <a:xfrm>
            <a:off x="2857488" y="3714752"/>
            <a:ext cx="1917810" cy="525401"/>
          </a:xfrm>
          <a:prstGeom prst="rect">
            <a:avLst/>
          </a:prstGeom>
          <a:noFill/>
          <a:ln w="31750" algn="ctr">
            <a:noFill/>
            <a:miter lim="800000"/>
            <a:headEnd/>
            <a:tailEnd/>
          </a:ln>
          <a:effectLst/>
        </p:spPr>
        <p:txBody>
          <a:bodyPr wrap="none" lIns="90000" tIns="46800" rIns="90000" bIns="46800">
            <a:spAutoFit/>
          </a:bodyPr>
          <a:lstStyle/>
          <a:p>
            <a:r>
              <a:rPr lang="en-US" altLang="zh-CN" dirty="0" smtClean="0"/>
              <a:t>4.</a:t>
            </a:r>
            <a:r>
              <a:rPr lang="zh-CN" altLang="en-US" dirty="0"/>
              <a:t>最短</a:t>
            </a:r>
            <a:r>
              <a:rPr lang="zh-CN" altLang="en-US" dirty="0" smtClean="0"/>
              <a:t>路径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8365"/>
                                        </p:tgtEl>
                                        <p:attrNameLst>
                                          <p:attrName>style.visibility</p:attrName>
                                        </p:attrNameLst>
                                      </p:cBhvr>
                                      <p:to>
                                        <p:strVal val="visible"/>
                                      </p:to>
                                    </p:set>
                                    <p:animEffect transition="in" filter="wipe(up)">
                                      <p:cBhvr>
                                        <p:cTn id="7" dur="500"/>
                                        <p:tgtEl>
                                          <p:spTgt spid="2283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8366"/>
                                        </p:tgtEl>
                                        <p:attrNameLst>
                                          <p:attrName>style.visibility</p:attrName>
                                        </p:attrNameLst>
                                      </p:cBhvr>
                                      <p:to>
                                        <p:strVal val="visible"/>
                                      </p:to>
                                    </p:set>
                                    <p:animEffect transition="in" filter="wipe(up)">
                                      <p:cBhvr>
                                        <p:cTn id="12" dur="500"/>
                                        <p:tgtEl>
                                          <p:spTgt spid="2283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8367"/>
                                        </p:tgtEl>
                                        <p:attrNameLst>
                                          <p:attrName>style.visibility</p:attrName>
                                        </p:attrNameLst>
                                      </p:cBhvr>
                                      <p:to>
                                        <p:strVal val="visible"/>
                                      </p:to>
                                    </p:set>
                                    <p:animEffect transition="in" filter="wipe(up)">
                                      <p:cBhvr>
                                        <p:cTn id="17" dur="500"/>
                                        <p:tgtEl>
                                          <p:spTgt spid="2283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5" grpId="0"/>
      <p:bldP spid="228366" grpId="0"/>
      <p:bldP spid="228367"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2" name="Text Box 4"/>
          <p:cNvSpPr txBox="1">
            <a:spLocks noChangeArrowheads="1"/>
          </p:cNvSpPr>
          <p:nvPr/>
        </p:nvSpPr>
        <p:spPr bwMode="auto">
          <a:xfrm>
            <a:off x="428596" y="2357430"/>
            <a:ext cx="8382000" cy="954107"/>
          </a:xfrm>
          <a:prstGeom prst="rect">
            <a:avLst/>
          </a:prstGeom>
          <a:noFill/>
          <a:ln w="12700" cap="sq">
            <a:noFill/>
            <a:miter lim="800000"/>
            <a:headEnd type="none" w="sm" len="sm"/>
            <a:tailEnd type="none" w="sm" len="sm"/>
          </a:ln>
          <a:effectLst/>
        </p:spPr>
        <p:txBody>
          <a:bodyPr>
            <a:spAutoFit/>
          </a:bodyPr>
          <a:lstStyle/>
          <a:p>
            <a:r>
              <a:rPr lang="en-US" altLang="zh-CN" b="1" dirty="0">
                <a:solidFill>
                  <a:schemeClr val="hlink"/>
                </a:solidFill>
                <a:ea typeface="楷体_GB2312" pitchFamily="49" charset="-122"/>
              </a:rPr>
              <a:t>        </a:t>
            </a:r>
            <a:r>
              <a:rPr lang="zh-CN" altLang="en-US" b="1" dirty="0">
                <a:solidFill>
                  <a:schemeClr val="hlink"/>
                </a:solidFill>
                <a:ea typeface="楷体_GB2312" pitchFamily="49" charset="-122"/>
              </a:rPr>
              <a:t>连通图的</a:t>
            </a:r>
            <a:r>
              <a:rPr lang="zh-CN" altLang="en-US" b="1" dirty="0">
                <a:solidFill>
                  <a:srgbClr val="3333CC"/>
                </a:solidFill>
                <a:ea typeface="楷体_GB2312" pitchFamily="49" charset="-122"/>
              </a:rPr>
              <a:t>极小连通子图</a:t>
            </a:r>
            <a:r>
              <a:rPr lang="zh-CN" altLang="en-US" b="1" dirty="0">
                <a:solidFill>
                  <a:schemeClr val="hlink"/>
                </a:solidFill>
                <a:ea typeface="楷体_GB2312" pitchFamily="49" charset="-122"/>
              </a:rPr>
              <a:t>称为图的</a:t>
            </a:r>
            <a:r>
              <a:rPr lang="zh-CN" altLang="en-US" b="1" u="sng" dirty="0">
                <a:solidFill>
                  <a:srgbClr val="3333CC"/>
                </a:solidFill>
                <a:ea typeface="楷体_GB2312" pitchFamily="49" charset="-122"/>
              </a:rPr>
              <a:t>生成树</a:t>
            </a:r>
            <a:r>
              <a:rPr lang="en-US" altLang="zh-CN" b="1" dirty="0">
                <a:solidFill>
                  <a:srgbClr val="3333CC"/>
                </a:solidFill>
                <a:ea typeface="楷体_GB2312" pitchFamily="49" charset="-122"/>
              </a:rPr>
              <a:t>,</a:t>
            </a:r>
            <a:r>
              <a:rPr lang="zh-CN" altLang="en-US" b="1" dirty="0">
                <a:solidFill>
                  <a:schemeClr val="hlink"/>
                </a:solidFill>
                <a:ea typeface="楷体_GB2312" pitchFamily="49" charset="-122"/>
              </a:rPr>
              <a:t>显然顶点数为</a:t>
            </a:r>
            <a:r>
              <a:rPr lang="en-US" altLang="zh-CN" b="1" dirty="0">
                <a:solidFill>
                  <a:schemeClr val="hlink"/>
                </a:solidFill>
                <a:ea typeface="楷体_GB2312" pitchFamily="49" charset="-122"/>
              </a:rPr>
              <a:t>n </a:t>
            </a:r>
            <a:r>
              <a:rPr lang="zh-CN" altLang="en-US" b="1" dirty="0">
                <a:solidFill>
                  <a:schemeClr val="hlink"/>
                </a:solidFill>
                <a:ea typeface="楷体_GB2312" pitchFamily="49" charset="-122"/>
              </a:rPr>
              <a:t>的连通图</a:t>
            </a:r>
            <a:r>
              <a:rPr lang="en-US" altLang="zh-CN" b="1" dirty="0">
                <a:solidFill>
                  <a:schemeClr val="hlink"/>
                </a:solidFill>
                <a:ea typeface="楷体_GB2312" pitchFamily="49" charset="-122"/>
              </a:rPr>
              <a:t>, </a:t>
            </a:r>
            <a:r>
              <a:rPr lang="zh-CN" altLang="en-US" b="1" dirty="0">
                <a:solidFill>
                  <a:schemeClr val="hlink"/>
                </a:solidFill>
                <a:ea typeface="楷体_GB2312" pitchFamily="49" charset="-122"/>
              </a:rPr>
              <a:t>生成树边数为</a:t>
            </a:r>
            <a:r>
              <a:rPr lang="en-US" altLang="zh-CN" b="1" dirty="0">
                <a:solidFill>
                  <a:srgbClr val="E9134B"/>
                </a:solidFill>
                <a:ea typeface="楷体_GB2312" pitchFamily="49" charset="-122"/>
              </a:rPr>
              <a:t>n-1</a:t>
            </a:r>
            <a:r>
              <a:rPr lang="zh-CN" altLang="en-US" b="1" dirty="0">
                <a:solidFill>
                  <a:schemeClr val="hlink"/>
                </a:solidFill>
                <a:ea typeface="楷体_GB2312" pitchFamily="49" charset="-122"/>
              </a:rPr>
              <a:t>。</a:t>
            </a:r>
          </a:p>
        </p:txBody>
      </p:sp>
      <p:sp>
        <p:nvSpPr>
          <p:cNvPr id="283653" name="Text Box 5"/>
          <p:cNvSpPr txBox="1">
            <a:spLocks noChangeArrowheads="1"/>
          </p:cNvSpPr>
          <p:nvPr/>
        </p:nvSpPr>
        <p:spPr bwMode="auto">
          <a:xfrm>
            <a:off x="285720" y="5000636"/>
            <a:ext cx="8229600" cy="1717393"/>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sz="3200" b="1" dirty="0">
                <a:solidFill>
                  <a:srgbClr val="168E27"/>
                </a:solidFill>
                <a:ea typeface="楷体_GB2312" pitchFamily="49" charset="-122"/>
              </a:rPr>
              <a:t>         </a:t>
            </a:r>
            <a:r>
              <a:rPr lang="zh-CN" altLang="en-US" b="1" dirty="0">
                <a:solidFill>
                  <a:srgbClr val="168E27"/>
                </a:solidFill>
                <a:ea typeface="楷体_GB2312" pitchFamily="49" charset="-122"/>
              </a:rPr>
              <a:t>非连通图</a:t>
            </a:r>
            <a:r>
              <a:rPr lang="en-US" altLang="zh-CN" b="1" dirty="0">
                <a:solidFill>
                  <a:srgbClr val="168E27"/>
                </a:solidFill>
                <a:ea typeface="楷体_GB2312" pitchFamily="49" charset="-122"/>
              </a:rPr>
              <a:t>,  </a:t>
            </a:r>
            <a:r>
              <a:rPr lang="zh-CN" altLang="en-US" b="1" dirty="0">
                <a:solidFill>
                  <a:srgbClr val="168E27"/>
                </a:solidFill>
                <a:ea typeface="楷体_GB2312" pitchFamily="49" charset="-122"/>
              </a:rPr>
              <a:t>对每个连通分量</a:t>
            </a:r>
            <a:r>
              <a:rPr lang="en-US" altLang="zh-CN" b="1" dirty="0">
                <a:solidFill>
                  <a:srgbClr val="168E27"/>
                </a:solidFill>
                <a:ea typeface="楷体_GB2312" pitchFamily="49" charset="-122"/>
              </a:rPr>
              <a:t>,  </a:t>
            </a:r>
            <a:r>
              <a:rPr lang="zh-CN" altLang="en-US" b="1" dirty="0">
                <a:solidFill>
                  <a:srgbClr val="168E27"/>
                </a:solidFill>
                <a:ea typeface="楷体_GB2312" pitchFamily="49" charset="-122"/>
              </a:rPr>
              <a:t>通过遍历可得到一棵生成树。 各个连通分量的生成树可组成非连通图的</a:t>
            </a:r>
            <a:r>
              <a:rPr lang="zh-CN" altLang="en-US" b="1" u="sng" dirty="0">
                <a:solidFill>
                  <a:srgbClr val="E9134B"/>
                </a:solidFill>
                <a:ea typeface="楷体_GB2312" pitchFamily="49" charset="-122"/>
              </a:rPr>
              <a:t>生成树森林</a:t>
            </a:r>
            <a:r>
              <a:rPr lang="zh-CN" altLang="en-US" b="1" dirty="0">
                <a:solidFill>
                  <a:srgbClr val="168E27"/>
                </a:solidFill>
                <a:ea typeface="楷体_GB2312" pitchFamily="49" charset="-122"/>
              </a:rPr>
              <a:t>。</a:t>
            </a:r>
          </a:p>
        </p:txBody>
      </p:sp>
      <p:sp>
        <p:nvSpPr>
          <p:cNvPr id="283654" name="Text Box 6"/>
          <p:cNvSpPr txBox="1">
            <a:spLocks noChangeArrowheads="1"/>
          </p:cNvSpPr>
          <p:nvPr/>
        </p:nvSpPr>
        <p:spPr bwMode="auto">
          <a:xfrm>
            <a:off x="285720" y="3357562"/>
            <a:ext cx="8382000" cy="1666034"/>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sz="3200" b="1" dirty="0">
                <a:solidFill>
                  <a:srgbClr val="3333CC"/>
                </a:solidFill>
                <a:ea typeface="楷体_GB2312" pitchFamily="49" charset="-122"/>
              </a:rPr>
              <a:t>         </a:t>
            </a:r>
            <a:r>
              <a:rPr lang="zh-CN" altLang="en-US" b="1" dirty="0">
                <a:solidFill>
                  <a:srgbClr val="3333CC"/>
                </a:solidFill>
                <a:ea typeface="楷体_GB2312" pitchFamily="49" charset="-122"/>
              </a:rPr>
              <a:t>从连通图中某一顶点出发遍历图时</a:t>
            </a:r>
            <a:r>
              <a:rPr lang="en-US" altLang="zh-CN" b="1" dirty="0">
                <a:solidFill>
                  <a:srgbClr val="3333CC"/>
                </a:solidFill>
                <a:ea typeface="楷体_GB2312" pitchFamily="49" charset="-122"/>
              </a:rPr>
              <a:t>,  </a:t>
            </a:r>
            <a:r>
              <a:rPr lang="zh-CN" altLang="en-US" b="1" dirty="0">
                <a:solidFill>
                  <a:srgbClr val="3333CC"/>
                </a:solidFill>
                <a:ea typeface="楷体_GB2312" pitchFamily="49" charset="-122"/>
              </a:rPr>
              <a:t>图中所有的顶点加上遍历时经过的边所构成的</a:t>
            </a:r>
            <a:r>
              <a:rPr lang="zh-CN" altLang="en-US" b="1" dirty="0">
                <a:solidFill>
                  <a:srgbClr val="E9134B"/>
                </a:solidFill>
                <a:ea typeface="楷体_GB2312" pitchFamily="49" charset="-122"/>
              </a:rPr>
              <a:t>子图</a:t>
            </a:r>
            <a:r>
              <a:rPr lang="en-US" altLang="zh-CN" b="1" dirty="0">
                <a:solidFill>
                  <a:srgbClr val="E9134B"/>
                </a:solidFill>
                <a:ea typeface="楷体_GB2312" pitchFamily="49" charset="-122"/>
              </a:rPr>
              <a:t>T</a:t>
            </a:r>
            <a:r>
              <a:rPr lang="en-US" altLang="zh-CN" b="1" dirty="0">
                <a:solidFill>
                  <a:srgbClr val="3333CC"/>
                </a:solidFill>
                <a:ea typeface="楷体_GB2312" pitchFamily="49" charset="-122"/>
              </a:rPr>
              <a:t>, </a:t>
            </a:r>
            <a:r>
              <a:rPr lang="zh-CN" altLang="en-US" b="1" dirty="0">
                <a:solidFill>
                  <a:srgbClr val="3333CC"/>
                </a:solidFill>
                <a:ea typeface="楷体_GB2312" pitchFamily="49" charset="-122"/>
              </a:rPr>
              <a:t>恰好就是一棵生成树</a:t>
            </a:r>
            <a:r>
              <a:rPr lang="en-US" altLang="zh-CN" b="1" dirty="0">
                <a:solidFill>
                  <a:srgbClr val="3333CC"/>
                </a:solidFill>
                <a:ea typeface="楷体_GB2312" pitchFamily="49" charset="-122"/>
              </a:rPr>
              <a:t>, </a:t>
            </a:r>
          </a:p>
        </p:txBody>
      </p:sp>
      <p:sp>
        <p:nvSpPr>
          <p:cNvPr id="8" name="Text Box 6"/>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9" name="Text Box 7"/>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0"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1" name="Line 9"/>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4"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animEffect transition="in" filter="wipe(up)">
                                      <p:cBhvr>
                                        <p:cTn id="7" dur="500"/>
                                        <p:tgtEl>
                                          <p:spTgt spid="283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wipe(up)">
                                      <p:cBhvr>
                                        <p:cTn id="12" dur="500"/>
                                        <p:tgtEl>
                                          <p:spTgt spid="2836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3653"/>
                                        </p:tgtEl>
                                        <p:attrNameLst>
                                          <p:attrName>style.visibility</p:attrName>
                                        </p:attrNameLst>
                                      </p:cBhvr>
                                      <p:to>
                                        <p:strVal val="visible"/>
                                      </p:to>
                                    </p:set>
                                    <p:animEffect transition="in" filter="wipe(up)">
                                      <p:cBhvr>
                                        <p:cTn id="17" dur="500"/>
                                        <p:tgtEl>
                                          <p:spTgt spid="283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utoUpdateAnimBg="0"/>
      <p:bldP spid="283653" grpId="0" autoUpdateAnimBg="0"/>
      <p:bldP spid="28365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15"/>
          </p:nvPr>
        </p:nvSpPr>
        <p:spPr/>
        <p:txBody>
          <a:bodyPr/>
          <a:lstStyle/>
          <a:p>
            <a:fld id="{61DBACCE-824A-44D0-8F68-96FAC8A79E7E}" type="slidenum">
              <a:rPr lang="en-US" altLang="zh-CN"/>
              <a:pPr/>
              <a:t>6</a:t>
            </a:fld>
            <a:endParaRPr lang="en-US" altLang="zh-CN"/>
          </a:p>
        </p:txBody>
      </p:sp>
      <p:sp>
        <p:nvSpPr>
          <p:cNvPr id="181253"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1254"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1255"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1256"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1257"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名词和基本术语</a:t>
            </a:r>
          </a:p>
        </p:txBody>
      </p:sp>
      <p:sp>
        <p:nvSpPr>
          <p:cNvPr id="181259" name="Text Box 11"/>
          <p:cNvSpPr txBox="1">
            <a:spLocks noChangeArrowheads="1"/>
          </p:cNvSpPr>
          <p:nvPr/>
        </p:nvSpPr>
        <p:spPr bwMode="auto">
          <a:xfrm>
            <a:off x="755650" y="2970213"/>
            <a:ext cx="1008063" cy="530225"/>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2400">
                <a:solidFill>
                  <a:schemeClr val="tx1"/>
                </a:solidFill>
                <a:latin typeface="楷体_GB2312" pitchFamily="49" charset="-122"/>
                <a:sym typeface="Symbol" pitchFamily="18" charset="2"/>
              </a:rPr>
              <a:t>例如</a:t>
            </a:r>
            <a:r>
              <a:rPr lang="en-US" altLang="zh-CN" sz="2400">
                <a:solidFill>
                  <a:schemeClr val="tx1"/>
                </a:solidFill>
                <a:latin typeface="楷体_GB2312" pitchFamily="49" charset="-122"/>
                <a:sym typeface="Symbol" pitchFamily="18" charset="2"/>
              </a:rPr>
              <a:t>:</a:t>
            </a:r>
            <a:endParaRPr lang="en-US" altLang="zh-CN" sz="2400" b="0">
              <a:solidFill>
                <a:schemeClr val="tx1"/>
              </a:solidFill>
              <a:latin typeface="Times New Roman" charset="0"/>
              <a:ea typeface="宋体" pitchFamily="2" charset="-122"/>
            </a:endParaRPr>
          </a:p>
        </p:txBody>
      </p:sp>
      <p:sp>
        <p:nvSpPr>
          <p:cNvPr id="181261" name="Text Box 13"/>
          <p:cNvSpPr txBox="1">
            <a:spLocks noChangeArrowheads="1"/>
          </p:cNvSpPr>
          <p:nvPr/>
        </p:nvSpPr>
        <p:spPr bwMode="auto">
          <a:xfrm>
            <a:off x="1116013" y="2133600"/>
            <a:ext cx="6624637" cy="946150"/>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设图</a:t>
            </a:r>
            <a:r>
              <a:rPr lang="en-US" altLang="zh-CN">
                <a:solidFill>
                  <a:srgbClr val="000066"/>
                </a:solidFill>
              </a:rPr>
              <a:t>G=(V,{VR}) </a:t>
            </a:r>
            <a:r>
              <a:rPr lang="zh-CN" altLang="en-US">
                <a:solidFill>
                  <a:srgbClr val="000066"/>
                </a:solidFill>
              </a:rPr>
              <a:t>和图 </a:t>
            </a:r>
            <a:r>
              <a:rPr lang="en-US" altLang="zh-CN">
                <a:solidFill>
                  <a:srgbClr val="000066"/>
                </a:solidFill>
              </a:rPr>
              <a:t>G</a:t>
            </a:r>
            <a:r>
              <a:rPr lang="en-US" altLang="zh-CN">
                <a:solidFill>
                  <a:srgbClr val="000066"/>
                </a:solidFill>
                <a:sym typeface="Symbol" pitchFamily="18" charset="2"/>
              </a:rPr>
              <a:t>=(V,{VR}),</a:t>
            </a:r>
          </a:p>
          <a:p>
            <a:r>
              <a:rPr lang="zh-CN" altLang="en-US">
                <a:solidFill>
                  <a:srgbClr val="000066"/>
                </a:solidFill>
                <a:sym typeface="Symbol" pitchFamily="18" charset="2"/>
              </a:rPr>
              <a:t>且 </a:t>
            </a:r>
            <a:r>
              <a:rPr lang="en-US" altLang="zh-CN">
                <a:sym typeface="Symbol" pitchFamily="18" charset="2"/>
              </a:rPr>
              <a:t>VV</a:t>
            </a:r>
            <a:r>
              <a:rPr lang="en-US" altLang="zh-CN">
                <a:solidFill>
                  <a:srgbClr val="000066"/>
                </a:solidFill>
                <a:sym typeface="Symbol" pitchFamily="18" charset="2"/>
              </a:rPr>
              <a:t>, </a:t>
            </a:r>
            <a:r>
              <a:rPr lang="en-US" altLang="zh-CN">
                <a:sym typeface="Symbol" pitchFamily="18" charset="2"/>
              </a:rPr>
              <a:t>VRVR</a:t>
            </a:r>
            <a:r>
              <a:rPr lang="en-US" altLang="zh-CN">
                <a:solidFill>
                  <a:srgbClr val="000066"/>
                </a:solidFill>
                <a:sym typeface="Symbol" pitchFamily="18" charset="2"/>
              </a:rPr>
              <a:t>,</a:t>
            </a:r>
            <a:r>
              <a:rPr lang="zh-CN" altLang="en-US">
                <a:solidFill>
                  <a:srgbClr val="000066"/>
                </a:solidFill>
                <a:sym typeface="Symbol" pitchFamily="18" charset="2"/>
              </a:rPr>
              <a:t>则称 </a:t>
            </a:r>
            <a:r>
              <a:rPr lang="en-US" altLang="zh-CN">
                <a:solidFill>
                  <a:srgbClr val="000066"/>
                </a:solidFill>
                <a:sym typeface="Symbol" pitchFamily="18" charset="2"/>
              </a:rPr>
              <a:t>G </a:t>
            </a:r>
            <a:r>
              <a:rPr lang="zh-CN" altLang="en-US">
                <a:solidFill>
                  <a:srgbClr val="000066"/>
                </a:solidFill>
                <a:sym typeface="Symbol" pitchFamily="18" charset="2"/>
              </a:rPr>
              <a:t>为 </a:t>
            </a:r>
            <a:r>
              <a:rPr lang="en-US" altLang="zh-CN">
                <a:solidFill>
                  <a:srgbClr val="000066"/>
                </a:solidFill>
                <a:sym typeface="Symbol" pitchFamily="18" charset="2"/>
              </a:rPr>
              <a:t>G </a:t>
            </a:r>
            <a:r>
              <a:rPr lang="zh-CN" altLang="en-US">
                <a:solidFill>
                  <a:srgbClr val="000066"/>
                </a:solidFill>
                <a:sym typeface="Symbol" pitchFamily="18" charset="2"/>
              </a:rPr>
              <a:t>的</a:t>
            </a:r>
            <a:r>
              <a:rPr lang="zh-CN" altLang="en-US">
                <a:sym typeface="Symbol" pitchFamily="18" charset="2"/>
              </a:rPr>
              <a:t>子图</a:t>
            </a:r>
            <a:r>
              <a:rPr lang="zh-CN" altLang="en-US">
                <a:solidFill>
                  <a:srgbClr val="000066"/>
                </a:solidFill>
                <a:sym typeface="Symbol" pitchFamily="18" charset="2"/>
              </a:rPr>
              <a:t>。</a:t>
            </a:r>
            <a:endParaRPr kumimoji="0" lang="zh-CN" altLang="en-US">
              <a:solidFill>
                <a:srgbClr val="000066"/>
              </a:solidFill>
            </a:endParaRPr>
          </a:p>
        </p:txBody>
      </p:sp>
      <p:grpSp>
        <p:nvGrpSpPr>
          <p:cNvPr id="181290" name="Group 42"/>
          <p:cNvGrpSpPr>
            <a:grpSpLocks/>
          </p:cNvGrpSpPr>
          <p:nvPr/>
        </p:nvGrpSpPr>
        <p:grpSpPr bwMode="auto">
          <a:xfrm>
            <a:off x="1258888" y="3500438"/>
            <a:ext cx="2089150" cy="2065337"/>
            <a:chOff x="657" y="2069"/>
            <a:chExt cx="1316" cy="1301"/>
          </a:xfrm>
        </p:grpSpPr>
        <p:sp>
          <p:nvSpPr>
            <p:cNvPr id="181291" name="Line 43"/>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1292" name="Line 44"/>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1293" name="Line 45"/>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1294" name="Line 46"/>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1295" name="Line 47"/>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1296" name="Line 48"/>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1297" name="Line 49"/>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1298" name="Oval 50"/>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1299" name="Oval 51"/>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1300" name="Oval 52"/>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1301" name="Oval 53"/>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1302" name="Oval 54"/>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grpSp>
        <p:nvGrpSpPr>
          <p:cNvPr id="181318" name="Group 70"/>
          <p:cNvGrpSpPr>
            <a:grpSpLocks/>
          </p:cNvGrpSpPr>
          <p:nvPr/>
        </p:nvGrpSpPr>
        <p:grpSpPr bwMode="auto">
          <a:xfrm>
            <a:off x="4356100" y="4221163"/>
            <a:ext cx="1801813" cy="1273175"/>
            <a:chOff x="2744" y="2659"/>
            <a:chExt cx="1135" cy="802"/>
          </a:xfrm>
        </p:grpSpPr>
        <p:sp>
          <p:nvSpPr>
            <p:cNvPr id="181305" name="Line 57"/>
            <p:cNvSpPr>
              <a:spLocks noChangeShapeType="1"/>
            </p:cNvSpPr>
            <p:nvPr/>
          </p:nvSpPr>
          <p:spPr bwMode="auto">
            <a:xfrm>
              <a:off x="2883" y="2924"/>
              <a:ext cx="165" cy="302"/>
            </a:xfrm>
            <a:prstGeom prst="line">
              <a:avLst/>
            </a:prstGeom>
            <a:noFill/>
            <a:ln w="25400" cap="sq">
              <a:solidFill>
                <a:srgbClr val="FF0000"/>
              </a:solidFill>
              <a:round/>
              <a:headEnd type="none" w="sm" len="sm"/>
              <a:tailEnd type="triangle" w="med" len="lg"/>
            </a:ln>
            <a:effectLst/>
          </p:spPr>
          <p:txBody>
            <a:bodyPr wrap="none" anchor="ctr"/>
            <a:lstStyle/>
            <a:p>
              <a:endParaRPr lang="zh-CN" altLang="en-US"/>
            </a:p>
          </p:txBody>
        </p:sp>
        <p:sp>
          <p:nvSpPr>
            <p:cNvPr id="181306" name="Line 58"/>
            <p:cNvSpPr>
              <a:spLocks noChangeShapeType="1"/>
            </p:cNvSpPr>
            <p:nvPr/>
          </p:nvSpPr>
          <p:spPr bwMode="auto">
            <a:xfrm>
              <a:off x="3262" y="3329"/>
              <a:ext cx="396" cy="0"/>
            </a:xfrm>
            <a:prstGeom prst="line">
              <a:avLst/>
            </a:prstGeom>
            <a:noFill/>
            <a:ln w="25400" cap="sq">
              <a:solidFill>
                <a:srgbClr val="FF0000"/>
              </a:solidFill>
              <a:round/>
              <a:headEnd type="none" w="sm" len="sm"/>
              <a:tailEnd type="triangle" w="med" len="lg"/>
            </a:ln>
            <a:effectLst/>
          </p:spPr>
          <p:txBody>
            <a:bodyPr wrap="none" anchor="ctr"/>
            <a:lstStyle/>
            <a:p>
              <a:endParaRPr lang="zh-CN" altLang="en-US"/>
            </a:p>
          </p:txBody>
        </p:sp>
        <p:sp>
          <p:nvSpPr>
            <p:cNvPr id="181309" name="Line 61"/>
            <p:cNvSpPr>
              <a:spLocks noChangeShapeType="1"/>
            </p:cNvSpPr>
            <p:nvPr/>
          </p:nvSpPr>
          <p:spPr bwMode="auto">
            <a:xfrm flipH="1" flipV="1">
              <a:off x="2915" y="2869"/>
              <a:ext cx="771" cy="378"/>
            </a:xfrm>
            <a:prstGeom prst="line">
              <a:avLst/>
            </a:prstGeom>
            <a:noFill/>
            <a:ln w="25400" cap="sq">
              <a:solidFill>
                <a:srgbClr val="FF0000"/>
              </a:solidFill>
              <a:round/>
              <a:headEnd type="none" w="sm" len="sm"/>
              <a:tailEnd type="triangle" w="med" len="lg"/>
            </a:ln>
            <a:effectLst/>
          </p:spPr>
          <p:txBody>
            <a:bodyPr wrap="none" anchor="ctr"/>
            <a:lstStyle/>
            <a:p>
              <a:endParaRPr lang="zh-CN" altLang="en-US"/>
            </a:p>
          </p:txBody>
        </p:sp>
        <p:sp>
          <p:nvSpPr>
            <p:cNvPr id="181312" name="Oval 64"/>
            <p:cNvSpPr>
              <a:spLocks noChangeArrowheads="1"/>
            </p:cNvSpPr>
            <p:nvPr/>
          </p:nvSpPr>
          <p:spPr bwMode="auto">
            <a:xfrm>
              <a:off x="2744" y="2659"/>
              <a:ext cx="273" cy="25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B</a:t>
              </a:r>
            </a:p>
          </p:txBody>
        </p:sp>
        <p:sp>
          <p:nvSpPr>
            <p:cNvPr id="181313" name="Oval 65"/>
            <p:cNvSpPr>
              <a:spLocks noChangeArrowheads="1"/>
            </p:cNvSpPr>
            <p:nvPr/>
          </p:nvSpPr>
          <p:spPr bwMode="auto">
            <a:xfrm>
              <a:off x="2971" y="3204"/>
              <a:ext cx="273" cy="25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C</a:t>
              </a:r>
            </a:p>
          </p:txBody>
        </p:sp>
        <p:sp>
          <p:nvSpPr>
            <p:cNvPr id="181314" name="Oval 66"/>
            <p:cNvSpPr>
              <a:spLocks noChangeArrowheads="1"/>
            </p:cNvSpPr>
            <p:nvPr/>
          </p:nvSpPr>
          <p:spPr bwMode="auto">
            <a:xfrm>
              <a:off x="3606" y="3204"/>
              <a:ext cx="273" cy="25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D</a:t>
              </a:r>
            </a:p>
          </p:txBody>
        </p:sp>
      </p:grpSp>
      <p:grpSp>
        <p:nvGrpSpPr>
          <p:cNvPr id="181319" name="Group 71"/>
          <p:cNvGrpSpPr>
            <a:grpSpLocks/>
          </p:cNvGrpSpPr>
          <p:nvPr/>
        </p:nvGrpSpPr>
        <p:grpSpPr bwMode="auto">
          <a:xfrm>
            <a:off x="6227763" y="3438525"/>
            <a:ext cx="1296987" cy="2078038"/>
            <a:chOff x="3923" y="2166"/>
            <a:chExt cx="817" cy="1309"/>
          </a:xfrm>
        </p:grpSpPr>
        <p:sp>
          <p:nvSpPr>
            <p:cNvPr id="181307" name="Line 59"/>
            <p:cNvSpPr>
              <a:spLocks noChangeShapeType="1"/>
            </p:cNvSpPr>
            <p:nvPr/>
          </p:nvSpPr>
          <p:spPr bwMode="auto">
            <a:xfrm flipH="1" flipV="1">
              <a:off x="4150" y="2393"/>
              <a:ext cx="266" cy="810"/>
            </a:xfrm>
            <a:prstGeom prst="line">
              <a:avLst/>
            </a:prstGeom>
            <a:noFill/>
            <a:ln w="25400" cap="sq">
              <a:solidFill>
                <a:srgbClr val="FF0000"/>
              </a:solidFill>
              <a:round/>
              <a:headEnd type="none" w="sm" len="sm"/>
              <a:tailEnd type="triangle" w="med" len="lg"/>
            </a:ln>
            <a:effectLst/>
          </p:spPr>
          <p:txBody>
            <a:bodyPr wrap="none" anchor="ctr"/>
            <a:lstStyle/>
            <a:p>
              <a:endParaRPr lang="zh-CN" altLang="en-US"/>
            </a:p>
          </p:txBody>
        </p:sp>
        <p:sp>
          <p:nvSpPr>
            <p:cNvPr id="181308" name="Line 60"/>
            <p:cNvSpPr>
              <a:spLocks noChangeShapeType="1"/>
            </p:cNvSpPr>
            <p:nvPr/>
          </p:nvSpPr>
          <p:spPr bwMode="auto">
            <a:xfrm>
              <a:off x="4196" y="2302"/>
              <a:ext cx="453" cy="409"/>
            </a:xfrm>
            <a:prstGeom prst="line">
              <a:avLst/>
            </a:prstGeom>
            <a:noFill/>
            <a:ln w="25400" cap="sq">
              <a:solidFill>
                <a:srgbClr val="FF0000"/>
              </a:solidFill>
              <a:round/>
              <a:headEnd type="none" w="sm" len="sm"/>
              <a:tailEnd type="triangle" w="med" len="lg"/>
            </a:ln>
            <a:effectLst/>
          </p:spPr>
          <p:txBody>
            <a:bodyPr wrap="none" anchor="ctr"/>
            <a:lstStyle/>
            <a:p>
              <a:endParaRPr lang="zh-CN" altLang="en-US"/>
            </a:p>
          </p:txBody>
        </p:sp>
        <p:sp>
          <p:nvSpPr>
            <p:cNvPr id="181311" name="Oval 63"/>
            <p:cNvSpPr>
              <a:spLocks noChangeArrowheads="1"/>
            </p:cNvSpPr>
            <p:nvPr/>
          </p:nvSpPr>
          <p:spPr bwMode="auto">
            <a:xfrm>
              <a:off x="3923" y="2166"/>
              <a:ext cx="273" cy="25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A</a:t>
              </a:r>
            </a:p>
          </p:txBody>
        </p:sp>
        <p:sp>
          <p:nvSpPr>
            <p:cNvPr id="181315" name="Oval 67"/>
            <p:cNvSpPr>
              <a:spLocks noChangeArrowheads="1"/>
            </p:cNvSpPr>
            <p:nvPr/>
          </p:nvSpPr>
          <p:spPr bwMode="auto">
            <a:xfrm>
              <a:off x="4467" y="2710"/>
              <a:ext cx="273" cy="25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E</a:t>
              </a:r>
            </a:p>
          </p:txBody>
        </p:sp>
        <p:sp>
          <p:nvSpPr>
            <p:cNvPr id="181316" name="Oval 68"/>
            <p:cNvSpPr>
              <a:spLocks noChangeArrowheads="1"/>
            </p:cNvSpPr>
            <p:nvPr/>
          </p:nvSpPr>
          <p:spPr bwMode="auto">
            <a:xfrm>
              <a:off x="4285" y="3218"/>
              <a:ext cx="273" cy="257"/>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D</a:t>
              </a:r>
            </a:p>
          </p:txBody>
        </p:sp>
      </p:grpSp>
      <p:sp>
        <p:nvSpPr>
          <p:cNvPr id="181317" name="Oval 69"/>
          <p:cNvSpPr>
            <a:spLocks noChangeArrowheads="1"/>
          </p:cNvSpPr>
          <p:nvPr/>
        </p:nvSpPr>
        <p:spPr bwMode="auto">
          <a:xfrm>
            <a:off x="5219700" y="3429000"/>
            <a:ext cx="433388" cy="407988"/>
          </a:xfrm>
          <a:prstGeom prst="ellipse">
            <a:avLst/>
          </a:prstGeom>
          <a:solidFill>
            <a:srgbClr val="FFCC99"/>
          </a:solidFill>
          <a:ln w="25400">
            <a:solidFill>
              <a:srgbClr val="FF0000"/>
            </a:solidFill>
            <a:miter lim="800000"/>
            <a:headEnd/>
            <a:tailEnd/>
          </a:ln>
          <a:effectLst/>
        </p:spPr>
        <p:txBody>
          <a:bodyPr wrap="none" anchor="ctr"/>
          <a:lstStyle/>
          <a:p>
            <a:pPr algn="ctr"/>
            <a:r>
              <a:rPr lang="en-US" altLang="zh-CN" sz="2400">
                <a:ea typeface="宋体" pitchFamily="2"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1261"/>
                                        </p:tgtEl>
                                        <p:attrNameLst>
                                          <p:attrName>style.visibility</p:attrName>
                                        </p:attrNameLst>
                                      </p:cBhvr>
                                      <p:to>
                                        <p:strVal val="visible"/>
                                      </p:to>
                                    </p:set>
                                    <p:animEffect transition="in" filter="checkerboard(across)">
                                      <p:cBhvr>
                                        <p:cTn id="7" dur="500"/>
                                        <p:tgtEl>
                                          <p:spTgt spid="18126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1259"/>
                                        </p:tgtEl>
                                        <p:attrNameLst>
                                          <p:attrName>style.visibility</p:attrName>
                                        </p:attrNameLst>
                                      </p:cBhvr>
                                      <p:to>
                                        <p:strVal val="visible"/>
                                      </p:to>
                                    </p:set>
                                    <p:animEffect transition="in" filter="checkerboard(across)">
                                      <p:cBhvr>
                                        <p:cTn id="12" dur="500"/>
                                        <p:tgtEl>
                                          <p:spTgt spid="1812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1290"/>
                                        </p:tgtEl>
                                        <p:attrNameLst>
                                          <p:attrName>style.visibility</p:attrName>
                                        </p:attrNameLst>
                                      </p:cBhvr>
                                      <p:to>
                                        <p:strVal val="visible"/>
                                      </p:to>
                                    </p:set>
                                    <p:animEffect transition="in" filter="checkerboard(across)">
                                      <p:cBhvr>
                                        <p:cTn id="17" dur="500"/>
                                        <p:tgtEl>
                                          <p:spTgt spid="18129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1317"/>
                                        </p:tgtEl>
                                        <p:attrNameLst>
                                          <p:attrName>style.visibility</p:attrName>
                                        </p:attrNameLst>
                                      </p:cBhvr>
                                      <p:to>
                                        <p:strVal val="visible"/>
                                      </p:to>
                                    </p:set>
                                    <p:animEffect transition="in" filter="checkerboard(across)">
                                      <p:cBhvr>
                                        <p:cTn id="22" dur="500"/>
                                        <p:tgtEl>
                                          <p:spTgt spid="18131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81318"/>
                                        </p:tgtEl>
                                        <p:attrNameLst>
                                          <p:attrName>style.visibility</p:attrName>
                                        </p:attrNameLst>
                                      </p:cBhvr>
                                      <p:to>
                                        <p:strVal val="visible"/>
                                      </p:to>
                                    </p:set>
                                    <p:animEffect transition="in" filter="checkerboard(across)">
                                      <p:cBhvr>
                                        <p:cTn id="27" dur="500"/>
                                        <p:tgtEl>
                                          <p:spTgt spid="18131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81319"/>
                                        </p:tgtEl>
                                        <p:attrNameLst>
                                          <p:attrName>style.visibility</p:attrName>
                                        </p:attrNameLst>
                                      </p:cBhvr>
                                      <p:to>
                                        <p:strVal val="visible"/>
                                      </p:to>
                                    </p:set>
                                    <p:animEffect transition="in" filter="checkerboard(across)">
                                      <p:cBhvr>
                                        <p:cTn id="32" dur="500"/>
                                        <p:tgtEl>
                                          <p:spTgt spid="18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9" grpId="0"/>
      <p:bldP spid="181261" grpId="0"/>
      <p:bldP spid="1813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785786" y="2143116"/>
            <a:ext cx="7772400" cy="838200"/>
          </a:xfrm>
        </p:spPr>
        <p:txBody>
          <a:bodyPr>
            <a:normAutofit/>
          </a:bodyPr>
          <a:lstStyle/>
          <a:p>
            <a:r>
              <a:rPr kumimoji="1" lang="zh-CN" altLang="en-US" sz="2800" b="1" dirty="0">
                <a:solidFill>
                  <a:srgbClr val="FF0000"/>
                </a:solidFill>
                <a:latin typeface="Arial" charset="0"/>
                <a:ea typeface="楷体_GB2312" pitchFamily="49" charset="-122"/>
                <a:cs typeface="+mn-cs"/>
              </a:rPr>
              <a:t>深度优先生成</a:t>
            </a:r>
            <a:r>
              <a:rPr kumimoji="1" lang="zh-CN" altLang="en-US" sz="2800" b="1" dirty="0" smtClean="0">
                <a:solidFill>
                  <a:srgbClr val="FF0000"/>
                </a:solidFill>
                <a:latin typeface="Arial" charset="0"/>
                <a:ea typeface="楷体_GB2312" pitchFamily="49" charset="-122"/>
                <a:cs typeface="+mn-cs"/>
              </a:rPr>
              <a:t>树</a:t>
            </a:r>
            <a:endParaRPr kumimoji="1" lang="zh-CN" altLang="en-US" sz="2800" b="1" dirty="0">
              <a:solidFill>
                <a:srgbClr val="FF0000"/>
              </a:solidFill>
              <a:latin typeface="Arial" charset="0"/>
              <a:ea typeface="楷体_GB2312" pitchFamily="49" charset="-122"/>
              <a:cs typeface="+mn-cs"/>
            </a:endParaRPr>
          </a:p>
        </p:txBody>
      </p:sp>
      <p:grpSp>
        <p:nvGrpSpPr>
          <p:cNvPr id="2" name="Group 3"/>
          <p:cNvGrpSpPr>
            <a:grpSpLocks/>
          </p:cNvGrpSpPr>
          <p:nvPr/>
        </p:nvGrpSpPr>
        <p:grpSpPr bwMode="auto">
          <a:xfrm>
            <a:off x="1142976" y="3462357"/>
            <a:ext cx="4114800" cy="2752725"/>
            <a:chOff x="1248" y="1626"/>
            <a:chExt cx="2592" cy="1734"/>
          </a:xfrm>
        </p:grpSpPr>
        <p:sp>
          <p:nvSpPr>
            <p:cNvPr id="284676" name="Oval 4"/>
            <p:cNvSpPr>
              <a:spLocks noChangeArrowheads="1"/>
            </p:cNvSpPr>
            <p:nvPr/>
          </p:nvSpPr>
          <p:spPr bwMode="auto">
            <a:xfrm>
              <a:off x="2400" y="1626"/>
              <a:ext cx="336"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chemeClr val="accent2"/>
                  </a:solidFill>
                </a:rPr>
                <a:t>a</a:t>
              </a:r>
              <a:endParaRPr lang="en-US" altLang="zh-CN">
                <a:solidFill>
                  <a:schemeClr val="accent2"/>
                </a:solidFill>
              </a:endParaRPr>
            </a:p>
          </p:txBody>
        </p:sp>
        <p:sp>
          <p:nvSpPr>
            <p:cNvPr id="284677" name="Oval 5"/>
            <p:cNvSpPr>
              <a:spLocks noChangeArrowheads="1"/>
            </p:cNvSpPr>
            <p:nvPr/>
          </p:nvSpPr>
          <p:spPr bwMode="auto">
            <a:xfrm>
              <a:off x="1248" y="2346"/>
              <a:ext cx="336"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chemeClr val="accent2"/>
                  </a:solidFill>
                </a:rPr>
                <a:t>c</a:t>
              </a:r>
              <a:endParaRPr lang="en-US" altLang="zh-CN">
                <a:solidFill>
                  <a:schemeClr val="accent2"/>
                </a:solidFill>
              </a:endParaRPr>
            </a:p>
          </p:txBody>
        </p:sp>
        <p:sp>
          <p:nvSpPr>
            <p:cNvPr id="284678" name="Oval 6"/>
            <p:cNvSpPr>
              <a:spLocks noChangeArrowheads="1"/>
            </p:cNvSpPr>
            <p:nvPr/>
          </p:nvSpPr>
          <p:spPr bwMode="auto">
            <a:xfrm>
              <a:off x="1728" y="3072"/>
              <a:ext cx="336"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h</a:t>
              </a:r>
              <a:endParaRPr lang="en-US" altLang="zh-CN">
                <a:solidFill>
                  <a:schemeClr val="accent2"/>
                </a:solidFill>
              </a:endParaRPr>
            </a:p>
          </p:txBody>
        </p:sp>
        <p:sp>
          <p:nvSpPr>
            <p:cNvPr id="284679" name="Oval 7"/>
            <p:cNvSpPr>
              <a:spLocks noChangeArrowheads="1"/>
            </p:cNvSpPr>
            <p:nvPr/>
          </p:nvSpPr>
          <p:spPr bwMode="auto">
            <a:xfrm>
              <a:off x="2004" y="2346"/>
              <a:ext cx="336"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d</a:t>
              </a:r>
              <a:endParaRPr lang="en-US" altLang="zh-CN">
                <a:solidFill>
                  <a:schemeClr val="accent2"/>
                </a:solidFill>
              </a:endParaRPr>
            </a:p>
          </p:txBody>
        </p:sp>
        <p:sp>
          <p:nvSpPr>
            <p:cNvPr id="284680" name="Oval 8"/>
            <p:cNvSpPr>
              <a:spLocks noChangeArrowheads="1"/>
            </p:cNvSpPr>
            <p:nvPr/>
          </p:nvSpPr>
          <p:spPr bwMode="auto">
            <a:xfrm>
              <a:off x="2736" y="2346"/>
              <a:ext cx="336"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chemeClr val="accent2"/>
                  </a:solidFill>
                </a:rPr>
                <a:t>e</a:t>
              </a:r>
              <a:endParaRPr lang="en-US" altLang="zh-CN">
                <a:solidFill>
                  <a:schemeClr val="accent2"/>
                </a:solidFill>
              </a:endParaRPr>
            </a:p>
          </p:txBody>
        </p:sp>
        <p:sp>
          <p:nvSpPr>
            <p:cNvPr id="284681" name="Oval 9"/>
            <p:cNvSpPr>
              <a:spLocks noChangeArrowheads="1"/>
            </p:cNvSpPr>
            <p:nvPr/>
          </p:nvSpPr>
          <p:spPr bwMode="auto">
            <a:xfrm>
              <a:off x="3000" y="3072"/>
              <a:ext cx="336"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k</a:t>
              </a:r>
              <a:endParaRPr lang="en-US" altLang="zh-CN">
                <a:solidFill>
                  <a:schemeClr val="accent2"/>
                </a:solidFill>
              </a:endParaRPr>
            </a:p>
          </p:txBody>
        </p:sp>
        <p:sp>
          <p:nvSpPr>
            <p:cNvPr id="284682" name="Oval 10"/>
            <p:cNvSpPr>
              <a:spLocks noChangeArrowheads="1"/>
            </p:cNvSpPr>
            <p:nvPr/>
          </p:nvSpPr>
          <p:spPr bwMode="auto">
            <a:xfrm>
              <a:off x="3504" y="2346"/>
              <a:ext cx="336"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f</a:t>
              </a:r>
              <a:endParaRPr lang="en-US" altLang="zh-CN">
                <a:solidFill>
                  <a:schemeClr val="accent2"/>
                </a:solidFill>
              </a:endParaRPr>
            </a:p>
          </p:txBody>
        </p:sp>
        <p:sp>
          <p:nvSpPr>
            <p:cNvPr id="284683" name="Line 11"/>
            <p:cNvSpPr>
              <a:spLocks noChangeShapeType="1"/>
            </p:cNvSpPr>
            <p:nvPr/>
          </p:nvSpPr>
          <p:spPr bwMode="auto">
            <a:xfrm flipH="1">
              <a:off x="1392" y="1770"/>
              <a:ext cx="1008" cy="576"/>
            </a:xfrm>
            <a:prstGeom prst="line">
              <a:avLst/>
            </a:prstGeom>
            <a:noFill/>
            <a:ln w="28575" cap="sq">
              <a:solidFill>
                <a:srgbClr val="800000"/>
              </a:solidFill>
              <a:round/>
              <a:headEnd type="none" w="sm" len="sm"/>
              <a:tailEnd type="none" w="sm" len="sm"/>
            </a:ln>
            <a:effectLst/>
          </p:spPr>
          <p:txBody>
            <a:bodyPr wrap="none" anchor="ctr"/>
            <a:lstStyle/>
            <a:p>
              <a:endParaRPr lang="zh-CN" altLang="en-US"/>
            </a:p>
          </p:txBody>
        </p:sp>
        <p:sp>
          <p:nvSpPr>
            <p:cNvPr id="284684" name="Line 12"/>
            <p:cNvSpPr>
              <a:spLocks noChangeShapeType="1"/>
            </p:cNvSpPr>
            <p:nvPr/>
          </p:nvSpPr>
          <p:spPr bwMode="auto">
            <a:xfrm>
              <a:off x="1440" y="2634"/>
              <a:ext cx="336" cy="480"/>
            </a:xfrm>
            <a:prstGeom prst="line">
              <a:avLst/>
            </a:prstGeom>
            <a:noFill/>
            <a:ln w="28575" cap="sq">
              <a:solidFill>
                <a:srgbClr val="800000"/>
              </a:solidFill>
              <a:round/>
              <a:headEnd type="none" w="sm" len="sm"/>
              <a:tailEnd type="none" w="sm" len="sm"/>
            </a:ln>
            <a:effectLst/>
          </p:spPr>
          <p:txBody>
            <a:bodyPr wrap="none" anchor="ctr"/>
            <a:lstStyle/>
            <a:p>
              <a:endParaRPr lang="zh-CN" altLang="en-US"/>
            </a:p>
          </p:txBody>
        </p:sp>
        <p:sp>
          <p:nvSpPr>
            <p:cNvPr id="284685" name="Line 13"/>
            <p:cNvSpPr>
              <a:spLocks noChangeShapeType="1"/>
            </p:cNvSpPr>
            <p:nvPr/>
          </p:nvSpPr>
          <p:spPr bwMode="auto">
            <a:xfrm flipH="1">
              <a:off x="2208" y="1866"/>
              <a:ext cx="240" cy="480"/>
            </a:xfrm>
            <a:prstGeom prst="line">
              <a:avLst/>
            </a:prstGeom>
            <a:noFill/>
            <a:ln w="19050" cap="sq">
              <a:solidFill>
                <a:srgbClr val="800000"/>
              </a:solidFill>
              <a:round/>
              <a:headEnd type="none" w="sm" len="sm"/>
              <a:tailEnd type="none" w="sm" len="sm"/>
            </a:ln>
            <a:effectLst/>
          </p:spPr>
          <p:txBody>
            <a:bodyPr wrap="none" anchor="ctr"/>
            <a:lstStyle/>
            <a:p>
              <a:endParaRPr lang="zh-CN" altLang="en-US"/>
            </a:p>
          </p:txBody>
        </p:sp>
        <p:sp>
          <p:nvSpPr>
            <p:cNvPr id="284686" name="Line 14"/>
            <p:cNvSpPr>
              <a:spLocks noChangeShapeType="1"/>
            </p:cNvSpPr>
            <p:nvPr/>
          </p:nvSpPr>
          <p:spPr bwMode="auto">
            <a:xfrm flipH="1">
              <a:off x="1908" y="2634"/>
              <a:ext cx="192" cy="432"/>
            </a:xfrm>
            <a:prstGeom prst="line">
              <a:avLst/>
            </a:prstGeom>
            <a:noFill/>
            <a:ln w="28575" cap="sq">
              <a:solidFill>
                <a:srgbClr val="800000"/>
              </a:solidFill>
              <a:round/>
              <a:headEnd type="none" w="sm" len="sm"/>
              <a:tailEnd type="none" w="sm" len="sm"/>
            </a:ln>
            <a:effectLst/>
          </p:spPr>
          <p:txBody>
            <a:bodyPr wrap="none" anchor="ctr"/>
            <a:lstStyle/>
            <a:p>
              <a:endParaRPr lang="zh-CN" altLang="en-US"/>
            </a:p>
          </p:txBody>
        </p:sp>
        <p:sp>
          <p:nvSpPr>
            <p:cNvPr id="284687" name="Line 15"/>
            <p:cNvSpPr>
              <a:spLocks noChangeShapeType="1"/>
            </p:cNvSpPr>
            <p:nvPr/>
          </p:nvSpPr>
          <p:spPr bwMode="auto">
            <a:xfrm>
              <a:off x="2989" y="2621"/>
              <a:ext cx="179" cy="445"/>
            </a:xfrm>
            <a:prstGeom prst="line">
              <a:avLst/>
            </a:prstGeom>
            <a:noFill/>
            <a:ln w="28575" cap="sq">
              <a:solidFill>
                <a:srgbClr val="800000"/>
              </a:solidFill>
              <a:round/>
              <a:headEnd type="none" w="sm" len="sm"/>
              <a:tailEnd type="none" w="sm" len="sm"/>
            </a:ln>
            <a:effectLst/>
          </p:spPr>
          <p:txBody>
            <a:bodyPr wrap="none" anchor="ctr"/>
            <a:lstStyle/>
            <a:p>
              <a:endParaRPr lang="zh-CN" altLang="en-US"/>
            </a:p>
          </p:txBody>
        </p:sp>
        <p:sp>
          <p:nvSpPr>
            <p:cNvPr id="284688" name="Line 16"/>
            <p:cNvSpPr>
              <a:spLocks noChangeShapeType="1"/>
            </p:cNvSpPr>
            <p:nvPr/>
          </p:nvSpPr>
          <p:spPr bwMode="auto">
            <a:xfrm>
              <a:off x="2688" y="1866"/>
              <a:ext cx="192" cy="480"/>
            </a:xfrm>
            <a:prstGeom prst="line">
              <a:avLst/>
            </a:prstGeom>
            <a:noFill/>
            <a:ln w="19050" cap="sq">
              <a:solidFill>
                <a:srgbClr val="800000"/>
              </a:solidFill>
              <a:round/>
              <a:headEnd type="none" w="sm" len="sm"/>
              <a:tailEnd type="none" w="sm" len="sm"/>
            </a:ln>
            <a:effectLst/>
          </p:spPr>
          <p:txBody>
            <a:bodyPr wrap="none" anchor="ctr"/>
            <a:lstStyle/>
            <a:p>
              <a:endParaRPr lang="zh-CN" altLang="en-US"/>
            </a:p>
          </p:txBody>
        </p:sp>
        <p:sp>
          <p:nvSpPr>
            <p:cNvPr id="284689" name="Line 17"/>
            <p:cNvSpPr>
              <a:spLocks noChangeShapeType="1"/>
            </p:cNvSpPr>
            <p:nvPr/>
          </p:nvSpPr>
          <p:spPr bwMode="auto">
            <a:xfrm>
              <a:off x="2736" y="1770"/>
              <a:ext cx="912" cy="576"/>
            </a:xfrm>
            <a:prstGeom prst="line">
              <a:avLst/>
            </a:prstGeom>
            <a:noFill/>
            <a:ln w="19050" cap="sq">
              <a:solidFill>
                <a:srgbClr val="800000"/>
              </a:solidFill>
              <a:round/>
              <a:headEnd type="none" w="sm" len="sm"/>
              <a:tailEnd type="none" w="sm" len="sm"/>
            </a:ln>
            <a:effectLst/>
          </p:spPr>
          <p:txBody>
            <a:bodyPr wrap="none" anchor="ctr"/>
            <a:lstStyle/>
            <a:p>
              <a:endParaRPr lang="zh-CN" altLang="en-US"/>
            </a:p>
          </p:txBody>
        </p:sp>
        <p:sp>
          <p:nvSpPr>
            <p:cNvPr id="284690" name="Line 18"/>
            <p:cNvSpPr>
              <a:spLocks noChangeShapeType="1"/>
            </p:cNvSpPr>
            <p:nvPr/>
          </p:nvSpPr>
          <p:spPr bwMode="auto">
            <a:xfrm flipH="1">
              <a:off x="2064" y="3216"/>
              <a:ext cx="936" cy="0"/>
            </a:xfrm>
            <a:prstGeom prst="line">
              <a:avLst/>
            </a:prstGeom>
            <a:noFill/>
            <a:ln w="28575" cap="sq">
              <a:solidFill>
                <a:srgbClr val="800000"/>
              </a:solidFill>
              <a:round/>
              <a:headEnd type="none" w="sm" len="sm"/>
              <a:tailEnd type="none" w="sm" len="sm"/>
            </a:ln>
            <a:effectLst/>
          </p:spPr>
          <p:txBody>
            <a:bodyPr wrap="none" anchor="ctr"/>
            <a:lstStyle/>
            <a:p>
              <a:endParaRPr lang="zh-CN" altLang="en-US"/>
            </a:p>
          </p:txBody>
        </p:sp>
      </p:grpSp>
      <p:grpSp>
        <p:nvGrpSpPr>
          <p:cNvPr id="3" name="Group 19"/>
          <p:cNvGrpSpPr>
            <a:grpSpLocks/>
          </p:cNvGrpSpPr>
          <p:nvPr/>
        </p:nvGrpSpPr>
        <p:grpSpPr bwMode="auto">
          <a:xfrm>
            <a:off x="5257776" y="3471882"/>
            <a:ext cx="1676400" cy="1676400"/>
            <a:chOff x="4224" y="1578"/>
            <a:chExt cx="1056" cy="1056"/>
          </a:xfrm>
        </p:grpSpPr>
        <p:sp>
          <p:nvSpPr>
            <p:cNvPr id="284692" name="Oval 20"/>
            <p:cNvSpPr>
              <a:spLocks noChangeArrowheads="1"/>
            </p:cNvSpPr>
            <p:nvPr/>
          </p:nvSpPr>
          <p:spPr bwMode="auto">
            <a:xfrm>
              <a:off x="4224" y="1578"/>
              <a:ext cx="336"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b</a:t>
              </a:r>
              <a:endParaRPr lang="en-US" altLang="zh-CN">
                <a:solidFill>
                  <a:schemeClr val="accent2"/>
                </a:solidFill>
              </a:endParaRPr>
            </a:p>
          </p:txBody>
        </p:sp>
        <p:sp>
          <p:nvSpPr>
            <p:cNvPr id="284693" name="Oval 21"/>
            <p:cNvSpPr>
              <a:spLocks noChangeArrowheads="1"/>
            </p:cNvSpPr>
            <p:nvPr/>
          </p:nvSpPr>
          <p:spPr bwMode="auto">
            <a:xfrm>
              <a:off x="4944" y="2346"/>
              <a:ext cx="336" cy="288"/>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60000"/>
                </a:lnSpc>
              </a:pPr>
              <a:r>
                <a:rPr lang="en-US" altLang="zh-CN" sz="3600" b="1">
                  <a:solidFill>
                    <a:schemeClr val="accent2"/>
                  </a:solidFill>
                </a:rPr>
                <a:t>g</a:t>
              </a:r>
              <a:endParaRPr lang="en-US" altLang="zh-CN">
                <a:solidFill>
                  <a:schemeClr val="accent2"/>
                </a:solidFill>
              </a:endParaRPr>
            </a:p>
          </p:txBody>
        </p:sp>
        <p:sp>
          <p:nvSpPr>
            <p:cNvPr id="284694" name="Line 22"/>
            <p:cNvSpPr>
              <a:spLocks noChangeShapeType="1"/>
            </p:cNvSpPr>
            <p:nvPr/>
          </p:nvSpPr>
          <p:spPr bwMode="auto">
            <a:xfrm>
              <a:off x="4525" y="1831"/>
              <a:ext cx="480" cy="528"/>
            </a:xfrm>
            <a:prstGeom prst="line">
              <a:avLst/>
            </a:prstGeom>
            <a:noFill/>
            <a:ln w="28575" cap="sq">
              <a:solidFill>
                <a:srgbClr val="800000"/>
              </a:solidFill>
              <a:round/>
              <a:headEnd type="none" w="sm" len="sm"/>
              <a:tailEnd type="none" w="sm" len="sm"/>
            </a:ln>
            <a:effectLst/>
          </p:spPr>
          <p:txBody>
            <a:bodyPr wrap="none" anchor="ctr"/>
            <a:lstStyle/>
            <a:p>
              <a:endParaRPr lang="zh-CN" altLang="en-US"/>
            </a:p>
          </p:txBody>
        </p:sp>
      </p:grpSp>
      <p:sp>
        <p:nvSpPr>
          <p:cNvPr id="284695" name="Line 23"/>
          <p:cNvSpPr>
            <a:spLocks noChangeShapeType="1"/>
          </p:cNvSpPr>
          <p:nvPr/>
        </p:nvSpPr>
        <p:spPr bwMode="auto">
          <a:xfrm flipH="1">
            <a:off x="1374788" y="3700474"/>
            <a:ext cx="1600200" cy="914400"/>
          </a:xfrm>
          <a:prstGeom prst="line">
            <a:avLst/>
          </a:prstGeom>
          <a:noFill/>
          <a:ln w="57150" cap="sq">
            <a:solidFill>
              <a:srgbClr val="0000FF"/>
            </a:solidFill>
            <a:round/>
            <a:headEnd type="none" w="sm" len="sm"/>
            <a:tailEnd type="none" w="sm" len="sm"/>
          </a:ln>
          <a:effectLst/>
        </p:spPr>
        <p:txBody>
          <a:bodyPr wrap="none" anchor="ctr"/>
          <a:lstStyle/>
          <a:p>
            <a:endParaRPr lang="zh-CN" altLang="en-US"/>
          </a:p>
        </p:txBody>
      </p:sp>
      <p:sp>
        <p:nvSpPr>
          <p:cNvPr id="284696" name="Oval 24"/>
          <p:cNvSpPr>
            <a:spLocks noChangeArrowheads="1"/>
          </p:cNvSpPr>
          <p:nvPr/>
        </p:nvSpPr>
        <p:spPr bwMode="auto">
          <a:xfrm>
            <a:off x="1142976" y="4605357"/>
            <a:ext cx="533400" cy="457200"/>
          </a:xfrm>
          <a:prstGeom prst="ellipse">
            <a:avLst/>
          </a:prstGeom>
          <a:solidFill>
            <a:schemeClr val="accent1">
              <a:alpha val="50000"/>
            </a:scheme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rgbClr val="800000"/>
                </a:solidFill>
              </a:rPr>
              <a:t>c</a:t>
            </a:r>
            <a:endParaRPr lang="en-US" altLang="zh-CN">
              <a:solidFill>
                <a:srgbClr val="800000"/>
              </a:solidFill>
            </a:endParaRPr>
          </a:p>
        </p:txBody>
      </p:sp>
      <p:sp>
        <p:nvSpPr>
          <p:cNvPr id="284697" name="Oval 25"/>
          <p:cNvSpPr>
            <a:spLocks noChangeArrowheads="1"/>
          </p:cNvSpPr>
          <p:nvPr/>
        </p:nvSpPr>
        <p:spPr bwMode="auto">
          <a:xfrm>
            <a:off x="1904976" y="5757882"/>
            <a:ext cx="533400" cy="457200"/>
          </a:xfrm>
          <a:prstGeom prst="ellipse">
            <a:avLst/>
          </a:prstGeom>
          <a:solidFill>
            <a:schemeClr val="accent1">
              <a:alpha val="50000"/>
            </a:schemeClr>
          </a:solidFill>
          <a:ln w="28575" cap="sq">
            <a:solidFill>
              <a:srgbClr val="993300"/>
            </a:solidFill>
            <a:round/>
            <a:headEnd type="none" w="sm" len="sm"/>
            <a:tailEnd type="none" w="sm" len="sm"/>
          </a:ln>
          <a:effectLst/>
        </p:spPr>
        <p:txBody>
          <a:bodyPr wrap="none" anchor="ctr"/>
          <a:lstStyle/>
          <a:p>
            <a:pPr algn="ctr"/>
            <a:r>
              <a:rPr lang="en-US" altLang="zh-CN" sz="3600" b="1">
                <a:solidFill>
                  <a:srgbClr val="800000"/>
                </a:solidFill>
              </a:rPr>
              <a:t>h</a:t>
            </a:r>
            <a:endParaRPr lang="en-US" altLang="zh-CN">
              <a:solidFill>
                <a:srgbClr val="800000"/>
              </a:solidFill>
            </a:endParaRPr>
          </a:p>
        </p:txBody>
      </p:sp>
      <p:sp>
        <p:nvSpPr>
          <p:cNvPr id="284698" name="Line 26"/>
          <p:cNvSpPr>
            <a:spLocks noChangeShapeType="1"/>
          </p:cNvSpPr>
          <p:nvPr/>
        </p:nvSpPr>
        <p:spPr bwMode="auto">
          <a:xfrm flipH="1">
            <a:off x="2193938" y="5072074"/>
            <a:ext cx="304800" cy="685800"/>
          </a:xfrm>
          <a:prstGeom prst="line">
            <a:avLst/>
          </a:prstGeom>
          <a:noFill/>
          <a:ln w="57150" cap="sq">
            <a:solidFill>
              <a:srgbClr val="0000FF"/>
            </a:solidFill>
            <a:round/>
            <a:headEnd type="none" w="sm" len="sm"/>
            <a:tailEnd type="none" w="sm" len="sm"/>
          </a:ln>
          <a:effectLst/>
        </p:spPr>
        <p:txBody>
          <a:bodyPr wrap="none" anchor="ctr"/>
          <a:lstStyle/>
          <a:p>
            <a:endParaRPr lang="zh-CN" altLang="en-US"/>
          </a:p>
        </p:txBody>
      </p:sp>
      <p:sp>
        <p:nvSpPr>
          <p:cNvPr id="284699" name="Line 27"/>
          <p:cNvSpPr>
            <a:spLocks noChangeShapeType="1"/>
          </p:cNvSpPr>
          <p:nvPr/>
        </p:nvSpPr>
        <p:spPr bwMode="auto">
          <a:xfrm>
            <a:off x="2441588" y="5999174"/>
            <a:ext cx="1485900" cy="0"/>
          </a:xfrm>
          <a:prstGeom prst="line">
            <a:avLst/>
          </a:prstGeom>
          <a:noFill/>
          <a:ln w="57150" cap="sq">
            <a:solidFill>
              <a:srgbClr val="0000FF"/>
            </a:solidFill>
            <a:round/>
            <a:headEnd type="none" w="sm" len="sm"/>
            <a:tailEnd type="none" w="sm" len="sm"/>
          </a:ln>
          <a:effectLst/>
        </p:spPr>
        <p:txBody>
          <a:bodyPr wrap="none" anchor="ctr"/>
          <a:lstStyle/>
          <a:p>
            <a:endParaRPr lang="zh-CN" altLang="en-US"/>
          </a:p>
        </p:txBody>
      </p:sp>
      <p:sp>
        <p:nvSpPr>
          <p:cNvPr id="284700" name="Oval 28"/>
          <p:cNvSpPr>
            <a:spLocks noChangeArrowheads="1"/>
          </p:cNvSpPr>
          <p:nvPr/>
        </p:nvSpPr>
        <p:spPr bwMode="auto">
          <a:xfrm>
            <a:off x="3924276" y="5757882"/>
            <a:ext cx="533400" cy="457200"/>
          </a:xfrm>
          <a:prstGeom prst="ellipse">
            <a:avLst/>
          </a:prstGeom>
          <a:solidFill>
            <a:schemeClr val="accent1">
              <a:alpha val="50000"/>
            </a:schemeClr>
          </a:solidFill>
          <a:ln w="28575" cap="sq">
            <a:solidFill>
              <a:srgbClr val="993300"/>
            </a:solidFill>
            <a:round/>
            <a:headEnd type="none" w="sm" len="sm"/>
            <a:tailEnd type="none" w="sm" len="sm"/>
          </a:ln>
          <a:effectLst/>
        </p:spPr>
        <p:txBody>
          <a:bodyPr wrap="none" anchor="ctr"/>
          <a:lstStyle/>
          <a:p>
            <a:pPr algn="ctr"/>
            <a:r>
              <a:rPr lang="en-US" altLang="zh-CN" sz="3600" b="1">
                <a:solidFill>
                  <a:srgbClr val="800000"/>
                </a:solidFill>
              </a:rPr>
              <a:t>k</a:t>
            </a:r>
            <a:endParaRPr lang="en-US" altLang="zh-CN">
              <a:solidFill>
                <a:srgbClr val="800000"/>
              </a:solidFill>
            </a:endParaRPr>
          </a:p>
        </p:txBody>
      </p:sp>
      <p:sp>
        <p:nvSpPr>
          <p:cNvPr id="284701" name="Line 29"/>
          <p:cNvSpPr>
            <a:spLocks noChangeShapeType="1"/>
          </p:cNvSpPr>
          <p:nvPr/>
        </p:nvSpPr>
        <p:spPr bwMode="auto">
          <a:xfrm flipH="1" flipV="1">
            <a:off x="3508388" y="3700474"/>
            <a:ext cx="1447800" cy="914400"/>
          </a:xfrm>
          <a:prstGeom prst="line">
            <a:avLst/>
          </a:prstGeom>
          <a:noFill/>
          <a:ln w="57150" cap="sq">
            <a:solidFill>
              <a:srgbClr val="0000FF"/>
            </a:solidFill>
            <a:round/>
            <a:headEnd type="none" w="sm" len="sm"/>
            <a:tailEnd type="none" w="sm" len="sm"/>
          </a:ln>
          <a:effectLst/>
        </p:spPr>
        <p:txBody>
          <a:bodyPr wrap="none" anchor="ctr"/>
          <a:lstStyle/>
          <a:p>
            <a:endParaRPr lang="zh-CN" altLang="en-US"/>
          </a:p>
        </p:txBody>
      </p:sp>
      <p:sp>
        <p:nvSpPr>
          <p:cNvPr id="284702" name="Oval 30"/>
          <p:cNvSpPr>
            <a:spLocks noChangeArrowheads="1"/>
          </p:cNvSpPr>
          <p:nvPr/>
        </p:nvSpPr>
        <p:spPr bwMode="auto">
          <a:xfrm>
            <a:off x="4724376" y="4605357"/>
            <a:ext cx="533400" cy="457200"/>
          </a:xfrm>
          <a:prstGeom prst="ellipse">
            <a:avLst/>
          </a:prstGeom>
          <a:solidFill>
            <a:schemeClr val="accent1">
              <a:alpha val="50000"/>
            </a:schemeClr>
          </a:solidFill>
          <a:ln w="28575" cap="sq">
            <a:solidFill>
              <a:srgbClr val="993300"/>
            </a:solidFill>
            <a:round/>
            <a:headEnd type="none" w="sm" len="sm"/>
            <a:tailEnd type="none" w="sm" len="sm"/>
          </a:ln>
          <a:effectLst/>
        </p:spPr>
        <p:txBody>
          <a:bodyPr wrap="none" anchor="ctr"/>
          <a:lstStyle/>
          <a:p>
            <a:pPr algn="ctr"/>
            <a:r>
              <a:rPr lang="en-US" altLang="zh-CN" sz="3600" b="1">
                <a:solidFill>
                  <a:srgbClr val="800000"/>
                </a:solidFill>
              </a:rPr>
              <a:t>f</a:t>
            </a:r>
            <a:endParaRPr lang="en-US" altLang="zh-CN">
              <a:solidFill>
                <a:srgbClr val="800000"/>
              </a:solidFill>
            </a:endParaRPr>
          </a:p>
        </p:txBody>
      </p:sp>
      <p:sp>
        <p:nvSpPr>
          <p:cNvPr id="284703" name="Line 31"/>
          <p:cNvSpPr>
            <a:spLocks noChangeShapeType="1"/>
          </p:cNvSpPr>
          <p:nvPr/>
        </p:nvSpPr>
        <p:spPr bwMode="auto">
          <a:xfrm>
            <a:off x="3910026" y="5051437"/>
            <a:ext cx="284162" cy="706437"/>
          </a:xfrm>
          <a:prstGeom prst="line">
            <a:avLst/>
          </a:prstGeom>
          <a:noFill/>
          <a:ln w="57150" cap="sq">
            <a:solidFill>
              <a:srgbClr val="0000FF"/>
            </a:solidFill>
            <a:round/>
            <a:headEnd type="none" w="sm" len="sm"/>
            <a:tailEnd type="none" w="sm" len="sm"/>
          </a:ln>
          <a:effectLst/>
        </p:spPr>
        <p:txBody>
          <a:bodyPr wrap="none" anchor="ctr"/>
          <a:lstStyle/>
          <a:p>
            <a:endParaRPr lang="zh-CN" altLang="en-US"/>
          </a:p>
        </p:txBody>
      </p:sp>
      <p:sp>
        <p:nvSpPr>
          <p:cNvPr id="284704" name="Oval 32"/>
          <p:cNvSpPr>
            <a:spLocks noChangeArrowheads="1"/>
          </p:cNvSpPr>
          <p:nvPr/>
        </p:nvSpPr>
        <p:spPr bwMode="auto">
          <a:xfrm>
            <a:off x="3505176" y="4605357"/>
            <a:ext cx="533400" cy="457200"/>
          </a:xfrm>
          <a:prstGeom prst="ellipse">
            <a:avLst/>
          </a:prstGeom>
          <a:solidFill>
            <a:schemeClr val="accent1">
              <a:alpha val="50000"/>
            </a:scheme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rgbClr val="800000"/>
                </a:solidFill>
              </a:rPr>
              <a:t>e</a:t>
            </a:r>
            <a:endParaRPr lang="en-US" altLang="zh-CN">
              <a:solidFill>
                <a:srgbClr val="800000"/>
              </a:solidFill>
            </a:endParaRPr>
          </a:p>
        </p:txBody>
      </p:sp>
      <p:sp>
        <p:nvSpPr>
          <p:cNvPr id="284705" name="Oval 33"/>
          <p:cNvSpPr>
            <a:spLocks noChangeArrowheads="1"/>
          </p:cNvSpPr>
          <p:nvPr/>
        </p:nvSpPr>
        <p:spPr bwMode="auto">
          <a:xfrm>
            <a:off x="2343126" y="4605357"/>
            <a:ext cx="533400" cy="457200"/>
          </a:xfrm>
          <a:prstGeom prst="ellipse">
            <a:avLst/>
          </a:prstGeom>
          <a:solidFill>
            <a:schemeClr val="accent1">
              <a:alpha val="50000"/>
            </a:schemeClr>
          </a:solidFill>
          <a:ln w="28575" cap="sq">
            <a:solidFill>
              <a:srgbClr val="993300"/>
            </a:solidFill>
            <a:round/>
            <a:headEnd type="none" w="sm" len="sm"/>
            <a:tailEnd type="none" w="sm" len="sm"/>
          </a:ln>
          <a:effectLst/>
        </p:spPr>
        <p:txBody>
          <a:bodyPr wrap="none" anchor="ctr"/>
          <a:lstStyle/>
          <a:p>
            <a:pPr algn="ctr"/>
            <a:r>
              <a:rPr lang="en-US" altLang="zh-CN" sz="3600" b="1">
                <a:solidFill>
                  <a:srgbClr val="800000"/>
                </a:solidFill>
              </a:rPr>
              <a:t>d</a:t>
            </a:r>
            <a:endParaRPr lang="en-US" altLang="zh-CN">
              <a:solidFill>
                <a:srgbClr val="800000"/>
              </a:solidFill>
            </a:endParaRPr>
          </a:p>
        </p:txBody>
      </p:sp>
      <p:sp>
        <p:nvSpPr>
          <p:cNvPr id="284706" name="Line 34"/>
          <p:cNvSpPr>
            <a:spLocks noChangeShapeType="1"/>
          </p:cNvSpPr>
          <p:nvPr/>
        </p:nvSpPr>
        <p:spPr bwMode="auto">
          <a:xfrm>
            <a:off x="1450988" y="5075249"/>
            <a:ext cx="533400" cy="762000"/>
          </a:xfrm>
          <a:prstGeom prst="line">
            <a:avLst/>
          </a:prstGeom>
          <a:noFill/>
          <a:ln w="57150" cap="sq">
            <a:solidFill>
              <a:srgbClr val="0000FF"/>
            </a:solidFill>
            <a:round/>
            <a:headEnd type="none" w="sm" len="sm"/>
            <a:tailEnd type="none" w="sm" len="sm"/>
          </a:ln>
          <a:effectLst/>
        </p:spPr>
        <p:txBody>
          <a:bodyPr wrap="none" anchor="ctr"/>
          <a:lstStyle/>
          <a:p>
            <a:endParaRPr lang="zh-CN" altLang="en-US"/>
          </a:p>
        </p:txBody>
      </p:sp>
      <p:sp>
        <p:nvSpPr>
          <p:cNvPr id="284707" name="Oval 35"/>
          <p:cNvSpPr>
            <a:spLocks noChangeArrowheads="1"/>
          </p:cNvSpPr>
          <p:nvPr/>
        </p:nvSpPr>
        <p:spPr bwMode="auto">
          <a:xfrm>
            <a:off x="2971776" y="3462357"/>
            <a:ext cx="533400" cy="457200"/>
          </a:xfrm>
          <a:prstGeom prst="ellipse">
            <a:avLst/>
          </a:prstGeom>
          <a:solidFill>
            <a:schemeClr val="accent1">
              <a:alpha val="50000"/>
            </a:scheme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rgbClr val="800000"/>
                </a:solidFill>
              </a:rPr>
              <a:t>a</a:t>
            </a:r>
            <a:endParaRPr lang="en-US" altLang="zh-CN">
              <a:solidFill>
                <a:srgbClr val="800000"/>
              </a:solidFill>
            </a:endParaRPr>
          </a:p>
        </p:txBody>
      </p:sp>
      <p:sp>
        <p:nvSpPr>
          <p:cNvPr id="284708" name="Oval 36"/>
          <p:cNvSpPr>
            <a:spLocks noChangeArrowheads="1"/>
          </p:cNvSpPr>
          <p:nvPr/>
        </p:nvSpPr>
        <p:spPr bwMode="auto">
          <a:xfrm>
            <a:off x="5257776" y="3471882"/>
            <a:ext cx="533400" cy="457200"/>
          </a:xfrm>
          <a:prstGeom prst="ellipse">
            <a:avLst/>
          </a:prstGeom>
          <a:solidFill>
            <a:schemeClr val="accent1">
              <a:alpha val="50000"/>
            </a:schemeClr>
          </a:solidFill>
          <a:ln w="28575" cap="sq">
            <a:solidFill>
              <a:srgbClr val="993300"/>
            </a:solidFill>
            <a:round/>
            <a:headEnd type="none" w="sm" len="sm"/>
            <a:tailEnd type="none" w="sm" len="sm"/>
          </a:ln>
          <a:effectLst/>
        </p:spPr>
        <p:txBody>
          <a:bodyPr wrap="none" anchor="ctr"/>
          <a:lstStyle/>
          <a:p>
            <a:pPr algn="ctr"/>
            <a:r>
              <a:rPr lang="en-US" altLang="zh-CN" sz="3600" b="1">
                <a:solidFill>
                  <a:srgbClr val="800000"/>
                </a:solidFill>
              </a:rPr>
              <a:t>b</a:t>
            </a:r>
            <a:endParaRPr lang="en-US" altLang="zh-CN">
              <a:solidFill>
                <a:srgbClr val="800000"/>
              </a:solidFill>
            </a:endParaRPr>
          </a:p>
        </p:txBody>
      </p:sp>
      <p:sp>
        <p:nvSpPr>
          <p:cNvPr id="284709" name="Line 37"/>
          <p:cNvSpPr>
            <a:spLocks noChangeShapeType="1"/>
          </p:cNvSpPr>
          <p:nvPr/>
        </p:nvSpPr>
        <p:spPr bwMode="auto">
          <a:xfrm>
            <a:off x="5738826" y="3883037"/>
            <a:ext cx="762000" cy="838200"/>
          </a:xfrm>
          <a:prstGeom prst="line">
            <a:avLst/>
          </a:prstGeom>
          <a:noFill/>
          <a:ln w="57150" cap="sq">
            <a:solidFill>
              <a:srgbClr val="0000FF"/>
            </a:solidFill>
            <a:round/>
            <a:headEnd type="none" w="sm" len="sm"/>
            <a:tailEnd type="none" w="sm" len="sm"/>
          </a:ln>
          <a:effectLst/>
        </p:spPr>
        <p:txBody>
          <a:bodyPr wrap="none" anchor="ctr"/>
          <a:lstStyle/>
          <a:p>
            <a:endParaRPr lang="zh-CN" altLang="en-US"/>
          </a:p>
        </p:txBody>
      </p:sp>
      <p:sp>
        <p:nvSpPr>
          <p:cNvPr id="284710" name="Oval 38"/>
          <p:cNvSpPr>
            <a:spLocks noChangeArrowheads="1"/>
          </p:cNvSpPr>
          <p:nvPr/>
        </p:nvSpPr>
        <p:spPr bwMode="auto">
          <a:xfrm>
            <a:off x="6400776" y="4691082"/>
            <a:ext cx="533400" cy="457200"/>
          </a:xfrm>
          <a:prstGeom prst="ellipse">
            <a:avLst/>
          </a:prstGeom>
          <a:solidFill>
            <a:schemeClr val="accent1">
              <a:alpha val="50000"/>
            </a:schemeClr>
          </a:solidFill>
          <a:ln w="28575" cap="sq">
            <a:solidFill>
              <a:srgbClr val="993300"/>
            </a:solidFill>
            <a:round/>
            <a:headEnd type="none" w="sm" len="sm"/>
            <a:tailEnd type="none" w="sm" len="sm"/>
          </a:ln>
          <a:effectLst/>
        </p:spPr>
        <p:txBody>
          <a:bodyPr wrap="none" anchor="ctr"/>
          <a:lstStyle/>
          <a:p>
            <a:pPr algn="ctr">
              <a:lnSpc>
                <a:spcPct val="60000"/>
              </a:lnSpc>
            </a:pPr>
            <a:r>
              <a:rPr lang="en-US" altLang="zh-CN" sz="3600" b="1">
                <a:solidFill>
                  <a:srgbClr val="800000"/>
                </a:solidFill>
              </a:rPr>
              <a:t>g</a:t>
            </a:r>
            <a:endParaRPr lang="en-US" altLang="zh-CN">
              <a:solidFill>
                <a:srgbClr val="800000"/>
              </a:solidFill>
            </a:endParaRPr>
          </a:p>
        </p:txBody>
      </p:sp>
      <p:sp>
        <p:nvSpPr>
          <p:cNvPr id="39" name="Text Box 6"/>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40" name="Text Box 7"/>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41"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42" name="Line 9"/>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43"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 useBgFill="1">
        <p:nvSpPr>
          <p:cNvPr id="45" name="矩形 44"/>
          <p:cNvSpPr/>
          <p:nvPr/>
        </p:nvSpPr>
        <p:spPr>
          <a:xfrm>
            <a:off x="3428992" y="2477152"/>
            <a:ext cx="906017" cy="523220"/>
          </a:xfrm>
          <a:prstGeom prst="rect">
            <a:avLst/>
          </a:prstGeom>
        </p:spPr>
        <p:txBody>
          <a:bodyPr wrap="none">
            <a:spAutoFit/>
          </a:bodyPr>
          <a:lstStyle/>
          <a:p>
            <a:r>
              <a:rPr lang="zh-CN" altLang="en-US" dirty="0" smtClean="0">
                <a:solidFill>
                  <a:srgbClr val="800000"/>
                </a:solidFill>
                <a:latin typeface="楷体_GB2312" pitchFamily="49" charset="-122"/>
              </a:rPr>
              <a:t>森林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4707"/>
                                        </p:tgtEl>
                                        <p:attrNameLst>
                                          <p:attrName>style.visibility</p:attrName>
                                        </p:attrNameLst>
                                      </p:cBhvr>
                                      <p:to>
                                        <p:strVal val="visible"/>
                                      </p:to>
                                    </p:set>
                                    <p:animEffect transition="in" filter="wipe(left)">
                                      <p:cBhvr>
                                        <p:cTn id="13" dur="500"/>
                                        <p:tgtEl>
                                          <p:spTgt spid="28470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grpId="0" nodeType="clickEffect">
                                  <p:stCondLst>
                                    <p:cond delay="0"/>
                                  </p:stCondLst>
                                  <p:childTnLst>
                                    <p:set>
                                      <p:cBhvr>
                                        <p:cTn id="17" dur="1" fill="hold">
                                          <p:stCondLst>
                                            <p:cond delay="0"/>
                                          </p:stCondLst>
                                        </p:cTn>
                                        <p:tgtEl>
                                          <p:spTgt spid="284695"/>
                                        </p:tgtEl>
                                        <p:attrNameLst>
                                          <p:attrName>style.visibility</p:attrName>
                                        </p:attrNameLst>
                                      </p:cBhvr>
                                      <p:to>
                                        <p:strVal val="visible"/>
                                      </p:to>
                                    </p:set>
                                    <p:anim calcmode="lin" valueType="num">
                                      <p:cBhvr>
                                        <p:cTn id="18" dur="500" fill="hold"/>
                                        <p:tgtEl>
                                          <p:spTgt spid="284695"/>
                                        </p:tgtEl>
                                        <p:attrNameLst>
                                          <p:attrName>ppt_x</p:attrName>
                                        </p:attrNameLst>
                                      </p:cBhvr>
                                      <p:tavLst>
                                        <p:tav tm="0">
                                          <p:val>
                                            <p:strVal val="#ppt_x"/>
                                          </p:val>
                                        </p:tav>
                                        <p:tav tm="100000">
                                          <p:val>
                                            <p:strVal val="#ppt_x"/>
                                          </p:val>
                                        </p:tav>
                                      </p:tavLst>
                                    </p:anim>
                                    <p:anim calcmode="lin" valueType="num">
                                      <p:cBhvr>
                                        <p:cTn id="19" dur="500" fill="hold"/>
                                        <p:tgtEl>
                                          <p:spTgt spid="284695"/>
                                        </p:tgtEl>
                                        <p:attrNameLst>
                                          <p:attrName>ppt_y</p:attrName>
                                        </p:attrNameLst>
                                      </p:cBhvr>
                                      <p:tavLst>
                                        <p:tav tm="0">
                                          <p:val>
                                            <p:strVal val="#ppt_y-#ppt_h/2"/>
                                          </p:val>
                                        </p:tav>
                                        <p:tav tm="100000">
                                          <p:val>
                                            <p:strVal val="#ppt_y"/>
                                          </p:val>
                                        </p:tav>
                                      </p:tavLst>
                                    </p:anim>
                                    <p:anim calcmode="lin" valueType="num">
                                      <p:cBhvr>
                                        <p:cTn id="20" dur="500" fill="hold"/>
                                        <p:tgtEl>
                                          <p:spTgt spid="284695"/>
                                        </p:tgtEl>
                                        <p:attrNameLst>
                                          <p:attrName>ppt_w</p:attrName>
                                        </p:attrNameLst>
                                      </p:cBhvr>
                                      <p:tavLst>
                                        <p:tav tm="0">
                                          <p:val>
                                            <p:strVal val="#ppt_w"/>
                                          </p:val>
                                        </p:tav>
                                        <p:tav tm="100000">
                                          <p:val>
                                            <p:strVal val="#ppt_w"/>
                                          </p:val>
                                        </p:tav>
                                      </p:tavLst>
                                    </p:anim>
                                    <p:anim calcmode="lin" valueType="num">
                                      <p:cBhvr>
                                        <p:cTn id="21" dur="500" fill="hold"/>
                                        <p:tgtEl>
                                          <p:spTgt spid="284695"/>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84696"/>
                                        </p:tgtEl>
                                        <p:attrNameLst>
                                          <p:attrName>style.visibility</p:attrName>
                                        </p:attrNameLst>
                                      </p:cBhvr>
                                      <p:to>
                                        <p:strVal val="visible"/>
                                      </p:to>
                                    </p:set>
                                    <p:animEffect transition="in" filter="wipe(left)">
                                      <p:cBhvr>
                                        <p:cTn id="25" dur="500"/>
                                        <p:tgtEl>
                                          <p:spTgt spid="284696"/>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 fill="hold" grpId="0" nodeType="clickEffect">
                                  <p:stCondLst>
                                    <p:cond delay="0"/>
                                  </p:stCondLst>
                                  <p:childTnLst>
                                    <p:set>
                                      <p:cBhvr>
                                        <p:cTn id="29" dur="1" fill="hold">
                                          <p:stCondLst>
                                            <p:cond delay="0"/>
                                          </p:stCondLst>
                                        </p:cTn>
                                        <p:tgtEl>
                                          <p:spTgt spid="284706"/>
                                        </p:tgtEl>
                                        <p:attrNameLst>
                                          <p:attrName>style.visibility</p:attrName>
                                        </p:attrNameLst>
                                      </p:cBhvr>
                                      <p:to>
                                        <p:strVal val="visible"/>
                                      </p:to>
                                    </p:set>
                                    <p:anim calcmode="lin" valueType="num">
                                      <p:cBhvr>
                                        <p:cTn id="30" dur="500" fill="hold"/>
                                        <p:tgtEl>
                                          <p:spTgt spid="284706"/>
                                        </p:tgtEl>
                                        <p:attrNameLst>
                                          <p:attrName>ppt_x</p:attrName>
                                        </p:attrNameLst>
                                      </p:cBhvr>
                                      <p:tavLst>
                                        <p:tav tm="0">
                                          <p:val>
                                            <p:strVal val="#ppt_x"/>
                                          </p:val>
                                        </p:tav>
                                        <p:tav tm="100000">
                                          <p:val>
                                            <p:strVal val="#ppt_x"/>
                                          </p:val>
                                        </p:tav>
                                      </p:tavLst>
                                    </p:anim>
                                    <p:anim calcmode="lin" valueType="num">
                                      <p:cBhvr>
                                        <p:cTn id="31" dur="500" fill="hold"/>
                                        <p:tgtEl>
                                          <p:spTgt spid="284706"/>
                                        </p:tgtEl>
                                        <p:attrNameLst>
                                          <p:attrName>ppt_y</p:attrName>
                                        </p:attrNameLst>
                                      </p:cBhvr>
                                      <p:tavLst>
                                        <p:tav tm="0">
                                          <p:val>
                                            <p:strVal val="#ppt_y-#ppt_h/2"/>
                                          </p:val>
                                        </p:tav>
                                        <p:tav tm="100000">
                                          <p:val>
                                            <p:strVal val="#ppt_y"/>
                                          </p:val>
                                        </p:tav>
                                      </p:tavLst>
                                    </p:anim>
                                    <p:anim calcmode="lin" valueType="num">
                                      <p:cBhvr>
                                        <p:cTn id="32" dur="500" fill="hold"/>
                                        <p:tgtEl>
                                          <p:spTgt spid="284706"/>
                                        </p:tgtEl>
                                        <p:attrNameLst>
                                          <p:attrName>ppt_w</p:attrName>
                                        </p:attrNameLst>
                                      </p:cBhvr>
                                      <p:tavLst>
                                        <p:tav tm="0">
                                          <p:val>
                                            <p:strVal val="#ppt_w"/>
                                          </p:val>
                                        </p:tav>
                                        <p:tav tm="100000">
                                          <p:val>
                                            <p:strVal val="#ppt_w"/>
                                          </p:val>
                                        </p:tav>
                                      </p:tavLst>
                                    </p:anim>
                                    <p:anim calcmode="lin" valueType="num">
                                      <p:cBhvr>
                                        <p:cTn id="33" dur="500" fill="hold"/>
                                        <p:tgtEl>
                                          <p:spTgt spid="284706"/>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84697"/>
                                        </p:tgtEl>
                                        <p:attrNameLst>
                                          <p:attrName>style.visibility</p:attrName>
                                        </p:attrNameLst>
                                      </p:cBhvr>
                                      <p:to>
                                        <p:strVal val="visible"/>
                                      </p:to>
                                    </p:set>
                                    <p:animEffect transition="in" filter="wipe(left)">
                                      <p:cBhvr>
                                        <p:cTn id="37" dur="500"/>
                                        <p:tgtEl>
                                          <p:spTgt spid="284697"/>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4" fill="hold" grpId="0" nodeType="clickEffect">
                                  <p:stCondLst>
                                    <p:cond delay="0"/>
                                  </p:stCondLst>
                                  <p:childTnLst>
                                    <p:set>
                                      <p:cBhvr>
                                        <p:cTn id="41" dur="1" fill="hold">
                                          <p:stCondLst>
                                            <p:cond delay="0"/>
                                          </p:stCondLst>
                                        </p:cTn>
                                        <p:tgtEl>
                                          <p:spTgt spid="284698"/>
                                        </p:tgtEl>
                                        <p:attrNameLst>
                                          <p:attrName>style.visibility</p:attrName>
                                        </p:attrNameLst>
                                      </p:cBhvr>
                                      <p:to>
                                        <p:strVal val="visible"/>
                                      </p:to>
                                    </p:set>
                                    <p:anim calcmode="lin" valueType="num">
                                      <p:cBhvr>
                                        <p:cTn id="42" dur="500" fill="hold"/>
                                        <p:tgtEl>
                                          <p:spTgt spid="284698"/>
                                        </p:tgtEl>
                                        <p:attrNameLst>
                                          <p:attrName>ppt_x</p:attrName>
                                        </p:attrNameLst>
                                      </p:cBhvr>
                                      <p:tavLst>
                                        <p:tav tm="0">
                                          <p:val>
                                            <p:strVal val="#ppt_x"/>
                                          </p:val>
                                        </p:tav>
                                        <p:tav tm="100000">
                                          <p:val>
                                            <p:strVal val="#ppt_x"/>
                                          </p:val>
                                        </p:tav>
                                      </p:tavLst>
                                    </p:anim>
                                    <p:anim calcmode="lin" valueType="num">
                                      <p:cBhvr>
                                        <p:cTn id="43" dur="500" fill="hold"/>
                                        <p:tgtEl>
                                          <p:spTgt spid="284698"/>
                                        </p:tgtEl>
                                        <p:attrNameLst>
                                          <p:attrName>ppt_y</p:attrName>
                                        </p:attrNameLst>
                                      </p:cBhvr>
                                      <p:tavLst>
                                        <p:tav tm="0">
                                          <p:val>
                                            <p:strVal val="#ppt_y+#ppt_h/2"/>
                                          </p:val>
                                        </p:tav>
                                        <p:tav tm="100000">
                                          <p:val>
                                            <p:strVal val="#ppt_y"/>
                                          </p:val>
                                        </p:tav>
                                      </p:tavLst>
                                    </p:anim>
                                    <p:anim calcmode="lin" valueType="num">
                                      <p:cBhvr>
                                        <p:cTn id="44" dur="500" fill="hold"/>
                                        <p:tgtEl>
                                          <p:spTgt spid="284698"/>
                                        </p:tgtEl>
                                        <p:attrNameLst>
                                          <p:attrName>ppt_w</p:attrName>
                                        </p:attrNameLst>
                                      </p:cBhvr>
                                      <p:tavLst>
                                        <p:tav tm="0">
                                          <p:val>
                                            <p:strVal val="#ppt_w"/>
                                          </p:val>
                                        </p:tav>
                                        <p:tav tm="100000">
                                          <p:val>
                                            <p:strVal val="#ppt_w"/>
                                          </p:val>
                                        </p:tav>
                                      </p:tavLst>
                                    </p:anim>
                                    <p:anim calcmode="lin" valueType="num">
                                      <p:cBhvr>
                                        <p:cTn id="45" dur="500" fill="hold"/>
                                        <p:tgtEl>
                                          <p:spTgt spid="284698"/>
                                        </p:tgtEl>
                                        <p:attrNameLst>
                                          <p:attrName>ppt_h</p:attrName>
                                        </p:attrNameLst>
                                      </p:cBhvr>
                                      <p:tavLst>
                                        <p:tav tm="0">
                                          <p:val>
                                            <p:fltVal val="0"/>
                                          </p:val>
                                        </p:tav>
                                        <p:tav tm="100000">
                                          <p:val>
                                            <p:strVal val="#ppt_h"/>
                                          </p:val>
                                        </p:tav>
                                      </p:tavLst>
                                    </p:anim>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84705"/>
                                        </p:tgtEl>
                                        <p:attrNameLst>
                                          <p:attrName>style.visibility</p:attrName>
                                        </p:attrNameLst>
                                      </p:cBhvr>
                                      <p:to>
                                        <p:strVal val="visible"/>
                                      </p:to>
                                    </p:set>
                                    <p:animEffect transition="in" filter="wipe(left)">
                                      <p:cBhvr>
                                        <p:cTn id="49" dur="500"/>
                                        <p:tgtEl>
                                          <p:spTgt spid="284705"/>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8" fill="hold" grpId="0" nodeType="clickEffect">
                                  <p:stCondLst>
                                    <p:cond delay="0"/>
                                  </p:stCondLst>
                                  <p:childTnLst>
                                    <p:set>
                                      <p:cBhvr>
                                        <p:cTn id="53" dur="1" fill="hold">
                                          <p:stCondLst>
                                            <p:cond delay="0"/>
                                          </p:stCondLst>
                                        </p:cTn>
                                        <p:tgtEl>
                                          <p:spTgt spid="284699"/>
                                        </p:tgtEl>
                                        <p:attrNameLst>
                                          <p:attrName>style.visibility</p:attrName>
                                        </p:attrNameLst>
                                      </p:cBhvr>
                                      <p:to>
                                        <p:strVal val="visible"/>
                                      </p:to>
                                    </p:set>
                                    <p:anim calcmode="lin" valueType="num">
                                      <p:cBhvr>
                                        <p:cTn id="54" dur="500" fill="hold"/>
                                        <p:tgtEl>
                                          <p:spTgt spid="284699"/>
                                        </p:tgtEl>
                                        <p:attrNameLst>
                                          <p:attrName>ppt_x</p:attrName>
                                        </p:attrNameLst>
                                      </p:cBhvr>
                                      <p:tavLst>
                                        <p:tav tm="0">
                                          <p:val>
                                            <p:strVal val="#ppt_x-#ppt_w/2"/>
                                          </p:val>
                                        </p:tav>
                                        <p:tav tm="100000">
                                          <p:val>
                                            <p:strVal val="#ppt_x"/>
                                          </p:val>
                                        </p:tav>
                                      </p:tavLst>
                                    </p:anim>
                                    <p:anim calcmode="lin" valueType="num">
                                      <p:cBhvr>
                                        <p:cTn id="55" dur="500" fill="hold"/>
                                        <p:tgtEl>
                                          <p:spTgt spid="284699"/>
                                        </p:tgtEl>
                                        <p:attrNameLst>
                                          <p:attrName>ppt_y</p:attrName>
                                        </p:attrNameLst>
                                      </p:cBhvr>
                                      <p:tavLst>
                                        <p:tav tm="0">
                                          <p:val>
                                            <p:strVal val="#ppt_y"/>
                                          </p:val>
                                        </p:tav>
                                        <p:tav tm="100000">
                                          <p:val>
                                            <p:strVal val="#ppt_y"/>
                                          </p:val>
                                        </p:tav>
                                      </p:tavLst>
                                    </p:anim>
                                    <p:anim calcmode="lin" valueType="num">
                                      <p:cBhvr>
                                        <p:cTn id="56" dur="500" fill="hold"/>
                                        <p:tgtEl>
                                          <p:spTgt spid="284699"/>
                                        </p:tgtEl>
                                        <p:attrNameLst>
                                          <p:attrName>ppt_w</p:attrName>
                                        </p:attrNameLst>
                                      </p:cBhvr>
                                      <p:tavLst>
                                        <p:tav tm="0">
                                          <p:val>
                                            <p:fltVal val="0"/>
                                          </p:val>
                                        </p:tav>
                                        <p:tav tm="100000">
                                          <p:val>
                                            <p:strVal val="#ppt_w"/>
                                          </p:val>
                                        </p:tav>
                                      </p:tavLst>
                                    </p:anim>
                                    <p:anim calcmode="lin" valueType="num">
                                      <p:cBhvr>
                                        <p:cTn id="57" dur="500" fill="hold"/>
                                        <p:tgtEl>
                                          <p:spTgt spid="284699"/>
                                        </p:tgtEl>
                                        <p:attrNameLst>
                                          <p:attrName>ppt_h</p:attrName>
                                        </p:attrNameLst>
                                      </p:cBhvr>
                                      <p:tavLst>
                                        <p:tav tm="0">
                                          <p:val>
                                            <p:strVal val="#ppt_h"/>
                                          </p:val>
                                        </p:tav>
                                        <p:tav tm="100000">
                                          <p:val>
                                            <p:strVal val="#ppt_h"/>
                                          </p:val>
                                        </p:tav>
                                      </p:tavLst>
                                    </p:anim>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284700"/>
                                        </p:tgtEl>
                                        <p:attrNameLst>
                                          <p:attrName>style.visibility</p:attrName>
                                        </p:attrNameLst>
                                      </p:cBhvr>
                                      <p:to>
                                        <p:strVal val="visible"/>
                                      </p:to>
                                    </p:set>
                                    <p:animEffect transition="in" filter="wipe(left)">
                                      <p:cBhvr>
                                        <p:cTn id="61" dur="500"/>
                                        <p:tgtEl>
                                          <p:spTgt spid="284700"/>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4" fill="hold" grpId="0" nodeType="clickEffect">
                                  <p:stCondLst>
                                    <p:cond delay="0"/>
                                  </p:stCondLst>
                                  <p:childTnLst>
                                    <p:set>
                                      <p:cBhvr>
                                        <p:cTn id="65" dur="1" fill="hold">
                                          <p:stCondLst>
                                            <p:cond delay="0"/>
                                          </p:stCondLst>
                                        </p:cTn>
                                        <p:tgtEl>
                                          <p:spTgt spid="284703"/>
                                        </p:tgtEl>
                                        <p:attrNameLst>
                                          <p:attrName>style.visibility</p:attrName>
                                        </p:attrNameLst>
                                      </p:cBhvr>
                                      <p:to>
                                        <p:strVal val="visible"/>
                                      </p:to>
                                    </p:set>
                                    <p:anim calcmode="lin" valueType="num">
                                      <p:cBhvr>
                                        <p:cTn id="66" dur="500" fill="hold"/>
                                        <p:tgtEl>
                                          <p:spTgt spid="284703"/>
                                        </p:tgtEl>
                                        <p:attrNameLst>
                                          <p:attrName>ppt_x</p:attrName>
                                        </p:attrNameLst>
                                      </p:cBhvr>
                                      <p:tavLst>
                                        <p:tav tm="0">
                                          <p:val>
                                            <p:strVal val="#ppt_x"/>
                                          </p:val>
                                        </p:tav>
                                        <p:tav tm="100000">
                                          <p:val>
                                            <p:strVal val="#ppt_x"/>
                                          </p:val>
                                        </p:tav>
                                      </p:tavLst>
                                    </p:anim>
                                    <p:anim calcmode="lin" valueType="num">
                                      <p:cBhvr>
                                        <p:cTn id="67" dur="500" fill="hold"/>
                                        <p:tgtEl>
                                          <p:spTgt spid="284703"/>
                                        </p:tgtEl>
                                        <p:attrNameLst>
                                          <p:attrName>ppt_y</p:attrName>
                                        </p:attrNameLst>
                                      </p:cBhvr>
                                      <p:tavLst>
                                        <p:tav tm="0">
                                          <p:val>
                                            <p:strVal val="#ppt_y+#ppt_h/2"/>
                                          </p:val>
                                        </p:tav>
                                        <p:tav tm="100000">
                                          <p:val>
                                            <p:strVal val="#ppt_y"/>
                                          </p:val>
                                        </p:tav>
                                      </p:tavLst>
                                    </p:anim>
                                    <p:anim calcmode="lin" valueType="num">
                                      <p:cBhvr>
                                        <p:cTn id="68" dur="500" fill="hold"/>
                                        <p:tgtEl>
                                          <p:spTgt spid="284703"/>
                                        </p:tgtEl>
                                        <p:attrNameLst>
                                          <p:attrName>ppt_w</p:attrName>
                                        </p:attrNameLst>
                                      </p:cBhvr>
                                      <p:tavLst>
                                        <p:tav tm="0">
                                          <p:val>
                                            <p:strVal val="#ppt_w"/>
                                          </p:val>
                                        </p:tav>
                                        <p:tav tm="100000">
                                          <p:val>
                                            <p:strVal val="#ppt_w"/>
                                          </p:val>
                                        </p:tav>
                                      </p:tavLst>
                                    </p:anim>
                                    <p:anim calcmode="lin" valueType="num">
                                      <p:cBhvr>
                                        <p:cTn id="69" dur="500" fill="hold"/>
                                        <p:tgtEl>
                                          <p:spTgt spid="284703"/>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84704"/>
                                        </p:tgtEl>
                                        <p:attrNameLst>
                                          <p:attrName>style.visibility</p:attrName>
                                        </p:attrNameLst>
                                      </p:cBhvr>
                                      <p:to>
                                        <p:strVal val="visible"/>
                                      </p:to>
                                    </p:set>
                                    <p:animEffect transition="in" filter="wipe(left)">
                                      <p:cBhvr>
                                        <p:cTn id="73" dur="500"/>
                                        <p:tgtEl>
                                          <p:spTgt spid="284704"/>
                                        </p:tgtEl>
                                      </p:cBhvr>
                                    </p:animEffect>
                                  </p:childTnLst>
                                </p:cTn>
                              </p:par>
                            </p:childTnLst>
                          </p:cTn>
                        </p:par>
                      </p:childTnLst>
                    </p:cTn>
                  </p:par>
                  <p:par>
                    <p:cTn id="74" fill="hold">
                      <p:stCondLst>
                        <p:cond delay="indefinite"/>
                      </p:stCondLst>
                      <p:childTnLst>
                        <p:par>
                          <p:cTn id="75" fill="hold">
                            <p:stCondLst>
                              <p:cond delay="0"/>
                            </p:stCondLst>
                            <p:childTnLst>
                              <p:par>
                                <p:cTn id="76" presetID="17" presetClass="entr" presetSubtype="1" fill="hold" grpId="0" nodeType="clickEffect">
                                  <p:stCondLst>
                                    <p:cond delay="0"/>
                                  </p:stCondLst>
                                  <p:childTnLst>
                                    <p:set>
                                      <p:cBhvr>
                                        <p:cTn id="77" dur="1" fill="hold">
                                          <p:stCondLst>
                                            <p:cond delay="0"/>
                                          </p:stCondLst>
                                        </p:cTn>
                                        <p:tgtEl>
                                          <p:spTgt spid="284701"/>
                                        </p:tgtEl>
                                        <p:attrNameLst>
                                          <p:attrName>style.visibility</p:attrName>
                                        </p:attrNameLst>
                                      </p:cBhvr>
                                      <p:to>
                                        <p:strVal val="visible"/>
                                      </p:to>
                                    </p:set>
                                    <p:anim calcmode="lin" valueType="num">
                                      <p:cBhvr>
                                        <p:cTn id="78" dur="500" fill="hold"/>
                                        <p:tgtEl>
                                          <p:spTgt spid="284701"/>
                                        </p:tgtEl>
                                        <p:attrNameLst>
                                          <p:attrName>ppt_x</p:attrName>
                                        </p:attrNameLst>
                                      </p:cBhvr>
                                      <p:tavLst>
                                        <p:tav tm="0">
                                          <p:val>
                                            <p:strVal val="#ppt_x"/>
                                          </p:val>
                                        </p:tav>
                                        <p:tav tm="100000">
                                          <p:val>
                                            <p:strVal val="#ppt_x"/>
                                          </p:val>
                                        </p:tav>
                                      </p:tavLst>
                                    </p:anim>
                                    <p:anim calcmode="lin" valueType="num">
                                      <p:cBhvr>
                                        <p:cTn id="79" dur="500" fill="hold"/>
                                        <p:tgtEl>
                                          <p:spTgt spid="284701"/>
                                        </p:tgtEl>
                                        <p:attrNameLst>
                                          <p:attrName>ppt_y</p:attrName>
                                        </p:attrNameLst>
                                      </p:cBhvr>
                                      <p:tavLst>
                                        <p:tav tm="0">
                                          <p:val>
                                            <p:strVal val="#ppt_y-#ppt_h/2"/>
                                          </p:val>
                                        </p:tav>
                                        <p:tav tm="100000">
                                          <p:val>
                                            <p:strVal val="#ppt_y"/>
                                          </p:val>
                                        </p:tav>
                                      </p:tavLst>
                                    </p:anim>
                                    <p:anim calcmode="lin" valueType="num">
                                      <p:cBhvr>
                                        <p:cTn id="80" dur="500" fill="hold"/>
                                        <p:tgtEl>
                                          <p:spTgt spid="284701"/>
                                        </p:tgtEl>
                                        <p:attrNameLst>
                                          <p:attrName>ppt_w</p:attrName>
                                        </p:attrNameLst>
                                      </p:cBhvr>
                                      <p:tavLst>
                                        <p:tav tm="0">
                                          <p:val>
                                            <p:strVal val="#ppt_w"/>
                                          </p:val>
                                        </p:tav>
                                        <p:tav tm="100000">
                                          <p:val>
                                            <p:strVal val="#ppt_w"/>
                                          </p:val>
                                        </p:tav>
                                      </p:tavLst>
                                    </p:anim>
                                    <p:anim calcmode="lin" valueType="num">
                                      <p:cBhvr>
                                        <p:cTn id="81" dur="500" fill="hold"/>
                                        <p:tgtEl>
                                          <p:spTgt spid="284701"/>
                                        </p:tgtEl>
                                        <p:attrNameLst>
                                          <p:attrName>ppt_h</p:attrName>
                                        </p:attrNameLst>
                                      </p:cBhvr>
                                      <p:tavLst>
                                        <p:tav tm="0">
                                          <p:val>
                                            <p:fltVal val="0"/>
                                          </p:val>
                                        </p:tav>
                                        <p:tav tm="100000">
                                          <p:val>
                                            <p:strVal val="#ppt_h"/>
                                          </p:val>
                                        </p:tav>
                                      </p:tavLst>
                                    </p:anim>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284702"/>
                                        </p:tgtEl>
                                        <p:attrNameLst>
                                          <p:attrName>style.visibility</p:attrName>
                                        </p:attrNameLst>
                                      </p:cBhvr>
                                      <p:to>
                                        <p:strVal val="visible"/>
                                      </p:to>
                                    </p:set>
                                    <p:animEffect transition="in" filter="wipe(left)">
                                      <p:cBhvr>
                                        <p:cTn id="85" dur="500"/>
                                        <p:tgtEl>
                                          <p:spTgt spid="284702"/>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nodeType="clickEffect">
                                  <p:stCondLst>
                                    <p:cond delay="0"/>
                                  </p:stCondLst>
                                  <p:childTnLst>
                                    <p:set>
                                      <p:cBhvr>
                                        <p:cTn id="89" dur="1" fill="hold">
                                          <p:stCondLst>
                                            <p:cond delay="0"/>
                                          </p:stCondLst>
                                        </p:cTn>
                                        <p:tgtEl>
                                          <p:spTgt spid="3"/>
                                        </p:tgtEl>
                                        <p:attrNameLst>
                                          <p:attrName>style.visibility</p:attrName>
                                        </p:attrNameLst>
                                      </p:cBhvr>
                                      <p:to>
                                        <p:strVal val="visible"/>
                                      </p:to>
                                    </p:set>
                                    <p:anim calcmode="lin" valueType="num">
                                      <p:cBhvr additive="base">
                                        <p:cTn id="90" dur="500" fill="hold"/>
                                        <p:tgtEl>
                                          <p:spTgt spid="3"/>
                                        </p:tgtEl>
                                        <p:attrNameLst>
                                          <p:attrName>ppt_x</p:attrName>
                                        </p:attrNameLst>
                                      </p:cBhvr>
                                      <p:tavLst>
                                        <p:tav tm="0">
                                          <p:val>
                                            <p:strVal val="1+#ppt_w/2"/>
                                          </p:val>
                                        </p:tav>
                                        <p:tav tm="100000">
                                          <p:val>
                                            <p:strVal val="#ppt_x"/>
                                          </p:val>
                                        </p:tav>
                                      </p:tavLst>
                                    </p:anim>
                                    <p:anim calcmode="lin" valueType="num">
                                      <p:cBhvr additive="base">
                                        <p:cTn id="9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84708"/>
                                        </p:tgtEl>
                                        <p:attrNameLst>
                                          <p:attrName>style.visibility</p:attrName>
                                        </p:attrNameLst>
                                      </p:cBhvr>
                                      <p:to>
                                        <p:strVal val="visible"/>
                                      </p:to>
                                    </p:set>
                                    <p:animEffect transition="in" filter="wipe(left)">
                                      <p:cBhvr>
                                        <p:cTn id="100" dur="500"/>
                                        <p:tgtEl>
                                          <p:spTgt spid="284708"/>
                                        </p:tgtEl>
                                      </p:cBhvr>
                                    </p:animEffect>
                                  </p:childTnLst>
                                </p:cTn>
                              </p:par>
                            </p:childTnLst>
                          </p:cTn>
                        </p:par>
                      </p:childTnLst>
                    </p:cTn>
                  </p:par>
                  <p:par>
                    <p:cTn id="101" fill="hold">
                      <p:stCondLst>
                        <p:cond delay="indefinite"/>
                      </p:stCondLst>
                      <p:childTnLst>
                        <p:par>
                          <p:cTn id="102" fill="hold">
                            <p:stCondLst>
                              <p:cond delay="0"/>
                            </p:stCondLst>
                            <p:childTnLst>
                              <p:par>
                                <p:cTn id="103" presetID="17" presetClass="entr" presetSubtype="1" fill="hold" grpId="0" nodeType="clickEffect">
                                  <p:stCondLst>
                                    <p:cond delay="0"/>
                                  </p:stCondLst>
                                  <p:childTnLst>
                                    <p:set>
                                      <p:cBhvr>
                                        <p:cTn id="104" dur="1" fill="hold">
                                          <p:stCondLst>
                                            <p:cond delay="0"/>
                                          </p:stCondLst>
                                        </p:cTn>
                                        <p:tgtEl>
                                          <p:spTgt spid="284709"/>
                                        </p:tgtEl>
                                        <p:attrNameLst>
                                          <p:attrName>style.visibility</p:attrName>
                                        </p:attrNameLst>
                                      </p:cBhvr>
                                      <p:to>
                                        <p:strVal val="visible"/>
                                      </p:to>
                                    </p:set>
                                    <p:anim calcmode="lin" valueType="num">
                                      <p:cBhvr>
                                        <p:cTn id="105" dur="500" fill="hold"/>
                                        <p:tgtEl>
                                          <p:spTgt spid="284709"/>
                                        </p:tgtEl>
                                        <p:attrNameLst>
                                          <p:attrName>ppt_x</p:attrName>
                                        </p:attrNameLst>
                                      </p:cBhvr>
                                      <p:tavLst>
                                        <p:tav tm="0">
                                          <p:val>
                                            <p:strVal val="#ppt_x"/>
                                          </p:val>
                                        </p:tav>
                                        <p:tav tm="100000">
                                          <p:val>
                                            <p:strVal val="#ppt_x"/>
                                          </p:val>
                                        </p:tav>
                                      </p:tavLst>
                                    </p:anim>
                                    <p:anim calcmode="lin" valueType="num">
                                      <p:cBhvr>
                                        <p:cTn id="106" dur="500" fill="hold"/>
                                        <p:tgtEl>
                                          <p:spTgt spid="284709"/>
                                        </p:tgtEl>
                                        <p:attrNameLst>
                                          <p:attrName>ppt_y</p:attrName>
                                        </p:attrNameLst>
                                      </p:cBhvr>
                                      <p:tavLst>
                                        <p:tav tm="0">
                                          <p:val>
                                            <p:strVal val="#ppt_y-#ppt_h/2"/>
                                          </p:val>
                                        </p:tav>
                                        <p:tav tm="100000">
                                          <p:val>
                                            <p:strVal val="#ppt_y"/>
                                          </p:val>
                                        </p:tav>
                                      </p:tavLst>
                                    </p:anim>
                                    <p:anim calcmode="lin" valueType="num">
                                      <p:cBhvr>
                                        <p:cTn id="107" dur="500" fill="hold"/>
                                        <p:tgtEl>
                                          <p:spTgt spid="284709"/>
                                        </p:tgtEl>
                                        <p:attrNameLst>
                                          <p:attrName>ppt_w</p:attrName>
                                        </p:attrNameLst>
                                      </p:cBhvr>
                                      <p:tavLst>
                                        <p:tav tm="0">
                                          <p:val>
                                            <p:strVal val="#ppt_w"/>
                                          </p:val>
                                        </p:tav>
                                        <p:tav tm="100000">
                                          <p:val>
                                            <p:strVal val="#ppt_w"/>
                                          </p:val>
                                        </p:tav>
                                      </p:tavLst>
                                    </p:anim>
                                    <p:anim calcmode="lin" valueType="num">
                                      <p:cBhvr>
                                        <p:cTn id="108" dur="500" fill="hold"/>
                                        <p:tgtEl>
                                          <p:spTgt spid="284709"/>
                                        </p:tgtEl>
                                        <p:attrNameLst>
                                          <p:attrName>ppt_h</p:attrName>
                                        </p:attrNameLst>
                                      </p:cBhvr>
                                      <p:tavLst>
                                        <p:tav tm="0">
                                          <p:val>
                                            <p:fltVal val="0"/>
                                          </p:val>
                                        </p:tav>
                                        <p:tav tm="100000">
                                          <p:val>
                                            <p:strVal val="#ppt_h"/>
                                          </p:val>
                                        </p:tav>
                                      </p:tavLst>
                                    </p:anim>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284710"/>
                                        </p:tgtEl>
                                        <p:attrNameLst>
                                          <p:attrName>style.visibility</p:attrName>
                                        </p:attrNameLst>
                                      </p:cBhvr>
                                      <p:to>
                                        <p:strVal val="visible"/>
                                      </p:to>
                                    </p:set>
                                    <p:animEffect transition="in" filter="wipe(left)">
                                      <p:cBhvr>
                                        <p:cTn id="112" dur="500"/>
                                        <p:tgtEl>
                                          <p:spTgt spid="284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95" grpId="0" animBg="1"/>
      <p:bldP spid="284696" grpId="0" animBg="1" autoUpdateAnimBg="0"/>
      <p:bldP spid="284697" grpId="0" animBg="1" autoUpdateAnimBg="0"/>
      <p:bldP spid="284698" grpId="0" animBg="1"/>
      <p:bldP spid="284699" grpId="0" animBg="1"/>
      <p:bldP spid="284700" grpId="0" animBg="1" autoUpdateAnimBg="0"/>
      <p:bldP spid="284701" grpId="0" animBg="1"/>
      <p:bldP spid="284702" grpId="0" animBg="1" autoUpdateAnimBg="0"/>
      <p:bldP spid="284703" grpId="0" animBg="1"/>
      <p:bldP spid="284704" grpId="0" animBg="1" autoUpdateAnimBg="0"/>
      <p:bldP spid="284705" grpId="0" animBg="1" autoUpdateAnimBg="0"/>
      <p:bldP spid="284706" grpId="0" animBg="1"/>
      <p:bldP spid="284707" grpId="0" animBg="1" autoUpdateAnimBg="0"/>
      <p:bldP spid="284708" grpId="0" animBg="1" autoUpdateAnimBg="0"/>
      <p:bldP spid="284709" grpId="0" animBg="1"/>
      <p:bldP spid="284710" grpId="0" animBg="1" autoUpdateAnimBg="0"/>
      <p:bldP spid="4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idx="4294967295"/>
          </p:nvPr>
        </p:nvSpPr>
        <p:spPr>
          <a:xfrm>
            <a:off x="428596" y="2214554"/>
            <a:ext cx="7772400" cy="838200"/>
          </a:xfrm>
        </p:spPr>
        <p:txBody>
          <a:bodyPr>
            <a:normAutofit/>
          </a:bodyPr>
          <a:lstStyle/>
          <a:p>
            <a:r>
              <a:rPr kumimoji="1" lang="zh-CN" altLang="en-US" sz="2800" b="1" dirty="0">
                <a:solidFill>
                  <a:srgbClr val="FF0000"/>
                </a:solidFill>
                <a:latin typeface="Arial" charset="0"/>
                <a:ea typeface="楷体_GB2312" pitchFamily="49" charset="-122"/>
                <a:cs typeface="+mn-cs"/>
              </a:rPr>
              <a:t>广度优先生成</a:t>
            </a:r>
            <a:r>
              <a:rPr kumimoji="1" lang="zh-CN" altLang="en-US" sz="2800" b="1" dirty="0" smtClean="0">
                <a:solidFill>
                  <a:srgbClr val="FF0000"/>
                </a:solidFill>
                <a:latin typeface="Arial" charset="0"/>
                <a:ea typeface="楷体_GB2312" pitchFamily="49" charset="-122"/>
                <a:cs typeface="+mn-cs"/>
              </a:rPr>
              <a:t>树 </a:t>
            </a:r>
            <a:r>
              <a:rPr kumimoji="1" lang="zh-CN" altLang="en-US" sz="2800" b="1" dirty="0" smtClean="0">
                <a:solidFill>
                  <a:srgbClr val="800000"/>
                </a:solidFill>
                <a:latin typeface="Arial" charset="0"/>
                <a:ea typeface="楷体_GB2312" pitchFamily="49" charset="-122"/>
                <a:cs typeface="+mn-cs"/>
              </a:rPr>
              <a:t>森林</a:t>
            </a:r>
            <a:endParaRPr kumimoji="1" lang="zh-CN" altLang="en-US" sz="2800" b="1" dirty="0">
              <a:solidFill>
                <a:srgbClr val="800000"/>
              </a:solidFill>
              <a:latin typeface="Arial" charset="0"/>
              <a:ea typeface="楷体_GB2312" pitchFamily="49" charset="-122"/>
              <a:cs typeface="+mn-cs"/>
            </a:endParaRPr>
          </a:p>
        </p:txBody>
      </p:sp>
      <p:sp>
        <p:nvSpPr>
          <p:cNvPr id="285699" name="Line 3"/>
          <p:cNvSpPr>
            <a:spLocks noChangeShapeType="1"/>
          </p:cNvSpPr>
          <p:nvPr/>
        </p:nvSpPr>
        <p:spPr bwMode="auto">
          <a:xfrm flipH="1">
            <a:off x="1870101" y="3843358"/>
            <a:ext cx="1600200" cy="91440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285700" name="Line 4"/>
          <p:cNvSpPr>
            <a:spLocks noChangeShapeType="1"/>
          </p:cNvSpPr>
          <p:nvPr/>
        </p:nvSpPr>
        <p:spPr bwMode="auto">
          <a:xfrm>
            <a:off x="1946301" y="5214958"/>
            <a:ext cx="533400" cy="76200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285701" name="Line 5"/>
          <p:cNvSpPr>
            <a:spLocks noChangeShapeType="1"/>
          </p:cNvSpPr>
          <p:nvPr/>
        </p:nvSpPr>
        <p:spPr bwMode="auto">
          <a:xfrm>
            <a:off x="2965476" y="6129358"/>
            <a:ext cx="1447800" cy="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285702" name="Line 6"/>
          <p:cNvSpPr>
            <a:spLocks noChangeShapeType="1"/>
          </p:cNvSpPr>
          <p:nvPr/>
        </p:nvSpPr>
        <p:spPr bwMode="auto">
          <a:xfrm flipH="1">
            <a:off x="3165501" y="3995758"/>
            <a:ext cx="381000" cy="76200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285703" name="Line 7"/>
          <p:cNvSpPr>
            <a:spLocks noChangeShapeType="1"/>
          </p:cNvSpPr>
          <p:nvPr/>
        </p:nvSpPr>
        <p:spPr bwMode="auto">
          <a:xfrm flipH="1">
            <a:off x="2689251" y="5214958"/>
            <a:ext cx="304800" cy="68580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285704" name="Line 8"/>
          <p:cNvSpPr>
            <a:spLocks noChangeShapeType="1"/>
          </p:cNvSpPr>
          <p:nvPr/>
        </p:nvSpPr>
        <p:spPr bwMode="auto">
          <a:xfrm>
            <a:off x="4405338" y="5194321"/>
            <a:ext cx="284163" cy="706437"/>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285705" name="Line 9"/>
          <p:cNvSpPr>
            <a:spLocks noChangeShapeType="1"/>
          </p:cNvSpPr>
          <p:nvPr/>
        </p:nvSpPr>
        <p:spPr bwMode="auto">
          <a:xfrm>
            <a:off x="3927501" y="3995758"/>
            <a:ext cx="304800" cy="76200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285706" name="Line 10"/>
          <p:cNvSpPr>
            <a:spLocks noChangeShapeType="1"/>
          </p:cNvSpPr>
          <p:nvPr/>
        </p:nvSpPr>
        <p:spPr bwMode="auto">
          <a:xfrm>
            <a:off x="4003701" y="3843358"/>
            <a:ext cx="1447800" cy="91440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285707" name="Line 11"/>
          <p:cNvSpPr>
            <a:spLocks noChangeShapeType="1"/>
          </p:cNvSpPr>
          <p:nvPr/>
        </p:nvSpPr>
        <p:spPr bwMode="auto">
          <a:xfrm>
            <a:off x="6081738" y="4168796"/>
            <a:ext cx="762000" cy="838200"/>
          </a:xfrm>
          <a:prstGeom prst="line">
            <a:avLst/>
          </a:prstGeom>
          <a:noFill/>
          <a:ln w="12700" cap="sq">
            <a:solidFill>
              <a:srgbClr val="800000"/>
            </a:solidFill>
            <a:round/>
            <a:headEnd type="none" w="sm" len="sm"/>
            <a:tailEnd type="none" w="sm" len="sm"/>
          </a:ln>
          <a:effectLst/>
        </p:spPr>
        <p:txBody>
          <a:bodyPr wrap="none" anchor="ctr"/>
          <a:lstStyle/>
          <a:p>
            <a:endParaRPr lang="zh-CN" altLang="en-US"/>
          </a:p>
        </p:txBody>
      </p:sp>
      <p:sp>
        <p:nvSpPr>
          <p:cNvPr id="285708" name="Line 12"/>
          <p:cNvSpPr>
            <a:spLocks noChangeShapeType="1"/>
          </p:cNvSpPr>
          <p:nvPr/>
        </p:nvSpPr>
        <p:spPr bwMode="auto">
          <a:xfrm flipH="1">
            <a:off x="1890738" y="3833833"/>
            <a:ext cx="1600200" cy="914400"/>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285709" name="Line 13"/>
          <p:cNvSpPr>
            <a:spLocks noChangeShapeType="1"/>
          </p:cNvSpPr>
          <p:nvPr/>
        </p:nvSpPr>
        <p:spPr bwMode="auto">
          <a:xfrm>
            <a:off x="1966938" y="5205433"/>
            <a:ext cx="533400" cy="762000"/>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285710" name="Line 14"/>
          <p:cNvSpPr>
            <a:spLocks noChangeShapeType="1"/>
          </p:cNvSpPr>
          <p:nvPr/>
        </p:nvSpPr>
        <p:spPr bwMode="auto">
          <a:xfrm flipH="1">
            <a:off x="3186138" y="3995758"/>
            <a:ext cx="381000" cy="762000"/>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285711" name="Line 15"/>
          <p:cNvSpPr>
            <a:spLocks noChangeShapeType="1"/>
          </p:cNvSpPr>
          <p:nvPr/>
        </p:nvSpPr>
        <p:spPr bwMode="auto">
          <a:xfrm>
            <a:off x="4425976" y="5184796"/>
            <a:ext cx="284162" cy="706437"/>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285712" name="Line 16"/>
          <p:cNvSpPr>
            <a:spLocks noChangeShapeType="1"/>
          </p:cNvSpPr>
          <p:nvPr/>
        </p:nvSpPr>
        <p:spPr bwMode="auto">
          <a:xfrm>
            <a:off x="3948138" y="3986233"/>
            <a:ext cx="304800" cy="762000"/>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285713" name="Line 17"/>
          <p:cNvSpPr>
            <a:spLocks noChangeShapeType="1"/>
          </p:cNvSpPr>
          <p:nvPr/>
        </p:nvSpPr>
        <p:spPr bwMode="auto">
          <a:xfrm>
            <a:off x="4024338" y="3843358"/>
            <a:ext cx="1447800" cy="904875"/>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285714" name="Line 18"/>
          <p:cNvSpPr>
            <a:spLocks noChangeShapeType="1"/>
          </p:cNvSpPr>
          <p:nvPr/>
        </p:nvSpPr>
        <p:spPr bwMode="auto">
          <a:xfrm>
            <a:off x="6084913" y="4159271"/>
            <a:ext cx="762000" cy="838200"/>
          </a:xfrm>
          <a:prstGeom prst="line">
            <a:avLst/>
          </a:prstGeom>
          <a:noFill/>
          <a:ln w="57150" cap="sq">
            <a:solidFill>
              <a:srgbClr val="FF0000"/>
            </a:solidFill>
            <a:round/>
            <a:headEnd type="none" w="sm" len="sm"/>
            <a:tailEnd type="none" w="sm" len="sm"/>
          </a:ln>
          <a:effectLst/>
        </p:spPr>
        <p:txBody>
          <a:bodyPr wrap="none" anchor="ctr"/>
          <a:lstStyle/>
          <a:p>
            <a:endParaRPr lang="zh-CN" altLang="en-US"/>
          </a:p>
        </p:txBody>
      </p:sp>
      <p:sp>
        <p:nvSpPr>
          <p:cNvPr id="285715" name="Oval 19"/>
          <p:cNvSpPr>
            <a:spLocks noChangeArrowheads="1"/>
          </p:cNvSpPr>
          <p:nvPr/>
        </p:nvSpPr>
        <p:spPr bwMode="auto">
          <a:xfrm>
            <a:off x="3490938" y="3605233"/>
            <a:ext cx="533400" cy="457200"/>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chemeClr val="accent2"/>
                </a:solidFill>
              </a:rPr>
              <a:t>a</a:t>
            </a:r>
            <a:endParaRPr lang="en-US" altLang="zh-CN">
              <a:solidFill>
                <a:schemeClr val="accent2"/>
              </a:solidFill>
            </a:endParaRPr>
          </a:p>
        </p:txBody>
      </p:sp>
      <p:sp>
        <p:nvSpPr>
          <p:cNvPr id="285716" name="Oval 20"/>
          <p:cNvSpPr>
            <a:spLocks noChangeArrowheads="1"/>
          </p:cNvSpPr>
          <p:nvPr/>
        </p:nvSpPr>
        <p:spPr bwMode="auto">
          <a:xfrm>
            <a:off x="5624538" y="3757633"/>
            <a:ext cx="533400" cy="457200"/>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b</a:t>
            </a:r>
            <a:endParaRPr lang="en-US" altLang="zh-CN">
              <a:solidFill>
                <a:schemeClr val="accent2"/>
              </a:solidFill>
            </a:endParaRPr>
          </a:p>
        </p:txBody>
      </p:sp>
      <p:sp>
        <p:nvSpPr>
          <p:cNvPr id="285717" name="Oval 21"/>
          <p:cNvSpPr>
            <a:spLocks noChangeArrowheads="1"/>
          </p:cNvSpPr>
          <p:nvPr/>
        </p:nvSpPr>
        <p:spPr bwMode="auto">
          <a:xfrm>
            <a:off x="1662138" y="4748233"/>
            <a:ext cx="533400" cy="457200"/>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chemeClr val="accent2"/>
                </a:solidFill>
              </a:rPr>
              <a:t>c</a:t>
            </a:r>
            <a:endParaRPr lang="en-US" altLang="zh-CN">
              <a:solidFill>
                <a:schemeClr val="accent2"/>
              </a:solidFill>
            </a:endParaRPr>
          </a:p>
        </p:txBody>
      </p:sp>
      <p:sp>
        <p:nvSpPr>
          <p:cNvPr id="285718" name="Oval 22"/>
          <p:cNvSpPr>
            <a:spLocks noChangeArrowheads="1"/>
          </p:cNvSpPr>
          <p:nvPr/>
        </p:nvSpPr>
        <p:spPr bwMode="auto">
          <a:xfrm>
            <a:off x="2424138" y="5900758"/>
            <a:ext cx="533400" cy="457200"/>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h</a:t>
            </a:r>
            <a:endParaRPr lang="en-US" altLang="zh-CN">
              <a:solidFill>
                <a:schemeClr val="accent2"/>
              </a:solidFill>
            </a:endParaRPr>
          </a:p>
        </p:txBody>
      </p:sp>
      <p:sp>
        <p:nvSpPr>
          <p:cNvPr id="285719" name="Oval 23"/>
          <p:cNvSpPr>
            <a:spLocks noChangeArrowheads="1"/>
          </p:cNvSpPr>
          <p:nvPr/>
        </p:nvSpPr>
        <p:spPr bwMode="auto">
          <a:xfrm>
            <a:off x="2862288" y="4748233"/>
            <a:ext cx="533400" cy="457200"/>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d</a:t>
            </a:r>
            <a:endParaRPr lang="en-US" altLang="zh-CN">
              <a:solidFill>
                <a:schemeClr val="accent2"/>
              </a:solidFill>
            </a:endParaRPr>
          </a:p>
        </p:txBody>
      </p:sp>
      <p:sp>
        <p:nvSpPr>
          <p:cNvPr id="285720" name="Oval 24"/>
          <p:cNvSpPr>
            <a:spLocks noChangeArrowheads="1"/>
          </p:cNvSpPr>
          <p:nvPr/>
        </p:nvSpPr>
        <p:spPr bwMode="auto">
          <a:xfrm>
            <a:off x="4024338" y="4748233"/>
            <a:ext cx="533400" cy="457200"/>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chemeClr val="accent2"/>
                </a:solidFill>
              </a:rPr>
              <a:t>e</a:t>
            </a:r>
            <a:endParaRPr lang="en-US" altLang="zh-CN">
              <a:solidFill>
                <a:schemeClr val="accent2"/>
              </a:solidFill>
            </a:endParaRPr>
          </a:p>
        </p:txBody>
      </p:sp>
      <p:sp>
        <p:nvSpPr>
          <p:cNvPr id="285721" name="Oval 25"/>
          <p:cNvSpPr>
            <a:spLocks noChangeArrowheads="1"/>
          </p:cNvSpPr>
          <p:nvPr/>
        </p:nvSpPr>
        <p:spPr bwMode="auto">
          <a:xfrm>
            <a:off x="4443438" y="5900758"/>
            <a:ext cx="533400" cy="457200"/>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k</a:t>
            </a:r>
            <a:endParaRPr lang="en-US" altLang="zh-CN">
              <a:solidFill>
                <a:schemeClr val="accent2"/>
              </a:solidFill>
            </a:endParaRPr>
          </a:p>
        </p:txBody>
      </p:sp>
      <p:sp>
        <p:nvSpPr>
          <p:cNvPr id="285722" name="Oval 26"/>
          <p:cNvSpPr>
            <a:spLocks noChangeArrowheads="1"/>
          </p:cNvSpPr>
          <p:nvPr/>
        </p:nvSpPr>
        <p:spPr bwMode="auto">
          <a:xfrm>
            <a:off x="5243538" y="4748233"/>
            <a:ext cx="533400" cy="457200"/>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r>
              <a:rPr lang="en-US" altLang="zh-CN" sz="3600" b="1">
                <a:solidFill>
                  <a:schemeClr val="accent2"/>
                </a:solidFill>
              </a:rPr>
              <a:t>f</a:t>
            </a:r>
            <a:endParaRPr lang="en-US" altLang="zh-CN">
              <a:solidFill>
                <a:schemeClr val="accent2"/>
              </a:solidFill>
            </a:endParaRPr>
          </a:p>
        </p:txBody>
      </p:sp>
      <p:sp>
        <p:nvSpPr>
          <p:cNvPr id="285723" name="Oval 27"/>
          <p:cNvSpPr>
            <a:spLocks noChangeArrowheads="1"/>
          </p:cNvSpPr>
          <p:nvPr/>
        </p:nvSpPr>
        <p:spPr bwMode="auto">
          <a:xfrm>
            <a:off x="6767538" y="4976833"/>
            <a:ext cx="533400" cy="457200"/>
          </a:xfrm>
          <a:prstGeom prst="ellipse">
            <a:avLst/>
          </a:prstGeom>
          <a:solidFill>
            <a:srgbClr val="FFFF99">
              <a:alpha val="50000"/>
            </a:srgbClr>
          </a:solidFill>
          <a:ln w="28575" cap="sq">
            <a:solidFill>
              <a:srgbClr val="993300"/>
            </a:solidFill>
            <a:round/>
            <a:headEnd type="none" w="sm" len="sm"/>
            <a:tailEnd type="none" w="sm" len="sm"/>
          </a:ln>
          <a:effectLst/>
        </p:spPr>
        <p:txBody>
          <a:bodyPr wrap="none" anchor="ctr"/>
          <a:lstStyle/>
          <a:p>
            <a:pPr algn="ctr">
              <a:lnSpc>
                <a:spcPct val="60000"/>
              </a:lnSpc>
            </a:pPr>
            <a:r>
              <a:rPr lang="en-US" altLang="zh-CN" sz="3600" b="1">
                <a:solidFill>
                  <a:schemeClr val="accent2"/>
                </a:solidFill>
              </a:rPr>
              <a:t>g</a:t>
            </a:r>
            <a:endParaRPr lang="en-US" altLang="zh-CN">
              <a:solidFill>
                <a:schemeClr val="accent2"/>
              </a:solidFill>
            </a:endParaRPr>
          </a:p>
        </p:txBody>
      </p:sp>
      <p:sp>
        <p:nvSpPr>
          <p:cNvPr id="28" name="Text Box 6"/>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9" name="Text Box 7"/>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30"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31" name="Line 9"/>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34"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5708"/>
                                        </p:tgtEl>
                                        <p:attrNameLst>
                                          <p:attrName>style.visibility</p:attrName>
                                        </p:attrNameLst>
                                      </p:cBhvr>
                                      <p:to>
                                        <p:strVal val="visible"/>
                                      </p:to>
                                    </p:set>
                                    <p:anim calcmode="lin" valueType="num">
                                      <p:cBhvr>
                                        <p:cTn id="7" dur="500" fill="hold"/>
                                        <p:tgtEl>
                                          <p:spTgt spid="285708"/>
                                        </p:tgtEl>
                                        <p:attrNameLst>
                                          <p:attrName>ppt_x</p:attrName>
                                        </p:attrNameLst>
                                      </p:cBhvr>
                                      <p:tavLst>
                                        <p:tav tm="0">
                                          <p:val>
                                            <p:strVal val="#ppt_x"/>
                                          </p:val>
                                        </p:tav>
                                        <p:tav tm="100000">
                                          <p:val>
                                            <p:strVal val="#ppt_x"/>
                                          </p:val>
                                        </p:tav>
                                      </p:tavLst>
                                    </p:anim>
                                    <p:anim calcmode="lin" valueType="num">
                                      <p:cBhvr>
                                        <p:cTn id="8" dur="500" fill="hold"/>
                                        <p:tgtEl>
                                          <p:spTgt spid="285708"/>
                                        </p:tgtEl>
                                        <p:attrNameLst>
                                          <p:attrName>ppt_y</p:attrName>
                                        </p:attrNameLst>
                                      </p:cBhvr>
                                      <p:tavLst>
                                        <p:tav tm="0">
                                          <p:val>
                                            <p:strVal val="#ppt_y-#ppt_h/2"/>
                                          </p:val>
                                        </p:tav>
                                        <p:tav tm="100000">
                                          <p:val>
                                            <p:strVal val="#ppt_y"/>
                                          </p:val>
                                        </p:tav>
                                      </p:tavLst>
                                    </p:anim>
                                    <p:anim calcmode="lin" valueType="num">
                                      <p:cBhvr>
                                        <p:cTn id="9" dur="500" fill="hold"/>
                                        <p:tgtEl>
                                          <p:spTgt spid="285708"/>
                                        </p:tgtEl>
                                        <p:attrNameLst>
                                          <p:attrName>ppt_w</p:attrName>
                                        </p:attrNameLst>
                                      </p:cBhvr>
                                      <p:tavLst>
                                        <p:tav tm="0">
                                          <p:val>
                                            <p:strVal val="#ppt_w"/>
                                          </p:val>
                                        </p:tav>
                                        <p:tav tm="100000">
                                          <p:val>
                                            <p:strVal val="#ppt_w"/>
                                          </p:val>
                                        </p:tav>
                                      </p:tavLst>
                                    </p:anim>
                                    <p:anim calcmode="lin" valueType="num">
                                      <p:cBhvr>
                                        <p:cTn id="10" dur="500" fill="hold"/>
                                        <p:tgtEl>
                                          <p:spTgt spid="285708"/>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1" fill="hold" grpId="0" nodeType="afterEffect">
                                  <p:stCondLst>
                                    <p:cond delay="0"/>
                                  </p:stCondLst>
                                  <p:childTnLst>
                                    <p:set>
                                      <p:cBhvr>
                                        <p:cTn id="13" dur="1" fill="hold">
                                          <p:stCondLst>
                                            <p:cond delay="0"/>
                                          </p:stCondLst>
                                        </p:cTn>
                                        <p:tgtEl>
                                          <p:spTgt spid="285710"/>
                                        </p:tgtEl>
                                        <p:attrNameLst>
                                          <p:attrName>style.visibility</p:attrName>
                                        </p:attrNameLst>
                                      </p:cBhvr>
                                      <p:to>
                                        <p:strVal val="visible"/>
                                      </p:to>
                                    </p:set>
                                    <p:anim calcmode="lin" valueType="num">
                                      <p:cBhvr>
                                        <p:cTn id="14" dur="500" fill="hold"/>
                                        <p:tgtEl>
                                          <p:spTgt spid="285710"/>
                                        </p:tgtEl>
                                        <p:attrNameLst>
                                          <p:attrName>ppt_x</p:attrName>
                                        </p:attrNameLst>
                                      </p:cBhvr>
                                      <p:tavLst>
                                        <p:tav tm="0">
                                          <p:val>
                                            <p:strVal val="#ppt_x"/>
                                          </p:val>
                                        </p:tav>
                                        <p:tav tm="100000">
                                          <p:val>
                                            <p:strVal val="#ppt_x"/>
                                          </p:val>
                                        </p:tav>
                                      </p:tavLst>
                                    </p:anim>
                                    <p:anim calcmode="lin" valueType="num">
                                      <p:cBhvr>
                                        <p:cTn id="15" dur="500" fill="hold"/>
                                        <p:tgtEl>
                                          <p:spTgt spid="285710"/>
                                        </p:tgtEl>
                                        <p:attrNameLst>
                                          <p:attrName>ppt_y</p:attrName>
                                        </p:attrNameLst>
                                      </p:cBhvr>
                                      <p:tavLst>
                                        <p:tav tm="0">
                                          <p:val>
                                            <p:strVal val="#ppt_y-#ppt_h/2"/>
                                          </p:val>
                                        </p:tav>
                                        <p:tav tm="100000">
                                          <p:val>
                                            <p:strVal val="#ppt_y"/>
                                          </p:val>
                                        </p:tav>
                                      </p:tavLst>
                                    </p:anim>
                                    <p:anim calcmode="lin" valueType="num">
                                      <p:cBhvr>
                                        <p:cTn id="16" dur="500" fill="hold"/>
                                        <p:tgtEl>
                                          <p:spTgt spid="285710"/>
                                        </p:tgtEl>
                                        <p:attrNameLst>
                                          <p:attrName>ppt_w</p:attrName>
                                        </p:attrNameLst>
                                      </p:cBhvr>
                                      <p:tavLst>
                                        <p:tav tm="0">
                                          <p:val>
                                            <p:strVal val="#ppt_w"/>
                                          </p:val>
                                        </p:tav>
                                        <p:tav tm="100000">
                                          <p:val>
                                            <p:strVal val="#ppt_w"/>
                                          </p:val>
                                        </p:tav>
                                      </p:tavLst>
                                    </p:anim>
                                    <p:anim calcmode="lin" valueType="num">
                                      <p:cBhvr>
                                        <p:cTn id="17" dur="500" fill="hold"/>
                                        <p:tgtEl>
                                          <p:spTgt spid="285710"/>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1" fill="hold" grpId="0" nodeType="afterEffect">
                                  <p:stCondLst>
                                    <p:cond delay="0"/>
                                  </p:stCondLst>
                                  <p:childTnLst>
                                    <p:set>
                                      <p:cBhvr>
                                        <p:cTn id="20" dur="1" fill="hold">
                                          <p:stCondLst>
                                            <p:cond delay="0"/>
                                          </p:stCondLst>
                                        </p:cTn>
                                        <p:tgtEl>
                                          <p:spTgt spid="285712"/>
                                        </p:tgtEl>
                                        <p:attrNameLst>
                                          <p:attrName>style.visibility</p:attrName>
                                        </p:attrNameLst>
                                      </p:cBhvr>
                                      <p:to>
                                        <p:strVal val="visible"/>
                                      </p:to>
                                    </p:set>
                                    <p:anim calcmode="lin" valueType="num">
                                      <p:cBhvr>
                                        <p:cTn id="21" dur="500" fill="hold"/>
                                        <p:tgtEl>
                                          <p:spTgt spid="285712"/>
                                        </p:tgtEl>
                                        <p:attrNameLst>
                                          <p:attrName>ppt_x</p:attrName>
                                        </p:attrNameLst>
                                      </p:cBhvr>
                                      <p:tavLst>
                                        <p:tav tm="0">
                                          <p:val>
                                            <p:strVal val="#ppt_x"/>
                                          </p:val>
                                        </p:tav>
                                        <p:tav tm="100000">
                                          <p:val>
                                            <p:strVal val="#ppt_x"/>
                                          </p:val>
                                        </p:tav>
                                      </p:tavLst>
                                    </p:anim>
                                    <p:anim calcmode="lin" valueType="num">
                                      <p:cBhvr>
                                        <p:cTn id="22" dur="500" fill="hold"/>
                                        <p:tgtEl>
                                          <p:spTgt spid="285712"/>
                                        </p:tgtEl>
                                        <p:attrNameLst>
                                          <p:attrName>ppt_y</p:attrName>
                                        </p:attrNameLst>
                                      </p:cBhvr>
                                      <p:tavLst>
                                        <p:tav tm="0">
                                          <p:val>
                                            <p:strVal val="#ppt_y-#ppt_h/2"/>
                                          </p:val>
                                        </p:tav>
                                        <p:tav tm="100000">
                                          <p:val>
                                            <p:strVal val="#ppt_y"/>
                                          </p:val>
                                        </p:tav>
                                      </p:tavLst>
                                    </p:anim>
                                    <p:anim calcmode="lin" valueType="num">
                                      <p:cBhvr>
                                        <p:cTn id="23" dur="500" fill="hold"/>
                                        <p:tgtEl>
                                          <p:spTgt spid="285712"/>
                                        </p:tgtEl>
                                        <p:attrNameLst>
                                          <p:attrName>ppt_w</p:attrName>
                                        </p:attrNameLst>
                                      </p:cBhvr>
                                      <p:tavLst>
                                        <p:tav tm="0">
                                          <p:val>
                                            <p:strVal val="#ppt_w"/>
                                          </p:val>
                                        </p:tav>
                                        <p:tav tm="100000">
                                          <p:val>
                                            <p:strVal val="#ppt_w"/>
                                          </p:val>
                                        </p:tav>
                                      </p:tavLst>
                                    </p:anim>
                                    <p:anim calcmode="lin" valueType="num">
                                      <p:cBhvr>
                                        <p:cTn id="24" dur="500" fill="hold"/>
                                        <p:tgtEl>
                                          <p:spTgt spid="285712"/>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17" presetClass="entr" presetSubtype="1" fill="hold" grpId="0" nodeType="afterEffect">
                                  <p:stCondLst>
                                    <p:cond delay="0"/>
                                  </p:stCondLst>
                                  <p:childTnLst>
                                    <p:set>
                                      <p:cBhvr>
                                        <p:cTn id="27" dur="1" fill="hold">
                                          <p:stCondLst>
                                            <p:cond delay="0"/>
                                          </p:stCondLst>
                                        </p:cTn>
                                        <p:tgtEl>
                                          <p:spTgt spid="285713"/>
                                        </p:tgtEl>
                                        <p:attrNameLst>
                                          <p:attrName>style.visibility</p:attrName>
                                        </p:attrNameLst>
                                      </p:cBhvr>
                                      <p:to>
                                        <p:strVal val="visible"/>
                                      </p:to>
                                    </p:set>
                                    <p:anim calcmode="lin" valueType="num">
                                      <p:cBhvr>
                                        <p:cTn id="28" dur="500" fill="hold"/>
                                        <p:tgtEl>
                                          <p:spTgt spid="285713"/>
                                        </p:tgtEl>
                                        <p:attrNameLst>
                                          <p:attrName>ppt_x</p:attrName>
                                        </p:attrNameLst>
                                      </p:cBhvr>
                                      <p:tavLst>
                                        <p:tav tm="0">
                                          <p:val>
                                            <p:strVal val="#ppt_x"/>
                                          </p:val>
                                        </p:tav>
                                        <p:tav tm="100000">
                                          <p:val>
                                            <p:strVal val="#ppt_x"/>
                                          </p:val>
                                        </p:tav>
                                      </p:tavLst>
                                    </p:anim>
                                    <p:anim calcmode="lin" valueType="num">
                                      <p:cBhvr>
                                        <p:cTn id="29" dur="500" fill="hold"/>
                                        <p:tgtEl>
                                          <p:spTgt spid="285713"/>
                                        </p:tgtEl>
                                        <p:attrNameLst>
                                          <p:attrName>ppt_y</p:attrName>
                                        </p:attrNameLst>
                                      </p:cBhvr>
                                      <p:tavLst>
                                        <p:tav tm="0">
                                          <p:val>
                                            <p:strVal val="#ppt_y-#ppt_h/2"/>
                                          </p:val>
                                        </p:tav>
                                        <p:tav tm="100000">
                                          <p:val>
                                            <p:strVal val="#ppt_y"/>
                                          </p:val>
                                        </p:tav>
                                      </p:tavLst>
                                    </p:anim>
                                    <p:anim calcmode="lin" valueType="num">
                                      <p:cBhvr>
                                        <p:cTn id="30" dur="500" fill="hold"/>
                                        <p:tgtEl>
                                          <p:spTgt spid="285713"/>
                                        </p:tgtEl>
                                        <p:attrNameLst>
                                          <p:attrName>ppt_w</p:attrName>
                                        </p:attrNameLst>
                                      </p:cBhvr>
                                      <p:tavLst>
                                        <p:tav tm="0">
                                          <p:val>
                                            <p:strVal val="#ppt_w"/>
                                          </p:val>
                                        </p:tav>
                                        <p:tav tm="100000">
                                          <p:val>
                                            <p:strVal val="#ppt_w"/>
                                          </p:val>
                                        </p:tav>
                                      </p:tavLst>
                                    </p:anim>
                                    <p:anim calcmode="lin" valueType="num">
                                      <p:cBhvr>
                                        <p:cTn id="31" dur="500" fill="hold"/>
                                        <p:tgtEl>
                                          <p:spTgt spid="285713"/>
                                        </p:tgtEl>
                                        <p:attrNameLst>
                                          <p:attrName>ppt_h</p:attrName>
                                        </p:attrNameLst>
                                      </p:cBhvr>
                                      <p:tavLst>
                                        <p:tav tm="0">
                                          <p:val>
                                            <p:fltVal val="0"/>
                                          </p:val>
                                        </p:tav>
                                        <p:tav tm="100000">
                                          <p:val>
                                            <p:strVal val="#ppt_h"/>
                                          </p:val>
                                        </p:tav>
                                      </p:tavLst>
                                    </p:anim>
                                  </p:childTnLst>
                                </p:cTn>
                              </p:par>
                            </p:childTnLst>
                          </p:cTn>
                        </p:par>
                        <p:par>
                          <p:cTn id="32" fill="hold">
                            <p:stCondLst>
                              <p:cond delay="2000"/>
                            </p:stCondLst>
                            <p:childTnLst>
                              <p:par>
                                <p:cTn id="33" presetID="17" presetClass="entr" presetSubtype="1" fill="hold" grpId="0" nodeType="afterEffect">
                                  <p:stCondLst>
                                    <p:cond delay="0"/>
                                  </p:stCondLst>
                                  <p:childTnLst>
                                    <p:set>
                                      <p:cBhvr>
                                        <p:cTn id="34" dur="1" fill="hold">
                                          <p:stCondLst>
                                            <p:cond delay="0"/>
                                          </p:stCondLst>
                                        </p:cTn>
                                        <p:tgtEl>
                                          <p:spTgt spid="285709"/>
                                        </p:tgtEl>
                                        <p:attrNameLst>
                                          <p:attrName>style.visibility</p:attrName>
                                        </p:attrNameLst>
                                      </p:cBhvr>
                                      <p:to>
                                        <p:strVal val="visible"/>
                                      </p:to>
                                    </p:set>
                                    <p:anim calcmode="lin" valueType="num">
                                      <p:cBhvr>
                                        <p:cTn id="35" dur="500" fill="hold"/>
                                        <p:tgtEl>
                                          <p:spTgt spid="285709"/>
                                        </p:tgtEl>
                                        <p:attrNameLst>
                                          <p:attrName>ppt_x</p:attrName>
                                        </p:attrNameLst>
                                      </p:cBhvr>
                                      <p:tavLst>
                                        <p:tav tm="0">
                                          <p:val>
                                            <p:strVal val="#ppt_x"/>
                                          </p:val>
                                        </p:tav>
                                        <p:tav tm="100000">
                                          <p:val>
                                            <p:strVal val="#ppt_x"/>
                                          </p:val>
                                        </p:tav>
                                      </p:tavLst>
                                    </p:anim>
                                    <p:anim calcmode="lin" valueType="num">
                                      <p:cBhvr>
                                        <p:cTn id="36" dur="500" fill="hold"/>
                                        <p:tgtEl>
                                          <p:spTgt spid="285709"/>
                                        </p:tgtEl>
                                        <p:attrNameLst>
                                          <p:attrName>ppt_y</p:attrName>
                                        </p:attrNameLst>
                                      </p:cBhvr>
                                      <p:tavLst>
                                        <p:tav tm="0">
                                          <p:val>
                                            <p:strVal val="#ppt_y-#ppt_h/2"/>
                                          </p:val>
                                        </p:tav>
                                        <p:tav tm="100000">
                                          <p:val>
                                            <p:strVal val="#ppt_y"/>
                                          </p:val>
                                        </p:tav>
                                      </p:tavLst>
                                    </p:anim>
                                    <p:anim calcmode="lin" valueType="num">
                                      <p:cBhvr>
                                        <p:cTn id="37" dur="500" fill="hold"/>
                                        <p:tgtEl>
                                          <p:spTgt spid="285709"/>
                                        </p:tgtEl>
                                        <p:attrNameLst>
                                          <p:attrName>ppt_w</p:attrName>
                                        </p:attrNameLst>
                                      </p:cBhvr>
                                      <p:tavLst>
                                        <p:tav tm="0">
                                          <p:val>
                                            <p:strVal val="#ppt_w"/>
                                          </p:val>
                                        </p:tav>
                                        <p:tav tm="100000">
                                          <p:val>
                                            <p:strVal val="#ppt_w"/>
                                          </p:val>
                                        </p:tav>
                                      </p:tavLst>
                                    </p:anim>
                                    <p:anim calcmode="lin" valueType="num">
                                      <p:cBhvr>
                                        <p:cTn id="38" dur="500" fill="hold"/>
                                        <p:tgtEl>
                                          <p:spTgt spid="285709"/>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17" presetClass="entr" presetSubtype="1" fill="hold" grpId="0" nodeType="afterEffect">
                                  <p:stCondLst>
                                    <p:cond delay="0"/>
                                  </p:stCondLst>
                                  <p:childTnLst>
                                    <p:set>
                                      <p:cBhvr>
                                        <p:cTn id="41" dur="1" fill="hold">
                                          <p:stCondLst>
                                            <p:cond delay="0"/>
                                          </p:stCondLst>
                                        </p:cTn>
                                        <p:tgtEl>
                                          <p:spTgt spid="285711"/>
                                        </p:tgtEl>
                                        <p:attrNameLst>
                                          <p:attrName>style.visibility</p:attrName>
                                        </p:attrNameLst>
                                      </p:cBhvr>
                                      <p:to>
                                        <p:strVal val="visible"/>
                                      </p:to>
                                    </p:set>
                                    <p:anim calcmode="lin" valueType="num">
                                      <p:cBhvr>
                                        <p:cTn id="42" dur="500" fill="hold"/>
                                        <p:tgtEl>
                                          <p:spTgt spid="285711"/>
                                        </p:tgtEl>
                                        <p:attrNameLst>
                                          <p:attrName>ppt_x</p:attrName>
                                        </p:attrNameLst>
                                      </p:cBhvr>
                                      <p:tavLst>
                                        <p:tav tm="0">
                                          <p:val>
                                            <p:strVal val="#ppt_x"/>
                                          </p:val>
                                        </p:tav>
                                        <p:tav tm="100000">
                                          <p:val>
                                            <p:strVal val="#ppt_x"/>
                                          </p:val>
                                        </p:tav>
                                      </p:tavLst>
                                    </p:anim>
                                    <p:anim calcmode="lin" valueType="num">
                                      <p:cBhvr>
                                        <p:cTn id="43" dur="500" fill="hold"/>
                                        <p:tgtEl>
                                          <p:spTgt spid="285711"/>
                                        </p:tgtEl>
                                        <p:attrNameLst>
                                          <p:attrName>ppt_y</p:attrName>
                                        </p:attrNameLst>
                                      </p:cBhvr>
                                      <p:tavLst>
                                        <p:tav tm="0">
                                          <p:val>
                                            <p:strVal val="#ppt_y-#ppt_h/2"/>
                                          </p:val>
                                        </p:tav>
                                        <p:tav tm="100000">
                                          <p:val>
                                            <p:strVal val="#ppt_y"/>
                                          </p:val>
                                        </p:tav>
                                      </p:tavLst>
                                    </p:anim>
                                    <p:anim calcmode="lin" valueType="num">
                                      <p:cBhvr>
                                        <p:cTn id="44" dur="500" fill="hold"/>
                                        <p:tgtEl>
                                          <p:spTgt spid="285711"/>
                                        </p:tgtEl>
                                        <p:attrNameLst>
                                          <p:attrName>ppt_w</p:attrName>
                                        </p:attrNameLst>
                                      </p:cBhvr>
                                      <p:tavLst>
                                        <p:tav tm="0">
                                          <p:val>
                                            <p:strVal val="#ppt_w"/>
                                          </p:val>
                                        </p:tav>
                                        <p:tav tm="100000">
                                          <p:val>
                                            <p:strVal val="#ppt_w"/>
                                          </p:val>
                                        </p:tav>
                                      </p:tavLst>
                                    </p:anim>
                                    <p:anim calcmode="lin" valueType="num">
                                      <p:cBhvr>
                                        <p:cTn id="45" dur="500" fill="hold"/>
                                        <p:tgtEl>
                                          <p:spTgt spid="285711"/>
                                        </p:tgtEl>
                                        <p:attrNameLst>
                                          <p:attrName>ppt_h</p:attrName>
                                        </p:attrNameLst>
                                      </p:cBhvr>
                                      <p:tavLst>
                                        <p:tav tm="0">
                                          <p:val>
                                            <p:fltVal val="0"/>
                                          </p:val>
                                        </p:tav>
                                        <p:tav tm="100000">
                                          <p:val>
                                            <p:strVal val="#ppt_h"/>
                                          </p:val>
                                        </p:tav>
                                      </p:tavLst>
                                    </p:anim>
                                  </p:childTnLst>
                                </p:cTn>
                              </p:par>
                            </p:childTnLst>
                          </p:cTn>
                        </p:par>
                        <p:par>
                          <p:cTn id="46" fill="hold">
                            <p:stCondLst>
                              <p:cond delay="3000"/>
                            </p:stCondLst>
                            <p:childTnLst>
                              <p:par>
                                <p:cTn id="47" presetID="17" presetClass="entr" presetSubtype="1" fill="hold" grpId="0" nodeType="afterEffect">
                                  <p:stCondLst>
                                    <p:cond delay="0"/>
                                  </p:stCondLst>
                                  <p:childTnLst>
                                    <p:set>
                                      <p:cBhvr>
                                        <p:cTn id="48" dur="1" fill="hold">
                                          <p:stCondLst>
                                            <p:cond delay="0"/>
                                          </p:stCondLst>
                                        </p:cTn>
                                        <p:tgtEl>
                                          <p:spTgt spid="285714"/>
                                        </p:tgtEl>
                                        <p:attrNameLst>
                                          <p:attrName>style.visibility</p:attrName>
                                        </p:attrNameLst>
                                      </p:cBhvr>
                                      <p:to>
                                        <p:strVal val="visible"/>
                                      </p:to>
                                    </p:set>
                                    <p:anim calcmode="lin" valueType="num">
                                      <p:cBhvr>
                                        <p:cTn id="49" dur="500" fill="hold"/>
                                        <p:tgtEl>
                                          <p:spTgt spid="285714"/>
                                        </p:tgtEl>
                                        <p:attrNameLst>
                                          <p:attrName>ppt_x</p:attrName>
                                        </p:attrNameLst>
                                      </p:cBhvr>
                                      <p:tavLst>
                                        <p:tav tm="0">
                                          <p:val>
                                            <p:strVal val="#ppt_x"/>
                                          </p:val>
                                        </p:tav>
                                        <p:tav tm="100000">
                                          <p:val>
                                            <p:strVal val="#ppt_x"/>
                                          </p:val>
                                        </p:tav>
                                      </p:tavLst>
                                    </p:anim>
                                    <p:anim calcmode="lin" valueType="num">
                                      <p:cBhvr>
                                        <p:cTn id="50" dur="500" fill="hold"/>
                                        <p:tgtEl>
                                          <p:spTgt spid="285714"/>
                                        </p:tgtEl>
                                        <p:attrNameLst>
                                          <p:attrName>ppt_y</p:attrName>
                                        </p:attrNameLst>
                                      </p:cBhvr>
                                      <p:tavLst>
                                        <p:tav tm="0">
                                          <p:val>
                                            <p:strVal val="#ppt_y-#ppt_h/2"/>
                                          </p:val>
                                        </p:tav>
                                        <p:tav tm="100000">
                                          <p:val>
                                            <p:strVal val="#ppt_y"/>
                                          </p:val>
                                        </p:tav>
                                      </p:tavLst>
                                    </p:anim>
                                    <p:anim calcmode="lin" valueType="num">
                                      <p:cBhvr>
                                        <p:cTn id="51" dur="500" fill="hold"/>
                                        <p:tgtEl>
                                          <p:spTgt spid="285714"/>
                                        </p:tgtEl>
                                        <p:attrNameLst>
                                          <p:attrName>ppt_w</p:attrName>
                                        </p:attrNameLst>
                                      </p:cBhvr>
                                      <p:tavLst>
                                        <p:tav tm="0">
                                          <p:val>
                                            <p:strVal val="#ppt_w"/>
                                          </p:val>
                                        </p:tav>
                                        <p:tav tm="100000">
                                          <p:val>
                                            <p:strVal val="#ppt_w"/>
                                          </p:val>
                                        </p:tav>
                                      </p:tavLst>
                                    </p:anim>
                                    <p:anim calcmode="lin" valueType="num">
                                      <p:cBhvr>
                                        <p:cTn id="52" dur="500" fill="hold"/>
                                        <p:tgtEl>
                                          <p:spTgt spid="2857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8" grpId="0" animBg="1"/>
      <p:bldP spid="285709" grpId="0" animBg="1"/>
      <p:bldP spid="285710" grpId="0" animBg="1"/>
      <p:bldP spid="285711" grpId="0" animBg="1"/>
      <p:bldP spid="285712" grpId="0" animBg="1"/>
      <p:bldP spid="285713" grpId="0" animBg="1"/>
      <p:bldP spid="2857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ChangeArrowheads="1"/>
          </p:cNvSpPr>
          <p:nvPr/>
        </p:nvSpPr>
        <p:spPr bwMode="auto">
          <a:xfrm>
            <a:off x="571472" y="2285992"/>
            <a:ext cx="1266693" cy="523220"/>
          </a:xfrm>
          <a:prstGeom prst="rect">
            <a:avLst/>
          </a:prstGeom>
          <a:noFill/>
          <a:ln w="12700" cap="sq">
            <a:noFill/>
            <a:miter lim="800000"/>
            <a:headEnd type="none" w="sm" len="sm"/>
            <a:tailEnd type="none" w="sm" len="sm"/>
          </a:ln>
          <a:effectLst/>
        </p:spPr>
        <p:txBody>
          <a:bodyPr wrap="none">
            <a:spAutoFit/>
          </a:bodyPr>
          <a:lstStyle/>
          <a:p>
            <a:r>
              <a:rPr lang="zh-CN" altLang="en-US" b="1" dirty="0">
                <a:solidFill>
                  <a:srgbClr val="000082"/>
                </a:solidFill>
                <a:ea typeface="楷体_GB2312" pitchFamily="49" charset="-122"/>
              </a:rPr>
              <a:t>问题：</a:t>
            </a:r>
          </a:p>
        </p:txBody>
      </p:sp>
      <p:sp>
        <p:nvSpPr>
          <p:cNvPr id="286724" name="Text Box 4"/>
          <p:cNvSpPr txBox="1">
            <a:spLocks noChangeArrowheads="1"/>
          </p:cNvSpPr>
          <p:nvPr/>
        </p:nvSpPr>
        <p:spPr bwMode="auto">
          <a:xfrm>
            <a:off x="357158" y="2857496"/>
            <a:ext cx="8397875" cy="1739900"/>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sz="3600" b="1" dirty="0">
                <a:solidFill>
                  <a:srgbClr val="000082"/>
                </a:solidFill>
                <a:ea typeface="楷体_GB2312" pitchFamily="49" charset="-122"/>
              </a:rPr>
              <a:t>      </a:t>
            </a:r>
            <a:r>
              <a:rPr lang="zh-CN" altLang="en-US" b="1" dirty="0">
                <a:solidFill>
                  <a:srgbClr val="000082"/>
                </a:solidFill>
                <a:ea typeface="楷体_GB2312" pitchFamily="49" charset="-122"/>
              </a:rPr>
              <a:t>设在 </a:t>
            </a:r>
            <a:r>
              <a:rPr lang="en-US" altLang="zh-CN" b="1" i="1" dirty="0">
                <a:solidFill>
                  <a:srgbClr val="000082"/>
                </a:solidFill>
                <a:ea typeface="楷体_GB2312" pitchFamily="49" charset="-122"/>
              </a:rPr>
              <a:t>n  </a:t>
            </a:r>
            <a:r>
              <a:rPr lang="zh-CN" altLang="en-US" b="1" dirty="0">
                <a:solidFill>
                  <a:srgbClr val="000082"/>
                </a:solidFill>
                <a:ea typeface="楷体_GB2312" pitchFamily="49" charset="-122"/>
              </a:rPr>
              <a:t>个城市之间建立通讯网</a:t>
            </a:r>
            <a:r>
              <a:rPr lang="en-US" altLang="zh-CN" b="1" dirty="0">
                <a:solidFill>
                  <a:srgbClr val="000082"/>
                </a:solidFill>
                <a:ea typeface="楷体_GB2312" pitchFamily="49" charset="-122"/>
              </a:rPr>
              <a:t>, </a:t>
            </a:r>
            <a:r>
              <a:rPr lang="zh-CN" altLang="en-US" b="1" dirty="0">
                <a:solidFill>
                  <a:srgbClr val="000082"/>
                </a:solidFill>
                <a:ea typeface="楷体_GB2312" pitchFamily="49" charset="-122"/>
              </a:rPr>
              <a:t>则要连通 </a:t>
            </a:r>
            <a:r>
              <a:rPr lang="en-US" altLang="zh-CN" b="1" i="1" dirty="0">
                <a:solidFill>
                  <a:srgbClr val="000082"/>
                </a:solidFill>
                <a:ea typeface="楷体_GB2312" pitchFamily="49" charset="-122"/>
              </a:rPr>
              <a:t>n </a:t>
            </a:r>
            <a:r>
              <a:rPr lang="zh-CN" altLang="en-US" b="1" dirty="0">
                <a:solidFill>
                  <a:srgbClr val="000082"/>
                </a:solidFill>
                <a:ea typeface="楷体_GB2312" pitchFamily="49" charset="-122"/>
              </a:rPr>
              <a:t>个城市最少需要修建 </a:t>
            </a:r>
            <a:r>
              <a:rPr lang="en-US" altLang="zh-CN" b="1" i="1" dirty="0">
                <a:solidFill>
                  <a:srgbClr val="000082"/>
                </a:solidFill>
                <a:ea typeface="楷体_GB2312" pitchFamily="49" charset="-122"/>
              </a:rPr>
              <a:t>n-1</a:t>
            </a:r>
            <a:r>
              <a:rPr lang="zh-CN" altLang="en-US" b="1" dirty="0">
                <a:solidFill>
                  <a:srgbClr val="000082"/>
                </a:solidFill>
                <a:ea typeface="楷体_GB2312" pitchFamily="49" charset="-122"/>
              </a:rPr>
              <a:t>条线路，</a:t>
            </a:r>
            <a:r>
              <a:rPr lang="zh-CN" altLang="en-US" b="1" dirty="0">
                <a:solidFill>
                  <a:srgbClr val="CC0000"/>
                </a:solidFill>
                <a:ea typeface="楷体_GB2312" pitchFamily="49" charset="-122"/>
              </a:rPr>
              <a:t>现要拿出最节省经费的通讯网建设方案</a:t>
            </a:r>
            <a:r>
              <a:rPr lang="zh-CN" altLang="en-US" b="1" dirty="0">
                <a:solidFill>
                  <a:srgbClr val="6600CC"/>
                </a:solidFill>
                <a:ea typeface="楷体_GB2312" pitchFamily="49" charset="-122"/>
              </a:rPr>
              <a:t>。</a:t>
            </a:r>
          </a:p>
        </p:txBody>
      </p:sp>
      <p:sp>
        <p:nvSpPr>
          <p:cNvPr id="286725" name="Rectangle 5"/>
          <p:cNvSpPr>
            <a:spLocks noChangeArrowheads="1"/>
          </p:cNvSpPr>
          <p:nvPr/>
        </p:nvSpPr>
        <p:spPr bwMode="auto">
          <a:xfrm>
            <a:off x="285720" y="4572008"/>
            <a:ext cx="8610600" cy="1791260"/>
          </a:xfrm>
          <a:prstGeom prst="rect">
            <a:avLst/>
          </a:prstGeom>
          <a:noFill/>
          <a:ln w="9525">
            <a:noFill/>
            <a:miter lim="800000"/>
            <a:headEnd/>
            <a:tailEnd/>
          </a:ln>
          <a:effectLst/>
        </p:spPr>
        <p:txBody>
          <a:bodyPr>
            <a:spAutoFit/>
          </a:bodyPr>
          <a:lstStyle/>
          <a:p>
            <a:pPr>
              <a:lnSpc>
                <a:spcPct val="120000"/>
              </a:lnSpc>
            </a:pPr>
            <a:r>
              <a:rPr lang="en-US" altLang="zh-CN" sz="3600" b="1" dirty="0">
                <a:solidFill>
                  <a:srgbClr val="000082"/>
                </a:solidFill>
                <a:ea typeface="楷体_GB2312" pitchFamily="49" charset="-122"/>
              </a:rPr>
              <a:t>      </a:t>
            </a:r>
            <a:r>
              <a:rPr lang="zh-CN" altLang="en-US" b="1" dirty="0">
                <a:solidFill>
                  <a:srgbClr val="000082"/>
                </a:solidFill>
                <a:ea typeface="楷体_GB2312" pitchFamily="49" charset="-122"/>
              </a:rPr>
              <a:t>假设无向图的每条边表示两城市之间一条线路</a:t>
            </a:r>
            <a:r>
              <a:rPr lang="en-US" altLang="zh-CN" b="1" dirty="0">
                <a:solidFill>
                  <a:srgbClr val="000082"/>
                </a:solidFill>
                <a:ea typeface="楷体_GB2312" pitchFamily="49" charset="-122"/>
              </a:rPr>
              <a:t>, </a:t>
            </a:r>
            <a:r>
              <a:rPr lang="zh-CN" altLang="en-US" b="1" dirty="0">
                <a:solidFill>
                  <a:srgbClr val="000082"/>
                </a:solidFill>
                <a:ea typeface="楷体_GB2312" pitchFamily="49" charset="-122"/>
              </a:rPr>
              <a:t>权值表示修建费用</a:t>
            </a:r>
            <a:r>
              <a:rPr lang="en-US" altLang="zh-CN" b="1" dirty="0">
                <a:solidFill>
                  <a:srgbClr val="000082"/>
                </a:solidFill>
                <a:ea typeface="楷体_GB2312" pitchFamily="49" charset="-122"/>
              </a:rPr>
              <a:t>, </a:t>
            </a:r>
            <a:r>
              <a:rPr lang="zh-CN" altLang="en-US" b="1" dirty="0">
                <a:solidFill>
                  <a:srgbClr val="000082"/>
                </a:solidFill>
                <a:ea typeface="楷体_GB2312" pitchFamily="49" charset="-122"/>
              </a:rPr>
              <a:t>则该问题归结为求权值之和</a:t>
            </a:r>
            <a:r>
              <a:rPr lang="zh-CN" altLang="en-US" b="1" u="sng" dirty="0">
                <a:ea typeface="楷体_GB2312" pitchFamily="49" charset="-122"/>
              </a:rPr>
              <a:t>最小</a:t>
            </a:r>
            <a:r>
              <a:rPr lang="zh-CN" altLang="en-US" b="1" dirty="0">
                <a:solidFill>
                  <a:srgbClr val="000082"/>
                </a:solidFill>
                <a:ea typeface="楷体_GB2312" pitchFamily="49" charset="-122"/>
              </a:rPr>
              <a:t>的</a:t>
            </a:r>
            <a:r>
              <a:rPr lang="zh-CN" altLang="en-US" b="1" u="sng" dirty="0">
                <a:ea typeface="楷体_GB2312" pitchFamily="49" charset="-122"/>
              </a:rPr>
              <a:t>生成树</a:t>
            </a:r>
            <a:r>
              <a:rPr lang="zh-CN" altLang="en-US" b="1" dirty="0">
                <a:solidFill>
                  <a:srgbClr val="000082"/>
                </a:solidFill>
                <a:ea typeface="楷体_GB2312" pitchFamily="49" charset="-122"/>
              </a:rPr>
              <a:t>问题。</a:t>
            </a:r>
          </a:p>
        </p:txBody>
      </p:sp>
      <p:sp>
        <p:nvSpPr>
          <p:cNvPr id="7" name="Text Box 6"/>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8" name="Text Box 7"/>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9"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0" name="Line 9"/>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3"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3"/>
                                        </p:tgtEl>
                                        <p:attrNameLst>
                                          <p:attrName>style.visibility</p:attrName>
                                        </p:attrNameLst>
                                      </p:cBhvr>
                                      <p:to>
                                        <p:strVal val="visible"/>
                                      </p:to>
                                    </p:set>
                                    <p:anim calcmode="lin" valueType="num">
                                      <p:cBhvr additive="base">
                                        <p:cTn id="7" dur="500" fill="hold"/>
                                        <p:tgtEl>
                                          <p:spTgt spid="286723"/>
                                        </p:tgtEl>
                                        <p:attrNameLst>
                                          <p:attrName>ppt_x</p:attrName>
                                        </p:attrNameLst>
                                      </p:cBhvr>
                                      <p:tavLst>
                                        <p:tav tm="0">
                                          <p:val>
                                            <p:strVal val="0-#ppt_w/2"/>
                                          </p:val>
                                        </p:tav>
                                        <p:tav tm="100000">
                                          <p:val>
                                            <p:strVal val="#ppt_x"/>
                                          </p:val>
                                        </p:tav>
                                      </p:tavLst>
                                    </p:anim>
                                    <p:anim calcmode="lin" valueType="num">
                                      <p:cBhvr additive="base">
                                        <p:cTn id="8" dur="500" fill="hold"/>
                                        <p:tgtEl>
                                          <p:spTgt spid="286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86724"/>
                                        </p:tgtEl>
                                        <p:attrNameLst>
                                          <p:attrName>style.visibility</p:attrName>
                                        </p:attrNameLst>
                                      </p:cBhvr>
                                      <p:to>
                                        <p:strVal val="visible"/>
                                      </p:to>
                                    </p:set>
                                    <p:animEffect transition="in" filter="wipe(up)">
                                      <p:cBhvr>
                                        <p:cTn id="13" dur="500"/>
                                        <p:tgtEl>
                                          <p:spTgt spid="28672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6725"/>
                                        </p:tgtEl>
                                        <p:attrNameLst>
                                          <p:attrName>style.visibility</p:attrName>
                                        </p:attrNameLst>
                                      </p:cBhvr>
                                      <p:to>
                                        <p:strVal val="visible"/>
                                      </p:to>
                                    </p:set>
                                    <p:anim calcmode="lin" valueType="num">
                                      <p:cBhvr additive="base">
                                        <p:cTn id="18" dur="500" fill="hold"/>
                                        <p:tgtEl>
                                          <p:spTgt spid="286725"/>
                                        </p:tgtEl>
                                        <p:attrNameLst>
                                          <p:attrName>ppt_x</p:attrName>
                                        </p:attrNameLst>
                                      </p:cBhvr>
                                      <p:tavLst>
                                        <p:tav tm="0">
                                          <p:val>
                                            <p:strVal val="0-#ppt_w/2"/>
                                          </p:val>
                                        </p:tav>
                                        <p:tav tm="100000">
                                          <p:val>
                                            <p:strVal val="#ppt_x"/>
                                          </p:val>
                                        </p:tav>
                                      </p:tavLst>
                                    </p:anim>
                                    <p:anim calcmode="lin" valueType="num">
                                      <p:cBhvr additive="base">
                                        <p:cTn id="19"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utoUpdateAnimBg="0"/>
      <p:bldP spid="286724" grpId="0" autoUpdateAnimBg="0"/>
      <p:bldP spid="286725"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142844" y="2143116"/>
            <a:ext cx="1785950" cy="500058"/>
          </a:xfrm>
        </p:spPr>
        <p:txBody>
          <a:bodyPr>
            <a:noAutofit/>
          </a:bodyPr>
          <a:lstStyle/>
          <a:p>
            <a:r>
              <a:rPr lang="zh-CN" altLang="en-US" sz="2800" b="1" dirty="0">
                <a:solidFill>
                  <a:srgbClr val="000082"/>
                </a:solidFill>
                <a:latin typeface="楷体_GB2312" pitchFamily="49" charset="-122"/>
              </a:rPr>
              <a:t>例如</a:t>
            </a:r>
            <a:r>
              <a:rPr lang="en-US" altLang="zh-CN" sz="2800" b="1" dirty="0">
                <a:solidFill>
                  <a:srgbClr val="000082"/>
                </a:solidFill>
                <a:latin typeface="楷体_GB2312" pitchFamily="49" charset="-122"/>
              </a:rPr>
              <a:t>:</a:t>
            </a:r>
          </a:p>
        </p:txBody>
      </p:sp>
      <p:grpSp>
        <p:nvGrpSpPr>
          <p:cNvPr id="2" name="Group 3"/>
          <p:cNvGrpSpPr>
            <a:grpSpLocks/>
          </p:cNvGrpSpPr>
          <p:nvPr/>
        </p:nvGrpSpPr>
        <p:grpSpPr bwMode="auto">
          <a:xfrm>
            <a:off x="571512" y="2143153"/>
            <a:ext cx="5715000" cy="4389437"/>
            <a:chOff x="768" y="739"/>
            <a:chExt cx="3600" cy="2765"/>
          </a:xfrm>
        </p:grpSpPr>
        <p:sp>
          <p:nvSpPr>
            <p:cNvPr id="287748" name="Line 4"/>
            <p:cNvSpPr>
              <a:spLocks noChangeShapeType="1"/>
            </p:cNvSpPr>
            <p:nvPr/>
          </p:nvSpPr>
          <p:spPr bwMode="auto">
            <a:xfrm>
              <a:off x="1488" y="1056"/>
              <a:ext cx="1440" cy="0"/>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49" name="Line 5"/>
            <p:cNvSpPr>
              <a:spLocks noChangeShapeType="1"/>
            </p:cNvSpPr>
            <p:nvPr/>
          </p:nvSpPr>
          <p:spPr bwMode="auto">
            <a:xfrm>
              <a:off x="1440" y="1152"/>
              <a:ext cx="624" cy="768"/>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0" name="Line 6"/>
            <p:cNvSpPr>
              <a:spLocks noChangeShapeType="1"/>
            </p:cNvSpPr>
            <p:nvPr/>
          </p:nvSpPr>
          <p:spPr bwMode="auto">
            <a:xfrm flipH="1">
              <a:off x="2304" y="1152"/>
              <a:ext cx="672" cy="768"/>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1" name="Line 7"/>
            <p:cNvSpPr>
              <a:spLocks noChangeShapeType="1"/>
            </p:cNvSpPr>
            <p:nvPr/>
          </p:nvSpPr>
          <p:spPr bwMode="auto">
            <a:xfrm flipH="1">
              <a:off x="960" y="1152"/>
              <a:ext cx="288" cy="1296"/>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2" name="Line 8"/>
            <p:cNvSpPr>
              <a:spLocks noChangeShapeType="1"/>
            </p:cNvSpPr>
            <p:nvPr/>
          </p:nvSpPr>
          <p:spPr bwMode="auto">
            <a:xfrm flipV="1">
              <a:off x="1104" y="2112"/>
              <a:ext cx="960" cy="480"/>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3" name="Line 9"/>
            <p:cNvSpPr>
              <a:spLocks noChangeShapeType="1"/>
            </p:cNvSpPr>
            <p:nvPr/>
          </p:nvSpPr>
          <p:spPr bwMode="auto">
            <a:xfrm>
              <a:off x="2352" y="2112"/>
              <a:ext cx="768" cy="432"/>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4" name="Line 10"/>
            <p:cNvSpPr>
              <a:spLocks noChangeShapeType="1"/>
            </p:cNvSpPr>
            <p:nvPr/>
          </p:nvSpPr>
          <p:spPr bwMode="auto">
            <a:xfrm>
              <a:off x="3264" y="1056"/>
              <a:ext cx="816" cy="432"/>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5" name="Line 11"/>
            <p:cNvSpPr>
              <a:spLocks noChangeShapeType="1"/>
            </p:cNvSpPr>
            <p:nvPr/>
          </p:nvSpPr>
          <p:spPr bwMode="auto">
            <a:xfrm flipH="1">
              <a:off x="3360" y="1680"/>
              <a:ext cx="720" cy="864"/>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6" name="Line 12"/>
            <p:cNvSpPr>
              <a:spLocks noChangeShapeType="1"/>
            </p:cNvSpPr>
            <p:nvPr/>
          </p:nvSpPr>
          <p:spPr bwMode="auto">
            <a:xfrm>
              <a:off x="3120" y="1200"/>
              <a:ext cx="96" cy="1248"/>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7" name="Line 13"/>
            <p:cNvSpPr>
              <a:spLocks noChangeShapeType="1"/>
            </p:cNvSpPr>
            <p:nvPr/>
          </p:nvSpPr>
          <p:spPr bwMode="auto">
            <a:xfrm>
              <a:off x="1056" y="2736"/>
              <a:ext cx="1152" cy="528"/>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8" name="Line 14"/>
            <p:cNvSpPr>
              <a:spLocks noChangeShapeType="1"/>
            </p:cNvSpPr>
            <p:nvPr/>
          </p:nvSpPr>
          <p:spPr bwMode="auto">
            <a:xfrm flipH="1">
              <a:off x="2544" y="2736"/>
              <a:ext cx="576" cy="528"/>
            </a:xfrm>
            <a:prstGeom prst="line">
              <a:avLst/>
            </a:prstGeom>
            <a:noFill/>
            <a:ln w="57150" cap="sq">
              <a:solidFill>
                <a:schemeClr val="accent2">
                  <a:lumMod val="75000"/>
                </a:schemeClr>
              </a:solidFill>
              <a:round/>
              <a:headEnd type="none" w="sm" len="sm"/>
              <a:tailEnd type="none" w="sm" len="sm"/>
            </a:ln>
            <a:effectLst/>
          </p:spPr>
          <p:txBody>
            <a:bodyPr wrap="none" anchor="ctr"/>
            <a:lstStyle/>
            <a:p>
              <a:endParaRPr lang="zh-CN" altLang="en-US"/>
            </a:p>
          </p:txBody>
        </p:sp>
        <p:sp>
          <p:nvSpPr>
            <p:cNvPr id="287759" name="Text Box 15"/>
            <p:cNvSpPr txBox="1">
              <a:spLocks noChangeArrowheads="1"/>
            </p:cNvSpPr>
            <p:nvPr/>
          </p:nvSpPr>
          <p:spPr bwMode="auto">
            <a:xfrm>
              <a:off x="1910" y="739"/>
              <a:ext cx="372"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chemeClr val="tx2"/>
                  </a:solidFill>
                </a:rPr>
                <a:t>19</a:t>
              </a:r>
              <a:endParaRPr lang="en-US" altLang="zh-CN"/>
            </a:p>
          </p:txBody>
        </p:sp>
        <p:sp>
          <p:nvSpPr>
            <p:cNvPr id="287760" name="Text Box 16"/>
            <p:cNvSpPr txBox="1">
              <a:spLocks noChangeArrowheads="1"/>
            </p:cNvSpPr>
            <p:nvPr/>
          </p:nvSpPr>
          <p:spPr bwMode="auto">
            <a:xfrm>
              <a:off x="3504" y="931"/>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a:solidFill>
                    <a:schemeClr val="tx2"/>
                  </a:solidFill>
                </a:rPr>
                <a:t>5</a:t>
              </a:r>
              <a:endParaRPr lang="en-US" altLang="zh-CN" b="1">
                <a:solidFill>
                  <a:schemeClr val="tx2"/>
                </a:solidFill>
              </a:endParaRPr>
            </a:p>
          </p:txBody>
        </p:sp>
        <p:sp>
          <p:nvSpPr>
            <p:cNvPr id="287761" name="Text Box 17"/>
            <p:cNvSpPr txBox="1">
              <a:spLocks noChangeArrowheads="1"/>
            </p:cNvSpPr>
            <p:nvPr/>
          </p:nvSpPr>
          <p:spPr bwMode="auto">
            <a:xfrm>
              <a:off x="1692" y="1248"/>
              <a:ext cx="372" cy="365"/>
            </a:xfrm>
            <a:prstGeom prst="rect">
              <a:avLst/>
            </a:prstGeom>
            <a:noFill/>
            <a:ln w="12700" cap="sq">
              <a:noFill/>
              <a:miter lim="800000"/>
              <a:headEnd type="none" w="sm" len="sm"/>
              <a:tailEnd type="none" w="sm" len="sm"/>
            </a:ln>
            <a:effectLst/>
          </p:spPr>
          <p:txBody>
            <a:bodyPr wrap="none">
              <a:spAutoFit/>
            </a:bodyPr>
            <a:lstStyle/>
            <a:p>
              <a:r>
                <a:rPr lang="en-US" altLang="zh-CN" sz="3200" b="1">
                  <a:solidFill>
                    <a:schemeClr val="tx2"/>
                  </a:solidFill>
                </a:rPr>
                <a:t>14</a:t>
              </a:r>
              <a:endParaRPr lang="en-US" altLang="zh-CN" b="1"/>
            </a:p>
          </p:txBody>
        </p:sp>
        <p:sp>
          <p:nvSpPr>
            <p:cNvPr id="287762" name="Text Box 18"/>
            <p:cNvSpPr txBox="1">
              <a:spLocks noChangeArrowheads="1"/>
            </p:cNvSpPr>
            <p:nvPr/>
          </p:nvSpPr>
          <p:spPr bwMode="auto">
            <a:xfrm>
              <a:off x="768" y="1596"/>
              <a:ext cx="372"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chemeClr val="tx2"/>
                  </a:solidFill>
                </a:rPr>
                <a:t>18</a:t>
              </a:r>
              <a:endParaRPr lang="en-US" altLang="zh-CN" sz="3200"/>
            </a:p>
          </p:txBody>
        </p:sp>
        <p:sp>
          <p:nvSpPr>
            <p:cNvPr id="287763" name="Text Box 19"/>
            <p:cNvSpPr txBox="1">
              <a:spLocks noChangeArrowheads="1"/>
            </p:cNvSpPr>
            <p:nvPr/>
          </p:nvSpPr>
          <p:spPr bwMode="auto">
            <a:xfrm>
              <a:off x="1430" y="2940"/>
              <a:ext cx="372" cy="365"/>
            </a:xfrm>
            <a:prstGeom prst="rect">
              <a:avLst/>
            </a:prstGeom>
            <a:noFill/>
            <a:ln w="12700" cap="sq">
              <a:noFill/>
              <a:miter lim="800000"/>
              <a:headEnd type="none" w="sm" len="sm"/>
              <a:tailEnd type="none" w="sm" len="sm"/>
            </a:ln>
            <a:effectLst/>
          </p:spPr>
          <p:txBody>
            <a:bodyPr wrap="none">
              <a:spAutoFit/>
            </a:bodyPr>
            <a:lstStyle/>
            <a:p>
              <a:r>
                <a:rPr lang="en-US" altLang="zh-CN" sz="3200"/>
                <a:t>27</a:t>
              </a:r>
            </a:p>
          </p:txBody>
        </p:sp>
        <p:sp>
          <p:nvSpPr>
            <p:cNvPr id="287764" name="Text Box 20"/>
            <p:cNvSpPr txBox="1">
              <a:spLocks noChangeArrowheads="1"/>
            </p:cNvSpPr>
            <p:nvPr/>
          </p:nvSpPr>
          <p:spPr bwMode="auto">
            <a:xfrm>
              <a:off x="1382" y="2015"/>
              <a:ext cx="372" cy="365"/>
            </a:xfrm>
            <a:prstGeom prst="rect">
              <a:avLst/>
            </a:prstGeom>
            <a:noFill/>
            <a:ln w="12700" cap="sq">
              <a:noFill/>
              <a:miter lim="800000"/>
              <a:headEnd type="none" w="sm" len="sm"/>
              <a:tailEnd type="none" w="sm" len="sm"/>
            </a:ln>
            <a:effectLst/>
          </p:spPr>
          <p:txBody>
            <a:bodyPr wrap="none">
              <a:spAutoFit/>
            </a:bodyPr>
            <a:lstStyle/>
            <a:p>
              <a:r>
                <a:rPr lang="en-US" altLang="zh-CN" sz="3200" b="1">
                  <a:solidFill>
                    <a:schemeClr val="tx2"/>
                  </a:solidFill>
                </a:rPr>
                <a:t>16</a:t>
              </a:r>
              <a:endParaRPr lang="en-US" altLang="zh-CN" sz="3200" b="1"/>
            </a:p>
          </p:txBody>
        </p:sp>
        <p:sp>
          <p:nvSpPr>
            <p:cNvPr id="287765" name="Text Box 21"/>
            <p:cNvSpPr txBox="1">
              <a:spLocks noChangeArrowheads="1"/>
            </p:cNvSpPr>
            <p:nvPr/>
          </p:nvSpPr>
          <p:spPr bwMode="auto">
            <a:xfrm>
              <a:off x="2534" y="1932"/>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a:solidFill>
                    <a:schemeClr val="tx2"/>
                  </a:solidFill>
                </a:rPr>
                <a:t>8</a:t>
              </a:r>
              <a:endParaRPr lang="en-US" altLang="zh-CN" sz="3200" b="1"/>
            </a:p>
          </p:txBody>
        </p:sp>
        <p:sp>
          <p:nvSpPr>
            <p:cNvPr id="287766" name="Text Box 22"/>
            <p:cNvSpPr txBox="1">
              <a:spLocks noChangeArrowheads="1"/>
            </p:cNvSpPr>
            <p:nvPr/>
          </p:nvSpPr>
          <p:spPr bwMode="auto">
            <a:xfrm>
              <a:off x="2700" y="2976"/>
              <a:ext cx="372" cy="365"/>
            </a:xfrm>
            <a:prstGeom prst="rect">
              <a:avLst/>
            </a:prstGeom>
            <a:noFill/>
            <a:ln w="12700" cap="sq">
              <a:noFill/>
              <a:miter lim="800000"/>
              <a:headEnd type="none" w="sm" len="sm"/>
              <a:tailEnd type="none" w="sm" len="sm"/>
            </a:ln>
            <a:effectLst/>
          </p:spPr>
          <p:txBody>
            <a:bodyPr wrap="none">
              <a:spAutoFit/>
            </a:bodyPr>
            <a:lstStyle/>
            <a:p>
              <a:r>
                <a:rPr lang="en-US" altLang="zh-CN" sz="3200" b="1">
                  <a:solidFill>
                    <a:schemeClr val="tx2"/>
                  </a:solidFill>
                </a:rPr>
                <a:t>21</a:t>
              </a:r>
              <a:endParaRPr lang="en-US" altLang="zh-CN" sz="3200" b="1"/>
            </a:p>
          </p:txBody>
        </p:sp>
        <p:sp>
          <p:nvSpPr>
            <p:cNvPr id="287767" name="Text Box 23"/>
            <p:cNvSpPr txBox="1">
              <a:spLocks noChangeArrowheads="1"/>
            </p:cNvSpPr>
            <p:nvPr/>
          </p:nvSpPr>
          <p:spPr bwMode="auto">
            <a:xfrm>
              <a:off x="3590" y="2076"/>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a:solidFill>
                    <a:schemeClr val="tx2"/>
                  </a:solidFill>
                </a:rPr>
                <a:t>3</a:t>
              </a:r>
              <a:endParaRPr lang="en-US" altLang="zh-CN" sz="3200" b="1"/>
            </a:p>
          </p:txBody>
        </p:sp>
        <p:sp>
          <p:nvSpPr>
            <p:cNvPr id="287768" name="Text Box 24"/>
            <p:cNvSpPr txBox="1">
              <a:spLocks noChangeArrowheads="1"/>
            </p:cNvSpPr>
            <p:nvPr/>
          </p:nvSpPr>
          <p:spPr bwMode="auto">
            <a:xfrm>
              <a:off x="2400" y="1171"/>
              <a:ext cx="372"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chemeClr val="tx2"/>
                  </a:solidFill>
                </a:rPr>
                <a:t>12</a:t>
              </a:r>
              <a:endParaRPr lang="en-US" altLang="zh-CN" sz="3200"/>
            </a:p>
          </p:txBody>
        </p:sp>
        <p:sp>
          <p:nvSpPr>
            <p:cNvPr id="287769" name="Text Box 25"/>
            <p:cNvSpPr txBox="1">
              <a:spLocks noChangeArrowheads="1"/>
            </p:cNvSpPr>
            <p:nvPr/>
          </p:nvSpPr>
          <p:spPr bwMode="auto">
            <a:xfrm>
              <a:off x="3158" y="1500"/>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chemeClr val="tx2"/>
                  </a:solidFill>
                </a:rPr>
                <a:t>7</a:t>
              </a:r>
              <a:endParaRPr lang="en-US" altLang="zh-CN" sz="3200"/>
            </a:p>
          </p:txBody>
        </p:sp>
        <p:sp>
          <p:nvSpPr>
            <p:cNvPr id="287770" name="Oval 26"/>
            <p:cNvSpPr>
              <a:spLocks noChangeArrowheads="1"/>
            </p:cNvSpPr>
            <p:nvPr/>
          </p:nvSpPr>
          <p:spPr bwMode="auto">
            <a:xfrm>
              <a:off x="1152" y="864"/>
              <a:ext cx="336" cy="336"/>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600" b="1">
                  <a:solidFill>
                    <a:schemeClr val="tx2"/>
                  </a:solidFill>
                </a:rPr>
                <a:t>a</a:t>
              </a:r>
              <a:endParaRPr lang="en-US" altLang="zh-CN"/>
            </a:p>
          </p:txBody>
        </p:sp>
        <p:sp>
          <p:nvSpPr>
            <p:cNvPr id="287771" name="Oval 27"/>
            <p:cNvSpPr>
              <a:spLocks noChangeArrowheads="1"/>
            </p:cNvSpPr>
            <p:nvPr/>
          </p:nvSpPr>
          <p:spPr bwMode="auto">
            <a:xfrm>
              <a:off x="2928" y="864"/>
              <a:ext cx="336" cy="336"/>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600" b="1">
                  <a:solidFill>
                    <a:schemeClr val="tx2"/>
                  </a:solidFill>
                </a:rPr>
                <a:t>b</a:t>
              </a:r>
              <a:endParaRPr lang="en-US" altLang="zh-CN"/>
            </a:p>
          </p:txBody>
        </p:sp>
        <p:sp>
          <p:nvSpPr>
            <p:cNvPr id="287772" name="Oval 28"/>
            <p:cNvSpPr>
              <a:spLocks noChangeArrowheads="1"/>
            </p:cNvSpPr>
            <p:nvPr/>
          </p:nvSpPr>
          <p:spPr bwMode="auto">
            <a:xfrm>
              <a:off x="4032" y="1392"/>
              <a:ext cx="336" cy="336"/>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600" b="1">
                  <a:solidFill>
                    <a:schemeClr val="tx2"/>
                  </a:solidFill>
                </a:rPr>
                <a:t>c</a:t>
              </a:r>
              <a:endParaRPr lang="en-US" altLang="zh-CN"/>
            </a:p>
          </p:txBody>
        </p:sp>
        <p:sp>
          <p:nvSpPr>
            <p:cNvPr id="287773" name="Oval 29"/>
            <p:cNvSpPr>
              <a:spLocks noChangeArrowheads="1"/>
            </p:cNvSpPr>
            <p:nvPr/>
          </p:nvSpPr>
          <p:spPr bwMode="auto">
            <a:xfrm>
              <a:off x="3072" y="2448"/>
              <a:ext cx="336" cy="336"/>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600" b="1">
                  <a:solidFill>
                    <a:schemeClr val="tx2"/>
                  </a:solidFill>
                </a:rPr>
                <a:t>d</a:t>
              </a:r>
              <a:endParaRPr lang="en-US" altLang="zh-CN"/>
            </a:p>
          </p:txBody>
        </p:sp>
        <p:sp>
          <p:nvSpPr>
            <p:cNvPr id="287774" name="Oval 30"/>
            <p:cNvSpPr>
              <a:spLocks noChangeArrowheads="1"/>
            </p:cNvSpPr>
            <p:nvPr/>
          </p:nvSpPr>
          <p:spPr bwMode="auto">
            <a:xfrm>
              <a:off x="2016" y="1872"/>
              <a:ext cx="336" cy="336"/>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600" b="1">
                  <a:solidFill>
                    <a:schemeClr val="tx2"/>
                  </a:solidFill>
                </a:rPr>
                <a:t>e</a:t>
              </a:r>
              <a:endParaRPr lang="en-US" altLang="zh-CN"/>
            </a:p>
          </p:txBody>
        </p:sp>
        <p:sp>
          <p:nvSpPr>
            <p:cNvPr id="287775" name="Oval 31"/>
            <p:cNvSpPr>
              <a:spLocks noChangeArrowheads="1"/>
            </p:cNvSpPr>
            <p:nvPr/>
          </p:nvSpPr>
          <p:spPr bwMode="auto">
            <a:xfrm>
              <a:off x="768" y="2448"/>
              <a:ext cx="336" cy="336"/>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lnSpc>
                  <a:spcPct val="60000"/>
                </a:lnSpc>
              </a:pPr>
              <a:r>
                <a:rPr lang="en-US" altLang="zh-CN" sz="3600" b="1">
                  <a:solidFill>
                    <a:schemeClr val="tx2"/>
                  </a:solidFill>
                </a:rPr>
                <a:t>g</a:t>
              </a:r>
              <a:endParaRPr lang="en-US" altLang="zh-CN"/>
            </a:p>
          </p:txBody>
        </p:sp>
        <p:sp>
          <p:nvSpPr>
            <p:cNvPr id="287776" name="Oval 32"/>
            <p:cNvSpPr>
              <a:spLocks noChangeArrowheads="1"/>
            </p:cNvSpPr>
            <p:nvPr/>
          </p:nvSpPr>
          <p:spPr bwMode="auto">
            <a:xfrm>
              <a:off x="2208" y="3168"/>
              <a:ext cx="336" cy="336"/>
            </a:xfrm>
            <a:prstGeom prst="ellipse">
              <a:avLst/>
            </a:prstGeom>
            <a:solidFill>
              <a:srgbClr val="CCFFCC"/>
            </a:solidFill>
            <a:ln w="28575" cap="sq">
              <a:solidFill>
                <a:schemeClr val="tx2"/>
              </a:solidFill>
              <a:round/>
              <a:headEnd type="none" w="sm" len="sm"/>
              <a:tailEnd type="none" w="sm" len="sm"/>
            </a:ln>
            <a:effectLst/>
          </p:spPr>
          <p:txBody>
            <a:bodyPr wrap="none" anchor="ctr"/>
            <a:lstStyle/>
            <a:p>
              <a:pPr algn="ctr"/>
              <a:r>
                <a:rPr lang="en-US" altLang="zh-CN" sz="3600" b="1">
                  <a:solidFill>
                    <a:schemeClr val="tx2"/>
                  </a:solidFill>
                </a:rPr>
                <a:t>f</a:t>
              </a:r>
              <a:endParaRPr lang="en-US" altLang="zh-CN"/>
            </a:p>
          </p:txBody>
        </p:sp>
      </p:grpSp>
      <p:sp>
        <p:nvSpPr>
          <p:cNvPr id="287777" name="Text Box 33"/>
          <p:cNvSpPr txBox="1">
            <a:spLocks noChangeArrowheads="1"/>
          </p:cNvSpPr>
          <p:nvPr/>
        </p:nvSpPr>
        <p:spPr bwMode="auto">
          <a:xfrm>
            <a:off x="5715008" y="4332281"/>
            <a:ext cx="3070071" cy="523220"/>
          </a:xfrm>
          <a:prstGeom prst="rect">
            <a:avLst/>
          </a:prstGeom>
          <a:noFill/>
          <a:ln w="12700" cap="sq">
            <a:noFill/>
            <a:miter lim="800000"/>
            <a:headEnd type="none" w="sm" len="sm"/>
            <a:tailEnd type="none" w="sm" len="sm"/>
          </a:ln>
          <a:effectLst/>
        </p:spPr>
        <p:txBody>
          <a:bodyPr wrap="none">
            <a:spAutoFit/>
          </a:bodyPr>
          <a:lstStyle/>
          <a:p>
            <a:r>
              <a:rPr lang="zh-CN" altLang="en-US" b="1" dirty="0">
                <a:solidFill>
                  <a:srgbClr val="000082"/>
                </a:solidFill>
                <a:ea typeface="楷体_GB2312" pitchFamily="49" charset="-122"/>
              </a:rPr>
              <a:t>所得生成树权值和</a:t>
            </a:r>
            <a:endParaRPr lang="zh-CN" altLang="en-US" b="1" dirty="0">
              <a:ea typeface="楷体_GB2312" pitchFamily="49" charset="-122"/>
            </a:endParaRPr>
          </a:p>
        </p:txBody>
      </p:sp>
      <p:sp>
        <p:nvSpPr>
          <p:cNvPr id="287778" name="Text Box 34"/>
          <p:cNvSpPr txBox="1">
            <a:spLocks noChangeArrowheads="1"/>
          </p:cNvSpPr>
          <p:nvPr/>
        </p:nvSpPr>
        <p:spPr bwMode="auto">
          <a:xfrm>
            <a:off x="5500694" y="4903785"/>
            <a:ext cx="3446777" cy="954107"/>
          </a:xfrm>
          <a:prstGeom prst="rect">
            <a:avLst/>
          </a:prstGeom>
          <a:noFill/>
          <a:ln w="12700" cap="sq">
            <a:noFill/>
            <a:miter lim="800000"/>
            <a:headEnd type="none" w="sm" len="sm"/>
            <a:tailEnd type="none" w="sm" len="sm"/>
          </a:ln>
          <a:effectLst/>
        </p:spPr>
        <p:txBody>
          <a:bodyPr wrap="none">
            <a:spAutoFit/>
          </a:bodyPr>
          <a:lstStyle/>
          <a:p>
            <a:r>
              <a:rPr lang="en-US" altLang="zh-CN" b="1" dirty="0">
                <a:solidFill>
                  <a:srgbClr val="000082"/>
                </a:solidFill>
              </a:rPr>
              <a:t>= 3+5+8+14+16+21 </a:t>
            </a:r>
            <a:endParaRPr lang="en-US" altLang="zh-CN" b="1" dirty="0" smtClean="0">
              <a:solidFill>
                <a:srgbClr val="000082"/>
              </a:solidFill>
            </a:endParaRPr>
          </a:p>
          <a:p>
            <a:r>
              <a:rPr lang="en-US" altLang="zh-CN" b="1" dirty="0" smtClean="0">
                <a:solidFill>
                  <a:srgbClr val="000082"/>
                </a:solidFill>
              </a:rPr>
              <a:t>= </a:t>
            </a:r>
            <a:r>
              <a:rPr lang="en-US" altLang="zh-CN" b="1" dirty="0">
                <a:solidFill>
                  <a:srgbClr val="000082"/>
                </a:solidFill>
              </a:rPr>
              <a:t>67</a:t>
            </a:r>
          </a:p>
        </p:txBody>
      </p:sp>
      <p:sp>
        <p:nvSpPr>
          <p:cNvPr id="287779" name="Line 35"/>
          <p:cNvSpPr>
            <a:spLocks noChangeShapeType="1"/>
          </p:cNvSpPr>
          <p:nvPr/>
        </p:nvSpPr>
        <p:spPr bwMode="auto">
          <a:xfrm>
            <a:off x="1666884" y="2795582"/>
            <a:ext cx="990600" cy="1219200"/>
          </a:xfrm>
          <a:prstGeom prst="line">
            <a:avLst/>
          </a:prstGeom>
          <a:noFill/>
          <a:ln w="76200" cap="sq">
            <a:solidFill>
              <a:srgbClr val="C00000"/>
            </a:solidFill>
            <a:round/>
            <a:headEnd type="none" w="sm" len="sm"/>
            <a:tailEnd type="none" w="sm" len="sm"/>
          </a:ln>
          <a:effectLst/>
        </p:spPr>
        <p:txBody>
          <a:bodyPr wrap="none" anchor="ctr"/>
          <a:lstStyle/>
          <a:p>
            <a:endParaRPr lang="zh-CN" altLang="en-US"/>
          </a:p>
        </p:txBody>
      </p:sp>
      <p:sp>
        <p:nvSpPr>
          <p:cNvPr id="287780" name="Line 36"/>
          <p:cNvSpPr>
            <a:spLocks noChangeShapeType="1"/>
          </p:cNvSpPr>
          <p:nvPr/>
        </p:nvSpPr>
        <p:spPr bwMode="auto">
          <a:xfrm>
            <a:off x="3114684" y="4319582"/>
            <a:ext cx="1219200" cy="685800"/>
          </a:xfrm>
          <a:prstGeom prst="line">
            <a:avLst/>
          </a:prstGeom>
          <a:noFill/>
          <a:ln w="76200" cap="sq">
            <a:solidFill>
              <a:srgbClr val="C00000"/>
            </a:solidFill>
            <a:round/>
            <a:headEnd type="none" w="sm" len="sm"/>
            <a:tailEnd type="none" w="sm" len="sm"/>
          </a:ln>
          <a:effectLst/>
        </p:spPr>
        <p:txBody>
          <a:bodyPr wrap="none" anchor="ctr"/>
          <a:lstStyle/>
          <a:p>
            <a:endParaRPr lang="zh-CN" altLang="en-US"/>
          </a:p>
        </p:txBody>
      </p:sp>
      <p:sp>
        <p:nvSpPr>
          <p:cNvPr id="287781" name="Line 37"/>
          <p:cNvSpPr>
            <a:spLocks noChangeShapeType="1"/>
          </p:cNvSpPr>
          <p:nvPr/>
        </p:nvSpPr>
        <p:spPr bwMode="auto">
          <a:xfrm flipH="1">
            <a:off x="4714884" y="3633782"/>
            <a:ext cx="1143000" cy="1371600"/>
          </a:xfrm>
          <a:prstGeom prst="line">
            <a:avLst/>
          </a:prstGeom>
          <a:noFill/>
          <a:ln w="76200" cap="sq">
            <a:solidFill>
              <a:srgbClr val="C00000"/>
            </a:solidFill>
            <a:round/>
            <a:headEnd type="none" w="sm" len="sm"/>
            <a:tailEnd type="none" w="sm" len="sm"/>
          </a:ln>
          <a:effectLst/>
        </p:spPr>
        <p:txBody>
          <a:bodyPr wrap="none" anchor="ctr"/>
          <a:lstStyle/>
          <a:p>
            <a:endParaRPr lang="zh-CN" altLang="en-US"/>
          </a:p>
        </p:txBody>
      </p:sp>
      <p:sp>
        <p:nvSpPr>
          <p:cNvPr id="287782" name="Line 38"/>
          <p:cNvSpPr>
            <a:spLocks noChangeShapeType="1"/>
          </p:cNvSpPr>
          <p:nvPr/>
        </p:nvSpPr>
        <p:spPr bwMode="auto">
          <a:xfrm>
            <a:off x="4562484" y="2643182"/>
            <a:ext cx="1295400" cy="685800"/>
          </a:xfrm>
          <a:prstGeom prst="line">
            <a:avLst/>
          </a:prstGeom>
          <a:noFill/>
          <a:ln w="76200" cap="sq">
            <a:solidFill>
              <a:srgbClr val="C00000"/>
            </a:solidFill>
            <a:round/>
            <a:headEnd type="none" w="sm" len="sm"/>
            <a:tailEnd type="none" w="sm" len="sm"/>
          </a:ln>
          <a:effectLst/>
        </p:spPr>
        <p:txBody>
          <a:bodyPr wrap="none" anchor="ctr"/>
          <a:lstStyle/>
          <a:p>
            <a:endParaRPr lang="zh-CN" altLang="en-US"/>
          </a:p>
        </p:txBody>
      </p:sp>
      <p:sp>
        <p:nvSpPr>
          <p:cNvPr id="287783" name="Line 39"/>
          <p:cNvSpPr>
            <a:spLocks noChangeShapeType="1"/>
          </p:cNvSpPr>
          <p:nvPr/>
        </p:nvSpPr>
        <p:spPr bwMode="auto">
          <a:xfrm flipV="1">
            <a:off x="1133484" y="4319582"/>
            <a:ext cx="1524000" cy="762000"/>
          </a:xfrm>
          <a:prstGeom prst="line">
            <a:avLst/>
          </a:prstGeom>
          <a:noFill/>
          <a:ln w="76200" cap="sq">
            <a:solidFill>
              <a:srgbClr val="C00000"/>
            </a:solidFill>
            <a:round/>
            <a:headEnd type="none" w="sm" len="sm"/>
            <a:tailEnd type="none" w="sm" len="sm"/>
          </a:ln>
          <a:effectLst/>
        </p:spPr>
        <p:txBody>
          <a:bodyPr wrap="none" anchor="ctr"/>
          <a:lstStyle/>
          <a:p>
            <a:endParaRPr lang="zh-CN" altLang="en-US"/>
          </a:p>
        </p:txBody>
      </p:sp>
      <p:sp>
        <p:nvSpPr>
          <p:cNvPr id="287784" name="Line 40"/>
          <p:cNvSpPr>
            <a:spLocks noChangeShapeType="1"/>
          </p:cNvSpPr>
          <p:nvPr/>
        </p:nvSpPr>
        <p:spPr bwMode="auto">
          <a:xfrm flipH="1">
            <a:off x="3419484" y="5310182"/>
            <a:ext cx="914400" cy="838200"/>
          </a:xfrm>
          <a:prstGeom prst="line">
            <a:avLst/>
          </a:prstGeom>
          <a:noFill/>
          <a:ln w="76200" cap="sq">
            <a:solidFill>
              <a:srgbClr val="C00000"/>
            </a:solidFill>
            <a:round/>
            <a:headEnd type="none" w="sm" len="sm"/>
            <a:tailEnd type="none" w="sm" len="sm"/>
          </a:ln>
          <a:effectLst/>
        </p:spPr>
        <p:txBody>
          <a:bodyPr wrap="none" anchor="ctr"/>
          <a:lstStyle/>
          <a:p>
            <a:endParaRPr lang="zh-CN" altLang="en-US"/>
          </a:p>
        </p:txBody>
      </p:sp>
      <p:sp>
        <p:nvSpPr>
          <p:cNvPr id="287785" name="Text Box 41"/>
          <p:cNvSpPr txBox="1">
            <a:spLocks noChangeArrowheads="1"/>
          </p:cNvSpPr>
          <p:nvPr/>
        </p:nvSpPr>
        <p:spPr bwMode="auto">
          <a:xfrm>
            <a:off x="2038362" y="2951190"/>
            <a:ext cx="590550" cy="579438"/>
          </a:xfrm>
          <a:prstGeom prst="rect">
            <a:avLst/>
          </a:prstGeom>
          <a:noFill/>
          <a:ln w="12700" cap="sq">
            <a:noFill/>
            <a:miter lim="800000"/>
            <a:headEnd type="none" w="sm" len="sm"/>
            <a:tailEnd type="none" w="sm" len="sm"/>
          </a:ln>
          <a:effectLst/>
        </p:spPr>
        <p:txBody>
          <a:bodyPr wrap="none">
            <a:spAutoFit/>
          </a:bodyPr>
          <a:lstStyle/>
          <a:p>
            <a:r>
              <a:rPr lang="en-US" altLang="zh-CN" sz="3200" b="1">
                <a:solidFill>
                  <a:srgbClr val="FF0000"/>
                </a:solidFill>
              </a:rPr>
              <a:t>14</a:t>
            </a:r>
            <a:endParaRPr lang="en-US" altLang="zh-CN" b="1">
              <a:solidFill>
                <a:srgbClr val="FF0000"/>
              </a:solidFill>
            </a:endParaRPr>
          </a:p>
        </p:txBody>
      </p:sp>
      <p:sp>
        <p:nvSpPr>
          <p:cNvPr id="287786" name="Text Box 42"/>
          <p:cNvSpPr txBox="1">
            <a:spLocks noChangeArrowheads="1"/>
          </p:cNvSpPr>
          <p:nvPr/>
        </p:nvSpPr>
        <p:spPr bwMode="auto">
          <a:xfrm>
            <a:off x="3371862" y="4038628"/>
            <a:ext cx="387350" cy="579437"/>
          </a:xfrm>
          <a:prstGeom prst="rect">
            <a:avLst/>
          </a:prstGeom>
          <a:noFill/>
          <a:ln w="12700" cap="sq">
            <a:noFill/>
            <a:miter lim="800000"/>
            <a:headEnd type="none" w="sm" len="sm"/>
            <a:tailEnd type="none" w="sm" len="sm"/>
          </a:ln>
          <a:effectLst/>
        </p:spPr>
        <p:txBody>
          <a:bodyPr wrap="none">
            <a:spAutoFit/>
          </a:bodyPr>
          <a:lstStyle/>
          <a:p>
            <a:r>
              <a:rPr lang="en-US" altLang="zh-CN" sz="3200" b="1">
                <a:solidFill>
                  <a:srgbClr val="FF0000"/>
                </a:solidFill>
              </a:rPr>
              <a:t>8</a:t>
            </a:r>
            <a:endParaRPr lang="en-US" altLang="zh-CN" sz="3200" b="1"/>
          </a:p>
        </p:txBody>
      </p:sp>
      <p:sp>
        <p:nvSpPr>
          <p:cNvPr id="287787" name="Text Box 43"/>
          <p:cNvSpPr txBox="1">
            <a:spLocks noChangeArrowheads="1"/>
          </p:cNvSpPr>
          <p:nvPr/>
        </p:nvSpPr>
        <p:spPr bwMode="auto">
          <a:xfrm>
            <a:off x="4914912" y="2447953"/>
            <a:ext cx="387350" cy="579437"/>
          </a:xfrm>
          <a:prstGeom prst="rect">
            <a:avLst/>
          </a:prstGeom>
          <a:noFill/>
          <a:ln w="12700" cap="sq">
            <a:noFill/>
            <a:miter lim="800000"/>
            <a:headEnd type="none" w="sm" len="sm"/>
            <a:tailEnd type="none" w="sm" len="sm"/>
          </a:ln>
          <a:effectLst/>
        </p:spPr>
        <p:txBody>
          <a:bodyPr wrap="none">
            <a:spAutoFit/>
          </a:bodyPr>
          <a:lstStyle/>
          <a:p>
            <a:r>
              <a:rPr lang="en-US" altLang="zh-CN" sz="3200" b="1">
                <a:solidFill>
                  <a:srgbClr val="FF0000"/>
                </a:solidFill>
              </a:rPr>
              <a:t>5</a:t>
            </a:r>
            <a:endParaRPr lang="en-US" altLang="zh-CN" b="1">
              <a:solidFill>
                <a:schemeClr val="tx2"/>
              </a:solidFill>
            </a:endParaRPr>
          </a:p>
        </p:txBody>
      </p:sp>
      <p:sp>
        <p:nvSpPr>
          <p:cNvPr id="287788" name="Text Box 44"/>
          <p:cNvSpPr txBox="1">
            <a:spLocks noChangeArrowheads="1"/>
          </p:cNvSpPr>
          <p:nvPr/>
        </p:nvSpPr>
        <p:spPr bwMode="auto">
          <a:xfrm>
            <a:off x="5051437" y="4267228"/>
            <a:ext cx="387350" cy="579437"/>
          </a:xfrm>
          <a:prstGeom prst="rect">
            <a:avLst/>
          </a:prstGeom>
          <a:noFill/>
          <a:ln w="12700" cap="sq">
            <a:noFill/>
            <a:miter lim="800000"/>
            <a:headEnd type="none" w="sm" len="sm"/>
            <a:tailEnd type="none" w="sm" len="sm"/>
          </a:ln>
          <a:effectLst/>
        </p:spPr>
        <p:txBody>
          <a:bodyPr wrap="none">
            <a:spAutoFit/>
          </a:bodyPr>
          <a:lstStyle/>
          <a:p>
            <a:r>
              <a:rPr lang="en-US" altLang="zh-CN" sz="3200" b="1">
                <a:solidFill>
                  <a:srgbClr val="FF0000"/>
                </a:solidFill>
              </a:rPr>
              <a:t>3</a:t>
            </a:r>
            <a:endParaRPr lang="en-US" altLang="zh-CN" sz="3200" b="1"/>
          </a:p>
        </p:txBody>
      </p:sp>
      <p:sp>
        <p:nvSpPr>
          <p:cNvPr id="287789" name="Text Box 45"/>
          <p:cNvSpPr txBox="1">
            <a:spLocks noChangeArrowheads="1"/>
          </p:cNvSpPr>
          <p:nvPr/>
        </p:nvSpPr>
        <p:spPr bwMode="auto">
          <a:xfrm>
            <a:off x="1552587" y="4168803"/>
            <a:ext cx="590550" cy="579437"/>
          </a:xfrm>
          <a:prstGeom prst="rect">
            <a:avLst/>
          </a:prstGeom>
          <a:noFill/>
          <a:ln w="12700" cap="sq">
            <a:noFill/>
            <a:miter lim="800000"/>
            <a:headEnd type="none" w="sm" len="sm"/>
            <a:tailEnd type="none" w="sm" len="sm"/>
          </a:ln>
          <a:effectLst/>
        </p:spPr>
        <p:txBody>
          <a:bodyPr wrap="none">
            <a:spAutoFit/>
          </a:bodyPr>
          <a:lstStyle/>
          <a:p>
            <a:r>
              <a:rPr lang="en-US" altLang="zh-CN" sz="3200" b="1">
                <a:solidFill>
                  <a:srgbClr val="FF0000"/>
                </a:solidFill>
              </a:rPr>
              <a:t>16</a:t>
            </a:r>
          </a:p>
        </p:txBody>
      </p:sp>
      <p:sp>
        <p:nvSpPr>
          <p:cNvPr id="287790" name="Text Box 46"/>
          <p:cNvSpPr txBox="1">
            <a:spLocks noChangeArrowheads="1"/>
          </p:cNvSpPr>
          <p:nvPr/>
        </p:nvSpPr>
        <p:spPr bwMode="auto">
          <a:xfrm>
            <a:off x="3638562" y="5694390"/>
            <a:ext cx="590550" cy="579438"/>
          </a:xfrm>
          <a:prstGeom prst="rect">
            <a:avLst/>
          </a:prstGeom>
          <a:noFill/>
          <a:ln w="12700" cap="sq">
            <a:noFill/>
            <a:miter lim="800000"/>
            <a:headEnd type="none" w="sm" len="sm"/>
            <a:tailEnd type="none" w="sm" len="sm"/>
          </a:ln>
          <a:effectLst/>
        </p:spPr>
        <p:txBody>
          <a:bodyPr wrap="none">
            <a:spAutoFit/>
          </a:bodyPr>
          <a:lstStyle/>
          <a:p>
            <a:r>
              <a:rPr lang="en-US" altLang="zh-CN" sz="3200" b="1">
                <a:solidFill>
                  <a:srgbClr val="FF0000"/>
                </a:solidFill>
              </a:rPr>
              <a:t>21</a:t>
            </a:r>
            <a:endParaRPr lang="en-US" altLang="zh-CN" sz="3200" b="1"/>
          </a:p>
        </p:txBody>
      </p:sp>
      <p:sp>
        <p:nvSpPr>
          <p:cNvPr id="287791" name="Oval 47"/>
          <p:cNvSpPr>
            <a:spLocks noChangeArrowheads="1"/>
          </p:cNvSpPr>
          <p:nvPr/>
        </p:nvSpPr>
        <p:spPr bwMode="auto">
          <a:xfrm>
            <a:off x="1181112" y="2341590"/>
            <a:ext cx="533400" cy="533400"/>
          </a:xfrm>
          <a:prstGeom prst="ellipse">
            <a:avLst/>
          </a:prstGeom>
          <a:solidFill>
            <a:srgbClr val="FFFF99"/>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rgbClr val="800000"/>
                </a:solidFill>
              </a:rPr>
              <a:t>a</a:t>
            </a:r>
            <a:endParaRPr lang="en-US" altLang="zh-CN"/>
          </a:p>
        </p:txBody>
      </p:sp>
      <p:sp>
        <p:nvSpPr>
          <p:cNvPr id="287792" name="Oval 48"/>
          <p:cNvSpPr>
            <a:spLocks noChangeArrowheads="1"/>
          </p:cNvSpPr>
          <p:nvPr/>
        </p:nvSpPr>
        <p:spPr bwMode="auto">
          <a:xfrm>
            <a:off x="2552712" y="3941790"/>
            <a:ext cx="533400" cy="533400"/>
          </a:xfrm>
          <a:prstGeom prst="ellipse">
            <a:avLst/>
          </a:prstGeom>
          <a:solidFill>
            <a:srgbClr val="FFFF99"/>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rgbClr val="800000"/>
                </a:solidFill>
              </a:rPr>
              <a:t>e</a:t>
            </a:r>
            <a:endParaRPr lang="en-US" altLang="zh-CN"/>
          </a:p>
        </p:txBody>
      </p:sp>
      <p:sp>
        <p:nvSpPr>
          <p:cNvPr id="287793" name="Oval 49"/>
          <p:cNvSpPr>
            <a:spLocks noChangeArrowheads="1"/>
          </p:cNvSpPr>
          <p:nvPr/>
        </p:nvSpPr>
        <p:spPr bwMode="auto">
          <a:xfrm>
            <a:off x="4229112" y="4856190"/>
            <a:ext cx="533400" cy="533400"/>
          </a:xfrm>
          <a:prstGeom prst="ellipse">
            <a:avLst/>
          </a:prstGeom>
          <a:solidFill>
            <a:srgbClr val="FFFF99"/>
          </a:solidFill>
          <a:ln w="28575" cap="sq">
            <a:solidFill>
              <a:srgbClr val="993300"/>
            </a:solidFill>
            <a:round/>
            <a:headEnd type="none" w="sm" len="sm"/>
            <a:tailEnd type="none" w="sm" len="sm"/>
          </a:ln>
          <a:effectLst/>
        </p:spPr>
        <p:txBody>
          <a:bodyPr wrap="none" anchor="ctr"/>
          <a:lstStyle/>
          <a:p>
            <a:pPr algn="ctr"/>
            <a:r>
              <a:rPr lang="en-US" altLang="zh-CN" sz="3600" b="1">
                <a:solidFill>
                  <a:srgbClr val="800000"/>
                </a:solidFill>
              </a:rPr>
              <a:t>d</a:t>
            </a:r>
            <a:endParaRPr lang="en-US" altLang="zh-CN"/>
          </a:p>
        </p:txBody>
      </p:sp>
      <p:sp>
        <p:nvSpPr>
          <p:cNvPr id="287794" name="Oval 50"/>
          <p:cNvSpPr>
            <a:spLocks noChangeArrowheads="1"/>
          </p:cNvSpPr>
          <p:nvPr/>
        </p:nvSpPr>
        <p:spPr bwMode="auto">
          <a:xfrm>
            <a:off x="5753112" y="3179790"/>
            <a:ext cx="533400" cy="533400"/>
          </a:xfrm>
          <a:prstGeom prst="ellipse">
            <a:avLst/>
          </a:prstGeom>
          <a:solidFill>
            <a:srgbClr val="FFFF99"/>
          </a:solidFill>
          <a:ln w="28575" cap="sq">
            <a:solidFill>
              <a:srgbClr val="993300"/>
            </a:solidFill>
            <a:round/>
            <a:headEnd type="none" w="sm" len="sm"/>
            <a:tailEnd type="none" w="sm" len="sm"/>
          </a:ln>
          <a:effectLst/>
        </p:spPr>
        <p:txBody>
          <a:bodyPr wrap="none" anchor="ctr"/>
          <a:lstStyle/>
          <a:p>
            <a:pPr algn="ctr">
              <a:lnSpc>
                <a:spcPct val="80000"/>
              </a:lnSpc>
            </a:pPr>
            <a:r>
              <a:rPr lang="en-US" altLang="zh-CN" sz="3600" b="1">
                <a:solidFill>
                  <a:srgbClr val="800000"/>
                </a:solidFill>
              </a:rPr>
              <a:t>c</a:t>
            </a:r>
            <a:endParaRPr lang="en-US" altLang="zh-CN"/>
          </a:p>
        </p:txBody>
      </p:sp>
      <p:sp>
        <p:nvSpPr>
          <p:cNvPr id="287795" name="Oval 51"/>
          <p:cNvSpPr>
            <a:spLocks noChangeArrowheads="1"/>
          </p:cNvSpPr>
          <p:nvPr/>
        </p:nvSpPr>
        <p:spPr bwMode="auto">
          <a:xfrm>
            <a:off x="4000512" y="2341590"/>
            <a:ext cx="533400" cy="533400"/>
          </a:xfrm>
          <a:prstGeom prst="ellipse">
            <a:avLst/>
          </a:prstGeom>
          <a:solidFill>
            <a:srgbClr val="FFFF99"/>
          </a:solidFill>
          <a:ln w="28575" cap="sq">
            <a:solidFill>
              <a:srgbClr val="993300"/>
            </a:solidFill>
            <a:round/>
            <a:headEnd type="none" w="sm" len="sm"/>
            <a:tailEnd type="none" w="sm" len="sm"/>
          </a:ln>
          <a:effectLst/>
        </p:spPr>
        <p:txBody>
          <a:bodyPr wrap="none" anchor="ctr"/>
          <a:lstStyle/>
          <a:p>
            <a:pPr algn="ctr"/>
            <a:r>
              <a:rPr lang="en-US" altLang="zh-CN" sz="3600" b="1">
                <a:solidFill>
                  <a:srgbClr val="800000"/>
                </a:solidFill>
              </a:rPr>
              <a:t>b</a:t>
            </a:r>
            <a:endParaRPr lang="en-US" altLang="zh-CN"/>
          </a:p>
        </p:txBody>
      </p:sp>
      <p:sp>
        <p:nvSpPr>
          <p:cNvPr id="287796" name="Oval 52"/>
          <p:cNvSpPr>
            <a:spLocks noChangeArrowheads="1"/>
          </p:cNvSpPr>
          <p:nvPr/>
        </p:nvSpPr>
        <p:spPr bwMode="auto">
          <a:xfrm>
            <a:off x="571512" y="4856190"/>
            <a:ext cx="533400" cy="533400"/>
          </a:xfrm>
          <a:prstGeom prst="ellipse">
            <a:avLst/>
          </a:prstGeom>
          <a:solidFill>
            <a:srgbClr val="FFFF99"/>
          </a:solidFill>
          <a:ln w="28575" cap="sq">
            <a:solidFill>
              <a:srgbClr val="993300"/>
            </a:solidFill>
            <a:round/>
            <a:headEnd type="none" w="sm" len="sm"/>
            <a:tailEnd type="none" w="sm" len="sm"/>
          </a:ln>
          <a:effectLst/>
        </p:spPr>
        <p:txBody>
          <a:bodyPr wrap="none" anchor="ctr"/>
          <a:lstStyle/>
          <a:p>
            <a:pPr algn="ctr">
              <a:lnSpc>
                <a:spcPct val="60000"/>
              </a:lnSpc>
            </a:pPr>
            <a:r>
              <a:rPr lang="en-US" altLang="zh-CN" sz="3600" b="1">
                <a:solidFill>
                  <a:srgbClr val="800000"/>
                </a:solidFill>
              </a:rPr>
              <a:t>g</a:t>
            </a:r>
            <a:endParaRPr lang="en-US" altLang="zh-CN"/>
          </a:p>
        </p:txBody>
      </p:sp>
      <p:sp>
        <p:nvSpPr>
          <p:cNvPr id="287797" name="Oval 53"/>
          <p:cNvSpPr>
            <a:spLocks noChangeArrowheads="1"/>
          </p:cNvSpPr>
          <p:nvPr/>
        </p:nvSpPr>
        <p:spPr bwMode="auto">
          <a:xfrm>
            <a:off x="2857512" y="5999190"/>
            <a:ext cx="533400" cy="533400"/>
          </a:xfrm>
          <a:prstGeom prst="ellipse">
            <a:avLst/>
          </a:prstGeom>
          <a:solidFill>
            <a:srgbClr val="FFFF99"/>
          </a:solidFill>
          <a:ln w="28575" cap="sq">
            <a:solidFill>
              <a:srgbClr val="800000"/>
            </a:solidFill>
            <a:round/>
            <a:headEnd type="none" w="sm" len="sm"/>
            <a:tailEnd type="none" w="sm" len="sm"/>
          </a:ln>
          <a:effectLst/>
        </p:spPr>
        <p:txBody>
          <a:bodyPr wrap="none" anchor="ctr"/>
          <a:lstStyle/>
          <a:p>
            <a:pPr algn="ctr"/>
            <a:r>
              <a:rPr lang="en-US" altLang="zh-CN" sz="3600" b="1">
                <a:solidFill>
                  <a:srgbClr val="800000"/>
                </a:solidFill>
              </a:rPr>
              <a:t>f</a:t>
            </a:r>
            <a:endParaRPr lang="en-US" altLang="zh-CN"/>
          </a:p>
        </p:txBody>
      </p:sp>
      <p:sp>
        <p:nvSpPr>
          <p:cNvPr id="54" name="Text Box 6"/>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55" name="Text Box 7"/>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56"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57" name="Line 9"/>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60"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7793"/>
                                        </p:tgtEl>
                                        <p:attrNameLst>
                                          <p:attrName>style.visibility</p:attrName>
                                        </p:attrNameLst>
                                      </p:cBhvr>
                                      <p:to>
                                        <p:strVal val="visible"/>
                                      </p:to>
                                    </p:set>
                                    <p:animEffect transition="in" filter="wipe(up)">
                                      <p:cBhvr>
                                        <p:cTn id="7" dur="500"/>
                                        <p:tgtEl>
                                          <p:spTgt spid="287793"/>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287781"/>
                                        </p:tgtEl>
                                        <p:attrNameLst>
                                          <p:attrName>style.visibility</p:attrName>
                                        </p:attrNameLst>
                                      </p:cBhvr>
                                      <p:to>
                                        <p:strVal val="visible"/>
                                      </p:to>
                                    </p:set>
                                    <p:anim calcmode="lin" valueType="num">
                                      <p:cBhvr>
                                        <p:cTn id="11" dur="500" fill="hold"/>
                                        <p:tgtEl>
                                          <p:spTgt spid="287781"/>
                                        </p:tgtEl>
                                        <p:attrNameLst>
                                          <p:attrName>ppt_x</p:attrName>
                                        </p:attrNameLst>
                                      </p:cBhvr>
                                      <p:tavLst>
                                        <p:tav tm="0">
                                          <p:val>
                                            <p:strVal val="#ppt_x"/>
                                          </p:val>
                                        </p:tav>
                                        <p:tav tm="100000">
                                          <p:val>
                                            <p:strVal val="#ppt_x"/>
                                          </p:val>
                                        </p:tav>
                                      </p:tavLst>
                                    </p:anim>
                                    <p:anim calcmode="lin" valueType="num">
                                      <p:cBhvr>
                                        <p:cTn id="12" dur="500" fill="hold"/>
                                        <p:tgtEl>
                                          <p:spTgt spid="287781"/>
                                        </p:tgtEl>
                                        <p:attrNameLst>
                                          <p:attrName>ppt_y</p:attrName>
                                        </p:attrNameLst>
                                      </p:cBhvr>
                                      <p:tavLst>
                                        <p:tav tm="0">
                                          <p:val>
                                            <p:strVal val="#ppt_y+#ppt_h/2"/>
                                          </p:val>
                                        </p:tav>
                                        <p:tav tm="100000">
                                          <p:val>
                                            <p:strVal val="#ppt_y"/>
                                          </p:val>
                                        </p:tav>
                                      </p:tavLst>
                                    </p:anim>
                                    <p:anim calcmode="lin" valueType="num">
                                      <p:cBhvr>
                                        <p:cTn id="13" dur="500" fill="hold"/>
                                        <p:tgtEl>
                                          <p:spTgt spid="287781"/>
                                        </p:tgtEl>
                                        <p:attrNameLst>
                                          <p:attrName>ppt_w</p:attrName>
                                        </p:attrNameLst>
                                      </p:cBhvr>
                                      <p:tavLst>
                                        <p:tav tm="0">
                                          <p:val>
                                            <p:strVal val="#ppt_w"/>
                                          </p:val>
                                        </p:tav>
                                        <p:tav tm="100000">
                                          <p:val>
                                            <p:strVal val="#ppt_w"/>
                                          </p:val>
                                        </p:tav>
                                      </p:tavLst>
                                    </p:anim>
                                    <p:anim calcmode="lin" valueType="num">
                                      <p:cBhvr>
                                        <p:cTn id="14" dur="500" fill="hold"/>
                                        <p:tgtEl>
                                          <p:spTgt spid="287781"/>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87794"/>
                                        </p:tgtEl>
                                        <p:attrNameLst>
                                          <p:attrName>style.visibility</p:attrName>
                                        </p:attrNameLst>
                                      </p:cBhvr>
                                      <p:to>
                                        <p:strVal val="visible"/>
                                      </p:to>
                                    </p:set>
                                    <p:animEffect transition="in" filter="wipe(left)">
                                      <p:cBhvr>
                                        <p:cTn id="18" dur="500"/>
                                        <p:tgtEl>
                                          <p:spTgt spid="287794"/>
                                        </p:tgtEl>
                                      </p:cBhvr>
                                    </p:animEffect>
                                  </p:childTnLst>
                                </p:cTn>
                              </p:par>
                            </p:childTnLst>
                          </p:cTn>
                        </p:par>
                        <p:par>
                          <p:cTn id="19" fill="hold">
                            <p:stCondLst>
                              <p:cond delay="1500"/>
                            </p:stCondLst>
                            <p:childTnLst>
                              <p:par>
                                <p:cTn id="20" presetID="17" presetClass="entr" presetSubtype="2" fill="hold" grpId="0" nodeType="afterEffect">
                                  <p:stCondLst>
                                    <p:cond delay="0"/>
                                  </p:stCondLst>
                                  <p:childTnLst>
                                    <p:set>
                                      <p:cBhvr>
                                        <p:cTn id="21" dur="1" fill="hold">
                                          <p:stCondLst>
                                            <p:cond delay="0"/>
                                          </p:stCondLst>
                                        </p:cTn>
                                        <p:tgtEl>
                                          <p:spTgt spid="287782"/>
                                        </p:tgtEl>
                                        <p:attrNameLst>
                                          <p:attrName>style.visibility</p:attrName>
                                        </p:attrNameLst>
                                      </p:cBhvr>
                                      <p:to>
                                        <p:strVal val="visible"/>
                                      </p:to>
                                    </p:set>
                                    <p:anim calcmode="lin" valueType="num">
                                      <p:cBhvr>
                                        <p:cTn id="22" dur="500" fill="hold"/>
                                        <p:tgtEl>
                                          <p:spTgt spid="287782"/>
                                        </p:tgtEl>
                                        <p:attrNameLst>
                                          <p:attrName>ppt_x</p:attrName>
                                        </p:attrNameLst>
                                      </p:cBhvr>
                                      <p:tavLst>
                                        <p:tav tm="0">
                                          <p:val>
                                            <p:strVal val="#ppt_x+#ppt_w/2"/>
                                          </p:val>
                                        </p:tav>
                                        <p:tav tm="100000">
                                          <p:val>
                                            <p:strVal val="#ppt_x"/>
                                          </p:val>
                                        </p:tav>
                                      </p:tavLst>
                                    </p:anim>
                                    <p:anim calcmode="lin" valueType="num">
                                      <p:cBhvr>
                                        <p:cTn id="23" dur="500" fill="hold"/>
                                        <p:tgtEl>
                                          <p:spTgt spid="287782"/>
                                        </p:tgtEl>
                                        <p:attrNameLst>
                                          <p:attrName>ppt_y</p:attrName>
                                        </p:attrNameLst>
                                      </p:cBhvr>
                                      <p:tavLst>
                                        <p:tav tm="0">
                                          <p:val>
                                            <p:strVal val="#ppt_y"/>
                                          </p:val>
                                        </p:tav>
                                        <p:tav tm="100000">
                                          <p:val>
                                            <p:strVal val="#ppt_y"/>
                                          </p:val>
                                        </p:tav>
                                      </p:tavLst>
                                    </p:anim>
                                    <p:anim calcmode="lin" valueType="num">
                                      <p:cBhvr>
                                        <p:cTn id="24" dur="500" fill="hold"/>
                                        <p:tgtEl>
                                          <p:spTgt spid="287782"/>
                                        </p:tgtEl>
                                        <p:attrNameLst>
                                          <p:attrName>ppt_w</p:attrName>
                                        </p:attrNameLst>
                                      </p:cBhvr>
                                      <p:tavLst>
                                        <p:tav tm="0">
                                          <p:val>
                                            <p:fltVal val="0"/>
                                          </p:val>
                                        </p:tav>
                                        <p:tav tm="100000">
                                          <p:val>
                                            <p:strVal val="#ppt_w"/>
                                          </p:val>
                                        </p:tav>
                                      </p:tavLst>
                                    </p:anim>
                                    <p:anim calcmode="lin" valueType="num">
                                      <p:cBhvr>
                                        <p:cTn id="25" dur="500" fill="hold"/>
                                        <p:tgtEl>
                                          <p:spTgt spid="287782"/>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87795"/>
                                        </p:tgtEl>
                                        <p:attrNameLst>
                                          <p:attrName>style.visibility</p:attrName>
                                        </p:attrNameLst>
                                      </p:cBhvr>
                                      <p:to>
                                        <p:strVal val="visible"/>
                                      </p:to>
                                    </p:set>
                                    <p:animEffect transition="in" filter="wipe(up)">
                                      <p:cBhvr>
                                        <p:cTn id="29" dur="500"/>
                                        <p:tgtEl>
                                          <p:spTgt spid="287795"/>
                                        </p:tgtEl>
                                      </p:cBhvr>
                                    </p:animEffect>
                                  </p:childTnLst>
                                </p:cTn>
                              </p:par>
                            </p:childTnLst>
                          </p:cTn>
                        </p:par>
                        <p:par>
                          <p:cTn id="30" fill="hold">
                            <p:stCondLst>
                              <p:cond delay="2500"/>
                            </p:stCondLst>
                            <p:childTnLst>
                              <p:par>
                                <p:cTn id="31" presetID="17" presetClass="entr" presetSubtype="2" fill="hold" grpId="0" nodeType="afterEffect">
                                  <p:stCondLst>
                                    <p:cond delay="0"/>
                                  </p:stCondLst>
                                  <p:childTnLst>
                                    <p:set>
                                      <p:cBhvr>
                                        <p:cTn id="32" dur="1" fill="hold">
                                          <p:stCondLst>
                                            <p:cond delay="0"/>
                                          </p:stCondLst>
                                        </p:cTn>
                                        <p:tgtEl>
                                          <p:spTgt spid="287780"/>
                                        </p:tgtEl>
                                        <p:attrNameLst>
                                          <p:attrName>style.visibility</p:attrName>
                                        </p:attrNameLst>
                                      </p:cBhvr>
                                      <p:to>
                                        <p:strVal val="visible"/>
                                      </p:to>
                                    </p:set>
                                    <p:anim calcmode="lin" valueType="num">
                                      <p:cBhvr>
                                        <p:cTn id="33" dur="500" fill="hold"/>
                                        <p:tgtEl>
                                          <p:spTgt spid="287780"/>
                                        </p:tgtEl>
                                        <p:attrNameLst>
                                          <p:attrName>ppt_x</p:attrName>
                                        </p:attrNameLst>
                                      </p:cBhvr>
                                      <p:tavLst>
                                        <p:tav tm="0">
                                          <p:val>
                                            <p:strVal val="#ppt_x+#ppt_w/2"/>
                                          </p:val>
                                        </p:tav>
                                        <p:tav tm="100000">
                                          <p:val>
                                            <p:strVal val="#ppt_x"/>
                                          </p:val>
                                        </p:tav>
                                      </p:tavLst>
                                    </p:anim>
                                    <p:anim calcmode="lin" valueType="num">
                                      <p:cBhvr>
                                        <p:cTn id="34" dur="500" fill="hold"/>
                                        <p:tgtEl>
                                          <p:spTgt spid="287780"/>
                                        </p:tgtEl>
                                        <p:attrNameLst>
                                          <p:attrName>ppt_y</p:attrName>
                                        </p:attrNameLst>
                                      </p:cBhvr>
                                      <p:tavLst>
                                        <p:tav tm="0">
                                          <p:val>
                                            <p:strVal val="#ppt_y"/>
                                          </p:val>
                                        </p:tav>
                                        <p:tav tm="100000">
                                          <p:val>
                                            <p:strVal val="#ppt_y"/>
                                          </p:val>
                                        </p:tav>
                                      </p:tavLst>
                                    </p:anim>
                                    <p:anim calcmode="lin" valueType="num">
                                      <p:cBhvr>
                                        <p:cTn id="35" dur="500" fill="hold"/>
                                        <p:tgtEl>
                                          <p:spTgt spid="287780"/>
                                        </p:tgtEl>
                                        <p:attrNameLst>
                                          <p:attrName>ppt_w</p:attrName>
                                        </p:attrNameLst>
                                      </p:cBhvr>
                                      <p:tavLst>
                                        <p:tav tm="0">
                                          <p:val>
                                            <p:fltVal val="0"/>
                                          </p:val>
                                        </p:tav>
                                        <p:tav tm="100000">
                                          <p:val>
                                            <p:strVal val="#ppt_w"/>
                                          </p:val>
                                        </p:tav>
                                      </p:tavLst>
                                    </p:anim>
                                    <p:anim calcmode="lin" valueType="num">
                                      <p:cBhvr>
                                        <p:cTn id="36" dur="500" fill="hold"/>
                                        <p:tgtEl>
                                          <p:spTgt spid="287780"/>
                                        </p:tgtEl>
                                        <p:attrNameLst>
                                          <p:attrName>ppt_h</p:attrName>
                                        </p:attrNameLst>
                                      </p:cBhvr>
                                      <p:tavLst>
                                        <p:tav tm="0">
                                          <p:val>
                                            <p:strVal val="#ppt_h"/>
                                          </p:val>
                                        </p:tav>
                                        <p:tav tm="100000">
                                          <p:val>
                                            <p:strVal val="#ppt_h"/>
                                          </p:val>
                                        </p:tav>
                                      </p:tavLst>
                                    </p:anim>
                                  </p:childTnLst>
                                </p:cTn>
                              </p:par>
                            </p:childTnLst>
                          </p:cTn>
                        </p:par>
                        <p:par>
                          <p:cTn id="37" fill="hold">
                            <p:stCondLst>
                              <p:cond delay="3000"/>
                            </p:stCondLst>
                            <p:childTnLst>
                              <p:par>
                                <p:cTn id="38" presetID="22" presetClass="entr" presetSubtype="4" fill="hold" grpId="0" nodeType="afterEffect">
                                  <p:stCondLst>
                                    <p:cond delay="0"/>
                                  </p:stCondLst>
                                  <p:childTnLst>
                                    <p:set>
                                      <p:cBhvr>
                                        <p:cTn id="39" dur="1" fill="hold">
                                          <p:stCondLst>
                                            <p:cond delay="0"/>
                                          </p:stCondLst>
                                        </p:cTn>
                                        <p:tgtEl>
                                          <p:spTgt spid="287792"/>
                                        </p:tgtEl>
                                        <p:attrNameLst>
                                          <p:attrName>style.visibility</p:attrName>
                                        </p:attrNameLst>
                                      </p:cBhvr>
                                      <p:to>
                                        <p:strVal val="visible"/>
                                      </p:to>
                                    </p:set>
                                    <p:animEffect transition="in" filter="wipe(down)">
                                      <p:cBhvr>
                                        <p:cTn id="40" dur="500"/>
                                        <p:tgtEl>
                                          <p:spTgt spid="287792"/>
                                        </p:tgtEl>
                                      </p:cBhvr>
                                    </p:animEffect>
                                  </p:childTnLst>
                                </p:cTn>
                              </p:par>
                            </p:childTnLst>
                          </p:cTn>
                        </p:par>
                        <p:par>
                          <p:cTn id="41" fill="hold">
                            <p:stCondLst>
                              <p:cond delay="3500"/>
                            </p:stCondLst>
                            <p:childTnLst>
                              <p:par>
                                <p:cTn id="42" presetID="17" presetClass="entr" presetSubtype="2" fill="hold" grpId="0" nodeType="afterEffect">
                                  <p:stCondLst>
                                    <p:cond delay="0"/>
                                  </p:stCondLst>
                                  <p:childTnLst>
                                    <p:set>
                                      <p:cBhvr>
                                        <p:cTn id="43" dur="1" fill="hold">
                                          <p:stCondLst>
                                            <p:cond delay="0"/>
                                          </p:stCondLst>
                                        </p:cTn>
                                        <p:tgtEl>
                                          <p:spTgt spid="287779"/>
                                        </p:tgtEl>
                                        <p:attrNameLst>
                                          <p:attrName>style.visibility</p:attrName>
                                        </p:attrNameLst>
                                      </p:cBhvr>
                                      <p:to>
                                        <p:strVal val="visible"/>
                                      </p:to>
                                    </p:set>
                                    <p:anim calcmode="lin" valueType="num">
                                      <p:cBhvr>
                                        <p:cTn id="44" dur="500" fill="hold"/>
                                        <p:tgtEl>
                                          <p:spTgt spid="287779"/>
                                        </p:tgtEl>
                                        <p:attrNameLst>
                                          <p:attrName>ppt_x</p:attrName>
                                        </p:attrNameLst>
                                      </p:cBhvr>
                                      <p:tavLst>
                                        <p:tav tm="0">
                                          <p:val>
                                            <p:strVal val="#ppt_x+#ppt_w/2"/>
                                          </p:val>
                                        </p:tav>
                                        <p:tav tm="100000">
                                          <p:val>
                                            <p:strVal val="#ppt_x"/>
                                          </p:val>
                                        </p:tav>
                                      </p:tavLst>
                                    </p:anim>
                                    <p:anim calcmode="lin" valueType="num">
                                      <p:cBhvr>
                                        <p:cTn id="45" dur="500" fill="hold"/>
                                        <p:tgtEl>
                                          <p:spTgt spid="287779"/>
                                        </p:tgtEl>
                                        <p:attrNameLst>
                                          <p:attrName>ppt_y</p:attrName>
                                        </p:attrNameLst>
                                      </p:cBhvr>
                                      <p:tavLst>
                                        <p:tav tm="0">
                                          <p:val>
                                            <p:strVal val="#ppt_y"/>
                                          </p:val>
                                        </p:tav>
                                        <p:tav tm="100000">
                                          <p:val>
                                            <p:strVal val="#ppt_y"/>
                                          </p:val>
                                        </p:tav>
                                      </p:tavLst>
                                    </p:anim>
                                    <p:anim calcmode="lin" valueType="num">
                                      <p:cBhvr>
                                        <p:cTn id="46" dur="500" fill="hold"/>
                                        <p:tgtEl>
                                          <p:spTgt spid="287779"/>
                                        </p:tgtEl>
                                        <p:attrNameLst>
                                          <p:attrName>ppt_w</p:attrName>
                                        </p:attrNameLst>
                                      </p:cBhvr>
                                      <p:tavLst>
                                        <p:tav tm="0">
                                          <p:val>
                                            <p:fltVal val="0"/>
                                          </p:val>
                                        </p:tav>
                                        <p:tav tm="100000">
                                          <p:val>
                                            <p:strVal val="#ppt_w"/>
                                          </p:val>
                                        </p:tav>
                                      </p:tavLst>
                                    </p:anim>
                                    <p:anim calcmode="lin" valueType="num">
                                      <p:cBhvr>
                                        <p:cTn id="47" dur="500" fill="hold"/>
                                        <p:tgtEl>
                                          <p:spTgt spid="287779"/>
                                        </p:tgtEl>
                                        <p:attrNameLst>
                                          <p:attrName>ppt_h</p:attrName>
                                        </p:attrNameLst>
                                      </p:cBhvr>
                                      <p:tavLst>
                                        <p:tav tm="0">
                                          <p:val>
                                            <p:strVal val="#ppt_h"/>
                                          </p:val>
                                        </p:tav>
                                        <p:tav tm="100000">
                                          <p:val>
                                            <p:strVal val="#ppt_h"/>
                                          </p:val>
                                        </p:tav>
                                      </p:tavLst>
                                    </p:anim>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791"/>
                                        </p:tgtEl>
                                        <p:attrNameLst>
                                          <p:attrName>style.visibility</p:attrName>
                                        </p:attrNameLst>
                                      </p:cBhvr>
                                      <p:to>
                                        <p:strVal val="visible"/>
                                      </p:to>
                                    </p:set>
                                    <p:animEffect transition="in" filter="wipe(left)">
                                      <p:cBhvr>
                                        <p:cTn id="51" dur="500"/>
                                        <p:tgtEl>
                                          <p:spTgt spid="287791"/>
                                        </p:tgtEl>
                                      </p:cBhvr>
                                    </p:animEffect>
                                  </p:childTnLst>
                                </p:cTn>
                              </p:par>
                            </p:childTnLst>
                          </p:cTn>
                        </p:par>
                        <p:par>
                          <p:cTn id="52" fill="hold">
                            <p:stCondLst>
                              <p:cond delay="4500"/>
                            </p:stCondLst>
                            <p:childTnLst>
                              <p:par>
                                <p:cTn id="53" presetID="17" presetClass="entr" presetSubtype="2" fill="hold" grpId="0" nodeType="afterEffect">
                                  <p:stCondLst>
                                    <p:cond delay="0"/>
                                  </p:stCondLst>
                                  <p:childTnLst>
                                    <p:set>
                                      <p:cBhvr>
                                        <p:cTn id="54" dur="1" fill="hold">
                                          <p:stCondLst>
                                            <p:cond delay="0"/>
                                          </p:stCondLst>
                                        </p:cTn>
                                        <p:tgtEl>
                                          <p:spTgt spid="287783"/>
                                        </p:tgtEl>
                                        <p:attrNameLst>
                                          <p:attrName>style.visibility</p:attrName>
                                        </p:attrNameLst>
                                      </p:cBhvr>
                                      <p:to>
                                        <p:strVal val="visible"/>
                                      </p:to>
                                    </p:set>
                                    <p:anim calcmode="lin" valueType="num">
                                      <p:cBhvr>
                                        <p:cTn id="55" dur="500" fill="hold"/>
                                        <p:tgtEl>
                                          <p:spTgt spid="287783"/>
                                        </p:tgtEl>
                                        <p:attrNameLst>
                                          <p:attrName>ppt_x</p:attrName>
                                        </p:attrNameLst>
                                      </p:cBhvr>
                                      <p:tavLst>
                                        <p:tav tm="0">
                                          <p:val>
                                            <p:strVal val="#ppt_x+#ppt_w/2"/>
                                          </p:val>
                                        </p:tav>
                                        <p:tav tm="100000">
                                          <p:val>
                                            <p:strVal val="#ppt_x"/>
                                          </p:val>
                                        </p:tav>
                                      </p:tavLst>
                                    </p:anim>
                                    <p:anim calcmode="lin" valueType="num">
                                      <p:cBhvr>
                                        <p:cTn id="56" dur="500" fill="hold"/>
                                        <p:tgtEl>
                                          <p:spTgt spid="287783"/>
                                        </p:tgtEl>
                                        <p:attrNameLst>
                                          <p:attrName>ppt_y</p:attrName>
                                        </p:attrNameLst>
                                      </p:cBhvr>
                                      <p:tavLst>
                                        <p:tav tm="0">
                                          <p:val>
                                            <p:strVal val="#ppt_y"/>
                                          </p:val>
                                        </p:tav>
                                        <p:tav tm="100000">
                                          <p:val>
                                            <p:strVal val="#ppt_y"/>
                                          </p:val>
                                        </p:tav>
                                      </p:tavLst>
                                    </p:anim>
                                    <p:anim calcmode="lin" valueType="num">
                                      <p:cBhvr>
                                        <p:cTn id="57" dur="500" fill="hold"/>
                                        <p:tgtEl>
                                          <p:spTgt spid="287783"/>
                                        </p:tgtEl>
                                        <p:attrNameLst>
                                          <p:attrName>ppt_w</p:attrName>
                                        </p:attrNameLst>
                                      </p:cBhvr>
                                      <p:tavLst>
                                        <p:tav tm="0">
                                          <p:val>
                                            <p:fltVal val="0"/>
                                          </p:val>
                                        </p:tav>
                                        <p:tav tm="100000">
                                          <p:val>
                                            <p:strVal val="#ppt_w"/>
                                          </p:val>
                                        </p:tav>
                                      </p:tavLst>
                                    </p:anim>
                                    <p:anim calcmode="lin" valueType="num">
                                      <p:cBhvr>
                                        <p:cTn id="58" dur="500" fill="hold"/>
                                        <p:tgtEl>
                                          <p:spTgt spid="287783"/>
                                        </p:tgtEl>
                                        <p:attrNameLst>
                                          <p:attrName>ppt_h</p:attrName>
                                        </p:attrNameLst>
                                      </p:cBhvr>
                                      <p:tavLst>
                                        <p:tav tm="0">
                                          <p:val>
                                            <p:strVal val="#ppt_h"/>
                                          </p:val>
                                        </p:tav>
                                        <p:tav tm="100000">
                                          <p:val>
                                            <p:strVal val="#ppt_h"/>
                                          </p:val>
                                        </p:tav>
                                      </p:tavLst>
                                    </p:anim>
                                  </p:childTnLst>
                                </p:cTn>
                              </p:par>
                            </p:childTnLst>
                          </p:cTn>
                        </p:par>
                        <p:par>
                          <p:cTn id="59" fill="hold">
                            <p:stCondLst>
                              <p:cond delay="5000"/>
                            </p:stCondLst>
                            <p:childTnLst>
                              <p:par>
                                <p:cTn id="60" presetID="22" presetClass="entr" presetSubtype="1" fill="hold" grpId="0" nodeType="afterEffect">
                                  <p:stCondLst>
                                    <p:cond delay="0"/>
                                  </p:stCondLst>
                                  <p:childTnLst>
                                    <p:set>
                                      <p:cBhvr>
                                        <p:cTn id="61" dur="1" fill="hold">
                                          <p:stCondLst>
                                            <p:cond delay="0"/>
                                          </p:stCondLst>
                                        </p:cTn>
                                        <p:tgtEl>
                                          <p:spTgt spid="287796"/>
                                        </p:tgtEl>
                                        <p:attrNameLst>
                                          <p:attrName>style.visibility</p:attrName>
                                        </p:attrNameLst>
                                      </p:cBhvr>
                                      <p:to>
                                        <p:strVal val="visible"/>
                                      </p:to>
                                    </p:set>
                                    <p:animEffect transition="in" filter="wipe(up)">
                                      <p:cBhvr>
                                        <p:cTn id="62" dur="500"/>
                                        <p:tgtEl>
                                          <p:spTgt spid="287796"/>
                                        </p:tgtEl>
                                      </p:cBhvr>
                                    </p:animEffect>
                                  </p:childTnLst>
                                </p:cTn>
                              </p:par>
                            </p:childTnLst>
                          </p:cTn>
                        </p:par>
                        <p:par>
                          <p:cTn id="63" fill="hold">
                            <p:stCondLst>
                              <p:cond delay="5500"/>
                            </p:stCondLst>
                            <p:childTnLst>
                              <p:par>
                                <p:cTn id="64" presetID="17" presetClass="entr" presetSubtype="1" fill="hold" grpId="0" nodeType="afterEffect">
                                  <p:stCondLst>
                                    <p:cond delay="0"/>
                                  </p:stCondLst>
                                  <p:childTnLst>
                                    <p:set>
                                      <p:cBhvr>
                                        <p:cTn id="65" dur="1" fill="hold">
                                          <p:stCondLst>
                                            <p:cond delay="0"/>
                                          </p:stCondLst>
                                        </p:cTn>
                                        <p:tgtEl>
                                          <p:spTgt spid="287784"/>
                                        </p:tgtEl>
                                        <p:attrNameLst>
                                          <p:attrName>style.visibility</p:attrName>
                                        </p:attrNameLst>
                                      </p:cBhvr>
                                      <p:to>
                                        <p:strVal val="visible"/>
                                      </p:to>
                                    </p:set>
                                    <p:anim calcmode="lin" valueType="num">
                                      <p:cBhvr>
                                        <p:cTn id="66" dur="500" fill="hold"/>
                                        <p:tgtEl>
                                          <p:spTgt spid="287784"/>
                                        </p:tgtEl>
                                        <p:attrNameLst>
                                          <p:attrName>ppt_x</p:attrName>
                                        </p:attrNameLst>
                                      </p:cBhvr>
                                      <p:tavLst>
                                        <p:tav tm="0">
                                          <p:val>
                                            <p:strVal val="#ppt_x"/>
                                          </p:val>
                                        </p:tav>
                                        <p:tav tm="100000">
                                          <p:val>
                                            <p:strVal val="#ppt_x"/>
                                          </p:val>
                                        </p:tav>
                                      </p:tavLst>
                                    </p:anim>
                                    <p:anim calcmode="lin" valueType="num">
                                      <p:cBhvr>
                                        <p:cTn id="67" dur="500" fill="hold"/>
                                        <p:tgtEl>
                                          <p:spTgt spid="287784"/>
                                        </p:tgtEl>
                                        <p:attrNameLst>
                                          <p:attrName>ppt_y</p:attrName>
                                        </p:attrNameLst>
                                      </p:cBhvr>
                                      <p:tavLst>
                                        <p:tav tm="0">
                                          <p:val>
                                            <p:strVal val="#ppt_y-#ppt_h/2"/>
                                          </p:val>
                                        </p:tav>
                                        <p:tav tm="100000">
                                          <p:val>
                                            <p:strVal val="#ppt_y"/>
                                          </p:val>
                                        </p:tav>
                                      </p:tavLst>
                                    </p:anim>
                                    <p:anim calcmode="lin" valueType="num">
                                      <p:cBhvr>
                                        <p:cTn id="68" dur="500" fill="hold"/>
                                        <p:tgtEl>
                                          <p:spTgt spid="287784"/>
                                        </p:tgtEl>
                                        <p:attrNameLst>
                                          <p:attrName>ppt_w</p:attrName>
                                        </p:attrNameLst>
                                      </p:cBhvr>
                                      <p:tavLst>
                                        <p:tav tm="0">
                                          <p:val>
                                            <p:strVal val="#ppt_w"/>
                                          </p:val>
                                        </p:tav>
                                        <p:tav tm="100000">
                                          <p:val>
                                            <p:strVal val="#ppt_w"/>
                                          </p:val>
                                        </p:tav>
                                      </p:tavLst>
                                    </p:anim>
                                    <p:anim calcmode="lin" valueType="num">
                                      <p:cBhvr>
                                        <p:cTn id="69" dur="500" fill="hold"/>
                                        <p:tgtEl>
                                          <p:spTgt spid="287784"/>
                                        </p:tgtEl>
                                        <p:attrNameLst>
                                          <p:attrName>ppt_h</p:attrName>
                                        </p:attrNameLst>
                                      </p:cBhvr>
                                      <p:tavLst>
                                        <p:tav tm="0">
                                          <p:val>
                                            <p:fltVal val="0"/>
                                          </p:val>
                                        </p:tav>
                                        <p:tav tm="100000">
                                          <p:val>
                                            <p:strVal val="#ppt_h"/>
                                          </p:val>
                                        </p:tav>
                                      </p:tavLst>
                                    </p:anim>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287797"/>
                                        </p:tgtEl>
                                        <p:attrNameLst>
                                          <p:attrName>style.visibility</p:attrName>
                                        </p:attrNameLst>
                                      </p:cBhvr>
                                      <p:to>
                                        <p:strVal val="visible"/>
                                      </p:to>
                                    </p:set>
                                    <p:animEffect transition="in" filter="wipe(up)">
                                      <p:cBhvr>
                                        <p:cTn id="73" dur="500"/>
                                        <p:tgtEl>
                                          <p:spTgt spid="28779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7777"/>
                                        </p:tgtEl>
                                        <p:attrNameLst>
                                          <p:attrName>style.visibility</p:attrName>
                                        </p:attrNameLst>
                                      </p:cBhvr>
                                      <p:to>
                                        <p:strVal val="visible"/>
                                      </p:to>
                                    </p:set>
                                    <p:animEffect transition="in" filter="wipe(left)">
                                      <p:cBhvr>
                                        <p:cTn id="78" dur="500"/>
                                        <p:tgtEl>
                                          <p:spTgt spid="287777"/>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287788"/>
                                        </p:tgtEl>
                                        <p:attrNameLst>
                                          <p:attrName>style.visibility</p:attrName>
                                        </p:attrNameLst>
                                      </p:cBhvr>
                                      <p:to>
                                        <p:strVal val="visible"/>
                                      </p:to>
                                    </p:set>
                                    <p:animEffect transition="in" filter="wipe(left)">
                                      <p:cBhvr>
                                        <p:cTn id="82" dur="500"/>
                                        <p:tgtEl>
                                          <p:spTgt spid="287788"/>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87787"/>
                                        </p:tgtEl>
                                        <p:attrNameLst>
                                          <p:attrName>style.visibility</p:attrName>
                                        </p:attrNameLst>
                                      </p:cBhvr>
                                      <p:to>
                                        <p:strVal val="visible"/>
                                      </p:to>
                                    </p:set>
                                    <p:animEffect transition="in" filter="wipe(left)">
                                      <p:cBhvr>
                                        <p:cTn id="86" dur="500"/>
                                        <p:tgtEl>
                                          <p:spTgt spid="287787"/>
                                        </p:tgtEl>
                                      </p:cBhvr>
                                    </p:animEffect>
                                  </p:childTnLst>
                                </p:cTn>
                              </p:par>
                            </p:childTnLst>
                          </p:cTn>
                        </p:par>
                        <p:par>
                          <p:cTn id="87" fill="hold">
                            <p:stCondLst>
                              <p:cond delay="1500"/>
                            </p:stCondLst>
                            <p:childTnLst>
                              <p:par>
                                <p:cTn id="88" presetID="22" presetClass="entr" presetSubtype="8" fill="hold" grpId="0" nodeType="afterEffect">
                                  <p:stCondLst>
                                    <p:cond delay="0"/>
                                  </p:stCondLst>
                                  <p:childTnLst>
                                    <p:set>
                                      <p:cBhvr>
                                        <p:cTn id="89" dur="1" fill="hold">
                                          <p:stCondLst>
                                            <p:cond delay="0"/>
                                          </p:stCondLst>
                                        </p:cTn>
                                        <p:tgtEl>
                                          <p:spTgt spid="287786"/>
                                        </p:tgtEl>
                                        <p:attrNameLst>
                                          <p:attrName>style.visibility</p:attrName>
                                        </p:attrNameLst>
                                      </p:cBhvr>
                                      <p:to>
                                        <p:strVal val="visible"/>
                                      </p:to>
                                    </p:set>
                                    <p:animEffect transition="in" filter="wipe(left)">
                                      <p:cBhvr>
                                        <p:cTn id="90" dur="500"/>
                                        <p:tgtEl>
                                          <p:spTgt spid="287786"/>
                                        </p:tgtEl>
                                      </p:cBhvr>
                                    </p:animEffect>
                                  </p:childTnLst>
                                </p:cTn>
                              </p:par>
                            </p:childTnLst>
                          </p:cTn>
                        </p:par>
                        <p:par>
                          <p:cTn id="91" fill="hold">
                            <p:stCondLst>
                              <p:cond delay="2000"/>
                            </p:stCondLst>
                            <p:childTnLst>
                              <p:par>
                                <p:cTn id="92" presetID="22" presetClass="entr" presetSubtype="8" fill="hold" grpId="0" nodeType="afterEffect">
                                  <p:stCondLst>
                                    <p:cond delay="0"/>
                                  </p:stCondLst>
                                  <p:childTnLst>
                                    <p:set>
                                      <p:cBhvr>
                                        <p:cTn id="93" dur="1" fill="hold">
                                          <p:stCondLst>
                                            <p:cond delay="0"/>
                                          </p:stCondLst>
                                        </p:cTn>
                                        <p:tgtEl>
                                          <p:spTgt spid="287785"/>
                                        </p:tgtEl>
                                        <p:attrNameLst>
                                          <p:attrName>style.visibility</p:attrName>
                                        </p:attrNameLst>
                                      </p:cBhvr>
                                      <p:to>
                                        <p:strVal val="visible"/>
                                      </p:to>
                                    </p:set>
                                    <p:animEffect transition="in" filter="wipe(left)">
                                      <p:cBhvr>
                                        <p:cTn id="94" dur="500"/>
                                        <p:tgtEl>
                                          <p:spTgt spid="287785"/>
                                        </p:tgtEl>
                                      </p:cBhvr>
                                    </p:animEffect>
                                  </p:childTnLst>
                                </p:cTn>
                              </p:par>
                            </p:childTnLst>
                          </p:cTn>
                        </p:par>
                        <p:par>
                          <p:cTn id="95" fill="hold">
                            <p:stCondLst>
                              <p:cond delay="2500"/>
                            </p:stCondLst>
                            <p:childTnLst>
                              <p:par>
                                <p:cTn id="96" presetID="22" presetClass="entr" presetSubtype="8" fill="hold" grpId="0" nodeType="afterEffect">
                                  <p:stCondLst>
                                    <p:cond delay="0"/>
                                  </p:stCondLst>
                                  <p:childTnLst>
                                    <p:set>
                                      <p:cBhvr>
                                        <p:cTn id="97" dur="1" fill="hold">
                                          <p:stCondLst>
                                            <p:cond delay="0"/>
                                          </p:stCondLst>
                                        </p:cTn>
                                        <p:tgtEl>
                                          <p:spTgt spid="287789"/>
                                        </p:tgtEl>
                                        <p:attrNameLst>
                                          <p:attrName>style.visibility</p:attrName>
                                        </p:attrNameLst>
                                      </p:cBhvr>
                                      <p:to>
                                        <p:strVal val="visible"/>
                                      </p:to>
                                    </p:set>
                                    <p:animEffect transition="in" filter="wipe(left)">
                                      <p:cBhvr>
                                        <p:cTn id="98" dur="500"/>
                                        <p:tgtEl>
                                          <p:spTgt spid="287789"/>
                                        </p:tgtEl>
                                      </p:cBhvr>
                                    </p:animEffect>
                                  </p:childTnLst>
                                </p:cTn>
                              </p:par>
                            </p:childTnLst>
                          </p:cTn>
                        </p:par>
                        <p:par>
                          <p:cTn id="99" fill="hold">
                            <p:stCondLst>
                              <p:cond delay="3000"/>
                            </p:stCondLst>
                            <p:childTnLst>
                              <p:par>
                                <p:cTn id="100" presetID="22" presetClass="entr" presetSubtype="8" fill="hold" grpId="0" nodeType="afterEffect">
                                  <p:stCondLst>
                                    <p:cond delay="0"/>
                                  </p:stCondLst>
                                  <p:childTnLst>
                                    <p:set>
                                      <p:cBhvr>
                                        <p:cTn id="101" dur="1" fill="hold">
                                          <p:stCondLst>
                                            <p:cond delay="0"/>
                                          </p:stCondLst>
                                        </p:cTn>
                                        <p:tgtEl>
                                          <p:spTgt spid="287790"/>
                                        </p:tgtEl>
                                        <p:attrNameLst>
                                          <p:attrName>style.visibility</p:attrName>
                                        </p:attrNameLst>
                                      </p:cBhvr>
                                      <p:to>
                                        <p:strVal val="visible"/>
                                      </p:to>
                                    </p:set>
                                    <p:animEffect transition="in" filter="wipe(left)">
                                      <p:cBhvr>
                                        <p:cTn id="102" dur="500"/>
                                        <p:tgtEl>
                                          <p:spTgt spid="287790"/>
                                        </p:tgtEl>
                                      </p:cBhvr>
                                    </p:animEffect>
                                  </p:childTnLst>
                                </p:cTn>
                              </p:par>
                            </p:childTnLst>
                          </p:cTn>
                        </p:par>
                        <p:par>
                          <p:cTn id="103" fill="hold">
                            <p:stCondLst>
                              <p:cond delay="3500"/>
                            </p:stCondLst>
                            <p:childTnLst>
                              <p:par>
                                <p:cTn id="104" presetID="22" presetClass="entr" presetSubtype="8" fill="hold" grpId="0" nodeType="afterEffect">
                                  <p:stCondLst>
                                    <p:cond delay="0"/>
                                  </p:stCondLst>
                                  <p:childTnLst>
                                    <p:set>
                                      <p:cBhvr>
                                        <p:cTn id="105" dur="1" fill="hold">
                                          <p:stCondLst>
                                            <p:cond delay="0"/>
                                          </p:stCondLst>
                                        </p:cTn>
                                        <p:tgtEl>
                                          <p:spTgt spid="287778"/>
                                        </p:tgtEl>
                                        <p:attrNameLst>
                                          <p:attrName>style.visibility</p:attrName>
                                        </p:attrNameLst>
                                      </p:cBhvr>
                                      <p:to>
                                        <p:strVal val="visible"/>
                                      </p:to>
                                    </p:set>
                                    <p:animEffect transition="in" filter="wipe(left)">
                                      <p:cBhvr>
                                        <p:cTn id="106" dur="500"/>
                                        <p:tgtEl>
                                          <p:spTgt spid="287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77" grpId="0" autoUpdateAnimBg="0"/>
      <p:bldP spid="287778" grpId="0" autoUpdateAnimBg="0"/>
      <p:bldP spid="287779" grpId="0" animBg="1"/>
      <p:bldP spid="287780" grpId="0" animBg="1"/>
      <p:bldP spid="287781" grpId="0" animBg="1"/>
      <p:bldP spid="287782" grpId="0" animBg="1"/>
      <p:bldP spid="287783" grpId="0" animBg="1"/>
      <p:bldP spid="287784" grpId="0" animBg="1"/>
      <p:bldP spid="287785" grpId="0" autoUpdateAnimBg="0"/>
      <p:bldP spid="287786" grpId="0" autoUpdateAnimBg="0"/>
      <p:bldP spid="287787" grpId="0" autoUpdateAnimBg="0"/>
      <p:bldP spid="287788" grpId="0" autoUpdateAnimBg="0"/>
      <p:bldP spid="287789" grpId="0" autoUpdateAnimBg="0"/>
      <p:bldP spid="287790" grpId="0" autoUpdateAnimBg="0"/>
      <p:bldP spid="287791" grpId="0" animBg="1" autoUpdateAnimBg="0"/>
      <p:bldP spid="287792" grpId="0" animBg="1" autoUpdateAnimBg="0"/>
      <p:bldP spid="287793" grpId="0" animBg="1" autoUpdateAnimBg="0"/>
      <p:bldP spid="287794" grpId="0" animBg="1" autoUpdateAnimBg="0"/>
      <p:bldP spid="287795" grpId="0" animBg="1" autoUpdateAnimBg="0"/>
      <p:bldP spid="287796" grpId="0" animBg="1" autoUpdateAnimBg="0"/>
      <p:bldP spid="287797"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142844" y="3786190"/>
            <a:ext cx="8321675" cy="1222835"/>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sz="3600" b="1" dirty="0">
                <a:solidFill>
                  <a:srgbClr val="800000"/>
                </a:solidFill>
                <a:ea typeface="楷体_GB2312" pitchFamily="49" charset="-122"/>
              </a:rPr>
              <a:t>        </a:t>
            </a:r>
            <a:r>
              <a:rPr lang="zh-CN" altLang="en-US" b="1" dirty="0">
                <a:solidFill>
                  <a:srgbClr val="800000"/>
                </a:solidFill>
                <a:ea typeface="楷体_GB2312" pitchFamily="49" charset="-122"/>
              </a:rPr>
              <a:t>在 </a:t>
            </a:r>
            <a:r>
              <a:rPr lang="en-US" altLang="zh-CN" b="1" dirty="0">
                <a:solidFill>
                  <a:srgbClr val="800000"/>
                </a:solidFill>
                <a:ea typeface="楷体_GB2312" pitchFamily="49" charset="-122"/>
              </a:rPr>
              <a:t>e </a:t>
            </a:r>
            <a:r>
              <a:rPr lang="zh-CN" altLang="en-US" b="1" dirty="0">
                <a:solidFill>
                  <a:srgbClr val="800000"/>
                </a:solidFill>
                <a:ea typeface="楷体_GB2312" pitchFamily="49" charset="-122"/>
              </a:rPr>
              <a:t>条带权的边中选取 </a:t>
            </a:r>
            <a:r>
              <a:rPr lang="en-US" altLang="zh-CN" b="1" dirty="0">
                <a:solidFill>
                  <a:srgbClr val="800000"/>
                </a:solidFill>
                <a:ea typeface="楷体_GB2312" pitchFamily="49" charset="-122"/>
              </a:rPr>
              <a:t>n-1 </a:t>
            </a:r>
            <a:r>
              <a:rPr lang="zh-CN" altLang="en-US" b="1" dirty="0">
                <a:solidFill>
                  <a:srgbClr val="800000"/>
                </a:solidFill>
                <a:ea typeface="楷体_GB2312" pitchFamily="49" charset="-122"/>
              </a:rPr>
              <a:t>条边</a:t>
            </a:r>
            <a:r>
              <a:rPr lang="en-US" altLang="zh-CN" b="1" dirty="0">
                <a:solidFill>
                  <a:srgbClr val="800000"/>
                </a:solidFill>
                <a:ea typeface="楷体_GB2312" pitchFamily="49" charset="-122"/>
              </a:rPr>
              <a:t>(</a:t>
            </a:r>
            <a:r>
              <a:rPr lang="zh-CN" altLang="en-US" b="1" dirty="0">
                <a:solidFill>
                  <a:srgbClr val="800000"/>
                </a:solidFill>
                <a:ea typeface="楷体_GB2312" pitchFamily="49" charset="-122"/>
              </a:rPr>
              <a:t>不构成回路</a:t>
            </a:r>
            <a:r>
              <a:rPr lang="en-US" altLang="zh-CN" b="1" dirty="0">
                <a:solidFill>
                  <a:srgbClr val="800000"/>
                </a:solidFill>
                <a:ea typeface="楷体_GB2312" pitchFamily="49" charset="-122"/>
              </a:rPr>
              <a:t>)</a:t>
            </a:r>
            <a:r>
              <a:rPr lang="zh-CN" altLang="en-US" b="1" dirty="0">
                <a:solidFill>
                  <a:srgbClr val="800000"/>
                </a:solidFill>
                <a:ea typeface="楷体_GB2312" pitchFamily="49" charset="-122"/>
              </a:rPr>
              <a:t>，使“权值之和”为最小</a:t>
            </a:r>
            <a:r>
              <a:rPr lang="en-US" altLang="zh-CN" b="1" dirty="0">
                <a:solidFill>
                  <a:srgbClr val="800000"/>
                </a:solidFill>
                <a:ea typeface="楷体_GB2312" pitchFamily="49" charset="-122"/>
              </a:rPr>
              <a:t>!</a:t>
            </a:r>
          </a:p>
        </p:txBody>
      </p:sp>
      <p:sp>
        <p:nvSpPr>
          <p:cNvPr id="288771" name="Text Box 3">
            <a:hlinkClick r:id="rId2" action="ppaction://hlinksldjump"/>
          </p:cNvPr>
          <p:cNvSpPr txBox="1">
            <a:spLocks noChangeArrowheads="1"/>
          </p:cNvSpPr>
          <p:nvPr/>
        </p:nvSpPr>
        <p:spPr bwMode="auto">
          <a:xfrm>
            <a:off x="642910" y="5143512"/>
            <a:ext cx="4766048" cy="523220"/>
          </a:xfrm>
          <a:prstGeom prst="rect">
            <a:avLst/>
          </a:prstGeom>
          <a:noFill/>
          <a:ln w="12700" cap="sq">
            <a:noFill/>
            <a:miter lim="800000"/>
            <a:headEnd type="none" w="sm" len="sm"/>
            <a:tailEnd type="none" w="sm" len="sm"/>
          </a:ln>
          <a:effectLst/>
        </p:spPr>
        <p:txBody>
          <a:bodyPr wrap="none">
            <a:spAutoFit/>
          </a:bodyPr>
          <a:lstStyle/>
          <a:p>
            <a:r>
              <a:rPr lang="zh-CN" altLang="en-US" b="1" dirty="0">
                <a:solidFill>
                  <a:srgbClr val="000082"/>
                </a:solidFill>
                <a:ea typeface="楷体_GB2312" pitchFamily="49" charset="-122"/>
              </a:rPr>
              <a:t>算法一：普里姆算法 </a:t>
            </a:r>
            <a:r>
              <a:rPr lang="en-US" altLang="zh-CN" b="1" dirty="0">
                <a:solidFill>
                  <a:srgbClr val="000082"/>
                </a:solidFill>
                <a:ea typeface="楷体_GB2312" pitchFamily="49" charset="-122"/>
              </a:rPr>
              <a:t>( Prim )</a:t>
            </a:r>
          </a:p>
        </p:txBody>
      </p:sp>
      <p:sp>
        <p:nvSpPr>
          <p:cNvPr id="288772" name="Rectangle 4"/>
          <p:cNvSpPr>
            <a:spLocks noChangeArrowheads="1"/>
          </p:cNvSpPr>
          <p:nvPr/>
        </p:nvSpPr>
        <p:spPr bwMode="auto">
          <a:xfrm>
            <a:off x="285720" y="2285992"/>
            <a:ext cx="5594801" cy="523220"/>
          </a:xfrm>
          <a:prstGeom prst="rect">
            <a:avLst/>
          </a:prstGeom>
          <a:noFill/>
          <a:ln w="12700" cap="sq">
            <a:noFill/>
            <a:miter lim="800000"/>
            <a:headEnd type="none" w="sm" len="sm"/>
            <a:tailEnd type="none" w="sm" len="sm"/>
          </a:ln>
          <a:effectLst/>
        </p:spPr>
        <p:txBody>
          <a:bodyPr wrap="none">
            <a:spAutoFit/>
          </a:bodyPr>
          <a:lstStyle/>
          <a:p>
            <a:r>
              <a:rPr lang="zh-CN" altLang="en-US" b="1" dirty="0">
                <a:solidFill>
                  <a:srgbClr val="000082"/>
                </a:solidFill>
                <a:ea typeface="楷体_GB2312" pitchFamily="49" charset="-122"/>
              </a:rPr>
              <a:t>该问题为构造网的</a:t>
            </a:r>
            <a:r>
              <a:rPr lang="zh-CN" altLang="en-US" b="1" dirty="0">
                <a:solidFill>
                  <a:srgbClr val="CC0000"/>
                </a:solidFill>
                <a:ea typeface="楷体_GB2312" pitchFamily="49" charset="-122"/>
              </a:rPr>
              <a:t>最小生成树</a:t>
            </a:r>
            <a:r>
              <a:rPr lang="zh-CN" altLang="en-US" b="1" dirty="0">
                <a:solidFill>
                  <a:srgbClr val="000082"/>
                </a:solidFill>
                <a:ea typeface="楷体_GB2312" pitchFamily="49" charset="-122"/>
              </a:rPr>
              <a:t>问题</a:t>
            </a:r>
          </a:p>
        </p:txBody>
      </p:sp>
      <p:sp>
        <p:nvSpPr>
          <p:cNvPr id="288773" name="Text Box 5">
            <a:hlinkClick r:id="" action="ppaction://hlinkshowjump?jump=nextslide"/>
          </p:cNvPr>
          <p:cNvSpPr txBox="1">
            <a:spLocks noChangeArrowheads="1"/>
          </p:cNvSpPr>
          <p:nvPr/>
        </p:nvSpPr>
        <p:spPr bwMode="auto">
          <a:xfrm>
            <a:off x="661672" y="5715016"/>
            <a:ext cx="5910592" cy="523220"/>
          </a:xfrm>
          <a:prstGeom prst="rect">
            <a:avLst/>
          </a:prstGeom>
          <a:noFill/>
          <a:ln w="12700" cap="sq">
            <a:noFill/>
            <a:miter lim="800000"/>
            <a:headEnd type="none" w="sm" len="sm"/>
            <a:tailEnd type="none" w="sm" len="sm"/>
          </a:ln>
          <a:effectLst/>
        </p:spPr>
        <p:txBody>
          <a:bodyPr wrap="none">
            <a:spAutoFit/>
          </a:bodyPr>
          <a:lstStyle/>
          <a:p>
            <a:r>
              <a:rPr lang="zh-CN" altLang="en-US" b="1" dirty="0">
                <a:solidFill>
                  <a:srgbClr val="000082"/>
                </a:solidFill>
                <a:ea typeface="楷体_GB2312" pitchFamily="49" charset="-122"/>
              </a:rPr>
              <a:t>算法二：克鲁斯卡尔算法</a:t>
            </a:r>
            <a:r>
              <a:rPr lang="en-US" altLang="zh-CN" b="1" dirty="0">
                <a:solidFill>
                  <a:srgbClr val="000082"/>
                </a:solidFill>
                <a:ea typeface="楷体_GB2312" pitchFamily="49" charset="-122"/>
              </a:rPr>
              <a:t>( </a:t>
            </a:r>
            <a:r>
              <a:rPr lang="en-US" altLang="zh-CN" b="1" dirty="0" err="1">
                <a:solidFill>
                  <a:srgbClr val="000082"/>
                </a:solidFill>
                <a:ea typeface="楷体_GB2312" pitchFamily="49" charset="-122"/>
              </a:rPr>
              <a:t>Kruskal</a:t>
            </a:r>
            <a:r>
              <a:rPr lang="en-US" altLang="zh-CN" b="1" dirty="0">
                <a:solidFill>
                  <a:srgbClr val="000082"/>
                </a:solidFill>
                <a:ea typeface="楷体_GB2312" pitchFamily="49" charset="-122"/>
              </a:rPr>
              <a:t> )</a:t>
            </a:r>
          </a:p>
        </p:txBody>
      </p:sp>
      <p:sp>
        <p:nvSpPr>
          <p:cNvPr id="288774" name="Rectangle 6"/>
          <p:cNvSpPr>
            <a:spLocks noChangeArrowheads="1"/>
          </p:cNvSpPr>
          <p:nvPr/>
        </p:nvSpPr>
        <p:spPr bwMode="auto">
          <a:xfrm>
            <a:off x="285720" y="2786058"/>
            <a:ext cx="8458200" cy="954107"/>
          </a:xfrm>
          <a:prstGeom prst="rect">
            <a:avLst/>
          </a:prstGeom>
          <a:noFill/>
          <a:ln w="9525">
            <a:noFill/>
            <a:miter lim="800000"/>
            <a:headEnd/>
            <a:tailEnd/>
          </a:ln>
          <a:effectLst/>
        </p:spPr>
        <p:txBody>
          <a:bodyPr>
            <a:spAutoFit/>
          </a:bodyPr>
          <a:lstStyle/>
          <a:p>
            <a:r>
              <a:rPr lang="zh-CN" altLang="en-US" b="1" dirty="0">
                <a:solidFill>
                  <a:srgbClr val="000082"/>
                </a:solidFill>
                <a:ea typeface="楷体_GB2312" pitchFamily="49" charset="-122"/>
              </a:rPr>
              <a:t>即</a:t>
            </a:r>
            <a:r>
              <a:rPr lang="en-US" altLang="zh-CN" b="1" dirty="0">
                <a:solidFill>
                  <a:srgbClr val="000082"/>
                </a:solidFill>
                <a:ea typeface="楷体_GB2312" pitchFamily="49" charset="-122"/>
              </a:rPr>
              <a:t>:  </a:t>
            </a:r>
            <a:r>
              <a:rPr lang="zh-CN" altLang="en-US" b="1" dirty="0">
                <a:solidFill>
                  <a:srgbClr val="168E27"/>
                </a:solidFill>
                <a:ea typeface="楷体_GB2312" pitchFamily="49" charset="-122"/>
              </a:rPr>
              <a:t>生成树各边权值之和为</a:t>
            </a:r>
            <a:r>
              <a:rPr lang="zh-CN" altLang="en-US" b="1" dirty="0">
                <a:solidFill>
                  <a:srgbClr val="81237F"/>
                </a:solidFill>
                <a:ea typeface="楷体_GB2312" pitchFamily="49" charset="-122"/>
              </a:rPr>
              <a:t>生成树代价</a:t>
            </a:r>
            <a:r>
              <a:rPr lang="zh-CN" altLang="en-US" b="1" dirty="0">
                <a:solidFill>
                  <a:srgbClr val="168E27"/>
                </a:solidFill>
                <a:ea typeface="楷体_GB2312" pitchFamily="49" charset="-122"/>
              </a:rPr>
              <a:t>，</a:t>
            </a:r>
          </a:p>
          <a:p>
            <a:r>
              <a:rPr lang="zh-CN" altLang="en-US" b="1" dirty="0">
                <a:solidFill>
                  <a:srgbClr val="168E27"/>
                </a:solidFill>
                <a:ea typeface="楷体_GB2312" pitchFamily="49" charset="-122"/>
              </a:rPr>
              <a:t>        其代价最小的生成树为</a:t>
            </a:r>
            <a:r>
              <a:rPr lang="zh-CN" altLang="en-US" b="1" dirty="0">
                <a:solidFill>
                  <a:srgbClr val="CC0000"/>
                </a:solidFill>
                <a:ea typeface="楷体_GB2312" pitchFamily="49" charset="-122"/>
              </a:rPr>
              <a:t>最小生成树</a:t>
            </a:r>
            <a:r>
              <a:rPr lang="zh-CN" altLang="en-US" b="1" dirty="0">
                <a:solidFill>
                  <a:srgbClr val="168E27"/>
                </a:solidFill>
                <a:ea typeface="楷体_GB2312" pitchFamily="49" charset="-122"/>
              </a:rPr>
              <a:t>。</a:t>
            </a:r>
            <a:endParaRPr lang="zh-CN" altLang="en-US" b="1" dirty="0">
              <a:solidFill>
                <a:schemeClr val="accent2"/>
              </a:solidFill>
              <a:ea typeface="楷体_GB2312" pitchFamily="49" charset="-122"/>
            </a:endParaRPr>
          </a:p>
        </p:txBody>
      </p:sp>
      <p:sp>
        <p:nvSpPr>
          <p:cNvPr id="7" name="Text Box 6"/>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8" name="Text Box 7"/>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9"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0" name="Line 9"/>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3"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8772"/>
                                        </p:tgtEl>
                                        <p:attrNameLst>
                                          <p:attrName>style.visibility</p:attrName>
                                        </p:attrNameLst>
                                      </p:cBhvr>
                                      <p:to>
                                        <p:strVal val="visible"/>
                                      </p:to>
                                    </p:set>
                                    <p:anim calcmode="lin" valueType="num">
                                      <p:cBhvr additive="base">
                                        <p:cTn id="7" dur="500" fill="hold"/>
                                        <p:tgtEl>
                                          <p:spTgt spid="288772"/>
                                        </p:tgtEl>
                                        <p:attrNameLst>
                                          <p:attrName>ppt_x</p:attrName>
                                        </p:attrNameLst>
                                      </p:cBhvr>
                                      <p:tavLst>
                                        <p:tav tm="0">
                                          <p:val>
                                            <p:strVal val="0-#ppt_w/2"/>
                                          </p:val>
                                        </p:tav>
                                        <p:tav tm="100000">
                                          <p:val>
                                            <p:strVal val="#ppt_x"/>
                                          </p:val>
                                        </p:tav>
                                      </p:tavLst>
                                    </p:anim>
                                    <p:anim calcmode="lin" valueType="num">
                                      <p:cBhvr additive="base">
                                        <p:cTn id="8" dur="500" fill="hold"/>
                                        <p:tgtEl>
                                          <p:spTgt spid="2887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8774"/>
                                        </p:tgtEl>
                                        <p:attrNameLst>
                                          <p:attrName>style.visibility</p:attrName>
                                        </p:attrNameLst>
                                      </p:cBhvr>
                                      <p:to>
                                        <p:strVal val="visible"/>
                                      </p:to>
                                    </p:set>
                                    <p:anim calcmode="lin" valueType="num">
                                      <p:cBhvr additive="base">
                                        <p:cTn id="13" dur="500" fill="hold"/>
                                        <p:tgtEl>
                                          <p:spTgt spid="288774"/>
                                        </p:tgtEl>
                                        <p:attrNameLst>
                                          <p:attrName>ppt_x</p:attrName>
                                        </p:attrNameLst>
                                      </p:cBhvr>
                                      <p:tavLst>
                                        <p:tav tm="0">
                                          <p:val>
                                            <p:strVal val="0-#ppt_w/2"/>
                                          </p:val>
                                        </p:tav>
                                        <p:tav tm="100000">
                                          <p:val>
                                            <p:strVal val="#ppt_x"/>
                                          </p:val>
                                        </p:tav>
                                      </p:tavLst>
                                    </p:anim>
                                    <p:anim calcmode="lin" valueType="num">
                                      <p:cBhvr additive="base">
                                        <p:cTn id="14" dur="500" fill="hold"/>
                                        <p:tgtEl>
                                          <p:spTgt spid="2887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88770"/>
                                        </p:tgtEl>
                                        <p:attrNameLst>
                                          <p:attrName>style.visibility</p:attrName>
                                        </p:attrNameLst>
                                      </p:cBhvr>
                                      <p:to>
                                        <p:strVal val="visible"/>
                                      </p:to>
                                    </p:set>
                                    <p:animEffect transition="in" filter="wipe(left)">
                                      <p:cBhvr>
                                        <p:cTn id="19" dur="500"/>
                                        <p:tgtEl>
                                          <p:spTgt spid="28877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288771"/>
                                        </p:tgtEl>
                                        <p:attrNameLst>
                                          <p:attrName>style.visibility</p:attrName>
                                        </p:attrNameLst>
                                      </p:cBhvr>
                                      <p:to>
                                        <p:strVal val="visible"/>
                                      </p:to>
                                    </p:set>
                                    <p:animEffect transition="in" filter="slide(fromTop)">
                                      <p:cBhvr>
                                        <p:cTn id="24" dur="500"/>
                                        <p:tgtEl>
                                          <p:spTgt spid="288771"/>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288773"/>
                                        </p:tgtEl>
                                        <p:attrNameLst>
                                          <p:attrName>style.visibility</p:attrName>
                                        </p:attrNameLst>
                                      </p:cBhvr>
                                      <p:to>
                                        <p:strVal val="visible"/>
                                      </p:to>
                                    </p:set>
                                    <p:animEffect transition="in" filter="slide(fromTop)">
                                      <p:cBhvr>
                                        <p:cTn id="29" dur="500"/>
                                        <p:tgtEl>
                                          <p:spTgt spid="28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utoUpdateAnimBg="0"/>
      <p:bldP spid="288771" grpId="0" autoUpdateAnimBg="0"/>
      <p:bldP spid="288772" grpId="0" autoUpdateAnimBg="0"/>
      <p:bldP spid="288773" grpId="0" autoUpdateAnimBg="0"/>
      <p:bldP spid="28877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785786" y="2214554"/>
            <a:ext cx="5214974" cy="642934"/>
          </a:xfrm>
        </p:spPr>
        <p:txBody>
          <a:bodyPr>
            <a:normAutofit/>
          </a:bodyPr>
          <a:lstStyle/>
          <a:p>
            <a:r>
              <a:rPr kumimoji="1" lang="zh-CN" altLang="en-US" sz="2800" b="1" dirty="0" smtClean="0">
                <a:solidFill>
                  <a:schemeClr val="tx1"/>
                </a:solidFill>
                <a:latin typeface="楷体_GB2312" pitchFamily="49" charset="-122"/>
                <a:ea typeface="楷体_GB2312" pitchFamily="49" charset="-122"/>
                <a:cs typeface="+mn-cs"/>
              </a:rPr>
              <a:t>最小生成树</a:t>
            </a:r>
            <a:r>
              <a:rPr kumimoji="1" lang="en-US" altLang="zh-CN" sz="2800" b="1" dirty="0" smtClean="0">
                <a:solidFill>
                  <a:schemeClr val="tx1"/>
                </a:solidFill>
                <a:latin typeface="楷体_GB2312" pitchFamily="49" charset="-122"/>
                <a:ea typeface="楷体_GB2312" pitchFamily="49" charset="-122"/>
                <a:cs typeface="+mn-cs"/>
              </a:rPr>
              <a:t>(MST)</a:t>
            </a:r>
            <a:r>
              <a:rPr kumimoji="1" lang="zh-CN" altLang="en-US" sz="2800" b="1" dirty="0" smtClean="0">
                <a:solidFill>
                  <a:schemeClr val="tx1"/>
                </a:solidFill>
                <a:latin typeface="楷体_GB2312" pitchFamily="49" charset="-122"/>
                <a:ea typeface="楷体_GB2312" pitchFamily="49" charset="-122"/>
                <a:cs typeface="+mn-cs"/>
              </a:rPr>
              <a:t>的</a:t>
            </a:r>
            <a:r>
              <a:rPr kumimoji="1" lang="zh-CN" altLang="en-US" sz="2800" b="1" dirty="0">
                <a:solidFill>
                  <a:schemeClr val="tx1"/>
                </a:solidFill>
                <a:latin typeface="楷体_GB2312" pitchFamily="49" charset="-122"/>
                <a:ea typeface="楷体_GB2312" pitchFamily="49" charset="-122"/>
                <a:cs typeface="+mn-cs"/>
              </a:rPr>
              <a:t>性质：</a:t>
            </a:r>
          </a:p>
        </p:txBody>
      </p:sp>
      <p:sp>
        <p:nvSpPr>
          <p:cNvPr id="289795" name="Rectangle 3"/>
          <p:cNvSpPr>
            <a:spLocks noChangeArrowheads="1"/>
          </p:cNvSpPr>
          <p:nvPr/>
        </p:nvSpPr>
        <p:spPr bwMode="auto">
          <a:xfrm>
            <a:off x="214282" y="5357826"/>
            <a:ext cx="7500990" cy="1077218"/>
          </a:xfrm>
          <a:prstGeom prst="rect">
            <a:avLst/>
          </a:prstGeom>
          <a:noFill/>
          <a:ln w="9525">
            <a:noFill/>
            <a:miter lim="800000"/>
            <a:headEnd/>
            <a:tailEnd/>
          </a:ln>
          <a:effectLst/>
        </p:spPr>
        <p:txBody>
          <a:bodyPr wrap="square">
            <a:spAutoFit/>
          </a:bodyPr>
          <a:lstStyle/>
          <a:p>
            <a:pPr>
              <a:spcBef>
                <a:spcPct val="20000"/>
              </a:spcBef>
            </a:pPr>
            <a:r>
              <a:rPr lang="en-US" altLang="zh-CN" sz="3600" b="1" dirty="0">
                <a:solidFill>
                  <a:srgbClr val="81237F"/>
                </a:solidFill>
                <a:latin typeface="楷体_GB2312" pitchFamily="49" charset="-122"/>
                <a:ea typeface="楷体_GB2312" pitchFamily="49" charset="-122"/>
              </a:rPr>
              <a:t>   </a:t>
            </a:r>
            <a:r>
              <a:rPr lang="zh-CN" altLang="en-US" b="1" dirty="0">
                <a:solidFill>
                  <a:srgbClr val="3333CC"/>
                </a:solidFill>
                <a:latin typeface="楷体_GB2312" pitchFamily="49" charset="-122"/>
                <a:ea typeface="楷体_GB2312" pitchFamily="49" charset="-122"/>
              </a:rPr>
              <a:t>求最小生成树的算法较多，主要利用</a:t>
            </a:r>
            <a:r>
              <a:rPr lang="zh-CN" altLang="en-US" b="1" dirty="0">
                <a:latin typeface="楷体_GB2312" pitchFamily="49" charset="-122"/>
                <a:ea typeface="楷体_GB2312" pitchFamily="49" charset="-122"/>
              </a:rPr>
              <a:t>最小生成树性质</a:t>
            </a:r>
            <a:r>
              <a:rPr lang="zh-CN" altLang="en-US" b="1" dirty="0">
                <a:solidFill>
                  <a:srgbClr val="3333CC"/>
                </a:solidFill>
                <a:latin typeface="楷体_GB2312" pitchFamily="49" charset="-122"/>
                <a:ea typeface="楷体_GB2312" pitchFamily="49" charset="-122"/>
              </a:rPr>
              <a:t>。</a:t>
            </a:r>
          </a:p>
        </p:txBody>
      </p:sp>
      <p:sp>
        <p:nvSpPr>
          <p:cNvPr id="289796" name="Rectangle 4"/>
          <p:cNvSpPr>
            <a:spLocks noChangeArrowheads="1"/>
          </p:cNvSpPr>
          <p:nvPr/>
        </p:nvSpPr>
        <p:spPr bwMode="auto">
          <a:xfrm>
            <a:off x="142844" y="2857496"/>
            <a:ext cx="8686800" cy="1747466"/>
          </a:xfrm>
          <a:prstGeom prst="rect">
            <a:avLst/>
          </a:prstGeom>
          <a:noFill/>
          <a:ln w="9525">
            <a:noFill/>
            <a:miter lim="800000"/>
            <a:headEnd/>
            <a:tailEnd/>
          </a:ln>
          <a:effectLst/>
        </p:spPr>
        <p:txBody>
          <a:bodyPr>
            <a:spAutoFit/>
          </a:bodyPr>
          <a:lstStyle/>
          <a:p>
            <a:pPr>
              <a:lnSpc>
                <a:spcPct val="120000"/>
              </a:lnSpc>
            </a:pPr>
            <a:r>
              <a:rPr lang="en-US" altLang="zh-CN" sz="3600" b="1" dirty="0">
                <a:solidFill>
                  <a:srgbClr val="81237F"/>
                </a:solidFill>
                <a:latin typeface="楷体_GB2312" pitchFamily="49" charset="-122"/>
                <a:ea typeface="楷体_GB2312" pitchFamily="49" charset="-122"/>
              </a:rPr>
              <a:t>   </a:t>
            </a:r>
            <a:r>
              <a:rPr lang="zh-CN" altLang="en-US" b="1" dirty="0">
                <a:solidFill>
                  <a:schemeClr val="tx1"/>
                </a:solidFill>
                <a:latin typeface="楷体_GB2312" pitchFamily="49" charset="-122"/>
                <a:ea typeface="楷体_GB2312" pitchFamily="49" charset="-122"/>
              </a:rPr>
              <a:t>设 </a:t>
            </a:r>
            <a:r>
              <a:rPr lang="en-US" altLang="zh-CN" b="1" dirty="0">
                <a:solidFill>
                  <a:schemeClr val="tx1"/>
                </a:solidFill>
                <a:latin typeface="楷体_GB2312" pitchFamily="49" charset="-122"/>
                <a:ea typeface="楷体_GB2312" pitchFamily="49" charset="-122"/>
              </a:rPr>
              <a:t>N=</a:t>
            </a:r>
            <a:r>
              <a:rPr lang="zh-CN" altLang="en-US" b="1" dirty="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V,{E}</a:t>
            </a:r>
            <a:r>
              <a:rPr lang="zh-CN" altLang="en-US" b="1" dirty="0">
                <a:solidFill>
                  <a:schemeClr val="tx1"/>
                </a:solidFill>
                <a:latin typeface="楷体_GB2312" pitchFamily="49" charset="-122"/>
                <a:ea typeface="楷体_GB2312" pitchFamily="49" charset="-122"/>
              </a:rPr>
              <a:t>）是一个连通图，</a:t>
            </a:r>
            <a:r>
              <a:rPr lang="en-US" altLang="zh-CN" b="1" dirty="0">
                <a:solidFill>
                  <a:schemeClr val="tx1"/>
                </a:solidFill>
                <a:latin typeface="楷体_GB2312" pitchFamily="49" charset="-122"/>
                <a:ea typeface="楷体_GB2312" pitchFamily="49" charset="-122"/>
              </a:rPr>
              <a:t>U</a:t>
            </a:r>
            <a:r>
              <a:rPr lang="zh-CN" altLang="en-US" b="1" dirty="0">
                <a:solidFill>
                  <a:schemeClr val="tx1"/>
                </a:solidFill>
                <a:latin typeface="楷体_GB2312" pitchFamily="49" charset="-122"/>
                <a:ea typeface="楷体_GB2312" pitchFamily="49" charset="-122"/>
              </a:rPr>
              <a:t>是</a:t>
            </a:r>
            <a:r>
              <a:rPr lang="en-US" altLang="zh-CN" b="1" dirty="0">
                <a:solidFill>
                  <a:schemeClr val="tx1"/>
                </a:solidFill>
                <a:latin typeface="楷体_GB2312" pitchFamily="49" charset="-122"/>
                <a:ea typeface="楷体_GB2312" pitchFamily="49" charset="-122"/>
              </a:rPr>
              <a:t>V</a:t>
            </a:r>
            <a:r>
              <a:rPr lang="zh-CN" altLang="en-US" b="1" dirty="0">
                <a:solidFill>
                  <a:schemeClr val="tx1"/>
                </a:solidFill>
                <a:latin typeface="楷体_GB2312" pitchFamily="49" charset="-122"/>
                <a:ea typeface="楷体_GB2312" pitchFamily="49" charset="-122"/>
              </a:rPr>
              <a:t>的非空子集，若</a:t>
            </a:r>
            <a:r>
              <a:rPr lang="en-US" altLang="zh-CN" b="1" dirty="0">
                <a:solidFill>
                  <a:schemeClr val="tx1"/>
                </a:solidFill>
                <a:latin typeface="楷体_GB2312" pitchFamily="49" charset="-122"/>
                <a:ea typeface="楷体_GB2312" pitchFamily="49" charset="-122"/>
              </a:rPr>
              <a:t>(</a:t>
            </a:r>
            <a:r>
              <a:rPr lang="en-US" altLang="zh-CN" b="1" dirty="0" err="1">
                <a:solidFill>
                  <a:schemeClr val="tx1"/>
                </a:solidFill>
                <a:latin typeface="楷体_GB2312" pitchFamily="49" charset="-122"/>
                <a:ea typeface="楷体_GB2312" pitchFamily="49" charset="-122"/>
                <a:sym typeface="Wingdings" pitchFamily="2" charset="2"/>
              </a:rPr>
              <a:t>u,v</a:t>
            </a:r>
            <a:r>
              <a:rPr lang="en-US" altLang="zh-CN" b="1" dirty="0">
                <a:solidFill>
                  <a:schemeClr val="tx1"/>
                </a:solidFill>
                <a:latin typeface="楷体_GB2312" pitchFamily="49" charset="-122"/>
                <a:ea typeface="楷体_GB2312" pitchFamily="49" charset="-122"/>
                <a:sym typeface="Wingdings" pitchFamily="2" charset="2"/>
              </a:rPr>
              <a:t>)</a:t>
            </a:r>
            <a:r>
              <a:rPr lang="zh-CN" altLang="en-US" b="1" dirty="0">
                <a:solidFill>
                  <a:schemeClr val="tx1"/>
                </a:solidFill>
                <a:latin typeface="楷体_GB2312" pitchFamily="49" charset="-122"/>
                <a:ea typeface="楷体_GB2312" pitchFamily="49" charset="-122"/>
                <a:sym typeface="Wingdings" pitchFamily="2" charset="2"/>
              </a:rPr>
              <a:t>是满足</a:t>
            </a:r>
            <a:r>
              <a:rPr lang="en-US" altLang="zh-CN" b="1" dirty="0" err="1">
                <a:solidFill>
                  <a:schemeClr val="tx1"/>
                </a:solidFill>
                <a:latin typeface="楷体_GB2312" pitchFamily="49" charset="-122"/>
                <a:ea typeface="楷体_GB2312" pitchFamily="49" charset="-122"/>
                <a:sym typeface="Wingdings" pitchFamily="2" charset="2"/>
              </a:rPr>
              <a:t>u∈</a:t>
            </a:r>
            <a:r>
              <a:rPr lang="en-US" altLang="zh-CN" b="1" dirty="0" err="1">
                <a:solidFill>
                  <a:schemeClr val="tx1"/>
                </a:solidFill>
                <a:latin typeface="楷体_GB2312" pitchFamily="49" charset="-122"/>
                <a:ea typeface="楷体_GB2312" pitchFamily="49" charset="-122"/>
              </a:rPr>
              <a:t>U</a:t>
            </a:r>
            <a:r>
              <a:rPr lang="zh-CN" altLang="en-US" b="1" dirty="0">
                <a:solidFill>
                  <a:schemeClr val="tx1"/>
                </a:solidFill>
                <a:latin typeface="楷体_GB2312" pitchFamily="49" charset="-122"/>
                <a:ea typeface="楷体_GB2312" pitchFamily="49" charset="-122"/>
              </a:rPr>
              <a:t>且</a:t>
            </a:r>
            <a:r>
              <a:rPr lang="en-US" altLang="zh-CN" b="1" dirty="0" err="1">
                <a:solidFill>
                  <a:schemeClr val="tx1"/>
                </a:solidFill>
                <a:latin typeface="楷体_GB2312" pitchFamily="49" charset="-122"/>
                <a:ea typeface="楷体_GB2312" pitchFamily="49" charset="-122"/>
              </a:rPr>
              <a:t>v</a:t>
            </a:r>
            <a:r>
              <a:rPr lang="en-US" altLang="zh-CN" b="1" dirty="0" err="1">
                <a:solidFill>
                  <a:schemeClr val="tx1"/>
                </a:solidFill>
                <a:latin typeface="楷体_GB2312" pitchFamily="49" charset="-122"/>
                <a:ea typeface="楷体_GB2312" pitchFamily="49" charset="-122"/>
                <a:sym typeface="Wingdings" pitchFamily="2" charset="2"/>
              </a:rPr>
              <a:t>∈</a:t>
            </a:r>
            <a:r>
              <a:rPr lang="en-US" altLang="zh-CN" b="1" dirty="0" err="1">
                <a:solidFill>
                  <a:schemeClr val="tx1"/>
                </a:solidFill>
                <a:latin typeface="楷体_GB2312" pitchFamily="49" charset="-122"/>
                <a:ea typeface="楷体_GB2312" pitchFamily="49" charset="-122"/>
              </a:rPr>
              <a:t>V</a:t>
            </a:r>
            <a:r>
              <a:rPr lang="en-US" altLang="zh-CN" b="1" dirty="0">
                <a:solidFill>
                  <a:schemeClr val="tx1"/>
                </a:solidFill>
                <a:latin typeface="楷体_GB2312" pitchFamily="49" charset="-122"/>
                <a:ea typeface="楷体_GB2312" pitchFamily="49" charset="-122"/>
              </a:rPr>
              <a:t>-U</a:t>
            </a:r>
            <a:r>
              <a:rPr lang="zh-CN" altLang="en-US" b="1" dirty="0">
                <a:solidFill>
                  <a:schemeClr val="tx1"/>
                </a:solidFill>
                <a:latin typeface="楷体_GB2312" pitchFamily="49" charset="-122"/>
                <a:ea typeface="楷体_GB2312" pitchFamily="49" charset="-122"/>
              </a:rPr>
              <a:t>的具有最小权值的边</a:t>
            </a:r>
            <a:r>
              <a:rPr lang="en-US" altLang="zh-CN" b="1" dirty="0">
                <a:solidFill>
                  <a:schemeClr val="tx1"/>
                </a:solidFill>
                <a:latin typeface="楷体_GB2312" pitchFamily="49" charset="-122"/>
                <a:ea typeface="楷体_GB2312" pitchFamily="49" charset="-122"/>
              </a:rPr>
              <a:t>, </a:t>
            </a:r>
            <a:r>
              <a:rPr lang="zh-CN" altLang="en-US" b="1" dirty="0">
                <a:solidFill>
                  <a:schemeClr val="tx1"/>
                </a:solidFill>
                <a:latin typeface="楷体_GB2312" pitchFamily="49" charset="-122"/>
                <a:ea typeface="楷体_GB2312" pitchFamily="49" charset="-122"/>
              </a:rPr>
              <a:t>则必存在一棵包含</a:t>
            </a:r>
            <a:r>
              <a:rPr lang="en-US" altLang="zh-CN" b="1" dirty="0">
                <a:solidFill>
                  <a:schemeClr val="tx1"/>
                </a:solidFill>
                <a:latin typeface="楷体_GB2312" pitchFamily="49" charset="-122"/>
                <a:ea typeface="楷体_GB2312" pitchFamily="49" charset="-122"/>
              </a:rPr>
              <a:t>(</a:t>
            </a:r>
            <a:r>
              <a:rPr lang="en-US" altLang="zh-CN" b="1" dirty="0" err="1">
                <a:solidFill>
                  <a:schemeClr val="tx1"/>
                </a:solidFill>
                <a:latin typeface="楷体_GB2312" pitchFamily="49" charset="-122"/>
                <a:ea typeface="楷体_GB2312" pitchFamily="49" charset="-122"/>
              </a:rPr>
              <a:t>u,v</a:t>
            </a:r>
            <a:r>
              <a:rPr lang="en-US" altLang="zh-CN" b="1" dirty="0">
                <a:solidFill>
                  <a:schemeClr val="tx1"/>
                </a:solidFill>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的最小生成树。</a:t>
            </a:r>
          </a:p>
        </p:txBody>
      </p:sp>
      <p:sp>
        <p:nvSpPr>
          <p:cNvPr id="289797" name="Rectangle 5"/>
          <p:cNvSpPr>
            <a:spLocks noChangeArrowheads="1"/>
          </p:cNvSpPr>
          <p:nvPr/>
        </p:nvSpPr>
        <p:spPr bwMode="auto">
          <a:xfrm>
            <a:off x="142844" y="4714884"/>
            <a:ext cx="4360489" cy="646331"/>
          </a:xfrm>
          <a:prstGeom prst="rect">
            <a:avLst/>
          </a:prstGeom>
          <a:noFill/>
          <a:ln w="9525">
            <a:noFill/>
            <a:miter lim="800000"/>
            <a:headEnd/>
            <a:tailEnd/>
          </a:ln>
          <a:effectLst/>
        </p:spPr>
        <p:txBody>
          <a:bodyPr wrap="none">
            <a:spAutoFit/>
          </a:bodyPr>
          <a:lstStyle/>
          <a:p>
            <a:pPr algn="ctr"/>
            <a:r>
              <a:rPr lang="en-US" altLang="zh-CN" sz="3600" b="1" dirty="0">
                <a:solidFill>
                  <a:srgbClr val="81237F"/>
                </a:solidFill>
                <a:latin typeface="楷体_GB2312" pitchFamily="49" charset="-122"/>
                <a:ea typeface="楷体_GB2312" pitchFamily="49" charset="-122"/>
              </a:rPr>
              <a:t>    </a:t>
            </a:r>
            <a:r>
              <a:rPr lang="zh-CN" altLang="en-US" b="1" dirty="0">
                <a:solidFill>
                  <a:srgbClr val="CC42C9"/>
                </a:solidFill>
                <a:latin typeface="楷体_GB2312" pitchFamily="49" charset="-122"/>
                <a:ea typeface="楷体_GB2312" pitchFamily="49" charset="-122"/>
              </a:rPr>
              <a:t>可用反证法证明之。</a:t>
            </a:r>
          </a:p>
        </p:txBody>
      </p:sp>
      <p:sp>
        <p:nvSpPr>
          <p:cNvPr id="6" name="Text Box 6"/>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7" name="Text Box 7"/>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8" name="Line 8"/>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9" name="Line 9"/>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2"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9796"/>
                                        </p:tgtEl>
                                        <p:attrNameLst>
                                          <p:attrName>style.visibility</p:attrName>
                                        </p:attrNameLst>
                                      </p:cBhvr>
                                      <p:to>
                                        <p:strVal val="visible"/>
                                      </p:to>
                                    </p:set>
                                    <p:anim calcmode="lin" valueType="num">
                                      <p:cBhvr additive="base">
                                        <p:cTn id="7" dur="500" fill="hold"/>
                                        <p:tgtEl>
                                          <p:spTgt spid="289796"/>
                                        </p:tgtEl>
                                        <p:attrNameLst>
                                          <p:attrName>ppt_x</p:attrName>
                                        </p:attrNameLst>
                                      </p:cBhvr>
                                      <p:tavLst>
                                        <p:tav tm="0">
                                          <p:val>
                                            <p:strVal val="0-#ppt_w/2"/>
                                          </p:val>
                                        </p:tav>
                                        <p:tav tm="100000">
                                          <p:val>
                                            <p:strVal val="#ppt_x"/>
                                          </p:val>
                                        </p:tav>
                                      </p:tavLst>
                                    </p:anim>
                                    <p:anim calcmode="lin" valueType="num">
                                      <p:cBhvr additive="base">
                                        <p:cTn id="8" dur="500" fill="hold"/>
                                        <p:tgtEl>
                                          <p:spTgt spid="2897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9797"/>
                                        </p:tgtEl>
                                        <p:attrNameLst>
                                          <p:attrName>style.visibility</p:attrName>
                                        </p:attrNameLst>
                                      </p:cBhvr>
                                      <p:to>
                                        <p:strVal val="visible"/>
                                      </p:to>
                                    </p:set>
                                    <p:anim calcmode="lin" valueType="num">
                                      <p:cBhvr additive="base">
                                        <p:cTn id="13" dur="500" fill="hold"/>
                                        <p:tgtEl>
                                          <p:spTgt spid="289797"/>
                                        </p:tgtEl>
                                        <p:attrNameLst>
                                          <p:attrName>ppt_x</p:attrName>
                                        </p:attrNameLst>
                                      </p:cBhvr>
                                      <p:tavLst>
                                        <p:tav tm="0">
                                          <p:val>
                                            <p:strVal val="0-#ppt_w/2"/>
                                          </p:val>
                                        </p:tav>
                                        <p:tav tm="100000">
                                          <p:val>
                                            <p:strVal val="#ppt_x"/>
                                          </p:val>
                                        </p:tav>
                                      </p:tavLst>
                                    </p:anim>
                                    <p:anim calcmode="lin" valueType="num">
                                      <p:cBhvr additive="base">
                                        <p:cTn id="14" dur="500" fill="hold"/>
                                        <p:tgtEl>
                                          <p:spTgt spid="2897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9795"/>
                                        </p:tgtEl>
                                        <p:attrNameLst>
                                          <p:attrName>style.visibility</p:attrName>
                                        </p:attrNameLst>
                                      </p:cBhvr>
                                      <p:to>
                                        <p:strVal val="visible"/>
                                      </p:to>
                                    </p:set>
                                    <p:anim calcmode="lin" valueType="num">
                                      <p:cBhvr additive="base">
                                        <p:cTn id="19" dur="500" fill="hold"/>
                                        <p:tgtEl>
                                          <p:spTgt spid="289795"/>
                                        </p:tgtEl>
                                        <p:attrNameLst>
                                          <p:attrName>ppt_x</p:attrName>
                                        </p:attrNameLst>
                                      </p:cBhvr>
                                      <p:tavLst>
                                        <p:tav tm="0">
                                          <p:val>
                                            <p:strVal val="0-#ppt_w/2"/>
                                          </p:val>
                                        </p:tav>
                                        <p:tav tm="100000">
                                          <p:val>
                                            <p:strVal val="#ppt_x"/>
                                          </p:val>
                                        </p:tav>
                                      </p:tavLst>
                                    </p:anim>
                                    <p:anim calcmode="lin" valueType="num">
                                      <p:cBhvr additive="base">
                                        <p:cTn id="20" dur="500" fill="hold"/>
                                        <p:tgtEl>
                                          <p:spTgt spid="289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p:bldP spid="289796" grpId="0" autoUpdateAnimBg="0"/>
      <p:bldP spid="28979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Text Box 3"/>
          <p:cNvSpPr txBox="1">
            <a:spLocks noChangeArrowheads="1"/>
          </p:cNvSpPr>
          <p:nvPr/>
        </p:nvSpPr>
        <p:spPr bwMode="auto">
          <a:xfrm>
            <a:off x="666784" y="2752115"/>
            <a:ext cx="8763000" cy="3748719"/>
          </a:xfrm>
          <a:prstGeom prst="rect">
            <a:avLst/>
          </a:prstGeom>
          <a:noFill/>
          <a:ln w="9525">
            <a:noFill/>
            <a:miter lim="800000"/>
            <a:headEnd/>
            <a:tailEnd/>
          </a:ln>
          <a:effectLst/>
        </p:spPr>
        <p:txBody>
          <a:bodyPr>
            <a:spAutoFit/>
          </a:bodyPr>
          <a:lstStyle/>
          <a:p>
            <a:pPr>
              <a:spcBef>
                <a:spcPct val="30000"/>
              </a:spcBef>
            </a:pPr>
            <a:r>
              <a:rPr lang="en-US" altLang="zh-CN" sz="3600" b="1" dirty="0">
                <a:solidFill>
                  <a:srgbClr val="3333CC"/>
                </a:solidFill>
                <a:latin typeface="仿宋_GB2312" pitchFamily="49" charset="-122"/>
                <a:ea typeface="仿宋_GB2312" pitchFamily="49" charset="-122"/>
              </a:rPr>
              <a:t> </a:t>
            </a:r>
            <a:r>
              <a:rPr lang="zh-CN" altLang="en-US" dirty="0">
                <a:solidFill>
                  <a:srgbClr val="3333CC"/>
                </a:solidFill>
                <a:latin typeface="楷体_GB2312" pitchFamily="49" charset="-122"/>
              </a:rPr>
              <a:t>设</a:t>
            </a:r>
            <a:r>
              <a:rPr lang="en-US" altLang="zh-CN" dirty="0">
                <a:solidFill>
                  <a:srgbClr val="3333CC"/>
                </a:solidFill>
                <a:latin typeface="楷体_GB2312" pitchFamily="49" charset="-122"/>
              </a:rPr>
              <a:t>N=(V,{E})</a:t>
            </a:r>
            <a:r>
              <a:rPr lang="zh-CN" altLang="en-US" dirty="0">
                <a:solidFill>
                  <a:srgbClr val="3333CC"/>
                </a:solidFill>
                <a:latin typeface="楷体_GB2312" pitchFamily="49" charset="-122"/>
              </a:rPr>
              <a:t>是连通网，</a:t>
            </a:r>
            <a:r>
              <a:rPr lang="en-US" altLang="zh-CN" dirty="0">
                <a:solidFill>
                  <a:srgbClr val="3333CC"/>
                </a:solidFill>
                <a:latin typeface="楷体_GB2312" pitchFamily="49" charset="-122"/>
              </a:rPr>
              <a:t>prim</a:t>
            </a:r>
            <a:r>
              <a:rPr lang="zh-CN" altLang="en-US" dirty="0">
                <a:solidFill>
                  <a:srgbClr val="3333CC"/>
                </a:solidFill>
                <a:latin typeface="楷体_GB2312" pitchFamily="49" charset="-122"/>
              </a:rPr>
              <a:t>算法步骤为：</a:t>
            </a:r>
          </a:p>
          <a:p>
            <a:pPr>
              <a:spcBef>
                <a:spcPct val="30000"/>
              </a:spcBef>
            </a:pPr>
            <a:r>
              <a:rPr lang="zh-CN" altLang="en-US" dirty="0">
                <a:solidFill>
                  <a:srgbClr val="3333CC"/>
                </a:solidFill>
                <a:latin typeface="楷体_GB2312" pitchFamily="49" charset="-122"/>
              </a:rPr>
              <a:t>（</a:t>
            </a:r>
            <a:r>
              <a:rPr lang="en-US" altLang="zh-CN" dirty="0">
                <a:solidFill>
                  <a:srgbClr val="3333CC"/>
                </a:solidFill>
                <a:latin typeface="楷体_GB2312" pitchFamily="49" charset="-122"/>
              </a:rPr>
              <a:t>1</a:t>
            </a:r>
            <a:r>
              <a:rPr lang="zh-CN" altLang="en-US" dirty="0">
                <a:solidFill>
                  <a:srgbClr val="3333CC"/>
                </a:solidFill>
                <a:latin typeface="楷体_GB2312" pitchFamily="49" charset="-122"/>
              </a:rPr>
              <a:t>）初始</a:t>
            </a:r>
            <a:r>
              <a:rPr lang="en-US" altLang="zh-CN" dirty="0">
                <a:solidFill>
                  <a:srgbClr val="3333CC"/>
                </a:solidFill>
                <a:latin typeface="楷体_GB2312" pitchFamily="49" charset="-122"/>
              </a:rPr>
              <a:t>U={u</a:t>
            </a:r>
            <a:r>
              <a:rPr lang="en-US" altLang="zh-CN" baseline="-30000" dirty="0">
                <a:solidFill>
                  <a:srgbClr val="3333CC"/>
                </a:solidFill>
                <a:latin typeface="楷体_GB2312" pitchFamily="49" charset="-122"/>
              </a:rPr>
              <a:t>0</a:t>
            </a:r>
            <a:r>
              <a:rPr lang="en-US" altLang="zh-CN" dirty="0">
                <a:solidFill>
                  <a:srgbClr val="3333CC"/>
                </a:solidFill>
                <a:latin typeface="楷体_GB2312" pitchFamily="49" charset="-122"/>
              </a:rPr>
              <a:t>}(u</a:t>
            </a:r>
            <a:r>
              <a:rPr lang="en-US" altLang="zh-CN" baseline="-30000" dirty="0">
                <a:solidFill>
                  <a:srgbClr val="3333CC"/>
                </a:solidFill>
                <a:latin typeface="楷体_GB2312" pitchFamily="49" charset="-122"/>
              </a:rPr>
              <a:t>0</a:t>
            </a:r>
            <a:r>
              <a:rPr lang="en-US" altLang="zh-CN" dirty="0">
                <a:solidFill>
                  <a:srgbClr val="3333CC"/>
                </a:solidFill>
                <a:latin typeface="楷体_GB2312" pitchFamily="49" charset="-122"/>
              </a:rPr>
              <a:t>∈V),TE=φ</a:t>
            </a:r>
            <a:r>
              <a:rPr lang="zh-CN" altLang="en-US" dirty="0">
                <a:solidFill>
                  <a:srgbClr val="3333CC"/>
                </a:solidFill>
                <a:latin typeface="楷体_GB2312" pitchFamily="49" charset="-122"/>
              </a:rPr>
              <a:t>； </a:t>
            </a:r>
          </a:p>
          <a:p>
            <a:pPr>
              <a:spcBef>
                <a:spcPct val="30000"/>
              </a:spcBef>
            </a:pPr>
            <a:r>
              <a:rPr lang="zh-CN" altLang="en-US" dirty="0">
                <a:solidFill>
                  <a:srgbClr val="3333CC"/>
                </a:solidFill>
                <a:latin typeface="楷体_GB2312" pitchFamily="49" charset="-122"/>
              </a:rPr>
              <a:t>（</a:t>
            </a:r>
            <a:r>
              <a:rPr lang="en-US" altLang="zh-CN" dirty="0">
                <a:solidFill>
                  <a:srgbClr val="3333CC"/>
                </a:solidFill>
                <a:latin typeface="楷体_GB2312" pitchFamily="49" charset="-122"/>
              </a:rPr>
              <a:t>2</a:t>
            </a:r>
            <a:r>
              <a:rPr lang="zh-CN" altLang="en-US" dirty="0">
                <a:solidFill>
                  <a:srgbClr val="3333CC"/>
                </a:solidFill>
                <a:latin typeface="楷体_GB2312" pitchFamily="49" charset="-122"/>
              </a:rPr>
              <a:t>）在所有</a:t>
            </a:r>
            <a:r>
              <a:rPr lang="en-US" altLang="zh-CN" dirty="0" err="1">
                <a:solidFill>
                  <a:srgbClr val="CC3300"/>
                </a:solidFill>
                <a:latin typeface="楷体_GB2312" pitchFamily="49" charset="-122"/>
              </a:rPr>
              <a:t>u∈U</a:t>
            </a:r>
            <a:r>
              <a:rPr lang="en-US" altLang="zh-CN" dirty="0">
                <a:solidFill>
                  <a:srgbClr val="CC3300"/>
                </a:solidFill>
                <a:latin typeface="楷体_GB2312" pitchFamily="49" charset="-122"/>
              </a:rPr>
              <a:t>, </a:t>
            </a:r>
            <a:r>
              <a:rPr lang="en-US" altLang="zh-CN" dirty="0" err="1">
                <a:solidFill>
                  <a:srgbClr val="CC3300"/>
                </a:solidFill>
                <a:latin typeface="楷体_GB2312" pitchFamily="49" charset="-122"/>
              </a:rPr>
              <a:t>v∈V</a:t>
            </a:r>
            <a:r>
              <a:rPr lang="en-US" altLang="zh-CN" dirty="0">
                <a:solidFill>
                  <a:srgbClr val="CC3300"/>
                </a:solidFill>
                <a:latin typeface="楷体_GB2312" pitchFamily="49" charset="-122"/>
              </a:rPr>
              <a:t>-U</a:t>
            </a:r>
            <a:r>
              <a:rPr lang="zh-CN" altLang="en-US" dirty="0">
                <a:solidFill>
                  <a:srgbClr val="3333CC"/>
                </a:solidFill>
                <a:latin typeface="楷体_GB2312" pitchFamily="49" charset="-122"/>
              </a:rPr>
              <a:t>的边中选一条代</a:t>
            </a:r>
          </a:p>
          <a:p>
            <a:r>
              <a:rPr lang="zh-CN" altLang="en-US" dirty="0">
                <a:solidFill>
                  <a:srgbClr val="3333CC"/>
                </a:solidFill>
                <a:latin typeface="楷体_GB2312" pitchFamily="49" charset="-122"/>
              </a:rPr>
              <a:t>     价最小的边</a:t>
            </a:r>
            <a:r>
              <a:rPr lang="zh-CN" altLang="en-US" dirty="0">
                <a:solidFill>
                  <a:srgbClr val="CC3300"/>
                </a:solidFill>
                <a:latin typeface="楷体_GB2312" pitchFamily="49" charset="-122"/>
              </a:rPr>
              <a:t>（</a:t>
            </a:r>
            <a:r>
              <a:rPr lang="en-US" altLang="zh-CN" dirty="0">
                <a:solidFill>
                  <a:srgbClr val="CC3300"/>
                </a:solidFill>
                <a:latin typeface="楷体_GB2312" pitchFamily="49" charset="-122"/>
              </a:rPr>
              <a:t>u</a:t>
            </a:r>
            <a:r>
              <a:rPr lang="en-US" altLang="zh-CN" baseline="-30000" dirty="0">
                <a:solidFill>
                  <a:srgbClr val="CC3300"/>
                </a:solidFill>
                <a:latin typeface="楷体_GB2312" pitchFamily="49" charset="-122"/>
              </a:rPr>
              <a:t>0</a:t>
            </a:r>
            <a:r>
              <a:rPr lang="zh-CN" altLang="en-US" dirty="0">
                <a:solidFill>
                  <a:srgbClr val="CC3300"/>
                </a:solidFill>
                <a:latin typeface="楷体_GB2312" pitchFamily="49" charset="-122"/>
              </a:rPr>
              <a:t>，</a:t>
            </a:r>
            <a:r>
              <a:rPr lang="en-US" altLang="zh-CN" dirty="0">
                <a:solidFill>
                  <a:srgbClr val="CC3300"/>
                </a:solidFill>
                <a:latin typeface="楷体_GB2312" pitchFamily="49" charset="-122"/>
              </a:rPr>
              <a:t>v</a:t>
            </a:r>
            <a:r>
              <a:rPr lang="en-US" altLang="zh-CN" baseline="-30000" dirty="0">
                <a:solidFill>
                  <a:srgbClr val="CC3300"/>
                </a:solidFill>
                <a:latin typeface="楷体_GB2312" pitchFamily="49" charset="-122"/>
              </a:rPr>
              <a:t>0</a:t>
            </a:r>
            <a:r>
              <a:rPr lang="zh-CN" altLang="en-US" dirty="0">
                <a:solidFill>
                  <a:srgbClr val="CC3300"/>
                </a:solidFill>
                <a:latin typeface="楷体_GB2312" pitchFamily="49" charset="-122"/>
              </a:rPr>
              <a:t>）</a:t>
            </a:r>
            <a:r>
              <a:rPr lang="zh-CN" altLang="en-US" dirty="0">
                <a:solidFill>
                  <a:srgbClr val="3333CC"/>
                </a:solidFill>
                <a:latin typeface="楷体_GB2312" pitchFamily="49" charset="-122"/>
              </a:rPr>
              <a:t>并入集合</a:t>
            </a:r>
            <a:r>
              <a:rPr lang="en-US" altLang="zh-CN" dirty="0">
                <a:solidFill>
                  <a:srgbClr val="3333CC"/>
                </a:solidFill>
                <a:latin typeface="楷体_GB2312" pitchFamily="49" charset="-122"/>
              </a:rPr>
              <a:t>TE</a:t>
            </a:r>
            <a:r>
              <a:rPr lang="zh-CN" altLang="en-US" dirty="0">
                <a:solidFill>
                  <a:srgbClr val="3333CC"/>
                </a:solidFill>
                <a:latin typeface="楷体_GB2312" pitchFamily="49" charset="-122"/>
              </a:rPr>
              <a:t>，</a:t>
            </a:r>
          </a:p>
          <a:p>
            <a:r>
              <a:rPr lang="zh-CN" altLang="en-US" dirty="0">
                <a:solidFill>
                  <a:srgbClr val="3333CC"/>
                </a:solidFill>
                <a:latin typeface="楷体_GB2312" pitchFamily="49" charset="-122"/>
              </a:rPr>
              <a:t>     同时将</a:t>
            </a:r>
            <a:r>
              <a:rPr lang="en-US" altLang="zh-CN" dirty="0">
                <a:solidFill>
                  <a:srgbClr val="3333CC"/>
                </a:solidFill>
                <a:latin typeface="楷体_GB2312" pitchFamily="49" charset="-122"/>
              </a:rPr>
              <a:t>v</a:t>
            </a:r>
            <a:r>
              <a:rPr lang="en-US" altLang="zh-CN" baseline="-30000" dirty="0">
                <a:solidFill>
                  <a:srgbClr val="3333CC"/>
                </a:solidFill>
                <a:latin typeface="楷体_GB2312" pitchFamily="49" charset="-122"/>
              </a:rPr>
              <a:t>0</a:t>
            </a:r>
            <a:r>
              <a:rPr lang="zh-CN" altLang="en-US" dirty="0">
                <a:solidFill>
                  <a:srgbClr val="3333CC"/>
                </a:solidFill>
                <a:latin typeface="楷体_GB2312" pitchFamily="49" charset="-122"/>
              </a:rPr>
              <a:t>并入</a:t>
            </a:r>
            <a:r>
              <a:rPr lang="en-US" altLang="zh-CN" dirty="0">
                <a:solidFill>
                  <a:srgbClr val="3333CC"/>
                </a:solidFill>
                <a:latin typeface="楷体_GB2312" pitchFamily="49" charset="-122"/>
              </a:rPr>
              <a:t>U</a:t>
            </a:r>
            <a:r>
              <a:rPr lang="zh-CN" altLang="en-US" dirty="0">
                <a:solidFill>
                  <a:srgbClr val="3333CC"/>
                </a:solidFill>
                <a:latin typeface="楷体_GB2312" pitchFamily="49" charset="-122"/>
              </a:rPr>
              <a:t>； </a:t>
            </a:r>
          </a:p>
          <a:p>
            <a:pPr>
              <a:spcBef>
                <a:spcPct val="30000"/>
              </a:spcBef>
            </a:pPr>
            <a:r>
              <a:rPr lang="zh-CN" altLang="en-US" dirty="0">
                <a:solidFill>
                  <a:srgbClr val="3333CC"/>
                </a:solidFill>
                <a:latin typeface="楷体_GB2312" pitchFamily="49" charset="-122"/>
              </a:rPr>
              <a:t>（</a:t>
            </a:r>
            <a:r>
              <a:rPr lang="en-US" altLang="zh-CN" dirty="0">
                <a:solidFill>
                  <a:srgbClr val="3333CC"/>
                </a:solidFill>
                <a:latin typeface="楷体_GB2312" pitchFamily="49" charset="-122"/>
              </a:rPr>
              <a:t>3</a:t>
            </a:r>
            <a:r>
              <a:rPr lang="zh-CN" altLang="en-US" dirty="0">
                <a:solidFill>
                  <a:srgbClr val="3333CC"/>
                </a:solidFill>
                <a:latin typeface="楷体_GB2312" pitchFamily="49" charset="-122"/>
              </a:rPr>
              <a:t>）重复（</a:t>
            </a:r>
            <a:r>
              <a:rPr lang="en-US" altLang="zh-CN" dirty="0">
                <a:solidFill>
                  <a:srgbClr val="3333CC"/>
                </a:solidFill>
                <a:latin typeface="楷体_GB2312" pitchFamily="49" charset="-122"/>
              </a:rPr>
              <a:t>2</a:t>
            </a:r>
            <a:r>
              <a:rPr lang="zh-CN" altLang="en-US" dirty="0">
                <a:solidFill>
                  <a:srgbClr val="3333CC"/>
                </a:solidFill>
                <a:latin typeface="楷体_GB2312" pitchFamily="49" charset="-122"/>
              </a:rPr>
              <a:t>）</a:t>
            </a:r>
            <a:r>
              <a:rPr lang="en-US" altLang="zh-CN" dirty="0">
                <a:solidFill>
                  <a:srgbClr val="3333CC"/>
                </a:solidFill>
                <a:latin typeface="楷体_GB2312" pitchFamily="49" charset="-122"/>
              </a:rPr>
              <a:t>,</a:t>
            </a:r>
            <a:r>
              <a:rPr lang="zh-CN" altLang="en-US" dirty="0">
                <a:solidFill>
                  <a:srgbClr val="3333CC"/>
                </a:solidFill>
                <a:latin typeface="楷体_GB2312" pitchFamily="49" charset="-122"/>
              </a:rPr>
              <a:t>直到</a:t>
            </a:r>
            <a:r>
              <a:rPr lang="en-US" altLang="zh-CN" dirty="0">
                <a:solidFill>
                  <a:schemeClr val="hlink"/>
                </a:solidFill>
                <a:latin typeface="楷体_GB2312" pitchFamily="49" charset="-122"/>
              </a:rPr>
              <a:t>U=V,TE</a:t>
            </a:r>
            <a:r>
              <a:rPr lang="zh-CN" altLang="en-US" dirty="0">
                <a:solidFill>
                  <a:schemeClr val="hlink"/>
                </a:solidFill>
                <a:latin typeface="楷体_GB2312" pitchFamily="49" charset="-122"/>
              </a:rPr>
              <a:t>含有</a:t>
            </a:r>
            <a:r>
              <a:rPr lang="en-US" altLang="zh-CN" dirty="0">
                <a:solidFill>
                  <a:schemeClr val="hlink"/>
                </a:solidFill>
                <a:latin typeface="楷体_GB2312" pitchFamily="49" charset="-122"/>
              </a:rPr>
              <a:t>n-1</a:t>
            </a:r>
            <a:r>
              <a:rPr lang="zh-CN" altLang="en-US" dirty="0">
                <a:solidFill>
                  <a:schemeClr val="hlink"/>
                </a:solidFill>
                <a:latin typeface="楷体_GB2312" pitchFamily="49" charset="-122"/>
              </a:rPr>
              <a:t>条边</a:t>
            </a:r>
            <a:r>
              <a:rPr lang="zh-CN" altLang="en-US" dirty="0">
                <a:solidFill>
                  <a:srgbClr val="3333CC"/>
                </a:solidFill>
                <a:latin typeface="楷体_GB2312" pitchFamily="49" charset="-122"/>
              </a:rPr>
              <a:t>。 </a:t>
            </a:r>
          </a:p>
          <a:p>
            <a:pPr>
              <a:spcBef>
                <a:spcPct val="30000"/>
              </a:spcBef>
            </a:pPr>
            <a:r>
              <a:rPr lang="zh-CN" altLang="en-US" dirty="0">
                <a:solidFill>
                  <a:srgbClr val="3333CC"/>
                </a:solidFill>
                <a:latin typeface="楷体_GB2312" pitchFamily="49" charset="-122"/>
              </a:rPr>
              <a:t>   </a:t>
            </a:r>
            <a:r>
              <a:rPr lang="zh-CN" altLang="en-US" dirty="0">
                <a:solidFill>
                  <a:srgbClr val="CC42C9"/>
                </a:solidFill>
                <a:latin typeface="楷体_GB2312" pitchFamily="49" charset="-122"/>
              </a:rPr>
              <a:t>此时</a:t>
            </a:r>
            <a:r>
              <a:rPr lang="en-US" altLang="zh-CN" dirty="0">
                <a:solidFill>
                  <a:srgbClr val="CC42C9"/>
                </a:solidFill>
                <a:latin typeface="楷体_GB2312" pitchFamily="49" charset="-122"/>
              </a:rPr>
              <a:t>T=(V,{TE})</a:t>
            </a:r>
            <a:r>
              <a:rPr lang="zh-CN" altLang="en-US" dirty="0">
                <a:solidFill>
                  <a:srgbClr val="CC42C9"/>
                </a:solidFill>
                <a:latin typeface="楷体_GB2312" pitchFamily="49" charset="-122"/>
              </a:rPr>
              <a:t>为</a:t>
            </a:r>
            <a:r>
              <a:rPr lang="en-US" altLang="zh-CN" dirty="0">
                <a:solidFill>
                  <a:srgbClr val="CC42C9"/>
                </a:solidFill>
                <a:latin typeface="楷体_GB2312" pitchFamily="49" charset="-122"/>
              </a:rPr>
              <a:t>N</a:t>
            </a:r>
            <a:r>
              <a:rPr lang="zh-CN" altLang="en-US" dirty="0">
                <a:solidFill>
                  <a:srgbClr val="CC42C9"/>
                </a:solidFill>
                <a:latin typeface="楷体_GB2312" pitchFamily="49" charset="-122"/>
              </a:rPr>
              <a:t>的最小生成树。</a:t>
            </a:r>
            <a:r>
              <a:rPr lang="zh-CN" altLang="en-US" dirty="0">
                <a:solidFill>
                  <a:srgbClr val="3333CC"/>
                </a:solidFill>
                <a:latin typeface="楷体_GB2312" pitchFamily="49" charset="-122"/>
              </a:rPr>
              <a:t> </a:t>
            </a:r>
          </a:p>
        </p:txBody>
      </p:sp>
      <p:sp>
        <p:nvSpPr>
          <p:cNvPr id="5"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6"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7"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8"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1" name="Text Box 12"/>
          <p:cNvSpPr txBox="1">
            <a:spLocks noChangeArrowheads="1"/>
          </p:cNvSpPr>
          <p:nvPr/>
        </p:nvSpPr>
        <p:spPr bwMode="auto">
          <a:xfrm>
            <a:off x="1042988" y="2133600"/>
            <a:ext cx="4703762"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算法一：普里姆算法 </a:t>
            </a:r>
            <a:r>
              <a:rPr lang="en-US" altLang="zh-CN">
                <a:solidFill>
                  <a:srgbClr val="000066"/>
                </a:solidFill>
              </a:rPr>
              <a:t>( Prim )</a:t>
            </a:r>
          </a:p>
        </p:txBody>
      </p:sp>
      <p:sp>
        <p:nvSpPr>
          <p:cNvPr id="12" name="Text Box 13"/>
          <p:cNvSpPr txBox="1">
            <a:spLocks noChangeArrowheads="1"/>
          </p:cNvSpPr>
          <p:nvPr/>
        </p:nvSpPr>
        <p:spPr bwMode="auto">
          <a:xfrm>
            <a:off x="5724525" y="2154238"/>
            <a:ext cx="1023335" cy="525401"/>
          </a:xfrm>
          <a:prstGeom prst="rect">
            <a:avLst/>
          </a:prstGeom>
          <a:noFill/>
          <a:ln w="31750" algn="ctr">
            <a:noFill/>
            <a:miter lim="800000"/>
            <a:headEnd/>
            <a:tailEnd/>
          </a:ln>
          <a:effectLst/>
        </p:spPr>
        <p:txBody>
          <a:bodyPr wrap="none" lIns="90000" tIns="46800" rIns="90000" bIns="46800">
            <a:spAutoFit/>
          </a:bodyPr>
          <a:lstStyle/>
          <a:p>
            <a:r>
              <a:rPr lang="zh-CN" altLang="en-US" dirty="0" smtClean="0"/>
              <a:t>步骤</a:t>
            </a:r>
            <a:r>
              <a:rPr lang="en-US" altLang="zh-CN" dirty="0" smtClean="0"/>
              <a:t>:</a:t>
            </a:r>
            <a:endParaRPr lang="en-US" altLang="zh-CN" dirty="0"/>
          </a:p>
        </p:txBody>
      </p:sp>
      <p:sp>
        <p:nvSpPr>
          <p:cNvPr id="13"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15"/>
          </p:nvPr>
        </p:nvSpPr>
        <p:spPr/>
        <p:txBody>
          <a:bodyPr/>
          <a:lstStyle/>
          <a:p>
            <a:fld id="{CA778173-9D51-422F-88AA-94421E1A87DA}" type="slidenum">
              <a:rPr lang="en-US" altLang="zh-CN"/>
              <a:pPr/>
              <a:t>67</a:t>
            </a:fld>
            <a:endParaRPr lang="en-US" altLang="zh-CN"/>
          </a:p>
        </p:txBody>
      </p:sp>
      <p:sp>
        <p:nvSpPr>
          <p:cNvPr id="235525"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35526"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35527"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35528"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35532" name="Text Box 12"/>
          <p:cNvSpPr txBox="1">
            <a:spLocks noChangeArrowheads="1"/>
          </p:cNvSpPr>
          <p:nvPr/>
        </p:nvSpPr>
        <p:spPr bwMode="auto">
          <a:xfrm>
            <a:off x="1042988" y="2133600"/>
            <a:ext cx="4703762"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算法一：普里姆算法 </a:t>
            </a:r>
            <a:r>
              <a:rPr lang="en-US" altLang="zh-CN">
                <a:solidFill>
                  <a:srgbClr val="000066"/>
                </a:solidFill>
              </a:rPr>
              <a:t>( Prim )</a:t>
            </a:r>
          </a:p>
        </p:txBody>
      </p:sp>
      <p:sp>
        <p:nvSpPr>
          <p:cNvPr id="235533" name="Text Box 13"/>
          <p:cNvSpPr txBox="1">
            <a:spLocks noChangeArrowheads="1"/>
          </p:cNvSpPr>
          <p:nvPr/>
        </p:nvSpPr>
        <p:spPr bwMode="auto">
          <a:xfrm>
            <a:off x="5724525" y="2154238"/>
            <a:ext cx="1011238" cy="519112"/>
          </a:xfrm>
          <a:prstGeom prst="rect">
            <a:avLst/>
          </a:prstGeom>
          <a:noFill/>
          <a:ln w="31750" algn="ctr">
            <a:noFill/>
            <a:miter lim="800000"/>
            <a:headEnd/>
            <a:tailEnd/>
          </a:ln>
          <a:effectLst/>
        </p:spPr>
        <p:txBody>
          <a:bodyPr wrap="none" lIns="90000" tIns="46800" rIns="90000" bIns="46800">
            <a:spAutoFit/>
          </a:bodyPr>
          <a:lstStyle/>
          <a:p>
            <a:r>
              <a:rPr lang="zh-CN" altLang="en-US"/>
              <a:t>实例</a:t>
            </a:r>
            <a:r>
              <a:rPr lang="en-US" altLang="zh-CN"/>
              <a:t>:</a:t>
            </a:r>
          </a:p>
        </p:txBody>
      </p:sp>
      <p:grpSp>
        <p:nvGrpSpPr>
          <p:cNvPr id="235615" name="Group 95"/>
          <p:cNvGrpSpPr>
            <a:grpSpLocks/>
          </p:cNvGrpSpPr>
          <p:nvPr/>
        </p:nvGrpSpPr>
        <p:grpSpPr bwMode="auto">
          <a:xfrm>
            <a:off x="1187450" y="2924175"/>
            <a:ext cx="4679950" cy="3384550"/>
            <a:chOff x="748" y="1842"/>
            <a:chExt cx="2948" cy="2132"/>
          </a:xfrm>
        </p:grpSpPr>
        <p:sp>
          <p:nvSpPr>
            <p:cNvPr id="235537" name="Oval 17"/>
            <p:cNvSpPr>
              <a:spLocks noChangeArrowheads="1"/>
            </p:cNvSpPr>
            <p:nvPr/>
          </p:nvSpPr>
          <p:spPr bwMode="auto">
            <a:xfrm>
              <a:off x="1061" y="1897"/>
              <a:ext cx="274"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a</a:t>
              </a:r>
            </a:p>
          </p:txBody>
        </p:sp>
        <p:sp>
          <p:nvSpPr>
            <p:cNvPr id="235538" name="Oval 18"/>
            <p:cNvSpPr>
              <a:spLocks noChangeArrowheads="1"/>
            </p:cNvSpPr>
            <p:nvPr/>
          </p:nvSpPr>
          <p:spPr bwMode="auto">
            <a:xfrm>
              <a:off x="2510" y="1897"/>
              <a:ext cx="275"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b</a:t>
              </a:r>
            </a:p>
          </p:txBody>
        </p:sp>
        <p:sp>
          <p:nvSpPr>
            <p:cNvPr id="235539" name="Oval 19"/>
            <p:cNvSpPr>
              <a:spLocks noChangeArrowheads="1"/>
            </p:cNvSpPr>
            <p:nvPr/>
          </p:nvSpPr>
          <p:spPr bwMode="auto">
            <a:xfrm>
              <a:off x="3422" y="2333"/>
              <a:ext cx="274"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c</a:t>
              </a:r>
            </a:p>
          </p:txBody>
        </p:sp>
        <p:sp>
          <p:nvSpPr>
            <p:cNvPr id="235540" name="Oval 20"/>
            <p:cNvSpPr>
              <a:spLocks noChangeArrowheads="1"/>
            </p:cNvSpPr>
            <p:nvPr/>
          </p:nvSpPr>
          <p:spPr bwMode="auto">
            <a:xfrm>
              <a:off x="2639" y="3153"/>
              <a:ext cx="274" cy="265"/>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d</a:t>
              </a:r>
            </a:p>
          </p:txBody>
        </p:sp>
        <p:sp>
          <p:nvSpPr>
            <p:cNvPr id="235541" name="Oval 21"/>
            <p:cNvSpPr>
              <a:spLocks noChangeArrowheads="1"/>
            </p:cNvSpPr>
            <p:nvPr/>
          </p:nvSpPr>
          <p:spPr bwMode="auto">
            <a:xfrm>
              <a:off x="1756" y="2700"/>
              <a:ext cx="274" cy="265"/>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e</a:t>
              </a:r>
            </a:p>
          </p:txBody>
        </p:sp>
        <p:sp>
          <p:nvSpPr>
            <p:cNvPr id="235542" name="Oval 22"/>
            <p:cNvSpPr>
              <a:spLocks noChangeArrowheads="1"/>
            </p:cNvSpPr>
            <p:nvPr/>
          </p:nvSpPr>
          <p:spPr bwMode="auto">
            <a:xfrm>
              <a:off x="748" y="3143"/>
              <a:ext cx="274" cy="265"/>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g</a:t>
              </a:r>
            </a:p>
          </p:txBody>
        </p:sp>
        <p:sp>
          <p:nvSpPr>
            <p:cNvPr id="235543" name="Oval 23"/>
            <p:cNvSpPr>
              <a:spLocks noChangeArrowheads="1"/>
            </p:cNvSpPr>
            <p:nvPr/>
          </p:nvSpPr>
          <p:spPr bwMode="auto">
            <a:xfrm>
              <a:off x="1923" y="3710"/>
              <a:ext cx="274"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f</a:t>
              </a:r>
            </a:p>
          </p:txBody>
        </p:sp>
        <p:sp>
          <p:nvSpPr>
            <p:cNvPr id="235544" name="Line 24"/>
            <p:cNvSpPr>
              <a:spLocks noChangeShapeType="1"/>
            </p:cNvSpPr>
            <p:nvPr/>
          </p:nvSpPr>
          <p:spPr bwMode="auto">
            <a:xfrm>
              <a:off x="1335" y="2048"/>
              <a:ext cx="1175" cy="0"/>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45" name="Line 25"/>
            <p:cNvSpPr>
              <a:spLocks noChangeShapeType="1"/>
            </p:cNvSpPr>
            <p:nvPr/>
          </p:nvSpPr>
          <p:spPr bwMode="auto">
            <a:xfrm>
              <a:off x="1296" y="2124"/>
              <a:ext cx="509" cy="604"/>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46" name="Line 26"/>
            <p:cNvSpPr>
              <a:spLocks noChangeShapeType="1"/>
            </p:cNvSpPr>
            <p:nvPr/>
          </p:nvSpPr>
          <p:spPr bwMode="auto">
            <a:xfrm flipH="1">
              <a:off x="1991" y="2134"/>
              <a:ext cx="548" cy="604"/>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47" name="Line 27"/>
            <p:cNvSpPr>
              <a:spLocks noChangeShapeType="1"/>
            </p:cNvSpPr>
            <p:nvPr/>
          </p:nvSpPr>
          <p:spPr bwMode="auto">
            <a:xfrm flipH="1">
              <a:off x="905" y="2161"/>
              <a:ext cx="235" cy="982"/>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48" name="Line 28"/>
            <p:cNvSpPr>
              <a:spLocks noChangeShapeType="1"/>
            </p:cNvSpPr>
            <p:nvPr/>
          </p:nvSpPr>
          <p:spPr bwMode="auto">
            <a:xfrm flipV="1">
              <a:off x="1022" y="2879"/>
              <a:ext cx="744" cy="377"/>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49" name="Line 29"/>
            <p:cNvSpPr>
              <a:spLocks noChangeShapeType="1"/>
            </p:cNvSpPr>
            <p:nvPr/>
          </p:nvSpPr>
          <p:spPr bwMode="auto">
            <a:xfrm>
              <a:off x="2030" y="2879"/>
              <a:ext cx="626" cy="340"/>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50" name="Line 30"/>
            <p:cNvSpPr>
              <a:spLocks noChangeShapeType="1"/>
            </p:cNvSpPr>
            <p:nvPr/>
          </p:nvSpPr>
          <p:spPr bwMode="auto">
            <a:xfrm>
              <a:off x="2785" y="2048"/>
              <a:ext cx="665" cy="340"/>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51" name="Line 31"/>
            <p:cNvSpPr>
              <a:spLocks noChangeShapeType="1"/>
            </p:cNvSpPr>
            <p:nvPr/>
          </p:nvSpPr>
          <p:spPr bwMode="auto">
            <a:xfrm flipH="1">
              <a:off x="2884" y="2577"/>
              <a:ext cx="606" cy="621"/>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52" name="Line 32"/>
            <p:cNvSpPr>
              <a:spLocks noChangeShapeType="1"/>
            </p:cNvSpPr>
            <p:nvPr/>
          </p:nvSpPr>
          <p:spPr bwMode="auto">
            <a:xfrm>
              <a:off x="2667" y="2161"/>
              <a:ext cx="78" cy="982"/>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53" name="Line 33"/>
            <p:cNvSpPr>
              <a:spLocks noChangeShapeType="1"/>
            </p:cNvSpPr>
            <p:nvPr/>
          </p:nvSpPr>
          <p:spPr bwMode="auto">
            <a:xfrm>
              <a:off x="983" y="3370"/>
              <a:ext cx="940" cy="415"/>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54" name="Line 34"/>
            <p:cNvSpPr>
              <a:spLocks noChangeShapeType="1"/>
            </p:cNvSpPr>
            <p:nvPr/>
          </p:nvSpPr>
          <p:spPr bwMode="auto">
            <a:xfrm flipH="1">
              <a:off x="2197" y="3370"/>
              <a:ext cx="470" cy="415"/>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55" name="Text Box 35"/>
            <p:cNvSpPr txBox="1">
              <a:spLocks noChangeArrowheads="1"/>
            </p:cNvSpPr>
            <p:nvPr/>
          </p:nvSpPr>
          <p:spPr bwMode="auto">
            <a:xfrm>
              <a:off x="1680" y="1842"/>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19</a:t>
              </a:r>
            </a:p>
          </p:txBody>
        </p:sp>
        <p:sp>
          <p:nvSpPr>
            <p:cNvPr id="235558" name="Text Box 38"/>
            <p:cNvSpPr txBox="1">
              <a:spLocks noChangeArrowheads="1"/>
            </p:cNvSpPr>
            <p:nvPr/>
          </p:nvSpPr>
          <p:spPr bwMode="auto">
            <a:xfrm>
              <a:off x="748" y="2564"/>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18</a:t>
              </a:r>
            </a:p>
          </p:txBody>
        </p:sp>
        <p:sp>
          <p:nvSpPr>
            <p:cNvPr id="235559" name="Text Box 39"/>
            <p:cNvSpPr txBox="1">
              <a:spLocks noChangeArrowheads="1"/>
            </p:cNvSpPr>
            <p:nvPr/>
          </p:nvSpPr>
          <p:spPr bwMode="auto">
            <a:xfrm>
              <a:off x="1235" y="3566"/>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27</a:t>
              </a:r>
            </a:p>
          </p:txBody>
        </p:sp>
        <p:sp>
          <p:nvSpPr>
            <p:cNvPr id="235562" name="Text Box 42"/>
            <p:cNvSpPr txBox="1">
              <a:spLocks noChangeArrowheads="1"/>
            </p:cNvSpPr>
            <p:nvPr/>
          </p:nvSpPr>
          <p:spPr bwMode="auto">
            <a:xfrm>
              <a:off x="2364" y="3566"/>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21</a:t>
              </a:r>
            </a:p>
          </p:txBody>
        </p:sp>
        <p:sp>
          <p:nvSpPr>
            <p:cNvPr id="235568" name="Text Box 48"/>
            <p:cNvSpPr txBox="1">
              <a:spLocks noChangeArrowheads="1"/>
            </p:cNvSpPr>
            <p:nvPr/>
          </p:nvSpPr>
          <p:spPr bwMode="auto">
            <a:xfrm>
              <a:off x="2018" y="2227"/>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12</a:t>
              </a:r>
            </a:p>
          </p:txBody>
        </p:sp>
        <p:sp>
          <p:nvSpPr>
            <p:cNvPr id="235576" name="Line 56"/>
            <p:cNvSpPr>
              <a:spLocks noChangeShapeType="1"/>
            </p:cNvSpPr>
            <p:nvPr/>
          </p:nvSpPr>
          <p:spPr bwMode="auto">
            <a:xfrm flipH="1">
              <a:off x="2197" y="3370"/>
              <a:ext cx="470" cy="415"/>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5578" name="Text Box 58"/>
            <p:cNvSpPr txBox="1">
              <a:spLocks noChangeArrowheads="1"/>
            </p:cNvSpPr>
            <p:nvPr/>
          </p:nvSpPr>
          <p:spPr bwMode="auto">
            <a:xfrm>
              <a:off x="2698" y="2489"/>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7</a:t>
              </a:r>
            </a:p>
          </p:txBody>
        </p:sp>
        <p:sp>
          <p:nvSpPr>
            <p:cNvPr id="235579" name="Text Box 59"/>
            <p:cNvSpPr txBox="1">
              <a:spLocks noChangeArrowheads="1"/>
            </p:cNvSpPr>
            <p:nvPr/>
          </p:nvSpPr>
          <p:spPr bwMode="auto">
            <a:xfrm>
              <a:off x="1542" y="2296"/>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14</a:t>
              </a:r>
            </a:p>
          </p:txBody>
        </p:sp>
        <p:sp>
          <p:nvSpPr>
            <p:cNvPr id="235582" name="Text Box 62"/>
            <p:cNvSpPr txBox="1">
              <a:spLocks noChangeArrowheads="1"/>
            </p:cNvSpPr>
            <p:nvPr/>
          </p:nvSpPr>
          <p:spPr bwMode="auto">
            <a:xfrm>
              <a:off x="3128" y="2886"/>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3</a:t>
              </a:r>
            </a:p>
          </p:txBody>
        </p:sp>
        <p:sp>
          <p:nvSpPr>
            <p:cNvPr id="235583" name="Text Box 63"/>
            <p:cNvSpPr txBox="1">
              <a:spLocks noChangeArrowheads="1"/>
            </p:cNvSpPr>
            <p:nvPr/>
          </p:nvSpPr>
          <p:spPr bwMode="auto">
            <a:xfrm>
              <a:off x="1217" y="2840"/>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16</a:t>
              </a:r>
            </a:p>
          </p:txBody>
        </p:sp>
        <p:sp>
          <p:nvSpPr>
            <p:cNvPr id="235586" name="Text Box 66"/>
            <p:cNvSpPr txBox="1">
              <a:spLocks noChangeArrowheads="1"/>
            </p:cNvSpPr>
            <p:nvPr/>
          </p:nvSpPr>
          <p:spPr bwMode="auto">
            <a:xfrm>
              <a:off x="3106" y="2024"/>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5</a:t>
              </a:r>
            </a:p>
          </p:txBody>
        </p:sp>
        <p:sp>
          <p:nvSpPr>
            <p:cNvPr id="235587" name="Text Box 67"/>
            <p:cNvSpPr txBox="1">
              <a:spLocks noChangeArrowheads="1"/>
            </p:cNvSpPr>
            <p:nvPr/>
          </p:nvSpPr>
          <p:spPr bwMode="auto">
            <a:xfrm>
              <a:off x="2290" y="2840"/>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8</a:t>
              </a:r>
            </a:p>
          </p:txBody>
        </p:sp>
      </p:grpSp>
      <p:sp>
        <p:nvSpPr>
          <p:cNvPr id="235602" name="Oval 82"/>
          <p:cNvSpPr>
            <a:spLocks noChangeArrowheads="1"/>
          </p:cNvSpPr>
          <p:nvPr/>
        </p:nvSpPr>
        <p:spPr bwMode="auto">
          <a:xfrm>
            <a:off x="1684338" y="3011488"/>
            <a:ext cx="434975" cy="419100"/>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a</a:t>
            </a:r>
          </a:p>
        </p:txBody>
      </p:sp>
      <p:sp>
        <p:nvSpPr>
          <p:cNvPr id="235603" name="Oval 83"/>
          <p:cNvSpPr>
            <a:spLocks noChangeArrowheads="1"/>
          </p:cNvSpPr>
          <p:nvPr/>
        </p:nvSpPr>
        <p:spPr bwMode="auto">
          <a:xfrm>
            <a:off x="3984625" y="3011488"/>
            <a:ext cx="436563" cy="419100"/>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b</a:t>
            </a:r>
          </a:p>
        </p:txBody>
      </p:sp>
      <p:sp>
        <p:nvSpPr>
          <p:cNvPr id="235604" name="Oval 84"/>
          <p:cNvSpPr>
            <a:spLocks noChangeArrowheads="1"/>
          </p:cNvSpPr>
          <p:nvPr/>
        </p:nvSpPr>
        <p:spPr bwMode="auto">
          <a:xfrm>
            <a:off x="5432425" y="3703638"/>
            <a:ext cx="434975" cy="419100"/>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c</a:t>
            </a:r>
          </a:p>
        </p:txBody>
      </p:sp>
      <p:sp>
        <p:nvSpPr>
          <p:cNvPr id="235605" name="Oval 85"/>
          <p:cNvSpPr>
            <a:spLocks noChangeArrowheads="1"/>
          </p:cNvSpPr>
          <p:nvPr/>
        </p:nvSpPr>
        <p:spPr bwMode="auto">
          <a:xfrm>
            <a:off x="4189413" y="5005388"/>
            <a:ext cx="434975" cy="420687"/>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d</a:t>
            </a:r>
          </a:p>
        </p:txBody>
      </p:sp>
      <p:sp>
        <p:nvSpPr>
          <p:cNvPr id="235606" name="Oval 86"/>
          <p:cNvSpPr>
            <a:spLocks noChangeArrowheads="1"/>
          </p:cNvSpPr>
          <p:nvPr/>
        </p:nvSpPr>
        <p:spPr bwMode="auto">
          <a:xfrm>
            <a:off x="2787650" y="4286250"/>
            <a:ext cx="434975" cy="420688"/>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e</a:t>
            </a:r>
          </a:p>
        </p:txBody>
      </p:sp>
      <p:sp>
        <p:nvSpPr>
          <p:cNvPr id="235607" name="Oval 87"/>
          <p:cNvSpPr>
            <a:spLocks noChangeArrowheads="1"/>
          </p:cNvSpPr>
          <p:nvPr/>
        </p:nvSpPr>
        <p:spPr bwMode="auto">
          <a:xfrm>
            <a:off x="1187450" y="4989513"/>
            <a:ext cx="434975" cy="420687"/>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g</a:t>
            </a:r>
          </a:p>
        </p:txBody>
      </p:sp>
      <p:sp>
        <p:nvSpPr>
          <p:cNvPr id="235608" name="Oval 88"/>
          <p:cNvSpPr>
            <a:spLocks noChangeArrowheads="1"/>
          </p:cNvSpPr>
          <p:nvPr/>
        </p:nvSpPr>
        <p:spPr bwMode="auto">
          <a:xfrm>
            <a:off x="3052763" y="5889625"/>
            <a:ext cx="434975" cy="419100"/>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f</a:t>
            </a:r>
          </a:p>
        </p:txBody>
      </p:sp>
      <p:sp>
        <p:nvSpPr>
          <p:cNvPr id="235609" name="Line 89"/>
          <p:cNvSpPr>
            <a:spLocks noChangeShapeType="1"/>
          </p:cNvSpPr>
          <p:nvPr/>
        </p:nvSpPr>
        <p:spPr bwMode="auto">
          <a:xfrm>
            <a:off x="2057400" y="3371850"/>
            <a:ext cx="808038" cy="95885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5610" name="Line 90"/>
          <p:cNvSpPr>
            <a:spLocks noChangeShapeType="1"/>
          </p:cNvSpPr>
          <p:nvPr/>
        </p:nvSpPr>
        <p:spPr bwMode="auto">
          <a:xfrm flipV="1">
            <a:off x="1622425" y="4570413"/>
            <a:ext cx="1181100" cy="598487"/>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5611" name="Line 91"/>
          <p:cNvSpPr>
            <a:spLocks noChangeShapeType="1"/>
          </p:cNvSpPr>
          <p:nvPr/>
        </p:nvSpPr>
        <p:spPr bwMode="auto">
          <a:xfrm>
            <a:off x="3222625" y="4570413"/>
            <a:ext cx="993775" cy="53975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5612" name="Line 92"/>
          <p:cNvSpPr>
            <a:spLocks noChangeShapeType="1"/>
          </p:cNvSpPr>
          <p:nvPr/>
        </p:nvSpPr>
        <p:spPr bwMode="auto">
          <a:xfrm>
            <a:off x="4421188" y="3251200"/>
            <a:ext cx="1055687" cy="53975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5613" name="Line 93"/>
          <p:cNvSpPr>
            <a:spLocks noChangeShapeType="1"/>
          </p:cNvSpPr>
          <p:nvPr/>
        </p:nvSpPr>
        <p:spPr bwMode="auto">
          <a:xfrm flipH="1">
            <a:off x="4578350" y="4090988"/>
            <a:ext cx="962025" cy="985837"/>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5614" name="Line 94"/>
          <p:cNvSpPr>
            <a:spLocks noChangeShapeType="1"/>
          </p:cNvSpPr>
          <p:nvPr/>
        </p:nvSpPr>
        <p:spPr bwMode="auto">
          <a:xfrm flipH="1">
            <a:off x="3482975" y="5373688"/>
            <a:ext cx="719138" cy="64770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5616" name="Text Box 96"/>
          <p:cNvSpPr txBox="1">
            <a:spLocks noChangeArrowheads="1"/>
          </p:cNvSpPr>
          <p:nvPr/>
        </p:nvSpPr>
        <p:spPr bwMode="auto">
          <a:xfrm>
            <a:off x="5219700" y="5248275"/>
            <a:ext cx="2681288"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82"/>
                </a:solidFill>
              </a:rPr>
              <a:t>所得生成树权值</a:t>
            </a:r>
          </a:p>
        </p:txBody>
      </p:sp>
      <p:sp>
        <p:nvSpPr>
          <p:cNvPr id="235617" name="Text Box 97"/>
          <p:cNvSpPr txBox="1">
            <a:spLocks noChangeArrowheads="1"/>
          </p:cNvSpPr>
          <p:nvPr/>
        </p:nvSpPr>
        <p:spPr bwMode="auto">
          <a:xfrm>
            <a:off x="5003800" y="5773738"/>
            <a:ext cx="4114800" cy="519112"/>
          </a:xfrm>
          <a:prstGeom prst="rect">
            <a:avLst/>
          </a:prstGeom>
          <a:noFill/>
          <a:ln w="31750" algn="ctr">
            <a:noFill/>
            <a:miter lim="800000"/>
            <a:headEnd/>
            <a:tailEnd/>
          </a:ln>
          <a:effectLst/>
        </p:spPr>
        <p:txBody>
          <a:bodyPr wrap="none" lIns="90000" tIns="46800" rIns="90000" bIns="46800">
            <a:spAutoFit/>
          </a:bodyPr>
          <a:lstStyle/>
          <a:p>
            <a:r>
              <a:rPr lang="en-US" altLang="zh-CN">
                <a:solidFill>
                  <a:srgbClr val="000082"/>
                </a:solidFill>
              </a:rPr>
              <a:t>= 14+8+3+5+16+21 = 67</a:t>
            </a:r>
          </a:p>
        </p:txBody>
      </p:sp>
      <p:sp>
        <p:nvSpPr>
          <p:cNvPr id="58"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615"/>
                                        </p:tgtEl>
                                        <p:attrNameLst>
                                          <p:attrName>style.visibility</p:attrName>
                                        </p:attrNameLst>
                                      </p:cBhvr>
                                      <p:to>
                                        <p:strVal val="visible"/>
                                      </p:to>
                                    </p:set>
                                    <p:animEffect transition="in" filter="wipe(up)">
                                      <p:cBhvr>
                                        <p:cTn id="7" dur="500"/>
                                        <p:tgtEl>
                                          <p:spTgt spid="2356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02"/>
                                        </p:tgtEl>
                                        <p:attrNameLst>
                                          <p:attrName>style.visibility</p:attrName>
                                        </p:attrNameLst>
                                      </p:cBhvr>
                                      <p:to>
                                        <p:strVal val="visible"/>
                                      </p:to>
                                    </p:set>
                                    <p:animEffect transition="in" filter="wipe(up)">
                                      <p:cBhvr>
                                        <p:cTn id="12" dur="500"/>
                                        <p:tgtEl>
                                          <p:spTgt spid="2356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609"/>
                                        </p:tgtEl>
                                        <p:attrNameLst>
                                          <p:attrName>style.visibility</p:attrName>
                                        </p:attrNameLst>
                                      </p:cBhvr>
                                      <p:to>
                                        <p:strVal val="visible"/>
                                      </p:to>
                                    </p:set>
                                    <p:animEffect transition="in" filter="wipe(up)">
                                      <p:cBhvr>
                                        <p:cTn id="17" dur="500"/>
                                        <p:tgtEl>
                                          <p:spTgt spid="235609"/>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35606"/>
                                        </p:tgtEl>
                                        <p:attrNameLst>
                                          <p:attrName>style.visibility</p:attrName>
                                        </p:attrNameLst>
                                      </p:cBhvr>
                                      <p:to>
                                        <p:strVal val="visible"/>
                                      </p:to>
                                    </p:set>
                                    <p:animEffect transition="in" filter="wipe(up)">
                                      <p:cBhvr>
                                        <p:cTn id="21" dur="500"/>
                                        <p:tgtEl>
                                          <p:spTgt spid="23560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35611"/>
                                        </p:tgtEl>
                                        <p:attrNameLst>
                                          <p:attrName>style.visibility</p:attrName>
                                        </p:attrNameLst>
                                      </p:cBhvr>
                                      <p:to>
                                        <p:strVal val="visible"/>
                                      </p:to>
                                    </p:set>
                                    <p:animEffect transition="in" filter="wipe(up)">
                                      <p:cBhvr>
                                        <p:cTn id="26" dur="500"/>
                                        <p:tgtEl>
                                          <p:spTgt spid="23561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35605"/>
                                        </p:tgtEl>
                                        <p:attrNameLst>
                                          <p:attrName>style.visibility</p:attrName>
                                        </p:attrNameLst>
                                      </p:cBhvr>
                                      <p:to>
                                        <p:strVal val="visible"/>
                                      </p:to>
                                    </p:set>
                                    <p:animEffect transition="in" filter="wipe(left)">
                                      <p:cBhvr>
                                        <p:cTn id="30" dur="500"/>
                                        <p:tgtEl>
                                          <p:spTgt spid="23560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5613"/>
                                        </p:tgtEl>
                                        <p:attrNameLst>
                                          <p:attrName>style.visibility</p:attrName>
                                        </p:attrNameLst>
                                      </p:cBhvr>
                                      <p:to>
                                        <p:strVal val="visible"/>
                                      </p:to>
                                    </p:set>
                                    <p:animEffect transition="in" filter="wipe(down)">
                                      <p:cBhvr>
                                        <p:cTn id="35" dur="500"/>
                                        <p:tgtEl>
                                          <p:spTgt spid="235613"/>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235604"/>
                                        </p:tgtEl>
                                        <p:attrNameLst>
                                          <p:attrName>style.visibility</p:attrName>
                                        </p:attrNameLst>
                                      </p:cBhvr>
                                      <p:to>
                                        <p:strVal val="visible"/>
                                      </p:to>
                                    </p:set>
                                    <p:animEffect transition="in" filter="wipe(down)">
                                      <p:cBhvr>
                                        <p:cTn id="39" dur="500"/>
                                        <p:tgtEl>
                                          <p:spTgt spid="23560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35612"/>
                                        </p:tgtEl>
                                        <p:attrNameLst>
                                          <p:attrName>style.visibility</p:attrName>
                                        </p:attrNameLst>
                                      </p:cBhvr>
                                      <p:to>
                                        <p:strVal val="visible"/>
                                      </p:to>
                                    </p:set>
                                    <p:animEffect transition="in" filter="wipe(down)">
                                      <p:cBhvr>
                                        <p:cTn id="44" dur="500"/>
                                        <p:tgtEl>
                                          <p:spTgt spid="235612"/>
                                        </p:tgtEl>
                                      </p:cBhvr>
                                    </p:animEffect>
                                  </p:childTnLst>
                                </p:cTn>
                              </p:par>
                            </p:childTnLst>
                          </p:cTn>
                        </p:par>
                        <p:par>
                          <p:cTn id="45" fill="hold">
                            <p:stCondLst>
                              <p:cond delay="500"/>
                            </p:stCondLst>
                            <p:childTnLst>
                              <p:par>
                                <p:cTn id="46" presetID="22" presetClass="entr" presetSubtype="2" fill="hold" grpId="0" nodeType="afterEffect">
                                  <p:stCondLst>
                                    <p:cond delay="0"/>
                                  </p:stCondLst>
                                  <p:childTnLst>
                                    <p:set>
                                      <p:cBhvr>
                                        <p:cTn id="47" dur="1" fill="hold">
                                          <p:stCondLst>
                                            <p:cond delay="0"/>
                                          </p:stCondLst>
                                        </p:cTn>
                                        <p:tgtEl>
                                          <p:spTgt spid="235603"/>
                                        </p:tgtEl>
                                        <p:attrNameLst>
                                          <p:attrName>style.visibility</p:attrName>
                                        </p:attrNameLst>
                                      </p:cBhvr>
                                      <p:to>
                                        <p:strVal val="visible"/>
                                      </p:to>
                                    </p:set>
                                    <p:animEffect transition="in" filter="wipe(right)">
                                      <p:cBhvr>
                                        <p:cTn id="48" dur="500"/>
                                        <p:tgtEl>
                                          <p:spTgt spid="23560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35610"/>
                                        </p:tgtEl>
                                        <p:attrNameLst>
                                          <p:attrName>style.visibility</p:attrName>
                                        </p:attrNameLst>
                                      </p:cBhvr>
                                      <p:to>
                                        <p:strVal val="visible"/>
                                      </p:to>
                                    </p:set>
                                    <p:animEffect transition="in" filter="wipe(up)">
                                      <p:cBhvr>
                                        <p:cTn id="53" dur="500"/>
                                        <p:tgtEl>
                                          <p:spTgt spid="235610"/>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235607"/>
                                        </p:tgtEl>
                                        <p:attrNameLst>
                                          <p:attrName>style.visibility</p:attrName>
                                        </p:attrNameLst>
                                      </p:cBhvr>
                                      <p:to>
                                        <p:strVal val="visible"/>
                                      </p:to>
                                    </p:set>
                                    <p:animEffect transition="in" filter="wipe(right)">
                                      <p:cBhvr>
                                        <p:cTn id="57" dur="500"/>
                                        <p:tgtEl>
                                          <p:spTgt spid="2356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35614"/>
                                        </p:tgtEl>
                                        <p:attrNameLst>
                                          <p:attrName>style.visibility</p:attrName>
                                        </p:attrNameLst>
                                      </p:cBhvr>
                                      <p:to>
                                        <p:strVal val="visible"/>
                                      </p:to>
                                    </p:set>
                                    <p:animEffect transition="in" filter="wipe(up)">
                                      <p:cBhvr>
                                        <p:cTn id="62" dur="500"/>
                                        <p:tgtEl>
                                          <p:spTgt spid="2356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35608"/>
                                        </p:tgtEl>
                                        <p:attrNameLst>
                                          <p:attrName>style.visibility</p:attrName>
                                        </p:attrNameLst>
                                      </p:cBhvr>
                                      <p:to>
                                        <p:strVal val="visible"/>
                                      </p:to>
                                    </p:set>
                                    <p:animEffect transition="in" filter="wipe(right)">
                                      <p:cBhvr>
                                        <p:cTn id="67" dur="500"/>
                                        <p:tgtEl>
                                          <p:spTgt spid="23560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35616"/>
                                        </p:tgtEl>
                                        <p:attrNameLst>
                                          <p:attrName>style.visibility</p:attrName>
                                        </p:attrNameLst>
                                      </p:cBhvr>
                                      <p:to>
                                        <p:strVal val="visible"/>
                                      </p:to>
                                    </p:set>
                                    <p:animEffect transition="in" filter="wipe(left)">
                                      <p:cBhvr>
                                        <p:cTn id="72" dur="500"/>
                                        <p:tgtEl>
                                          <p:spTgt spid="2356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35617"/>
                                        </p:tgtEl>
                                        <p:attrNameLst>
                                          <p:attrName>style.visibility</p:attrName>
                                        </p:attrNameLst>
                                      </p:cBhvr>
                                      <p:to>
                                        <p:strVal val="visible"/>
                                      </p:to>
                                    </p:set>
                                    <p:animEffect transition="in" filter="wipe(left)">
                                      <p:cBhvr>
                                        <p:cTn id="77" dur="500"/>
                                        <p:tgtEl>
                                          <p:spTgt spid="235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2" grpId="0" animBg="1"/>
      <p:bldP spid="235603" grpId="0" animBg="1"/>
      <p:bldP spid="235604" grpId="0" animBg="1"/>
      <p:bldP spid="235605" grpId="0" animBg="1"/>
      <p:bldP spid="235606" grpId="0" animBg="1"/>
      <p:bldP spid="235607" grpId="0" animBg="1"/>
      <p:bldP spid="235608" grpId="0" animBg="1"/>
      <p:bldP spid="235609" grpId="0" animBg="1"/>
      <p:bldP spid="235610" grpId="0" animBg="1"/>
      <p:bldP spid="235611" grpId="0" animBg="1"/>
      <p:bldP spid="235612" grpId="0" animBg="1"/>
      <p:bldP spid="235613" grpId="0" animBg="1"/>
      <p:bldP spid="235614" grpId="0" animBg="1"/>
      <p:bldP spid="235616" grpId="0"/>
      <p:bldP spid="23561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Text Box 3"/>
          <p:cNvSpPr txBox="1">
            <a:spLocks noChangeArrowheads="1"/>
          </p:cNvSpPr>
          <p:nvPr/>
        </p:nvSpPr>
        <p:spPr bwMode="auto">
          <a:xfrm>
            <a:off x="357158" y="2649030"/>
            <a:ext cx="8686800" cy="2351606"/>
          </a:xfrm>
          <a:prstGeom prst="rect">
            <a:avLst/>
          </a:prstGeom>
          <a:noFill/>
          <a:ln w="12700" cap="sq">
            <a:noFill/>
            <a:miter lim="800000"/>
            <a:headEnd type="none" w="sm" len="sm"/>
            <a:tailEnd type="none" w="sm" len="sm"/>
          </a:ln>
          <a:effectLst/>
        </p:spPr>
        <p:txBody>
          <a:bodyPr>
            <a:spAutoFit/>
          </a:bodyPr>
          <a:lstStyle/>
          <a:p>
            <a:pPr>
              <a:lnSpc>
                <a:spcPct val="135000"/>
              </a:lnSpc>
            </a:pPr>
            <a:r>
              <a:rPr lang="en-US" altLang="zh-CN" b="1" dirty="0">
                <a:solidFill>
                  <a:srgbClr val="000082"/>
                </a:solidFill>
                <a:ea typeface="楷体_GB2312" pitchFamily="49" charset="-122"/>
              </a:rPr>
              <a:t>        </a:t>
            </a:r>
            <a:r>
              <a:rPr lang="zh-CN" altLang="en-US" b="1" dirty="0">
                <a:solidFill>
                  <a:srgbClr val="000082"/>
                </a:solidFill>
                <a:ea typeface="楷体_GB2312" pitchFamily="49" charset="-122"/>
              </a:rPr>
              <a:t>在生成树的构造过程中</a:t>
            </a:r>
            <a:r>
              <a:rPr lang="en-US" altLang="zh-CN" b="1" dirty="0">
                <a:solidFill>
                  <a:srgbClr val="000082"/>
                </a:solidFill>
                <a:ea typeface="楷体_GB2312" pitchFamily="49" charset="-122"/>
              </a:rPr>
              <a:t>,</a:t>
            </a:r>
            <a:r>
              <a:rPr lang="zh-CN" altLang="en-US" b="1" dirty="0">
                <a:solidFill>
                  <a:srgbClr val="000082"/>
                </a:solidFill>
                <a:ea typeface="楷体_GB2312" pitchFamily="49" charset="-122"/>
              </a:rPr>
              <a:t>图中 </a:t>
            </a:r>
            <a:r>
              <a:rPr lang="en-US" altLang="zh-CN" b="1" dirty="0">
                <a:solidFill>
                  <a:srgbClr val="000082"/>
                </a:solidFill>
                <a:ea typeface="楷体_GB2312" pitchFamily="49" charset="-122"/>
              </a:rPr>
              <a:t>n </a:t>
            </a:r>
            <a:r>
              <a:rPr lang="zh-CN" altLang="en-US" b="1" dirty="0">
                <a:solidFill>
                  <a:srgbClr val="000082"/>
                </a:solidFill>
                <a:ea typeface="楷体_GB2312" pitchFamily="49" charset="-122"/>
              </a:rPr>
              <a:t>个顶点分属两个集合</a:t>
            </a:r>
            <a:r>
              <a:rPr lang="en-US" altLang="zh-CN" b="1" dirty="0">
                <a:solidFill>
                  <a:srgbClr val="000082"/>
                </a:solidFill>
                <a:ea typeface="楷体_GB2312" pitchFamily="49" charset="-122"/>
              </a:rPr>
              <a:t>: </a:t>
            </a:r>
            <a:r>
              <a:rPr lang="zh-CN" altLang="en-US" b="1" dirty="0">
                <a:solidFill>
                  <a:srgbClr val="800000"/>
                </a:solidFill>
                <a:ea typeface="楷体_GB2312" pitchFamily="49" charset="-122"/>
              </a:rPr>
              <a:t>已落在生成树上的顶点集 </a:t>
            </a:r>
            <a:r>
              <a:rPr lang="en-US" altLang="zh-CN" b="1" dirty="0">
                <a:solidFill>
                  <a:srgbClr val="800000"/>
                </a:solidFill>
                <a:ea typeface="楷体_GB2312" pitchFamily="49" charset="-122"/>
              </a:rPr>
              <a:t>U</a:t>
            </a:r>
            <a:r>
              <a:rPr lang="en-US" altLang="zh-CN" b="1" dirty="0">
                <a:solidFill>
                  <a:srgbClr val="000082"/>
                </a:solidFill>
                <a:ea typeface="楷体_GB2312" pitchFamily="49" charset="-122"/>
              </a:rPr>
              <a:t> </a:t>
            </a:r>
            <a:r>
              <a:rPr lang="zh-CN" altLang="en-US" b="1" dirty="0">
                <a:solidFill>
                  <a:schemeClr val="tx2"/>
                </a:solidFill>
                <a:ea typeface="楷体_GB2312" pitchFamily="49" charset="-122"/>
              </a:rPr>
              <a:t>和尚未落在生成树上的顶点集 </a:t>
            </a:r>
            <a:r>
              <a:rPr lang="en-US" altLang="zh-CN" b="1" dirty="0">
                <a:solidFill>
                  <a:schemeClr val="tx2"/>
                </a:solidFill>
                <a:ea typeface="楷体_GB2312" pitchFamily="49" charset="-122"/>
              </a:rPr>
              <a:t>V-U</a:t>
            </a:r>
            <a:r>
              <a:rPr lang="en-US" altLang="zh-CN" b="1" dirty="0">
                <a:solidFill>
                  <a:srgbClr val="000082"/>
                </a:solidFill>
                <a:ea typeface="楷体_GB2312" pitchFamily="49" charset="-122"/>
              </a:rPr>
              <a:t> ; </a:t>
            </a:r>
            <a:r>
              <a:rPr lang="zh-CN" altLang="en-US" b="1" dirty="0">
                <a:solidFill>
                  <a:srgbClr val="003366"/>
                </a:solidFill>
                <a:ea typeface="楷体_GB2312" pitchFamily="49" charset="-122"/>
              </a:rPr>
              <a:t>则应</a:t>
            </a:r>
            <a:r>
              <a:rPr lang="zh-CN" altLang="en-US" b="1" dirty="0">
                <a:solidFill>
                  <a:srgbClr val="FF0000"/>
                </a:solidFill>
                <a:ea typeface="楷体_GB2312" pitchFamily="49" charset="-122"/>
              </a:rPr>
              <a:t>在所有连通</a:t>
            </a:r>
            <a:r>
              <a:rPr lang="en-US" altLang="zh-CN" b="1" dirty="0">
                <a:solidFill>
                  <a:srgbClr val="FF0000"/>
                </a:solidFill>
                <a:ea typeface="楷体_GB2312" pitchFamily="49" charset="-122"/>
              </a:rPr>
              <a:t>U</a:t>
            </a:r>
            <a:r>
              <a:rPr lang="zh-CN" altLang="en-US" b="1" dirty="0">
                <a:solidFill>
                  <a:srgbClr val="FF0000"/>
                </a:solidFill>
                <a:ea typeface="楷体_GB2312" pitchFamily="49" charset="-122"/>
              </a:rPr>
              <a:t>中顶点和</a:t>
            </a:r>
            <a:r>
              <a:rPr lang="en-US" altLang="zh-CN" b="1" dirty="0">
                <a:solidFill>
                  <a:srgbClr val="FF0000"/>
                </a:solidFill>
                <a:ea typeface="楷体_GB2312" pitchFamily="49" charset="-122"/>
              </a:rPr>
              <a:t>V-U</a:t>
            </a:r>
            <a:r>
              <a:rPr lang="zh-CN" altLang="en-US" b="1" dirty="0">
                <a:solidFill>
                  <a:srgbClr val="FF0000"/>
                </a:solidFill>
                <a:ea typeface="楷体_GB2312" pitchFamily="49" charset="-122"/>
              </a:rPr>
              <a:t>中顶点的边中选取权值最小的边</a:t>
            </a:r>
            <a:r>
              <a:rPr lang="zh-CN" altLang="en-US" b="1" dirty="0">
                <a:solidFill>
                  <a:srgbClr val="000082"/>
                </a:solidFill>
                <a:ea typeface="楷体_GB2312" pitchFamily="49" charset="-122"/>
              </a:rPr>
              <a:t>。</a:t>
            </a:r>
            <a:endParaRPr lang="zh-CN" altLang="en-US" b="1" dirty="0">
              <a:solidFill>
                <a:srgbClr val="000082"/>
              </a:solidFill>
            </a:endParaRPr>
          </a:p>
        </p:txBody>
      </p:sp>
      <p:grpSp>
        <p:nvGrpSpPr>
          <p:cNvPr id="2" name="Group 25"/>
          <p:cNvGrpSpPr>
            <a:grpSpLocks/>
          </p:cNvGrpSpPr>
          <p:nvPr/>
        </p:nvGrpSpPr>
        <p:grpSpPr bwMode="auto">
          <a:xfrm>
            <a:off x="785786" y="4876824"/>
            <a:ext cx="7097712" cy="1981200"/>
            <a:chOff x="749" y="2496"/>
            <a:chExt cx="4471" cy="1248"/>
          </a:xfrm>
        </p:grpSpPr>
        <p:sp>
          <p:nvSpPr>
            <p:cNvPr id="292868" name="AutoShape 4"/>
            <p:cNvSpPr>
              <a:spLocks noChangeArrowheads="1"/>
            </p:cNvSpPr>
            <p:nvPr/>
          </p:nvSpPr>
          <p:spPr bwMode="auto">
            <a:xfrm>
              <a:off x="1536" y="2592"/>
              <a:ext cx="864" cy="1008"/>
            </a:xfrm>
            <a:prstGeom prst="roundRect">
              <a:avLst>
                <a:gd name="adj" fmla="val 16667"/>
              </a:avLst>
            </a:prstGeom>
            <a:noFill/>
            <a:ln w="12700" cap="sq">
              <a:solidFill>
                <a:srgbClr val="333399"/>
              </a:solidFill>
              <a:round/>
              <a:headEnd type="none" w="sm" len="sm"/>
              <a:tailEnd type="none" w="sm" len="sm"/>
            </a:ln>
            <a:effectLst/>
          </p:spPr>
          <p:txBody>
            <a:bodyPr wrap="none" anchor="ctr"/>
            <a:lstStyle/>
            <a:p>
              <a:endParaRPr lang="zh-CN" altLang="en-US"/>
            </a:p>
          </p:txBody>
        </p:sp>
        <p:sp>
          <p:nvSpPr>
            <p:cNvPr id="292869" name="Oval 5"/>
            <p:cNvSpPr>
              <a:spLocks noChangeArrowheads="1"/>
            </p:cNvSpPr>
            <p:nvPr/>
          </p:nvSpPr>
          <p:spPr bwMode="auto">
            <a:xfrm>
              <a:off x="3264" y="2496"/>
              <a:ext cx="960" cy="1248"/>
            </a:xfrm>
            <a:prstGeom prst="ellipse">
              <a:avLst/>
            </a:prstGeom>
            <a:noFill/>
            <a:ln w="12700" cap="sq">
              <a:solidFill>
                <a:srgbClr val="000082"/>
              </a:solidFill>
              <a:round/>
              <a:headEnd type="none" w="sm" len="sm"/>
              <a:tailEnd type="none" w="sm" len="sm"/>
            </a:ln>
            <a:effectLst/>
          </p:spPr>
          <p:txBody>
            <a:bodyPr wrap="none" anchor="ctr"/>
            <a:lstStyle/>
            <a:p>
              <a:endParaRPr lang="zh-CN" altLang="en-US"/>
            </a:p>
          </p:txBody>
        </p:sp>
        <p:sp>
          <p:nvSpPr>
            <p:cNvPr id="292870" name="Oval 6"/>
            <p:cNvSpPr>
              <a:spLocks noChangeArrowheads="1"/>
            </p:cNvSpPr>
            <p:nvPr/>
          </p:nvSpPr>
          <p:spPr bwMode="auto">
            <a:xfrm>
              <a:off x="1968" y="2688"/>
              <a:ext cx="192" cy="192"/>
            </a:xfrm>
            <a:prstGeom prst="ellipse">
              <a:avLst/>
            </a:prstGeom>
            <a:solidFill>
              <a:srgbClr val="FFFF99"/>
            </a:solidFill>
            <a:ln w="12700" cap="sq">
              <a:solidFill>
                <a:srgbClr val="800000"/>
              </a:solidFill>
              <a:round/>
              <a:headEnd type="none" w="sm" len="sm"/>
              <a:tailEnd type="none" w="sm" len="sm"/>
            </a:ln>
            <a:effectLst/>
          </p:spPr>
          <p:txBody>
            <a:bodyPr wrap="none" anchor="ctr"/>
            <a:lstStyle/>
            <a:p>
              <a:endParaRPr lang="zh-CN" altLang="en-US"/>
            </a:p>
          </p:txBody>
        </p:sp>
        <p:sp>
          <p:nvSpPr>
            <p:cNvPr id="292871" name="Oval 7"/>
            <p:cNvSpPr>
              <a:spLocks noChangeArrowheads="1"/>
            </p:cNvSpPr>
            <p:nvPr/>
          </p:nvSpPr>
          <p:spPr bwMode="auto">
            <a:xfrm>
              <a:off x="1632" y="2976"/>
              <a:ext cx="192" cy="192"/>
            </a:xfrm>
            <a:prstGeom prst="ellipse">
              <a:avLst/>
            </a:prstGeom>
            <a:solidFill>
              <a:srgbClr val="FFFF99"/>
            </a:solidFill>
            <a:ln w="12700" cap="sq">
              <a:solidFill>
                <a:srgbClr val="800000"/>
              </a:solidFill>
              <a:round/>
              <a:headEnd type="none" w="sm" len="sm"/>
              <a:tailEnd type="none" w="sm" len="sm"/>
            </a:ln>
            <a:effectLst/>
          </p:spPr>
          <p:txBody>
            <a:bodyPr wrap="none" anchor="ctr"/>
            <a:lstStyle/>
            <a:p>
              <a:endParaRPr lang="zh-CN" altLang="en-US"/>
            </a:p>
          </p:txBody>
        </p:sp>
        <p:sp>
          <p:nvSpPr>
            <p:cNvPr id="292872" name="Oval 8"/>
            <p:cNvSpPr>
              <a:spLocks noChangeArrowheads="1"/>
            </p:cNvSpPr>
            <p:nvPr/>
          </p:nvSpPr>
          <p:spPr bwMode="auto">
            <a:xfrm>
              <a:off x="2064" y="3312"/>
              <a:ext cx="192" cy="192"/>
            </a:xfrm>
            <a:prstGeom prst="ellipse">
              <a:avLst/>
            </a:prstGeom>
            <a:solidFill>
              <a:srgbClr val="FFFF99"/>
            </a:solidFill>
            <a:ln w="12700" cap="sq">
              <a:solidFill>
                <a:srgbClr val="800000"/>
              </a:solidFill>
              <a:round/>
              <a:headEnd type="none" w="sm" len="sm"/>
              <a:tailEnd type="none" w="sm" len="sm"/>
            </a:ln>
            <a:effectLst/>
          </p:spPr>
          <p:txBody>
            <a:bodyPr wrap="none" anchor="ctr"/>
            <a:lstStyle/>
            <a:p>
              <a:endParaRPr lang="zh-CN" altLang="en-US"/>
            </a:p>
          </p:txBody>
        </p:sp>
        <p:sp>
          <p:nvSpPr>
            <p:cNvPr id="292873" name="Oval 9"/>
            <p:cNvSpPr>
              <a:spLocks noChangeArrowheads="1"/>
            </p:cNvSpPr>
            <p:nvPr/>
          </p:nvSpPr>
          <p:spPr bwMode="auto">
            <a:xfrm>
              <a:off x="3600" y="2592"/>
              <a:ext cx="192" cy="192"/>
            </a:xfrm>
            <a:prstGeom prst="ellipse">
              <a:avLst/>
            </a:prstGeom>
            <a:solidFill>
              <a:srgbClr val="CCFFCC"/>
            </a:solidFill>
            <a:ln w="12700" cap="sq">
              <a:solidFill>
                <a:schemeClr val="tx2"/>
              </a:solidFill>
              <a:round/>
              <a:headEnd type="none" w="sm" len="sm"/>
              <a:tailEnd type="none" w="sm" len="sm"/>
            </a:ln>
            <a:effectLst/>
          </p:spPr>
          <p:txBody>
            <a:bodyPr wrap="none" anchor="ctr"/>
            <a:lstStyle/>
            <a:p>
              <a:endParaRPr lang="zh-CN" altLang="en-US"/>
            </a:p>
          </p:txBody>
        </p:sp>
        <p:sp>
          <p:nvSpPr>
            <p:cNvPr id="292874" name="Oval 10"/>
            <p:cNvSpPr>
              <a:spLocks noChangeArrowheads="1"/>
            </p:cNvSpPr>
            <p:nvPr/>
          </p:nvSpPr>
          <p:spPr bwMode="auto">
            <a:xfrm>
              <a:off x="3888" y="2832"/>
              <a:ext cx="192" cy="192"/>
            </a:xfrm>
            <a:prstGeom prst="ellipse">
              <a:avLst/>
            </a:prstGeom>
            <a:solidFill>
              <a:srgbClr val="CCFFCC"/>
            </a:solidFill>
            <a:ln w="12700" cap="sq">
              <a:solidFill>
                <a:schemeClr val="tx2"/>
              </a:solidFill>
              <a:round/>
              <a:headEnd type="none" w="sm" len="sm"/>
              <a:tailEnd type="none" w="sm" len="sm"/>
            </a:ln>
            <a:effectLst/>
          </p:spPr>
          <p:txBody>
            <a:bodyPr wrap="none" anchor="ctr"/>
            <a:lstStyle/>
            <a:p>
              <a:endParaRPr lang="zh-CN" altLang="en-US"/>
            </a:p>
          </p:txBody>
        </p:sp>
        <p:sp>
          <p:nvSpPr>
            <p:cNvPr id="292875" name="Oval 11"/>
            <p:cNvSpPr>
              <a:spLocks noChangeArrowheads="1"/>
            </p:cNvSpPr>
            <p:nvPr/>
          </p:nvSpPr>
          <p:spPr bwMode="auto">
            <a:xfrm>
              <a:off x="3648" y="3456"/>
              <a:ext cx="192" cy="192"/>
            </a:xfrm>
            <a:prstGeom prst="ellipse">
              <a:avLst/>
            </a:prstGeom>
            <a:solidFill>
              <a:srgbClr val="CCFFCC"/>
            </a:solidFill>
            <a:ln w="12700" cap="sq">
              <a:solidFill>
                <a:schemeClr val="tx2"/>
              </a:solidFill>
              <a:round/>
              <a:headEnd type="none" w="sm" len="sm"/>
              <a:tailEnd type="none" w="sm" len="sm"/>
            </a:ln>
            <a:effectLst/>
          </p:spPr>
          <p:txBody>
            <a:bodyPr wrap="none" anchor="ctr"/>
            <a:lstStyle/>
            <a:p>
              <a:endParaRPr lang="zh-CN" altLang="en-US"/>
            </a:p>
          </p:txBody>
        </p:sp>
        <p:sp>
          <p:nvSpPr>
            <p:cNvPr id="292876" name="Oval 12"/>
            <p:cNvSpPr>
              <a:spLocks noChangeArrowheads="1"/>
            </p:cNvSpPr>
            <p:nvPr/>
          </p:nvSpPr>
          <p:spPr bwMode="auto">
            <a:xfrm>
              <a:off x="3456" y="2976"/>
              <a:ext cx="192" cy="192"/>
            </a:xfrm>
            <a:prstGeom prst="ellipse">
              <a:avLst/>
            </a:prstGeom>
            <a:solidFill>
              <a:srgbClr val="CCFFCC"/>
            </a:solidFill>
            <a:ln w="12700" cap="sq">
              <a:solidFill>
                <a:schemeClr val="tx2"/>
              </a:solidFill>
              <a:round/>
              <a:headEnd type="none" w="sm" len="sm"/>
              <a:tailEnd type="none" w="sm" len="sm"/>
            </a:ln>
            <a:effectLst/>
          </p:spPr>
          <p:txBody>
            <a:bodyPr wrap="none" anchor="ctr"/>
            <a:lstStyle/>
            <a:p>
              <a:endParaRPr lang="zh-CN" altLang="en-US"/>
            </a:p>
          </p:txBody>
        </p:sp>
        <p:sp>
          <p:nvSpPr>
            <p:cNvPr id="292877" name="Oval 13"/>
            <p:cNvSpPr>
              <a:spLocks noChangeArrowheads="1"/>
            </p:cNvSpPr>
            <p:nvPr/>
          </p:nvSpPr>
          <p:spPr bwMode="auto">
            <a:xfrm>
              <a:off x="3888" y="3168"/>
              <a:ext cx="192" cy="192"/>
            </a:xfrm>
            <a:prstGeom prst="ellipse">
              <a:avLst/>
            </a:prstGeom>
            <a:solidFill>
              <a:srgbClr val="CCFFCC"/>
            </a:solidFill>
            <a:ln w="12700" cap="sq">
              <a:solidFill>
                <a:schemeClr val="tx2"/>
              </a:solidFill>
              <a:round/>
              <a:headEnd type="none" w="sm" len="sm"/>
              <a:tailEnd type="none" w="sm" len="sm"/>
            </a:ln>
            <a:effectLst/>
          </p:spPr>
          <p:txBody>
            <a:bodyPr wrap="none" anchor="ctr"/>
            <a:lstStyle/>
            <a:p>
              <a:endParaRPr lang="zh-CN" altLang="en-US"/>
            </a:p>
          </p:txBody>
        </p:sp>
        <p:sp>
          <p:nvSpPr>
            <p:cNvPr id="292878" name="Line 14"/>
            <p:cNvSpPr>
              <a:spLocks noChangeShapeType="1"/>
            </p:cNvSpPr>
            <p:nvPr/>
          </p:nvSpPr>
          <p:spPr bwMode="auto">
            <a:xfrm flipV="1">
              <a:off x="2208" y="2688"/>
              <a:ext cx="1392" cy="96"/>
            </a:xfrm>
            <a:prstGeom prst="line">
              <a:avLst/>
            </a:prstGeom>
            <a:noFill/>
            <a:ln w="12700" cap="sq">
              <a:solidFill>
                <a:schemeClr val="tx2"/>
              </a:solidFill>
              <a:round/>
              <a:headEnd type="none" w="sm" len="sm"/>
              <a:tailEnd type="none" w="sm" len="sm"/>
            </a:ln>
            <a:effectLst/>
          </p:spPr>
          <p:txBody>
            <a:bodyPr wrap="none" anchor="ctr"/>
            <a:lstStyle/>
            <a:p>
              <a:endParaRPr lang="zh-CN" altLang="en-US"/>
            </a:p>
          </p:txBody>
        </p:sp>
        <p:sp>
          <p:nvSpPr>
            <p:cNvPr id="292879" name="Line 15"/>
            <p:cNvSpPr>
              <a:spLocks noChangeShapeType="1"/>
            </p:cNvSpPr>
            <p:nvPr/>
          </p:nvSpPr>
          <p:spPr bwMode="auto">
            <a:xfrm>
              <a:off x="1824" y="3072"/>
              <a:ext cx="2064" cy="192"/>
            </a:xfrm>
            <a:prstGeom prst="line">
              <a:avLst/>
            </a:prstGeom>
            <a:noFill/>
            <a:ln w="12700" cap="sq">
              <a:solidFill>
                <a:schemeClr val="tx2"/>
              </a:solidFill>
              <a:round/>
              <a:headEnd type="none" w="sm" len="sm"/>
              <a:tailEnd type="none" w="sm" len="sm"/>
            </a:ln>
            <a:effectLst/>
          </p:spPr>
          <p:txBody>
            <a:bodyPr wrap="none" anchor="ctr"/>
            <a:lstStyle/>
            <a:p>
              <a:endParaRPr lang="zh-CN" altLang="en-US"/>
            </a:p>
          </p:txBody>
        </p:sp>
        <p:sp>
          <p:nvSpPr>
            <p:cNvPr id="292880" name="Line 16"/>
            <p:cNvSpPr>
              <a:spLocks noChangeShapeType="1"/>
            </p:cNvSpPr>
            <p:nvPr/>
          </p:nvSpPr>
          <p:spPr bwMode="auto">
            <a:xfrm>
              <a:off x="2256" y="3408"/>
              <a:ext cx="1392" cy="144"/>
            </a:xfrm>
            <a:prstGeom prst="line">
              <a:avLst/>
            </a:prstGeom>
            <a:noFill/>
            <a:ln w="12700" cap="sq">
              <a:solidFill>
                <a:schemeClr val="tx2"/>
              </a:solidFill>
              <a:round/>
              <a:headEnd type="none" w="sm" len="sm"/>
              <a:tailEnd type="none" w="sm" len="sm"/>
            </a:ln>
            <a:effectLst/>
          </p:spPr>
          <p:txBody>
            <a:bodyPr wrap="none" anchor="ctr"/>
            <a:lstStyle/>
            <a:p>
              <a:endParaRPr lang="zh-CN" altLang="en-US"/>
            </a:p>
          </p:txBody>
        </p:sp>
        <p:sp>
          <p:nvSpPr>
            <p:cNvPr id="292881" name="Line 17"/>
            <p:cNvSpPr>
              <a:spLocks noChangeShapeType="1"/>
            </p:cNvSpPr>
            <p:nvPr/>
          </p:nvSpPr>
          <p:spPr bwMode="auto">
            <a:xfrm flipV="1">
              <a:off x="2256" y="3072"/>
              <a:ext cx="1200" cy="336"/>
            </a:xfrm>
            <a:prstGeom prst="line">
              <a:avLst/>
            </a:prstGeom>
            <a:noFill/>
            <a:ln w="12700" cap="sq">
              <a:solidFill>
                <a:schemeClr val="tx2"/>
              </a:solidFill>
              <a:round/>
              <a:headEnd type="none" w="sm" len="sm"/>
              <a:tailEnd type="none" w="sm" len="sm"/>
            </a:ln>
            <a:effectLst/>
          </p:spPr>
          <p:txBody>
            <a:bodyPr wrap="none" anchor="ctr"/>
            <a:lstStyle/>
            <a:p>
              <a:endParaRPr lang="zh-CN" altLang="en-US"/>
            </a:p>
          </p:txBody>
        </p:sp>
        <p:sp>
          <p:nvSpPr>
            <p:cNvPr id="292882" name="Line 18"/>
            <p:cNvSpPr>
              <a:spLocks noChangeShapeType="1"/>
            </p:cNvSpPr>
            <p:nvPr/>
          </p:nvSpPr>
          <p:spPr bwMode="auto">
            <a:xfrm>
              <a:off x="2160" y="2784"/>
              <a:ext cx="1728" cy="144"/>
            </a:xfrm>
            <a:prstGeom prst="line">
              <a:avLst/>
            </a:prstGeom>
            <a:noFill/>
            <a:ln w="12700" cap="sq">
              <a:solidFill>
                <a:schemeClr val="tx2"/>
              </a:solidFill>
              <a:round/>
              <a:headEnd type="none" w="sm" len="sm"/>
              <a:tailEnd type="none" w="sm" len="sm"/>
            </a:ln>
            <a:effectLst/>
          </p:spPr>
          <p:txBody>
            <a:bodyPr wrap="none" anchor="ctr"/>
            <a:lstStyle/>
            <a:p>
              <a:endParaRPr lang="zh-CN" altLang="en-US"/>
            </a:p>
          </p:txBody>
        </p:sp>
        <p:sp>
          <p:nvSpPr>
            <p:cNvPr id="292883" name="Line 19"/>
            <p:cNvSpPr>
              <a:spLocks noChangeShapeType="1"/>
            </p:cNvSpPr>
            <p:nvPr/>
          </p:nvSpPr>
          <p:spPr bwMode="auto">
            <a:xfrm flipV="1">
              <a:off x="1824" y="2736"/>
              <a:ext cx="1776" cy="336"/>
            </a:xfrm>
            <a:prstGeom prst="line">
              <a:avLst/>
            </a:prstGeom>
            <a:noFill/>
            <a:ln w="12700" cap="sq">
              <a:solidFill>
                <a:schemeClr val="tx2"/>
              </a:solidFill>
              <a:round/>
              <a:headEnd type="none" w="sm" len="sm"/>
              <a:tailEnd type="none" w="sm" len="sm"/>
            </a:ln>
            <a:effectLst/>
          </p:spPr>
          <p:txBody>
            <a:bodyPr wrap="none" anchor="ctr"/>
            <a:lstStyle/>
            <a:p>
              <a:endParaRPr lang="zh-CN" altLang="en-US"/>
            </a:p>
          </p:txBody>
        </p:sp>
        <p:sp>
          <p:nvSpPr>
            <p:cNvPr id="292884" name="Line 20"/>
            <p:cNvSpPr>
              <a:spLocks noChangeShapeType="1"/>
            </p:cNvSpPr>
            <p:nvPr/>
          </p:nvSpPr>
          <p:spPr bwMode="auto">
            <a:xfrm>
              <a:off x="2160" y="2832"/>
              <a:ext cx="1296" cy="240"/>
            </a:xfrm>
            <a:prstGeom prst="line">
              <a:avLst/>
            </a:prstGeom>
            <a:noFill/>
            <a:ln w="12700" cap="sq">
              <a:solidFill>
                <a:schemeClr val="tx2"/>
              </a:solidFill>
              <a:round/>
              <a:headEnd type="none" w="sm" len="sm"/>
              <a:tailEnd type="none" w="sm" len="sm"/>
            </a:ln>
            <a:effectLst/>
          </p:spPr>
          <p:txBody>
            <a:bodyPr wrap="none" anchor="ctr"/>
            <a:lstStyle/>
            <a:p>
              <a:endParaRPr lang="zh-CN" altLang="en-US"/>
            </a:p>
          </p:txBody>
        </p:sp>
        <p:sp>
          <p:nvSpPr>
            <p:cNvPr id="292885" name="Line 21"/>
            <p:cNvSpPr>
              <a:spLocks noChangeShapeType="1"/>
            </p:cNvSpPr>
            <p:nvPr/>
          </p:nvSpPr>
          <p:spPr bwMode="auto">
            <a:xfrm>
              <a:off x="2160" y="2832"/>
              <a:ext cx="1296" cy="240"/>
            </a:xfrm>
            <a:prstGeom prst="line">
              <a:avLst/>
            </a:prstGeom>
            <a:noFill/>
            <a:ln w="38100" cap="sq">
              <a:solidFill>
                <a:srgbClr val="CC0000"/>
              </a:solidFill>
              <a:round/>
              <a:headEnd type="none" w="sm" len="sm"/>
              <a:tailEnd type="none" w="sm" len="sm"/>
            </a:ln>
            <a:effectLst/>
          </p:spPr>
          <p:txBody>
            <a:bodyPr wrap="none" anchor="ctr"/>
            <a:lstStyle/>
            <a:p>
              <a:endParaRPr lang="zh-CN" altLang="en-US"/>
            </a:p>
          </p:txBody>
        </p:sp>
        <p:sp>
          <p:nvSpPr>
            <p:cNvPr id="292886" name="Text Box 22"/>
            <p:cNvSpPr txBox="1">
              <a:spLocks noChangeArrowheads="1"/>
            </p:cNvSpPr>
            <p:nvPr/>
          </p:nvSpPr>
          <p:spPr bwMode="auto">
            <a:xfrm>
              <a:off x="749" y="2774"/>
              <a:ext cx="595" cy="442"/>
            </a:xfrm>
            <a:prstGeom prst="rect">
              <a:avLst/>
            </a:prstGeom>
            <a:noFill/>
            <a:ln w="12700" cap="sq">
              <a:noFill/>
              <a:miter lim="800000"/>
              <a:headEnd type="none" w="sm" len="sm"/>
              <a:tailEnd type="none" w="sm" len="sm"/>
            </a:ln>
            <a:effectLst/>
          </p:spPr>
          <p:txBody>
            <a:bodyPr>
              <a:spAutoFit/>
            </a:bodyPr>
            <a:lstStyle/>
            <a:p>
              <a:r>
                <a:rPr lang="en-US" altLang="zh-CN" sz="4000" b="1">
                  <a:solidFill>
                    <a:srgbClr val="800000"/>
                  </a:solidFill>
                </a:rPr>
                <a:t>U</a:t>
              </a:r>
              <a:endParaRPr lang="en-US" altLang="zh-CN" sz="3200" b="1"/>
            </a:p>
          </p:txBody>
        </p:sp>
        <p:sp>
          <p:nvSpPr>
            <p:cNvPr id="292887" name="Text Box 23"/>
            <p:cNvSpPr txBox="1">
              <a:spLocks noChangeArrowheads="1"/>
            </p:cNvSpPr>
            <p:nvPr/>
          </p:nvSpPr>
          <p:spPr bwMode="auto">
            <a:xfrm>
              <a:off x="4550" y="2790"/>
              <a:ext cx="670" cy="432"/>
            </a:xfrm>
            <a:prstGeom prst="rect">
              <a:avLst/>
            </a:prstGeom>
            <a:noFill/>
            <a:ln w="12700" cap="sq">
              <a:noFill/>
              <a:miter lim="800000"/>
              <a:headEnd type="none" w="sm" len="sm"/>
              <a:tailEnd type="none" w="sm" len="sm"/>
            </a:ln>
            <a:effectLst/>
          </p:spPr>
          <p:txBody>
            <a:bodyPr wrap="none">
              <a:spAutoFit/>
            </a:bodyPr>
            <a:lstStyle/>
            <a:p>
              <a:r>
                <a:rPr lang="en-US" altLang="zh-CN" sz="3900" b="1">
                  <a:solidFill>
                    <a:schemeClr val="tx2"/>
                  </a:solidFill>
                  <a:ea typeface="楷体_GB2312" pitchFamily="49" charset="-122"/>
                </a:rPr>
                <a:t>V-U</a:t>
              </a:r>
            </a:p>
          </p:txBody>
        </p:sp>
      </p:grpSp>
      <p:sp>
        <p:nvSpPr>
          <p:cNvPr id="24"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5"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6"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7"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30" name="Text Box 11"/>
          <p:cNvSpPr txBox="1">
            <a:spLocks noChangeArrowheads="1"/>
          </p:cNvSpPr>
          <p:nvPr/>
        </p:nvSpPr>
        <p:spPr bwMode="auto">
          <a:xfrm>
            <a:off x="1042988" y="2133600"/>
            <a:ext cx="4703762" cy="519113"/>
          </a:xfrm>
          <a:prstGeom prst="rect">
            <a:avLst/>
          </a:prstGeom>
          <a:noFill/>
          <a:ln w="31750" algn="ctr">
            <a:noFill/>
            <a:miter lim="800000"/>
            <a:headEnd/>
            <a:tailEnd/>
          </a:ln>
          <a:effectLst/>
        </p:spPr>
        <p:txBody>
          <a:bodyPr wrap="none" lIns="90000" tIns="46800" rIns="90000" bIns="46800">
            <a:spAutoFit/>
          </a:bodyPr>
          <a:lstStyle/>
          <a:p>
            <a:r>
              <a:rPr lang="zh-CN" altLang="en-US" dirty="0">
                <a:solidFill>
                  <a:srgbClr val="000066"/>
                </a:solidFill>
              </a:rPr>
              <a:t>算法一：普里姆算法 </a:t>
            </a:r>
            <a:r>
              <a:rPr lang="en-US" altLang="zh-CN" dirty="0">
                <a:solidFill>
                  <a:srgbClr val="000066"/>
                </a:solidFill>
              </a:rPr>
              <a:t>( Prim )</a:t>
            </a:r>
          </a:p>
        </p:txBody>
      </p:sp>
      <p:sp>
        <p:nvSpPr>
          <p:cNvPr id="31" name="Text Box 12"/>
          <p:cNvSpPr txBox="1">
            <a:spLocks noChangeArrowheads="1"/>
          </p:cNvSpPr>
          <p:nvPr/>
        </p:nvSpPr>
        <p:spPr bwMode="auto">
          <a:xfrm>
            <a:off x="5580063" y="2011363"/>
            <a:ext cx="1609725" cy="625475"/>
          </a:xfrm>
          <a:prstGeom prst="rect">
            <a:avLst/>
          </a:prstGeom>
          <a:noFill/>
          <a:ln w="31750" algn="ctr">
            <a:noFill/>
            <a:miter lim="800000"/>
            <a:headEnd/>
            <a:tailEnd/>
          </a:ln>
          <a:effectLst/>
        </p:spPr>
        <p:txBody>
          <a:bodyPr wrap="none" lIns="90000" tIns="46800" rIns="90000" bIns="46800">
            <a:spAutoFit/>
          </a:bodyPr>
          <a:lstStyle/>
          <a:p>
            <a:pPr>
              <a:lnSpc>
                <a:spcPct val="125000"/>
              </a:lnSpc>
            </a:pPr>
            <a:r>
              <a:rPr lang="zh-CN" altLang="en-US"/>
              <a:t>算法思想</a:t>
            </a:r>
          </a:p>
        </p:txBody>
      </p:sp>
      <p:sp>
        <p:nvSpPr>
          <p:cNvPr id="32"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right)">
                                      <p:cBhvr>
                                        <p:cTn id="7" dur="500"/>
                                        <p:tgtEl>
                                          <p:spTgt spid="2928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5"/>
          </p:nvPr>
        </p:nvSpPr>
        <p:spPr/>
        <p:txBody>
          <a:bodyPr/>
          <a:lstStyle/>
          <a:p>
            <a:fld id="{FFBA123D-68DD-4ACD-B382-FD47F6483BB3}" type="slidenum">
              <a:rPr lang="en-US" altLang="zh-CN"/>
              <a:pPr/>
              <a:t>69</a:t>
            </a:fld>
            <a:endParaRPr lang="en-US" altLang="zh-CN"/>
          </a:p>
        </p:txBody>
      </p:sp>
      <p:sp>
        <p:nvSpPr>
          <p:cNvPr id="238597"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3859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38599"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38600"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38603" name="Text Box 11"/>
          <p:cNvSpPr txBox="1">
            <a:spLocks noChangeArrowheads="1"/>
          </p:cNvSpPr>
          <p:nvPr/>
        </p:nvSpPr>
        <p:spPr bwMode="auto">
          <a:xfrm>
            <a:off x="1042988" y="2133600"/>
            <a:ext cx="4703762"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算法一：普里姆算法 </a:t>
            </a:r>
            <a:r>
              <a:rPr lang="en-US" altLang="zh-CN">
                <a:solidFill>
                  <a:srgbClr val="000066"/>
                </a:solidFill>
              </a:rPr>
              <a:t>( Prim )</a:t>
            </a:r>
          </a:p>
        </p:txBody>
      </p:sp>
      <p:sp>
        <p:nvSpPr>
          <p:cNvPr id="238604" name="Text Box 12"/>
          <p:cNvSpPr txBox="1">
            <a:spLocks noChangeArrowheads="1"/>
          </p:cNvSpPr>
          <p:nvPr/>
        </p:nvSpPr>
        <p:spPr bwMode="auto">
          <a:xfrm>
            <a:off x="5580063" y="2011363"/>
            <a:ext cx="1609725" cy="625475"/>
          </a:xfrm>
          <a:prstGeom prst="rect">
            <a:avLst/>
          </a:prstGeom>
          <a:noFill/>
          <a:ln w="31750" algn="ctr">
            <a:noFill/>
            <a:miter lim="800000"/>
            <a:headEnd/>
            <a:tailEnd/>
          </a:ln>
          <a:effectLst/>
        </p:spPr>
        <p:txBody>
          <a:bodyPr wrap="none" lIns="90000" tIns="46800" rIns="90000" bIns="46800">
            <a:spAutoFit/>
          </a:bodyPr>
          <a:lstStyle/>
          <a:p>
            <a:pPr>
              <a:lnSpc>
                <a:spcPct val="125000"/>
              </a:lnSpc>
            </a:pPr>
            <a:r>
              <a:rPr lang="zh-CN" altLang="en-US"/>
              <a:t>算法思想</a:t>
            </a:r>
          </a:p>
        </p:txBody>
      </p:sp>
      <p:sp>
        <p:nvSpPr>
          <p:cNvPr id="238607" name="Text Box 15"/>
          <p:cNvSpPr txBox="1">
            <a:spLocks noChangeArrowheads="1"/>
          </p:cNvSpPr>
          <p:nvPr/>
        </p:nvSpPr>
        <p:spPr bwMode="auto">
          <a:xfrm>
            <a:off x="500034" y="2786058"/>
            <a:ext cx="8215370" cy="3541612"/>
          </a:xfrm>
          <a:prstGeom prst="rect">
            <a:avLst/>
          </a:prstGeom>
          <a:noFill/>
          <a:ln w="31750" algn="ctr">
            <a:noFill/>
            <a:miter lim="800000"/>
            <a:headEnd/>
            <a:tailEnd/>
          </a:ln>
          <a:effectLst/>
        </p:spPr>
        <p:txBody>
          <a:bodyPr wrap="square" lIns="90000" tIns="46800" rIns="90000" bIns="46800">
            <a:spAutoFit/>
          </a:bodyPr>
          <a:lstStyle/>
          <a:p>
            <a:r>
              <a:rPr lang="en-US" altLang="zh-CN" dirty="0">
                <a:solidFill>
                  <a:srgbClr val="000099"/>
                </a:solidFill>
              </a:rPr>
              <a:t>      </a:t>
            </a:r>
            <a:r>
              <a:rPr lang="zh-CN" altLang="en-US" dirty="0">
                <a:solidFill>
                  <a:srgbClr val="000099"/>
                </a:solidFill>
                <a:latin typeface="楷体_GB2312" pitchFamily="49" charset="-122"/>
              </a:rPr>
              <a:t>连通网用</a:t>
            </a:r>
            <a:r>
              <a:rPr lang="zh-CN" altLang="en-US" dirty="0">
                <a:latin typeface="楷体_GB2312" pitchFamily="49" charset="-122"/>
              </a:rPr>
              <a:t>带权的邻接矩阵</a:t>
            </a:r>
            <a:r>
              <a:rPr lang="zh-CN" altLang="en-US" dirty="0">
                <a:solidFill>
                  <a:srgbClr val="000099"/>
                </a:solidFill>
                <a:latin typeface="楷体_GB2312" pitchFamily="49" charset="-122"/>
              </a:rPr>
              <a:t>表示</a:t>
            </a:r>
            <a:r>
              <a:rPr lang="en-US" altLang="zh-CN" dirty="0">
                <a:solidFill>
                  <a:srgbClr val="000099"/>
                </a:solidFill>
                <a:latin typeface="楷体_GB2312" pitchFamily="49" charset="-122"/>
              </a:rPr>
              <a:t>,</a:t>
            </a:r>
            <a:r>
              <a:rPr lang="zh-CN" altLang="en-US" dirty="0">
                <a:solidFill>
                  <a:srgbClr val="000099"/>
                </a:solidFill>
                <a:latin typeface="楷体_GB2312" pitchFamily="49" charset="-122"/>
              </a:rPr>
              <a:t>并</a:t>
            </a:r>
            <a:r>
              <a:rPr lang="zh-CN" altLang="en-US" dirty="0">
                <a:solidFill>
                  <a:srgbClr val="000082"/>
                </a:solidFill>
                <a:latin typeface="楷体_GB2312" pitchFamily="49" charset="-122"/>
              </a:rPr>
              <a:t>设置一个</a:t>
            </a:r>
            <a:r>
              <a:rPr lang="zh-CN" altLang="en-US" dirty="0" smtClean="0">
                <a:latin typeface="楷体_GB2312" pitchFamily="49" charset="-122"/>
              </a:rPr>
              <a:t>辅助数组</a:t>
            </a:r>
            <a:r>
              <a:rPr lang="en-US" altLang="zh-CN" dirty="0" err="1">
                <a:latin typeface="楷体_GB2312" pitchFamily="49" charset="-122"/>
              </a:rPr>
              <a:t>closedge</a:t>
            </a:r>
            <a:r>
              <a:rPr lang="en-US" altLang="zh-CN" dirty="0">
                <a:latin typeface="楷体_GB2312" pitchFamily="49" charset="-122"/>
              </a:rPr>
              <a:t>[  ],</a:t>
            </a:r>
            <a:r>
              <a:rPr lang="en-US" altLang="zh-CN" dirty="0">
                <a:solidFill>
                  <a:srgbClr val="000082"/>
                </a:solidFill>
                <a:latin typeface="楷体_GB2312" pitchFamily="49" charset="-122"/>
              </a:rPr>
              <a:t> </a:t>
            </a:r>
            <a:r>
              <a:rPr lang="zh-CN" altLang="en-US" dirty="0">
                <a:solidFill>
                  <a:srgbClr val="000082"/>
                </a:solidFill>
                <a:latin typeface="楷体_GB2312" pitchFamily="49" charset="-122"/>
              </a:rPr>
              <a:t>数组元素下标对应当前</a:t>
            </a:r>
            <a:r>
              <a:rPr lang="en-US" altLang="zh-CN" dirty="0">
                <a:solidFill>
                  <a:srgbClr val="000082"/>
                </a:solidFill>
                <a:latin typeface="楷体_GB2312" pitchFamily="49" charset="-122"/>
              </a:rPr>
              <a:t>V-U</a:t>
            </a:r>
            <a:r>
              <a:rPr lang="zh-CN" altLang="en-US" dirty="0" smtClean="0">
                <a:solidFill>
                  <a:srgbClr val="000082"/>
                </a:solidFill>
                <a:latin typeface="楷体_GB2312" pitchFamily="49" charset="-122"/>
              </a:rPr>
              <a:t>集中的</a:t>
            </a:r>
            <a:r>
              <a:rPr lang="zh-CN" altLang="en-US" dirty="0">
                <a:solidFill>
                  <a:srgbClr val="000082"/>
                </a:solidFill>
                <a:latin typeface="楷体_GB2312" pitchFamily="49" charset="-122"/>
              </a:rPr>
              <a:t>顶点序号，</a:t>
            </a:r>
            <a:r>
              <a:rPr lang="zh-CN" altLang="en-US" dirty="0">
                <a:latin typeface="楷体_GB2312" pitchFamily="49" charset="-122"/>
              </a:rPr>
              <a:t>元素值则记录该顶点和 </a:t>
            </a:r>
            <a:r>
              <a:rPr lang="en-US" altLang="zh-CN" dirty="0">
                <a:latin typeface="楷体_GB2312" pitchFamily="49" charset="-122"/>
              </a:rPr>
              <a:t>U</a:t>
            </a:r>
            <a:r>
              <a:rPr lang="zh-CN" altLang="en-US" dirty="0">
                <a:latin typeface="楷体_GB2312" pitchFamily="49" charset="-122"/>
              </a:rPr>
              <a:t>集中相</a:t>
            </a:r>
            <a:r>
              <a:rPr lang="zh-CN" altLang="en-US" dirty="0" smtClean="0">
                <a:latin typeface="楷体_GB2312" pitchFamily="49" charset="-122"/>
              </a:rPr>
              <a:t>连接的</a:t>
            </a:r>
            <a:r>
              <a:rPr lang="zh-CN" altLang="en-US" dirty="0">
                <a:latin typeface="楷体_GB2312" pitchFamily="49" charset="-122"/>
              </a:rPr>
              <a:t>代价最小</a:t>
            </a:r>
            <a:r>
              <a:rPr lang="en-US" altLang="zh-CN" dirty="0">
                <a:latin typeface="楷体_GB2312" pitchFamily="49" charset="-122"/>
              </a:rPr>
              <a:t>(</a:t>
            </a:r>
            <a:r>
              <a:rPr lang="zh-CN" altLang="en-US" dirty="0">
                <a:latin typeface="楷体_GB2312" pitchFamily="49" charset="-122"/>
              </a:rPr>
              <a:t>最近</a:t>
            </a:r>
            <a:r>
              <a:rPr lang="en-US" altLang="zh-CN" dirty="0">
                <a:latin typeface="楷体_GB2312" pitchFamily="49" charset="-122"/>
              </a:rPr>
              <a:t>)</a:t>
            </a:r>
            <a:r>
              <a:rPr lang="zh-CN" altLang="en-US" dirty="0">
                <a:latin typeface="楷体_GB2312" pitchFamily="49" charset="-122"/>
              </a:rPr>
              <a:t>边的顶点序号</a:t>
            </a:r>
            <a:r>
              <a:rPr lang="en-US" altLang="zh-CN" dirty="0" err="1">
                <a:latin typeface="楷体_GB2312" pitchFamily="49" charset="-122"/>
              </a:rPr>
              <a:t>adjvex</a:t>
            </a:r>
            <a:r>
              <a:rPr lang="zh-CN" altLang="en-US" dirty="0">
                <a:latin typeface="楷体_GB2312" pitchFamily="49" charset="-122"/>
              </a:rPr>
              <a:t>和权值</a:t>
            </a:r>
            <a:r>
              <a:rPr lang="en-US" altLang="zh-CN" dirty="0" err="1">
                <a:latin typeface="楷体_GB2312" pitchFamily="49" charset="-122"/>
              </a:rPr>
              <a:t>lowcost</a:t>
            </a:r>
            <a:r>
              <a:rPr lang="en-US" altLang="zh-CN" dirty="0">
                <a:solidFill>
                  <a:srgbClr val="000082"/>
                </a:solidFill>
                <a:latin typeface="楷体_GB2312" pitchFamily="49" charset="-122"/>
              </a:rPr>
              <a:t>. </a:t>
            </a:r>
          </a:p>
          <a:p>
            <a:r>
              <a:rPr lang="en-US" altLang="zh-CN" dirty="0">
                <a:solidFill>
                  <a:srgbClr val="000082"/>
                </a:solidFill>
                <a:latin typeface="楷体_GB2312" pitchFamily="49" charset="-122"/>
              </a:rPr>
              <a:t>    </a:t>
            </a:r>
            <a:r>
              <a:rPr lang="zh-CN" altLang="en-US" dirty="0" smtClean="0">
                <a:solidFill>
                  <a:srgbClr val="000066"/>
                </a:solidFill>
                <a:latin typeface="楷体_GB2312" pitchFamily="49" charset="-122"/>
              </a:rPr>
              <a:t>即</a:t>
            </a:r>
            <a:r>
              <a:rPr lang="zh-CN" altLang="en-US" dirty="0">
                <a:solidFill>
                  <a:srgbClr val="000066"/>
                </a:solidFill>
                <a:latin typeface="楷体_GB2312" pitchFamily="49" charset="-122"/>
              </a:rPr>
              <a:t>对</a:t>
            </a:r>
            <a:r>
              <a:rPr lang="en-US" altLang="zh-CN" dirty="0" err="1">
                <a:solidFill>
                  <a:srgbClr val="000066"/>
                </a:solidFill>
                <a:latin typeface="楷体_GB2312" pitchFamily="49" charset="-122"/>
              </a:rPr>
              <a:t>v∈V</a:t>
            </a:r>
            <a:r>
              <a:rPr lang="en-US" altLang="zh-CN" dirty="0">
                <a:solidFill>
                  <a:srgbClr val="000066"/>
                </a:solidFill>
                <a:latin typeface="楷体_GB2312" pitchFamily="49" charset="-122"/>
              </a:rPr>
              <a:t>-U</a:t>
            </a:r>
            <a:r>
              <a:rPr lang="zh-CN" altLang="en-US" dirty="0">
                <a:solidFill>
                  <a:srgbClr val="000066"/>
                </a:solidFill>
                <a:latin typeface="楷体_GB2312" pitchFamily="49" charset="-122"/>
              </a:rPr>
              <a:t>的每个顶点，</a:t>
            </a:r>
            <a:r>
              <a:rPr lang="zh-CN" altLang="en-US" dirty="0">
                <a:latin typeface="楷体_GB2312" pitchFamily="49" charset="-122"/>
              </a:rPr>
              <a:t> </a:t>
            </a:r>
            <a:r>
              <a:rPr lang="en-US" altLang="zh-CN" dirty="0" err="1">
                <a:latin typeface="楷体_GB2312" pitchFamily="49" charset="-122"/>
              </a:rPr>
              <a:t>closedge</a:t>
            </a:r>
            <a:r>
              <a:rPr lang="en-US" altLang="zh-CN" dirty="0">
                <a:latin typeface="楷体_GB2312" pitchFamily="49" charset="-122"/>
              </a:rPr>
              <a:t>[v]</a:t>
            </a:r>
            <a:r>
              <a:rPr lang="zh-CN" altLang="en-US" dirty="0">
                <a:latin typeface="楷体_GB2312" pitchFamily="49" charset="-122"/>
              </a:rPr>
              <a:t>记录</a:t>
            </a:r>
            <a:r>
              <a:rPr lang="zh-CN" altLang="en-US" dirty="0" smtClean="0">
                <a:latin typeface="楷体_GB2312" pitchFamily="49" charset="-122"/>
              </a:rPr>
              <a:t>所有与</a:t>
            </a:r>
            <a:r>
              <a:rPr lang="en-US" altLang="zh-CN" dirty="0">
                <a:latin typeface="楷体_GB2312" pitchFamily="49" charset="-122"/>
              </a:rPr>
              <a:t>v</a:t>
            </a:r>
            <a:r>
              <a:rPr lang="zh-CN" altLang="en-US" dirty="0">
                <a:latin typeface="楷体_GB2312" pitchFamily="49" charset="-122"/>
              </a:rPr>
              <a:t>邻接的、从</a:t>
            </a:r>
            <a:r>
              <a:rPr lang="en-US" altLang="zh-CN" dirty="0">
                <a:latin typeface="楷体_GB2312" pitchFamily="49" charset="-122"/>
              </a:rPr>
              <a:t>U</a:t>
            </a:r>
            <a:r>
              <a:rPr lang="zh-CN" altLang="en-US" dirty="0">
                <a:latin typeface="楷体_GB2312" pitchFamily="49" charset="-122"/>
              </a:rPr>
              <a:t>到</a:t>
            </a:r>
            <a:r>
              <a:rPr lang="en-US" altLang="zh-CN" dirty="0">
                <a:latin typeface="楷体_GB2312" pitchFamily="49" charset="-122"/>
              </a:rPr>
              <a:t>V-U</a:t>
            </a:r>
            <a:r>
              <a:rPr lang="zh-CN" altLang="en-US" dirty="0">
                <a:latin typeface="楷体_GB2312" pitchFamily="49" charset="-122"/>
              </a:rPr>
              <a:t>的那组边中的最小边的信息。</a:t>
            </a:r>
          </a:p>
        </p:txBody>
      </p:sp>
      <p:sp>
        <p:nvSpPr>
          <p:cNvPr id="13"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8607"/>
                                        </p:tgtEl>
                                        <p:attrNameLst>
                                          <p:attrName>style.visibility</p:attrName>
                                        </p:attrNameLst>
                                      </p:cBhvr>
                                      <p:to>
                                        <p:strVal val="visible"/>
                                      </p:to>
                                    </p:set>
                                    <p:animEffect transition="in" filter="wipe(up)">
                                      <p:cBhvr>
                                        <p:cTn id="7" dur="500"/>
                                        <p:tgtEl>
                                          <p:spTgt spid="238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5"/>
          </p:nvPr>
        </p:nvSpPr>
        <p:spPr/>
        <p:txBody>
          <a:bodyPr/>
          <a:lstStyle/>
          <a:p>
            <a:fld id="{1D81D732-1EF0-46C0-829B-B10647E834F8}" type="slidenum">
              <a:rPr lang="en-US" altLang="zh-CN"/>
              <a:pPr/>
              <a:t>7</a:t>
            </a:fld>
            <a:endParaRPr lang="en-US" altLang="zh-CN"/>
          </a:p>
        </p:txBody>
      </p:sp>
      <p:sp>
        <p:nvSpPr>
          <p:cNvPr id="182277"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2278"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2279"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2280"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2281"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名词和基本术语</a:t>
            </a:r>
          </a:p>
        </p:txBody>
      </p:sp>
      <p:sp>
        <p:nvSpPr>
          <p:cNvPr id="182284" name="Text Box 12"/>
          <p:cNvSpPr txBox="1">
            <a:spLocks noChangeArrowheads="1"/>
          </p:cNvSpPr>
          <p:nvPr/>
        </p:nvSpPr>
        <p:spPr bwMode="auto">
          <a:xfrm>
            <a:off x="1116013" y="2133600"/>
            <a:ext cx="5327650" cy="519113"/>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假设图中有</a:t>
            </a:r>
            <a:r>
              <a:rPr lang="zh-CN" altLang="en-US">
                <a:solidFill>
                  <a:srgbClr val="CC0000"/>
                </a:solidFill>
              </a:rPr>
              <a:t> </a:t>
            </a:r>
            <a:r>
              <a:rPr lang="en-US" altLang="zh-CN"/>
              <a:t>n</a:t>
            </a:r>
            <a:r>
              <a:rPr lang="en-US" altLang="zh-CN">
                <a:solidFill>
                  <a:srgbClr val="000066"/>
                </a:solidFill>
              </a:rPr>
              <a:t> </a:t>
            </a:r>
            <a:r>
              <a:rPr lang="zh-CN" altLang="en-US">
                <a:solidFill>
                  <a:srgbClr val="000066"/>
                </a:solidFill>
              </a:rPr>
              <a:t>个顶点</a:t>
            </a:r>
            <a:r>
              <a:rPr lang="en-US" altLang="zh-CN">
                <a:solidFill>
                  <a:srgbClr val="000066"/>
                </a:solidFill>
              </a:rPr>
              <a:t>,</a:t>
            </a:r>
            <a:r>
              <a:rPr lang="en-US" altLang="zh-CN"/>
              <a:t>e</a:t>
            </a:r>
            <a:r>
              <a:rPr lang="en-US" altLang="zh-CN">
                <a:solidFill>
                  <a:srgbClr val="000066"/>
                </a:solidFill>
              </a:rPr>
              <a:t> </a:t>
            </a:r>
            <a:r>
              <a:rPr lang="zh-CN" altLang="en-US">
                <a:solidFill>
                  <a:srgbClr val="000066"/>
                </a:solidFill>
              </a:rPr>
              <a:t>条边</a:t>
            </a:r>
            <a:r>
              <a:rPr lang="en-US" altLang="zh-CN">
                <a:solidFill>
                  <a:srgbClr val="000066"/>
                </a:solidFill>
              </a:rPr>
              <a:t>,</a:t>
            </a:r>
            <a:r>
              <a:rPr lang="zh-CN" altLang="en-US">
                <a:solidFill>
                  <a:srgbClr val="000066"/>
                </a:solidFill>
              </a:rPr>
              <a:t>则</a:t>
            </a:r>
          </a:p>
        </p:txBody>
      </p:sp>
      <p:sp>
        <p:nvSpPr>
          <p:cNvPr id="182312" name="Text Box 40"/>
          <p:cNvSpPr txBox="1">
            <a:spLocks noChangeArrowheads="1"/>
          </p:cNvSpPr>
          <p:nvPr/>
        </p:nvSpPr>
        <p:spPr bwMode="auto">
          <a:xfrm>
            <a:off x="1116013" y="2632075"/>
            <a:ext cx="7127875" cy="604838"/>
          </a:xfrm>
          <a:prstGeom prst="rect">
            <a:avLst/>
          </a:prstGeom>
          <a:noFill/>
          <a:ln w="25400">
            <a:noFill/>
            <a:miter lim="800000"/>
            <a:headEnd/>
            <a:tailEnd/>
          </a:ln>
          <a:effectLst/>
        </p:spPr>
        <p:txBody>
          <a:bodyPr lIns="90000" tIns="46800" rIns="90000" bIns="46800">
            <a:spAutoFit/>
          </a:bodyPr>
          <a:lstStyle/>
          <a:p>
            <a:pPr>
              <a:lnSpc>
                <a:spcPct val="120000"/>
              </a:lnSpc>
            </a:pPr>
            <a:r>
              <a:rPr lang="zh-CN" altLang="en-US">
                <a:solidFill>
                  <a:srgbClr val="000066"/>
                </a:solidFill>
              </a:rPr>
              <a:t>含 </a:t>
            </a:r>
            <a:r>
              <a:rPr lang="en-US" altLang="zh-CN"/>
              <a:t>e=n(n-1)/2</a:t>
            </a:r>
            <a:r>
              <a:rPr lang="en-US" altLang="zh-CN">
                <a:solidFill>
                  <a:srgbClr val="000066"/>
                </a:solidFill>
              </a:rPr>
              <a:t> </a:t>
            </a:r>
            <a:r>
              <a:rPr lang="zh-CN" altLang="en-US">
                <a:solidFill>
                  <a:srgbClr val="000066"/>
                </a:solidFill>
              </a:rPr>
              <a:t>条边的无向图称作</a:t>
            </a:r>
            <a:r>
              <a:rPr lang="zh-CN" altLang="en-US"/>
              <a:t>完全图</a:t>
            </a:r>
            <a:r>
              <a:rPr lang="zh-CN" altLang="en-US">
                <a:solidFill>
                  <a:srgbClr val="000066"/>
                </a:solidFill>
              </a:rPr>
              <a:t>；</a:t>
            </a:r>
            <a:endParaRPr kumimoji="0" lang="zh-CN" altLang="en-US">
              <a:solidFill>
                <a:srgbClr val="000066"/>
              </a:solidFill>
            </a:endParaRPr>
          </a:p>
        </p:txBody>
      </p:sp>
      <p:sp>
        <p:nvSpPr>
          <p:cNvPr id="182313" name="Text Box 41"/>
          <p:cNvSpPr txBox="1">
            <a:spLocks noChangeArrowheads="1"/>
          </p:cNvSpPr>
          <p:nvPr/>
        </p:nvSpPr>
        <p:spPr bwMode="auto">
          <a:xfrm>
            <a:off x="1111250" y="3270250"/>
            <a:ext cx="7570788" cy="519113"/>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含 </a:t>
            </a:r>
            <a:r>
              <a:rPr lang="en-US" altLang="zh-CN"/>
              <a:t>e=n(n-1)</a:t>
            </a:r>
            <a:r>
              <a:rPr lang="en-US" altLang="zh-CN">
                <a:solidFill>
                  <a:srgbClr val="000066"/>
                </a:solidFill>
              </a:rPr>
              <a:t> </a:t>
            </a:r>
            <a:r>
              <a:rPr lang="zh-CN" altLang="en-US">
                <a:solidFill>
                  <a:srgbClr val="000066"/>
                </a:solidFill>
              </a:rPr>
              <a:t>条弧的有向图称作</a:t>
            </a:r>
            <a:r>
              <a:rPr lang="zh-CN" altLang="en-US"/>
              <a:t>有向完全图</a:t>
            </a:r>
            <a:r>
              <a:rPr lang="zh-CN" altLang="en-US">
                <a:solidFill>
                  <a:srgbClr val="000066"/>
                </a:solidFill>
              </a:rPr>
              <a:t>；</a:t>
            </a:r>
          </a:p>
        </p:txBody>
      </p:sp>
      <p:sp>
        <p:nvSpPr>
          <p:cNvPr id="182314" name="Text Box 42"/>
          <p:cNvSpPr txBox="1">
            <a:spLocks noChangeArrowheads="1"/>
          </p:cNvSpPr>
          <p:nvPr/>
        </p:nvSpPr>
        <p:spPr bwMode="auto">
          <a:xfrm>
            <a:off x="1331913" y="4098925"/>
            <a:ext cx="7416800" cy="946150"/>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若边或弧的个数</a:t>
            </a:r>
            <a:r>
              <a:rPr lang="zh-CN" altLang="en-US"/>
              <a:t> </a:t>
            </a:r>
            <a:r>
              <a:rPr lang="en-US" altLang="zh-CN"/>
              <a:t>e&lt;nlogn</a:t>
            </a:r>
            <a:r>
              <a:rPr lang="zh-CN" altLang="en-US">
                <a:solidFill>
                  <a:srgbClr val="000066"/>
                </a:solidFill>
              </a:rPr>
              <a:t>，则称作</a:t>
            </a:r>
            <a:r>
              <a:rPr lang="zh-CN" altLang="en-US"/>
              <a:t>稀疏图</a:t>
            </a:r>
            <a:r>
              <a:rPr lang="zh-CN" altLang="en-US">
                <a:solidFill>
                  <a:srgbClr val="000066"/>
                </a:solidFill>
              </a:rPr>
              <a:t>，</a:t>
            </a:r>
          </a:p>
          <a:p>
            <a:r>
              <a:rPr lang="zh-CN" altLang="en-US">
                <a:solidFill>
                  <a:srgbClr val="000066"/>
                </a:solidFill>
              </a:rPr>
              <a:t>                                         否则称作</a:t>
            </a:r>
            <a:r>
              <a:rPr lang="zh-CN" altLang="en-US"/>
              <a:t>稠密图</a:t>
            </a:r>
            <a:r>
              <a:rPr lang="zh-CN" altLang="en-US">
                <a:solidFill>
                  <a:srgbClr val="000066"/>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2284"/>
                                        </p:tgtEl>
                                        <p:attrNameLst>
                                          <p:attrName>style.visibility</p:attrName>
                                        </p:attrNameLst>
                                      </p:cBhvr>
                                      <p:to>
                                        <p:strVal val="visible"/>
                                      </p:to>
                                    </p:set>
                                    <p:animEffect transition="in" filter="checkerboard(across)">
                                      <p:cBhvr>
                                        <p:cTn id="7" dur="500"/>
                                        <p:tgtEl>
                                          <p:spTgt spid="18228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2312"/>
                                        </p:tgtEl>
                                        <p:attrNameLst>
                                          <p:attrName>style.visibility</p:attrName>
                                        </p:attrNameLst>
                                      </p:cBhvr>
                                      <p:to>
                                        <p:strVal val="visible"/>
                                      </p:to>
                                    </p:set>
                                    <p:animEffect transition="in" filter="checkerboard(across)">
                                      <p:cBhvr>
                                        <p:cTn id="12" dur="500"/>
                                        <p:tgtEl>
                                          <p:spTgt spid="1823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2313"/>
                                        </p:tgtEl>
                                        <p:attrNameLst>
                                          <p:attrName>style.visibility</p:attrName>
                                        </p:attrNameLst>
                                      </p:cBhvr>
                                      <p:to>
                                        <p:strVal val="visible"/>
                                      </p:to>
                                    </p:set>
                                    <p:animEffect transition="in" filter="checkerboard(across)">
                                      <p:cBhvr>
                                        <p:cTn id="17" dur="500"/>
                                        <p:tgtEl>
                                          <p:spTgt spid="1823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2314"/>
                                        </p:tgtEl>
                                        <p:attrNameLst>
                                          <p:attrName>style.visibility</p:attrName>
                                        </p:attrNameLst>
                                      </p:cBhvr>
                                      <p:to>
                                        <p:strVal val="visible"/>
                                      </p:to>
                                    </p:set>
                                    <p:animEffect transition="in" filter="checkerboard(across)">
                                      <p:cBhvr>
                                        <p:cTn id="22" dur="500"/>
                                        <p:tgtEl>
                                          <p:spTgt spid="18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4" grpId="0"/>
      <p:bldP spid="182312" grpId="0"/>
      <p:bldP spid="182313" grpId="0"/>
      <p:bldP spid="1823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5"/>
          </p:nvPr>
        </p:nvSpPr>
        <p:spPr/>
        <p:txBody>
          <a:bodyPr/>
          <a:lstStyle/>
          <a:p>
            <a:fld id="{A91B2D8B-1534-40F7-84FF-27BD3F2F78E3}" type="slidenum">
              <a:rPr lang="en-US" altLang="zh-CN"/>
              <a:pPr/>
              <a:t>70</a:t>
            </a:fld>
            <a:endParaRPr lang="en-US" altLang="zh-CN"/>
          </a:p>
        </p:txBody>
      </p:sp>
      <p:sp>
        <p:nvSpPr>
          <p:cNvPr id="241669"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41670"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41671"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41672"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41675" name="Text Box 11"/>
          <p:cNvSpPr txBox="1">
            <a:spLocks noChangeArrowheads="1"/>
          </p:cNvSpPr>
          <p:nvPr/>
        </p:nvSpPr>
        <p:spPr bwMode="auto">
          <a:xfrm>
            <a:off x="1042988" y="2133600"/>
            <a:ext cx="4703762"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算法一：普里姆算法 </a:t>
            </a:r>
            <a:r>
              <a:rPr lang="en-US" altLang="zh-CN">
                <a:solidFill>
                  <a:srgbClr val="000066"/>
                </a:solidFill>
              </a:rPr>
              <a:t>( Prim )</a:t>
            </a:r>
          </a:p>
        </p:txBody>
      </p:sp>
      <p:sp>
        <p:nvSpPr>
          <p:cNvPr id="241676" name="Text Box 12"/>
          <p:cNvSpPr txBox="1">
            <a:spLocks noChangeArrowheads="1"/>
          </p:cNvSpPr>
          <p:nvPr/>
        </p:nvSpPr>
        <p:spPr bwMode="auto">
          <a:xfrm>
            <a:off x="5580063" y="2011363"/>
            <a:ext cx="1609725" cy="625475"/>
          </a:xfrm>
          <a:prstGeom prst="rect">
            <a:avLst/>
          </a:prstGeom>
          <a:noFill/>
          <a:ln w="31750" algn="ctr">
            <a:noFill/>
            <a:miter lim="800000"/>
            <a:headEnd/>
            <a:tailEnd/>
          </a:ln>
          <a:effectLst/>
        </p:spPr>
        <p:txBody>
          <a:bodyPr wrap="none" lIns="90000" tIns="46800" rIns="90000" bIns="46800">
            <a:spAutoFit/>
          </a:bodyPr>
          <a:lstStyle/>
          <a:p>
            <a:pPr>
              <a:lnSpc>
                <a:spcPct val="125000"/>
              </a:lnSpc>
            </a:pPr>
            <a:r>
              <a:rPr lang="zh-CN" altLang="en-US"/>
              <a:t>算法思想</a:t>
            </a:r>
          </a:p>
        </p:txBody>
      </p:sp>
      <p:grpSp>
        <p:nvGrpSpPr>
          <p:cNvPr id="241680" name="Group 16"/>
          <p:cNvGrpSpPr>
            <a:grpSpLocks/>
          </p:cNvGrpSpPr>
          <p:nvPr/>
        </p:nvGrpSpPr>
        <p:grpSpPr bwMode="auto">
          <a:xfrm>
            <a:off x="642910" y="2571744"/>
            <a:ext cx="8694737" cy="2227263"/>
            <a:chOff x="351" y="1848"/>
            <a:chExt cx="5477" cy="1403"/>
          </a:xfrm>
        </p:grpSpPr>
        <p:sp>
          <p:nvSpPr>
            <p:cNvPr id="241678" name="Text Box 14"/>
            <p:cNvSpPr txBox="1">
              <a:spLocks noChangeArrowheads="1"/>
            </p:cNvSpPr>
            <p:nvPr/>
          </p:nvSpPr>
          <p:spPr bwMode="auto">
            <a:xfrm>
              <a:off x="351" y="1848"/>
              <a:ext cx="5477" cy="1403"/>
            </a:xfrm>
            <a:prstGeom prst="rect">
              <a:avLst/>
            </a:prstGeom>
            <a:noFill/>
            <a:ln w="12700" cap="sq">
              <a:noFill/>
              <a:miter lim="800000"/>
              <a:headEnd type="none" w="sm" len="sm"/>
              <a:tailEnd type="none" w="sm" len="sm"/>
            </a:ln>
            <a:effectLst/>
          </p:spPr>
          <p:txBody>
            <a:bodyPr>
              <a:spAutoFit/>
            </a:bodyPr>
            <a:lstStyle/>
            <a:p>
              <a:r>
                <a:rPr lang="zh-CN" altLang="en-US" dirty="0">
                  <a:solidFill>
                    <a:srgbClr val="000099"/>
                  </a:solidFill>
                  <a:latin typeface="Times New Roman" charset="0"/>
                </a:rPr>
                <a:t>辅助数组：</a:t>
              </a:r>
              <a:endParaRPr lang="zh-CN" altLang="en-US" dirty="0">
                <a:solidFill>
                  <a:srgbClr val="000099"/>
                </a:solidFill>
                <a:latin typeface="Times New Roman" charset="0"/>
                <a:ea typeface="宋体" pitchFamily="2" charset="-122"/>
              </a:endParaRPr>
            </a:p>
            <a:p>
              <a:r>
                <a:rPr lang="zh-CN" altLang="en-US" dirty="0">
                  <a:solidFill>
                    <a:srgbClr val="000099"/>
                  </a:solidFill>
                  <a:latin typeface="Times New Roman" charset="0"/>
                </a:rPr>
                <a:t>                                     </a:t>
              </a:r>
              <a:r>
                <a:rPr lang="en-US" altLang="zh-CN" dirty="0">
                  <a:solidFill>
                    <a:srgbClr val="000099"/>
                  </a:solidFill>
                  <a:latin typeface="Times New Roman" charset="0"/>
                </a:rPr>
                <a:t>min{cost(</a:t>
              </a:r>
              <a:r>
                <a:rPr lang="en-US" altLang="zh-CN" dirty="0" err="1">
                  <a:solidFill>
                    <a:srgbClr val="000099"/>
                  </a:solidFill>
                  <a:latin typeface="Times New Roman" charset="0"/>
                </a:rPr>
                <a:t>u,v</a:t>
              </a:r>
              <a:r>
                <a:rPr lang="en-US" altLang="zh-CN" dirty="0">
                  <a:solidFill>
                    <a:srgbClr val="000099"/>
                  </a:solidFill>
                  <a:latin typeface="Times New Roman" charset="0"/>
                </a:rPr>
                <a:t>)|</a:t>
              </a:r>
              <a:r>
                <a:rPr lang="en-US" altLang="zh-CN" dirty="0" err="1">
                  <a:solidFill>
                    <a:srgbClr val="000099"/>
                  </a:solidFill>
                  <a:latin typeface="Times New Roman" charset="0"/>
                </a:rPr>
                <a:t>u∈U,v∈V</a:t>
              </a:r>
              <a:r>
                <a:rPr lang="en-US" altLang="zh-CN" dirty="0">
                  <a:solidFill>
                    <a:srgbClr val="000099"/>
                  </a:solidFill>
                  <a:latin typeface="Times New Roman" charset="0"/>
                </a:rPr>
                <a:t>-U}</a:t>
              </a:r>
            </a:p>
            <a:p>
              <a:r>
                <a:rPr lang="en-US" altLang="zh-CN" dirty="0" err="1">
                  <a:solidFill>
                    <a:srgbClr val="000099"/>
                  </a:solidFill>
                  <a:latin typeface="Times New Roman" charset="0"/>
                </a:rPr>
                <a:t>closedge</a:t>
              </a:r>
              <a:r>
                <a:rPr lang="en-US" altLang="zh-CN" dirty="0">
                  <a:solidFill>
                    <a:srgbClr val="000099"/>
                  </a:solidFill>
                  <a:latin typeface="Times New Roman" charset="0"/>
                </a:rPr>
                <a:t>[v].</a:t>
              </a:r>
              <a:r>
                <a:rPr lang="en-US" altLang="zh-CN" dirty="0" err="1">
                  <a:solidFill>
                    <a:srgbClr val="000099"/>
                  </a:solidFill>
                  <a:latin typeface="Times New Roman" charset="0"/>
                </a:rPr>
                <a:t>lowcost</a:t>
              </a:r>
              <a:r>
                <a:rPr lang="en-US" altLang="zh-CN" dirty="0">
                  <a:solidFill>
                    <a:srgbClr val="000099"/>
                  </a:solidFill>
                  <a:latin typeface="Times New Roman" charset="0"/>
                </a:rPr>
                <a:t>=</a:t>
              </a:r>
              <a:endParaRPr lang="en-US" altLang="zh-CN" dirty="0">
                <a:solidFill>
                  <a:srgbClr val="000099"/>
                </a:solidFill>
                <a:latin typeface="楷体_GB2312" pitchFamily="49" charset="-122"/>
              </a:endParaRPr>
            </a:p>
            <a:p>
              <a:r>
                <a:rPr lang="en-US" altLang="zh-CN" dirty="0">
                  <a:solidFill>
                    <a:srgbClr val="000099"/>
                  </a:solidFill>
                  <a:latin typeface="Times New Roman" charset="0"/>
                </a:rPr>
                <a:t>                                     0       </a:t>
              </a:r>
              <a:r>
                <a:rPr lang="en-US" altLang="zh-CN" dirty="0" err="1">
                  <a:solidFill>
                    <a:srgbClr val="000099"/>
                  </a:solidFill>
                  <a:latin typeface="Times New Roman" charset="0"/>
                </a:rPr>
                <a:t>v∈U</a:t>
              </a:r>
              <a:endParaRPr lang="en-US" altLang="zh-CN" dirty="0">
                <a:solidFill>
                  <a:srgbClr val="000099"/>
                </a:solidFill>
                <a:latin typeface="Times New Roman" charset="0"/>
              </a:endParaRPr>
            </a:p>
            <a:p>
              <a:r>
                <a:rPr lang="en-US" altLang="zh-CN" dirty="0">
                  <a:solidFill>
                    <a:srgbClr val="000099"/>
                  </a:solidFill>
                  <a:latin typeface="Times New Roman" charset="0"/>
                </a:rPr>
                <a:t>    </a:t>
              </a:r>
              <a:r>
                <a:rPr lang="en-US" altLang="zh-CN" dirty="0" err="1">
                  <a:solidFill>
                    <a:srgbClr val="000099"/>
                  </a:solidFill>
                  <a:latin typeface="Times New Roman" charset="0"/>
                </a:rPr>
                <a:t>closedge</a:t>
              </a:r>
              <a:r>
                <a:rPr lang="en-US" altLang="zh-CN" dirty="0">
                  <a:solidFill>
                    <a:srgbClr val="000099"/>
                  </a:solidFill>
                  <a:latin typeface="Times New Roman" charset="0"/>
                </a:rPr>
                <a:t>[v].</a:t>
              </a:r>
              <a:r>
                <a:rPr lang="en-US" altLang="zh-CN" dirty="0" err="1">
                  <a:solidFill>
                    <a:srgbClr val="000099"/>
                  </a:solidFill>
                  <a:latin typeface="Times New Roman" charset="0"/>
                </a:rPr>
                <a:t>adjvex</a:t>
              </a:r>
              <a:r>
                <a:rPr lang="en-US" altLang="zh-CN" dirty="0">
                  <a:solidFill>
                    <a:srgbClr val="800000"/>
                  </a:solidFill>
                  <a:latin typeface="Times New Roman" charset="0"/>
                  <a:ea typeface="宋体" pitchFamily="2" charset="-122"/>
                </a:rPr>
                <a:t>     </a:t>
              </a:r>
              <a:r>
                <a:rPr lang="zh-CN" altLang="en-US" dirty="0">
                  <a:latin typeface="楷体_GB2312" pitchFamily="49" charset="-122"/>
                </a:rPr>
                <a:t>存放</a:t>
              </a:r>
              <a:r>
                <a:rPr lang="en-US" altLang="zh-CN" dirty="0">
                  <a:latin typeface="Times New Roman" charset="0"/>
                </a:rPr>
                <a:t>U</a:t>
              </a:r>
              <a:r>
                <a:rPr lang="zh-CN" altLang="en-US" dirty="0">
                  <a:latin typeface="楷体_GB2312" pitchFamily="49" charset="-122"/>
                </a:rPr>
                <a:t>中与</a:t>
              </a:r>
              <a:r>
                <a:rPr lang="en-US" altLang="zh-CN" dirty="0">
                  <a:latin typeface="Times New Roman" charset="0"/>
                </a:rPr>
                <a:t>v</a:t>
              </a:r>
              <a:r>
                <a:rPr lang="zh-CN" altLang="en-US" dirty="0">
                  <a:latin typeface="楷体_GB2312" pitchFamily="49" charset="-122"/>
                </a:rPr>
                <a:t>最近的顶点序号。</a:t>
              </a:r>
              <a:r>
                <a:rPr lang="zh-CN" altLang="en-US" dirty="0">
                  <a:solidFill>
                    <a:schemeClr val="tx1"/>
                  </a:solidFill>
                  <a:latin typeface="楷体_GB2312" pitchFamily="49" charset="-122"/>
                </a:rPr>
                <a:t> </a:t>
              </a:r>
            </a:p>
          </p:txBody>
        </p:sp>
        <p:sp>
          <p:nvSpPr>
            <p:cNvPr id="241679" name="AutoShape 15"/>
            <p:cNvSpPr>
              <a:spLocks/>
            </p:cNvSpPr>
            <p:nvPr/>
          </p:nvSpPr>
          <p:spPr bwMode="auto">
            <a:xfrm>
              <a:off x="2381" y="2251"/>
              <a:ext cx="48" cy="624"/>
            </a:xfrm>
            <a:prstGeom prst="leftBrace">
              <a:avLst>
                <a:gd name="adj1" fmla="val 108333"/>
                <a:gd name="adj2" fmla="val 50000"/>
              </a:avLst>
            </a:prstGeom>
            <a:noFill/>
            <a:ln w="28575">
              <a:solidFill>
                <a:schemeClr val="accent2"/>
              </a:solidFill>
              <a:miter lim="800000"/>
              <a:headEnd/>
              <a:tailEnd/>
            </a:ln>
            <a:effectLst/>
          </p:spPr>
          <p:txBody>
            <a:bodyPr wrap="none" anchor="ctr"/>
            <a:lstStyle/>
            <a:p>
              <a:pPr algn="ctr"/>
              <a:endParaRPr lang="zh-CN" altLang="zh-CN" b="0">
                <a:solidFill>
                  <a:schemeClr val="accent2"/>
                </a:solidFill>
                <a:latin typeface="Times New Roman" charset="0"/>
                <a:ea typeface="宋体" pitchFamily="2" charset="-122"/>
              </a:endParaRPr>
            </a:p>
          </p:txBody>
        </p:sp>
      </p:grpSp>
      <p:sp>
        <p:nvSpPr>
          <p:cNvPr id="15" name="Text Box 16"/>
          <p:cNvSpPr txBox="1">
            <a:spLocks noChangeArrowheads="1"/>
          </p:cNvSpPr>
          <p:nvPr/>
        </p:nvSpPr>
        <p:spPr bwMode="auto">
          <a:xfrm>
            <a:off x="928662" y="4929198"/>
            <a:ext cx="5500726" cy="1571842"/>
          </a:xfrm>
          <a:prstGeom prst="rect">
            <a:avLst/>
          </a:prstGeom>
          <a:solidFill>
            <a:schemeClr val="accent5">
              <a:lumMod val="20000"/>
              <a:lumOff val="80000"/>
            </a:schemeClr>
          </a:solidFill>
          <a:ln w="9525" algn="ctr">
            <a:solidFill>
              <a:schemeClr val="tx1"/>
            </a:solidFill>
            <a:miter lim="800000"/>
            <a:headEnd/>
            <a:tailEnd/>
          </a:ln>
          <a:effectLst/>
        </p:spPr>
        <p:txBody>
          <a:bodyPr wrap="square" lIns="90000" tIns="46800" rIns="90000" bIns="46800">
            <a:spAutoFit/>
          </a:bodyPr>
          <a:lstStyle/>
          <a:p>
            <a:r>
              <a:rPr lang="en-US" altLang="zh-CN" sz="2400" dirty="0" err="1" smtClean="0"/>
              <a:t>struct</a:t>
            </a:r>
            <a:r>
              <a:rPr lang="en-US" altLang="zh-CN" sz="2400" dirty="0" smtClean="0"/>
              <a:t>   { </a:t>
            </a:r>
            <a:endParaRPr lang="en-US" altLang="zh-CN" sz="2400" dirty="0"/>
          </a:p>
          <a:p>
            <a:r>
              <a:rPr lang="en-US" altLang="zh-CN" sz="2400" dirty="0"/>
              <a:t>    </a:t>
            </a:r>
            <a:r>
              <a:rPr lang="en-US" altLang="zh-CN" sz="2400" dirty="0" err="1"/>
              <a:t>vertexData</a:t>
            </a:r>
            <a:r>
              <a:rPr lang="en-US" altLang="zh-CN" sz="2400" dirty="0"/>
              <a:t>  </a:t>
            </a:r>
            <a:r>
              <a:rPr lang="en-US" altLang="zh-CN" sz="2400" dirty="0" err="1"/>
              <a:t>adjvex</a:t>
            </a:r>
            <a:r>
              <a:rPr lang="en-US" altLang="zh-CN" sz="2400" dirty="0"/>
              <a:t>;</a:t>
            </a:r>
          </a:p>
          <a:p>
            <a:r>
              <a:rPr lang="en-US" altLang="zh-CN" sz="2400" dirty="0"/>
              <a:t>    </a:t>
            </a:r>
            <a:r>
              <a:rPr lang="en-US" altLang="zh-CN" sz="2400" dirty="0" err="1"/>
              <a:t>int</a:t>
            </a:r>
            <a:r>
              <a:rPr lang="en-US" altLang="zh-CN" sz="2400" dirty="0"/>
              <a:t>   </a:t>
            </a:r>
            <a:r>
              <a:rPr lang="en-US" altLang="zh-CN" sz="2400" dirty="0" err="1"/>
              <a:t>lowcost</a:t>
            </a:r>
            <a:r>
              <a:rPr lang="en-US" altLang="zh-CN" sz="2400" dirty="0"/>
              <a:t>;</a:t>
            </a:r>
          </a:p>
          <a:p>
            <a:r>
              <a:rPr lang="en-US" altLang="zh-CN" sz="2400" dirty="0"/>
              <a:t>} </a:t>
            </a:r>
            <a:r>
              <a:rPr lang="en-US" altLang="zh-CN" sz="2400" dirty="0" err="1"/>
              <a:t>closedge</a:t>
            </a:r>
            <a:r>
              <a:rPr lang="en-US" altLang="zh-CN" sz="2400" dirty="0"/>
              <a:t>[MAX_VERTEX_NUM</a:t>
            </a:r>
            <a:r>
              <a:rPr lang="en-US" altLang="zh-CN" sz="2400" dirty="0" smtClean="0"/>
              <a:t>];</a:t>
            </a:r>
            <a:endParaRPr lang="en-US" altLang="zh-CN" dirty="0"/>
          </a:p>
        </p:txBody>
      </p:sp>
      <p:sp>
        <p:nvSpPr>
          <p:cNvPr id="16"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1680"/>
                                        </p:tgtEl>
                                        <p:attrNameLst>
                                          <p:attrName>style.visibility</p:attrName>
                                        </p:attrNameLst>
                                      </p:cBhvr>
                                      <p:to>
                                        <p:strVal val="visible"/>
                                      </p:to>
                                    </p:set>
                                    <p:animEffect transition="in" filter="wipe(up)">
                                      <p:cBhvr>
                                        <p:cTn id="7" dur="500"/>
                                        <p:tgtEl>
                                          <p:spTgt spid="241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灯片编号占位符 4"/>
          <p:cNvSpPr>
            <a:spLocks noGrp="1"/>
          </p:cNvSpPr>
          <p:nvPr>
            <p:ph type="sldNum" sz="quarter" idx="12"/>
          </p:nvPr>
        </p:nvSpPr>
        <p:spPr/>
        <p:txBody>
          <a:bodyPr/>
          <a:lstStyle/>
          <a:p>
            <a:fld id="{05A708B2-9685-4260-8AD0-6A46B16E31E5}" type="slidenum">
              <a:rPr lang="en-US" altLang="zh-CN"/>
              <a:pPr/>
              <a:t>71</a:t>
            </a:fld>
            <a:endParaRPr lang="en-US" altLang="zh-CN"/>
          </a:p>
        </p:txBody>
      </p:sp>
      <p:sp>
        <p:nvSpPr>
          <p:cNvPr id="239621"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39622"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39623"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39624"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39625" name="Text Box 9"/>
          <p:cNvSpPr txBox="1">
            <a:spLocks noChangeArrowheads="1"/>
          </p:cNvSpPr>
          <p:nvPr/>
        </p:nvSpPr>
        <p:spPr bwMode="auto">
          <a:xfrm>
            <a:off x="1042988" y="1557338"/>
            <a:ext cx="3241675" cy="519112"/>
          </a:xfrm>
          <a:prstGeom prst="rect">
            <a:avLst/>
          </a:prstGeom>
          <a:noFill/>
          <a:ln w="31750" algn="ctr">
            <a:noFill/>
            <a:miter lim="800000"/>
            <a:headEnd/>
            <a:tailEnd/>
          </a:ln>
          <a:effectLst/>
        </p:spPr>
        <p:txBody>
          <a:bodyPr lIns="90000" tIns="46800" rIns="90000" bIns="46800">
            <a:spAutoFit/>
          </a:bodyPr>
          <a:lstStyle/>
          <a:p>
            <a:r>
              <a:rPr lang="en-US" altLang="zh-CN">
                <a:solidFill>
                  <a:srgbClr val="000066"/>
                </a:solidFill>
              </a:rPr>
              <a:t>1.</a:t>
            </a:r>
            <a:r>
              <a:rPr lang="zh-CN" altLang="en-US">
                <a:solidFill>
                  <a:srgbClr val="000066"/>
                </a:solidFill>
              </a:rPr>
              <a:t>图的连通性问题</a:t>
            </a:r>
          </a:p>
        </p:txBody>
      </p:sp>
      <p:sp>
        <p:nvSpPr>
          <p:cNvPr id="239626" name="Text Box 10"/>
          <p:cNvSpPr txBox="1">
            <a:spLocks noChangeArrowheads="1"/>
          </p:cNvSpPr>
          <p:nvPr/>
        </p:nvSpPr>
        <p:spPr bwMode="auto">
          <a:xfrm>
            <a:off x="3905250" y="1541463"/>
            <a:ext cx="4699000" cy="519112"/>
          </a:xfrm>
          <a:prstGeom prst="rect">
            <a:avLst/>
          </a:prstGeom>
          <a:noFill/>
          <a:ln w="31750" algn="ctr">
            <a:noFill/>
            <a:miter lim="800000"/>
            <a:headEnd/>
            <a:tailEnd/>
          </a:ln>
          <a:effectLst/>
        </p:spPr>
        <p:txBody>
          <a:bodyPr lIns="90000" tIns="46800" rIns="90000" bIns="46800">
            <a:spAutoFit/>
          </a:bodyPr>
          <a:lstStyle/>
          <a:p>
            <a:r>
              <a:rPr lang="en-US" altLang="zh-CN">
                <a:solidFill>
                  <a:srgbClr val="000066"/>
                </a:solidFill>
              </a:rPr>
              <a:t>③</a:t>
            </a:r>
            <a:r>
              <a:rPr lang="zh-CN" altLang="zh-CN">
                <a:solidFill>
                  <a:srgbClr val="000066"/>
                </a:solidFill>
              </a:rPr>
              <a:t>图的生成树与最小生成树</a:t>
            </a:r>
            <a:endParaRPr lang="zh-CN" altLang="en-US">
              <a:solidFill>
                <a:srgbClr val="000066"/>
              </a:solidFill>
            </a:endParaRPr>
          </a:p>
        </p:txBody>
      </p:sp>
      <p:sp>
        <p:nvSpPr>
          <p:cNvPr id="239627" name="Text Box 11"/>
          <p:cNvSpPr txBox="1">
            <a:spLocks noChangeArrowheads="1"/>
          </p:cNvSpPr>
          <p:nvPr/>
        </p:nvSpPr>
        <p:spPr bwMode="auto">
          <a:xfrm>
            <a:off x="1042988" y="2133600"/>
            <a:ext cx="4703762"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算法一：普里姆算法 </a:t>
            </a:r>
            <a:r>
              <a:rPr lang="en-US" altLang="zh-CN">
                <a:solidFill>
                  <a:srgbClr val="000066"/>
                </a:solidFill>
              </a:rPr>
              <a:t>( Prim )</a:t>
            </a:r>
          </a:p>
        </p:txBody>
      </p:sp>
      <p:sp>
        <p:nvSpPr>
          <p:cNvPr id="239628" name="Text Box 12"/>
          <p:cNvSpPr txBox="1">
            <a:spLocks noChangeArrowheads="1"/>
          </p:cNvSpPr>
          <p:nvPr/>
        </p:nvSpPr>
        <p:spPr bwMode="auto">
          <a:xfrm>
            <a:off x="5580063" y="2011363"/>
            <a:ext cx="2324100" cy="625475"/>
          </a:xfrm>
          <a:prstGeom prst="rect">
            <a:avLst/>
          </a:prstGeom>
          <a:noFill/>
          <a:ln w="31750" algn="ctr">
            <a:noFill/>
            <a:miter lim="800000"/>
            <a:headEnd/>
            <a:tailEnd/>
          </a:ln>
          <a:effectLst/>
        </p:spPr>
        <p:txBody>
          <a:bodyPr wrap="none" lIns="90000" tIns="46800" rIns="90000" bIns="46800">
            <a:spAutoFit/>
          </a:bodyPr>
          <a:lstStyle/>
          <a:p>
            <a:pPr>
              <a:lnSpc>
                <a:spcPct val="125000"/>
              </a:lnSpc>
            </a:pPr>
            <a:r>
              <a:rPr lang="zh-CN" altLang="en-US"/>
              <a:t>算法思想演示</a:t>
            </a:r>
          </a:p>
        </p:txBody>
      </p:sp>
      <p:sp useBgFill="1">
        <p:nvSpPr>
          <p:cNvPr id="239674" name="Rectangle 58"/>
          <p:cNvSpPr>
            <a:spLocks noChangeArrowheads="1"/>
          </p:cNvSpPr>
          <p:nvPr/>
        </p:nvSpPr>
        <p:spPr bwMode="auto">
          <a:xfrm>
            <a:off x="611188" y="0"/>
            <a:ext cx="8532812" cy="6858000"/>
          </a:xfrm>
          <a:prstGeom prst="rect">
            <a:avLst/>
          </a:prstGeom>
          <a:ln w="31750" algn="ctr">
            <a:noFill/>
            <a:miter lim="800000"/>
            <a:headEnd/>
            <a:tailEnd/>
          </a:ln>
          <a:effectLst/>
        </p:spPr>
        <p:txBody>
          <a:bodyPr lIns="90000" tIns="46800" rIns="90000" bIns="46800" anchor="ctr">
            <a:spAutoFit/>
          </a:bodyPr>
          <a:lstStyle/>
          <a:p>
            <a:pPr algn="ctr"/>
            <a:endParaRPr lang="zh-CN" altLang="zh-CN"/>
          </a:p>
        </p:txBody>
      </p:sp>
      <p:grpSp>
        <p:nvGrpSpPr>
          <p:cNvPr id="239675" name="Group 59"/>
          <p:cNvGrpSpPr>
            <a:grpSpLocks/>
          </p:cNvGrpSpPr>
          <p:nvPr/>
        </p:nvGrpSpPr>
        <p:grpSpPr bwMode="auto">
          <a:xfrm>
            <a:off x="684213" y="188913"/>
            <a:ext cx="4679950" cy="3384550"/>
            <a:chOff x="748" y="1842"/>
            <a:chExt cx="2948" cy="2132"/>
          </a:xfrm>
        </p:grpSpPr>
        <p:sp>
          <p:nvSpPr>
            <p:cNvPr id="239676" name="Oval 60"/>
            <p:cNvSpPr>
              <a:spLocks noChangeArrowheads="1"/>
            </p:cNvSpPr>
            <p:nvPr/>
          </p:nvSpPr>
          <p:spPr bwMode="auto">
            <a:xfrm>
              <a:off x="1061" y="1897"/>
              <a:ext cx="274"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a</a:t>
              </a:r>
            </a:p>
          </p:txBody>
        </p:sp>
        <p:sp>
          <p:nvSpPr>
            <p:cNvPr id="239677" name="Oval 61"/>
            <p:cNvSpPr>
              <a:spLocks noChangeArrowheads="1"/>
            </p:cNvSpPr>
            <p:nvPr/>
          </p:nvSpPr>
          <p:spPr bwMode="auto">
            <a:xfrm>
              <a:off x="2510" y="1897"/>
              <a:ext cx="275"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b</a:t>
              </a:r>
            </a:p>
          </p:txBody>
        </p:sp>
        <p:sp>
          <p:nvSpPr>
            <p:cNvPr id="239678" name="Oval 62"/>
            <p:cNvSpPr>
              <a:spLocks noChangeArrowheads="1"/>
            </p:cNvSpPr>
            <p:nvPr/>
          </p:nvSpPr>
          <p:spPr bwMode="auto">
            <a:xfrm>
              <a:off x="3422" y="2333"/>
              <a:ext cx="274"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c</a:t>
              </a:r>
            </a:p>
          </p:txBody>
        </p:sp>
        <p:sp>
          <p:nvSpPr>
            <p:cNvPr id="239679" name="Oval 63"/>
            <p:cNvSpPr>
              <a:spLocks noChangeArrowheads="1"/>
            </p:cNvSpPr>
            <p:nvPr/>
          </p:nvSpPr>
          <p:spPr bwMode="auto">
            <a:xfrm>
              <a:off x="2639" y="3153"/>
              <a:ext cx="274" cy="265"/>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d</a:t>
              </a:r>
            </a:p>
          </p:txBody>
        </p:sp>
        <p:sp>
          <p:nvSpPr>
            <p:cNvPr id="239680" name="Oval 64"/>
            <p:cNvSpPr>
              <a:spLocks noChangeArrowheads="1"/>
            </p:cNvSpPr>
            <p:nvPr/>
          </p:nvSpPr>
          <p:spPr bwMode="auto">
            <a:xfrm>
              <a:off x="1756" y="2700"/>
              <a:ext cx="274" cy="265"/>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e</a:t>
              </a:r>
            </a:p>
          </p:txBody>
        </p:sp>
        <p:sp>
          <p:nvSpPr>
            <p:cNvPr id="239681" name="Oval 65"/>
            <p:cNvSpPr>
              <a:spLocks noChangeArrowheads="1"/>
            </p:cNvSpPr>
            <p:nvPr/>
          </p:nvSpPr>
          <p:spPr bwMode="auto">
            <a:xfrm>
              <a:off x="748" y="3143"/>
              <a:ext cx="274" cy="265"/>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g</a:t>
              </a:r>
            </a:p>
          </p:txBody>
        </p:sp>
        <p:sp>
          <p:nvSpPr>
            <p:cNvPr id="239682" name="Oval 66"/>
            <p:cNvSpPr>
              <a:spLocks noChangeArrowheads="1"/>
            </p:cNvSpPr>
            <p:nvPr/>
          </p:nvSpPr>
          <p:spPr bwMode="auto">
            <a:xfrm>
              <a:off x="1923" y="3710"/>
              <a:ext cx="274"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f</a:t>
              </a:r>
            </a:p>
          </p:txBody>
        </p:sp>
        <p:sp>
          <p:nvSpPr>
            <p:cNvPr id="239683" name="Line 67"/>
            <p:cNvSpPr>
              <a:spLocks noChangeShapeType="1"/>
            </p:cNvSpPr>
            <p:nvPr/>
          </p:nvSpPr>
          <p:spPr bwMode="auto">
            <a:xfrm>
              <a:off x="1335" y="2048"/>
              <a:ext cx="1175" cy="0"/>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84" name="Line 68"/>
            <p:cNvSpPr>
              <a:spLocks noChangeShapeType="1"/>
            </p:cNvSpPr>
            <p:nvPr/>
          </p:nvSpPr>
          <p:spPr bwMode="auto">
            <a:xfrm>
              <a:off x="1296" y="2124"/>
              <a:ext cx="509" cy="604"/>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85" name="Line 69"/>
            <p:cNvSpPr>
              <a:spLocks noChangeShapeType="1"/>
            </p:cNvSpPr>
            <p:nvPr/>
          </p:nvSpPr>
          <p:spPr bwMode="auto">
            <a:xfrm flipH="1">
              <a:off x="1991" y="2134"/>
              <a:ext cx="548" cy="604"/>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86" name="Line 70"/>
            <p:cNvSpPr>
              <a:spLocks noChangeShapeType="1"/>
            </p:cNvSpPr>
            <p:nvPr/>
          </p:nvSpPr>
          <p:spPr bwMode="auto">
            <a:xfrm flipH="1">
              <a:off x="905" y="2161"/>
              <a:ext cx="235" cy="982"/>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87" name="Line 71"/>
            <p:cNvSpPr>
              <a:spLocks noChangeShapeType="1"/>
            </p:cNvSpPr>
            <p:nvPr/>
          </p:nvSpPr>
          <p:spPr bwMode="auto">
            <a:xfrm flipV="1">
              <a:off x="1022" y="2879"/>
              <a:ext cx="744" cy="377"/>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88" name="Line 72"/>
            <p:cNvSpPr>
              <a:spLocks noChangeShapeType="1"/>
            </p:cNvSpPr>
            <p:nvPr/>
          </p:nvSpPr>
          <p:spPr bwMode="auto">
            <a:xfrm>
              <a:off x="2030" y="2879"/>
              <a:ext cx="626" cy="340"/>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89" name="Line 73"/>
            <p:cNvSpPr>
              <a:spLocks noChangeShapeType="1"/>
            </p:cNvSpPr>
            <p:nvPr/>
          </p:nvSpPr>
          <p:spPr bwMode="auto">
            <a:xfrm>
              <a:off x="2785" y="2048"/>
              <a:ext cx="665" cy="340"/>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90" name="Line 74"/>
            <p:cNvSpPr>
              <a:spLocks noChangeShapeType="1"/>
            </p:cNvSpPr>
            <p:nvPr/>
          </p:nvSpPr>
          <p:spPr bwMode="auto">
            <a:xfrm flipH="1">
              <a:off x="2884" y="2577"/>
              <a:ext cx="606" cy="621"/>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91" name="Line 75"/>
            <p:cNvSpPr>
              <a:spLocks noChangeShapeType="1"/>
            </p:cNvSpPr>
            <p:nvPr/>
          </p:nvSpPr>
          <p:spPr bwMode="auto">
            <a:xfrm>
              <a:off x="2667" y="2161"/>
              <a:ext cx="78" cy="982"/>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92" name="Line 76"/>
            <p:cNvSpPr>
              <a:spLocks noChangeShapeType="1"/>
            </p:cNvSpPr>
            <p:nvPr/>
          </p:nvSpPr>
          <p:spPr bwMode="auto">
            <a:xfrm>
              <a:off x="983" y="3370"/>
              <a:ext cx="940" cy="415"/>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93" name="Line 77"/>
            <p:cNvSpPr>
              <a:spLocks noChangeShapeType="1"/>
            </p:cNvSpPr>
            <p:nvPr/>
          </p:nvSpPr>
          <p:spPr bwMode="auto">
            <a:xfrm flipH="1">
              <a:off x="2197" y="3370"/>
              <a:ext cx="470" cy="415"/>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694" name="Text Box 78"/>
            <p:cNvSpPr txBox="1">
              <a:spLocks noChangeArrowheads="1"/>
            </p:cNvSpPr>
            <p:nvPr/>
          </p:nvSpPr>
          <p:spPr bwMode="auto">
            <a:xfrm>
              <a:off x="1680" y="1842"/>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19</a:t>
              </a:r>
            </a:p>
          </p:txBody>
        </p:sp>
        <p:sp>
          <p:nvSpPr>
            <p:cNvPr id="239695" name="Text Box 79"/>
            <p:cNvSpPr txBox="1">
              <a:spLocks noChangeArrowheads="1"/>
            </p:cNvSpPr>
            <p:nvPr/>
          </p:nvSpPr>
          <p:spPr bwMode="auto">
            <a:xfrm>
              <a:off x="748" y="2564"/>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18</a:t>
              </a:r>
            </a:p>
          </p:txBody>
        </p:sp>
        <p:sp>
          <p:nvSpPr>
            <p:cNvPr id="239696" name="Text Box 80"/>
            <p:cNvSpPr txBox="1">
              <a:spLocks noChangeArrowheads="1"/>
            </p:cNvSpPr>
            <p:nvPr/>
          </p:nvSpPr>
          <p:spPr bwMode="auto">
            <a:xfrm>
              <a:off x="1235" y="3566"/>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27</a:t>
              </a:r>
            </a:p>
          </p:txBody>
        </p:sp>
        <p:sp>
          <p:nvSpPr>
            <p:cNvPr id="239697" name="Text Box 81"/>
            <p:cNvSpPr txBox="1">
              <a:spLocks noChangeArrowheads="1"/>
            </p:cNvSpPr>
            <p:nvPr/>
          </p:nvSpPr>
          <p:spPr bwMode="auto">
            <a:xfrm>
              <a:off x="2364" y="3566"/>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21</a:t>
              </a:r>
            </a:p>
          </p:txBody>
        </p:sp>
        <p:sp>
          <p:nvSpPr>
            <p:cNvPr id="239698" name="Text Box 82"/>
            <p:cNvSpPr txBox="1">
              <a:spLocks noChangeArrowheads="1"/>
            </p:cNvSpPr>
            <p:nvPr/>
          </p:nvSpPr>
          <p:spPr bwMode="auto">
            <a:xfrm>
              <a:off x="2018" y="2227"/>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12</a:t>
              </a:r>
            </a:p>
          </p:txBody>
        </p:sp>
        <p:sp>
          <p:nvSpPr>
            <p:cNvPr id="239699" name="Line 83"/>
            <p:cNvSpPr>
              <a:spLocks noChangeShapeType="1"/>
            </p:cNvSpPr>
            <p:nvPr/>
          </p:nvSpPr>
          <p:spPr bwMode="auto">
            <a:xfrm flipH="1">
              <a:off x="2197" y="3370"/>
              <a:ext cx="470" cy="415"/>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39700" name="Text Box 84"/>
            <p:cNvSpPr txBox="1">
              <a:spLocks noChangeArrowheads="1"/>
            </p:cNvSpPr>
            <p:nvPr/>
          </p:nvSpPr>
          <p:spPr bwMode="auto">
            <a:xfrm>
              <a:off x="2698" y="2489"/>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7</a:t>
              </a:r>
            </a:p>
          </p:txBody>
        </p:sp>
        <p:sp>
          <p:nvSpPr>
            <p:cNvPr id="239701" name="Text Box 85"/>
            <p:cNvSpPr txBox="1">
              <a:spLocks noChangeArrowheads="1"/>
            </p:cNvSpPr>
            <p:nvPr/>
          </p:nvSpPr>
          <p:spPr bwMode="auto">
            <a:xfrm>
              <a:off x="1542" y="2296"/>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14</a:t>
              </a:r>
            </a:p>
          </p:txBody>
        </p:sp>
        <p:sp>
          <p:nvSpPr>
            <p:cNvPr id="239702" name="Text Box 86"/>
            <p:cNvSpPr txBox="1">
              <a:spLocks noChangeArrowheads="1"/>
            </p:cNvSpPr>
            <p:nvPr/>
          </p:nvSpPr>
          <p:spPr bwMode="auto">
            <a:xfrm>
              <a:off x="3128" y="2886"/>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3</a:t>
              </a:r>
            </a:p>
          </p:txBody>
        </p:sp>
        <p:sp>
          <p:nvSpPr>
            <p:cNvPr id="239703" name="Text Box 87"/>
            <p:cNvSpPr txBox="1">
              <a:spLocks noChangeArrowheads="1"/>
            </p:cNvSpPr>
            <p:nvPr/>
          </p:nvSpPr>
          <p:spPr bwMode="auto">
            <a:xfrm>
              <a:off x="1217" y="2840"/>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16</a:t>
              </a:r>
            </a:p>
          </p:txBody>
        </p:sp>
        <p:sp>
          <p:nvSpPr>
            <p:cNvPr id="239704" name="Text Box 88"/>
            <p:cNvSpPr txBox="1">
              <a:spLocks noChangeArrowheads="1"/>
            </p:cNvSpPr>
            <p:nvPr/>
          </p:nvSpPr>
          <p:spPr bwMode="auto">
            <a:xfrm>
              <a:off x="3106" y="2024"/>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5</a:t>
              </a:r>
            </a:p>
          </p:txBody>
        </p:sp>
        <p:sp>
          <p:nvSpPr>
            <p:cNvPr id="239705" name="Text Box 89"/>
            <p:cNvSpPr txBox="1">
              <a:spLocks noChangeArrowheads="1"/>
            </p:cNvSpPr>
            <p:nvPr/>
          </p:nvSpPr>
          <p:spPr bwMode="auto">
            <a:xfrm>
              <a:off x="2290" y="2840"/>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8</a:t>
              </a:r>
            </a:p>
          </p:txBody>
        </p:sp>
      </p:grpSp>
      <p:sp>
        <p:nvSpPr>
          <p:cNvPr id="239706" name="Oval 90"/>
          <p:cNvSpPr>
            <a:spLocks noChangeArrowheads="1"/>
          </p:cNvSpPr>
          <p:nvPr/>
        </p:nvSpPr>
        <p:spPr bwMode="auto">
          <a:xfrm>
            <a:off x="1181100" y="276225"/>
            <a:ext cx="434975" cy="419100"/>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a</a:t>
            </a:r>
          </a:p>
        </p:txBody>
      </p:sp>
      <p:sp>
        <p:nvSpPr>
          <p:cNvPr id="239707" name="Oval 91"/>
          <p:cNvSpPr>
            <a:spLocks noChangeArrowheads="1"/>
          </p:cNvSpPr>
          <p:nvPr/>
        </p:nvSpPr>
        <p:spPr bwMode="auto">
          <a:xfrm>
            <a:off x="3481388" y="276225"/>
            <a:ext cx="436562" cy="419100"/>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b</a:t>
            </a:r>
          </a:p>
        </p:txBody>
      </p:sp>
      <p:sp>
        <p:nvSpPr>
          <p:cNvPr id="239708" name="Oval 92"/>
          <p:cNvSpPr>
            <a:spLocks noChangeArrowheads="1"/>
          </p:cNvSpPr>
          <p:nvPr/>
        </p:nvSpPr>
        <p:spPr bwMode="auto">
          <a:xfrm>
            <a:off x="4929188" y="968375"/>
            <a:ext cx="434975" cy="419100"/>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c</a:t>
            </a:r>
          </a:p>
        </p:txBody>
      </p:sp>
      <p:sp>
        <p:nvSpPr>
          <p:cNvPr id="239709" name="Oval 93"/>
          <p:cNvSpPr>
            <a:spLocks noChangeArrowheads="1"/>
          </p:cNvSpPr>
          <p:nvPr/>
        </p:nvSpPr>
        <p:spPr bwMode="auto">
          <a:xfrm>
            <a:off x="3686175" y="2270125"/>
            <a:ext cx="434975" cy="420688"/>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d</a:t>
            </a:r>
          </a:p>
        </p:txBody>
      </p:sp>
      <p:sp>
        <p:nvSpPr>
          <p:cNvPr id="239710" name="Oval 94"/>
          <p:cNvSpPr>
            <a:spLocks noChangeArrowheads="1"/>
          </p:cNvSpPr>
          <p:nvPr/>
        </p:nvSpPr>
        <p:spPr bwMode="auto">
          <a:xfrm>
            <a:off x="2284413" y="1550988"/>
            <a:ext cx="434975" cy="420687"/>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e</a:t>
            </a:r>
          </a:p>
        </p:txBody>
      </p:sp>
      <p:sp>
        <p:nvSpPr>
          <p:cNvPr id="239711" name="Oval 95"/>
          <p:cNvSpPr>
            <a:spLocks noChangeArrowheads="1"/>
          </p:cNvSpPr>
          <p:nvPr/>
        </p:nvSpPr>
        <p:spPr bwMode="auto">
          <a:xfrm>
            <a:off x="684213" y="2254250"/>
            <a:ext cx="434975" cy="420688"/>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g</a:t>
            </a:r>
          </a:p>
        </p:txBody>
      </p:sp>
      <p:sp>
        <p:nvSpPr>
          <p:cNvPr id="239712" name="Oval 96"/>
          <p:cNvSpPr>
            <a:spLocks noChangeArrowheads="1"/>
          </p:cNvSpPr>
          <p:nvPr/>
        </p:nvSpPr>
        <p:spPr bwMode="auto">
          <a:xfrm>
            <a:off x="2549525" y="3154363"/>
            <a:ext cx="434975" cy="419100"/>
          </a:xfrm>
          <a:prstGeom prst="ellipse">
            <a:avLst/>
          </a:prstGeom>
          <a:solidFill>
            <a:srgbClr val="FFCC99"/>
          </a:solidFill>
          <a:ln w="28575" cap="sq">
            <a:solidFill>
              <a:srgbClr val="FF0000"/>
            </a:solidFill>
            <a:round/>
            <a:headEnd type="none" w="sm" len="sm"/>
            <a:tailEnd type="none" w="sm" len="sm"/>
          </a:ln>
          <a:effectLst/>
        </p:spPr>
        <p:txBody>
          <a:bodyPr wrap="none" anchor="ctr"/>
          <a:lstStyle/>
          <a:p>
            <a:pPr algn="ctr"/>
            <a:r>
              <a:rPr lang="en-US" altLang="zh-CN">
                <a:ea typeface="宋体" pitchFamily="2" charset="-122"/>
              </a:rPr>
              <a:t>f</a:t>
            </a:r>
          </a:p>
        </p:txBody>
      </p:sp>
      <p:sp>
        <p:nvSpPr>
          <p:cNvPr id="239713" name="Line 97"/>
          <p:cNvSpPr>
            <a:spLocks noChangeShapeType="1"/>
          </p:cNvSpPr>
          <p:nvPr/>
        </p:nvSpPr>
        <p:spPr bwMode="auto">
          <a:xfrm>
            <a:off x="1554163" y="636588"/>
            <a:ext cx="808037" cy="95885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9714" name="Line 98"/>
          <p:cNvSpPr>
            <a:spLocks noChangeShapeType="1"/>
          </p:cNvSpPr>
          <p:nvPr/>
        </p:nvSpPr>
        <p:spPr bwMode="auto">
          <a:xfrm flipV="1">
            <a:off x="1119188" y="1835150"/>
            <a:ext cx="1181100" cy="598488"/>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9715" name="Line 99"/>
          <p:cNvSpPr>
            <a:spLocks noChangeShapeType="1"/>
          </p:cNvSpPr>
          <p:nvPr/>
        </p:nvSpPr>
        <p:spPr bwMode="auto">
          <a:xfrm>
            <a:off x="2719388" y="1835150"/>
            <a:ext cx="993775" cy="53975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9716" name="Line 100"/>
          <p:cNvSpPr>
            <a:spLocks noChangeShapeType="1"/>
          </p:cNvSpPr>
          <p:nvPr/>
        </p:nvSpPr>
        <p:spPr bwMode="auto">
          <a:xfrm>
            <a:off x="3917950" y="515938"/>
            <a:ext cx="1055688" cy="53975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9717" name="Line 101"/>
          <p:cNvSpPr>
            <a:spLocks noChangeShapeType="1"/>
          </p:cNvSpPr>
          <p:nvPr/>
        </p:nvSpPr>
        <p:spPr bwMode="auto">
          <a:xfrm flipH="1">
            <a:off x="4075113" y="1355725"/>
            <a:ext cx="962025" cy="985838"/>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39718" name="Line 102"/>
          <p:cNvSpPr>
            <a:spLocks noChangeShapeType="1"/>
          </p:cNvSpPr>
          <p:nvPr/>
        </p:nvSpPr>
        <p:spPr bwMode="auto">
          <a:xfrm flipH="1">
            <a:off x="2979738" y="2638425"/>
            <a:ext cx="719137" cy="64770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grpSp>
        <p:nvGrpSpPr>
          <p:cNvPr id="239723" name="Group 107"/>
          <p:cNvGrpSpPr>
            <a:grpSpLocks/>
          </p:cNvGrpSpPr>
          <p:nvPr/>
        </p:nvGrpSpPr>
        <p:grpSpPr bwMode="auto">
          <a:xfrm>
            <a:off x="5580064" y="411163"/>
            <a:ext cx="3449890" cy="2249488"/>
            <a:chOff x="3515" y="259"/>
            <a:chExt cx="2057" cy="1417"/>
          </a:xfrm>
        </p:grpSpPr>
        <p:sp>
          <p:nvSpPr>
            <p:cNvPr id="239719" name="AutoShape 103"/>
            <p:cNvSpPr>
              <a:spLocks noChangeArrowheads="1"/>
            </p:cNvSpPr>
            <p:nvPr/>
          </p:nvSpPr>
          <p:spPr bwMode="auto">
            <a:xfrm>
              <a:off x="3515" y="300"/>
              <a:ext cx="1950" cy="1316"/>
            </a:xfrm>
            <a:prstGeom prst="bracketPair">
              <a:avLst>
                <a:gd name="adj" fmla="val 5301"/>
              </a:avLst>
            </a:prstGeom>
            <a:noFill/>
            <a:ln w="31750">
              <a:solidFill>
                <a:srgbClr val="000066"/>
              </a:solidFill>
              <a:round/>
              <a:headEnd/>
              <a:tailEnd/>
            </a:ln>
            <a:effectLst/>
          </p:spPr>
          <p:txBody>
            <a:bodyPr lIns="90000" tIns="46800" rIns="90000" bIns="46800" anchor="ctr">
              <a:spAutoFit/>
            </a:bodyPr>
            <a:lstStyle/>
            <a:p>
              <a:endParaRPr lang="zh-CN" altLang="en-US"/>
            </a:p>
          </p:txBody>
        </p:sp>
        <p:sp>
          <p:nvSpPr>
            <p:cNvPr id="239722" name="Text Box 106"/>
            <p:cNvSpPr txBox="1">
              <a:spLocks noChangeArrowheads="1"/>
            </p:cNvSpPr>
            <p:nvPr/>
          </p:nvSpPr>
          <p:spPr bwMode="auto">
            <a:xfrm>
              <a:off x="3569" y="259"/>
              <a:ext cx="2003" cy="1417"/>
            </a:xfrm>
            <a:prstGeom prst="rect">
              <a:avLst/>
            </a:prstGeom>
            <a:noFill/>
            <a:ln w="31750" algn="ctr">
              <a:noFill/>
              <a:miter lim="800000"/>
              <a:headEnd/>
              <a:tailEnd/>
            </a:ln>
            <a:effectLst/>
          </p:spPr>
          <p:txBody>
            <a:bodyPr wrap="none" lIns="90000" tIns="46800" rIns="90000" bIns="46800">
              <a:spAutoFit/>
            </a:bodyPr>
            <a:lstStyle/>
            <a:p>
              <a:r>
                <a:rPr lang="en-US" altLang="zh-CN" sz="2000" b="0" dirty="0" smtClean="0">
                  <a:solidFill>
                    <a:srgbClr val="000382"/>
                  </a:solidFill>
                </a:rPr>
                <a:t> ∞   </a:t>
              </a:r>
              <a:r>
                <a:rPr lang="en-US" altLang="zh-CN" sz="2000" b="0" dirty="0">
                  <a:solidFill>
                    <a:srgbClr val="000382"/>
                  </a:solidFill>
                </a:rPr>
                <a:t>19 </a:t>
              </a:r>
              <a:r>
                <a:rPr lang="en-US" altLang="zh-CN" sz="2000" b="0" dirty="0" smtClean="0">
                  <a:solidFill>
                    <a:srgbClr val="000382"/>
                  </a:solidFill>
                </a:rPr>
                <a:t>   ∞   ∞   14   </a:t>
              </a:r>
              <a:r>
                <a:rPr lang="en-US" altLang="zh-CN" sz="2000" b="0" dirty="0">
                  <a:solidFill>
                    <a:srgbClr val="000382"/>
                  </a:solidFill>
                </a:rPr>
                <a:t>∞  </a:t>
              </a:r>
              <a:r>
                <a:rPr lang="en-US" altLang="zh-CN" sz="2000" b="0" dirty="0" smtClean="0">
                  <a:solidFill>
                    <a:srgbClr val="000382"/>
                  </a:solidFill>
                </a:rPr>
                <a:t> 18</a:t>
              </a:r>
              <a:endParaRPr lang="en-US" altLang="zh-CN" sz="2000" b="0" dirty="0">
                <a:solidFill>
                  <a:srgbClr val="000382"/>
                </a:solidFill>
              </a:endParaRPr>
            </a:p>
            <a:p>
              <a:r>
                <a:rPr lang="en-US" altLang="zh-CN" sz="2000" b="0" dirty="0">
                  <a:solidFill>
                    <a:srgbClr val="000382"/>
                  </a:solidFill>
                </a:rPr>
                <a:t>19 </a:t>
              </a:r>
              <a:r>
                <a:rPr lang="en-US" altLang="zh-CN" sz="2000" b="0" dirty="0" smtClean="0">
                  <a:solidFill>
                    <a:srgbClr val="000382"/>
                  </a:solidFill>
                </a:rPr>
                <a:t>   </a:t>
              </a:r>
              <a:r>
                <a:rPr lang="en-US" altLang="zh-CN" sz="2000" b="0" dirty="0">
                  <a:solidFill>
                    <a:srgbClr val="000382"/>
                  </a:solidFill>
                </a:rPr>
                <a:t>∞  </a:t>
              </a:r>
              <a:r>
                <a:rPr lang="en-US" altLang="zh-CN" sz="2000" b="0" dirty="0" smtClean="0">
                  <a:solidFill>
                    <a:srgbClr val="000382"/>
                  </a:solidFill>
                </a:rPr>
                <a:t>  </a:t>
              </a:r>
              <a:r>
                <a:rPr lang="en-US" altLang="zh-CN" sz="2000" b="0" dirty="0">
                  <a:solidFill>
                    <a:srgbClr val="000382"/>
                  </a:solidFill>
                </a:rPr>
                <a:t>5    7   12  </a:t>
              </a:r>
              <a:r>
                <a:rPr lang="en-US" altLang="zh-CN" sz="2000" b="0" dirty="0" smtClean="0">
                  <a:solidFill>
                    <a:srgbClr val="000382"/>
                  </a:solidFill>
                </a:rPr>
                <a:t> ∞    ∞</a:t>
              </a:r>
              <a:endParaRPr lang="en-US" altLang="zh-CN" sz="2000" b="0" dirty="0">
                <a:solidFill>
                  <a:srgbClr val="000382"/>
                </a:solidFill>
              </a:endParaRPr>
            </a:p>
            <a:p>
              <a:r>
                <a:rPr lang="en-US" altLang="zh-CN" sz="2000" b="0" dirty="0" smtClean="0">
                  <a:solidFill>
                    <a:srgbClr val="000382"/>
                  </a:solidFill>
                </a:rPr>
                <a:t> ∞     </a:t>
              </a:r>
              <a:r>
                <a:rPr lang="en-US" altLang="zh-CN" sz="2000" b="0" dirty="0">
                  <a:solidFill>
                    <a:srgbClr val="000382"/>
                  </a:solidFill>
                </a:rPr>
                <a:t>5  </a:t>
              </a:r>
              <a:r>
                <a:rPr lang="en-US" altLang="zh-CN" sz="2000" b="0" dirty="0" smtClean="0">
                  <a:solidFill>
                    <a:srgbClr val="000382"/>
                  </a:solidFill>
                </a:rPr>
                <a:t>  </a:t>
              </a:r>
              <a:r>
                <a:rPr lang="en-US" altLang="zh-CN" sz="2000" b="0" dirty="0">
                  <a:solidFill>
                    <a:srgbClr val="000382"/>
                  </a:solidFill>
                </a:rPr>
                <a:t>∞ </a:t>
              </a:r>
              <a:r>
                <a:rPr lang="en-US" altLang="zh-CN" sz="2000" b="0" dirty="0" smtClean="0">
                  <a:solidFill>
                    <a:srgbClr val="000382"/>
                  </a:solidFill>
                </a:rPr>
                <a:t>   </a:t>
              </a:r>
              <a:r>
                <a:rPr lang="en-US" altLang="zh-CN" sz="2000" b="0" dirty="0">
                  <a:solidFill>
                    <a:srgbClr val="000382"/>
                  </a:solidFill>
                </a:rPr>
                <a:t>3 </a:t>
              </a:r>
              <a:r>
                <a:rPr lang="en-US" altLang="zh-CN" sz="2000" b="0" dirty="0" smtClean="0">
                  <a:solidFill>
                    <a:srgbClr val="000382"/>
                  </a:solidFill>
                </a:rPr>
                <a:t>   </a:t>
              </a:r>
              <a:r>
                <a:rPr lang="en-US" altLang="zh-CN" sz="2000" b="0" dirty="0">
                  <a:solidFill>
                    <a:srgbClr val="000382"/>
                  </a:solidFill>
                </a:rPr>
                <a:t>∞ </a:t>
              </a:r>
              <a:r>
                <a:rPr lang="en-US" altLang="zh-CN" sz="2000" b="0" dirty="0" smtClean="0">
                  <a:solidFill>
                    <a:srgbClr val="000382"/>
                  </a:solidFill>
                </a:rPr>
                <a:t>  </a:t>
              </a:r>
              <a:r>
                <a:rPr lang="en-US" altLang="zh-CN" sz="2000" b="0" dirty="0">
                  <a:solidFill>
                    <a:srgbClr val="000382"/>
                  </a:solidFill>
                </a:rPr>
                <a:t>∞ </a:t>
              </a:r>
              <a:r>
                <a:rPr lang="en-US" altLang="zh-CN" sz="2000" b="0" dirty="0" smtClean="0">
                  <a:solidFill>
                    <a:srgbClr val="000382"/>
                  </a:solidFill>
                </a:rPr>
                <a:t>   ∞</a:t>
              </a:r>
              <a:endParaRPr lang="en-US" altLang="zh-CN" sz="2000" b="0" dirty="0">
                <a:solidFill>
                  <a:srgbClr val="000382"/>
                </a:solidFill>
              </a:endParaRPr>
            </a:p>
            <a:p>
              <a:r>
                <a:rPr lang="en-US" altLang="zh-CN" sz="2000" b="0" dirty="0" smtClean="0">
                  <a:solidFill>
                    <a:srgbClr val="000382"/>
                  </a:solidFill>
                </a:rPr>
                <a:t> ∞     </a:t>
              </a:r>
              <a:r>
                <a:rPr lang="en-US" altLang="zh-CN" sz="2000" b="0" dirty="0">
                  <a:solidFill>
                    <a:srgbClr val="000382"/>
                  </a:solidFill>
                </a:rPr>
                <a:t>7    3  </a:t>
              </a:r>
              <a:r>
                <a:rPr lang="en-US" altLang="zh-CN" sz="2000" b="0" dirty="0" smtClean="0">
                  <a:solidFill>
                    <a:srgbClr val="000382"/>
                  </a:solidFill>
                </a:rPr>
                <a:t>  ∞    </a:t>
              </a:r>
              <a:r>
                <a:rPr lang="en-US" altLang="zh-CN" sz="2000" b="0" dirty="0">
                  <a:solidFill>
                    <a:srgbClr val="000382"/>
                  </a:solidFill>
                </a:rPr>
                <a:t>8   </a:t>
              </a:r>
              <a:r>
                <a:rPr lang="en-US" altLang="zh-CN" sz="2000" b="0" dirty="0" smtClean="0">
                  <a:solidFill>
                    <a:srgbClr val="000382"/>
                  </a:solidFill>
                </a:rPr>
                <a:t>21   ∞</a:t>
              </a:r>
              <a:endParaRPr lang="en-US" altLang="zh-CN" sz="2000" b="0" dirty="0">
                <a:solidFill>
                  <a:srgbClr val="000382"/>
                </a:solidFill>
              </a:endParaRPr>
            </a:p>
            <a:p>
              <a:r>
                <a:rPr lang="en-US" altLang="zh-CN" sz="2000" b="0" dirty="0" smtClean="0">
                  <a:solidFill>
                    <a:srgbClr val="000382"/>
                  </a:solidFill>
                </a:rPr>
                <a:t>14   12   </a:t>
              </a:r>
              <a:r>
                <a:rPr lang="en-US" altLang="zh-CN" sz="2000" b="0" dirty="0">
                  <a:solidFill>
                    <a:srgbClr val="000382"/>
                  </a:solidFill>
                </a:rPr>
                <a:t>∞   </a:t>
              </a:r>
              <a:r>
                <a:rPr lang="en-US" altLang="zh-CN" sz="2000" b="0" dirty="0" smtClean="0">
                  <a:solidFill>
                    <a:srgbClr val="000382"/>
                  </a:solidFill>
                </a:rPr>
                <a:t> 8    </a:t>
              </a:r>
              <a:r>
                <a:rPr lang="en-US" altLang="zh-CN" sz="2000" b="0" dirty="0">
                  <a:solidFill>
                    <a:srgbClr val="000382"/>
                  </a:solidFill>
                </a:rPr>
                <a:t>∞ </a:t>
              </a:r>
              <a:r>
                <a:rPr lang="en-US" altLang="zh-CN" sz="2000" b="0" dirty="0" smtClean="0">
                  <a:solidFill>
                    <a:srgbClr val="000382"/>
                  </a:solidFill>
                </a:rPr>
                <a:t>  </a:t>
              </a:r>
              <a:r>
                <a:rPr lang="en-US" altLang="zh-CN" sz="2000" b="0" dirty="0">
                  <a:solidFill>
                    <a:srgbClr val="000382"/>
                  </a:solidFill>
                </a:rPr>
                <a:t>∞  </a:t>
              </a:r>
              <a:r>
                <a:rPr lang="en-US" altLang="zh-CN" sz="2000" b="0" dirty="0" smtClean="0">
                  <a:solidFill>
                    <a:srgbClr val="000382"/>
                  </a:solidFill>
                </a:rPr>
                <a:t>  16</a:t>
              </a:r>
              <a:endParaRPr lang="en-US" altLang="zh-CN" sz="2000" b="0" dirty="0">
                <a:solidFill>
                  <a:srgbClr val="000382"/>
                </a:solidFill>
              </a:endParaRPr>
            </a:p>
            <a:p>
              <a:r>
                <a:rPr lang="en-US" altLang="zh-CN" sz="2000" b="0" dirty="0" smtClean="0">
                  <a:solidFill>
                    <a:srgbClr val="000382"/>
                  </a:solidFill>
                </a:rPr>
                <a:t> ∞    </a:t>
              </a:r>
              <a:r>
                <a:rPr lang="en-US" altLang="zh-CN" sz="2000" b="0" dirty="0">
                  <a:solidFill>
                    <a:srgbClr val="000382"/>
                  </a:solidFill>
                </a:rPr>
                <a:t>∞ </a:t>
              </a:r>
              <a:r>
                <a:rPr lang="en-US" altLang="zh-CN" sz="2000" b="0" dirty="0" smtClean="0">
                  <a:solidFill>
                    <a:srgbClr val="000382"/>
                  </a:solidFill>
                </a:rPr>
                <a:t>   </a:t>
              </a:r>
              <a:r>
                <a:rPr lang="en-US" altLang="zh-CN" sz="2000" b="0" dirty="0">
                  <a:solidFill>
                    <a:srgbClr val="000382"/>
                  </a:solidFill>
                </a:rPr>
                <a:t>∞ </a:t>
              </a:r>
              <a:r>
                <a:rPr lang="en-US" altLang="zh-CN" sz="2000" b="0" dirty="0" smtClean="0">
                  <a:solidFill>
                    <a:srgbClr val="000382"/>
                  </a:solidFill>
                </a:rPr>
                <a:t>  </a:t>
              </a:r>
              <a:r>
                <a:rPr lang="en-US" altLang="zh-CN" sz="2000" b="0" dirty="0">
                  <a:solidFill>
                    <a:srgbClr val="000382"/>
                  </a:solidFill>
                </a:rPr>
                <a:t>21 </a:t>
              </a:r>
              <a:r>
                <a:rPr lang="en-US" altLang="zh-CN" sz="2000" b="0" dirty="0" smtClean="0">
                  <a:solidFill>
                    <a:srgbClr val="000382"/>
                  </a:solidFill>
                </a:rPr>
                <a:t>  </a:t>
              </a:r>
              <a:r>
                <a:rPr lang="en-US" altLang="zh-CN" sz="2000" b="0" dirty="0">
                  <a:solidFill>
                    <a:srgbClr val="000382"/>
                  </a:solidFill>
                </a:rPr>
                <a:t>∞ </a:t>
              </a:r>
              <a:r>
                <a:rPr lang="en-US" altLang="zh-CN" sz="2000" b="0" dirty="0" smtClean="0">
                  <a:solidFill>
                    <a:srgbClr val="000382"/>
                  </a:solidFill>
                </a:rPr>
                <a:t>  </a:t>
              </a:r>
              <a:r>
                <a:rPr lang="en-US" altLang="zh-CN" sz="2000" b="0" dirty="0">
                  <a:solidFill>
                    <a:srgbClr val="000382"/>
                  </a:solidFill>
                </a:rPr>
                <a:t>∞ </a:t>
              </a:r>
              <a:r>
                <a:rPr lang="en-US" altLang="zh-CN" sz="2000" b="0" dirty="0" smtClean="0">
                  <a:solidFill>
                    <a:srgbClr val="000382"/>
                  </a:solidFill>
                </a:rPr>
                <a:t>   </a:t>
              </a:r>
              <a:r>
                <a:rPr lang="en-US" altLang="zh-CN" sz="2000" b="0" dirty="0">
                  <a:solidFill>
                    <a:srgbClr val="000382"/>
                  </a:solidFill>
                </a:rPr>
                <a:t>27 </a:t>
              </a:r>
            </a:p>
            <a:p>
              <a:r>
                <a:rPr lang="en-US" altLang="zh-CN" sz="2000" b="0" dirty="0">
                  <a:solidFill>
                    <a:srgbClr val="000382"/>
                  </a:solidFill>
                </a:rPr>
                <a:t>18 </a:t>
              </a:r>
              <a:r>
                <a:rPr lang="en-US" altLang="zh-CN" sz="2000" b="0" dirty="0" smtClean="0">
                  <a:solidFill>
                    <a:srgbClr val="000382"/>
                  </a:solidFill>
                </a:rPr>
                <a:t>   ∞    ∞   </a:t>
              </a:r>
              <a:r>
                <a:rPr lang="en-US" altLang="zh-CN" sz="2000" b="0" dirty="0">
                  <a:solidFill>
                    <a:srgbClr val="000382"/>
                  </a:solidFill>
                </a:rPr>
                <a:t>∞  </a:t>
              </a:r>
              <a:r>
                <a:rPr lang="en-US" altLang="zh-CN" sz="2000" b="0" dirty="0" smtClean="0">
                  <a:solidFill>
                    <a:srgbClr val="000382"/>
                  </a:solidFill>
                </a:rPr>
                <a:t> 16   </a:t>
              </a:r>
              <a:r>
                <a:rPr lang="en-US" altLang="zh-CN" sz="2000" b="0" dirty="0">
                  <a:solidFill>
                    <a:srgbClr val="000382"/>
                  </a:solidFill>
                </a:rPr>
                <a:t>27 </a:t>
              </a:r>
              <a:r>
                <a:rPr lang="en-US" altLang="zh-CN" sz="2000" b="0" dirty="0" smtClean="0">
                  <a:solidFill>
                    <a:srgbClr val="000382"/>
                  </a:solidFill>
                </a:rPr>
                <a:t>  </a:t>
              </a:r>
              <a:r>
                <a:rPr lang="en-US" altLang="zh-CN" sz="2000" b="0" dirty="0">
                  <a:solidFill>
                    <a:srgbClr val="000382"/>
                  </a:solidFill>
                </a:rPr>
                <a:t>∞</a:t>
              </a:r>
              <a:endParaRPr lang="en-US" altLang="zh-CN" sz="2000" dirty="0"/>
            </a:p>
          </p:txBody>
        </p:sp>
      </p:grpSp>
      <p:grpSp>
        <p:nvGrpSpPr>
          <p:cNvPr id="239839" name="Group 223"/>
          <p:cNvGrpSpPr>
            <a:grpSpLocks/>
          </p:cNvGrpSpPr>
          <p:nvPr/>
        </p:nvGrpSpPr>
        <p:grpSpPr bwMode="auto">
          <a:xfrm>
            <a:off x="611188" y="4149725"/>
            <a:ext cx="8302625" cy="2087563"/>
            <a:chOff x="385" y="2614"/>
            <a:chExt cx="5230" cy="1315"/>
          </a:xfrm>
        </p:grpSpPr>
        <p:sp>
          <p:nvSpPr>
            <p:cNvPr id="239748" name="Rectangle 132"/>
            <p:cNvSpPr>
              <a:spLocks noChangeArrowheads="1"/>
            </p:cNvSpPr>
            <p:nvPr/>
          </p:nvSpPr>
          <p:spPr bwMode="auto">
            <a:xfrm>
              <a:off x="5057" y="3506"/>
              <a:ext cx="558" cy="423"/>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47" name="Rectangle 131"/>
            <p:cNvSpPr>
              <a:spLocks noChangeArrowheads="1"/>
            </p:cNvSpPr>
            <p:nvPr/>
          </p:nvSpPr>
          <p:spPr bwMode="auto">
            <a:xfrm>
              <a:off x="4422" y="3506"/>
              <a:ext cx="635" cy="423"/>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46" name="Rectangle 130"/>
            <p:cNvSpPr>
              <a:spLocks noChangeArrowheads="1"/>
            </p:cNvSpPr>
            <p:nvPr/>
          </p:nvSpPr>
          <p:spPr bwMode="auto">
            <a:xfrm>
              <a:off x="3833" y="3506"/>
              <a:ext cx="589" cy="423"/>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45" name="Rectangle 129"/>
            <p:cNvSpPr>
              <a:spLocks noChangeArrowheads="1"/>
            </p:cNvSpPr>
            <p:nvPr/>
          </p:nvSpPr>
          <p:spPr bwMode="auto">
            <a:xfrm>
              <a:off x="3243" y="3506"/>
              <a:ext cx="590" cy="423"/>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44" name="Rectangle 128"/>
            <p:cNvSpPr>
              <a:spLocks noChangeArrowheads="1"/>
            </p:cNvSpPr>
            <p:nvPr/>
          </p:nvSpPr>
          <p:spPr bwMode="auto">
            <a:xfrm>
              <a:off x="2653" y="3506"/>
              <a:ext cx="590" cy="423"/>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43" name="Rectangle 127"/>
            <p:cNvSpPr>
              <a:spLocks noChangeArrowheads="1"/>
            </p:cNvSpPr>
            <p:nvPr/>
          </p:nvSpPr>
          <p:spPr bwMode="auto">
            <a:xfrm>
              <a:off x="2064" y="3506"/>
              <a:ext cx="589" cy="423"/>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42" name="Rectangle 126"/>
            <p:cNvSpPr>
              <a:spLocks noChangeArrowheads="1"/>
            </p:cNvSpPr>
            <p:nvPr/>
          </p:nvSpPr>
          <p:spPr bwMode="auto">
            <a:xfrm>
              <a:off x="1474" y="3506"/>
              <a:ext cx="590" cy="423"/>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41" name="Rectangle 125"/>
            <p:cNvSpPr>
              <a:spLocks noChangeArrowheads="1"/>
            </p:cNvSpPr>
            <p:nvPr/>
          </p:nvSpPr>
          <p:spPr bwMode="auto">
            <a:xfrm>
              <a:off x="431" y="3506"/>
              <a:ext cx="1043" cy="423"/>
            </a:xfrm>
            <a:prstGeom prst="rect">
              <a:avLst/>
            </a:prstGeom>
            <a:noFill/>
            <a:ln w="31750" algn="ctr">
              <a:noFill/>
              <a:miter lim="800000"/>
              <a:headEnd/>
              <a:tailEnd/>
            </a:ln>
            <a:effectLst/>
          </p:spPr>
          <p:txBody>
            <a:bodyPr lIns="90000" tIns="46800" rIns="90000" bIns="46800"/>
            <a:lstStyle/>
            <a:p>
              <a:pPr algn="ctr">
                <a:spcBef>
                  <a:spcPct val="20000"/>
                </a:spcBef>
              </a:pPr>
              <a:r>
                <a:rPr kumimoji="0" lang="en-US" altLang="zh-CN">
                  <a:solidFill>
                    <a:srgbClr val="000066"/>
                  </a:solidFill>
                  <a:ea typeface="宋体" pitchFamily="2" charset="-122"/>
                </a:rPr>
                <a:t>lowcost</a:t>
              </a:r>
            </a:p>
          </p:txBody>
        </p:sp>
        <p:sp>
          <p:nvSpPr>
            <p:cNvPr id="239740" name="Rectangle 124"/>
            <p:cNvSpPr>
              <a:spLocks noChangeArrowheads="1"/>
            </p:cNvSpPr>
            <p:nvPr/>
          </p:nvSpPr>
          <p:spPr bwMode="auto">
            <a:xfrm>
              <a:off x="5057" y="3082"/>
              <a:ext cx="558" cy="424"/>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39" name="Rectangle 123"/>
            <p:cNvSpPr>
              <a:spLocks noChangeArrowheads="1"/>
            </p:cNvSpPr>
            <p:nvPr/>
          </p:nvSpPr>
          <p:spPr bwMode="auto">
            <a:xfrm>
              <a:off x="4422" y="3082"/>
              <a:ext cx="635" cy="424"/>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38" name="Rectangle 122"/>
            <p:cNvSpPr>
              <a:spLocks noChangeArrowheads="1"/>
            </p:cNvSpPr>
            <p:nvPr/>
          </p:nvSpPr>
          <p:spPr bwMode="auto">
            <a:xfrm>
              <a:off x="3833" y="3082"/>
              <a:ext cx="589" cy="424"/>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37" name="Rectangle 121"/>
            <p:cNvSpPr>
              <a:spLocks noChangeArrowheads="1"/>
            </p:cNvSpPr>
            <p:nvPr/>
          </p:nvSpPr>
          <p:spPr bwMode="auto">
            <a:xfrm>
              <a:off x="3243" y="3082"/>
              <a:ext cx="590" cy="424"/>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36" name="Rectangle 120"/>
            <p:cNvSpPr>
              <a:spLocks noChangeArrowheads="1"/>
            </p:cNvSpPr>
            <p:nvPr/>
          </p:nvSpPr>
          <p:spPr bwMode="auto">
            <a:xfrm>
              <a:off x="2653" y="3082"/>
              <a:ext cx="590" cy="424"/>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35" name="Rectangle 119"/>
            <p:cNvSpPr>
              <a:spLocks noChangeArrowheads="1"/>
            </p:cNvSpPr>
            <p:nvPr/>
          </p:nvSpPr>
          <p:spPr bwMode="auto">
            <a:xfrm>
              <a:off x="2064" y="3082"/>
              <a:ext cx="589" cy="424"/>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34" name="Rectangle 118"/>
            <p:cNvSpPr>
              <a:spLocks noChangeArrowheads="1"/>
            </p:cNvSpPr>
            <p:nvPr/>
          </p:nvSpPr>
          <p:spPr bwMode="auto">
            <a:xfrm>
              <a:off x="1474" y="3082"/>
              <a:ext cx="590" cy="424"/>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33" name="Rectangle 117"/>
            <p:cNvSpPr>
              <a:spLocks noChangeArrowheads="1"/>
            </p:cNvSpPr>
            <p:nvPr/>
          </p:nvSpPr>
          <p:spPr bwMode="auto">
            <a:xfrm>
              <a:off x="431" y="3082"/>
              <a:ext cx="1043" cy="424"/>
            </a:xfrm>
            <a:prstGeom prst="rect">
              <a:avLst/>
            </a:prstGeom>
            <a:noFill/>
            <a:ln w="31750" algn="ctr">
              <a:noFill/>
              <a:miter lim="800000"/>
              <a:headEnd/>
              <a:tailEnd/>
            </a:ln>
            <a:effectLst/>
          </p:spPr>
          <p:txBody>
            <a:bodyPr lIns="90000" tIns="46800" rIns="90000" bIns="46800"/>
            <a:lstStyle/>
            <a:p>
              <a:pPr algn="ctr">
                <a:spcBef>
                  <a:spcPct val="20000"/>
                </a:spcBef>
              </a:pPr>
              <a:r>
                <a:rPr kumimoji="0" lang="en-US" altLang="zh-CN">
                  <a:solidFill>
                    <a:srgbClr val="000066"/>
                  </a:solidFill>
                  <a:ea typeface="宋体" pitchFamily="2" charset="-122"/>
                </a:rPr>
                <a:t>adjv</a:t>
              </a:r>
              <a:r>
                <a:rPr lang="en-US" altLang="zh-CN">
                  <a:solidFill>
                    <a:srgbClr val="000066"/>
                  </a:solidFill>
                  <a:ea typeface="宋体" pitchFamily="2" charset="-122"/>
                </a:rPr>
                <a:t>ex</a:t>
              </a:r>
            </a:p>
          </p:txBody>
        </p:sp>
        <p:sp>
          <p:nvSpPr>
            <p:cNvPr id="239732" name="Rectangle 116"/>
            <p:cNvSpPr>
              <a:spLocks noChangeArrowheads="1"/>
            </p:cNvSpPr>
            <p:nvPr/>
          </p:nvSpPr>
          <p:spPr bwMode="auto">
            <a:xfrm>
              <a:off x="5057" y="2659"/>
              <a:ext cx="558" cy="423"/>
            </a:xfrm>
            <a:prstGeom prst="rect">
              <a:avLst/>
            </a:prstGeom>
            <a:noFill/>
            <a:ln w="31750" algn="ctr">
              <a:noFill/>
              <a:miter lim="800000"/>
              <a:headEnd/>
              <a:tailEnd/>
            </a:ln>
            <a:effectLst/>
          </p:spPr>
          <p:txBody>
            <a:bodyPr lIns="90000" tIns="46800" rIns="90000" bIns="46800" anchor="ctr" anchorCtr="1"/>
            <a:lstStyle/>
            <a:p>
              <a:pPr algn="ctr">
                <a:spcBef>
                  <a:spcPct val="20000"/>
                </a:spcBef>
              </a:pPr>
              <a:r>
                <a:rPr kumimoji="0" lang="en-US" altLang="zh-CN">
                  <a:solidFill>
                    <a:srgbClr val="000066"/>
                  </a:solidFill>
                  <a:ea typeface="宋体" pitchFamily="2" charset="-122"/>
                </a:rPr>
                <a:t>7g</a:t>
              </a:r>
            </a:p>
          </p:txBody>
        </p:sp>
        <p:sp>
          <p:nvSpPr>
            <p:cNvPr id="239731" name="Rectangle 115"/>
            <p:cNvSpPr>
              <a:spLocks noChangeArrowheads="1"/>
            </p:cNvSpPr>
            <p:nvPr/>
          </p:nvSpPr>
          <p:spPr bwMode="auto">
            <a:xfrm>
              <a:off x="4422" y="2659"/>
              <a:ext cx="635" cy="423"/>
            </a:xfrm>
            <a:prstGeom prst="rect">
              <a:avLst/>
            </a:prstGeom>
            <a:noFill/>
            <a:ln w="31750" algn="ctr">
              <a:noFill/>
              <a:miter lim="800000"/>
              <a:headEnd/>
              <a:tailEnd/>
            </a:ln>
            <a:effectLst/>
          </p:spPr>
          <p:txBody>
            <a:bodyPr lIns="90000" tIns="46800" rIns="90000" bIns="46800" anchor="ctr" anchorCtr="1"/>
            <a:lstStyle/>
            <a:p>
              <a:pPr algn="ctr">
                <a:spcBef>
                  <a:spcPct val="20000"/>
                </a:spcBef>
              </a:pPr>
              <a:r>
                <a:rPr kumimoji="0" lang="en-US" altLang="zh-CN">
                  <a:solidFill>
                    <a:srgbClr val="000066"/>
                  </a:solidFill>
                  <a:ea typeface="宋体" pitchFamily="2" charset="-122"/>
                </a:rPr>
                <a:t>6f</a:t>
              </a:r>
            </a:p>
          </p:txBody>
        </p:sp>
        <p:sp>
          <p:nvSpPr>
            <p:cNvPr id="239730" name="Rectangle 114"/>
            <p:cNvSpPr>
              <a:spLocks noChangeArrowheads="1"/>
            </p:cNvSpPr>
            <p:nvPr/>
          </p:nvSpPr>
          <p:spPr bwMode="auto">
            <a:xfrm>
              <a:off x="3833" y="2659"/>
              <a:ext cx="589" cy="423"/>
            </a:xfrm>
            <a:prstGeom prst="rect">
              <a:avLst/>
            </a:prstGeom>
            <a:noFill/>
            <a:ln w="31750" algn="ctr">
              <a:noFill/>
              <a:miter lim="800000"/>
              <a:headEnd/>
              <a:tailEnd/>
            </a:ln>
            <a:effectLst/>
          </p:spPr>
          <p:txBody>
            <a:bodyPr lIns="90000" tIns="46800" rIns="90000" bIns="46800" anchor="ctr" anchorCtr="1"/>
            <a:lstStyle/>
            <a:p>
              <a:pPr algn="ctr">
                <a:spcBef>
                  <a:spcPct val="20000"/>
                </a:spcBef>
              </a:pPr>
              <a:r>
                <a:rPr kumimoji="0" lang="en-US" altLang="zh-CN">
                  <a:solidFill>
                    <a:srgbClr val="000066"/>
                  </a:solidFill>
                  <a:ea typeface="宋体" pitchFamily="2" charset="-122"/>
                </a:rPr>
                <a:t>5e</a:t>
              </a:r>
            </a:p>
          </p:txBody>
        </p:sp>
        <p:sp>
          <p:nvSpPr>
            <p:cNvPr id="239729" name="Rectangle 113"/>
            <p:cNvSpPr>
              <a:spLocks noChangeArrowheads="1"/>
            </p:cNvSpPr>
            <p:nvPr/>
          </p:nvSpPr>
          <p:spPr bwMode="auto">
            <a:xfrm>
              <a:off x="3243" y="2659"/>
              <a:ext cx="590" cy="423"/>
            </a:xfrm>
            <a:prstGeom prst="rect">
              <a:avLst/>
            </a:prstGeom>
            <a:noFill/>
            <a:ln w="31750" algn="ctr">
              <a:noFill/>
              <a:miter lim="800000"/>
              <a:headEnd/>
              <a:tailEnd/>
            </a:ln>
            <a:effectLst/>
          </p:spPr>
          <p:txBody>
            <a:bodyPr lIns="90000" tIns="46800" rIns="90000" bIns="46800" anchor="ctr" anchorCtr="1"/>
            <a:lstStyle/>
            <a:p>
              <a:pPr algn="ctr">
                <a:spcBef>
                  <a:spcPct val="20000"/>
                </a:spcBef>
              </a:pPr>
              <a:r>
                <a:rPr kumimoji="0" lang="en-US" altLang="zh-CN">
                  <a:solidFill>
                    <a:srgbClr val="000066"/>
                  </a:solidFill>
                  <a:ea typeface="宋体" pitchFamily="2" charset="-122"/>
                </a:rPr>
                <a:t>4d</a:t>
              </a:r>
            </a:p>
          </p:txBody>
        </p:sp>
        <p:sp>
          <p:nvSpPr>
            <p:cNvPr id="239728" name="Rectangle 112"/>
            <p:cNvSpPr>
              <a:spLocks noChangeArrowheads="1"/>
            </p:cNvSpPr>
            <p:nvPr/>
          </p:nvSpPr>
          <p:spPr bwMode="auto">
            <a:xfrm>
              <a:off x="2653" y="2659"/>
              <a:ext cx="590" cy="423"/>
            </a:xfrm>
            <a:prstGeom prst="rect">
              <a:avLst/>
            </a:prstGeom>
            <a:noFill/>
            <a:ln w="31750" algn="ctr">
              <a:noFill/>
              <a:miter lim="800000"/>
              <a:headEnd/>
              <a:tailEnd/>
            </a:ln>
            <a:effectLst/>
          </p:spPr>
          <p:txBody>
            <a:bodyPr lIns="90000" tIns="46800" rIns="90000" bIns="46800" anchor="ctr" anchorCtr="1"/>
            <a:lstStyle/>
            <a:p>
              <a:pPr algn="ctr">
                <a:spcBef>
                  <a:spcPct val="20000"/>
                </a:spcBef>
              </a:pPr>
              <a:r>
                <a:rPr kumimoji="0" lang="en-US" altLang="zh-CN">
                  <a:solidFill>
                    <a:srgbClr val="000066"/>
                  </a:solidFill>
                  <a:ea typeface="宋体" pitchFamily="2" charset="-122"/>
                </a:rPr>
                <a:t>3c</a:t>
              </a:r>
            </a:p>
          </p:txBody>
        </p:sp>
        <p:sp>
          <p:nvSpPr>
            <p:cNvPr id="239727" name="Rectangle 111"/>
            <p:cNvSpPr>
              <a:spLocks noChangeArrowheads="1"/>
            </p:cNvSpPr>
            <p:nvPr/>
          </p:nvSpPr>
          <p:spPr bwMode="auto">
            <a:xfrm>
              <a:off x="2064" y="2659"/>
              <a:ext cx="589" cy="423"/>
            </a:xfrm>
            <a:prstGeom prst="rect">
              <a:avLst/>
            </a:prstGeom>
            <a:noFill/>
            <a:ln w="31750" algn="ctr">
              <a:noFill/>
              <a:miter lim="800000"/>
              <a:headEnd/>
              <a:tailEnd/>
            </a:ln>
            <a:effectLst/>
          </p:spPr>
          <p:txBody>
            <a:bodyPr lIns="90000" tIns="46800" rIns="90000" bIns="46800" anchor="ctr" anchorCtr="1"/>
            <a:lstStyle/>
            <a:p>
              <a:pPr algn="ctr">
                <a:spcBef>
                  <a:spcPct val="20000"/>
                </a:spcBef>
              </a:pPr>
              <a:r>
                <a:rPr kumimoji="0" lang="en-US" altLang="zh-CN">
                  <a:solidFill>
                    <a:srgbClr val="000066"/>
                  </a:solidFill>
                  <a:ea typeface="宋体" pitchFamily="2" charset="-122"/>
                </a:rPr>
                <a:t>2b</a:t>
              </a:r>
            </a:p>
          </p:txBody>
        </p:sp>
        <p:sp>
          <p:nvSpPr>
            <p:cNvPr id="239726" name="Rectangle 110"/>
            <p:cNvSpPr>
              <a:spLocks noChangeArrowheads="1"/>
            </p:cNvSpPr>
            <p:nvPr/>
          </p:nvSpPr>
          <p:spPr bwMode="auto">
            <a:xfrm>
              <a:off x="1474" y="2659"/>
              <a:ext cx="590" cy="423"/>
            </a:xfrm>
            <a:prstGeom prst="rect">
              <a:avLst/>
            </a:prstGeom>
            <a:noFill/>
            <a:ln w="31750" algn="ctr">
              <a:noFill/>
              <a:miter lim="800000"/>
              <a:headEnd/>
              <a:tailEnd/>
            </a:ln>
            <a:effectLst/>
          </p:spPr>
          <p:txBody>
            <a:bodyPr lIns="90000" tIns="46800" rIns="90000" bIns="46800" anchor="ctr" anchorCtr="1"/>
            <a:lstStyle/>
            <a:p>
              <a:pPr algn="ctr">
                <a:spcBef>
                  <a:spcPct val="20000"/>
                </a:spcBef>
              </a:pPr>
              <a:r>
                <a:rPr kumimoji="0" lang="en-US" altLang="zh-CN">
                  <a:solidFill>
                    <a:srgbClr val="000066"/>
                  </a:solidFill>
                  <a:ea typeface="宋体" pitchFamily="2" charset="-122"/>
                </a:rPr>
                <a:t>1a</a:t>
              </a:r>
            </a:p>
          </p:txBody>
        </p:sp>
        <p:sp>
          <p:nvSpPr>
            <p:cNvPr id="239725" name="Rectangle 109"/>
            <p:cNvSpPr>
              <a:spLocks noChangeArrowheads="1"/>
            </p:cNvSpPr>
            <p:nvPr/>
          </p:nvSpPr>
          <p:spPr bwMode="auto">
            <a:xfrm>
              <a:off x="431" y="2659"/>
              <a:ext cx="1043" cy="423"/>
            </a:xfrm>
            <a:prstGeom prst="rect">
              <a:avLst/>
            </a:prstGeom>
            <a:noFill/>
            <a:ln w="31750" algn="ctr">
              <a:noFill/>
              <a:miter lim="800000"/>
              <a:headEnd/>
              <a:tailEnd/>
            </a:ln>
            <a:effectLst/>
          </p:spPr>
          <p:txBody>
            <a:bodyPr lIns="90000" tIns="46800" rIns="90000" bIns="46800"/>
            <a:lstStyle/>
            <a:p>
              <a:pPr>
                <a:spcBef>
                  <a:spcPct val="20000"/>
                </a:spcBef>
              </a:pPr>
              <a:endParaRPr kumimoji="0" lang="zh-CN" altLang="zh-CN" b="0">
                <a:solidFill>
                  <a:schemeClr val="tx1"/>
                </a:solidFill>
                <a:ea typeface="宋体" pitchFamily="2" charset="-122"/>
              </a:endParaRPr>
            </a:p>
          </p:txBody>
        </p:sp>
        <p:sp>
          <p:nvSpPr>
            <p:cNvPr id="239749" name="Line 133"/>
            <p:cNvSpPr>
              <a:spLocks noChangeShapeType="1"/>
            </p:cNvSpPr>
            <p:nvPr/>
          </p:nvSpPr>
          <p:spPr bwMode="auto">
            <a:xfrm>
              <a:off x="431" y="2659"/>
              <a:ext cx="5184" cy="0"/>
            </a:xfrm>
            <a:prstGeom prst="line">
              <a:avLst/>
            </a:prstGeom>
            <a:noFill/>
            <a:ln w="28575" cap="sq">
              <a:solidFill>
                <a:srgbClr val="000066"/>
              </a:solidFill>
              <a:round/>
              <a:headEnd/>
              <a:tailEnd/>
            </a:ln>
            <a:effectLst/>
          </p:spPr>
          <p:txBody>
            <a:bodyPr lIns="90000" tIns="46800" rIns="90000" bIns="46800">
              <a:spAutoFit/>
            </a:bodyPr>
            <a:lstStyle/>
            <a:p>
              <a:endParaRPr lang="zh-CN" altLang="en-US"/>
            </a:p>
          </p:txBody>
        </p:sp>
        <p:sp>
          <p:nvSpPr>
            <p:cNvPr id="239750" name="Line 134"/>
            <p:cNvSpPr>
              <a:spLocks noChangeShapeType="1"/>
            </p:cNvSpPr>
            <p:nvPr/>
          </p:nvSpPr>
          <p:spPr bwMode="auto">
            <a:xfrm>
              <a:off x="431" y="3082"/>
              <a:ext cx="5184" cy="0"/>
            </a:xfrm>
            <a:prstGeom prst="line">
              <a:avLst/>
            </a:prstGeom>
            <a:noFill/>
            <a:ln w="28575">
              <a:solidFill>
                <a:srgbClr val="000066"/>
              </a:solidFill>
              <a:round/>
              <a:headEnd/>
              <a:tailEnd/>
            </a:ln>
            <a:effectLst/>
          </p:spPr>
          <p:txBody>
            <a:bodyPr lIns="90000" tIns="46800" rIns="90000" bIns="46800">
              <a:spAutoFit/>
            </a:bodyPr>
            <a:lstStyle/>
            <a:p>
              <a:endParaRPr lang="zh-CN" altLang="en-US"/>
            </a:p>
          </p:txBody>
        </p:sp>
        <p:sp>
          <p:nvSpPr>
            <p:cNvPr id="239751" name="Line 135"/>
            <p:cNvSpPr>
              <a:spLocks noChangeShapeType="1"/>
            </p:cNvSpPr>
            <p:nvPr/>
          </p:nvSpPr>
          <p:spPr bwMode="auto">
            <a:xfrm>
              <a:off x="431" y="3506"/>
              <a:ext cx="5184" cy="0"/>
            </a:xfrm>
            <a:prstGeom prst="line">
              <a:avLst/>
            </a:prstGeom>
            <a:noFill/>
            <a:ln w="28575">
              <a:solidFill>
                <a:srgbClr val="000066"/>
              </a:solidFill>
              <a:round/>
              <a:headEnd/>
              <a:tailEnd/>
            </a:ln>
            <a:effectLst/>
          </p:spPr>
          <p:txBody>
            <a:bodyPr lIns="90000" tIns="46800" rIns="90000" bIns="46800">
              <a:spAutoFit/>
            </a:bodyPr>
            <a:lstStyle/>
            <a:p>
              <a:endParaRPr lang="zh-CN" altLang="en-US"/>
            </a:p>
          </p:txBody>
        </p:sp>
        <p:sp>
          <p:nvSpPr>
            <p:cNvPr id="239752" name="Line 136"/>
            <p:cNvSpPr>
              <a:spLocks noChangeShapeType="1"/>
            </p:cNvSpPr>
            <p:nvPr/>
          </p:nvSpPr>
          <p:spPr bwMode="auto">
            <a:xfrm>
              <a:off x="431" y="3929"/>
              <a:ext cx="5184" cy="0"/>
            </a:xfrm>
            <a:prstGeom prst="line">
              <a:avLst/>
            </a:prstGeom>
            <a:noFill/>
            <a:ln w="28575" cap="sq">
              <a:solidFill>
                <a:srgbClr val="000066"/>
              </a:solidFill>
              <a:round/>
              <a:headEnd/>
              <a:tailEnd/>
            </a:ln>
            <a:effectLst/>
          </p:spPr>
          <p:txBody>
            <a:bodyPr lIns="90000" tIns="46800" rIns="90000" bIns="46800">
              <a:spAutoFit/>
            </a:bodyPr>
            <a:lstStyle/>
            <a:p>
              <a:endParaRPr lang="zh-CN" altLang="en-US"/>
            </a:p>
          </p:txBody>
        </p:sp>
        <p:sp>
          <p:nvSpPr>
            <p:cNvPr id="239753" name="Line 137"/>
            <p:cNvSpPr>
              <a:spLocks noChangeShapeType="1"/>
            </p:cNvSpPr>
            <p:nvPr/>
          </p:nvSpPr>
          <p:spPr bwMode="auto">
            <a:xfrm>
              <a:off x="431" y="2659"/>
              <a:ext cx="0" cy="1270"/>
            </a:xfrm>
            <a:prstGeom prst="line">
              <a:avLst/>
            </a:prstGeom>
            <a:noFill/>
            <a:ln w="28575" cap="sq">
              <a:solidFill>
                <a:srgbClr val="000066"/>
              </a:solidFill>
              <a:round/>
              <a:headEnd/>
              <a:tailEnd/>
            </a:ln>
            <a:effectLst/>
          </p:spPr>
          <p:txBody>
            <a:bodyPr lIns="90000" tIns="46800" rIns="90000" bIns="46800">
              <a:spAutoFit/>
            </a:bodyPr>
            <a:lstStyle/>
            <a:p>
              <a:endParaRPr lang="zh-CN" altLang="en-US"/>
            </a:p>
          </p:txBody>
        </p:sp>
        <p:sp>
          <p:nvSpPr>
            <p:cNvPr id="239754" name="Line 138"/>
            <p:cNvSpPr>
              <a:spLocks noChangeShapeType="1"/>
            </p:cNvSpPr>
            <p:nvPr/>
          </p:nvSpPr>
          <p:spPr bwMode="auto">
            <a:xfrm>
              <a:off x="1474" y="2659"/>
              <a:ext cx="0" cy="1270"/>
            </a:xfrm>
            <a:prstGeom prst="line">
              <a:avLst/>
            </a:prstGeom>
            <a:noFill/>
            <a:ln w="28575">
              <a:solidFill>
                <a:srgbClr val="000066"/>
              </a:solidFill>
              <a:round/>
              <a:headEnd/>
              <a:tailEnd/>
            </a:ln>
            <a:effectLst/>
          </p:spPr>
          <p:txBody>
            <a:bodyPr lIns="90000" tIns="46800" rIns="90000" bIns="46800">
              <a:spAutoFit/>
            </a:bodyPr>
            <a:lstStyle/>
            <a:p>
              <a:endParaRPr lang="zh-CN" altLang="en-US"/>
            </a:p>
          </p:txBody>
        </p:sp>
        <p:sp>
          <p:nvSpPr>
            <p:cNvPr id="239755" name="Line 139"/>
            <p:cNvSpPr>
              <a:spLocks noChangeShapeType="1"/>
            </p:cNvSpPr>
            <p:nvPr/>
          </p:nvSpPr>
          <p:spPr bwMode="auto">
            <a:xfrm>
              <a:off x="2064" y="2659"/>
              <a:ext cx="0" cy="1270"/>
            </a:xfrm>
            <a:prstGeom prst="line">
              <a:avLst/>
            </a:prstGeom>
            <a:noFill/>
            <a:ln w="28575">
              <a:solidFill>
                <a:srgbClr val="000066"/>
              </a:solidFill>
              <a:round/>
              <a:headEnd/>
              <a:tailEnd/>
            </a:ln>
            <a:effectLst/>
          </p:spPr>
          <p:txBody>
            <a:bodyPr lIns="90000" tIns="46800" rIns="90000" bIns="46800">
              <a:spAutoFit/>
            </a:bodyPr>
            <a:lstStyle/>
            <a:p>
              <a:endParaRPr lang="zh-CN" altLang="en-US"/>
            </a:p>
          </p:txBody>
        </p:sp>
        <p:sp>
          <p:nvSpPr>
            <p:cNvPr id="239756" name="Line 140"/>
            <p:cNvSpPr>
              <a:spLocks noChangeShapeType="1"/>
            </p:cNvSpPr>
            <p:nvPr/>
          </p:nvSpPr>
          <p:spPr bwMode="auto">
            <a:xfrm>
              <a:off x="2653" y="2659"/>
              <a:ext cx="0" cy="1270"/>
            </a:xfrm>
            <a:prstGeom prst="line">
              <a:avLst/>
            </a:prstGeom>
            <a:noFill/>
            <a:ln w="28575">
              <a:solidFill>
                <a:srgbClr val="000066"/>
              </a:solidFill>
              <a:round/>
              <a:headEnd/>
              <a:tailEnd/>
            </a:ln>
            <a:effectLst/>
          </p:spPr>
          <p:txBody>
            <a:bodyPr lIns="90000" tIns="46800" rIns="90000" bIns="46800">
              <a:spAutoFit/>
            </a:bodyPr>
            <a:lstStyle/>
            <a:p>
              <a:endParaRPr lang="zh-CN" altLang="en-US"/>
            </a:p>
          </p:txBody>
        </p:sp>
        <p:sp>
          <p:nvSpPr>
            <p:cNvPr id="239757" name="Line 141"/>
            <p:cNvSpPr>
              <a:spLocks noChangeShapeType="1"/>
            </p:cNvSpPr>
            <p:nvPr/>
          </p:nvSpPr>
          <p:spPr bwMode="auto">
            <a:xfrm>
              <a:off x="3243" y="2659"/>
              <a:ext cx="0" cy="1270"/>
            </a:xfrm>
            <a:prstGeom prst="line">
              <a:avLst/>
            </a:prstGeom>
            <a:noFill/>
            <a:ln w="28575">
              <a:solidFill>
                <a:srgbClr val="000066"/>
              </a:solidFill>
              <a:round/>
              <a:headEnd/>
              <a:tailEnd/>
            </a:ln>
            <a:effectLst/>
          </p:spPr>
          <p:txBody>
            <a:bodyPr lIns="90000" tIns="46800" rIns="90000" bIns="46800">
              <a:spAutoFit/>
            </a:bodyPr>
            <a:lstStyle/>
            <a:p>
              <a:endParaRPr lang="zh-CN" altLang="en-US"/>
            </a:p>
          </p:txBody>
        </p:sp>
        <p:sp>
          <p:nvSpPr>
            <p:cNvPr id="239758" name="Line 142"/>
            <p:cNvSpPr>
              <a:spLocks noChangeShapeType="1"/>
            </p:cNvSpPr>
            <p:nvPr/>
          </p:nvSpPr>
          <p:spPr bwMode="auto">
            <a:xfrm>
              <a:off x="3833" y="2659"/>
              <a:ext cx="0" cy="1270"/>
            </a:xfrm>
            <a:prstGeom prst="line">
              <a:avLst/>
            </a:prstGeom>
            <a:noFill/>
            <a:ln w="28575">
              <a:solidFill>
                <a:srgbClr val="000066"/>
              </a:solidFill>
              <a:round/>
              <a:headEnd/>
              <a:tailEnd/>
            </a:ln>
            <a:effectLst/>
          </p:spPr>
          <p:txBody>
            <a:bodyPr lIns="90000" tIns="46800" rIns="90000" bIns="46800">
              <a:spAutoFit/>
            </a:bodyPr>
            <a:lstStyle/>
            <a:p>
              <a:endParaRPr lang="zh-CN" altLang="en-US"/>
            </a:p>
          </p:txBody>
        </p:sp>
        <p:sp>
          <p:nvSpPr>
            <p:cNvPr id="239759" name="Line 143"/>
            <p:cNvSpPr>
              <a:spLocks noChangeShapeType="1"/>
            </p:cNvSpPr>
            <p:nvPr/>
          </p:nvSpPr>
          <p:spPr bwMode="auto">
            <a:xfrm>
              <a:off x="4422" y="2659"/>
              <a:ext cx="0" cy="1270"/>
            </a:xfrm>
            <a:prstGeom prst="line">
              <a:avLst/>
            </a:prstGeom>
            <a:noFill/>
            <a:ln w="28575">
              <a:solidFill>
                <a:srgbClr val="000066"/>
              </a:solidFill>
              <a:round/>
              <a:headEnd/>
              <a:tailEnd/>
            </a:ln>
            <a:effectLst/>
          </p:spPr>
          <p:txBody>
            <a:bodyPr lIns="90000" tIns="46800" rIns="90000" bIns="46800">
              <a:spAutoFit/>
            </a:bodyPr>
            <a:lstStyle/>
            <a:p>
              <a:endParaRPr lang="zh-CN" altLang="en-US"/>
            </a:p>
          </p:txBody>
        </p:sp>
        <p:sp>
          <p:nvSpPr>
            <p:cNvPr id="239760" name="Line 144"/>
            <p:cNvSpPr>
              <a:spLocks noChangeShapeType="1"/>
            </p:cNvSpPr>
            <p:nvPr/>
          </p:nvSpPr>
          <p:spPr bwMode="auto">
            <a:xfrm>
              <a:off x="5057" y="2659"/>
              <a:ext cx="0" cy="1270"/>
            </a:xfrm>
            <a:prstGeom prst="line">
              <a:avLst/>
            </a:prstGeom>
            <a:noFill/>
            <a:ln w="28575">
              <a:solidFill>
                <a:srgbClr val="000066"/>
              </a:solidFill>
              <a:round/>
              <a:headEnd/>
              <a:tailEnd/>
            </a:ln>
            <a:effectLst/>
          </p:spPr>
          <p:txBody>
            <a:bodyPr lIns="90000" tIns="46800" rIns="90000" bIns="46800">
              <a:spAutoFit/>
            </a:bodyPr>
            <a:lstStyle/>
            <a:p>
              <a:endParaRPr lang="zh-CN" altLang="en-US"/>
            </a:p>
          </p:txBody>
        </p:sp>
        <p:sp>
          <p:nvSpPr>
            <p:cNvPr id="239761" name="Line 145"/>
            <p:cNvSpPr>
              <a:spLocks noChangeShapeType="1"/>
            </p:cNvSpPr>
            <p:nvPr/>
          </p:nvSpPr>
          <p:spPr bwMode="auto">
            <a:xfrm>
              <a:off x="5615" y="2659"/>
              <a:ext cx="0" cy="1270"/>
            </a:xfrm>
            <a:prstGeom prst="line">
              <a:avLst/>
            </a:prstGeom>
            <a:noFill/>
            <a:ln w="28575" cap="sq">
              <a:solidFill>
                <a:srgbClr val="000066"/>
              </a:solidFill>
              <a:round/>
              <a:headEnd/>
              <a:tailEnd/>
            </a:ln>
            <a:effectLst/>
          </p:spPr>
          <p:txBody>
            <a:bodyPr lIns="90000" tIns="46800" rIns="90000" bIns="46800">
              <a:spAutoFit/>
            </a:bodyPr>
            <a:lstStyle/>
            <a:p>
              <a:endParaRPr lang="zh-CN" altLang="en-US"/>
            </a:p>
          </p:txBody>
        </p:sp>
        <p:sp>
          <p:nvSpPr>
            <p:cNvPr id="239811" name="Line 195"/>
            <p:cNvSpPr>
              <a:spLocks noChangeShapeType="1"/>
            </p:cNvSpPr>
            <p:nvPr/>
          </p:nvSpPr>
          <p:spPr bwMode="auto">
            <a:xfrm>
              <a:off x="431" y="2659"/>
              <a:ext cx="1043" cy="408"/>
            </a:xfrm>
            <a:prstGeom prst="line">
              <a:avLst/>
            </a:prstGeom>
            <a:noFill/>
            <a:ln w="31750">
              <a:solidFill>
                <a:srgbClr val="000066"/>
              </a:solidFill>
              <a:round/>
              <a:headEnd/>
              <a:tailEnd/>
            </a:ln>
            <a:effectLst/>
          </p:spPr>
          <p:txBody>
            <a:bodyPr lIns="90000" tIns="46800" rIns="90000" bIns="46800">
              <a:spAutoFit/>
            </a:bodyPr>
            <a:lstStyle/>
            <a:p>
              <a:endParaRPr lang="zh-CN" altLang="en-US"/>
            </a:p>
          </p:txBody>
        </p:sp>
        <p:sp>
          <p:nvSpPr>
            <p:cNvPr id="239836" name="Text Box 220"/>
            <p:cNvSpPr txBox="1">
              <a:spLocks noChangeArrowheads="1"/>
            </p:cNvSpPr>
            <p:nvPr/>
          </p:nvSpPr>
          <p:spPr bwMode="auto">
            <a:xfrm>
              <a:off x="385" y="2840"/>
              <a:ext cx="946" cy="288"/>
            </a:xfrm>
            <a:prstGeom prst="rect">
              <a:avLst/>
            </a:prstGeom>
            <a:noFill/>
            <a:ln w="31750" algn="ctr">
              <a:noFill/>
              <a:miter lim="800000"/>
              <a:headEnd/>
              <a:tailEnd/>
            </a:ln>
            <a:effectLst/>
          </p:spPr>
          <p:txBody>
            <a:bodyPr wrap="none" lIns="90000" tIns="46800" rIns="90000" bIns="46800">
              <a:spAutoFit/>
            </a:bodyPr>
            <a:lstStyle/>
            <a:p>
              <a:r>
                <a:rPr lang="en-US" altLang="zh-CN" sz="2400">
                  <a:solidFill>
                    <a:srgbClr val="000066"/>
                  </a:solidFill>
                </a:rPr>
                <a:t>closedge</a:t>
              </a:r>
            </a:p>
          </p:txBody>
        </p:sp>
        <p:sp>
          <p:nvSpPr>
            <p:cNvPr id="239837" name="Text Box 221"/>
            <p:cNvSpPr txBox="1">
              <a:spLocks noChangeArrowheads="1"/>
            </p:cNvSpPr>
            <p:nvPr/>
          </p:nvSpPr>
          <p:spPr bwMode="auto">
            <a:xfrm>
              <a:off x="1124" y="2614"/>
              <a:ext cx="389" cy="327"/>
            </a:xfrm>
            <a:prstGeom prst="rect">
              <a:avLst/>
            </a:prstGeom>
            <a:noFill/>
            <a:ln w="31750" algn="ctr">
              <a:noFill/>
              <a:miter lim="800000"/>
              <a:headEnd/>
              <a:tailEnd/>
            </a:ln>
            <a:effectLst/>
          </p:spPr>
          <p:txBody>
            <a:bodyPr wrap="none" lIns="90000" tIns="46800" rIns="90000" bIns="46800">
              <a:spAutoFit/>
            </a:bodyPr>
            <a:lstStyle/>
            <a:p>
              <a:r>
                <a:rPr lang="en-US" altLang="zh-CN">
                  <a:solidFill>
                    <a:srgbClr val="000066"/>
                  </a:solidFill>
                </a:rPr>
                <a:t>[v]</a:t>
              </a:r>
            </a:p>
          </p:txBody>
        </p:sp>
      </p:grpSp>
      <p:sp>
        <p:nvSpPr>
          <p:cNvPr id="239840" name="Text Box 224"/>
          <p:cNvSpPr txBox="1">
            <a:spLocks noChangeArrowheads="1"/>
          </p:cNvSpPr>
          <p:nvPr/>
        </p:nvSpPr>
        <p:spPr bwMode="auto">
          <a:xfrm>
            <a:off x="2627313" y="5646738"/>
            <a:ext cx="379412" cy="519112"/>
          </a:xfrm>
          <a:prstGeom prst="rect">
            <a:avLst/>
          </a:prstGeom>
          <a:noFill/>
          <a:ln w="31750" algn="ctr">
            <a:noFill/>
            <a:miter lim="800000"/>
            <a:headEnd/>
            <a:tailEnd/>
          </a:ln>
          <a:effectLst/>
        </p:spPr>
        <p:txBody>
          <a:bodyPr wrap="none" lIns="90000" tIns="46800" rIns="90000" bIns="46800">
            <a:spAutoFit/>
          </a:bodyPr>
          <a:lstStyle/>
          <a:p>
            <a:r>
              <a:rPr lang="en-US" altLang="zh-CN">
                <a:solidFill>
                  <a:srgbClr val="008000"/>
                </a:solidFill>
              </a:rPr>
              <a:t>0</a:t>
            </a:r>
          </a:p>
        </p:txBody>
      </p:sp>
      <p:sp>
        <p:nvSpPr>
          <p:cNvPr id="239841" name="Text Box 225"/>
          <p:cNvSpPr txBox="1">
            <a:spLocks noChangeArrowheads="1"/>
          </p:cNvSpPr>
          <p:nvPr/>
        </p:nvSpPr>
        <p:spPr bwMode="auto">
          <a:xfrm>
            <a:off x="3492500" y="4941888"/>
            <a:ext cx="577850" cy="519112"/>
          </a:xfrm>
          <a:prstGeom prst="rect">
            <a:avLst/>
          </a:prstGeom>
          <a:noFill/>
          <a:ln w="31750" algn="ctr">
            <a:noFill/>
            <a:miter lim="800000"/>
            <a:headEnd/>
            <a:tailEnd/>
          </a:ln>
          <a:effectLst/>
        </p:spPr>
        <p:txBody>
          <a:bodyPr wrap="none" lIns="90000" tIns="46800" rIns="90000" bIns="46800">
            <a:spAutoFit/>
          </a:bodyPr>
          <a:lstStyle/>
          <a:p>
            <a:r>
              <a:rPr kumimoji="0" lang="en-US" altLang="zh-CN"/>
              <a:t>1a</a:t>
            </a:r>
          </a:p>
        </p:txBody>
      </p:sp>
      <p:sp>
        <p:nvSpPr>
          <p:cNvPr id="239842" name="Text Box 226"/>
          <p:cNvSpPr txBox="1">
            <a:spLocks noChangeArrowheads="1"/>
          </p:cNvSpPr>
          <p:nvPr/>
        </p:nvSpPr>
        <p:spPr bwMode="auto">
          <a:xfrm>
            <a:off x="3492500" y="5629275"/>
            <a:ext cx="577850" cy="519113"/>
          </a:xfrm>
          <a:prstGeom prst="rect">
            <a:avLst/>
          </a:prstGeom>
          <a:noFill/>
          <a:ln w="31750" algn="ctr">
            <a:noFill/>
            <a:miter lim="800000"/>
            <a:headEnd/>
            <a:tailEnd/>
          </a:ln>
          <a:effectLst/>
        </p:spPr>
        <p:txBody>
          <a:bodyPr wrap="none" lIns="90000" tIns="46800" rIns="90000" bIns="46800">
            <a:spAutoFit/>
          </a:bodyPr>
          <a:lstStyle/>
          <a:p>
            <a:r>
              <a:rPr lang="en-US" altLang="zh-CN"/>
              <a:t>19</a:t>
            </a:r>
          </a:p>
        </p:txBody>
      </p:sp>
      <p:sp>
        <p:nvSpPr>
          <p:cNvPr id="239843" name="Text Box 227"/>
          <p:cNvSpPr txBox="1">
            <a:spLocks noChangeArrowheads="1"/>
          </p:cNvSpPr>
          <p:nvPr/>
        </p:nvSpPr>
        <p:spPr bwMode="auto">
          <a:xfrm>
            <a:off x="6227763" y="4926013"/>
            <a:ext cx="577850" cy="519112"/>
          </a:xfrm>
          <a:prstGeom prst="rect">
            <a:avLst/>
          </a:prstGeom>
          <a:noFill/>
          <a:ln w="31750" algn="ctr">
            <a:noFill/>
            <a:miter lim="800000"/>
            <a:headEnd/>
            <a:tailEnd/>
          </a:ln>
          <a:effectLst/>
        </p:spPr>
        <p:txBody>
          <a:bodyPr wrap="none" lIns="90000" tIns="46800" rIns="90000" bIns="46800">
            <a:spAutoFit/>
          </a:bodyPr>
          <a:lstStyle/>
          <a:p>
            <a:r>
              <a:rPr kumimoji="0" lang="en-US" altLang="zh-CN"/>
              <a:t>1a</a:t>
            </a:r>
          </a:p>
        </p:txBody>
      </p:sp>
      <p:sp>
        <p:nvSpPr>
          <p:cNvPr id="239844" name="Text Box 228"/>
          <p:cNvSpPr txBox="1">
            <a:spLocks noChangeArrowheads="1"/>
          </p:cNvSpPr>
          <p:nvPr/>
        </p:nvSpPr>
        <p:spPr bwMode="auto">
          <a:xfrm>
            <a:off x="6227763" y="5589588"/>
            <a:ext cx="577850" cy="519112"/>
          </a:xfrm>
          <a:prstGeom prst="rect">
            <a:avLst/>
          </a:prstGeom>
          <a:noFill/>
          <a:ln w="31750" algn="ctr">
            <a:noFill/>
            <a:miter lim="800000"/>
            <a:headEnd/>
            <a:tailEnd/>
          </a:ln>
          <a:effectLst/>
        </p:spPr>
        <p:txBody>
          <a:bodyPr wrap="none" lIns="90000" tIns="46800" rIns="90000" bIns="46800">
            <a:spAutoFit/>
          </a:bodyPr>
          <a:lstStyle/>
          <a:p>
            <a:r>
              <a:rPr kumimoji="0" lang="en-US" altLang="zh-CN"/>
              <a:t>14</a:t>
            </a:r>
          </a:p>
        </p:txBody>
      </p:sp>
      <p:sp>
        <p:nvSpPr>
          <p:cNvPr id="239845" name="Text Box 229"/>
          <p:cNvSpPr txBox="1">
            <a:spLocks noChangeArrowheads="1"/>
          </p:cNvSpPr>
          <p:nvPr/>
        </p:nvSpPr>
        <p:spPr bwMode="auto">
          <a:xfrm>
            <a:off x="8172450" y="4941888"/>
            <a:ext cx="577850" cy="519112"/>
          </a:xfrm>
          <a:prstGeom prst="rect">
            <a:avLst/>
          </a:prstGeom>
          <a:noFill/>
          <a:ln w="31750" algn="ctr">
            <a:noFill/>
            <a:miter lim="800000"/>
            <a:headEnd/>
            <a:tailEnd/>
          </a:ln>
          <a:effectLst/>
        </p:spPr>
        <p:txBody>
          <a:bodyPr wrap="none" lIns="90000" tIns="46800" rIns="90000" bIns="46800">
            <a:spAutoFit/>
          </a:bodyPr>
          <a:lstStyle/>
          <a:p>
            <a:r>
              <a:rPr kumimoji="0" lang="en-US" altLang="zh-CN"/>
              <a:t>1a</a:t>
            </a:r>
          </a:p>
        </p:txBody>
      </p:sp>
      <p:sp>
        <p:nvSpPr>
          <p:cNvPr id="239846" name="Text Box 230"/>
          <p:cNvSpPr txBox="1">
            <a:spLocks noChangeArrowheads="1"/>
          </p:cNvSpPr>
          <p:nvPr/>
        </p:nvSpPr>
        <p:spPr bwMode="auto">
          <a:xfrm>
            <a:off x="8172450" y="5589588"/>
            <a:ext cx="577850" cy="519112"/>
          </a:xfrm>
          <a:prstGeom prst="rect">
            <a:avLst/>
          </a:prstGeom>
          <a:noFill/>
          <a:ln w="31750" algn="ctr">
            <a:noFill/>
            <a:miter lim="800000"/>
            <a:headEnd/>
            <a:tailEnd/>
          </a:ln>
          <a:effectLst/>
        </p:spPr>
        <p:txBody>
          <a:bodyPr wrap="none" lIns="90000" tIns="46800" rIns="90000" bIns="46800">
            <a:spAutoFit/>
          </a:bodyPr>
          <a:lstStyle/>
          <a:p>
            <a:r>
              <a:rPr kumimoji="0" lang="en-US" altLang="zh-CN"/>
              <a:t>18</a:t>
            </a:r>
          </a:p>
        </p:txBody>
      </p:sp>
      <p:sp useBgFill="1">
        <p:nvSpPr>
          <p:cNvPr id="239847" name="Text Box 231"/>
          <p:cNvSpPr txBox="1">
            <a:spLocks noChangeArrowheads="1"/>
          </p:cNvSpPr>
          <p:nvPr/>
        </p:nvSpPr>
        <p:spPr bwMode="auto">
          <a:xfrm>
            <a:off x="6300788" y="5661025"/>
            <a:ext cx="576262" cy="519113"/>
          </a:xfrm>
          <a:prstGeom prst="rect">
            <a:avLst/>
          </a:prstGeom>
          <a:ln w="31750" algn="ctr">
            <a:noFill/>
            <a:miter lim="800000"/>
            <a:headEnd/>
            <a:tailEnd/>
          </a:ln>
          <a:effectLst/>
        </p:spPr>
        <p:txBody>
          <a:bodyPr lIns="90000" tIns="46800" rIns="90000" bIns="46800">
            <a:spAutoFit/>
          </a:bodyPr>
          <a:lstStyle/>
          <a:p>
            <a:r>
              <a:rPr lang="en-US" altLang="zh-CN">
                <a:solidFill>
                  <a:srgbClr val="008000"/>
                </a:solidFill>
              </a:rPr>
              <a:t> 0</a:t>
            </a:r>
          </a:p>
        </p:txBody>
      </p:sp>
      <p:sp useBgFill="1">
        <p:nvSpPr>
          <p:cNvPr id="239848" name="Text Box 232"/>
          <p:cNvSpPr txBox="1">
            <a:spLocks noChangeArrowheads="1"/>
          </p:cNvSpPr>
          <p:nvPr/>
        </p:nvSpPr>
        <p:spPr bwMode="auto">
          <a:xfrm>
            <a:off x="3489325" y="4941888"/>
            <a:ext cx="577850" cy="519112"/>
          </a:xfrm>
          <a:prstGeom prst="rect">
            <a:avLst/>
          </a:prstGeom>
          <a:ln w="31750" algn="ctr">
            <a:noFill/>
            <a:miter lim="800000"/>
            <a:headEnd/>
            <a:tailEnd/>
          </a:ln>
          <a:effectLst/>
        </p:spPr>
        <p:txBody>
          <a:bodyPr wrap="none" lIns="90000" tIns="46800" rIns="90000" bIns="46800">
            <a:spAutoFit/>
          </a:bodyPr>
          <a:lstStyle/>
          <a:p>
            <a:r>
              <a:rPr kumimoji="0" lang="en-US" altLang="zh-CN"/>
              <a:t>5e</a:t>
            </a:r>
          </a:p>
        </p:txBody>
      </p:sp>
      <p:sp useBgFill="1">
        <p:nvSpPr>
          <p:cNvPr id="239849" name="Text Box 233"/>
          <p:cNvSpPr txBox="1">
            <a:spLocks noChangeArrowheads="1"/>
          </p:cNvSpPr>
          <p:nvPr/>
        </p:nvSpPr>
        <p:spPr bwMode="auto">
          <a:xfrm>
            <a:off x="3492500" y="5646738"/>
            <a:ext cx="577850" cy="519112"/>
          </a:xfrm>
          <a:prstGeom prst="rect">
            <a:avLst/>
          </a:prstGeom>
          <a:ln w="31750" algn="ctr">
            <a:noFill/>
            <a:miter lim="800000"/>
            <a:headEnd/>
            <a:tailEnd/>
          </a:ln>
          <a:effectLst/>
        </p:spPr>
        <p:txBody>
          <a:bodyPr wrap="none" lIns="90000" tIns="46800" rIns="90000" bIns="46800">
            <a:spAutoFit/>
          </a:bodyPr>
          <a:lstStyle/>
          <a:p>
            <a:r>
              <a:rPr kumimoji="0" lang="en-US" altLang="zh-CN"/>
              <a:t>12</a:t>
            </a:r>
          </a:p>
        </p:txBody>
      </p:sp>
      <p:sp useBgFill="1">
        <p:nvSpPr>
          <p:cNvPr id="239850" name="Text Box 234"/>
          <p:cNvSpPr txBox="1">
            <a:spLocks noChangeArrowheads="1"/>
          </p:cNvSpPr>
          <p:nvPr/>
        </p:nvSpPr>
        <p:spPr bwMode="auto">
          <a:xfrm>
            <a:off x="5364163" y="4941888"/>
            <a:ext cx="577850" cy="519112"/>
          </a:xfrm>
          <a:prstGeom prst="rect">
            <a:avLst/>
          </a:prstGeom>
          <a:ln w="31750" algn="ctr">
            <a:noFill/>
            <a:miter lim="800000"/>
            <a:headEnd/>
            <a:tailEnd/>
          </a:ln>
          <a:effectLst/>
        </p:spPr>
        <p:txBody>
          <a:bodyPr wrap="none" lIns="90000" tIns="46800" rIns="90000" bIns="46800">
            <a:spAutoFit/>
          </a:bodyPr>
          <a:lstStyle/>
          <a:p>
            <a:r>
              <a:rPr kumimoji="0" lang="en-US" altLang="zh-CN"/>
              <a:t>5e</a:t>
            </a:r>
          </a:p>
        </p:txBody>
      </p:sp>
      <p:sp useBgFill="1">
        <p:nvSpPr>
          <p:cNvPr id="239851" name="Text Box 235"/>
          <p:cNvSpPr txBox="1">
            <a:spLocks noChangeArrowheads="1"/>
          </p:cNvSpPr>
          <p:nvPr/>
        </p:nvSpPr>
        <p:spPr bwMode="auto">
          <a:xfrm>
            <a:off x="5487988" y="5646738"/>
            <a:ext cx="379412" cy="519112"/>
          </a:xfrm>
          <a:prstGeom prst="rect">
            <a:avLst/>
          </a:prstGeom>
          <a:ln w="31750" algn="ctr">
            <a:noFill/>
            <a:miter lim="800000"/>
            <a:headEnd/>
            <a:tailEnd/>
          </a:ln>
          <a:effectLst/>
        </p:spPr>
        <p:txBody>
          <a:bodyPr wrap="none" lIns="90000" tIns="46800" rIns="90000" bIns="46800">
            <a:spAutoFit/>
          </a:bodyPr>
          <a:lstStyle/>
          <a:p>
            <a:r>
              <a:rPr kumimoji="0" lang="en-US" altLang="zh-CN"/>
              <a:t>8</a:t>
            </a:r>
          </a:p>
        </p:txBody>
      </p:sp>
      <p:sp useBgFill="1">
        <p:nvSpPr>
          <p:cNvPr id="239852" name="Text Box 236"/>
          <p:cNvSpPr txBox="1">
            <a:spLocks noChangeArrowheads="1"/>
          </p:cNvSpPr>
          <p:nvPr/>
        </p:nvSpPr>
        <p:spPr bwMode="auto">
          <a:xfrm>
            <a:off x="8172450" y="4941888"/>
            <a:ext cx="577850" cy="519112"/>
          </a:xfrm>
          <a:prstGeom prst="rect">
            <a:avLst/>
          </a:prstGeom>
          <a:ln w="31750" algn="ctr">
            <a:noFill/>
            <a:miter lim="800000"/>
            <a:headEnd/>
            <a:tailEnd/>
          </a:ln>
          <a:effectLst/>
        </p:spPr>
        <p:txBody>
          <a:bodyPr wrap="none" lIns="90000" tIns="46800" rIns="90000" bIns="46800">
            <a:spAutoFit/>
          </a:bodyPr>
          <a:lstStyle/>
          <a:p>
            <a:r>
              <a:rPr kumimoji="0" lang="en-US" altLang="zh-CN"/>
              <a:t>5e</a:t>
            </a:r>
          </a:p>
        </p:txBody>
      </p:sp>
      <p:sp useBgFill="1">
        <p:nvSpPr>
          <p:cNvPr id="239853" name="Text Box 237"/>
          <p:cNvSpPr txBox="1">
            <a:spLocks noChangeArrowheads="1"/>
          </p:cNvSpPr>
          <p:nvPr/>
        </p:nvSpPr>
        <p:spPr bwMode="auto">
          <a:xfrm>
            <a:off x="8172450" y="5646738"/>
            <a:ext cx="577850" cy="519112"/>
          </a:xfrm>
          <a:prstGeom prst="rect">
            <a:avLst/>
          </a:prstGeom>
          <a:ln w="31750" algn="ctr">
            <a:noFill/>
            <a:miter lim="800000"/>
            <a:headEnd/>
            <a:tailEnd/>
          </a:ln>
          <a:effectLst/>
        </p:spPr>
        <p:txBody>
          <a:bodyPr wrap="none" lIns="90000" tIns="46800" rIns="90000" bIns="46800">
            <a:spAutoFit/>
          </a:bodyPr>
          <a:lstStyle/>
          <a:p>
            <a:r>
              <a:rPr kumimoji="0" lang="en-US" altLang="zh-CN"/>
              <a:t>16</a:t>
            </a:r>
          </a:p>
        </p:txBody>
      </p:sp>
      <p:sp useBgFill="1">
        <p:nvSpPr>
          <p:cNvPr id="239854" name="Text Box 238"/>
          <p:cNvSpPr txBox="1">
            <a:spLocks noChangeArrowheads="1"/>
          </p:cNvSpPr>
          <p:nvPr/>
        </p:nvSpPr>
        <p:spPr bwMode="auto">
          <a:xfrm>
            <a:off x="5364163" y="5661025"/>
            <a:ext cx="576262" cy="519113"/>
          </a:xfrm>
          <a:prstGeom prst="rect">
            <a:avLst/>
          </a:prstGeom>
          <a:ln w="31750" algn="ctr">
            <a:noFill/>
            <a:miter lim="800000"/>
            <a:headEnd/>
            <a:tailEnd/>
          </a:ln>
          <a:effectLst/>
        </p:spPr>
        <p:txBody>
          <a:bodyPr lIns="90000" tIns="46800" rIns="90000" bIns="46800">
            <a:spAutoFit/>
          </a:bodyPr>
          <a:lstStyle/>
          <a:p>
            <a:r>
              <a:rPr lang="en-US" altLang="zh-CN">
                <a:solidFill>
                  <a:srgbClr val="008000"/>
                </a:solidFill>
              </a:rPr>
              <a:t> 0</a:t>
            </a:r>
          </a:p>
        </p:txBody>
      </p:sp>
      <p:sp useBgFill="1">
        <p:nvSpPr>
          <p:cNvPr id="239855" name="Text Box 239"/>
          <p:cNvSpPr txBox="1">
            <a:spLocks noChangeArrowheads="1"/>
          </p:cNvSpPr>
          <p:nvPr/>
        </p:nvSpPr>
        <p:spPr bwMode="auto">
          <a:xfrm>
            <a:off x="3470275" y="4941888"/>
            <a:ext cx="596900" cy="519112"/>
          </a:xfrm>
          <a:prstGeom prst="rect">
            <a:avLst/>
          </a:prstGeom>
          <a:ln w="31750" algn="ctr">
            <a:noFill/>
            <a:miter lim="800000"/>
            <a:headEnd/>
            <a:tailEnd/>
          </a:ln>
          <a:effectLst/>
        </p:spPr>
        <p:txBody>
          <a:bodyPr wrap="none" lIns="90000" tIns="46800" rIns="90000" bIns="46800">
            <a:spAutoFit/>
          </a:bodyPr>
          <a:lstStyle/>
          <a:p>
            <a:r>
              <a:rPr kumimoji="0" lang="en-US" altLang="zh-CN"/>
              <a:t>4d</a:t>
            </a:r>
          </a:p>
        </p:txBody>
      </p:sp>
      <p:sp useBgFill="1">
        <p:nvSpPr>
          <p:cNvPr id="239856" name="Text Box 240"/>
          <p:cNvSpPr txBox="1">
            <a:spLocks noChangeArrowheads="1"/>
          </p:cNvSpPr>
          <p:nvPr/>
        </p:nvSpPr>
        <p:spPr bwMode="auto">
          <a:xfrm>
            <a:off x="3492500" y="5646738"/>
            <a:ext cx="574675" cy="519112"/>
          </a:xfrm>
          <a:prstGeom prst="rect">
            <a:avLst/>
          </a:prstGeom>
          <a:ln w="31750" algn="ctr">
            <a:noFill/>
            <a:miter lim="800000"/>
            <a:headEnd/>
            <a:tailEnd/>
          </a:ln>
          <a:effectLst/>
        </p:spPr>
        <p:txBody>
          <a:bodyPr lIns="90000" tIns="46800" rIns="90000" bIns="46800">
            <a:spAutoFit/>
          </a:bodyPr>
          <a:lstStyle/>
          <a:p>
            <a:r>
              <a:rPr kumimoji="0" lang="en-US" altLang="zh-CN"/>
              <a:t> 7</a:t>
            </a:r>
          </a:p>
        </p:txBody>
      </p:sp>
      <p:sp useBgFill="1">
        <p:nvSpPr>
          <p:cNvPr id="239857" name="Text Box 241"/>
          <p:cNvSpPr txBox="1">
            <a:spLocks noChangeArrowheads="1"/>
          </p:cNvSpPr>
          <p:nvPr/>
        </p:nvSpPr>
        <p:spPr bwMode="auto">
          <a:xfrm>
            <a:off x="4427538" y="4941888"/>
            <a:ext cx="596900" cy="519112"/>
          </a:xfrm>
          <a:prstGeom prst="rect">
            <a:avLst/>
          </a:prstGeom>
          <a:ln w="31750" algn="ctr">
            <a:noFill/>
            <a:miter lim="800000"/>
            <a:headEnd/>
            <a:tailEnd/>
          </a:ln>
          <a:effectLst/>
        </p:spPr>
        <p:txBody>
          <a:bodyPr wrap="none" lIns="90000" tIns="46800" rIns="90000" bIns="46800">
            <a:spAutoFit/>
          </a:bodyPr>
          <a:lstStyle/>
          <a:p>
            <a:r>
              <a:rPr kumimoji="0" lang="en-US" altLang="zh-CN"/>
              <a:t>4d</a:t>
            </a:r>
          </a:p>
        </p:txBody>
      </p:sp>
      <p:sp useBgFill="1">
        <p:nvSpPr>
          <p:cNvPr id="239858" name="Text Box 242"/>
          <p:cNvSpPr txBox="1">
            <a:spLocks noChangeArrowheads="1"/>
          </p:cNvSpPr>
          <p:nvPr/>
        </p:nvSpPr>
        <p:spPr bwMode="auto">
          <a:xfrm>
            <a:off x="4479925" y="5646738"/>
            <a:ext cx="379413" cy="519112"/>
          </a:xfrm>
          <a:prstGeom prst="rect">
            <a:avLst/>
          </a:prstGeom>
          <a:ln w="31750" algn="ctr">
            <a:noFill/>
            <a:miter lim="800000"/>
            <a:headEnd/>
            <a:tailEnd/>
          </a:ln>
          <a:effectLst/>
        </p:spPr>
        <p:txBody>
          <a:bodyPr wrap="none" lIns="90000" tIns="46800" rIns="90000" bIns="46800">
            <a:spAutoFit/>
          </a:bodyPr>
          <a:lstStyle/>
          <a:p>
            <a:r>
              <a:rPr kumimoji="0" lang="en-US" altLang="zh-CN"/>
              <a:t>3</a:t>
            </a:r>
          </a:p>
        </p:txBody>
      </p:sp>
      <p:sp useBgFill="1">
        <p:nvSpPr>
          <p:cNvPr id="239859" name="Text Box 243"/>
          <p:cNvSpPr txBox="1">
            <a:spLocks noChangeArrowheads="1"/>
          </p:cNvSpPr>
          <p:nvPr/>
        </p:nvSpPr>
        <p:spPr bwMode="auto">
          <a:xfrm>
            <a:off x="7235825" y="4941888"/>
            <a:ext cx="596900" cy="519112"/>
          </a:xfrm>
          <a:prstGeom prst="rect">
            <a:avLst/>
          </a:prstGeom>
          <a:ln w="31750" algn="ctr">
            <a:noFill/>
            <a:miter lim="800000"/>
            <a:headEnd/>
            <a:tailEnd/>
          </a:ln>
          <a:effectLst/>
        </p:spPr>
        <p:txBody>
          <a:bodyPr wrap="none" lIns="90000" tIns="46800" rIns="90000" bIns="46800">
            <a:spAutoFit/>
          </a:bodyPr>
          <a:lstStyle/>
          <a:p>
            <a:r>
              <a:rPr kumimoji="0" lang="en-US" altLang="zh-CN"/>
              <a:t>4d</a:t>
            </a:r>
          </a:p>
        </p:txBody>
      </p:sp>
      <p:sp useBgFill="1">
        <p:nvSpPr>
          <p:cNvPr id="239860" name="Text Box 244"/>
          <p:cNvSpPr txBox="1">
            <a:spLocks noChangeArrowheads="1"/>
          </p:cNvSpPr>
          <p:nvPr/>
        </p:nvSpPr>
        <p:spPr bwMode="auto">
          <a:xfrm>
            <a:off x="7307263" y="5646738"/>
            <a:ext cx="577850" cy="519112"/>
          </a:xfrm>
          <a:prstGeom prst="rect">
            <a:avLst/>
          </a:prstGeom>
          <a:ln w="31750" algn="ctr">
            <a:noFill/>
            <a:miter lim="800000"/>
            <a:headEnd/>
            <a:tailEnd/>
          </a:ln>
          <a:effectLst/>
        </p:spPr>
        <p:txBody>
          <a:bodyPr wrap="none" lIns="90000" tIns="46800" rIns="90000" bIns="46800">
            <a:spAutoFit/>
          </a:bodyPr>
          <a:lstStyle/>
          <a:p>
            <a:r>
              <a:rPr kumimoji="0" lang="en-US" altLang="zh-CN"/>
              <a:t>21</a:t>
            </a:r>
          </a:p>
        </p:txBody>
      </p:sp>
      <p:sp useBgFill="1">
        <p:nvSpPr>
          <p:cNvPr id="239861" name="Text Box 245"/>
          <p:cNvSpPr txBox="1">
            <a:spLocks noChangeArrowheads="1"/>
          </p:cNvSpPr>
          <p:nvPr/>
        </p:nvSpPr>
        <p:spPr bwMode="auto">
          <a:xfrm>
            <a:off x="4427538" y="5661025"/>
            <a:ext cx="576262" cy="519113"/>
          </a:xfrm>
          <a:prstGeom prst="rect">
            <a:avLst/>
          </a:prstGeom>
          <a:ln w="31750" algn="ctr">
            <a:noFill/>
            <a:miter lim="800000"/>
            <a:headEnd/>
            <a:tailEnd/>
          </a:ln>
          <a:effectLst/>
        </p:spPr>
        <p:txBody>
          <a:bodyPr lIns="90000" tIns="46800" rIns="90000" bIns="46800">
            <a:spAutoFit/>
          </a:bodyPr>
          <a:lstStyle/>
          <a:p>
            <a:r>
              <a:rPr lang="en-US" altLang="zh-CN">
                <a:solidFill>
                  <a:srgbClr val="008000"/>
                </a:solidFill>
              </a:rPr>
              <a:t> 0</a:t>
            </a:r>
          </a:p>
        </p:txBody>
      </p:sp>
      <p:sp useBgFill="1">
        <p:nvSpPr>
          <p:cNvPr id="239863" name="Text Box 247"/>
          <p:cNvSpPr txBox="1">
            <a:spLocks noChangeArrowheads="1"/>
          </p:cNvSpPr>
          <p:nvPr/>
        </p:nvSpPr>
        <p:spPr bwMode="auto">
          <a:xfrm>
            <a:off x="3419475" y="4941888"/>
            <a:ext cx="577850" cy="519112"/>
          </a:xfrm>
          <a:prstGeom prst="rect">
            <a:avLst/>
          </a:prstGeom>
          <a:ln w="31750" algn="ctr">
            <a:noFill/>
            <a:miter lim="800000"/>
            <a:headEnd/>
            <a:tailEnd/>
          </a:ln>
          <a:effectLst/>
        </p:spPr>
        <p:txBody>
          <a:bodyPr wrap="none" lIns="90000" tIns="46800" rIns="90000" bIns="46800">
            <a:spAutoFit/>
          </a:bodyPr>
          <a:lstStyle/>
          <a:p>
            <a:r>
              <a:rPr kumimoji="0" lang="en-US" altLang="zh-CN"/>
              <a:t>3c</a:t>
            </a:r>
          </a:p>
        </p:txBody>
      </p:sp>
      <p:sp useBgFill="1">
        <p:nvSpPr>
          <p:cNvPr id="239864" name="Text Box 248"/>
          <p:cNvSpPr txBox="1">
            <a:spLocks noChangeArrowheads="1"/>
          </p:cNvSpPr>
          <p:nvPr/>
        </p:nvSpPr>
        <p:spPr bwMode="auto">
          <a:xfrm>
            <a:off x="3563938" y="5661025"/>
            <a:ext cx="503237" cy="519113"/>
          </a:xfrm>
          <a:prstGeom prst="rect">
            <a:avLst/>
          </a:prstGeom>
          <a:ln w="31750" algn="ctr">
            <a:noFill/>
            <a:miter lim="800000"/>
            <a:headEnd/>
            <a:tailEnd/>
          </a:ln>
          <a:effectLst/>
        </p:spPr>
        <p:txBody>
          <a:bodyPr lIns="90000" tIns="46800" rIns="90000" bIns="46800">
            <a:spAutoFit/>
          </a:bodyPr>
          <a:lstStyle/>
          <a:p>
            <a:r>
              <a:rPr kumimoji="0" lang="en-US" altLang="zh-CN"/>
              <a:t>5</a:t>
            </a:r>
          </a:p>
        </p:txBody>
      </p:sp>
      <p:sp useBgFill="1">
        <p:nvSpPr>
          <p:cNvPr id="239865" name="Text Box 249"/>
          <p:cNvSpPr txBox="1">
            <a:spLocks noChangeArrowheads="1"/>
          </p:cNvSpPr>
          <p:nvPr/>
        </p:nvSpPr>
        <p:spPr bwMode="auto">
          <a:xfrm>
            <a:off x="3419475" y="5661025"/>
            <a:ext cx="576263" cy="519113"/>
          </a:xfrm>
          <a:prstGeom prst="rect">
            <a:avLst/>
          </a:prstGeom>
          <a:ln w="31750" algn="ctr">
            <a:noFill/>
            <a:miter lim="800000"/>
            <a:headEnd/>
            <a:tailEnd/>
          </a:ln>
          <a:effectLst/>
        </p:spPr>
        <p:txBody>
          <a:bodyPr lIns="90000" tIns="46800" rIns="90000" bIns="46800">
            <a:spAutoFit/>
          </a:bodyPr>
          <a:lstStyle/>
          <a:p>
            <a:r>
              <a:rPr lang="en-US" altLang="zh-CN">
                <a:solidFill>
                  <a:srgbClr val="008000"/>
                </a:solidFill>
              </a:rPr>
              <a:t> 0</a:t>
            </a:r>
          </a:p>
        </p:txBody>
      </p:sp>
      <p:sp useBgFill="1">
        <p:nvSpPr>
          <p:cNvPr id="239866" name="Text Box 250"/>
          <p:cNvSpPr txBox="1">
            <a:spLocks noChangeArrowheads="1"/>
          </p:cNvSpPr>
          <p:nvPr/>
        </p:nvSpPr>
        <p:spPr bwMode="auto">
          <a:xfrm>
            <a:off x="7308850" y="5661025"/>
            <a:ext cx="576263" cy="519113"/>
          </a:xfrm>
          <a:prstGeom prst="rect">
            <a:avLst/>
          </a:prstGeom>
          <a:ln w="31750" algn="ctr">
            <a:noFill/>
            <a:miter lim="800000"/>
            <a:headEnd/>
            <a:tailEnd/>
          </a:ln>
          <a:effectLst/>
        </p:spPr>
        <p:txBody>
          <a:bodyPr lIns="90000" tIns="46800" rIns="90000" bIns="46800">
            <a:spAutoFit/>
          </a:bodyPr>
          <a:lstStyle/>
          <a:p>
            <a:r>
              <a:rPr lang="en-US" altLang="zh-CN">
                <a:solidFill>
                  <a:srgbClr val="008000"/>
                </a:solidFill>
              </a:rPr>
              <a:t> 0</a:t>
            </a:r>
          </a:p>
        </p:txBody>
      </p:sp>
      <p:sp useBgFill="1">
        <p:nvSpPr>
          <p:cNvPr id="239867" name="Text Box 251"/>
          <p:cNvSpPr txBox="1">
            <a:spLocks noChangeArrowheads="1"/>
          </p:cNvSpPr>
          <p:nvPr/>
        </p:nvSpPr>
        <p:spPr bwMode="auto">
          <a:xfrm>
            <a:off x="8243888" y="5661025"/>
            <a:ext cx="576262" cy="519113"/>
          </a:xfrm>
          <a:prstGeom prst="rect">
            <a:avLst/>
          </a:prstGeom>
          <a:ln w="31750" algn="ctr">
            <a:noFill/>
            <a:miter lim="800000"/>
            <a:headEnd/>
            <a:tailEnd/>
          </a:ln>
          <a:effectLst/>
        </p:spPr>
        <p:txBody>
          <a:bodyPr lIns="90000" tIns="46800" rIns="90000" bIns="46800">
            <a:spAutoFit/>
          </a:bodyPr>
          <a:lstStyle/>
          <a:p>
            <a:r>
              <a:rPr lang="en-US" altLang="zh-CN">
                <a:solidFill>
                  <a:srgbClr val="008000"/>
                </a:solidFill>
              </a:rPr>
              <a:t>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27"/>
                                        </p:tgtEl>
                                        <p:attrNameLst>
                                          <p:attrName>style.visibility</p:attrName>
                                        </p:attrNameLst>
                                      </p:cBhvr>
                                      <p:to>
                                        <p:strVal val="visible"/>
                                      </p:to>
                                    </p:set>
                                    <p:animEffect transition="in" filter="wipe(left)">
                                      <p:cBhvr>
                                        <p:cTn id="7" dur="500"/>
                                        <p:tgtEl>
                                          <p:spTgt spid="239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28"/>
                                        </p:tgtEl>
                                        <p:attrNameLst>
                                          <p:attrName>style.visibility</p:attrName>
                                        </p:attrNameLst>
                                      </p:cBhvr>
                                      <p:to>
                                        <p:strVal val="visible"/>
                                      </p:to>
                                    </p:set>
                                    <p:animEffect transition="in" filter="wipe(left)">
                                      <p:cBhvr>
                                        <p:cTn id="12" dur="500"/>
                                        <p:tgtEl>
                                          <p:spTgt spid="2396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74"/>
                                        </p:tgtEl>
                                        <p:attrNameLst>
                                          <p:attrName>style.visibility</p:attrName>
                                        </p:attrNameLst>
                                      </p:cBhvr>
                                      <p:to>
                                        <p:strVal val="visible"/>
                                      </p:to>
                                    </p:set>
                                    <p:animEffect transition="in" filter="wipe(left)">
                                      <p:cBhvr>
                                        <p:cTn id="17" dur="500"/>
                                        <p:tgtEl>
                                          <p:spTgt spid="239674"/>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39675"/>
                                        </p:tgtEl>
                                        <p:attrNameLst>
                                          <p:attrName>style.visibility</p:attrName>
                                        </p:attrNameLst>
                                      </p:cBhvr>
                                      <p:to>
                                        <p:strVal val="visible"/>
                                      </p:to>
                                    </p:set>
                                    <p:animEffect transition="in" filter="wipe(up)">
                                      <p:cBhvr>
                                        <p:cTn id="21" dur="500"/>
                                        <p:tgtEl>
                                          <p:spTgt spid="23967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9723"/>
                                        </p:tgtEl>
                                        <p:attrNameLst>
                                          <p:attrName>style.visibility</p:attrName>
                                        </p:attrNameLst>
                                      </p:cBhvr>
                                      <p:to>
                                        <p:strVal val="visible"/>
                                      </p:to>
                                    </p:set>
                                    <p:animEffect transition="in" filter="wipe(left)">
                                      <p:cBhvr>
                                        <p:cTn id="26" dur="500"/>
                                        <p:tgtEl>
                                          <p:spTgt spid="2397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9839"/>
                                        </p:tgtEl>
                                        <p:attrNameLst>
                                          <p:attrName>style.visibility</p:attrName>
                                        </p:attrNameLst>
                                      </p:cBhvr>
                                      <p:to>
                                        <p:strVal val="visible"/>
                                      </p:to>
                                    </p:set>
                                    <p:animEffect transition="in" filter="wipe(up)">
                                      <p:cBhvr>
                                        <p:cTn id="31" dur="500"/>
                                        <p:tgtEl>
                                          <p:spTgt spid="2398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9706"/>
                                        </p:tgtEl>
                                        <p:attrNameLst>
                                          <p:attrName>style.visibility</p:attrName>
                                        </p:attrNameLst>
                                      </p:cBhvr>
                                      <p:to>
                                        <p:strVal val="visible"/>
                                      </p:to>
                                    </p:set>
                                    <p:animEffect transition="in" filter="wipe(left)">
                                      <p:cBhvr>
                                        <p:cTn id="36" dur="500"/>
                                        <p:tgtEl>
                                          <p:spTgt spid="23970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9840"/>
                                        </p:tgtEl>
                                        <p:attrNameLst>
                                          <p:attrName>style.visibility</p:attrName>
                                        </p:attrNameLst>
                                      </p:cBhvr>
                                      <p:to>
                                        <p:strVal val="visible"/>
                                      </p:to>
                                    </p:set>
                                    <p:animEffect transition="in" filter="wipe(left)">
                                      <p:cBhvr>
                                        <p:cTn id="41" dur="500"/>
                                        <p:tgtEl>
                                          <p:spTgt spid="23984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9841"/>
                                        </p:tgtEl>
                                        <p:attrNameLst>
                                          <p:attrName>style.visibility</p:attrName>
                                        </p:attrNameLst>
                                      </p:cBhvr>
                                      <p:to>
                                        <p:strVal val="visible"/>
                                      </p:to>
                                    </p:set>
                                    <p:animEffect transition="in" filter="wipe(left)">
                                      <p:cBhvr>
                                        <p:cTn id="46" dur="500"/>
                                        <p:tgtEl>
                                          <p:spTgt spid="239841"/>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39842"/>
                                        </p:tgtEl>
                                        <p:attrNameLst>
                                          <p:attrName>style.visibility</p:attrName>
                                        </p:attrNameLst>
                                      </p:cBhvr>
                                      <p:to>
                                        <p:strVal val="visible"/>
                                      </p:to>
                                    </p:set>
                                    <p:animEffect transition="in" filter="wipe(left)">
                                      <p:cBhvr>
                                        <p:cTn id="50" dur="500"/>
                                        <p:tgtEl>
                                          <p:spTgt spid="23984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9843"/>
                                        </p:tgtEl>
                                        <p:attrNameLst>
                                          <p:attrName>style.visibility</p:attrName>
                                        </p:attrNameLst>
                                      </p:cBhvr>
                                      <p:to>
                                        <p:strVal val="visible"/>
                                      </p:to>
                                    </p:set>
                                    <p:animEffect transition="in" filter="wipe(left)">
                                      <p:cBhvr>
                                        <p:cTn id="55" dur="500"/>
                                        <p:tgtEl>
                                          <p:spTgt spid="239843"/>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39844"/>
                                        </p:tgtEl>
                                        <p:attrNameLst>
                                          <p:attrName>style.visibility</p:attrName>
                                        </p:attrNameLst>
                                      </p:cBhvr>
                                      <p:to>
                                        <p:strVal val="visible"/>
                                      </p:to>
                                    </p:set>
                                    <p:animEffect transition="in" filter="wipe(left)">
                                      <p:cBhvr>
                                        <p:cTn id="59" dur="500"/>
                                        <p:tgtEl>
                                          <p:spTgt spid="23984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39845"/>
                                        </p:tgtEl>
                                        <p:attrNameLst>
                                          <p:attrName>style.visibility</p:attrName>
                                        </p:attrNameLst>
                                      </p:cBhvr>
                                      <p:to>
                                        <p:strVal val="visible"/>
                                      </p:to>
                                    </p:set>
                                    <p:animEffect transition="in" filter="wipe(left)">
                                      <p:cBhvr>
                                        <p:cTn id="64" dur="500"/>
                                        <p:tgtEl>
                                          <p:spTgt spid="239845"/>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239846"/>
                                        </p:tgtEl>
                                        <p:attrNameLst>
                                          <p:attrName>style.visibility</p:attrName>
                                        </p:attrNameLst>
                                      </p:cBhvr>
                                      <p:to>
                                        <p:strVal val="visible"/>
                                      </p:to>
                                    </p:set>
                                    <p:animEffect transition="in" filter="wipe(left)">
                                      <p:cBhvr>
                                        <p:cTn id="68" dur="500"/>
                                        <p:tgtEl>
                                          <p:spTgt spid="23984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39713"/>
                                        </p:tgtEl>
                                        <p:attrNameLst>
                                          <p:attrName>style.visibility</p:attrName>
                                        </p:attrNameLst>
                                      </p:cBhvr>
                                      <p:to>
                                        <p:strVal val="visible"/>
                                      </p:to>
                                    </p:set>
                                    <p:animEffect transition="in" filter="wipe(up)">
                                      <p:cBhvr>
                                        <p:cTn id="73" dur="500"/>
                                        <p:tgtEl>
                                          <p:spTgt spid="239713"/>
                                        </p:tgtEl>
                                      </p:cBhvr>
                                    </p:animEffec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239710"/>
                                        </p:tgtEl>
                                        <p:attrNameLst>
                                          <p:attrName>style.visibility</p:attrName>
                                        </p:attrNameLst>
                                      </p:cBhvr>
                                      <p:to>
                                        <p:strVal val="visible"/>
                                      </p:to>
                                    </p:set>
                                    <p:animEffect transition="in" filter="wipe(up)">
                                      <p:cBhvr>
                                        <p:cTn id="77" dur="500"/>
                                        <p:tgtEl>
                                          <p:spTgt spid="23971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9847"/>
                                        </p:tgtEl>
                                        <p:attrNameLst>
                                          <p:attrName>style.visibility</p:attrName>
                                        </p:attrNameLst>
                                      </p:cBhvr>
                                      <p:to>
                                        <p:strVal val="visible"/>
                                      </p:to>
                                    </p:set>
                                    <p:animEffect transition="in" filter="wipe(left)">
                                      <p:cBhvr>
                                        <p:cTn id="82" dur="500"/>
                                        <p:tgtEl>
                                          <p:spTgt spid="23984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9848"/>
                                        </p:tgtEl>
                                        <p:attrNameLst>
                                          <p:attrName>style.visibility</p:attrName>
                                        </p:attrNameLst>
                                      </p:cBhvr>
                                      <p:to>
                                        <p:strVal val="visible"/>
                                      </p:to>
                                    </p:set>
                                    <p:animEffect transition="in" filter="wipe(left)">
                                      <p:cBhvr>
                                        <p:cTn id="87" dur="500"/>
                                        <p:tgtEl>
                                          <p:spTgt spid="239848"/>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239849"/>
                                        </p:tgtEl>
                                        <p:attrNameLst>
                                          <p:attrName>style.visibility</p:attrName>
                                        </p:attrNameLst>
                                      </p:cBhvr>
                                      <p:to>
                                        <p:strVal val="visible"/>
                                      </p:to>
                                    </p:set>
                                    <p:animEffect transition="in" filter="wipe(left)">
                                      <p:cBhvr>
                                        <p:cTn id="91" dur="500"/>
                                        <p:tgtEl>
                                          <p:spTgt spid="2398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39850"/>
                                        </p:tgtEl>
                                        <p:attrNameLst>
                                          <p:attrName>style.visibility</p:attrName>
                                        </p:attrNameLst>
                                      </p:cBhvr>
                                      <p:to>
                                        <p:strVal val="visible"/>
                                      </p:to>
                                    </p:set>
                                    <p:animEffect transition="in" filter="wipe(left)">
                                      <p:cBhvr>
                                        <p:cTn id="96" dur="500"/>
                                        <p:tgtEl>
                                          <p:spTgt spid="239850"/>
                                        </p:tgtEl>
                                      </p:cBhvr>
                                    </p:animEffect>
                                  </p:childTnLst>
                                </p:cTn>
                              </p:par>
                            </p:childTnLst>
                          </p:cTn>
                        </p:par>
                        <p:par>
                          <p:cTn id="97" fill="hold">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239851"/>
                                        </p:tgtEl>
                                        <p:attrNameLst>
                                          <p:attrName>style.visibility</p:attrName>
                                        </p:attrNameLst>
                                      </p:cBhvr>
                                      <p:to>
                                        <p:strVal val="visible"/>
                                      </p:to>
                                    </p:set>
                                    <p:animEffect transition="in" filter="wipe(left)">
                                      <p:cBhvr>
                                        <p:cTn id="100" dur="500"/>
                                        <p:tgtEl>
                                          <p:spTgt spid="23985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39852"/>
                                        </p:tgtEl>
                                        <p:attrNameLst>
                                          <p:attrName>style.visibility</p:attrName>
                                        </p:attrNameLst>
                                      </p:cBhvr>
                                      <p:to>
                                        <p:strVal val="visible"/>
                                      </p:to>
                                    </p:set>
                                    <p:animEffect transition="in" filter="wipe(left)">
                                      <p:cBhvr>
                                        <p:cTn id="105" dur="500"/>
                                        <p:tgtEl>
                                          <p:spTgt spid="239852"/>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239853"/>
                                        </p:tgtEl>
                                        <p:attrNameLst>
                                          <p:attrName>style.visibility</p:attrName>
                                        </p:attrNameLst>
                                      </p:cBhvr>
                                      <p:to>
                                        <p:strVal val="visible"/>
                                      </p:to>
                                    </p:set>
                                    <p:animEffect transition="in" filter="wipe(left)">
                                      <p:cBhvr>
                                        <p:cTn id="109" dur="500"/>
                                        <p:tgtEl>
                                          <p:spTgt spid="23985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239715"/>
                                        </p:tgtEl>
                                        <p:attrNameLst>
                                          <p:attrName>style.visibility</p:attrName>
                                        </p:attrNameLst>
                                      </p:cBhvr>
                                      <p:to>
                                        <p:strVal val="visible"/>
                                      </p:to>
                                    </p:set>
                                    <p:animEffect transition="in" filter="wipe(up)">
                                      <p:cBhvr>
                                        <p:cTn id="114" dur="500"/>
                                        <p:tgtEl>
                                          <p:spTgt spid="239715"/>
                                        </p:tgtEl>
                                      </p:cBhvr>
                                    </p:animEffect>
                                  </p:childTnLst>
                                </p:cTn>
                              </p:par>
                            </p:childTnLst>
                          </p:cTn>
                        </p:par>
                        <p:par>
                          <p:cTn id="115" fill="hold">
                            <p:stCondLst>
                              <p:cond delay="500"/>
                            </p:stCondLst>
                            <p:childTnLst>
                              <p:par>
                                <p:cTn id="116" presetID="22" presetClass="entr" presetSubtype="1" fill="hold" grpId="0" nodeType="afterEffect">
                                  <p:stCondLst>
                                    <p:cond delay="0"/>
                                  </p:stCondLst>
                                  <p:childTnLst>
                                    <p:set>
                                      <p:cBhvr>
                                        <p:cTn id="117" dur="1" fill="hold">
                                          <p:stCondLst>
                                            <p:cond delay="0"/>
                                          </p:stCondLst>
                                        </p:cTn>
                                        <p:tgtEl>
                                          <p:spTgt spid="239709"/>
                                        </p:tgtEl>
                                        <p:attrNameLst>
                                          <p:attrName>style.visibility</p:attrName>
                                        </p:attrNameLst>
                                      </p:cBhvr>
                                      <p:to>
                                        <p:strVal val="visible"/>
                                      </p:to>
                                    </p:set>
                                    <p:animEffect transition="in" filter="wipe(up)">
                                      <p:cBhvr>
                                        <p:cTn id="118" dur="500"/>
                                        <p:tgtEl>
                                          <p:spTgt spid="23970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39854"/>
                                        </p:tgtEl>
                                        <p:attrNameLst>
                                          <p:attrName>style.visibility</p:attrName>
                                        </p:attrNameLst>
                                      </p:cBhvr>
                                      <p:to>
                                        <p:strVal val="visible"/>
                                      </p:to>
                                    </p:set>
                                    <p:animEffect transition="in" filter="wipe(left)">
                                      <p:cBhvr>
                                        <p:cTn id="123" dur="500"/>
                                        <p:tgtEl>
                                          <p:spTgt spid="239854"/>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39855"/>
                                        </p:tgtEl>
                                        <p:attrNameLst>
                                          <p:attrName>style.visibility</p:attrName>
                                        </p:attrNameLst>
                                      </p:cBhvr>
                                      <p:to>
                                        <p:strVal val="visible"/>
                                      </p:to>
                                    </p:set>
                                    <p:animEffect transition="in" filter="wipe(left)">
                                      <p:cBhvr>
                                        <p:cTn id="128" dur="500"/>
                                        <p:tgtEl>
                                          <p:spTgt spid="239855"/>
                                        </p:tgtEl>
                                      </p:cBhvr>
                                    </p:animEffec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239856"/>
                                        </p:tgtEl>
                                        <p:attrNameLst>
                                          <p:attrName>style.visibility</p:attrName>
                                        </p:attrNameLst>
                                      </p:cBhvr>
                                      <p:to>
                                        <p:strVal val="visible"/>
                                      </p:to>
                                    </p:set>
                                    <p:animEffect transition="in" filter="wipe(left)">
                                      <p:cBhvr>
                                        <p:cTn id="132" dur="500"/>
                                        <p:tgtEl>
                                          <p:spTgt spid="23985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39857"/>
                                        </p:tgtEl>
                                        <p:attrNameLst>
                                          <p:attrName>style.visibility</p:attrName>
                                        </p:attrNameLst>
                                      </p:cBhvr>
                                      <p:to>
                                        <p:strVal val="visible"/>
                                      </p:to>
                                    </p:set>
                                    <p:animEffect transition="in" filter="wipe(left)">
                                      <p:cBhvr>
                                        <p:cTn id="137" dur="500"/>
                                        <p:tgtEl>
                                          <p:spTgt spid="239857"/>
                                        </p:tgtEl>
                                      </p:cBhvr>
                                    </p:animEffect>
                                  </p:childTnLst>
                                </p:cTn>
                              </p:par>
                            </p:childTnLst>
                          </p:cTn>
                        </p:par>
                        <p:par>
                          <p:cTn id="138" fill="hold">
                            <p:stCondLst>
                              <p:cond delay="500"/>
                            </p:stCondLst>
                            <p:childTnLst>
                              <p:par>
                                <p:cTn id="139" presetID="22" presetClass="entr" presetSubtype="8" fill="hold" grpId="0" nodeType="afterEffect">
                                  <p:stCondLst>
                                    <p:cond delay="0"/>
                                  </p:stCondLst>
                                  <p:childTnLst>
                                    <p:set>
                                      <p:cBhvr>
                                        <p:cTn id="140" dur="1" fill="hold">
                                          <p:stCondLst>
                                            <p:cond delay="0"/>
                                          </p:stCondLst>
                                        </p:cTn>
                                        <p:tgtEl>
                                          <p:spTgt spid="239858"/>
                                        </p:tgtEl>
                                        <p:attrNameLst>
                                          <p:attrName>style.visibility</p:attrName>
                                        </p:attrNameLst>
                                      </p:cBhvr>
                                      <p:to>
                                        <p:strVal val="visible"/>
                                      </p:to>
                                    </p:set>
                                    <p:animEffect transition="in" filter="wipe(left)">
                                      <p:cBhvr>
                                        <p:cTn id="141" dur="500"/>
                                        <p:tgtEl>
                                          <p:spTgt spid="239858"/>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39859"/>
                                        </p:tgtEl>
                                        <p:attrNameLst>
                                          <p:attrName>style.visibility</p:attrName>
                                        </p:attrNameLst>
                                      </p:cBhvr>
                                      <p:to>
                                        <p:strVal val="visible"/>
                                      </p:to>
                                    </p:set>
                                    <p:animEffect transition="in" filter="wipe(left)">
                                      <p:cBhvr>
                                        <p:cTn id="146" dur="500"/>
                                        <p:tgtEl>
                                          <p:spTgt spid="239859"/>
                                        </p:tgtEl>
                                      </p:cBhvr>
                                    </p:animEffect>
                                  </p:childTnLst>
                                </p:cTn>
                              </p:par>
                            </p:childTnLst>
                          </p:cTn>
                        </p:par>
                        <p:par>
                          <p:cTn id="147" fill="hold">
                            <p:stCondLst>
                              <p:cond delay="500"/>
                            </p:stCondLst>
                            <p:childTnLst>
                              <p:par>
                                <p:cTn id="148" presetID="22" presetClass="entr" presetSubtype="8" fill="hold" grpId="0" nodeType="afterEffect">
                                  <p:stCondLst>
                                    <p:cond delay="0"/>
                                  </p:stCondLst>
                                  <p:childTnLst>
                                    <p:set>
                                      <p:cBhvr>
                                        <p:cTn id="149" dur="1" fill="hold">
                                          <p:stCondLst>
                                            <p:cond delay="0"/>
                                          </p:stCondLst>
                                        </p:cTn>
                                        <p:tgtEl>
                                          <p:spTgt spid="239860"/>
                                        </p:tgtEl>
                                        <p:attrNameLst>
                                          <p:attrName>style.visibility</p:attrName>
                                        </p:attrNameLst>
                                      </p:cBhvr>
                                      <p:to>
                                        <p:strVal val="visible"/>
                                      </p:to>
                                    </p:set>
                                    <p:animEffect transition="in" filter="wipe(left)">
                                      <p:cBhvr>
                                        <p:cTn id="150" dur="500"/>
                                        <p:tgtEl>
                                          <p:spTgt spid="239860"/>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239717"/>
                                        </p:tgtEl>
                                        <p:attrNameLst>
                                          <p:attrName>style.visibility</p:attrName>
                                        </p:attrNameLst>
                                      </p:cBhvr>
                                      <p:to>
                                        <p:strVal val="visible"/>
                                      </p:to>
                                    </p:set>
                                    <p:animEffect transition="in" filter="wipe(down)">
                                      <p:cBhvr>
                                        <p:cTn id="155" dur="500"/>
                                        <p:tgtEl>
                                          <p:spTgt spid="239717"/>
                                        </p:tgtEl>
                                      </p:cBhvr>
                                    </p:animEffect>
                                  </p:childTnLst>
                                </p:cTn>
                              </p:par>
                            </p:childTnLst>
                          </p:cTn>
                        </p:par>
                        <p:par>
                          <p:cTn id="156" fill="hold">
                            <p:stCondLst>
                              <p:cond delay="500"/>
                            </p:stCondLst>
                            <p:childTnLst>
                              <p:par>
                                <p:cTn id="157" presetID="22" presetClass="entr" presetSubtype="4" fill="hold" grpId="0" nodeType="afterEffect">
                                  <p:stCondLst>
                                    <p:cond delay="0"/>
                                  </p:stCondLst>
                                  <p:childTnLst>
                                    <p:set>
                                      <p:cBhvr>
                                        <p:cTn id="158" dur="1" fill="hold">
                                          <p:stCondLst>
                                            <p:cond delay="0"/>
                                          </p:stCondLst>
                                        </p:cTn>
                                        <p:tgtEl>
                                          <p:spTgt spid="239708"/>
                                        </p:tgtEl>
                                        <p:attrNameLst>
                                          <p:attrName>style.visibility</p:attrName>
                                        </p:attrNameLst>
                                      </p:cBhvr>
                                      <p:to>
                                        <p:strVal val="visible"/>
                                      </p:to>
                                    </p:set>
                                    <p:animEffect transition="in" filter="wipe(down)">
                                      <p:cBhvr>
                                        <p:cTn id="159" dur="500"/>
                                        <p:tgtEl>
                                          <p:spTgt spid="239708"/>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239861"/>
                                        </p:tgtEl>
                                        <p:attrNameLst>
                                          <p:attrName>style.visibility</p:attrName>
                                        </p:attrNameLst>
                                      </p:cBhvr>
                                      <p:to>
                                        <p:strVal val="visible"/>
                                      </p:to>
                                    </p:set>
                                    <p:animEffect transition="in" filter="wipe(left)">
                                      <p:cBhvr>
                                        <p:cTn id="164" dur="500"/>
                                        <p:tgtEl>
                                          <p:spTgt spid="239861"/>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239863"/>
                                        </p:tgtEl>
                                        <p:attrNameLst>
                                          <p:attrName>style.visibility</p:attrName>
                                        </p:attrNameLst>
                                      </p:cBhvr>
                                      <p:to>
                                        <p:strVal val="visible"/>
                                      </p:to>
                                    </p:set>
                                    <p:animEffect transition="in" filter="wipe(left)">
                                      <p:cBhvr>
                                        <p:cTn id="169" dur="500"/>
                                        <p:tgtEl>
                                          <p:spTgt spid="239863"/>
                                        </p:tgtEl>
                                      </p:cBhvr>
                                    </p:animEffect>
                                  </p:childTnLst>
                                </p:cTn>
                              </p:par>
                            </p:childTnLst>
                          </p:cTn>
                        </p:par>
                        <p:par>
                          <p:cTn id="170" fill="hold">
                            <p:stCondLst>
                              <p:cond delay="500"/>
                            </p:stCondLst>
                            <p:childTnLst>
                              <p:par>
                                <p:cTn id="171" presetID="22" presetClass="entr" presetSubtype="8" fill="hold" grpId="0" nodeType="afterEffect">
                                  <p:stCondLst>
                                    <p:cond delay="0"/>
                                  </p:stCondLst>
                                  <p:childTnLst>
                                    <p:set>
                                      <p:cBhvr>
                                        <p:cTn id="172" dur="1" fill="hold">
                                          <p:stCondLst>
                                            <p:cond delay="0"/>
                                          </p:stCondLst>
                                        </p:cTn>
                                        <p:tgtEl>
                                          <p:spTgt spid="239864"/>
                                        </p:tgtEl>
                                        <p:attrNameLst>
                                          <p:attrName>style.visibility</p:attrName>
                                        </p:attrNameLst>
                                      </p:cBhvr>
                                      <p:to>
                                        <p:strVal val="visible"/>
                                      </p:to>
                                    </p:set>
                                    <p:animEffect transition="in" filter="wipe(left)">
                                      <p:cBhvr>
                                        <p:cTn id="173" dur="500"/>
                                        <p:tgtEl>
                                          <p:spTgt spid="239864"/>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239716"/>
                                        </p:tgtEl>
                                        <p:attrNameLst>
                                          <p:attrName>style.visibility</p:attrName>
                                        </p:attrNameLst>
                                      </p:cBhvr>
                                      <p:to>
                                        <p:strVal val="visible"/>
                                      </p:to>
                                    </p:set>
                                    <p:animEffect transition="in" filter="wipe(down)">
                                      <p:cBhvr>
                                        <p:cTn id="178" dur="500"/>
                                        <p:tgtEl>
                                          <p:spTgt spid="239716"/>
                                        </p:tgtEl>
                                      </p:cBhvr>
                                    </p:animEffect>
                                  </p:childTnLst>
                                </p:cTn>
                              </p:par>
                            </p:childTnLst>
                          </p:cTn>
                        </p:par>
                        <p:par>
                          <p:cTn id="179" fill="hold">
                            <p:stCondLst>
                              <p:cond delay="500"/>
                            </p:stCondLst>
                            <p:childTnLst>
                              <p:par>
                                <p:cTn id="180" presetID="22" presetClass="entr" presetSubtype="2" fill="hold" grpId="0" nodeType="afterEffect">
                                  <p:stCondLst>
                                    <p:cond delay="0"/>
                                  </p:stCondLst>
                                  <p:childTnLst>
                                    <p:set>
                                      <p:cBhvr>
                                        <p:cTn id="181" dur="1" fill="hold">
                                          <p:stCondLst>
                                            <p:cond delay="0"/>
                                          </p:stCondLst>
                                        </p:cTn>
                                        <p:tgtEl>
                                          <p:spTgt spid="239707"/>
                                        </p:tgtEl>
                                        <p:attrNameLst>
                                          <p:attrName>style.visibility</p:attrName>
                                        </p:attrNameLst>
                                      </p:cBhvr>
                                      <p:to>
                                        <p:strVal val="visible"/>
                                      </p:to>
                                    </p:set>
                                    <p:animEffect transition="in" filter="wipe(right)">
                                      <p:cBhvr>
                                        <p:cTn id="182" dur="500"/>
                                        <p:tgtEl>
                                          <p:spTgt spid="239707"/>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39865"/>
                                        </p:tgtEl>
                                        <p:attrNameLst>
                                          <p:attrName>style.visibility</p:attrName>
                                        </p:attrNameLst>
                                      </p:cBhvr>
                                      <p:to>
                                        <p:strVal val="visible"/>
                                      </p:to>
                                    </p:set>
                                    <p:animEffect transition="in" filter="wipe(left)">
                                      <p:cBhvr>
                                        <p:cTn id="187" dur="500"/>
                                        <p:tgtEl>
                                          <p:spTgt spid="239865"/>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239714"/>
                                        </p:tgtEl>
                                        <p:attrNameLst>
                                          <p:attrName>style.visibility</p:attrName>
                                        </p:attrNameLst>
                                      </p:cBhvr>
                                      <p:to>
                                        <p:strVal val="visible"/>
                                      </p:to>
                                    </p:set>
                                    <p:animEffect transition="in" filter="wipe(up)">
                                      <p:cBhvr>
                                        <p:cTn id="192" dur="500"/>
                                        <p:tgtEl>
                                          <p:spTgt spid="239714"/>
                                        </p:tgtEl>
                                      </p:cBhvr>
                                    </p:animEffect>
                                  </p:childTnLst>
                                </p:cTn>
                              </p:par>
                            </p:childTnLst>
                          </p:cTn>
                        </p:par>
                        <p:par>
                          <p:cTn id="193" fill="hold">
                            <p:stCondLst>
                              <p:cond delay="500"/>
                            </p:stCondLst>
                            <p:childTnLst>
                              <p:par>
                                <p:cTn id="194" presetID="22" presetClass="entr" presetSubtype="2" fill="hold" grpId="0" nodeType="afterEffect">
                                  <p:stCondLst>
                                    <p:cond delay="0"/>
                                  </p:stCondLst>
                                  <p:childTnLst>
                                    <p:set>
                                      <p:cBhvr>
                                        <p:cTn id="195" dur="1" fill="hold">
                                          <p:stCondLst>
                                            <p:cond delay="0"/>
                                          </p:stCondLst>
                                        </p:cTn>
                                        <p:tgtEl>
                                          <p:spTgt spid="239711"/>
                                        </p:tgtEl>
                                        <p:attrNameLst>
                                          <p:attrName>style.visibility</p:attrName>
                                        </p:attrNameLst>
                                      </p:cBhvr>
                                      <p:to>
                                        <p:strVal val="visible"/>
                                      </p:to>
                                    </p:set>
                                    <p:animEffect transition="in" filter="wipe(right)">
                                      <p:cBhvr>
                                        <p:cTn id="196" dur="500"/>
                                        <p:tgtEl>
                                          <p:spTgt spid="239711"/>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239867"/>
                                        </p:tgtEl>
                                        <p:attrNameLst>
                                          <p:attrName>style.visibility</p:attrName>
                                        </p:attrNameLst>
                                      </p:cBhvr>
                                      <p:to>
                                        <p:strVal val="visible"/>
                                      </p:to>
                                    </p:set>
                                    <p:animEffect transition="in" filter="wipe(left)">
                                      <p:cBhvr>
                                        <p:cTn id="201" dur="500"/>
                                        <p:tgtEl>
                                          <p:spTgt spid="239867"/>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grpId="0" nodeType="clickEffect">
                                  <p:stCondLst>
                                    <p:cond delay="0"/>
                                  </p:stCondLst>
                                  <p:childTnLst>
                                    <p:set>
                                      <p:cBhvr>
                                        <p:cTn id="205" dur="1" fill="hold">
                                          <p:stCondLst>
                                            <p:cond delay="0"/>
                                          </p:stCondLst>
                                        </p:cTn>
                                        <p:tgtEl>
                                          <p:spTgt spid="239718"/>
                                        </p:tgtEl>
                                        <p:attrNameLst>
                                          <p:attrName>style.visibility</p:attrName>
                                        </p:attrNameLst>
                                      </p:cBhvr>
                                      <p:to>
                                        <p:strVal val="visible"/>
                                      </p:to>
                                    </p:set>
                                    <p:animEffect transition="in" filter="wipe(up)">
                                      <p:cBhvr>
                                        <p:cTn id="206" dur="500"/>
                                        <p:tgtEl>
                                          <p:spTgt spid="239718"/>
                                        </p:tgtEl>
                                      </p:cBhvr>
                                    </p:animEffect>
                                  </p:childTnLst>
                                </p:cTn>
                              </p:par>
                            </p:childTnLst>
                          </p:cTn>
                        </p:par>
                        <p:par>
                          <p:cTn id="207" fill="hold">
                            <p:stCondLst>
                              <p:cond delay="500"/>
                            </p:stCondLst>
                            <p:childTnLst>
                              <p:par>
                                <p:cTn id="208" presetID="22" presetClass="entr" presetSubtype="2" fill="hold" grpId="0" nodeType="afterEffect">
                                  <p:stCondLst>
                                    <p:cond delay="0"/>
                                  </p:stCondLst>
                                  <p:childTnLst>
                                    <p:set>
                                      <p:cBhvr>
                                        <p:cTn id="209" dur="1" fill="hold">
                                          <p:stCondLst>
                                            <p:cond delay="0"/>
                                          </p:stCondLst>
                                        </p:cTn>
                                        <p:tgtEl>
                                          <p:spTgt spid="239712"/>
                                        </p:tgtEl>
                                        <p:attrNameLst>
                                          <p:attrName>style.visibility</p:attrName>
                                        </p:attrNameLst>
                                      </p:cBhvr>
                                      <p:to>
                                        <p:strVal val="visible"/>
                                      </p:to>
                                    </p:set>
                                    <p:animEffect transition="in" filter="wipe(right)">
                                      <p:cBhvr>
                                        <p:cTn id="210" dur="500"/>
                                        <p:tgtEl>
                                          <p:spTgt spid="239712"/>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239866"/>
                                        </p:tgtEl>
                                        <p:attrNameLst>
                                          <p:attrName>style.visibility</p:attrName>
                                        </p:attrNameLst>
                                      </p:cBhvr>
                                      <p:to>
                                        <p:strVal val="visible"/>
                                      </p:to>
                                    </p:set>
                                    <p:animEffect transition="in" filter="wipe(left)">
                                      <p:cBhvr>
                                        <p:cTn id="215" dur="500"/>
                                        <p:tgtEl>
                                          <p:spTgt spid="239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7" grpId="0"/>
      <p:bldP spid="239628" grpId="0"/>
      <p:bldP spid="239674" grpId="0" animBg="1"/>
      <p:bldP spid="239706" grpId="0" animBg="1"/>
      <p:bldP spid="239707" grpId="0" animBg="1"/>
      <p:bldP spid="239708" grpId="0" animBg="1"/>
      <p:bldP spid="239709" grpId="0" animBg="1"/>
      <p:bldP spid="239710" grpId="0" animBg="1"/>
      <p:bldP spid="239711" grpId="0" animBg="1"/>
      <p:bldP spid="239712" grpId="0" animBg="1"/>
      <p:bldP spid="239713" grpId="0" animBg="1"/>
      <p:bldP spid="239714" grpId="0" animBg="1"/>
      <p:bldP spid="239715" grpId="0" animBg="1"/>
      <p:bldP spid="239716" grpId="0" animBg="1"/>
      <p:bldP spid="239717" grpId="0" animBg="1"/>
      <p:bldP spid="239718" grpId="0" animBg="1"/>
      <p:bldP spid="239840" grpId="0"/>
      <p:bldP spid="239841" grpId="0"/>
      <p:bldP spid="239842" grpId="0"/>
      <p:bldP spid="239843" grpId="0"/>
      <p:bldP spid="239844" grpId="0"/>
      <p:bldP spid="239845" grpId="0"/>
      <p:bldP spid="239846" grpId="0"/>
      <p:bldP spid="239847" grpId="0" animBg="1"/>
      <p:bldP spid="239848" grpId="0" animBg="1"/>
      <p:bldP spid="239849" grpId="0" animBg="1"/>
      <p:bldP spid="239850" grpId="0" animBg="1"/>
      <p:bldP spid="239851" grpId="0" animBg="1"/>
      <p:bldP spid="239852" grpId="0" animBg="1"/>
      <p:bldP spid="239853" grpId="0" animBg="1"/>
      <p:bldP spid="239854" grpId="0" animBg="1"/>
      <p:bldP spid="239855" grpId="0" animBg="1"/>
      <p:bldP spid="239856" grpId="0" animBg="1"/>
      <p:bldP spid="239857" grpId="0" animBg="1"/>
      <p:bldP spid="239858" grpId="0" animBg="1"/>
      <p:bldP spid="239859" grpId="0" animBg="1"/>
      <p:bldP spid="239860" grpId="0" animBg="1"/>
      <p:bldP spid="239861" grpId="0" animBg="1"/>
      <p:bldP spid="239863" grpId="0" animBg="1"/>
      <p:bldP spid="239864" grpId="0" animBg="1"/>
      <p:bldP spid="239865" grpId="0" animBg="1"/>
      <p:bldP spid="239866" grpId="0" animBg="1"/>
      <p:bldP spid="23986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85800" y="152400"/>
            <a:ext cx="3657600" cy="838200"/>
          </a:xfrm>
        </p:spPr>
        <p:txBody>
          <a:bodyPr/>
          <a:lstStyle/>
          <a:p>
            <a:r>
              <a:rPr lang="zh-CN" altLang="en-US" sz="4000" b="1" dirty="0">
                <a:solidFill>
                  <a:srgbClr val="81237F"/>
                </a:solidFill>
              </a:rPr>
              <a:t>普里姆算法</a:t>
            </a:r>
          </a:p>
        </p:txBody>
      </p:sp>
      <p:sp>
        <p:nvSpPr>
          <p:cNvPr id="296963" name="Text Box 3"/>
          <p:cNvSpPr txBox="1">
            <a:spLocks noChangeArrowheads="1"/>
          </p:cNvSpPr>
          <p:nvPr/>
        </p:nvSpPr>
        <p:spPr bwMode="auto">
          <a:xfrm>
            <a:off x="304800" y="914400"/>
            <a:ext cx="8839200" cy="5693866"/>
          </a:xfrm>
          <a:prstGeom prst="rect">
            <a:avLst/>
          </a:prstGeom>
          <a:noFill/>
          <a:ln w="9525">
            <a:noFill/>
            <a:miter lim="800000"/>
            <a:headEnd/>
            <a:tailEnd/>
          </a:ln>
          <a:effectLst/>
        </p:spPr>
        <p:txBody>
          <a:bodyPr>
            <a:spAutoFit/>
          </a:bodyPr>
          <a:lstStyle/>
          <a:p>
            <a:r>
              <a:rPr lang="en-US" altLang="zh-CN" b="1" dirty="0" err="1">
                <a:solidFill>
                  <a:schemeClr val="tx1"/>
                </a:solidFill>
                <a:latin typeface="Times New Roman" pitchFamily="18" charset="0"/>
                <a:cs typeface="Times New Roman" pitchFamily="18" charset="0"/>
              </a:rPr>
              <a:t>MiniSpanTree_Prim</a:t>
            </a:r>
            <a:r>
              <a:rPr lang="en-US" altLang="zh-CN" b="1" dirty="0">
                <a:solidFill>
                  <a:schemeClr val="tx1"/>
                </a:solidFill>
                <a:latin typeface="Times New Roman" pitchFamily="18" charset="0"/>
                <a:cs typeface="Times New Roman" pitchFamily="18" charset="0"/>
              </a:rPr>
              <a:t>(</a:t>
            </a:r>
            <a:r>
              <a:rPr lang="en-US" altLang="zh-CN" b="1" dirty="0" err="1">
                <a:solidFill>
                  <a:schemeClr val="tx1"/>
                </a:solidFill>
                <a:latin typeface="Times New Roman" pitchFamily="18" charset="0"/>
                <a:cs typeface="Times New Roman" pitchFamily="18" charset="0"/>
              </a:rPr>
              <a:t>AdjMatrix</a:t>
            </a:r>
            <a:r>
              <a:rPr lang="en-US" altLang="zh-CN" b="1" dirty="0">
                <a:solidFill>
                  <a:schemeClr val="tx1"/>
                </a:solidFill>
                <a:latin typeface="Times New Roman" pitchFamily="18" charset="0"/>
                <a:cs typeface="Times New Roman" pitchFamily="18" charset="0"/>
              </a:rPr>
              <a:t>  </a:t>
            </a:r>
            <a:r>
              <a:rPr lang="en-US" altLang="zh-CN" b="1" dirty="0" err="1">
                <a:solidFill>
                  <a:schemeClr val="tx1"/>
                </a:solidFill>
                <a:latin typeface="Times New Roman" pitchFamily="18" charset="0"/>
                <a:cs typeface="Times New Roman" pitchFamily="18" charset="0"/>
              </a:rPr>
              <a:t>gn</a:t>
            </a:r>
            <a:r>
              <a:rPr lang="en-US" altLang="zh-CN" b="1" dirty="0">
                <a:solidFill>
                  <a:schemeClr val="tx1"/>
                </a:solidFill>
                <a:latin typeface="Times New Roman" pitchFamily="18" charset="0"/>
                <a:cs typeface="Times New Roman" pitchFamily="18" charset="0"/>
              </a:rPr>
              <a:t>,  </a:t>
            </a:r>
            <a:r>
              <a:rPr lang="en-US" altLang="zh-CN" b="1" dirty="0" err="1">
                <a:solidFill>
                  <a:schemeClr val="tx1"/>
                </a:solidFill>
                <a:latin typeface="Times New Roman" pitchFamily="18" charset="0"/>
                <a:cs typeface="Times New Roman" pitchFamily="18" charset="0"/>
              </a:rPr>
              <a:t>VertexData</a:t>
            </a:r>
            <a:r>
              <a:rPr lang="en-US" altLang="zh-CN" b="1" dirty="0">
                <a:solidFill>
                  <a:schemeClr val="tx1"/>
                </a:solidFill>
                <a:latin typeface="Times New Roman" pitchFamily="18" charset="0"/>
                <a:cs typeface="Times New Roman" pitchFamily="18" charset="0"/>
              </a:rPr>
              <a:t>  u)</a:t>
            </a:r>
          </a:p>
          <a:p>
            <a:r>
              <a:rPr lang="en-US" altLang="zh-CN" b="1" dirty="0">
                <a:solidFill>
                  <a:schemeClr val="tx1"/>
                </a:solidFill>
                <a:latin typeface="Times New Roman" pitchFamily="18" charset="0"/>
                <a:cs typeface="Times New Roman" pitchFamily="18" charset="0"/>
              </a:rPr>
              <a:t>{  k=</a:t>
            </a:r>
            <a:r>
              <a:rPr lang="en-US" altLang="zh-CN" b="1" dirty="0" err="1">
                <a:solidFill>
                  <a:schemeClr val="tx1"/>
                </a:solidFill>
                <a:latin typeface="Times New Roman" pitchFamily="18" charset="0"/>
                <a:cs typeface="Times New Roman" pitchFamily="18" charset="0"/>
              </a:rPr>
              <a:t>LocateVertex</a:t>
            </a:r>
            <a:r>
              <a:rPr lang="en-US" altLang="zh-CN" b="1" dirty="0">
                <a:solidFill>
                  <a:schemeClr val="tx1"/>
                </a:solidFill>
                <a:latin typeface="Times New Roman" pitchFamily="18" charset="0"/>
                <a:cs typeface="Times New Roman" pitchFamily="18" charset="0"/>
              </a:rPr>
              <a:t>(</a:t>
            </a:r>
            <a:r>
              <a:rPr lang="en-US" altLang="zh-CN" b="1" dirty="0" err="1">
                <a:solidFill>
                  <a:schemeClr val="tx1"/>
                </a:solidFill>
                <a:latin typeface="Times New Roman" pitchFamily="18" charset="0"/>
                <a:cs typeface="Times New Roman" pitchFamily="18" charset="0"/>
              </a:rPr>
              <a:t>gn</a:t>
            </a:r>
            <a:r>
              <a:rPr lang="en-US" altLang="zh-CN" b="1" dirty="0">
                <a:solidFill>
                  <a:schemeClr val="tx1"/>
                </a:solidFill>
                <a:latin typeface="Times New Roman" pitchFamily="18" charset="0"/>
                <a:cs typeface="Times New Roman" pitchFamily="18" charset="0"/>
              </a:rPr>
              <a:t>, u);     </a:t>
            </a:r>
            <a:r>
              <a:rPr lang="en-US" altLang="zh-CN" b="1" dirty="0" err="1">
                <a:solidFill>
                  <a:schemeClr val="tx1"/>
                </a:solidFill>
                <a:latin typeface="Times New Roman" pitchFamily="18" charset="0"/>
                <a:cs typeface="Times New Roman" pitchFamily="18" charset="0"/>
              </a:rPr>
              <a:t>closedge</a:t>
            </a:r>
            <a:r>
              <a:rPr lang="en-US" altLang="zh-CN" b="1" dirty="0">
                <a:solidFill>
                  <a:schemeClr val="tx1"/>
                </a:solidFill>
                <a:latin typeface="Times New Roman" pitchFamily="18" charset="0"/>
                <a:cs typeface="Times New Roman" pitchFamily="18" charset="0"/>
              </a:rPr>
              <a:t>[k].low=0; </a:t>
            </a:r>
          </a:p>
          <a:p>
            <a:r>
              <a:rPr lang="en-US" altLang="zh-CN" b="1" dirty="0">
                <a:solidFill>
                  <a:schemeClr val="tx1"/>
                </a:solidFill>
                <a:latin typeface="Times New Roman" pitchFamily="18" charset="0"/>
                <a:cs typeface="Times New Roman" pitchFamily="18" charset="0"/>
              </a:rPr>
              <a:t>   </a:t>
            </a:r>
            <a:r>
              <a:rPr lang="en-US" altLang="zh-CN" b="1" dirty="0">
                <a:solidFill>
                  <a:srgbClr val="000066"/>
                </a:solidFill>
                <a:latin typeface="Times New Roman" pitchFamily="18" charset="0"/>
                <a:cs typeface="Times New Roman" pitchFamily="18" charset="0"/>
              </a:rPr>
              <a:t>for (</a:t>
            </a:r>
            <a:r>
              <a:rPr lang="en-US" altLang="zh-CN" b="1" dirty="0" err="1">
                <a:solidFill>
                  <a:srgbClr val="000066"/>
                </a:solidFill>
                <a:latin typeface="Times New Roman" pitchFamily="18" charset="0"/>
                <a:cs typeface="Times New Roman" pitchFamily="18" charset="0"/>
              </a:rPr>
              <a:t>i</a:t>
            </a:r>
            <a:r>
              <a:rPr lang="en-US" altLang="zh-CN" b="1" dirty="0">
                <a:solidFill>
                  <a:srgbClr val="000066"/>
                </a:solidFill>
                <a:latin typeface="Times New Roman" pitchFamily="18" charset="0"/>
                <a:cs typeface="Times New Roman" pitchFamily="18" charset="0"/>
              </a:rPr>
              <a:t>=0; </a:t>
            </a:r>
            <a:r>
              <a:rPr lang="en-US" altLang="zh-CN" b="1" dirty="0" err="1">
                <a:solidFill>
                  <a:srgbClr val="000066"/>
                </a:solidFill>
                <a:latin typeface="Times New Roman" pitchFamily="18" charset="0"/>
                <a:cs typeface="Times New Roman" pitchFamily="18" charset="0"/>
              </a:rPr>
              <a:t>i</a:t>
            </a:r>
            <a:r>
              <a:rPr lang="en-US" altLang="zh-CN" b="1" dirty="0">
                <a:solidFill>
                  <a:srgbClr val="000066"/>
                </a:solidFill>
                <a:latin typeface="Times New Roman" pitchFamily="18" charset="0"/>
                <a:cs typeface="Times New Roman" pitchFamily="18" charset="0"/>
              </a:rPr>
              <a:t>&lt;</a:t>
            </a:r>
            <a:r>
              <a:rPr lang="en-US" altLang="zh-CN" b="1" dirty="0" err="1">
                <a:solidFill>
                  <a:srgbClr val="000066"/>
                </a:solidFill>
                <a:latin typeface="Times New Roman" pitchFamily="18" charset="0"/>
                <a:cs typeface="Times New Roman" pitchFamily="18" charset="0"/>
              </a:rPr>
              <a:t>gn.vnum</a:t>
            </a:r>
            <a:r>
              <a:rPr lang="en-US" altLang="zh-CN" b="1" dirty="0">
                <a:solidFill>
                  <a:srgbClr val="000066"/>
                </a:solidFill>
                <a:latin typeface="Times New Roman" pitchFamily="18" charset="0"/>
                <a:cs typeface="Times New Roman" pitchFamily="18" charset="0"/>
              </a:rPr>
              <a:t>; </a:t>
            </a:r>
            <a:r>
              <a:rPr lang="en-US" altLang="zh-CN" b="1" dirty="0" err="1">
                <a:solidFill>
                  <a:srgbClr val="000066"/>
                </a:solidFill>
                <a:latin typeface="Times New Roman" pitchFamily="18" charset="0"/>
                <a:cs typeface="Times New Roman" pitchFamily="18" charset="0"/>
              </a:rPr>
              <a:t>i</a:t>
            </a:r>
            <a:r>
              <a:rPr lang="en-US" altLang="zh-CN" b="1" dirty="0">
                <a:solidFill>
                  <a:srgbClr val="000066"/>
                </a:solidFill>
                <a:latin typeface="Times New Roman" pitchFamily="18" charset="0"/>
                <a:cs typeface="Times New Roman" pitchFamily="18" charset="0"/>
              </a:rPr>
              <a:t>++)    </a:t>
            </a:r>
          </a:p>
          <a:p>
            <a:r>
              <a:rPr lang="en-US" altLang="zh-CN" b="1" dirty="0">
                <a:solidFill>
                  <a:srgbClr val="000066"/>
                </a:solidFill>
                <a:latin typeface="Times New Roman" pitchFamily="18" charset="0"/>
                <a:cs typeface="Times New Roman" pitchFamily="18" charset="0"/>
              </a:rPr>
              <a:t>   </a:t>
            </a:r>
            <a:r>
              <a:rPr lang="en-US" altLang="zh-CN" b="1" dirty="0" smtClean="0">
                <a:solidFill>
                  <a:srgbClr val="000066"/>
                </a:solidFill>
                <a:latin typeface="Times New Roman" pitchFamily="18" charset="0"/>
                <a:cs typeface="Times New Roman" pitchFamily="18" charset="0"/>
              </a:rPr>
              <a:t>   if </a:t>
            </a:r>
            <a:r>
              <a:rPr lang="en-US" altLang="zh-CN" b="1" dirty="0">
                <a:solidFill>
                  <a:srgbClr val="000066"/>
                </a:solidFill>
                <a:latin typeface="Times New Roman" pitchFamily="18" charset="0"/>
                <a:cs typeface="Times New Roman" pitchFamily="18" charset="0"/>
              </a:rPr>
              <a:t>( </a:t>
            </a:r>
            <a:r>
              <a:rPr lang="en-US" altLang="zh-CN" b="1" dirty="0" err="1">
                <a:solidFill>
                  <a:srgbClr val="000066"/>
                </a:solidFill>
                <a:latin typeface="Times New Roman" pitchFamily="18" charset="0"/>
                <a:cs typeface="Times New Roman" pitchFamily="18" charset="0"/>
              </a:rPr>
              <a:t>i</a:t>
            </a:r>
            <a:r>
              <a:rPr lang="en-US" altLang="zh-CN" b="1" dirty="0">
                <a:solidFill>
                  <a:srgbClr val="000066"/>
                </a:solidFill>
                <a:latin typeface="Times New Roman" pitchFamily="18" charset="0"/>
                <a:cs typeface="Times New Roman" pitchFamily="18" charset="0"/>
              </a:rPr>
              <a:t>!=k)    </a:t>
            </a:r>
          </a:p>
          <a:p>
            <a:r>
              <a:rPr lang="en-US" altLang="zh-CN" b="1" dirty="0">
                <a:solidFill>
                  <a:srgbClr val="000066"/>
                </a:solidFill>
                <a:latin typeface="Times New Roman" pitchFamily="18" charset="0"/>
                <a:cs typeface="Times New Roman" pitchFamily="18" charset="0"/>
              </a:rPr>
              <a:t>      {</a:t>
            </a:r>
            <a:r>
              <a:rPr lang="en-US" altLang="zh-CN" b="1" dirty="0" err="1">
                <a:solidFill>
                  <a:srgbClr val="000066"/>
                </a:solidFill>
                <a:latin typeface="Times New Roman" pitchFamily="18" charset="0"/>
                <a:cs typeface="Times New Roman" pitchFamily="18" charset="0"/>
              </a:rPr>
              <a:t>closedge</a:t>
            </a:r>
            <a:r>
              <a:rPr lang="en-US" altLang="zh-CN" b="1" dirty="0">
                <a:solidFill>
                  <a:srgbClr val="000066"/>
                </a:solidFill>
                <a:latin typeface="Times New Roman" pitchFamily="18" charset="0"/>
                <a:cs typeface="Times New Roman" pitchFamily="18" charset="0"/>
              </a:rPr>
              <a:t>[</a:t>
            </a:r>
            <a:r>
              <a:rPr lang="en-US" altLang="zh-CN" b="1" dirty="0" err="1">
                <a:solidFill>
                  <a:srgbClr val="000066"/>
                </a:solidFill>
                <a:latin typeface="Times New Roman" pitchFamily="18" charset="0"/>
                <a:cs typeface="Times New Roman" pitchFamily="18" charset="0"/>
              </a:rPr>
              <a:t>i</a:t>
            </a:r>
            <a:r>
              <a:rPr lang="en-US" altLang="zh-CN" b="1" dirty="0">
                <a:solidFill>
                  <a:srgbClr val="000066"/>
                </a:solidFill>
                <a:latin typeface="Times New Roman" pitchFamily="18" charset="0"/>
                <a:cs typeface="Times New Roman" pitchFamily="18" charset="0"/>
              </a:rPr>
              <a:t>].vex=u ; </a:t>
            </a:r>
            <a:r>
              <a:rPr lang="en-US" altLang="zh-CN" b="1" dirty="0" err="1">
                <a:solidFill>
                  <a:srgbClr val="000066"/>
                </a:solidFill>
                <a:latin typeface="Times New Roman" pitchFamily="18" charset="0"/>
                <a:cs typeface="Times New Roman" pitchFamily="18" charset="0"/>
              </a:rPr>
              <a:t>closedge</a:t>
            </a:r>
            <a:r>
              <a:rPr lang="en-US" altLang="zh-CN" b="1" dirty="0">
                <a:solidFill>
                  <a:srgbClr val="000066"/>
                </a:solidFill>
                <a:latin typeface="Times New Roman" pitchFamily="18" charset="0"/>
                <a:cs typeface="Times New Roman" pitchFamily="18" charset="0"/>
              </a:rPr>
              <a:t>[</a:t>
            </a:r>
            <a:r>
              <a:rPr lang="en-US" altLang="zh-CN" b="1" dirty="0" err="1">
                <a:solidFill>
                  <a:srgbClr val="000066"/>
                </a:solidFill>
                <a:latin typeface="Times New Roman" pitchFamily="18" charset="0"/>
                <a:cs typeface="Times New Roman" pitchFamily="18" charset="0"/>
              </a:rPr>
              <a:t>i</a:t>
            </a:r>
            <a:r>
              <a:rPr lang="en-US" altLang="zh-CN" b="1" dirty="0">
                <a:solidFill>
                  <a:srgbClr val="000066"/>
                </a:solidFill>
                <a:latin typeface="Times New Roman" pitchFamily="18" charset="0"/>
                <a:cs typeface="Times New Roman" pitchFamily="18" charset="0"/>
              </a:rPr>
              <a:t>].low=</a:t>
            </a:r>
            <a:r>
              <a:rPr lang="en-US" altLang="zh-CN" b="1" dirty="0" err="1">
                <a:solidFill>
                  <a:srgbClr val="000066"/>
                </a:solidFill>
                <a:latin typeface="Times New Roman" pitchFamily="18" charset="0"/>
                <a:cs typeface="Times New Roman" pitchFamily="18" charset="0"/>
              </a:rPr>
              <a:t>gn.arcs</a:t>
            </a:r>
            <a:r>
              <a:rPr lang="en-US" altLang="zh-CN" b="1" dirty="0">
                <a:solidFill>
                  <a:srgbClr val="000066"/>
                </a:solidFill>
                <a:latin typeface="Times New Roman" pitchFamily="18" charset="0"/>
                <a:cs typeface="Times New Roman" pitchFamily="18" charset="0"/>
              </a:rPr>
              <a:t>[k][</a:t>
            </a:r>
            <a:r>
              <a:rPr lang="en-US" altLang="zh-CN" b="1" dirty="0" err="1">
                <a:solidFill>
                  <a:srgbClr val="000066"/>
                </a:solidFill>
                <a:latin typeface="Times New Roman" pitchFamily="18" charset="0"/>
                <a:cs typeface="Times New Roman" pitchFamily="18" charset="0"/>
              </a:rPr>
              <a:t>i</a:t>
            </a:r>
            <a:r>
              <a:rPr lang="en-US" altLang="zh-CN" b="1" dirty="0" smtClean="0">
                <a:solidFill>
                  <a:srgbClr val="000066"/>
                </a:solidFill>
                <a:latin typeface="Times New Roman" pitchFamily="18" charset="0"/>
                <a:cs typeface="Times New Roman" pitchFamily="18" charset="0"/>
              </a:rPr>
              <a:t>];}</a:t>
            </a:r>
            <a:endParaRPr lang="en-US" altLang="zh-CN" b="1" dirty="0">
              <a:solidFill>
                <a:srgbClr val="000066"/>
              </a:solidFill>
              <a:latin typeface="Times New Roman" pitchFamily="18" charset="0"/>
              <a:cs typeface="Times New Roman" pitchFamily="18" charset="0"/>
            </a:endParaRPr>
          </a:p>
          <a:p>
            <a:r>
              <a:rPr lang="en-US" altLang="zh-CN" b="1" dirty="0">
                <a:solidFill>
                  <a:schemeClr val="tx1"/>
                </a:solidFill>
                <a:latin typeface="Times New Roman" pitchFamily="18" charset="0"/>
                <a:cs typeface="Times New Roman" pitchFamily="18" charset="0"/>
              </a:rPr>
              <a:t>   for (e=1;e&lt;=gn.vnum-1;e++)</a:t>
            </a:r>
          </a:p>
          <a:p>
            <a:r>
              <a:rPr lang="en-US" altLang="zh-CN" b="1" dirty="0">
                <a:solidFill>
                  <a:schemeClr val="tx1"/>
                </a:solidFill>
                <a:latin typeface="Times New Roman" pitchFamily="18" charset="0"/>
                <a:cs typeface="Times New Roman" pitchFamily="18" charset="0"/>
              </a:rPr>
              <a:t>      {  </a:t>
            </a:r>
            <a:r>
              <a:rPr lang="en-US" altLang="zh-CN" b="1" dirty="0" smtClean="0">
                <a:solidFill>
                  <a:schemeClr val="tx1"/>
                </a:solidFill>
                <a:latin typeface="Times New Roman" pitchFamily="18" charset="0"/>
                <a:cs typeface="Times New Roman" pitchFamily="18" charset="0"/>
              </a:rPr>
              <a:t>k0=Min (</a:t>
            </a:r>
            <a:r>
              <a:rPr lang="en-US" altLang="zh-CN" b="1" dirty="0" err="1">
                <a:solidFill>
                  <a:schemeClr val="tx1"/>
                </a:solidFill>
                <a:latin typeface="Times New Roman" pitchFamily="18" charset="0"/>
                <a:cs typeface="Times New Roman" pitchFamily="18" charset="0"/>
              </a:rPr>
              <a:t>closedge</a:t>
            </a:r>
            <a:r>
              <a:rPr lang="en-US" altLang="zh-CN" b="1" dirty="0">
                <a:solidFill>
                  <a:schemeClr val="tx1"/>
                </a:solidFill>
                <a:latin typeface="Times New Roman" pitchFamily="18" charset="0"/>
                <a:cs typeface="Times New Roman" pitchFamily="18" charset="0"/>
              </a:rPr>
              <a:t>);   </a:t>
            </a:r>
            <a:r>
              <a:rPr lang="en-US" altLang="zh-CN" b="1" dirty="0" smtClean="0">
                <a:solidFill>
                  <a:schemeClr val="tx1"/>
                </a:solidFill>
                <a:latin typeface="Times New Roman" pitchFamily="18" charset="0"/>
                <a:cs typeface="Times New Roman" pitchFamily="18" charset="0"/>
              </a:rPr>
              <a:t>u0= </a:t>
            </a:r>
            <a:r>
              <a:rPr lang="en-US" altLang="zh-CN" b="1" dirty="0" err="1" smtClean="0">
                <a:solidFill>
                  <a:schemeClr val="tx1"/>
                </a:solidFill>
                <a:latin typeface="Times New Roman" pitchFamily="18" charset="0"/>
                <a:cs typeface="Times New Roman" pitchFamily="18" charset="0"/>
              </a:rPr>
              <a:t>closedge</a:t>
            </a:r>
            <a:r>
              <a:rPr lang="en-US" altLang="zh-CN" b="1" dirty="0" smtClean="0">
                <a:solidFill>
                  <a:schemeClr val="tx1"/>
                </a:solidFill>
                <a:latin typeface="Times New Roman" pitchFamily="18" charset="0"/>
                <a:cs typeface="Times New Roman" pitchFamily="18" charset="0"/>
              </a:rPr>
              <a:t>[k0]. </a:t>
            </a:r>
            <a:r>
              <a:rPr lang="en-US" altLang="zh-CN" b="1" dirty="0">
                <a:solidFill>
                  <a:schemeClr val="tx1"/>
                </a:solidFill>
                <a:latin typeface="Times New Roman" pitchFamily="18" charset="0"/>
                <a:cs typeface="Times New Roman" pitchFamily="18" charset="0"/>
              </a:rPr>
              <a:t>vex;   </a:t>
            </a:r>
          </a:p>
          <a:p>
            <a:r>
              <a:rPr lang="en-US" altLang="zh-CN" b="1" dirty="0">
                <a:solidFill>
                  <a:schemeClr val="tx1"/>
                </a:solidFill>
                <a:latin typeface="Times New Roman" pitchFamily="18" charset="0"/>
                <a:cs typeface="Times New Roman" pitchFamily="18" charset="0"/>
              </a:rPr>
              <a:t>          v0= </a:t>
            </a:r>
            <a:r>
              <a:rPr lang="en-US" altLang="zh-CN" b="1" dirty="0" err="1">
                <a:solidFill>
                  <a:schemeClr val="tx1"/>
                </a:solidFill>
                <a:latin typeface="Times New Roman" pitchFamily="18" charset="0"/>
                <a:cs typeface="Times New Roman" pitchFamily="18" charset="0"/>
              </a:rPr>
              <a:t>gn.vexs</a:t>
            </a:r>
            <a:r>
              <a:rPr lang="en-US" altLang="zh-CN" b="1" dirty="0">
                <a:solidFill>
                  <a:schemeClr val="tx1"/>
                </a:solidFill>
                <a:latin typeface="Times New Roman" pitchFamily="18" charset="0"/>
                <a:cs typeface="Times New Roman" pitchFamily="18" charset="0"/>
              </a:rPr>
              <a:t>[k0];   </a:t>
            </a:r>
            <a:r>
              <a:rPr lang="en-US" altLang="zh-CN" b="1" dirty="0" err="1">
                <a:solidFill>
                  <a:schemeClr val="tx1"/>
                </a:solidFill>
                <a:latin typeface="Times New Roman" pitchFamily="18" charset="0"/>
                <a:cs typeface="Times New Roman" pitchFamily="18" charset="0"/>
              </a:rPr>
              <a:t>printf</a:t>
            </a:r>
            <a:r>
              <a:rPr lang="en-US" altLang="zh-CN" b="1" dirty="0">
                <a:solidFill>
                  <a:schemeClr val="tx1"/>
                </a:solidFill>
                <a:latin typeface="Times New Roman" pitchFamily="18" charset="0"/>
                <a:cs typeface="Times New Roman" pitchFamily="18" charset="0"/>
              </a:rPr>
              <a:t>(u0, v0);    </a:t>
            </a:r>
          </a:p>
          <a:p>
            <a:r>
              <a:rPr lang="en-US" altLang="zh-CN" b="1" dirty="0">
                <a:solidFill>
                  <a:schemeClr val="tx1"/>
                </a:solidFill>
                <a:latin typeface="Times New Roman" pitchFamily="18" charset="0"/>
                <a:cs typeface="Times New Roman" pitchFamily="18" charset="0"/>
              </a:rPr>
              <a:t>          </a:t>
            </a:r>
            <a:r>
              <a:rPr lang="en-US" altLang="zh-CN" b="1" dirty="0" err="1">
                <a:solidFill>
                  <a:srgbClr val="800000"/>
                </a:solidFill>
                <a:latin typeface="Times New Roman" pitchFamily="18" charset="0"/>
                <a:cs typeface="Times New Roman" pitchFamily="18" charset="0"/>
              </a:rPr>
              <a:t>closedge</a:t>
            </a:r>
            <a:r>
              <a:rPr lang="en-US" altLang="zh-CN" b="1" dirty="0">
                <a:solidFill>
                  <a:srgbClr val="800000"/>
                </a:solidFill>
                <a:latin typeface="Times New Roman" pitchFamily="18" charset="0"/>
                <a:cs typeface="Times New Roman" pitchFamily="18" charset="0"/>
              </a:rPr>
              <a:t>[k0].low=0;     </a:t>
            </a:r>
          </a:p>
          <a:p>
            <a:r>
              <a:rPr lang="en-US" altLang="zh-CN" b="1" dirty="0">
                <a:solidFill>
                  <a:srgbClr val="800000"/>
                </a:solidFill>
                <a:latin typeface="Times New Roman" pitchFamily="18" charset="0"/>
                <a:cs typeface="Times New Roman" pitchFamily="18" charset="0"/>
              </a:rPr>
              <a:t>          for ( </a:t>
            </a:r>
            <a:r>
              <a:rPr lang="en-US" altLang="zh-CN" b="1" dirty="0" err="1">
                <a:solidFill>
                  <a:srgbClr val="800000"/>
                </a:solidFill>
                <a:latin typeface="Times New Roman" pitchFamily="18" charset="0"/>
                <a:cs typeface="Times New Roman" pitchFamily="18" charset="0"/>
              </a:rPr>
              <a:t>i</a:t>
            </a:r>
            <a:r>
              <a:rPr lang="en-US" altLang="zh-CN" b="1" dirty="0">
                <a:solidFill>
                  <a:srgbClr val="800000"/>
                </a:solidFill>
                <a:latin typeface="Times New Roman" pitchFamily="18" charset="0"/>
                <a:cs typeface="Times New Roman" pitchFamily="18" charset="0"/>
              </a:rPr>
              <a:t>=0 ; </a:t>
            </a:r>
            <a:r>
              <a:rPr lang="en-US" altLang="zh-CN" b="1" dirty="0" err="1" smtClean="0">
                <a:solidFill>
                  <a:srgbClr val="800000"/>
                </a:solidFill>
                <a:latin typeface="Times New Roman" pitchFamily="18" charset="0"/>
                <a:cs typeface="Times New Roman" pitchFamily="18" charset="0"/>
              </a:rPr>
              <a:t>i</a:t>
            </a:r>
            <a:r>
              <a:rPr lang="en-US" altLang="zh-CN" b="1" dirty="0" smtClean="0">
                <a:solidFill>
                  <a:srgbClr val="800000"/>
                </a:solidFill>
                <a:latin typeface="Times New Roman" pitchFamily="18" charset="0"/>
                <a:cs typeface="Times New Roman" pitchFamily="18" charset="0"/>
              </a:rPr>
              <a:t>&lt;</a:t>
            </a:r>
            <a:r>
              <a:rPr lang="en-US" altLang="zh-CN" b="1" dirty="0" err="1" smtClean="0">
                <a:solidFill>
                  <a:srgbClr val="800000"/>
                </a:solidFill>
                <a:latin typeface="Times New Roman" pitchFamily="18" charset="0"/>
                <a:cs typeface="Times New Roman" pitchFamily="18" charset="0"/>
              </a:rPr>
              <a:t>gn.vexnum</a:t>
            </a:r>
            <a:r>
              <a:rPr lang="en-US" altLang="zh-CN" b="1" dirty="0">
                <a:solidFill>
                  <a:srgbClr val="800000"/>
                </a:solidFill>
                <a:latin typeface="Times New Roman" pitchFamily="18" charset="0"/>
                <a:cs typeface="Times New Roman" pitchFamily="18" charset="0"/>
              </a:rPr>
              <a:t>; </a:t>
            </a:r>
            <a:r>
              <a:rPr lang="en-US" altLang="zh-CN" b="1" dirty="0" err="1">
                <a:solidFill>
                  <a:srgbClr val="800000"/>
                </a:solidFill>
                <a:latin typeface="Times New Roman" pitchFamily="18" charset="0"/>
                <a:cs typeface="Times New Roman" pitchFamily="18" charset="0"/>
              </a:rPr>
              <a:t>i</a:t>
            </a:r>
            <a:r>
              <a:rPr lang="en-US" altLang="zh-CN" b="1" dirty="0">
                <a:solidFill>
                  <a:srgbClr val="800000"/>
                </a:solidFill>
                <a:latin typeface="Times New Roman" pitchFamily="18" charset="0"/>
                <a:cs typeface="Times New Roman" pitchFamily="18" charset="0"/>
              </a:rPr>
              <a:t>++)</a:t>
            </a:r>
          </a:p>
          <a:p>
            <a:r>
              <a:rPr lang="en-US" altLang="zh-CN" b="1" dirty="0">
                <a:solidFill>
                  <a:srgbClr val="800000"/>
                </a:solidFill>
                <a:latin typeface="Times New Roman" pitchFamily="18" charset="0"/>
                <a:cs typeface="Times New Roman" pitchFamily="18" charset="0"/>
              </a:rPr>
              <a:t>              if ( </a:t>
            </a:r>
            <a:r>
              <a:rPr lang="en-US" altLang="zh-CN" b="1" dirty="0" err="1">
                <a:solidFill>
                  <a:srgbClr val="800000"/>
                </a:solidFill>
                <a:latin typeface="Times New Roman" pitchFamily="18" charset="0"/>
                <a:cs typeface="Times New Roman" pitchFamily="18" charset="0"/>
              </a:rPr>
              <a:t>gn.arcs</a:t>
            </a:r>
            <a:r>
              <a:rPr lang="en-US" altLang="zh-CN" b="1" dirty="0">
                <a:solidFill>
                  <a:srgbClr val="800000"/>
                </a:solidFill>
                <a:latin typeface="Times New Roman" pitchFamily="18" charset="0"/>
                <a:cs typeface="Times New Roman" pitchFamily="18" charset="0"/>
              </a:rPr>
              <a:t>[k0][</a:t>
            </a:r>
            <a:r>
              <a:rPr lang="en-US" altLang="zh-CN" b="1" dirty="0" err="1" smtClean="0">
                <a:solidFill>
                  <a:srgbClr val="800000"/>
                </a:solidFill>
                <a:latin typeface="Times New Roman" pitchFamily="18" charset="0"/>
                <a:cs typeface="Times New Roman" pitchFamily="18" charset="0"/>
              </a:rPr>
              <a:t>i</a:t>
            </a:r>
            <a:r>
              <a:rPr lang="en-US" altLang="zh-CN" b="1" dirty="0" smtClean="0">
                <a:solidFill>
                  <a:srgbClr val="800000"/>
                </a:solidFill>
                <a:latin typeface="Times New Roman" pitchFamily="18" charset="0"/>
                <a:cs typeface="Times New Roman" pitchFamily="18" charset="0"/>
              </a:rPr>
              <a:t>] </a:t>
            </a:r>
            <a:r>
              <a:rPr lang="en-US" altLang="zh-CN" b="1" dirty="0">
                <a:solidFill>
                  <a:srgbClr val="800000"/>
                </a:solidFill>
                <a:latin typeface="Times New Roman" pitchFamily="18" charset="0"/>
                <a:cs typeface="Times New Roman" pitchFamily="18" charset="0"/>
              </a:rPr>
              <a:t>&lt;</a:t>
            </a:r>
            <a:r>
              <a:rPr lang="en-US" altLang="zh-CN" b="1" dirty="0" err="1">
                <a:solidFill>
                  <a:srgbClr val="800000"/>
                </a:solidFill>
                <a:latin typeface="Times New Roman" pitchFamily="18" charset="0"/>
                <a:cs typeface="Times New Roman" pitchFamily="18" charset="0"/>
              </a:rPr>
              <a:t>closedge</a:t>
            </a:r>
            <a:r>
              <a:rPr lang="en-US" altLang="zh-CN" b="1" dirty="0">
                <a:solidFill>
                  <a:srgbClr val="800000"/>
                </a:solidFill>
                <a:latin typeface="Times New Roman" pitchFamily="18" charset="0"/>
                <a:cs typeface="Times New Roman" pitchFamily="18" charset="0"/>
              </a:rPr>
              <a:t>[</a:t>
            </a:r>
            <a:r>
              <a:rPr lang="en-US" altLang="zh-CN" b="1" dirty="0" err="1">
                <a:solidFill>
                  <a:srgbClr val="800000"/>
                </a:solidFill>
                <a:latin typeface="Times New Roman" pitchFamily="18" charset="0"/>
                <a:cs typeface="Times New Roman" pitchFamily="18" charset="0"/>
              </a:rPr>
              <a:t>i</a:t>
            </a:r>
            <a:r>
              <a:rPr lang="en-US" altLang="zh-CN" b="1" dirty="0">
                <a:solidFill>
                  <a:srgbClr val="800000"/>
                </a:solidFill>
                <a:latin typeface="Times New Roman" pitchFamily="18" charset="0"/>
                <a:cs typeface="Times New Roman" pitchFamily="18" charset="0"/>
              </a:rPr>
              <a:t>].low)  </a:t>
            </a:r>
          </a:p>
          <a:p>
            <a:r>
              <a:rPr lang="en-US" altLang="zh-CN" b="1" dirty="0">
                <a:solidFill>
                  <a:srgbClr val="800000"/>
                </a:solidFill>
                <a:latin typeface="Times New Roman" pitchFamily="18" charset="0"/>
                <a:cs typeface="Times New Roman" pitchFamily="18" charset="0"/>
              </a:rPr>
              <a:t>                 { </a:t>
            </a:r>
            <a:r>
              <a:rPr lang="en-US" altLang="zh-CN" b="1" dirty="0" err="1">
                <a:solidFill>
                  <a:srgbClr val="800000"/>
                </a:solidFill>
                <a:latin typeface="Times New Roman" pitchFamily="18" charset="0"/>
                <a:cs typeface="Times New Roman" pitchFamily="18" charset="0"/>
              </a:rPr>
              <a:t>closedge</a:t>
            </a:r>
            <a:r>
              <a:rPr lang="en-US" altLang="zh-CN" b="1" dirty="0">
                <a:solidFill>
                  <a:srgbClr val="800000"/>
                </a:solidFill>
                <a:latin typeface="Times New Roman" pitchFamily="18" charset="0"/>
                <a:cs typeface="Times New Roman" pitchFamily="18" charset="0"/>
              </a:rPr>
              <a:t>[</a:t>
            </a:r>
            <a:r>
              <a:rPr lang="en-US" altLang="zh-CN" b="1" dirty="0" err="1">
                <a:solidFill>
                  <a:srgbClr val="800000"/>
                </a:solidFill>
                <a:latin typeface="Times New Roman" pitchFamily="18" charset="0"/>
                <a:cs typeface="Times New Roman" pitchFamily="18" charset="0"/>
              </a:rPr>
              <a:t>i</a:t>
            </a:r>
            <a:r>
              <a:rPr lang="en-US" altLang="zh-CN" b="1" dirty="0">
                <a:solidFill>
                  <a:srgbClr val="800000"/>
                </a:solidFill>
                <a:latin typeface="Times New Roman" pitchFamily="18" charset="0"/>
                <a:cs typeface="Times New Roman" pitchFamily="18" charset="0"/>
              </a:rPr>
              <a:t>].low= </a:t>
            </a:r>
            <a:r>
              <a:rPr lang="en-US" altLang="zh-CN" b="1" dirty="0" err="1">
                <a:solidFill>
                  <a:srgbClr val="800000"/>
                </a:solidFill>
                <a:latin typeface="Times New Roman" pitchFamily="18" charset="0"/>
                <a:cs typeface="Times New Roman" pitchFamily="18" charset="0"/>
              </a:rPr>
              <a:t>gn.arcs</a:t>
            </a:r>
            <a:r>
              <a:rPr lang="en-US" altLang="zh-CN" b="1" dirty="0">
                <a:solidFill>
                  <a:srgbClr val="800000"/>
                </a:solidFill>
                <a:latin typeface="Times New Roman" pitchFamily="18" charset="0"/>
                <a:cs typeface="Times New Roman" pitchFamily="18" charset="0"/>
              </a:rPr>
              <a:t>[k0][</a:t>
            </a:r>
            <a:r>
              <a:rPr lang="en-US" altLang="zh-CN" b="1" dirty="0" err="1" smtClean="0">
                <a:solidFill>
                  <a:srgbClr val="800000"/>
                </a:solidFill>
                <a:latin typeface="Times New Roman" pitchFamily="18" charset="0"/>
                <a:cs typeface="Times New Roman" pitchFamily="18" charset="0"/>
              </a:rPr>
              <a:t>i</a:t>
            </a:r>
            <a:r>
              <a:rPr lang="en-US" altLang="zh-CN" b="1" dirty="0" smtClean="0">
                <a:solidFill>
                  <a:srgbClr val="800000"/>
                </a:solidFill>
                <a:latin typeface="Times New Roman" pitchFamily="18" charset="0"/>
                <a:cs typeface="Times New Roman" pitchFamily="18" charset="0"/>
              </a:rPr>
              <a:t>];     </a:t>
            </a:r>
            <a:endParaRPr lang="en-US" altLang="zh-CN" b="1" dirty="0">
              <a:solidFill>
                <a:srgbClr val="800000"/>
              </a:solidFill>
              <a:latin typeface="Times New Roman" pitchFamily="18" charset="0"/>
              <a:cs typeface="Times New Roman" pitchFamily="18" charset="0"/>
            </a:endParaRPr>
          </a:p>
          <a:p>
            <a:r>
              <a:rPr lang="en-US" altLang="zh-CN" b="1" dirty="0">
                <a:solidFill>
                  <a:srgbClr val="800000"/>
                </a:solidFill>
                <a:latin typeface="Times New Roman" pitchFamily="18" charset="0"/>
                <a:cs typeface="Times New Roman" pitchFamily="18" charset="0"/>
              </a:rPr>
              <a:t>                   </a:t>
            </a:r>
            <a:r>
              <a:rPr lang="en-US" altLang="zh-CN" b="1" dirty="0" err="1">
                <a:solidFill>
                  <a:srgbClr val="800000"/>
                </a:solidFill>
                <a:latin typeface="Times New Roman" pitchFamily="18" charset="0"/>
                <a:cs typeface="Times New Roman" pitchFamily="18" charset="0"/>
              </a:rPr>
              <a:t>closedge</a:t>
            </a:r>
            <a:r>
              <a:rPr lang="en-US" altLang="zh-CN" b="1" dirty="0">
                <a:solidFill>
                  <a:srgbClr val="800000"/>
                </a:solidFill>
                <a:latin typeface="Times New Roman" pitchFamily="18" charset="0"/>
                <a:cs typeface="Times New Roman" pitchFamily="18" charset="0"/>
              </a:rPr>
              <a:t>[</a:t>
            </a:r>
            <a:r>
              <a:rPr lang="en-US" altLang="zh-CN" b="1" dirty="0" err="1">
                <a:solidFill>
                  <a:srgbClr val="800000"/>
                </a:solidFill>
                <a:latin typeface="Times New Roman" pitchFamily="18" charset="0"/>
                <a:cs typeface="Times New Roman" pitchFamily="18" charset="0"/>
              </a:rPr>
              <a:t>i</a:t>
            </a:r>
            <a:r>
              <a:rPr lang="en-US" altLang="zh-CN" b="1" dirty="0">
                <a:solidFill>
                  <a:srgbClr val="800000"/>
                </a:solidFill>
                <a:latin typeface="Times New Roman" pitchFamily="18" charset="0"/>
                <a:cs typeface="Times New Roman" pitchFamily="18" charset="0"/>
              </a:rPr>
              <a:t>].vex=v0; } } }     </a:t>
            </a:r>
          </a:p>
        </p:txBody>
      </p:sp>
      <p:sp>
        <p:nvSpPr>
          <p:cNvPr id="296964" name="Rectangle 4"/>
          <p:cNvSpPr>
            <a:spLocks noChangeArrowheads="1"/>
          </p:cNvSpPr>
          <p:nvPr/>
        </p:nvSpPr>
        <p:spPr bwMode="auto">
          <a:xfrm>
            <a:off x="5729304" y="6350024"/>
            <a:ext cx="2232025" cy="579438"/>
          </a:xfrm>
          <a:prstGeom prst="rect">
            <a:avLst/>
          </a:prstGeom>
          <a:noFill/>
          <a:ln w="12700" cap="sq">
            <a:noFill/>
            <a:miter lim="800000"/>
            <a:headEnd type="none" w="sm" len="sm"/>
            <a:tailEnd type="none" w="sm" len="sm"/>
          </a:ln>
          <a:effectLst/>
        </p:spPr>
        <p:txBody>
          <a:bodyPr wrap="none">
            <a:spAutoFit/>
          </a:bodyPr>
          <a:lstStyle/>
          <a:p>
            <a:r>
              <a:rPr lang="zh-CN" altLang="en-US" sz="3200" b="1" dirty="0">
                <a:solidFill>
                  <a:srgbClr val="0000FF"/>
                </a:solidFill>
                <a:ea typeface="楷体_GB2312" pitchFamily="49" charset="-122"/>
              </a:rPr>
              <a:t>时间复杂度</a:t>
            </a:r>
          </a:p>
        </p:txBody>
      </p:sp>
      <p:sp>
        <p:nvSpPr>
          <p:cNvPr id="296965" name="Rectangle 5"/>
          <p:cNvSpPr>
            <a:spLocks noChangeArrowheads="1"/>
          </p:cNvSpPr>
          <p:nvPr/>
        </p:nvSpPr>
        <p:spPr bwMode="auto">
          <a:xfrm>
            <a:off x="8015320" y="6278586"/>
            <a:ext cx="1128712" cy="579438"/>
          </a:xfrm>
          <a:prstGeom prst="rect">
            <a:avLst/>
          </a:prstGeom>
          <a:noFill/>
          <a:ln w="12700" cap="sq">
            <a:noFill/>
            <a:miter lim="800000"/>
            <a:headEnd type="none" w="sm" len="sm"/>
            <a:tailEnd type="none" w="sm" len="sm"/>
          </a:ln>
          <a:effectLst/>
        </p:spPr>
        <p:txBody>
          <a:bodyPr wrap="none">
            <a:spAutoFit/>
          </a:bodyPr>
          <a:lstStyle/>
          <a:p>
            <a:r>
              <a:rPr lang="en-US" altLang="zh-CN" sz="3200" b="1" dirty="0">
                <a:solidFill>
                  <a:srgbClr val="590096"/>
                </a:solidFill>
                <a:ea typeface="楷体_GB2312" pitchFamily="49" charset="-122"/>
              </a:rPr>
              <a:t>O(n</a:t>
            </a:r>
            <a:r>
              <a:rPr lang="en-US" altLang="zh-CN" sz="3200" b="1" baseline="30000" dirty="0">
                <a:solidFill>
                  <a:srgbClr val="590096"/>
                </a:solidFill>
                <a:ea typeface="楷体_GB2312" pitchFamily="49" charset="-122"/>
              </a:rPr>
              <a:t>2</a:t>
            </a:r>
            <a:r>
              <a:rPr lang="en-US" altLang="zh-CN" sz="3200" b="1" dirty="0">
                <a:solidFill>
                  <a:srgbClr val="590096"/>
                </a:solidFill>
                <a:ea typeface="楷体_GB2312" pitchFamily="49" charset="-122"/>
              </a:rPr>
              <a:t>)</a:t>
            </a:r>
            <a:endParaRPr lang="en-US" altLang="zh-CN" sz="320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3"/>
                                        </p:tgtEl>
                                        <p:attrNameLst>
                                          <p:attrName>style.visibility</p:attrName>
                                        </p:attrNameLst>
                                      </p:cBhvr>
                                      <p:to>
                                        <p:strVal val="visible"/>
                                      </p:to>
                                    </p:set>
                                    <p:anim calcmode="lin" valueType="num">
                                      <p:cBhvr additive="base">
                                        <p:cTn id="7" dur="500" fill="hold"/>
                                        <p:tgtEl>
                                          <p:spTgt spid="296963"/>
                                        </p:tgtEl>
                                        <p:attrNameLst>
                                          <p:attrName>ppt_x</p:attrName>
                                        </p:attrNameLst>
                                      </p:cBhvr>
                                      <p:tavLst>
                                        <p:tav tm="0">
                                          <p:val>
                                            <p:strVal val="0-#ppt_w/2"/>
                                          </p:val>
                                        </p:tav>
                                        <p:tav tm="100000">
                                          <p:val>
                                            <p:strVal val="#ppt_x"/>
                                          </p:val>
                                        </p:tav>
                                      </p:tavLst>
                                    </p:anim>
                                    <p:anim calcmode="lin" valueType="num">
                                      <p:cBhvr additive="base">
                                        <p:cTn id="8" dur="500" fill="hold"/>
                                        <p:tgtEl>
                                          <p:spTgt spid="2969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6964"/>
                                        </p:tgtEl>
                                        <p:attrNameLst>
                                          <p:attrName>style.visibility</p:attrName>
                                        </p:attrNameLst>
                                      </p:cBhvr>
                                      <p:to>
                                        <p:strVal val="visible"/>
                                      </p:to>
                                    </p:set>
                                    <p:animEffect transition="in" filter="wipe(left)">
                                      <p:cBhvr>
                                        <p:cTn id="13" dur="500"/>
                                        <p:tgtEl>
                                          <p:spTgt spid="296964"/>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96965"/>
                                        </p:tgtEl>
                                        <p:attrNameLst>
                                          <p:attrName>style.visibility</p:attrName>
                                        </p:attrNameLst>
                                      </p:cBhvr>
                                      <p:to>
                                        <p:strVal val="visible"/>
                                      </p:to>
                                    </p:set>
                                    <p:animEffect transition="in" filter="wipe(left)">
                                      <p:cBhvr>
                                        <p:cTn id="17" dur="500"/>
                                        <p:tgtEl>
                                          <p:spTgt spid="29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utoUpdateAnimBg="0"/>
      <p:bldP spid="296964" grpId="0" autoUpdateAnimBg="0"/>
      <p:bldP spid="296965"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5"/>
          </p:nvPr>
        </p:nvSpPr>
        <p:spPr/>
        <p:txBody>
          <a:bodyPr/>
          <a:lstStyle/>
          <a:p>
            <a:fld id="{317241A6-B1E3-4811-ABC8-CC76B983B805}" type="slidenum">
              <a:rPr lang="en-US" altLang="zh-CN"/>
              <a:pPr/>
              <a:t>73</a:t>
            </a:fld>
            <a:endParaRPr lang="en-US" altLang="zh-CN"/>
          </a:p>
        </p:txBody>
      </p:sp>
      <p:sp>
        <p:nvSpPr>
          <p:cNvPr id="245765"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45766"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45767"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45768"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45771" name="Text Box 11"/>
          <p:cNvSpPr txBox="1">
            <a:spLocks noChangeArrowheads="1"/>
          </p:cNvSpPr>
          <p:nvPr/>
        </p:nvSpPr>
        <p:spPr bwMode="auto">
          <a:xfrm>
            <a:off x="1042988" y="2133600"/>
            <a:ext cx="5834062"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算法二：克鲁斯卡尔算法</a:t>
            </a:r>
            <a:r>
              <a:rPr lang="en-US" altLang="zh-CN">
                <a:solidFill>
                  <a:srgbClr val="000066"/>
                </a:solidFill>
              </a:rPr>
              <a:t>( Kruskal )</a:t>
            </a:r>
          </a:p>
        </p:txBody>
      </p:sp>
      <p:sp>
        <p:nvSpPr>
          <p:cNvPr id="14" name="Rectangle 3"/>
          <p:cNvSpPr>
            <a:spLocks noChangeArrowheads="1"/>
          </p:cNvSpPr>
          <p:nvPr/>
        </p:nvSpPr>
        <p:spPr bwMode="auto">
          <a:xfrm>
            <a:off x="500034" y="2643182"/>
            <a:ext cx="8253410" cy="902363"/>
          </a:xfrm>
          <a:prstGeom prst="rect">
            <a:avLst/>
          </a:prstGeom>
          <a:solidFill>
            <a:schemeClr val="accent5">
              <a:lumMod val="20000"/>
              <a:lumOff val="80000"/>
            </a:schemeClr>
          </a:solidFill>
          <a:ln w="9525">
            <a:solidFill>
              <a:schemeClr val="accent1"/>
            </a:solidFill>
            <a:miter lim="800000"/>
            <a:headEnd/>
            <a:tailEnd/>
          </a:ln>
          <a:effectLst/>
        </p:spPr>
        <p:txBody>
          <a:bodyPr wrap="square">
            <a:spAutoFit/>
          </a:bodyPr>
          <a:lstStyle/>
          <a:p>
            <a:pPr>
              <a:lnSpc>
                <a:spcPct val="115000"/>
              </a:lnSpc>
            </a:pPr>
            <a:r>
              <a:rPr lang="zh-CN" altLang="en-US" sz="2400" b="1" dirty="0">
                <a:solidFill>
                  <a:srgbClr val="CC0000"/>
                </a:solidFill>
                <a:ea typeface="楷体_GB2312" pitchFamily="49" charset="-122"/>
              </a:rPr>
              <a:t>基本思路</a:t>
            </a:r>
            <a:r>
              <a:rPr lang="en-US" altLang="zh-CN" sz="2400" b="1" dirty="0">
                <a:solidFill>
                  <a:srgbClr val="CC0000"/>
                </a:solidFill>
                <a:ea typeface="楷体_GB2312" pitchFamily="49" charset="-122"/>
              </a:rPr>
              <a:t>:</a:t>
            </a:r>
            <a:r>
              <a:rPr lang="en-US" altLang="zh-CN" sz="2400" b="1" dirty="0">
                <a:solidFill>
                  <a:srgbClr val="000082"/>
                </a:solidFill>
                <a:ea typeface="楷体_GB2312" pitchFamily="49" charset="-122"/>
              </a:rPr>
              <a:t> </a:t>
            </a:r>
            <a:r>
              <a:rPr lang="zh-CN" altLang="en-US" sz="2400" b="1" dirty="0">
                <a:solidFill>
                  <a:srgbClr val="000082"/>
                </a:solidFill>
                <a:ea typeface="楷体_GB2312" pitchFamily="49" charset="-122"/>
              </a:rPr>
              <a:t>为使生成树</a:t>
            </a:r>
            <a:r>
              <a:rPr lang="zh-CN" altLang="en-US" sz="2400" b="1" dirty="0">
                <a:solidFill>
                  <a:srgbClr val="CC42C9"/>
                </a:solidFill>
                <a:ea typeface="楷体_GB2312" pitchFamily="49" charset="-122"/>
              </a:rPr>
              <a:t>边的权值之和达到最小</a:t>
            </a:r>
            <a:r>
              <a:rPr lang="en-US" altLang="zh-CN" sz="2400" b="1" dirty="0">
                <a:solidFill>
                  <a:srgbClr val="000082"/>
                </a:solidFill>
                <a:ea typeface="楷体_GB2312" pitchFamily="49" charset="-122"/>
              </a:rPr>
              <a:t>, </a:t>
            </a:r>
            <a:r>
              <a:rPr lang="zh-CN" altLang="en-US" sz="2400" b="1" dirty="0">
                <a:solidFill>
                  <a:srgbClr val="000082"/>
                </a:solidFill>
                <a:ea typeface="楷体_GB2312" pitchFamily="49" charset="-122"/>
              </a:rPr>
              <a:t>则尽可能地选取权值小的边作为生成树中的边。</a:t>
            </a:r>
          </a:p>
        </p:txBody>
      </p:sp>
      <p:sp>
        <p:nvSpPr>
          <p:cNvPr id="15" name="Text Box 4"/>
          <p:cNvSpPr txBox="1">
            <a:spLocks noChangeArrowheads="1"/>
          </p:cNvSpPr>
          <p:nvPr/>
        </p:nvSpPr>
        <p:spPr bwMode="auto">
          <a:xfrm>
            <a:off x="285720" y="4032250"/>
            <a:ext cx="8458200" cy="2825750"/>
          </a:xfrm>
          <a:prstGeom prst="rect">
            <a:avLst/>
          </a:prstGeom>
          <a:noFill/>
          <a:ln w="9525">
            <a:noFill/>
            <a:miter lim="800000"/>
            <a:headEnd/>
            <a:tailEnd/>
          </a:ln>
          <a:effectLst/>
        </p:spPr>
        <p:txBody>
          <a:bodyPr>
            <a:spAutoFit/>
          </a:bodyPr>
          <a:lstStyle/>
          <a:p>
            <a:pPr>
              <a:spcBef>
                <a:spcPct val="20000"/>
              </a:spcBef>
            </a:pPr>
            <a:r>
              <a:rPr lang="zh-CN" altLang="en-US" sz="2800" b="1" dirty="0">
                <a:solidFill>
                  <a:srgbClr val="002060"/>
                </a:solidFill>
                <a:latin typeface="楷体_GB2312" pitchFamily="49" charset="-122"/>
              </a:rPr>
              <a:t>（</a:t>
            </a:r>
            <a:r>
              <a:rPr lang="en-US" altLang="zh-CN" sz="2800" b="1" dirty="0">
                <a:solidFill>
                  <a:srgbClr val="002060"/>
                </a:solidFill>
                <a:latin typeface="楷体_GB2312" pitchFamily="49" charset="-122"/>
              </a:rPr>
              <a:t>1</a:t>
            </a:r>
            <a:r>
              <a:rPr lang="zh-CN" altLang="en-US" sz="2800" b="1" dirty="0">
                <a:solidFill>
                  <a:srgbClr val="002060"/>
                </a:solidFill>
                <a:latin typeface="楷体_GB2312" pitchFamily="49" charset="-122"/>
              </a:rPr>
              <a:t>）将</a:t>
            </a:r>
            <a:r>
              <a:rPr lang="en-US" altLang="zh-CN" sz="2800" b="1" dirty="0">
                <a:solidFill>
                  <a:srgbClr val="002060"/>
                </a:solidFill>
                <a:latin typeface="楷体_GB2312" pitchFamily="49" charset="-122"/>
              </a:rPr>
              <a:t>n</a:t>
            </a:r>
            <a:r>
              <a:rPr lang="zh-CN" altLang="en-US" sz="2800" b="1" dirty="0">
                <a:solidFill>
                  <a:srgbClr val="002060"/>
                </a:solidFill>
                <a:latin typeface="楷体_GB2312" pitchFamily="49" charset="-122"/>
              </a:rPr>
              <a:t>个顶点看成</a:t>
            </a:r>
            <a:r>
              <a:rPr lang="en-US" altLang="zh-CN" sz="2800" b="1" dirty="0">
                <a:latin typeface="楷体_GB2312" pitchFamily="49" charset="-122"/>
              </a:rPr>
              <a:t>n</a:t>
            </a:r>
            <a:r>
              <a:rPr lang="zh-CN" altLang="en-US" sz="2800" b="1" dirty="0">
                <a:latin typeface="楷体_GB2312" pitchFamily="49" charset="-122"/>
              </a:rPr>
              <a:t>个集合</a:t>
            </a:r>
            <a:r>
              <a:rPr lang="zh-CN" altLang="en-US" sz="2800" b="1" dirty="0">
                <a:solidFill>
                  <a:srgbClr val="002060"/>
                </a:solidFill>
                <a:latin typeface="楷体_GB2312" pitchFamily="49" charset="-122"/>
              </a:rPr>
              <a:t>； </a:t>
            </a:r>
          </a:p>
          <a:p>
            <a:pPr>
              <a:spcBef>
                <a:spcPct val="20000"/>
              </a:spcBef>
            </a:pPr>
            <a:r>
              <a:rPr lang="zh-CN" altLang="en-US" sz="2800" b="1" dirty="0">
                <a:solidFill>
                  <a:srgbClr val="002060"/>
                </a:solidFill>
                <a:latin typeface="楷体_GB2312" pitchFamily="49" charset="-122"/>
              </a:rPr>
              <a:t>（</a:t>
            </a:r>
            <a:r>
              <a:rPr lang="en-US" altLang="zh-CN" sz="2800" b="1" dirty="0">
                <a:solidFill>
                  <a:srgbClr val="002060"/>
                </a:solidFill>
                <a:latin typeface="楷体_GB2312" pitchFamily="49" charset="-122"/>
              </a:rPr>
              <a:t>2</a:t>
            </a:r>
            <a:r>
              <a:rPr lang="zh-CN" altLang="en-US" sz="2800" b="1" dirty="0">
                <a:solidFill>
                  <a:srgbClr val="002060"/>
                </a:solidFill>
                <a:latin typeface="楷体_GB2312" pitchFamily="49" charset="-122"/>
              </a:rPr>
              <a:t>）按权值</a:t>
            </a:r>
            <a:r>
              <a:rPr lang="zh-CN" altLang="en-US" sz="2800" b="1" dirty="0">
                <a:latin typeface="楷体_GB2312" pitchFamily="49" charset="-122"/>
              </a:rPr>
              <a:t>由小到大的顺序选择边</a:t>
            </a:r>
            <a:r>
              <a:rPr lang="zh-CN" altLang="en-US" sz="2800" b="1" dirty="0">
                <a:solidFill>
                  <a:srgbClr val="002060"/>
                </a:solidFill>
                <a:latin typeface="楷体_GB2312" pitchFamily="49" charset="-122"/>
              </a:rPr>
              <a:t>，所选边应满足</a:t>
            </a:r>
          </a:p>
          <a:p>
            <a:r>
              <a:rPr lang="zh-CN" altLang="en-US" sz="2800" b="1" dirty="0">
                <a:solidFill>
                  <a:srgbClr val="002060"/>
                </a:solidFill>
                <a:latin typeface="楷体_GB2312" pitchFamily="49" charset="-122"/>
              </a:rPr>
              <a:t>     两个顶点不在同一</a:t>
            </a:r>
            <a:r>
              <a:rPr lang="zh-CN" altLang="en-US" sz="2800" b="1" dirty="0" smtClean="0">
                <a:solidFill>
                  <a:srgbClr val="002060"/>
                </a:solidFill>
                <a:latin typeface="楷体_GB2312" pitchFamily="49" charset="-122"/>
              </a:rPr>
              <a:t>个顶点集合</a:t>
            </a:r>
            <a:r>
              <a:rPr lang="zh-CN" altLang="en-US" sz="2800" b="1" dirty="0">
                <a:solidFill>
                  <a:srgbClr val="002060"/>
                </a:solidFill>
                <a:latin typeface="楷体_GB2312" pitchFamily="49" charset="-122"/>
              </a:rPr>
              <a:t>内，将该边放</a:t>
            </a:r>
            <a:r>
              <a:rPr lang="zh-CN" altLang="en-US" sz="2800" b="1" dirty="0" smtClean="0">
                <a:solidFill>
                  <a:srgbClr val="002060"/>
                </a:solidFill>
                <a:latin typeface="楷体_GB2312" pitchFamily="49" charset="-122"/>
              </a:rPr>
              <a:t>到</a:t>
            </a:r>
          </a:p>
          <a:p>
            <a:r>
              <a:rPr lang="zh-CN" altLang="en-US" sz="2800" b="1" dirty="0" smtClean="0">
                <a:solidFill>
                  <a:srgbClr val="002060"/>
                </a:solidFill>
                <a:latin typeface="楷体_GB2312" pitchFamily="49" charset="-122"/>
              </a:rPr>
              <a:t>     生成树边的集合中。同时将该边的两个顶点所</a:t>
            </a:r>
          </a:p>
          <a:p>
            <a:r>
              <a:rPr lang="zh-CN" altLang="en-US" sz="2800" b="1" dirty="0" smtClean="0">
                <a:solidFill>
                  <a:srgbClr val="002060"/>
                </a:solidFill>
                <a:latin typeface="楷体_GB2312" pitchFamily="49" charset="-122"/>
              </a:rPr>
              <a:t>     </a:t>
            </a:r>
            <a:r>
              <a:rPr lang="zh-CN" altLang="en-US" sz="2800" b="1" dirty="0">
                <a:solidFill>
                  <a:srgbClr val="002060"/>
                </a:solidFill>
                <a:latin typeface="楷体_GB2312" pitchFamily="49" charset="-122"/>
              </a:rPr>
              <a:t>在的顶点集合合并；</a:t>
            </a:r>
          </a:p>
          <a:p>
            <a:pPr>
              <a:spcBef>
                <a:spcPct val="20000"/>
              </a:spcBef>
            </a:pPr>
            <a:r>
              <a:rPr lang="zh-CN" altLang="en-US" sz="2800" b="1" dirty="0">
                <a:solidFill>
                  <a:srgbClr val="002060"/>
                </a:solidFill>
                <a:latin typeface="楷体_GB2312" pitchFamily="49" charset="-122"/>
              </a:rPr>
              <a:t>（</a:t>
            </a:r>
            <a:r>
              <a:rPr lang="en-US" altLang="zh-CN" sz="2800" b="1" dirty="0">
                <a:solidFill>
                  <a:srgbClr val="002060"/>
                </a:solidFill>
                <a:latin typeface="楷体_GB2312" pitchFamily="49" charset="-122"/>
              </a:rPr>
              <a:t>3</a:t>
            </a:r>
            <a:r>
              <a:rPr lang="zh-CN" altLang="en-US" sz="2800" b="1" dirty="0">
                <a:solidFill>
                  <a:srgbClr val="002060"/>
                </a:solidFill>
                <a:latin typeface="楷体_GB2312" pitchFamily="49" charset="-122"/>
              </a:rPr>
              <a:t>）重复（</a:t>
            </a:r>
            <a:r>
              <a:rPr lang="en-US" altLang="zh-CN" sz="2800" b="1" dirty="0">
                <a:solidFill>
                  <a:srgbClr val="002060"/>
                </a:solidFill>
                <a:latin typeface="楷体_GB2312" pitchFamily="49" charset="-122"/>
              </a:rPr>
              <a:t>2</a:t>
            </a:r>
            <a:r>
              <a:rPr lang="zh-CN" altLang="en-US" sz="2800" b="1" dirty="0">
                <a:solidFill>
                  <a:srgbClr val="002060"/>
                </a:solidFill>
                <a:latin typeface="楷体_GB2312" pitchFamily="49" charset="-122"/>
              </a:rPr>
              <a:t>）</a:t>
            </a:r>
            <a:r>
              <a:rPr lang="en-US" altLang="zh-CN" sz="2800" b="1" dirty="0">
                <a:solidFill>
                  <a:srgbClr val="002060"/>
                </a:solidFill>
                <a:latin typeface="楷体_GB2312" pitchFamily="49" charset="-122"/>
              </a:rPr>
              <a:t>,</a:t>
            </a:r>
            <a:r>
              <a:rPr lang="zh-CN" altLang="en-US" sz="2800" b="1" dirty="0">
                <a:solidFill>
                  <a:srgbClr val="002060"/>
                </a:solidFill>
                <a:latin typeface="楷体_GB2312" pitchFamily="49" charset="-122"/>
              </a:rPr>
              <a:t>直到所有的顶点在同一顶点集合内。  </a:t>
            </a:r>
          </a:p>
        </p:txBody>
      </p:sp>
      <p:sp>
        <p:nvSpPr>
          <p:cNvPr id="16" name="Text Box 5"/>
          <p:cNvSpPr txBox="1">
            <a:spLocks noChangeArrowheads="1"/>
          </p:cNvSpPr>
          <p:nvPr/>
        </p:nvSpPr>
        <p:spPr bwMode="auto">
          <a:xfrm>
            <a:off x="500034" y="3571876"/>
            <a:ext cx="8153400" cy="523220"/>
          </a:xfrm>
          <a:prstGeom prst="rect">
            <a:avLst/>
          </a:prstGeom>
          <a:noFill/>
          <a:ln w="9525">
            <a:noFill/>
            <a:miter lim="800000"/>
            <a:headEnd/>
            <a:tailEnd/>
          </a:ln>
          <a:effectLst/>
        </p:spPr>
        <p:txBody>
          <a:bodyPr>
            <a:spAutoFit/>
          </a:bodyPr>
          <a:lstStyle/>
          <a:p>
            <a:pPr>
              <a:spcBef>
                <a:spcPct val="50000"/>
              </a:spcBef>
            </a:pPr>
            <a:r>
              <a:rPr lang="zh-CN" altLang="en-US" b="1" dirty="0">
                <a:solidFill>
                  <a:srgbClr val="002060"/>
                </a:solidFill>
              </a:rPr>
              <a:t>假设</a:t>
            </a:r>
            <a:r>
              <a:rPr lang="en-US" altLang="zh-CN" b="1" dirty="0">
                <a:solidFill>
                  <a:srgbClr val="002060"/>
                </a:solidFill>
              </a:rPr>
              <a:t>N=(V,{E})</a:t>
            </a:r>
            <a:r>
              <a:rPr lang="zh-CN" altLang="en-US" b="1" dirty="0">
                <a:solidFill>
                  <a:srgbClr val="002060"/>
                </a:solidFill>
              </a:rPr>
              <a:t>是连通网</a:t>
            </a:r>
          </a:p>
        </p:txBody>
      </p:sp>
      <p:sp>
        <p:nvSpPr>
          <p:cNvPr id="17"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utoUpdateAnimBg="0"/>
      <p:bldP spid="1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15"/>
          </p:nvPr>
        </p:nvSpPr>
        <p:spPr/>
        <p:txBody>
          <a:bodyPr/>
          <a:lstStyle/>
          <a:p>
            <a:fld id="{CF75857B-94A5-4C5C-9C0D-18F2F7E4CB45}" type="slidenum">
              <a:rPr lang="en-US" altLang="zh-CN"/>
              <a:pPr/>
              <a:t>74</a:t>
            </a:fld>
            <a:endParaRPr lang="en-US" altLang="zh-CN"/>
          </a:p>
        </p:txBody>
      </p:sp>
      <p:sp>
        <p:nvSpPr>
          <p:cNvPr id="246789"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dirty="0">
                <a:solidFill>
                  <a:srgbClr val="000066"/>
                </a:solidFill>
              </a:rPr>
              <a:t>7.4  </a:t>
            </a:r>
            <a:r>
              <a:rPr lang="zh-CN" altLang="en-US" dirty="0">
                <a:solidFill>
                  <a:srgbClr val="000066"/>
                </a:solidFill>
              </a:rPr>
              <a:t>图的应用</a:t>
            </a:r>
          </a:p>
        </p:txBody>
      </p:sp>
      <p:sp>
        <p:nvSpPr>
          <p:cNvPr id="246790"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46791"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46792"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46795" name="Text Box 11"/>
          <p:cNvSpPr txBox="1">
            <a:spLocks noChangeArrowheads="1"/>
          </p:cNvSpPr>
          <p:nvPr/>
        </p:nvSpPr>
        <p:spPr bwMode="auto">
          <a:xfrm>
            <a:off x="1042988" y="2133600"/>
            <a:ext cx="5834062"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算法二：克鲁斯卡尔算法</a:t>
            </a:r>
            <a:r>
              <a:rPr lang="en-US" altLang="zh-CN">
                <a:solidFill>
                  <a:srgbClr val="000066"/>
                </a:solidFill>
              </a:rPr>
              <a:t>( Kruskal )</a:t>
            </a:r>
          </a:p>
        </p:txBody>
      </p:sp>
      <p:sp>
        <p:nvSpPr>
          <p:cNvPr id="246796" name="Text Box 12"/>
          <p:cNvSpPr txBox="1">
            <a:spLocks noChangeArrowheads="1"/>
          </p:cNvSpPr>
          <p:nvPr/>
        </p:nvSpPr>
        <p:spPr bwMode="auto">
          <a:xfrm>
            <a:off x="6732588" y="2011363"/>
            <a:ext cx="892175" cy="625475"/>
          </a:xfrm>
          <a:prstGeom prst="rect">
            <a:avLst/>
          </a:prstGeom>
          <a:noFill/>
          <a:ln w="31750" algn="ctr">
            <a:noFill/>
            <a:miter lim="800000"/>
            <a:headEnd/>
            <a:tailEnd/>
          </a:ln>
          <a:effectLst/>
        </p:spPr>
        <p:txBody>
          <a:bodyPr wrap="none" lIns="90000" tIns="46800" rIns="90000" bIns="46800">
            <a:spAutoFit/>
          </a:bodyPr>
          <a:lstStyle/>
          <a:p>
            <a:pPr>
              <a:lnSpc>
                <a:spcPct val="125000"/>
              </a:lnSpc>
            </a:pPr>
            <a:r>
              <a:rPr lang="zh-CN" altLang="en-US">
                <a:solidFill>
                  <a:srgbClr val="000082"/>
                </a:solidFill>
              </a:rPr>
              <a:t>实例</a:t>
            </a:r>
          </a:p>
        </p:txBody>
      </p:sp>
      <p:grpSp>
        <p:nvGrpSpPr>
          <p:cNvPr id="246843" name="Group 59"/>
          <p:cNvGrpSpPr>
            <a:grpSpLocks/>
          </p:cNvGrpSpPr>
          <p:nvPr/>
        </p:nvGrpSpPr>
        <p:grpSpPr bwMode="auto">
          <a:xfrm>
            <a:off x="2268538" y="2924175"/>
            <a:ext cx="4679950" cy="3384550"/>
            <a:chOff x="1429" y="1842"/>
            <a:chExt cx="2948" cy="2132"/>
          </a:xfrm>
        </p:grpSpPr>
        <p:sp>
          <p:nvSpPr>
            <p:cNvPr id="246806" name="Oval 22"/>
            <p:cNvSpPr>
              <a:spLocks noChangeArrowheads="1"/>
            </p:cNvSpPr>
            <p:nvPr/>
          </p:nvSpPr>
          <p:spPr bwMode="auto">
            <a:xfrm>
              <a:off x="2604" y="3710"/>
              <a:ext cx="274"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f</a:t>
              </a:r>
            </a:p>
          </p:txBody>
        </p:sp>
        <p:grpSp>
          <p:nvGrpSpPr>
            <p:cNvPr id="246842" name="Group 58"/>
            <p:cNvGrpSpPr>
              <a:grpSpLocks/>
            </p:cNvGrpSpPr>
            <p:nvPr/>
          </p:nvGrpSpPr>
          <p:grpSpPr bwMode="auto">
            <a:xfrm>
              <a:off x="1429" y="1842"/>
              <a:ext cx="2948" cy="1974"/>
              <a:chOff x="612" y="1842"/>
              <a:chExt cx="2948" cy="1974"/>
            </a:xfrm>
          </p:grpSpPr>
          <p:sp>
            <p:nvSpPr>
              <p:cNvPr id="246800" name="Oval 16"/>
              <p:cNvSpPr>
                <a:spLocks noChangeArrowheads="1"/>
              </p:cNvSpPr>
              <p:nvPr/>
            </p:nvSpPr>
            <p:spPr bwMode="auto">
              <a:xfrm>
                <a:off x="925" y="1897"/>
                <a:ext cx="274"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a</a:t>
                </a:r>
              </a:p>
            </p:txBody>
          </p:sp>
          <p:sp>
            <p:nvSpPr>
              <p:cNvPr id="246801" name="Oval 17"/>
              <p:cNvSpPr>
                <a:spLocks noChangeArrowheads="1"/>
              </p:cNvSpPr>
              <p:nvPr/>
            </p:nvSpPr>
            <p:spPr bwMode="auto">
              <a:xfrm>
                <a:off x="2374" y="1897"/>
                <a:ext cx="275"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b</a:t>
                </a:r>
              </a:p>
            </p:txBody>
          </p:sp>
          <p:sp>
            <p:nvSpPr>
              <p:cNvPr id="246802" name="Oval 18"/>
              <p:cNvSpPr>
                <a:spLocks noChangeArrowheads="1"/>
              </p:cNvSpPr>
              <p:nvPr/>
            </p:nvSpPr>
            <p:spPr bwMode="auto">
              <a:xfrm>
                <a:off x="3286" y="2333"/>
                <a:ext cx="274" cy="264"/>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c</a:t>
                </a:r>
              </a:p>
            </p:txBody>
          </p:sp>
          <p:sp>
            <p:nvSpPr>
              <p:cNvPr id="246803" name="Oval 19"/>
              <p:cNvSpPr>
                <a:spLocks noChangeArrowheads="1"/>
              </p:cNvSpPr>
              <p:nvPr/>
            </p:nvSpPr>
            <p:spPr bwMode="auto">
              <a:xfrm>
                <a:off x="2503" y="3153"/>
                <a:ext cx="274" cy="265"/>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d</a:t>
                </a:r>
              </a:p>
            </p:txBody>
          </p:sp>
          <p:sp>
            <p:nvSpPr>
              <p:cNvPr id="246804" name="Oval 20"/>
              <p:cNvSpPr>
                <a:spLocks noChangeArrowheads="1"/>
              </p:cNvSpPr>
              <p:nvPr/>
            </p:nvSpPr>
            <p:spPr bwMode="auto">
              <a:xfrm>
                <a:off x="1620" y="2700"/>
                <a:ext cx="274" cy="265"/>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e</a:t>
                </a:r>
              </a:p>
            </p:txBody>
          </p:sp>
          <p:sp>
            <p:nvSpPr>
              <p:cNvPr id="246805" name="Oval 21"/>
              <p:cNvSpPr>
                <a:spLocks noChangeArrowheads="1"/>
              </p:cNvSpPr>
              <p:nvPr/>
            </p:nvSpPr>
            <p:spPr bwMode="auto">
              <a:xfrm>
                <a:off x="612" y="3143"/>
                <a:ext cx="274" cy="265"/>
              </a:xfrm>
              <a:prstGeom prst="ellipse">
                <a:avLst/>
              </a:prstGeom>
              <a:solidFill>
                <a:schemeClr val="accent1"/>
              </a:solidFill>
              <a:ln w="28575"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g</a:t>
                </a:r>
              </a:p>
            </p:txBody>
          </p:sp>
          <p:sp>
            <p:nvSpPr>
              <p:cNvPr id="246807" name="Line 23"/>
              <p:cNvSpPr>
                <a:spLocks noChangeShapeType="1"/>
              </p:cNvSpPr>
              <p:nvPr/>
            </p:nvSpPr>
            <p:spPr bwMode="auto">
              <a:xfrm>
                <a:off x="1199" y="2048"/>
                <a:ext cx="1175" cy="0"/>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08" name="Line 24"/>
              <p:cNvSpPr>
                <a:spLocks noChangeShapeType="1"/>
              </p:cNvSpPr>
              <p:nvPr/>
            </p:nvSpPr>
            <p:spPr bwMode="auto">
              <a:xfrm>
                <a:off x="1160" y="2124"/>
                <a:ext cx="509" cy="604"/>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09" name="Line 25"/>
              <p:cNvSpPr>
                <a:spLocks noChangeShapeType="1"/>
              </p:cNvSpPr>
              <p:nvPr/>
            </p:nvSpPr>
            <p:spPr bwMode="auto">
              <a:xfrm flipH="1">
                <a:off x="1855" y="2134"/>
                <a:ext cx="548" cy="604"/>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10" name="Line 26"/>
              <p:cNvSpPr>
                <a:spLocks noChangeShapeType="1"/>
              </p:cNvSpPr>
              <p:nvPr/>
            </p:nvSpPr>
            <p:spPr bwMode="auto">
              <a:xfrm flipH="1">
                <a:off x="769" y="2161"/>
                <a:ext cx="235" cy="982"/>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11" name="Line 27"/>
              <p:cNvSpPr>
                <a:spLocks noChangeShapeType="1"/>
              </p:cNvSpPr>
              <p:nvPr/>
            </p:nvSpPr>
            <p:spPr bwMode="auto">
              <a:xfrm flipV="1">
                <a:off x="886" y="2879"/>
                <a:ext cx="744" cy="377"/>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12" name="Line 28"/>
              <p:cNvSpPr>
                <a:spLocks noChangeShapeType="1"/>
              </p:cNvSpPr>
              <p:nvPr/>
            </p:nvSpPr>
            <p:spPr bwMode="auto">
              <a:xfrm>
                <a:off x="1894" y="2879"/>
                <a:ext cx="626" cy="340"/>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13" name="Line 29"/>
              <p:cNvSpPr>
                <a:spLocks noChangeShapeType="1"/>
              </p:cNvSpPr>
              <p:nvPr/>
            </p:nvSpPr>
            <p:spPr bwMode="auto">
              <a:xfrm>
                <a:off x="2649" y="2048"/>
                <a:ext cx="665" cy="340"/>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14" name="Line 30"/>
              <p:cNvSpPr>
                <a:spLocks noChangeShapeType="1"/>
              </p:cNvSpPr>
              <p:nvPr/>
            </p:nvSpPr>
            <p:spPr bwMode="auto">
              <a:xfrm flipH="1">
                <a:off x="2748" y="2577"/>
                <a:ext cx="606" cy="621"/>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15" name="Line 31"/>
              <p:cNvSpPr>
                <a:spLocks noChangeShapeType="1"/>
              </p:cNvSpPr>
              <p:nvPr/>
            </p:nvSpPr>
            <p:spPr bwMode="auto">
              <a:xfrm>
                <a:off x="2531" y="2161"/>
                <a:ext cx="78" cy="982"/>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16" name="Line 32"/>
              <p:cNvSpPr>
                <a:spLocks noChangeShapeType="1"/>
              </p:cNvSpPr>
              <p:nvPr/>
            </p:nvSpPr>
            <p:spPr bwMode="auto">
              <a:xfrm>
                <a:off x="847" y="3370"/>
                <a:ext cx="940" cy="415"/>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17" name="Line 33"/>
              <p:cNvSpPr>
                <a:spLocks noChangeShapeType="1"/>
              </p:cNvSpPr>
              <p:nvPr/>
            </p:nvSpPr>
            <p:spPr bwMode="auto">
              <a:xfrm flipH="1">
                <a:off x="2061" y="3370"/>
                <a:ext cx="470" cy="415"/>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18" name="Text Box 34"/>
              <p:cNvSpPr txBox="1">
                <a:spLocks noChangeArrowheads="1"/>
              </p:cNvSpPr>
              <p:nvPr/>
            </p:nvSpPr>
            <p:spPr bwMode="auto">
              <a:xfrm>
                <a:off x="1544" y="1842"/>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19</a:t>
                </a:r>
              </a:p>
            </p:txBody>
          </p:sp>
          <p:sp>
            <p:nvSpPr>
              <p:cNvPr id="246819" name="Text Box 35"/>
              <p:cNvSpPr txBox="1">
                <a:spLocks noChangeArrowheads="1"/>
              </p:cNvSpPr>
              <p:nvPr/>
            </p:nvSpPr>
            <p:spPr bwMode="auto">
              <a:xfrm>
                <a:off x="612" y="2564"/>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18</a:t>
                </a:r>
              </a:p>
            </p:txBody>
          </p:sp>
          <p:sp>
            <p:nvSpPr>
              <p:cNvPr id="246820" name="Text Box 36"/>
              <p:cNvSpPr txBox="1">
                <a:spLocks noChangeArrowheads="1"/>
              </p:cNvSpPr>
              <p:nvPr/>
            </p:nvSpPr>
            <p:spPr bwMode="auto">
              <a:xfrm>
                <a:off x="1099" y="3566"/>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27</a:t>
                </a:r>
              </a:p>
            </p:txBody>
          </p:sp>
          <p:sp>
            <p:nvSpPr>
              <p:cNvPr id="246821" name="Text Box 37"/>
              <p:cNvSpPr txBox="1">
                <a:spLocks noChangeArrowheads="1"/>
              </p:cNvSpPr>
              <p:nvPr/>
            </p:nvSpPr>
            <p:spPr bwMode="auto">
              <a:xfrm>
                <a:off x="2228" y="3566"/>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21</a:t>
                </a:r>
              </a:p>
            </p:txBody>
          </p:sp>
          <p:sp>
            <p:nvSpPr>
              <p:cNvPr id="246822" name="Text Box 38"/>
              <p:cNvSpPr txBox="1">
                <a:spLocks noChangeArrowheads="1"/>
              </p:cNvSpPr>
              <p:nvPr/>
            </p:nvSpPr>
            <p:spPr bwMode="auto">
              <a:xfrm>
                <a:off x="1882" y="2227"/>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12</a:t>
                </a:r>
              </a:p>
            </p:txBody>
          </p:sp>
          <p:sp>
            <p:nvSpPr>
              <p:cNvPr id="246823" name="Line 39"/>
              <p:cNvSpPr>
                <a:spLocks noChangeShapeType="1"/>
              </p:cNvSpPr>
              <p:nvPr/>
            </p:nvSpPr>
            <p:spPr bwMode="auto">
              <a:xfrm flipH="1">
                <a:off x="2061" y="3370"/>
                <a:ext cx="470" cy="415"/>
              </a:xfrm>
              <a:prstGeom prst="line">
                <a:avLst/>
              </a:prstGeom>
              <a:noFill/>
              <a:ln w="28575" cap="sq">
                <a:solidFill>
                  <a:srgbClr val="000066"/>
                </a:solidFill>
                <a:round/>
                <a:headEnd type="none" w="sm" len="sm"/>
                <a:tailEnd type="none" w="sm" len="sm"/>
              </a:ln>
              <a:effectLst/>
            </p:spPr>
            <p:txBody>
              <a:bodyPr wrap="none" anchor="ctr"/>
              <a:lstStyle/>
              <a:p>
                <a:endParaRPr lang="zh-CN" altLang="en-US"/>
              </a:p>
            </p:txBody>
          </p:sp>
          <p:sp>
            <p:nvSpPr>
              <p:cNvPr id="246824" name="Text Box 40"/>
              <p:cNvSpPr txBox="1">
                <a:spLocks noChangeArrowheads="1"/>
              </p:cNvSpPr>
              <p:nvPr/>
            </p:nvSpPr>
            <p:spPr bwMode="auto">
              <a:xfrm>
                <a:off x="2562" y="2489"/>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7</a:t>
                </a:r>
              </a:p>
            </p:txBody>
          </p:sp>
          <p:sp>
            <p:nvSpPr>
              <p:cNvPr id="246825" name="Text Box 41"/>
              <p:cNvSpPr txBox="1">
                <a:spLocks noChangeArrowheads="1"/>
              </p:cNvSpPr>
              <p:nvPr/>
            </p:nvSpPr>
            <p:spPr bwMode="auto">
              <a:xfrm>
                <a:off x="1406" y="2296"/>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14</a:t>
                </a:r>
              </a:p>
            </p:txBody>
          </p:sp>
          <p:sp>
            <p:nvSpPr>
              <p:cNvPr id="246826" name="Text Box 42"/>
              <p:cNvSpPr txBox="1">
                <a:spLocks noChangeArrowheads="1"/>
              </p:cNvSpPr>
              <p:nvPr/>
            </p:nvSpPr>
            <p:spPr bwMode="auto">
              <a:xfrm>
                <a:off x="2992" y="2886"/>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3</a:t>
                </a:r>
              </a:p>
            </p:txBody>
          </p:sp>
          <p:sp>
            <p:nvSpPr>
              <p:cNvPr id="246827" name="Text Box 43"/>
              <p:cNvSpPr txBox="1">
                <a:spLocks noChangeArrowheads="1"/>
              </p:cNvSpPr>
              <p:nvPr/>
            </p:nvSpPr>
            <p:spPr bwMode="auto">
              <a:xfrm>
                <a:off x="1081" y="2840"/>
                <a:ext cx="294"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16</a:t>
                </a:r>
              </a:p>
            </p:txBody>
          </p:sp>
          <p:sp>
            <p:nvSpPr>
              <p:cNvPr id="246828" name="Text Box 44"/>
              <p:cNvSpPr txBox="1">
                <a:spLocks noChangeArrowheads="1"/>
              </p:cNvSpPr>
              <p:nvPr/>
            </p:nvSpPr>
            <p:spPr bwMode="auto">
              <a:xfrm>
                <a:off x="2970" y="2024"/>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5</a:t>
                </a:r>
              </a:p>
            </p:txBody>
          </p:sp>
          <p:sp>
            <p:nvSpPr>
              <p:cNvPr id="246829" name="Text Box 45"/>
              <p:cNvSpPr txBox="1">
                <a:spLocks noChangeArrowheads="1"/>
              </p:cNvSpPr>
              <p:nvPr/>
            </p:nvSpPr>
            <p:spPr bwMode="auto">
              <a:xfrm>
                <a:off x="2154" y="2840"/>
                <a:ext cx="205" cy="250"/>
              </a:xfrm>
              <a:prstGeom prst="rect">
                <a:avLst/>
              </a:prstGeom>
              <a:noFill/>
              <a:ln w="12700" cap="sq">
                <a:noFill/>
                <a:miter lim="800000"/>
                <a:headEnd type="none" w="sm" len="sm"/>
                <a:tailEnd type="none" w="sm" len="sm"/>
              </a:ln>
              <a:effectLst/>
            </p:spPr>
            <p:txBody>
              <a:bodyPr wrap="none">
                <a:spAutoFit/>
              </a:bodyPr>
              <a:lstStyle/>
              <a:p>
                <a:r>
                  <a:rPr lang="en-US" altLang="zh-CN" sz="2000">
                    <a:solidFill>
                      <a:srgbClr val="000066"/>
                    </a:solidFill>
                    <a:ea typeface="宋体" pitchFamily="2" charset="-122"/>
                  </a:rPr>
                  <a:t>8</a:t>
                </a:r>
              </a:p>
            </p:txBody>
          </p:sp>
        </p:grpSp>
      </p:grpSp>
      <p:sp>
        <p:nvSpPr>
          <p:cNvPr id="246830" name="Line 46"/>
          <p:cNvSpPr>
            <a:spLocks noChangeShapeType="1"/>
          </p:cNvSpPr>
          <p:nvPr/>
        </p:nvSpPr>
        <p:spPr bwMode="auto">
          <a:xfrm>
            <a:off x="3135313" y="3371850"/>
            <a:ext cx="808037" cy="95885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46831" name="Line 47"/>
          <p:cNvSpPr>
            <a:spLocks noChangeShapeType="1"/>
          </p:cNvSpPr>
          <p:nvPr/>
        </p:nvSpPr>
        <p:spPr bwMode="auto">
          <a:xfrm flipV="1">
            <a:off x="2700338" y="4570413"/>
            <a:ext cx="1181100" cy="598487"/>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46832" name="Line 48"/>
          <p:cNvSpPr>
            <a:spLocks noChangeShapeType="1"/>
          </p:cNvSpPr>
          <p:nvPr/>
        </p:nvSpPr>
        <p:spPr bwMode="auto">
          <a:xfrm>
            <a:off x="4300538" y="4565650"/>
            <a:ext cx="993775" cy="53975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46833" name="Line 49"/>
          <p:cNvSpPr>
            <a:spLocks noChangeShapeType="1"/>
          </p:cNvSpPr>
          <p:nvPr/>
        </p:nvSpPr>
        <p:spPr bwMode="auto">
          <a:xfrm>
            <a:off x="5499100" y="3251200"/>
            <a:ext cx="1055688" cy="539750"/>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46834" name="Line 50"/>
          <p:cNvSpPr>
            <a:spLocks noChangeShapeType="1"/>
          </p:cNvSpPr>
          <p:nvPr/>
        </p:nvSpPr>
        <p:spPr bwMode="auto">
          <a:xfrm flipH="1">
            <a:off x="5656263" y="4090988"/>
            <a:ext cx="962025" cy="985837"/>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46835" name="Text Box 51"/>
          <p:cNvSpPr txBox="1">
            <a:spLocks noChangeArrowheads="1"/>
          </p:cNvSpPr>
          <p:nvPr/>
        </p:nvSpPr>
        <p:spPr bwMode="auto">
          <a:xfrm>
            <a:off x="4830763" y="5661025"/>
            <a:ext cx="466725" cy="396875"/>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21</a:t>
            </a:r>
          </a:p>
        </p:txBody>
      </p:sp>
      <p:sp>
        <p:nvSpPr>
          <p:cNvPr id="246836" name="Line 52"/>
          <p:cNvSpPr>
            <a:spLocks noChangeShapeType="1"/>
          </p:cNvSpPr>
          <p:nvPr/>
        </p:nvSpPr>
        <p:spPr bwMode="auto">
          <a:xfrm flipH="1">
            <a:off x="4565650" y="5349875"/>
            <a:ext cx="746125" cy="658813"/>
          </a:xfrm>
          <a:prstGeom prst="line">
            <a:avLst/>
          </a:prstGeom>
          <a:noFill/>
          <a:ln w="28575" cap="sq">
            <a:solidFill>
              <a:srgbClr val="FF0000"/>
            </a:solidFill>
            <a:round/>
            <a:headEnd type="none" w="sm" len="sm"/>
            <a:tailEnd type="none" w="sm" len="sm"/>
          </a:ln>
          <a:effectLst/>
        </p:spPr>
        <p:txBody>
          <a:bodyPr wrap="none" anchor="ctr"/>
          <a:lstStyle/>
          <a:p>
            <a:endParaRPr lang="zh-CN" altLang="en-US"/>
          </a:p>
        </p:txBody>
      </p:sp>
      <p:sp>
        <p:nvSpPr>
          <p:cNvPr id="246837" name="Text Box 53"/>
          <p:cNvSpPr txBox="1">
            <a:spLocks noChangeArrowheads="1"/>
          </p:cNvSpPr>
          <p:nvPr/>
        </p:nvSpPr>
        <p:spPr bwMode="auto">
          <a:xfrm>
            <a:off x="3525838" y="3644900"/>
            <a:ext cx="466725" cy="396875"/>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14</a:t>
            </a:r>
          </a:p>
        </p:txBody>
      </p:sp>
      <p:sp>
        <p:nvSpPr>
          <p:cNvPr id="246838" name="Text Box 54"/>
          <p:cNvSpPr txBox="1">
            <a:spLocks noChangeArrowheads="1"/>
          </p:cNvSpPr>
          <p:nvPr/>
        </p:nvSpPr>
        <p:spPr bwMode="auto">
          <a:xfrm>
            <a:off x="6043613" y="4581525"/>
            <a:ext cx="325437" cy="396875"/>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3</a:t>
            </a:r>
          </a:p>
        </p:txBody>
      </p:sp>
      <p:sp>
        <p:nvSpPr>
          <p:cNvPr id="246839" name="Text Box 55"/>
          <p:cNvSpPr txBox="1">
            <a:spLocks noChangeArrowheads="1"/>
          </p:cNvSpPr>
          <p:nvPr/>
        </p:nvSpPr>
        <p:spPr bwMode="auto">
          <a:xfrm>
            <a:off x="3009900" y="4508500"/>
            <a:ext cx="466725" cy="396875"/>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16</a:t>
            </a:r>
          </a:p>
        </p:txBody>
      </p:sp>
      <p:sp>
        <p:nvSpPr>
          <p:cNvPr id="246840" name="Text Box 56"/>
          <p:cNvSpPr txBox="1">
            <a:spLocks noChangeArrowheads="1"/>
          </p:cNvSpPr>
          <p:nvPr/>
        </p:nvSpPr>
        <p:spPr bwMode="auto">
          <a:xfrm>
            <a:off x="6011863" y="3213100"/>
            <a:ext cx="325437" cy="396875"/>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5</a:t>
            </a:r>
          </a:p>
        </p:txBody>
      </p:sp>
      <p:sp>
        <p:nvSpPr>
          <p:cNvPr id="246841" name="Text Box 57"/>
          <p:cNvSpPr txBox="1">
            <a:spLocks noChangeArrowheads="1"/>
          </p:cNvSpPr>
          <p:nvPr/>
        </p:nvSpPr>
        <p:spPr bwMode="auto">
          <a:xfrm>
            <a:off x="4713288" y="4508500"/>
            <a:ext cx="325437" cy="396875"/>
          </a:xfrm>
          <a:prstGeom prst="rect">
            <a:avLst/>
          </a:prstGeom>
          <a:noFill/>
          <a:ln w="12700" cap="sq">
            <a:noFill/>
            <a:miter lim="800000"/>
            <a:headEnd type="none" w="sm" len="sm"/>
            <a:tailEnd type="none" w="sm" len="sm"/>
          </a:ln>
          <a:effectLst/>
        </p:spPr>
        <p:txBody>
          <a:bodyPr wrap="none">
            <a:spAutoFit/>
          </a:bodyPr>
          <a:lstStyle/>
          <a:p>
            <a:r>
              <a:rPr lang="en-US" altLang="zh-CN" sz="2000">
                <a:ea typeface="宋体" pitchFamily="2" charset="-122"/>
              </a:rPr>
              <a:t>8</a:t>
            </a:r>
          </a:p>
        </p:txBody>
      </p:sp>
      <p:sp>
        <p:nvSpPr>
          <p:cNvPr id="56"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6843"/>
                                        </p:tgtEl>
                                        <p:attrNameLst>
                                          <p:attrName>style.visibility</p:attrName>
                                        </p:attrNameLst>
                                      </p:cBhvr>
                                      <p:to>
                                        <p:strVal val="visible"/>
                                      </p:to>
                                    </p:set>
                                    <p:animEffect transition="in" filter="wipe(up)">
                                      <p:cBhvr>
                                        <p:cTn id="7" dur="500"/>
                                        <p:tgtEl>
                                          <p:spTgt spid="246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6838"/>
                                        </p:tgtEl>
                                        <p:attrNameLst>
                                          <p:attrName>style.visibility</p:attrName>
                                        </p:attrNameLst>
                                      </p:cBhvr>
                                      <p:to>
                                        <p:strVal val="visible"/>
                                      </p:to>
                                    </p:set>
                                    <p:animEffect transition="in" filter="wipe(up)">
                                      <p:cBhvr>
                                        <p:cTn id="12" dur="500"/>
                                        <p:tgtEl>
                                          <p:spTgt spid="24683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46834"/>
                                        </p:tgtEl>
                                        <p:attrNameLst>
                                          <p:attrName>style.visibility</p:attrName>
                                        </p:attrNameLst>
                                      </p:cBhvr>
                                      <p:to>
                                        <p:strVal val="visible"/>
                                      </p:to>
                                    </p:set>
                                    <p:animEffect transition="in" filter="wipe(up)">
                                      <p:cBhvr>
                                        <p:cTn id="16" dur="500"/>
                                        <p:tgtEl>
                                          <p:spTgt spid="2468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6840"/>
                                        </p:tgtEl>
                                        <p:attrNameLst>
                                          <p:attrName>style.visibility</p:attrName>
                                        </p:attrNameLst>
                                      </p:cBhvr>
                                      <p:to>
                                        <p:strVal val="visible"/>
                                      </p:to>
                                    </p:set>
                                    <p:animEffect transition="in" filter="wipe(up)">
                                      <p:cBhvr>
                                        <p:cTn id="21" dur="500"/>
                                        <p:tgtEl>
                                          <p:spTgt spid="246840"/>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46833"/>
                                        </p:tgtEl>
                                        <p:attrNameLst>
                                          <p:attrName>style.visibility</p:attrName>
                                        </p:attrNameLst>
                                      </p:cBhvr>
                                      <p:to>
                                        <p:strVal val="visible"/>
                                      </p:to>
                                    </p:set>
                                    <p:animEffect transition="in" filter="wipe(down)">
                                      <p:cBhvr>
                                        <p:cTn id="25" dur="500"/>
                                        <p:tgtEl>
                                          <p:spTgt spid="2468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46841"/>
                                        </p:tgtEl>
                                        <p:attrNameLst>
                                          <p:attrName>style.visibility</p:attrName>
                                        </p:attrNameLst>
                                      </p:cBhvr>
                                      <p:to>
                                        <p:strVal val="visible"/>
                                      </p:to>
                                    </p:set>
                                    <p:animEffect transition="in" filter="wipe(up)">
                                      <p:cBhvr>
                                        <p:cTn id="30" dur="500"/>
                                        <p:tgtEl>
                                          <p:spTgt spid="246841"/>
                                        </p:tgtEl>
                                      </p:cBhvr>
                                    </p:animEffec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246832"/>
                                        </p:tgtEl>
                                        <p:attrNameLst>
                                          <p:attrName>style.visibility</p:attrName>
                                        </p:attrNameLst>
                                      </p:cBhvr>
                                      <p:to>
                                        <p:strVal val="visible"/>
                                      </p:to>
                                    </p:set>
                                    <p:animEffect transition="in" filter="wipe(down)">
                                      <p:cBhvr>
                                        <p:cTn id="34" dur="500"/>
                                        <p:tgtEl>
                                          <p:spTgt spid="2468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46837"/>
                                        </p:tgtEl>
                                        <p:attrNameLst>
                                          <p:attrName>style.visibility</p:attrName>
                                        </p:attrNameLst>
                                      </p:cBhvr>
                                      <p:to>
                                        <p:strVal val="visible"/>
                                      </p:to>
                                    </p:set>
                                    <p:animEffect transition="in" filter="wipe(up)">
                                      <p:cBhvr>
                                        <p:cTn id="39" dur="500"/>
                                        <p:tgtEl>
                                          <p:spTgt spid="246837"/>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246830"/>
                                        </p:tgtEl>
                                        <p:attrNameLst>
                                          <p:attrName>style.visibility</p:attrName>
                                        </p:attrNameLst>
                                      </p:cBhvr>
                                      <p:to>
                                        <p:strVal val="visible"/>
                                      </p:to>
                                    </p:set>
                                    <p:animEffect transition="in" filter="wipe(down)">
                                      <p:cBhvr>
                                        <p:cTn id="43" dur="500"/>
                                        <p:tgtEl>
                                          <p:spTgt spid="24683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6839"/>
                                        </p:tgtEl>
                                        <p:attrNameLst>
                                          <p:attrName>style.visibility</p:attrName>
                                        </p:attrNameLst>
                                      </p:cBhvr>
                                      <p:to>
                                        <p:strVal val="visible"/>
                                      </p:to>
                                    </p:set>
                                    <p:animEffect transition="in" filter="wipe(up)">
                                      <p:cBhvr>
                                        <p:cTn id="48" dur="500"/>
                                        <p:tgtEl>
                                          <p:spTgt spid="246839"/>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246831"/>
                                        </p:tgtEl>
                                        <p:attrNameLst>
                                          <p:attrName>style.visibility</p:attrName>
                                        </p:attrNameLst>
                                      </p:cBhvr>
                                      <p:to>
                                        <p:strVal val="visible"/>
                                      </p:to>
                                    </p:set>
                                    <p:animEffect transition="in" filter="wipe(up)">
                                      <p:cBhvr>
                                        <p:cTn id="52" dur="500"/>
                                        <p:tgtEl>
                                          <p:spTgt spid="2468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46835"/>
                                        </p:tgtEl>
                                        <p:attrNameLst>
                                          <p:attrName>style.visibility</p:attrName>
                                        </p:attrNameLst>
                                      </p:cBhvr>
                                      <p:to>
                                        <p:strVal val="visible"/>
                                      </p:to>
                                    </p:set>
                                    <p:animEffect transition="in" filter="wipe(up)">
                                      <p:cBhvr>
                                        <p:cTn id="57" dur="500"/>
                                        <p:tgtEl>
                                          <p:spTgt spid="246835"/>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246836"/>
                                        </p:tgtEl>
                                        <p:attrNameLst>
                                          <p:attrName>style.visibility</p:attrName>
                                        </p:attrNameLst>
                                      </p:cBhvr>
                                      <p:to>
                                        <p:strVal val="visible"/>
                                      </p:to>
                                    </p:set>
                                    <p:animEffect transition="in" filter="wipe(up)">
                                      <p:cBhvr>
                                        <p:cTn id="61" dur="500"/>
                                        <p:tgtEl>
                                          <p:spTgt spid="246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0" grpId="0" animBg="1"/>
      <p:bldP spid="246831" grpId="0" animBg="1"/>
      <p:bldP spid="246832" grpId="0" animBg="1"/>
      <p:bldP spid="246833" grpId="0" animBg="1"/>
      <p:bldP spid="246834" grpId="0" animBg="1"/>
      <p:bldP spid="246835" grpId="0"/>
      <p:bldP spid="246836" grpId="0" animBg="1"/>
      <p:bldP spid="246837" grpId="0"/>
      <p:bldP spid="246838" grpId="0"/>
      <p:bldP spid="246839" grpId="0"/>
      <p:bldP spid="246840" grpId="0"/>
      <p:bldP spid="24684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6858016" y="2143116"/>
            <a:ext cx="1857388" cy="552448"/>
          </a:xfrm>
        </p:spPr>
        <p:txBody>
          <a:bodyPr/>
          <a:lstStyle/>
          <a:p>
            <a:r>
              <a:rPr lang="zh-CN" altLang="en-US" b="1" dirty="0">
                <a:solidFill>
                  <a:schemeClr val="hlink"/>
                </a:solidFill>
              </a:rPr>
              <a:t>算法描述</a:t>
            </a:r>
            <a:r>
              <a:rPr lang="en-US" altLang="zh-CN" b="1" dirty="0">
                <a:solidFill>
                  <a:schemeClr val="hlink"/>
                </a:solidFill>
              </a:rPr>
              <a:t>:</a:t>
            </a:r>
            <a:endParaRPr lang="en-US" altLang="zh-CN" sz="5400" b="1" dirty="0">
              <a:solidFill>
                <a:schemeClr val="hlink"/>
              </a:solidFill>
            </a:endParaRPr>
          </a:p>
        </p:txBody>
      </p:sp>
      <p:sp>
        <p:nvSpPr>
          <p:cNvPr id="300035" name="Text Box 3"/>
          <p:cNvSpPr txBox="1">
            <a:spLocks noChangeArrowheads="1"/>
          </p:cNvSpPr>
          <p:nvPr/>
        </p:nvSpPr>
        <p:spPr bwMode="auto">
          <a:xfrm>
            <a:off x="1269067" y="2643182"/>
            <a:ext cx="6303329" cy="3740255"/>
          </a:xfrm>
          <a:prstGeom prst="rect">
            <a:avLst/>
          </a:prstGeom>
          <a:solidFill>
            <a:schemeClr val="accent5">
              <a:lumMod val="20000"/>
              <a:lumOff val="80000"/>
            </a:schemeClr>
          </a:solidFill>
          <a:ln w="12700" cap="sq">
            <a:solidFill>
              <a:schemeClr val="tx1">
                <a:alpha val="98000"/>
              </a:schemeClr>
            </a:solidFill>
            <a:miter lim="800000"/>
            <a:headEnd type="none" w="sm" len="sm"/>
            <a:tailEnd type="none" w="sm" len="sm"/>
          </a:ln>
          <a:effectLst/>
        </p:spPr>
        <p:txBody>
          <a:bodyPr wrap="none">
            <a:spAutoFit/>
          </a:bodyPr>
          <a:lstStyle/>
          <a:p>
            <a:pPr>
              <a:lnSpc>
                <a:spcPct val="125000"/>
              </a:lnSpc>
            </a:pPr>
            <a:r>
              <a:rPr lang="zh-CN" altLang="en-US" sz="2400" b="1" dirty="0">
                <a:solidFill>
                  <a:srgbClr val="000082"/>
                </a:solidFill>
                <a:ea typeface="楷体_GB2312" pitchFamily="49" charset="-122"/>
              </a:rPr>
              <a:t>构造非连通图 </a:t>
            </a:r>
            <a:r>
              <a:rPr lang="en-US" altLang="zh-CN" sz="2400" b="1" dirty="0">
                <a:solidFill>
                  <a:srgbClr val="000082"/>
                </a:solidFill>
                <a:ea typeface="楷体_GB2312" pitchFamily="49" charset="-122"/>
              </a:rPr>
              <a:t>SG=( V,TE ); </a:t>
            </a:r>
            <a:r>
              <a:rPr lang="zh-CN" altLang="en-US" sz="2400" b="1" dirty="0">
                <a:solidFill>
                  <a:srgbClr val="000082"/>
                </a:solidFill>
                <a:ea typeface="楷体_GB2312" pitchFamily="49" charset="-122"/>
              </a:rPr>
              <a:t>初值边集</a:t>
            </a:r>
            <a:r>
              <a:rPr lang="en-US" altLang="zh-CN" sz="2400" b="1" dirty="0">
                <a:solidFill>
                  <a:srgbClr val="000099"/>
                </a:solidFill>
                <a:ea typeface="楷体_GB2312" pitchFamily="49" charset="-122"/>
              </a:rPr>
              <a:t>TE=</a:t>
            </a:r>
            <a:r>
              <a:rPr lang="en-US" altLang="zh-CN" sz="2400" b="1" dirty="0">
                <a:solidFill>
                  <a:srgbClr val="000099"/>
                </a:solidFill>
                <a:sym typeface="Symbol" pitchFamily="18" charset="2"/>
              </a:rPr>
              <a:t></a:t>
            </a:r>
            <a:r>
              <a:rPr lang="en-US" altLang="zh-CN" sz="2400" b="1" dirty="0">
                <a:solidFill>
                  <a:srgbClr val="000099"/>
                </a:solidFill>
                <a:ea typeface="楷体_GB2312" pitchFamily="49" charset="-122"/>
              </a:rPr>
              <a:t> </a:t>
            </a:r>
            <a:endParaRPr lang="en-US" altLang="zh-CN" sz="2400" b="1" dirty="0">
              <a:solidFill>
                <a:srgbClr val="000082"/>
              </a:solidFill>
              <a:ea typeface="楷体_GB2312" pitchFamily="49" charset="-122"/>
            </a:endParaRPr>
          </a:p>
          <a:p>
            <a:pPr>
              <a:lnSpc>
                <a:spcPct val="125000"/>
              </a:lnSpc>
            </a:pPr>
            <a:r>
              <a:rPr lang="en-US" altLang="zh-CN" sz="2400" b="1" dirty="0">
                <a:solidFill>
                  <a:srgbClr val="000082"/>
                </a:solidFill>
                <a:ea typeface="楷体_GB2312" pitchFamily="49" charset="-122"/>
              </a:rPr>
              <a:t> k = </a:t>
            </a:r>
            <a:r>
              <a:rPr lang="en-US" altLang="zh-CN" sz="2400" b="1" dirty="0" err="1">
                <a:solidFill>
                  <a:srgbClr val="000082"/>
                </a:solidFill>
                <a:ea typeface="楷体_GB2312" pitchFamily="49" charset="-122"/>
              </a:rPr>
              <a:t>i</a:t>
            </a:r>
            <a:r>
              <a:rPr lang="en-US" altLang="zh-CN" sz="2400" b="1" dirty="0">
                <a:solidFill>
                  <a:srgbClr val="000082"/>
                </a:solidFill>
                <a:ea typeface="楷体_GB2312" pitchFamily="49" charset="-122"/>
              </a:rPr>
              <a:t> = 0;      </a:t>
            </a:r>
            <a:r>
              <a:rPr lang="en-US" altLang="zh-CN" sz="2400" b="1" dirty="0">
                <a:solidFill>
                  <a:srgbClr val="800080"/>
                </a:solidFill>
                <a:ea typeface="楷体_GB2312" pitchFamily="49" charset="-122"/>
              </a:rPr>
              <a:t>{</a:t>
            </a:r>
            <a:r>
              <a:rPr lang="en-US" altLang="zh-CN" sz="2400" b="1" dirty="0" err="1">
                <a:solidFill>
                  <a:srgbClr val="800080"/>
                </a:solidFill>
                <a:ea typeface="楷体_GB2312" pitchFamily="49" charset="-122"/>
              </a:rPr>
              <a:t>i</a:t>
            </a:r>
            <a:r>
              <a:rPr lang="zh-CN" altLang="en-US" sz="2400" b="1" dirty="0">
                <a:solidFill>
                  <a:srgbClr val="800080"/>
                </a:solidFill>
                <a:ea typeface="楷体_GB2312" pitchFamily="49" charset="-122"/>
              </a:rPr>
              <a:t>为边的序号</a:t>
            </a:r>
            <a:r>
              <a:rPr lang="en-US" altLang="zh-CN" sz="2400" b="1" dirty="0">
                <a:solidFill>
                  <a:srgbClr val="800080"/>
                </a:solidFill>
                <a:ea typeface="楷体_GB2312" pitchFamily="49" charset="-122"/>
              </a:rPr>
              <a:t>,k</a:t>
            </a:r>
            <a:r>
              <a:rPr lang="zh-CN" altLang="en-US" sz="2400" b="1" dirty="0">
                <a:solidFill>
                  <a:srgbClr val="800080"/>
                </a:solidFill>
                <a:ea typeface="楷体_GB2312" pitchFamily="49" charset="-122"/>
              </a:rPr>
              <a:t>为已选中的边数</a:t>
            </a:r>
            <a:r>
              <a:rPr lang="en-US" altLang="zh-CN" sz="2400" b="1" dirty="0">
                <a:solidFill>
                  <a:srgbClr val="800080"/>
                </a:solidFill>
                <a:ea typeface="楷体_GB2312" pitchFamily="49" charset="-122"/>
              </a:rPr>
              <a:t>}</a:t>
            </a:r>
          </a:p>
          <a:p>
            <a:pPr>
              <a:lnSpc>
                <a:spcPct val="125000"/>
              </a:lnSpc>
            </a:pPr>
            <a:r>
              <a:rPr lang="en-US" altLang="zh-CN" sz="2400" b="1" dirty="0">
                <a:solidFill>
                  <a:srgbClr val="000082"/>
                </a:solidFill>
                <a:ea typeface="楷体_GB2312" pitchFamily="49" charset="-122"/>
              </a:rPr>
              <a:t> while (k&lt;n-1) </a:t>
            </a:r>
          </a:p>
          <a:p>
            <a:pPr>
              <a:lnSpc>
                <a:spcPct val="125000"/>
              </a:lnSpc>
            </a:pPr>
            <a:r>
              <a:rPr lang="en-US" altLang="zh-CN" sz="2400" b="1" dirty="0">
                <a:solidFill>
                  <a:srgbClr val="000082"/>
                </a:solidFill>
                <a:ea typeface="楷体_GB2312" pitchFamily="49" charset="-122"/>
              </a:rPr>
              <a:t>  {</a:t>
            </a:r>
            <a:r>
              <a:rPr lang="en-US" altLang="zh-CN" sz="2400" b="1" dirty="0" err="1">
                <a:solidFill>
                  <a:srgbClr val="000082"/>
                </a:solidFill>
                <a:ea typeface="楷体_GB2312" pitchFamily="49" charset="-122"/>
              </a:rPr>
              <a:t>i</a:t>
            </a:r>
            <a:r>
              <a:rPr lang="en-US" altLang="zh-CN" sz="2400" b="1" dirty="0">
                <a:solidFill>
                  <a:srgbClr val="000082"/>
                </a:solidFill>
                <a:ea typeface="楷体_GB2312" pitchFamily="49" charset="-122"/>
              </a:rPr>
              <a:t>=i+1;</a:t>
            </a:r>
          </a:p>
          <a:p>
            <a:pPr>
              <a:lnSpc>
                <a:spcPct val="125000"/>
              </a:lnSpc>
            </a:pPr>
            <a:r>
              <a:rPr lang="en-US" altLang="zh-CN" sz="2400" b="1" dirty="0">
                <a:solidFill>
                  <a:srgbClr val="000082"/>
                </a:solidFill>
                <a:ea typeface="楷体_GB2312" pitchFamily="49" charset="-122"/>
              </a:rPr>
              <a:t>     </a:t>
            </a:r>
            <a:r>
              <a:rPr lang="zh-CN" altLang="en-US" sz="2400" b="1" dirty="0">
                <a:solidFill>
                  <a:srgbClr val="000082"/>
                </a:solidFill>
                <a:ea typeface="楷体_GB2312" pitchFamily="49" charset="-122"/>
              </a:rPr>
              <a:t>检查边集 </a:t>
            </a:r>
            <a:r>
              <a:rPr lang="en-US" altLang="zh-CN" sz="2400" b="1" dirty="0">
                <a:solidFill>
                  <a:srgbClr val="000082"/>
                </a:solidFill>
                <a:ea typeface="楷体_GB2312" pitchFamily="49" charset="-122"/>
              </a:rPr>
              <a:t>E </a:t>
            </a:r>
            <a:r>
              <a:rPr lang="zh-CN" altLang="en-US" sz="2400" b="1" dirty="0">
                <a:solidFill>
                  <a:srgbClr val="000082"/>
                </a:solidFill>
                <a:ea typeface="楷体_GB2312" pitchFamily="49" charset="-122"/>
              </a:rPr>
              <a:t>中第 </a:t>
            </a:r>
            <a:r>
              <a:rPr lang="en-US" altLang="zh-CN" sz="2400" b="1" dirty="0" err="1">
                <a:solidFill>
                  <a:srgbClr val="000082"/>
                </a:solidFill>
                <a:ea typeface="楷体_GB2312" pitchFamily="49" charset="-122"/>
              </a:rPr>
              <a:t>i</a:t>
            </a:r>
            <a:r>
              <a:rPr lang="en-US" altLang="zh-CN" sz="2400" b="1" dirty="0">
                <a:solidFill>
                  <a:srgbClr val="000082"/>
                </a:solidFill>
                <a:ea typeface="楷体_GB2312" pitchFamily="49" charset="-122"/>
              </a:rPr>
              <a:t> </a:t>
            </a:r>
            <a:r>
              <a:rPr lang="zh-CN" altLang="en-US" sz="2400" b="1" dirty="0">
                <a:solidFill>
                  <a:srgbClr val="000082"/>
                </a:solidFill>
                <a:ea typeface="楷体_GB2312" pitchFamily="49" charset="-122"/>
              </a:rPr>
              <a:t>条权值最小的边</a:t>
            </a:r>
            <a:r>
              <a:rPr lang="en-US" altLang="zh-CN" sz="2400" b="1" dirty="0">
                <a:solidFill>
                  <a:srgbClr val="000082"/>
                </a:solidFill>
                <a:ea typeface="楷体_GB2312" pitchFamily="49" charset="-122"/>
              </a:rPr>
              <a:t>(</a:t>
            </a:r>
            <a:r>
              <a:rPr lang="en-US" altLang="zh-CN" sz="2400" b="1" dirty="0" err="1">
                <a:solidFill>
                  <a:srgbClr val="000082"/>
                </a:solidFill>
                <a:ea typeface="楷体_GB2312" pitchFamily="49" charset="-122"/>
              </a:rPr>
              <a:t>u,v</a:t>
            </a:r>
            <a:r>
              <a:rPr lang="en-US" altLang="zh-CN" sz="2400" b="1" dirty="0">
                <a:solidFill>
                  <a:srgbClr val="000082"/>
                </a:solidFill>
                <a:ea typeface="楷体_GB2312" pitchFamily="49" charset="-122"/>
              </a:rPr>
              <a:t>);</a:t>
            </a:r>
          </a:p>
          <a:p>
            <a:pPr>
              <a:lnSpc>
                <a:spcPct val="125000"/>
              </a:lnSpc>
            </a:pPr>
            <a:r>
              <a:rPr lang="en-US" altLang="zh-CN" sz="2400" b="1" dirty="0">
                <a:solidFill>
                  <a:srgbClr val="000082"/>
                </a:solidFill>
                <a:ea typeface="楷体_GB2312" pitchFamily="49" charset="-122"/>
              </a:rPr>
              <a:t>     </a:t>
            </a:r>
            <a:r>
              <a:rPr lang="zh-CN" altLang="en-US" sz="2400" b="1" dirty="0">
                <a:solidFill>
                  <a:srgbClr val="800000"/>
                </a:solidFill>
                <a:ea typeface="楷体_GB2312" pitchFamily="49" charset="-122"/>
              </a:rPr>
              <a:t>若</a:t>
            </a:r>
            <a:r>
              <a:rPr lang="en-US" altLang="zh-CN" sz="2400" b="1" dirty="0">
                <a:solidFill>
                  <a:srgbClr val="800000"/>
                </a:solidFill>
                <a:ea typeface="楷体_GB2312" pitchFamily="49" charset="-122"/>
              </a:rPr>
              <a:t>(</a:t>
            </a:r>
            <a:r>
              <a:rPr lang="en-US" altLang="zh-CN" sz="2400" b="1" dirty="0" err="1">
                <a:solidFill>
                  <a:srgbClr val="800000"/>
                </a:solidFill>
                <a:ea typeface="楷体_GB2312" pitchFamily="49" charset="-122"/>
              </a:rPr>
              <a:t>u,v</a:t>
            </a:r>
            <a:r>
              <a:rPr lang="en-US" altLang="zh-CN" sz="2400" b="1" dirty="0">
                <a:solidFill>
                  <a:srgbClr val="800000"/>
                </a:solidFill>
                <a:ea typeface="楷体_GB2312" pitchFamily="49" charset="-122"/>
              </a:rPr>
              <a:t>)</a:t>
            </a:r>
            <a:r>
              <a:rPr lang="zh-CN" altLang="en-US" sz="2400" b="1" dirty="0">
                <a:solidFill>
                  <a:srgbClr val="800000"/>
                </a:solidFill>
                <a:ea typeface="楷体_GB2312" pitchFamily="49" charset="-122"/>
              </a:rPr>
              <a:t>加入</a:t>
            </a:r>
            <a:r>
              <a:rPr lang="en-US" altLang="zh-CN" sz="2400" b="1" dirty="0">
                <a:solidFill>
                  <a:srgbClr val="800000"/>
                </a:solidFill>
                <a:ea typeface="楷体_GB2312" pitchFamily="49" charset="-122"/>
              </a:rPr>
              <a:t>TE</a:t>
            </a:r>
            <a:r>
              <a:rPr lang="zh-CN" altLang="en-US" sz="2400" b="1" dirty="0">
                <a:solidFill>
                  <a:srgbClr val="800000"/>
                </a:solidFill>
                <a:ea typeface="楷体_GB2312" pitchFamily="49" charset="-122"/>
              </a:rPr>
              <a:t>后不使</a:t>
            </a:r>
            <a:r>
              <a:rPr lang="en-US" altLang="zh-CN" sz="2400" b="1" dirty="0">
                <a:solidFill>
                  <a:srgbClr val="800000"/>
                </a:solidFill>
                <a:ea typeface="楷体_GB2312" pitchFamily="49" charset="-122"/>
              </a:rPr>
              <a:t>SG</a:t>
            </a:r>
            <a:r>
              <a:rPr lang="zh-CN" altLang="en-US" sz="2400" b="1" dirty="0">
                <a:solidFill>
                  <a:srgbClr val="800000"/>
                </a:solidFill>
                <a:ea typeface="楷体_GB2312" pitchFamily="49" charset="-122"/>
              </a:rPr>
              <a:t>中产生回路</a:t>
            </a:r>
            <a:r>
              <a:rPr lang="zh-CN" altLang="en-US" sz="2400" b="1" dirty="0">
                <a:solidFill>
                  <a:srgbClr val="000082"/>
                </a:solidFill>
                <a:ea typeface="楷体_GB2312" pitchFamily="49" charset="-122"/>
              </a:rPr>
              <a:t>，</a:t>
            </a:r>
          </a:p>
          <a:p>
            <a:pPr>
              <a:lnSpc>
                <a:spcPct val="125000"/>
              </a:lnSpc>
            </a:pPr>
            <a:r>
              <a:rPr lang="zh-CN" altLang="en-US" sz="2400" b="1" dirty="0">
                <a:solidFill>
                  <a:srgbClr val="000082"/>
                </a:solidFill>
                <a:ea typeface="楷体_GB2312" pitchFamily="49" charset="-122"/>
              </a:rPr>
              <a:t>     </a:t>
            </a:r>
            <a:r>
              <a:rPr lang="zh-CN" altLang="en-US" sz="2400" b="1" dirty="0">
                <a:solidFill>
                  <a:srgbClr val="800000"/>
                </a:solidFill>
                <a:ea typeface="楷体_GB2312" pitchFamily="49" charset="-122"/>
              </a:rPr>
              <a:t>则  </a:t>
            </a:r>
            <a:r>
              <a:rPr lang="en-US" altLang="zh-CN" sz="2400" b="1" dirty="0">
                <a:solidFill>
                  <a:srgbClr val="800000"/>
                </a:solidFill>
                <a:ea typeface="楷体_GB2312" pitchFamily="49" charset="-122"/>
              </a:rPr>
              <a:t>{</a:t>
            </a:r>
            <a:r>
              <a:rPr lang="zh-CN" altLang="en-US" sz="2400" b="1" dirty="0">
                <a:solidFill>
                  <a:srgbClr val="800000"/>
                </a:solidFill>
                <a:ea typeface="楷体_GB2312" pitchFamily="49" charset="-122"/>
              </a:rPr>
              <a:t>输出边</a:t>
            </a:r>
            <a:r>
              <a:rPr lang="en-US" altLang="zh-CN" sz="2400" b="1" dirty="0">
                <a:solidFill>
                  <a:srgbClr val="800000"/>
                </a:solidFill>
                <a:ea typeface="楷体_GB2312" pitchFamily="49" charset="-122"/>
              </a:rPr>
              <a:t>(</a:t>
            </a:r>
            <a:r>
              <a:rPr lang="en-US" altLang="zh-CN" sz="2400" b="1" dirty="0" err="1">
                <a:solidFill>
                  <a:srgbClr val="800000"/>
                </a:solidFill>
                <a:ea typeface="楷体_GB2312" pitchFamily="49" charset="-122"/>
              </a:rPr>
              <a:t>u,v</a:t>
            </a:r>
            <a:r>
              <a:rPr lang="en-US" altLang="zh-CN" sz="2400" b="1" dirty="0">
                <a:solidFill>
                  <a:srgbClr val="800000"/>
                </a:solidFill>
                <a:ea typeface="楷体_GB2312" pitchFamily="49" charset="-122"/>
              </a:rPr>
              <a:t>);</a:t>
            </a:r>
            <a:r>
              <a:rPr lang="en-US" altLang="zh-CN" sz="2400" b="1" dirty="0">
                <a:solidFill>
                  <a:srgbClr val="000082"/>
                </a:solidFill>
                <a:ea typeface="楷体_GB2312" pitchFamily="49" charset="-122"/>
              </a:rPr>
              <a:t>   </a:t>
            </a:r>
            <a:r>
              <a:rPr lang="en-US" altLang="zh-CN" sz="2400" b="1" dirty="0">
                <a:solidFill>
                  <a:srgbClr val="800000"/>
                </a:solidFill>
                <a:ea typeface="楷体_GB2312" pitchFamily="49" charset="-122"/>
              </a:rPr>
              <a:t>k=k+1;}</a:t>
            </a:r>
            <a:endParaRPr lang="en-US" altLang="zh-CN" sz="2400" b="1" dirty="0">
              <a:solidFill>
                <a:srgbClr val="000082"/>
              </a:solidFill>
              <a:ea typeface="楷体_GB2312" pitchFamily="49" charset="-122"/>
            </a:endParaRPr>
          </a:p>
          <a:p>
            <a:pPr>
              <a:lnSpc>
                <a:spcPct val="125000"/>
              </a:lnSpc>
            </a:pPr>
            <a:r>
              <a:rPr lang="en-US" altLang="zh-CN" sz="2400" b="1" dirty="0">
                <a:solidFill>
                  <a:srgbClr val="000082"/>
                </a:solidFill>
                <a:ea typeface="楷体_GB2312" pitchFamily="49" charset="-122"/>
              </a:rPr>
              <a:t>   }</a:t>
            </a:r>
          </a:p>
        </p:txBody>
      </p:sp>
      <p:sp>
        <p:nvSpPr>
          <p:cNvPr id="300036" name="Rectangle 4"/>
          <p:cNvSpPr>
            <a:spLocks noChangeArrowheads="1"/>
          </p:cNvSpPr>
          <p:nvPr/>
        </p:nvSpPr>
        <p:spPr bwMode="auto">
          <a:xfrm>
            <a:off x="3857620" y="6334780"/>
            <a:ext cx="1988045" cy="523220"/>
          </a:xfrm>
          <a:prstGeom prst="rect">
            <a:avLst/>
          </a:prstGeom>
          <a:noFill/>
          <a:ln w="12700" cap="sq">
            <a:noFill/>
            <a:miter lim="800000"/>
            <a:headEnd type="none" w="sm" len="sm"/>
            <a:tailEnd type="none" w="sm" len="sm"/>
          </a:ln>
          <a:effectLst/>
        </p:spPr>
        <p:txBody>
          <a:bodyPr wrap="none">
            <a:spAutoFit/>
          </a:bodyPr>
          <a:lstStyle/>
          <a:p>
            <a:r>
              <a:rPr lang="zh-CN" altLang="en-US" b="1" dirty="0">
                <a:ea typeface="楷体_GB2312" pitchFamily="49" charset="-122"/>
              </a:rPr>
              <a:t>时间复杂度</a:t>
            </a:r>
          </a:p>
        </p:txBody>
      </p:sp>
      <p:sp>
        <p:nvSpPr>
          <p:cNvPr id="300037" name="Rectangle 5"/>
          <p:cNvSpPr>
            <a:spLocks noChangeArrowheads="1"/>
          </p:cNvSpPr>
          <p:nvPr/>
        </p:nvSpPr>
        <p:spPr bwMode="auto">
          <a:xfrm>
            <a:off x="5929322" y="6334780"/>
            <a:ext cx="1643399" cy="523220"/>
          </a:xfrm>
          <a:prstGeom prst="rect">
            <a:avLst/>
          </a:prstGeom>
          <a:noFill/>
          <a:ln w="12700" cap="sq">
            <a:noFill/>
            <a:miter lim="800000"/>
            <a:headEnd type="none" w="sm" len="sm"/>
            <a:tailEnd type="none" w="sm" len="sm"/>
          </a:ln>
          <a:effectLst/>
        </p:spPr>
        <p:txBody>
          <a:bodyPr wrap="none">
            <a:spAutoFit/>
          </a:bodyPr>
          <a:lstStyle/>
          <a:p>
            <a:r>
              <a:rPr lang="en-US" altLang="zh-CN" dirty="0"/>
              <a:t>O(</a:t>
            </a:r>
            <a:r>
              <a:rPr lang="en-US" altLang="zh-CN" dirty="0" err="1"/>
              <a:t>eloge</a:t>
            </a:r>
            <a:r>
              <a:rPr lang="en-US" altLang="zh-CN" dirty="0"/>
              <a:t>)</a:t>
            </a:r>
          </a:p>
        </p:txBody>
      </p:sp>
      <p:sp>
        <p:nvSpPr>
          <p:cNvPr id="6"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7"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8"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9"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2" name="Text Box 11"/>
          <p:cNvSpPr txBox="1">
            <a:spLocks noChangeArrowheads="1"/>
          </p:cNvSpPr>
          <p:nvPr/>
        </p:nvSpPr>
        <p:spPr bwMode="auto">
          <a:xfrm>
            <a:off x="1042988" y="2133600"/>
            <a:ext cx="5834062"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算法二：克鲁斯卡尔算法</a:t>
            </a:r>
            <a:r>
              <a:rPr lang="en-US" altLang="zh-CN">
                <a:solidFill>
                  <a:srgbClr val="000066"/>
                </a:solidFill>
              </a:rPr>
              <a:t>( Kruskal )</a:t>
            </a:r>
          </a:p>
        </p:txBody>
      </p:sp>
      <p:sp>
        <p:nvSpPr>
          <p:cNvPr id="13"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0035"/>
                                        </p:tgtEl>
                                        <p:attrNameLst>
                                          <p:attrName>style.visibility</p:attrName>
                                        </p:attrNameLst>
                                      </p:cBhvr>
                                      <p:to>
                                        <p:strVal val="visible"/>
                                      </p:to>
                                    </p:set>
                                    <p:animEffect transition="in" filter="strips(downRight)">
                                      <p:cBhvr>
                                        <p:cTn id="7" dur="500"/>
                                        <p:tgtEl>
                                          <p:spTgt spid="300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6"/>
                                        </p:tgtEl>
                                        <p:attrNameLst>
                                          <p:attrName>style.visibility</p:attrName>
                                        </p:attrNameLst>
                                      </p:cBhvr>
                                      <p:to>
                                        <p:strVal val="visible"/>
                                      </p:to>
                                    </p:set>
                                    <p:animEffect transition="in" filter="wipe(left)">
                                      <p:cBhvr>
                                        <p:cTn id="12" dur="500"/>
                                        <p:tgtEl>
                                          <p:spTgt spid="30003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00037"/>
                                        </p:tgtEl>
                                        <p:attrNameLst>
                                          <p:attrName>style.visibility</p:attrName>
                                        </p:attrNameLst>
                                      </p:cBhvr>
                                      <p:to>
                                        <p:strVal val="visible"/>
                                      </p:to>
                                    </p:set>
                                    <p:animEffect transition="in" filter="wipe(left)">
                                      <p:cBhvr>
                                        <p:cTn id="16" dur="500"/>
                                        <p:tgtEl>
                                          <p:spTgt spid="300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nimBg="1" autoUpdateAnimBg="0"/>
      <p:bldP spid="300036" grpId="0" autoUpdateAnimBg="0"/>
      <p:bldP spid="30003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571472" y="2000240"/>
            <a:ext cx="7772400" cy="838200"/>
          </a:xfrm>
        </p:spPr>
        <p:txBody>
          <a:bodyPr/>
          <a:lstStyle/>
          <a:p>
            <a:r>
              <a:rPr lang="zh-CN" altLang="en-US" b="1" dirty="0" smtClean="0">
                <a:solidFill>
                  <a:srgbClr val="800000"/>
                </a:solidFill>
                <a:latin typeface="仿宋_GB2312" pitchFamily="49" charset="-122"/>
                <a:ea typeface="仿宋_GB2312" pitchFamily="49" charset="-122"/>
              </a:rPr>
              <a:t>两种</a:t>
            </a:r>
            <a:r>
              <a:rPr lang="zh-CN" altLang="en-US" b="1" dirty="0">
                <a:solidFill>
                  <a:srgbClr val="800000"/>
                </a:solidFill>
                <a:latin typeface="仿宋_GB2312" pitchFamily="49" charset="-122"/>
                <a:ea typeface="仿宋_GB2312" pitchFamily="49" charset="-122"/>
              </a:rPr>
              <a:t>算法的比较</a:t>
            </a:r>
          </a:p>
        </p:txBody>
      </p:sp>
      <p:sp>
        <p:nvSpPr>
          <p:cNvPr id="301059" name="Rectangle 3"/>
          <p:cNvSpPr>
            <a:spLocks noChangeArrowheads="1"/>
          </p:cNvSpPr>
          <p:nvPr/>
        </p:nvSpPr>
        <p:spPr bwMode="auto">
          <a:xfrm>
            <a:off x="2819400" y="3154376"/>
            <a:ext cx="2486025" cy="641350"/>
          </a:xfrm>
          <a:prstGeom prst="rect">
            <a:avLst/>
          </a:prstGeom>
          <a:noFill/>
          <a:ln w="12700" cap="sq">
            <a:noFill/>
            <a:miter lim="800000"/>
            <a:headEnd type="none" w="sm" len="sm"/>
            <a:tailEnd type="none" w="sm" len="sm"/>
          </a:ln>
          <a:effectLst/>
        </p:spPr>
        <p:txBody>
          <a:bodyPr wrap="none">
            <a:spAutoFit/>
          </a:bodyPr>
          <a:lstStyle/>
          <a:p>
            <a:r>
              <a:rPr lang="zh-CN" altLang="en-US" sz="3600" b="1" dirty="0">
                <a:solidFill>
                  <a:srgbClr val="168E27"/>
                </a:solidFill>
                <a:ea typeface="楷体_GB2312" pitchFamily="49" charset="-122"/>
              </a:rPr>
              <a:t>普里姆算法</a:t>
            </a:r>
            <a:endParaRPr lang="zh-CN" altLang="en-US" sz="4000" dirty="0">
              <a:solidFill>
                <a:srgbClr val="168E27"/>
              </a:solidFill>
              <a:ea typeface="楷体_GB2312" pitchFamily="49" charset="-122"/>
            </a:endParaRPr>
          </a:p>
        </p:txBody>
      </p:sp>
      <p:sp>
        <p:nvSpPr>
          <p:cNvPr id="301060" name="Rectangle 4"/>
          <p:cNvSpPr>
            <a:spLocks noChangeArrowheads="1"/>
          </p:cNvSpPr>
          <p:nvPr/>
        </p:nvSpPr>
        <p:spPr bwMode="auto">
          <a:xfrm>
            <a:off x="5495956" y="2857496"/>
            <a:ext cx="3505200" cy="1025525"/>
          </a:xfrm>
          <a:prstGeom prst="rect">
            <a:avLst/>
          </a:prstGeom>
          <a:noFill/>
          <a:ln w="12700" cap="sq">
            <a:noFill/>
            <a:miter lim="800000"/>
            <a:headEnd type="none" w="sm" len="sm"/>
            <a:tailEnd type="none" w="sm" len="sm"/>
          </a:ln>
          <a:effectLst/>
        </p:spPr>
        <p:txBody>
          <a:bodyPr>
            <a:spAutoFit/>
          </a:bodyPr>
          <a:lstStyle/>
          <a:p>
            <a:pPr>
              <a:lnSpc>
                <a:spcPct val="170000"/>
              </a:lnSpc>
            </a:pPr>
            <a:r>
              <a:rPr lang="zh-CN" altLang="en-US" sz="3600" b="1" dirty="0">
                <a:solidFill>
                  <a:srgbClr val="81237F"/>
                </a:solidFill>
                <a:ea typeface="楷体_GB2312" pitchFamily="49" charset="-122"/>
              </a:rPr>
              <a:t>克鲁斯卡尔算法</a:t>
            </a:r>
            <a:endParaRPr lang="zh-CN" altLang="en-US" sz="4000" dirty="0">
              <a:solidFill>
                <a:srgbClr val="81237F"/>
              </a:solidFill>
              <a:ea typeface="楷体_GB2312" pitchFamily="49" charset="-122"/>
            </a:endParaRPr>
          </a:p>
        </p:txBody>
      </p:sp>
      <p:sp>
        <p:nvSpPr>
          <p:cNvPr id="301061" name="Rectangle 5"/>
          <p:cNvSpPr>
            <a:spLocks noChangeArrowheads="1"/>
          </p:cNvSpPr>
          <p:nvPr/>
        </p:nvSpPr>
        <p:spPr bwMode="auto">
          <a:xfrm>
            <a:off x="304800" y="4354526"/>
            <a:ext cx="2747963" cy="701675"/>
          </a:xfrm>
          <a:prstGeom prst="rect">
            <a:avLst/>
          </a:prstGeom>
          <a:noFill/>
          <a:ln w="12700" cap="sq">
            <a:noFill/>
            <a:miter lim="800000"/>
            <a:headEnd type="none" w="sm" len="sm"/>
            <a:tailEnd type="none" w="sm" len="sm"/>
          </a:ln>
          <a:effectLst/>
        </p:spPr>
        <p:txBody>
          <a:bodyPr wrap="none">
            <a:spAutoFit/>
          </a:bodyPr>
          <a:lstStyle/>
          <a:p>
            <a:r>
              <a:rPr lang="zh-CN" altLang="en-US" sz="4000" b="1" dirty="0">
                <a:solidFill>
                  <a:srgbClr val="0000FF"/>
                </a:solidFill>
                <a:ea typeface="楷体_GB2312" pitchFamily="49" charset="-122"/>
              </a:rPr>
              <a:t>时间复杂度</a:t>
            </a:r>
          </a:p>
        </p:txBody>
      </p:sp>
      <p:sp>
        <p:nvSpPr>
          <p:cNvPr id="301062" name="Rectangle 6"/>
          <p:cNvSpPr>
            <a:spLocks noChangeArrowheads="1"/>
          </p:cNvSpPr>
          <p:nvPr/>
        </p:nvSpPr>
        <p:spPr bwMode="auto">
          <a:xfrm>
            <a:off x="3503613" y="4370401"/>
            <a:ext cx="1373187" cy="701675"/>
          </a:xfrm>
          <a:prstGeom prst="rect">
            <a:avLst/>
          </a:prstGeom>
          <a:noFill/>
          <a:ln w="12700" cap="sq">
            <a:noFill/>
            <a:miter lim="800000"/>
            <a:headEnd type="none" w="sm" len="sm"/>
            <a:tailEnd type="none" w="sm" len="sm"/>
          </a:ln>
          <a:effectLst/>
        </p:spPr>
        <p:txBody>
          <a:bodyPr wrap="none">
            <a:spAutoFit/>
          </a:bodyPr>
          <a:lstStyle/>
          <a:p>
            <a:r>
              <a:rPr lang="en-US" altLang="zh-CN" sz="4000" b="1" dirty="0">
                <a:solidFill>
                  <a:srgbClr val="168E27"/>
                </a:solidFill>
                <a:ea typeface="楷体_GB2312" pitchFamily="49" charset="-122"/>
              </a:rPr>
              <a:t>O(n</a:t>
            </a:r>
            <a:r>
              <a:rPr lang="en-US" altLang="zh-CN" sz="4000" b="1" baseline="30000" dirty="0">
                <a:solidFill>
                  <a:srgbClr val="168E27"/>
                </a:solidFill>
                <a:ea typeface="楷体_GB2312" pitchFamily="49" charset="-122"/>
              </a:rPr>
              <a:t>2</a:t>
            </a:r>
            <a:r>
              <a:rPr lang="en-US" altLang="zh-CN" sz="4000" b="1" dirty="0">
                <a:solidFill>
                  <a:srgbClr val="168E27"/>
                </a:solidFill>
                <a:ea typeface="楷体_GB2312" pitchFamily="49" charset="-122"/>
              </a:rPr>
              <a:t>)</a:t>
            </a:r>
            <a:endParaRPr lang="en-US" altLang="zh-CN" sz="4000" dirty="0">
              <a:solidFill>
                <a:srgbClr val="168E27"/>
              </a:solidFill>
              <a:ea typeface="楷体_GB2312" pitchFamily="49" charset="-122"/>
            </a:endParaRPr>
          </a:p>
        </p:txBody>
      </p:sp>
      <p:sp>
        <p:nvSpPr>
          <p:cNvPr id="301063" name="Rectangle 7"/>
          <p:cNvSpPr>
            <a:spLocks noChangeArrowheads="1"/>
          </p:cNvSpPr>
          <p:nvPr/>
        </p:nvSpPr>
        <p:spPr bwMode="auto">
          <a:xfrm>
            <a:off x="6248400" y="4370401"/>
            <a:ext cx="2019300" cy="701675"/>
          </a:xfrm>
          <a:prstGeom prst="rect">
            <a:avLst/>
          </a:prstGeom>
          <a:noFill/>
          <a:ln w="12700" cap="sq">
            <a:noFill/>
            <a:miter lim="800000"/>
            <a:headEnd type="none" w="sm" len="sm"/>
            <a:tailEnd type="none" w="sm" len="sm"/>
          </a:ln>
          <a:effectLst/>
        </p:spPr>
        <p:txBody>
          <a:bodyPr wrap="none">
            <a:spAutoFit/>
          </a:bodyPr>
          <a:lstStyle/>
          <a:p>
            <a:r>
              <a:rPr lang="en-US" altLang="zh-CN" sz="4000" b="1" dirty="0">
                <a:solidFill>
                  <a:srgbClr val="81237F"/>
                </a:solidFill>
                <a:ea typeface="楷体_GB2312" pitchFamily="49" charset="-122"/>
              </a:rPr>
              <a:t>O(</a:t>
            </a:r>
            <a:r>
              <a:rPr lang="en-US" altLang="zh-CN" sz="4000" b="1" dirty="0" err="1">
                <a:solidFill>
                  <a:srgbClr val="81237F"/>
                </a:solidFill>
                <a:ea typeface="楷体_GB2312" pitchFamily="49" charset="-122"/>
              </a:rPr>
              <a:t>eloge</a:t>
            </a:r>
            <a:r>
              <a:rPr lang="en-US" altLang="zh-CN" sz="4000" b="1" dirty="0">
                <a:solidFill>
                  <a:srgbClr val="81237F"/>
                </a:solidFill>
                <a:ea typeface="楷体_GB2312" pitchFamily="49" charset="-122"/>
              </a:rPr>
              <a:t>)</a:t>
            </a:r>
            <a:endParaRPr lang="en-US" altLang="zh-CN" sz="4000" dirty="0">
              <a:solidFill>
                <a:srgbClr val="81237F"/>
              </a:solidFill>
              <a:ea typeface="楷体_GB2312" pitchFamily="49" charset="-122"/>
            </a:endParaRPr>
          </a:p>
        </p:txBody>
      </p:sp>
      <p:sp>
        <p:nvSpPr>
          <p:cNvPr id="301064" name="Rectangle 8"/>
          <p:cNvSpPr>
            <a:spLocks noChangeArrowheads="1"/>
          </p:cNvSpPr>
          <p:nvPr/>
        </p:nvSpPr>
        <p:spPr bwMode="auto">
          <a:xfrm>
            <a:off x="3352800" y="5681676"/>
            <a:ext cx="1722438" cy="701675"/>
          </a:xfrm>
          <a:prstGeom prst="rect">
            <a:avLst/>
          </a:prstGeom>
          <a:noFill/>
          <a:ln w="12700" cap="sq">
            <a:noFill/>
            <a:miter lim="800000"/>
            <a:headEnd type="none" w="sm" len="sm"/>
            <a:tailEnd type="none" w="sm" len="sm"/>
          </a:ln>
          <a:effectLst/>
        </p:spPr>
        <p:txBody>
          <a:bodyPr wrap="none">
            <a:spAutoFit/>
          </a:bodyPr>
          <a:lstStyle/>
          <a:p>
            <a:r>
              <a:rPr lang="zh-CN" altLang="en-US" sz="4000" b="1" dirty="0">
                <a:solidFill>
                  <a:srgbClr val="168E27"/>
                </a:solidFill>
                <a:ea typeface="楷体_GB2312" pitchFamily="49" charset="-122"/>
              </a:rPr>
              <a:t>稠密图</a:t>
            </a:r>
            <a:endParaRPr lang="zh-CN" altLang="en-US" sz="4000" dirty="0">
              <a:solidFill>
                <a:srgbClr val="168E27"/>
              </a:solidFill>
              <a:ea typeface="楷体_GB2312" pitchFamily="49" charset="-122"/>
            </a:endParaRPr>
          </a:p>
        </p:txBody>
      </p:sp>
      <p:sp>
        <p:nvSpPr>
          <p:cNvPr id="301065" name="Rectangle 9"/>
          <p:cNvSpPr>
            <a:spLocks noChangeArrowheads="1"/>
          </p:cNvSpPr>
          <p:nvPr/>
        </p:nvSpPr>
        <p:spPr bwMode="auto">
          <a:xfrm>
            <a:off x="6324600" y="5681676"/>
            <a:ext cx="1722438" cy="701675"/>
          </a:xfrm>
          <a:prstGeom prst="rect">
            <a:avLst/>
          </a:prstGeom>
          <a:noFill/>
          <a:ln w="12700" cap="sq">
            <a:noFill/>
            <a:miter lim="800000"/>
            <a:headEnd type="none" w="sm" len="sm"/>
            <a:tailEnd type="none" w="sm" len="sm"/>
          </a:ln>
          <a:effectLst/>
        </p:spPr>
        <p:txBody>
          <a:bodyPr wrap="none">
            <a:spAutoFit/>
          </a:bodyPr>
          <a:lstStyle/>
          <a:p>
            <a:r>
              <a:rPr lang="zh-CN" altLang="en-US" sz="4000" b="1" dirty="0">
                <a:solidFill>
                  <a:srgbClr val="81237F"/>
                </a:solidFill>
                <a:ea typeface="楷体_GB2312" pitchFamily="49" charset="-122"/>
              </a:rPr>
              <a:t>稀疏图</a:t>
            </a:r>
            <a:endParaRPr lang="zh-CN" altLang="en-US" sz="4000" dirty="0">
              <a:solidFill>
                <a:srgbClr val="81237F"/>
              </a:solidFill>
              <a:ea typeface="楷体_GB2312" pitchFamily="49" charset="-122"/>
            </a:endParaRPr>
          </a:p>
        </p:txBody>
      </p:sp>
      <p:sp>
        <p:nvSpPr>
          <p:cNvPr id="301066" name="Rectangle 10"/>
          <p:cNvSpPr>
            <a:spLocks noChangeArrowheads="1"/>
          </p:cNvSpPr>
          <p:nvPr/>
        </p:nvSpPr>
        <p:spPr bwMode="auto">
          <a:xfrm>
            <a:off x="762000" y="3094051"/>
            <a:ext cx="1209675" cy="701675"/>
          </a:xfrm>
          <a:prstGeom prst="rect">
            <a:avLst/>
          </a:prstGeom>
          <a:noFill/>
          <a:ln w="12700" cap="sq">
            <a:noFill/>
            <a:miter lim="800000"/>
            <a:headEnd type="none" w="sm" len="sm"/>
            <a:tailEnd type="none" w="sm" len="sm"/>
          </a:ln>
          <a:effectLst/>
        </p:spPr>
        <p:txBody>
          <a:bodyPr wrap="none">
            <a:spAutoFit/>
          </a:bodyPr>
          <a:lstStyle/>
          <a:p>
            <a:r>
              <a:rPr lang="zh-CN" altLang="en-US" sz="4000" b="1" dirty="0">
                <a:solidFill>
                  <a:srgbClr val="0000FF"/>
                </a:solidFill>
                <a:ea typeface="楷体_GB2312" pitchFamily="49" charset="-122"/>
              </a:rPr>
              <a:t>算法</a:t>
            </a:r>
            <a:endParaRPr lang="zh-CN" altLang="en-US" sz="4000" dirty="0">
              <a:solidFill>
                <a:srgbClr val="0000FF"/>
              </a:solidFill>
              <a:ea typeface="楷体_GB2312" pitchFamily="49" charset="-122"/>
            </a:endParaRPr>
          </a:p>
        </p:txBody>
      </p:sp>
      <p:sp>
        <p:nvSpPr>
          <p:cNvPr id="301067" name="Text Box 11"/>
          <p:cNvSpPr txBox="1">
            <a:spLocks noChangeArrowheads="1"/>
          </p:cNvSpPr>
          <p:nvPr/>
        </p:nvSpPr>
        <p:spPr bwMode="auto">
          <a:xfrm>
            <a:off x="533400" y="5665801"/>
            <a:ext cx="2235200" cy="701675"/>
          </a:xfrm>
          <a:prstGeom prst="rect">
            <a:avLst/>
          </a:prstGeom>
          <a:noFill/>
          <a:ln w="12700" cap="sq">
            <a:noFill/>
            <a:miter lim="800000"/>
            <a:headEnd type="none" w="sm" len="sm"/>
            <a:tailEnd type="none" w="sm" len="sm"/>
          </a:ln>
          <a:effectLst/>
        </p:spPr>
        <p:txBody>
          <a:bodyPr wrap="none">
            <a:spAutoFit/>
          </a:bodyPr>
          <a:lstStyle/>
          <a:p>
            <a:r>
              <a:rPr lang="zh-CN" altLang="en-US" sz="4000" b="1" dirty="0">
                <a:solidFill>
                  <a:srgbClr val="0000FF"/>
                </a:solidFill>
                <a:ea typeface="楷体_GB2312" pitchFamily="49" charset="-122"/>
              </a:rPr>
              <a:t>适应范围</a:t>
            </a:r>
            <a:endParaRPr lang="zh-CN" altLang="en-US" sz="3600" dirty="0"/>
          </a:p>
        </p:txBody>
      </p:sp>
      <p:sp>
        <p:nvSpPr>
          <p:cNvPr id="12"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13"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4"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5"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8" name="Text Box 10"/>
          <p:cNvSpPr txBox="1">
            <a:spLocks noChangeArrowheads="1"/>
          </p:cNvSpPr>
          <p:nvPr/>
        </p:nvSpPr>
        <p:spPr bwMode="auto">
          <a:xfrm>
            <a:off x="1042988" y="1557338"/>
            <a:ext cx="3241675" cy="525401"/>
          </a:xfrm>
          <a:prstGeom prst="rect">
            <a:avLst/>
          </a:prstGeom>
          <a:noFill/>
          <a:ln w="31750" algn="ctr">
            <a:noFill/>
            <a:miter lim="800000"/>
            <a:headEnd/>
            <a:tailEnd/>
          </a:ln>
          <a:effectLst/>
        </p:spPr>
        <p:txBody>
          <a:bodyPr lIns="90000" tIns="46800" rIns="90000" bIns="46800">
            <a:spAutoFit/>
          </a:bodyPr>
          <a:lstStyle/>
          <a:p>
            <a:r>
              <a:rPr lang="en-US" altLang="zh-CN" dirty="0"/>
              <a:t>1</a:t>
            </a:r>
            <a:r>
              <a:rPr lang="en-US" altLang="zh-CN" dirty="0" smtClean="0"/>
              <a:t>. </a:t>
            </a:r>
            <a:r>
              <a:rPr lang="zh-CN" altLang="zh-CN" dirty="0" smtClean="0"/>
              <a:t>最小生成树</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066"/>
                                        </p:tgtEl>
                                        <p:attrNameLst>
                                          <p:attrName>style.visibility</p:attrName>
                                        </p:attrNameLst>
                                      </p:cBhvr>
                                      <p:to>
                                        <p:strVal val="visible"/>
                                      </p:to>
                                    </p:set>
                                    <p:animEffect transition="in" filter="wipe(left)">
                                      <p:cBhvr>
                                        <p:cTn id="7" dur="500"/>
                                        <p:tgtEl>
                                          <p:spTgt spid="30106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1059"/>
                                        </p:tgtEl>
                                        <p:attrNameLst>
                                          <p:attrName>style.visibility</p:attrName>
                                        </p:attrNameLst>
                                      </p:cBhvr>
                                      <p:to>
                                        <p:strVal val="visible"/>
                                      </p:to>
                                    </p:set>
                                    <p:animEffect transition="in" filter="wipe(left)">
                                      <p:cBhvr>
                                        <p:cTn id="11" dur="500"/>
                                        <p:tgtEl>
                                          <p:spTgt spid="3010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1060"/>
                                        </p:tgtEl>
                                        <p:attrNameLst>
                                          <p:attrName>style.visibility</p:attrName>
                                        </p:attrNameLst>
                                      </p:cBhvr>
                                      <p:to>
                                        <p:strVal val="visible"/>
                                      </p:to>
                                    </p:set>
                                    <p:animEffect transition="in" filter="wipe(left)">
                                      <p:cBhvr>
                                        <p:cTn id="15" dur="500"/>
                                        <p:tgtEl>
                                          <p:spTgt spid="3010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01061"/>
                                        </p:tgtEl>
                                        <p:attrNameLst>
                                          <p:attrName>style.visibility</p:attrName>
                                        </p:attrNameLst>
                                      </p:cBhvr>
                                      <p:to>
                                        <p:strVal val="visible"/>
                                      </p:to>
                                    </p:set>
                                    <p:animEffect transition="in" filter="wipe(left)">
                                      <p:cBhvr>
                                        <p:cTn id="20" dur="500"/>
                                        <p:tgtEl>
                                          <p:spTgt spid="30106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1062"/>
                                        </p:tgtEl>
                                        <p:attrNameLst>
                                          <p:attrName>style.visibility</p:attrName>
                                        </p:attrNameLst>
                                      </p:cBhvr>
                                      <p:to>
                                        <p:strVal val="visible"/>
                                      </p:to>
                                    </p:set>
                                    <p:animEffect transition="in" filter="wipe(left)">
                                      <p:cBhvr>
                                        <p:cTn id="25" dur="500"/>
                                        <p:tgtEl>
                                          <p:spTgt spid="30106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1063"/>
                                        </p:tgtEl>
                                        <p:attrNameLst>
                                          <p:attrName>style.visibility</p:attrName>
                                        </p:attrNameLst>
                                      </p:cBhvr>
                                      <p:to>
                                        <p:strVal val="visible"/>
                                      </p:to>
                                    </p:set>
                                    <p:animEffect transition="in" filter="wipe(left)">
                                      <p:cBhvr>
                                        <p:cTn id="30" dur="500"/>
                                        <p:tgtEl>
                                          <p:spTgt spid="30106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1067"/>
                                        </p:tgtEl>
                                        <p:attrNameLst>
                                          <p:attrName>style.visibility</p:attrName>
                                        </p:attrNameLst>
                                      </p:cBhvr>
                                      <p:to>
                                        <p:strVal val="visible"/>
                                      </p:to>
                                    </p:set>
                                    <p:animEffect transition="in" filter="wipe(left)">
                                      <p:cBhvr>
                                        <p:cTn id="35" dur="500"/>
                                        <p:tgtEl>
                                          <p:spTgt spid="30106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1064"/>
                                        </p:tgtEl>
                                        <p:attrNameLst>
                                          <p:attrName>style.visibility</p:attrName>
                                        </p:attrNameLst>
                                      </p:cBhvr>
                                      <p:to>
                                        <p:strVal val="visible"/>
                                      </p:to>
                                    </p:set>
                                    <p:animEffect transition="in" filter="wipe(left)">
                                      <p:cBhvr>
                                        <p:cTn id="40" dur="500"/>
                                        <p:tgtEl>
                                          <p:spTgt spid="30106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1065"/>
                                        </p:tgtEl>
                                        <p:attrNameLst>
                                          <p:attrName>style.visibility</p:attrName>
                                        </p:attrNameLst>
                                      </p:cBhvr>
                                      <p:to>
                                        <p:strVal val="visible"/>
                                      </p:to>
                                    </p:set>
                                    <p:animEffect transition="in" filter="wipe(left)">
                                      <p:cBhvr>
                                        <p:cTn id="45" dur="500"/>
                                        <p:tgtEl>
                                          <p:spTgt spid="301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utoUpdateAnimBg="0"/>
      <p:bldP spid="301060" grpId="0" autoUpdateAnimBg="0"/>
      <p:bldP spid="301061" grpId="0" autoUpdateAnimBg="0"/>
      <p:bldP spid="301062" grpId="0" autoUpdateAnimBg="0"/>
      <p:bldP spid="301063" grpId="0" autoUpdateAnimBg="0"/>
      <p:bldP spid="301064" grpId="0" autoUpdateAnimBg="0"/>
      <p:bldP spid="301065" grpId="0" autoUpdateAnimBg="0"/>
      <p:bldP spid="301066" grpId="0" autoUpdateAnimBg="0"/>
      <p:bldP spid="30106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5"/>
          </p:nvPr>
        </p:nvSpPr>
        <p:spPr/>
        <p:txBody>
          <a:bodyPr/>
          <a:lstStyle/>
          <a:p>
            <a:fld id="{3EE7E7A0-3109-4310-9A95-3D52602AE447}" type="slidenum">
              <a:rPr lang="en-US" altLang="zh-CN"/>
              <a:pPr/>
              <a:t>77</a:t>
            </a:fld>
            <a:endParaRPr lang="en-US" altLang="zh-CN"/>
          </a:p>
        </p:txBody>
      </p:sp>
      <p:sp>
        <p:nvSpPr>
          <p:cNvPr id="248837"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4883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48839"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48840"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48841"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a:t>2</a:t>
            </a:r>
            <a:r>
              <a:rPr lang="en-US" altLang="zh-CN" dirty="0" smtClean="0"/>
              <a:t>.</a:t>
            </a:r>
            <a:r>
              <a:rPr lang="en-US" altLang="zh-CN" dirty="0" smtClean="0">
                <a:solidFill>
                  <a:srgbClr val="000066"/>
                </a:solidFill>
              </a:rPr>
              <a:t> </a:t>
            </a:r>
            <a:r>
              <a:rPr lang="zh-CN" altLang="en-US" dirty="0" smtClean="0"/>
              <a:t>拓扑排序</a:t>
            </a:r>
            <a:endParaRPr lang="zh-CN" altLang="en-US" dirty="0">
              <a:solidFill>
                <a:srgbClr val="000066"/>
              </a:solidFill>
            </a:endParaRPr>
          </a:p>
        </p:txBody>
      </p:sp>
      <p:sp>
        <p:nvSpPr>
          <p:cNvPr id="248843" name="Text Box 11"/>
          <p:cNvSpPr txBox="1">
            <a:spLocks noChangeArrowheads="1"/>
          </p:cNvSpPr>
          <p:nvPr/>
        </p:nvSpPr>
        <p:spPr bwMode="auto">
          <a:xfrm>
            <a:off x="1042988" y="2206625"/>
            <a:ext cx="7292975" cy="1800225"/>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假设以有向图表示一个工程的施工图或程序的</a:t>
            </a:r>
          </a:p>
          <a:p>
            <a:r>
              <a:rPr lang="zh-CN" altLang="en-US">
                <a:solidFill>
                  <a:srgbClr val="000066"/>
                </a:solidFill>
              </a:rPr>
              <a:t>数据流图</a:t>
            </a:r>
            <a:r>
              <a:rPr lang="en-US" altLang="zh-CN">
                <a:solidFill>
                  <a:srgbClr val="000066"/>
                </a:solidFill>
              </a:rPr>
              <a:t>,  </a:t>
            </a:r>
            <a:r>
              <a:rPr lang="zh-CN" altLang="en-US">
                <a:solidFill>
                  <a:srgbClr val="000066"/>
                </a:solidFill>
              </a:rPr>
              <a:t>每个</a:t>
            </a:r>
            <a:r>
              <a:rPr lang="zh-CN" altLang="en-US"/>
              <a:t>顶点代表一个活动</a:t>
            </a:r>
            <a:r>
              <a:rPr lang="en-US" altLang="zh-CN"/>
              <a:t>,  </a:t>
            </a:r>
            <a:r>
              <a:rPr lang="zh-CN" altLang="en-US"/>
              <a:t>弧</a:t>
            </a:r>
            <a:r>
              <a:rPr lang="en-US" altLang="zh-CN"/>
              <a:t>&lt;</a:t>
            </a:r>
            <a:r>
              <a:rPr lang="en-US" altLang="zh-CN">
                <a:latin typeface="Monotype Corsiva" pitchFamily="66" charset="0"/>
              </a:rPr>
              <a:t>v</a:t>
            </a:r>
            <a:r>
              <a:rPr lang="en-US" altLang="zh-CN" baseline="-25000">
                <a:latin typeface="Monotype Corsiva" pitchFamily="66" charset="0"/>
              </a:rPr>
              <a:t>i </a:t>
            </a:r>
            <a:r>
              <a:rPr lang="en-US" altLang="zh-CN">
                <a:latin typeface="Monotype Corsiva" pitchFamily="66" charset="0"/>
              </a:rPr>
              <a:t>, v</a:t>
            </a:r>
            <a:r>
              <a:rPr lang="en-US" altLang="zh-CN" baseline="-25000">
                <a:latin typeface="Monotype Corsiva" pitchFamily="66" charset="0"/>
              </a:rPr>
              <a:t>j</a:t>
            </a:r>
            <a:r>
              <a:rPr lang="en-US" altLang="zh-CN"/>
              <a:t>&gt;</a:t>
            </a:r>
          </a:p>
          <a:p>
            <a:r>
              <a:rPr lang="zh-CN" altLang="en-US"/>
              <a:t>表示活动 </a:t>
            </a:r>
            <a:r>
              <a:rPr lang="en-US" altLang="zh-CN">
                <a:latin typeface="Monotype Corsiva" pitchFamily="66" charset="0"/>
              </a:rPr>
              <a:t>i </a:t>
            </a:r>
            <a:r>
              <a:rPr lang="zh-CN" altLang="en-US"/>
              <a:t>必须先于活动</a:t>
            </a:r>
            <a:r>
              <a:rPr lang="zh-CN" altLang="en-US">
                <a:latin typeface="Monotype Corsiva" pitchFamily="66" charset="0"/>
              </a:rPr>
              <a:t> </a:t>
            </a:r>
            <a:r>
              <a:rPr lang="en-US" altLang="zh-CN">
                <a:latin typeface="Monotype Corsiva" pitchFamily="66" charset="0"/>
              </a:rPr>
              <a:t>j </a:t>
            </a:r>
            <a:r>
              <a:rPr lang="zh-CN" altLang="en-US"/>
              <a:t>进行</a:t>
            </a:r>
            <a:r>
              <a:rPr lang="en-US" altLang="zh-CN"/>
              <a:t>, </a:t>
            </a:r>
            <a:r>
              <a:rPr lang="zh-CN" altLang="en-US"/>
              <a:t>称为</a:t>
            </a:r>
            <a:r>
              <a:rPr lang="en-US" altLang="zh-CN"/>
              <a:t>AOV-</a:t>
            </a:r>
            <a:r>
              <a:rPr lang="zh-CN" altLang="en-US"/>
              <a:t>网</a:t>
            </a:r>
          </a:p>
          <a:p>
            <a:r>
              <a:rPr lang="zh-CN" altLang="en-US">
                <a:solidFill>
                  <a:srgbClr val="000066"/>
                </a:solidFill>
              </a:rPr>
              <a:t> </a:t>
            </a:r>
            <a:r>
              <a:rPr lang="en-US" altLang="zh-CN">
                <a:solidFill>
                  <a:srgbClr val="000066"/>
                </a:solidFill>
              </a:rPr>
              <a:t>(activity on vertex), </a:t>
            </a:r>
            <a:r>
              <a:rPr lang="zh-CN" altLang="en-US">
                <a:solidFill>
                  <a:srgbClr val="000066"/>
                </a:solidFill>
              </a:rPr>
              <a:t>图中不允许出现回路。</a:t>
            </a:r>
          </a:p>
        </p:txBody>
      </p:sp>
      <p:sp>
        <p:nvSpPr>
          <p:cNvPr id="248844" name="Text Box 12"/>
          <p:cNvSpPr txBox="1">
            <a:spLocks noChangeArrowheads="1"/>
          </p:cNvSpPr>
          <p:nvPr/>
        </p:nvSpPr>
        <p:spPr bwMode="auto">
          <a:xfrm>
            <a:off x="1619250" y="4365625"/>
            <a:ext cx="5994400" cy="946150"/>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检查有向图中是否存在回路的方</a:t>
            </a:r>
          </a:p>
          <a:p>
            <a:r>
              <a:rPr lang="zh-CN" altLang="en-US">
                <a:solidFill>
                  <a:srgbClr val="000066"/>
                </a:solidFill>
              </a:rPr>
              <a:t>法之 一，是对有向图进行</a:t>
            </a:r>
            <a:r>
              <a:rPr lang="zh-CN" altLang="en-US"/>
              <a:t>拓扑排序</a:t>
            </a:r>
            <a:r>
              <a:rPr lang="zh-CN" altLang="en-US">
                <a:solidFill>
                  <a:schemeClr val="tx1"/>
                </a:solidFill>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8843"/>
                                        </p:tgtEl>
                                        <p:attrNameLst>
                                          <p:attrName>style.visibility</p:attrName>
                                        </p:attrNameLst>
                                      </p:cBhvr>
                                      <p:to>
                                        <p:strVal val="visible"/>
                                      </p:to>
                                    </p:set>
                                    <p:animEffect transition="in" filter="wipe(up)">
                                      <p:cBhvr>
                                        <p:cTn id="7" dur="500"/>
                                        <p:tgtEl>
                                          <p:spTgt spid="248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8844"/>
                                        </p:tgtEl>
                                        <p:attrNameLst>
                                          <p:attrName>style.visibility</p:attrName>
                                        </p:attrNameLst>
                                      </p:cBhvr>
                                      <p:to>
                                        <p:strVal val="visible"/>
                                      </p:to>
                                    </p:set>
                                    <p:animEffect transition="in" filter="wipe(up)">
                                      <p:cBhvr>
                                        <p:cTn id="12" dur="500"/>
                                        <p:tgtEl>
                                          <p:spTgt spid="248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3" grpId="0"/>
      <p:bldP spid="24884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5"/>
          </p:nvPr>
        </p:nvSpPr>
        <p:spPr/>
        <p:txBody>
          <a:bodyPr/>
          <a:lstStyle/>
          <a:p>
            <a:fld id="{EEBC6201-2874-4D47-8C7B-D7F8433B912F}" type="slidenum">
              <a:rPr lang="en-US" altLang="zh-CN"/>
              <a:pPr/>
              <a:t>78</a:t>
            </a:fld>
            <a:endParaRPr lang="en-US" altLang="zh-CN"/>
          </a:p>
        </p:txBody>
      </p:sp>
      <p:sp>
        <p:nvSpPr>
          <p:cNvPr id="249861"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49862"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49863"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49864"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49867" name="Text Box 11"/>
          <p:cNvSpPr txBox="1">
            <a:spLocks noChangeArrowheads="1"/>
          </p:cNvSpPr>
          <p:nvPr/>
        </p:nvSpPr>
        <p:spPr bwMode="auto">
          <a:xfrm>
            <a:off x="1042988" y="2227263"/>
            <a:ext cx="3036887" cy="519112"/>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何谓“拓扑排序”？</a:t>
            </a:r>
          </a:p>
        </p:txBody>
      </p:sp>
      <p:sp>
        <p:nvSpPr>
          <p:cNvPr id="249868" name="Text Box 12"/>
          <p:cNvSpPr txBox="1">
            <a:spLocks noChangeArrowheads="1"/>
          </p:cNvSpPr>
          <p:nvPr/>
        </p:nvSpPr>
        <p:spPr bwMode="auto">
          <a:xfrm>
            <a:off x="971550" y="2781300"/>
            <a:ext cx="4110038"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对有向图进行如下操作：</a:t>
            </a:r>
          </a:p>
        </p:txBody>
      </p:sp>
      <p:sp>
        <p:nvSpPr>
          <p:cNvPr id="249869" name="Text Box 13"/>
          <p:cNvSpPr txBox="1">
            <a:spLocks noChangeArrowheads="1"/>
          </p:cNvSpPr>
          <p:nvPr/>
        </p:nvSpPr>
        <p:spPr bwMode="auto">
          <a:xfrm>
            <a:off x="1014413" y="3357563"/>
            <a:ext cx="7878762" cy="2227262"/>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按照</a:t>
            </a:r>
            <a:r>
              <a:rPr lang="zh-CN" altLang="en-US"/>
              <a:t>有向图给出的次序关系</a:t>
            </a:r>
            <a:r>
              <a:rPr lang="en-US" altLang="zh-CN">
                <a:solidFill>
                  <a:srgbClr val="000066"/>
                </a:solidFill>
              </a:rPr>
              <a:t>,</a:t>
            </a:r>
            <a:r>
              <a:rPr lang="zh-CN" altLang="en-US">
                <a:solidFill>
                  <a:srgbClr val="000066"/>
                </a:solidFill>
              </a:rPr>
              <a:t>将图中</a:t>
            </a:r>
            <a:r>
              <a:rPr lang="zh-CN" altLang="en-US"/>
              <a:t>顶点排成一个</a:t>
            </a:r>
          </a:p>
          <a:p>
            <a:r>
              <a:rPr lang="zh-CN" altLang="en-US"/>
              <a:t>线性序列</a:t>
            </a:r>
            <a:r>
              <a:rPr lang="en-US" altLang="zh-CN">
                <a:solidFill>
                  <a:srgbClr val="000066"/>
                </a:solidFill>
              </a:rPr>
              <a:t>,</a:t>
            </a:r>
            <a:r>
              <a:rPr lang="zh-CN" altLang="en-US">
                <a:solidFill>
                  <a:srgbClr val="000066"/>
                </a:solidFill>
              </a:rPr>
              <a:t>对于有向图中没有限定次序关系的顶点</a:t>
            </a:r>
            <a:r>
              <a:rPr lang="en-US" altLang="zh-CN">
                <a:solidFill>
                  <a:srgbClr val="000066"/>
                </a:solidFill>
              </a:rPr>
              <a:t>,</a:t>
            </a:r>
          </a:p>
          <a:p>
            <a:r>
              <a:rPr lang="zh-CN" altLang="en-US">
                <a:solidFill>
                  <a:srgbClr val="000066"/>
                </a:solidFill>
              </a:rPr>
              <a:t>则可以人为加上任意的次序关系</a:t>
            </a:r>
            <a:r>
              <a:rPr lang="en-US" altLang="zh-CN">
                <a:solidFill>
                  <a:srgbClr val="000066"/>
                </a:solidFill>
              </a:rPr>
              <a:t>,</a:t>
            </a:r>
            <a:r>
              <a:rPr lang="zh-CN" altLang="en-US">
                <a:solidFill>
                  <a:srgbClr val="000066"/>
                </a:solidFill>
              </a:rPr>
              <a:t>由此</a:t>
            </a:r>
            <a:r>
              <a:rPr lang="zh-CN" altLang="en-US"/>
              <a:t>所得顶点的</a:t>
            </a:r>
          </a:p>
          <a:p>
            <a:r>
              <a:rPr lang="zh-CN" altLang="en-US"/>
              <a:t>线性序列称之为拓扑有序序列</a:t>
            </a:r>
            <a:r>
              <a:rPr lang="zh-CN" altLang="en-US">
                <a:solidFill>
                  <a:srgbClr val="000066"/>
                </a:solidFill>
              </a:rPr>
              <a:t>。显然对于有回路</a:t>
            </a:r>
          </a:p>
          <a:p>
            <a:r>
              <a:rPr lang="zh-CN" altLang="en-US">
                <a:solidFill>
                  <a:srgbClr val="000066"/>
                </a:solidFill>
              </a:rPr>
              <a:t>的有向图得不到拓扑有序序列。</a:t>
            </a:r>
          </a:p>
        </p:txBody>
      </p:sp>
      <p:sp>
        <p:nvSpPr>
          <p:cNvPr id="13"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a:t>2</a:t>
            </a:r>
            <a:r>
              <a:rPr lang="en-US" altLang="zh-CN" dirty="0" smtClean="0"/>
              <a:t>.</a:t>
            </a:r>
            <a:r>
              <a:rPr lang="en-US" altLang="zh-CN" dirty="0" smtClean="0">
                <a:solidFill>
                  <a:srgbClr val="000066"/>
                </a:solidFill>
              </a:rPr>
              <a:t> </a:t>
            </a:r>
            <a:r>
              <a:rPr lang="zh-CN" altLang="en-US" dirty="0" smtClean="0"/>
              <a:t>拓扑排序</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9867"/>
                                        </p:tgtEl>
                                        <p:attrNameLst>
                                          <p:attrName>style.visibility</p:attrName>
                                        </p:attrNameLst>
                                      </p:cBhvr>
                                      <p:to>
                                        <p:strVal val="visible"/>
                                      </p:to>
                                    </p:set>
                                    <p:animEffect transition="in" filter="wipe(up)">
                                      <p:cBhvr>
                                        <p:cTn id="7" dur="500"/>
                                        <p:tgtEl>
                                          <p:spTgt spid="249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9868"/>
                                        </p:tgtEl>
                                        <p:attrNameLst>
                                          <p:attrName>style.visibility</p:attrName>
                                        </p:attrNameLst>
                                      </p:cBhvr>
                                      <p:to>
                                        <p:strVal val="visible"/>
                                      </p:to>
                                    </p:set>
                                    <p:animEffect transition="in" filter="wipe(up)">
                                      <p:cBhvr>
                                        <p:cTn id="12" dur="500"/>
                                        <p:tgtEl>
                                          <p:spTgt spid="249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9869"/>
                                        </p:tgtEl>
                                        <p:attrNameLst>
                                          <p:attrName>style.visibility</p:attrName>
                                        </p:attrNameLst>
                                      </p:cBhvr>
                                      <p:to>
                                        <p:strVal val="visible"/>
                                      </p:to>
                                    </p:set>
                                    <p:animEffect transition="in" filter="wipe(up)">
                                      <p:cBhvr>
                                        <p:cTn id="17" dur="500"/>
                                        <p:tgtEl>
                                          <p:spTgt spid="249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7" grpId="0"/>
      <p:bldP spid="249868" grpId="0"/>
      <p:bldP spid="24986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5"/>
          </p:nvPr>
        </p:nvSpPr>
        <p:spPr/>
        <p:txBody>
          <a:bodyPr/>
          <a:lstStyle/>
          <a:p>
            <a:fld id="{3C524094-9A5B-4F20-9B74-2F0EA6489E50}" type="slidenum">
              <a:rPr lang="en-US" altLang="zh-CN"/>
              <a:pPr/>
              <a:t>79</a:t>
            </a:fld>
            <a:endParaRPr lang="en-US" altLang="zh-CN"/>
          </a:p>
        </p:txBody>
      </p:sp>
      <p:sp>
        <p:nvSpPr>
          <p:cNvPr id="250885"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50886"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50887"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50888"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50891" name="Text Box 11"/>
          <p:cNvSpPr txBox="1">
            <a:spLocks noChangeArrowheads="1"/>
          </p:cNvSpPr>
          <p:nvPr/>
        </p:nvSpPr>
        <p:spPr bwMode="auto">
          <a:xfrm>
            <a:off x="1042988" y="2479675"/>
            <a:ext cx="1252537"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例如：</a:t>
            </a:r>
          </a:p>
        </p:txBody>
      </p:sp>
      <p:sp>
        <p:nvSpPr>
          <p:cNvPr id="250892" name="Text Box 12"/>
          <p:cNvSpPr txBox="1">
            <a:spLocks noChangeArrowheads="1"/>
          </p:cNvSpPr>
          <p:nvPr/>
        </p:nvSpPr>
        <p:spPr bwMode="auto">
          <a:xfrm>
            <a:off x="971550" y="4278313"/>
            <a:ext cx="3752850" cy="519112"/>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可求得</a:t>
            </a:r>
            <a:r>
              <a:rPr lang="zh-CN" altLang="en-US"/>
              <a:t>拓扑有序序列：</a:t>
            </a:r>
          </a:p>
        </p:txBody>
      </p:sp>
      <p:sp>
        <p:nvSpPr>
          <p:cNvPr id="250893" name="Text Box 13"/>
          <p:cNvSpPr txBox="1">
            <a:spLocks noChangeArrowheads="1"/>
          </p:cNvSpPr>
          <p:nvPr/>
        </p:nvSpPr>
        <p:spPr bwMode="auto">
          <a:xfrm>
            <a:off x="1692275" y="4997450"/>
            <a:ext cx="3973513" cy="519113"/>
          </a:xfrm>
          <a:prstGeom prst="rect">
            <a:avLst/>
          </a:prstGeom>
          <a:noFill/>
          <a:ln w="31750" algn="ctr">
            <a:noFill/>
            <a:miter lim="800000"/>
            <a:headEnd/>
            <a:tailEnd/>
          </a:ln>
          <a:effectLst/>
        </p:spPr>
        <p:txBody>
          <a:bodyPr wrap="none" lIns="90000" tIns="46800" rIns="90000" bIns="46800">
            <a:spAutoFit/>
          </a:bodyPr>
          <a:lstStyle/>
          <a:p>
            <a:pPr>
              <a:spcBef>
                <a:spcPct val="50000"/>
              </a:spcBef>
            </a:pPr>
            <a:r>
              <a:rPr lang="en-US" altLang="zh-CN"/>
              <a:t>A B C D    </a:t>
            </a:r>
            <a:r>
              <a:rPr lang="zh-CN" altLang="en-US">
                <a:solidFill>
                  <a:srgbClr val="000066"/>
                </a:solidFill>
              </a:rPr>
              <a:t>或</a:t>
            </a:r>
            <a:r>
              <a:rPr lang="zh-CN" altLang="en-US"/>
              <a:t>    </a:t>
            </a:r>
            <a:r>
              <a:rPr lang="en-US" altLang="zh-CN"/>
              <a:t>A C B D</a:t>
            </a:r>
          </a:p>
        </p:txBody>
      </p:sp>
      <p:grpSp>
        <p:nvGrpSpPr>
          <p:cNvPr id="250902" name="Group 22"/>
          <p:cNvGrpSpPr>
            <a:grpSpLocks/>
          </p:cNvGrpSpPr>
          <p:nvPr/>
        </p:nvGrpSpPr>
        <p:grpSpPr bwMode="auto">
          <a:xfrm>
            <a:off x="2916238" y="2333625"/>
            <a:ext cx="3048000" cy="1587500"/>
            <a:chOff x="1296" y="1410"/>
            <a:chExt cx="1920" cy="1000"/>
          </a:xfrm>
        </p:grpSpPr>
        <p:sp>
          <p:nvSpPr>
            <p:cNvPr id="250894" name="Oval 14"/>
            <p:cNvSpPr>
              <a:spLocks noChangeArrowheads="1"/>
            </p:cNvSpPr>
            <p:nvPr/>
          </p:nvSpPr>
          <p:spPr bwMode="auto">
            <a:xfrm>
              <a:off x="2112" y="1410"/>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B</a:t>
              </a:r>
            </a:p>
          </p:txBody>
        </p:sp>
        <p:sp>
          <p:nvSpPr>
            <p:cNvPr id="250895" name="Oval 15"/>
            <p:cNvSpPr>
              <a:spLocks noChangeArrowheads="1"/>
            </p:cNvSpPr>
            <p:nvPr/>
          </p:nvSpPr>
          <p:spPr bwMode="auto">
            <a:xfrm>
              <a:off x="2928" y="1786"/>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D</a:t>
              </a:r>
            </a:p>
          </p:txBody>
        </p:sp>
        <p:sp>
          <p:nvSpPr>
            <p:cNvPr id="250896" name="Oval 16"/>
            <p:cNvSpPr>
              <a:spLocks noChangeArrowheads="1"/>
            </p:cNvSpPr>
            <p:nvPr/>
          </p:nvSpPr>
          <p:spPr bwMode="auto">
            <a:xfrm>
              <a:off x="1296" y="1786"/>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A</a:t>
              </a:r>
            </a:p>
          </p:txBody>
        </p:sp>
        <p:sp>
          <p:nvSpPr>
            <p:cNvPr id="250897" name="Oval 17"/>
            <p:cNvSpPr>
              <a:spLocks noChangeArrowheads="1"/>
            </p:cNvSpPr>
            <p:nvPr/>
          </p:nvSpPr>
          <p:spPr bwMode="auto">
            <a:xfrm>
              <a:off x="2112" y="2122"/>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C</a:t>
              </a:r>
            </a:p>
          </p:txBody>
        </p:sp>
        <p:sp>
          <p:nvSpPr>
            <p:cNvPr id="250898" name="Line 18"/>
            <p:cNvSpPr>
              <a:spLocks noChangeShapeType="1"/>
            </p:cNvSpPr>
            <p:nvPr/>
          </p:nvSpPr>
          <p:spPr bwMode="auto">
            <a:xfrm flipV="1">
              <a:off x="1584" y="1546"/>
              <a:ext cx="528" cy="288"/>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0899" name="Line 19"/>
            <p:cNvSpPr>
              <a:spLocks noChangeShapeType="1"/>
            </p:cNvSpPr>
            <p:nvPr/>
          </p:nvSpPr>
          <p:spPr bwMode="auto">
            <a:xfrm>
              <a:off x="1536" y="2026"/>
              <a:ext cx="576" cy="240"/>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0900" name="Line 20"/>
            <p:cNvSpPr>
              <a:spLocks noChangeShapeType="1"/>
            </p:cNvSpPr>
            <p:nvPr/>
          </p:nvSpPr>
          <p:spPr bwMode="auto">
            <a:xfrm>
              <a:off x="2400" y="1594"/>
              <a:ext cx="576" cy="240"/>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0901" name="Line 21"/>
            <p:cNvSpPr>
              <a:spLocks noChangeShapeType="1"/>
            </p:cNvSpPr>
            <p:nvPr/>
          </p:nvSpPr>
          <p:spPr bwMode="auto">
            <a:xfrm flipV="1">
              <a:off x="2400" y="2026"/>
              <a:ext cx="576" cy="240"/>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grpSp>
      <p:sp>
        <p:nvSpPr>
          <p:cNvPr id="250903" name="Line 23"/>
          <p:cNvSpPr>
            <a:spLocks noChangeShapeType="1"/>
          </p:cNvSpPr>
          <p:nvPr/>
        </p:nvSpPr>
        <p:spPr bwMode="auto">
          <a:xfrm flipH="1">
            <a:off x="3348038" y="3125788"/>
            <a:ext cx="2160587" cy="0"/>
          </a:xfrm>
          <a:prstGeom prst="line">
            <a:avLst/>
          </a:prstGeom>
          <a:noFill/>
          <a:ln w="31750">
            <a:solidFill>
              <a:srgbClr val="FF0000"/>
            </a:solidFill>
            <a:prstDash val="dash"/>
            <a:round/>
            <a:headEnd/>
            <a:tailEnd type="triangle" w="med" len="med"/>
          </a:ln>
          <a:effectLst/>
        </p:spPr>
        <p:txBody>
          <a:bodyPr lIns="90000" tIns="46800" rIns="90000" bIns="46800">
            <a:spAutoFit/>
          </a:bodyPr>
          <a:lstStyle/>
          <a:p>
            <a:endParaRPr lang="zh-CN" altLang="en-US"/>
          </a:p>
        </p:txBody>
      </p:sp>
      <p:grpSp>
        <p:nvGrpSpPr>
          <p:cNvPr id="250907" name="Group 27"/>
          <p:cNvGrpSpPr>
            <a:grpSpLocks/>
          </p:cNvGrpSpPr>
          <p:nvPr/>
        </p:nvGrpSpPr>
        <p:grpSpPr bwMode="auto">
          <a:xfrm>
            <a:off x="5148263" y="3341688"/>
            <a:ext cx="3168650" cy="1223962"/>
            <a:chOff x="3243" y="1933"/>
            <a:chExt cx="1996" cy="771"/>
          </a:xfrm>
        </p:grpSpPr>
        <p:sp useBgFill="1">
          <p:nvSpPr>
            <p:cNvPr id="250905" name="AutoShape 25"/>
            <p:cNvSpPr>
              <a:spLocks noChangeArrowheads="1"/>
            </p:cNvSpPr>
            <p:nvPr/>
          </p:nvSpPr>
          <p:spPr bwMode="auto">
            <a:xfrm>
              <a:off x="3243" y="1933"/>
              <a:ext cx="1996" cy="771"/>
            </a:xfrm>
            <a:prstGeom prst="wedgeEllipseCallout">
              <a:avLst>
                <a:gd name="adj1" fmla="val -59417"/>
                <a:gd name="adj2" fmla="val -67120"/>
              </a:avLst>
            </a:prstGeom>
            <a:ln w="12700" algn="ctr">
              <a:solidFill>
                <a:srgbClr val="FF0000"/>
              </a:solidFill>
              <a:miter lim="800000"/>
              <a:headEnd/>
              <a:tailEnd/>
            </a:ln>
            <a:effectLst/>
          </p:spPr>
          <p:txBody>
            <a:bodyPr lIns="90000" tIns="46800" rIns="90000" bIns="46800"/>
            <a:lstStyle/>
            <a:p>
              <a:pPr algn="ctr"/>
              <a:endParaRPr lang="zh-CN" altLang="zh-CN"/>
            </a:p>
          </p:txBody>
        </p:sp>
        <p:sp>
          <p:nvSpPr>
            <p:cNvPr id="250906" name="Text Box 26"/>
            <p:cNvSpPr txBox="1">
              <a:spLocks noChangeArrowheads="1"/>
            </p:cNvSpPr>
            <p:nvPr/>
          </p:nvSpPr>
          <p:spPr bwMode="auto">
            <a:xfrm>
              <a:off x="3342" y="2057"/>
              <a:ext cx="1851" cy="518"/>
            </a:xfrm>
            <a:prstGeom prst="rect">
              <a:avLst/>
            </a:prstGeom>
            <a:noFill/>
            <a:ln w="31750" algn="ctr">
              <a:noFill/>
              <a:miter lim="800000"/>
              <a:headEnd/>
              <a:tailEnd/>
            </a:ln>
            <a:effectLst/>
          </p:spPr>
          <p:txBody>
            <a:bodyPr wrap="none" lIns="90000" tIns="46800" rIns="90000" bIns="46800">
              <a:spAutoFit/>
            </a:bodyPr>
            <a:lstStyle/>
            <a:p>
              <a:r>
                <a:rPr lang="zh-CN" altLang="en-US" sz="2400"/>
                <a:t>存在回路，活动互</a:t>
              </a:r>
            </a:p>
            <a:p>
              <a:r>
                <a:rPr lang="zh-CN" altLang="en-US" sz="2400"/>
                <a:t>为前驱。无法执行！</a:t>
              </a:r>
            </a:p>
          </p:txBody>
        </p:sp>
      </p:grpSp>
      <p:sp>
        <p:nvSpPr>
          <p:cNvPr id="26"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a:t>2</a:t>
            </a:r>
            <a:r>
              <a:rPr lang="en-US" altLang="zh-CN" dirty="0" smtClean="0"/>
              <a:t>.</a:t>
            </a:r>
            <a:r>
              <a:rPr lang="en-US" altLang="zh-CN" dirty="0" smtClean="0">
                <a:solidFill>
                  <a:srgbClr val="000066"/>
                </a:solidFill>
              </a:rPr>
              <a:t> </a:t>
            </a:r>
            <a:r>
              <a:rPr lang="zh-CN" altLang="en-US" dirty="0" smtClean="0"/>
              <a:t>拓扑排序</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0891"/>
                                        </p:tgtEl>
                                        <p:attrNameLst>
                                          <p:attrName>style.visibility</p:attrName>
                                        </p:attrNameLst>
                                      </p:cBhvr>
                                      <p:to>
                                        <p:strVal val="visible"/>
                                      </p:to>
                                    </p:set>
                                    <p:animEffect transition="in" filter="wipe(up)">
                                      <p:cBhvr>
                                        <p:cTn id="7" dur="500"/>
                                        <p:tgtEl>
                                          <p:spTgt spid="25089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50902"/>
                                        </p:tgtEl>
                                        <p:attrNameLst>
                                          <p:attrName>style.visibility</p:attrName>
                                        </p:attrNameLst>
                                      </p:cBhvr>
                                      <p:to>
                                        <p:strVal val="visible"/>
                                      </p:to>
                                    </p:set>
                                    <p:animEffect transition="in" filter="wipe(left)">
                                      <p:cBhvr>
                                        <p:cTn id="11" dur="500"/>
                                        <p:tgtEl>
                                          <p:spTgt spid="2509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50892"/>
                                        </p:tgtEl>
                                        <p:attrNameLst>
                                          <p:attrName>style.visibility</p:attrName>
                                        </p:attrNameLst>
                                      </p:cBhvr>
                                      <p:to>
                                        <p:strVal val="visible"/>
                                      </p:to>
                                    </p:set>
                                    <p:animEffect transition="in" filter="wipe(up)">
                                      <p:cBhvr>
                                        <p:cTn id="16" dur="500"/>
                                        <p:tgtEl>
                                          <p:spTgt spid="2508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50893"/>
                                        </p:tgtEl>
                                        <p:attrNameLst>
                                          <p:attrName>style.visibility</p:attrName>
                                        </p:attrNameLst>
                                      </p:cBhvr>
                                      <p:to>
                                        <p:strVal val="visible"/>
                                      </p:to>
                                    </p:set>
                                    <p:animEffect transition="in" filter="wipe(up)">
                                      <p:cBhvr>
                                        <p:cTn id="21" dur="500"/>
                                        <p:tgtEl>
                                          <p:spTgt spid="25089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50903"/>
                                        </p:tgtEl>
                                        <p:attrNameLst>
                                          <p:attrName>style.visibility</p:attrName>
                                        </p:attrNameLst>
                                      </p:cBhvr>
                                      <p:to>
                                        <p:strVal val="visible"/>
                                      </p:to>
                                    </p:set>
                                    <p:animEffect transition="in" filter="wipe(right)">
                                      <p:cBhvr>
                                        <p:cTn id="26" dur="500"/>
                                        <p:tgtEl>
                                          <p:spTgt spid="25090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50907"/>
                                        </p:tgtEl>
                                        <p:attrNameLst>
                                          <p:attrName>style.visibility</p:attrName>
                                        </p:attrNameLst>
                                      </p:cBhvr>
                                      <p:to>
                                        <p:strVal val="visible"/>
                                      </p:to>
                                    </p:set>
                                    <p:animEffect transition="in" filter="wipe(up)">
                                      <p:cBhvr>
                                        <p:cTn id="31" dur="500"/>
                                        <p:tgtEl>
                                          <p:spTgt spid="25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1" grpId="0"/>
      <p:bldP spid="250892" grpId="0"/>
      <p:bldP spid="250893" grpId="0"/>
      <p:bldP spid="25090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5"/>
          </p:nvPr>
        </p:nvSpPr>
        <p:spPr/>
        <p:txBody>
          <a:bodyPr/>
          <a:lstStyle/>
          <a:p>
            <a:fld id="{746501F0-F900-4A26-908D-D28E08157FF6}" type="slidenum">
              <a:rPr lang="en-US" altLang="zh-CN"/>
              <a:pPr/>
              <a:t>8</a:t>
            </a:fld>
            <a:endParaRPr lang="en-US" altLang="zh-CN"/>
          </a:p>
        </p:txBody>
      </p:sp>
      <p:sp>
        <p:nvSpPr>
          <p:cNvPr id="183301"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3302"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3303"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3304"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3305"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名词和基本术语</a:t>
            </a:r>
          </a:p>
        </p:txBody>
      </p:sp>
      <p:sp>
        <p:nvSpPr>
          <p:cNvPr id="183306" name="Text Box 10"/>
          <p:cNvSpPr txBox="1">
            <a:spLocks noChangeArrowheads="1"/>
          </p:cNvSpPr>
          <p:nvPr/>
        </p:nvSpPr>
        <p:spPr bwMode="auto">
          <a:xfrm>
            <a:off x="1116013" y="2133600"/>
            <a:ext cx="7272337" cy="1373188"/>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若</a:t>
            </a:r>
            <a:r>
              <a:rPr lang="zh-CN" altLang="en-US">
                <a:sym typeface="Symbol" pitchFamily="18" charset="2"/>
              </a:rPr>
              <a:t>无向图</a:t>
            </a:r>
            <a:r>
              <a:rPr lang="zh-CN" altLang="en-US">
                <a:solidFill>
                  <a:srgbClr val="000066"/>
                </a:solidFill>
              </a:rPr>
              <a:t>顶点</a:t>
            </a:r>
            <a:r>
              <a:rPr lang="en-US" altLang="zh-CN">
                <a:solidFill>
                  <a:srgbClr val="000066"/>
                </a:solidFill>
              </a:rPr>
              <a:t>v </a:t>
            </a:r>
            <a:r>
              <a:rPr lang="zh-CN" altLang="en-US">
                <a:solidFill>
                  <a:srgbClr val="000066"/>
                </a:solidFill>
              </a:rPr>
              <a:t>和</a:t>
            </a:r>
            <a:r>
              <a:rPr lang="en-US" altLang="zh-CN">
                <a:solidFill>
                  <a:srgbClr val="000066"/>
                </a:solidFill>
              </a:rPr>
              <a:t>w </a:t>
            </a:r>
            <a:r>
              <a:rPr lang="zh-CN" altLang="en-US">
                <a:solidFill>
                  <a:srgbClr val="000066"/>
                </a:solidFill>
              </a:rPr>
              <a:t>之间存在一条边</a:t>
            </a:r>
            <a:r>
              <a:rPr lang="en-US" altLang="zh-CN">
                <a:solidFill>
                  <a:srgbClr val="000066"/>
                </a:solidFill>
              </a:rPr>
              <a:t>(v,w),</a:t>
            </a:r>
            <a:r>
              <a:rPr lang="zh-CN" altLang="en-US">
                <a:solidFill>
                  <a:srgbClr val="000066"/>
                </a:solidFill>
              </a:rPr>
              <a:t>则称顶点</a:t>
            </a:r>
            <a:r>
              <a:rPr lang="en-US" altLang="zh-CN">
                <a:solidFill>
                  <a:srgbClr val="000066"/>
                </a:solidFill>
              </a:rPr>
              <a:t>v </a:t>
            </a:r>
            <a:r>
              <a:rPr lang="zh-CN" altLang="en-US">
                <a:solidFill>
                  <a:srgbClr val="000066"/>
                </a:solidFill>
              </a:rPr>
              <a:t>和</a:t>
            </a:r>
            <a:r>
              <a:rPr lang="en-US" altLang="zh-CN">
                <a:solidFill>
                  <a:srgbClr val="000066"/>
                </a:solidFill>
              </a:rPr>
              <a:t>w </a:t>
            </a:r>
            <a:r>
              <a:rPr lang="zh-CN" altLang="en-US">
                <a:solidFill>
                  <a:srgbClr val="000066"/>
                </a:solidFill>
              </a:rPr>
              <a:t>互为</a:t>
            </a:r>
            <a:r>
              <a:rPr lang="zh-CN" altLang="en-US"/>
              <a:t>邻接点</a:t>
            </a:r>
            <a:r>
              <a:rPr lang="en-US" altLang="zh-CN">
                <a:solidFill>
                  <a:srgbClr val="000066"/>
                </a:solidFill>
              </a:rPr>
              <a:t>,</a:t>
            </a:r>
            <a:r>
              <a:rPr lang="zh-CN" altLang="en-US">
                <a:solidFill>
                  <a:srgbClr val="000066"/>
                </a:solidFill>
              </a:rPr>
              <a:t>称边</a:t>
            </a:r>
            <a:r>
              <a:rPr lang="en-US" altLang="zh-CN">
                <a:solidFill>
                  <a:srgbClr val="000066"/>
                </a:solidFill>
              </a:rPr>
              <a:t>(v,w)</a:t>
            </a:r>
            <a:r>
              <a:rPr lang="zh-CN" altLang="en-US"/>
              <a:t>依附于</a:t>
            </a:r>
            <a:r>
              <a:rPr lang="zh-CN" altLang="en-US">
                <a:solidFill>
                  <a:srgbClr val="000066"/>
                </a:solidFill>
              </a:rPr>
              <a:t>顶点</a:t>
            </a:r>
            <a:r>
              <a:rPr lang="en-US" altLang="zh-CN">
                <a:solidFill>
                  <a:srgbClr val="000066"/>
                </a:solidFill>
              </a:rPr>
              <a:t>v </a:t>
            </a:r>
            <a:r>
              <a:rPr lang="zh-CN" altLang="en-US">
                <a:solidFill>
                  <a:srgbClr val="000066"/>
                </a:solidFill>
              </a:rPr>
              <a:t>和</a:t>
            </a:r>
            <a:r>
              <a:rPr lang="en-US" altLang="zh-CN">
                <a:solidFill>
                  <a:srgbClr val="000066"/>
                </a:solidFill>
              </a:rPr>
              <a:t>w </a:t>
            </a:r>
            <a:r>
              <a:rPr lang="zh-CN" altLang="en-US">
                <a:solidFill>
                  <a:srgbClr val="000066"/>
                </a:solidFill>
              </a:rPr>
              <a:t>或边</a:t>
            </a:r>
            <a:r>
              <a:rPr lang="en-US" altLang="zh-CN">
                <a:solidFill>
                  <a:srgbClr val="000066"/>
                </a:solidFill>
              </a:rPr>
              <a:t>(v,w)</a:t>
            </a:r>
            <a:r>
              <a:rPr lang="zh-CN" altLang="en-US">
                <a:solidFill>
                  <a:srgbClr val="000066"/>
                </a:solidFill>
              </a:rPr>
              <a:t>与顶点</a:t>
            </a:r>
            <a:r>
              <a:rPr lang="en-US" altLang="zh-CN">
                <a:solidFill>
                  <a:srgbClr val="000066"/>
                </a:solidFill>
              </a:rPr>
              <a:t>v </a:t>
            </a:r>
            <a:r>
              <a:rPr lang="zh-CN" altLang="en-US">
                <a:solidFill>
                  <a:srgbClr val="000066"/>
                </a:solidFill>
              </a:rPr>
              <a:t>和</a:t>
            </a:r>
            <a:r>
              <a:rPr lang="en-US" altLang="zh-CN">
                <a:solidFill>
                  <a:srgbClr val="000066"/>
                </a:solidFill>
              </a:rPr>
              <a:t>w</a:t>
            </a:r>
            <a:r>
              <a:rPr lang="zh-CN" altLang="en-US"/>
              <a:t>相关联</a:t>
            </a:r>
            <a:r>
              <a:rPr lang="zh-CN" altLang="en-US">
                <a:solidFill>
                  <a:srgbClr val="000066"/>
                </a:solidFill>
              </a:rPr>
              <a:t>。</a:t>
            </a:r>
          </a:p>
        </p:txBody>
      </p:sp>
      <p:sp>
        <p:nvSpPr>
          <p:cNvPr id="183307" name="Text Box 11"/>
          <p:cNvSpPr txBox="1">
            <a:spLocks noChangeArrowheads="1"/>
          </p:cNvSpPr>
          <p:nvPr/>
        </p:nvSpPr>
        <p:spPr bwMode="auto">
          <a:xfrm>
            <a:off x="1187450" y="3573463"/>
            <a:ext cx="7461250" cy="604837"/>
          </a:xfrm>
          <a:prstGeom prst="rect">
            <a:avLst/>
          </a:prstGeom>
          <a:noFill/>
          <a:ln w="25400">
            <a:noFill/>
            <a:miter lim="800000"/>
            <a:headEnd/>
            <a:tailEnd/>
          </a:ln>
          <a:effectLst/>
        </p:spPr>
        <p:txBody>
          <a:bodyPr wrap="none" lIns="90000" tIns="46800" rIns="90000" bIns="46800">
            <a:spAutoFit/>
          </a:bodyPr>
          <a:lstStyle/>
          <a:p>
            <a:pPr>
              <a:lnSpc>
                <a:spcPct val="120000"/>
              </a:lnSpc>
            </a:pPr>
            <a:r>
              <a:rPr lang="zh-CN" altLang="en-US">
                <a:solidFill>
                  <a:srgbClr val="000066"/>
                </a:solidFill>
              </a:rPr>
              <a:t>与顶点</a:t>
            </a:r>
            <a:r>
              <a:rPr lang="en-US" altLang="zh-CN">
                <a:solidFill>
                  <a:srgbClr val="000066"/>
                </a:solidFill>
              </a:rPr>
              <a:t>v </a:t>
            </a:r>
            <a:r>
              <a:rPr lang="zh-CN" altLang="en-US"/>
              <a:t>关联的边的数目</a:t>
            </a:r>
            <a:r>
              <a:rPr lang="zh-CN" altLang="en-US">
                <a:solidFill>
                  <a:srgbClr val="000066"/>
                </a:solidFill>
              </a:rPr>
              <a:t>定义为</a:t>
            </a:r>
            <a:r>
              <a:rPr lang="en-US" altLang="zh-CN">
                <a:solidFill>
                  <a:srgbClr val="000066"/>
                </a:solidFill>
              </a:rPr>
              <a:t>v</a:t>
            </a:r>
            <a:r>
              <a:rPr lang="zh-CN" altLang="en-US">
                <a:solidFill>
                  <a:srgbClr val="000066"/>
                </a:solidFill>
              </a:rPr>
              <a:t>的</a:t>
            </a:r>
            <a:r>
              <a:rPr lang="zh-CN" altLang="en-US"/>
              <a:t>度（</a:t>
            </a:r>
            <a:r>
              <a:rPr lang="en-US" altLang="zh-CN"/>
              <a:t>ID</a:t>
            </a:r>
            <a:r>
              <a:rPr lang="zh-CN" altLang="en-US"/>
              <a:t>）</a:t>
            </a:r>
            <a:r>
              <a:rPr lang="zh-CN" altLang="en-US">
                <a:solidFill>
                  <a:srgbClr val="000066"/>
                </a:solidFill>
              </a:rPr>
              <a:t>。</a:t>
            </a:r>
          </a:p>
        </p:txBody>
      </p:sp>
      <p:sp>
        <p:nvSpPr>
          <p:cNvPr id="183310" name="Text Box 14"/>
          <p:cNvSpPr txBox="1">
            <a:spLocks noChangeArrowheads="1"/>
          </p:cNvSpPr>
          <p:nvPr/>
        </p:nvSpPr>
        <p:spPr bwMode="auto">
          <a:xfrm>
            <a:off x="1042988" y="4173538"/>
            <a:ext cx="1008062" cy="530225"/>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2400">
                <a:solidFill>
                  <a:schemeClr val="tx1"/>
                </a:solidFill>
                <a:latin typeface="楷体_GB2312" pitchFamily="49" charset="-122"/>
                <a:sym typeface="Symbol" pitchFamily="18" charset="2"/>
              </a:rPr>
              <a:t>例如</a:t>
            </a:r>
            <a:r>
              <a:rPr lang="en-US" altLang="zh-CN" sz="2400">
                <a:solidFill>
                  <a:schemeClr val="tx1"/>
                </a:solidFill>
                <a:latin typeface="楷体_GB2312" pitchFamily="49" charset="-122"/>
                <a:sym typeface="Symbol" pitchFamily="18" charset="2"/>
              </a:rPr>
              <a:t>:</a:t>
            </a:r>
            <a:endParaRPr lang="en-US" altLang="zh-CN" sz="2400" b="0">
              <a:solidFill>
                <a:schemeClr val="tx1"/>
              </a:solidFill>
              <a:latin typeface="Times New Roman" charset="0"/>
              <a:ea typeface="宋体" pitchFamily="2" charset="-122"/>
            </a:endParaRPr>
          </a:p>
        </p:txBody>
      </p:sp>
      <p:grpSp>
        <p:nvGrpSpPr>
          <p:cNvPr id="183327" name="Group 31"/>
          <p:cNvGrpSpPr>
            <a:grpSpLocks/>
          </p:cNvGrpSpPr>
          <p:nvPr/>
        </p:nvGrpSpPr>
        <p:grpSpPr bwMode="auto">
          <a:xfrm>
            <a:off x="2124075" y="4292600"/>
            <a:ext cx="2520950" cy="1919288"/>
            <a:chOff x="657" y="3038"/>
            <a:chExt cx="1588" cy="1209"/>
          </a:xfrm>
        </p:grpSpPr>
        <p:sp>
          <p:nvSpPr>
            <p:cNvPr id="183312" name="Oval 16"/>
            <p:cNvSpPr>
              <a:spLocks noChangeArrowheads="1"/>
            </p:cNvSpPr>
            <p:nvPr/>
          </p:nvSpPr>
          <p:spPr bwMode="auto">
            <a:xfrm>
              <a:off x="657" y="3506"/>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3313" name="Oval 17"/>
            <p:cNvSpPr>
              <a:spLocks noChangeArrowheads="1"/>
            </p:cNvSpPr>
            <p:nvPr/>
          </p:nvSpPr>
          <p:spPr bwMode="auto">
            <a:xfrm>
              <a:off x="1020" y="303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3314" name="Oval 18"/>
            <p:cNvSpPr>
              <a:spLocks noChangeArrowheads="1"/>
            </p:cNvSpPr>
            <p:nvPr/>
          </p:nvSpPr>
          <p:spPr bwMode="auto">
            <a:xfrm>
              <a:off x="1610" y="303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3315" name="Oval 19"/>
            <p:cNvSpPr>
              <a:spLocks noChangeArrowheads="1"/>
            </p:cNvSpPr>
            <p:nvPr/>
          </p:nvSpPr>
          <p:spPr bwMode="auto">
            <a:xfrm>
              <a:off x="1972" y="3537"/>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3316" name="Oval 20"/>
            <p:cNvSpPr>
              <a:spLocks noChangeArrowheads="1"/>
            </p:cNvSpPr>
            <p:nvPr/>
          </p:nvSpPr>
          <p:spPr bwMode="auto">
            <a:xfrm>
              <a:off x="1564" y="399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sp>
          <p:nvSpPr>
            <p:cNvPr id="183317" name="Oval 21"/>
            <p:cNvSpPr>
              <a:spLocks noChangeArrowheads="1"/>
            </p:cNvSpPr>
            <p:nvPr/>
          </p:nvSpPr>
          <p:spPr bwMode="auto">
            <a:xfrm>
              <a:off x="1020" y="3990"/>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F</a:t>
              </a:r>
            </a:p>
          </p:txBody>
        </p:sp>
        <p:sp>
          <p:nvSpPr>
            <p:cNvPr id="183318" name="Line 22"/>
            <p:cNvSpPr>
              <a:spLocks noChangeShapeType="1"/>
            </p:cNvSpPr>
            <p:nvPr/>
          </p:nvSpPr>
          <p:spPr bwMode="auto">
            <a:xfrm flipH="1">
              <a:off x="884" y="3265"/>
              <a:ext cx="182"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3319" name="Line 23"/>
            <p:cNvSpPr>
              <a:spLocks noChangeShapeType="1"/>
            </p:cNvSpPr>
            <p:nvPr/>
          </p:nvSpPr>
          <p:spPr bwMode="auto">
            <a:xfrm>
              <a:off x="884" y="3718"/>
              <a:ext cx="726"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3320" name="Line 24"/>
            <p:cNvSpPr>
              <a:spLocks noChangeShapeType="1"/>
            </p:cNvSpPr>
            <p:nvPr/>
          </p:nvSpPr>
          <p:spPr bwMode="auto">
            <a:xfrm>
              <a:off x="1292" y="3219"/>
              <a:ext cx="363" cy="771"/>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3321" name="Line 25"/>
            <p:cNvSpPr>
              <a:spLocks noChangeShapeType="1"/>
            </p:cNvSpPr>
            <p:nvPr/>
          </p:nvSpPr>
          <p:spPr bwMode="auto">
            <a:xfrm>
              <a:off x="1836" y="3265"/>
              <a:ext cx="227" cy="272"/>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3322" name="Line 26"/>
            <p:cNvSpPr>
              <a:spLocks noChangeShapeType="1"/>
            </p:cNvSpPr>
            <p:nvPr/>
          </p:nvSpPr>
          <p:spPr bwMode="auto">
            <a:xfrm flipH="1">
              <a:off x="1247" y="3718"/>
              <a:ext cx="725" cy="318"/>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3323" name="Line 27"/>
            <p:cNvSpPr>
              <a:spLocks noChangeShapeType="1"/>
            </p:cNvSpPr>
            <p:nvPr/>
          </p:nvSpPr>
          <p:spPr bwMode="auto">
            <a:xfrm flipH="1">
              <a:off x="1201" y="3265"/>
              <a:ext cx="454" cy="725"/>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sp>
          <p:nvSpPr>
            <p:cNvPr id="183324" name="Line 28"/>
            <p:cNvSpPr>
              <a:spLocks noChangeShapeType="1"/>
            </p:cNvSpPr>
            <p:nvPr/>
          </p:nvSpPr>
          <p:spPr bwMode="auto">
            <a:xfrm>
              <a:off x="1156" y="3294"/>
              <a:ext cx="0" cy="696"/>
            </a:xfrm>
            <a:prstGeom prst="line">
              <a:avLst/>
            </a:prstGeom>
            <a:noFill/>
            <a:ln w="25400">
              <a:solidFill>
                <a:srgbClr val="000066"/>
              </a:solidFill>
              <a:round/>
              <a:headEnd/>
              <a:tailEnd/>
            </a:ln>
            <a:effectLst/>
          </p:spPr>
          <p:txBody>
            <a:bodyPr lIns="90000" tIns="46800" rIns="90000" bIns="46800">
              <a:spAutoFit/>
            </a:bodyPr>
            <a:lstStyle/>
            <a:p>
              <a:endParaRPr lang="zh-CN" altLang="en-US"/>
            </a:p>
          </p:txBody>
        </p:sp>
      </p:grpSp>
      <p:sp>
        <p:nvSpPr>
          <p:cNvPr id="183325" name="Text Box 29"/>
          <p:cNvSpPr txBox="1">
            <a:spLocks noChangeArrowheads="1"/>
          </p:cNvSpPr>
          <p:nvPr/>
        </p:nvSpPr>
        <p:spPr bwMode="auto">
          <a:xfrm>
            <a:off x="5489575" y="4672013"/>
            <a:ext cx="1425575" cy="457200"/>
          </a:xfrm>
          <a:prstGeom prst="rect">
            <a:avLst/>
          </a:prstGeom>
          <a:noFill/>
          <a:ln w="25400">
            <a:noFill/>
            <a:miter lim="800000"/>
            <a:headEnd/>
            <a:tailEnd/>
          </a:ln>
          <a:effectLst/>
        </p:spPr>
        <p:txBody>
          <a:bodyPr wrap="none" lIns="90000" tIns="46800" rIns="90000" bIns="46800">
            <a:spAutoFit/>
          </a:bodyPr>
          <a:lstStyle/>
          <a:p>
            <a:r>
              <a:rPr lang="en-US" altLang="zh-CN" sz="2400">
                <a:solidFill>
                  <a:srgbClr val="000066"/>
                </a:solidFill>
              </a:rPr>
              <a:t>ID(B) = </a:t>
            </a:r>
            <a:r>
              <a:rPr lang="en-US" altLang="zh-CN" sz="2400"/>
              <a:t>3</a:t>
            </a:r>
            <a:endParaRPr kumimoji="0" lang="en-US" altLang="zh-CN" sz="2400"/>
          </a:p>
        </p:txBody>
      </p:sp>
      <p:sp>
        <p:nvSpPr>
          <p:cNvPr id="183326" name="Text Box 30"/>
          <p:cNvSpPr txBox="1">
            <a:spLocks noChangeArrowheads="1"/>
          </p:cNvSpPr>
          <p:nvPr/>
        </p:nvSpPr>
        <p:spPr bwMode="auto">
          <a:xfrm>
            <a:off x="5489575" y="5248275"/>
            <a:ext cx="1425575" cy="457200"/>
          </a:xfrm>
          <a:prstGeom prst="rect">
            <a:avLst/>
          </a:prstGeom>
          <a:noFill/>
          <a:ln w="25400">
            <a:noFill/>
            <a:miter lim="800000"/>
            <a:headEnd/>
            <a:tailEnd/>
          </a:ln>
          <a:effectLst/>
        </p:spPr>
        <p:txBody>
          <a:bodyPr wrap="none" lIns="90000" tIns="46800" rIns="90000" bIns="46800">
            <a:spAutoFit/>
          </a:bodyPr>
          <a:lstStyle/>
          <a:p>
            <a:r>
              <a:rPr lang="en-US" altLang="zh-CN" sz="2400">
                <a:solidFill>
                  <a:srgbClr val="000066"/>
                </a:solidFill>
              </a:rPr>
              <a:t>ID(A) = </a:t>
            </a:r>
            <a:r>
              <a:rPr lang="en-US" altLang="zh-CN" sz="2400"/>
              <a:t>2</a:t>
            </a:r>
            <a:endParaRPr kumimoji="0"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3306"/>
                                        </p:tgtEl>
                                        <p:attrNameLst>
                                          <p:attrName>style.visibility</p:attrName>
                                        </p:attrNameLst>
                                      </p:cBhvr>
                                      <p:to>
                                        <p:strVal val="visible"/>
                                      </p:to>
                                    </p:set>
                                    <p:animEffect transition="in" filter="checkerboard(across)">
                                      <p:cBhvr>
                                        <p:cTn id="7" dur="500"/>
                                        <p:tgtEl>
                                          <p:spTgt spid="1833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3307"/>
                                        </p:tgtEl>
                                        <p:attrNameLst>
                                          <p:attrName>style.visibility</p:attrName>
                                        </p:attrNameLst>
                                      </p:cBhvr>
                                      <p:to>
                                        <p:strVal val="visible"/>
                                      </p:to>
                                    </p:set>
                                    <p:animEffect transition="in" filter="checkerboard(across)">
                                      <p:cBhvr>
                                        <p:cTn id="12" dur="500"/>
                                        <p:tgtEl>
                                          <p:spTgt spid="18330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3310"/>
                                        </p:tgtEl>
                                        <p:attrNameLst>
                                          <p:attrName>style.visibility</p:attrName>
                                        </p:attrNameLst>
                                      </p:cBhvr>
                                      <p:to>
                                        <p:strVal val="visible"/>
                                      </p:to>
                                    </p:set>
                                    <p:animEffect transition="in" filter="checkerboard(across)">
                                      <p:cBhvr>
                                        <p:cTn id="17" dur="500"/>
                                        <p:tgtEl>
                                          <p:spTgt spid="1833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3327"/>
                                        </p:tgtEl>
                                        <p:attrNameLst>
                                          <p:attrName>style.visibility</p:attrName>
                                        </p:attrNameLst>
                                      </p:cBhvr>
                                      <p:to>
                                        <p:strVal val="visible"/>
                                      </p:to>
                                    </p:set>
                                    <p:animEffect transition="in" filter="checkerboard(across)">
                                      <p:cBhvr>
                                        <p:cTn id="22" dur="500"/>
                                        <p:tgtEl>
                                          <p:spTgt spid="18332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3325"/>
                                        </p:tgtEl>
                                        <p:attrNameLst>
                                          <p:attrName>style.visibility</p:attrName>
                                        </p:attrNameLst>
                                      </p:cBhvr>
                                      <p:to>
                                        <p:strVal val="visible"/>
                                      </p:to>
                                    </p:set>
                                    <p:animEffect transition="in" filter="checkerboard(across)">
                                      <p:cBhvr>
                                        <p:cTn id="27" dur="500"/>
                                        <p:tgtEl>
                                          <p:spTgt spid="18332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3326"/>
                                        </p:tgtEl>
                                        <p:attrNameLst>
                                          <p:attrName>style.visibility</p:attrName>
                                        </p:attrNameLst>
                                      </p:cBhvr>
                                      <p:to>
                                        <p:strVal val="visible"/>
                                      </p:to>
                                    </p:set>
                                    <p:animEffect transition="in" filter="checkerboard(across)">
                                      <p:cBhvr>
                                        <p:cTn id="32" dur="500"/>
                                        <p:tgtEl>
                                          <p:spTgt spid="18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6" grpId="0"/>
      <p:bldP spid="183307" grpId="0"/>
      <p:bldP spid="183310" grpId="0"/>
      <p:bldP spid="183325" grpId="0"/>
      <p:bldP spid="18332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5"/>
          </p:nvPr>
        </p:nvSpPr>
        <p:spPr/>
        <p:txBody>
          <a:bodyPr/>
          <a:lstStyle/>
          <a:p>
            <a:fld id="{AD3B1FC2-C32A-49B1-834F-A02CC7B28FDE}" type="slidenum">
              <a:rPr lang="en-US" altLang="zh-CN"/>
              <a:pPr/>
              <a:t>80</a:t>
            </a:fld>
            <a:endParaRPr lang="en-US" altLang="zh-CN"/>
          </a:p>
        </p:txBody>
      </p:sp>
      <p:sp>
        <p:nvSpPr>
          <p:cNvPr id="251909"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51910"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51911"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51912"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51915" name="Text Box 11"/>
          <p:cNvSpPr txBox="1">
            <a:spLocks noChangeArrowheads="1"/>
          </p:cNvSpPr>
          <p:nvPr/>
        </p:nvSpPr>
        <p:spPr bwMode="auto">
          <a:xfrm>
            <a:off x="971550" y="2133600"/>
            <a:ext cx="3381375" cy="519113"/>
          </a:xfrm>
          <a:prstGeom prst="rect">
            <a:avLst/>
          </a:prstGeom>
          <a:noFill/>
          <a:ln w="31750" algn="ctr">
            <a:noFill/>
            <a:miter lim="800000"/>
            <a:headEnd/>
            <a:tailEnd/>
          </a:ln>
          <a:effectLst/>
        </p:spPr>
        <p:txBody>
          <a:bodyPr wrap="none" lIns="90000" tIns="46800" rIns="90000" bIns="46800">
            <a:spAutoFit/>
          </a:bodyPr>
          <a:lstStyle/>
          <a:p>
            <a:r>
              <a:rPr lang="zh-CN" altLang="en-US">
                <a:solidFill>
                  <a:srgbClr val="000066"/>
                </a:solidFill>
              </a:rPr>
              <a:t>如何进行拓扑排序？</a:t>
            </a:r>
          </a:p>
        </p:txBody>
      </p:sp>
      <p:sp>
        <p:nvSpPr>
          <p:cNvPr id="251916" name="Text Box 12"/>
          <p:cNvSpPr txBox="1">
            <a:spLocks noChangeArrowheads="1"/>
          </p:cNvSpPr>
          <p:nvPr/>
        </p:nvSpPr>
        <p:spPr bwMode="auto">
          <a:xfrm>
            <a:off x="685800" y="2852738"/>
            <a:ext cx="8458200" cy="519112"/>
          </a:xfrm>
          <a:prstGeom prst="rect">
            <a:avLst/>
          </a:prstGeom>
          <a:noFill/>
          <a:ln w="31750" algn="ctr">
            <a:noFill/>
            <a:miter lim="800000"/>
            <a:headEnd/>
            <a:tailEnd/>
          </a:ln>
          <a:effectLst/>
        </p:spPr>
        <p:txBody>
          <a:bodyPr wrap="none" lIns="90000" tIns="46800" rIns="90000" bIns="46800">
            <a:spAutoFit/>
          </a:bodyPr>
          <a:lstStyle/>
          <a:p>
            <a:r>
              <a:rPr lang="en-US" altLang="zh-CN">
                <a:solidFill>
                  <a:srgbClr val="000066"/>
                </a:solidFill>
              </a:rPr>
              <a:t>Ⅰ.</a:t>
            </a:r>
            <a:r>
              <a:rPr lang="zh-CN" altLang="en-US">
                <a:solidFill>
                  <a:srgbClr val="000066"/>
                </a:solidFill>
              </a:rPr>
              <a:t>从有向图中选取一个</a:t>
            </a:r>
            <a:r>
              <a:rPr lang="zh-CN" altLang="en-US"/>
              <a:t>没有前驱</a:t>
            </a:r>
            <a:r>
              <a:rPr lang="zh-CN" altLang="en-US">
                <a:solidFill>
                  <a:srgbClr val="000066"/>
                </a:solidFill>
              </a:rPr>
              <a:t>的顶点，并输出之；</a:t>
            </a:r>
          </a:p>
        </p:txBody>
      </p:sp>
      <p:sp>
        <p:nvSpPr>
          <p:cNvPr id="251917" name="Text Box 13"/>
          <p:cNvSpPr txBox="1">
            <a:spLocks noChangeArrowheads="1"/>
          </p:cNvSpPr>
          <p:nvPr/>
        </p:nvSpPr>
        <p:spPr bwMode="auto">
          <a:xfrm>
            <a:off x="684213" y="3521075"/>
            <a:ext cx="8102600" cy="519113"/>
          </a:xfrm>
          <a:prstGeom prst="rect">
            <a:avLst/>
          </a:prstGeom>
          <a:noFill/>
          <a:ln w="31750" algn="ctr">
            <a:noFill/>
            <a:miter lim="800000"/>
            <a:headEnd/>
            <a:tailEnd/>
          </a:ln>
          <a:effectLst/>
        </p:spPr>
        <p:txBody>
          <a:bodyPr wrap="none" lIns="90000" tIns="46800" rIns="90000" bIns="46800">
            <a:spAutoFit/>
          </a:bodyPr>
          <a:lstStyle/>
          <a:p>
            <a:r>
              <a:rPr lang="en-US" altLang="zh-CN">
                <a:solidFill>
                  <a:srgbClr val="000066"/>
                </a:solidFill>
              </a:rPr>
              <a:t>Ⅱ.</a:t>
            </a:r>
            <a:r>
              <a:rPr lang="zh-CN" altLang="en-US">
                <a:solidFill>
                  <a:srgbClr val="000066"/>
                </a:solidFill>
              </a:rPr>
              <a:t>从有向图中</a:t>
            </a:r>
            <a:r>
              <a:rPr lang="zh-CN" altLang="en-US"/>
              <a:t>删去此顶点以及所有以它为尾的弧；</a:t>
            </a:r>
          </a:p>
        </p:txBody>
      </p:sp>
      <p:sp>
        <p:nvSpPr>
          <p:cNvPr id="251931" name="Text Box 27"/>
          <p:cNvSpPr txBox="1">
            <a:spLocks noChangeArrowheads="1"/>
          </p:cNvSpPr>
          <p:nvPr/>
        </p:nvSpPr>
        <p:spPr bwMode="auto">
          <a:xfrm>
            <a:off x="1476375" y="4148138"/>
            <a:ext cx="6226175" cy="1117600"/>
          </a:xfrm>
          <a:prstGeom prst="rect">
            <a:avLst/>
          </a:prstGeom>
          <a:noFill/>
          <a:ln w="31750" algn="ctr">
            <a:noFill/>
            <a:miter lim="800000"/>
            <a:headEnd/>
            <a:tailEnd/>
          </a:ln>
          <a:effectLst/>
        </p:spPr>
        <p:txBody>
          <a:bodyPr wrap="none" lIns="90000" tIns="46800" rIns="90000" bIns="46800">
            <a:spAutoFit/>
          </a:bodyPr>
          <a:lstStyle/>
          <a:p>
            <a:pPr>
              <a:lnSpc>
                <a:spcPct val="120000"/>
              </a:lnSpc>
            </a:pPr>
            <a:r>
              <a:rPr lang="zh-CN" altLang="en-US">
                <a:solidFill>
                  <a:srgbClr val="000066"/>
                </a:solidFill>
              </a:rPr>
              <a:t>重复上述两步，直至图空，或者图不空</a:t>
            </a:r>
          </a:p>
          <a:p>
            <a:pPr>
              <a:lnSpc>
                <a:spcPct val="120000"/>
              </a:lnSpc>
            </a:pPr>
            <a:r>
              <a:rPr lang="zh-CN" altLang="en-US">
                <a:solidFill>
                  <a:srgbClr val="000066"/>
                </a:solidFill>
              </a:rPr>
              <a:t>但找不到无前驱的顶点为止。</a:t>
            </a:r>
          </a:p>
        </p:txBody>
      </p:sp>
      <p:sp>
        <p:nvSpPr>
          <p:cNvPr id="14"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a:t>2</a:t>
            </a:r>
            <a:r>
              <a:rPr lang="en-US" altLang="zh-CN" dirty="0" smtClean="0"/>
              <a:t>.</a:t>
            </a:r>
            <a:r>
              <a:rPr lang="en-US" altLang="zh-CN" dirty="0" smtClean="0">
                <a:solidFill>
                  <a:srgbClr val="000066"/>
                </a:solidFill>
              </a:rPr>
              <a:t> </a:t>
            </a:r>
            <a:r>
              <a:rPr lang="zh-CN" altLang="en-US" dirty="0" smtClean="0"/>
              <a:t>拓扑排序</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1915"/>
                                        </p:tgtEl>
                                        <p:attrNameLst>
                                          <p:attrName>style.visibility</p:attrName>
                                        </p:attrNameLst>
                                      </p:cBhvr>
                                      <p:to>
                                        <p:strVal val="visible"/>
                                      </p:to>
                                    </p:set>
                                    <p:animEffect transition="in" filter="wipe(up)">
                                      <p:cBhvr>
                                        <p:cTn id="7" dur="500"/>
                                        <p:tgtEl>
                                          <p:spTgt spid="251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1916"/>
                                        </p:tgtEl>
                                        <p:attrNameLst>
                                          <p:attrName>style.visibility</p:attrName>
                                        </p:attrNameLst>
                                      </p:cBhvr>
                                      <p:to>
                                        <p:strVal val="visible"/>
                                      </p:to>
                                    </p:set>
                                    <p:animEffect transition="in" filter="wipe(up)">
                                      <p:cBhvr>
                                        <p:cTn id="12" dur="500"/>
                                        <p:tgtEl>
                                          <p:spTgt spid="2519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1917"/>
                                        </p:tgtEl>
                                        <p:attrNameLst>
                                          <p:attrName>style.visibility</p:attrName>
                                        </p:attrNameLst>
                                      </p:cBhvr>
                                      <p:to>
                                        <p:strVal val="visible"/>
                                      </p:to>
                                    </p:set>
                                    <p:animEffect transition="in" filter="wipe(up)">
                                      <p:cBhvr>
                                        <p:cTn id="17" dur="500"/>
                                        <p:tgtEl>
                                          <p:spTgt spid="2519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1931"/>
                                        </p:tgtEl>
                                        <p:attrNameLst>
                                          <p:attrName>style.visibility</p:attrName>
                                        </p:attrNameLst>
                                      </p:cBhvr>
                                      <p:to>
                                        <p:strVal val="visible"/>
                                      </p:to>
                                    </p:set>
                                    <p:animEffect transition="in" filter="wipe(up)">
                                      <p:cBhvr>
                                        <p:cTn id="22" dur="500"/>
                                        <p:tgtEl>
                                          <p:spTgt spid="25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5" grpId="0"/>
      <p:bldP spid="251916" grpId="0"/>
      <p:bldP spid="251917" grpId="0"/>
      <p:bldP spid="25193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15"/>
          </p:nvPr>
        </p:nvSpPr>
        <p:spPr/>
        <p:txBody>
          <a:bodyPr/>
          <a:lstStyle/>
          <a:p>
            <a:fld id="{C672C3FA-16C7-4FE7-88A9-1D49511389B7}" type="slidenum">
              <a:rPr lang="en-US" altLang="zh-CN"/>
              <a:pPr/>
              <a:t>81</a:t>
            </a:fld>
            <a:endParaRPr lang="en-US" altLang="zh-CN"/>
          </a:p>
        </p:txBody>
      </p:sp>
      <p:sp>
        <p:nvSpPr>
          <p:cNvPr id="252933"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252934"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252935"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252936"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252939" name="Text Box 11"/>
          <p:cNvSpPr txBox="1">
            <a:spLocks noChangeArrowheads="1"/>
          </p:cNvSpPr>
          <p:nvPr/>
        </p:nvSpPr>
        <p:spPr bwMode="auto">
          <a:xfrm>
            <a:off x="1042988" y="2205038"/>
            <a:ext cx="1247775" cy="519112"/>
          </a:xfrm>
          <a:prstGeom prst="rect">
            <a:avLst/>
          </a:prstGeom>
          <a:noFill/>
          <a:ln w="31750" algn="ctr">
            <a:noFill/>
            <a:miter lim="800000"/>
            <a:headEnd/>
            <a:tailEnd/>
          </a:ln>
          <a:effectLst/>
        </p:spPr>
        <p:txBody>
          <a:bodyPr wrap="none" lIns="90000" tIns="46800" rIns="90000" bIns="46800">
            <a:spAutoFit/>
          </a:bodyPr>
          <a:lstStyle/>
          <a:p>
            <a:r>
              <a:rPr lang="zh-CN" altLang="en-US">
                <a:solidFill>
                  <a:schemeClr val="tx1"/>
                </a:solidFill>
              </a:rPr>
              <a:t>例如：</a:t>
            </a:r>
          </a:p>
        </p:txBody>
      </p:sp>
      <p:grpSp>
        <p:nvGrpSpPr>
          <p:cNvPr id="252999" name="Group 71"/>
          <p:cNvGrpSpPr>
            <a:grpSpLocks/>
          </p:cNvGrpSpPr>
          <p:nvPr/>
        </p:nvGrpSpPr>
        <p:grpSpPr bwMode="auto">
          <a:xfrm>
            <a:off x="2771775" y="2925763"/>
            <a:ext cx="4416425" cy="3024187"/>
            <a:chOff x="1292" y="1525"/>
            <a:chExt cx="2782" cy="1905"/>
          </a:xfrm>
        </p:grpSpPr>
        <p:sp>
          <p:nvSpPr>
            <p:cNvPr id="252944" name="Oval 16"/>
            <p:cNvSpPr>
              <a:spLocks noChangeArrowheads="1"/>
            </p:cNvSpPr>
            <p:nvPr/>
          </p:nvSpPr>
          <p:spPr bwMode="auto">
            <a:xfrm>
              <a:off x="2064" y="1525"/>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C</a:t>
              </a:r>
            </a:p>
          </p:txBody>
        </p:sp>
        <p:sp>
          <p:nvSpPr>
            <p:cNvPr id="252945" name="Oval 17"/>
            <p:cNvSpPr>
              <a:spLocks noChangeArrowheads="1"/>
            </p:cNvSpPr>
            <p:nvPr/>
          </p:nvSpPr>
          <p:spPr bwMode="auto">
            <a:xfrm>
              <a:off x="2924" y="1901"/>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D</a:t>
              </a:r>
            </a:p>
          </p:txBody>
        </p:sp>
        <p:sp>
          <p:nvSpPr>
            <p:cNvPr id="252946" name="Oval 18"/>
            <p:cNvSpPr>
              <a:spLocks noChangeArrowheads="1"/>
            </p:cNvSpPr>
            <p:nvPr/>
          </p:nvSpPr>
          <p:spPr bwMode="auto">
            <a:xfrm>
              <a:off x="1292" y="1901"/>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A</a:t>
              </a:r>
            </a:p>
          </p:txBody>
        </p:sp>
        <p:sp>
          <p:nvSpPr>
            <p:cNvPr id="252947" name="Oval 19"/>
            <p:cNvSpPr>
              <a:spLocks noChangeArrowheads="1"/>
            </p:cNvSpPr>
            <p:nvPr/>
          </p:nvSpPr>
          <p:spPr bwMode="auto">
            <a:xfrm>
              <a:off x="2108" y="2280"/>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G</a:t>
              </a:r>
            </a:p>
          </p:txBody>
        </p:sp>
        <p:sp>
          <p:nvSpPr>
            <p:cNvPr id="252948" name="Line 20"/>
            <p:cNvSpPr>
              <a:spLocks noChangeShapeType="1"/>
            </p:cNvSpPr>
            <p:nvPr/>
          </p:nvSpPr>
          <p:spPr bwMode="auto">
            <a:xfrm flipV="1">
              <a:off x="1519" y="1661"/>
              <a:ext cx="545" cy="272"/>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2949" name="Line 21"/>
            <p:cNvSpPr>
              <a:spLocks noChangeShapeType="1"/>
            </p:cNvSpPr>
            <p:nvPr/>
          </p:nvSpPr>
          <p:spPr bwMode="auto">
            <a:xfrm>
              <a:off x="1532" y="2141"/>
              <a:ext cx="577" cy="246"/>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2950" name="Line 22"/>
            <p:cNvSpPr>
              <a:spLocks noChangeShapeType="1"/>
            </p:cNvSpPr>
            <p:nvPr/>
          </p:nvSpPr>
          <p:spPr bwMode="auto">
            <a:xfrm>
              <a:off x="2336" y="1661"/>
              <a:ext cx="635" cy="272"/>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2951" name="Line 23"/>
            <p:cNvSpPr>
              <a:spLocks noChangeShapeType="1"/>
            </p:cNvSpPr>
            <p:nvPr/>
          </p:nvSpPr>
          <p:spPr bwMode="auto">
            <a:xfrm flipV="1">
              <a:off x="2396" y="2115"/>
              <a:ext cx="575" cy="266"/>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2964" name="Oval 36"/>
            <p:cNvSpPr>
              <a:spLocks noChangeArrowheads="1"/>
            </p:cNvSpPr>
            <p:nvPr/>
          </p:nvSpPr>
          <p:spPr bwMode="auto">
            <a:xfrm>
              <a:off x="2970" y="2763"/>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F</a:t>
              </a:r>
            </a:p>
          </p:txBody>
        </p:sp>
        <p:sp>
          <p:nvSpPr>
            <p:cNvPr id="252965" name="Oval 37"/>
            <p:cNvSpPr>
              <a:spLocks noChangeArrowheads="1"/>
            </p:cNvSpPr>
            <p:nvPr/>
          </p:nvSpPr>
          <p:spPr bwMode="auto">
            <a:xfrm>
              <a:off x="1338" y="2763"/>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B</a:t>
              </a:r>
            </a:p>
          </p:txBody>
        </p:sp>
        <p:sp>
          <p:nvSpPr>
            <p:cNvPr id="252966" name="Oval 38"/>
            <p:cNvSpPr>
              <a:spLocks noChangeArrowheads="1"/>
            </p:cNvSpPr>
            <p:nvPr/>
          </p:nvSpPr>
          <p:spPr bwMode="auto">
            <a:xfrm>
              <a:off x="2154" y="3142"/>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H</a:t>
              </a:r>
            </a:p>
          </p:txBody>
        </p:sp>
        <p:sp>
          <p:nvSpPr>
            <p:cNvPr id="252967" name="Line 39"/>
            <p:cNvSpPr>
              <a:spLocks noChangeShapeType="1"/>
            </p:cNvSpPr>
            <p:nvPr/>
          </p:nvSpPr>
          <p:spPr bwMode="auto">
            <a:xfrm flipV="1">
              <a:off x="1565" y="2523"/>
              <a:ext cx="589" cy="272"/>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2968" name="Line 40"/>
            <p:cNvSpPr>
              <a:spLocks noChangeShapeType="1"/>
            </p:cNvSpPr>
            <p:nvPr/>
          </p:nvSpPr>
          <p:spPr bwMode="auto">
            <a:xfrm>
              <a:off x="1578" y="3003"/>
              <a:ext cx="577" cy="246"/>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2969" name="Line 41"/>
            <p:cNvSpPr>
              <a:spLocks noChangeShapeType="1"/>
            </p:cNvSpPr>
            <p:nvPr/>
          </p:nvSpPr>
          <p:spPr bwMode="auto">
            <a:xfrm>
              <a:off x="2382" y="2523"/>
              <a:ext cx="635" cy="272"/>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2970" name="Line 42"/>
            <p:cNvSpPr>
              <a:spLocks noChangeShapeType="1"/>
            </p:cNvSpPr>
            <p:nvPr/>
          </p:nvSpPr>
          <p:spPr bwMode="auto">
            <a:xfrm flipV="1">
              <a:off x="2442" y="2977"/>
              <a:ext cx="575" cy="266"/>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2972" name="Oval 44"/>
            <p:cNvSpPr>
              <a:spLocks noChangeArrowheads="1"/>
            </p:cNvSpPr>
            <p:nvPr/>
          </p:nvSpPr>
          <p:spPr bwMode="auto">
            <a:xfrm>
              <a:off x="3786" y="2309"/>
              <a:ext cx="288" cy="288"/>
            </a:xfrm>
            <a:prstGeom prst="ellipse">
              <a:avLst/>
            </a:prstGeom>
            <a:noFill/>
            <a:ln w="25400" cap="sq">
              <a:solidFill>
                <a:srgbClr val="000066"/>
              </a:solidFill>
              <a:round/>
              <a:headEnd type="none" w="sm" len="sm"/>
              <a:tailEnd type="none" w="sm" len="sm"/>
            </a:ln>
            <a:effectLst/>
          </p:spPr>
          <p:txBody>
            <a:bodyPr wrap="none" anchor="ctr"/>
            <a:lstStyle/>
            <a:p>
              <a:pPr algn="ctr"/>
              <a:r>
                <a:rPr lang="en-US" altLang="zh-CN">
                  <a:solidFill>
                    <a:srgbClr val="000066"/>
                  </a:solidFill>
                  <a:ea typeface="宋体" pitchFamily="2" charset="-122"/>
                </a:rPr>
                <a:t>E</a:t>
              </a:r>
            </a:p>
          </p:txBody>
        </p:sp>
        <p:sp>
          <p:nvSpPr>
            <p:cNvPr id="252977" name="Line 49"/>
            <p:cNvSpPr>
              <a:spLocks noChangeShapeType="1"/>
            </p:cNvSpPr>
            <p:nvPr/>
          </p:nvSpPr>
          <p:spPr bwMode="auto">
            <a:xfrm>
              <a:off x="3198" y="2069"/>
              <a:ext cx="635" cy="272"/>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sp>
          <p:nvSpPr>
            <p:cNvPr id="252978" name="Line 50"/>
            <p:cNvSpPr>
              <a:spLocks noChangeShapeType="1"/>
            </p:cNvSpPr>
            <p:nvPr/>
          </p:nvSpPr>
          <p:spPr bwMode="auto">
            <a:xfrm flipV="1">
              <a:off x="3243" y="2523"/>
              <a:ext cx="590" cy="272"/>
            </a:xfrm>
            <a:prstGeom prst="line">
              <a:avLst/>
            </a:prstGeom>
            <a:noFill/>
            <a:ln w="25400" cap="sq">
              <a:solidFill>
                <a:srgbClr val="000066"/>
              </a:solidFill>
              <a:round/>
              <a:headEnd type="none" w="sm" len="sm"/>
              <a:tailEnd type="stealth" w="med" len="lg"/>
            </a:ln>
            <a:effectLst/>
          </p:spPr>
          <p:txBody>
            <a:bodyPr wrap="none" anchor="ctr"/>
            <a:lstStyle/>
            <a:p>
              <a:endParaRPr lang="zh-CN" altLang="en-US"/>
            </a:p>
          </p:txBody>
        </p:sp>
      </p:grpSp>
      <p:sp useBgFill="1">
        <p:nvSpPr>
          <p:cNvPr id="252981" name="Oval 53"/>
          <p:cNvSpPr>
            <a:spLocks noChangeArrowheads="1"/>
          </p:cNvSpPr>
          <p:nvPr/>
        </p:nvSpPr>
        <p:spPr bwMode="auto">
          <a:xfrm>
            <a:off x="3997325" y="2925763"/>
            <a:ext cx="457200" cy="457200"/>
          </a:xfrm>
          <a:prstGeom prst="ellipse">
            <a:avLst/>
          </a:prstGeom>
          <a:ln w="76200" cap="sq">
            <a:solidFill>
              <a:srgbClr val="D8E7F8"/>
            </a:solidFill>
            <a:round/>
            <a:headEnd type="none" w="sm" len="sm"/>
            <a:tailEnd type="none" w="sm" len="sm"/>
          </a:ln>
          <a:effectLst/>
        </p:spPr>
        <p:txBody>
          <a:bodyPr wrap="none" anchor="ctr"/>
          <a:lstStyle/>
          <a:p>
            <a:pPr algn="ctr"/>
            <a:r>
              <a:rPr lang="en-US" altLang="zh-CN" sz="3200">
                <a:solidFill>
                  <a:srgbClr val="D8E7F8"/>
                </a:solidFill>
                <a:ea typeface="宋体" pitchFamily="2" charset="-122"/>
              </a:rPr>
              <a:t>C</a:t>
            </a:r>
          </a:p>
        </p:txBody>
      </p:sp>
      <p:sp useBgFill="1">
        <p:nvSpPr>
          <p:cNvPr id="252982" name="Oval 54"/>
          <p:cNvSpPr>
            <a:spLocks noChangeArrowheads="1"/>
          </p:cNvSpPr>
          <p:nvPr/>
        </p:nvSpPr>
        <p:spPr bwMode="auto">
          <a:xfrm>
            <a:off x="5362575" y="3522663"/>
            <a:ext cx="457200" cy="457200"/>
          </a:xfrm>
          <a:prstGeom prst="ellipse">
            <a:avLst/>
          </a:prstGeom>
          <a:ln w="76200" cap="sq">
            <a:solidFill>
              <a:srgbClr val="D8E7F8"/>
            </a:solidFill>
            <a:round/>
            <a:headEnd type="none" w="sm" len="sm"/>
            <a:tailEnd type="none" w="sm" len="sm"/>
          </a:ln>
          <a:effectLst/>
        </p:spPr>
        <p:txBody>
          <a:bodyPr wrap="none" anchor="ctr"/>
          <a:lstStyle/>
          <a:p>
            <a:pPr algn="ctr"/>
            <a:r>
              <a:rPr lang="en-US" altLang="zh-CN" sz="3200">
                <a:solidFill>
                  <a:srgbClr val="D8E7F8"/>
                </a:solidFill>
                <a:ea typeface="宋体" pitchFamily="2" charset="-122"/>
              </a:rPr>
              <a:t>D</a:t>
            </a:r>
          </a:p>
        </p:txBody>
      </p:sp>
      <p:sp useBgFill="1">
        <p:nvSpPr>
          <p:cNvPr id="252983" name="Oval 55"/>
          <p:cNvSpPr>
            <a:spLocks noChangeArrowheads="1"/>
          </p:cNvSpPr>
          <p:nvPr/>
        </p:nvSpPr>
        <p:spPr bwMode="auto">
          <a:xfrm>
            <a:off x="2771775" y="3522663"/>
            <a:ext cx="457200" cy="457200"/>
          </a:xfrm>
          <a:prstGeom prst="ellipse">
            <a:avLst/>
          </a:prstGeom>
          <a:ln w="76200" cap="sq">
            <a:solidFill>
              <a:srgbClr val="D8E7F8"/>
            </a:solidFill>
            <a:round/>
            <a:headEnd type="none" w="sm" len="sm"/>
            <a:tailEnd type="none" w="sm" len="sm"/>
          </a:ln>
          <a:effectLst/>
        </p:spPr>
        <p:txBody>
          <a:bodyPr wrap="none" anchor="ctr"/>
          <a:lstStyle/>
          <a:p>
            <a:pPr algn="ctr"/>
            <a:r>
              <a:rPr lang="en-US" altLang="zh-CN" sz="3200">
                <a:solidFill>
                  <a:srgbClr val="D8E7F8"/>
                </a:solidFill>
                <a:ea typeface="宋体" pitchFamily="2" charset="-122"/>
              </a:rPr>
              <a:t>A</a:t>
            </a:r>
          </a:p>
        </p:txBody>
      </p:sp>
      <p:sp useBgFill="1">
        <p:nvSpPr>
          <p:cNvPr id="252984" name="Oval 56"/>
          <p:cNvSpPr>
            <a:spLocks noChangeArrowheads="1"/>
          </p:cNvSpPr>
          <p:nvPr/>
        </p:nvSpPr>
        <p:spPr bwMode="auto">
          <a:xfrm>
            <a:off x="4067175" y="4124325"/>
            <a:ext cx="457200" cy="457200"/>
          </a:xfrm>
          <a:prstGeom prst="ellipse">
            <a:avLst/>
          </a:prstGeom>
          <a:ln w="76200" cap="sq">
            <a:solidFill>
              <a:srgbClr val="D8E7F8"/>
            </a:solidFill>
            <a:round/>
            <a:headEnd type="none" w="sm" len="sm"/>
            <a:tailEnd type="none" w="sm" len="sm"/>
          </a:ln>
          <a:effectLst/>
        </p:spPr>
        <p:txBody>
          <a:bodyPr wrap="none" anchor="ctr"/>
          <a:lstStyle/>
          <a:p>
            <a:pPr algn="ctr"/>
            <a:r>
              <a:rPr lang="en-US" altLang="zh-CN" sz="3200">
                <a:solidFill>
                  <a:srgbClr val="D8E7F8"/>
                </a:solidFill>
                <a:ea typeface="宋体" pitchFamily="2" charset="-122"/>
              </a:rPr>
              <a:t>G</a:t>
            </a:r>
          </a:p>
        </p:txBody>
      </p:sp>
      <p:sp useBgFill="1">
        <p:nvSpPr>
          <p:cNvPr id="252985" name="Line 57"/>
          <p:cNvSpPr>
            <a:spLocks noChangeShapeType="1"/>
          </p:cNvSpPr>
          <p:nvPr/>
        </p:nvSpPr>
        <p:spPr bwMode="auto">
          <a:xfrm flipV="1">
            <a:off x="3132138" y="3141663"/>
            <a:ext cx="865187" cy="431800"/>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useBgFill="1">
        <p:nvSpPr>
          <p:cNvPr id="252986" name="Line 58"/>
          <p:cNvSpPr>
            <a:spLocks noChangeShapeType="1"/>
          </p:cNvSpPr>
          <p:nvPr/>
        </p:nvSpPr>
        <p:spPr bwMode="auto">
          <a:xfrm>
            <a:off x="3152775" y="3903663"/>
            <a:ext cx="915988" cy="390525"/>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useBgFill="1">
        <p:nvSpPr>
          <p:cNvPr id="252987" name="Line 59"/>
          <p:cNvSpPr>
            <a:spLocks noChangeShapeType="1"/>
          </p:cNvSpPr>
          <p:nvPr/>
        </p:nvSpPr>
        <p:spPr bwMode="auto">
          <a:xfrm>
            <a:off x="4429125" y="3141663"/>
            <a:ext cx="1008063" cy="431800"/>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useBgFill="1">
        <p:nvSpPr>
          <p:cNvPr id="252988" name="Line 60"/>
          <p:cNvSpPr>
            <a:spLocks noChangeShapeType="1"/>
          </p:cNvSpPr>
          <p:nvPr/>
        </p:nvSpPr>
        <p:spPr bwMode="auto">
          <a:xfrm flipV="1">
            <a:off x="4524375" y="3862388"/>
            <a:ext cx="912813" cy="422275"/>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useBgFill="1">
        <p:nvSpPr>
          <p:cNvPr id="252989" name="Oval 61"/>
          <p:cNvSpPr>
            <a:spLocks noChangeArrowheads="1"/>
          </p:cNvSpPr>
          <p:nvPr/>
        </p:nvSpPr>
        <p:spPr bwMode="auto">
          <a:xfrm>
            <a:off x="5435600" y="4891088"/>
            <a:ext cx="457200" cy="457200"/>
          </a:xfrm>
          <a:prstGeom prst="ellipse">
            <a:avLst/>
          </a:prstGeom>
          <a:ln w="76200" cap="sq">
            <a:solidFill>
              <a:srgbClr val="D8E7F8"/>
            </a:solidFill>
            <a:round/>
            <a:headEnd type="none" w="sm" len="sm"/>
            <a:tailEnd type="none" w="sm" len="sm"/>
          </a:ln>
          <a:effectLst/>
        </p:spPr>
        <p:txBody>
          <a:bodyPr wrap="none" anchor="ctr"/>
          <a:lstStyle/>
          <a:p>
            <a:pPr algn="ctr"/>
            <a:r>
              <a:rPr lang="en-US" altLang="zh-CN" sz="3200">
                <a:solidFill>
                  <a:srgbClr val="D8E7F8"/>
                </a:solidFill>
                <a:ea typeface="宋体" pitchFamily="2" charset="-122"/>
              </a:rPr>
              <a:t>F</a:t>
            </a:r>
          </a:p>
        </p:txBody>
      </p:sp>
      <p:sp useBgFill="1">
        <p:nvSpPr>
          <p:cNvPr id="252990" name="Oval 62"/>
          <p:cNvSpPr>
            <a:spLocks noChangeArrowheads="1"/>
          </p:cNvSpPr>
          <p:nvPr/>
        </p:nvSpPr>
        <p:spPr bwMode="auto">
          <a:xfrm>
            <a:off x="2844800" y="4891088"/>
            <a:ext cx="457200" cy="457200"/>
          </a:xfrm>
          <a:prstGeom prst="ellipse">
            <a:avLst/>
          </a:prstGeom>
          <a:ln w="76200" cap="sq">
            <a:solidFill>
              <a:srgbClr val="D8E7F8"/>
            </a:solidFill>
            <a:round/>
            <a:headEnd type="none" w="sm" len="sm"/>
            <a:tailEnd type="none" w="sm" len="sm"/>
          </a:ln>
          <a:effectLst/>
        </p:spPr>
        <p:txBody>
          <a:bodyPr wrap="none" anchor="ctr"/>
          <a:lstStyle/>
          <a:p>
            <a:pPr algn="ctr"/>
            <a:r>
              <a:rPr lang="en-US" altLang="zh-CN" sz="3200">
                <a:solidFill>
                  <a:srgbClr val="D8E7F8"/>
                </a:solidFill>
                <a:ea typeface="宋体" pitchFamily="2" charset="-122"/>
              </a:rPr>
              <a:t>B</a:t>
            </a:r>
          </a:p>
        </p:txBody>
      </p:sp>
      <p:sp useBgFill="1">
        <p:nvSpPr>
          <p:cNvPr id="252991" name="Oval 63"/>
          <p:cNvSpPr>
            <a:spLocks noChangeArrowheads="1"/>
          </p:cNvSpPr>
          <p:nvPr/>
        </p:nvSpPr>
        <p:spPr bwMode="auto">
          <a:xfrm>
            <a:off x="4140200" y="5492750"/>
            <a:ext cx="457200" cy="457200"/>
          </a:xfrm>
          <a:prstGeom prst="ellipse">
            <a:avLst/>
          </a:prstGeom>
          <a:ln w="76200" cap="sq">
            <a:solidFill>
              <a:srgbClr val="D8E7F8"/>
            </a:solidFill>
            <a:round/>
            <a:headEnd type="none" w="sm" len="sm"/>
            <a:tailEnd type="none" w="sm" len="sm"/>
          </a:ln>
          <a:effectLst/>
        </p:spPr>
        <p:txBody>
          <a:bodyPr wrap="none" anchor="ctr"/>
          <a:lstStyle/>
          <a:p>
            <a:pPr algn="ctr"/>
            <a:r>
              <a:rPr lang="en-US" altLang="zh-CN" sz="3200">
                <a:solidFill>
                  <a:srgbClr val="D8E7F8"/>
                </a:solidFill>
                <a:ea typeface="宋体" pitchFamily="2" charset="-122"/>
              </a:rPr>
              <a:t>H</a:t>
            </a:r>
          </a:p>
        </p:txBody>
      </p:sp>
      <p:sp useBgFill="1">
        <p:nvSpPr>
          <p:cNvPr id="252992" name="Line 64"/>
          <p:cNvSpPr>
            <a:spLocks noChangeShapeType="1"/>
          </p:cNvSpPr>
          <p:nvPr/>
        </p:nvSpPr>
        <p:spPr bwMode="auto">
          <a:xfrm flipV="1">
            <a:off x="3205163" y="4510088"/>
            <a:ext cx="935037" cy="431800"/>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useBgFill="1">
        <p:nvSpPr>
          <p:cNvPr id="252993" name="Line 65"/>
          <p:cNvSpPr>
            <a:spLocks noChangeShapeType="1"/>
          </p:cNvSpPr>
          <p:nvPr/>
        </p:nvSpPr>
        <p:spPr bwMode="auto">
          <a:xfrm>
            <a:off x="3225800" y="5272088"/>
            <a:ext cx="915988" cy="390525"/>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useBgFill="1">
        <p:nvSpPr>
          <p:cNvPr id="252994" name="Line 66"/>
          <p:cNvSpPr>
            <a:spLocks noChangeShapeType="1"/>
          </p:cNvSpPr>
          <p:nvPr/>
        </p:nvSpPr>
        <p:spPr bwMode="auto">
          <a:xfrm>
            <a:off x="4502150" y="4510088"/>
            <a:ext cx="1008063" cy="431800"/>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useBgFill="1">
        <p:nvSpPr>
          <p:cNvPr id="252995" name="Line 67"/>
          <p:cNvSpPr>
            <a:spLocks noChangeShapeType="1"/>
          </p:cNvSpPr>
          <p:nvPr/>
        </p:nvSpPr>
        <p:spPr bwMode="auto">
          <a:xfrm flipV="1">
            <a:off x="4597400" y="5230813"/>
            <a:ext cx="912813" cy="422275"/>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useBgFill="1">
        <p:nvSpPr>
          <p:cNvPr id="252996" name="Oval 68"/>
          <p:cNvSpPr>
            <a:spLocks noChangeArrowheads="1"/>
          </p:cNvSpPr>
          <p:nvPr/>
        </p:nvSpPr>
        <p:spPr bwMode="auto">
          <a:xfrm>
            <a:off x="6731000" y="4170363"/>
            <a:ext cx="457200" cy="457200"/>
          </a:xfrm>
          <a:prstGeom prst="ellipse">
            <a:avLst/>
          </a:prstGeom>
          <a:ln w="76200" cap="sq">
            <a:solidFill>
              <a:srgbClr val="D8E7F8"/>
            </a:solidFill>
            <a:round/>
            <a:headEnd type="none" w="sm" len="sm"/>
            <a:tailEnd type="none" w="sm" len="sm"/>
          </a:ln>
          <a:effectLst/>
        </p:spPr>
        <p:txBody>
          <a:bodyPr wrap="none" anchor="ctr"/>
          <a:lstStyle/>
          <a:p>
            <a:pPr algn="ctr"/>
            <a:r>
              <a:rPr lang="en-US" altLang="zh-CN" sz="3200">
                <a:solidFill>
                  <a:srgbClr val="D8E7F8"/>
                </a:solidFill>
                <a:ea typeface="宋体" pitchFamily="2" charset="-122"/>
              </a:rPr>
              <a:t>E</a:t>
            </a:r>
          </a:p>
        </p:txBody>
      </p:sp>
      <p:sp useBgFill="1">
        <p:nvSpPr>
          <p:cNvPr id="252997" name="Line 69"/>
          <p:cNvSpPr>
            <a:spLocks noChangeShapeType="1"/>
          </p:cNvSpPr>
          <p:nvPr/>
        </p:nvSpPr>
        <p:spPr bwMode="auto">
          <a:xfrm>
            <a:off x="5797550" y="3789363"/>
            <a:ext cx="1008063" cy="431800"/>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useBgFill="1">
        <p:nvSpPr>
          <p:cNvPr id="252998" name="Line 70"/>
          <p:cNvSpPr>
            <a:spLocks noChangeShapeType="1"/>
          </p:cNvSpPr>
          <p:nvPr/>
        </p:nvSpPr>
        <p:spPr bwMode="auto">
          <a:xfrm flipV="1">
            <a:off x="5868988" y="4510088"/>
            <a:ext cx="936625" cy="431800"/>
          </a:xfrm>
          <a:prstGeom prst="line">
            <a:avLst/>
          </a:prstGeom>
          <a:ln w="76200" cap="sq">
            <a:solidFill>
              <a:srgbClr val="D8E7F8"/>
            </a:solidFill>
            <a:round/>
            <a:headEnd type="none" w="sm" len="sm"/>
            <a:tailEnd type="triangle" w="lg" len="lg"/>
          </a:ln>
          <a:effectLst/>
        </p:spPr>
        <p:txBody>
          <a:bodyPr wrap="none" anchor="ctr"/>
          <a:lstStyle/>
          <a:p>
            <a:endParaRPr lang="zh-CN" altLang="en-US"/>
          </a:p>
        </p:txBody>
      </p:sp>
      <p:sp>
        <p:nvSpPr>
          <p:cNvPr id="253000" name="Text Box 72"/>
          <p:cNvSpPr txBox="1">
            <a:spLocks noChangeArrowheads="1"/>
          </p:cNvSpPr>
          <p:nvPr/>
        </p:nvSpPr>
        <p:spPr bwMode="auto">
          <a:xfrm>
            <a:off x="2555875" y="2276475"/>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a:t>A</a:t>
            </a:r>
          </a:p>
        </p:txBody>
      </p:sp>
      <p:sp>
        <p:nvSpPr>
          <p:cNvPr id="253001" name="Text Box 73"/>
          <p:cNvSpPr txBox="1">
            <a:spLocks noChangeArrowheads="1"/>
          </p:cNvSpPr>
          <p:nvPr/>
        </p:nvSpPr>
        <p:spPr bwMode="auto">
          <a:xfrm>
            <a:off x="2792413" y="2276475"/>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a:t>C</a:t>
            </a:r>
          </a:p>
        </p:txBody>
      </p:sp>
      <p:sp>
        <p:nvSpPr>
          <p:cNvPr id="253002" name="Text Box 74"/>
          <p:cNvSpPr txBox="1">
            <a:spLocks noChangeArrowheads="1"/>
          </p:cNvSpPr>
          <p:nvPr/>
        </p:nvSpPr>
        <p:spPr bwMode="auto">
          <a:xfrm>
            <a:off x="3079750" y="2276475"/>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a:t>B</a:t>
            </a:r>
          </a:p>
        </p:txBody>
      </p:sp>
      <p:sp>
        <p:nvSpPr>
          <p:cNvPr id="253003" name="Text Box 75"/>
          <p:cNvSpPr txBox="1">
            <a:spLocks noChangeArrowheads="1"/>
          </p:cNvSpPr>
          <p:nvPr/>
        </p:nvSpPr>
        <p:spPr bwMode="auto">
          <a:xfrm>
            <a:off x="3368675" y="2276475"/>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a:t>H</a:t>
            </a:r>
          </a:p>
        </p:txBody>
      </p:sp>
      <p:sp>
        <p:nvSpPr>
          <p:cNvPr id="253004" name="Text Box 76"/>
          <p:cNvSpPr txBox="1">
            <a:spLocks noChangeArrowheads="1"/>
          </p:cNvSpPr>
          <p:nvPr/>
        </p:nvSpPr>
        <p:spPr bwMode="auto">
          <a:xfrm>
            <a:off x="3990974" y="2266945"/>
            <a:ext cx="438150" cy="519113"/>
          </a:xfrm>
          <a:prstGeom prst="rect">
            <a:avLst/>
          </a:prstGeom>
          <a:noFill/>
          <a:ln w="31750" algn="ctr">
            <a:noFill/>
            <a:miter lim="800000"/>
            <a:headEnd/>
            <a:tailEnd/>
          </a:ln>
          <a:effectLst/>
        </p:spPr>
        <p:txBody>
          <a:bodyPr wrap="none" lIns="90000" tIns="46800" rIns="90000" bIns="46800">
            <a:spAutoFit/>
          </a:bodyPr>
          <a:lstStyle/>
          <a:p>
            <a:r>
              <a:rPr lang="en-US" altLang="zh-CN" dirty="0"/>
              <a:t>D</a:t>
            </a:r>
          </a:p>
        </p:txBody>
      </p:sp>
      <p:sp>
        <p:nvSpPr>
          <p:cNvPr id="253005" name="Text Box 77"/>
          <p:cNvSpPr txBox="1">
            <a:spLocks noChangeArrowheads="1"/>
          </p:cNvSpPr>
          <p:nvPr/>
        </p:nvSpPr>
        <p:spPr bwMode="auto">
          <a:xfrm>
            <a:off x="3686172" y="2266945"/>
            <a:ext cx="457200" cy="519113"/>
          </a:xfrm>
          <a:prstGeom prst="rect">
            <a:avLst/>
          </a:prstGeom>
          <a:noFill/>
          <a:ln w="31750" algn="ctr">
            <a:noFill/>
            <a:miter lim="800000"/>
            <a:headEnd/>
            <a:tailEnd/>
          </a:ln>
          <a:effectLst/>
        </p:spPr>
        <p:txBody>
          <a:bodyPr wrap="none" lIns="90000" tIns="46800" rIns="90000" bIns="46800">
            <a:spAutoFit/>
          </a:bodyPr>
          <a:lstStyle/>
          <a:p>
            <a:r>
              <a:rPr lang="en-US" altLang="zh-CN" dirty="0"/>
              <a:t>G</a:t>
            </a:r>
          </a:p>
        </p:txBody>
      </p:sp>
      <p:sp>
        <p:nvSpPr>
          <p:cNvPr id="253006" name="Text Box 78"/>
          <p:cNvSpPr txBox="1">
            <a:spLocks noChangeArrowheads="1"/>
          </p:cNvSpPr>
          <p:nvPr/>
        </p:nvSpPr>
        <p:spPr bwMode="auto">
          <a:xfrm>
            <a:off x="4305300" y="2276475"/>
            <a:ext cx="398463" cy="519113"/>
          </a:xfrm>
          <a:prstGeom prst="rect">
            <a:avLst/>
          </a:prstGeom>
          <a:noFill/>
          <a:ln w="31750" algn="ctr">
            <a:noFill/>
            <a:miter lim="800000"/>
            <a:headEnd/>
            <a:tailEnd/>
          </a:ln>
          <a:effectLst/>
        </p:spPr>
        <p:txBody>
          <a:bodyPr wrap="none" lIns="90000" tIns="46800" rIns="90000" bIns="46800">
            <a:spAutoFit/>
          </a:bodyPr>
          <a:lstStyle/>
          <a:p>
            <a:r>
              <a:rPr lang="en-US" altLang="zh-CN"/>
              <a:t>F</a:t>
            </a:r>
          </a:p>
        </p:txBody>
      </p:sp>
      <p:sp>
        <p:nvSpPr>
          <p:cNvPr id="253007" name="Text Box 79"/>
          <p:cNvSpPr txBox="1">
            <a:spLocks noChangeArrowheads="1"/>
          </p:cNvSpPr>
          <p:nvPr/>
        </p:nvSpPr>
        <p:spPr bwMode="auto">
          <a:xfrm>
            <a:off x="4592638" y="2276475"/>
            <a:ext cx="417512" cy="519113"/>
          </a:xfrm>
          <a:prstGeom prst="rect">
            <a:avLst/>
          </a:prstGeom>
          <a:noFill/>
          <a:ln w="31750" algn="ctr">
            <a:noFill/>
            <a:miter lim="800000"/>
            <a:headEnd/>
            <a:tailEnd/>
          </a:ln>
          <a:effectLst/>
        </p:spPr>
        <p:txBody>
          <a:bodyPr wrap="none" lIns="90000" tIns="46800" rIns="90000" bIns="46800">
            <a:spAutoFit/>
          </a:bodyPr>
          <a:lstStyle/>
          <a:p>
            <a:r>
              <a:rPr lang="en-US" altLang="zh-CN"/>
              <a:t>E</a:t>
            </a:r>
          </a:p>
        </p:txBody>
      </p:sp>
      <p:sp>
        <p:nvSpPr>
          <p:cNvPr id="253008" name="Text Box 80"/>
          <p:cNvSpPr txBox="1">
            <a:spLocks noChangeArrowheads="1"/>
          </p:cNvSpPr>
          <p:nvPr/>
        </p:nvSpPr>
        <p:spPr bwMode="auto">
          <a:xfrm>
            <a:off x="1476375" y="5805488"/>
            <a:ext cx="5746750" cy="519112"/>
          </a:xfrm>
          <a:prstGeom prst="rect">
            <a:avLst/>
          </a:prstGeom>
          <a:noFill/>
          <a:ln w="31750" algn="ctr">
            <a:noFill/>
            <a:miter lim="800000"/>
            <a:headEnd/>
            <a:tailEnd/>
          </a:ln>
          <a:effectLst/>
        </p:spPr>
        <p:txBody>
          <a:bodyPr wrap="none" lIns="90000" tIns="46800" rIns="90000" bIns="46800">
            <a:spAutoFit/>
          </a:bodyPr>
          <a:lstStyle/>
          <a:p>
            <a:r>
              <a:rPr lang="zh-CN" altLang="en-US" dirty="0"/>
              <a:t>没有前驱的顶点 </a:t>
            </a:r>
            <a:r>
              <a:rPr lang="zh-CN" altLang="en-US" dirty="0">
                <a:sym typeface="Symbol" pitchFamily="18" charset="2"/>
              </a:rPr>
              <a:t></a:t>
            </a:r>
            <a:r>
              <a:rPr lang="zh-CN" altLang="en-US" dirty="0"/>
              <a:t> 入度为零的顶点</a:t>
            </a:r>
          </a:p>
        </p:txBody>
      </p:sp>
      <p:sp>
        <p:nvSpPr>
          <p:cNvPr id="253009" name="Text Box 81"/>
          <p:cNvSpPr txBox="1">
            <a:spLocks noChangeArrowheads="1"/>
          </p:cNvSpPr>
          <p:nvPr/>
        </p:nvSpPr>
        <p:spPr bwMode="auto">
          <a:xfrm>
            <a:off x="728663" y="6223000"/>
            <a:ext cx="7011987" cy="519113"/>
          </a:xfrm>
          <a:prstGeom prst="rect">
            <a:avLst/>
          </a:prstGeom>
          <a:noFill/>
          <a:ln w="31750" algn="ctr">
            <a:noFill/>
            <a:miter lim="800000"/>
            <a:headEnd/>
            <a:tailEnd/>
          </a:ln>
          <a:effectLst/>
        </p:spPr>
        <p:txBody>
          <a:bodyPr wrap="none" lIns="90000" tIns="46800" rIns="90000" bIns="46800">
            <a:spAutoFit/>
          </a:bodyPr>
          <a:lstStyle/>
          <a:p>
            <a:r>
              <a:rPr lang="zh-CN" altLang="en-US" dirty="0"/>
              <a:t>删除顶点及它的出弧 </a:t>
            </a:r>
            <a:r>
              <a:rPr lang="zh-CN" altLang="en-US" dirty="0">
                <a:sym typeface="Symbol" pitchFamily="18" charset="2"/>
              </a:rPr>
              <a:t></a:t>
            </a:r>
            <a:r>
              <a:rPr lang="zh-CN" altLang="en-US" dirty="0"/>
              <a:t> 弧头顶点的入度减</a:t>
            </a:r>
            <a:r>
              <a:rPr lang="en-US" altLang="zh-CN" dirty="0"/>
              <a:t>1</a:t>
            </a:r>
          </a:p>
        </p:txBody>
      </p:sp>
      <p:sp>
        <p:nvSpPr>
          <p:cNvPr id="58"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a:t>2</a:t>
            </a:r>
            <a:r>
              <a:rPr lang="en-US" altLang="zh-CN" dirty="0" smtClean="0"/>
              <a:t>.</a:t>
            </a:r>
            <a:r>
              <a:rPr lang="en-US" altLang="zh-CN" dirty="0" smtClean="0">
                <a:solidFill>
                  <a:srgbClr val="000066"/>
                </a:solidFill>
              </a:rPr>
              <a:t> </a:t>
            </a:r>
            <a:r>
              <a:rPr lang="zh-CN" altLang="en-US" dirty="0" smtClean="0"/>
              <a:t>拓扑排序</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2999"/>
                                        </p:tgtEl>
                                        <p:attrNameLst>
                                          <p:attrName>style.visibility</p:attrName>
                                        </p:attrNameLst>
                                      </p:cBhvr>
                                      <p:to>
                                        <p:strVal val="visible"/>
                                      </p:to>
                                    </p:set>
                                    <p:animEffect transition="in" filter="wipe(left)">
                                      <p:cBhvr>
                                        <p:cTn id="7" dur="500"/>
                                        <p:tgtEl>
                                          <p:spTgt spid="2529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83"/>
                                        </p:tgtEl>
                                        <p:attrNameLst>
                                          <p:attrName>style.visibility</p:attrName>
                                        </p:attrNameLst>
                                      </p:cBhvr>
                                      <p:to>
                                        <p:strVal val="visible"/>
                                      </p:to>
                                    </p:set>
                                    <p:animEffect transition="in" filter="wipe(left)">
                                      <p:cBhvr>
                                        <p:cTn id="12" dur="500"/>
                                        <p:tgtEl>
                                          <p:spTgt spid="25298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53000"/>
                                        </p:tgtEl>
                                        <p:attrNameLst>
                                          <p:attrName>style.visibility</p:attrName>
                                        </p:attrNameLst>
                                      </p:cBhvr>
                                      <p:to>
                                        <p:strVal val="visible"/>
                                      </p:to>
                                    </p:set>
                                    <p:animEffect transition="in" filter="wipe(left)">
                                      <p:cBhvr>
                                        <p:cTn id="16" dur="500"/>
                                        <p:tgtEl>
                                          <p:spTgt spid="25300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2985"/>
                                        </p:tgtEl>
                                        <p:attrNameLst>
                                          <p:attrName>style.visibility</p:attrName>
                                        </p:attrNameLst>
                                      </p:cBhvr>
                                      <p:to>
                                        <p:strVal val="visible"/>
                                      </p:to>
                                    </p:set>
                                    <p:animEffect transition="in" filter="wipe(left)">
                                      <p:cBhvr>
                                        <p:cTn id="21" dur="500"/>
                                        <p:tgtEl>
                                          <p:spTgt spid="252985"/>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52986"/>
                                        </p:tgtEl>
                                        <p:attrNameLst>
                                          <p:attrName>style.visibility</p:attrName>
                                        </p:attrNameLst>
                                      </p:cBhvr>
                                      <p:to>
                                        <p:strVal val="visible"/>
                                      </p:to>
                                    </p:set>
                                    <p:animEffect transition="in" filter="wipe(left)">
                                      <p:cBhvr>
                                        <p:cTn id="25" dur="500"/>
                                        <p:tgtEl>
                                          <p:spTgt spid="2529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2981"/>
                                        </p:tgtEl>
                                        <p:attrNameLst>
                                          <p:attrName>style.visibility</p:attrName>
                                        </p:attrNameLst>
                                      </p:cBhvr>
                                      <p:to>
                                        <p:strVal val="visible"/>
                                      </p:to>
                                    </p:set>
                                    <p:animEffect transition="in" filter="wipe(left)">
                                      <p:cBhvr>
                                        <p:cTn id="30" dur="500"/>
                                        <p:tgtEl>
                                          <p:spTgt spid="252981"/>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53001"/>
                                        </p:tgtEl>
                                        <p:attrNameLst>
                                          <p:attrName>style.visibility</p:attrName>
                                        </p:attrNameLst>
                                      </p:cBhvr>
                                      <p:to>
                                        <p:strVal val="visible"/>
                                      </p:to>
                                    </p:set>
                                    <p:animEffect transition="in" filter="wipe(left)">
                                      <p:cBhvr>
                                        <p:cTn id="34" dur="500"/>
                                        <p:tgtEl>
                                          <p:spTgt spid="25300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52987"/>
                                        </p:tgtEl>
                                        <p:attrNameLst>
                                          <p:attrName>style.visibility</p:attrName>
                                        </p:attrNameLst>
                                      </p:cBhvr>
                                      <p:to>
                                        <p:strVal val="visible"/>
                                      </p:to>
                                    </p:set>
                                    <p:animEffect transition="in" filter="wipe(up)">
                                      <p:cBhvr>
                                        <p:cTn id="39" dur="500"/>
                                        <p:tgtEl>
                                          <p:spTgt spid="25298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52990"/>
                                        </p:tgtEl>
                                        <p:attrNameLst>
                                          <p:attrName>style.visibility</p:attrName>
                                        </p:attrNameLst>
                                      </p:cBhvr>
                                      <p:to>
                                        <p:strVal val="visible"/>
                                      </p:to>
                                    </p:set>
                                    <p:animEffect transition="in" filter="wipe(left)">
                                      <p:cBhvr>
                                        <p:cTn id="44" dur="500"/>
                                        <p:tgtEl>
                                          <p:spTgt spid="252990"/>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53002"/>
                                        </p:tgtEl>
                                        <p:attrNameLst>
                                          <p:attrName>style.visibility</p:attrName>
                                        </p:attrNameLst>
                                      </p:cBhvr>
                                      <p:to>
                                        <p:strVal val="visible"/>
                                      </p:to>
                                    </p:set>
                                    <p:animEffect transition="in" filter="wipe(left)">
                                      <p:cBhvr>
                                        <p:cTn id="48" dur="500"/>
                                        <p:tgtEl>
                                          <p:spTgt spid="25300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52992"/>
                                        </p:tgtEl>
                                        <p:attrNameLst>
                                          <p:attrName>style.visibility</p:attrName>
                                        </p:attrNameLst>
                                      </p:cBhvr>
                                      <p:to>
                                        <p:strVal val="visible"/>
                                      </p:to>
                                    </p:set>
                                    <p:animEffect transition="in" filter="wipe(left)">
                                      <p:cBhvr>
                                        <p:cTn id="53" dur="500"/>
                                        <p:tgtEl>
                                          <p:spTgt spid="252992"/>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52993"/>
                                        </p:tgtEl>
                                        <p:attrNameLst>
                                          <p:attrName>style.visibility</p:attrName>
                                        </p:attrNameLst>
                                      </p:cBhvr>
                                      <p:to>
                                        <p:strVal val="visible"/>
                                      </p:to>
                                    </p:set>
                                    <p:animEffect transition="in" filter="wipe(left)">
                                      <p:cBhvr>
                                        <p:cTn id="57" dur="500"/>
                                        <p:tgtEl>
                                          <p:spTgt spid="25299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2991"/>
                                        </p:tgtEl>
                                        <p:attrNameLst>
                                          <p:attrName>style.visibility</p:attrName>
                                        </p:attrNameLst>
                                      </p:cBhvr>
                                      <p:to>
                                        <p:strVal val="visible"/>
                                      </p:to>
                                    </p:set>
                                    <p:animEffect transition="in" filter="wipe(left)">
                                      <p:cBhvr>
                                        <p:cTn id="62" dur="500"/>
                                        <p:tgtEl>
                                          <p:spTgt spid="252991"/>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253003"/>
                                        </p:tgtEl>
                                        <p:attrNameLst>
                                          <p:attrName>style.visibility</p:attrName>
                                        </p:attrNameLst>
                                      </p:cBhvr>
                                      <p:to>
                                        <p:strVal val="visible"/>
                                      </p:to>
                                    </p:set>
                                    <p:animEffect transition="in" filter="wipe(left)">
                                      <p:cBhvr>
                                        <p:cTn id="66" dur="500"/>
                                        <p:tgtEl>
                                          <p:spTgt spid="25300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52995"/>
                                        </p:tgtEl>
                                        <p:attrNameLst>
                                          <p:attrName>style.visibility</p:attrName>
                                        </p:attrNameLst>
                                      </p:cBhvr>
                                      <p:to>
                                        <p:strVal val="visible"/>
                                      </p:to>
                                    </p:set>
                                    <p:animEffect transition="in" filter="wipe(down)">
                                      <p:cBhvr>
                                        <p:cTn id="71" dur="500"/>
                                        <p:tgtEl>
                                          <p:spTgt spid="25299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52984"/>
                                        </p:tgtEl>
                                        <p:attrNameLst>
                                          <p:attrName>style.visibility</p:attrName>
                                        </p:attrNameLst>
                                      </p:cBhvr>
                                      <p:to>
                                        <p:strVal val="visible"/>
                                      </p:to>
                                    </p:set>
                                    <p:animEffect transition="in" filter="wipe(left)">
                                      <p:cBhvr>
                                        <p:cTn id="76" dur="500"/>
                                        <p:tgtEl>
                                          <p:spTgt spid="252984"/>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53005"/>
                                        </p:tgtEl>
                                        <p:attrNameLst>
                                          <p:attrName>style.visibility</p:attrName>
                                        </p:attrNameLst>
                                      </p:cBhvr>
                                      <p:to>
                                        <p:strVal val="visible"/>
                                      </p:to>
                                    </p:set>
                                    <p:animEffect transition="in" filter="wipe(left)">
                                      <p:cBhvr>
                                        <p:cTn id="80" dur="500"/>
                                        <p:tgtEl>
                                          <p:spTgt spid="25300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52988"/>
                                        </p:tgtEl>
                                        <p:attrNameLst>
                                          <p:attrName>style.visibility</p:attrName>
                                        </p:attrNameLst>
                                      </p:cBhvr>
                                      <p:to>
                                        <p:strVal val="visible"/>
                                      </p:to>
                                    </p:set>
                                    <p:animEffect transition="in" filter="wipe(down)">
                                      <p:cBhvr>
                                        <p:cTn id="85" dur="500"/>
                                        <p:tgtEl>
                                          <p:spTgt spid="252988"/>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252994"/>
                                        </p:tgtEl>
                                        <p:attrNameLst>
                                          <p:attrName>style.visibility</p:attrName>
                                        </p:attrNameLst>
                                      </p:cBhvr>
                                      <p:to>
                                        <p:strVal val="visible"/>
                                      </p:to>
                                    </p:set>
                                    <p:animEffect transition="in" filter="wipe(up)">
                                      <p:cBhvr>
                                        <p:cTn id="89" dur="500"/>
                                        <p:tgtEl>
                                          <p:spTgt spid="25299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52982"/>
                                        </p:tgtEl>
                                        <p:attrNameLst>
                                          <p:attrName>style.visibility</p:attrName>
                                        </p:attrNameLst>
                                      </p:cBhvr>
                                      <p:to>
                                        <p:strVal val="visible"/>
                                      </p:to>
                                    </p:set>
                                    <p:animEffect transition="in" filter="wipe(left)">
                                      <p:cBhvr>
                                        <p:cTn id="94" dur="500"/>
                                        <p:tgtEl>
                                          <p:spTgt spid="252982"/>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253004"/>
                                        </p:tgtEl>
                                        <p:attrNameLst>
                                          <p:attrName>style.visibility</p:attrName>
                                        </p:attrNameLst>
                                      </p:cBhvr>
                                      <p:to>
                                        <p:strVal val="visible"/>
                                      </p:to>
                                    </p:set>
                                    <p:animEffect transition="in" filter="wipe(left)">
                                      <p:cBhvr>
                                        <p:cTn id="98" dur="500"/>
                                        <p:tgtEl>
                                          <p:spTgt spid="25300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252997"/>
                                        </p:tgtEl>
                                        <p:attrNameLst>
                                          <p:attrName>style.visibility</p:attrName>
                                        </p:attrNameLst>
                                      </p:cBhvr>
                                      <p:to>
                                        <p:strVal val="visible"/>
                                      </p:to>
                                    </p:set>
                                    <p:animEffect transition="in" filter="wipe(up)">
                                      <p:cBhvr>
                                        <p:cTn id="103" dur="500"/>
                                        <p:tgtEl>
                                          <p:spTgt spid="25299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52989"/>
                                        </p:tgtEl>
                                        <p:attrNameLst>
                                          <p:attrName>style.visibility</p:attrName>
                                        </p:attrNameLst>
                                      </p:cBhvr>
                                      <p:to>
                                        <p:strVal val="visible"/>
                                      </p:to>
                                    </p:set>
                                    <p:animEffect transition="in" filter="wipe(left)">
                                      <p:cBhvr>
                                        <p:cTn id="108" dur="500"/>
                                        <p:tgtEl>
                                          <p:spTgt spid="252989"/>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253006"/>
                                        </p:tgtEl>
                                        <p:attrNameLst>
                                          <p:attrName>style.visibility</p:attrName>
                                        </p:attrNameLst>
                                      </p:cBhvr>
                                      <p:to>
                                        <p:strVal val="visible"/>
                                      </p:to>
                                    </p:set>
                                    <p:animEffect transition="in" filter="wipe(left)">
                                      <p:cBhvr>
                                        <p:cTn id="112" dur="500"/>
                                        <p:tgtEl>
                                          <p:spTgt spid="25300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52998"/>
                                        </p:tgtEl>
                                        <p:attrNameLst>
                                          <p:attrName>style.visibility</p:attrName>
                                        </p:attrNameLst>
                                      </p:cBhvr>
                                      <p:to>
                                        <p:strVal val="visible"/>
                                      </p:to>
                                    </p:set>
                                    <p:animEffect transition="in" filter="wipe(down)">
                                      <p:cBhvr>
                                        <p:cTn id="117" dur="500"/>
                                        <p:tgtEl>
                                          <p:spTgt spid="25299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52996"/>
                                        </p:tgtEl>
                                        <p:attrNameLst>
                                          <p:attrName>style.visibility</p:attrName>
                                        </p:attrNameLst>
                                      </p:cBhvr>
                                      <p:to>
                                        <p:strVal val="visible"/>
                                      </p:to>
                                    </p:set>
                                    <p:animEffect transition="in" filter="wipe(left)">
                                      <p:cBhvr>
                                        <p:cTn id="122" dur="500"/>
                                        <p:tgtEl>
                                          <p:spTgt spid="252996"/>
                                        </p:tgtEl>
                                      </p:cBhvr>
                                    </p:animEffec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253007"/>
                                        </p:tgtEl>
                                        <p:attrNameLst>
                                          <p:attrName>style.visibility</p:attrName>
                                        </p:attrNameLst>
                                      </p:cBhvr>
                                      <p:to>
                                        <p:strVal val="visible"/>
                                      </p:to>
                                    </p:set>
                                    <p:animEffect transition="in" filter="wipe(left)">
                                      <p:cBhvr>
                                        <p:cTn id="126" dur="500"/>
                                        <p:tgtEl>
                                          <p:spTgt spid="25300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253008"/>
                                        </p:tgtEl>
                                        <p:attrNameLst>
                                          <p:attrName>style.visibility</p:attrName>
                                        </p:attrNameLst>
                                      </p:cBhvr>
                                      <p:to>
                                        <p:strVal val="visible"/>
                                      </p:to>
                                    </p:set>
                                    <p:animEffect transition="in" filter="wipe(up)">
                                      <p:cBhvr>
                                        <p:cTn id="131" dur="500"/>
                                        <p:tgtEl>
                                          <p:spTgt spid="25300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253009"/>
                                        </p:tgtEl>
                                        <p:attrNameLst>
                                          <p:attrName>style.visibility</p:attrName>
                                        </p:attrNameLst>
                                      </p:cBhvr>
                                      <p:to>
                                        <p:strVal val="visible"/>
                                      </p:to>
                                    </p:set>
                                    <p:animEffect transition="in" filter="wipe(up)">
                                      <p:cBhvr>
                                        <p:cTn id="136" dur="500"/>
                                        <p:tgtEl>
                                          <p:spTgt spid="253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81" grpId="0" animBg="1"/>
      <p:bldP spid="252982" grpId="0" animBg="1"/>
      <p:bldP spid="252983" grpId="0" animBg="1"/>
      <p:bldP spid="252984" grpId="0" animBg="1"/>
      <p:bldP spid="252985" grpId="0" animBg="1"/>
      <p:bldP spid="252986" grpId="0" animBg="1"/>
      <p:bldP spid="252987" grpId="0" animBg="1"/>
      <p:bldP spid="252988" grpId="0" animBg="1"/>
      <p:bldP spid="252989" grpId="0" animBg="1"/>
      <p:bldP spid="252990" grpId="0" animBg="1"/>
      <p:bldP spid="252991" grpId="0" animBg="1"/>
      <p:bldP spid="252992" grpId="0" animBg="1"/>
      <p:bldP spid="252993" grpId="0" animBg="1"/>
      <p:bldP spid="252994" grpId="0" animBg="1"/>
      <p:bldP spid="252995" grpId="0" animBg="1"/>
      <p:bldP spid="252996" grpId="0" animBg="1"/>
      <p:bldP spid="252997" grpId="0" animBg="1"/>
      <p:bldP spid="252998" grpId="0" animBg="1"/>
      <p:bldP spid="253000" grpId="0"/>
      <p:bldP spid="253001" grpId="0"/>
      <p:bldP spid="253002" grpId="0"/>
      <p:bldP spid="253003" grpId="0"/>
      <p:bldP spid="253004" grpId="0"/>
      <p:bldP spid="253005" grpId="0"/>
      <p:bldP spid="253006" grpId="0"/>
      <p:bldP spid="253007" grpId="0"/>
      <p:bldP spid="253008" grpId="0"/>
      <p:bldP spid="25300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Text Box 4"/>
          <p:cNvSpPr txBox="1">
            <a:spLocks noChangeArrowheads="1"/>
          </p:cNvSpPr>
          <p:nvPr/>
        </p:nvSpPr>
        <p:spPr bwMode="auto">
          <a:xfrm>
            <a:off x="357158" y="2214554"/>
            <a:ext cx="8458200" cy="954107"/>
          </a:xfrm>
          <a:prstGeom prst="rect">
            <a:avLst/>
          </a:prstGeom>
          <a:noFill/>
          <a:ln w="9525">
            <a:noFill/>
            <a:miter lim="800000"/>
            <a:headEnd/>
            <a:tailEnd/>
          </a:ln>
          <a:effectLst/>
        </p:spPr>
        <p:txBody>
          <a:bodyPr>
            <a:spAutoFit/>
          </a:bodyPr>
          <a:lstStyle/>
          <a:p>
            <a:pPr>
              <a:spcBef>
                <a:spcPct val="50000"/>
              </a:spcBef>
            </a:pPr>
            <a:r>
              <a:rPr lang="en-US" altLang="zh-CN" b="1" dirty="0">
                <a:solidFill>
                  <a:srgbClr val="3333CC"/>
                </a:solidFill>
                <a:latin typeface="楷体_GB2312" pitchFamily="49" charset="-122"/>
                <a:ea typeface="楷体_GB2312" pitchFamily="49" charset="-122"/>
              </a:rPr>
              <a:t>    </a:t>
            </a:r>
            <a:r>
              <a:rPr lang="zh-CN" altLang="en-US" b="1" dirty="0">
                <a:solidFill>
                  <a:srgbClr val="3333CC"/>
                </a:solidFill>
                <a:latin typeface="楷体_GB2312" pitchFamily="49" charset="-122"/>
                <a:ea typeface="楷体_GB2312" pitchFamily="49" charset="-122"/>
              </a:rPr>
              <a:t>对于有向图的不同存储结构，拓扑排序算法的实现是不同的。</a:t>
            </a:r>
          </a:p>
        </p:txBody>
      </p:sp>
      <p:sp>
        <p:nvSpPr>
          <p:cNvPr id="224261" name="Text Box 5"/>
          <p:cNvSpPr txBox="1">
            <a:spLocks noChangeArrowheads="1"/>
          </p:cNvSpPr>
          <p:nvPr/>
        </p:nvSpPr>
        <p:spPr bwMode="auto">
          <a:xfrm>
            <a:off x="381000" y="3286124"/>
            <a:ext cx="8763000" cy="523220"/>
          </a:xfrm>
          <a:prstGeom prst="rect">
            <a:avLst/>
          </a:prstGeom>
          <a:noFill/>
          <a:ln w="9525">
            <a:noFill/>
            <a:miter lim="800000"/>
            <a:headEnd/>
            <a:tailEnd/>
          </a:ln>
          <a:effectLst/>
        </p:spPr>
        <p:txBody>
          <a:bodyPr>
            <a:spAutoFit/>
          </a:bodyPr>
          <a:lstStyle/>
          <a:p>
            <a:pPr>
              <a:spcBef>
                <a:spcPct val="50000"/>
              </a:spcBef>
            </a:pPr>
            <a:r>
              <a:rPr lang="zh-CN" altLang="en-US" b="1" dirty="0">
                <a:solidFill>
                  <a:srgbClr val="002060"/>
                </a:solidFill>
                <a:latin typeface="楷体_GB2312" pitchFamily="49" charset="-122"/>
                <a:ea typeface="楷体_GB2312" pitchFamily="49" charset="-122"/>
              </a:rPr>
              <a:t>基于</a:t>
            </a:r>
            <a:r>
              <a:rPr lang="zh-CN" altLang="en-US" b="1" u="sng" dirty="0">
                <a:latin typeface="楷体_GB2312" pitchFamily="49" charset="-122"/>
                <a:ea typeface="楷体_GB2312" pitchFamily="49" charset="-122"/>
              </a:rPr>
              <a:t>邻接矩阵</a:t>
            </a:r>
            <a:r>
              <a:rPr lang="zh-CN" altLang="en-US" b="1" dirty="0">
                <a:solidFill>
                  <a:srgbClr val="002060"/>
                </a:solidFill>
                <a:latin typeface="楷体_GB2312" pitchFamily="49" charset="-122"/>
                <a:ea typeface="楷体_GB2312" pitchFamily="49" charset="-122"/>
              </a:rPr>
              <a:t>表示的有向图拓扑排序方法如下：</a:t>
            </a:r>
          </a:p>
        </p:txBody>
      </p:sp>
      <p:sp>
        <p:nvSpPr>
          <p:cNvPr id="224262" name="Text Box 6"/>
          <p:cNvSpPr txBox="1">
            <a:spLocks noChangeArrowheads="1"/>
          </p:cNvSpPr>
          <p:nvPr/>
        </p:nvSpPr>
        <p:spPr bwMode="auto">
          <a:xfrm>
            <a:off x="357158" y="3929066"/>
            <a:ext cx="8382000" cy="2591479"/>
          </a:xfrm>
          <a:prstGeom prst="rect">
            <a:avLst/>
          </a:prstGeom>
          <a:noFill/>
          <a:ln w="9525">
            <a:noFill/>
            <a:miter lim="800000"/>
            <a:headEnd/>
            <a:tailEnd/>
          </a:ln>
          <a:effectLst/>
        </p:spPr>
        <p:txBody>
          <a:bodyPr>
            <a:spAutoFit/>
          </a:bodyPr>
          <a:lstStyle/>
          <a:p>
            <a:pPr>
              <a:spcBef>
                <a:spcPct val="20000"/>
              </a:spcBef>
            </a:pPr>
            <a:r>
              <a:rPr lang="en-US" altLang="zh-CN" dirty="0">
                <a:solidFill>
                  <a:srgbClr val="002060"/>
                </a:solidFill>
                <a:latin typeface="楷体_GB2312" pitchFamily="49" charset="-122"/>
              </a:rPr>
              <a:t>  </a:t>
            </a:r>
            <a:r>
              <a:rPr lang="zh-CN" altLang="en-US" dirty="0">
                <a:solidFill>
                  <a:srgbClr val="002060"/>
                </a:solidFill>
                <a:latin typeface="楷体_GB2312" pitchFamily="49" charset="-122"/>
              </a:rPr>
              <a:t>设</a:t>
            </a:r>
            <a:r>
              <a:rPr lang="en-US" altLang="zh-CN" dirty="0">
                <a:solidFill>
                  <a:srgbClr val="002060"/>
                </a:solidFill>
                <a:latin typeface="楷体_GB2312" pitchFamily="49" charset="-122"/>
              </a:rPr>
              <a:t>A</a:t>
            </a:r>
            <a:r>
              <a:rPr lang="zh-CN" altLang="en-US" dirty="0">
                <a:solidFill>
                  <a:srgbClr val="002060"/>
                </a:solidFill>
                <a:latin typeface="楷体_GB2312" pitchFamily="49" charset="-122"/>
              </a:rPr>
              <a:t>为有向图</a:t>
            </a:r>
            <a:r>
              <a:rPr lang="en-US" altLang="zh-CN" dirty="0">
                <a:solidFill>
                  <a:srgbClr val="002060"/>
                </a:solidFill>
                <a:latin typeface="楷体_GB2312" pitchFamily="49" charset="-122"/>
              </a:rPr>
              <a:t>G</a:t>
            </a:r>
            <a:r>
              <a:rPr lang="zh-CN" altLang="en-US" dirty="0">
                <a:solidFill>
                  <a:srgbClr val="002060"/>
                </a:solidFill>
                <a:latin typeface="楷体_GB2312" pitchFamily="49" charset="-122"/>
              </a:rPr>
              <a:t>的邻接矩阵，则</a:t>
            </a:r>
          </a:p>
          <a:p>
            <a:pPr>
              <a:spcBef>
                <a:spcPct val="20000"/>
              </a:spcBef>
            </a:pPr>
            <a:r>
              <a:rPr lang="zh-CN" altLang="en-US" dirty="0">
                <a:solidFill>
                  <a:srgbClr val="002060"/>
                </a:solidFill>
                <a:latin typeface="楷体_GB2312" pitchFamily="49" charset="-122"/>
              </a:rPr>
              <a:t>（</a:t>
            </a:r>
            <a:r>
              <a:rPr lang="en-US" altLang="zh-CN" dirty="0">
                <a:solidFill>
                  <a:srgbClr val="002060"/>
                </a:solidFill>
                <a:latin typeface="楷体_GB2312" pitchFamily="49" charset="-122"/>
              </a:rPr>
              <a:t>1</a:t>
            </a:r>
            <a:r>
              <a:rPr lang="zh-CN" altLang="en-US" dirty="0">
                <a:solidFill>
                  <a:srgbClr val="002060"/>
                </a:solidFill>
                <a:latin typeface="楷体_GB2312" pitchFamily="49" charset="-122"/>
              </a:rPr>
              <a:t>）找</a:t>
            </a:r>
            <a:r>
              <a:rPr lang="en-US" altLang="zh-CN" dirty="0">
                <a:solidFill>
                  <a:srgbClr val="002060"/>
                </a:solidFill>
                <a:latin typeface="楷体_GB2312" pitchFamily="49" charset="-122"/>
              </a:rPr>
              <a:t>G</a:t>
            </a:r>
            <a:r>
              <a:rPr lang="zh-CN" altLang="en-US" dirty="0">
                <a:solidFill>
                  <a:srgbClr val="002060"/>
                </a:solidFill>
                <a:latin typeface="楷体_GB2312" pitchFamily="49" charset="-122"/>
              </a:rPr>
              <a:t>中无前驱的顶点 </a:t>
            </a:r>
          </a:p>
          <a:p>
            <a:pPr>
              <a:spcBef>
                <a:spcPct val="20000"/>
              </a:spcBef>
            </a:pPr>
            <a:r>
              <a:rPr lang="zh-CN" altLang="en-US" dirty="0">
                <a:solidFill>
                  <a:srgbClr val="002060"/>
                </a:solidFill>
                <a:latin typeface="楷体_GB2312" pitchFamily="49" charset="-122"/>
              </a:rPr>
              <a:t>     </a:t>
            </a:r>
            <a:r>
              <a:rPr lang="en-US" altLang="zh-CN" dirty="0">
                <a:solidFill>
                  <a:srgbClr val="002060"/>
                </a:solidFill>
                <a:latin typeface="楷体_GB2312" pitchFamily="49" charset="-122"/>
              </a:rPr>
              <a:t>— </a:t>
            </a:r>
            <a:r>
              <a:rPr lang="zh-CN" altLang="en-US" dirty="0">
                <a:solidFill>
                  <a:srgbClr val="002060"/>
                </a:solidFill>
                <a:latin typeface="楷体_GB2312" pitchFamily="49" charset="-122"/>
              </a:rPr>
              <a:t>在</a:t>
            </a:r>
            <a:r>
              <a:rPr lang="en-US" altLang="zh-CN" dirty="0">
                <a:solidFill>
                  <a:srgbClr val="002060"/>
                </a:solidFill>
                <a:latin typeface="楷体_GB2312" pitchFamily="49" charset="-122"/>
              </a:rPr>
              <a:t>A</a:t>
            </a:r>
            <a:r>
              <a:rPr lang="zh-CN" altLang="en-US" dirty="0">
                <a:solidFill>
                  <a:srgbClr val="002060"/>
                </a:solidFill>
                <a:latin typeface="楷体_GB2312" pitchFamily="49" charset="-122"/>
              </a:rPr>
              <a:t>中找到值全为</a:t>
            </a:r>
            <a:r>
              <a:rPr lang="en-US" altLang="zh-CN" dirty="0">
                <a:solidFill>
                  <a:srgbClr val="002060"/>
                </a:solidFill>
                <a:latin typeface="楷体_GB2312" pitchFamily="49" charset="-122"/>
              </a:rPr>
              <a:t>0</a:t>
            </a:r>
            <a:r>
              <a:rPr lang="zh-CN" altLang="en-US" dirty="0">
                <a:solidFill>
                  <a:srgbClr val="002060"/>
                </a:solidFill>
                <a:latin typeface="楷体_GB2312" pitchFamily="49" charset="-122"/>
              </a:rPr>
              <a:t>的列；</a:t>
            </a:r>
          </a:p>
          <a:p>
            <a:pPr>
              <a:spcBef>
                <a:spcPct val="20000"/>
              </a:spcBef>
            </a:pPr>
            <a:r>
              <a:rPr lang="zh-CN" altLang="en-US" dirty="0">
                <a:solidFill>
                  <a:srgbClr val="002060"/>
                </a:solidFill>
                <a:latin typeface="楷体_GB2312" pitchFamily="49" charset="-122"/>
              </a:rPr>
              <a:t>（</a:t>
            </a:r>
            <a:r>
              <a:rPr lang="en-US" altLang="zh-CN" dirty="0">
                <a:solidFill>
                  <a:srgbClr val="002060"/>
                </a:solidFill>
                <a:latin typeface="楷体_GB2312" pitchFamily="49" charset="-122"/>
              </a:rPr>
              <a:t>2</a:t>
            </a:r>
            <a:r>
              <a:rPr lang="zh-CN" altLang="en-US" dirty="0">
                <a:solidFill>
                  <a:srgbClr val="002060"/>
                </a:solidFill>
                <a:latin typeface="楷体_GB2312" pitchFamily="49" charset="-122"/>
              </a:rPr>
              <a:t>）删除以</a:t>
            </a:r>
            <a:r>
              <a:rPr lang="en-US" altLang="zh-CN" dirty="0" err="1">
                <a:solidFill>
                  <a:srgbClr val="002060"/>
                </a:solidFill>
                <a:latin typeface="楷体_GB2312" pitchFamily="49" charset="-122"/>
              </a:rPr>
              <a:t>i</a:t>
            </a:r>
            <a:r>
              <a:rPr lang="zh-CN" altLang="en-US" dirty="0">
                <a:solidFill>
                  <a:srgbClr val="002060"/>
                </a:solidFill>
                <a:latin typeface="楷体_GB2312" pitchFamily="49" charset="-122"/>
              </a:rPr>
              <a:t>为起点的所有弧 </a:t>
            </a:r>
          </a:p>
          <a:p>
            <a:pPr>
              <a:spcBef>
                <a:spcPct val="20000"/>
              </a:spcBef>
            </a:pPr>
            <a:r>
              <a:rPr lang="zh-CN" altLang="en-US" dirty="0">
                <a:solidFill>
                  <a:srgbClr val="002060"/>
                </a:solidFill>
                <a:latin typeface="楷体_GB2312" pitchFamily="49" charset="-122"/>
              </a:rPr>
              <a:t>     </a:t>
            </a:r>
            <a:r>
              <a:rPr lang="en-US" altLang="zh-CN" dirty="0">
                <a:solidFill>
                  <a:srgbClr val="002060"/>
                </a:solidFill>
                <a:latin typeface="楷体_GB2312" pitchFamily="49" charset="-122"/>
              </a:rPr>
              <a:t>— </a:t>
            </a:r>
            <a:r>
              <a:rPr lang="zh-CN" altLang="en-US" dirty="0">
                <a:solidFill>
                  <a:srgbClr val="002060"/>
                </a:solidFill>
                <a:latin typeface="楷体_GB2312" pitchFamily="49" charset="-122"/>
              </a:rPr>
              <a:t>将矩阵中</a:t>
            </a:r>
            <a:r>
              <a:rPr lang="en-US" altLang="zh-CN" dirty="0" err="1">
                <a:solidFill>
                  <a:srgbClr val="002060"/>
                </a:solidFill>
                <a:latin typeface="楷体_GB2312" pitchFamily="49" charset="-122"/>
              </a:rPr>
              <a:t>i</a:t>
            </a:r>
            <a:r>
              <a:rPr lang="zh-CN" altLang="en-US" dirty="0">
                <a:solidFill>
                  <a:srgbClr val="002060"/>
                </a:solidFill>
                <a:latin typeface="楷体_GB2312" pitchFamily="49" charset="-122"/>
              </a:rPr>
              <a:t>对应的行全部置为</a:t>
            </a:r>
            <a:r>
              <a:rPr lang="en-US" altLang="zh-CN" dirty="0">
                <a:solidFill>
                  <a:srgbClr val="002060"/>
                </a:solidFill>
                <a:latin typeface="楷体_GB2312" pitchFamily="49" charset="-122"/>
              </a:rPr>
              <a:t>0</a:t>
            </a:r>
            <a:r>
              <a:rPr lang="zh-CN" altLang="en-US" dirty="0">
                <a:solidFill>
                  <a:srgbClr val="002060"/>
                </a:solidFill>
                <a:latin typeface="楷体_GB2312" pitchFamily="49" charset="-122"/>
              </a:rPr>
              <a:t>。 </a:t>
            </a:r>
          </a:p>
        </p:txBody>
      </p:sp>
      <p:sp>
        <p:nvSpPr>
          <p:cNvPr id="6"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7"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8"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9"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2"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a:t>2</a:t>
            </a:r>
            <a:r>
              <a:rPr lang="en-US" altLang="zh-CN" dirty="0" smtClean="0"/>
              <a:t>.</a:t>
            </a:r>
            <a:r>
              <a:rPr lang="en-US" altLang="zh-CN" dirty="0" smtClean="0">
                <a:solidFill>
                  <a:srgbClr val="000066"/>
                </a:solidFill>
              </a:rPr>
              <a:t> </a:t>
            </a:r>
            <a:r>
              <a:rPr lang="zh-CN" altLang="en-US" dirty="0" smtClean="0"/>
              <a:t>拓扑排序</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 calcmode="lin" valueType="num">
                                      <p:cBhvr additive="base">
                                        <p:cTn id="7" dur="500" fill="hold"/>
                                        <p:tgtEl>
                                          <p:spTgt spid="224260"/>
                                        </p:tgtEl>
                                        <p:attrNameLst>
                                          <p:attrName>ppt_x</p:attrName>
                                        </p:attrNameLst>
                                      </p:cBhvr>
                                      <p:tavLst>
                                        <p:tav tm="0">
                                          <p:val>
                                            <p:strVal val="0-#ppt_w/2"/>
                                          </p:val>
                                        </p:tav>
                                        <p:tav tm="100000">
                                          <p:val>
                                            <p:strVal val="#ppt_x"/>
                                          </p:val>
                                        </p:tav>
                                      </p:tavLst>
                                    </p:anim>
                                    <p:anim calcmode="lin" valueType="num">
                                      <p:cBhvr additive="base">
                                        <p:cTn id="8" dur="500" fill="hold"/>
                                        <p:tgtEl>
                                          <p:spTgt spid="2242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4261"/>
                                        </p:tgtEl>
                                        <p:attrNameLst>
                                          <p:attrName>style.visibility</p:attrName>
                                        </p:attrNameLst>
                                      </p:cBhvr>
                                      <p:to>
                                        <p:strVal val="visible"/>
                                      </p:to>
                                    </p:set>
                                    <p:anim calcmode="lin" valueType="num">
                                      <p:cBhvr additive="base">
                                        <p:cTn id="13" dur="500" fill="hold"/>
                                        <p:tgtEl>
                                          <p:spTgt spid="224261"/>
                                        </p:tgtEl>
                                        <p:attrNameLst>
                                          <p:attrName>ppt_x</p:attrName>
                                        </p:attrNameLst>
                                      </p:cBhvr>
                                      <p:tavLst>
                                        <p:tav tm="0">
                                          <p:val>
                                            <p:strVal val="0-#ppt_w/2"/>
                                          </p:val>
                                        </p:tav>
                                        <p:tav tm="100000">
                                          <p:val>
                                            <p:strVal val="#ppt_x"/>
                                          </p:val>
                                        </p:tav>
                                      </p:tavLst>
                                    </p:anim>
                                    <p:anim calcmode="lin" valueType="num">
                                      <p:cBhvr additive="base">
                                        <p:cTn id="14" dur="500" fill="hold"/>
                                        <p:tgtEl>
                                          <p:spTgt spid="2242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4262"/>
                                        </p:tgtEl>
                                        <p:attrNameLst>
                                          <p:attrName>style.visibility</p:attrName>
                                        </p:attrNameLst>
                                      </p:cBhvr>
                                      <p:to>
                                        <p:strVal val="visible"/>
                                      </p:to>
                                    </p:set>
                                    <p:anim calcmode="lin" valueType="num">
                                      <p:cBhvr additive="base">
                                        <p:cTn id="19" dur="500" fill="hold"/>
                                        <p:tgtEl>
                                          <p:spTgt spid="224262"/>
                                        </p:tgtEl>
                                        <p:attrNameLst>
                                          <p:attrName>ppt_x</p:attrName>
                                        </p:attrNameLst>
                                      </p:cBhvr>
                                      <p:tavLst>
                                        <p:tav tm="0">
                                          <p:val>
                                            <p:strVal val="0-#ppt_w/2"/>
                                          </p:val>
                                        </p:tav>
                                        <p:tav tm="100000">
                                          <p:val>
                                            <p:strVal val="#ppt_x"/>
                                          </p:val>
                                        </p:tav>
                                      </p:tavLst>
                                    </p:anim>
                                    <p:anim calcmode="lin" valueType="num">
                                      <p:cBhvr additive="base">
                                        <p:cTn id="20" dur="500" fill="hold"/>
                                        <p:tgtEl>
                                          <p:spTgt spid="224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utoUpdateAnimBg="0"/>
      <p:bldP spid="224261" grpId="0" autoUpdateAnimBg="0"/>
      <p:bldP spid="224262"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20" name="Text Box 24"/>
          <p:cNvSpPr txBox="1">
            <a:spLocks noChangeArrowheads="1"/>
          </p:cNvSpPr>
          <p:nvPr/>
        </p:nvSpPr>
        <p:spPr bwMode="auto">
          <a:xfrm>
            <a:off x="214282" y="3429000"/>
            <a:ext cx="7862888" cy="579437"/>
          </a:xfrm>
          <a:prstGeom prst="rect">
            <a:avLst/>
          </a:prstGeom>
          <a:noFill/>
          <a:ln w="12700" cap="sq">
            <a:noFill/>
            <a:miter lim="800000"/>
            <a:headEnd type="none" w="sm" len="sm"/>
            <a:tailEnd type="none" w="sm" len="sm"/>
          </a:ln>
          <a:effectLst/>
        </p:spPr>
        <p:txBody>
          <a:bodyPr>
            <a:spAutoFit/>
          </a:bodyPr>
          <a:lstStyle/>
          <a:p>
            <a:r>
              <a:rPr lang="en-US" altLang="zh-CN" sz="3200" b="1" dirty="0">
                <a:solidFill>
                  <a:srgbClr val="800000"/>
                </a:solidFill>
                <a:ea typeface="楷体_GB2312" pitchFamily="49" charset="-122"/>
              </a:rPr>
              <a:t>  1</a:t>
            </a:r>
            <a:r>
              <a:rPr lang="zh-CN" altLang="en-US" sz="3200" b="1" dirty="0">
                <a:solidFill>
                  <a:srgbClr val="800000"/>
                </a:solidFill>
                <a:ea typeface="楷体_GB2312" pitchFamily="49" charset="-122"/>
              </a:rPr>
              <a:t>、没有前驱的顶点 </a:t>
            </a:r>
            <a:r>
              <a:rPr lang="zh-CN" altLang="en-US" sz="3200" b="1" dirty="0">
                <a:solidFill>
                  <a:srgbClr val="800000"/>
                </a:solidFill>
                <a:ea typeface="楷体_GB2312" pitchFamily="49" charset="-122"/>
                <a:sym typeface="Symbol" pitchFamily="18" charset="2"/>
              </a:rPr>
              <a:t></a:t>
            </a:r>
            <a:r>
              <a:rPr lang="zh-CN" altLang="en-US" sz="3200" b="1" dirty="0">
                <a:solidFill>
                  <a:srgbClr val="800000"/>
                </a:solidFill>
                <a:ea typeface="楷体_GB2312" pitchFamily="49" charset="-122"/>
              </a:rPr>
              <a:t> 入度为零的顶点</a:t>
            </a:r>
            <a:endParaRPr lang="zh-CN" altLang="en-US" sz="3200" b="1" dirty="0">
              <a:ea typeface="楷体_GB2312" pitchFamily="49" charset="-122"/>
            </a:endParaRPr>
          </a:p>
        </p:txBody>
      </p:sp>
      <p:sp>
        <p:nvSpPr>
          <p:cNvPr id="234521" name="Text Box 25"/>
          <p:cNvSpPr txBox="1">
            <a:spLocks noChangeArrowheads="1"/>
          </p:cNvSpPr>
          <p:nvPr/>
        </p:nvSpPr>
        <p:spPr bwMode="auto">
          <a:xfrm>
            <a:off x="0" y="5143512"/>
            <a:ext cx="8763000" cy="579437"/>
          </a:xfrm>
          <a:prstGeom prst="rect">
            <a:avLst/>
          </a:prstGeom>
          <a:noFill/>
          <a:ln w="12700" cap="sq">
            <a:noFill/>
            <a:miter lim="800000"/>
            <a:headEnd type="none" w="sm" len="sm"/>
            <a:tailEnd type="none" w="sm" len="sm"/>
          </a:ln>
          <a:effectLst/>
        </p:spPr>
        <p:txBody>
          <a:bodyPr>
            <a:spAutoFit/>
          </a:bodyPr>
          <a:lstStyle/>
          <a:p>
            <a:r>
              <a:rPr lang="en-US" altLang="zh-CN" sz="3200" b="1" dirty="0">
                <a:solidFill>
                  <a:srgbClr val="800000"/>
                </a:solidFill>
                <a:ea typeface="楷体_GB2312" pitchFamily="49" charset="-122"/>
              </a:rPr>
              <a:t>   2</a:t>
            </a:r>
            <a:r>
              <a:rPr lang="zh-CN" altLang="en-US" sz="3200" b="1" dirty="0">
                <a:solidFill>
                  <a:srgbClr val="800000"/>
                </a:solidFill>
                <a:ea typeface="楷体_GB2312" pitchFamily="49" charset="-122"/>
              </a:rPr>
              <a:t>、删除顶点及它的出弧 </a:t>
            </a:r>
            <a:r>
              <a:rPr lang="zh-CN" altLang="en-US" sz="3200" b="1" dirty="0">
                <a:solidFill>
                  <a:srgbClr val="800000"/>
                </a:solidFill>
                <a:ea typeface="楷体_GB2312" pitchFamily="49" charset="-122"/>
                <a:sym typeface="Symbol" pitchFamily="18" charset="2"/>
              </a:rPr>
              <a:t></a:t>
            </a:r>
            <a:r>
              <a:rPr lang="zh-CN" altLang="en-US" sz="3200" b="1" dirty="0">
                <a:solidFill>
                  <a:srgbClr val="800000"/>
                </a:solidFill>
                <a:ea typeface="楷体_GB2312" pitchFamily="49" charset="-122"/>
              </a:rPr>
              <a:t> </a:t>
            </a:r>
            <a:r>
              <a:rPr lang="zh-CN" altLang="en-US" sz="3200" b="1" dirty="0">
                <a:solidFill>
                  <a:srgbClr val="3333CC"/>
                </a:solidFill>
                <a:ea typeface="楷体_GB2312" pitchFamily="49" charset="-122"/>
              </a:rPr>
              <a:t>弧头顶点</a:t>
            </a:r>
            <a:r>
              <a:rPr lang="zh-CN" altLang="en-US" sz="3200" b="1" dirty="0">
                <a:solidFill>
                  <a:srgbClr val="800000"/>
                </a:solidFill>
                <a:ea typeface="楷体_GB2312" pitchFamily="49" charset="-122"/>
              </a:rPr>
              <a:t>的入度</a:t>
            </a:r>
            <a:r>
              <a:rPr lang="en-US" altLang="zh-CN" sz="3200" b="1" dirty="0">
                <a:solidFill>
                  <a:srgbClr val="800000"/>
                </a:solidFill>
                <a:ea typeface="楷体_GB2312" pitchFamily="49" charset="-122"/>
              </a:rPr>
              <a:t>-1</a:t>
            </a:r>
          </a:p>
        </p:txBody>
      </p:sp>
      <p:sp>
        <p:nvSpPr>
          <p:cNvPr id="234548" name="Rectangle 52"/>
          <p:cNvSpPr>
            <a:spLocks noChangeArrowheads="1"/>
          </p:cNvSpPr>
          <p:nvPr/>
        </p:nvSpPr>
        <p:spPr bwMode="auto">
          <a:xfrm>
            <a:off x="1071538" y="4000504"/>
            <a:ext cx="6172200" cy="1066800"/>
          </a:xfrm>
          <a:prstGeom prst="rect">
            <a:avLst/>
          </a:prstGeom>
          <a:noFill/>
          <a:ln w="9525">
            <a:noFill/>
            <a:miter lim="800000"/>
            <a:headEnd/>
            <a:tailEnd/>
          </a:ln>
          <a:effectLst/>
        </p:spPr>
        <p:txBody>
          <a:bodyPr>
            <a:spAutoFit/>
          </a:bodyPr>
          <a:lstStyle/>
          <a:p>
            <a:r>
              <a:rPr lang="zh-CN" altLang="en-US" sz="3200" b="1" dirty="0">
                <a:solidFill>
                  <a:srgbClr val="CC0000"/>
                </a:solidFill>
                <a:ea typeface="楷体_GB2312" pitchFamily="49" charset="-122"/>
              </a:rPr>
              <a:t>辅助数组记录各顶点的入度；</a:t>
            </a:r>
          </a:p>
          <a:p>
            <a:r>
              <a:rPr lang="zh-CN" altLang="en-US" sz="3200" b="1" dirty="0">
                <a:solidFill>
                  <a:srgbClr val="CC0000"/>
                </a:solidFill>
                <a:ea typeface="楷体_GB2312" pitchFamily="49" charset="-122"/>
              </a:rPr>
              <a:t>建栈记录入度为零的顶点；</a:t>
            </a:r>
          </a:p>
        </p:txBody>
      </p:sp>
      <p:sp>
        <p:nvSpPr>
          <p:cNvPr id="7" name="Text Box 5"/>
          <p:cNvSpPr txBox="1">
            <a:spLocks noChangeArrowheads="1"/>
          </p:cNvSpPr>
          <p:nvPr/>
        </p:nvSpPr>
        <p:spPr bwMode="auto">
          <a:xfrm>
            <a:off x="571472" y="2643182"/>
            <a:ext cx="8763000" cy="523220"/>
          </a:xfrm>
          <a:prstGeom prst="rect">
            <a:avLst/>
          </a:prstGeom>
          <a:noFill/>
          <a:ln w="9525">
            <a:noFill/>
            <a:miter lim="800000"/>
            <a:headEnd/>
            <a:tailEnd/>
          </a:ln>
          <a:effectLst/>
        </p:spPr>
        <p:txBody>
          <a:bodyPr>
            <a:spAutoFit/>
          </a:bodyPr>
          <a:lstStyle/>
          <a:p>
            <a:pPr>
              <a:spcBef>
                <a:spcPct val="50000"/>
              </a:spcBef>
            </a:pPr>
            <a:r>
              <a:rPr lang="zh-CN" altLang="en-US" b="1" dirty="0">
                <a:solidFill>
                  <a:srgbClr val="002060"/>
                </a:solidFill>
                <a:latin typeface="楷体_GB2312" pitchFamily="49" charset="-122"/>
                <a:ea typeface="楷体_GB2312" pitchFamily="49" charset="-122"/>
              </a:rPr>
              <a:t>基于</a:t>
            </a:r>
            <a:r>
              <a:rPr lang="zh-CN" altLang="en-US" b="1" u="sng" dirty="0" smtClean="0">
                <a:latin typeface="楷体_GB2312" pitchFamily="49" charset="-122"/>
                <a:ea typeface="楷体_GB2312" pitchFamily="49" charset="-122"/>
              </a:rPr>
              <a:t>邻接表</a:t>
            </a:r>
            <a:r>
              <a:rPr lang="zh-CN" altLang="en-US" b="1" dirty="0" smtClean="0">
                <a:solidFill>
                  <a:srgbClr val="002060"/>
                </a:solidFill>
                <a:latin typeface="楷体_GB2312" pitchFamily="49" charset="-122"/>
                <a:ea typeface="楷体_GB2312" pitchFamily="49" charset="-122"/>
              </a:rPr>
              <a:t>表示</a:t>
            </a:r>
            <a:r>
              <a:rPr lang="zh-CN" altLang="en-US" b="1" dirty="0">
                <a:solidFill>
                  <a:srgbClr val="002060"/>
                </a:solidFill>
                <a:latin typeface="楷体_GB2312" pitchFamily="49" charset="-122"/>
                <a:ea typeface="楷体_GB2312" pitchFamily="49" charset="-122"/>
              </a:rPr>
              <a:t>的有向图拓扑排序方法如下：</a:t>
            </a:r>
          </a:p>
        </p:txBody>
      </p:sp>
      <p:sp>
        <p:nvSpPr>
          <p:cNvPr id="9"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10"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1"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2"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5"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a:t>2</a:t>
            </a:r>
            <a:r>
              <a:rPr lang="en-US" altLang="zh-CN" dirty="0" smtClean="0"/>
              <a:t>.</a:t>
            </a:r>
            <a:r>
              <a:rPr lang="en-US" altLang="zh-CN" dirty="0" smtClean="0">
                <a:solidFill>
                  <a:srgbClr val="000066"/>
                </a:solidFill>
              </a:rPr>
              <a:t> </a:t>
            </a:r>
            <a:r>
              <a:rPr lang="zh-CN" altLang="en-US" dirty="0" smtClean="0"/>
              <a:t>拓扑排序</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34520"/>
                                        </p:tgtEl>
                                        <p:attrNameLst>
                                          <p:attrName>style.visibility</p:attrName>
                                        </p:attrNameLst>
                                      </p:cBhvr>
                                      <p:to>
                                        <p:strVal val="visible"/>
                                      </p:to>
                                    </p:set>
                                    <p:animEffect transition="in" filter="wipe(left)">
                                      <p:cBhvr>
                                        <p:cTn id="13" dur="300"/>
                                        <p:tgtEl>
                                          <p:spTgt spid="2345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34548"/>
                                        </p:tgtEl>
                                        <p:attrNameLst>
                                          <p:attrName>style.visibility</p:attrName>
                                        </p:attrNameLst>
                                      </p:cBhvr>
                                      <p:to>
                                        <p:strVal val="visible"/>
                                      </p:to>
                                    </p:set>
                                    <p:anim calcmode="lin" valueType="num">
                                      <p:cBhvr additive="base">
                                        <p:cTn id="18" dur="500" fill="hold"/>
                                        <p:tgtEl>
                                          <p:spTgt spid="234548"/>
                                        </p:tgtEl>
                                        <p:attrNameLst>
                                          <p:attrName>ppt_x</p:attrName>
                                        </p:attrNameLst>
                                      </p:cBhvr>
                                      <p:tavLst>
                                        <p:tav tm="0">
                                          <p:val>
                                            <p:strVal val="1+#ppt_w/2"/>
                                          </p:val>
                                        </p:tav>
                                        <p:tav tm="100000">
                                          <p:val>
                                            <p:strVal val="#ppt_x"/>
                                          </p:val>
                                        </p:tav>
                                      </p:tavLst>
                                    </p:anim>
                                    <p:anim calcmode="lin" valueType="num">
                                      <p:cBhvr additive="base">
                                        <p:cTn id="19" dur="500" fill="hold"/>
                                        <p:tgtEl>
                                          <p:spTgt spid="2345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234521"/>
                                        </p:tgtEl>
                                        <p:attrNameLst>
                                          <p:attrName>style.visibility</p:attrName>
                                        </p:attrNameLst>
                                      </p:cBhvr>
                                      <p:to>
                                        <p:strVal val="visible"/>
                                      </p:to>
                                    </p:set>
                                    <p:animEffect transition="in" filter="wipe(left)">
                                      <p:cBhvr>
                                        <p:cTn id="24" dur="300"/>
                                        <p:tgtEl>
                                          <p:spTgt spid="23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20" grpId="0" autoUpdateAnimBg="0"/>
      <p:bldP spid="234521" grpId="0" autoUpdateAnimBg="0"/>
      <p:bldP spid="234548" grpId="0" autoUpdateAnimBg="0"/>
      <p:bldP spid="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447800" y="533400"/>
            <a:ext cx="5257800" cy="2819400"/>
            <a:chOff x="912" y="96"/>
            <a:chExt cx="3312" cy="1776"/>
          </a:xfrm>
        </p:grpSpPr>
        <p:sp>
          <p:nvSpPr>
            <p:cNvPr id="226309" name="Oval 5"/>
            <p:cNvSpPr>
              <a:spLocks noChangeArrowheads="1"/>
            </p:cNvSpPr>
            <p:nvPr/>
          </p:nvSpPr>
          <p:spPr bwMode="auto">
            <a:xfrm>
              <a:off x="912" y="384"/>
              <a:ext cx="384" cy="336"/>
            </a:xfrm>
            <a:prstGeom prst="ellipse">
              <a:avLst/>
            </a:prstGeom>
            <a:solidFill>
              <a:srgbClr val="DFAFFF"/>
            </a:solidFill>
            <a:ln w="12700" cap="sq">
              <a:solidFill>
                <a:srgbClr val="003366"/>
              </a:solidFill>
              <a:round/>
              <a:headEnd type="none" w="sm" len="sm"/>
              <a:tailEnd type="none" w="sm" len="sm"/>
            </a:ln>
            <a:effectLst/>
          </p:spPr>
          <p:txBody>
            <a:bodyPr wrap="none" anchor="ctr"/>
            <a:lstStyle/>
            <a:p>
              <a:pPr algn="ctr">
                <a:lnSpc>
                  <a:spcPct val="80000"/>
                </a:lnSpc>
              </a:pPr>
              <a:r>
                <a:rPr lang="en-US" altLang="zh-CN" sz="3200" b="1">
                  <a:solidFill>
                    <a:srgbClr val="003366"/>
                  </a:solidFill>
                </a:rPr>
                <a:t>a</a:t>
              </a:r>
              <a:endParaRPr lang="en-US" altLang="zh-CN" sz="3200">
                <a:solidFill>
                  <a:srgbClr val="003366"/>
                </a:solidFill>
              </a:endParaRPr>
            </a:p>
          </p:txBody>
        </p:sp>
        <p:sp>
          <p:nvSpPr>
            <p:cNvPr id="226310" name="Oval 6"/>
            <p:cNvSpPr>
              <a:spLocks noChangeArrowheads="1"/>
            </p:cNvSpPr>
            <p:nvPr/>
          </p:nvSpPr>
          <p:spPr bwMode="auto">
            <a:xfrm>
              <a:off x="912" y="1248"/>
              <a:ext cx="384" cy="336"/>
            </a:xfrm>
            <a:prstGeom prst="ellipse">
              <a:avLst/>
            </a:prstGeom>
            <a:solidFill>
              <a:srgbClr val="DFAFFF"/>
            </a:solidFill>
            <a:ln w="12700" cap="sq">
              <a:solidFill>
                <a:srgbClr val="003366"/>
              </a:solidFill>
              <a:round/>
              <a:headEnd type="none" w="sm" len="sm"/>
              <a:tailEnd type="none" w="sm" len="sm"/>
            </a:ln>
            <a:effectLst/>
          </p:spPr>
          <p:txBody>
            <a:bodyPr wrap="none" anchor="ctr"/>
            <a:lstStyle/>
            <a:p>
              <a:pPr algn="ctr"/>
              <a:r>
                <a:rPr lang="en-US" altLang="zh-CN" sz="3200" b="1">
                  <a:solidFill>
                    <a:srgbClr val="003366"/>
                  </a:solidFill>
                </a:rPr>
                <a:t>b</a:t>
              </a:r>
              <a:endParaRPr lang="en-US" altLang="zh-CN" sz="3200">
                <a:solidFill>
                  <a:srgbClr val="003366"/>
                </a:solidFill>
              </a:endParaRPr>
            </a:p>
          </p:txBody>
        </p:sp>
        <p:sp>
          <p:nvSpPr>
            <p:cNvPr id="226311" name="Oval 7"/>
            <p:cNvSpPr>
              <a:spLocks noChangeArrowheads="1"/>
            </p:cNvSpPr>
            <p:nvPr/>
          </p:nvSpPr>
          <p:spPr bwMode="auto">
            <a:xfrm>
              <a:off x="1920" y="96"/>
              <a:ext cx="384" cy="336"/>
            </a:xfrm>
            <a:prstGeom prst="ellipse">
              <a:avLst/>
            </a:prstGeom>
            <a:solidFill>
              <a:srgbClr val="DFAFFF"/>
            </a:solidFill>
            <a:ln w="12700" cap="sq">
              <a:solidFill>
                <a:srgbClr val="003366"/>
              </a:solidFill>
              <a:round/>
              <a:headEnd type="none" w="sm" len="sm"/>
              <a:tailEnd type="none" w="sm" len="sm"/>
            </a:ln>
            <a:effectLst/>
          </p:spPr>
          <p:txBody>
            <a:bodyPr wrap="none" anchor="ctr"/>
            <a:lstStyle/>
            <a:p>
              <a:pPr algn="ctr">
                <a:lnSpc>
                  <a:spcPct val="80000"/>
                </a:lnSpc>
              </a:pPr>
              <a:r>
                <a:rPr lang="en-US" altLang="zh-CN" sz="3200" b="1">
                  <a:solidFill>
                    <a:srgbClr val="003366"/>
                  </a:solidFill>
                </a:rPr>
                <a:t>c</a:t>
              </a:r>
              <a:endParaRPr lang="en-US" altLang="zh-CN" sz="3200">
                <a:solidFill>
                  <a:srgbClr val="003366"/>
                </a:solidFill>
              </a:endParaRPr>
            </a:p>
          </p:txBody>
        </p:sp>
        <p:sp>
          <p:nvSpPr>
            <p:cNvPr id="226312" name="Oval 8"/>
            <p:cNvSpPr>
              <a:spLocks noChangeArrowheads="1"/>
            </p:cNvSpPr>
            <p:nvPr/>
          </p:nvSpPr>
          <p:spPr bwMode="auto">
            <a:xfrm>
              <a:off x="1920" y="816"/>
              <a:ext cx="384" cy="336"/>
            </a:xfrm>
            <a:prstGeom prst="ellipse">
              <a:avLst/>
            </a:prstGeom>
            <a:solidFill>
              <a:srgbClr val="DFAFFF"/>
            </a:solidFill>
            <a:ln w="12700" cap="sq">
              <a:solidFill>
                <a:srgbClr val="003366"/>
              </a:solidFill>
              <a:round/>
              <a:headEnd type="none" w="sm" len="sm"/>
              <a:tailEnd type="none" w="sm" len="sm"/>
            </a:ln>
            <a:effectLst/>
          </p:spPr>
          <p:txBody>
            <a:bodyPr wrap="none" anchor="ctr"/>
            <a:lstStyle/>
            <a:p>
              <a:pPr algn="ctr">
                <a:lnSpc>
                  <a:spcPct val="70000"/>
                </a:lnSpc>
              </a:pPr>
              <a:r>
                <a:rPr lang="en-US" altLang="zh-CN" sz="3200" b="1">
                  <a:solidFill>
                    <a:srgbClr val="003366"/>
                  </a:solidFill>
                </a:rPr>
                <a:t>g</a:t>
              </a:r>
              <a:endParaRPr lang="en-US" altLang="zh-CN" sz="3200">
                <a:solidFill>
                  <a:srgbClr val="003366"/>
                </a:solidFill>
              </a:endParaRPr>
            </a:p>
          </p:txBody>
        </p:sp>
        <p:sp>
          <p:nvSpPr>
            <p:cNvPr id="226313" name="Oval 9"/>
            <p:cNvSpPr>
              <a:spLocks noChangeArrowheads="1"/>
            </p:cNvSpPr>
            <p:nvPr/>
          </p:nvSpPr>
          <p:spPr bwMode="auto">
            <a:xfrm>
              <a:off x="1920" y="1536"/>
              <a:ext cx="384" cy="336"/>
            </a:xfrm>
            <a:prstGeom prst="ellipse">
              <a:avLst/>
            </a:prstGeom>
            <a:solidFill>
              <a:srgbClr val="DFAFFF"/>
            </a:solidFill>
            <a:ln w="12700" cap="sq">
              <a:solidFill>
                <a:srgbClr val="003366"/>
              </a:solidFill>
              <a:round/>
              <a:headEnd type="none" w="sm" len="sm"/>
              <a:tailEnd type="none" w="sm" len="sm"/>
            </a:ln>
            <a:effectLst/>
          </p:spPr>
          <p:txBody>
            <a:bodyPr wrap="none" anchor="ctr"/>
            <a:lstStyle/>
            <a:p>
              <a:pPr algn="ctr"/>
              <a:r>
                <a:rPr lang="en-US" altLang="zh-CN" sz="3200" b="1">
                  <a:solidFill>
                    <a:srgbClr val="003366"/>
                  </a:solidFill>
                </a:rPr>
                <a:t>h</a:t>
              </a:r>
              <a:endParaRPr lang="en-US" altLang="zh-CN" sz="3200">
                <a:solidFill>
                  <a:srgbClr val="003366"/>
                </a:solidFill>
              </a:endParaRPr>
            </a:p>
          </p:txBody>
        </p:sp>
        <p:sp>
          <p:nvSpPr>
            <p:cNvPr id="226314" name="Oval 10"/>
            <p:cNvSpPr>
              <a:spLocks noChangeArrowheads="1"/>
            </p:cNvSpPr>
            <p:nvPr/>
          </p:nvSpPr>
          <p:spPr bwMode="auto">
            <a:xfrm>
              <a:off x="2880" y="384"/>
              <a:ext cx="384" cy="336"/>
            </a:xfrm>
            <a:prstGeom prst="ellipse">
              <a:avLst/>
            </a:prstGeom>
            <a:solidFill>
              <a:srgbClr val="DFAFFF"/>
            </a:solidFill>
            <a:ln w="12700" cap="sq">
              <a:solidFill>
                <a:srgbClr val="003366"/>
              </a:solidFill>
              <a:round/>
              <a:headEnd type="none" w="sm" len="sm"/>
              <a:tailEnd type="none" w="sm" len="sm"/>
            </a:ln>
            <a:effectLst/>
          </p:spPr>
          <p:txBody>
            <a:bodyPr wrap="none" anchor="ctr"/>
            <a:lstStyle/>
            <a:p>
              <a:pPr algn="ctr"/>
              <a:r>
                <a:rPr lang="en-US" altLang="zh-CN" sz="3200" b="1">
                  <a:solidFill>
                    <a:srgbClr val="003366"/>
                  </a:solidFill>
                </a:rPr>
                <a:t>d</a:t>
              </a:r>
              <a:endParaRPr lang="en-US" altLang="zh-CN" sz="3200">
                <a:solidFill>
                  <a:srgbClr val="003366"/>
                </a:solidFill>
              </a:endParaRPr>
            </a:p>
          </p:txBody>
        </p:sp>
        <p:sp>
          <p:nvSpPr>
            <p:cNvPr id="226315" name="Oval 11"/>
            <p:cNvSpPr>
              <a:spLocks noChangeArrowheads="1"/>
            </p:cNvSpPr>
            <p:nvPr/>
          </p:nvSpPr>
          <p:spPr bwMode="auto">
            <a:xfrm>
              <a:off x="2880" y="1248"/>
              <a:ext cx="384" cy="336"/>
            </a:xfrm>
            <a:prstGeom prst="ellipse">
              <a:avLst/>
            </a:prstGeom>
            <a:solidFill>
              <a:srgbClr val="DFAFFF"/>
            </a:solidFill>
            <a:ln w="12700" cap="sq">
              <a:solidFill>
                <a:srgbClr val="003366"/>
              </a:solidFill>
              <a:round/>
              <a:headEnd type="none" w="sm" len="sm"/>
              <a:tailEnd type="none" w="sm" len="sm"/>
            </a:ln>
            <a:effectLst/>
          </p:spPr>
          <p:txBody>
            <a:bodyPr wrap="none" anchor="ctr"/>
            <a:lstStyle/>
            <a:p>
              <a:pPr algn="ctr"/>
              <a:r>
                <a:rPr lang="en-US" altLang="zh-CN" sz="3200" b="1">
                  <a:solidFill>
                    <a:srgbClr val="003366"/>
                  </a:solidFill>
                </a:rPr>
                <a:t>f</a:t>
              </a:r>
              <a:endParaRPr lang="en-US" altLang="zh-CN" sz="3200">
                <a:solidFill>
                  <a:srgbClr val="003366"/>
                </a:solidFill>
              </a:endParaRPr>
            </a:p>
          </p:txBody>
        </p:sp>
        <p:sp>
          <p:nvSpPr>
            <p:cNvPr id="226316" name="Oval 12"/>
            <p:cNvSpPr>
              <a:spLocks noChangeArrowheads="1"/>
            </p:cNvSpPr>
            <p:nvPr/>
          </p:nvSpPr>
          <p:spPr bwMode="auto">
            <a:xfrm>
              <a:off x="3866" y="816"/>
              <a:ext cx="358" cy="336"/>
            </a:xfrm>
            <a:prstGeom prst="ellipse">
              <a:avLst/>
            </a:prstGeom>
            <a:solidFill>
              <a:srgbClr val="DFAFFF"/>
            </a:solidFill>
            <a:ln w="12700" cap="sq">
              <a:solidFill>
                <a:srgbClr val="003366"/>
              </a:solidFill>
              <a:round/>
              <a:headEnd type="none" w="sm" len="sm"/>
              <a:tailEnd type="none" w="sm" len="sm"/>
            </a:ln>
            <a:effectLst/>
          </p:spPr>
          <p:txBody>
            <a:bodyPr wrap="none" anchor="ctr"/>
            <a:lstStyle/>
            <a:p>
              <a:pPr algn="ctr">
                <a:lnSpc>
                  <a:spcPct val="80000"/>
                </a:lnSpc>
              </a:pPr>
              <a:r>
                <a:rPr lang="en-US" altLang="zh-CN" sz="3200" b="1">
                  <a:solidFill>
                    <a:srgbClr val="003366"/>
                  </a:solidFill>
                </a:rPr>
                <a:t>e</a:t>
              </a:r>
              <a:endParaRPr lang="en-US" altLang="zh-CN" sz="3200">
                <a:solidFill>
                  <a:srgbClr val="003366"/>
                </a:solidFill>
              </a:endParaRPr>
            </a:p>
          </p:txBody>
        </p:sp>
        <p:sp>
          <p:nvSpPr>
            <p:cNvPr id="226317" name="Line 13"/>
            <p:cNvSpPr>
              <a:spLocks noChangeShapeType="1"/>
            </p:cNvSpPr>
            <p:nvPr/>
          </p:nvSpPr>
          <p:spPr bwMode="auto">
            <a:xfrm flipV="1">
              <a:off x="1296" y="240"/>
              <a:ext cx="624" cy="240"/>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sp>
          <p:nvSpPr>
            <p:cNvPr id="226318" name="Line 14"/>
            <p:cNvSpPr>
              <a:spLocks noChangeShapeType="1"/>
            </p:cNvSpPr>
            <p:nvPr/>
          </p:nvSpPr>
          <p:spPr bwMode="auto">
            <a:xfrm>
              <a:off x="1290" y="618"/>
              <a:ext cx="684" cy="252"/>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sp>
          <p:nvSpPr>
            <p:cNvPr id="226319" name="Line 15"/>
            <p:cNvSpPr>
              <a:spLocks noChangeShapeType="1"/>
            </p:cNvSpPr>
            <p:nvPr/>
          </p:nvSpPr>
          <p:spPr bwMode="auto">
            <a:xfrm flipV="1">
              <a:off x="1270" y="1056"/>
              <a:ext cx="672" cy="288"/>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sp>
          <p:nvSpPr>
            <p:cNvPr id="226320" name="Line 16"/>
            <p:cNvSpPr>
              <a:spLocks noChangeShapeType="1"/>
            </p:cNvSpPr>
            <p:nvPr/>
          </p:nvSpPr>
          <p:spPr bwMode="auto">
            <a:xfrm>
              <a:off x="1296" y="1488"/>
              <a:ext cx="624" cy="240"/>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sp>
          <p:nvSpPr>
            <p:cNvPr id="226321" name="Line 17"/>
            <p:cNvSpPr>
              <a:spLocks noChangeShapeType="1"/>
            </p:cNvSpPr>
            <p:nvPr/>
          </p:nvSpPr>
          <p:spPr bwMode="auto">
            <a:xfrm>
              <a:off x="2292" y="192"/>
              <a:ext cx="642" cy="254"/>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sp>
          <p:nvSpPr>
            <p:cNvPr id="226322" name="Line 18"/>
            <p:cNvSpPr>
              <a:spLocks noChangeShapeType="1"/>
            </p:cNvSpPr>
            <p:nvPr/>
          </p:nvSpPr>
          <p:spPr bwMode="auto">
            <a:xfrm flipH="1">
              <a:off x="2294" y="612"/>
              <a:ext cx="600" cy="320"/>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sp>
          <p:nvSpPr>
            <p:cNvPr id="226323" name="Line 19"/>
            <p:cNvSpPr>
              <a:spLocks noChangeShapeType="1"/>
            </p:cNvSpPr>
            <p:nvPr/>
          </p:nvSpPr>
          <p:spPr bwMode="auto">
            <a:xfrm>
              <a:off x="2291" y="1043"/>
              <a:ext cx="624" cy="288"/>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sp>
          <p:nvSpPr>
            <p:cNvPr id="226324" name="Line 20"/>
            <p:cNvSpPr>
              <a:spLocks noChangeShapeType="1"/>
            </p:cNvSpPr>
            <p:nvPr/>
          </p:nvSpPr>
          <p:spPr bwMode="auto">
            <a:xfrm flipV="1">
              <a:off x="2304" y="1488"/>
              <a:ext cx="592" cy="192"/>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sp>
          <p:nvSpPr>
            <p:cNvPr id="226325" name="Line 21"/>
            <p:cNvSpPr>
              <a:spLocks noChangeShapeType="1"/>
            </p:cNvSpPr>
            <p:nvPr/>
          </p:nvSpPr>
          <p:spPr bwMode="auto">
            <a:xfrm>
              <a:off x="3264" y="580"/>
              <a:ext cx="624" cy="336"/>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sp>
          <p:nvSpPr>
            <p:cNvPr id="226326" name="Line 22"/>
            <p:cNvSpPr>
              <a:spLocks noChangeShapeType="1"/>
            </p:cNvSpPr>
            <p:nvPr/>
          </p:nvSpPr>
          <p:spPr bwMode="auto">
            <a:xfrm flipV="1">
              <a:off x="3264" y="1047"/>
              <a:ext cx="624" cy="297"/>
            </a:xfrm>
            <a:prstGeom prst="line">
              <a:avLst/>
            </a:prstGeom>
            <a:noFill/>
            <a:ln w="19050" cap="sq">
              <a:solidFill>
                <a:srgbClr val="003366"/>
              </a:solidFill>
              <a:round/>
              <a:headEnd type="none" w="sm" len="sm"/>
              <a:tailEnd type="triangle" w="med" len="lg"/>
            </a:ln>
            <a:effectLst/>
          </p:spPr>
          <p:txBody>
            <a:bodyPr wrap="none" anchor="ctr"/>
            <a:lstStyle/>
            <a:p>
              <a:endParaRPr lang="zh-CN" altLang="en-US"/>
            </a:p>
          </p:txBody>
        </p:sp>
      </p:grpSp>
      <p:sp>
        <p:nvSpPr>
          <p:cNvPr id="226327" name="Text Box 23"/>
          <p:cNvSpPr txBox="1">
            <a:spLocks noChangeArrowheads="1"/>
          </p:cNvSpPr>
          <p:nvPr/>
        </p:nvSpPr>
        <p:spPr bwMode="auto">
          <a:xfrm>
            <a:off x="7061200" y="4692650"/>
            <a:ext cx="46672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800080"/>
                </a:solidFill>
              </a:rPr>
              <a:t>b</a:t>
            </a:r>
            <a:endParaRPr lang="en-US" altLang="zh-CN" sz="4000">
              <a:solidFill>
                <a:srgbClr val="800080"/>
              </a:solidFill>
            </a:endParaRPr>
          </a:p>
        </p:txBody>
      </p:sp>
      <p:sp>
        <p:nvSpPr>
          <p:cNvPr id="226328" name="Text Box 24"/>
          <p:cNvSpPr txBox="1">
            <a:spLocks noChangeArrowheads="1"/>
          </p:cNvSpPr>
          <p:nvPr/>
        </p:nvSpPr>
        <p:spPr bwMode="auto">
          <a:xfrm>
            <a:off x="7105650" y="4784725"/>
            <a:ext cx="438150" cy="701675"/>
          </a:xfrm>
          <a:prstGeom prst="rect">
            <a:avLst/>
          </a:prstGeom>
          <a:solidFill>
            <a:schemeClr val="bg1"/>
          </a:solidFill>
          <a:ln w="12700" cap="sq">
            <a:noFill/>
            <a:miter lim="800000"/>
            <a:headEnd type="none" w="sm" len="sm"/>
            <a:tailEnd type="none" w="sm" len="sm"/>
          </a:ln>
          <a:effectLst/>
        </p:spPr>
        <p:txBody>
          <a:bodyPr wrap="none">
            <a:spAutoFit/>
          </a:bodyPr>
          <a:lstStyle/>
          <a:p>
            <a:r>
              <a:rPr lang="en-US" altLang="zh-CN" sz="4000" b="1">
                <a:solidFill>
                  <a:srgbClr val="800080"/>
                </a:solidFill>
              </a:rPr>
              <a:t>  </a:t>
            </a:r>
            <a:endParaRPr lang="en-US" altLang="zh-CN" sz="4000">
              <a:solidFill>
                <a:srgbClr val="800080"/>
              </a:solidFill>
            </a:endParaRPr>
          </a:p>
        </p:txBody>
      </p:sp>
      <p:sp>
        <p:nvSpPr>
          <p:cNvPr id="226329" name="Text Box 25"/>
          <p:cNvSpPr txBox="1">
            <a:spLocks noChangeArrowheads="1"/>
          </p:cNvSpPr>
          <p:nvPr/>
        </p:nvSpPr>
        <p:spPr bwMode="auto">
          <a:xfrm>
            <a:off x="4391025" y="2911475"/>
            <a:ext cx="438150"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CC0000"/>
                </a:solidFill>
              </a:rPr>
              <a:t>a</a:t>
            </a:r>
            <a:endParaRPr lang="en-US" altLang="zh-CN" sz="4000"/>
          </a:p>
        </p:txBody>
      </p:sp>
      <p:sp>
        <p:nvSpPr>
          <p:cNvPr id="226330" name="Text Box 26"/>
          <p:cNvSpPr txBox="1">
            <a:spLocks noChangeArrowheads="1"/>
          </p:cNvSpPr>
          <p:nvPr/>
        </p:nvSpPr>
        <p:spPr bwMode="auto">
          <a:xfrm>
            <a:off x="6143625" y="2911475"/>
            <a:ext cx="46672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CC0000"/>
                </a:solidFill>
              </a:rPr>
              <a:t>b</a:t>
            </a:r>
            <a:endParaRPr lang="en-US" altLang="zh-CN" sz="4000"/>
          </a:p>
        </p:txBody>
      </p:sp>
      <p:sp>
        <p:nvSpPr>
          <p:cNvPr id="226331" name="Text Box 27"/>
          <p:cNvSpPr txBox="1">
            <a:spLocks noChangeArrowheads="1"/>
          </p:cNvSpPr>
          <p:nvPr/>
        </p:nvSpPr>
        <p:spPr bwMode="auto">
          <a:xfrm>
            <a:off x="6753225" y="2911475"/>
            <a:ext cx="46672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CC0000"/>
                </a:solidFill>
              </a:rPr>
              <a:t>h</a:t>
            </a:r>
            <a:endParaRPr lang="en-US" altLang="zh-CN" sz="4000"/>
          </a:p>
        </p:txBody>
      </p:sp>
      <p:sp>
        <p:nvSpPr>
          <p:cNvPr id="226332" name="Text Box 28"/>
          <p:cNvSpPr txBox="1">
            <a:spLocks noChangeArrowheads="1"/>
          </p:cNvSpPr>
          <p:nvPr/>
        </p:nvSpPr>
        <p:spPr bwMode="auto">
          <a:xfrm>
            <a:off x="5000625" y="2911475"/>
            <a:ext cx="40957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CC0000"/>
                </a:solidFill>
              </a:rPr>
              <a:t>c</a:t>
            </a:r>
            <a:endParaRPr lang="en-US" altLang="zh-CN" sz="4000"/>
          </a:p>
        </p:txBody>
      </p:sp>
      <p:sp>
        <p:nvSpPr>
          <p:cNvPr id="226333" name="Text Box 29"/>
          <p:cNvSpPr txBox="1">
            <a:spLocks noChangeArrowheads="1"/>
          </p:cNvSpPr>
          <p:nvPr/>
        </p:nvSpPr>
        <p:spPr bwMode="auto">
          <a:xfrm>
            <a:off x="5534025" y="2911475"/>
            <a:ext cx="46672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CC0000"/>
                </a:solidFill>
              </a:rPr>
              <a:t>d</a:t>
            </a:r>
            <a:endParaRPr lang="en-US" altLang="zh-CN" sz="4000"/>
          </a:p>
        </p:txBody>
      </p:sp>
      <p:sp>
        <p:nvSpPr>
          <p:cNvPr id="226334" name="Text Box 30"/>
          <p:cNvSpPr txBox="1">
            <a:spLocks noChangeArrowheads="1"/>
          </p:cNvSpPr>
          <p:nvPr/>
        </p:nvSpPr>
        <p:spPr bwMode="auto">
          <a:xfrm>
            <a:off x="7362825" y="2895600"/>
            <a:ext cx="438150"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CC0000"/>
                </a:solidFill>
              </a:rPr>
              <a:t>g</a:t>
            </a:r>
            <a:endParaRPr lang="en-US" altLang="zh-CN" sz="4000"/>
          </a:p>
        </p:txBody>
      </p:sp>
      <p:sp>
        <p:nvSpPr>
          <p:cNvPr id="226335" name="Text Box 31"/>
          <p:cNvSpPr txBox="1">
            <a:spLocks noChangeArrowheads="1"/>
          </p:cNvSpPr>
          <p:nvPr/>
        </p:nvSpPr>
        <p:spPr bwMode="auto">
          <a:xfrm>
            <a:off x="7972425" y="2911475"/>
            <a:ext cx="354013"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CC0000"/>
                </a:solidFill>
              </a:rPr>
              <a:t>f</a:t>
            </a:r>
            <a:endParaRPr lang="en-US" altLang="zh-CN" sz="4000"/>
          </a:p>
        </p:txBody>
      </p:sp>
      <p:sp>
        <p:nvSpPr>
          <p:cNvPr id="226336" name="Text Box 32"/>
          <p:cNvSpPr txBox="1">
            <a:spLocks noChangeArrowheads="1"/>
          </p:cNvSpPr>
          <p:nvPr/>
        </p:nvSpPr>
        <p:spPr bwMode="auto">
          <a:xfrm>
            <a:off x="8505825" y="2911475"/>
            <a:ext cx="40957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CC0000"/>
                </a:solidFill>
              </a:rPr>
              <a:t>e</a:t>
            </a:r>
            <a:endParaRPr lang="en-US" altLang="zh-CN" sz="4000"/>
          </a:p>
        </p:txBody>
      </p:sp>
      <p:sp>
        <p:nvSpPr>
          <p:cNvPr id="226337" name="Text Box 33"/>
          <p:cNvSpPr txBox="1">
            <a:spLocks noChangeArrowheads="1"/>
          </p:cNvSpPr>
          <p:nvPr/>
        </p:nvSpPr>
        <p:spPr bwMode="auto">
          <a:xfrm>
            <a:off x="7543800" y="4692650"/>
            <a:ext cx="438150"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800080"/>
                </a:solidFill>
              </a:rPr>
              <a:t>a</a:t>
            </a:r>
            <a:endParaRPr lang="en-US" altLang="zh-CN" sz="4000">
              <a:solidFill>
                <a:srgbClr val="800080"/>
              </a:solidFill>
            </a:endParaRPr>
          </a:p>
        </p:txBody>
      </p:sp>
      <p:sp>
        <p:nvSpPr>
          <p:cNvPr id="226338" name="Text Box 34"/>
          <p:cNvSpPr txBox="1">
            <a:spLocks noChangeArrowheads="1"/>
          </p:cNvSpPr>
          <p:nvPr/>
        </p:nvSpPr>
        <p:spPr bwMode="auto">
          <a:xfrm>
            <a:off x="7569200" y="4708525"/>
            <a:ext cx="438150" cy="701675"/>
          </a:xfrm>
          <a:prstGeom prst="rect">
            <a:avLst/>
          </a:prstGeom>
          <a:solidFill>
            <a:schemeClr val="bg1"/>
          </a:solidFill>
          <a:ln w="12700" cap="sq">
            <a:noFill/>
            <a:miter lim="800000"/>
            <a:headEnd type="none" w="sm" len="sm"/>
            <a:tailEnd type="none" w="sm" len="sm"/>
          </a:ln>
          <a:effectLst/>
        </p:spPr>
        <p:txBody>
          <a:bodyPr wrap="none">
            <a:spAutoFit/>
          </a:bodyPr>
          <a:lstStyle/>
          <a:p>
            <a:r>
              <a:rPr lang="en-US" altLang="zh-CN" sz="4000" b="1">
                <a:solidFill>
                  <a:srgbClr val="800080"/>
                </a:solidFill>
              </a:rPr>
              <a:t>  </a:t>
            </a:r>
            <a:endParaRPr lang="en-US" altLang="zh-CN" sz="4000">
              <a:solidFill>
                <a:srgbClr val="800080"/>
              </a:solidFill>
            </a:endParaRPr>
          </a:p>
        </p:txBody>
      </p:sp>
      <p:sp>
        <p:nvSpPr>
          <p:cNvPr id="226339" name="Text Box 35"/>
          <p:cNvSpPr txBox="1">
            <a:spLocks noChangeArrowheads="1"/>
          </p:cNvSpPr>
          <p:nvPr/>
        </p:nvSpPr>
        <p:spPr bwMode="auto">
          <a:xfrm>
            <a:off x="7569200" y="4692650"/>
            <a:ext cx="40957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800080"/>
                </a:solidFill>
              </a:rPr>
              <a:t>c</a:t>
            </a:r>
            <a:endParaRPr lang="en-US" altLang="zh-CN" sz="4000">
              <a:solidFill>
                <a:srgbClr val="800080"/>
              </a:solidFill>
            </a:endParaRPr>
          </a:p>
        </p:txBody>
      </p:sp>
      <p:sp>
        <p:nvSpPr>
          <p:cNvPr id="226340" name="Text Box 36"/>
          <p:cNvSpPr txBox="1">
            <a:spLocks noChangeArrowheads="1"/>
          </p:cNvSpPr>
          <p:nvPr/>
        </p:nvSpPr>
        <p:spPr bwMode="auto">
          <a:xfrm>
            <a:off x="7588250" y="4784725"/>
            <a:ext cx="438150" cy="701675"/>
          </a:xfrm>
          <a:prstGeom prst="rect">
            <a:avLst/>
          </a:prstGeom>
          <a:solidFill>
            <a:schemeClr val="bg1"/>
          </a:solidFill>
          <a:ln w="12700" cap="sq">
            <a:noFill/>
            <a:miter lim="800000"/>
            <a:headEnd type="none" w="sm" len="sm"/>
            <a:tailEnd type="none" w="sm" len="sm"/>
          </a:ln>
          <a:effectLst/>
        </p:spPr>
        <p:txBody>
          <a:bodyPr wrap="none">
            <a:spAutoFit/>
          </a:bodyPr>
          <a:lstStyle/>
          <a:p>
            <a:r>
              <a:rPr lang="en-US" altLang="zh-CN" sz="4000" b="1">
                <a:solidFill>
                  <a:srgbClr val="800080"/>
                </a:solidFill>
              </a:rPr>
              <a:t>  </a:t>
            </a:r>
            <a:endParaRPr lang="en-US" altLang="zh-CN" sz="4000">
              <a:solidFill>
                <a:srgbClr val="800080"/>
              </a:solidFill>
            </a:endParaRPr>
          </a:p>
        </p:txBody>
      </p:sp>
      <p:sp>
        <p:nvSpPr>
          <p:cNvPr id="226341" name="Text Box 37"/>
          <p:cNvSpPr txBox="1">
            <a:spLocks noChangeArrowheads="1"/>
          </p:cNvSpPr>
          <p:nvPr/>
        </p:nvSpPr>
        <p:spPr bwMode="auto">
          <a:xfrm>
            <a:off x="7559675" y="4692650"/>
            <a:ext cx="46672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800080"/>
                </a:solidFill>
              </a:rPr>
              <a:t>d</a:t>
            </a:r>
            <a:endParaRPr lang="en-US" altLang="zh-CN" sz="4000">
              <a:solidFill>
                <a:srgbClr val="800080"/>
              </a:solidFill>
            </a:endParaRPr>
          </a:p>
        </p:txBody>
      </p:sp>
      <p:sp>
        <p:nvSpPr>
          <p:cNvPr id="226342" name="Text Box 38"/>
          <p:cNvSpPr txBox="1">
            <a:spLocks noChangeArrowheads="1"/>
          </p:cNvSpPr>
          <p:nvPr/>
        </p:nvSpPr>
        <p:spPr bwMode="auto">
          <a:xfrm>
            <a:off x="7588250" y="4784725"/>
            <a:ext cx="438150" cy="701675"/>
          </a:xfrm>
          <a:prstGeom prst="rect">
            <a:avLst/>
          </a:prstGeom>
          <a:solidFill>
            <a:schemeClr val="bg1"/>
          </a:solidFill>
          <a:ln w="12700" cap="sq">
            <a:noFill/>
            <a:miter lim="800000"/>
            <a:headEnd type="none" w="sm" len="sm"/>
            <a:tailEnd type="none" w="sm" len="sm"/>
          </a:ln>
          <a:effectLst/>
        </p:spPr>
        <p:txBody>
          <a:bodyPr wrap="none">
            <a:spAutoFit/>
          </a:bodyPr>
          <a:lstStyle/>
          <a:p>
            <a:r>
              <a:rPr lang="en-US" altLang="zh-CN" sz="4000" b="1">
                <a:solidFill>
                  <a:srgbClr val="800080"/>
                </a:solidFill>
              </a:rPr>
              <a:t>  </a:t>
            </a:r>
            <a:endParaRPr lang="en-US" altLang="zh-CN" sz="4000">
              <a:solidFill>
                <a:srgbClr val="800080"/>
              </a:solidFill>
            </a:endParaRPr>
          </a:p>
        </p:txBody>
      </p:sp>
      <p:sp>
        <p:nvSpPr>
          <p:cNvPr id="226343" name="Text Box 39"/>
          <p:cNvSpPr txBox="1">
            <a:spLocks noChangeArrowheads="1"/>
          </p:cNvSpPr>
          <p:nvPr/>
        </p:nvSpPr>
        <p:spPr bwMode="auto">
          <a:xfrm>
            <a:off x="7105650" y="4692650"/>
            <a:ext cx="438150"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800080"/>
                </a:solidFill>
              </a:rPr>
              <a:t>g</a:t>
            </a:r>
            <a:endParaRPr lang="en-US" altLang="zh-CN" sz="4000">
              <a:solidFill>
                <a:srgbClr val="800080"/>
              </a:solidFill>
            </a:endParaRPr>
          </a:p>
        </p:txBody>
      </p:sp>
      <p:sp>
        <p:nvSpPr>
          <p:cNvPr id="226344" name="Text Box 40"/>
          <p:cNvSpPr txBox="1">
            <a:spLocks noChangeArrowheads="1"/>
          </p:cNvSpPr>
          <p:nvPr/>
        </p:nvSpPr>
        <p:spPr bwMode="auto">
          <a:xfrm>
            <a:off x="7086600" y="4768850"/>
            <a:ext cx="438150" cy="701675"/>
          </a:xfrm>
          <a:prstGeom prst="rect">
            <a:avLst/>
          </a:prstGeom>
          <a:solidFill>
            <a:schemeClr val="bg1"/>
          </a:solidFill>
          <a:ln w="12700" cap="sq">
            <a:noFill/>
            <a:miter lim="800000"/>
            <a:headEnd type="none" w="sm" len="sm"/>
            <a:tailEnd type="none" w="sm" len="sm"/>
          </a:ln>
          <a:effectLst/>
        </p:spPr>
        <p:txBody>
          <a:bodyPr wrap="none">
            <a:spAutoFit/>
          </a:bodyPr>
          <a:lstStyle/>
          <a:p>
            <a:r>
              <a:rPr lang="en-US" altLang="zh-CN" sz="4000" b="1">
                <a:solidFill>
                  <a:srgbClr val="800080"/>
                </a:solidFill>
              </a:rPr>
              <a:t>  </a:t>
            </a:r>
            <a:endParaRPr lang="en-US" altLang="zh-CN" sz="4000">
              <a:solidFill>
                <a:srgbClr val="800080"/>
              </a:solidFill>
            </a:endParaRPr>
          </a:p>
        </p:txBody>
      </p:sp>
      <p:sp>
        <p:nvSpPr>
          <p:cNvPr id="226345" name="Text Box 41"/>
          <p:cNvSpPr txBox="1">
            <a:spLocks noChangeArrowheads="1"/>
          </p:cNvSpPr>
          <p:nvPr/>
        </p:nvSpPr>
        <p:spPr bwMode="auto">
          <a:xfrm>
            <a:off x="7635875" y="4692650"/>
            <a:ext cx="46672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800080"/>
                </a:solidFill>
              </a:rPr>
              <a:t>h</a:t>
            </a:r>
            <a:endParaRPr lang="en-US" altLang="zh-CN" sz="4000">
              <a:solidFill>
                <a:srgbClr val="800080"/>
              </a:solidFill>
            </a:endParaRPr>
          </a:p>
        </p:txBody>
      </p:sp>
      <p:sp>
        <p:nvSpPr>
          <p:cNvPr id="226346" name="Text Box 42"/>
          <p:cNvSpPr txBox="1">
            <a:spLocks noChangeArrowheads="1"/>
          </p:cNvSpPr>
          <p:nvPr/>
        </p:nvSpPr>
        <p:spPr bwMode="auto">
          <a:xfrm>
            <a:off x="7645400" y="4692650"/>
            <a:ext cx="438150" cy="701675"/>
          </a:xfrm>
          <a:prstGeom prst="rect">
            <a:avLst/>
          </a:prstGeom>
          <a:solidFill>
            <a:schemeClr val="bg1"/>
          </a:solidFill>
          <a:ln w="12700" cap="sq">
            <a:noFill/>
            <a:miter lim="800000"/>
            <a:headEnd type="none" w="sm" len="sm"/>
            <a:tailEnd type="none" w="sm" len="sm"/>
          </a:ln>
          <a:effectLst/>
        </p:spPr>
        <p:txBody>
          <a:bodyPr wrap="none">
            <a:spAutoFit/>
          </a:bodyPr>
          <a:lstStyle/>
          <a:p>
            <a:r>
              <a:rPr lang="en-US" altLang="zh-CN" sz="4000" b="1">
                <a:solidFill>
                  <a:srgbClr val="800080"/>
                </a:solidFill>
              </a:rPr>
              <a:t>  </a:t>
            </a:r>
            <a:endParaRPr lang="en-US" altLang="zh-CN" sz="4000">
              <a:solidFill>
                <a:srgbClr val="800080"/>
              </a:solidFill>
            </a:endParaRPr>
          </a:p>
        </p:txBody>
      </p:sp>
      <p:sp>
        <p:nvSpPr>
          <p:cNvPr id="226347" name="Text Box 43"/>
          <p:cNvSpPr txBox="1">
            <a:spLocks noChangeArrowheads="1"/>
          </p:cNvSpPr>
          <p:nvPr/>
        </p:nvSpPr>
        <p:spPr bwMode="auto">
          <a:xfrm>
            <a:off x="7162800" y="4768850"/>
            <a:ext cx="354013" cy="701675"/>
          </a:xfrm>
          <a:prstGeom prst="rect">
            <a:avLst/>
          </a:prstGeom>
          <a:noFill/>
          <a:ln w="12700" cap="sq">
            <a:noFill/>
            <a:miter lim="800000"/>
            <a:headEnd type="none" w="sm" len="sm"/>
            <a:tailEnd type="none" w="sm" len="sm"/>
          </a:ln>
          <a:effectLst/>
        </p:spPr>
        <p:txBody>
          <a:bodyPr>
            <a:spAutoFit/>
          </a:bodyPr>
          <a:lstStyle/>
          <a:p>
            <a:r>
              <a:rPr lang="en-US" altLang="zh-CN" sz="4000" b="1">
                <a:solidFill>
                  <a:srgbClr val="800080"/>
                </a:solidFill>
              </a:rPr>
              <a:t>f</a:t>
            </a:r>
            <a:endParaRPr lang="en-US" altLang="zh-CN" sz="4000">
              <a:solidFill>
                <a:srgbClr val="800080"/>
              </a:solidFill>
            </a:endParaRPr>
          </a:p>
        </p:txBody>
      </p:sp>
      <p:sp>
        <p:nvSpPr>
          <p:cNvPr id="226348" name="Text Box 44"/>
          <p:cNvSpPr txBox="1">
            <a:spLocks noChangeArrowheads="1"/>
          </p:cNvSpPr>
          <p:nvPr/>
        </p:nvSpPr>
        <p:spPr bwMode="auto">
          <a:xfrm>
            <a:off x="7086600" y="4768850"/>
            <a:ext cx="438150" cy="701675"/>
          </a:xfrm>
          <a:prstGeom prst="rect">
            <a:avLst/>
          </a:prstGeom>
          <a:solidFill>
            <a:schemeClr val="bg1"/>
          </a:solidFill>
          <a:ln w="12700" cap="sq">
            <a:noFill/>
            <a:miter lim="800000"/>
            <a:headEnd type="none" w="sm" len="sm"/>
            <a:tailEnd type="none" w="sm" len="sm"/>
          </a:ln>
          <a:effectLst/>
        </p:spPr>
        <p:txBody>
          <a:bodyPr wrap="none">
            <a:spAutoFit/>
          </a:bodyPr>
          <a:lstStyle/>
          <a:p>
            <a:r>
              <a:rPr lang="en-US" altLang="zh-CN" sz="4000" b="1">
                <a:solidFill>
                  <a:srgbClr val="800080"/>
                </a:solidFill>
              </a:rPr>
              <a:t>  </a:t>
            </a:r>
            <a:endParaRPr lang="en-US" altLang="zh-CN" sz="4000">
              <a:solidFill>
                <a:srgbClr val="800080"/>
              </a:solidFill>
            </a:endParaRPr>
          </a:p>
        </p:txBody>
      </p:sp>
      <p:sp>
        <p:nvSpPr>
          <p:cNvPr id="226349" name="Text Box 45"/>
          <p:cNvSpPr txBox="1">
            <a:spLocks noChangeArrowheads="1"/>
          </p:cNvSpPr>
          <p:nvPr/>
        </p:nvSpPr>
        <p:spPr bwMode="auto">
          <a:xfrm>
            <a:off x="7105650" y="4692650"/>
            <a:ext cx="409575" cy="701675"/>
          </a:xfrm>
          <a:prstGeom prst="rect">
            <a:avLst/>
          </a:prstGeom>
          <a:noFill/>
          <a:ln w="12700" cap="sq">
            <a:noFill/>
            <a:miter lim="800000"/>
            <a:headEnd type="none" w="sm" len="sm"/>
            <a:tailEnd type="none" w="sm" len="sm"/>
          </a:ln>
          <a:effectLst/>
        </p:spPr>
        <p:txBody>
          <a:bodyPr wrap="none">
            <a:spAutoFit/>
          </a:bodyPr>
          <a:lstStyle/>
          <a:p>
            <a:r>
              <a:rPr lang="en-US" altLang="zh-CN" sz="4000" b="1">
                <a:solidFill>
                  <a:srgbClr val="800080"/>
                </a:solidFill>
              </a:rPr>
              <a:t>e</a:t>
            </a:r>
            <a:endParaRPr lang="en-US" altLang="zh-CN" sz="4000">
              <a:solidFill>
                <a:srgbClr val="800080"/>
              </a:solidFill>
            </a:endParaRPr>
          </a:p>
        </p:txBody>
      </p:sp>
      <p:sp>
        <p:nvSpPr>
          <p:cNvPr id="226350" name="Text Box 46"/>
          <p:cNvSpPr txBox="1">
            <a:spLocks noChangeArrowheads="1"/>
          </p:cNvSpPr>
          <p:nvPr/>
        </p:nvSpPr>
        <p:spPr bwMode="auto">
          <a:xfrm>
            <a:off x="7105650" y="4768850"/>
            <a:ext cx="438150" cy="701675"/>
          </a:xfrm>
          <a:prstGeom prst="rect">
            <a:avLst/>
          </a:prstGeom>
          <a:solidFill>
            <a:schemeClr val="bg1"/>
          </a:solidFill>
          <a:ln w="12700" cap="sq">
            <a:noFill/>
            <a:miter lim="800000"/>
            <a:headEnd type="none" w="sm" len="sm"/>
            <a:tailEnd type="none" w="sm" len="sm"/>
          </a:ln>
          <a:effectLst/>
        </p:spPr>
        <p:txBody>
          <a:bodyPr wrap="none">
            <a:spAutoFit/>
          </a:bodyPr>
          <a:lstStyle/>
          <a:p>
            <a:r>
              <a:rPr lang="en-US" altLang="zh-CN" sz="4000" b="1">
                <a:solidFill>
                  <a:srgbClr val="800080"/>
                </a:solidFill>
              </a:rPr>
              <a:t>  </a:t>
            </a:r>
            <a:endParaRPr lang="en-US" altLang="zh-CN" sz="4000">
              <a:solidFill>
                <a:srgbClr val="800080"/>
              </a:solidFill>
            </a:endParaRPr>
          </a:p>
        </p:txBody>
      </p:sp>
      <p:sp>
        <p:nvSpPr>
          <p:cNvPr id="226351" name="Rectangle 47"/>
          <p:cNvSpPr>
            <a:spLocks noChangeArrowheads="1"/>
          </p:cNvSpPr>
          <p:nvPr/>
        </p:nvSpPr>
        <p:spPr bwMode="auto">
          <a:xfrm>
            <a:off x="6019800" y="4752975"/>
            <a:ext cx="1109599" cy="646331"/>
          </a:xfrm>
          <a:prstGeom prst="rect">
            <a:avLst/>
          </a:prstGeom>
          <a:noFill/>
          <a:ln w="9525">
            <a:noFill/>
            <a:miter lim="800000"/>
            <a:headEnd/>
            <a:tailEnd/>
          </a:ln>
          <a:effectLst/>
        </p:spPr>
        <p:txBody>
          <a:bodyPr wrap="none">
            <a:spAutoFit/>
          </a:bodyPr>
          <a:lstStyle/>
          <a:p>
            <a:pPr algn="ctr"/>
            <a:r>
              <a:rPr lang="zh-CN" altLang="en-US" sz="3600" b="1" dirty="0">
                <a:ea typeface="楷体_GB2312" pitchFamily="49" charset="-122"/>
              </a:rPr>
              <a:t>栈</a:t>
            </a:r>
            <a:r>
              <a:rPr lang="en-US" altLang="zh-CN" sz="3600" b="1" dirty="0">
                <a:ea typeface="楷体_GB2312" pitchFamily="49" charset="-122"/>
              </a:rPr>
              <a:t>S:</a:t>
            </a:r>
          </a:p>
        </p:txBody>
      </p:sp>
      <p:sp>
        <p:nvSpPr>
          <p:cNvPr id="226352" name="Rectangle 48"/>
          <p:cNvSpPr>
            <a:spLocks noChangeArrowheads="1"/>
          </p:cNvSpPr>
          <p:nvPr/>
        </p:nvSpPr>
        <p:spPr bwMode="auto">
          <a:xfrm>
            <a:off x="1371600" y="914400"/>
            <a:ext cx="762000" cy="6858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53" name="Rectangle 49"/>
          <p:cNvSpPr>
            <a:spLocks noChangeArrowheads="1"/>
          </p:cNvSpPr>
          <p:nvPr/>
        </p:nvSpPr>
        <p:spPr bwMode="auto">
          <a:xfrm>
            <a:off x="2133600" y="685800"/>
            <a:ext cx="914400" cy="4572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54" name="Rectangle 50"/>
          <p:cNvSpPr>
            <a:spLocks noChangeArrowheads="1"/>
          </p:cNvSpPr>
          <p:nvPr/>
        </p:nvSpPr>
        <p:spPr bwMode="auto">
          <a:xfrm>
            <a:off x="2057400" y="1371600"/>
            <a:ext cx="1066800" cy="401638"/>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55" name="Rectangle 51"/>
          <p:cNvSpPr>
            <a:spLocks noChangeArrowheads="1"/>
          </p:cNvSpPr>
          <p:nvPr/>
        </p:nvSpPr>
        <p:spPr bwMode="auto">
          <a:xfrm>
            <a:off x="1371600" y="2286000"/>
            <a:ext cx="762000" cy="6858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56" name="Rectangle 52"/>
          <p:cNvSpPr>
            <a:spLocks noChangeArrowheads="1"/>
          </p:cNvSpPr>
          <p:nvPr/>
        </p:nvSpPr>
        <p:spPr bwMode="auto">
          <a:xfrm>
            <a:off x="2051050" y="2667000"/>
            <a:ext cx="990600" cy="5334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57" name="Rectangle 53"/>
          <p:cNvSpPr>
            <a:spLocks noChangeArrowheads="1"/>
          </p:cNvSpPr>
          <p:nvPr/>
        </p:nvSpPr>
        <p:spPr bwMode="auto">
          <a:xfrm>
            <a:off x="2124075" y="2057400"/>
            <a:ext cx="955675" cy="4572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58" name="Rectangle 54"/>
          <p:cNvSpPr>
            <a:spLocks noChangeArrowheads="1"/>
          </p:cNvSpPr>
          <p:nvPr/>
        </p:nvSpPr>
        <p:spPr bwMode="auto">
          <a:xfrm>
            <a:off x="2971800" y="2743200"/>
            <a:ext cx="762000" cy="6858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59" name="Rectangle 55"/>
          <p:cNvSpPr>
            <a:spLocks noChangeArrowheads="1"/>
          </p:cNvSpPr>
          <p:nvPr/>
        </p:nvSpPr>
        <p:spPr bwMode="auto">
          <a:xfrm>
            <a:off x="3703638" y="2743200"/>
            <a:ext cx="893762" cy="3048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0" name="Rectangle 56"/>
          <p:cNvSpPr>
            <a:spLocks noChangeArrowheads="1"/>
          </p:cNvSpPr>
          <p:nvPr/>
        </p:nvSpPr>
        <p:spPr bwMode="auto">
          <a:xfrm>
            <a:off x="2971800" y="457200"/>
            <a:ext cx="762000" cy="6858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1" name="Rectangle 57"/>
          <p:cNvSpPr>
            <a:spLocks noChangeArrowheads="1"/>
          </p:cNvSpPr>
          <p:nvPr/>
        </p:nvSpPr>
        <p:spPr bwMode="auto">
          <a:xfrm>
            <a:off x="3729038" y="644525"/>
            <a:ext cx="914400" cy="4572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2" name="Rectangle 58"/>
          <p:cNvSpPr>
            <a:spLocks noChangeArrowheads="1"/>
          </p:cNvSpPr>
          <p:nvPr/>
        </p:nvSpPr>
        <p:spPr bwMode="auto">
          <a:xfrm>
            <a:off x="4516438" y="838200"/>
            <a:ext cx="762000" cy="7620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3" name="Rectangle 59"/>
          <p:cNvSpPr>
            <a:spLocks noChangeArrowheads="1"/>
          </p:cNvSpPr>
          <p:nvPr/>
        </p:nvSpPr>
        <p:spPr bwMode="auto">
          <a:xfrm>
            <a:off x="3657600" y="1270000"/>
            <a:ext cx="914400" cy="6096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4" name="Rectangle 60"/>
          <p:cNvSpPr>
            <a:spLocks noChangeArrowheads="1"/>
          </p:cNvSpPr>
          <p:nvPr/>
        </p:nvSpPr>
        <p:spPr bwMode="auto">
          <a:xfrm>
            <a:off x="5251450" y="1162050"/>
            <a:ext cx="914400" cy="6858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5" name="Rectangle 61"/>
          <p:cNvSpPr>
            <a:spLocks noChangeArrowheads="1"/>
          </p:cNvSpPr>
          <p:nvPr/>
        </p:nvSpPr>
        <p:spPr bwMode="auto">
          <a:xfrm>
            <a:off x="2992438" y="1600200"/>
            <a:ext cx="762000" cy="6858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6" name="Rectangle 62"/>
          <p:cNvSpPr>
            <a:spLocks noChangeArrowheads="1"/>
          </p:cNvSpPr>
          <p:nvPr/>
        </p:nvSpPr>
        <p:spPr bwMode="auto">
          <a:xfrm>
            <a:off x="3705225" y="1993900"/>
            <a:ext cx="914400" cy="512763"/>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7" name="Rectangle 63"/>
          <p:cNvSpPr>
            <a:spLocks noChangeArrowheads="1"/>
          </p:cNvSpPr>
          <p:nvPr/>
        </p:nvSpPr>
        <p:spPr bwMode="auto">
          <a:xfrm>
            <a:off x="4495800" y="2286000"/>
            <a:ext cx="685800" cy="6858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8" name="Rectangle 64"/>
          <p:cNvSpPr>
            <a:spLocks noChangeArrowheads="1"/>
          </p:cNvSpPr>
          <p:nvPr/>
        </p:nvSpPr>
        <p:spPr bwMode="auto">
          <a:xfrm>
            <a:off x="5116513" y="2044700"/>
            <a:ext cx="1046162" cy="6858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sp>
        <p:nvSpPr>
          <p:cNvPr id="226369" name="Rectangle 65"/>
          <p:cNvSpPr>
            <a:spLocks noChangeArrowheads="1"/>
          </p:cNvSpPr>
          <p:nvPr/>
        </p:nvSpPr>
        <p:spPr bwMode="auto">
          <a:xfrm>
            <a:off x="5984875" y="1524000"/>
            <a:ext cx="914400" cy="762000"/>
          </a:xfrm>
          <a:prstGeom prst="rect">
            <a:avLst/>
          </a:prstGeom>
          <a:solidFill>
            <a:schemeClr val="bg1"/>
          </a:solidFill>
          <a:ln w="12700" cap="sq">
            <a:noFill/>
            <a:miter lim="800000"/>
            <a:headEnd type="none" w="sm" len="sm"/>
            <a:tailEnd type="none" w="sm" len="sm"/>
          </a:ln>
          <a:effectLst/>
        </p:spPr>
        <p:txBody>
          <a:bodyPr wrap="none" anchor="ctr"/>
          <a:lstStyle/>
          <a:p>
            <a:endParaRPr lang="zh-CN" altLang="en-US"/>
          </a:p>
        </p:txBody>
      </p:sp>
      <p:grpSp>
        <p:nvGrpSpPr>
          <p:cNvPr id="3" name="Group 66"/>
          <p:cNvGrpSpPr>
            <a:grpSpLocks/>
          </p:cNvGrpSpPr>
          <p:nvPr/>
        </p:nvGrpSpPr>
        <p:grpSpPr bwMode="auto">
          <a:xfrm>
            <a:off x="1142976" y="3484585"/>
            <a:ext cx="4000528" cy="3373415"/>
            <a:chOff x="741" y="2186"/>
            <a:chExt cx="2431" cy="2080"/>
          </a:xfrm>
        </p:grpSpPr>
        <p:sp>
          <p:nvSpPr>
            <p:cNvPr id="226371" name="Text Box 67"/>
            <p:cNvSpPr txBox="1">
              <a:spLocks noChangeArrowheads="1"/>
            </p:cNvSpPr>
            <p:nvPr/>
          </p:nvSpPr>
          <p:spPr bwMode="auto">
            <a:xfrm>
              <a:off x="741" y="2186"/>
              <a:ext cx="2431" cy="2080"/>
            </a:xfrm>
            <a:prstGeom prst="rect">
              <a:avLst/>
            </a:prstGeom>
            <a:noFill/>
            <a:ln w="12700" cap="sq">
              <a:noFill/>
              <a:miter lim="800000"/>
              <a:headEnd type="none" w="sm" len="sm"/>
              <a:tailEnd type="none" w="sm" len="sm"/>
            </a:ln>
            <a:effectLst/>
          </p:spPr>
          <p:txBody>
            <a:bodyPr>
              <a:spAutoFit/>
            </a:bodyPr>
            <a:lstStyle/>
            <a:p>
              <a:pPr marL="457200" indent="-457200">
                <a:lnSpc>
                  <a:spcPct val="115000"/>
                </a:lnSpc>
                <a:spcBef>
                  <a:spcPct val="10000"/>
                </a:spcBef>
              </a:pPr>
              <a:r>
                <a:rPr lang="en-US" altLang="zh-CN" dirty="0">
                  <a:solidFill>
                    <a:srgbClr val="0000FF"/>
                  </a:solidFill>
                </a:rPr>
                <a:t> </a:t>
              </a:r>
              <a:r>
                <a:rPr lang="en-US" altLang="zh-CN" sz="2400" dirty="0">
                  <a:solidFill>
                    <a:srgbClr val="0000FF"/>
                  </a:solidFill>
                </a:rPr>
                <a:t>1  0</a:t>
              </a:r>
              <a:r>
                <a:rPr lang="en-US" altLang="zh-CN" sz="2400" b="1" dirty="0">
                  <a:solidFill>
                    <a:srgbClr val="000099"/>
                  </a:solidFill>
                </a:rPr>
                <a:t>   </a:t>
              </a:r>
              <a:r>
                <a:rPr lang="en-US" altLang="zh-CN" sz="2400" b="1" dirty="0" smtClean="0">
                  <a:solidFill>
                    <a:srgbClr val="000099"/>
                  </a:solidFill>
                </a:rPr>
                <a:t>a         </a:t>
              </a:r>
              <a:r>
                <a:rPr lang="en-US" altLang="zh-CN" sz="2400" b="1" dirty="0">
                  <a:solidFill>
                    <a:srgbClr val="000099"/>
                  </a:solidFill>
                </a:rPr>
                <a:t>	 </a:t>
              </a:r>
              <a:r>
                <a:rPr lang="en-US" altLang="zh-CN" sz="2400" b="1" dirty="0" smtClean="0">
                  <a:solidFill>
                    <a:srgbClr val="000099"/>
                  </a:solidFill>
                </a:rPr>
                <a:t> 3</a:t>
              </a:r>
              <a:r>
                <a:rPr lang="en-US" altLang="zh-CN" sz="2400" b="1" dirty="0">
                  <a:solidFill>
                    <a:srgbClr val="000099"/>
                  </a:solidFill>
                </a:rPr>
                <a:t>	   </a:t>
              </a:r>
              <a:r>
                <a:rPr lang="en-US" altLang="zh-CN" sz="2400" b="1" dirty="0" smtClean="0">
                  <a:solidFill>
                    <a:srgbClr val="000099"/>
                  </a:solidFill>
                </a:rPr>
                <a:t> 7 </a:t>
              </a:r>
              <a:r>
                <a:rPr lang="en-US" altLang="zh-CN" sz="2400" b="1" dirty="0">
                  <a:solidFill>
                    <a:srgbClr val="000099"/>
                  </a:solidFill>
                </a:rPr>
                <a:t>	        </a:t>
              </a:r>
            </a:p>
            <a:p>
              <a:pPr marL="457200" indent="-457200">
                <a:lnSpc>
                  <a:spcPct val="105000"/>
                </a:lnSpc>
              </a:pPr>
              <a:r>
                <a:rPr lang="en-US" altLang="zh-CN" sz="2400" dirty="0">
                  <a:solidFill>
                    <a:srgbClr val="0000FF"/>
                  </a:solidFill>
                </a:rPr>
                <a:t> 2  0 </a:t>
              </a:r>
              <a:r>
                <a:rPr lang="en-US" altLang="zh-CN" sz="2400" b="1" dirty="0">
                  <a:solidFill>
                    <a:srgbClr val="000099"/>
                  </a:solidFill>
                </a:rPr>
                <a:t>  b	 </a:t>
              </a:r>
              <a:r>
                <a:rPr lang="en-US" altLang="zh-CN" sz="2400" b="1" dirty="0" smtClean="0">
                  <a:solidFill>
                    <a:srgbClr val="000099"/>
                  </a:solidFill>
                </a:rPr>
                <a:t> 7           8</a:t>
              </a:r>
              <a:endParaRPr lang="en-US" altLang="zh-CN" sz="2400" b="1" dirty="0">
                <a:solidFill>
                  <a:srgbClr val="000099"/>
                </a:solidFill>
              </a:endParaRPr>
            </a:p>
            <a:p>
              <a:pPr marL="457200" indent="-457200">
                <a:lnSpc>
                  <a:spcPct val="105000"/>
                </a:lnSpc>
              </a:pPr>
              <a:r>
                <a:rPr lang="en-US" altLang="zh-CN" sz="2400" dirty="0">
                  <a:solidFill>
                    <a:srgbClr val="0000FF"/>
                  </a:solidFill>
                </a:rPr>
                <a:t> 3  1</a:t>
              </a:r>
              <a:r>
                <a:rPr lang="en-US" altLang="zh-CN" sz="2400" b="1" dirty="0">
                  <a:solidFill>
                    <a:srgbClr val="000099"/>
                  </a:solidFill>
                </a:rPr>
                <a:t>   c	</a:t>
              </a:r>
              <a:r>
                <a:rPr lang="en-US" altLang="zh-CN" sz="2400" b="1" dirty="0" smtClean="0">
                  <a:solidFill>
                    <a:srgbClr val="000099"/>
                  </a:solidFill>
                </a:rPr>
                <a:t>  </a:t>
              </a:r>
              <a:r>
                <a:rPr lang="en-US" altLang="zh-CN" sz="2400" b="1" dirty="0">
                  <a:solidFill>
                    <a:srgbClr val="000099"/>
                  </a:solidFill>
                </a:rPr>
                <a:t>4</a:t>
              </a:r>
            </a:p>
            <a:p>
              <a:pPr marL="457200" indent="-457200">
                <a:lnSpc>
                  <a:spcPct val="105000"/>
                </a:lnSpc>
              </a:pPr>
              <a:r>
                <a:rPr lang="en-US" altLang="zh-CN" sz="2400" dirty="0">
                  <a:solidFill>
                    <a:srgbClr val="0000FF"/>
                  </a:solidFill>
                </a:rPr>
                <a:t> 4  1</a:t>
              </a:r>
              <a:r>
                <a:rPr lang="en-US" altLang="zh-CN" sz="2400" b="1" dirty="0">
                  <a:solidFill>
                    <a:srgbClr val="000099"/>
                  </a:solidFill>
                </a:rPr>
                <a:t>   d	 </a:t>
              </a:r>
              <a:r>
                <a:rPr lang="en-US" altLang="zh-CN" sz="2400" b="1" dirty="0" smtClean="0">
                  <a:solidFill>
                    <a:srgbClr val="000099"/>
                  </a:solidFill>
                </a:rPr>
                <a:t> 5            </a:t>
              </a:r>
              <a:r>
                <a:rPr lang="en-US" altLang="zh-CN" sz="2400" b="1" dirty="0">
                  <a:solidFill>
                    <a:srgbClr val="000099"/>
                  </a:solidFill>
                </a:rPr>
                <a:t>7	 </a:t>
              </a:r>
            </a:p>
            <a:p>
              <a:pPr marL="457200" indent="-457200">
                <a:lnSpc>
                  <a:spcPct val="105000"/>
                </a:lnSpc>
              </a:pPr>
              <a:r>
                <a:rPr lang="en-US" altLang="zh-CN" sz="2400" dirty="0">
                  <a:solidFill>
                    <a:srgbClr val="0000FF"/>
                  </a:solidFill>
                </a:rPr>
                <a:t> 5  2</a:t>
              </a:r>
              <a:r>
                <a:rPr lang="en-US" altLang="zh-CN" sz="2400" b="1" dirty="0">
                  <a:solidFill>
                    <a:srgbClr val="000099"/>
                  </a:solidFill>
                </a:rPr>
                <a:t>   e		 </a:t>
              </a:r>
            </a:p>
            <a:p>
              <a:pPr marL="457200" indent="-457200">
                <a:lnSpc>
                  <a:spcPct val="105000"/>
                </a:lnSpc>
              </a:pPr>
              <a:r>
                <a:rPr lang="en-US" altLang="zh-CN" sz="2400" dirty="0">
                  <a:solidFill>
                    <a:srgbClr val="0000FF"/>
                  </a:solidFill>
                </a:rPr>
                <a:t> 6  2</a:t>
              </a:r>
              <a:r>
                <a:rPr lang="en-US" altLang="zh-CN" sz="2400" b="1" dirty="0">
                  <a:solidFill>
                    <a:srgbClr val="000099"/>
                  </a:solidFill>
                </a:rPr>
                <a:t>   f	</a:t>
              </a:r>
              <a:r>
                <a:rPr lang="en-US" altLang="zh-CN" sz="2400" dirty="0" smtClean="0">
                  <a:solidFill>
                    <a:srgbClr val="000099"/>
                  </a:solidFill>
                </a:rPr>
                <a:t>  </a:t>
              </a:r>
              <a:r>
                <a:rPr lang="en-US" altLang="zh-CN" sz="2400" b="1" dirty="0" smtClean="0">
                  <a:solidFill>
                    <a:srgbClr val="000099"/>
                  </a:solidFill>
                </a:rPr>
                <a:t>5</a:t>
              </a:r>
              <a:endParaRPr lang="en-US" altLang="zh-CN" sz="2400" b="1" dirty="0">
                <a:solidFill>
                  <a:srgbClr val="000099"/>
                </a:solidFill>
              </a:endParaRPr>
            </a:p>
            <a:p>
              <a:pPr marL="457200" indent="-457200">
                <a:lnSpc>
                  <a:spcPct val="105000"/>
                </a:lnSpc>
              </a:pPr>
              <a:r>
                <a:rPr lang="en-US" altLang="zh-CN" sz="2400" dirty="0">
                  <a:solidFill>
                    <a:srgbClr val="0000FF"/>
                  </a:solidFill>
                </a:rPr>
                <a:t> 7  3 </a:t>
              </a:r>
              <a:r>
                <a:rPr lang="en-US" altLang="zh-CN" sz="2400" b="1" dirty="0">
                  <a:solidFill>
                    <a:srgbClr val="000099"/>
                  </a:solidFill>
                </a:rPr>
                <a:t>  g	 </a:t>
              </a:r>
              <a:r>
                <a:rPr lang="en-US" altLang="zh-CN" sz="2400" b="1" dirty="0" smtClean="0">
                  <a:solidFill>
                    <a:srgbClr val="000099"/>
                  </a:solidFill>
                </a:rPr>
                <a:t> 6</a:t>
              </a:r>
              <a:endParaRPr lang="en-US" altLang="zh-CN" sz="2400" b="1" dirty="0">
                <a:solidFill>
                  <a:srgbClr val="000099"/>
                </a:solidFill>
              </a:endParaRPr>
            </a:p>
            <a:p>
              <a:pPr marL="457200" indent="-457200">
                <a:lnSpc>
                  <a:spcPct val="105000"/>
                </a:lnSpc>
              </a:pPr>
              <a:r>
                <a:rPr lang="en-US" altLang="zh-CN" sz="2400" dirty="0">
                  <a:solidFill>
                    <a:srgbClr val="0000FF"/>
                  </a:solidFill>
                </a:rPr>
                <a:t> 8  1</a:t>
              </a:r>
              <a:r>
                <a:rPr lang="en-US" altLang="zh-CN" sz="2400" b="1" dirty="0">
                  <a:solidFill>
                    <a:srgbClr val="000099"/>
                  </a:solidFill>
                </a:rPr>
                <a:t>   h	 </a:t>
              </a:r>
              <a:r>
                <a:rPr lang="en-US" altLang="zh-CN" sz="2400" b="1" dirty="0" smtClean="0">
                  <a:solidFill>
                    <a:srgbClr val="000099"/>
                  </a:solidFill>
                </a:rPr>
                <a:t> 6</a:t>
              </a:r>
              <a:r>
                <a:rPr lang="en-US" altLang="zh-CN" sz="2400" b="1" dirty="0">
                  <a:solidFill>
                    <a:srgbClr val="000099"/>
                  </a:solidFill>
                </a:rPr>
                <a:t>	</a:t>
              </a:r>
              <a:endParaRPr lang="en-US" altLang="zh-CN" sz="2400" dirty="0"/>
            </a:p>
          </p:txBody>
        </p:sp>
        <p:sp>
          <p:nvSpPr>
            <p:cNvPr id="226372" name="Rectangle 68"/>
            <p:cNvSpPr>
              <a:spLocks noChangeArrowheads="1"/>
            </p:cNvSpPr>
            <p:nvPr/>
          </p:nvSpPr>
          <p:spPr bwMode="auto">
            <a:xfrm>
              <a:off x="2601" y="2264"/>
              <a:ext cx="402" cy="163"/>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373" name="Line 69"/>
            <p:cNvSpPr>
              <a:spLocks noChangeShapeType="1"/>
            </p:cNvSpPr>
            <p:nvPr/>
          </p:nvSpPr>
          <p:spPr bwMode="auto">
            <a:xfrm>
              <a:off x="2852" y="2264"/>
              <a:ext cx="0" cy="163"/>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74" name="Rectangle 70"/>
            <p:cNvSpPr>
              <a:spLocks noChangeArrowheads="1"/>
            </p:cNvSpPr>
            <p:nvPr/>
          </p:nvSpPr>
          <p:spPr bwMode="auto">
            <a:xfrm>
              <a:off x="1947" y="2502"/>
              <a:ext cx="402" cy="163"/>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375" name="Line 71"/>
            <p:cNvSpPr>
              <a:spLocks noChangeShapeType="1"/>
            </p:cNvSpPr>
            <p:nvPr/>
          </p:nvSpPr>
          <p:spPr bwMode="auto">
            <a:xfrm>
              <a:off x="2199" y="2502"/>
              <a:ext cx="0" cy="163"/>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76" name="Line 72"/>
            <p:cNvSpPr>
              <a:spLocks noChangeShapeType="1"/>
            </p:cNvSpPr>
            <p:nvPr/>
          </p:nvSpPr>
          <p:spPr bwMode="auto">
            <a:xfrm>
              <a:off x="1545" y="2576"/>
              <a:ext cx="40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377" name="Rectangle 73"/>
            <p:cNvSpPr>
              <a:spLocks noChangeArrowheads="1"/>
            </p:cNvSpPr>
            <p:nvPr/>
          </p:nvSpPr>
          <p:spPr bwMode="auto">
            <a:xfrm>
              <a:off x="1947" y="2755"/>
              <a:ext cx="402" cy="163"/>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378" name="Line 74"/>
            <p:cNvSpPr>
              <a:spLocks noChangeShapeType="1"/>
            </p:cNvSpPr>
            <p:nvPr/>
          </p:nvSpPr>
          <p:spPr bwMode="auto">
            <a:xfrm>
              <a:off x="2199" y="2755"/>
              <a:ext cx="0" cy="163"/>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79" name="Line 75"/>
            <p:cNvSpPr>
              <a:spLocks noChangeShapeType="1"/>
            </p:cNvSpPr>
            <p:nvPr/>
          </p:nvSpPr>
          <p:spPr bwMode="auto">
            <a:xfrm>
              <a:off x="1545" y="2836"/>
              <a:ext cx="40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380" name="Rectangle 76"/>
            <p:cNvSpPr>
              <a:spLocks noChangeArrowheads="1"/>
            </p:cNvSpPr>
            <p:nvPr/>
          </p:nvSpPr>
          <p:spPr bwMode="auto">
            <a:xfrm>
              <a:off x="1947" y="2999"/>
              <a:ext cx="402" cy="162"/>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381" name="Line 77"/>
            <p:cNvSpPr>
              <a:spLocks noChangeShapeType="1"/>
            </p:cNvSpPr>
            <p:nvPr/>
          </p:nvSpPr>
          <p:spPr bwMode="auto">
            <a:xfrm>
              <a:off x="2199" y="2999"/>
              <a:ext cx="0" cy="162"/>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82" name="Line 78"/>
            <p:cNvSpPr>
              <a:spLocks noChangeShapeType="1"/>
            </p:cNvSpPr>
            <p:nvPr/>
          </p:nvSpPr>
          <p:spPr bwMode="auto">
            <a:xfrm>
              <a:off x="1545" y="3080"/>
              <a:ext cx="40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383" name="Rectangle 79"/>
            <p:cNvSpPr>
              <a:spLocks noChangeArrowheads="1"/>
            </p:cNvSpPr>
            <p:nvPr/>
          </p:nvSpPr>
          <p:spPr bwMode="auto">
            <a:xfrm>
              <a:off x="2643" y="3002"/>
              <a:ext cx="402" cy="162"/>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384" name="Line 80"/>
            <p:cNvSpPr>
              <a:spLocks noChangeShapeType="1"/>
            </p:cNvSpPr>
            <p:nvPr/>
          </p:nvSpPr>
          <p:spPr bwMode="auto">
            <a:xfrm>
              <a:off x="2852" y="3002"/>
              <a:ext cx="0" cy="162"/>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85" name="Rectangle 81"/>
            <p:cNvSpPr>
              <a:spLocks noChangeArrowheads="1"/>
            </p:cNvSpPr>
            <p:nvPr/>
          </p:nvSpPr>
          <p:spPr bwMode="auto">
            <a:xfrm>
              <a:off x="1947" y="2264"/>
              <a:ext cx="402" cy="163"/>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386" name="Line 82"/>
            <p:cNvSpPr>
              <a:spLocks noChangeShapeType="1"/>
            </p:cNvSpPr>
            <p:nvPr/>
          </p:nvSpPr>
          <p:spPr bwMode="auto">
            <a:xfrm>
              <a:off x="2199" y="2264"/>
              <a:ext cx="0" cy="163"/>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87" name="Line 83"/>
            <p:cNvSpPr>
              <a:spLocks noChangeShapeType="1"/>
            </p:cNvSpPr>
            <p:nvPr/>
          </p:nvSpPr>
          <p:spPr bwMode="auto">
            <a:xfrm>
              <a:off x="1545" y="2344"/>
              <a:ext cx="40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388" name="Line 84"/>
            <p:cNvSpPr>
              <a:spLocks noChangeShapeType="1"/>
            </p:cNvSpPr>
            <p:nvPr/>
          </p:nvSpPr>
          <p:spPr bwMode="auto">
            <a:xfrm>
              <a:off x="1545" y="3568"/>
              <a:ext cx="40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389" name="Rectangle 85"/>
            <p:cNvSpPr>
              <a:spLocks noChangeArrowheads="1"/>
            </p:cNvSpPr>
            <p:nvPr/>
          </p:nvSpPr>
          <p:spPr bwMode="auto">
            <a:xfrm>
              <a:off x="1947" y="3487"/>
              <a:ext cx="402" cy="162"/>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390" name="Line 86"/>
            <p:cNvSpPr>
              <a:spLocks noChangeShapeType="1"/>
            </p:cNvSpPr>
            <p:nvPr/>
          </p:nvSpPr>
          <p:spPr bwMode="auto">
            <a:xfrm>
              <a:off x="2199" y="3487"/>
              <a:ext cx="0" cy="162"/>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91" name="Line 87"/>
            <p:cNvSpPr>
              <a:spLocks noChangeShapeType="1"/>
            </p:cNvSpPr>
            <p:nvPr/>
          </p:nvSpPr>
          <p:spPr bwMode="auto">
            <a:xfrm flipH="1">
              <a:off x="2227" y="2796"/>
              <a:ext cx="50"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92" name="Line 88"/>
            <p:cNvSpPr>
              <a:spLocks noChangeShapeType="1"/>
            </p:cNvSpPr>
            <p:nvPr/>
          </p:nvSpPr>
          <p:spPr bwMode="auto">
            <a:xfrm>
              <a:off x="2277" y="2796"/>
              <a:ext cx="51"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93" name="Line 89"/>
            <p:cNvSpPr>
              <a:spLocks noChangeShapeType="1"/>
            </p:cNvSpPr>
            <p:nvPr/>
          </p:nvSpPr>
          <p:spPr bwMode="auto">
            <a:xfrm flipH="1">
              <a:off x="2229" y="3786"/>
              <a:ext cx="48"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94" name="Line 90"/>
            <p:cNvSpPr>
              <a:spLocks noChangeShapeType="1"/>
            </p:cNvSpPr>
            <p:nvPr/>
          </p:nvSpPr>
          <p:spPr bwMode="auto">
            <a:xfrm>
              <a:off x="2277" y="3787"/>
              <a:ext cx="49"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95" name="Line 91"/>
            <p:cNvSpPr>
              <a:spLocks noChangeShapeType="1"/>
            </p:cNvSpPr>
            <p:nvPr/>
          </p:nvSpPr>
          <p:spPr bwMode="auto">
            <a:xfrm flipH="1">
              <a:off x="2879" y="3059"/>
              <a:ext cx="50"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96" name="Line 92"/>
            <p:cNvSpPr>
              <a:spLocks noChangeShapeType="1"/>
            </p:cNvSpPr>
            <p:nvPr/>
          </p:nvSpPr>
          <p:spPr bwMode="auto">
            <a:xfrm>
              <a:off x="2929" y="3059"/>
              <a:ext cx="51"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97" name="Line 93"/>
            <p:cNvSpPr>
              <a:spLocks noChangeShapeType="1"/>
            </p:cNvSpPr>
            <p:nvPr/>
          </p:nvSpPr>
          <p:spPr bwMode="auto">
            <a:xfrm flipH="1">
              <a:off x="1553" y="3290"/>
              <a:ext cx="50"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98" name="Line 94"/>
            <p:cNvSpPr>
              <a:spLocks noChangeShapeType="1"/>
            </p:cNvSpPr>
            <p:nvPr/>
          </p:nvSpPr>
          <p:spPr bwMode="auto">
            <a:xfrm>
              <a:off x="1603" y="3290"/>
              <a:ext cx="50"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399" name="Line 95"/>
            <p:cNvSpPr>
              <a:spLocks noChangeShapeType="1"/>
            </p:cNvSpPr>
            <p:nvPr/>
          </p:nvSpPr>
          <p:spPr bwMode="auto">
            <a:xfrm flipH="1">
              <a:off x="2224" y="3528"/>
              <a:ext cx="50" cy="82"/>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00" name="Line 96"/>
            <p:cNvSpPr>
              <a:spLocks noChangeShapeType="1"/>
            </p:cNvSpPr>
            <p:nvPr/>
          </p:nvSpPr>
          <p:spPr bwMode="auto">
            <a:xfrm>
              <a:off x="2274" y="3528"/>
              <a:ext cx="50" cy="82"/>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01" name="Line 97"/>
            <p:cNvSpPr>
              <a:spLocks noChangeShapeType="1"/>
            </p:cNvSpPr>
            <p:nvPr/>
          </p:nvSpPr>
          <p:spPr bwMode="auto">
            <a:xfrm>
              <a:off x="2853" y="2263"/>
              <a:ext cx="0" cy="162"/>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02" name="Line 98"/>
            <p:cNvSpPr>
              <a:spLocks noChangeShapeType="1"/>
            </p:cNvSpPr>
            <p:nvPr/>
          </p:nvSpPr>
          <p:spPr bwMode="auto">
            <a:xfrm flipH="1">
              <a:off x="2876" y="2303"/>
              <a:ext cx="50" cy="82"/>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03" name="Line 99"/>
            <p:cNvSpPr>
              <a:spLocks noChangeShapeType="1"/>
            </p:cNvSpPr>
            <p:nvPr/>
          </p:nvSpPr>
          <p:spPr bwMode="auto">
            <a:xfrm>
              <a:off x="2926" y="2303"/>
              <a:ext cx="50" cy="82"/>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04" name="Rectangle 100"/>
            <p:cNvSpPr>
              <a:spLocks noChangeArrowheads="1"/>
            </p:cNvSpPr>
            <p:nvPr/>
          </p:nvSpPr>
          <p:spPr bwMode="auto">
            <a:xfrm>
              <a:off x="981" y="2234"/>
              <a:ext cx="703" cy="1969"/>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405" name="Line 101"/>
            <p:cNvSpPr>
              <a:spLocks noChangeShapeType="1"/>
            </p:cNvSpPr>
            <p:nvPr/>
          </p:nvSpPr>
          <p:spPr bwMode="auto">
            <a:xfrm flipH="1">
              <a:off x="1461" y="2234"/>
              <a:ext cx="0" cy="1968"/>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06" name="Line 102"/>
            <p:cNvSpPr>
              <a:spLocks noChangeShapeType="1"/>
            </p:cNvSpPr>
            <p:nvPr/>
          </p:nvSpPr>
          <p:spPr bwMode="auto">
            <a:xfrm>
              <a:off x="976" y="2470"/>
              <a:ext cx="703" cy="0"/>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14" name="Rectangle 110"/>
            <p:cNvSpPr>
              <a:spLocks noChangeArrowheads="1"/>
            </p:cNvSpPr>
            <p:nvPr/>
          </p:nvSpPr>
          <p:spPr bwMode="auto">
            <a:xfrm>
              <a:off x="1959" y="3972"/>
              <a:ext cx="402" cy="163"/>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415" name="Line 111"/>
            <p:cNvSpPr>
              <a:spLocks noChangeShapeType="1"/>
            </p:cNvSpPr>
            <p:nvPr/>
          </p:nvSpPr>
          <p:spPr bwMode="auto">
            <a:xfrm>
              <a:off x="2201" y="3974"/>
              <a:ext cx="0" cy="163"/>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16" name="Line 112"/>
            <p:cNvSpPr>
              <a:spLocks noChangeShapeType="1"/>
            </p:cNvSpPr>
            <p:nvPr/>
          </p:nvSpPr>
          <p:spPr bwMode="auto">
            <a:xfrm>
              <a:off x="1545" y="4054"/>
              <a:ext cx="40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417" name="Line 113"/>
            <p:cNvSpPr>
              <a:spLocks noChangeShapeType="1"/>
            </p:cNvSpPr>
            <p:nvPr/>
          </p:nvSpPr>
          <p:spPr bwMode="auto">
            <a:xfrm flipH="1">
              <a:off x="2224" y="4014"/>
              <a:ext cx="51"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18" name="Line 114"/>
            <p:cNvSpPr>
              <a:spLocks noChangeShapeType="1"/>
            </p:cNvSpPr>
            <p:nvPr/>
          </p:nvSpPr>
          <p:spPr bwMode="auto">
            <a:xfrm>
              <a:off x="2275" y="4014"/>
              <a:ext cx="50"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19" name="Rectangle 115"/>
            <p:cNvSpPr>
              <a:spLocks noChangeArrowheads="1"/>
            </p:cNvSpPr>
            <p:nvPr/>
          </p:nvSpPr>
          <p:spPr bwMode="auto">
            <a:xfrm>
              <a:off x="2601" y="2503"/>
              <a:ext cx="402" cy="163"/>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420" name="Line 116"/>
            <p:cNvSpPr>
              <a:spLocks noChangeShapeType="1"/>
            </p:cNvSpPr>
            <p:nvPr/>
          </p:nvSpPr>
          <p:spPr bwMode="auto">
            <a:xfrm>
              <a:off x="2852" y="2503"/>
              <a:ext cx="0" cy="163"/>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21" name="Line 117"/>
            <p:cNvSpPr>
              <a:spLocks noChangeShapeType="1"/>
            </p:cNvSpPr>
            <p:nvPr/>
          </p:nvSpPr>
          <p:spPr bwMode="auto">
            <a:xfrm flipH="1">
              <a:off x="2875" y="2544"/>
              <a:ext cx="50"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22" name="Line 118"/>
            <p:cNvSpPr>
              <a:spLocks noChangeShapeType="1"/>
            </p:cNvSpPr>
            <p:nvPr/>
          </p:nvSpPr>
          <p:spPr bwMode="auto">
            <a:xfrm>
              <a:off x="2925" y="2544"/>
              <a:ext cx="50" cy="81"/>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23" name="Line 119"/>
            <p:cNvSpPr>
              <a:spLocks noChangeShapeType="1"/>
            </p:cNvSpPr>
            <p:nvPr/>
          </p:nvSpPr>
          <p:spPr bwMode="auto">
            <a:xfrm>
              <a:off x="2249" y="2335"/>
              <a:ext cx="35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424" name="Line 120"/>
            <p:cNvSpPr>
              <a:spLocks noChangeShapeType="1"/>
            </p:cNvSpPr>
            <p:nvPr/>
          </p:nvSpPr>
          <p:spPr bwMode="auto">
            <a:xfrm>
              <a:off x="2277" y="3098"/>
              <a:ext cx="35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425" name="Line 121"/>
            <p:cNvSpPr>
              <a:spLocks noChangeShapeType="1"/>
            </p:cNvSpPr>
            <p:nvPr/>
          </p:nvSpPr>
          <p:spPr bwMode="auto">
            <a:xfrm>
              <a:off x="2261" y="2584"/>
              <a:ext cx="35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426" name="Rectangle 122"/>
            <p:cNvSpPr>
              <a:spLocks noChangeArrowheads="1"/>
            </p:cNvSpPr>
            <p:nvPr/>
          </p:nvSpPr>
          <p:spPr bwMode="auto">
            <a:xfrm>
              <a:off x="1947" y="3730"/>
              <a:ext cx="402" cy="163"/>
            </a:xfrm>
            <a:prstGeom prst="rect">
              <a:avLst/>
            </a:prstGeom>
            <a:noFill/>
            <a:ln w="12700" cap="sq">
              <a:solidFill>
                <a:srgbClr val="000099"/>
              </a:solidFill>
              <a:miter lim="800000"/>
              <a:headEnd type="none" w="sm" len="sm"/>
              <a:tailEnd type="none" w="sm" len="sm"/>
            </a:ln>
            <a:effectLst/>
          </p:spPr>
          <p:txBody>
            <a:bodyPr wrap="none" anchor="ctr"/>
            <a:lstStyle/>
            <a:p>
              <a:endParaRPr lang="zh-CN" altLang="en-US"/>
            </a:p>
          </p:txBody>
        </p:sp>
        <p:sp>
          <p:nvSpPr>
            <p:cNvPr id="226427" name="Line 123"/>
            <p:cNvSpPr>
              <a:spLocks noChangeShapeType="1"/>
            </p:cNvSpPr>
            <p:nvPr/>
          </p:nvSpPr>
          <p:spPr bwMode="auto">
            <a:xfrm>
              <a:off x="2199" y="3730"/>
              <a:ext cx="0" cy="163"/>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28" name="Line 124"/>
            <p:cNvSpPr>
              <a:spLocks noChangeShapeType="1"/>
            </p:cNvSpPr>
            <p:nvPr/>
          </p:nvSpPr>
          <p:spPr bwMode="auto">
            <a:xfrm>
              <a:off x="1545" y="3812"/>
              <a:ext cx="402" cy="0"/>
            </a:xfrm>
            <a:prstGeom prst="line">
              <a:avLst/>
            </a:prstGeom>
            <a:noFill/>
            <a:ln w="28575" cap="sq">
              <a:solidFill>
                <a:srgbClr val="000099"/>
              </a:solidFill>
              <a:round/>
              <a:headEnd type="none" w="sm" len="sm"/>
              <a:tailEnd type="triangle" w="med" len="lg"/>
            </a:ln>
            <a:effectLst/>
          </p:spPr>
          <p:txBody>
            <a:bodyPr wrap="none" anchor="ctr"/>
            <a:lstStyle/>
            <a:p>
              <a:endParaRPr lang="zh-CN" altLang="en-US"/>
            </a:p>
          </p:txBody>
        </p:sp>
        <p:sp>
          <p:nvSpPr>
            <p:cNvPr id="226407" name="Line 103"/>
            <p:cNvSpPr>
              <a:spLocks noChangeShapeType="1"/>
            </p:cNvSpPr>
            <p:nvPr/>
          </p:nvSpPr>
          <p:spPr bwMode="auto">
            <a:xfrm>
              <a:off x="976" y="2714"/>
              <a:ext cx="703" cy="0"/>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13" name="Line 109"/>
            <p:cNvSpPr>
              <a:spLocks noChangeShapeType="1"/>
            </p:cNvSpPr>
            <p:nvPr/>
          </p:nvSpPr>
          <p:spPr bwMode="auto">
            <a:xfrm flipH="1">
              <a:off x="1221" y="2240"/>
              <a:ext cx="6" cy="1962"/>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09" name="Line 105"/>
            <p:cNvSpPr>
              <a:spLocks noChangeShapeType="1"/>
            </p:cNvSpPr>
            <p:nvPr/>
          </p:nvSpPr>
          <p:spPr bwMode="auto">
            <a:xfrm>
              <a:off x="976" y="3202"/>
              <a:ext cx="703" cy="0"/>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10" name="Line 106"/>
            <p:cNvSpPr>
              <a:spLocks noChangeShapeType="1"/>
            </p:cNvSpPr>
            <p:nvPr/>
          </p:nvSpPr>
          <p:spPr bwMode="auto">
            <a:xfrm>
              <a:off x="976" y="3441"/>
              <a:ext cx="703" cy="0"/>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11" name="Line 107"/>
            <p:cNvSpPr>
              <a:spLocks noChangeShapeType="1"/>
            </p:cNvSpPr>
            <p:nvPr/>
          </p:nvSpPr>
          <p:spPr bwMode="auto">
            <a:xfrm>
              <a:off x="976" y="3694"/>
              <a:ext cx="703" cy="0"/>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12" name="Line 108"/>
            <p:cNvSpPr>
              <a:spLocks noChangeShapeType="1"/>
            </p:cNvSpPr>
            <p:nvPr/>
          </p:nvSpPr>
          <p:spPr bwMode="auto">
            <a:xfrm>
              <a:off x="976" y="3938"/>
              <a:ext cx="703" cy="0"/>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sp>
          <p:nvSpPr>
            <p:cNvPr id="226408" name="Line 104"/>
            <p:cNvSpPr>
              <a:spLocks noChangeShapeType="1"/>
            </p:cNvSpPr>
            <p:nvPr/>
          </p:nvSpPr>
          <p:spPr bwMode="auto">
            <a:xfrm>
              <a:off x="976" y="2945"/>
              <a:ext cx="703" cy="0"/>
            </a:xfrm>
            <a:prstGeom prst="line">
              <a:avLst/>
            </a:prstGeom>
            <a:noFill/>
            <a:ln w="12700" cap="sq">
              <a:solidFill>
                <a:srgbClr val="000099"/>
              </a:solidFill>
              <a:round/>
              <a:headEnd type="none" w="sm" len="sm"/>
              <a:tailEnd type="none" w="sm" len="sm"/>
            </a:ln>
            <a:effectLst/>
          </p:spPr>
          <p:txBody>
            <a:bodyPr wrap="none" anchor="ctr"/>
            <a:lstStyle/>
            <a:p>
              <a:endParaRPr lang="zh-CN" altLang="en-US"/>
            </a:p>
          </p:txBody>
        </p:sp>
      </p:grpSp>
      <p:grpSp>
        <p:nvGrpSpPr>
          <p:cNvPr id="4" name="Group 125"/>
          <p:cNvGrpSpPr>
            <a:grpSpLocks/>
          </p:cNvGrpSpPr>
          <p:nvPr/>
        </p:nvGrpSpPr>
        <p:grpSpPr bwMode="auto">
          <a:xfrm flipH="1">
            <a:off x="1571604" y="6000768"/>
            <a:ext cx="285747" cy="285635"/>
            <a:chOff x="-5374" y="2166"/>
            <a:chExt cx="29144" cy="495"/>
          </a:xfrm>
        </p:grpSpPr>
        <p:sp>
          <p:nvSpPr>
            <p:cNvPr id="226430" name="Rectangle 126"/>
            <p:cNvSpPr>
              <a:spLocks noChangeArrowheads="1"/>
            </p:cNvSpPr>
            <p:nvPr/>
          </p:nvSpPr>
          <p:spPr bwMode="auto">
            <a:xfrm flipH="1">
              <a:off x="-5374" y="2166"/>
              <a:ext cx="21858" cy="495"/>
            </a:xfrm>
            <a:prstGeom prst="rect">
              <a:avLst/>
            </a:prstGeom>
            <a:solidFill>
              <a:schemeClr val="bg1"/>
            </a:solidFill>
            <a:ln w="9525">
              <a:noFill/>
              <a:miter lim="800000"/>
              <a:headEnd/>
              <a:tailEnd/>
            </a:ln>
            <a:effectLst/>
          </p:spPr>
          <p:txBody>
            <a:bodyPr lIns="0" tIns="36000" rIns="0" bIns="0">
              <a:noAutofit/>
            </a:bodyPr>
            <a:lstStyle/>
            <a:p>
              <a:pPr algn="ctr">
                <a:lnSpc>
                  <a:spcPct val="70000"/>
                </a:lnSpc>
              </a:pPr>
              <a:r>
                <a:rPr lang="en-US" altLang="zh-CN" sz="2400" b="1" dirty="0">
                  <a:solidFill>
                    <a:srgbClr val="339933"/>
                  </a:solidFill>
                </a:rPr>
                <a:t>2</a:t>
              </a:r>
            </a:p>
          </p:txBody>
        </p:sp>
        <p:sp>
          <p:nvSpPr>
            <p:cNvPr id="226431" name="Rectangle 127"/>
            <p:cNvSpPr>
              <a:spLocks noChangeArrowheads="1"/>
            </p:cNvSpPr>
            <p:nvPr/>
          </p:nvSpPr>
          <p:spPr bwMode="auto">
            <a:xfrm>
              <a:off x="-5374" y="2166"/>
              <a:ext cx="29144" cy="495"/>
            </a:xfrm>
            <a:prstGeom prst="rect">
              <a:avLst/>
            </a:prstGeom>
            <a:noFill/>
            <a:ln w="9525">
              <a:noFill/>
              <a:miter lim="800000"/>
              <a:headEnd/>
              <a:tailEnd/>
            </a:ln>
            <a:effectLst/>
          </p:spPr>
          <p:txBody>
            <a:bodyPr wrap="none" anchor="ctr"/>
            <a:lstStyle/>
            <a:p>
              <a:endParaRPr lang="zh-CN" altLang="en-US"/>
            </a:p>
          </p:txBody>
        </p:sp>
      </p:grpSp>
      <p:grpSp>
        <p:nvGrpSpPr>
          <p:cNvPr id="5" name="Group 128"/>
          <p:cNvGrpSpPr>
            <a:grpSpLocks/>
          </p:cNvGrpSpPr>
          <p:nvPr/>
        </p:nvGrpSpPr>
        <p:grpSpPr bwMode="auto">
          <a:xfrm>
            <a:off x="1571604" y="5214944"/>
            <a:ext cx="285752" cy="285758"/>
            <a:chOff x="4497" y="2301"/>
            <a:chExt cx="286" cy="271"/>
          </a:xfrm>
        </p:grpSpPr>
        <p:sp>
          <p:nvSpPr>
            <p:cNvPr id="226433" name="Rectangle 129"/>
            <p:cNvSpPr>
              <a:spLocks noChangeArrowheads="1"/>
            </p:cNvSpPr>
            <p:nvPr/>
          </p:nvSpPr>
          <p:spPr bwMode="auto">
            <a:xfrm>
              <a:off x="4497" y="2301"/>
              <a:ext cx="270" cy="271"/>
            </a:xfrm>
            <a:prstGeom prst="rect">
              <a:avLst/>
            </a:prstGeom>
            <a:solidFill>
              <a:schemeClr val="bg1"/>
            </a:solidFill>
            <a:ln w="9525">
              <a:noFill/>
              <a:miter lim="800000"/>
              <a:headEnd/>
              <a:tailEnd/>
            </a:ln>
            <a:effectLst/>
          </p:spPr>
          <p:txBody>
            <a:bodyPr wrap="square">
              <a:spAutoFit/>
            </a:bodyPr>
            <a:lstStyle/>
            <a:p>
              <a:pPr algn="ctr">
                <a:lnSpc>
                  <a:spcPct val="70000"/>
                </a:lnSpc>
              </a:pPr>
              <a:r>
                <a:rPr lang="en-US" altLang="zh-CN" sz="2400" b="1" dirty="0">
                  <a:solidFill>
                    <a:srgbClr val="339933"/>
                  </a:solidFill>
                </a:rPr>
                <a:t>1</a:t>
              </a:r>
            </a:p>
          </p:txBody>
        </p:sp>
        <p:sp>
          <p:nvSpPr>
            <p:cNvPr id="226434" name="Rectangle 130"/>
            <p:cNvSpPr>
              <a:spLocks noChangeArrowheads="1"/>
            </p:cNvSpPr>
            <p:nvPr/>
          </p:nvSpPr>
          <p:spPr bwMode="auto">
            <a:xfrm>
              <a:off x="4535" y="2301"/>
              <a:ext cx="248" cy="180"/>
            </a:xfrm>
            <a:prstGeom prst="rect">
              <a:avLst/>
            </a:prstGeom>
            <a:noFill/>
            <a:ln w="9525">
              <a:noFill/>
              <a:miter lim="800000"/>
              <a:headEnd/>
              <a:tailEnd/>
            </a:ln>
            <a:effectLst/>
          </p:spPr>
          <p:txBody>
            <a:bodyPr wrap="none" anchor="ctr"/>
            <a:lstStyle/>
            <a:p>
              <a:endParaRPr lang="zh-CN" altLang="en-US"/>
            </a:p>
          </p:txBody>
        </p:sp>
      </p:grpSp>
      <p:grpSp>
        <p:nvGrpSpPr>
          <p:cNvPr id="6" name="Group 131"/>
          <p:cNvGrpSpPr>
            <a:grpSpLocks/>
          </p:cNvGrpSpPr>
          <p:nvPr/>
        </p:nvGrpSpPr>
        <p:grpSpPr bwMode="auto">
          <a:xfrm>
            <a:off x="1643042" y="5929330"/>
            <a:ext cx="357190" cy="357435"/>
            <a:chOff x="3793" y="2301"/>
            <a:chExt cx="990" cy="487"/>
          </a:xfrm>
        </p:grpSpPr>
        <p:sp>
          <p:nvSpPr>
            <p:cNvPr id="226436" name="Rectangle 132"/>
            <p:cNvSpPr>
              <a:spLocks noChangeArrowheads="1"/>
            </p:cNvSpPr>
            <p:nvPr/>
          </p:nvSpPr>
          <p:spPr bwMode="auto">
            <a:xfrm>
              <a:off x="3793" y="2409"/>
              <a:ext cx="594" cy="379"/>
            </a:xfrm>
            <a:prstGeom prst="rect">
              <a:avLst/>
            </a:prstGeom>
            <a:solidFill>
              <a:schemeClr val="bg1"/>
            </a:solidFill>
            <a:ln w="9525">
              <a:noFill/>
              <a:miter lim="800000"/>
              <a:headEnd/>
              <a:tailEnd/>
            </a:ln>
            <a:effectLst/>
          </p:spPr>
          <p:txBody>
            <a:bodyPr wrap="square">
              <a:noAutofit/>
            </a:bodyPr>
            <a:lstStyle/>
            <a:p>
              <a:pPr algn="ctr">
                <a:lnSpc>
                  <a:spcPct val="70000"/>
                </a:lnSpc>
              </a:pPr>
              <a:r>
                <a:rPr lang="en-US" altLang="zh-CN" sz="2400" b="1" dirty="0">
                  <a:solidFill>
                    <a:srgbClr val="339933"/>
                  </a:solidFill>
                </a:rPr>
                <a:t>1</a:t>
              </a:r>
            </a:p>
          </p:txBody>
        </p:sp>
        <p:sp>
          <p:nvSpPr>
            <p:cNvPr id="226437" name="Rectangle 133"/>
            <p:cNvSpPr>
              <a:spLocks noChangeArrowheads="1"/>
            </p:cNvSpPr>
            <p:nvPr/>
          </p:nvSpPr>
          <p:spPr bwMode="auto">
            <a:xfrm>
              <a:off x="4535" y="2301"/>
              <a:ext cx="248" cy="244"/>
            </a:xfrm>
            <a:prstGeom prst="rect">
              <a:avLst/>
            </a:prstGeom>
            <a:noFill/>
            <a:ln w="9525">
              <a:noFill/>
              <a:miter lim="800000"/>
              <a:headEnd/>
              <a:tailEnd/>
            </a:ln>
            <a:effectLst/>
          </p:spPr>
          <p:txBody>
            <a:bodyPr wrap="none" anchor="ctr"/>
            <a:lstStyle/>
            <a:p>
              <a:endParaRPr lang="zh-CN" altLang="en-US"/>
            </a:p>
          </p:txBody>
        </p:sp>
      </p:grpSp>
      <p:grpSp>
        <p:nvGrpSpPr>
          <p:cNvPr id="7" name="Group 134"/>
          <p:cNvGrpSpPr>
            <a:grpSpLocks/>
          </p:cNvGrpSpPr>
          <p:nvPr/>
        </p:nvGrpSpPr>
        <p:grpSpPr bwMode="auto">
          <a:xfrm>
            <a:off x="1643042" y="6000768"/>
            <a:ext cx="214314" cy="285824"/>
            <a:chOff x="4878" y="3018"/>
            <a:chExt cx="248" cy="425"/>
          </a:xfrm>
        </p:grpSpPr>
        <p:sp>
          <p:nvSpPr>
            <p:cNvPr id="226439" name="Rectangle 135"/>
            <p:cNvSpPr>
              <a:spLocks noChangeArrowheads="1"/>
            </p:cNvSpPr>
            <p:nvPr/>
          </p:nvSpPr>
          <p:spPr bwMode="auto">
            <a:xfrm>
              <a:off x="4896" y="3018"/>
              <a:ext cx="230" cy="425"/>
            </a:xfrm>
            <a:prstGeom prst="rect">
              <a:avLst/>
            </a:prstGeom>
            <a:solidFill>
              <a:schemeClr val="bg1"/>
            </a:solidFill>
            <a:ln w="9525">
              <a:noFill/>
              <a:miter lim="800000"/>
              <a:headEnd/>
              <a:tailEnd/>
            </a:ln>
            <a:effectLst/>
          </p:spPr>
          <p:txBody>
            <a:bodyPr wrap="none" lIns="0" tIns="0" rIns="0" bIns="0">
              <a:noAutofit/>
            </a:bodyPr>
            <a:lstStyle/>
            <a:p>
              <a:pPr algn="ctr"/>
              <a:r>
                <a:rPr lang="en-US" altLang="zh-CN" sz="2400" b="1" dirty="0">
                  <a:solidFill>
                    <a:srgbClr val="CC0000"/>
                  </a:solidFill>
                </a:rPr>
                <a:t>0</a:t>
              </a:r>
            </a:p>
          </p:txBody>
        </p:sp>
        <p:sp>
          <p:nvSpPr>
            <p:cNvPr id="226440" name="Rectangle 136"/>
            <p:cNvSpPr>
              <a:spLocks noChangeArrowheads="1"/>
            </p:cNvSpPr>
            <p:nvPr/>
          </p:nvSpPr>
          <p:spPr bwMode="auto">
            <a:xfrm>
              <a:off x="4878" y="3127"/>
              <a:ext cx="248" cy="235"/>
            </a:xfrm>
            <a:prstGeom prst="rect">
              <a:avLst/>
            </a:prstGeom>
            <a:noFill/>
            <a:ln w="9525">
              <a:noFill/>
              <a:miter lim="800000"/>
              <a:headEnd/>
              <a:tailEnd/>
            </a:ln>
            <a:effectLst/>
          </p:spPr>
          <p:txBody>
            <a:bodyPr wrap="none" anchor="ctr"/>
            <a:lstStyle/>
            <a:p>
              <a:endParaRPr lang="zh-CN" altLang="en-US"/>
            </a:p>
          </p:txBody>
        </p:sp>
      </p:grpSp>
      <p:grpSp>
        <p:nvGrpSpPr>
          <p:cNvPr id="8" name="Group 137"/>
          <p:cNvGrpSpPr>
            <a:grpSpLocks/>
          </p:cNvGrpSpPr>
          <p:nvPr/>
        </p:nvGrpSpPr>
        <p:grpSpPr bwMode="auto">
          <a:xfrm>
            <a:off x="1571596" y="6357955"/>
            <a:ext cx="344681" cy="369436"/>
            <a:chOff x="4878" y="3022"/>
            <a:chExt cx="248" cy="543"/>
          </a:xfrm>
        </p:grpSpPr>
        <p:sp>
          <p:nvSpPr>
            <p:cNvPr id="226442" name="Rectangle 138"/>
            <p:cNvSpPr>
              <a:spLocks noChangeArrowheads="1"/>
            </p:cNvSpPr>
            <p:nvPr/>
          </p:nvSpPr>
          <p:spPr bwMode="auto">
            <a:xfrm>
              <a:off x="4878" y="3022"/>
              <a:ext cx="212" cy="543"/>
            </a:xfrm>
            <a:prstGeom prst="rect">
              <a:avLst/>
            </a:prstGeom>
            <a:solidFill>
              <a:schemeClr val="bg1"/>
            </a:solidFill>
            <a:ln w="9525">
              <a:noFill/>
              <a:miter lim="800000"/>
              <a:headEnd/>
              <a:tailEnd/>
            </a:ln>
            <a:effectLst/>
          </p:spPr>
          <p:txBody>
            <a:bodyPr wrap="square" lIns="36000" tIns="0" rIns="0" bIns="0">
              <a:noAutofit/>
            </a:bodyPr>
            <a:lstStyle/>
            <a:p>
              <a:pPr algn="ctr"/>
              <a:r>
                <a:rPr lang="en-US" altLang="zh-CN" sz="2400" b="1" dirty="0">
                  <a:solidFill>
                    <a:srgbClr val="CC0000"/>
                  </a:solidFill>
                </a:rPr>
                <a:t>0</a:t>
              </a:r>
            </a:p>
          </p:txBody>
        </p:sp>
        <p:sp>
          <p:nvSpPr>
            <p:cNvPr id="226443" name="Rectangle 139"/>
            <p:cNvSpPr>
              <a:spLocks noChangeArrowheads="1"/>
            </p:cNvSpPr>
            <p:nvPr/>
          </p:nvSpPr>
          <p:spPr bwMode="auto">
            <a:xfrm>
              <a:off x="4878" y="3127"/>
              <a:ext cx="248" cy="235"/>
            </a:xfrm>
            <a:prstGeom prst="rect">
              <a:avLst/>
            </a:prstGeom>
            <a:noFill/>
            <a:ln w="9525">
              <a:noFill/>
              <a:miter lim="800000"/>
              <a:headEnd/>
              <a:tailEnd/>
            </a:ln>
            <a:effectLst/>
          </p:spPr>
          <p:txBody>
            <a:bodyPr wrap="none" anchor="ctr"/>
            <a:lstStyle/>
            <a:p>
              <a:endParaRPr lang="zh-CN" altLang="en-US"/>
            </a:p>
          </p:txBody>
        </p:sp>
      </p:grpSp>
      <p:grpSp>
        <p:nvGrpSpPr>
          <p:cNvPr id="9" name="Group 140"/>
          <p:cNvGrpSpPr>
            <a:grpSpLocks/>
          </p:cNvGrpSpPr>
          <p:nvPr/>
        </p:nvGrpSpPr>
        <p:grpSpPr bwMode="auto">
          <a:xfrm>
            <a:off x="1571604" y="5572140"/>
            <a:ext cx="251280" cy="387350"/>
            <a:chOff x="4535" y="2301"/>
            <a:chExt cx="277" cy="244"/>
          </a:xfrm>
        </p:grpSpPr>
        <p:sp>
          <p:nvSpPr>
            <p:cNvPr id="226445" name="Rectangle 141"/>
            <p:cNvSpPr>
              <a:spLocks noChangeArrowheads="1"/>
            </p:cNvSpPr>
            <p:nvPr/>
          </p:nvSpPr>
          <p:spPr bwMode="auto">
            <a:xfrm>
              <a:off x="4576" y="2322"/>
              <a:ext cx="236" cy="159"/>
            </a:xfrm>
            <a:prstGeom prst="rect">
              <a:avLst/>
            </a:prstGeom>
            <a:solidFill>
              <a:schemeClr val="bg1"/>
            </a:solidFill>
            <a:ln w="9525">
              <a:noFill/>
              <a:miter lim="800000"/>
              <a:headEnd/>
              <a:tailEnd/>
            </a:ln>
            <a:effectLst/>
          </p:spPr>
          <p:txBody>
            <a:bodyPr wrap="square">
              <a:noAutofit/>
            </a:bodyPr>
            <a:lstStyle/>
            <a:p>
              <a:pPr algn="ctr">
                <a:lnSpc>
                  <a:spcPct val="70000"/>
                </a:lnSpc>
              </a:pPr>
              <a:r>
                <a:rPr lang="en-US" altLang="zh-CN" sz="2400" b="1" dirty="0">
                  <a:solidFill>
                    <a:srgbClr val="339933"/>
                  </a:solidFill>
                </a:rPr>
                <a:t>1</a:t>
              </a:r>
            </a:p>
          </p:txBody>
        </p:sp>
        <p:sp>
          <p:nvSpPr>
            <p:cNvPr id="226446" name="Rectangle 142"/>
            <p:cNvSpPr>
              <a:spLocks noChangeArrowheads="1"/>
            </p:cNvSpPr>
            <p:nvPr/>
          </p:nvSpPr>
          <p:spPr bwMode="auto">
            <a:xfrm>
              <a:off x="4535" y="2301"/>
              <a:ext cx="248" cy="244"/>
            </a:xfrm>
            <a:prstGeom prst="rect">
              <a:avLst/>
            </a:prstGeom>
            <a:noFill/>
            <a:ln w="9525">
              <a:noFill/>
              <a:miter lim="800000"/>
              <a:headEnd/>
              <a:tailEnd/>
            </a:ln>
            <a:effectLst/>
          </p:spPr>
          <p:txBody>
            <a:bodyPr wrap="none" anchor="ctr"/>
            <a:lstStyle/>
            <a:p>
              <a:endParaRPr lang="zh-CN" altLang="en-US"/>
            </a:p>
          </p:txBody>
        </p:sp>
      </p:grpSp>
      <p:grpSp>
        <p:nvGrpSpPr>
          <p:cNvPr id="10" name="Group 143"/>
          <p:cNvGrpSpPr>
            <a:grpSpLocks/>
          </p:cNvGrpSpPr>
          <p:nvPr/>
        </p:nvGrpSpPr>
        <p:grpSpPr bwMode="auto">
          <a:xfrm>
            <a:off x="1643042" y="5572355"/>
            <a:ext cx="214314" cy="356975"/>
            <a:chOff x="4878" y="3106"/>
            <a:chExt cx="248" cy="266"/>
          </a:xfrm>
        </p:grpSpPr>
        <p:sp>
          <p:nvSpPr>
            <p:cNvPr id="226448" name="Rectangle 144"/>
            <p:cNvSpPr>
              <a:spLocks noChangeArrowheads="1"/>
            </p:cNvSpPr>
            <p:nvPr/>
          </p:nvSpPr>
          <p:spPr bwMode="auto">
            <a:xfrm>
              <a:off x="4878" y="3106"/>
              <a:ext cx="230" cy="266"/>
            </a:xfrm>
            <a:prstGeom prst="rect">
              <a:avLst/>
            </a:prstGeom>
            <a:solidFill>
              <a:schemeClr val="bg1"/>
            </a:solidFill>
            <a:ln w="9525">
              <a:noFill/>
              <a:miter lim="800000"/>
              <a:headEnd/>
              <a:tailEnd/>
            </a:ln>
            <a:effectLst/>
          </p:spPr>
          <p:txBody>
            <a:bodyPr wrap="none" lIns="0" tIns="0" rIns="0" bIns="0">
              <a:noAutofit/>
            </a:bodyPr>
            <a:lstStyle/>
            <a:p>
              <a:pPr algn="ctr"/>
              <a:r>
                <a:rPr lang="en-US" altLang="zh-CN" sz="2400" b="1" dirty="0">
                  <a:solidFill>
                    <a:srgbClr val="CC0000"/>
                  </a:solidFill>
                </a:rPr>
                <a:t>0</a:t>
              </a:r>
            </a:p>
          </p:txBody>
        </p:sp>
        <p:sp>
          <p:nvSpPr>
            <p:cNvPr id="226449" name="Rectangle 145"/>
            <p:cNvSpPr>
              <a:spLocks noChangeArrowheads="1"/>
            </p:cNvSpPr>
            <p:nvPr/>
          </p:nvSpPr>
          <p:spPr bwMode="auto">
            <a:xfrm>
              <a:off x="4878" y="3127"/>
              <a:ext cx="248" cy="235"/>
            </a:xfrm>
            <a:prstGeom prst="rect">
              <a:avLst/>
            </a:prstGeom>
            <a:noFill/>
            <a:ln w="9525">
              <a:noFill/>
              <a:miter lim="800000"/>
              <a:headEnd/>
              <a:tailEnd/>
            </a:ln>
            <a:effectLst/>
          </p:spPr>
          <p:txBody>
            <a:bodyPr wrap="none" anchor="ctr"/>
            <a:lstStyle/>
            <a:p>
              <a:endParaRPr lang="zh-CN" altLang="en-US"/>
            </a:p>
          </p:txBody>
        </p:sp>
      </p:grpSp>
      <p:grpSp>
        <p:nvGrpSpPr>
          <p:cNvPr id="11" name="Group 146"/>
          <p:cNvGrpSpPr>
            <a:grpSpLocks/>
          </p:cNvGrpSpPr>
          <p:nvPr/>
        </p:nvGrpSpPr>
        <p:grpSpPr bwMode="auto">
          <a:xfrm>
            <a:off x="1500166" y="5072074"/>
            <a:ext cx="357190" cy="441573"/>
            <a:chOff x="4878" y="3127"/>
            <a:chExt cx="248" cy="307"/>
          </a:xfrm>
        </p:grpSpPr>
        <p:sp>
          <p:nvSpPr>
            <p:cNvPr id="226451" name="Rectangle 147"/>
            <p:cNvSpPr>
              <a:spLocks noChangeArrowheads="1"/>
            </p:cNvSpPr>
            <p:nvPr/>
          </p:nvSpPr>
          <p:spPr bwMode="auto">
            <a:xfrm>
              <a:off x="4940" y="3177"/>
              <a:ext cx="186" cy="257"/>
            </a:xfrm>
            <a:prstGeom prst="rect">
              <a:avLst/>
            </a:prstGeom>
            <a:solidFill>
              <a:schemeClr val="bg1"/>
            </a:solidFill>
            <a:ln w="9525">
              <a:noFill/>
              <a:miter lim="800000"/>
              <a:headEnd/>
              <a:tailEnd/>
            </a:ln>
            <a:effectLst/>
          </p:spPr>
          <p:txBody>
            <a:bodyPr wrap="square" lIns="0" tIns="0" rIns="0" bIns="0">
              <a:spAutoFit/>
            </a:bodyPr>
            <a:lstStyle/>
            <a:p>
              <a:pPr algn="ctr"/>
              <a:r>
                <a:rPr lang="en-US" altLang="zh-CN" sz="2400" b="1" dirty="0">
                  <a:solidFill>
                    <a:srgbClr val="CC0000"/>
                  </a:solidFill>
                </a:rPr>
                <a:t>0</a:t>
              </a:r>
            </a:p>
          </p:txBody>
        </p:sp>
        <p:sp>
          <p:nvSpPr>
            <p:cNvPr id="226452" name="Rectangle 148"/>
            <p:cNvSpPr>
              <a:spLocks noChangeArrowheads="1"/>
            </p:cNvSpPr>
            <p:nvPr/>
          </p:nvSpPr>
          <p:spPr bwMode="auto">
            <a:xfrm>
              <a:off x="4878" y="3127"/>
              <a:ext cx="248" cy="235"/>
            </a:xfrm>
            <a:prstGeom prst="rect">
              <a:avLst/>
            </a:prstGeom>
            <a:noFill/>
            <a:ln w="9525">
              <a:noFill/>
              <a:miter lim="800000"/>
              <a:headEnd/>
              <a:tailEnd/>
            </a:ln>
            <a:effectLst/>
          </p:spPr>
          <p:txBody>
            <a:bodyPr wrap="none" anchor="ctr"/>
            <a:lstStyle/>
            <a:p>
              <a:endParaRPr lang="zh-CN" altLang="en-US"/>
            </a:p>
          </p:txBody>
        </p:sp>
      </p:grpSp>
      <p:sp>
        <p:nvSpPr>
          <p:cNvPr id="226454" name="Rectangle 150"/>
          <p:cNvSpPr>
            <a:spLocks noChangeArrowheads="1"/>
          </p:cNvSpPr>
          <p:nvPr/>
        </p:nvSpPr>
        <p:spPr bwMode="auto">
          <a:xfrm>
            <a:off x="1571604" y="4786322"/>
            <a:ext cx="214314" cy="297894"/>
          </a:xfrm>
          <a:prstGeom prst="rect">
            <a:avLst/>
          </a:prstGeom>
          <a:solidFill>
            <a:schemeClr val="bg1"/>
          </a:solidFill>
          <a:ln w="9525">
            <a:noFill/>
            <a:miter lim="800000"/>
            <a:headEnd/>
            <a:tailEnd/>
          </a:ln>
          <a:effectLst/>
        </p:spPr>
        <p:txBody>
          <a:bodyPr wrap="square" lIns="72000" tIns="0" rIns="0" bIns="0">
            <a:noAutofit/>
          </a:bodyPr>
          <a:lstStyle/>
          <a:p>
            <a:pPr algn="ctr"/>
            <a:r>
              <a:rPr lang="en-US" altLang="zh-CN" sz="2400" b="1" dirty="0">
                <a:solidFill>
                  <a:srgbClr val="CC0000"/>
                </a:solidFill>
              </a:rPr>
              <a:t>0</a:t>
            </a:r>
          </a:p>
        </p:txBody>
      </p:sp>
      <p:sp>
        <p:nvSpPr>
          <p:cNvPr id="226457" name="Rectangle 153"/>
          <p:cNvSpPr>
            <a:spLocks noChangeArrowheads="1"/>
          </p:cNvSpPr>
          <p:nvPr/>
        </p:nvSpPr>
        <p:spPr bwMode="auto">
          <a:xfrm>
            <a:off x="1571604" y="4357694"/>
            <a:ext cx="285752" cy="357190"/>
          </a:xfrm>
          <a:prstGeom prst="rect">
            <a:avLst/>
          </a:prstGeom>
          <a:solidFill>
            <a:schemeClr val="bg1"/>
          </a:solidFill>
          <a:ln w="9525">
            <a:noFill/>
            <a:miter lim="800000"/>
            <a:headEnd/>
            <a:tailEnd/>
          </a:ln>
          <a:effectLst/>
        </p:spPr>
        <p:txBody>
          <a:bodyPr wrap="square" lIns="0" tIns="0" rIns="0" bIns="0">
            <a:noAutofit/>
          </a:bodyPr>
          <a:lstStyle/>
          <a:p>
            <a:pPr algn="ctr"/>
            <a:r>
              <a:rPr lang="en-US" altLang="zh-CN" sz="2400" b="1" dirty="0">
                <a:solidFill>
                  <a:srgbClr val="CC000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2635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27"/>
                                        </p:tgtEl>
                                        <p:attrNameLst>
                                          <p:attrName>style.visibility</p:attrName>
                                        </p:attrNameLst>
                                      </p:cBhvr>
                                      <p:to>
                                        <p:strVal val="visible"/>
                                      </p:to>
                                    </p:set>
                                    <p:animEffect transition="in" filter="wipe(left)">
                                      <p:cBhvr>
                                        <p:cTn id="22" dur="500"/>
                                        <p:tgtEl>
                                          <p:spTgt spid="2263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37"/>
                                        </p:tgtEl>
                                        <p:attrNameLst>
                                          <p:attrName>style.visibility</p:attrName>
                                        </p:attrNameLst>
                                      </p:cBhvr>
                                      <p:to>
                                        <p:strVal val="visible"/>
                                      </p:to>
                                    </p:set>
                                    <p:animEffect transition="in" filter="wipe(left)">
                                      <p:cBhvr>
                                        <p:cTn id="27" dur="500"/>
                                        <p:tgtEl>
                                          <p:spTgt spid="2263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38"/>
                                        </p:tgtEl>
                                        <p:attrNameLst>
                                          <p:attrName>style.visibility</p:attrName>
                                        </p:attrNameLst>
                                      </p:cBhvr>
                                      <p:to>
                                        <p:strVal val="visible"/>
                                      </p:to>
                                    </p:set>
                                    <p:animEffect transition="in" filter="wipe(left)">
                                      <p:cBhvr>
                                        <p:cTn id="32" dur="500"/>
                                        <p:tgtEl>
                                          <p:spTgt spid="2263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29"/>
                                        </p:tgtEl>
                                        <p:attrNameLst>
                                          <p:attrName>style.visibility</p:attrName>
                                        </p:attrNameLst>
                                      </p:cBhvr>
                                      <p:to>
                                        <p:strVal val="visible"/>
                                      </p:to>
                                    </p:set>
                                    <p:animEffect transition="in" filter="wipe(left)">
                                      <p:cBhvr>
                                        <p:cTn id="37" dur="500"/>
                                        <p:tgtEl>
                                          <p:spTgt spid="2263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52"/>
                                        </p:tgtEl>
                                        <p:attrNameLst>
                                          <p:attrName>style.visibility</p:attrName>
                                        </p:attrNameLst>
                                      </p:cBhvr>
                                      <p:to>
                                        <p:strVal val="visible"/>
                                      </p:to>
                                    </p:set>
                                    <p:animEffect transition="in" filter="wipe(left)">
                                      <p:cBhvr>
                                        <p:cTn id="42" dur="500"/>
                                        <p:tgtEl>
                                          <p:spTgt spid="2263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6353"/>
                                        </p:tgtEl>
                                        <p:attrNameLst>
                                          <p:attrName>style.visibility</p:attrName>
                                        </p:attrNameLst>
                                      </p:cBhvr>
                                      <p:to>
                                        <p:strVal val="visible"/>
                                      </p:to>
                                    </p:set>
                                    <p:animEffect transition="in" filter="wipe(left)">
                                      <p:cBhvr>
                                        <p:cTn id="47" dur="500"/>
                                        <p:tgtEl>
                                          <p:spTgt spid="22635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26457"/>
                                        </p:tgtEl>
                                        <p:attrNameLst>
                                          <p:attrName>style.visibility</p:attrName>
                                        </p:attrNameLst>
                                      </p:cBhvr>
                                      <p:to>
                                        <p:strVal val="visible"/>
                                      </p:to>
                                    </p:set>
                                    <p:animEffect transition="in" filter="box(in)">
                                      <p:cBhvr>
                                        <p:cTn id="52" dur="500"/>
                                        <p:tgtEl>
                                          <p:spTgt spid="22645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6339"/>
                                        </p:tgtEl>
                                        <p:attrNameLst>
                                          <p:attrName>style.visibility</p:attrName>
                                        </p:attrNameLst>
                                      </p:cBhvr>
                                      <p:to>
                                        <p:strVal val="visible"/>
                                      </p:to>
                                    </p:set>
                                    <p:animEffect transition="in" filter="wipe(left)">
                                      <p:cBhvr>
                                        <p:cTn id="57" dur="500"/>
                                        <p:tgtEl>
                                          <p:spTgt spid="22633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6354"/>
                                        </p:tgtEl>
                                        <p:attrNameLst>
                                          <p:attrName>style.visibility</p:attrName>
                                        </p:attrNameLst>
                                      </p:cBhvr>
                                      <p:to>
                                        <p:strVal val="visible"/>
                                      </p:to>
                                    </p:set>
                                    <p:animEffect transition="in" filter="wipe(left)">
                                      <p:cBhvr>
                                        <p:cTn id="62" dur="500"/>
                                        <p:tgtEl>
                                          <p:spTgt spid="226354"/>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26340"/>
                                        </p:tgtEl>
                                        <p:attrNameLst>
                                          <p:attrName>style.visibility</p:attrName>
                                        </p:attrNameLst>
                                      </p:cBhvr>
                                      <p:to>
                                        <p:strVal val="visible"/>
                                      </p:to>
                                    </p:set>
                                    <p:animEffect transition="in" filter="wipe(left)">
                                      <p:cBhvr>
                                        <p:cTn id="71" dur="500"/>
                                        <p:tgtEl>
                                          <p:spTgt spid="2263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6332"/>
                                        </p:tgtEl>
                                        <p:attrNameLst>
                                          <p:attrName>style.visibility</p:attrName>
                                        </p:attrNameLst>
                                      </p:cBhvr>
                                      <p:to>
                                        <p:strVal val="visible"/>
                                      </p:to>
                                    </p:set>
                                    <p:animEffect transition="in" filter="wipe(left)">
                                      <p:cBhvr>
                                        <p:cTn id="76" dur="500"/>
                                        <p:tgtEl>
                                          <p:spTgt spid="22633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26360"/>
                                        </p:tgtEl>
                                        <p:attrNameLst>
                                          <p:attrName>style.visibility</p:attrName>
                                        </p:attrNameLst>
                                      </p:cBhvr>
                                      <p:to>
                                        <p:strVal val="visible"/>
                                      </p:to>
                                    </p:set>
                                    <p:animEffect transition="in" filter="wipe(left)">
                                      <p:cBhvr>
                                        <p:cTn id="81" dur="500"/>
                                        <p:tgtEl>
                                          <p:spTgt spid="22636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26361"/>
                                        </p:tgtEl>
                                        <p:attrNameLst>
                                          <p:attrName>style.visibility</p:attrName>
                                        </p:attrNameLst>
                                      </p:cBhvr>
                                      <p:to>
                                        <p:strVal val="visible"/>
                                      </p:to>
                                    </p:set>
                                    <p:animEffect transition="in" filter="wipe(left)">
                                      <p:cBhvr>
                                        <p:cTn id="86" dur="500"/>
                                        <p:tgtEl>
                                          <p:spTgt spid="226361"/>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226454"/>
                                        </p:tgtEl>
                                        <p:attrNameLst>
                                          <p:attrName>style.visibility</p:attrName>
                                        </p:attrNameLst>
                                      </p:cBhvr>
                                      <p:to>
                                        <p:strVal val="visible"/>
                                      </p:to>
                                    </p:set>
                                    <p:animEffect transition="in" filter="box(in)">
                                      <p:cBhvr>
                                        <p:cTn id="91" dur="500"/>
                                        <p:tgtEl>
                                          <p:spTgt spid="22645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26341"/>
                                        </p:tgtEl>
                                        <p:attrNameLst>
                                          <p:attrName>style.visibility</p:attrName>
                                        </p:attrNameLst>
                                      </p:cBhvr>
                                      <p:to>
                                        <p:strVal val="visible"/>
                                      </p:to>
                                    </p:set>
                                    <p:animEffect transition="in" filter="wipe(left)">
                                      <p:cBhvr>
                                        <p:cTn id="96" dur="500"/>
                                        <p:tgtEl>
                                          <p:spTgt spid="22634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26342"/>
                                        </p:tgtEl>
                                        <p:attrNameLst>
                                          <p:attrName>style.visibility</p:attrName>
                                        </p:attrNameLst>
                                      </p:cBhvr>
                                      <p:to>
                                        <p:strVal val="visible"/>
                                      </p:to>
                                    </p:set>
                                    <p:animEffect transition="in" filter="wipe(left)">
                                      <p:cBhvr>
                                        <p:cTn id="101" dur="500"/>
                                        <p:tgtEl>
                                          <p:spTgt spid="22634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26333"/>
                                        </p:tgtEl>
                                        <p:attrNameLst>
                                          <p:attrName>style.visibility</p:attrName>
                                        </p:attrNameLst>
                                      </p:cBhvr>
                                      <p:to>
                                        <p:strVal val="visible"/>
                                      </p:to>
                                    </p:set>
                                    <p:animEffect transition="in" filter="wipe(left)">
                                      <p:cBhvr>
                                        <p:cTn id="106" dur="500"/>
                                        <p:tgtEl>
                                          <p:spTgt spid="22633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26362"/>
                                        </p:tgtEl>
                                        <p:attrNameLst>
                                          <p:attrName>style.visibility</p:attrName>
                                        </p:attrNameLst>
                                      </p:cBhvr>
                                      <p:to>
                                        <p:strVal val="visible"/>
                                      </p:to>
                                    </p:set>
                                    <p:animEffect transition="in" filter="wipe(up)">
                                      <p:cBhvr>
                                        <p:cTn id="111" dur="500"/>
                                        <p:tgtEl>
                                          <p:spTgt spid="22636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26363"/>
                                        </p:tgtEl>
                                        <p:attrNameLst>
                                          <p:attrName>style.visibility</p:attrName>
                                        </p:attrNameLst>
                                      </p:cBhvr>
                                      <p:to>
                                        <p:strVal val="visible"/>
                                      </p:to>
                                    </p:set>
                                    <p:animEffect transition="in" filter="wipe(up)">
                                      <p:cBhvr>
                                        <p:cTn id="116" dur="500"/>
                                        <p:tgtEl>
                                          <p:spTgt spid="226363"/>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499"/>
                                          </p:stCondLst>
                                        </p:cTn>
                                        <p:tgtEl>
                                          <p:spTgt spid="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226364"/>
                                        </p:tgtEl>
                                        <p:attrNameLst>
                                          <p:attrName>style.visibility</p:attrName>
                                        </p:attrNameLst>
                                      </p:cBhvr>
                                      <p:to>
                                        <p:strVal val="visible"/>
                                      </p:to>
                                    </p:set>
                                    <p:animEffect transition="in" filter="wipe(up)">
                                      <p:cBhvr>
                                        <p:cTn id="125" dur="500"/>
                                        <p:tgtEl>
                                          <p:spTgt spid="226364"/>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499"/>
                                          </p:stCondLst>
                                        </p:cTn>
                                        <p:tgtEl>
                                          <p:spTgt spid="5"/>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26328"/>
                                        </p:tgtEl>
                                        <p:attrNameLst>
                                          <p:attrName>style.visibility</p:attrName>
                                        </p:attrNameLst>
                                      </p:cBhvr>
                                      <p:to>
                                        <p:strVal val="visible"/>
                                      </p:to>
                                    </p:set>
                                    <p:animEffect transition="in" filter="wipe(left)">
                                      <p:cBhvr>
                                        <p:cTn id="134" dur="500"/>
                                        <p:tgtEl>
                                          <p:spTgt spid="226328"/>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26330"/>
                                        </p:tgtEl>
                                        <p:attrNameLst>
                                          <p:attrName>style.visibility</p:attrName>
                                        </p:attrNameLst>
                                      </p:cBhvr>
                                      <p:to>
                                        <p:strVal val="visible"/>
                                      </p:to>
                                    </p:set>
                                    <p:animEffect transition="in" filter="wipe(left)">
                                      <p:cBhvr>
                                        <p:cTn id="139" dur="500"/>
                                        <p:tgtEl>
                                          <p:spTgt spid="2263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26355"/>
                                        </p:tgtEl>
                                        <p:attrNameLst>
                                          <p:attrName>style.visibility</p:attrName>
                                        </p:attrNameLst>
                                      </p:cBhvr>
                                      <p:to>
                                        <p:strVal val="visible"/>
                                      </p:to>
                                    </p:set>
                                    <p:animEffect transition="in" filter="wipe(left)">
                                      <p:cBhvr>
                                        <p:cTn id="144" dur="500"/>
                                        <p:tgtEl>
                                          <p:spTgt spid="226355"/>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26357"/>
                                        </p:tgtEl>
                                        <p:attrNameLst>
                                          <p:attrName>style.visibility</p:attrName>
                                        </p:attrNameLst>
                                      </p:cBhvr>
                                      <p:to>
                                        <p:strVal val="visible"/>
                                      </p:to>
                                    </p:set>
                                    <p:animEffect transition="in" filter="wipe(left)">
                                      <p:cBhvr>
                                        <p:cTn id="149" dur="500"/>
                                        <p:tgtEl>
                                          <p:spTgt spid="226357"/>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499"/>
                                          </p:stCondLst>
                                        </p:cTn>
                                        <p:tgtEl>
                                          <p:spTgt spid="7"/>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226343"/>
                                        </p:tgtEl>
                                        <p:attrNameLst>
                                          <p:attrName>style.visibility</p:attrName>
                                        </p:attrNameLst>
                                      </p:cBhvr>
                                      <p:to>
                                        <p:strVal val="visible"/>
                                      </p:to>
                                    </p:set>
                                    <p:animEffect transition="in" filter="wipe(left)">
                                      <p:cBhvr>
                                        <p:cTn id="158" dur="500"/>
                                        <p:tgtEl>
                                          <p:spTgt spid="226343"/>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226356"/>
                                        </p:tgtEl>
                                        <p:attrNameLst>
                                          <p:attrName>style.visibility</p:attrName>
                                        </p:attrNameLst>
                                      </p:cBhvr>
                                      <p:to>
                                        <p:strVal val="visible"/>
                                      </p:to>
                                    </p:set>
                                    <p:animEffect transition="in" filter="wipe(left)">
                                      <p:cBhvr>
                                        <p:cTn id="163" dur="500"/>
                                        <p:tgtEl>
                                          <p:spTgt spid="226356"/>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499"/>
                                          </p:stCondLst>
                                        </p:cTn>
                                        <p:tgtEl>
                                          <p:spTgt spid="8"/>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26345"/>
                                        </p:tgtEl>
                                        <p:attrNameLst>
                                          <p:attrName>style.visibility</p:attrName>
                                        </p:attrNameLst>
                                      </p:cBhvr>
                                      <p:to>
                                        <p:strVal val="visible"/>
                                      </p:to>
                                    </p:set>
                                    <p:animEffect transition="in" filter="wipe(left)">
                                      <p:cBhvr>
                                        <p:cTn id="172" dur="500"/>
                                        <p:tgtEl>
                                          <p:spTgt spid="226345"/>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26346"/>
                                        </p:tgtEl>
                                        <p:attrNameLst>
                                          <p:attrName>style.visibility</p:attrName>
                                        </p:attrNameLst>
                                      </p:cBhvr>
                                      <p:to>
                                        <p:strVal val="visible"/>
                                      </p:to>
                                    </p:set>
                                    <p:animEffect transition="in" filter="wipe(left)">
                                      <p:cBhvr>
                                        <p:cTn id="177" dur="500"/>
                                        <p:tgtEl>
                                          <p:spTgt spid="22634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26331"/>
                                        </p:tgtEl>
                                        <p:attrNameLst>
                                          <p:attrName>style.visibility</p:attrName>
                                        </p:attrNameLst>
                                      </p:cBhvr>
                                      <p:to>
                                        <p:strVal val="visible"/>
                                      </p:to>
                                    </p:set>
                                    <p:animEffect transition="in" filter="wipe(left)">
                                      <p:cBhvr>
                                        <p:cTn id="182" dur="500"/>
                                        <p:tgtEl>
                                          <p:spTgt spid="226331"/>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26358"/>
                                        </p:tgtEl>
                                        <p:attrNameLst>
                                          <p:attrName>style.visibility</p:attrName>
                                        </p:attrNameLst>
                                      </p:cBhvr>
                                      <p:to>
                                        <p:strVal val="visible"/>
                                      </p:to>
                                    </p:set>
                                    <p:animEffect transition="in" filter="wipe(left)">
                                      <p:cBhvr>
                                        <p:cTn id="187" dur="500"/>
                                        <p:tgtEl>
                                          <p:spTgt spid="226358"/>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226359"/>
                                        </p:tgtEl>
                                        <p:attrNameLst>
                                          <p:attrName>style.visibility</p:attrName>
                                        </p:attrNameLst>
                                      </p:cBhvr>
                                      <p:to>
                                        <p:strVal val="visible"/>
                                      </p:to>
                                    </p:set>
                                    <p:animEffect transition="in" filter="wipe(left)">
                                      <p:cBhvr>
                                        <p:cTn id="192" dur="500"/>
                                        <p:tgtEl>
                                          <p:spTgt spid="226359"/>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499"/>
                                          </p:stCondLst>
                                        </p:cTn>
                                        <p:tgtEl>
                                          <p:spTgt spid="9"/>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226344"/>
                                        </p:tgtEl>
                                        <p:attrNameLst>
                                          <p:attrName>style.visibility</p:attrName>
                                        </p:attrNameLst>
                                      </p:cBhvr>
                                      <p:to>
                                        <p:strVal val="visible"/>
                                      </p:to>
                                    </p:set>
                                    <p:animEffect transition="in" filter="wipe(left)">
                                      <p:cBhvr>
                                        <p:cTn id="201" dur="500"/>
                                        <p:tgtEl>
                                          <p:spTgt spid="226344"/>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226334"/>
                                        </p:tgtEl>
                                        <p:attrNameLst>
                                          <p:attrName>style.visibility</p:attrName>
                                        </p:attrNameLst>
                                      </p:cBhvr>
                                      <p:to>
                                        <p:strVal val="visible"/>
                                      </p:to>
                                    </p:set>
                                    <p:animEffect transition="in" filter="wipe(left)">
                                      <p:cBhvr>
                                        <p:cTn id="206" dur="500"/>
                                        <p:tgtEl>
                                          <p:spTgt spid="226334"/>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226365"/>
                                        </p:tgtEl>
                                        <p:attrNameLst>
                                          <p:attrName>style.visibility</p:attrName>
                                        </p:attrNameLst>
                                      </p:cBhvr>
                                      <p:to>
                                        <p:strVal val="visible"/>
                                      </p:to>
                                    </p:set>
                                    <p:animEffect transition="in" filter="wipe(left)">
                                      <p:cBhvr>
                                        <p:cTn id="211" dur="500"/>
                                        <p:tgtEl>
                                          <p:spTgt spid="226365"/>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226366"/>
                                        </p:tgtEl>
                                        <p:attrNameLst>
                                          <p:attrName>style.visibility</p:attrName>
                                        </p:attrNameLst>
                                      </p:cBhvr>
                                      <p:to>
                                        <p:strVal val="visible"/>
                                      </p:to>
                                    </p:set>
                                    <p:animEffect transition="in" filter="wipe(left)">
                                      <p:cBhvr>
                                        <p:cTn id="216" dur="500"/>
                                        <p:tgtEl>
                                          <p:spTgt spid="226366"/>
                                        </p:tgtEl>
                                      </p:cBhvr>
                                    </p:animEffec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499"/>
                                          </p:stCondLst>
                                        </p:cTn>
                                        <p:tgtEl>
                                          <p:spTgt spid="10"/>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226347"/>
                                        </p:tgtEl>
                                        <p:attrNameLst>
                                          <p:attrName>style.visibility</p:attrName>
                                        </p:attrNameLst>
                                      </p:cBhvr>
                                      <p:to>
                                        <p:strVal val="visible"/>
                                      </p:to>
                                    </p:set>
                                    <p:animEffect transition="in" filter="wipe(left)">
                                      <p:cBhvr>
                                        <p:cTn id="225" dur="500"/>
                                        <p:tgtEl>
                                          <p:spTgt spid="226347"/>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226348"/>
                                        </p:tgtEl>
                                        <p:attrNameLst>
                                          <p:attrName>style.visibility</p:attrName>
                                        </p:attrNameLst>
                                      </p:cBhvr>
                                      <p:to>
                                        <p:strVal val="visible"/>
                                      </p:to>
                                    </p:set>
                                    <p:animEffect transition="in" filter="wipe(left)">
                                      <p:cBhvr>
                                        <p:cTn id="230" dur="500"/>
                                        <p:tgtEl>
                                          <p:spTgt spid="226348"/>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226335"/>
                                        </p:tgtEl>
                                        <p:attrNameLst>
                                          <p:attrName>style.visibility</p:attrName>
                                        </p:attrNameLst>
                                      </p:cBhvr>
                                      <p:to>
                                        <p:strVal val="visible"/>
                                      </p:to>
                                    </p:set>
                                    <p:animEffect transition="in" filter="wipe(left)">
                                      <p:cBhvr>
                                        <p:cTn id="235" dur="500"/>
                                        <p:tgtEl>
                                          <p:spTgt spid="226335"/>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226367"/>
                                        </p:tgtEl>
                                        <p:attrNameLst>
                                          <p:attrName>style.visibility</p:attrName>
                                        </p:attrNameLst>
                                      </p:cBhvr>
                                      <p:to>
                                        <p:strVal val="visible"/>
                                      </p:to>
                                    </p:set>
                                    <p:animEffect transition="in" filter="wipe(left)">
                                      <p:cBhvr>
                                        <p:cTn id="240" dur="500"/>
                                        <p:tgtEl>
                                          <p:spTgt spid="226367"/>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226368"/>
                                        </p:tgtEl>
                                        <p:attrNameLst>
                                          <p:attrName>style.visibility</p:attrName>
                                        </p:attrNameLst>
                                      </p:cBhvr>
                                      <p:to>
                                        <p:strVal val="visible"/>
                                      </p:to>
                                    </p:set>
                                    <p:animEffect transition="in" filter="wipe(left)">
                                      <p:cBhvr>
                                        <p:cTn id="245" dur="500"/>
                                        <p:tgtEl>
                                          <p:spTgt spid="226368"/>
                                        </p:tgtEl>
                                      </p:cBhvr>
                                    </p:animEffec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nodeType="clickEffect">
                                  <p:stCondLst>
                                    <p:cond delay="0"/>
                                  </p:stCondLst>
                                  <p:childTnLst>
                                    <p:set>
                                      <p:cBhvr>
                                        <p:cTn id="249" dur="1" fill="hold">
                                          <p:stCondLst>
                                            <p:cond delay="499"/>
                                          </p:stCondLst>
                                        </p:cTn>
                                        <p:tgtEl>
                                          <p:spTgt spid="11"/>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22" presetClass="entr" presetSubtype="8" fill="hold" grpId="0" nodeType="clickEffect">
                                  <p:stCondLst>
                                    <p:cond delay="0"/>
                                  </p:stCondLst>
                                  <p:childTnLst>
                                    <p:set>
                                      <p:cBhvr>
                                        <p:cTn id="253" dur="1" fill="hold">
                                          <p:stCondLst>
                                            <p:cond delay="0"/>
                                          </p:stCondLst>
                                        </p:cTn>
                                        <p:tgtEl>
                                          <p:spTgt spid="226349"/>
                                        </p:tgtEl>
                                        <p:attrNameLst>
                                          <p:attrName>style.visibility</p:attrName>
                                        </p:attrNameLst>
                                      </p:cBhvr>
                                      <p:to>
                                        <p:strVal val="visible"/>
                                      </p:to>
                                    </p:set>
                                    <p:animEffect transition="in" filter="wipe(left)">
                                      <p:cBhvr>
                                        <p:cTn id="254" dur="500"/>
                                        <p:tgtEl>
                                          <p:spTgt spid="226349"/>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8" fill="hold" grpId="0" nodeType="clickEffect">
                                  <p:stCondLst>
                                    <p:cond delay="0"/>
                                  </p:stCondLst>
                                  <p:childTnLst>
                                    <p:set>
                                      <p:cBhvr>
                                        <p:cTn id="258" dur="1" fill="hold">
                                          <p:stCondLst>
                                            <p:cond delay="0"/>
                                          </p:stCondLst>
                                        </p:cTn>
                                        <p:tgtEl>
                                          <p:spTgt spid="226350"/>
                                        </p:tgtEl>
                                        <p:attrNameLst>
                                          <p:attrName>style.visibility</p:attrName>
                                        </p:attrNameLst>
                                      </p:cBhvr>
                                      <p:to>
                                        <p:strVal val="visible"/>
                                      </p:to>
                                    </p:set>
                                    <p:animEffect transition="in" filter="wipe(left)">
                                      <p:cBhvr>
                                        <p:cTn id="259" dur="500"/>
                                        <p:tgtEl>
                                          <p:spTgt spid="226350"/>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8" fill="hold" grpId="0" nodeType="clickEffect">
                                  <p:stCondLst>
                                    <p:cond delay="0"/>
                                  </p:stCondLst>
                                  <p:childTnLst>
                                    <p:set>
                                      <p:cBhvr>
                                        <p:cTn id="263" dur="1" fill="hold">
                                          <p:stCondLst>
                                            <p:cond delay="0"/>
                                          </p:stCondLst>
                                        </p:cTn>
                                        <p:tgtEl>
                                          <p:spTgt spid="226336"/>
                                        </p:tgtEl>
                                        <p:attrNameLst>
                                          <p:attrName>style.visibility</p:attrName>
                                        </p:attrNameLst>
                                      </p:cBhvr>
                                      <p:to>
                                        <p:strVal val="visible"/>
                                      </p:to>
                                    </p:set>
                                    <p:animEffect transition="in" filter="wipe(left)">
                                      <p:cBhvr>
                                        <p:cTn id="264" dur="500"/>
                                        <p:tgtEl>
                                          <p:spTgt spid="226336"/>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226369"/>
                                        </p:tgtEl>
                                        <p:attrNameLst>
                                          <p:attrName>style.visibility</p:attrName>
                                        </p:attrNameLst>
                                      </p:cBhvr>
                                      <p:to>
                                        <p:strVal val="visible"/>
                                      </p:to>
                                    </p:set>
                                    <p:animEffect transition="in" filter="wipe(left)">
                                      <p:cBhvr>
                                        <p:cTn id="269" dur="500"/>
                                        <p:tgtEl>
                                          <p:spTgt spid="226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27" grpId="0" autoUpdateAnimBg="0"/>
      <p:bldP spid="226328" grpId="0" animBg="1" autoUpdateAnimBg="0"/>
      <p:bldP spid="226329" grpId="0" autoUpdateAnimBg="0"/>
      <p:bldP spid="226330" grpId="0" autoUpdateAnimBg="0"/>
      <p:bldP spid="226331" grpId="0" autoUpdateAnimBg="0"/>
      <p:bldP spid="226332" grpId="0" autoUpdateAnimBg="0"/>
      <p:bldP spid="226333" grpId="0" autoUpdateAnimBg="0"/>
      <p:bldP spid="226334" grpId="0" autoUpdateAnimBg="0"/>
      <p:bldP spid="226335" grpId="0" autoUpdateAnimBg="0"/>
      <p:bldP spid="226336" grpId="0" autoUpdateAnimBg="0"/>
      <p:bldP spid="226337" grpId="0" autoUpdateAnimBg="0"/>
      <p:bldP spid="226338" grpId="0" animBg="1" autoUpdateAnimBg="0"/>
      <p:bldP spid="226339" grpId="0" autoUpdateAnimBg="0"/>
      <p:bldP spid="226340" grpId="0" animBg="1" autoUpdateAnimBg="0"/>
      <p:bldP spid="226341" grpId="0" autoUpdateAnimBg="0"/>
      <p:bldP spid="226342" grpId="0" animBg="1" autoUpdateAnimBg="0"/>
      <p:bldP spid="226343" grpId="0" autoUpdateAnimBg="0"/>
      <p:bldP spid="226344" grpId="0" animBg="1" autoUpdateAnimBg="0"/>
      <p:bldP spid="226345" grpId="0" autoUpdateAnimBg="0"/>
      <p:bldP spid="226346" grpId="0" animBg="1" autoUpdateAnimBg="0"/>
      <p:bldP spid="226347" grpId="0" autoUpdateAnimBg="0"/>
      <p:bldP spid="226348" grpId="0" animBg="1" autoUpdateAnimBg="0"/>
      <p:bldP spid="226349" grpId="0" autoUpdateAnimBg="0"/>
      <p:bldP spid="226350" grpId="0" animBg="1" autoUpdateAnimBg="0"/>
      <p:bldP spid="226351" grpId="0" autoUpdateAnimBg="0"/>
      <p:bldP spid="226352" grpId="0" animBg="1"/>
      <p:bldP spid="226353" grpId="0" animBg="1"/>
      <p:bldP spid="226354" grpId="0" animBg="1"/>
      <p:bldP spid="226355" grpId="0" animBg="1"/>
      <p:bldP spid="226356" grpId="0" animBg="1"/>
      <p:bldP spid="226357" grpId="0" animBg="1"/>
      <p:bldP spid="226358" grpId="0" animBg="1"/>
      <p:bldP spid="226359" grpId="0" animBg="1"/>
      <p:bldP spid="226360" grpId="0" animBg="1"/>
      <p:bldP spid="226361" grpId="0" animBg="1"/>
      <p:bldP spid="226362" grpId="0" animBg="1"/>
      <p:bldP spid="226363" grpId="0" animBg="1"/>
      <p:bldP spid="226364" grpId="0" animBg="1"/>
      <p:bldP spid="226365" grpId="0" animBg="1"/>
      <p:bldP spid="226366" grpId="0" animBg="1"/>
      <p:bldP spid="226367" grpId="0" animBg="1"/>
      <p:bldP spid="226368" grpId="0" animBg="1"/>
      <p:bldP spid="226369" grpId="0" animBg="1"/>
      <p:bldP spid="226454" grpId="0" animBg="1"/>
      <p:bldP spid="22645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28596" y="0"/>
            <a:ext cx="7772400" cy="623910"/>
          </a:xfrm>
        </p:spPr>
        <p:txBody>
          <a:bodyPr>
            <a:normAutofit/>
          </a:bodyPr>
          <a:lstStyle/>
          <a:p>
            <a:r>
              <a:rPr kumimoji="1" lang="zh-CN" altLang="en-US" sz="2800" b="1" dirty="0">
                <a:solidFill>
                  <a:schemeClr val="tx1"/>
                </a:solidFill>
                <a:latin typeface="Arial" charset="0"/>
                <a:ea typeface="楷体_GB2312" pitchFamily="49" charset="-122"/>
                <a:cs typeface="+mn-cs"/>
              </a:rPr>
              <a:t>拓扑排序算法</a:t>
            </a:r>
          </a:p>
        </p:txBody>
      </p:sp>
      <p:sp>
        <p:nvSpPr>
          <p:cNvPr id="225284" name="Text Box 4"/>
          <p:cNvSpPr txBox="1">
            <a:spLocks noChangeArrowheads="1"/>
          </p:cNvSpPr>
          <p:nvPr/>
        </p:nvSpPr>
        <p:spPr bwMode="auto">
          <a:xfrm>
            <a:off x="142844" y="625525"/>
            <a:ext cx="8305800" cy="6232475"/>
          </a:xfrm>
          <a:prstGeom prst="rect">
            <a:avLst/>
          </a:prstGeom>
          <a:noFill/>
          <a:ln w="9525">
            <a:noFill/>
            <a:miter lim="800000"/>
            <a:headEnd/>
            <a:tailEnd/>
          </a:ln>
          <a:effectLst/>
        </p:spPr>
        <p:txBody>
          <a:bodyPr>
            <a:spAutoFit/>
          </a:bodyPr>
          <a:lstStyle/>
          <a:p>
            <a:pPr algn="just">
              <a:lnSpc>
                <a:spcPct val="95000"/>
              </a:lnSpc>
            </a:pPr>
            <a:r>
              <a:rPr lang="en-US" altLang="zh-CN" sz="2800" b="1" dirty="0" err="1">
                <a:solidFill>
                  <a:srgbClr val="000066"/>
                </a:solidFill>
              </a:rPr>
              <a:t>int</a:t>
            </a:r>
            <a:r>
              <a:rPr lang="en-US" altLang="zh-CN" sz="2800" b="1" dirty="0">
                <a:solidFill>
                  <a:srgbClr val="000066"/>
                </a:solidFill>
              </a:rPr>
              <a:t> </a:t>
            </a:r>
            <a:r>
              <a:rPr lang="en-US" altLang="zh-CN" sz="2800" b="1" dirty="0" err="1">
                <a:solidFill>
                  <a:srgbClr val="000066"/>
                </a:solidFill>
              </a:rPr>
              <a:t>TopoSort</a:t>
            </a:r>
            <a:r>
              <a:rPr lang="en-US" altLang="zh-CN" sz="2800" b="1" dirty="0">
                <a:solidFill>
                  <a:srgbClr val="000066"/>
                </a:solidFill>
              </a:rPr>
              <a:t> (</a:t>
            </a:r>
            <a:r>
              <a:rPr lang="en-US" altLang="zh-CN" sz="2800" b="1" dirty="0" err="1">
                <a:solidFill>
                  <a:srgbClr val="000066"/>
                </a:solidFill>
              </a:rPr>
              <a:t>AdjList</a:t>
            </a:r>
            <a:r>
              <a:rPr lang="en-US" altLang="zh-CN" sz="2800" b="1" dirty="0">
                <a:solidFill>
                  <a:srgbClr val="000066"/>
                </a:solidFill>
              </a:rPr>
              <a:t> G)</a:t>
            </a:r>
          </a:p>
          <a:p>
            <a:pPr algn="just">
              <a:lnSpc>
                <a:spcPct val="95000"/>
              </a:lnSpc>
            </a:pPr>
            <a:r>
              <a:rPr lang="en-US" altLang="zh-CN" sz="2800" b="1" dirty="0">
                <a:solidFill>
                  <a:srgbClr val="000066"/>
                </a:solidFill>
              </a:rPr>
              <a:t> {</a:t>
            </a:r>
            <a:r>
              <a:rPr lang="en-US" altLang="zh-CN" sz="2800" b="1" dirty="0" err="1">
                <a:solidFill>
                  <a:srgbClr val="000066"/>
                </a:solidFill>
              </a:rPr>
              <a:t>FindID</a:t>
            </a:r>
            <a:r>
              <a:rPr lang="en-US" altLang="zh-CN" sz="2800" b="1" dirty="0">
                <a:solidFill>
                  <a:srgbClr val="000066"/>
                </a:solidFill>
              </a:rPr>
              <a:t>(</a:t>
            </a:r>
            <a:r>
              <a:rPr lang="en-US" altLang="zh-CN" sz="2800" b="1" dirty="0" err="1">
                <a:solidFill>
                  <a:srgbClr val="000066"/>
                </a:solidFill>
              </a:rPr>
              <a:t>G,indegree</a:t>
            </a:r>
            <a:r>
              <a:rPr lang="en-US" altLang="zh-CN" sz="2800" b="1" dirty="0">
                <a:solidFill>
                  <a:srgbClr val="000066"/>
                </a:solidFill>
              </a:rPr>
              <a:t>);             /*</a:t>
            </a:r>
            <a:r>
              <a:rPr lang="zh-CN" altLang="en-US" sz="2800" b="1" dirty="0">
                <a:solidFill>
                  <a:srgbClr val="000066"/>
                </a:solidFill>
              </a:rPr>
              <a:t>求各顶点入度*</a:t>
            </a:r>
            <a:r>
              <a:rPr lang="en-US" altLang="zh-CN" sz="2800" b="1" dirty="0">
                <a:solidFill>
                  <a:srgbClr val="000066"/>
                </a:solidFill>
              </a:rPr>
              <a:t>/</a:t>
            </a:r>
          </a:p>
          <a:p>
            <a:pPr algn="just">
              <a:lnSpc>
                <a:spcPct val="95000"/>
              </a:lnSpc>
            </a:pPr>
            <a:r>
              <a:rPr lang="en-US" altLang="zh-CN" sz="2800" b="1" dirty="0">
                <a:solidFill>
                  <a:srgbClr val="000066"/>
                </a:solidFill>
              </a:rPr>
              <a:t>   count=0;  </a:t>
            </a:r>
            <a:r>
              <a:rPr lang="en-US" altLang="zh-CN" sz="2800" b="1" dirty="0" err="1">
                <a:solidFill>
                  <a:srgbClr val="000066"/>
                </a:solidFill>
              </a:rPr>
              <a:t>InitStack</a:t>
            </a:r>
            <a:r>
              <a:rPr lang="en-US" altLang="zh-CN" sz="2800" b="1" dirty="0">
                <a:solidFill>
                  <a:srgbClr val="000066"/>
                </a:solidFill>
              </a:rPr>
              <a:t>(&amp;S);       </a:t>
            </a:r>
          </a:p>
          <a:p>
            <a:pPr algn="just">
              <a:lnSpc>
                <a:spcPct val="95000"/>
              </a:lnSpc>
            </a:pPr>
            <a:r>
              <a:rPr lang="en-US" altLang="zh-CN" sz="2800" b="1" dirty="0">
                <a:solidFill>
                  <a:srgbClr val="000066"/>
                </a:solidFill>
              </a:rPr>
              <a:t>   for(</a:t>
            </a:r>
            <a:r>
              <a:rPr lang="en-US" altLang="zh-CN" sz="2800" b="1" dirty="0" err="1">
                <a:solidFill>
                  <a:srgbClr val="000066"/>
                </a:solidFill>
              </a:rPr>
              <a:t>i</a:t>
            </a:r>
            <a:r>
              <a:rPr lang="en-US" altLang="zh-CN" sz="2800" b="1" dirty="0">
                <a:solidFill>
                  <a:srgbClr val="000066"/>
                </a:solidFill>
              </a:rPr>
              <a:t>=0;i&lt;</a:t>
            </a:r>
            <a:r>
              <a:rPr lang="en-US" altLang="zh-CN" sz="2800" b="1" dirty="0" err="1">
                <a:solidFill>
                  <a:srgbClr val="000066"/>
                </a:solidFill>
              </a:rPr>
              <a:t>G.vexnum;i</a:t>
            </a:r>
            <a:r>
              <a:rPr lang="en-US" altLang="zh-CN" sz="2800" b="1" dirty="0" smtClean="0">
                <a:solidFill>
                  <a:srgbClr val="000066"/>
                </a:solidFill>
              </a:rPr>
              <a:t>++)</a:t>
            </a:r>
          </a:p>
          <a:p>
            <a:pPr algn="just">
              <a:lnSpc>
                <a:spcPct val="95000"/>
              </a:lnSpc>
            </a:pPr>
            <a:r>
              <a:rPr lang="en-US" altLang="zh-CN" dirty="0" smtClean="0">
                <a:solidFill>
                  <a:srgbClr val="000066"/>
                </a:solidFill>
              </a:rPr>
              <a:t>        </a:t>
            </a:r>
            <a:r>
              <a:rPr lang="en-US" altLang="zh-CN" sz="2800" b="1" dirty="0" smtClean="0">
                <a:solidFill>
                  <a:srgbClr val="000066"/>
                </a:solidFill>
              </a:rPr>
              <a:t> </a:t>
            </a:r>
            <a:r>
              <a:rPr lang="en-US" altLang="zh-CN" sz="2800" b="1" dirty="0">
                <a:solidFill>
                  <a:srgbClr val="000066"/>
                </a:solidFill>
              </a:rPr>
              <a:t>if(</a:t>
            </a:r>
            <a:r>
              <a:rPr lang="en-US" altLang="zh-CN" sz="2800" b="1" dirty="0" err="1">
                <a:solidFill>
                  <a:srgbClr val="000066"/>
                </a:solidFill>
              </a:rPr>
              <a:t>indegree</a:t>
            </a:r>
            <a:r>
              <a:rPr lang="en-US" altLang="zh-CN" sz="2800" b="1" dirty="0">
                <a:solidFill>
                  <a:srgbClr val="000066"/>
                </a:solidFill>
              </a:rPr>
              <a:t>[</a:t>
            </a:r>
            <a:r>
              <a:rPr lang="en-US" altLang="zh-CN" sz="2800" b="1" dirty="0" err="1">
                <a:solidFill>
                  <a:srgbClr val="000066"/>
                </a:solidFill>
              </a:rPr>
              <a:t>i</a:t>
            </a:r>
            <a:r>
              <a:rPr lang="en-US" altLang="zh-CN" sz="2800" b="1" dirty="0">
                <a:solidFill>
                  <a:srgbClr val="000066"/>
                </a:solidFill>
              </a:rPr>
              <a:t>]==0)   Push(&amp;</a:t>
            </a:r>
            <a:r>
              <a:rPr lang="en-US" altLang="zh-CN" sz="2800" b="1" dirty="0" err="1">
                <a:solidFill>
                  <a:srgbClr val="000066"/>
                </a:solidFill>
              </a:rPr>
              <a:t>S,i</a:t>
            </a:r>
            <a:r>
              <a:rPr lang="en-US" altLang="zh-CN" sz="2800" b="1" dirty="0">
                <a:solidFill>
                  <a:srgbClr val="000066"/>
                </a:solidFill>
              </a:rPr>
              <a:t>);    </a:t>
            </a:r>
          </a:p>
          <a:p>
            <a:pPr algn="just">
              <a:lnSpc>
                <a:spcPct val="95000"/>
              </a:lnSpc>
            </a:pPr>
            <a:r>
              <a:rPr lang="en-US" altLang="zh-CN" sz="2800" b="1" dirty="0">
                <a:solidFill>
                  <a:srgbClr val="000066"/>
                </a:solidFill>
              </a:rPr>
              <a:t>  </a:t>
            </a:r>
            <a:r>
              <a:rPr lang="en-US" altLang="zh-CN" sz="2800" b="1" dirty="0" smtClean="0">
                <a:solidFill>
                  <a:srgbClr val="000066"/>
                </a:solidFill>
              </a:rPr>
              <a:t> </a:t>
            </a:r>
            <a:r>
              <a:rPr lang="en-US" altLang="zh-CN" sz="2800" b="1" dirty="0">
                <a:solidFill>
                  <a:srgbClr val="000066"/>
                </a:solidFill>
              </a:rPr>
              <a:t>while(!</a:t>
            </a:r>
            <a:r>
              <a:rPr lang="en-US" altLang="zh-CN" sz="2800" b="1" dirty="0" err="1">
                <a:solidFill>
                  <a:srgbClr val="000066"/>
                </a:solidFill>
              </a:rPr>
              <a:t>StackEmpty</a:t>
            </a:r>
            <a:r>
              <a:rPr lang="en-US" altLang="zh-CN" sz="2800" b="1" dirty="0">
                <a:solidFill>
                  <a:srgbClr val="000066"/>
                </a:solidFill>
              </a:rPr>
              <a:t>(S)) </a:t>
            </a:r>
          </a:p>
          <a:p>
            <a:pPr algn="just">
              <a:lnSpc>
                <a:spcPct val="95000"/>
              </a:lnSpc>
            </a:pPr>
            <a:r>
              <a:rPr lang="en-US" altLang="zh-CN" sz="2800" b="1" dirty="0">
                <a:solidFill>
                  <a:srgbClr val="000066"/>
                </a:solidFill>
              </a:rPr>
              <a:t>  </a:t>
            </a:r>
            <a:r>
              <a:rPr lang="en-US" altLang="zh-CN" sz="2800" b="1" dirty="0" smtClean="0">
                <a:solidFill>
                  <a:srgbClr val="000066"/>
                </a:solidFill>
              </a:rPr>
              <a:t> </a:t>
            </a:r>
            <a:r>
              <a:rPr lang="en-US" altLang="zh-CN" sz="2800" b="1" dirty="0">
                <a:solidFill>
                  <a:srgbClr val="000066"/>
                </a:solidFill>
              </a:rPr>
              <a:t>{ </a:t>
            </a:r>
            <a:r>
              <a:rPr lang="en-US" altLang="zh-CN" sz="2800" b="1" dirty="0" smtClean="0">
                <a:solidFill>
                  <a:srgbClr val="000066"/>
                </a:solidFill>
              </a:rPr>
              <a:t>    Pop</a:t>
            </a:r>
            <a:r>
              <a:rPr lang="en-US" altLang="zh-CN" sz="2800" b="1" dirty="0">
                <a:solidFill>
                  <a:srgbClr val="000066"/>
                </a:solidFill>
              </a:rPr>
              <a:t>(&amp;</a:t>
            </a:r>
            <a:r>
              <a:rPr lang="en-US" altLang="zh-CN" sz="2800" b="1" dirty="0" err="1">
                <a:solidFill>
                  <a:srgbClr val="000066"/>
                </a:solidFill>
              </a:rPr>
              <a:t>S,&amp;i</a:t>
            </a:r>
            <a:r>
              <a:rPr lang="en-US" altLang="zh-CN" sz="2800" b="1" dirty="0">
                <a:solidFill>
                  <a:srgbClr val="000066"/>
                </a:solidFill>
              </a:rPr>
              <a:t>);    </a:t>
            </a:r>
            <a:r>
              <a:rPr lang="en-US" altLang="zh-CN" sz="2800" b="1" dirty="0" err="1">
                <a:solidFill>
                  <a:srgbClr val="000066"/>
                </a:solidFill>
              </a:rPr>
              <a:t>printf</a:t>
            </a:r>
            <a:r>
              <a:rPr lang="en-US" altLang="zh-CN" sz="2800" b="1" dirty="0">
                <a:solidFill>
                  <a:srgbClr val="000066"/>
                </a:solidFill>
              </a:rPr>
              <a:t>("%</a:t>
            </a:r>
            <a:r>
              <a:rPr lang="en-US" altLang="zh-CN" sz="2800" b="1" dirty="0" err="1">
                <a:solidFill>
                  <a:srgbClr val="000066"/>
                </a:solidFill>
              </a:rPr>
              <a:t>c",G.vertex</a:t>
            </a:r>
            <a:r>
              <a:rPr lang="en-US" altLang="zh-CN" sz="2800" b="1" dirty="0">
                <a:solidFill>
                  <a:srgbClr val="000066"/>
                </a:solidFill>
              </a:rPr>
              <a:t>[</a:t>
            </a:r>
            <a:r>
              <a:rPr lang="en-US" altLang="zh-CN" sz="2800" b="1" dirty="0" err="1">
                <a:solidFill>
                  <a:srgbClr val="000066"/>
                </a:solidFill>
              </a:rPr>
              <a:t>i</a:t>
            </a:r>
            <a:r>
              <a:rPr lang="en-US" altLang="zh-CN" sz="2800" b="1" dirty="0">
                <a:solidFill>
                  <a:srgbClr val="000066"/>
                </a:solidFill>
              </a:rPr>
              <a:t>].data);</a:t>
            </a:r>
          </a:p>
          <a:p>
            <a:pPr algn="just">
              <a:lnSpc>
                <a:spcPct val="95000"/>
              </a:lnSpc>
            </a:pPr>
            <a:r>
              <a:rPr lang="en-US" altLang="zh-CN" sz="2800" b="1" dirty="0">
                <a:solidFill>
                  <a:srgbClr val="000066"/>
                </a:solidFill>
              </a:rPr>
              <a:t>         </a:t>
            </a:r>
            <a:r>
              <a:rPr lang="en-US" altLang="zh-CN" sz="2800" b="1" dirty="0" smtClean="0">
                <a:solidFill>
                  <a:srgbClr val="000066"/>
                </a:solidFill>
              </a:rPr>
              <a:t>count++;</a:t>
            </a:r>
          </a:p>
          <a:p>
            <a:pPr algn="just">
              <a:lnSpc>
                <a:spcPct val="95000"/>
              </a:lnSpc>
            </a:pPr>
            <a:r>
              <a:rPr lang="en-US" altLang="zh-CN" dirty="0" smtClean="0">
                <a:solidFill>
                  <a:srgbClr val="000066"/>
                </a:solidFill>
              </a:rPr>
              <a:t>     </a:t>
            </a:r>
            <a:r>
              <a:rPr lang="en-US" altLang="zh-CN" sz="2800" b="1" dirty="0" smtClean="0">
                <a:solidFill>
                  <a:srgbClr val="000066"/>
                </a:solidFill>
              </a:rPr>
              <a:t>     </a:t>
            </a:r>
            <a:r>
              <a:rPr lang="en-US" altLang="zh-CN" sz="2800" b="1" dirty="0" smtClean="0">
                <a:solidFill>
                  <a:srgbClr val="0303BD"/>
                </a:solidFill>
              </a:rPr>
              <a:t>p=</a:t>
            </a:r>
            <a:r>
              <a:rPr lang="en-US" altLang="zh-CN" sz="2800" b="1" dirty="0" err="1" smtClean="0">
                <a:solidFill>
                  <a:srgbClr val="0303BD"/>
                </a:solidFill>
              </a:rPr>
              <a:t>G.vertex</a:t>
            </a:r>
            <a:r>
              <a:rPr lang="en-US" altLang="zh-CN" sz="2800" b="1" dirty="0" smtClean="0">
                <a:solidFill>
                  <a:srgbClr val="0303BD"/>
                </a:solidFill>
              </a:rPr>
              <a:t>[</a:t>
            </a:r>
            <a:r>
              <a:rPr lang="en-US" altLang="zh-CN" sz="2800" b="1" dirty="0" err="1" smtClean="0">
                <a:solidFill>
                  <a:srgbClr val="0303BD"/>
                </a:solidFill>
              </a:rPr>
              <a:t>i</a:t>
            </a:r>
            <a:r>
              <a:rPr lang="en-US" altLang="zh-CN" sz="2800" b="1" dirty="0" smtClean="0">
                <a:solidFill>
                  <a:srgbClr val="0303BD"/>
                </a:solidFill>
              </a:rPr>
              <a:t>].head;</a:t>
            </a:r>
            <a:endParaRPr lang="en-US" altLang="zh-CN" sz="2800" b="1" dirty="0">
              <a:solidFill>
                <a:srgbClr val="0303BD"/>
              </a:solidFill>
            </a:endParaRPr>
          </a:p>
          <a:p>
            <a:pPr algn="just">
              <a:lnSpc>
                <a:spcPct val="95000"/>
              </a:lnSpc>
            </a:pPr>
            <a:r>
              <a:rPr lang="en-US" altLang="zh-CN" sz="2800" b="1" dirty="0">
                <a:solidFill>
                  <a:srgbClr val="0303BD"/>
                </a:solidFill>
              </a:rPr>
              <a:t>         </a:t>
            </a:r>
            <a:r>
              <a:rPr lang="en-US" altLang="zh-CN" sz="2800" b="1" dirty="0" smtClean="0">
                <a:solidFill>
                  <a:srgbClr val="0303BD"/>
                </a:solidFill>
              </a:rPr>
              <a:t> </a:t>
            </a:r>
            <a:r>
              <a:rPr lang="en-US" altLang="zh-CN" sz="2800" b="1" dirty="0">
                <a:solidFill>
                  <a:srgbClr val="0303BD"/>
                </a:solidFill>
              </a:rPr>
              <a:t>while(p!=NULL)</a:t>
            </a:r>
          </a:p>
          <a:p>
            <a:pPr algn="just">
              <a:lnSpc>
                <a:spcPct val="95000"/>
              </a:lnSpc>
            </a:pPr>
            <a:r>
              <a:rPr lang="en-US" altLang="zh-CN" sz="2800" b="1" dirty="0">
                <a:solidFill>
                  <a:srgbClr val="000066"/>
                </a:solidFill>
              </a:rPr>
              <a:t>	</a:t>
            </a:r>
            <a:r>
              <a:rPr lang="en-US" altLang="zh-CN" sz="2800" b="1" dirty="0" smtClean="0">
                <a:solidFill>
                  <a:srgbClr val="0303BD"/>
                </a:solidFill>
              </a:rPr>
              <a:t> {    </a:t>
            </a:r>
            <a:r>
              <a:rPr lang="en-US" altLang="zh-CN" sz="2800" b="1" dirty="0">
                <a:solidFill>
                  <a:srgbClr val="000066"/>
                </a:solidFill>
              </a:rPr>
              <a:t>k=p-&gt;</a:t>
            </a:r>
            <a:r>
              <a:rPr lang="en-US" altLang="zh-CN" sz="2800" b="1" dirty="0" err="1">
                <a:solidFill>
                  <a:srgbClr val="000066"/>
                </a:solidFill>
              </a:rPr>
              <a:t>adjvex</a:t>
            </a:r>
            <a:r>
              <a:rPr lang="en-US" altLang="zh-CN" sz="2800" b="1" dirty="0">
                <a:solidFill>
                  <a:srgbClr val="000066"/>
                </a:solidFill>
              </a:rPr>
              <a:t>;    </a:t>
            </a:r>
            <a:r>
              <a:rPr lang="en-US" altLang="zh-CN" sz="2800" b="1" dirty="0" err="1">
                <a:solidFill>
                  <a:srgbClr val="000066"/>
                </a:solidFill>
              </a:rPr>
              <a:t>indegree</a:t>
            </a:r>
            <a:r>
              <a:rPr lang="en-US" altLang="zh-CN" sz="2800" b="1" dirty="0">
                <a:solidFill>
                  <a:srgbClr val="000066"/>
                </a:solidFill>
              </a:rPr>
              <a:t>[k]--;      </a:t>
            </a:r>
          </a:p>
          <a:p>
            <a:pPr algn="just">
              <a:lnSpc>
                <a:spcPct val="95000"/>
              </a:lnSpc>
            </a:pPr>
            <a:r>
              <a:rPr lang="en-US" altLang="zh-CN" sz="2800" b="1" dirty="0">
                <a:solidFill>
                  <a:srgbClr val="000066"/>
                </a:solidFill>
              </a:rPr>
              <a:t>	     </a:t>
            </a:r>
            <a:r>
              <a:rPr lang="en-US" altLang="zh-CN" sz="2800" b="1" dirty="0" smtClean="0">
                <a:solidFill>
                  <a:srgbClr val="000066"/>
                </a:solidFill>
              </a:rPr>
              <a:t> </a:t>
            </a:r>
            <a:r>
              <a:rPr lang="en-US" altLang="zh-CN" sz="2800" b="1" dirty="0">
                <a:solidFill>
                  <a:srgbClr val="000066"/>
                </a:solidFill>
              </a:rPr>
              <a:t>if(</a:t>
            </a:r>
            <a:r>
              <a:rPr lang="en-US" altLang="zh-CN" sz="2800" b="1" dirty="0" err="1">
                <a:solidFill>
                  <a:srgbClr val="000066"/>
                </a:solidFill>
              </a:rPr>
              <a:t>indegree</a:t>
            </a:r>
            <a:r>
              <a:rPr lang="en-US" altLang="zh-CN" sz="2800" b="1" dirty="0">
                <a:solidFill>
                  <a:srgbClr val="000066"/>
                </a:solidFill>
              </a:rPr>
              <a:t>[k]==0)  Push(&amp;S, k);  </a:t>
            </a:r>
          </a:p>
          <a:p>
            <a:pPr algn="just">
              <a:lnSpc>
                <a:spcPct val="95000"/>
              </a:lnSpc>
            </a:pPr>
            <a:r>
              <a:rPr lang="en-US" altLang="zh-CN" sz="2800" b="1" dirty="0">
                <a:solidFill>
                  <a:srgbClr val="000066"/>
                </a:solidFill>
              </a:rPr>
              <a:t>	  </a:t>
            </a:r>
            <a:r>
              <a:rPr lang="en-US" altLang="zh-CN" sz="2800" b="1" dirty="0" smtClean="0">
                <a:solidFill>
                  <a:srgbClr val="000066"/>
                </a:solidFill>
              </a:rPr>
              <a:t>    </a:t>
            </a:r>
            <a:r>
              <a:rPr lang="en-US" altLang="zh-CN" sz="2800" b="1" dirty="0" smtClean="0">
                <a:solidFill>
                  <a:srgbClr val="0303BD"/>
                </a:solidFill>
              </a:rPr>
              <a:t>p=p-</a:t>
            </a:r>
            <a:r>
              <a:rPr lang="en-US" altLang="zh-CN" sz="2800" b="1" dirty="0">
                <a:solidFill>
                  <a:srgbClr val="0303BD"/>
                </a:solidFill>
              </a:rPr>
              <a:t>&gt;</a:t>
            </a:r>
            <a:r>
              <a:rPr lang="en-US" altLang="zh-CN" sz="2800" b="1" dirty="0" smtClean="0">
                <a:solidFill>
                  <a:srgbClr val="0303BD"/>
                </a:solidFill>
              </a:rPr>
              <a:t>next;  </a:t>
            </a:r>
            <a:r>
              <a:rPr lang="en-US" altLang="zh-CN" sz="2800" b="1" dirty="0">
                <a:solidFill>
                  <a:srgbClr val="0303BD"/>
                </a:solidFill>
              </a:rPr>
              <a:t>}</a:t>
            </a:r>
            <a:r>
              <a:rPr lang="en-US" altLang="zh-CN" sz="2800" b="1" dirty="0">
                <a:solidFill>
                  <a:srgbClr val="000066"/>
                </a:solidFill>
              </a:rPr>
              <a:t>	  }</a:t>
            </a:r>
          </a:p>
          <a:p>
            <a:pPr algn="just">
              <a:lnSpc>
                <a:spcPct val="95000"/>
              </a:lnSpc>
            </a:pPr>
            <a:r>
              <a:rPr lang="en-US" altLang="zh-CN" sz="2800" b="1" dirty="0">
                <a:solidFill>
                  <a:srgbClr val="000066"/>
                </a:solidFill>
              </a:rPr>
              <a:t>     if (count&lt;</a:t>
            </a:r>
            <a:r>
              <a:rPr lang="en-US" altLang="zh-CN" sz="2800" b="1" dirty="0" err="1">
                <a:solidFill>
                  <a:srgbClr val="000066"/>
                </a:solidFill>
              </a:rPr>
              <a:t>G.vexnum</a:t>
            </a:r>
            <a:r>
              <a:rPr lang="en-US" altLang="zh-CN" sz="2800" b="1" dirty="0">
                <a:solidFill>
                  <a:srgbClr val="000066"/>
                </a:solidFill>
              </a:rPr>
              <a:t>)  return(Error);  </a:t>
            </a:r>
          </a:p>
          <a:p>
            <a:pPr algn="just">
              <a:lnSpc>
                <a:spcPct val="95000"/>
              </a:lnSpc>
            </a:pPr>
            <a:r>
              <a:rPr lang="en-US" altLang="zh-CN" sz="2800" b="1" dirty="0">
                <a:solidFill>
                  <a:srgbClr val="000066"/>
                </a:solidFill>
              </a:rPr>
              <a:t>     else  return(Ok);  } </a:t>
            </a:r>
          </a:p>
        </p:txBody>
      </p:sp>
      <p:sp>
        <p:nvSpPr>
          <p:cNvPr id="225287" name="Text Box 7"/>
          <p:cNvSpPr txBox="1">
            <a:spLocks noChangeArrowheads="1"/>
          </p:cNvSpPr>
          <p:nvPr/>
        </p:nvSpPr>
        <p:spPr bwMode="auto">
          <a:xfrm>
            <a:off x="5143504" y="3500438"/>
            <a:ext cx="3184525" cy="1089025"/>
          </a:xfrm>
          <a:prstGeom prst="rect">
            <a:avLst/>
          </a:prstGeom>
          <a:solidFill>
            <a:srgbClr val="CCECFF"/>
          </a:solidFill>
          <a:ln w="9525">
            <a:solidFill>
              <a:schemeClr val="accent2"/>
            </a:solidFill>
            <a:miter lim="800000"/>
            <a:headEnd/>
            <a:tailEnd/>
          </a:ln>
          <a:effectLst/>
        </p:spPr>
        <p:txBody>
          <a:bodyPr wrap="none">
            <a:spAutoFit/>
          </a:bodyPr>
          <a:lstStyle/>
          <a:p>
            <a:pPr algn="ctr">
              <a:lnSpc>
                <a:spcPct val="90000"/>
              </a:lnSpc>
            </a:pPr>
            <a:r>
              <a:rPr lang="zh-CN" altLang="en-US" sz="3600" b="1" dirty="0">
                <a:solidFill>
                  <a:srgbClr val="FF0000"/>
                </a:solidFill>
                <a:latin typeface="隶书" pitchFamily="49" charset="-122"/>
                <a:ea typeface="隶书" pitchFamily="49" charset="-122"/>
              </a:rPr>
              <a:t>时间复杂度</a:t>
            </a:r>
            <a:r>
              <a:rPr lang="zh-CN" altLang="en-US" sz="3600" b="1" dirty="0">
                <a:latin typeface="隶书" pitchFamily="49" charset="-122"/>
                <a:ea typeface="隶书" pitchFamily="49" charset="-122"/>
              </a:rPr>
              <a:t>为</a:t>
            </a:r>
            <a:r>
              <a:rPr lang="en-US" altLang="zh-CN" sz="3600" b="1" dirty="0">
                <a:latin typeface="隶书" pitchFamily="49" charset="-122"/>
                <a:ea typeface="隶书" pitchFamily="49" charset="-122"/>
              </a:rPr>
              <a:t>:</a:t>
            </a:r>
          </a:p>
          <a:p>
            <a:pPr algn="ctr">
              <a:lnSpc>
                <a:spcPct val="90000"/>
              </a:lnSpc>
            </a:pPr>
            <a:r>
              <a:rPr lang="en-US" altLang="zh-CN" sz="3600" b="1" dirty="0">
                <a:solidFill>
                  <a:srgbClr val="800000"/>
                </a:solidFill>
                <a:ea typeface="隶书" pitchFamily="49" charset="-122"/>
              </a:rPr>
              <a:t>O(</a:t>
            </a:r>
            <a:r>
              <a:rPr lang="en-US" altLang="zh-CN" sz="3600" b="1" dirty="0" err="1">
                <a:solidFill>
                  <a:srgbClr val="800000"/>
                </a:solidFill>
                <a:ea typeface="隶书" pitchFamily="49" charset="-122"/>
              </a:rPr>
              <a:t>n+e</a:t>
            </a:r>
            <a:r>
              <a:rPr lang="en-US" altLang="zh-CN" sz="3600" b="1" dirty="0">
                <a:solidFill>
                  <a:srgbClr val="800000"/>
                </a:solidFill>
                <a:ea typeface="隶书" pitchFamily="49" charset="-122"/>
              </a:rPr>
              <a:t>)</a:t>
            </a:r>
            <a:endParaRPr lang="en-US" altLang="zh-CN" sz="3600" b="1" dirty="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 calcmode="lin" valueType="num">
                                      <p:cBhvr additive="base">
                                        <p:cTn id="7" dur="500" fill="hold"/>
                                        <p:tgtEl>
                                          <p:spTgt spid="225284"/>
                                        </p:tgtEl>
                                        <p:attrNameLst>
                                          <p:attrName>ppt_x</p:attrName>
                                        </p:attrNameLst>
                                      </p:cBhvr>
                                      <p:tavLst>
                                        <p:tav tm="0">
                                          <p:val>
                                            <p:strVal val="0-#ppt_w/2"/>
                                          </p:val>
                                        </p:tav>
                                        <p:tav tm="100000">
                                          <p:val>
                                            <p:strVal val="#ppt_x"/>
                                          </p:val>
                                        </p:tav>
                                      </p:tavLst>
                                    </p:anim>
                                    <p:anim calcmode="lin" valueType="num">
                                      <p:cBhvr additive="base">
                                        <p:cTn id="8" dur="500" fill="hold"/>
                                        <p:tgtEl>
                                          <p:spTgt spid="2252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287"/>
                                        </p:tgtEl>
                                        <p:attrNameLst>
                                          <p:attrName>style.visibility</p:attrName>
                                        </p:attrNameLst>
                                      </p:cBhvr>
                                      <p:to>
                                        <p:strVal val="visible"/>
                                      </p:to>
                                    </p:set>
                                    <p:anim calcmode="lin" valueType="num">
                                      <p:cBhvr additive="base">
                                        <p:cTn id="13" dur="500" fill="hold"/>
                                        <p:tgtEl>
                                          <p:spTgt spid="225287"/>
                                        </p:tgtEl>
                                        <p:attrNameLst>
                                          <p:attrName>ppt_x</p:attrName>
                                        </p:attrNameLst>
                                      </p:cBhvr>
                                      <p:tavLst>
                                        <p:tav tm="0">
                                          <p:val>
                                            <p:strVal val="1+#ppt_w/2"/>
                                          </p:val>
                                        </p:tav>
                                        <p:tav tm="100000">
                                          <p:val>
                                            <p:strVal val="#ppt_x"/>
                                          </p:val>
                                        </p:tav>
                                      </p:tavLst>
                                    </p:anim>
                                    <p:anim calcmode="lin" valueType="num">
                                      <p:cBhvr additive="base">
                                        <p:cTn id="14" dur="500" fill="hold"/>
                                        <p:tgtEl>
                                          <p:spTgt spid="225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autoUpdateAnimBg="0"/>
      <p:bldP spid="225287"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457200"/>
            <a:ext cx="7772400" cy="838200"/>
          </a:xfrm>
        </p:spPr>
        <p:txBody>
          <a:bodyPr>
            <a:normAutofit/>
          </a:bodyPr>
          <a:lstStyle/>
          <a:p>
            <a:r>
              <a:rPr kumimoji="1" lang="zh-CN" altLang="en-US" sz="2800" b="1" dirty="0">
                <a:solidFill>
                  <a:schemeClr val="tx1"/>
                </a:solidFill>
                <a:latin typeface="Arial" charset="0"/>
                <a:ea typeface="楷体_GB2312" pitchFamily="49" charset="-122"/>
                <a:cs typeface="+mn-cs"/>
              </a:rPr>
              <a:t>求各顶点入度的函数</a:t>
            </a:r>
          </a:p>
        </p:txBody>
      </p:sp>
      <p:sp>
        <p:nvSpPr>
          <p:cNvPr id="236549" name="Text Box 5"/>
          <p:cNvSpPr txBox="1">
            <a:spLocks noChangeArrowheads="1"/>
          </p:cNvSpPr>
          <p:nvPr/>
        </p:nvSpPr>
        <p:spPr bwMode="auto">
          <a:xfrm>
            <a:off x="304800" y="1447800"/>
            <a:ext cx="8553480" cy="4832092"/>
          </a:xfrm>
          <a:prstGeom prst="rect">
            <a:avLst/>
          </a:prstGeom>
          <a:noFill/>
          <a:ln w="9525">
            <a:noFill/>
            <a:miter lim="800000"/>
            <a:headEnd/>
            <a:tailEnd/>
          </a:ln>
          <a:effectLst/>
        </p:spPr>
        <p:txBody>
          <a:bodyPr wrap="square">
            <a:spAutoFit/>
          </a:bodyPr>
          <a:lstStyle/>
          <a:p>
            <a:pPr algn="just"/>
            <a:r>
              <a:rPr lang="en-US" altLang="zh-CN" sz="2800" b="1" dirty="0">
                <a:solidFill>
                  <a:srgbClr val="000066"/>
                </a:solidFill>
              </a:rPr>
              <a:t>void </a:t>
            </a:r>
            <a:r>
              <a:rPr lang="en-US" altLang="zh-CN" sz="2800" b="1" dirty="0" err="1">
                <a:solidFill>
                  <a:srgbClr val="000066"/>
                </a:solidFill>
              </a:rPr>
              <a:t>FindID</a:t>
            </a:r>
            <a:r>
              <a:rPr lang="en-US" altLang="zh-CN" sz="2800" b="1" dirty="0">
                <a:solidFill>
                  <a:srgbClr val="000066"/>
                </a:solidFill>
              </a:rPr>
              <a:t>( </a:t>
            </a:r>
            <a:r>
              <a:rPr lang="en-US" altLang="zh-CN" sz="2800" b="1" dirty="0" err="1">
                <a:solidFill>
                  <a:srgbClr val="000066"/>
                </a:solidFill>
              </a:rPr>
              <a:t>AdjList</a:t>
            </a:r>
            <a:r>
              <a:rPr lang="en-US" altLang="zh-CN" sz="2800" b="1" dirty="0">
                <a:solidFill>
                  <a:srgbClr val="000066"/>
                </a:solidFill>
              </a:rPr>
              <a:t> G,  </a:t>
            </a:r>
            <a:r>
              <a:rPr lang="en-US" altLang="zh-CN" sz="2800" b="1" dirty="0" err="1" smtClean="0">
                <a:solidFill>
                  <a:srgbClr val="000066"/>
                </a:solidFill>
              </a:rPr>
              <a:t>int</a:t>
            </a:r>
            <a:r>
              <a:rPr lang="en-US" altLang="zh-CN" sz="2800" b="1" dirty="0" smtClean="0">
                <a:solidFill>
                  <a:srgbClr val="000066"/>
                </a:solidFill>
              </a:rPr>
              <a:t>  </a:t>
            </a:r>
            <a:r>
              <a:rPr lang="en-US" altLang="zh-CN" sz="2800" b="1" dirty="0" err="1" smtClean="0">
                <a:solidFill>
                  <a:srgbClr val="000066"/>
                </a:solidFill>
              </a:rPr>
              <a:t>indegree</a:t>
            </a:r>
            <a:r>
              <a:rPr lang="en-US" altLang="zh-CN" sz="2800" b="1" dirty="0" smtClean="0">
                <a:solidFill>
                  <a:srgbClr val="000066"/>
                </a:solidFill>
              </a:rPr>
              <a:t>[</a:t>
            </a:r>
            <a:r>
              <a:rPr lang="en-US" altLang="zh-CN" b="1" dirty="0" smtClean="0">
                <a:solidFill>
                  <a:srgbClr val="000066"/>
                </a:solidFill>
                <a:latin typeface="Arial Narrow" pitchFamily="34" charset="0"/>
                <a:ea typeface="仿宋_GB2312" pitchFamily="49" charset="-122"/>
              </a:rPr>
              <a:t>MAX</a:t>
            </a:r>
            <a:r>
              <a:rPr lang="en-US" altLang="zh-CN" sz="2800" b="1" dirty="0" smtClean="0">
                <a:solidFill>
                  <a:srgbClr val="000066"/>
                </a:solidFill>
              </a:rPr>
              <a:t>]) </a:t>
            </a:r>
            <a:endParaRPr lang="en-US" altLang="zh-CN" sz="2800" b="1" dirty="0">
              <a:solidFill>
                <a:srgbClr val="000066"/>
              </a:solidFill>
            </a:endParaRPr>
          </a:p>
          <a:p>
            <a:pPr algn="just"/>
            <a:r>
              <a:rPr lang="en-US" altLang="zh-CN" sz="2800" b="1" dirty="0">
                <a:solidFill>
                  <a:srgbClr val="000066"/>
                </a:solidFill>
              </a:rPr>
              <a:t> { </a:t>
            </a:r>
            <a:r>
              <a:rPr lang="en-US" altLang="zh-CN" sz="2800" b="1" dirty="0" err="1">
                <a:solidFill>
                  <a:srgbClr val="000066"/>
                </a:solidFill>
              </a:rPr>
              <a:t>int</a:t>
            </a:r>
            <a:r>
              <a:rPr lang="en-US" altLang="zh-CN" sz="2800" b="1" dirty="0">
                <a:solidFill>
                  <a:srgbClr val="000066"/>
                </a:solidFill>
              </a:rPr>
              <a:t> </a:t>
            </a:r>
            <a:r>
              <a:rPr lang="en-US" altLang="zh-CN" sz="2800" b="1" dirty="0" err="1">
                <a:solidFill>
                  <a:srgbClr val="000066"/>
                </a:solidFill>
              </a:rPr>
              <a:t>i</a:t>
            </a:r>
            <a:r>
              <a:rPr lang="en-US" altLang="zh-CN" sz="2800" b="1" dirty="0">
                <a:solidFill>
                  <a:srgbClr val="000066"/>
                </a:solidFill>
              </a:rPr>
              <a:t>;   </a:t>
            </a:r>
            <a:r>
              <a:rPr lang="en-US" altLang="zh-CN" sz="2800" b="1" dirty="0" err="1">
                <a:solidFill>
                  <a:srgbClr val="000066"/>
                </a:solidFill>
              </a:rPr>
              <a:t>ArcNode</a:t>
            </a:r>
            <a:r>
              <a:rPr lang="en-US" altLang="zh-CN" sz="2800" b="1" dirty="0">
                <a:solidFill>
                  <a:srgbClr val="000066"/>
                </a:solidFill>
              </a:rPr>
              <a:t> *p;</a:t>
            </a:r>
          </a:p>
          <a:p>
            <a:pPr algn="just"/>
            <a:r>
              <a:rPr lang="en-US" altLang="zh-CN" sz="2800" b="1" dirty="0">
                <a:solidFill>
                  <a:srgbClr val="000066"/>
                </a:solidFill>
              </a:rPr>
              <a:t>    for(</a:t>
            </a:r>
            <a:r>
              <a:rPr lang="en-US" altLang="zh-CN" sz="2800" b="1" dirty="0" err="1">
                <a:solidFill>
                  <a:srgbClr val="000066"/>
                </a:solidFill>
              </a:rPr>
              <a:t>i</a:t>
            </a:r>
            <a:r>
              <a:rPr lang="en-US" altLang="zh-CN" sz="2800" b="1" dirty="0">
                <a:solidFill>
                  <a:srgbClr val="000066"/>
                </a:solidFill>
              </a:rPr>
              <a:t>=0;  </a:t>
            </a:r>
            <a:r>
              <a:rPr lang="en-US" altLang="zh-CN" sz="2800" b="1" dirty="0" err="1">
                <a:solidFill>
                  <a:srgbClr val="000066"/>
                </a:solidFill>
              </a:rPr>
              <a:t>i</a:t>
            </a:r>
            <a:r>
              <a:rPr lang="en-US" altLang="zh-CN" sz="2800" b="1" dirty="0">
                <a:solidFill>
                  <a:srgbClr val="000066"/>
                </a:solidFill>
              </a:rPr>
              <a:t>&lt;</a:t>
            </a:r>
            <a:r>
              <a:rPr lang="en-US" altLang="zh-CN" sz="2800" b="1" dirty="0" err="1">
                <a:solidFill>
                  <a:srgbClr val="000066"/>
                </a:solidFill>
              </a:rPr>
              <a:t>G.vexnum</a:t>
            </a:r>
            <a:r>
              <a:rPr lang="en-US" altLang="zh-CN" sz="2800" b="1" dirty="0">
                <a:solidFill>
                  <a:srgbClr val="000066"/>
                </a:solidFill>
              </a:rPr>
              <a:t>;  </a:t>
            </a:r>
            <a:r>
              <a:rPr lang="en-US" altLang="zh-CN" sz="2800" b="1" dirty="0" err="1">
                <a:solidFill>
                  <a:srgbClr val="000066"/>
                </a:solidFill>
              </a:rPr>
              <a:t>i</a:t>
            </a:r>
            <a:r>
              <a:rPr lang="en-US" altLang="zh-CN" sz="2800" b="1" dirty="0">
                <a:solidFill>
                  <a:srgbClr val="000066"/>
                </a:solidFill>
              </a:rPr>
              <a:t>++)</a:t>
            </a:r>
          </a:p>
          <a:p>
            <a:pPr algn="just"/>
            <a:r>
              <a:rPr lang="en-US" altLang="zh-CN" sz="2800" b="1" dirty="0">
                <a:solidFill>
                  <a:srgbClr val="000066"/>
                </a:solidFill>
              </a:rPr>
              <a:t>         </a:t>
            </a:r>
            <a:r>
              <a:rPr lang="en-US" altLang="zh-CN" sz="2800" b="1" dirty="0" err="1">
                <a:solidFill>
                  <a:srgbClr val="000066"/>
                </a:solidFill>
              </a:rPr>
              <a:t>indegree</a:t>
            </a:r>
            <a:r>
              <a:rPr lang="en-US" altLang="zh-CN" sz="2800" b="1" dirty="0">
                <a:solidFill>
                  <a:srgbClr val="000066"/>
                </a:solidFill>
              </a:rPr>
              <a:t>[</a:t>
            </a:r>
            <a:r>
              <a:rPr lang="en-US" altLang="zh-CN" sz="2800" b="1" dirty="0" err="1">
                <a:solidFill>
                  <a:srgbClr val="000066"/>
                </a:solidFill>
              </a:rPr>
              <a:t>i</a:t>
            </a:r>
            <a:r>
              <a:rPr lang="en-US" altLang="zh-CN" sz="2800" b="1" dirty="0">
                <a:solidFill>
                  <a:srgbClr val="000066"/>
                </a:solidFill>
              </a:rPr>
              <a:t>]=0;  </a:t>
            </a:r>
          </a:p>
          <a:p>
            <a:pPr algn="just"/>
            <a:r>
              <a:rPr lang="en-US" altLang="zh-CN" sz="2800" b="1" dirty="0">
                <a:solidFill>
                  <a:srgbClr val="000066"/>
                </a:solidFill>
              </a:rPr>
              <a:t>    for(</a:t>
            </a:r>
            <a:r>
              <a:rPr lang="en-US" altLang="zh-CN" sz="2800" b="1" dirty="0" err="1">
                <a:solidFill>
                  <a:srgbClr val="000066"/>
                </a:solidFill>
              </a:rPr>
              <a:t>i</a:t>
            </a:r>
            <a:r>
              <a:rPr lang="en-US" altLang="zh-CN" sz="2800" b="1" dirty="0">
                <a:solidFill>
                  <a:srgbClr val="000066"/>
                </a:solidFill>
              </a:rPr>
              <a:t>=0;  </a:t>
            </a:r>
            <a:r>
              <a:rPr lang="en-US" altLang="zh-CN" sz="2800" b="1" dirty="0" err="1">
                <a:solidFill>
                  <a:srgbClr val="000066"/>
                </a:solidFill>
              </a:rPr>
              <a:t>i</a:t>
            </a:r>
            <a:r>
              <a:rPr lang="en-US" altLang="zh-CN" sz="2800" b="1" dirty="0">
                <a:solidFill>
                  <a:srgbClr val="000066"/>
                </a:solidFill>
              </a:rPr>
              <a:t>&lt;</a:t>
            </a:r>
            <a:r>
              <a:rPr lang="en-US" altLang="zh-CN" sz="2800" b="1" dirty="0" err="1">
                <a:solidFill>
                  <a:srgbClr val="000066"/>
                </a:solidFill>
              </a:rPr>
              <a:t>G.vexnum</a:t>
            </a:r>
            <a:r>
              <a:rPr lang="en-US" altLang="zh-CN" sz="2800" b="1" dirty="0">
                <a:solidFill>
                  <a:srgbClr val="000066"/>
                </a:solidFill>
              </a:rPr>
              <a:t>;  </a:t>
            </a:r>
            <a:r>
              <a:rPr lang="en-US" altLang="zh-CN" sz="2800" b="1" dirty="0" err="1">
                <a:solidFill>
                  <a:srgbClr val="000066"/>
                </a:solidFill>
              </a:rPr>
              <a:t>i</a:t>
            </a:r>
            <a:r>
              <a:rPr lang="en-US" altLang="zh-CN" sz="2800" b="1" dirty="0">
                <a:solidFill>
                  <a:srgbClr val="000066"/>
                </a:solidFill>
              </a:rPr>
              <a:t>++)</a:t>
            </a:r>
          </a:p>
          <a:p>
            <a:pPr algn="just"/>
            <a:r>
              <a:rPr lang="en-US" altLang="zh-CN" sz="2800" b="1" dirty="0">
                <a:solidFill>
                  <a:srgbClr val="000066"/>
                </a:solidFill>
              </a:rPr>
              <a:t>      </a:t>
            </a:r>
            <a:r>
              <a:rPr lang="en-US" altLang="zh-CN" sz="2800" b="1" dirty="0" smtClean="0">
                <a:solidFill>
                  <a:srgbClr val="000066"/>
                </a:solidFill>
              </a:rPr>
              <a:t>{    </a:t>
            </a:r>
            <a:r>
              <a:rPr lang="en-US" altLang="zh-CN" sz="2800" b="1" dirty="0" smtClean="0">
                <a:solidFill>
                  <a:srgbClr val="0303BD"/>
                </a:solidFill>
              </a:rPr>
              <a:t>p=</a:t>
            </a:r>
            <a:r>
              <a:rPr lang="en-US" altLang="zh-CN" sz="2800" b="1" dirty="0" err="1" smtClean="0">
                <a:solidFill>
                  <a:srgbClr val="0303BD"/>
                </a:solidFill>
              </a:rPr>
              <a:t>G.vertex</a:t>
            </a:r>
            <a:r>
              <a:rPr lang="en-US" altLang="zh-CN" sz="2800" b="1" dirty="0" smtClean="0">
                <a:solidFill>
                  <a:srgbClr val="0303BD"/>
                </a:solidFill>
              </a:rPr>
              <a:t>[</a:t>
            </a:r>
            <a:r>
              <a:rPr lang="en-US" altLang="zh-CN" sz="2800" b="1" dirty="0" err="1" smtClean="0">
                <a:solidFill>
                  <a:srgbClr val="0303BD"/>
                </a:solidFill>
              </a:rPr>
              <a:t>i</a:t>
            </a:r>
            <a:r>
              <a:rPr lang="en-US" altLang="zh-CN" sz="2800" b="1" dirty="0" smtClean="0">
                <a:solidFill>
                  <a:srgbClr val="0303BD"/>
                </a:solidFill>
              </a:rPr>
              <a:t>].head;</a:t>
            </a:r>
            <a:endParaRPr lang="en-US" altLang="zh-CN" sz="2800" b="1" dirty="0">
              <a:solidFill>
                <a:srgbClr val="0303BD"/>
              </a:solidFill>
            </a:endParaRPr>
          </a:p>
          <a:p>
            <a:pPr algn="just"/>
            <a:r>
              <a:rPr lang="en-US" altLang="zh-CN" sz="2800" b="1" dirty="0">
                <a:solidFill>
                  <a:srgbClr val="000066"/>
                </a:solidFill>
              </a:rPr>
              <a:t>	 </a:t>
            </a:r>
            <a:r>
              <a:rPr lang="en-US" altLang="zh-CN" sz="2800" b="1" dirty="0" smtClean="0">
                <a:solidFill>
                  <a:srgbClr val="000066"/>
                </a:solidFill>
              </a:rPr>
              <a:t> </a:t>
            </a:r>
            <a:r>
              <a:rPr lang="en-US" altLang="zh-CN" sz="2800" b="1" dirty="0" smtClean="0">
                <a:solidFill>
                  <a:srgbClr val="0303BD"/>
                </a:solidFill>
              </a:rPr>
              <a:t>while(p</a:t>
            </a:r>
            <a:r>
              <a:rPr lang="en-US" altLang="zh-CN" sz="2800" b="1" dirty="0">
                <a:solidFill>
                  <a:srgbClr val="0303BD"/>
                </a:solidFill>
              </a:rPr>
              <a:t>!=NULL)</a:t>
            </a:r>
          </a:p>
          <a:p>
            <a:pPr algn="just"/>
            <a:r>
              <a:rPr lang="en-US" altLang="zh-CN" sz="2800" b="1" dirty="0">
                <a:solidFill>
                  <a:srgbClr val="000066"/>
                </a:solidFill>
              </a:rPr>
              <a:t>	  </a:t>
            </a:r>
            <a:r>
              <a:rPr lang="en-US" altLang="zh-CN" sz="2800" b="1" dirty="0" smtClean="0">
                <a:solidFill>
                  <a:srgbClr val="000066"/>
                </a:solidFill>
              </a:rPr>
              <a:t>{     </a:t>
            </a:r>
            <a:r>
              <a:rPr lang="en-US" altLang="zh-CN" sz="2800" b="1" dirty="0" err="1" smtClean="0">
                <a:solidFill>
                  <a:srgbClr val="000066"/>
                </a:solidFill>
              </a:rPr>
              <a:t>indegree</a:t>
            </a:r>
            <a:r>
              <a:rPr lang="en-US" altLang="zh-CN" sz="2800" b="1" dirty="0" smtClean="0">
                <a:solidFill>
                  <a:srgbClr val="000066"/>
                </a:solidFill>
              </a:rPr>
              <a:t>[p-</a:t>
            </a:r>
            <a:r>
              <a:rPr lang="en-US" altLang="zh-CN" sz="2800" b="1" dirty="0">
                <a:solidFill>
                  <a:srgbClr val="000066"/>
                </a:solidFill>
              </a:rPr>
              <a:t>&gt;</a:t>
            </a:r>
            <a:r>
              <a:rPr lang="en-US" altLang="zh-CN" sz="2800" b="1" dirty="0" err="1">
                <a:solidFill>
                  <a:srgbClr val="000066"/>
                </a:solidFill>
              </a:rPr>
              <a:t>adjvex</a:t>
            </a:r>
            <a:r>
              <a:rPr lang="en-US" altLang="zh-CN" sz="2800" b="1" dirty="0">
                <a:solidFill>
                  <a:srgbClr val="000066"/>
                </a:solidFill>
              </a:rPr>
              <a:t>]++;</a:t>
            </a:r>
          </a:p>
          <a:p>
            <a:pPr algn="just"/>
            <a:r>
              <a:rPr lang="en-US" altLang="zh-CN" sz="2800" b="1" dirty="0">
                <a:solidFill>
                  <a:srgbClr val="000066"/>
                </a:solidFill>
              </a:rPr>
              <a:t>	        </a:t>
            </a:r>
            <a:r>
              <a:rPr lang="en-US" altLang="zh-CN" sz="2800" b="1" dirty="0" smtClean="0">
                <a:solidFill>
                  <a:srgbClr val="0303BD"/>
                </a:solidFill>
              </a:rPr>
              <a:t>p=p-</a:t>
            </a:r>
            <a:r>
              <a:rPr lang="en-US" altLang="zh-CN" sz="2800" b="1" dirty="0">
                <a:solidFill>
                  <a:srgbClr val="0303BD"/>
                </a:solidFill>
              </a:rPr>
              <a:t>&gt;</a:t>
            </a:r>
            <a:r>
              <a:rPr lang="en-US" altLang="zh-CN" sz="2800" b="1" dirty="0" smtClean="0">
                <a:solidFill>
                  <a:srgbClr val="0303BD"/>
                </a:solidFill>
              </a:rPr>
              <a:t>next; </a:t>
            </a:r>
            <a:r>
              <a:rPr lang="en-US" altLang="zh-CN" sz="2800" b="1" dirty="0">
                <a:solidFill>
                  <a:srgbClr val="000066"/>
                </a:solidFill>
              </a:rPr>
              <a:t>}</a:t>
            </a:r>
          </a:p>
          <a:p>
            <a:pPr algn="just"/>
            <a:r>
              <a:rPr lang="en-US" altLang="zh-CN" sz="2800" b="1" dirty="0">
                <a:solidFill>
                  <a:srgbClr val="000066"/>
                </a:solidFill>
              </a:rPr>
              <a:t>      }</a:t>
            </a:r>
          </a:p>
          <a:p>
            <a:r>
              <a:rPr lang="en-US" altLang="zh-CN" sz="2800" b="1" dirty="0">
                <a:solidFill>
                  <a:srgbClr val="000066"/>
                </a:solidFill>
              </a:rPr>
              <a:t>   }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500034" y="2071678"/>
            <a:ext cx="8229600" cy="1852815"/>
          </a:xfrm>
          <a:prstGeom prst="rect">
            <a:avLst/>
          </a:prstGeom>
          <a:noFill/>
          <a:ln w="9525">
            <a:noFill/>
            <a:miter lim="800000"/>
            <a:headEnd/>
            <a:tailEnd/>
          </a:ln>
          <a:effectLst/>
        </p:spPr>
        <p:txBody>
          <a:bodyPr>
            <a:spAutoFit/>
          </a:bodyPr>
          <a:lstStyle/>
          <a:p>
            <a:pPr>
              <a:lnSpc>
                <a:spcPct val="110000"/>
              </a:lnSpc>
              <a:spcBef>
                <a:spcPct val="50000"/>
              </a:spcBef>
            </a:pPr>
            <a:r>
              <a:rPr lang="en-US" altLang="zh-CN" sz="3200" b="1" dirty="0">
                <a:solidFill>
                  <a:srgbClr val="CC3300"/>
                </a:solidFill>
                <a:latin typeface="楷体_GB2312" pitchFamily="49" charset="-122"/>
                <a:ea typeface="楷体_GB2312" pitchFamily="49" charset="-122"/>
              </a:rPr>
              <a:t>    </a:t>
            </a:r>
            <a:r>
              <a:rPr lang="zh-CN" altLang="en-US" sz="2400" b="1" dirty="0">
                <a:solidFill>
                  <a:srgbClr val="3333CC"/>
                </a:solidFill>
                <a:latin typeface="楷体_GB2312" pitchFamily="49" charset="-122"/>
                <a:ea typeface="楷体_GB2312" pitchFamily="49" charset="-122"/>
              </a:rPr>
              <a:t>在有向图中，用顶点表示</a:t>
            </a:r>
            <a:r>
              <a:rPr lang="zh-CN" altLang="en-US" sz="2400" b="1" dirty="0">
                <a:solidFill>
                  <a:srgbClr val="800000"/>
                </a:solidFill>
                <a:latin typeface="楷体_GB2312" pitchFamily="49" charset="-122"/>
                <a:ea typeface="楷体_GB2312" pitchFamily="49" charset="-122"/>
              </a:rPr>
              <a:t>事件</a:t>
            </a:r>
            <a:r>
              <a:rPr lang="zh-CN" altLang="en-US" sz="2400" b="1" dirty="0">
                <a:solidFill>
                  <a:srgbClr val="3333CC"/>
                </a:solidFill>
                <a:latin typeface="楷体_GB2312" pitchFamily="49" charset="-122"/>
                <a:ea typeface="楷体_GB2312" pitchFamily="49" charset="-122"/>
              </a:rPr>
              <a:t>，用弧表示</a:t>
            </a:r>
            <a:r>
              <a:rPr lang="zh-CN" altLang="en-US" sz="2400" b="1" dirty="0">
                <a:solidFill>
                  <a:srgbClr val="800000"/>
                </a:solidFill>
                <a:latin typeface="楷体_GB2312" pitchFamily="49" charset="-122"/>
                <a:ea typeface="楷体_GB2312" pitchFamily="49" charset="-122"/>
              </a:rPr>
              <a:t>活动</a:t>
            </a:r>
            <a:r>
              <a:rPr lang="zh-CN" altLang="en-US" sz="2400" b="1" dirty="0">
                <a:solidFill>
                  <a:srgbClr val="3333CC"/>
                </a:solidFill>
                <a:latin typeface="楷体_GB2312" pitchFamily="49" charset="-122"/>
                <a:ea typeface="楷体_GB2312" pitchFamily="49" charset="-122"/>
              </a:rPr>
              <a:t>，弧的权值表示活动所需要的</a:t>
            </a:r>
            <a:r>
              <a:rPr lang="zh-CN" altLang="en-US" sz="2400" b="1" dirty="0">
                <a:solidFill>
                  <a:srgbClr val="800000"/>
                </a:solidFill>
                <a:latin typeface="楷体_GB2312" pitchFamily="49" charset="-122"/>
                <a:ea typeface="楷体_GB2312" pitchFamily="49" charset="-122"/>
              </a:rPr>
              <a:t>时间</a:t>
            </a:r>
            <a:r>
              <a:rPr lang="zh-CN" altLang="en-US" sz="2400" b="1" dirty="0">
                <a:solidFill>
                  <a:srgbClr val="3333CC"/>
                </a:solidFill>
                <a:latin typeface="楷体_GB2312" pitchFamily="49" charset="-122"/>
                <a:ea typeface="楷体_GB2312" pitchFamily="49" charset="-122"/>
              </a:rPr>
              <a:t>。 我们称此方法构造的有向无环图为</a:t>
            </a:r>
            <a:r>
              <a:rPr lang="zh-CN" altLang="en-US" sz="2400" b="1" dirty="0">
                <a:solidFill>
                  <a:srgbClr val="800000"/>
                </a:solidFill>
                <a:latin typeface="楷体_GB2312" pitchFamily="49" charset="-122"/>
                <a:ea typeface="楷体_GB2312" pitchFamily="49" charset="-122"/>
              </a:rPr>
              <a:t>边表示活动的网</a:t>
            </a:r>
            <a:r>
              <a:rPr lang="zh-CN" altLang="en-US" sz="2400" b="1" dirty="0">
                <a:solidFill>
                  <a:srgbClr val="3333CC"/>
                </a:solidFill>
                <a:latin typeface="楷体_GB2312" pitchFamily="49" charset="-122"/>
                <a:ea typeface="楷体_GB2312" pitchFamily="49" charset="-122"/>
              </a:rPr>
              <a:t>（</a:t>
            </a:r>
            <a:r>
              <a:rPr lang="en-US" altLang="zh-CN" sz="2400" b="1" dirty="0">
                <a:solidFill>
                  <a:srgbClr val="3333CC"/>
                </a:solidFill>
                <a:latin typeface="楷体_GB2312" pitchFamily="49" charset="-122"/>
                <a:ea typeface="楷体_GB2312" pitchFamily="49" charset="-122"/>
              </a:rPr>
              <a:t>Activity On Edge Network</a:t>
            </a:r>
            <a:r>
              <a:rPr lang="zh-CN" altLang="en-US" sz="2400" b="1" dirty="0">
                <a:solidFill>
                  <a:srgbClr val="3333CC"/>
                </a:solidFill>
                <a:latin typeface="楷体_GB2312" pitchFamily="49" charset="-122"/>
                <a:ea typeface="楷体_GB2312" pitchFamily="49" charset="-122"/>
              </a:rPr>
              <a:t>）</a:t>
            </a:r>
            <a:r>
              <a:rPr lang="en-US" altLang="zh-CN" sz="2400" b="1" dirty="0">
                <a:solidFill>
                  <a:srgbClr val="3333CC"/>
                </a:solidFill>
                <a:latin typeface="楷体_GB2312" pitchFamily="49" charset="-122"/>
                <a:ea typeface="楷体_GB2312" pitchFamily="49" charset="-122"/>
              </a:rPr>
              <a:t>,</a:t>
            </a:r>
            <a:r>
              <a:rPr lang="zh-CN" altLang="en-US" sz="2400" b="1" dirty="0">
                <a:solidFill>
                  <a:srgbClr val="3333CC"/>
                </a:solidFill>
                <a:latin typeface="楷体_GB2312" pitchFamily="49" charset="-122"/>
                <a:ea typeface="楷体_GB2312" pitchFamily="49" charset="-122"/>
              </a:rPr>
              <a:t>简称</a:t>
            </a:r>
            <a:r>
              <a:rPr lang="en-US" altLang="zh-CN" sz="2400" b="1" dirty="0">
                <a:solidFill>
                  <a:srgbClr val="800000"/>
                </a:solidFill>
                <a:latin typeface="楷体_GB2312" pitchFamily="49" charset="-122"/>
                <a:ea typeface="楷体_GB2312" pitchFamily="49" charset="-122"/>
              </a:rPr>
              <a:t>AOE-</a:t>
            </a:r>
            <a:r>
              <a:rPr lang="zh-CN" altLang="en-US" sz="2400" b="1" dirty="0">
                <a:solidFill>
                  <a:srgbClr val="800000"/>
                </a:solidFill>
                <a:latin typeface="楷体_GB2312" pitchFamily="49" charset="-122"/>
                <a:ea typeface="楷体_GB2312" pitchFamily="49" charset="-122"/>
              </a:rPr>
              <a:t>网。</a:t>
            </a:r>
            <a:r>
              <a:rPr lang="zh-CN" altLang="en-US" sz="2400" b="1" dirty="0">
                <a:solidFill>
                  <a:srgbClr val="3333CC"/>
                </a:solidFill>
                <a:latin typeface="楷体_GB2312" pitchFamily="49" charset="-122"/>
                <a:ea typeface="楷体_GB2312" pitchFamily="49" charset="-122"/>
              </a:rPr>
              <a:t> </a:t>
            </a:r>
          </a:p>
        </p:txBody>
      </p:sp>
      <p:sp>
        <p:nvSpPr>
          <p:cNvPr id="228357" name="Text Box 5"/>
          <p:cNvSpPr txBox="1">
            <a:spLocks noChangeArrowheads="1"/>
          </p:cNvSpPr>
          <p:nvPr/>
        </p:nvSpPr>
        <p:spPr bwMode="auto">
          <a:xfrm>
            <a:off x="533400" y="3840163"/>
            <a:ext cx="8229600" cy="579437"/>
          </a:xfrm>
          <a:prstGeom prst="rect">
            <a:avLst/>
          </a:prstGeom>
          <a:noFill/>
          <a:ln w="9525">
            <a:noFill/>
            <a:miter lim="800000"/>
            <a:headEnd/>
            <a:tailEnd/>
          </a:ln>
          <a:effectLst/>
        </p:spPr>
        <p:txBody>
          <a:bodyPr>
            <a:spAutoFit/>
          </a:bodyPr>
          <a:lstStyle/>
          <a:p>
            <a:pPr>
              <a:spcBef>
                <a:spcPct val="50000"/>
              </a:spcBef>
            </a:pPr>
            <a:r>
              <a:rPr lang="en-US" altLang="zh-CN" sz="3200" b="1">
                <a:solidFill>
                  <a:srgbClr val="3333CC"/>
                </a:solidFill>
                <a:latin typeface="楷体_GB2312" pitchFamily="49" charset="-122"/>
                <a:ea typeface="楷体_GB2312" pitchFamily="49" charset="-122"/>
              </a:rPr>
              <a:t>AOE-</a:t>
            </a:r>
            <a:r>
              <a:rPr lang="zh-CN" altLang="en-US" sz="3200" b="1">
                <a:solidFill>
                  <a:srgbClr val="3333CC"/>
                </a:solidFill>
                <a:latin typeface="楷体_GB2312" pitchFamily="49" charset="-122"/>
                <a:ea typeface="楷体_GB2312" pitchFamily="49" charset="-122"/>
              </a:rPr>
              <a:t>网常用于工程管理，人们最关心的是：</a:t>
            </a:r>
          </a:p>
        </p:txBody>
      </p:sp>
      <p:sp>
        <p:nvSpPr>
          <p:cNvPr id="228362" name="Rectangle 10"/>
          <p:cNvSpPr>
            <a:spLocks noChangeArrowheads="1"/>
          </p:cNvSpPr>
          <p:nvPr/>
        </p:nvSpPr>
        <p:spPr bwMode="auto">
          <a:xfrm>
            <a:off x="571472" y="4357694"/>
            <a:ext cx="7272358" cy="1865126"/>
          </a:xfrm>
          <a:prstGeom prst="rect">
            <a:avLst/>
          </a:prstGeom>
          <a:noFill/>
          <a:ln w="9525">
            <a:noFill/>
            <a:miter lim="800000"/>
            <a:headEnd/>
            <a:tailEnd/>
          </a:ln>
          <a:effectLst/>
        </p:spPr>
        <p:txBody>
          <a:bodyPr wrap="square">
            <a:spAutoFit/>
          </a:bodyPr>
          <a:lstStyle/>
          <a:p>
            <a:pPr>
              <a:lnSpc>
                <a:spcPct val="120000"/>
              </a:lnSpc>
            </a:pPr>
            <a:r>
              <a:rPr lang="en-US" altLang="zh-CN" sz="3200" b="1" dirty="0">
                <a:solidFill>
                  <a:srgbClr val="800000"/>
                </a:solidFill>
                <a:ea typeface="楷体_GB2312" pitchFamily="49" charset="-122"/>
              </a:rPr>
              <a:t>    1</a:t>
            </a:r>
            <a:r>
              <a:rPr lang="zh-CN" altLang="en-US" sz="3200" b="1" dirty="0">
                <a:solidFill>
                  <a:srgbClr val="800000"/>
                </a:solidFill>
                <a:ea typeface="楷体_GB2312" pitchFamily="49" charset="-122"/>
              </a:rPr>
              <a:t>、整个工程需要多少时间完成？</a:t>
            </a:r>
          </a:p>
          <a:p>
            <a:pPr>
              <a:lnSpc>
                <a:spcPct val="120000"/>
              </a:lnSpc>
            </a:pPr>
            <a:r>
              <a:rPr lang="zh-CN" altLang="en-US" sz="3200" b="1" dirty="0">
                <a:solidFill>
                  <a:srgbClr val="800000"/>
                </a:solidFill>
                <a:ea typeface="楷体_GB2312" pitchFamily="49" charset="-122"/>
              </a:rPr>
              <a:t>    </a:t>
            </a:r>
            <a:r>
              <a:rPr lang="en-US" altLang="zh-CN" sz="3200" b="1" dirty="0">
                <a:solidFill>
                  <a:srgbClr val="800000"/>
                </a:solidFill>
                <a:ea typeface="楷体_GB2312" pitchFamily="49" charset="-122"/>
              </a:rPr>
              <a:t>2</a:t>
            </a:r>
            <a:r>
              <a:rPr lang="zh-CN" altLang="en-US" sz="3200" b="1" dirty="0">
                <a:solidFill>
                  <a:srgbClr val="800000"/>
                </a:solidFill>
                <a:ea typeface="楷体_GB2312" pitchFamily="49" charset="-122"/>
              </a:rPr>
              <a:t>、哪些子活动是影响工程进度的 </a:t>
            </a:r>
            <a:endParaRPr lang="en-US" altLang="zh-CN" sz="3200" b="1" dirty="0" smtClean="0">
              <a:solidFill>
                <a:srgbClr val="800000"/>
              </a:solidFill>
              <a:ea typeface="楷体_GB2312" pitchFamily="49" charset="-122"/>
            </a:endParaRPr>
          </a:p>
          <a:p>
            <a:pPr>
              <a:lnSpc>
                <a:spcPct val="120000"/>
              </a:lnSpc>
            </a:pPr>
            <a:r>
              <a:rPr lang="en-US" altLang="zh-CN" sz="3200" dirty="0" smtClean="0">
                <a:solidFill>
                  <a:srgbClr val="800000"/>
                </a:solidFill>
              </a:rPr>
              <a:t>       </a:t>
            </a:r>
            <a:r>
              <a:rPr lang="zh-CN" altLang="en-US" sz="3200" b="1" dirty="0" smtClean="0">
                <a:solidFill>
                  <a:srgbClr val="800000"/>
                </a:solidFill>
                <a:ea typeface="楷体_GB2312" pitchFamily="49" charset="-122"/>
              </a:rPr>
              <a:t>“关键活动”</a:t>
            </a:r>
            <a:r>
              <a:rPr lang="zh-CN" altLang="en-US" sz="3200" b="1" dirty="0">
                <a:solidFill>
                  <a:srgbClr val="800000"/>
                </a:solidFill>
                <a:ea typeface="楷体_GB2312" pitchFamily="49" charset="-122"/>
              </a:rPr>
              <a:t>？    </a:t>
            </a:r>
          </a:p>
        </p:txBody>
      </p:sp>
      <p:sp>
        <p:nvSpPr>
          <p:cNvPr id="7"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8"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9"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0"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1"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smtClean="0"/>
              <a:t>3. </a:t>
            </a:r>
            <a:r>
              <a:rPr lang="zh-CN" altLang="en-US" dirty="0" smtClean="0"/>
              <a:t>关键路径</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 calcmode="lin" valueType="num">
                                      <p:cBhvr additive="base">
                                        <p:cTn id="7" dur="500" fill="hold"/>
                                        <p:tgtEl>
                                          <p:spTgt spid="228356"/>
                                        </p:tgtEl>
                                        <p:attrNameLst>
                                          <p:attrName>ppt_x</p:attrName>
                                        </p:attrNameLst>
                                      </p:cBhvr>
                                      <p:tavLst>
                                        <p:tav tm="0">
                                          <p:val>
                                            <p:strVal val="0-#ppt_w/2"/>
                                          </p:val>
                                        </p:tav>
                                        <p:tav tm="100000">
                                          <p:val>
                                            <p:strVal val="#ppt_x"/>
                                          </p:val>
                                        </p:tav>
                                      </p:tavLst>
                                    </p:anim>
                                    <p:anim calcmode="lin" valueType="num">
                                      <p:cBhvr additive="base">
                                        <p:cTn id="8" dur="500" fill="hold"/>
                                        <p:tgtEl>
                                          <p:spTgt spid="2283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8357"/>
                                        </p:tgtEl>
                                        <p:attrNameLst>
                                          <p:attrName>style.visibility</p:attrName>
                                        </p:attrNameLst>
                                      </p:cBhvr>
                                      <p:to>
                                        <p:strVal val="visible"/>
                                      </p:to>
                                    </p:set>
                                    <p:anim calcmode="lin" valueType="num">
                                      <p:cBhvr additive="base">
                                        <p:cTn id="13" dur="500" fill="hold"/>
                                        <p:tgtEl>
                                          <p:spTgt spid="228357"/>
                                        </p:tgtEl>
                                        <p:attrNameLst>
                                          <p:attrName>ppt_x</p:attrName>
                                        </p:attrNameLst>
                                      </p:cBhvr>
                                      <p:tavLst>
                                        <p:tav tm="0">
                                          <p:val>
                                            <p:strVal val="0-#ppt_w/2"/>
                                          </p:val>
                                        </p:tav>
                                        <p:tav tm="100000">
                                          <p:val>
                                            <p:strVal val="#ppt_x"/>
                                          </p:val>
                                        </p:tav>
                                      </p:tavLst>
                                    </p:anim>
                                    <p:anim calcmode="lin" valueType="num">
                                      <p:cBhvr additive="base">
                                        <p:cTn id="14" dur="500" fill="hold"/>
                                        <p:tgtEl>
                                          <p:spTgt spid="2283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8362"/>
                                        </p:tgtEl>
                                        <p:attrNameLst>
                                          <p:attrName>style.visibility</p:attrName>
                                        </p:attrNameLst>
                                      </p:cBhvr>
                                      <p:to>
                                        <p:strVal val="visible"/>
                                      </p:to>
                                    </p:set>
                                    <p:anim calcmode="lin" valueType="num">
                                      <p:cBhvr additive="base">
                                        <p:cTn id="19" dur="500" fill="hold"/>
                                        <p:tgtEl>
                                          <p:spTgt spid="228362"/>
                                        </p:tgtEl>
                                        <p:attrNameLst>
                                          <p:attrName>ppt_x</p:attrName>
                                        </p:attrNameLst>
                                      </p:cBhvr>
                                      <p:tavLst>
                                        <p:tav tm="0">
                                          <p:val>
                                            <p:strVal val="0-#ppt_w/2"/>
                                          </p:val>
                                        </p:tav>
                                        <p:tav tm="100000">
                                          <p:val>
                                            <p:strVal val="#ppt_x"/>
                                          </p:val>
                                        </p:tav>
                                      </p:tavLst>
                                    </p:anim>
                                    <p:anim calcmode="lin" valueType="num">
                                      <p:cBhvr additive="base">
                                        <p:cTn id="20" dur="500" fill="hold"/>
                                        <p:tgtEl>
                                          <p:spTgt spid="228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autoUpdateAnimBg="0"/>
      <p:bldP spid="228357" grpId="0" autoUpdateAnimBg="0"/>
      <p:bldP spid="22836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57158" y="2071678"/>
            <a:ext cx="7467600" cy="785810"/>
          </a:xfrm>
        </p:spPr>
        <p:txBody>
          <a:bodyPr/>
          <a:lstStyle/>
          <a:p>
            <a:r>
              <a:rPr lang="en-US" altLang="zh-CN" sz="4000" b="1" dirty="0" smtClean="0">
                <a:solidFill>
                  <a:srgbClr val="800000"/>
                </a:solidFill>
                <a:latin typeface="楷体_GB2312" pitchFamily="49" charset="-122"/>
              </a:rPr>
              <a:t>AOE-</a:t>
            </a:r>
            <a:r>
              <a:rPr kumimoji="1" lang="zh-CN" altLang="en-US" sz="3200" b="1" dirty="0">
                <a:solidFill>
                  <a:srgbClr val="800000"/>
                </a:solidFill>
                <a:latin typeface="楷体_GB2312" pitchFamily="49" charset="-122"/>
                <a:ea typeface="楷体_GB2312" pitchFamily="49" charset="-122"/>
                <a:cs typeface="+mn-cs"/>
              </a:rPr>
              <a:t>网中的基本概念：</a:t>
            </a:r>
          </a:p>
        </p:txBody>
      </p:sp>
      <p:sp>
        <p:nvSpPr>
          <p:cNvPr id="229380" name="Text Box 4"/>
          <p:cNvSpPr txBox="1">
            <a:spLocks noChangeArrowheads="1"/>
          </p:cNvSpPr>
          <p:nvPr/>
        </p:nvSpPr>
        <p:spPr bwMode="auto">
          <a:xfrm>
            <a:off x="214282" y="2786058"/>
            <a:ext cx="8763000" cy="1093441"/>
          </a:xfrm>
          <a:prstGeom prst="rect">
            <a:avLst/>
          </a:prstGeom>
          <a:noFill/>
          <a:ln w="9525">
            <a:noFill/>
            <a:miter lim="800000"/>
            <a:headEnd/>
            <a:tailEnd/>
          </a:ln>
          <a:effectLst/>
        </p:spPr>
        <p:txBody>
          <a:bodyPr>
            <a:spAutoFit/>
          </a:bodyPr>
          <a:lstStyle/>
          <a:p>
            <a:pPr>
              <a:lnSpc>
                <a:spcPct val="110000"/>
              </a:lnSpc>
              <a:spcBef>
                <a:spcPct val="20000"/>
              </a:spcBef>
            </a:pPr>
            <a:r>
              <a:rPr lang="zh-CN" altLang="en-US" b="1" dirty="0">
                <a:solidFill>
                  <a:srgbClr val="CC3300"/>
                </a:solidFill>
                <a:latin typeface="楷体_GB2312" pitchFamily="49" charset="-122"/>
                <a:ea typeface="楷体_GB2312" pitchFamily="49" charset="-122"/>
              </a:rPr>
              <a:t>源点：</a:t>
            </a:r>
            <a:r>
              <a:rPr lang="zh-CN" altLang="en-US" b="1" dirty="0">
                <a:solidFill>
                  <a:srgbClr val="3333CC"/>
                </a:solidFill>
                <a:latin typeface="楷体_GB2312" pitchFamily="49" charset="-122"/>
                <a:ea typeface="楷体_GB2312" pitchFamily="49" charset="-122"/>
              </a:rPr>
              <a:t>存在唯一的、入度为零的顶点，叫源点。</a:t>
            </a:r>
          </a:p>
          <a:p>
            <a:pPr>
              <a:lnSpc>
                <a:spcPct val="110000"/>
              </a:lnSpc>
              <a:spcBef>
                <a:spcPct val="20000"/>
              </a:spcBef>
            </a:pPr>
            <a:r>
              <a:rPr lang="zh-CN" altLang="en-US" b="1" dirty="0">
                <a:solidFill>
                  <a:srgbClr val="CC3300"/>
                </a:solidFill>
                <a:latin typeface="楷体_GB2312" pitchFamily="49" charset="-122"/>
                <a:ea typeface="楷体_GB2312" pitchFamily="49" charset="-122"/>
              </a:rPr>
              <a:t>汇点：</a:t>
            </a:r>
            <a:r>
              <a:rPr lang="zh-CN" altLang="en-US" b="1" dirty="0">
                <a:solidFill>
                  <a:srgbClr val="3333CC"/>
                </a:solidFill>
                <a:latin typeface="楷体_GB2312" pitchFamily="49" charset="-122"/>
                <a:ea typeface="楷体_GB2312" pitchFamily="49" charset="-122"/>
              </a:rPr>
              <a:t>存在唯一的、出度为零的顶点，叫汇点。</a:t>
            </a:r>
          </a:p>
        </p:txBody>
      </p:sp>
      <p:sp>
        <p:nvSpPr>
          <p:cNvPr id="229382" name="Text Box 6"/>
          <p:cNvSpPr txBox="1">
            <a:spLocks noChangeArrowheads="1"/>
          </p:cNvSpPr>
          <p:nvPr/>
        </p:nvSpPr>
        <p:spPr bwMode="auto">
          <a:xfrm>
            <a:off x="214282" y="4000504"/>
            <a:ext cx="8534400" cy="1007263"/>
          </a:xfrm>
          <a:prstGeom prst="rect">
            <a:avLst/>
          </a:prstGeom>
          <a:noFill/>
          <a:ln w="9525">
            <a:noFill/>
            <a:miter lim="800000"/>
            <a:headEnd/>
            <a:tailEnd/>
          </a:ln>
          <a:effectLst/>
        </p:spPr>
        <p:txBody>
          <a:bodyPr>
            <a:spAutoFit/>
          </a:bodyPr>
          <a:lstStyle/>
          <a:p>
            <a:pPr>
              <a:lnSpc>
                <a:spcPct val="110000"/>
              </a:lnSpc>
              <a:spcBef>
                <a:spcPct val="20000"/>
              </a:spcBef>
            </a:pPr>
            <a:r>
              <a:rPr lang="zh-CN" altLang="en-US" b="1" dirty="0">
                <a:solidFill>
                  <a:srgbClr val="CC3300"/>
                </a:solidFill>
                <a:latin typeface="楷体_GB2312" pitchFamily="49" charset="-122"/>
                <a:ea typeface="楷体_GB2312" pitchFamily="49" charset="-122"/>
              </a:rPr>
              <a:t>关键路径：</a:t>
            </a:r>
            <a:r>
              <a:rPr lang="zh-CN" altLang="en-US" b="1" dirty="0">
                <a:solidFill>
                  <a:srgbClr val="3333CC"/>
                </a:solidFill>
                <a:latin typeface="楷体_GB2312" pitchFamily="49" charset="-122"/>
                <a:ea typeface="楷体_GB2312" pitchFamily="49" charset="-122"/>
              </a:rPr>
              <a:t>从源点到汇点的最长带权路径长度即为完成整个工程任务所需的时间，该路径叫做关键路径。</a:t>
            </a:r>
          </a:p>
        </p:txBody>
      </p:sp>
      <p:sp>
        <p:nvSpPr>
          <p:cNvPr id="229383" name="Text Box 7"/>
          <p:cNvSpPr txBox="1">
            <a:spLocks noChangeArrowheads="1"/>
          </p:cNvSpPr>
          <p:nvPr/>
        </p:nvSpPr>
        <p:spPr bwMode="auto">
          <a:xfrm>
            <a:off x="214282" y="5143512"/>
            <a:ext cx="8534400" cy="1480534"/>
          </a:xfrm>
          <a:prstGeom prst="rect">
            <a:avLst/>
          </a:prstGeom>
          <a:noFill/>
          <a:ln w="9525">
            <a:noFill/>
            <a:miter lim="800000"/>
            <a:headEnd/>
            <a:tailEnd/>
          </a:ln>
          <a:effectLst/>
        </p:spPr>
        <p:txBody>
          <a:bodyPr>
            <a:spAutoFit/>
          </a:bodyPr>
          <a:lstStyle/>
          <a:p>
            <a:pPr>
              <a:lnSpc>
                <a:spcPct val="110000"/>
              </a:lnSpc>
              <a:spcBef>
                <a:spcPct val="20000"/>
              </a:spcBef>
            </a:pPr>
            <a:r>
              <a:rPr lang="zh-CN" altLang="en-US" b="1" dirty="0">
                <a:solidFill>
                  <a:srgbClr val="CC3300"/>
                </a:solidFill>
                <a:latin typeface="楷体_GB2312" pitchFamily="49" charset="-122"/>
                <a:ea typeface="楷体_GB2312" pitchFamily="49" charset="-122"/>
              </a:rPr>
              <a:t>关键活动：</a:t>
            </a:r>
            <a:r>
              <a:rPr lang="zh-CN" altLang="en-US" b="1" dirty="0">
                <a:solidFill>
                  <a:srgbClr val="3333CC"/>
                </a:solidFill>
                <a:latin typeface="楷体_GB2312" pitchFamily="49" charset="-122"/>
                <a:ea typeface="楷体_GB2312" pitchFamily="49" charset="-122"/>
              </a:rPr>
              <a:t>关键路径上的活动叫做关键活动。关键活动</a:t>
            </a:r>
            <a:r>
              <a:rPr lang="zh-CN" altLang="en-US" b="1" dirty="0">
                <a:solidFill>
                  <a:srgbClr val="3333CC"/>
                </a:solidFill>
                <a:ea typeface="楷体_GB2312" pitchFamily="49" charset="-122"/>
              </a:rPr>
              <a:t>的权值增加</a:t>
            </a:r>
            <a:r>
              <a:rPr lang="en-US" altLang="zh-CN" b="1" dirty="0">
                <a:solidFill>
                  <a:srgbClr val="3333CC"/>
                </a:solidFill>
                <a:ea typeface="楷体_GB2312" pitchFamily="49" charset="-122"/>
              </a:rPr>
              <a:t>(</a:t>
            </a:r>
            <a:r>
              <a:rPr lang="zh-CN" altLang="en-US" b="1" dirty="0">
                <a:solidFill>
                  <a:srgbClr val="CC42C9"/>
                </a:solidFill>
                <a:ea typeface="楷体_GB2312" pitchFamily="49" charset="-122"/>
              </a:rPr>
              <a:t>活动延期</a:t>
            </a:r>
            <a:r>
              <a:rPr lang="en-US" altLang="zh-CN" b="1" dirty="0">
                <a:solidFill>
                  <a:srgbClr val="3333CC"/>
                </a:solidFill>
                <a:ea typeface="楷体_GB2312" pitchFamily="49" charset="-122"/>
              </a:rPr>
              <a:t>),  </a:t>
            </a:r>
            <a:r>
              <a:rPr lang="zh-CN" altLang="en-US" b="1" dirty="0">
                <a:solidFill>
                  <a:srgbClr val="3333CC"/>
                </a:solidFill>
                <a:ea typeface="楷体_GB2312" pitchFamily="49" charset="-122"/>
              </a:rPr>
              <a:t>将使</a:t>
            </a:r>
            <a:r>
              <a:rPr lang="en-US" altLang="zh-CN" b="1" dirty="0">
                <a:solidFill>
                  <a:srgbClr val="3333CC"/>
                </a:solidFill>
                <a:ea typeface="楷体_GB2312" pitchFamily="49" charset="-122"/>
              </a:rPr>
              <a:t>AOE- </a:t>
            </a:r>
            <a:r>
              <a:rPr lang="zh-CN" altLang="en-US" b="1" dirty="0">
                <a:solidFill>
                  <a:srgbClr val="3333CC"/>
                </a:solidFill>
                <a:ea typeface="楷体_GB2312" pitchFamily="49" charset="-122"/>
              </a:rPr>
              <a:t>网的最长路径长度增加</a:t>
            </a:r>
            <a:r>
              <a:rPr lang="en-US" altLang="zh-CN" b="1" dirty="0">
                <a:solidFill>
                  <a:srgbClr val="3333CC"/>
                </a:solidFill>
                <a:ea typeface="楷体_GB2312" pitchFamily="49" charset="-122"/>
              </a:rPr>
              <a:t>(</a:t>
            </a:r>
            <a:r>
              <a:rPr lang="zh-CN" altLang="en-US" b="1" dirty="0">
                <a:solidFill>
                  <a:srgbClr val="CC42C9"/>
                </a:solidFill>
                <a:ea typeface="楷体_GB2312" pitchFamily="49" charset="-122"/>
              </a:rPr>
              <a:t>整个工程延期</a:t>
            </a:r>
            <a:r>
              <a:rPr lang="en-US" altLang="zh-CN" b="1" dirty="0">
                <a:solidFill>
                  <a:srgbClr val="3333CC"/>
                </a:solidFill>
                <a:ea typeface="楷体_GB2312" pitchFamily="49" charset="-122"/>
              </a:rPr>
              <a:t>)</a:t>
            </a:r>
            <a:r>
              <a:rPr lang="zh-CN" altLang="en-US" b="1" dirty="0">
                <a:solidFill>
                  <a:srgbClr val="3333CC"/>
                </a:solidFill>
                <a:ea typeface="楷体_GB2312" pitchFamily="49" charset="-122"/>
              </a:rPr>
              <a:t>。</a:t>
            </a:r>
            <a:r>
              <a:rPr lang="zh-CN" altLang="en-US" b="1" dirty="0">
                <a:solidFill>
                  <a:srgbClr val="3333CC"/>
                </a:solidFill>
                <a:latin typeface="楷体_GB2312" pitchFamily="49" charset="-122"/>
                <a:ea typeface="楷体_GB2312" pitchFamily="49" charset="-122"/>
              </a:rPr>
              <a:t> </a:t>
            </a:r>
          </a:p>
        </p:txBody>
      </p:sp>
      <p:sp>
        <p:nvSpPr>
          <p:cNvPr id="6"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7"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8"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9"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2"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smtClean="0"/>
              <a:t>3. </a:t>
            </a:r>
            <a:r>
              <a:rPr lang="zh-CN" altLang="en-US" dirty="0" smtClean="0"/>
              <a:t>关键路径</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80"/>
                                        </p:tgtEl>
                                        <p:attrNameLst>
                                          <p:attrName>style.visibility</p:attrName>
                                        </p:attrNameLst>
                                      </p:cBhvr>
                                      <p:to>
                                        <p:strVal val="visible"/>
                                      </p:to>
                                    </p:set>
                                    <p:anim calcmode="lin" valueType="num">
                                      <p:cBhvr additive="base">
                                        <p:cTn id="7" dur="500" fill="hold"/>
                                        <p:tgtEl>
                                          <p:spTgt spid="229380"/>
                                        </p:tgtEl>
                                        <p:attrNameLst>
                                          <p:attrName>ppt_x</p:attrName>
                                        </p:attrNameLst>
                                      </p:cBhvr>
                                      <p:tavLst>
                                        <p:tav tm="0">
                                          <p:val>
                                            <p:strVal val="0-#ppt_w/2"/>
                                          </p:val>
                                        </p:tav>
                                        <p:tav tm="100000">
                                          <p:val>
                                            <p:strVal val="#ppt_x"/>
                                          </p:val>
                                        </p:tav>
                                      </p:tavLst>
                                    </p:anim>
                                    <p:anim calcmode="lin" valueType="num">
                                      <p:cBhvr additive="base">
                                        <p:cTn id="8" dur="500" fill="hold"/>
                                        <p:tgtEl>
                                          <p:spTgt spid="2293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9382"/>
                                        </p:tgtEl>
                                        <p:attrNameLst>
                                          <p:attrName>style.visibility</p:attrName>
                                        </p:attrNameLst>
                                      </p:cBhvr>
                                      <p:to>
                                        <p:strVal val="visible"/>
                                      </p:to>
                                    </p:set>
                                    <p:anim calcmode="lin" valueType="num">
                                      <p:cBhvr additive="base">
                                        <p:cTn id="13" dur="500" fill="hold"/>
                                        <p:tgtEl>
                                          <p:spTgt spid="229382"/>
                                        </p:tgtEl>
                                        <p:attrNameLst>
                                          <p:attrName>ppt_x</p:attrName>
                                        </p:attrNameLst>
                                      </p:cBhvr>
                                      <p:tavLst>
                                        <p:tav tm="0">
                                          <p:val>
                                            <p:strVal val="0-#ppt_w/2"/>
                                          </p:val>
                                        </p:tav>
                                        <p:tav tm="100000">
                                          <p:val>
                                            <p:strVal val="#ppt_x"/>
                                          </p:val>
                                        </p:tav>
                                      </p:tavLst>
                                    </p:anim>
                                    <p:anim calcmode="lin" valueType="num">
                                      <p:cBhvr additive="base">
                                        <p:cTn id="14" dur="500" fill="hold"/>
                                        <p:tgtEl>
                                          <p:spTgt spid="2293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9383"/>
                                        </p:tgtEl>
                                        <p:attrNameLst>
                                          <p:attrName>style.visibility</p:attrName>
                                        </p:attrNameLst>
                                      </p:cBhvr>
                                      <p:to>
                                        <p:strVal val="visible"/>
                                      </p:to>
                                    </p:set>
                                    <p:anim calcmode="lin" valueType="num">
                                      <p:cBhvr additive="base">
                                        <p:cTn id="19" dur="500" fill="hold"/>
                                        <p:tgtEl>
                                          <p:spTgt spid="229383"/>
                                        </p:tgtEl>
                                        <p:attrNameLst>
                                          <p:attrName>ppt_x</p:attrName>
                                        </p:attrNameLst>
                                      </p:cBhvr>
                                      <p:tavLst>
                                        <p:tav tm="0">
                                          <p:val>
                                            <p:strVal val="0-#ppt_w/2"/>
                                          </p:val>
                                        </p:tav>
                                        <p:tav tm="100000">
                                          <p:val>
                                            <p:strVal val="#ppt_x"/>
                                          </p:val>
                                        </p:tav>
                                      </p:tavLst>
                                    </p:anim>
                                    <p:anim calcmode="lin" valueType="num">
                                      <p:cBhvr additive="base">
                                        <p:cTn id="20" dur="500" fill="hold"/>
                                        <p:tgtEl>
                                          <p:spTgt spid="229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utoUpdateAnimBg="0"/>
      <p:bldP spid="229382" grpId="0" autoUpdateAnimBg="0"/>
      <p:bldP spid="229383"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5800" y="517525"/>
            <a:ext cx="7772400" cy="838200"/>
          </a:xfrm>
        </p:spPr>
        <p:txBody>
          <a:bodyPr/>
          <a:lstStyle/>
          <a:p>
            <a:r>
              <a:rPr lang="zh-CN" altLang="en-US" sz="4000" b="1">
                <a:solidFill>
                  <a:srgbClr val="800000"/>
                </a:solidFill>
                <a:latin typeface="楷体_GB2312" pitchFamily="49" charset="-122"/>
              </a:rPr>
              <a:t>例如</a:t>
            </a:r>
            <a:r>
              <a:rPr lang="en-US" altLang="zh-CN" sz="4000" b="1">
                <a:solidFill>
                  <a:srgbClr val="800000"/>
                </a:solidFill>
                <a:latin typeface="楷体_GB2312" pitchFamily="49" charset="-122"/>
              </a:rPr>
              <a:t>:</a:t>
            </a:r>
          </a:p>
        </p:txBody>
      </p:sp>
      <p:sp>
        <p:nvSpPr>
          <p:cNvPr id="237572" name="Line 4"/>
          <p:cNvSpPr>
            <a:spLocks noChangeShapeType="1"/>
          </p:cNvSpPr>
          <p:nvPr/>
        </p:nvSpPr>
        <p:spPr bwMode="auto">
          <a:xfrm flipV="1">
            <a:off x="1828800" y="2193925"/>
            <a:ext cx="1143000" cy="685800"/>
          </a:xfrm>
          <a:prstGeom prst="line">
            <a:avLst/>
          </a:prstGeom>
          <a:noFill/>
          <a:ln w="57150" cap="sq">
            <a:solidFill>
              <a:srgbClr val="0000FF"/>
            </a:solidFill>
            <a:round/>
            <a:headEnd type="none" w="sm" len="sm"/>
            <a:tailEnd type="stealth" w="med" len="lg"/>
          </a:ln>
          <a:effectLst/>
        </p:spPr>
        <p:txBody>
          <a:bodyPr wrap="none" anchor="ctr"/>
          <a:lstStyle/>
          <a:p>
            <a:endParaRPr lang="zh-CN" altLang="en-US"/>
          </a:p>
        </p:txBody>
      </p:sp>
      <p:sp>
        <p:nvSpPr>
          <p:cNvPr id="237573" name="Line 5"/>
          <p:cNvSpPr>
            <a:spLocks noChangeShapeType="1"/>
          </p:cNvSpPr>
          <p:nvPr/>
        </p:nvSpPr>
        <p:spPr bwMode="auto">
          <a:xfrm>
            <a:off x="3429000" y="2270125"/>
            <a:ext cx="1143000" cy="762000"/>
          </a:xfrm>
          <a:prstGeom prst="line">
            <a:avLst/>
          </a:prstGeom>
          <a:noFill/>
          <a:ln w="57150" cap="sq">
            <a:solidFill>
              <a:srgbClr val="0000FF"/>
            </a:solidFill>
            <a:round/>
            <a:headEnd type="none" w="sm" len="sm"/>
            <a:tailEnd type="stealth" w="med" len="lg"/>
          </a:ln>
          <a:effectLst/>
        </p:spPr>
        <p:txBody>
          <a:bodyPr wrap="none" anchor="ctr"/>
          <a:lstStyle/>
          <a:p>
            <a:endParaRPr lang="zh-CN" altLang="en-US"/>
          </a:p>
        </p:txBody>
      </p:sp>
      <p:sp>
        <p:nvSpPr>
          <p:cNvPr id="237574" name="Line 6"/>
          <p:cNvSpPr>
            <a:spLocks noChangeShapeType="1"/>
          </p:cNvSpPr>
          <p:nvPr/>
        </p:nvSpPr>
        <p:spPr bwMode="auto">
          <a:xfrm>
            <a:off x="4953000" y="3260725"/>
            <a:ext cx="1104900" cy="736600"/>
          </a:xfrm>
          <a:prstGeom prst="line">
            <a:avLst/>
          </a:prstGeom>
          <a:noFill/>
          <a:ln w="57150" cap="sq">
            <a:solidFill>
              <a:srgbClr val="0000FF"/>
            </a:solidFill>
            <a:round/>
            <a:headEnd type="none" w="sm" len="sm"/>
            <a:tailEnd type="stealth" w="med" len="lg"/>
          </a:ln>
          <a:effectLst/>
        </p:spPr>
        <p:txBody>
          <a:bodyPr wrap="none" anchor="ctr"/>
          <a:lstStyle/>
          <a:p>
            <a:endParaRPr lang="zh-CN" altLang="en-US"/>
          </a:p>
        </p:txBody>
      </p:sp>
      <p:sp>
        <p:nvSpPr>
          <p:cNvPr id="237576" name="Text Box 8"/>
          <p:cNvSpPr txBox="1">
            <a:spLocks noChangeArrowheads="1"/>
          </p:cNvSpPr>
          <p:nvPr/>
        </p:nvSpPr>
        <p:spPr bwMode="auto">
          <a:xfrm>
            <a:off x="2057400" y="2071688"/>
            <a:ext cx="387350" cy="579437"/>
          </a:xfrm>
          <a:prstGeom prst="rect">
            <a:avLst/>
          </a:prstGeom>
          <a:noFill/>
          <a:ln w="12700" cap="sq">
            <a:noFill/>
            <a:miter lim="800000"/>
            <a:headEnd type="none" w="sm" len="sm"/>
            <a:tailEnd type="none" w="sm" len="sm"/>
          </a:ln>
          <a:effectLst/>
        </p:spPr>
        <p:txBody>
          <a:bodyPr>
            <a:spAutoFit/>
          </a:bodyPr>
          <a:lstStyle/>
          <a:p>
            <a:r>
              <a:rPr lang="en-US" altLang="zh-CN" sz="3200" b="1">
                <a:solidFill>
                  <a:srgbClr val="0000FF"/>
                </a:solidFill>
              </a:rPr>
              <a:t>6</a:t>
            </a:r>
            <a:endParaRPr lang="en-US" altLang="zh-CN" sz="3200"/>
          </a:p>
        </p:txBody>
      </p:sp>
      <p:sp>
        <p:nvSpPr>
          <p:cNvPr id="237577" name="Text Box 9"/>
          <p:cNvSpPr txBox="1">
            <a:spLocks noChangeArrowheads="1"/>
          </p:cNvSpPr>
          <p:nvPr/>
        </p:nvSpPr>
        <p:spPr bwMode="auto">
          <a:xfrm>
            <a:off x="3789363" y="2041525"/>
            <a:ext cx="477837" cy="579438"/>
          </a:xfrm>
          <a:prstGeom prst="rect">
            <a:avLst/>
          </a:prstGeom>
          <a:noFill/>
          <a:ln w="12700" cap="sq">
            <a:noFill/>
            <a:miter lim="800000"/>
            <a:headEnd type="none" w="sm" len="sm"/>
            <a:tailEnd type="none" w="sm" len="sm"/>
          </a:ln>
          <a:effectLst/>
        </p:spPr>
        <p:txBody>
          <a:bodyPr>
            <a:spAutoFit/>
          </a:bodyPr>
          <a:lstStyle/>
          <a:p>
            <a:r>
              <a:rPr lang="en-US" altLang="zh-CN" sz="3200" b="1">
                <a:solidFill>
                  <a:srgbClr val="0000FF"/>
                </a:solidFill>
              </a:rPr>
              <a:t>1</a:t>
            </a:r>
            <a:endParaRPr lang="en-US" altLang="zh-CN" sz="3200"/>
          </a:p>
        </p:txBody>
      </p:sp>
      <p:sp>
        <p:nvSpPr>
          <p:cNvPr id="237578" name="Text Box 10"/>
          <p:cNvSpPr txBox="1">
            <a:spLocks noChangeArrowheads="1"/>
          </p:cNvSpPr>
          <p:nvPr/>
        </p:nvSpPr>
        <p:spPr bwMode="auto">
          <a:xfrm>
            <a:off x="5334000" y="3138488"/>
            <a:ext cx="381000" cy="579437"/>
          </a:xfrm>
          <a:prstGeom prst="rect">
            <a:avLst/>
          </a:prstGeom>
          <a:noFill/>
          <a:ln w="12700" cap="sq">
            <a:noFill/>
            <a:miter lim="800000"/>
            <a:headEnd type="none" w="sm" len="sm"/>
            <a:tailEnd type="none" w="sm" len="sm"/>
          </a:ln>
          <a:effectLst/>
        </p:spPr>
        <p:txBody>
          <a:bodyPr>
            <a:spAutoFit/>
          </a:bodyPr>
          <a:lstStyle/>
          <a:p>
            <a:r>
              <a:rPr lang="en-US" altLang="zh-CN" sz="3200" b="1">
                <a:solidFill>
                  <a:srgbClr val="0000FF"/>
                </a:solidFill>
              </a:rPr>
              <a:t>7</a:t>
            </a:r>
            <a:endParaRPr lang="en-US" altLang="zh-CN" sz="3200"/>
          </a:p>
        </p:txBody>
      </p:sp>
      <p:sp>
        <p:nvSpPr>
          <p:cNvPr id="237579" name="Text Box 11"/>
          <p:cNvSpPr txBox="1">
            <a:spLocks noChangeArrowheads="1"/>
          </p:cNvSpPr>
          <p:nvPr/>
        </p:nvSpPr>
        <p:spPr bwMode="auto">
          <a:xfrm>
            <a:off x="6553200" y="3184525"/>
            <a:ext cx="387350" cy="579438"/>
          </a:xfrm>
          <a:prstGeom prst="rect">
            <a:avLst/>
          </a:prstGeom>
          <a:noFill/>
          <a:ln w="12700" cap="sq">
            <a:noFill/>
            <a:miter lim="800000"/>
            <a:headEnd type="none" w="sm" len="sm"/>
            <a:tailEnd type="none" w="sm" len="sm"/>
          </a:ln>
          <a:effectLst/>
        </p:spPr>
        <p:txBody>
          <a:bodyPr>
            <a:spAutoFit/>
          </a:bodyPr>
          <a:lstStyle/>
          <a:p>
            <a:r>
              <a:rPr lang="en-US" altLang="zh-CN" sz="3200" b="1">
                <a:solidFill>
                  <a:srgbClr val="0000FF"/>
                </a:solidFill>
              </a:rPr>
              <a:t>4</a:t>
            </a:r>
            <a:endParaRPr lang="en-US" altLang="zh-CN" sz="3200"/>
          </a:p>
        </p:txBody>
      </p:sp>
      <p:sp>
        <p:nvSpPr>
          <p:cNvPr id="237580" name="Line 12"/>
          <p:cNvSpPr>
            <a:spLocks noChangeShapeType="1"/>
          </p:cNvSpPr>
          <p:nvPr/>
        </p:nvSpPr>
        <p:spPr bwMode="auto">
          <a:xfrm flipV="1">
            <a:off x="6477000" y="3260725"/>
            <a:ext cx="1173163" cy="736600"/>
          </a:xfrm>
          <a:prstGeom prst="line">
            <a:avLst/>
          </a:prstGeom>
          <a:noFill/>
          <a:ln w="57150" cap="sq">
            <a:solidFill>
              <a:srgbClr val="0000FF"/>
            </a:solidFill>
            <a:round/>
            <a:headEnd type="none" w="sm" len="sm"/>
            <a:tailEnd type="stealth" w="med" len="lg"/>
          </a:ln>
          <a:effectLst/>
        </p:spPr>
        <p:txBody>
          <a:bodyPr wrap="none" anchor="ctr"/>
          <a:lstStyle/>
          <a:p>
            <a:endParaRPr lang="zh-CN" altLang="en-US"/>
          </a:p>
        </p:txBody>
      </p:sp>
      <p:grpSp>
        <p:nvGrpSpPr>
          <p:cNvPr id="2" name="Group 13"/>
          <p:cNvGrpSpPr>
            <a:grpSpLocks/>
          </p:cNvGrpSpPr>
          <p:nvPr/>
        </p:nvGrpSpPr>
        <p:grpSpPr bwMode="auto">
          <a:xfrm>
            <a:off x="457200" y="1828800"/>
            <a:ext cx="8382000" cy="3352800"/>
            <a:chOff x="288" y="1008"/>
            <a:chExt cx="5280" cy="2112"/>
          </a:xfrm>
        </p:grpSpPr>
        <p:sp>
          <p:nvSpPr>
            <p:cNvPr id="237582" name="Line 14"/>
            <p:cNvSpPr>
              <a:spLocks noChangeShapeType="1"/>
            </p:cNvSpPr>
            <p:nvPr/>
          </p:nvSpPr>
          <p:spPr bwMode="auto">
            <a:xfrm flipV="1">
              <a:off x="4080" y="1920"/>
              <a:ext cx="728" cy="456"/>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83" name="Oval 15"/>
            <p:cNvSpPr>
              <a:spLocks noChangeArrowheads="1"/>
            </p:cNvSpPr>
            <p:nvPr/>
          </p:nvSpPr>
          <p:spPr bwMode="auto">
            <a:xfrm>
              <a:off x="1872" y="2256"/>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lnSpc>
                  <a:spcPct val="80000"/>
                </a:lnSpc>
              </a:pPr>
              <a:r>
                <a:rPr lang="en-US" altLang="zh-CN" sz="3200">
                  <a:solidFill>
                    <a:srgbClr val="800000"/>
                  </a:solidFill>
                </a:rPr>
                <a:t>c</a:t>
              </a:r>
              <a:endParaRPr lang="en-US" altLang="zh-CN" sz="3200"/>
            </a:p>
          </p:txBody>
        </p:sp>
        <p:sp>
          <p:nvSpPr>
            <p:cNvPr id="237584" name="Line 16"/>
            <p:cNvSpPr>
              <a:spLocks noChangeShapeType="1"/>
            </p:cNvSpPr>
            <p:nvPr/>
          </p:nvSpPr>
          <p:spPr bwMode="auto">
            <a:xfrm flipV="1">
              <a:off x="1152" y="1248"/>
              <a:ext cx="720" cy="432"/>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85" name="Line 17"/>
            <p:cNvSpPr>
              <a:spLocks noChangeShapeType="1"/>
            </p:cNvSpPr>
            <p:nvPr/>
          </p:nvSpPr>
          <p:spPr bwMode="auto">
            <a:xfrm>
              <a:off x="1187" y="1837"/>
              <a:ext cx="685" cy="515"/>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86" name="Line 18"/>
            <p:cNvSpPr>
              <a:spLocks noChangeShapeType="1"/>
            </p:cNvSpPr>
            <p:nvPr/>
          </p:nvSpPr>
          <p:spPr bwMode="auto">
            <a:xfrm flipV="1">
              <a:off x="2160" y="1896"/>
              <a:ext cx="696" cy="456"/>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87" name="Line 19"/>
            <p:cNvSpPr>
              <a:spLocks noChangeShapeType="1"/>
            </p:cNvSpPr>
            <p:nvPr/>
          </p:nvSpPr>
          <p:spPr bwMode="auto">
            <a:xfrm>
              <a:off x="2147" y="1261"/>
              <a:ext cx="720"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88" name="Line 20"/>
            <p:cNvSpPr>
              <a:spLocks noChangeShapeType="1"/>
            </p:cNvSpPr>
            <p:nvPr/>
          </p:nvSpPr>
          <p:spPr bwMode="auto">
            <a:xfrm flipV="1">
              <a:off x="3085" y="1261"/>
              <a:ext cx="720"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89" name="Line 21"/>
            <p:cNvSpPr>
              <a:spLocks noChangeShapeType="1"/>
            </p:cNvSpPr>
            <p:nvPr/>
          </p:nvSpPr>
          <p:spPr bwMode="auto">
            <a:xfrm>
              <a:off x="4080" y="1261"/>
              <a:ext cx="720"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90" name="Line 22"/>
            <p:cNvSpPr>
              <a:spLocks noChangeShapeType="1"/>
            </p:cNvSpPr>
            <p:nvPr/>
          </p:nvSpPr>
          <p:spPr bwMode="auto">
            <a:xfrm>
              <a:off x="3112" y="1912"/>
              <a:ext cx="696" cy="464"/>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91" name="Line 23"/>
            <p:cNvSpPr>
              <a:spLocks noChangeShapeType="1"/>
            </p:cNvSpPr>
            <p:nvPr/>
          </p:nvSpPr>
          <p:spPr bwMode="auto">
            <a:xfrm>
              <a:off x="1088" y="1912"/>
              <a:ext cx="312" cy="928"/>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92" name="Line 24"/>
            <p:cNvSpPr>
              <a:spLocks noChangeShapeType="1"/>
            </p:cNvSpPr>
            <p:nvPr/>
          </p:nvSpPr>
          <p:spPr bwMode="auto">
            <a:xfrm>
              <a:off x="1584" y="2976"/>
              <a:ext cx="1536" cy="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93" name="Line 25"/>
            <p:cNvSpPr>
              <a:spLocks noChangeShapeType="1"/>
            </p:cNvSpPr>
            <p:nvPr/>
          </p:nvSpPr>
          <p:spPr bwMode="auto">
            <a:xfrm flipV="1">
              <a:off x="3392" y="2544"/>
              <a:ext cx="448" cy="344"/>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37594" name="Text Box 26"/>
            <p:cNvSpPr txBox="1">
              <a:spLocks noChangeArrowheads="1"/>
            </p:cNvSpPr>
            <p:nvPr/>
          </p:nvSpPr>
          <p:spPr bwMode="auto">
            <a:xfrm>
              <a:off x="1292" y="1171"/>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6</a:t>
              </a:r>
              <a:endParaRPr lang="en-US" altLang="zh-CN" sz="3200"/>
            </a:p>
          </p:txBody>
        </p:sp>
        <p:sp>
          <p:nvSpPr>
            <p:cNvPr id="237595" name="Text Box 27"/>
            <p:cNvSpPr txBox="1">
              <a:spLocks noChangeArrowheads="1"/>
            </p:cNvSpPr>
            <p:nvPr/>
          </p:nvSpPr>
          <p:spPr bwMode="auto">
            <a:xfrm>
              <a:off x="1440" y="1747"/>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4</a:t>
              </a:r>
              <a:endParaRPr lang="en-US" altLang="zh-CN" sz="3200"/>
            </a:p>
          </p:txBody>
        </p:sp>
        <p:sp>
          <p:nvSpPr>
            <p:cNvPr id="237596" name="Text Box 28"/>
            <p:cNvSpPr txBox="1">
              <a:spLocks noChangeArrowheads="1"/>
            </p:cNvSpPr>
            <p:nvPr/>
          </p:nvSpPr>
          <p:spPr bwMode="auto">
            <a:xfrm>
              <a:off x="1244" y="2172"/>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5</a:t>
              </a:r>
              <a:endParaRPr lang="en-US" altLang="zh-CN" sz="3200"/>
            </a:p>
          </p:txBody>
        </p:sp>
        <p:sp>
          <p:nvSpPr>
            <p:cNvPr id="237597" name="Text Box 29"/>
            <p:cNvSpPr txBox="1">
              <a:spLocks noChangeArrowheads="1"/>
            </p:cNvSpPr>
            <p:nvPr/>
          </p:nvSpPr>
          <p:spPr bwMode="auto">
            <a:xfrm>
              <a:off x="2204" y="2659"/>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2</a:t>
              </a:r>
              <a:endParaRPr lang="en-US" altLang="zh-CN" sz="3200"/>
            </a:p>
          </p:txBody>
        </p:sp>
        <p:sp>
          <p:nvSpPr>
            <p:cNvPr id="237598" name="Text Box 30"/>
            <p:cNvSpPr txBox="1">
              <a:spLocks noChangeArrowheads="1"/>
            </p:cNvSpPr>
            <p:nvPr/>
          </p:nvSpPr>
          <p:spPr bwMode="auto">
            <a:xfrm>
              <a:off x="2387" y="1158"/>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1</a:t>
              </a:r>
              <a:endParaRPr lang="en-US" altLang="zh-CN" sz="3200"/>
            </a:p>
          </p:txBody>
        </p:sp>
        <p:sp>
          <p:nvSpPr>
            <p:cNvPr id="237599" name="Text Box 31"/>
            <p:cNvSpPr txBox="1">
              <a:spLocks noChangeArrowheads="1"/>
            </p:cNvSpPr>
            <p:nvPr/>
          </p:nvSpPr>
          <p:spPr bwMode="auto">
            <a:xfrm>
              <a:off x="2342" y="1836"/>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1</a:t>
              </a:r>
              <a:endParaRPr lang="en-US" altLang="zh-CN" sz="3200"/>
            </a:p>
          </p:txBody>
        </p:sp>
        <p:sp>
          <p:nvSpPr>
            <p:cNvPr id="237600" name="Text Box 32"/>
            <p:cNvSpPr txBox="1">
              <a:spLocks noChangeArrowheads="1"/>
            </p:cNvSpPr>
            <p:nvPr/>
          </p:nvSpPr>
          <p:spPr bwMode="auto">
            <a:xfrm>
              <a:off x="3260" y="1200"/>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8</a:t>
              </a:r>
              <a:endParaRPr lang="en-US" altLang="zh-CN" sz="3200"/>
            </a:p>
          </p:txBody>
        </p:sp>
        <p:sp>
          <p:nvSpPr>
            <p:cNvPr id="237601" name="Text Box 33"/>
            <p:cNvSpPr txBox="1">
              <a:spLocks noChangeArrowheads="1"/>
            </p:cNvSpPr>
            <p:nvPr/>
          </p:nvSpPr>
          <p:spPr bwMode="auto">
            <a:xfrm>
              <a:off x="3368" y="1824"/>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7</a:t>
              </a:r>
              <a:endParaRPr lang="en-US" altLang="zh-CN" sz="3200"/>
            </a:p>
          </p:txBody>
        </p:sp>
        <p:sp>
          <p:nvSpPr>
            <p:cNvPr id="237602" name="Text Box 34"/>
            <p:cNvSpPr txBox="1">
              <a:spLocks noChangeArrowheads="1"/>
            </p:cNvSpPr>
            <p:nvPr/>
          </p:nvSpPr>
          <p:spPr bwMode="auto">
            <a:xfrm>
              <a:off x="4364" y="1123"/>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2</a:t>
              </a:r>
              <a:endParaRPr lang="en-US" altLang="zh-CN" sz="3200">
                <a:solidFill>
                  <a:srgbClr val="0000FF"/>
                </a:solidFill>
              </a:endParaRPr>
            </a:p>
          </p:txBody>
        </p:sp>
        <p:sp>
          <p:nvSpPr>
            <p:cNvPr id="237603" name="Text Box 35"/>
            <p:cNvSpPr txBox="1">
              <a:spLocks noChangeArrowheads="1"/>
            </p:cNvSpPr>
            <p:nvPr/>
          </p:nvSpPr>
          <p:spPr bwMode="auto">
            <a:xfrm>
              <a:off x="4128" y="1872"/>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4</a:t>
              </a:r>
              <a:endParaRPr lang="en-US" altLang="zh-CN" sz="3200"/>
            </a:p>
          </p:txBody>
        </p:sp>
        <p:sp>
          <p:nvSpPr>
            <p:cNvPr id="237604" name="Text Box 36"/>
            <p:cNvSpPr txBox="1">
              <a:spLocks noChangeArrowheads="1"/>
            </p:cNvSpPr>
            <p:nvPr/>
          </p:nvSpPr>
          <p:spPr bwMode="auto">
            <a:xfrm>
              <a:off x="3404" y="2448"/>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4</a:t>
              </a:r>
              <a:endParaRPr lang="en-US" altLang="zh-CN" sz="3200"/>
            </a:p>
          </p:txBody>
        </p:sp>
        <p:sp>
          <p:nvSpPr>
            <p:cNvPr id="237605" name="AutoShape 37"/>
            <p:cNvSpPr>
              <a:spLocks noChangeArrowheads="1"/>
            </p:cNvSpPr>
            <p:nvPr/>
          </p:nvSpPr>
          <p:spPr bwMode="auto">
            <a:xfrm>
              <a:off x="288" y="2112"/>
              <a:ext cx="576" cy="288"/>
            </a:xfrm>
            <a:prstGeom prst="wedgeRoundRectCallout">
              <a:avLst>
                <a:gd name="adj1" fmla="val 62847"/>
                <a:gd name="adj2" fmla="val -146528"/>
                <a:gd name="adj3" fmla="val 16667"/>
              </a:avLst>
            </a:prstGeom>
            <a:solidFill>
              <a:srgbClr val="CCFFFF">
                <a:alpha val="50000"/>
              </a:srgbClr>
            </a:solidFill>
            <a:ln w="12700" cap="sq">
              <a:solidFill>
                <a:srgbClr val="000080"/>
              </a:solidFill>
              <a:miter lim="800000"/>
              <a:headEnd type="none" w="sm" len="sm"/>
              <a:tailEnd type="none" w="sm" len="sm"/>
            </a:ln>
            <a:effectLst/>
          </p:spPr>
          <p:txBody>
            <a:bodyPr wrap="none" anchor="ctr"/>
            <a:lstStyle/>
            <a:p>
              <a:pPr algn="ctr"/>
              <a:r>
                <a:rPr lang="zh-CN" altLang="en-US" sz="3200">
                  <a:solidFill>
                    <a:srgbClr val="0000FF"/>
                  </a:solidFill>
                  <a:ea typeface="楷体_GB2312" pitchFamily="49" charset="-122"/>
                </a:rPr>
                <a:t>源点</a:t>
              </a:r>
              <a:endParaRPr lang="zh-CN" altLang="en-US" sz="3200"/>
            </a:p>
          </p:txBody>
        </p:sp>
        <p:sp>
          <p:nvSpPr>
            <p:cNvPr id="237606" name="AutoShape 38"/>
            <p:cNvSpPr>
              <a:spLocks noChangeArrowheads="1"/>
            </p:cNvSpPr>
            <p:nvPr/>
          </p:nvSpPr>
          <p:spPr bwMode="auto">
            <a:xfrm>
              <a:off x="4992" y="1008"/>
              <a:ext cx="576" cy="288"/>
            </a:xfrm>
            <a:prstGeom prst="wedgeRoundRectCallout">
              <a:avLst>
                <a:gd name="adj1" fmla="val -55731"/>
                <a:gd name="adj2" fmla="val 188542"/>
                <a:gd name="adj3" fmla="val 16667"/>
              </a:avLst>
            </a:prstGeom>
            <a:solidFill>
              <a:srgbClr val="CCFFFF">
                <a:alpha val="50000"/>
              </a:srgbClr>
            </a:solidFill>
            <a:ln w="12700" cap="sq">
              <a:solidFill>
                <a:srgbClr val="000080"/>
              </a:solidFill>
              <a:miter lim="800000"/>
              <a:headEnd type="none" w="sm" len="sm"/>
              <a:tailEnd type="none" w="sm" len="sm"/>
            </a:ln>
            <a:effectLst/>
          </p:spPr>
          <p:txBody>
            <a:bodyPr wrap="none" anchor="ctr"/>
            <a:lstStyle/>
            <a:p>
              <a:pPr algn="ctr"/>
              <a:r>
                <a:rPr lang="zh-CN" altLang="en-US" sz="3200">
                  <a:solidFill>
                    <a:srgbClr val="0000FF"/>
                  </a:solidFill>
                  <a:ea typeface="楷体_GB2312" pitchFamily="49" charset="-122"/>
                </a:rPr>
                <a:t>汇点</a:t>
              </a:r>
              <a:endParaRPr lang="zh-CN" altLang="en-US" sz="3200"/>
            </a:p>
          </p:txBody>
        </p:sp>
        <p:sp>
          <p:nvSpPr>
            <p:cNvPr id="237607" name="Oval 39"/>
            <p:cNvSpPr>
              <a:spLocks noChangeArrowheads="1"/>
            </p:cNvSpPr>
            <p:nvPr/>
          </p:nvSpPr>
          <p:spPr bwMode="auto">
            <a:xfrm>
              <a:off x="912" y="1632"/>
              <a:ext cx="288" cy="288"/>
            </a:xfrm>
            <a:prstGeom prst="ellipse">
              <a:avLst/>
            </a:prstGeom>
            <a:solidFill>
              <a:srgbClr val="99CCFF"/>
            </a:solidFill>
            <a:ln w="25400" cap="sq">
              <a:solidFill>
                <a:srgbClr val="000080"/>
              </a:solidFill>
              <a:round/>
              <a:headEnd type="none" w="sm" len="sm"/>
              <a:tailEnd type="none" w="sm" len="sm"/>
            </a:ln>
            <a:effectLst/>
          </p:spPr>
          <p:txBody>
            <a:bodyPr wrap="none" anchor="ctr"/>
            <a:lstStyle/>
            <a:p>
              <a:pPr algn="ctr">
                <a:lnSpc>
                  <a:spcPct val="80000"/>
                </a:lnSpc>
              </a:pPr>
              <a:r>
                <a:rPr lang="en-US" altLang="zh-CN" sz="3200">
                  <a:solidFill>
                    <a:srgbClr val="800000"/>
                  </a:solidFill>
                </a:rPr>
                <a:t>a</a:t>
              </a:r>
              <a:endParaRPr lang="en-US" altLang="zh-CN" sz="3200"/>
            </a:p>
          </p:txBody>
        </p:sp>
        <p:sp>
          <p:nvSpPr>
            <p:cNvPr id="237608" name="Oval 40"/>
            <p:cNvSpPr>
              <a:spLocks noChangeArrowheads="1"/>
            </p:cNvSpPr>
            <p:nvPr/>
          </p:nvSpPr>
          <p:spPr bwMode="auto">
            <a:xfrm>
              <a:off x="1859" y="1104"/>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r>
                <a:rPr lang="en-US" altLang="zh-CN" sz="3200">
                  <a:solidFill>
                    <a:srgbClr val="800000"/>
                  </a:solidFill>
                </a:rPr>
                <a:t>b</a:t>
              </a:r>
              <a:endParaRPr lang="en-US" altLang="zh-CN" sz="3200"/>
            </a:p>
          </p:txBody>
        </p:sp>
        <p:sp>
          <p:nvSpPr>
            <p:cNvPr id="237609" name="Oval 41"/>
            <p:cNvSpPr>
              <a:spLocks noChangeArrowheads="1"/>
            </p:cNvSpPr>
            <p:nvPr/>
          </p:nvSpPr>
          <p:spPr bwMode="auto">
            <a:xfrm>
              <a:off x="2832" y="1680"/>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lnSpc>
                  <a:spcPct val="80000"/>
                </a:lnSpc>
              </a:pPr>
              <a:r>
                <a:rPr lang="en-US" altLang="zh-CN" sz="3200">
                  <a:solidFill>
                    <a:srgbClr val="800000"/>
                  </a:solidFill>
                </a:rPr>
                <a:t>e</a:t>
              </a:r>
              <a:endParaRPr lang="en-US" altLang="zh-CN" sz="3200"/>
            </a:p>
          </p:txBody>
        </p:sp>
        <p:sp>
          <p:nvSpPr>
            <p:cNvPr id="237610" name="Oval 42"/>
            <p:cNvSpPr>
              <a:spLocks noChangeArrowheads="1"/>
            </p:cNvSpPr>
            <p:nvPr/>
          </p:nvSpPr>
          <p:spPr bwMode="auto">
            <a:xfrm>
              <a:off x="3792" y="1104"/>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lnSpc>
                  <a:spcPct val="60000"/>
                </a:lnSpc>
              </a:pPr>
              <a:r>
                <a:rPr lang="en-US" altLang="zh-CN" sz="3200">
                  <a:solidFill>
                    <a:srgbClr val="800000"/>
                  </a:solidFill>
                </a:rPr>
                <a:t>g</a:t>
              </a:r>
              <a:endParaRPr lang="en-US" altLang="zh-CN" sz="3200"/>
            </a:p>
          </p:txBody>
        </p:sp>
        <p:sp>
          <p:nvSpPr>
            <p:cNvPr id="237611" name="Oval 43"/>
            <p:cNvSpPr>
              <a:spLocks noChangeArrowheads="1"/>
            </p:cNvSpPr>
            <p:nvPr/>
          </p:nvSpPr>
          <p:spPr bwMode="auto">
            <a:xfrm>
              <a:off x="4752" y="1680"/>
              <a:ext cx="288" cy="288"/>
            </a:xfrm>
            <a:prstGeom prst="ellipse">
              <a:avLst/>
            </a:prstGeom>
            <a:solidFill>
              <a:srgbClr val="99CCFF"/>
            </a:solidFill>
            <a:ln w="25400" cap="sq">
              <a:solidFill>
                <a:srgbClr val="000080"/>
              </a:solidFill>
              <a:round/>
              <a:headEnd type="none" w="sm" len="sm"/>
              <a:tailEnd type="none" w="sm" len="sm"/>
            </a:ln>
            <a:effectLst/>
          </p:spPr>
          <p:txBody>
            <a:bodyPr wrap="none" anchor="ctr"/>
            <a:lstStyle/>
            <a:p>
              <a:pPr algn="ctr"/>
              <a:r>
                <a:rPr lang="en-US" altLang="zh-CN" sz="3200">
                  <a:solidFill>
                    <a:srgbClr val="800000"/>
                  </a:solidFill>
                </a:rPr>
                <a:t>k</a:t>
              </a:r>
              <a:endParaRPr lang="en-US" altLang="zh-CN" sz="3200"/>
            </a:p>
          </p:txBody>
        </p:sp>
        <p:sp>
          <p:nvSpPr>
            <p:cNvPr id="237612" name="Oval 44"/>
            <p:cNvSpPr>
              <a:spLocks noChangeArrowheads="1"/>
            </p:cNvSpPr>
            <p:nvPr/>
          </p:nvSpPr>
          <p:spPr bwMode="auto">
            <a:xfrm>
              <a:off x="3792" y="2304"/>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r>
                <a:rPr lang="en-US" altLang="zh-CN" sz="3200">
                  <a:solidFill>
                    <a:srgbClr val="800000"/>
                  </a:solidFill>
                </a:rPr>
                <a:t>h</a:t>
              </a:r>
              <a:endParaRPr lang="en-US" altLang="zh-CN" sz="3200"/>
            </a:p>
          </p:txBody>
        </p:sp>
        <p:sp>
          <p:nvSpPr>
            <p:cNvPr id="237613" name="Oval 45"/>
            <p:cNvSpPr>
              <a:spLocks noChangeArrowheads="1"/>
            </p:cNvSpPr>
            <p:nvPr/>
          </p:nvSpPr>
          <p:spPr bwMode="auto">
            <a:xfrm>
              <a:off x="3120" y="2832"/>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r>
                <a:rPr lang="en-US" altLang="zh-CN" sz="3200">
                  <a:solidFill>
                    <a:srgbClr val="800000"/>
                  </a:solidFill>
                </a:rPr>
                <a:t>f</a:t>
              </a:r>
              <a:endParaRPr lang="en-US" altLang="zh-CN" sz="3200"/>
            </a:p>
          </p:txBody>
        </p:sp>
        <p:sp>
          <p:nvSpPr>
            <p:cNvPr id="237614" name="Oval 46"/>
            <p:cNvSpPr>
              <a:spLocks noChangeArrowheads="1"/>
            </p:cNvSpPr>
            <p:nvPr/>
          </p:nvSpPr>
          <p:spPr bwMode="auto">
            <a:xfrm>
              <a:off x="1296" y="2832"/>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r>
                <a:rPr lang="en-US" altLang="zh-CN" sz="3200">
                  <a:solidFill>
                    <a:srgbClr val="800000"/>
                  </a:solidFill>
                </a:rPr>
                <a:t>d</a:t>
              </a:r>
              <a:endParaRPr lang="en-US" altLang="zh-CN" sz="3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37572"/>
                                        </p:tgtEl>
                                        <p:attrNameLst>
                                          <p:attrName>style.visibility</p:attrName>
                                        </p:attrNameLst>
                                      </p:cBhvr>
                                      <p:to>
                                        <p:strVal val="visible"/>
                                      </p:to>
                                    </p:set>
                                    <p:animEffect transition="in" filter="wipe(left)">
                                      <p:cBhvr>
                                        <p:cTn id="13" dur="500"/>
                                        <p:tgtEl>
                                          <p:spTgt spid="237572"/>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37573"/>
                                        </p:tgtEl>
                                        <p:attrNameLst>
                                          <p:attrName>style.visibility</p:attrName>
                                        </p:attrNameLst>
                                      </p:cBhvr>
                                      <p:to>
                                        <p:strVal val="visible"/>
                                      </p:to>
                                    </p:set>
                                    <p:animEffect transition="in" filter="wipe(left)">
                                      <p:cBhvr>
                                        <p:cTn id="17" dur="500"/>
                                        <p:tgtEl>
                                          <p:spTgt spid="23757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37574"/>
                                        </p:tgtEl>
                                        <p:attrNameLst>
                                          <p:attrName>style.visibility</p:attrName>
                                        </p:attrNameLst>
                                      </p:cBhvr>
                                      <p:to>
                                        <p:strVal val="visible"/>
                                      </p:to>
                                    </p:set>
                                    <p:animEffect transition="in" filter="wipe(left)">
                                      <p:cBhvr>
                                        <p:cTn id="21" dur="500"/>
                                        <p:tgtEl>
                                          <p:spTgt spid="237574"/>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37580"/>
                                        </p:tgtEl>
                                        <p:attrNameLst>
                                          <p:attrName>style.visibility</p:attrName>
                                        </p:attrNameLst>
                                      </p:cBhvr>
                                      <p:to>
                                        <p:strVal val="visible"/>
                                      </p:to>
                                    </p:set>
                                    <p:animEffect transition="in" filter="wipe(left)">
                                      <p:cBhvr>
                                        <p:cTn id="25" dur="500"/>
                                        <p:tgtEl>
                                          <p:spTgt spid="237580"/>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37576"/>
                                        </p:tgtEl>
                                        <p:attrNameLst>
                                          <p:attrName>style.visibility</p:attrName>
                                        </p:attrNameLst>
                                      </p:cBhvr>
                                      <p:to>
                                        <p:strVal val="visible"/>
                                      </p:to>
                                    </p:set>
                                    <p:animEffect transition="in" filter="wipe(up)">
                                      <p:cBhvr>
                                        <p:cTn id="29" dur="500"/>
                                        <p:tgtEl>
                                          <p:spTgt spid="237576"/>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237577"/>
                                        </p:tgtEl>
                                        <p:attrNameLst>
                                          <p:attrName>style.visibility</p:attrName>
                                        </p:attrNameLst>
                                      </p:cBhvr>
                                      <p:to>
                                        <p:strVal val="visible"/>
                                      </p:to>
                                    </p:set>
                                    <p:animEffect transition="in" filter="wipe(up)">
                                      <p:cBhvr>
                                        <p:cTn id="33" dur="500"/>
                                        <p:tgtEl>
                                          <p:spTgt spid="237577"/>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237578"/>
                                        </p:tgtEl>
                                        <p:attrNameLst>
                                          <p:attrName>style.visibility</p:attrName>
                                        </p:attrNameLst>
                                      </p:cBhvr>
                                      <p:to>
                                        <p:strVal val="visible"/>
                                      </p:to>
                                    </p:set>
                                    <p:animEffect transition="in" filter="wipe(up)">
                                      <p:cBhvr>
                                        <p:cTn id="37" dur="500"/>
                                        <p:tgtEl>
                                          <p:spTgt spid="237578"/>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237579"/>
                                        </p:tgtEl>
                                        <p:attrNameLst>
                                          <p:attrName>style.visibility</p:attrName>
                                        </p:attrNameLst>
                                      </p:cBhvr>
                                      <p:to>
                                        <p:strVal val="visible"/>
                                      </p:to>
                                    </p:set>
                                    <p:animEffect transition="in" filter="wipe(up)">
                                      <p:cBhvr>
                                        <p:cTn id="41" dur="500"/>
                                        <p:tgtEl>
                                          <p:spTgt spid="237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animBg="1"/>
      <p:bldP spid="237573" grpId="0" animBg="1"/>
      <p:bldP spid="237574" grpId="0" animBg="1"/>
      <p:bldP spid="237576" grpId="0" autoUpdateAnimBg="0"/>
      <p:bldP spid="237577" grpId="0" autoUpdateAnimBg="0"/>
      <p:bldP spid="237578" grpId="0" autoUpdateAnimBg="0"/>
      <p:bldP spid="237579" grpId="0" autoUpdateAnimBg="0"/>
      <p:bldP spid="2375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5"/>
          </p:nvPr>
        </p:nvSpPr>
        <p:spPr/>
        <p:txBody>
          <a:bodyPr/>
          <a:lstStyle/>
          <a:p>
            <a:fld id="{6CE995A1-30F6-44CE-B6C3-ABF7F68F1775}" type="slidenum">
              <a:rPr lang="en-US" altLang="zh-CN"/>
              <a:pPr/>
              <a:t>9</a:t>
            </a:fld>
            <a:endParaRPr lang="en-US" altLang="zh-CN"/>
          </a:p>
        </p:txBody>
      </p:sp>
      <p:sp>
        <p:nvSpPr>
          <p:cNvPr id="184325" name="Line 5"/>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184326" name="Text Box 6"/>
          <p:cNvSpPr txBox="1">
            <a:spLocks noChangeArrowheads="1"/>
          </p:cNvSpPr>
          <p:nvPr/>
        </p:nvSpPr>
        <p:spPr bwMode="auto">
          <a:xfrm>
            <a:off x="985838" y="836613"/>
            <a:ext cx="4090987" cy="519112"/>
          </a:xfrm>
          <a:prstGeom prst="rect">
            <a:avLst/>
          </a:prstGeom>
          <a:noFill/>
          <a:ln w="38100">
            <a:noFill/>
            <a:miter lim="800000"/>
            <a:headEnd/>
            <a:tailEnd/>
          </a:ln>
          <a:effectLst/>
        </p:spPr>
        <p:txBody>
          <a:bodyPr>
            <a:spAutoFit/>
          </a:bodyPr>
          <a:lstStyle/>
          <a:p>
            <a:r>
              <a:rPr kumimoji="0" lang="en-US" altLang="zh-CN">
                <a:solidFill>
                  <a:srgbClr val="000066"/>
                </a:solidFill>
              </a:rPr>
              <a:t>7.1</a:t>
            </a:r>
            <a:r>
              <a:rPr lang="zh-CN" altLang="en-US">
                <a:solidFill>
                  <a:srgbClr val="000066"/>
                </a:solidFill>
              </a:rPr>
              <a:t>图的定义与基本术语</a:t>
            </a:r>
          </a:p>
        </p:txBody>
      </p:sp>
      <p:sp>
        <p:nvSpPr>
          <p:cNvPr id="184327" name="Line 7"/>
          <p:cNvSpPr>
            <a:spLocks noChangeShapeType="1"/>
          </p:cNvSpPr>
          <p:nvPr/>
        </p:nvSpPr>
        <p:spPr bwMode="auto">
          <a:xfrm>
            <a:off x="912813" y="1341438"/>
            <a:ext cx="3875087" cy="0"/>
          </a:xfrm>
          <a:prstGeom prst="line">
            <a:avLst/>
          </a:prstGeom>
          <a:noFill/>
          <a:ln w="53975">
            <a:solidFill>
              <a:srgbClr val="000066"/>
            </a:solidFill>
            <a:round/>
            <a:headEnd/>
            <a:tailEnd/>
          </a:ln>
          <a:effectLst/>
        </p:spPr>
        <p:txBody>
          <a:bodyPr/>
          <a:lstStyle/>
          <a:p>
            <a:endParaRPr lang="zh-CN" altLang="en-US"/>
          </a:p>
        </p:txBody>
      </p:sp>
      <p:sp>
        <p:nvSpPr>
          <p:cNvPr id="184328" name="Text Box 8"/>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184329" name="Text Box 9"/>
          <p:cNvSpPr txBox="1">
            <a:spLocks noChangeArrowheads="1"/>
          </p:cNvSpPr>
          <p:nvPr/>
        </p:nvSpPr>
        <p:spPr bwMode="auto">
          <a:xfrm>
            <a:off x="1025525" y="1503363"/>
            <a:ext cx="2970213" cy="519112"/>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名词和基本术语</a:t>
            </a:r>
          </a:p>
        </p:txBody>
      </p:sp>
      <p:sp>
        <p:nvSpPr>
          <p:cNvPr id="184330" name="Text Box 10"/>
          <p:cNvSpPr txBox="1">
            <a:spLocks noChangeArrowheads="1"/>
          </p:cNvSpPr>
          <p:nvPr/>
        </p:nvSpPr>
        <p:spPr bwMode="auto">
          <a:xfrm>
            <a:off x="1116013" y="2133600"/>
            <a:ext cx="7272337" cy="1373188"/>
          </a:xfrm>
          <a:prstGeom prst="rect">
            <a:avLst/>
          </a:prstGeom>
          <a:noFill/>
          <a:ln w="25400">
            <a:noFill/>
            <a:miter lim="800000"/>
            <a:headEnd/>
            <a:tailEnd/>
          </a:ln>
          <a:effectLst/>
        </p:spPr>
        <p:txBody>
          <a:bodyPr lIns="90000" tIns="46800" rIns="90000" bIns="46800">
            <a:spAutoFit/>
          </a:bodyPr>
          <a:lstStyle/>
          <a:p>
            <a:r>
              <a:rPr lang="zh-CN" altLang="en-US">
                <a:solidFill>
                  <a:srgbClr val="000066"/>
                </a:solidFill>
              </a:rPr>
              <a:t>对于</a:t>
            </a:r>
            <a:r>
              <a:rPr lang="zh-CN" altLang="en-US"/>
              <a:t>有向图</a:t>
            </a:r>
            <a:r>
              <a:rPr lang="zh-CN" altLang="en-US">
                <a:solidFill>
                  <a:srgbClr val="000066"/>
                </a:solidFill>
              </a:rPr>
              <a:t>，若顶点</a:t>
            </a:r>
            <a:r>
              <a:rPr lang="en-US" altLang="zh-CN">
                <a:solidFill>
                  <a:srgbClr val="000066"/>
                </a:solidFill>
              </a:rPr>
              <a:t>v </a:t>
            </a:r>
            <a:r>
              <a:rPr lang="zh-CN" altLang="en-US">
                <a:solidFill>
                  <a:srgbClr val="000066"/>
                </a:solidFill>
              </a:rPr>
              <a:t>和</a:t>
            </a:r>
            <a:r>
              <a:rPr lang="en-US" altLang="zh-CN">
                <a:solidFill>
                  <a:srgbClr val="000066"/>
                </a:solidFill>
              </a:rPr>
              <a:t>w </a:t>
            </a:r>
            <a:r>
              <a:rPr lang="zh-CN" altLang="en-US">
                <a:solidFill>
                  <a:srgbClr val="000066"/>
                </a:solidFill>
              </a:rPr>
              <a:t>之间</a:t>
            </a:r>
            <a:r>
              <a:rPr lang="zh-CN" altLang="en-US"/>
              <a:t>存在一条弧</a:t>
            </a:r>
            <a:r>
              <a:rPr lang="en-US" altLang="zh-CN"/>
              <a:t>&lt;v,w&gt;</a:t>
            </a:r>
            <a:r>
              <a:rPr lang="zh-CN" altLang="en-US">
                <a:solidFill>
                  <a:srgbClr val="000066"/>
                </a:solidFill>
              </a:rPr>
              <a:t>则称</a:t>
            </a:r>
            <a:r>
              <a:rPr lang="zh-CN" altLang="en-US"/>
              <a:t>顶点</a:t>
            </a:r>
            <a:r>
              <a:rPr lang="en-US" altLang="zh-CN"/>
              <a:t>v</a:t>
            </a:r>
            <a:r>
              <a:rPr lang="zh-CN" altLang="en-US"/>
              <a:t>邻接到顶点</a:t>
            </a:r>
            <a:r>
              <a:rPr lang="en-US" altLang="zh-CN"/>
              <a:t>w</a:t>
            </a:r>
            <a:r>
              <a:rPr lang="en-US" altLang="zh-CN">
                <a:solidFill>
                  <a:srgbClr val="000066"/>
                </a:solidFill>
              </a:rPr>
              <a:t>,</a:t>
            </a:r>
            <a:r>
              <a:rPr lang="zh-CN" altLang="en-US"/>
              <a:t>顶点</a:t>
            </a:r>
            <a:r>
              <a:rPr lang="en-US" altLang="zh-CN"/>
              <a:t>w</a:t>
            </a:r>
            <a:r>
              <a:rPr lang="zh-CN" altLang="en-US"/>
              <a:t>邻接自顶点</a:t>
            </a:r>
            <a:r>
              <a:rPr lang="en-US" altLang="zh-CN"/>
              <a:t>v</a:t>
            </a:r>
            <a:r>
              <a:rPr lang="en-US" altLang="zh-CN">
                <a:solidFill>
                  <a:srgbClr val="000066"/>
                </a:solidFill>
              </a:rPr>
              <a:t>,</a:t>
            </a:r>
            <a:r>
              <a:rPr lang="zh-CN" altLang="en-US">
                <a:solidFill>
                  <a:srgbClr val="000066"/>
                </a:solidFill>
              </a:rPr>
              <a:t>称弧</a:t>
            </a:r>
            <a:r>
              <a:rPr lang="en-US" altLang="zh-CN">
                <a:solidFill>
                  <a:srgbClr val="000066"/>
                </a:solidFill>
              </a:rPr>
              <a:t>&lt;v,w&gt;</a:t>
            </a:r>
            <a:r>
              <a:rPr lang="zh-CN" altLang="en-US">
                <a:solidFill>
                  <a:srgbClr val="000066"/>
                </a:solidFill>
              </a:rPr>
              <a:t>与顶点</a:t>
            </a:r>
            <a:r>
              <a:rPr lang="en-US" altLang="zh-CN"/>
              <a:t>v </a:t>
            </a:r>
            <a:r>
              <a:rPr lang="zh-CN" altLang="en-US"/>
              <a:t>和</a:t>
            </a:r>
            <a:r>
              <a:rPr lang="en-US" altLang="zh-CN"/>
              <a:t>w </a:t>
            </a:r>
            <a:r>
              <a:rPr lang="zh-CN" altLang="en-US"/>
              <a:t>相关联</a:t>
            </a:r>
            <a:r>
              <a:rPr lang="zh-CN" altLang="en-US">
                <a:solidFill>
                  <a:srgbClr val="000066"/>
                </a:solidFill>
              </a:rPr>
              <a:t>。</a:t>
            </a:r>
          </a:p>
        </p:txBody>
      </p:sp>
      <p:sp>
        <p:nvSpPr>
          <p:cNvPr id="184331" name="Text Box 11"/>
          <p:cNvSpPr txBox="1">
            <a:spLocks noChangeArrowheads="1"/>
          </p:cNvSpPr>
          <p:nvPr/>
        </p:nvSpPr>
        <p:spPr bwMode="auto">
          <a:xfrm>
            <a:off x="1187450" y="3429000"/>
            <a:ext cx="7183438" cy="604838"/>
          </a:xfrm>
          <a:prstGeom prst="rect">
            <a:avLst/>
          </a:prstGeom>
          <a:noFill/>
          <a:ln w="25400">
            <a:noFill/>
            <a:miter lim="800000"/>
            <a:headEnd/>
            <a:tailEnd/>
          </a:ln>
          <a:effectLst/>
        </p:spPr>
        <p:txBody>
          <a:bodyPr wrap="none" lIns="90000" tIns="46800" rIns="90000" bIns="46800">
            <a:spAutoFit/>
          </a:bodyPr>
          <a:lstStyle/>
          <a:p>
            <a:pPr>
              <a:lnSpc>
                <a:spcPct val="120000"/>
              </a:lnSpc>
            </a:pPr>
            <a:r>
              <a:rPr lang="zh-CN" altLang="en-US">
                <a:solidFill>
                  <a:srgbClr val="000066"/>
                </a:solidFill>
              </a:rPr>
              <a:t>以</a:t>
            </a:r>
            <a:r>
              <a:rPr lang="en-US" altLang="zh-CN">
                <a:solidFill>
                  <a:srgbClr val="000066"/>
                </a:solidFill>
              </a:rPr>
              <a:t>v</a:t>
            </a:r>
            <a:r>
              <a:rPr lang="zh-CN" altLang="en-US">
                <a:solidFill>
                  <a:srgbClr val="000066"/>
                </a:solidFill>
              </a:rPr>
              <a:t>为</a:t>
            </a:r>
            <a:r>
              <a:rPr lang="zh-CN" altLang="en-US"/>
              <a:t>尾</a:t>
            </a:r>
            <a:r>
              <a:rPr lang="zh-CN" altLang="en-US">
                <a:solidFill>
                  <a:srgbClr val="000066"/>
                </a:solidFill>
              </a:rPr>
              <a:t>的弧的数目定义为</a:t>
            </a:r>
            <a:r>
              <a:rPr lang="en-US" altLang="zh-CN">
                <a:solidFill>
                  <a:srgbClr val="000066"/>
                </a:solidFill>
              </a:rPr>
              <a:t>v</a:t>
            </a:r>
            <a:r>
              <a:rPr lang="zh-CN" altLang="en-US">
                <a:solidFill>
                  <a:srgbClr val="000066"/>
                </a:solidFill>
              </a:rPr>
              <a:t>的</a:t>
            </a:r>
            <a:r>
              <a:rPr lang="zh-CN" altLang="en-US"/>
              <a:t>出度（</a:t>
            </a:r>
            <a:r>
              <a:rPr lang="en-US" altLang="zh-CN"/>
              <a:t>OD</a:t>
            </a:r>
            <a:r>
              <a:rPr lang="zh-CN" altLang="en-US"/>
              <a:t>）</a:t>
            </a:r>
            <a:r>
              <a:rPr lang="zh-CN" altLang="en-US">
                <a:solidFill>
                  <a:srgbClr val="000066"/>
                </a:solidFill>
              </a:rPr>
              <a:t>。</a:t>
            </a:r>
          </a:p>
        </p:txBody>
      </p:sp>
      <p:sp>
        <p:nvSpPr>
          <p:cNvPr id="184332" name="Text Box 12"/>
          <p:cNvSpPr txBox="1">
            <a:spLocks noChangeArrowheads="1"/>
          </p:cNvSpPr>
          <p:nvPr/>
        </p:nvSpPr>
        <p:spPr bwMode="auto">
          <a:xfrm>
            <a:off x="1042988" y="4846638"/>
            <a:ext cx="1008062" cy="530225"/>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2400">
                <a:solidFill>
                  <a:schemeClr val="tx1"/>
                </a:solidFill>
                <a:latin typeface="楷体_GB2312" pitchFamily="49" charset="-122"/>
                <a:sym typeface="Symbol" pitchFamily="18" charset="2"/>
              </a:rPr>
              <a:t>例如</a:t>
            </a:r>
            <a:r>
              <a:rPr lang="en-US" altLang="zh-CN" sz="2400">
                <a:solidFill>
                  <a:schemeClr val="tx1"/>
                </a:solidFill>
                <a:latin typeface="楷体_GB2312" pitchFamily="49" charset="-122"/>
                <a:sym typeface="Symbol" pitchFamily="18" charset="2"/>
              </a:rPr>
              <a:t>:</a:t>
            </a:r>
            <a:endParaRPr lang="en-US" altLang="zh-CN" sz="2400" b="0">
              <a:solidFill>
                <a:schemeClr val="tx1"/>
              </a:solidFill>
              <a:latin typeface="Times New Roman" charset="0"/>
              <a:ea typeface="宋体" pitchFamily="2" charset="-122"/>
            </a:endParaRPr>
          </a:p>
        </p:txBody>
      </p:sp>
      <p:sp>
        <p:nvSpPr>
          <p:cNvPr id="184347" name="Text Box 27"/>
          <p:cNvSpPr txBox="1">
            <a:spLocks noChangeArrowheads="1"/>
          </p:cNvSpPr>
          <p:nvPr/>
        </p:nvSpPr>
        <p:spPr bwMode="auto">
          <a:xfrm>
            <a:off x="2124075" y="5345113"/>
            <a:ext cx="1493838" cy="457200"/>
          </a:xfrm>
          <a:prstGeom prst="rect">
            <a:avLst/>
          </a:prstGeom>
          <a:noFill/>
          <a:ln w="25400">
            <a:noFill/>
            <a:miter lim="800000"/>
            <a:headEnd/>
            <a:tailEnd/>
          </a:ln>
          <a:effectLst/>
        </p:spPr>
        <p:txBody>
          <a:bodyPr wrap="none" lIns="90000" tIns="46800" rIns="90000" bIns="46800">
            <a:spAutoFit/>
          </a:bodyPr>
          <a:lstStyle/>
          <a:p>
            <a:r>
              <a:rPr kumimoji="0" lang="en-US" altLang="zh-CN" sz="2400">
                <a:solidFill>
                  <a:srgbClr val="000066"/>
                </a:solidFill>
              </a:rPr>
              <a:t>OD</a:t>
            </a:r>
            <a:r>
              <a:rPr lang="en-US" altLang="zh-CN" sz="2400">
                <a:solidFill>
                  <a:srgbClr val="000066"/>
                </a:solidFill>
              </a:rPr>
              <a:t>(B)= </a:t>
            </a:r>
            <a:r>
              <a:rPr lang="en-US" altLang="zh-CN" sz="2400"/>
              <a:t>1</a:t>
            </a:r>
            <a:endParaRPr kumimoji="0" lang="en-US" altLang="zh-CN" sz="2400"/>
          </a:p>
        </p:txBody>
      </p:sp>
      <p:sp>
        <p:nvSpPr>
          <p:cNvPr id="184348" name="Text Box 28"/>
          <p:cNvSpPr txBox="1">
            <a:spLocks noChangeArrowheads="1"/>
          </p:cNvSpPr>
          <p:nvPr/>
        </p:nvSpPr>
        <p:spPr bwMode="auto">
          <a:xfrm>
            <a:off x="2282825" y="5734050"/>
            <a:ext cx="1341438" cy="457200"/>
          </a:xfrm>
          <a:prstGeom prst="rect">
            <a:avLst/>
          </a:prstGeom>
          <a:noFill/>
          <a:ln w="25400">
            <a:noFill/>
            <a:miter lim="800000"/>
            <a:headEnd/>
            <a:tailEnd/>
          </a:ln>
          <a:effectLst/>
        </p:spPr>
        <p:txBody>
          <a:bodyPr wrap="none" lIns="90000" tIns="46800" rIns="90000" bIns="46800">
            <a:spAutoFit/>
          </a:bodyPr>
          <a:lstStyle/>
          <a:p>
            <a:r>
              <a:rPr lang="en-US" altLang="zh-CN" sz="2400">
                <a:solidFill>
                  <a:srgbClr val="000066"/>
                </a:solidFill>
              </a:rPr>
              <a:t>ID(B)= </a:t>
            </a:r>
            <a:r>
              <a:rPr lang="en-US" altLang="zh-CN" sz="2400"/>
              <a:t>2</a:t>
            </a:r>
            <a:endParaRPr kumimoji="0" lang="en-US" altLang="zh-CN" sz="2400"/>
          </a:p>
        </p:txBody>
      </p:sp>
      <p:sp>
        <p:nvSpPr>
          <p:cNvPr id="184349" name="Text Box 29"/>
          <p:cNvSpPr txBox="1">
            <a:spLocks noChangeArrowheads="1"/>
          </p:cNvSpPr>
          <p:nvPr/>
        </p:nvSpPr>
        <p:spPr bwMode="auto">
          <a:xfrm>
            <a:off x="1187450" y="3989388"/>
            <a:ext cx="7005638" cy="519112"/>
          </a:xfrm>
          <a:prstGeom prst="rect">
            <a:avLst/>
          </a:prstGeom>
          <a:noFill/>
          <a:ln w="25400">
            <a:noFill/>
            <a:miter lim="800000"/>
            <a:headEnd/>
            <a:tailEnd/>
          </a:ln>
          <a:effectLst/>
        </p:spPr>
        <p:txBody>
          <a:bodyPr wrap="none" lIns="90000" tIns="46800" rIns="90000" bIns="46800">
            <a:spAutoFit/>
          </a:bodyPr>
          <a:lstStyle/>
          <a:p>
            <a:r>
              <a:rPr lang="zh-CN" altLang="en-US">
                <a:solidFill>
                  <a:srgbClr val="000066"/>
                </a:solidFill>
              </a:rPr>
              <a:t>以</a:t>
            </a:r>
            <a:r>
              <a:rPr lang="en-US" altLang="zh-CN">
                <a:solidFill>
                  <a:srgbClr val="000066"/>
                </a:solidFill>
              </a:rPr>
              <a:t>v</a:t>
            </a:r>
            <a:r>
              <a:rPr lang="zh-CN" altLang="en-US">
                <a:solidFill>
                  <a:srgbClr val="000066"/>
                </a:solidFill>
              </a:rPr>
              <a:t>为</a:t>
            </a:r>
            <a:r>
              <a:rPr lang="zh-CN" altLang="en-US"/>
              <a:t>头</a:t>
            </a:r>
            <a:r>
              <a:rPr lang="zh-CN" altLang="en-US">
                <a:solidFill>
                  <a:srgbClr val="000066"/>
                </a:solidFill>
              </a:rPr>
              <a:t>的弧的数目定义为</a:t>
            </a:r>
            <a:r>
              <a:rPr lang="en-US" altLang="zh-CN">
                <a:solidFill>
                  <a:srgbClr val="000066"/>
                </a:solidFill>
              </a:rPr>
              <a:t>v</a:t>
            </a:r>
            <a:r>
              <a:rPr lang="zh-CN" altLang="en-US">
                <a:solidFill>
                  <a:srgbClr val="000066"/>
                </a:solidFill>
              </a:rPr>
              <a:t>的</a:t>
            </a:r>
            <a:r>
              <a:rPr lang="zh-CN" altLang="en-US"/>
              <a:t>入度（</a:t>
            </a:r>
            <a:r>
              <a:rPr lang="en-US" altLang="zh-CN"/>
              <a:t>ID</a:t>
            </a:r>
            <a:r>
              <a:rPr lang="zh-CN" altLang="en-US"/>
              <a:t>）</a:t>
            </a:r>
            <a:r>
              <a:rPr lang="zh-CN" altLang="en-US">
                <a:solidFill>
                  <a:srgbClr val="000066"/>
                </a:solidFill>
              </a:rPr>
              <a:t>。</a:t>
            </a:r>
          </a:p>
        </p:txBody>
      </p:sp>
      <p:sp>
        <p:nvSpPr>
          <p:cNvPr id="184350" name="Text Box 30"/>
          <p:cNvSpPr txBox="1">
            <a:spLocks noChangeArrowheads="1"/>
          </p:cNvSpPr>
          <p:nvPr/>
        </p:nvSpPr>
        <p:spPr bwMode="auto">
          <a:xfrm>
            <a:off x="1116013" y="4494213"/>
            <a:ext cx="5000625" cy="519112"/>
          </a:xfrm>
          <a:prstGeom prst="rect">
            <a:avLst/>
          </a:prstGeom>
          <a:noFill/>
          <a:ln w="25400">
            <a:noFill/>
            <a:miter lim="800000"/>
            <a:headEnd/>
            <a:tailEnd/>
          </a:ln>
          <a:effectLst/>
        </p:spPr>
        <p:txBody>
          <a:bodyPr wrap="none" lIns="90000" tIns="46800" rIns="90000" bIns="46800">
            <a:spAutoFit/>
          </a:bodyPr>
          <a:lstStyle/>
          <a:p>
            <a:r>
              <a:rPr kumimoji="0" lang="zh-CN" altLang="en-US"/>
              <a:t>出度</a:t>
            </a:r>
            <a:r>
              <a:rPr kumimoji="0" lang="en-US" altLang="zh-CN"/>
              <a:t>+</a:t>
            </a:r>
            <a:r>
              <a:rPr kumimoji="0" lang="zh-CN" altLang="en-US"/>
              <a:t>入度</a:t>
            </a:r>
            <a:r>
              <a:rPr kumimoji="0" lang="en-US" altLang="zh-CN"/>
              <a:t>=</a:t>
            </a:r>
            <a:r>
              <a:rPr kumimoji="0" lang="zh-CN" altLang="en-US"/>
              <a:t>该顶点的度（</a:t>
            </a:r>
            <a:r>
              <a:rPr kumimoji="0" lang="en-US" altLang="zh-CN"/>
              <a:t>TD</a:t>
            </a:r>
            <a:r>
              <a:rPr kumimoji="0" lang="zh-CN" altLang="en-US"/>
              <a:t>）</a:t>
            </a:r>
          </a:p>
        </p:txBody>
      </p:sp>
      <p:grpSp>
        <p:nvGrpSpPr>
          <p:cNvPr id="184351" name="Group 31"/>
          <p:cNvGrpSpPr>
            <a:grpSpLocks/>
          </p:cNvGrpSpPr>
          <p:nvPr/>
        </p:nvGrpSpPr>
        <p:grpSpPr bwMode="auto">
          <a:xfrm>
            <a:off x="6084888" y="4437063"/>
            <a:ext cx="2089150" cy="2065337"/>
            <a:chOff x="657" y="2069"/>
            <a:chExt cx="1316" cy="1301"/>
          </a:xfrm>
        </p:grpSpPr>
        <p:sp>
          <p:nvSpPr>
            <p:cNvPr id="184352" name="Line 32"/>
            <p:cNvSpPr>
              <a:spLocks noChangeShapeType="1"/>
            </p:cNvSpPr>
            <p:nvPr/>
          </p:nvSpPr>
          <p:spPr bwMode="auto">
            <a:xfrm flipH="1">
              <a:off x="805" y="2251"/>
              <a:ext cx="351" cy="35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4353" name="Line 33"/>
            <p:cNvSpPr>
              <a:spLocks noChangeShapeType="1"/>
            </p:cNvSpPr>
            <p:nvPr/>
          </p:nvSpPr>
          <p:spPr bwMode="auto">
            <a:xfrm>
              <a:off x="796" y="2833"/>
              <a:ext cx="165" cy="302"/>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4354" name="Line 34"/>
            <p:cNvSpPr>
              <a:spLocks noChangeShapeType="1"/>
            </p:cNvSpPr>
            <p:nvPr/>
          </p:nvSpPr>
          <p:spPr bwMode="auto">
            <a:xfrm>
              <a:off x="1175" y="3238"/>
              <a:ext cx="396" cy="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4355" name="Line 35"/>
            <p:cNvSpPr>
              <a:spLocks noChangeShapeType="1"/>
            </p:cNvSpPr>
            <p:nvPr/>
          </p:nvSpPr>
          <p:spPr bwMode="auto">
            <a:xfrm flipH="1" flipV="1">
              <a:off x="1383" y="2296"/>
              <a:ext cx="266" cy="810"/>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4356" name="Line 36"/>
            <p:cNvSpPr>
              <a:spLocks noChangeShapeType="1"/>
            </p:cNvSpPr>
            <p:nvPr/>
          </p:nvSpPr>
          <p:spPr bwMode="auto">
            <a:xfrm>
              <a:off x="1429" y="2205"/>
              <a:ext cx="453" cy="409"/>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4357" name="Line 37"/>
            <p:cNvSpPr>
              <a:spLocks noChangeShapeType="1"/>
            </p:cNvSpPr>
            <p:nvPr/>
          </p:nvSpPr>
          <p:spPr bwMode="auto">
            <a:xfrm flipH="1" flipV="1">
              <a:off x="828" y="2778"/>
              <a:ext cx="771" cy="37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4358" name="Line 38"/>
            <p:cNvSpPr>
              <a:spLocks noChangeShapeType="1"/>
            </p:cNvSpPr>
            <p:nvPr/>
          </p:nvSpPr>
          <p:spPr bwMode="auto">
            <a:xfrm flipH="1">
              <a:off x="1066" y="2785"/>
              <a:ext cx="803" cy="328"/>
            </a:xfrm>
            <a:prstGeom prst="line">
              <a:avLst/>
            </a:prstGeom>
            <a:noFill/>
            <a:ln w="25400" cap="sq">
              <a:solidFill>
                <a:srgbClr val="000066"/>
              </a:solidFill>
              <a:round/>
              <a:headEnd type="none" w="sm" len="sm"/>
              <a:tailEnd type="triangle" w="med" len="lg"/>
            </a:ln>
            <a:effectLst/>
          </p:spPr>
          <p:txBody>
            <a:bodyPr wrap="none" anchor="ctr"/>
            <a:lstStyle/>
            <a:p>
              <a:endParaRPr lang="zh-CN" altLang="en-US"/>
            </a:p>
          </p:txBody>
        </p:sp>
        <p:sp>
          <p:nvSpPr>
            <p:cNvPr id="184359" name="Oval 39"/>
            <p:cNvSpPr>
              <a:spLocks noChangeArrowheads="1"/>
            </p:cNvSpPr>
            <p:nvPr/>
          </p:nvSpPr>
          <p:spPr bwMode="auto">
            <a:xfrm>
              <a:off x="1156" y="2069"/>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A</a:t>
              </a:r>
            </a:p>
          </p:txBody>
        </p:sp>
        <p:sp>
          <p:nvSpPr>
            <p:cNvPr id="184360" name="Oval 40"/>
            <p:cNvSpPr>
              <a:spLocks noChangeArrowheads="1"/>
            </p:cNvSpPr>
            <p:nvPr/>
          </p:nvSpPr>
          <p:spPr bwMode="auto">
            <a:xfrm>
              <a:off x="657" y="2568"/>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B</a:t>
              </a:r>
            </a:p>
          </p:txBody>
        </p:sp>
        <p:sp>
          <p:nvSpPr>
            <p:cNvPr id="184361" name="Oval 41"/>
            <p:cNvSpPr>
              <a:spLocks noChangeArrowheads="1"/>
            </p:cNvSpPr>
            <p:nvPr/>
          </p:nvSpPr>
          <p:spPr bwMode="auto">
            <a:xfrm>
              <a:off x="884"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C</a:t>
              </a:r>
            </a:p>
          </p:txBody>
        </p:sp>
        <p:sp>
          <p:nvSpPr>
            <p:cNvPr id="184362" name="Oval 42"/>
            <p:cNvSpPr>
              <a:spLocks noChangeArrowheads="1"/>
            </p:cNvSpPr>
            <p:nvPr/>
          </p:nvSpPr>
          <p:spPr bwMode="auto">
            <a:xfrm>
              <a:off x="1519" y="31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D</a:t>
              </a:r>
            </a:p>
          </p:txBody>
        </p:sp>
        <p:sp>
          <p:nvSpPr>
            <p:cNvPr id="184363" name="Oval 43"/>
            <p:cNvSpPr>
              <a:spLocks noChangeArrowheads="1"/>
            </p:cNvSpPr>
            <p:nvPr/>
          </p:nvSpPr>
          <p:spPr bwMode="auto">
            <a:xfrm>
              <a:off x="1700" y="2613"/>
              <a:ext cx="273" cy="257"/>
            </a:xfrm>
            <a:prstGeom prst="ellipse">
              <a:avLst/>
            </a:prstGeom>
            <a:solidFill>
              <a:schemeClr val="accent1"/>
            </a:solidFill>
            <a:ln w="25400">
              <a:solidFill>
                <a:srgbClr val="000066"/>
              </a:solidFill>
              <a:miter lim="800000"/>
              <a:headEnd/>
              <a:tailEnd/>
            </a:ln>
            <a:effectLst/>
          </p:spPr>
          <p:txBody>
            <a:bodyPr wrap="none" anchor="ctr"/>
            <a:lstStyle/>
            <a:p>
              <a:pPr algn="ctr"/>
              <a:r>
                <a:rPr lang="en-US" altLang="zh-CN" sz="2400">
                  <a:solidFill>
                    <a:srgbClr val="000099"/>
                  </a:solidFill>
                  <a:ea typeface="宋体" pitchFamily="2" charset="-122"/>
                </a:rPr>
                <a:t>E</a:t>
              </a:r>
            </a:p>
          </p:txBody>
        </p:sp>
      </p:grpSp>
      <p:sp>
        <p:nvSpPr>
          <p:cNvPr id="184364" name="Text Box 44"/>
          <p:cNvSpPr txBox="1">
            <a:spLocks noChangeArrowheads="1"/>
          </p:cNvSpPr>
          <p:nvPr/>
        </p:nvSpPr>
        <p:spPr bwMode="auto">
          <a:xfrm>
            <a:off x="2195513" y="6165850"/>
            <a:ext cx="1443037" cy="457200"/>
          </a:xfrm>
          <a:prstGeom prst="rect">
            <a:avLst/>
          </a:prstGeom>
          <a:noFill/>
          <a:ln w="25400">
            <a:noFill/>
            <a:miter lim="800000"/>
            <a:headEnd/>
            <a:tailEnd/>
          </a:ln>
          <a:effectLst/>
        </p:spPr>
        <p:txBody>
          <a:bodyPr wrap="none" lIns="90000" tIns="46800" rIns="90000" bIns="46800">
            <a:spAutoFit/>
          </a:bodyPr>
          <a:lstStyle/>
          <a:p>
            <a:r>
              <a:rPr kumimoji="0" lang="en-US" altLang="zh-CN" sz="2400">
                <a:solidFill>
                  <a:srgbClr val="000066"/>
                </a:solidFill>
              </a:rPr>
              <a:t>TD(B)= </a:t>
            </a:r>
            <a:r>
              <a:rPr kumimoji="0" lang="en-US" altLang="zh-CN" sz="240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30"/>
                                        </p:tgtEl>
                                        <p:attrNameLst>
                                          <p:attrName>style.visibility</p:attrName>
                                        </p:attrNameLst>
                                      </p:cBhvr>
                                      <p:to>
                                        <p:strVal val="visible"/>
                                      </p:to>
                                    </p:set>
                                    <p:animEffect transition="in" filter="checkerboard(across)">
                                      <p:cBhvr>
                                        <p:cTn id="7" dur="500"/>
                                        <p:tgtEl>
                                          <p:spTgt spid="1843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331"/>
                                        </p:tgtEl>
                                        <p:attrNameLst>
                                          <p:attrName>style.visibility</p:attrName>
                                        </p:attrNameLst>
                                      </p:cBhvr>
                                      <p:to>
                                        <p:strVal val="visible"/>
                                      </p:to>
                                    </p:set>
                                    <p:animEffect transition="in" filter="checkerboard(across)">
                                      <p:cBhvr>
                                        <p:cTn id="12" dur="500"/>
                                        <p:tgtEl>
                                          <p:spTgt spid="18433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4349"/>
                                        </p:tgtEl>
                                        <p:attrNameLst>
                                          <p:attrName>style.visibility</p:attrName>
                                        </p:attrNameLst>
                                      </p:cBhvr>
                                      <p:to>
                                        <p:strVal val="visible"/>
                                      </p:to>
                                    </p:set>
                                    <p:animEffect transition="in" filter="checkerboard(across)">
                                      <p:cBhvr>
                                        <p:cTn id="17" dur="500"/>
                                        <p:tgtEl>
                                          <p:spTgt spid="18434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4350"/>
                                        </p:tgtEl>
                                        <p:attrNameLst>
                                          <p:attrName>style.visibility</p:attrName>
                                        </p:attrNameLst>
                                      </p:cBhvr>
                                      <p:to>
                                        <p:strVal val="visible"/>
                                      </p:to>
                                    </p:set>
                                    <p:animEffect transition="in" filter="checkerboard(across)">
                                      <p:cBhvr>
                                        <p:cTn id="22" dur="500"/>
                                        <p:tgtEl>
                                          <p:spTgt spid="18435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4332"/>
                                        </p:tgtEl>
                                        <p:attrNameLst>
                                          <p:attrName>style.visibility</p:attrName>
                                        </p:attrNameLst>
                                      </p:cBhvr>
                                      <p:to>
                                        <p:strVal val="visible"/>
                                      </p:to>
                                    </p:set>
                                    <p:animEffect transition="in" filter="checkerboard(across)">
                                      <p:cBhvr>
                                        <p:cTn id="27" dur="500"/>
                                        <p:tgtEl>
                                          <p:spTgt spid="18433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84351"/>
                                        </p:tgtEl>
                                        <p:attrNameLst>
                                          <p:attrName>style.visibility</p:attrName>
                                        </p:attrNameLst>
                                      </p:cBhvr>
                                      <p:to>
                                        <p:strVal val="visible"/>
                                      </p:to>
                                    </p:set>
                                    <p:animEffect transition="in" filter="checkerboard(across)">
                                      <p:cBhvr>
                                        <p:cTn id="32" dur="500"/>
                                        <p:tgtEl>
                                          <p:spTgt spid="18435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4347"/>
                                        </p:tgtEl>
                                        <p:attrNameLst>
                                          <p:attrName>style.visibility</p:attrName>
                                        </p:attrNameLst>
                                      </p:cBhvr>
                                      <p:to>
                                        <p:strVal val="visible"/>
                                      </p:to>
                                    </p:set>
                                    <p:animEffect transition="in" filter="checkerboard(across)">
                                      <p:cBhvr>
                                        <p:cTn id="37" dur="500"/>
                                        <p:tgtEl>
                                          <p:spTgt spid="18434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84348"/>
                                        </p:tgtEl>
                                        <p:attrNameLst>
                                          <p:attrName>style.visibility</p:attrName>
                                        </p:attrNameLst>
                                      </p:cBhvr>
                                      <p:to>
                                        <p:strVal val="visible"/>
                                      </p:to>
                                    </p:set>
                                    <p:animEffect transition="in" filter="checkerboard(across)">
                                      <p:cBhvr>
                                        <p:cTn id="42" dur="500"/>
                                        <p:tgtEl>
                                          <p:spTgt spid="18434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84364"/>
                                        </p:tgtEl>
                                        <p:attrNameLst>
                                          <p:attrName>style.visibility</p:attrName>
                                        </p:attrNameLst>
                                      </p:cBhvr>
                                      <p:to>
                                        <p:strVal val="visible"/>
                                      </p:to>
                                    </p:set>
                                    <p:animEffect transition="in" filter="checkerboard(across)">
                                      <p:cBhvr>
                                        <p:cTn id="47" dur="500"/>
                                        <p:tgtEl>
                                          <p:spTgt spid="184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p:bldP spid="184331" grpId="0"/>
      <p:bldP spid="184332" grpId="0"/>
      <p:bldP spid="184347" grpId="0"/>
      <p:bldP spid="184348" grpId="0"/>
      <p:bldP spid="184349" grpId="0"/>
      <p:bldP spid="184350" grpId="0"/>
      <p:bldP spid="18436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214282" y="1785926"/>
            <a:ext cx="7772400" cy="838200"/>
          </a:xfrm>
        </p:spPr>
        <p:txBody>
          <a:bodyPr>
            <a:normAutofit/>
          </a:bodyPr>
          <a:lstStyle/>
          <a:p>
            <a:r>
              <a:rPr kumimoji="1" lang="zh-CN" altLang="en-US" sz="2800" b="1" dirty="0" smtClean="0">
                <a:solidFill>
                  <a:srgbClr val="800000"/>
                </a:solidFill>
                <a:latin typeface="Arial" charset="0"/>
                <a:ea typeface="楷体_GB2312" pitchFamily="49" charset="-122"/>
                <a:cs typeface="+mn-cs"/>
              </a:rPr>
              <a:t>求</a:t>
            </a:r>
            <a:r>
              <a:rPr kumimoji="1" lang="zh-CN" altLang="en-US" sz="2800" b="1" dirty="0">
                <a:solidFill>
                  <a:srgbClr val="800000"/>
                </a:solidFill>
                <a:latin typeface="Arial" charset="0"/>
                <a:ea typeface="楷体_GB2312" pitchFamily="49" charset="-122"/>
                <a:cs typeface="+mn-cs"/>
              </a:rPr>
              <a:t>关键路径的几个重要定义：</a:t>
            </a:r>
          </a:p>
        </p:txBody>
      </p:sp>
      <p:sp>
        <p:nvSpPr>
          <p:cNvPr id="241668" name="Text Box 4"/>
          <p:cNvSpPr txBox="1">
            <a:spLocks noChangeArrowheads="1"/>
          </p:cNvSpPr>
          <p:nvPr/>
        </p:nvSpPr>
        <p:spPr bwMode="auto">
          <a:xfrm>
            <a:off x="357158" y="2758667"/>
            <a:ext cx="8839200" cy="1599027"/>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b="1" dirty="0">
                <a:solidFill>
                  <a:srgbClr val="800000"/>
                </a:solidFill>
                <a:ea typeface="楷体_GB2312" pitchFamily="49" charset="-122"/>
              </a:rPr>
              <a:t>设：每个顶点对应一个事件</a:t>
            </a:r>
            <a:r>
              <a:rPr lang="en-US" altLang="zh-CN" b="1" dirty="0">
                <a:solidFill>
                  <a:srgbClr val="800000"/>
                </a:solidFill>
                <a:ea typeface="楷体_GB2312" pitchFamily="49" charset="-122"/>
              </a:rPr>
              <a:t>,  </a:t>
            </a:r>
            <a:r>
              <a:rPr lang="zh-CN" altLang="en-US" b="1" dirty="0">
                <a:solidFill>
                  <a:srgbClr val="800000"/>
                </a:solidFill>
                <a:ea typeface="楷体_GB2312" pitchFamily="49" charset="-122"/>
              </a:rPr>
              <a:t>每条弧对应一个活动</a:t>
            </a:r>
            <a:r>
              <a:rPr lang="en-US" altLang="zh-CN" b="1" dirty="0">
                <a:solidFill>
                  <a:srgbClr val="800000"/>
                </a:solidFill>
                <a:ea typeface="楷体_GB2312" pitchFamily="49" charset="-122"/>
              </a:rPr>
              <a:t>,  </a:t>
            </a:r>
            <a:r>
              <a:rPr lang="zh-CN" altLang="en-US" b="1" dirty="0">
                <a:solidFill>
                  <a:srgbClr val="800000"/>
                </a:solidFill>
                <a:ea typeface="楷体_GB2312" pitchFamily="49" charset="-122"/>
              </a:rPr>
              <a:t>权值表示该活动所需的时间</a:t>
            </a:r>
            <a:r>
              <a:rPr lang="en-US" altLang="zh-CN" b="1" dirty="0">
                <a:solidFill>
                  <a:srgbClr val="800000"/>
                </a:solidFill>
                <a:ea typeface="楷体_GB2312" pitchFamily="49" charset="-122"/>
              </a:rPr>
              <a:t>, </a:t>
            </a:r>
            <a:r>
              <a:rPr lang="zh-CN" altLang="en-US" b="1" dirty="0">
                <a:solidFill>
                  <a:srgbClr val="800000"/>
                </a:solidFill>
                <a:ea typeface="楷体_GB2312" pitchFamily="49" charset="-122"/>
              </a:rPr>
              <a:t>第 </a:t>
            </a:r>
            <a:r>
              <a:rPr lang="en-US" altLang="zh-CN" b="1" dirty="0" err="1">
                <a:solidFill>
                  <a:srgbClr val="800000"/>
                </a:solidFill>
                <a:ea typeface="楷体_GB2312" pitchFamily="49" charset="-122"/>
              </a:rPr>
              <a:t>i</a:t>
            </a:r>
            <a:r>
              <a:rPr lang="en-US" altLang="zh-CN" b="1" dirty="0">
                <a:solidFill>
                  <a:srgbClr val="800000"/>
                </a:solidFill>
                <a:ea typeface="楷体_GB2312" pitchFamily="49" charset="-122"/>
              </a:rPr>
              <a:t> </a:t>
            </a:r>
            <a:r>
              <a:rPr lang="zh-CN" altLang="en-US" b="1" dirty="0">
                <a:solidFill>
                  <a:srgbClr val="800000"/>
                </a:solidFill>
                <a:ea typeface="楷体_GB2312" pitchFamily="49" charset="-122"/>
              </a:rPr>
              <a:t>条弧 </a:t>
            </a:r>
            <a:r>
              <a:rPr lang="en-US" altLang="zh-CN" b="1" dirty="0">
                <a:solidFill>
                  <a:srgbClr val="800000"/>
                </a:solidFill>
                <a:ea typeface="楷体_GB2312" pitchFamily="49" charset="-122"/>
              </a:rPr>
              <a:t>&lt;j, k&gt; , </a:t>
            </a:r>
            <a:r>
              <a:rPr lang="zh-CN" altLang="en-US" b="1" dirty="0">
                <a:solidFill>
                  <a:srgbClr val="800000"/>
                </a:solidFill>
                <a:ea typeface="楷体_GB2312" pitchFamily="49" charset="-122"/>
              </a:rPr>
              <a:t>其活动持续时间记为</a:t>
            </a:r>
            <a:r>
              <a:rPr lang="en-US" altLang="zh-CN" b="1" dirty="0" err="1">
                <a:solidFill>
                  <a:srgbClr val="800000"/>
                </a:solidFill>
                <a:ea typeface="楷体_GB2312" pitchFamily="49" charset="-122"/>
              </a:rPr>
              <a:t>dut</a:t>
            </a:r>
            <a:r>
              <a:rPr lang="en-US" altLang="zh-CN" b="1" dirty="0">
                <a:solidFill>
                  <a:srgbClr val="800000"/>
                </a:solidFill>
                <a:ea typeface="楷体_GB2312" pitchFamily="49" charset="-122"/>
              </a:rPr>
              <a:t>(&lt;</a:t>
            </a:r>
            <a:r>
              <a:rPr lang="en-US" altLang="zh-CN" b="1" dirty="0" err="1">
                <a:solidFill>
                  <a:srgbClr val="800000"/>
                </a:solidFill>
                <a:ea typeface="楷体_GB2312" pitchFamily="49" charset="-122"/>
              </a:rPr>
              <a:t>j,k</a:t>
            </a:r>
            <a:r>
              <a:rPr lang="en-US" altLang="zh-CN" b="1" dirty="0">
                <a:solidFill>
                  <a:srgbClr val="800000"/>
                </a:solidFill>
                <a:ea typeface="楷体_GB2312" pitchFamily="49" charset="-122"/>
              </a:rPr>
              <a:t>&gt;)</a:t>
            </a:r>
            <a:r>
              <a:rPr lang="zh-CN" altLang="en-US" b="1" dirty="0">
                <a:solidFill>
                  <a:srgbClr val="800000"/>
                </a:solidFill>
                <a:ea typeface="楷体_GB2312" pitchFamily="49" charset="-122"/>
              </a:rPr>
              <a:t>。现定义</a:t>
            </a:r>
            <a:r>
              <a:rPr lang="en-US" altLang="zh-CN" b="1" dirty="0">
                <a:solidFill>
                  <a:srgbClr val="800000"/>
                </a:solidFill>
                <a:ea typeface="楷体_GB2312" pitchFamily="49" charset="-122"/>
              </a:rPr>
              <a:t>:        </a:t>
            </a:r>
          </a:p>
        </p:txBody>
      </p:sp>
      <p:sp>
        <p:nvSpPr>
          <p:cNvPr id="241670" name="Rectangle 6"/>
          <p:cNvSpPr>
            <a:spLocks noChangeArrowheads="1"/>
          </p:cNvSpPr>
          <p:nvPr/>
        </p:nvSpPr>
        <p:spPr bwMode="auto">
          <a:xfrm>
            <a:off x="381000" y="4357694"/>
            <a:ext cx="8763000" cy="1126462"/>
          </a:xfrm>
          <a:prstGeom prst="rect">
            <a:avLst/>
          </a:prstGeom>
          <a:noFill/>
          <a:ln w="9525">
            <a:noFill/>
            <a:miter lim="800000"/>
            <a:headEnd/>
            <a:tailEnd/>
          </a:ln>
          <a:effectLst/>
        </p:spPr>
        <p:txBody>
          <a:bodyPr>
            <a:spAutoFit/>
          </a:bodyPr>
          <a:lstStyle/>
          <a:p>
            <a:pPr>
              <a:lnSpc>
                <a:spcPct val="120000"/>
              </a:lnSpc>
            </a:pPr>
            <a:r>
              <a:rPr lang="en-US" altLang="zh-CN" b="1" dirty="0">
                <a:ea typeface="楷体_GB2312" pitchFamily="49" charset="-122"/>
              </a:rPr>
              <a:t>1) “</a:t>
            </a:r>
            <a:r>
              <a:rPr lang="zh-CN" altLang="en-US" b="1" dirty="0">
                <a:ea typeface="楷体_GB2312" pitchFamily="49" charset="-122"/>
              </a:rPr>
              <a:t>事件</a:t>
            </a:r>
            <a:r>
              <a:rPr lang="en-US" altLang="zh-CN" b="1" dirty="0" err="1">
                <a:ea typeface="楷体_GB2312" pitchFamily="49" charset="-122"/>
              </a:rPr>
              <a:t>v</a:t>
            </a:r>
            <a:r>
              <a:rPr lang="en-US" altLang="zh-CN" b="1" baseline="-25000" dirty="0" err="1">
                <a:ea typeface="楷体_GB2312" pitchFamily="49" charset="-122"/>
              </a:rPr>
              <a:t>j</a:t>
            </a:r>
            <a:r>
              <a:rPr lang="en-US" altLang="zh-CN" b="1" dirty="0">
                <a:ea typeface="楷体_GB2312" pitchFamily="49" charset="-122"/>
              </a:rPr>
              <a:t>”</a:t>
            </a:r>
            <a:r>
              <a:rPr lang="zh-CN" altLang="en-US" b="1" dirty="0">
                <a:ea typeface="楷体_GB2312" pitchFamily="49" charset="-122"/>
              </a:rPr>
              <a:t>的最早发生时间 </a:t>
            </a:r>
            <a:r>
              <a:rPr lang="en-US" altLang="zh-CN" b="1" dirty="0" err="1">
                <a:ea typeface="楷体_GB2312" pitchFamily="49" charset="-122"/>
              </a:rPr>
              <a:t>ve</a:t>
            </a:r>
            <a:r>
              <a:rPr lang="en-US" altLang="zh-CN" b="1" dirty="0">
                <a:ea typeface="楷体_GB2312" pitchFamily="49" charset="-122"/>
              </a:rPr>
              <a:t>(j):</a:t>
            </a:r>
          </a:p>
          <a:p>
            <a:pPr>
              <a:lnSpc>
                <a:spcPct val="120000"/>
              </a:lnSpc>
            </a:pPr>
            <a:r>
              <a:rPr lang="en-US" altLang="zh-CN" b="1" dirty="0">
                <a:solidFill>
                  <a:srgbClr val="CC0000"/>
                </a:solidFill>
                <a:ea typeface="楷体_GB2312" pitchFamily="49" charset="-122"/>
              </a:rPr>
              <a:t>           </a:t>
            </a:r>
            <a:r>
              <a:rPr lang="zh-CN" altLang="en-US" b="1" dirty="0">
                <a:solidFill>
                  <a:srgbClr val="168E27"/>
                </a:solidFill>
                <a:ea typeface="楷体_GB2312" pitchFamily="49" charset="-122"/>
              </a:rPr>
              <a:t>从源点到顶点</a:t>
            </a:r>
            <a:r>
              <a:rPr lang="en-US" altLang="zh-CN" b="1" dirty="0">
                <a:solidFill>
                  <a:srgbClr val="168E27"/>
                </a:solidFill>
                <a:ea typeface="楷体_GB2312" pitchFamily="49" charset="-122"/>
              </a:rPr>
              <a:t>j</a:t>
            </a:r>
            <a:r>
              <a:rPr lang="zh-CN" altLang="en-US" b="1" dirty="0">
                <a:solidFill>
                  <a:srgbClr val="168E27"/>
                </a:solidFill>
                <a:ea typeface="楷体_GB2312" pitchFamily="49" charset="-122"/>
              </a:rPr>
              <a:t>的最长路径长度。</a:t>
            </a:r>
          </a:p>
        </p:txBody>
      </p:sp>
      <p:sp>
        <p:nvSpPr>
          <p:cNvPr id="241671" name="Rectangle 7"/>
          <p:cNvSpPr>
            <a:spLocks noChangeArrowheads="1"/>
          </p:cNvSpPr>
          <p:nvPr/>
        </p:nvSpPr>
        <p:spPr bwMode="auto">
          <a:xfrm>
            <a:off x="214282" y="5560320"/>
            <a:ext cx="8763000" cy="940514"/>
          </a:xfrm>
          <a:prstGeom prst="rect">
            <a:avLst/>
          </a:prstGeom>
          <a:noFill/>
          <a:ln w="9525">
            <a:noFill/>
            <a:miter lim="800000"/>
            <a:headEnd/>
            <a:tailEnd/>
          </a:ln>
          <a:effectLst/>
        </p:spPr>
        <p:txBody>
          <a:bodyPr>
            <a:spAutoFit/>
          </a:bodyPr>
          <a:lstStyle/>
          <a:p>
            <a:pPr>
              <a:lnSpc>
                <a:spcPct val="120000"/>
              </a:lnSpc>
            </a:pPr>
            <a:r>
              <a:rPr lang="zh-CN" altLang="en-US" sz="2400" b="1" dirty="0">
                <a:solidFill>
                  <a:srgbClr val="3333CC"/>
                </a:solidFill>
                <a:ea typeface="楷体_GB2312" pitchFamily="49" charset="-122"/>
              </a:rPr>
              <a:t>它表示：从源点到顶点</a:t>
            </a:r>
            <a:r>
              <a:rPr lang="en-US" altLang="zh-CN" sz="2400" b="1" dirty="0">
                <a:solidFill>
                  <a:srgbClr val="3333CC"/>
                </a:solidFill>
                <a:ea typeface="楷体_GB2312" pitchFamily="49" charset="-122"/>
              </a:rPr>
              <a:t>j</a:t>
            </a:r>
            <a:r>
              <a:rPr lang="zh-CN" altLang="en-US" sz="2400" b="1" dirty="0">
                <a:solidFill>
                  <a:srgbClr val="3333CC"/>
                </a:solidFill>
                <a:ea typeface="楷体_GB2312" pitchFamily="49" charset="-122"/>
              </a:rPr>
              <a:t>所有路径的活动均已完成</a:t>
            </a:r>
            <a:r>
              <a:rPr lang="en-US" altLang="zh-CN" sz="2400" b="1" dirty="0">
                <a:solidFill>
                  <a:srgbClr val="3333CC"/>
                </a:solidFill>
                <a:ea typeface="楷体_GB2312" pitchFamily="49" charset="-122"/>
              </a:rPr>
              <a:t>,</a:t>
            </a:r>
            <a:r>
              <a:rPr lang="en-US" altLang="zh-CN" sz="2400" b="1" dirty="0" err="1">
                <a:solidFill>
                  <a:srgbClr val="3333CC"/>
                </a:solidFill>
                <a:ea typeface="楷体_GB2312" pitchFamily="49" charset="-122"/>
              </a:rPr>
              <a:t>v</a:t>
            </a:r>
            <a:r>
              <a:rPr lang="en-US" altLang="zh-CN" sz="2400" b="1" baseline="-25000" dirty="0" err="1">
                <a:solidFill>
                  <a:srgbClr val="3333CC"/>
                </a:solidFill>
                <a:ea typeface="楷体_GB2312" pitchFamily="49" charset="-122"/>
              </a:rPr>
              <a:t>j</a:t>
            </a:r>
            <a:r>
              <a:rPr lang="zh-CN" altLang="en-US" sz="2400" b="1" dirty="0">
                <a:solidFill>
                  <a:srgbClr val="3333CC"/>
                </a:solidFill>
                <a:ea typeface="楷体_GB2312" pitchFamily="49" charset="-122"/>
              </a:rPr>
              <a:t>才能发生</a:t>
            </a:r>
            <a:r>
              <a:rPr lang="en-US" altLang="zh-CN" sz="2400" b="1" dirty="0">
                <a:solidFill>
                  <a:srgbClr val="3333CC"/>
                </a:solidFill>
                <a:ea typeface="楷体_GB2312" pitchFamily="49" charset="-122"/>
              </a:rPr>
              <a:t>,</a:t>
            </a:r>
            <a:r>
              <a:rPr lang="zh-CN" altLang="en-US" sz="2400" b="1" dirty="0">
                <a:solidFill>
                  <a:srgbClr val="3333CC"/>
                </a:solidFill>
                <a:ea typeface="楷体_GB2312" pitchFamily="49" charset="-122"/>
              </a:rPr>
              <a:t>它确定了所有以</a:t>
            </a:r>
            <a:r>
              <a:rPr lang="en-US" altLang="zh-CN" sz="2400" b="1" dirty="0" err="1">
                <a:solidFill>
                  <a:srgbClr val="3333CC"/>
                </a:solidFill>
                <a:ea typeface="楷体_GB2312" pitchFamily="49" charset="-122"/>
              </a:rPr>
              <a:t>v</a:t>
            </a:r>
            <a:r>
              <a:rPr lang="en-US" altLang="zh-CN" sz="2400" b="1" baseline="-25000" dirty="0" err="1">
                <a:solidFill>
                  <a:srgbClr val="3333CC"/>
                </a:solidFill>
                <a:ea typeface="楷体_GB2312" pitchFamily="49" charset="-122"/>
              </a:rPr>
              <a:t>j</a:t>
            </a:r>
            <a:r>
              <a:rPr lang="zh-CN" altLang="en-US" sz="2400" b="1" dirty="0">
                <a:solidFill>
                  <a:srgbClr val="3333CC"/>
                </a:solidFill>
                <a:ea typeface="楷体_GB2312" pitchFamily="49" charset="-122"/>
              </a:rPr>
              <a:t>为尾的弧</a:t>
            </a:r>
            <a:r>
              <a:rPr lang="en-US" altLang="zh-CN" sz="2400" b="1" dirty="0">
                <a:solidFill>
                  <a:srgbClr val="3333CC"/>
                </a:solidFill>
                <a:ea typeface="楷体_GB2312" pitchFamily="49" charset="-122"/>
              </a:rPr>
              <a:t>(</a:t>
            </a:r>
            <a:r>
              <a:rPr lang="zh-CN" altLang="en-US" sz="2400" b="1" dirty="0">
                <a:solidFill>
                  <a:srgbClr val="3333CC"/>
                </a:solidFill>
                <a:ea typeface="楷体_GB2312" pitchFamily="49" charset="-122"/>
              </a:rPr>
              <a:t>活动</a:t>
            </a:r>
            <a:r>
              <a:rPr lang="en-US" altLang="zh-CN" sz="2400" b="1" dirty="0">
                <a:solidFill>
                  <a:srgbClr val="3333CC"/>
                </a:solidFill>
                <a:ea typeface="楷体_GB2312" pitchFamily="49" charset="-122"/>
              </a:rPr>
              <a:t>)</a:t>
            </a:r>
            <a:r>
              <a:rPr lang="zh-CN" altLang="en-US" sz="2400" b="1" dirty="0">
                <a:solidFill>
                  <a:srgbClr val="3333CC"/>
                </a:solidFill>
                <a:ea typeface="楷体_GB2312" pitchFamily="49" charset="-122"/>
              </a:rPr>
              <a:t>最早开始的时间。</a:t>
            </a:r>
          </a:p>
        </p:txBody>
      </p:sp>
      <p:sp>
        <p:nvSpPr>
          <p:cNvPr id="6" name="Text Box 5"/>
          <p:cNvSpPr txBox="1">
            <a:spLocks noChangeArrowheads="1"/>
          </p:cNvSpPr>
          <p:nvPr/>
        </p:nvSpPr>
        <p:spPr bwMode="auto">
          <a:xfrm>
            <a:off x="985838" y="836613"/>
            <a:ext cx="2362200" cy="519112"/>
          </a:xfrm>
          <a:prstGeom prst="rect">
            <a:avLst/>
          </a:prstGeom>
          <a:noFill/>
          <a:ln w="38100">
            <a:noFill/>
            <a:miter lim="800000"/>
            <a:headEnd/>
            <a:tailEnd/>
          </a:ln>
          <a:effectLst/>
        </p:spPr>
        <p:txBody>
          <a:bodyPr>
            <a:spAutoFit/>
          </a:bodyPr>
          <a:lstStyle/>
          <a:p>
            <a:r>
              <a:rPr kumimoji="0" lang="en-US" altLang="zh-CN">
                <a:solidFill>
                  <a:srgbClr val="000066"/>
                </a:solidFill>
              </a:rPr>
              <a:t>7.4  </a:t>
            </a:r>
            <a:r>
              <a:rPr lang="zh-CN" altLang="en-US">
                <a:solidFill>
                  <a:srgbClr val="000066"/>
                </a:solidFill>
              </a:rPr>
              <a:t>图的应用</a:t>
            </a:r>
          </a:p>
        </p:txBody>
      </p:sp>
      <p:sp>
        <p:nvSpPr>
          <p:cNvPr id="7" name="Text Box 6"/>
          <p:cNvSpPr txBox="1">
            <a:spLocks noChangeArrowheads="1"/>
          </p:cNvSpPr>
          <p:nvPr/>
        </p:nvSpPr>
        <p:spPr bwMode="auto">
          <a:xfrm>
            <a:off x="755650" y="65088"/>
            <a:ext cx="1944688" cy="519112"/>
          </a:xfrm>
          <a:prstGeom prst="rect">
            <a:avLst/>
          </a:prstGeom>
          <a:noFill/>
          <a:ln w="9525">
            <a:noFill/>
            <a:miter lim="800000"/>
            <a:headEnd/>
            <a:tailEnd/>
          </a:ln>
          <a:effectLst/>
        </p:spPr>
        <p:txBody>
          <a:bodyPr>
            <a:spAutoFit/>
          </a:bodyPr>
          <a:lstStyle/>
          <a:p>
            <a:r>
              <a:rPr kumimoji="0" lang="zh-CN" altLang="en-US">
                <a:solidFill>
                  <a:srgbClr val="000066"/>
                </a:solidFill>
              </a:rPr>
              <a:t>第 </a:t>
            </a:r>
            <a:r>
              <a:rPr kumimoji="0" lang="en-US" altLang="zh-CN">
                <a:solidFill>
                  <a:srgbClr val="000066"/>
                </a:solidFill>
              </a:rPr>
              <a:t>7 </a:t>
            </a:r>
            <a:r>
              <a:rPr kumimoji="0" lang="zh-CN" altLang="en-US">
                <a:solidFill>
                  <a:srgbClr val="000066"/>
                </a:solidFill>
              </a:rPr>
              <a:t>章  图</a:t>
            </a:r>
          </a:p>
        </p:txBody>
      </p:sp>
      <p:sp>
        <p:nvSpPr>
          <p:cNvPr id="8" name="Line 7"/>
          <p:cNvSpPr>
            <a:spLocks noChangeShapeType="1"/>
          </p:cNvSpPr>
          <p:nvPr/>
        </p:nvSpPr>
        <p:spPr bwMode="auto">
          <a:xfrm>
            <a:off x="755650" y="549275"/>
            <a:ext cx="1944688" cy="0"/>
          </a:xfrm>
          <a:prstGeom prst="line">
            <a:avLst/>
          </a:prstGeom>
          <a:noFill/>
          <a:ln w="76200">
            <a:solidFill>
              <a:srgbClr val="000066"/>
            </a:solidFill>
            <a:round/>
            <a:headEnd/>
            <a:tailEnd/>
          </a:ln>
          <a:effectLst/>
        </p:spPr>
        <p:txBody>
          <a:bodyPr/>
          <a:lstStyle/>
          <a:p>
            <a:endParaRPr lang="zh-CN" altLang="en-US"/>
          </a:p>
        </p:txBody>
      </p:sp>
      <p:sp>
        <p:nvSpPr>
          <p:cNvPr id="9" name="Line 8"/>
          <p:cNvSpPr>
            <a:spLocks noChangeShapeType="1"/>
          </p:cNvSpPr>
          <p:nvPr/>
        </p:nvSpPr>
        <p:spPr bwMode="auto">
          <a:xfrm>
            <a:off x="912813" y="1341438"/>
            <a:ext cx="2363787" cy="0"/>
          </a:xfrm>
          <a:prstGeom prst="line">
            <a:avLst/>
          </a:prstGeom>
          <a:noFill/>
          <a:ln w="53975">
            <a:solidFill>
              <a:srgbClr val="000066"/>
            </a:solidFill>
            <a:round/>
            <a:headEnd/>
            <a:tailEnd/>
          </a:ln>
          <a:effectLst/>
        </p:spPr>
        <p:txBody>
          <a:bodyPr/>
          <a:lstStyle/>
          <a:p>
            <a:endParaRPr lang="zh-CN" altLang="en-US"/>
          </a:p>
        </p:txBody>
      </p:sp>
      <p:sp>
        <p:nvSpPr>
          <p:cNvPr id="12" name="Text Box 9"/>
          <p:cNvSpPr txBox="1">
            <a:spLocks noChangeArrowheads="1"/>
          </p:cNvSpPr>
          <p:nvPr/>
        </p:nvSpPr>
        <p:spPr bwMode="auto">
          <a:xfrm>
            <a:off x="1042988" y="1557338"/>
            <a:ext cx="3600450" cy="525401"/>
          </a:xfrm>
          <a:prstGeom prst="rect">
            <a:avLst/>
          </a:prstGeom>
          <a:noFill/>
          <a:ln w="31750" algn="ctr">
            <a:noFill/>
            <a:miter lim="800000"/>
            <a:headEnd/>
            <a:tailEnd/>
          </a:ln>
          <a:effectLst/>
        </p:spPr>
        <p:txBody>
          <a:bodyPr lIns="90000" tIns="46800" rIns="90000" bIns="46800">
            <a:spAutoFit/>
          </a:bodyPr>
          <a:lstStyle/>
          <a:p>
            <a:r>
              <a:rPr lang="en-US" altLang="zh-CN" dirty="0" smtClean="0"/>
              <a:t>3. </a:t>
            </a:r>
            <a:r>
              <a:rPr lang="zh-CN" altLang="en-US" dirty="0" smtClean="0"/>
              <a:t>关键路径</a:t>
            </a:r>
            <a:endParaRPr lang="zh-CN" altLang="en-US"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1668"/>
                                        </p:tgtEl>
                                        <p:attrNameLst>
                                          <p:attrName>style.visibility</p:attrName>
                                        </p:attrNameLst>
                                      </p:cBhvr>
                                      <p:to>
                                        <p:strVal val="visible"/>
                                      </p:to>
                                    </p:set>
                                    <p:animEffect transition="in" filter="barn(outVertical)">
                                      <p:cBhvr>
                                        <p:cTn id="7" dur="500"/>
                                        <p:tgtEl>
                                          <p:spTgt spid="24166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1670"/>
                                        </p:tgtEl>
                                        <p:attrNameLst>
                                          <p:attrName>style.visibility</p:attrName>
                                        </p:attrNameLst>
                                      </p:cBhvr>
                                      <p:to>
                                        <p:strVal val="visible"/>
                                      </p:to>
                                    </p:set>
                                    <p:anim calcmode="lin" valueType="num">
                                      <p:cBhvr additive="base">
                                        <p:cTn id="12" dur="500" fill="hold"/>
                                        <p:tgtEl>
                                          <p:spTgt spid="241670"/>
                                        </p:tgtEl>
                                        <p:attrNameLst>
                                          <p:attrName>ppt_x</p:attrName>
                                        </p:attrNameLst>
                                      </p:cBhvr>
                                      <p:tavLst>
                                        <p:tav tm="0">
                                          <p:val>
                                            <p:strVal val="0-#ppt_w/2"/>
                                          </p:val>
                                        </p:tav>
                                        <p:tav tm="100000">
                                          <p:val>
                                            <p:strVal val="#ppt_x"/>
                                          </p:val>
                                        </p:tav>
                                      </p:tavLst>
                                    </p:anim>
                                    <p:anim calcmode="lin" valueType="num">
                                      <p:cBhvr additive="base">
                                        <p:cTn id="13" dur="500" fill="hold"/>
                                        <p:tgtEl>
                                          <p:spTgt spid="24167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41671"/>
                                        </p:tgtEl>
                                        <p:attrNameLst>
                                          <p:attrName>style.visibility</p:attrName>
                                        </p:attrNameLst>
                                      </p:cBhvr>
                                      <p:to>
                                        <p:strVal val="visible"/>
                                      </p:to>
                                    </p:set>
                                    <p:anim calcmode="lin" valueType="num">
                                      <p:cBhvr additive="base">
                                        <p:cTn id="18" dur="500" fill="hold"/>
                                        <p:tgtEl>
                                          <p:spTgt spid="241671"/>
                                        </p:tgtEl>
                                        <p:attrNameLst>
                                          <p:attrName>ppt_x</p:attrName>
                                        </p:attrNameLst>
                                      </p:cBhvr>
                                      <p:tavLst>
                                        <p:tav tm="0">
                                          <p:val>
                                            <p:strVal val="0-#ppt_w/2"/>
                                          </p:val>
                                        </p:tav>
                                        <p:tav tm="100000">
                                          <p:val>
                                            <p:strVal val="#ppt_x"/>
                                          </p:val>
                                        </p:tav>
                                      </p:tavLst>
                                    </p:anim>
                                    <p:anim calcmode="lin" valueType="num">
                                      <p:cBhvr additive="base">
                                        <p:cTn id="19" dur="500" fill="hold"/>
                                        <p:tgtEl>
                                          <p:spTgt spid="2416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autoUpdateAnimBg="0"/>
      <p:bldP spid="241670" grpId="0" autoUpdateAnimBg="0"/>
      <p:bldP spid="241671"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357158" y="0"/>
            <a:ext cx="7772400" cy="838200"/>
          </a:xfrm>
        </p:spPr>
        <p:txBody>
          <a:bodyPr>
            <a:normAutofit/>
          </a:bodyPr>
          <a:lstStyle/>
          <a:p>
            <a:pPr fontAlgn="base">
              <a:lnSpc>
                <a:spcPct val="120000"/>
              </a:lnSpc>
              <a:spcAft>
                <a:spcPct val="0"/>
              </a:spcAft>
            </a:pPr>
            <a:r>
              <a:rPr kumimoji="1" lang="en-US" altLang="zh-CN" sz="2800" b="1" dirty="0">
                <a:solidFill>
                  <a:srgbClr val="FF0000"/>
                </a:solidFill>
                <a:latin typeface="Arial" charset="0"/>
                <a:ea typeface="楷体_GB2312" pitchFamily="49" charset="-122"/>
                <a:cs typeface="+mn-cs"/>
              </a:rPr>
              <a:t>2) “</a:t>
            </a:r>
            <a:r>
              <a:rPr kumimoji="1" lang="zh-CN" altLang="en-US" sz="2800" b="1" dirty="0">
                <a:solidFill>
                  <a:srgbClr val="FF0000"/>
                </a:solidFill>
                <a:latin typeface="Arial" charset="0"/>
                <a:ea typeface="楷体_GB2312" pitchFamily="49" charset="-122"/>
                <a:cs typeface="+mn-cs"/>
              </a:rPr>
              <a:t>事件</a:t>
            </a:r>
            <a:r>
              <a:rPr kumimoji="1" lang="en-US" altLang="zh-CN" sz="2800" b="1" dirty="0" err="1">
                <a:solidFill>
                  <a:srgbClr val="FF0000"/>
                </a:solidFill>
                <a:latin typeface="Arial" charset="0"/>
                <a:ea typeface="楷体_GB2312" pitchFamily="49" charset="-122"/>
                <a:cs typeface="+mn-cs"/>
              </a:rPr>
              <a:t>vk</a:t>
            </a:r>
            <a:r>
              <a:rPr kumimoji="1" lang="en-US" altLang="zh-CN" sz="2800" b="1" dirty="0">
                <a:solidFill>
                  <a:srgbClr val="FF0000"/>
                </a:solidFill>
                <a:latin typeface="Arial" charset="0"/>
                <a:ea typeface="楷体_GB2312" pitchFamily="49" charset="-122"/>
                <a:cs typeface="+mn-cs"/>
              </a:rPr>
              <a:t>” </a:t>
            </a:r>
            <a:r>
              <a:rPr kumimoji="1" lang="zh-CN" altLang="en-US" sz="2800" b="1" dirty="0">
                <a:solidFill>
                  <a:srgbClr val="FF0000"/>
                </a:solidFill>
                <a:latin typeface="Arial" charset="0"/>
                <a:ea typeface="楷体_GB2312" pitchFamily="49" charset="-122"/>
                <a:cs typeface="+mn-cs"/>
              </a:rPr>
              <a:t>的 最晚发生时间 </a:t>
            </a:r>
            <a:r>
              <a:rPr kumimoji="1" lang="en-US" altLang="zh-CN" sz="2800" b="1" dirty="0" err="1">
                <a:solidFill>
                  <a:srgbClr val="FF0000"/>
                </a:solidFill>
                <a:latin typeface="Arial" charset="0"/>
                <a:ea typeface="楷体_GB2312" pitchFamily="49" charset="-122"/>
                <a:cs typeface="+mn-cs"/>
              </a:rPr>
              <a:t>vl</a:t>
            </a:r>
            <a:r>
              <a:rPr kumimoji="1" lang="en-US" altLang="zh-CN" sz="2800" b="1" dirty="0">
                <a:solidFill>
                  <a:srgbClr val="FF0000"/>
                </a:solidFill>
                <a:latin typeface="Arial" charset="0"/>
                <a:ea typeface="楷体_GB2312" pitchFamily="49" charset="-122"/>
                <a:cs typeface="+mn-cs"/>
              </a:rPr>
              <a:t>(k) :</a:t>
            </a:r>
          </a:p>
        </p:txBody>
      </p:sp>
      <p:sp>
        <p:nvSpPr>
          <p:cNvPr id="304132" name="Text Box 4"/>
          <p:cNvSpPr txBox="1">
            <a:spLocks noChangeArrowheads="1"/>
          </p:cNvSpPr>
          <p:nvPr/>
        </p:nvSpPr>
        <p:spPr bwMode="auto">
          <a:xfrm>
            <a:off x="71406" y="846839"/>
            <a:ext cx="8669337" cy="1081963"/>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b="1" dirty="0">
                <a:solidFill>
                  <a:srgbClr val="168E27"/>
                </a:solidFill>
                <a:ea typeface="楷体_GB2312" pitchFamily="49" charset="-122"/>
                <a:sym typeface="Webdings" pitchFamily="18" charset="2"/>
              </a:rPr>
              <a:t>       </a:t>
            </a:r>
            <a:r>
              <a:rPr lang="zh-CN" altLang="en-US" b="1" dirty="0">
                <a:solidFill>
                  <a:srgbClr val="168E27"/>
                </a:solidFill>
                <a:ea typeface="楷体_GB2312" pitchFamily="49" charset="-122"/>
                <a:sym typeface="Webdings" pitchFamily="18" charset="2"/>
              </a:rPr>
              <a:t>在保证汇点最早发生时间不变的前提下，事件</a:t>
            </a:r>
            <a:r>
              <a:rPr lang="en-US" altLang="zh-CN" b="1" dirty="0" err="1">
                <a:solidFill>
                  <a:srgbClr val="168E27"/>
                </a:solidFill>
                <a:ea typeface="楷体_GB2312" pitchFamily="49" charset="-122"/>
                <a:sym typeface="Webdings" pitchFamily="18" charset="2"/>
              </a:rPr>
              <a:t>v</a:t>
            </a:r>
            <a:r>
              <a:rPr lang="en-US" altLang="zh-CN" b="1" baseline="-25000" dirty="0" err="1">
                <a:solidFill>
                  <a:srgbClr val="168E27"/>
                </a:solidFill>
                <a:ea typeface="楷体_GB2312" pitchFamily="49" charset="-122"/>
                <a:sym typeface="Webdings" pitchFamily="18" charset="2"/>
              </a:rPr>
              <a:t>k</a:t>
            </a:r>
            <a:r>
              <a:rPr lang="zh-CN" altLang="en-US" b="1" dirty="0">
                <a:solidFill>
                  <a:srgbClr val="168E27"/>
                </a:solidFill>
                <a:ea typeface="楷体_GB2312" pitchFamily="49" charset="-122"/>
                <a:sym typeface="Webdings" pitchFamily="18" charset="2"/>
              </a:rPr>
              <a:t>的最晚发生时间。</a:t>
            </a:r>
          </a:p>
        </p:txBody>
      </p:sp>
      <p:sp>
        <p:nvSpPr>
          <p:cNvPr id="304133" name="Text Box 5"/>
          <p:cNvSpPr txBox="1">
            <a:spLocks noChangeArrowheads="1"/>
          </p:cNvSpPr>
          <p:nvPr/>
        </p:nvSpPr>
        <p:spPr bwMode="auto">
          <a:xfrm>
            <a:off x="142844" y="1928802"/>
            <a:ext cx="8669337" cy="491481"/>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2400" b="1" dirty="0" smtClean="0">
                <a:solidFill>
                  <a:srgbClr val="3333CC"/>
                </a:solidFill>
                <a:ea typeface="楷体_GB2312" pitchFamily="49" charset="-122"/>
              </a:rPr>
              <a:t>表示</a:t>
            </a:r>
            <a:r>
              <a:rPr lang="zh-CN" altLang="en-US" sz="2400" b="1" dirty="0">
                <a:solidFill>
                  <a:srgbClr val="3333CC"/>
                </a:solidFill>
                <a:ea typeface="楷体_GB2312" pitchFamily="49" charset="-122"/>
              </a:rPr>
              <a:t>：在不推迟整个工程工期的前提下</a:t>
            </a:r>
            <a:r>
              <a:rPr lang="en-US" altLang="zh-CN" sz="2400" b="1" dirty="0">
                <a:solidFill>
                  <a:srgbClr val="3333CC"/>
                </a:solidFill>
                <a:ea typeface="楷体_GB2312" pitchFamily="49" charset="-122"/>
              </a:rPr>
              <a:t>, </a:t>
            </a:r>
            <a:r>
              <a:rPr lang="en-US" altLang="zh-CN" sz="2400" b="1" dirty="0" err="1">
                <a:solidFill>
                  <a:srgbClr val="3333CC"/>
                </a:solidFill>
                <a:ea typeface="楷体_GB2312" pitchFamily="49" charset="-122"/>
              </a:rPr>
              <a:t>v</a:t>
            </a:r>
            <a:r>
              <a:rPr lang="en-US" altLang="zh-CN" sz="2400" b="1" baseline="-25000" dirty="0" err="1">
                <a:solidFill>
                  <a:srgbClr val="3333CC"/>
                </a:solidFill>
                <a:ea typeface="楷体_GB2312" pitchFamily="49" charset="-122"/>
              </a:rPr>
              <a:t>k</a:t>
            </a:r>
            <a:r>
              <a:rPr lang="en-US" altLang="zh-CN" sz="2400" b="1" baseline="-25000" dirty="0">
                <a:solidFill>
                  <a:srgbClr val="3333CC"/>
                </a:solidFill>
                <a:ea typeface="楷体_GB2312" pitchFamily="49" charset="-122"/>
              </a:rPr>
              <a:t> </a:t>
            </a:r>
            <a:r>
              <a:rPr lang="zh-CN" altLang="en-US" sz="2400" b="1" dirty="0">
                <a:solidFill>
                  <a:srgbClr val="3333CC"/>
                </a:solidFill>
                <a:ea typeface="楷体_GB2312" pitchFamily="49" charset="-122"/>
              </a:rPr>
              <a:t>最迟必须</a:t>
            </a:r>
            <a:r>
              <a:rPr lang="zh-CN" altLang="en-US" sz="2400" b="1" dirty="0" smtClean="0">
                <a:solidFill>
                  <a:srgbClr val="3333CC"/>
                </a:solidFill>
                <a:ea typeface="楷体_GB2312" pitchFamily="49" charset="-122"/>
              </a:rPr>
              <a:t>发生的</a:t>
            </a:r>
            <a:r>
              <a:rPr lang="zh-CN" altLang="en-US" sz="2400" b="1" dirty="0">
                <a:solidFill>
                  <a:srgbClr val="3333CC"/>
                </a:solidFill>
                <a:ea typeface="楷体_GB2312" pitchFamily="49" charset="-122"/>
              </a:rPr>
              <a:t>时间。</a:t>
            </a:r>
          </a:p>
        </p:txBody>
      </p:sp>
      <p:sp>
        <p:nvSpPr>
          <p:cNvPr id="5" name="Rectangle 4"/>
          <p:cNvSpPr>
            <a:spLocks noChangeArrowheads="1"/>
          </p:cNvSpPr>
          <p:nvPr/>
        </p:nvSpPr>
        <p:spPr bwMode="auto">
          <a:xfrm>
            <a:off x="428596" y="2500306"/>
            <a:ext cx="7624763" cy="2160591"/>
          </a:xfrm>
          <a:prstGeom prst="rect">
            <a:avLst/>
          </a:prstGeom>
          <a:noFill/>
          <a:ln w="9525">
            <a:noFill/>
            <a:miter lim="800000"/>
            <a:headEnd/>
            <a:tailEnd/>
          </a:ln>
          <a:effectLst/>
        </p:spPr>
        <p:txBody>
          <a:bodyPr>
            <a:spAutoFit/>
          </a:bodyPr>
          <a:lstStyle/>
          <a:p>
            <a:pPr>
              <a:lnSpc>
                <a:spcPct val="120000"/>
              </a:lnSpc>
            </a:pPr>
            <a:r>
              <a:rPr lang="zh-CN" altLang="en-US" b="1" dirty="0">
                <a:solidFill>
                  <a:srgbClr val="3333CC"/>
                </a:solidFill>
                <a:latin typeface="楷体_GB2312" pitchFamily="49" charset="-122"/>
                <a:ea typeface="楷体_GB2312" pitchFamily="49" charset="-122"/>
                <a:sym typeface="Webdings" pitchFamily="18" charset="2"/>
              </a:rPr>
              <a:t>可按拓扑序列求</a:t>
            </a:r>
            <a:r>
              <a:rPr lang="en-US" altLang="zh-CN" b="1" dirty="0" err="1">
                <a:solidFill>
                  <a:srgbClr val="3333CC"/>
                </a:solidFill>
                <a:latin typeface="楷体_GB2312" pitchFamily="49" charset="-122"/>
                <a:ea typeface="楷体_GB2312" pitchFamily="49" charset="-122"/>
                <a:sym typeface="Webdings" pitchFamily="18" charset="2"/>
              </a:rPr>
              <a:t>ve</a:t>
            </a:r>
            <a:r>
              <a:rPr lang="en-US" altLang="zh-CN" b="1" dirty="0">
                <a:solidFill>
                  <a:srgbClr val="3333CC"/>
                </a:solidFill>
                <a:latin typeface="楷体_GB2312" pitchFamily="49" charset="-122"/>
                <a:ea typeface="楷体_GB2312" pitchFamily="49" charset="-122"/>
                <a:sym typeface="Webdings" pitchFamily="18" charset="2"/>
              </a:rPr>
              <a:t>(</a:t>
            </a:r>
            <a:r>
              <a:rPr lang="en-US" altLang="zh-CN" b="1" dirty="0">
                <a:solidFill>
                  <a:srgbClr val="3333CC"/>
                </a:solidFill>
                <a:latin typeface="楷体_GB2312" pitchFamily="49" charset="-122"/>
                <a:ea typeface="楷体_GB2312" pitchFamily="49" charset="-122"/>
              </a:rPr>
              <a:t>j</a:t>
            </a:r>
            <a:r>
              <a:rPr lang="en-US" altLang="zh-CN" b="1" dirty="0">
                <a:solidFill>
                  <a:srgbClr val="3333CC"/>
                </a:solidFill>
                <a:latin typeface="楷体_GB2312" pitchFamily="49" charset="-122"/>
                <a:ea typeface="楷体_GB2312" pitchFamily="49" charset="-122"/>
                <a:sym typeface="Webdings" pitchFamily="18" charset="2"/>
              </a:rPr>
              <a:t>) </a:t>
            </a:r>
            <a:r>
              <a:rPr lang="zh-CN" altLang="en-US" b="1" dirty="0">
                <a:solidFill>
                  <a:srgbClr val="3333CC"/>
                </a:solidFill>
                <a:latin typeface="楷体_GB2312" pitchFamily="49" charset="-122"/>
                <a:ea typeface="楷体_GB2312" pitchFamily="49" charset="-122"/>
                <a:sym typeface="Webdings" pitchFamily="18" charset="2"/>
              </a:rPr>
              <a:t>：</a:t>
            </a:r>
            <a:r>
              <a:rPr lang="zh-CN" altLang="en-US" b="1" dirty="0">
                <a:solidFill>
                  <a:srgbClr val="168E27"/>
                </a:solidFill>
                <a:latin typeface="楷体_GB2312" pitchFamily="49" charset="-122"/>
                <a:ea typeface="楷体_GB2312" pitchFamily="49" charset="-122"/>
                <a:sym typeface="Webdings" pitchFamily="18" charset="2"/>
              </a:rPr>
              <a:t> </a:t>
            </a:r>
          </a:p>
          <a:p>
            <a:pPr>
              <a:lnSpc>
                <a:spcPct val="120000"/>
              </a:lnSpc>
            </a:pPr>
            <a:r>
              <a:rPr lang="zh-CN" altLang="en-US" b="1" dirty="0">
                <a:solidFill>
                  <a:srgbClr val="168E27"/>
                </a:solidFill>
                <a:latin typeface="楷体_GB2312" pitchFamily="49" charset="-122"/>
                <a:ea typeface="楷体_GB2312" pitchFamily="49" charset="-122"/>
                <a:sym typeface="Webdings" pitchFamily="18" charset="2"/>
              </a:rPr>
              <a:t> </a:t>
            </a:r>
            <a:r>
              <a:rPr lang="en-US" altLang="zh-CN" b="1" dirty="0" err="1">
                <a:solidFill>
                  <a:srgbClr val="168E27"/>
                </a:solidFill>
                <a:ea typeface="楷体_GB2312" pitchFamily="49" charset="-122"/>
                <a:sym typeface="Webdings" pitchFamily="18" charset="2"/>
              </a:rPr>
              <a:t>ve</a:t>
            </a:r>
            <a:r>
              <a:rPr lang="en-US" altLang="zh-CN" b="1" dirty="0">
                <a:solidFill>
                  <a:srgbClr val="168E27"/>
                </a:solidFill>
                <a:ea typeface="楷体_GB2312" pitchFamily="49" charset="-122"/>
                <a:sym typeface="Webdings" pitchFamily="18" charset="2"/>
              </a:rPr>
              <a:t>(0)=0</a:t>
            </a:r>
            <a:r>
              <a:rPr lang="zh-CN" altLang="en-US" b="1" dirty="0">
                <a:solidFill>
                  <a:srgbClr val="168E27"/>
                </a:solidFill>
                <a:ea typeface="楷体_GB2312" pitchFamily="49" charset="-122"/>
                <a:sym typeface="Webdings" pitchFamily="18" charset="2"/>
              </a:rPr>
              <a:t>； </a:t>
            </a:r>
          </a:p>
          <a:p>
            <a:pPr>
              <a:lnSpc>
                <a:spcPct val="120000"/>
              </a:lnSpc>
            </a:pPr>
            <a:r>
              <a:rPr lang="zh-CN" altLang="en-US" b="1" dirty="0">
                <a:solidFill>
                  <a:srgbClr val="168E27"/>
                </a:solidFill>
                <a:ea typeface="楷体_GB2312" pitchFamily="49" charset="-122"/>
                <a:sym typeface="Webdings" pitchFamily="18" charset="2"/>
              </a:rPr>
              <a:t>  </a:t>
            </a:r>
            <a:r>
              <a:rPr lang="en-US" altLang="zh-CN" b="1" dirty="0" err="1">
                <a:solidFill>
                  <a:srgbClr val="168E27"/>
                </a:solidFill>
                <a:ea typeface="楷体_GB2312" pitchFamily="49" charset="-122"/>
                <a:sym typeface="Webdings" pitchFamily="18" charset="2"/>
              </a:rPr>
              <a:t>ve</a:t>
            </a:r>
            <a:r>
              <a:rPr lang="en-US" altLang="zh-CN" b="1" dirty="0">
                <a:solidFill>
                  <a:srgbClr val="168E27"/>
                </a:solidFill>
                <a:ea typeface="楷体_GB2312" pitchFamily="49" charset="-122"/>
                <a:sym typeface="Webdings" pitchFamily="18" charset="2"/>
              </a:rPr>
              <a:t>(j)=Max{</a:t>
            </a:r>
            <a:r>
              <a:rPr lang="en-US" altLang="zh-CN" b="1" dirty="0" err="1">
                <a:solidFill>
                  <a:srgbClr val="168E27"/>
                </a:solidFill>
                <a:ea typeface="楷体_GB2312" pitchFamily="49" charset="-122"/>
                <a:sym typeface="Webdings" pitchFamily="18" charset="2"/>
              </a:rPr>
              <a:t>ve</a:t>
            </a:r>
            <a:r>
              <a:rPr lang="en-US" altLang="zh-CN" b="1" dirty="0">
                <a:solidFill>
                  <a:srgbClr val="168E27"/>
                </a:solidFill>
                <a:ea typeface="楷体_GB2312" pitchFamily="49" charset="-122"/>
                <a:sym typeface="Webdings" pitchFamily="18" charset="2"/>
              </a:rPr>
              <a:t>(t)</a:t>
            </a:r>
            <a:r>
              <a:rPr lang="zh-CN" altLang="en-US" b="1" dirty="0">
                <a:solidFill>
                  <a:srgbClr val="168E27"/>
                </a:solidFill>
                <a:ea typeface="楷体_GB2312" pitchFamily="49" charset="-122"/>
                <a:sym typeface="Webdings" pitchFamily="18" charset="2"/>
              </a:rPr>
              <a:t>＋</a:t>
            </a:r>
            <a:r>
              <a:rPr lang="en-US" altLang="zh-CN" b="1" dirty="0" err="1">
                <a:solidFill>
                  <a:srgbClr val="168E27"/>
                </a:solidFill>
                <a:ea typeface="楷体_GB2312" pitchFamily="49" charset="-122"/>
                <a:sym typeface="Webdings" pitchFamily="18" charset="2"/>
              </a:rPr>
              <a:t>dut</a:t>
            </a:r>
            <a:r>
              <a:rPr lang="en-US" altLang="zh-CN" b="1" dirty="0">
                <a:solidFill>
                  <a:srgbClr val="168E27"/>
                </a:solidFill>
                <a:ea typeface="楷体_GB2312" pitchFamily="49" charset="-122"/>
                <a:sym typeface="Webdings" pitchFamily="18" charset="2"/>
              </a:rPr>
              <a:t>(&lt;</a:t>
            </a:r>
            <a:r>
              <a:rPr lang="en-US" altLang="zh-CN" b="1" dirty="0" err="1">
                <a:solidFill>
                  <a:srgbClr val="168E27"/>
                </a:solidFill>
                <a:ea typeface="楷体_GB2312" pitchFamily="49" charset="-122"/>
                <a:sym typeface="Webdings" pitchFamily="18" charset="2"/>
              </a:rPr>
              <a:t>t,j</a:t>
            </a:r>
            <a:r>
              <a:rPr lang="en-US" altLang="zh-CN" b="1" dirty="0">
                <a:solidFill>
                  <a:srgbClr val="168E27"/>
                </a:solidFill>
                <a:ea typeface="楷体_GB2312" pitchFamily="49" charset="-122"/>
                <a:sym typeface="Webdings" pitchFamily="18" charset="2"/>
              </a:rPr>
              <a:t>&gt;)} </a:t>
            </a:r>
            <a:endParaRPr lang="en-US" altLang="zh-CN" b="1" dirty="0" smtClean="0">
              <a:solidFill>
                <a:srgbClr val="168E27"/>
              </a:solidFill>
              <a:ea typeface="楷体_GB2312" pitchFamily="49" charset="-122"/>
              <a:sym typeface="Webdings" pitchFamily="18" charset="2"/>
            </a:endParaRPr>
          </a:p>
          <a:p>
            <a:pPr>
              <a:lnSpc>
                <a:spcPct val="120000"/>
              </a:lnSpc>
            </a:pPr>
            <a:r>
              <a:rPr lang="en-US" altLang="zh-CN" b="1" dirty="0" smtClean="0">
                <a:solidFill>
                  <a:srgbClr val="CC3300"/>
                </a:solidFill>
                <a:ea typeface="楷体_GB2312" pitchFamily="49" charset="-122"/>
                <a:sym typeface="Webdings" pitchFamily="18" charset="2"/>
              </a:rPr>
              <a:t>            </a:t>
            </a:r>
            <a:r>
              <a:rPr lang="en-US" altLang="zh-CN" b="1" dirty="0" smtClean="0">
                <a:solidFill>
                  <a:srgbClr val="81237F"/>
                </a:solidFill>
                <a:ea typeface="楷体_GB2312" pitchFamily="49" charset="-122"/>
                <a:sym typeface="Webdings" pitchFamily="18" charset="2"/>
              </a:rPr>
              <a:t>&lt;</a:t>
            </a:r>
            <a:r>
              <a:rPr lang="en-US" altLang="zh-CN" b="1" dirty="0" err="1" smtClean="0">
                <a:solidFill>
                  <a:srgbClr val="81237F"/>
                </a:solidFill>
                <a:ea typeface="楷体_GB2312" pitchFamily="49" charset="-122"/>
                <a:sym typeface="Webdings" pitchFamily="18" charset="2"/>
              </a:rPr>
              <a:t>t,j</a:t>
            </a:r>
            <a:r>
              <a:rPr lang="en-US" altLang="zh-CN" b="1" dirty="0" smtClean="0">
                <a:solidFill>
                  <a:srgbClr val="81237F"/>
                </a:solidFill>
                <a:ea typeface="楷体_GB2312" pitchFamily="49" charset="-122"/>
                <a:sym typeface="Webdings" pitchFamily="18" charset="2"/>
              </a:rPr>
              <a:t>&gt;</a:t>
            </a:r>
            <a:r>
              <a:rPr lang="en-US" altLang="zh-CN" b="1" dirty="0" smtClean="0">
                <a:solidFill>
                  <a:srgbClr val="81237F"/>
                </a:solidFill>
                <a:latin typeface="楷体_GB2312" pitchFamily="49" charset="-122"/>
                <a:ea typeface="楷体_GB2312" pitchFamily="49" charset="-122"/>
                <a:sym typeface="Webdings" pitchFamily="18" charset="2"/>
              </a:rPr>
              <a:t>∈</a:t>
            </a:r>
            <a:r>
              <a:rPr lang="zh-CN" altLang="en-US" b="1" dirty="0" smtClean="0">
                <a:solidFill>
                  <a:srgbClr val="81237F"/>
                </a:solidFill>
                <a:latin typeface="楷体_GB2312" pitchFamily="49" charset="-122"/>
                <a:ea typeface="楷体_GB2312" pitchFamily="49" charset="-122"/>
                <a:sym typeface="Webdings" pitchFamily="18" charset="2"/>
              </a:rPr>
              <a:t>以</a:t>
            </a:r>
            <a:r>
              <a:rPr lang="en-US" altLang="zh-CN" b="1" dirty="0" smtClean="0">
                <a:solidFill>
                  <a:srgbClr val="81237F"/>
                </a:solidFill>
                <a:latin typeface="楷体_GB2312" pitchFamily="49" charset="-122"/>
                <a:ea typeface="楷体_GB2312" pitchFamily="49" charset="-122"/>
                <a:sym typeface="Webdings" pitchFamily="18" charset="2"/>
              </a:rPr>
              <a:t>j</a:t>
            </a:r>
            <a:r>
              <a:rPr lang="zh-CN" altLang="en-US" b="1" dirty="0" smtClean="0">
                <a:solidFill>
                  <a:srgbClr val="81237F"/>
                </a:solidFill>
                <a:latin typeface="楷体_GB2312" pitchFamily="49" charset="-122"/>
                <a:ea typeface="楷体_GB2312" pitchFamily="49" charset="-122"/>
                <a:sym typeface="Webdings" pitchFamily="18" charset="2"/>
              </a:rPr>
              <a:t>为头的弧的集合</a:t>
            </a:r>
            <a:endParaRPr lang="zh-CN" altLang="en-US" b="1" dirty="0">
              <a:solidFill>
                <a:srgbClr val="81237F"/>
              </a:solidFill>
              <a:latin typeface="楷体_GB2312" pitchFamily="49" charset="-122"/>
              <a:ea typeface="楷体_GB2312" pitchFamily="49" charset="-122"/>
              <a:sym typeface="Webdings" pitchFamily="18" charset="2"/>
            </a:endParaRPr>
          </a:p>
        </p:txBody>
      </p:sp>
      <p:sp>
        <p:nvSpPr>
          <p:cNvPr id="6" name="Rectangle 5"/>
          <p:cNvSpPr>
            <a:spLocks noChangeArrowheads="1"/>
          </p:cNvSpPr>
          <p:nvPr/>
        </p:nvSpPr>
        <p:spPr bwMode="auto">
          <a:xfrm>
            <a:off x="379439" y="4714884"/>
            <a:ext cx="7907337" cy="2109232"/>
          </a:xfrm>
          <a:prstGeom prst="rect">
            <a:avLst/>
          </a:prstGeom>
          <a:noFill/>
          <a:ln w="9525">
            <a:noFill/>
            <a:miter lim="800000"/>
            <a:headEnd/>
            <a:tailEnd/>
          </a:ln>
          <a:effectLst/>
        </p:spPr>
        <p:txBody>
          <a:bodyPr>
            <a:spAutoFit/>
          </a:bodyPr>
          <a:lstStyle/>
          <a:p>
            <a:pPr>
              <a:lnSpc>
                <a:spcPct val="120000"/>
              </a:lnSpc>
            </a:pPr>
            <a:r>
              <a:rPr lang="zh-CN" altLang="en-US" b="1" dirty="0">
                <a:solidFill>
                  <a:srgbClr val="3333CC"/>
                </a:solidFill>
                <a:latin typeface="楷体_GB2312" pitchFamily="49" charset="-122"/>
                <a:ea typeface="楷体_GB2312" pitchFamily="49" charset="-122"/>
                <a:sym typeface="Webdings" pitchFamily="18" charset="2"/>
              </a:rPr>
              <a:t>可按逆拓扑序列求</a:t>
            </a:r>
            <a:r>
              <a:rPr lang="en-US" altLang="zh-CN" b="1" dirty="0" err="1">
                <a:solidFill>
                  <a:srgbClr val="3333CC"/>
                </a:solidFill>
                <a:latin typeface="楷体_GB2312" pitchFamily="49" charset="-122"/>
                <a:ea typeface="楷体_GB2312" pitchFamily="49" charset="-122"/>
                <a:sym typeface="Webdings" pitchFamily="18" charset="2"/>
              </a:rPr>
              <a:t>vl</a:t>
            </a:r>
            <a:r>
              <a:rPr lang="en-US" altLang="zh-CN" b="1" dirty="0">
                <a:solidFill>
                  <a:srgbClr val="3333CC"/>
                </a:solidFill>
                <a:latin typeface="楷体_GB2312" pitchFamily="49" charset="-122"/>
                <a:ea typeface="楷体_GB2312" pitchFamily="49" charset="-122"/>
                <a:sym typeface="Webdings" pitchFamily="18" charset="2"/>
              </a:rPr>
              <a:t>(</a:t>
            </a:r>
            <a:r>
              <a:rPr lang="en-US" altLang="zh-CN" b="1" dirty="0">
                <a:solidFill>
                  <a:srgbClr val="3333CC"/>
                </a:solidFill>
                <a:latin typeface="楷体_GB2312" pitchFamily="49" charset="-122"/>
                <a:ea typeface="楷体_GB2312" pitchFamily="49" charset="-122"/>
              </a:rPr>
              <a:t>t</a:t>
            </a:r>
            <a:r>
              <a:rPr lang="en-US" altLang="zh-CN" b="1" dirty="0">
                <a:solidFill>
                  <a:srgbClr val="3333CC"/>
                </a:solidFill>
                <a:latin typeface="楷体_GB2312" pitchFamily="49" charset="-122"/>
                <a:ea typeface="楷体_GB2312" pitchFamily="49" charset="-122"/>
                <a:sym typeface="Webdings" pitchFamily="18" charset="2"/>
              </a:rPr>
              <a:t>) </a:t>
            </a:r>
            <a:r>
              <a:rPr lang="zh-CN" altLang="en-US" b="1" dirty="0">
                <a:solidFill>
                  <a:srgbClr val="3333CC"/>
                </a:solidFill>
                <a:latin typeface="楷体_GB2312" pitchFamily="49" charset="-122"/>
                <a:ea typeface="楷体_GB2312" pitchFamily="49" charset="-122"/>
                <a:sym typeface="Webdings" pitchFamily="18" charset="2"/>
              </a:rPr>
              <a:t>： </a:t>
            </a:r>
          </a:p>
          <a:p>
            <a:pPr>
              <a:lnSpc>
                <a:spcPct val="120000"/>
              </a:lnSpc>
            </a:pPr>
            <a:r>
              <a:rPr lang="zh-CN" altLang="en-US" b="1" dirty="0">
                <a:solidFill>
                  <a:srgbClr val="168E27"/>
                </a:solidFill>
                <a:ea typeface="楷体_GB2312" pitchFamily="49" charset="-122"/>
                <a:sym typeface="Webdings" pitchFamily="18" charset="2"/>
              </a:rPr>
              <a:t>  </a:t>
            </a:r>
            <a:r>
              <a:rPr lang="en-US" altLang="zh-CN" b="1" dirty="0" err="1">
                <a:solidFill>
                  <a:srgbClr val="168E27"/>
                </a:solidFill>
                <a:ea typeface="楷体_GB2312" pitchFamily="49" charset="-122"/>
                <a:sym typeface="Webdings" pitchFamily="18" charset="2"/>
              </a:rPr>
              <a:t>vl</a:t>
            </a:r>
            <a:r>
              <a:rPr lang="en-US" altLang="zh-CN" b="1" dirty="0">
                <a:solidFill>
                  <a:srgbClr val="168E27"/>
                </a:solidFill>
                <a:ea typeface="楷体_GB2312" pitchFamily="49" charset="-122"/>
                <a:sym typeface="Webdings" pitchFamily="18" charset="2"/>
              </a:rPr>
              <a:t>(n-1)=</a:t>
            </a:r>
            <a:r>
              <a:rPr lang="en-US" altLang="zh-CN" b="1" dirty="0" err="1">
                <a:solidFill>
                  <a:srgbClr val="168E27"/>
                </a:solidFill>
                <a:ea typeface="楷体_GB2312" pitchFamily="49" charset="-122"/>
                <a:sym typeface="Webdings" pitchFamily="18" charset="2"/>
              </a:rPr>
              <a:t>ve</a:t>
            </a:r>
            <a:r>
              <a:rPr lang="en-US" altLang="zh-CN" b="1" dirty="0">
                <a:solidFill>
                  <a:srgbClr val="168E27"/>
                </a:solidFill>
                <a:ea typeface="楷体_GB2312" pitchFamily="49" charset="-122"/>
                <a:sym typeface="Webdings" pitchFamily="18" charset="2"/>
              </a:rPr>
              <a:t>(n-1)</a:t>
            </a:r>
            <a:r>
              <a:rPr lang="zh-CN" altLang="en-US" b="1" dirty="0">
                <a:solidFill>
                  <a:srgbClr val="168E27"/>
                </a:solidFill>
                <a:ea typeface="楷体_GB2312" pitchFamily="49" charset="-122"/>
                <a:sym typeface="Webdings" pitchFamily="18" charset="2"/>
              </a:rPr>
              <a:t>；</a:t>
            </a:r>
          </a:p>
          <a:p>
            <a:pPr>
              <a:lnSpc>
                <a:spcPct val="120000"/>
              </a:lnSpc>
            </a:pPr>
            <a:r>
              <a:rPr lang="zh-CN" altLang="en-US" b="1" dirty="0">
                <a:solidFill>
                  <a:srgbClr val="168E27"/>
                </a:solidFill>
                <a:ea typeface="楷体_GB2312" pitchFamily="49" charset="-122"/>
                <a:sym typeface="Webdings" pitchFamily="18" charset="2"/>
              </a:rPr>
              <a:t>  </a:t>
            </a:r>
            <a:r>
              <a:rPr lang="en-US" altLang="zh-CN" b="1" dirty="0" err="1">
                <a:solidFill>
                  <a:srgbClr val="168E27"/>
                </a:solidFill>
                <a:ea typeface="楷体_GB2312" pitchFamily="49" charset="-122"/>
                <a:sym typeface="Webdings" pitchFamily="18" charset="2"/>
              </a:rPr>
              <a:t>vl</a:t>
            </a:r>
            <a:r>
              <a:rPr lang="en-US" altLang="zh-CN" b="1" dirty="0">
                <a:solidFill>
                  <a:srgbClr val="168E27"/>
                </a:solidFill>
                <a:ea typeface="楷体_GB2312" pitchFamily="49" charset="-122"/>
                <a:sym typeface="Webdings" pitchFamily="18" charset="2"/>
              </a:rPr>
              <a:t>(t)=Min{</a:t>
            </a:r>
            <a:r>
              <a:rPr lang="en-US" altLang="zh-CN" b="1" dirty="0" err="1">
                <a:solidFill>
                  <a:srgbClr val="168E27"/>
                </a:solidFill>
                <a:ea typeface="楷体_GB2312" pitchFamily="49" charset="-122"/>
                <a:sym typeface="Webdings" pitchFamily="18" charset="2"/>
              </a:rPr>
              <a:t>vl</a:t>
            </a:r>
            <a:r>
              <a:rPr lang="en-US" altLang="zh-CN" b="1" dirty="0">
                <a:solidFill>
                  <a:srgbClr val="168E27"/>
                </a:solidFill>
                <a:ea typeface="楷体_GB2312" pitchFamily="49" charset="-122"/>
                <a:sym typeface="Webdings" pitchFamily="18" charset="2"/>
              </a:rPr>
              <a:t>(j)-</a:t>
            </a:r>
            <a:r>
              <a:rPr lang="en-US" altLang="zh-CN" b="1" dirty="0" err="1">
                <a:solidFill>
                  <a:srgbClr val="168E27"/>
                </a:solidFill>
                <a:ea typeface="楷体_GB2312" pitchFamily="49" charset="-122"/>
                <a:sym typeface="Webdings" pitchFamily="18" charset="2"/>
              </a:rPr>
              <a:t>dut</a:t>
            </a:r>
            <a:r>
              <a:rPr lang="en-US" altLang="zh-CN" b="1" dirty="0">
                <a:solidFill>
                  <a:srgbClr val="168E27"/>
                </a:solidFill>
                <a:ea typeface="楷体_GB2312" pitchFamily="49" charset="-122"/>
                <a:sym typeface="Webdings" pitchFamily="18" charset="2"/>
              </a:rPr>
              <a:t>(&lt;</a:t>
            </a:r>
            <a:r>
              <a:rPr lang="en-US" altLang="zh-CN" b="1" dirty="0" err="1">
                <a:solidFill>
                  <a:srgbClr val="168E27"/>
                </a:solidFill>
                <a:ea typeface="楷体_GB2312" pitchFamily="49" charset="-122"/>
                <a:sym typeface="Webdings" pitchFamily="18" charset="2"/>
              </a:rPr>
              <a:t>t,j</a:t>
            </a:r>
            <a:r>
              <a:rPr lang="en-US" altLang="zh-CN" b="1" dirty="0">
                <a:solidFill>
                  <a:srgbClr val="168E27"/>
                </a:solidFill>
                <a:ea typeface="楷体_GB2312" pitchFamily="49" charset="-122"/>
                <a:sym typeface="Webdings" pitchFamily="18" charset="2"/>
              </a:rPr>
              <a:t>&gt;)}</a:t>
            </a:r>
          </a:p>
          <a:p>
            <a:pPr>
              <a:lnSpc>
                <a:spcPct val="120000"/>
              </a:lnSpc>
            </a:pPr>
            <a:r>
              <a:rPr lang="en-US" altLang="zh-CN" b="1" dirty="0">
                <a:solidFill>
                  <a:srgbClr val="81237F"/>
                </a:solidFill>
                <a:ea typeface="楷体_GB2312" pitchFamily="49" charset="-122"/>
                <a:sym typeface="Webdings" pitchFamily="18" charset="2"/>
              </a:rPr>
              <a:t>             &lt;</a:t>
            </a:r>
            <a:r>
              <a:rPr lang="en-US" altLang="zh-CN" b="1" dirty="0" err="1">
                <a:solidFill>
                  <a:srgbClr val="81237F"/>
                </a:solidFill>
                <a:ea typeface="楷体_GB2312" pitchFamily="49" charset="-122"/>
                <a:sym typeface="Webdings" pitchFamily="18" charset="2"/>
              </a:rPr>
              <a:t>t,j</a:t>
            </a:r>
            <a:r>
              <a:rPr lang="en-US" altLang="zh-CN" b="1" dirty="0">
                <a:solidFill>
                  <a:srgbClr val="81237F"/>
                </a:solidFill>
                <a:ea typeface="楷体_GB2312" pitchFamily="49" charset="-122"/>
                <a:sym typeface="Webdings" pitchFamily="18" charset="2"/>
              </a:rPr>
              <a:t>&gt;</a:t>
            </a:r>
            <a:r>
              <a:rPr lang="en-US" altLang="zh-CN" b="1" dirty="0">
                <a:solidFill>
                  <a:srgbClr val="81237F"/>
                </a:solidFill>
                <a:latin typeface="楷体_GB2312" pitchFamily="49" charset="-122"/>
                <a:ea typeface="楷体_GB2312" pitchFamily="49" charset="-122"/>
                <a:sym typeface="Webdings" pitchFamily="18" charset="2"/>
              </a:rPr>
              <a:t>∈</a:t>
            </a:r>
            <a:r>
              <a:rPr lang="zh-CN" altLang="en-US" b="1" dirty="0">
                <a:solidFill>
                  <a:srgbClr val="81237F"/>
                </a:solidFill>
                <a:latin typeface="楷体_GB2312" pitchFamily="49" charset="-122"/>
                <a:ea typeface="楷体_GB2312" pitchFamily="49" charset="-122"/>
                <a:sym typeface="Webdings" pitchFamily="18" charset="2"/>
              </a:rPr>
              <a:t>以</a:t>
            </a:r>
            <a:r>
              <a:rPr lang="en-US" altLang="zh-CN" b="1" dirty="0">
                <a:solidFill>
                  <a:srgbClr val="81237F"/>
                </a:solidFill>
                <a:latin typeface="楷体_GB2312" pitchFamily="49" charset="-122"/>
                <a:ea typeface="楷体_GB2312" pitchFamily="49" charset="-122"/>
                <a:sym typeface="Webdings" pitchFamily="18" charset="2"/>
              </a:rPr>
              <a:t>t</a:t>
            </a:r>
            <a:r>
              <a:rPr lang="zh-CN" altLang="en-US" b="1" dirty="0">
                <a:solidFill>
                  <a:srgbClr val="81237F"/>
                </a:solidFill>
                <a:latin typeface="楷体_GB2312" pitchFamily="49" charset="-122"/>
                <a:ea typeface="楷体_GB2312" pitchFamily="49" charset="-122"/>
                <a:sym typeface="Webdings" pitchFamily="18" charset="2"/>
              </a:rPr>
              <a:t>为尾的弧的集合</a:t>
            </a:r>
            <a:endParaRPr lang="zh-CN" altLang="en-US" b="1" dirty="0">
              <a:solidFill>
                <a:srgbClr val="81237F"/>
              </a:solidFill>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box(out)">
                                      <p:cBhvr>
                                        <p:cTn id="7" dur="500"/>
                                        <p:tgtEl>
                                          <p:spTgt spid="3041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box(out)">
                                      <p:cBhvr>
                                        <p:cTn id="12" dur="500"/>
                                        <p:tgtEl>
                                          <p:spTgt spid="30413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utoUpdateAnimBg="0"/>
      <p:bldP spid="304133" grpId="0" autoUpdateAnimBg="0"/>
      <p:bldP spid="5" grpId="0" autoUpdateAnimBg="0"/>
      <p:bldP spid="6"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157186" y="-71462"/>
            <a:ext cx="7772400" cy="838200"/>
          </a:xfrm>
        </p:spPr>
        <p:txBody>
          <a:bodyPr>
            <a:normAutofit/>
          </a:bodyPr>
          <a:lstStyle/>
          <a:p>
            <a:pPr fontAlgn="base">
              <a:lnSpc>
                <a:spcPct val="120000"/>
              </a:lnSpc>
              <a:spcAft>
                <a:spcPct val="0"/>
              </a:spcAft>
            </a:pPr>
            <a:r>
              <a:rPr kumimoji="1" lang="en-US" altLang="zh-CN" sz="2800" b="1" dirty="0">
                <a:solidFill>
                  <a:srgbClr val="FF0000"/>
                </a:solidFill>
                <a:latin typeface="Arial" charset="0"/>
                <a:ea typeface="楷体_GB2312" pitchFamily="49" charset="-122"/>
                <a:cs typeface="+mn-cs"/>
              </a:rPr>
              <a:t>3) “</a:t>
            </a:r>
            <a:r>
              <a:rPr kumimoji="1" lang="zh-CN" altLang="en-US" sz="2800" b="1" dirty="0">
                <a:solidFill>
                  <a:srgbClr val="FF0000"/>
                </a:solidFill>
                <a:latin typeface="Arial" charset="0"/>
                <a:ea typeface="楷体_GB2312" pitchFamily="49" charset="-122"/>
                <a:cs typeface="+mn-cs"/>
              </a:rPr>
              <a:t>活动</a:t>
            </a:r>
            <a:r>
              <a:rPr kumimoji="1" lang="en-US" altLang="zh-CN" sz="2800" b="1" dirty="0">
                <a:solidFill>
                  <a:srgbClr val="FF0000"/>
                </a:solidFill>
                <a:latin typeface="Arial" charset="0"/>
                <a:ea typeface="楷体_GB2312" pitchFamily="49" charset="-122"/>
                <a:cs typeface="+mn-cs"/>
              </a:rPr>
              <a:t>(</a:t>
            </a:r>
            <a:r>
              <a:rPr kumimoji="1" lang="en-US" altLang="zh-CN" sz="2800" b="1" dirty="0" err="1">
                <a:solidFill>
                  <a:srgbClr val="FF0000"/>
                </a:solidFill>
                <a:latin typeface="Arial" charset="0"/>
                <a:ea typeface="楷体_GB2312" pitchFamily="49" charset="-122"/>
                <a:cs typeface="+mn-cs"/>
              </a:rPr>
              <a:t>i</a:t>
            </a:r>
            <a:r>
              <a:rPr kumimoji="1" lang="en-US" altLang="zh-CN" sz="2800" b="1" dirty="0">
                <a:solidFill>
                  <a:srgbClr val="FF0000"/>
                </a:solidFill>
                <a:latin typeface="Arial" charset="0"/>
                <a:ea typeface="楷体_GB2312" pitchFamily="49" charset="-122"/>
                <a:cs typeface="+mn-cs"/>
              </a:rPr>
              <a:t>)”</a:t>
            </a:r>
            <a:r>
              <a:rPr kumimoji="1" lang="zh-CN" altLang="en-US" sz="2800" b="1" dirty="0">
                <a:solidFill>
                  <a:srgbClr val="FF0000"/>
                </a:solidFill>
                <a:latin typeface="Arial" charset="0"/>
                <a:ea typeface="楷体_GB2312" pitchFamily="49" charset="-122"/>
                <a:cs typeface="+mn-cs"/>
              </a:rPr>
              <a:t>的 最早开始时间 </a:t>
            </a:r>
            <a:r>
              <a:rPr kumimoji="1" lang="en-US" altLang="zh-CN" sz="2800" b="1" dirty="0">
                <a:solidFill>
                  <a:srgbClr val="FF0000"/>
                </a:solidFill>
                <a:latin typeface="Arial" charset="0"/>
                <a:ea typeface="楷体_GB2312" pitchFamily="49" charset="-122"/>
                <a:cs typeface="+mn-cs"/>
              </a:rPr>
              <a:t>e(</a:t>
            </a:r>
            <a:r>
              <a:rPr kumimoji="1" lang="en-US" altLang="zh-CN" sz="2800" b="1" dirty="0" err="1">
                <a:solidFill>
                  <a:srgbClr val="FF0000"/>
                </a:solidFill>
                <a:latin typeface="Arial" charset="0"/>
                <a:ea typeface="楷体_GB2312" pitchFamily="49" charset="-122"/>
                <a:cs typeface="+mn-cs"/>
              </a:rPr>
              <a:t>i</a:t>
            </a:r>
            <a:r>
              <a:rPr kumimoji="1" lang="en-US" altLang="zh-CN" sz="2800" b="1" dirty="0">
                <a:solidFill>
                  <a:srgbClr val="FF0000"/>
                </a:solidFill>
                <a:latin typeface="Arial" charset="0"/>
                <a:ea typeface="楷体_GB2312" pitchFamily="49" charset="-122"/>
                <a:cs typeface="+mn-cs"/>
              </a:rPr>
              <a:t>) :</a:t>
            </a:r>
          </a:p>
        </p:txBody>
      </p:sp>
      <p:sp>
        <p:nvSpPr>
          <p:cNvPr id="305156" name="Text Box 4"/>
          <p:cNvSpPr txBox="1">
            <a:spLocks noChangeArrowheads="1"/>
          </p:cNvSpPr>
          <p:nvPr/>
        </p:nvSpPr>
        <p:spPr bwMode="auto">
          <a:xfrm>
            <a:off x="95280" y="714356"/>
            <a:ext cx="8763000" cy="1229696"/>
          </a:xfrm>
          <a:prstGeom prst="rect">
            <a:avLst/>
          </a:prstGeom>
          <a:noFill/>
          <a:ln w="12700" cap="sq">
            <a:noFill/>
            <a:miter lim="800000"/>
            <a:headEnd type="none" w="sm" len="sm"/>
            <a:tailEnd type="none" w="sm" len="sm"/>
          </a:ln>
          <a:effectLst/>
        </p:spPr>
        <p:txBody>
          <a:bodyPr>
            <a:spAutoFit/>
          </a:bodyPr>
          <a:lstStyle/>
          <a:p>
            <a:pPr>
              <a:lnSpc>
                <a:spcPct val="120000"/>
              </a:lnSpc>
            </a:pPr>
            <a:r>
              <a:rPr lang="en-US" altLang="zh-CN" sz="3600" b="1" dirty="0">
                <a:solidFill>
                  <a:srgbClr val="CC0000"/>
                </a:solidFill>
                <a:ea typeface="楷体_GB2312" pitchFamily="49" charset="-122"/>
              </a:rPr>
              <a:t>        </a:t>
            </a:r>
            <a:r>
              <a:rPr lang="zh-CN" altLang="en-US" b="1" dirty="0">
                <a:solidFill>
                  <a:srgbClr val="168E27"/>
                </a:solidFill>
                <a:ea typeface="楷体_GB2312" pitchFamily="49" charset="-122"/>
              </a:rPr>
              <a:t>若活动</a:t>
            </a:r>
            <a:r>
              <a:rPr lang="en-US" altLang="zh-CN" b="1" dirty="0">
                <a:solidFill>
                  <a:srgbClr val="168E27"/>
                </a:solidFill>
                <a:ea typeface="楷体_GB2312" pitchFamily="49" charset="-122"/>
              </a:rPr>
              <a:t>(</a:t>
            </a:r>
            <a:r>
              <a:rPr lang="en-US" altLang="zh-CN" b="1" dirty="0" err="1">
                <a:solidFill>
                  <a:srgbClr val="168E27"/>
                </a:solidFill>
                <a:ea typeface="楷体_GB2312" pitchFamily="49" charset="-122"/>
              </a:rPr>
              <a:t>i</a:t>
            </a:r>
            <a:r>
              <a:rPr lang="en-US" altLang="zh-CN" b="1" dirty="0">
                <a:solidFill>
                  <a:srgbClr val="168E27"/>
                </a:solidFill>
                <a:ea typeface="楷体_GB2312" pitchFamily="49" charset="-122"/>
              </a:rPr>
              <a:t>)</a:t>
            </a:r>
            <a:r>
              <a:rPr lang="zh-CN" altLang="en-US" b="1" dirty="0">
                <a:solidFill>
                  <a:srgbClr val="168E27"/>
                </a:solidFill>
                <a:ea typeface="楷体_GB2312" pitchFamily="49" charset="-122"/>
              </a:rPr>
              <a:t>对应弧</a:t>
            </a:r>
            <a:r>
              <a:rPr lang="en-US" altLang="zh-CN" b="1" dirty="0">
                <a:solidFill>
                  <a:srgbClr val="168E27"/>
                </a:solidFill>
                <a:ea typeface="楷体_GB2312" pitchFamily="49" charset="-122"/>
              </a:rPr>
              <a:t>&lt;</a:t>
            </a:r>
            <a:r>
              <a:rPr lang="en-US" altLang="zh-CN" b="1" dirty="0" err="1">
                <a:solidFill>
                  <a:srgbClr val="168E27"/>
                </a:solidFill>
                <a:ea typeface="楷体_GB2312" pitchFamily="49" charset="-122"/>
              </a:rPr>
              <a:t>j,k</a:t>
            </a:r>
            <a:r>
              <a:rPr lang="en-US" altLang="zh-CN" b="1" dirty="0">
                <a:solidFill>
                  <a:srgbClr val="168E27"/>
                </a:solidFill>
                <a:ea typeface="楷体_GB2312" pitchFamily="49" charset="-122"/>
              </a:rPr>
              <a:t>&gt;, </a:t>
            </a:r>
            <a:r>
              <a:rPr lang="zh-CN" altLang="en-US" b="1" dirty="0">
                <a:solidFill>
                  <a:srgbClr val="168E27"/>
                </a:solidFill>
                <a:ea typeface="楷体_GB2312" pitchFamily="49" charset="-122"/>
              </a:rPr>
              <a:t>则</a:t>
            </a:r>
            <a:r>
              <a:rPr lang="en-US" altLang="zh-CN" b="1" dirty="0">
                <a:solidFill>
                  <a:srgbClr val="168E27"/>
                </a:solidFill>
                <a:ea typeface="楷体_GB2312" pitchFamily="49" charset="-122"/>
              </a:rPr>
              <a:t>e(</a:t>
            </a:r>
            <a:r>
              <a:rPr lang="en-US" altLang="zh-CN" b="1" dirty="0" err="1">
                <a:solidFill>
                  <a:srgbClr val="168E27"/>
                </a:solidFill>
                <a:ea typeface="楷体_GB2312" pitchFamily="49" charset="-122"/>
              </a:rPr>
              <a:t>i</a:t>
            </a:r>
            <a:r>
              <a:rPr lang="en-US" altLang="zh-CN" b="1" dirty="0">
                <a:solidFill>
                  <a:srgbClr val="168E27"/>
                </a:solidFill>
                <a:ea typeface="楷体_GB2312" pitchFamily="49" charset="-122"/>
              </a:rPr>
              <a:t>)</a:t>
            </a:r>
            <a:r>
              <a:rPr lang="zh-CN" altLang="en-US" b="1" dirty="0">
                <a:solidFill>
                  <a:srgbClr val="168E27"/>
                </a:solidFill>
                <a:ea typeface="楷体_GB2312" pitchFamily="49" charset="-122"/>
              </a:rPr>
              <a:t>等于事件</a:t>
            </a:r>
            <a:r>
              <a:rPr lang="en-US" altLang="zh-CN" b="1" dirty="0">
                <a:solidFill>
                  <a:srgbClr val="168E27"/>
                </a:solidFill>
                <a:ea typeface="楷体_GB2312" pitchFamily="49" charset="-122"/>
              </a:rPr>
              <a:t>j</a:t>
            </a:r>
            <a:r>
              <a:rPr lang="zh-CN" altLang="en-US" b="1" dirty="0">
                <a:solidFill>
                  <a:srgbClr val="168E27"/>
                </a:solidFill>
                <a:ea typeface="楷体_GB2312" pitchFamily="49" charset="-122"/>
              </a:rPr>
              <a:t>的最早发生时间</a:t>
            </a:r>
            <a:r>
              <a:rPr lang="en-US" altLang="zh-CN" b="1" dirty="0">
                <a:solidFill>
                  <a:srgbClr val="168E27"/>
                </a:solidFill>
                <a:ea typeface="楷体_GB2312" pitchFamily="49" charset="-122"/>
              </a:rPr>
              <a:t>, </a:t>
            </a:r>
            <a:r>
              <a:rPr lang="zh-CN" altLang="en-US" b="1" dirty="0">
                <a:solidFill>
                  <a:srgbClr val="168E27"/>
                </a:solidFill>
                <a:ea typeface="楷体_GB2312" pitchFamily="49" charset="-122"/>
              </a:rPr>
              <a:t>即 </a:t>
            </a:r>
            <a:r>
              <a:rPr lang="en-US" altLang="zh-CN" b="1" dirty="0">
                <a:solidFill>
                  <a:srgbClr val="168E27"/>
                </a:solidFill>
                <a:ea typeface="楷体_GB2312" pitchFamily="49" charset="-122"/>
              </a:rPr>
              <a:t>e(</a:t>
            </a:r>
            <a:r>
              <a:rPr lang="en-US" altLang="zh-CN" b="1" dirty="0" err="1">
                <a:solidFill>
                  <a:srgbClr val="168E27"/>
                </a:solidFill>
                <a:ea typeface="楷体_GB2312" pitchFamily="49" charset="-122"/>
              </a:rPr>
              <a:t>i</a:t>
            </a:r>
            <a:r>
              <a:rPr lang="en-US" altLang="zh-CN" b="1" dirty="0">
                <a:solidFill>
                  <a:srgbClr val="168E27"/>
                </a:solidFill>
                <a:ea typeface="楷体_GB2312" pitchFamily="49" charset="-122"/>
              </a:rPr>
              <a:t>) = </a:t>
            </a:r>
            <a:r>
              <a:rPr lang="en-US" altLang="zh-CN" b="1" dirty="0" err="1">
                <a:solidFill>
                  <a:srgbClr val="168E27"/>
                </a:solidFill>
                <a:ea typeface="楷体_GB2312" pitchFamily="49" charset="-122"/>
              </a:rPr>
              <a:t>ve</a:t>
            </a:r>
            <a:r>
              <a:rPr lang="en-US" altLang="zh-CN" b="1" dirty="0">
                <a:solidFill>
                  <a:srgbClr val="168E27"/>
                </a:solidFill>
                <a:ea typeface="楷体_GB2312" pitchFamily="49" charset="-122"/>
              </a:rPr>
              <a:t>(j) </a:t>
            </a:r>
            <a:r>
              <a:rPr lang="zh-CN" altLang="en-US" b="1" dirty="0">
                <a:solidFill>
                  <a:srgbClr val="168E27"/>
                </a:solidFill>
                <a:ea typeface="楷体_GB2312" pitchFamily="49" charset="-122"/>
              </a:rPr>
              <a:t>；</a:t>
            </a:r>
          </a:p>
        </p:txBody>
      </p:sp>
      <p:sp>
        <p:nvSpPr>
          <p:cNvPr id="305157" name="Text Box 5"/>
          <p:cNvSpPr txBox="1">
            <a:spLocks noChangeArrowheads="1"/>
          </p:cNvSpPr>
          <p:nvPr/>
        </p:nvSpPr>
        <p:spPr bwMode="auto">
          <a:xfrm>
            <a:off x="188943" y="2000240"/>
            <a:ext cx="8669337" cy="497316"/>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2400" b="1" dirty="0">
                <a:solidFill>
                  <a:srgbClr val="3333CC"/>
                </a:solidFill>
                <a:ea typeface="楷体_GB2312" pitchFamily="49" charset="-122"/>
              </a:rPr>
              <a:t>它表示：活动</a:t>
            </a:r>
            <a:r>
              <a:rPr lang="en-US" altLang="zh-CN" sz="2400" b="1" dirty="0">
                <a:solidFill>
                  <a:srgbClr val="3333CC"/>
                </a:solidFill>
                <a:ea typeface="楷体_GB2312" pitchFamily="49" charset="-122"/>
              </a:rPr>
              <a:t>(</a:t>
            </a:r>
            <a:r>
              <a:rPr lang="en-US" altLang="zh-CN" sz="2400" b="1" dirty="0" err="1">
                <a:solidFill>
                  <a:srgbClr val="3333CC"/>
                </a:solidFill>
                <a:ea typeface="楷体_GB2312" pitchFamily="49" charset="-122"/>
              </a:rPr>
              <a:t>i</a:t>
            </a:r>
            <a:r>
              <a:rPr lang="en-US" altLang="zh-CN" sz="2400" b="1" dirty="0">
                <a:solidFill>
                  <a:srgbClr val="3333CC"/>
                </a:solidFill>
                <a:ea typeface="楷体_GB2312" pitchFamily="49" charset="-122"/>
              </a:rPr>
              <a:t>)</a:t>
            </a:r>
            <a:r>
              <a:rPr lang="zh-CN" altLang="en-US" sz="2400" b="1" dirty="0">
                <a:solidFill>
                  <a:srgbClr val="3333CC"/>
                </a:solidFill>
                <a:ea typeface="楷体_GB2312" pitchFamily="49" charset="-122"/>
              </a:rPr>
              <a:t>的前驱活动均结束，活动</a:t>
            </a:r>
            <a:r>
              <a:rPr lang="en-US" altLang="zh-CN" sz="2400" b="1" dirty="0">
                <a:solidFill>
                  <a:srgbClr val="3333CC"/>
                </a:solidFill>
                <a:ea typeface="楷体_GB2312" pitchFamily="49" charset="-122"/>
              </a:rPr>
              <a:t>(</a:t>
            </a:r>
            <a:r>
              <a:rPr lang="en-US" altLang="zh-CN" sz="2400" b="1" dirty="0" err="1">
                <a:solidFill>
                  <a:srgbClr val="3333CC"/>
                </a:solidFill>
                <a:ea typeface="楷体_GB2312" pitchFamily="49" charset="-122"/>
              </a:rPr>
              <a:t>i</a:t>
            </a:r>
            <a:r>
              <a:rPr lang="en-US" altLang="zh-CN" sz="2400" b="1" dirty="0">
                <a:solidFill>
                  <a:srgbClr val="3333CC"/>
                </a:solidFill>
                <a:ea typeface="楷体_GB2312" pitchFamily="49" charset="-122"/>
              </a:rPr>
              <a:t>)</a:t>
            </a:r>
            <a:r>
              <a:rPr lang="zh-CN" altLang="en-US" sz="2400" b="1" dirty="0">
                <a:solidFill>
                  <a:srgbClr val="3333CC"/>
                </a:solidFill>
                <a:ea typeface="楷体_GB2312" pitchFamily="49" charset="-122"/>
              </a:rPr>
              <a:t>可以开始进行。</a:t>
            </a:r>
          </a:p>
        </p:txBody>
      </p:sp>
      <p:sp>
        <p:nvSpPr>
          <p:cNvPr id="5" name="Rectangle 2"/>
          <p:cNvSpPr txBox="1">
            <a:spLocks noChangeArrowheads="1"/>
          </p:cNvSpPr>
          <p:nvPr/>
        </p:nvSpPr>
        <p:spPr>
          <a:xfrm>
            <a:off x="0" y="2857496"/>
            <a:ext cx="7772400" cy="838200"/>
          </a:xfrm>
          <a:prstGeom prst="rect">
            <a:avLst/>
          </a:prstGeom>
        </p:spPr>
        <p:txBody>
          <a:bodyPr vert="horz" anchor="b">
            <a:normAutofit/>
          </a:bodyPr>
          <a:lstStyle/>
          <a:p>
            <a:pPr marL="0" marR="0" lvl="0" indent="0" defTabSz="914400">
              <a:lnSpc>
                <a:spcPct val="120000"/>
              </a:lnSpc>
              <a:buClrTx/>
              <a:buSzTx/>
              <a:tabLst/>
              <a:defRPr/>
            </a:pPr>
            <a:r>
              <a:rPr lang="en-US" altLang="zh-CN" cap="small" dirty="0" smtClean="0"/>
              <a:t>4) “</a:t>
            </a:r>
            <a:r>
              <a:rPr lang="zh-CN" altLang="en-US" cap="small" dirty="0" smtClean="0"/>
              <a:t>活动</a:t>
            </a:r>
            <a:r>
              <a:rPr lang="en-US" altLang="zh-CN" cap="small" dirty="0" smtClean="0"/>
              <a:t>(</a:t>
            </a:r>
            <a:r>
              <a:rPr lang="en-US" altLang="zh-CN" cap="small" dirty="0" err="1" smtClean="0"/>
              <a:t>i</a:t>
            </a:r>
            <a:r>
              <a:rPr lang="en-US" altLang="zh-CN" cap="small" dirty="0" smtClean="0"/>
              <a:t>)”</a:t>
            </a:r>
            <a:r>
              <a:rPr lang="zh-CN" altLang="en-US" cap="small" dirty="0" smtClean="0"/>
              <a:t>的 最晚开始时间 </a:t>
            </a:r>
            <a:r>
              <a:rPr lang="en-US" altLang="zh-CN" cap="small" dirty="0" smtClean="0"/>
              <a:t>l(</a:t>
            </a:r>
            <a:r>
              <a:rPr lang="en-US" altLang="zh-CN" cap="small" dirty="0" err="1" smtClean="0"/>
              <a:t>i</a:t>
            </a:r>
            <a:r>
              <a:rPr lang="en-US" altLang="zh-CN" cap="small" dirty="0" smtClean="0"/>
              <a:t>) :</a:t>
            </a:r>
            <a:endParaRPr lang="en-US" altLang="zh-CN" cap="small" dirty="0"/>
          </a:p>
        </p:txBody>
      </p:sp>
      <p:sp>
        <p:nvSpPr>
          <p:cNvPr id="6" name="Rectangle 4"/>
          <p:cNvSpPr>
            <a:spLocks noChangeArrowheads="1"/>
          </p:cNvSpPr>
          <p:nvPr/>
        </p:nvSpPr>
        <p:spPr bwMode="auto">
          <a:xfrm>
            <a:off x="0" y="3571876"/>
            <a:ext cx="8839200" cy="1746760"/>
          </a:xfrm>
          <a:prstGeom prst="rect">
            <a:avLst/>
          </a:prstGeom>
          <a:noFill/>
          <a:ln w="9525">
            <a:noFill/>
            <a:miter lim="800000"/>
            <a:headEnd/>
            <a:tailEnd/>
          </a:ln>
          <a:effectLst/>
        </p:spPr>
        <p:txBody>
          <a:bodyPr>
            <a:spAutoFit/>
          </a:bodyPr>
          <a:lstStyle/>
          <a:p>
            <a:pPr>
              <a:lnSpc>
                <a:spcPct val="120000"/>
              </a:lnSpc>
            </a:pPr>
            <a:r>
              <a:rPr lang="en-US" altLang="zh-CN" sz="3600" b="1" dirty="0">
                <a:solidFill>
                  <a:srgbClr val="168E27"/>
                </a:solidFill>
                <a:ea typeface="楷体_GB2312" pitchFamily="49" charset="-122"/>
              </a:rPr>
              <a:t>       </a:t>
            </a:r>
            <a:r>
              <a:rPr lang="zh-CN" altLang="en-US" b="1" dirty="0">
                <a:solidFill>
                  <a:srgbClr val="168E27"/>
                </a:solidFill>
                <a:ea typeface="楷体_GB2312" pitchFamily="49" charset="-122"/>
              </a:rPr>
              <a:t>若活动</a:t>
            </a:r>
            <a:r>
              <a:rPr lang="en-US" altLang="zh-CN" b="1" dirty="0">
                <a:solidFill>
                  <a:srgbClr val="168E27"/>
                </a:solidFill>
                <a:ea typeface="楷体_GB2312" pitchFamily="49" charset="-122"/>
              </a:rPr>
              <a:t>(</a:t>
            </a:r>
            <a:r>
              <a:rPr lang="en-US" altLang="zh-CN" b="1" dirty="0" err="1">
                <a:solidFill>
                  <a:srgbClr val="168E27"/>
                </a:solidFill>
                <a:ea typeface="楷体_GB2312" pitchFamily="49" charset="-122"/>
              </a:rPr>
              <a:t>i</a:t>
            </a:r>
            <a:r>
              <a:rPr lang="en-US" altLang="zh-CN" b="1" dirty="0">
                <a:solidFill>
                  <a:srgbClr val="168E27"/>
                </a:solidFill>
                <a:ea typeface="楷体_GB2312" pitchFamily="49" charset="-122"/>
              </a:rPr>
              <a:t>)</a:t>
            </a:r>
            <a:r>
              <a:rPr lang="zh-CN" altLang="en-US" b="1" dirty="0">
                <a:solidFill>
                  <a:srgbClr val="168E27"/>
                </a:solidFill>
                <a:ea typeface="楷体_GB2312" pitchFamily="49" charset="-122"/>
              </a:rPr>
              <a:t>对应弧</a:t>
            </a:r>
            <a:r>
              <a:rPr lang="en-US" altLang="zh-CN" b="1" dirty="0">
                <a:solidFill>
                  <a:srgbClr val="168E27"/>
                </a:solidFill>
                <a:ea typeface="楷体_GB2312" pitchFamily="49" charset="-122"/>
              </a:rPr>
              <a:t>&lt;</a:t>
            </a:r>
            <a:r>
              <a:rPr lang="en-US" altLang="zh-CN" b="1" dirty="0" err="1">
                <a:solidFill>
                  <a:srgbClr val="168E27"/>
                </a:solidFill>
                <a:ea typeface="楷体_GB2312" pitchFamily="49" charset="-122"/>
              </a:rPr>
              <a:t>j,k</a:t>
            </a:r>
            <a:r>
              <a:rPr lang="en-US" altLang="zh-CN" b="1" dirty="0">
                <a:solidFill>
                  <a:srgbClr val="168E27"/>
                </a:solidFill>
                <a:ea typeface="楷体_GB2312" pitchFamily="49" charset="-122"/>
              </a:rPr>
              <a:t>&gt;,</a:t>
            </a:r>
            <a:r>
              <a:rPr lang="zh-CN" altLang="en-US" b="1" dirty="0">
                <a:solidFill>
                  <a:srgbClr val="168E27"/>
                </a:solidFill>
                <a:ea typeface="楷体_GB2312" pitchFamily="49" charset="-122"/>
              </a:rPr>
              <a:t>则</a:t>
            </a:r>
            <a:r>
              <a:rPr lang="en-US" altLang="zh-CN" b="1" dirty="0">
                <a:solidFill>
                  <a:srgbClr val="168E27"/>
                </a:solidFill>
                <a:ea typeface="楷体_GB2312" pitchFamily="49" charset="-122"/>
              </a:rPr>
              <a:t>l(</a:t>
            </a:r>
            <a:r>
              <a:rPr lang="en-US" altLang="zh-CN" b="1" dirty="0" err="1">
                <a:solidFill>
                  <a:srgbClr val="168E27"/>
                </a:solidFill>
                <a:ea typeface="楷体_GB2312" pitchFamily="49" charset="-122"/>
              </a:rPr>
              <a:t>i</a:t>
            </a:r>
            <a:r>
              <a:rPr lang="en-US" altLang="zh-CN" b="1" dirty="0">
                <a:solidFill>
                  <a:srgbClr val="168E27"/>
                </a:solidFill>
                <a:ea typeface="楷体_GB2312" pitchFamily="49" charset="-122"/>
              </a:rPr>
              <a:t>)</a:t>
            </a:r>
            <a:r>
              <a:rPr lang="zh-CN" altLang="en-US" b="1" dirty="0">
                <a:solidFill>
                  <a:srgbClr val="168E27"/>
                </a:solidFill>
                <a:ea typeface="楷体_GB2312" pitchFamily="49" charset="-122"/>
              </a:rPr>
              <a:t>等于事件</a:t>
            </a:r>
            <a:r>
              <a:rPr lang="en-US" altLang="zh-CN" b="1" dirty="0">
                <a:solidFill>
                  <a:srgbClr val="168E27"/>
                </a:solidFill>
                <a:ea typeface="楷体_GB2312" pitchFamily="49" charset="-122"/>
              </a:rPr>
              <a:t>k</a:t>
            </a:r>
            <a:r>
              <a:rPr lang="zh-CN" altLang="en-US" b="1" dirty="0">
                <a:solidFill>
                  <a:srgbClr val="168E27"/>
                </a:solidFill>
                <a:ea typeface="楷体_GB2312" pitchFamily="49" charset="-122"/>
              </a:rPr>
              <a:t>的最迟发生时间减去活动</a:t>
            </a:r>
            <a:r>
              <a:rPr lang="en-US" altLang="zh-CN" b="1" dirty="0">
                <a:solidFill>
                  <a:srgbClr val="168E27"/>
                </a:solidFill>
                <a:ea typeface="楷体_GB2312" pitchFamily="49" charset="-122"/>
              </a:rPr>
              <a:t>(</a:t>
            </a:r>
            <a:r>
              <a:rPr lang="en-US" altLang="zh-CN" b="1" dirty="0" err="1">
                <a:solidFill>
                  <a:srgbClr val="168E27"/>
                </a:solidFill>
                <a:ea typeface="楷体_GB2312" pitchFamily="49" charset="-122"/>
              </a:rPr>
              <a:t>i</a:t>
            </a:r>
            <a:r>
              <a:rPr lang="en-US" altLang="zh-CN" b="1" dirty="0">
                <a:solidFill>
                  <a:srgbClr val="168E27"/>
                </a:solidFill>
                <a:ea typeface="楷体_GB2312" pitchFamily="49" charset="-122"/>
              </a:rPr>
              <a:t>)</a:t>
            </a:r>
            <a:r>
              <a:rPr lang="zh-CN" altLang="en-US" b="1" dirty="0">
                <a:solidFill>
                  <a:srgbClr val="168E27"/>
                </a:solidFill>
                <a:ea typeface="楷体_GB2312" pitchFamily="49" charset="-122"/>
              </a:rPr>
              <a:t>的持续时间</a:t>
            </a:r>
            <a:r>
              <a:rPr lang="en-US" altLang="zh-CN" b="1" dirty="0">
                <a:solidFill>
                  <a:srgbClr val="168E27"/>
                </a:solidFill>
                <a:ea typeface="楷体_GB2312" pitchFamily="49" charset="-122"/>
              </a:rPr>
              <a:t>, </a:t>
            </a:r>
            <a:r>
              <a:rPr lang="zh-CN" altLang="en-US" b="1" dirty="0">
                <a:solidFill>
                  <a:srgbClr val="168E27"/>
                </a:solidFill>
                <a:ea typeface="楷体_GB2312" pitchFamily="49" charset="-122"/>
              </a:rPr>
              <a:t>即 </a:t>
            </a:r>
          </a:p>
          <a:p>
            <a:pPr>
              <a:lnSpc>
                <a:spcPct val="120000"/>
              </a:lnSpc>
            </a:pPr>
            <a:r>
              <a:rPr lang="zh-CN" altLang="en-US" b="1" dirty="0">
                <a:solidFill>
                  <a:srgbClr val="168E27"/>
                </a:solidFill>
                <a:ea typeface="楷体_GB2312" pitchFamily="49" charset="-122"/>
              </a:rPr>
              <a:t>                 </a:t>
            </a:r>
            <a:r>
              <a:rPr lang="en-US" altLang="zh-CN" b="1" dirty="0">
                <a:solidFill>
                  <a:srgbClr val="168E27"/>
                </a:solidFill>
                <a:ea typeface="楷体_GB2312" pitchFamily="49" charset="-122"/>
              </a:rPr>
              <a:t>l(</a:t>
            </a:r>
            <a:r>
              <a:rPr lang="en-US" altLang="zh-CN" b="1" dirty="0" err="1">
                <a:solidFill>
                  <a:srgbClr val="168E27"/>
                </a:solidFill>
                <a:ea typeface="楷体_GB2312" pitchFamily="49" charset="-122"/>
              </a:rPr>
              <a:t>i</a:t>
            </a:r>
            <a:r>
              <a:rPr lang="en-US" altLang="zh-CN" b="1" dirty="0">
                <a:solidFill>
                  <a:srgbClr val="168E27"/>
                </a:solidFill>
                <a:ea typeface="楷体_GB2312" pitchFamily="49" charset="-122"/>
              </a:rPr>
              <a:t>) = </a:t>
            </a:r>
            <a:r>
              <a:rPr lang="en-US" altLang="zh-CN" b="1" dirty="0" err="1">
                <a:solidFill>
                  <a:srgbClr val="168E27"/>
                </a:solidFill>
                <a:ea typeface="楷体_GB2312" pitchFamily="49" charset="-122"/>
              </a:rPr>
              <a:t>vl</a:t>
            </a:r>
            <a:r>
              <a:rPr lang="en-US" altLang="zh-CN" b="1" dirty="0">
                <a:solidFill>
                  <a:srgbClr val="168E27"/>
                </a:solidFill>
                <a:ea typeface="楷体_GB2312" pitchFamily="49" charset="-122"/>
              </a:rPr>
              <a:t>(k) – </a:t>
            </a:r>
            <a:r>
              <a:rPr lang="en-US" altLang="zh-CN" b="1" dirty="0" err="1">
                <a:solidFill>
                  <a:srgbClr val="168E27"/>
                </a:solidFill>
                <a:ea typeface="楷体_GB2312" pitchFamily="49" charset="-122"/>
              </a:rPr>
              <a:t>dut</a:t>
            </a:r>
            <a:r>
              <a:rPr lang="en-US" altLang="zh-CN" b="1" dirty="0">
                <a:solidFill>
                  <a:srgbClr val="168E27"/>
                </a:solidFill>
                <a:ea typeface="楷体_GB2312" pitchFamily="49" charset="-122"/>
              </a:rPr>
              <a:t>(&lt;</a:t>
            </a:r>
            <a:r>
              <a:rPr lang="en-US" altLang="zh-CN" b="1" dirty="0" err="1">
                <a:solidFill>
                  <a:srgbClr val="168E27"/>
                </a:solidFill>
                <a:ea typeface="楷体_GB2312" pitchFamily="49" charset="-122"/>
              </a:rPr>
              <a:t>j,k</a:t>
            </a:r>
            <a:r>
              <a:rPr lang="en-US" altLang="zh-CN" b="1" dirty="0">
                <a:solidFill>
                  <a:srgbClr val="168E27"/>
                </a:solidFill>
                <a:ea typeface="楷体_GB2312" pitchFamily="49" charset="-122"/>
              </a:rPr>
              <a:t>&gt;) </a:t>
            </a:r>
            <a:r>
              <a:rPr lang="zh-CN" altLang="en-US" b="1" dirty="0">
                <a:solidFill>
                  <a:srgbClr val="168E27"/>
                </a:solidFill>
                <a:ea typeface="楷体_GB2312" pitchFamily="49" charset="-122"/>
              </a:rPr>
              <a:t>。</a:t>
            </a:r>
          </a:p>
        </p:txBody>
      </p:sp>
      <p:sp>
        <p:nvSpPr>
          <p:cNvPr id="7" name="Text Box 5"/>
          <p:cNvSpPr txBox="1">
            <a:spLocks noChangeArrowheads="1"/>
          </p:cNvSpPr>
          <p:nvPr/>
        </p:nvSpPr>
        <p:spPr bwMode="auto">
          <a:xfrm>
            <a:off x="214282" y="5572140"/>
            <a:ext cx="8669338" cy="940514"/>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2400" b="1" dirty="0">
                <a:solidFill>
                  <a:srgbClr val="3333CC"/>
                </a:solidFill>
                <a:ea typeface="楷体_GB2312" pitchFamily="49" charset="-122"/>
              </a:rPr>
              <a:t>它表示：在不推迟整个工程工期的前提下</a:t>
            </a:r>
            <a:r>
              <a:rPr lang="en-US" altLang="zh-CN" sz="2400" b="1" dirty="0">
                <a:solidFill>
                  <a:srgbClr val="3333CC"/>
                </a:solidFill>
                <a:ea typeface="楷体_GB2312" pitchFamily="49" charset="-122"/>
              </a:rPr>
              <a:t>,</a:t>
            </a:r>
            <a:r>
              <a:rPr lang="zh-CN" altLang="en-US" sz="2400" b="1" dirty="0">
                <a:solidFill>
                  <a:srgbClr val="3333CC"/>
                </a:solidFill>
                <a:ea typeface="楷体_GB2312" pitchFamily="49" charset="-122"/>
              </a:rPr>
              <a:t>活动</a:t>
            </a:r>
            <a:r>
              <a:rPr lang="en-US" altLang="zh-CN" sz="2400" b="1" dirty="0">
                <a:solidFill>
                  <a:srgbClr val="3333CC"/>
                </a:solidFill>
                <a:ea typeface="楷体_GB2312" pitchFamily="49" charset="-122"/>
              </a:rPr>
              <a:t>(</a:t>
            </a:r>
            <a:r>
              <a:rPr lang="en-US" altLang="zh-CN" sz="2400" b="1" dirty="0" err="1">
                <a:solidFill>
                  <a:srgbClr val="3333CC"/>
                </a:solidFill>
                <a:ea typeface="楷体_GB2312" pitchFamily="49" charset="-122"/>
              </a:rPr>
              <a:t>i</a:t>
            </a:r>
            <a:r>
              <a:rPr lang="en-US" altLang="zh-CN" sz="2400" b="1" dirty="0">
                <a:solidFill>
                  <a:srgbClr val="3333CC"/>
                </a:solidFill>
                <a:ea typeface="楷体_GB2312" pitchFamily="49" charset="-122"/>
              </a:rPr>
              <a:t>)</a:t>
            </a:r>
            <a:r>
              <a:rPr lang="zh-CN" altLang="en-US" sz="2400" b="1" dirty="0">
                <a:solidFill>
                  <a:srgbClr val="3333CC"/>
                </a:solidFill>
                <a:ea typeface="楷体_GB2312" pitchFamily="49" charset="-122"/>
              </a:rPr>
              <a:t>最晚可以开始进行的时间。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5156"/>
                                        </p:tgtEl>
                                        <p:attrNameLst>
                                          <p:attrName>style.visibility</p:attrName>
                                        </p:attrNameLst>
                                      </p:cBhvr>
                                      <p:to>
                                        <p:strVal val="visible"/>
                                      </p:to>
                                    </p:set>
                                    <p:animEffect transition="in" filter="barn(outVertical)">
                                      <p:cBhvr>
                                        <p:cTn id="7" dur="500"/>
                                        <p:tgtEl>
                                          <p:spTgt spid="3051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5157"/>
                                        </p:tgtEl>
                                        <p:attrNameLst>
                                          <p:attrName>style.visibility</p:attrName>
                                        </p:attrNameLst>
                                      </p:cBhvr>
                                      <p:to>
                                        <p:strVal val="visible"/>
                                      </p:to>
                                    </p:set>
                                    <p:animEffect transition="in" filter="box(out)">
                                      <p:cBhvr>
                                        <p:cTn id="12" dur="500"/>
                                        <p:tgtEl>
                                          <p:spTgt spid="3051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ou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autoUpdateAnimBg="0"/>
      <p:bldP spid="305157" grpId="0" autoUpdateAnimBg="0"/>
      <p:bldP spid="6" grpId="0" autoUpdateAnimBg="0"/>
      <p:bldP spid="7"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285720" y="0"/>
            <a:ext cx="7772400" cy="838200"/>
          </a:xfrm>
        </p:spPr>
        <p:txBody>
          <a:bodyPr>
            <a:normAutofit/>
          </a:bodyPr>
          <a:lstStyle/>
          <a:p>
            <a:r>
              <a:rPr kumimoji="1" lang="en-US" altLang="zh-CN" sz="2800" b="1" dirty="0">
                <a:solidFill>
                  <a:srgbClr val="FF0000"/>
                </a:solidFill>
                <a:latin typeface="Arial" charset="0"/>
                <a:ea typeface="楷体_GB2312" pitchFamily="49" charset="-122"/>
                <a:cs typeface="+mn-cs"/>
                <a:sym typeface="Webdings" pitchFamily="18" charset="2"/>
              </a:rPr>
              <a:t>5)</a:t>
            </a:r>
            <a:r>
              <a:rPr kumimoji="1" lang="zh-CN" altLang="en-US" sz="2800" b="1" dirty="0">
                <a:solidFill>
                  <a:srgbClr val="FF0000"/>
                </a:solidFill>
                <a:latin typeface="Arial" charset="0"/>
                <a:ea typeface="楷体_GB2312" pitchFamily="49" charset="-122"/>
                <a:cs typeface="+mn-cs"/>
                <a:sym typeface="Webdings" pitchFamily="18" charset="2"/>
              </a:rPr>
              <a:t>活动</a:t>
            </a:r>
            <a:r>
              <a:rPr kumimoji="1" lang="en-US" altLang="zh-CN" sz="2800" b="1" dirty="0" err="1">
                <a:solidFill>
                  <a:srgbClr val="FF0000"/>
                </a:solidFill>
                <a:latin typeface="Arial" charset="0"/>
                <a:ea typeface="楷体_GB2312" pitchFamily="49" charset="-122"/>
                <a:cs typeface="+mn-cs"/>
                <a:sym typeface="Webdings" pitchFamily="18" charset="2"/>
              </a:rPr>
              <a:t>ai</a:t>
            </a:r>
            <a:r>
              <a:rPr kumimoji="1" lang="zh-CN" altLang="en-US" sz="2800" b="1" dirty="0">
                <a:solidFill>
                  <a:srgbClr val="FF0000"/>
                </a:solidFill>
                <a:latin typeface="Arial" charset="0"/>
                <a:ea typeface="楷体_GB2312" pitchFamily="49" charset="-122"/>
                <a:cs typeface="+mn-cs"/>
                <a:sym typeface="Webdings" pitchFamily="18" charset="2"/>
              </a:rPr>
              <a:t>的松弛时间（时间余量）：</a:t>
            </a:r>
          </a:p>
        </p:txBody>
      </p:sp>
      <p:sp>
        <p:nvSpPr>
          <p:cNvPr id="307204" name="Text Box 4"/>
          <p:cNvSpPr txBox="1">
            <a:spLocks noChangeArrowheads="1"/>
          </p:cNvSpPr>
          <p:nvPr/>
        </p:nvSpPr>
        <p:spPr bwMode="auto">
          <a:xfrm>
            <a:off x="142844" y="857232"/>
            <a:ext cx="8382000" cy="1077218"/>
          </a:xfrm>
          <a:prstGeom prst="rect">
            <a:avLst/>
          </a:prstGeom>
          <a:noFill/>
          <a:ln w="9525">
            <a:noFill/>
            <a:miter lim="800000"/>
            <a:headEnd/>
            <a:tailEnd/>
          </a:ln>
          <a:effectLst/>
        </p:spPr>
        <p:txBody>
          <a:bodyPr>
            <a:spAutoFit/>
          </a:bodyPr>
          <a:lstStyle/>
          <a:p>
            <a:pPr>
              <a:spcBef>
                <a:spcPct val="50000"/>
              </a:spcBef>
            </a:pPr>
            <a:r>
              <a:rPr lang="en-US" altLang="zh-CN" sz="3600" b="1" dirty="0">
                <a:solidFill>
                  <a:srgbClr val="CC3300"/>
                </a:solidFill>
                <a:latin typeface="楷体_GB2312" pitchFamily="49" charset="-122"/>
                <a:ea typeface="楷体_GB2312" pitchFamily="49" charset="-122"/>
                <a:sym typeface="Webdings" pitchFamily="18" charset="2"/>
              </a:rPr>
              <a:t>   </a:t>
            </a:r>
            <a:r>
              <a:rPr lang="zh-CN" altLang="en-US" b="1" dirty="0">
                <a:solidFill>
                  <a:srgbClr val="168E27"/>
                </a:solidFill>
                <a:latin typeface="楷体_GB2312" pitchFamily="49" charset="-122"/>
                <a:ea typeface="楷体_GB2312" pitchFamily="49" charset="-122"/>
                <a:sym typeface="Webdings" pitchFamily="18" charset="2"/>
              </a:rPr>
              <a:t>活动</a:t>
            </a:r>
            <a:r>
              <a:rPr lang="en-US" altLang="zh-CN" b="1" dirty="0" err="1">
                <a:solidFill>
                  <a:srgbClr val="168E27"/>
                </a:solidFill>
                <a:latin typeface="楷体_GB2312" pitchFamily="49" charset="-122"/>
                <a:ea typeface="楷体_GB2312" pitchFamily="49" charset="-122"/>
                <a:sym typeface="Webdings" pitchFamily="18" charset="2"/>
              </a:rPr>
              <a:t>a</a:t>
            </a:r>
            <a:r>
              <a:rPr lang="en-US" altLang="zh-CN" b="1" baseline="-30000" dirty="0" err="1">
                <a:solidFill>
                  <a:srgbClr val="168E27"/>
                </a:solidFill>
                <a:latin typeface="楷体_GB2312" pitchFamily="49" charset="-122"/>
                <a:ea typeface="楷体_GB2312" pitchFamily="49" charset="-122"/>
                <a:sym typeface="Webdings" pitchFamily="18" charset="2"/>
              </a:rPr>
              <a:t>i</a:t>
            </a:r>
            <a:r>
              <a:rPr lang="zh-CN" altLang="en-US" b="1" dirty="0">
                <a:solidFill>
                  <a:srgbClr val="168E27"/>
                </a:solidFill>
                <a:latin typeface="楷体_GB2312" pitchFamily="49" charset="-122"/>
                <a:ea typeface="楷体_GB2312" pitchFamily="49" charset="-122"/>
                <a:sym typeface="Webdings" pitchFamily="18" charset="2"/>
              </a:rPr>
              <a:t>的最晚开始时间与</a:t>
            </a:r>
            <a:r>
              <a:rPr lang="en-US" altLang="zh-CN" b="1" dirty="0" err="1">
                <a:solidFill>
                  <a:srgbClr val="168E27"/>
                </a:solidFill>
                <a:latin typeface="楷体_GB2312" pitchFamily="49" charset="-122"/>
                <a:ea typeface="楷体_GB2312" pitchFamily="49" charset="-122"/>
                <a:sym typeface="Webdings" pitchFamily="18" charset="2"/>
              </a:rPr>
              <a:t>a</a:t>
            </a:r>
            <a:r>
              <a:rPr lang="en-US" altLang="zh-CN" b="1" baseline="-30000" dirty="0" err="1">
                <a:solidFill>
                  <a:srgbClr val="168E27"/>
                </a:solidFill>
                <a:latin typeface="楷体_GB2312" pitchFamily="49" charset="-122"/>
                <a:ea typeface="楷体_GB2312" pitchFamily="49" charset="-122"/>
                <a:sym typeface="Webdings" pitchFamily="18" charset="2"/>
              </a:rPr>
              <a:t>i</a:t>
            </a:r>
            <a:r>
              <a:rPr lang="zh-CN" altLang="en-US" b="1" dirty="0">
                <a:solidFill>
                  <a:srgbClr val="168E27"/>
                </a:solidFill>
                <a:latin typeface="楷体_GB2312" pitchFamily="49" charset="-122"/>
                <a:ea typeface="楷体_GB2312" pitchFamily="49" charset="-122"/>
                <a:sym typeface="Webdings" pitchFamily="18" charset="2"/>
              </a:rPr>
              <a:t>的最早开始时间之差：</a:t>
            </a:r>
            <a:r>
              <a:rPr lang="en-US" altLang="zh-CN" b="1" dirty="0">
                <a:solidFill>
                  <a:srgbClr val="168E27"/>
                </a:solidFill>
                <a:latin typeface="楷体_GB2312" pitchFamily="49" charset="-122"/>
                <a:ea typeface="楷体_GB2312" pitchFamily="49" charset="-122"/>
                <a:sym typeface="Webdings" pitchFamily="18" charset="2"/>
              </a:rPr>
              <a:t>l(</a:t>
            </a:r>
            <a:r>
              <a:rPr lang="en-US" altLang="zh-CN" b="1" dirty="0" err="1">
                <a:solidFill>
                  <a:srgbClr val="168E27"/>
                </a:solidFill>
                <a:latin typeface="楷体_GB2312" pitchFamily="49" charset="-122"/>
                <a:ea typeface="楷体_GB2312" pitchFamily="49" charset="-122"/>
                <a:sym typeface="Webdings" pitchFamily="18" charset="2"/>
              </a:rPr>
              <a:t>i</a:t>
            </a:r>
            <a:r>
              <a:rPr lang="en-US" altLang="zh-CN" b="1" dirty="0">
                <a:solidFill>
                  <a:srgbClr val="168E27"/>
                </a:solidFill>
                <a:latin typeface="楷体_GB2312" pitchFamily="49" charset="-122"/>
                <a:ea typeface="楷体_GB2312" pitchFamily="49" charset="-122"/>
                <a:sym typeface="Webdings" pitchFamily="18" charset="2"/>
              </a:rPr>
              <a:t>)- e(</a:t>
            </a:r>
            <a:r>
              <a:rPr lang="en-US" altLang="zh-CN" b="1" dirty="0" err="1">
                <a:solidFill>
                  <a:srgbClr val="168E27"/>
                </a:solidFill>
                <a:latin typeface="楷体_GB2312" pitchFamily="49" charset="-122"/>
                <a:ea typeface="楷体_GB2312" pitchFamily="49" charset="-122"/>
                <a:sym typeface="Webdings" pitchFamily="18" charset="2"/>
              </a:rPr>
              <a:t>i</a:t>
            </a:r>
            <a:r>
              <a:rPr lang="en-US" altLang="zh-CN" b="1" dirty="0">
                <a:solidFill>
                  <a:srgbClr val="168E27"/>
                </a:solidFill>
                <a:latin typeface="楷体_GB2312" pitchFamily="49" charset="-122"/>
                <a:ea typeface="楷体_GB2312" pitchFamily="49" charset="-122"/>
                <a:sym typeface="Webdings" pitchFamily="18" charset="2"/>
              </a:rPr>
              <a:t>)</a:t>
            </a:r>
            <a:r>
              <a:rPr lang="zh-CN" altLang="en-US" b="1" dirty="0">
                <a:solidFill>
                  <a:srgbClr val="168E27"/>
                </a:solidFill>
                <a:latin typeface="楷体_GB2312" pitchFamily="49" charset="-122"/>
                <a:ea typeface="楷体_GB2312" pitchFamily="49" charset="-122"/>
                <a:sym typeface="Webdings" pitchFamily="18" charset="2"/>
              </a:rPr>
              <a:t>。</a:t>
            </a:r>
          </a:p>
        </p:txBody>
      </p:sp>
      <p:sp>
        <p:nvSpPr>
          <p:cNvPr id="307205" name="Text Box 5"/>
          <p:cNvSpPr txBox="1">
            <a:spLocks noChangeArrowheads="1"/>
          </p:cNvSpPr>
          <p:nvPr/>
        </p:nvSpPr>
        <p:spPr bwMode="auto">
          <a:xfrm>
            <a:off x="214282" y="2071678"/>
            <a:ext cx="8382000" cy="461665"/>
          </a:xfrm>
          <a:prstGeom prst="rect">
            <a:avLst/>
          </a:prstGeom>
          <a:noFill/>
          <a:ln w="9525">
            <a:noFill/>
            <a:miter lim="800000"/>
            <a:headEnd/>
            <a:tailEnd/>
          </a:ln>
          <a:effectLst/>
        </p:spPr>
        <p:txBody>
          <a:bodyPr>
            <a:spAutoFit/>
          </a:bodyPr>
          <a:lstStyle/>
          <a:p>
            <a:pPr>
              <a:spcBef>
                <a:spcPct val="50000"/>
              </a:spcBef>
            </a:pPr>
            <a:r>
              <a:rPr lang="zh-CN" altLang="en-US" sz="2400" b="1" dirty="0">
                <a:solidFill>
                  <a:srgbClr val="3333CC"/>
                </a:solidFill>
                <a:latin typeface="楷体_GB2312" pitchFamily="49" charset="-122"/>
                <a:ea typeface="楷体_GB2312" pitchFamily="49" charset="-122"/>
                <a:sym typeface="Webdings" pitchFamily="18" charset="2"/>
              </a:rPr>
              <a:t>显然</a:t>
            </a:r>
            <a:r>
              <a:rPr lang="en-US" altLang="zh-CN" sz="2400" b="1" dirty="0">
                <a:solidFill>
                  <a:srgbClr val="3333CC"/>
                </a:solidFill>
                <a:latin typeface="楷体_GB2312" pitchFamily="49" charset="-122"/>
                <a:ea typeface="楷体_GB2312" pitchFamily="49" charset="-122"/>
                <a:sym typeface="Webdings" pitchFamily="18" charset="2"/>
              </a:rPr>
              <a:t>:</a:t>
            </a:r>
            <a:r>
              <a:rPr lang="zh-CN" altLang="en-US" sz="2400" b="1" dirty="0">
                <a:solidFill>
                  <a:srgbClr val="3333CC"/>
                </a:solidFill>
                <a:latin typeface="楷体_GB2312" pitchFamily="49" charset="-122"/>
                <a:ea typeface="楷体_GB2312" pitchFamily="49" charset="-122"/>
                <a:sym typeface="Webdings" pitchFamily="18" charset="2"/>
              </a:rPr>
              <a:t>松弛时间（时间余量）为</a:t>
            </a:r>
            <a:r>
              <a:rPr lang="en-US" altLang="zh-CN" sz="2400" b="1" dirty="0">
                <a:solidFill>
                  <a:srgbClr val="3333CC"/>
                </a:solidFill>
                <a:latin typeface="楷体_GB2312" pitchFamily="49" charset="-122"/>
                <a:ea typeface="楷体_GB2312" pitchFamily="49" charset="-122"/>
                <a:sym typeface="Webdings" pitchFamily="18" charset="2"/>
              </a:rPr>
              <a:t>0</a:t>
            </a:r>
            <a:r>
              <a:rPr lang="zh-CN" altLang="en-US" sz="2400" b="1" dirty="0">
                <a:solidFill>
                  <a:srgbClr val="3333CC"/>
                </a:solidFill>
                <a:latin typeface="楷体_GB2312" pitchFamily="49" charset="-122"/>
                <a:ea typeface="楷体_GB2312" pitchFamily="49" charset="-122"/>
                <a:sym typeface="Webdings" pitchFamily="18" charset="2"/>
              </a:rPr>
              <a:t>的活动为关键活动。 </a:t>
            </a:r>
          </a:p>
        </p:txBody>
      </p:sp>
      <p:sp>
        <p:nvSpPr>
          <p:cNvPr id="5" name="Rectangle 5"/>
          <p:cNvSpPr>
            <a:spLocks noChangeArrowheads="1"/>
          </p:cNvSpPr>
          <p:nvPr/>
        </p:nvSpPr>
        <p:spPr bwMode="auto">
          <a:xfrm>
            <a:off x="357158" y="2613250"/>
            <a:ext cx="8763000" cy="1815882"/>
          </a:xfrm>
          <a:prstGeom prst="rect">
            <a:avLst/>
          </a:prstGeom>
          <a:noFill/>
          <a:ln w="9525">
            <a:noFill/>
            <a:miter lim="800000"/>
            <a:headEnd/>
            <a:tailEnd/>
          </a:ln>
          <a:effectLst/>
        </p:spPr>
        <p:txBody>
          <a:bodyPr>
            <a:spAutoFit/>
          </a:bodyPr>
          <a:lstStyle/>
          <a:p>
            <a:r>
              <a:rPr lang="en-US" altLang="zh-CN" b="1" dirty="0" err="1">
                <a:solidFill>
                  <a:srgbClr val="CC0000"/>
                </a:solidFill>
                <a:ea typeface="楷体_GB2312" pitchFamily="49" charset="-122"/>
              </a:rPr>
              <a:t>ve</a:t>
            </a:r>
            <a:r>
              <a:rPr lang="en-US" altLang="zh-CN" b="1" dirty="0">
                <a:solidFill>
                  <a:srgbClr val="CC0000"/>
                </a:solidFill>
                <a:ea typeface="楷体_GB2312" pitchFamily="49" charset="-122"/>
              </a:rPr>
              <a:t>(j):</a:t>
            </a:r>
            <a:r>
              <a:rPr lang="en-US" altLang="zh-CN" b="1" dirty="0">
                <a:solidFill>
                  <a:srgbClr val="000099"/>
                </a:solidFill>
                <a:ea typeface="楷体_GB2312" pitchFamily="49" charset="-122"/>
              </a:rPr>
              <a:t>  </a:t>
            </a:r>
            <a:r>
              <a:rPr lang="zh-CN" altLang="en-US" b="1" dirty="0">
                <a:solidFill>
                  <a:srgbClr val="000099"/>
                </a:solidFill>
                <a:ea typeface="楷体_GB2312" pitchFamily="49" charset="-122"/>
              </a:rPr>
              <a:t>以它为头的活动结束</a:t>
            </a:r>
            <a:r>
              <a:rPr lang="en-US" altLang="zh-CN" b="1" dirty="0">
                <a:solidFill>
                  <a:srgbClr val="000099"/>
                </a:solidFill>
                <a:ea typeface="楷体_GB2312" pitchFamily="49" charset="-122"/>
              </a:rPr>
              <a:t>, </a:t>
            </a:r>
            <a:r>
              <a:rPr lang="zh-CN" altLang="en-US" b="1" dirty="0">
                <a:solidFill>
                  <a:srgbClr val="000099"/>
                </a:solidFill>
                <a:ea typeface="楷体_GB2312" pitchFamily="49" charset="-122"/>
              </a:rPr>
              <a:t>以它为尾的活动</a:t>
            </a:r>
            <a:r>
              <a:rPr lang="zh-CN" altLang="en-US" b="1" dirty="0" smtClean="0">
                <a:solidFill>
                  <a:srgbClr val="000099"/>
                </a:solidFill>
                <a:ea typeface="楷体_GB2312" pitchFamily="49" charset="-122"/>
              </a:rPr>
              <a:t>可开始</a:t>
            </a:r>
            <a:r>
              <a:rPr lang="en-US" altLang="zh-CN" b="1" dirty="0" smtClean="0">
                <a:solidFill>
                  <a:srgbClr val="000099"/>
                </a:solidFill>
                <a:ea typeface="楷体_GB2312" pitchFamily="49" charset="-122"/>
              </a:rPr>
              <a:t>;</a:t>
            </a:r>
          </a:p>
          <a:p>
            <a:r>
              <a:rPr lang="en-US" altLang="zh-CN" b="1" dirty="0" err="1" smtClean="0">
                <a:solidFill>
                  <a:srgbClr val="CC0000"/>
                </a:solidFill>
                <a:ea typeface="楷体_GB2312" pitchFamily="49" charset="-122"/>
              </a:rPr>
              <a:t>vl</a:t>
            </a:r>
            <a:r>
              <a:rPr lang="en-US" altLang="zh-CN" b="1" dirty="0" smtClean="0">
                <a:solidFill>
                  <a:srgbClr val="CC0000"/>
                </a:solidFill>
                <a:ea typeface="楷体_GB2312" pitchFamily="49" charset="-122"/>
              </a:rPr>
              <a:t>(k</a:t>
            </a:r>
            <a:r>
              <a:rPr lang="en-US" altLang="zh-CN" b="1" dirty="0">
                <a:solidFill>
                  <a:srgbClr val="CC0000"/>
                </a:solidFill>
                <a:ea typeface="楷体_GB2312" pitchFamily="49" charset="-122"/>
              </a:rPr>
              <a:t>):</a:t>
            </a:r>
            <a:r>
              <a:rPr lang="en-US" altLang="zh-CN" b="1" dirty="0">
                <a:solidFill>
                  <a:srgbClr val="000099"/>
                </a:solidFill>
                <a:ea typeface="楷体_GB2312" pitchFamily="49" charset="-122"/>
              </a:rPr>
              <a:t> </a:t>
            </a:r>
            <a:r>
              <a:rPr lang="zh-CN" altLang="en-US" b="1" dirty="0">
                <a:solidFill>
                  <a:srgbClr val="000099"/>
                </a:solidFill>
                <a:ea typeface="楷体_GB2312" pitchFamily="49" charset="-122"/>
              </a:rPr>
              <a:t>在不影响工期的情况下</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它的发生时间</a:t>
            </a:r>
            <a:r>
              <a:rPr lang="en-US" altLang="zh-CN" b="1" dirty="0">
                <a:solidFill>
                  <a:srgbClr val="000099"/>
                </a:solidFill>
                <a:ea typeface="楷体_GB2312" pitchFamily="49" charset="-122"/>
              </a:rPr>
              <a:t>;</a:t>
            </a:r>
          </a:p>
          <a:p>
            <a:r>
              <a:rPr lang="en-US" altLang="zh-CN" b="1" dirty="0">
                <a:solidFill>
                  <a:srgbClr val="CC0000"/>
                </a:solidFill>
                <a:ea typeface="楷体_GB2312" pitchFamily="49" charset="-122"/>
              </a:rPr>
              <a:t>e(</a:t>
            </a:r>
            <a:r>
              <a:rPr lang="en-US" altLang="zh-CN" b="1" dirty="0" err="1">
                <a:solidFill>
                  <a:srgbClr val="CC0000"/>
                </a:solidFill>
                <a:ea typeface="楷体_GB2312" pitchFamily="49" charset="-122"/>
              </a:rPr>
              <a:t>i</a:t>
            </a:r>
            <a:r>
              <a:rPr lang="en-US" altLang="zh-CN" b="1" dirty="0">
                <a:solidFill>
                  <a:srgbClr val="CC0000"/>
                </a:solidFill>
                <a:ea typeface="楷体_GB2312" pitchFamily="49" charset="-122"/>
              </a:rPr>
              <a:t>):</a:t>
            </a:r>
            <a:r>
              <a:rPr lang="en-US" altLang="zh-CN" b="1" dirty="0">
                <a:solidFill>
                  <a:srgbClr val="000099"/>
                </a:solidFill>
                <a:ea typeface="楷体_GB2312" pitchFamily="49" charset="-122"/>
              </a:rPr>
              <a:t>  </a:t>
            </a:r>
            <a:r>
              <a:rPr lang="en-US" altLang="zh-CN" b="1" dirty="0" err="1">
                <a:solidFill>
                  <a:srgbClr val="000099"/>
                </a:solidFill>
                <a:ea typeface="楷体_GB2312" pitchFamily="49" charset="-122"/>
              </a:rPr>
              <a:t>i</a:t>
            </a:r>
            <a:r>
              <a:rPr lang="zh-CN" altLang="en-US" b="1" dirty="0">
                <a:solidFill>
                  <a:srgbClr val="000099"/>
                </a:solidFill>
                <a:ea typeface="楷体_GB2312" pitchFamily="49" charset="-122"/>
              </a:rPr>
              <a:t>的前趋已全部结束</a:t>
            </a:r>
            <a:r>
              <a:rPr lang="en-US" altLang="zh-CN" b="1" dirty="0">
                <a:solidFill>
                  <a:srgbClr val="000099"/>
                </a:solidFill>
                <a:ea typeface="楷体_GB2312" pitchFamily="49" charset="-122"/>
              </a:rPr>
              <a:t>, </a:t>
            </a:r>
            <a:r>
              <a:rPr lang="en-US" altLang="zh-CN" b="1" dirty="0" err="1">
                <a:solidFill>
                  <a:srgbClr val="000099"/>
                </a:solidFill>
                <a:ea typeface="楷体_GB2312" pitchFamily="49" charset="-122"/>
              </a:rPr>
              <a:t>i</a:t>
            </a:r>
            <a:r>
              <a:rPr lang="zh-CN" altLang="en-US" b="1" dirty="0">
                <a:solidFill>
                  <a:srgbClr val="000099"/>
                </a:solidFill>
                <a:ea typeface="楷体_GB2312" pitchFamily="49" charset="-122"/>
              </a:rPr>
              <a:t>可以开始</a:t>
            </a:r>
            <a:r>
              <a:rPr lang="en-US" altLang="zh-CN" b="1" dirty="0">
                <a:solidFill>
                  <a:srgbClr val="000099"/>
                </a:solidFill>
                <a:ea typeface="楷体_GB2312" pitchFamily="49" charset="-122"/>
              </a:rPr>
              <a:t>;</a:t>
            </a:r>
          </a:p>
          <a:p>
            <a:r>
              <a:rPr lang="en-US" altLang="zh-CN" b="1" dirty="0">
                <a:solidFill>
                  <a:srgbClr val="CC0000"/>
                </a:solidFill>
                <a:ea typeface="楷体_GB2312" pitchFamily="49" charset="-122"/>
              </a:rPr>
              <a:t>l(</a:t>
            </a:r>
            <a:r>
              <a:rPr lang="en-US" altLang="zh-CN" b="1" dirty="0" err="1">
                <a:solidFill>
                  <a:srgbClr val="CC0000"/>
                </a:solidFill>
                <a:ea typeface="楷体_GB2312" pitchFamily="49" charset="-122"/>
              </a:rPr>
              <a:t>i</a:t>
            </a:r>
            <a:r>
              <a:rPr lang="en-US" altLang="zh-CN" b="1" dirty="0">
                <a:solidFill>
                  <a:srgbClr val="CC0000"/>
                </a:solidFill>
                <a:ea typeface="楷体_GB2312" pitchFamily="49" charset="-122"/>
              </a:rPr>
              <a:t>):</a:t>
            </a:r>
            <a:r>
              <a:rPr lang="en-US" altLang="zh-CN" b="1" dirty="0">
                <a:solidFill>
                  <a:srgbClr val="000099"/>
                </a:solidFill>
                <a:ea typeface="楷体_GB2312" pitchFamily="49" charset="-122"/>
              </a:rPr>
              <a:t>  </a:t>
            </a:r>
            <a:r>
              <a:rPr lang="zh-CN" altLang="en-US" b="1" dirty="0">
                <a:solidFill>
                  <a:srgbClr val="000099"/>
                </a:solidFill>
                <a:ea typeface="楷体_GB2312" pitchFamily="49" charset="-122"/>
              </a:rPr>
              <a:t>在不影响工期的情况下</a:t>
            </a:r>
            <a:r>
              <a:rPr lang="en-US" altLang="zh-CN" b="1" dirty="0">
                <a:solidFill>
                  <a:srgbClr val="000099"/>
                </a:solidFill>
                <a:ea typeface="楷体_GB2312" pitchFamily="49" charset="-122"/>
              </a:rPr>
              <a:t>, </a:t>
            </a:r>
            <a:r>
              <a:rPr lang="en-US" altLang="zh-CN" b="1" dirty="0" err="1">
                <a:solidFill>
                  <a:srgbClr val="000099"/>
                </a:solidFill>
                <a:ea typeface="楷体_GB2312" pitchFamily="49" charset="-122"/>
              </a:rPr>
              <a:t>i</a:t>
            </a:r>
            <a:r>
              <a:rPr lang="zh-CN" altLang="en-US" b="1" dirty="0">
                <a:solidFill>
                  <a:srgbClr val="000099"/>
                </a:solidFill>
                <a:ea typeface="楷体_GB2312" pitchFamily="49" charset="-122"/>
              </a:rPr>
              <a:t>最晚可以开始</a:t>
            </a:r>
            <a:r>
              <a:rPr lang="zh-CN" altLang="en-US" b="1" dirty="0" smtClean="0">
                <a:solidFill>
                  <a:srgbClr val="000099"/>
                </a:solidFill>
                <a:ea typeface="楷体_GB2312" pitchFamily="49" charset="-122"/>
              </a:rPr>
              <a:t>的时间</a:t>
            </a:r>
            <a:r>
              <a:rPr lang="en-US" altLang="zh-CN" b="1" dirty="0">
                <a:solidFill>
                  <a:srgbClr val="000099"/>
                </a:solidFill>
                <a:ea typeface="楷体_GB2312" pitchFamily="49" charset="-122"/>
              </a:rPr>
              <a:t>;</a:t>
            </a:r>
          </a:p>
        </p:txBody>
      </p:sp>
      <p:sp>
        <p:nvSpPr>
          <p:cNvPr id="6" name="Text Box 4"/>
          <p:cNvSpPr txBox="1">
            <a:spLocks noChangeArrowheads="1"/>
          </p:cNvSpPr>
          <p:nvPr/>
        </p:nvSpPr>
        <p:spPr bwMode="auto">
          <a:xfrm>
            <a:off x="457200" y="4357694"/>
            <a:ext cx="7477125" cy="2425472"/>
          </a:xfrm>
          <a:prstGeom prst="rect">
            <a:avLst/>
          </a:prstGeom>
          <a:noFill/>
          <a:ln w="12700" cap="sq">
            <a:noFill/>
            <a:miter lim="800000"/>
            <a:headEnd type="none" w="sm" len="sm"/>
            <a:tailEnd type="none" w="sm" len="sm"/>
          </a:ln>
          <a:effectLst/>
        </p:spPr>
        <p:txBody>
          <a:bodyPr>
            <a:spAutoFit/>
          </a:bodyPr>
          <a:lstStyle/>
          <a:p>
            <a:pPr>
              <a:lnSpc>
                <a:spcPct val="110000"/>
              </a:lnSpc>
            </a:pPr>
            <a:r>
              <a:rPr lang="zh-CN" altLang="en-US" b="1" dirty="0">
                <a:solidFill>
                  <a:srgbClr val="000099"/>
                </a:solidFill>
                <a:ea typeface="楷体_GB2312" pitchFamily="49" charset="-122"/>
              </a:rPr>
              <a:t>事件发生时间的计算公式：</a:t>
            </a:r>
          </a:p>
          <a:p>
            <a:pPr>
              <a:lnSpc>
                <a:spcPct val="110000"/>
              </a:lnSpc>
            </a:pPr>
            <a:r>
              <a:rPr lang="zh-CN" altLang="en-US" b="1" dirty="0">
                <a:solidFill>
                  <a:srgbClr val="000099"/>
                </a:solidFill>
                <a:ea typeface="楷体_GB2312" pitchFamily="49" charset="-122"/>
              </a:rPr>
              <a:t>        </a:t>
            </a:r>
            <a:r>
              <a:rPr lang="en-US" altLang="zh-CN" b="1" dirty="0" err="1">
                <a:solidFill>
                  <a:srgbClr val="000099"/>
                </a:solidFill>
                <a:ea typeface="楷体_GB2312" pitchFamily="49" charset="-122"/>
              </a:rPr>
              <a:t>ve</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源点</a:t>
            </a:r>
            <a:r>
              <a:rPr lang="en-US" altLang="zh-CN" b="1" dirty="0">
                <a:solidFill>
                  <a:srgbClr val="000099"/>
                </a:solidFill>
                <a:ea typeface="楷体_GB2312" pitchFamily="49" charset="-122"/>
              </a:rPr>
              <a:t>) = 0</a:t>
            </a:r>
            <a:r>
              <a:rPr lang="zh-CN" altLang="en-US" b="1" dirty="0">
                <a:solidFill>
                  <a:srgbClr val="000099"/>
                </a:solidFill>
                <a:ea typeface="楷体_GB2312" pitchFamily="49" charset="-122"/>
              </a:rPr>
              <a:t>；</a:t>
            </a:r>
          </a:p>
          <a:p>
            <a:pPr>
              <a:lnSpc>
                <a:spcPct val="110000"/>
              </a:lnSpc>
            </a:pPr>
            <a:r>
              <a:rPr lang="zh-CN" altLang="en-US" b="1" dirty="0">
                <a:solidFill>
                  <a:srgbClr val="000099"/>
                </a:solidFill>
                <a:ea typeface="楷体_GB2312" pitchFamily="49" charset="-122"/>
              </a:rPr>
              <a:t>        </a:t>
            </a:r>
            <a:r>
              <a:rPr lang="en-US" altLang="zh-CN" b="1" dirty="0" err="1">
                <a:solidFill>
                  <a:srgbClr val="000099"/>
                </a:solidFill>
                <a:ea typeface="楷体_GB2312" pitchFamily="49" charset="-122"/>
              </a:rPr>
              <a:t>ve</a:t>
            </a:r>
            <a:r>
              <a:rPr lang="en-US" altLang="zh-CN" b="1" dirty="0">
                <a:solidFill>
                  <a:srgbClr val="000099"/>
                </a:solidFill>
                <a:ea typeface="楷体_GB2312" pitchFamily="49" charset="-122"/>
              </a:rPr>
              <a:t>(k) = Max{</a:t>
            </a:r>
            <a:r>
              <a:rPr lang="en-US" altLang="zh-CN" b="1" dirty="0" err="1">
                <a:solidFill>
                  <a:srgbClr val="000099"/>
                </a:solidFill>
                <a:ea typeface="楷体_GB2312" pitchFamily="49" charset="-122"/>
              </a:rPr>
              <a:t>ve</a:t>
            </a:r>
            <a:r>
              <a:rPr lang="en-US" altLang="zh-CN" b="1" dirty="0">
                <a:solidFill>
                  <a:srgbClr val="000099"/>
                </a:solidFill>
                <a:ea typeface="楷体_GB2312" pitchFamily="49" charset="-122"/>
              </a:rPr>
              <a:t>(j) + </a:t>
            </a:r>
            <a:r>
              <a:rPr lang="en-US" altLang="zh-CN" b="1" dirty="0" err="1">
                <a:solidFill>
                  <a:srgbClr val="000099"/>
                </a:solidFill>
                <a:ea typeface="楷体_GB2312" pitchFamily="49" charset="-122"/>
              </a:rPr>
              <a:t>dut</a:t>
            </a:r>
            <a:r>
              <a:rPr lang="en-US" altLang="zh-CN" b="1" dirty="0">
                <a:solidFill>
                  <a:srgbClr val="000099"/>
                </a:solidFill>
                <a:ea typeface="楷体_GB2312" pitchFamily="49" charset="-122"/>
              </a:rPr>
              <a:t>(&lt;j, k&gt;)}</a:t>
            </a:r>
          </a:p>
          <a:p>
            <a:pPr>
              <a:lnSpc>
                <a:spcPct val="110000"/>
              </a:lnSpc>
            </a:pPr>
            <a:r>
              <a:rPr lang="en-US" altLang="zh-CN" b="1" dirty="0">
                <a:solidFill>
                  <a:srgbClr val="000099"/>
                </a:solidFill>
                <a:ea typeface="楷体_GB2312" pitchFamily="49" charset="-122"/>
              </a:rPr>
              <a:t>        </a:t>
            </a:r>
            <a:r>
              <a:rPr lang="en-US" altLang="zh-CN" b="1" dirty="0" err="1">
                <a:solidFill>
                  <a:srgbClr val="000099"/>
                </a:solidFill>
                <a:ea typeface="楷体_GB2312" pitchFamily="49" charset="-122"/>
              </a:rPr>
              <a:t>vl</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汇点</a:t>
            </a:r>
            <a:r>
              <a:rPr lang="en-US" altLang="zh-CN" b="1" dirty="0">
                <a:solidFill>
                  <a:srgbClr val="000099"/>
                </a:solidFill>
                <a:ea typeface="楷体_GB2312" pitchFamily="49" charset="-122"/>
              </a:rPr>
              <a:t>) = </a:t>
            </a:r>
            <a:r>
              <a:rPr lang="en-US" altLang="zh-CN" b="1" dirty="0" err="1">
                <a:solidFill>
                  <a:srgbClr val="000099"/>
                </a:solidFill>
                <a:ea typeface="楷体_GB2312" pitchFamily="49" charset="-122"/>
              </a:rPr>
              <a:t>ve</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汇点</a:t>
            </a:r>
            <a:r>
              <a:rPr lang="en-US" altLang="zh-CN" b="1" dirty="0">
                <a:solidFill>
                  <a:srgbClr val="000099"/>
                </a:solidFill>
                <a:ea typeface="楷体_GB2312" pitchFamily="49" charset="-122"/>
              </a:rPr>
              <a:t>)</a:t>
            </a:r>
            <a:r>
              <a:rPr lang="zh-CN" altLang="en-US" b="1" dirty="0">
                <a:solidFill>
                  <a:srgbClr val="000099"/>
                </a:solidFill>
                <a:ea typeface="楷体_GB2312" pitchFamily="49" charset="-122"/>
              </a:rPr>
              <a:t>；</a:t>
            </a:r>
          </a:p>
          <a:p>
            <a:pPr>
              <a:lnSpc>
                <a:spcPct val="110000"/>
              </a:lnSpc>
            </a:pPr>
            <a:r>
              <a:rPr lang="zh-CN" altLang="en-US" b="1" dirty="0">
                <a:solidFill>
                  <a:srgbClr val="000099"/>
                </a:solidFill>
                <a:ea typeface="楷体_GB2312" pitchFamily="49" charset="-122"/>
              </a:rPr>
              <a:t>        </a:t>
            </a:r>
            <a:r>
              <a:rPr lang="en-US" altLang="zh-CN" b="1" dirty="0" err="1">
                <a:solidFill>
                  <a:srgbClr val="000099"/>
                </a:solidFill>
                <a:ea typeface="楷体_GB2312" pitchFamily="49" charset="-122"/>
              </a:rPr>
              <a:t>vl</a:t>
            </a:r>
            <a:r>
              <a:rPr lang="en-US" altLang="zh-CN" b="1" dirty="0">
                <a:solidFill>
                  <a:srgbClr val="000099"/>
                </a:solidFill>
                <a:ea typeface="楷体_GB2312" pitchFamily="49" charset="-122"/>
              </a:rPr>
              <a:t>(j) = Min{</a:t>
            </a:r>
            <a:r>
              <a:rPr lang="en-US" altLang="zh-CN" b="1" dirty="0" err="1">
                <a:solidFill>
                  <a:srgbClr val="000099"/>
                </a:solidFill>
                <a:ea typeface="楷体_GB2312" pitchFamily="49" charset="-122"/>
              </a:rPr>
              <a:t>vl</a:t>
            </a:r>
            <a:r>
              <a:rPr lang="en-US" altLang="zh-CN" b="1" dirty="0">
                <a:solidFill>
                  <a:srgbClr val="000099"/>
                </a:solidFill>
                <a:ea typeface="楷体_GB2312" pitchFamily="49" charset="-122"/>
              </a:rPr>
              <a:t>(k) – </a:t>
            </a:r>
            <a:r>
              <a:rPr lang="en-US" altLang="zh-CN" b="1" dirty="0" err="1">
                <a:solidFill>
                  <a:srgbClr val="000099"/>
                </a:solidFill>
                <a:ea typeface="楷体_GB2312" pitchFamily="49" charset="-122"/>
              </a:rPr>
              <a:t>dut</a:t>
            </a:r>
            <a:r>
              <a:rPr lang="en-US" altLang="zh-CN" b="1" dirty="0">
                <a:solidFill>
                  <a:srgbClr val="000099"/>
                </a:solidFill>
                <a:ea typeface="楷体_GB2312" pitchFamily="49" charset="-122"/>
              </a:rPr>
              <a:t>(&lt;j, k&gt;)}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04"/>
                                        </p:tgtEl>
                                        <p:attrNameLst>
                                          <p:attrName>style.visibility</p:attrName>
                                        </p:attrNameLst>
                                      </p:cBhvr>
                                      <p:to>
                                        <p:strVal val="visible"/>
                                      </p:to>
                                    </p:set>
                                    <p:anim calcmode="lin" valueType="num">
                                      <p:cBhvr additive="base">
                                        <p:cTn id="7" dur="500" fill="hold"/>
                                        <p:tgtEl>
                                          <p:spTgt spid="307204"/>
                                        </p:tgtEl>
                                        <p:attrNameLst>
                                          <p:attrName>ppt_x</p:attrName>
                                        </p:attrNameLst>
                                      </p:cBhvr>
                                      <p:tavLst>
                                        <p:tav tm="0">
                                          <p:val>
                                            <p:strVal val="0-#ppt_w/2"/>
                                          </p:val>
                                        </p:tav>
                                        <p:tav tm="100000">
                                          <p:val>
                                            <p:strVal val="#ppt_x"/>
                                          </p:val>
                                        </p:tav>
                                      </p:tavLst>
                                    </p:anim>
                                    <p:anim calcmode="lin" valueType="num">
                                      <p:cBhvr additive="base">
                                        <p:cTn id="8" dur="500" fill="hold"/>
                                        <p:tgtEl>
                                          <p:spTgt spid="3072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05"/>
                                        </p:tgtEl>
                                        <p:attrNameLst>
                                          <p:attrName>style.visibility</p:attrName>
                                        </p:attrNameLst>
                                      </p:cBhvr>
                                      <p:to>
                                        <p:strVal val="visible"/>
                                      </p:to>
                                    </p:set>
                                    <p:anim calcmode="lin" valueType="num">
                                      <p:cBhvr additive="base">
                                        <p:cTn id="13" dur="500" fill="hold"/>
                                        <p:tgtEl>
                                          <p:spTgt spid="307205"/>
                                        </p:tgtEl>
                                        <p:attrNameLst>
                                          <p:attrName>ppt_x</p:attrName>
                                        </p:attrNameLst>
                                      </p:cBhvr>
                                      <p:tavLst>
                                        <p:tav tm="0">
                                          <p:val>
                                            <p:strVal val="0-#ppt_w/2"/>
                                          </p:val>
                                        </p:tav>
                                        <p:tav tm="100000">
                                          <p:val>
                                            <p:strVal val="#ppt_x"/>
                                          </p:val>
                                        </p:tav>
                                      </p:tavLst>
                                    </p:anim>
                                    <p:anim calcmode="lin" valueType="num">
                                      <p:cBhvr additive="base">
                                        <p:cTn id="14" dur="500" fill="hold"/>
                                        <p:tgtEl>
                                          <p:spTgt spid="3072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autoUpdateAnimBg="0"/>
      <p:bldP spid="307205" grpId="0" autoUpdateAnimBg="0"/>
      <p:bldP spid="5" grpId="0" autoUpdateAnimBg="0"/>
      <p:bldP spid="6"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7200" y="381000"/>
            <a:ext cx="7772400" cy="838200"/>
          </a:xfrm>
        </p:spPr>
        <p:txBody>
          <a:bodyPr/>
          <a:lstStyle/>
          <a:p>
            <a:r>
              <a:rPr lang="en-US" altLang="zh-CN" sz="4000" b="1" dirty="0">
                <a:solidFill>
                  <a:srgbClr val="800000"/>
                </a:solidFill>
                <a:ea typeface="楷体_GB2312"/>
              </a:rPr>
              <a:t>3</a:t>
            </a:r>
            <a:r>
              <a:rPr lang="zh-CN" altLang="en-US" sz="4000" b="1" dirty="0">
                <a:solidFill>
                  <a:srgbClr val="800000"/>
                </a:solidFill>
                <a:ea typeface="楷体_GB2312"/>
              </a:rPr>
              <a:t>、求关键路径的基本步骤：</a:t>
            </a:r>
          </a:p>
        </p:txBody>
      </p:sp>
      <p:sp>
        <p:nvSpPr>
          <p:cNvPr id="251909" name="Text Box 5"/>
          <p:cNvSpPr txBox="1">
            <a:spLocks noChangeArrowheads="1"/>
          </p:cNvSpPr>
          <p:nvPr/>
        </p:nvSpPr>
        <p:spPr bwMode="auto">
          <a:xfrm>
            <a:off x="457200" y="1524000"/>
            <a:ext cx="8305800" cy="3506788"/>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3333CC"/>
                </a:solidFill>
                <a:latin typeface="楷体_GB2312" pitchFamily="49" charset="-122"/>
                <a:ea typeface="楷体_GB2312" pitchFamily="49" charset="-122"/>
              </a:rPr>
              <a:t>（</a:t>
            </a:r>
            <a:r>
              <a:rPr lang="en-US" altLang="zh-CN" sz="3200" b="1" dirty="0">
                <a:solidFill>
                  <a:srgbClr val="3333CC"/>
                </a:solidFill>
                <a:latin typeface="楷体_GB2312" pitchFamily="49" charset="-122"/>
                <a:ea typeface="楷体_GB2312" pitchFamily="49" charset="-122"/>
              </a:rPr>
              <a:t>1</a:t>
            </a:r>
            <a:r>
              <a:rPr lang="zh-CN" altLang="en-US" sz="3200" b="1" dirty="0">
                <a:solidFill>
                  <a:srgbClr val="3333CC"/>
                </a:solidFill>
                <a:latin typeface="楷体_GB2312" pitchFamily="49" charset="-122"/>
                <a:ea typeface="楷体_GB2312" pitchFamily="49" charset="-122"/>
              </a:rPr>
              <a:t>）求每个事件的最早发生时间</a:t>
            </a:r>
            <a:r>
              <a:rPr lang="en-US" altLang="zh-CN" sz="3200" b="1" dirty="0" err="1">
                <a:solidFill>
                  <a:srgbClr val="3333CC"/>
                </a:solidFill>
                <a:latin typeface="楷体_GB2312" pitchFamily="49" charset="-122"/>
                <a:ea typeface="楷体_GB2312" pitchFamily="49" charset="-122"/>
              </a:rPr>
              <a:t>ve</a:t>
            </a:r>
            <a:r>
              <a:rPr lang="en-US" altLang="zh-CN" sz="3200" b="1" dirty="0">
                <a:solidFill>
                  <a:srgbClr val="3333CC"/>
                </a:solidFill>
                <a:latin typeface="楷体_GB2312" pitchFamily="49" charset="-122"/>
                <a:ea typeface="楷体_GB2312" pitchFamily="49" charset="-122"/>
              </a:rPr>
              <a:t>(j)</a:t>
            </a:r>
            <a:r>
              <a:rPr lang="zh-CN" altLang="en-US" sz="3200" b="1" dirty="0">
                <a:solidFill>
                  <a:srgbClr val="3333CC"/>
                </a:solidFill>
                <a:latin typeface="楷体_GB2312" pitchFamily="49" charset="-122"/>
                <a:ea typeface="楷体_GB2312" pitchFamily="49" charset="-122"/>
              </a:rPr>
              <a:t>；</a:t>
            </a:r>
          </a:p>
          <a:p>
            <a:pPr>
              <a:spcBef>
                <a:spcPct val="50000"/>
              </a:spcBef>
            </a:pPr>
            <a:r>
              <a:rPr lang="zh-CN" altLang="en-US" sz="3200" b="1" dirty="0">
                <a:solidFill>
                  <a:srgbClr val="3333CC"/>
                </a:solidFill>
                <a:latin typeface="楷体_GB2312" pitchFamily="49" charset="-122"/>
                <a:ea typeface="楷体_GB2312" pitchFamily="49" charset="-122"/>
              </a:rPr>
              <a:t>（</a:t>
            </a:r>
            <a:r>
              <a:rPr lang="en-US" altLang="zh-CN" sz="3200" b="1" dirty="0">
                <a:solidFill>
                  <a:srgbClr val="3333CC"/>
                </a:solidFill>
                <a:latin typeface="楷体_GB2312" pitchFamily="49" charset="-122"/>
                <a:ea typeface="楷体_GB2312" pitchFamily="49" charset="-122"/>
              </a:rPr>
              <a:t>2</a:t>
            </a:r>
            <a:r>
              <a:rPr lang="zh-CN" altLang="en-US" sz="3200" b="1" dirty="0">
                <a:solidFill>
                  <a:srgbClr val="3333CC"/>
                </a:solidFill>
                <a:latin typeface="楷体_GB2312" pitchFamily="49" charset="-122"/>
                <a:ea typeface="楷体_GB2312" pitchFamily="49" charset="-122"/>
              </a:rPr>
              <a:t>）求每个事件的最晚发生时间</a:t>
            </a:r>
            <a:r>
              <a:rPr lang="en-US" altLang="zh-CN" sz="3200" b="1" dirty="0" err="1">
                <a:solidFill>
                  <a:srgbClr val="3333CC"/>
                </a:solidFill>
                <a:latin typeface="楷体_GB2312" pitchFamily="49" charset="-122"/>
                <a:ea typeface="楷体_GB2312" pitchFamily="49" charset="-122"/>
              </a:rPr>
              <a:t>vl</a:t>
            </a:r>
            <a:r>
              <a:rPr lang="en-US" altLang="zh-CN" sz="3200" b="1" dirty="0">
                <a:solidFill>
                  <a:srgbClr val="3333CC"/>
                </a:solidFill>
                <a:latin typeface="楷体_GB2312" pitchFamily="49" charset="-122"/>
                <a:ea typeface="楷体_GB2312" pitchFamily="49" charset="-122"/>
              </a:rPr>
              <a:t>(k)</a:t>
            </a:r>
            <a:r>
              <a:rPr lang="zh-CN" altLang="en-US" sz="3200" b="1" dirty="0">
                <a:solidFill>
                  <a:srgbClr val="3333CC"/>
                </a:solidFill>
                <a:latin typeface="楷体_GB2312" pitchFamily="49" charset="-122"/>
                <a:ea typeface="楷体_GB2312" pitchFamily="49" charset="-122"/>
              </a:rPr>
              <a:t>；</a:t>
            </a:r>
          </a:p>
          <a:p>
            <a:pPr>
              <a:spcBef>
                <a:spcPct val="50000"/>
              </a:spcBef>
            </a:pPr>
            <a:r>
              <a:rPr lang="zh-CN" altLang="en-US" sz="3200" b="1" dirty="0">
                <a:solidFill>
                  <a:srgbClr val="3333CC"/>
                </a:solidFill>
                <a:latin typeface="楷体_GB2312" pitchFamily="49" charset="-122"/>
                <a:ea typeface="楷体_GB2312" pitchFamily="49" charset="-122"/>
              </a:rPr>
              <a:t>（</a:t>
            </a:r>
            <a:r>
              <a:rPr lang="en-US" altLang="zh-CN" sz="3200" b="1" dirty="0">
                <a:solidFill>
                  <a:srgbClr val="3333CC"/>
                </a:solidFill>
                <a:latin typeface="楷体_GB2312" pitchFamily="49" charset="-122"/>
                <a:ea typeface="楷体_GB2312" pitchFamily="49" charset="-122"/>
              </a:rPr>
              <a:t>3</a:t>
            </a:r>
            <a:r>
              <a:rPr lang="zh-CN" altLang="en-US" sz="3200" b="1" dirty="0">
                <a:solidFill>
                  <a:srgbClr val="3333CC"/>
                </a:solidFill>
                <a:latin typeface="楷体_GB2312" pitchFamily="49" charset="-122"/>
                <a:ea typeface="楷体_GB2312" pitchFamily="49" charset="-122"/>
              </a:rPr>
              <a:t>）求每个活动</a:t>
            </a:r>
            <a:r>
              <a:rPr lang="en-US" altLang="zh-CN" sz="3200" b="1" dirty="0" err="1">
                <a:solidFill>
                  <a:srgbClr val="3333CC"/>
                </a:solidFill>
                <a:latin typeface="楷体_GB2312" pitchFamily="49" charset="-122"/>
                <a:ea typeface="楷体_GB2312" pitchFamily="49" charset="-122"/>
              </a:rPr>
              <a:t>a</a:t>
            </a:r>
            <a:r>
              <a:rPr lang="en-US" altLang="zh-CN" sz="3200" b="1" baseline="-30000" dirty="0" err="1">
                <a:solidFill>
                  <a:srgbClr val="3333CC"/>
                </a:solidFill>
                <a:latin typeface="楷体_GB2312" pitchFamily="49" charset="-122"/>
                <a:ea typeface="楷体_GB2312" pitchFamily="49" charset="-122"/>
              </a:rPr>
              <a:t>i</a:t>
            </a:r>
            <a:r>
              <a:rPr lang="zh-CN" altLang="en-US" sz="3200" b="1" dirty="0">
                <a:solidFill>
                  <a:srgbClr val="3333CC"/>
                </a:solidFill>
                <a:latin typeface="楷体_GB2312" pitchFamily="49" charset="-122"/>
                <a:ea typeface="楷体_GB2312" pitchFamily="49" charset="-122"/>
              </a:rPr>
              <a:t>的最早开始时间</a:t>
            </a:r>
            <a:r>
              <a:rPr lang="en-US" altLang="zh-CN" sz="3200" b="1" dirty="0">
                <a:solidFill>
                  <a:srgbClr val="3333CC"/>
                </a:solidFill>
                <a:latin typeface="楷体_GB2312" pitchFamily="49" charset="-122"/>
                <a:ea typeface="楷体_GB2312" pitchFamily="49" charset="-122"/>
              </a:rPr>
              <a:t>e(</a:t>
            </a:r>
            <a:r>
              <a:rPr lang="en-US" altLang="zh-CN" sz="3200" b="1" dirty="0" err="1">
                <a:solidFill>
                  <a:srgbClr val="3333CC"/>
                </a:solidFill>
                <a:latin typeface="楷体_GB2312" pitchFamily="49" charset="-122"/>
                <a:ea typeface="楷体_GB2312" pitchFamily="49" charset="-122"/>
              </a:rPr>
              <a:t>i</a:t>
            </a:r>
            <a:r>
              <a:rPr lang="en-US" altLang="zh-CN" sz="3200" b="1" dirty="0">
                <a:solidFill>
                  <a:srgbClr val="3333CC"/>
                </a:solidFill>
                <a:latin typeface="楷体_GB2312" pitchFamily="49" charset="-122"/>
                <a:ea typeface="楷体_GB2312" pitchFamily="49" charset="-122"/>
              </a:rPr>
              <a:t>)</a:t>
            </a:r>
            <a:r>
              <a:rPr lang="zh-CN" altLang="en-US" sz="3200" b="1" dirty="0">
                <a:solidFill>
                  <a:srgbClr val="3333CC"/>
                </a:solidFill>
                <a:latin typeface="楷体_GB2312" pitchFamily="49" charset="-122"/>
                <a:ea typeface="楷体_GB2312" pitchFamily="49" charset="-122"/>
              </a:rPr>
              <a:t>；</a:t>
            </a:r>
          </a:p>
          <a:p>
            <a:pPr>
              <a:spcBef>
                <a:spcPct val="50000"/>
              </a:spcBef>
            </a:pPr>
            <a:r>
              <a:rPr lang="zh-CN" altLang="en-US" sz="3200" b="1" dirty="0">
                <a:solidFill>
                  <a:srgbClr val="3333CC"/>
                </a:solidFill>
                <a:latin typeface="楷体_GB2312" pitchFamily="49" charset="-122"/>
                <a:ea typeface="楷体_GB2312" pitchFamily="49" charset="-122"/>
              </a:rPr>
              <a:t>（</a:t>
            </a:r>
            <a:r>
              <a:rPr lang="en-US" altLang="zh-CN" sz="3200" b="1" dirty="0">
                <a:solidFill>
                  <a:srgbClr val="3333CC"/>
                </a:solidFill>
                <a:latin typeface="楷体_GB2312" pitchFamily="49" charset="-122"/>
                <a:ea typeface="楷体_GB2312" pitchFamily="49" charset="-122"/>
              </a:rPr>
              <a:t>4</a:t>
            </a:r>
            <a:r>
              <a:rPr lang="zh-CN" altLang="en-US" sz="3200" b="1" dirty="0">
                <a:solidFill>
                  <a:srgbClr val="3333CC"/>
                </a:solidFill>
                <a:latin typeface="楷体_GB2312" pitchFamily="49" charset="-122"/>
                <a:ea typeface="楷体_GB2312" pitchFamily="49" charset="-122"/>
              </a:rPr>
              <a:t>）求每个活动</a:t>
            </a:r>
            <a:r>
              <a:rPr lang="en-US" altLang="zh-CN" sz="3200" b="1" dirty="0" err="1">
                <a:solidFill>
                  <a:srgbClr val="3333CC"/>
                </a:solidFill>
                <a:latin typeface="楷体_GB2312" pitchFamily="49" charset="-122"/>
                <a:ea typeface="楷体_GB2312" pitchFamily="49" charset="-122"/>
              </a:rPr>
              <a:t>a</a:t>
            </a:r>
            <a:r>
              <a:rPr lang="en-US" altLang="zh-CN" sz="3200" b="1" baseline="-30000" dirty="0" err="1">
                <a:solidFill>
                  <a:srgbClr val="3333CC"/>
                </a:solidFill>
                <a:latin typeface="楷体_GB2312" pitchFamily="49" charset="-122"/>
                <a:ea typeface="楷体_GB2312" pitchFamily="49" charset="-122"/>
              </a:rPr>
              <a:t>i</a:t>
            </a:r>
            <a:r>
              <a:rPr lang="zh-CN" altLang="en-US" sz="3200" b="1" dirty="0">
                <a:solidFill>
                  <a:srgbClr val="3333CC"/>
                </a:solidFill>
                <a:latin typeface="楷体_GB2312" pitchFamily="49" charset="-122"/>
                <a:ea typeface="楷体_GB2312" pitchFamily="49" charset="-122"/>
              </a:rPr>
              <a:t>的最晚</a:t>
            </a:r>
            <a:r>
              <a:rPr lang="zh-CN" altLang="en-US" sz="3200" b="1" dirty="0">
                <a:solidFill>
                  <a:srgbClr val="3333CC"/>
                </a:solidFill>
                <a:ea typeface="楷体_GB2312" pitchFamily="49" charset="-122"/>
              </a:rPr>
              <a:t>开始</a:t>
            </a:r>
            <a:r>
              <a:rPr lang="zh-CN" altLang="en-US" sz="3200" b="1" dirty="0">
                <a:solidFill>
                  <a:srgbClr val="3333CC"/>
                </a:solidFill>
                <a:latin typeface="楷体_GB2312" pitchFamily="49" charset="-122"/>
                <a:ea typeface="楷体_GB2312" pitchFamily="49" charset="-122"/>
              </a:rPr>
              <a:t>时间</a:t>
            </a:r>
            <a:r>
              <a:rPr lang="en-US" altLang="zh-CN" sz="3200" b="1" dirty="0">
                <a:solidFill>
                  <a:srgbClr val="3333CC"/>
                </a:solidFill>
                <a:latin typeface="楷体_GB2312" pitchFamily="49" charset="-122"/>
                <a:ea typeface="楷体_GB2312" pitchFamily="49" charset="-122"/>
              </a:rPr>
              <a:t>l(</a:t>
            </a:r>
            <a:r>
              <a:rPr lang="en-US" altLang="zh-CN" sz="3200" b="1" dirty="0" err="1">
                <a:solidFill>
                  <a:srgbClr val="3333CC"/>
                </a:solidFill>
                <a:latin typeface="楷体_GB2312" pitchFamily="49" charset="-122"/>
                <a:ea typeface="楷体_GB2312" pitchFamily="49" charset="-122"/>
              </a:rPr>
              <a:t>i</a:t>
            </a:r>
            <a:r>
              <a:rPr lang="en-US" altLang="zh-CN" sz="3200" b="1" dirty="0">
                <a:solidFill>
                  <a:srgbClr val="3333CC"/>
                </a:solidFill>
                <a:latin typeface="楷体_GB2312" pitchFamily="49" charset="-122"/>
                <a:ea typeface="楷体_GB2312" pitchFamily="49" charset="-122"/>
              </a:rPr>
              <a:t>)</a:t>
            </a:r>
            <a:r>
              <a:rPr lang="zh-CN" altLang="en-US" sz="3200" b="1" dirty="0">
                <a:solidFill>
                  <a:srgbClr val="3333CC"/>
                </a:solidFill>
                <a:latin typeface="楷体_GB2312" pitchFamily="49" charset="-122"/>
                <a:ea typeface="楷体_GB2312" pitchFamily="49" charset="-122"/>
              </a:rPr>
              <a:t>；</a:t>
            </a:r>
          </a:p>
          <a:p>
            <a:pPr>
              <a:spcBef>
                <a:spcPct val="50000"/>
              </a:spcBef>
            </a:pPr>
            <a:r>
              <a:rPr lang="zh-CN" altLang="en-US" sz="3200" b="1" dirty="0">
                <a:solidFill>
                  <a:srgbClr val="800000"/>
                </a:solidFill>
                <a:latin typeface="楷体_GB2312" pitchFamily="49" charset="-122"/>
                <a:ea typeface="楷体_GB2312" pitchFamily="49" charset="-122"/>
              </a:rPr>
              <a:t>找出</a:t>
            </a:r>
            <a:r>
              <a:rPr lang="en-US" altLang="zh-CN" sz="3200" b="1" dirty="0">
                <a:solidFill>
                  <a:srgbClr val="800000"/>
                </a:solidFill>
                <a:latin typeface="楷体_GB2312" pitchFamily="49" charset="-122"/>
                <a:ea typeface="楷体_GB2312" pitchFamily="49" charset="-122"/>
              </a:rPr>
              <a:t>e(</a:t>
            </a:r>
            <a:r>
              <a:rPr lang="en-US" altLang="zh-CN" sz="3200" b="1" dirty="0" err="1">
                <a:solidFill>
                  <a:srgbClr val="800000"/>
                </a:solidFill>
                <a:latin typeface="楷体_GB2312" pitchFamily="49" charset="-122"/>
                <a:ea typeface="楷体_GB2312" pitchFamily="49" charset="-122"/>
              </a:rPr>
              <a:t>i</a:t>
            </a:r>
            <a:r>
              <a:rPr lang="en-US" altLang="zh-CN" sz="3200" b="1" dirty="0">
                <a:solidFill>
                  <a:srgbClr val="800000"/>
                </a:solidFill>
                <a:latin typeface="楷体_GB2312" pitchFamily="49" charset="-122"/>
                <a:ea typeface="楷体_GB2312" pitchFamily="49" charset="-122"/>
              </a:rPr>
              <a:t>)=l(</a:t>
            </a:r>
            <a:r>
              <a:rPr lang="en-US" altLang="zh-CN" sz="3200" b="1" dirty="0" err="1">
                <a:solidFill>
                  <a:srgbClr val="800000"/>
                </a:solidFill>
                <a:latin typeface="楷体_GB2312" pitchFamily="49" charset="-122"/>
                <a:ea typeface="楷体_GB2312" pitchFamily="49" charset="-122"/>
              </a:rPr>
              <a:t>i</a:t>
            </a:r>
            <a:r>
              <a:rPr lang="en-US" altLang="zh-CN" sz="3200" b="1" dirty="0">
                <a:solidFill>
                  <a:srgbClr val="800000"/>
                </a:solidFill>
                <a:latin typeface="楷体_GB2312" pitchFamily="49" charset="-122"/>
                <a:ea typeface="楷体_GB2312" pitchFamily="49" charset="-122"/>
              </a:rPr>
              <a:t>) </a:t>
            </a:r>
            <a:r>
              <a:rPr lang="zh-CN" altLang="en-US" sz="3200" b="1" dirty="0">
                <a:solidFill>
                  <a:srgbClr val="800000"/>
                </a:solidFill>
                <a:latin typeface="楷体_GB2312" pitchFamily="49" charset="-122"/>
                <a:ea typeface="楷体_GB2312" pitchFamily="49" charset="-122"/>
              </a:rPr>
              <a:t>的活动</a:t>
            </a:r>
            <a:r>
              <a:rPr lang="en-US" altLang="zh-CN" sz="3200" b="1" dirty="0" err="1">
                <a:solidFill>
                  <a:srgbClr val="800000"/>
                </a:solidFill>
                <a:latin typeface="楷体_GB2312" pitchFamily="49" charset="-122"/>
                <a:ea typeface="楷体_GB2312" pitchFamily="49" charset="-122"/>
              </a:rPr>
              <a:t>a</a:t>
            </a:r>
            <a:r>
              <a:rPr lang="en-US" altLang="zh-CN" sz="3200" b="1" baseline="-30000" dirty="0" err="1">
                <a:solidFill>
                  <a:srgbClr val="800000"/>
                </a:solidFill>
                <a:latin typeface="楷体_GB2312" pitchFamily="49" charset="-122"/>
                <a:ea typeface="楷体_GB2312" pitchFamily="49" charset="-122"/>
              </a:rPr>
              <a:t>i</a:t>
            </a:r>
            <a:r>
              <a:rPr lang="zh-CN" altLang="en-US" sz="3200" b="1" dirty="0">
                <a:solidFill>
                  <a:srgbClr val="800000"/>
                </a:solidFill>
                <a:latin typeface="楷体_GB2312" pitchFamily="49" charset="-122"/>
                <a:ea typeface="楷体_GB2312" pitchFamily="49" charset="-122"/>
              </a:rPr>
              <a:t>，即为关键活动。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09600" y="381000"/>
            <a:ext cx="7772400" cy="838200"/>
          </a:xfrm>
        </p:spPr>
        <p:txBody>
          <a:bodyPr/>
          <a:lstStyle/>
          <a:p>
            <a:r>
              <a:rPr lang="zh-CN" altLang="en-US" sz="4000" b="1" dirty="0">
                <a:solidFill>
                  <a:srgbClr val="800000"/>
                </a:solidFill>
                <a:ea typeface="楷体_GB2312"/>
              </a:rPr>
              <a:t>求关键路径步骤的要点：</a:t>
            </a:r>
          </a:p>
        </p:txBody>
      </p:sp>
      <p:sp>
        <p:nvSpPr>
          <p:cNvPr id="242692" name="Text Box 4"/>
          <p:cNvSpPr txBox="1">
            <a:spLocks noChangeArrowheads="1"/>
          </p:cNvSpPr>
          <p:nvPr/>
        </p:nvSpPr>
        <p:spPr bwMode="auto">
          <a:xfrm>
            <a:off x="1676400" y="266700"/>
            <a:ext cx="358775" cy="930275"/>
          </a:xfrm>
          <a:prstGeom prst="rect">
            <a:avLst/>
          </a:prstGeom>
          <a:noFill/>
          <a:ln w="12700" cap="sq">
            <a:noFill/>
            <a:miter lim="800000"/>
            <a:headEnd type="none" w="sm" len="sm"/>
            <a:tailEnd type="none" w="sm" len="sm"/>
          </a:ln>
          <a:effectLst/>
        </p:spPr>
        <p:txBody>
          <a:bodyPr wrap="none">
            <a:spAutoFit/>
          </a:bodyPr>
          <a:lstStyle/>
          <a:p>
            <a:r>
              <a:rPr lang="en-US" altLang="zh-CN" sz="5500" b="1">
                <a:solidFill>
                  <a:srgbClr val="6600CC"/>
                </a:solidFill>
                <a:ea typeface="楷体_GB2312" pitchFamily="49" charset="-122"/>
              </a:rPr>
              <a:t> </a:t>
            </a:r>
          </a:p>
        </p:txBody>
      </p:sp>
      <p:sp>
        <p:nvSpPr>
          <p:cNvPr id="242693" name="Text Box 5"/>
          <p:cNvSpPr txBox="1">
            <a:spLocks noChangeArrowheads="1"/>
          </p:cNvSpPr>
          <p:nvPr/>
        </p:nvSpPr>
        <p:spPr bwMode="auto">
          <a:xfrm>
            <a:off x="285750" y="1420813"/>
            <a:ext cx="8855075" cy="750887"/>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3600" b="1">
                <a:solidFill>
                  <a:schemeClr val="hlink"/>
                </a:solidFill>
                <a:ea typeface="楷体_GB2312" pitchFamily="49" charset="-122"/>
              </a:rPr>
              <a:t>显然</a:t>
            </a:r>
            <a:r>
              <a:rPr lang="zh-CN" altLang="en-US" sz="3600" b="1">
                <a:solidFill>
                  <a:srgbClr val="000099"/>
                </a:solidFill>
                <a:ea typeface="楷体_GB2312" pitchFamily="49" charset="-122"/>
              </a:rPr>
              <a:t>求</a:t>
            </a:r>
            <a:r>
              <a:rPr lang="en-US" altLang="zh-CN" sz="3600" b="1">
                <a:solidFill>
                  <a:srgbClr val="0000FF"/>
                </a:solidFill>
                <a:ea typeface="楷体_GB2312" pitchFamily="49" charset="-122"/>
              </a:rPr>
              <a:t>ve</a:t>
            </a:r>
            <a:r>
              <a:rPr lang="zh-CN" altLang="en-US" sz="3600" b="1">
                <a:solidFill>
                  <a:srgbClr val="000099"/>
                </a:solidFill>
                <a:ea typeface="楷体_GB2312" pitchFamily="49" charset="-122"/>
              </a:rPr>
              <a:t>的顺序应该是</a:t>
            </a:r>
            <a:r>
              <a:rPr lang="zh-CN" altLang="en-US" sz="3600" b="1">
                <a:solidFill>
                  <a:srgbClr val="0000FF"/>
                </a:solidFill>
                <a:ea typeface="楷体_GB2312" pitchFamily="49" charset="-122"/>
              </a:rPr>
              <a:t>按拓扑有序</a:t>
            </a:r>
            <a:r>
              <a:rPr lang="zh-CN" altLang="en-US" sz="3600" b="1">
                <a:solidFill>
                  <a:srgbClr val="000099"/>
                </a:solidFill>
                <a:ea typeface="楷体_GB2312" pitchFamily="49" charset="-122"/>
              </a:rPr>
              <a:t>的</a:t>
            </a:r>
            <a:r>
              <a:rPr lang="zh-CN" altLang="en-US" sz="3600" b="1">
                <a:solidFill>
                  <a:srgbClr val="0000FF"/>
                </a:solidFill>
                <a:ea typeface="楷体_GB2312" pitchFamily="49" charset="-122"/>
              </a:rPr>
              <a:t>次序</a:t>
            </a:r>
            <a:r>
              <a:rPr lang="en-US" altLang="zh-CN" sz="3600" b="1">
                <a:solidFill>
                  <a:srgbClr val="000099"/>
                </a:solidFill>
                <a:ea typeface="楷体_GB2312" pitchFamily="49" charset="-122"/>
              </a:rPr>
              <a:t>;</a:t>
            </a:r>
            <a:endParaRPr lang="en-US" altLang="zh-CN" sz="3600" b="1">
              <a:ea typeface="楷体_GB2312" pitchFamily="49" charset="-122"/>
            </a:endParaRPr>
          </a:p>
        </p:txBody>
      </p:sp>
      <p:sp>
        <p:nvSpPr>
          <p:cNvPr id="242694" name="Rectangle 6"/>
          <p:cNvSpPr>
            <a:spLocks noChangeArrowheads="1"/>
          </p:cNvSpPr>
          <p:nvPr/>
        </p:nvSpPr>
        <p:spPr bwMode="auto">
          <a:xfrm>
            <a:off x="301625" y="2447925"/>
            <a:ext cx="8842375" cy="641350"/>
          </a:xfrm>
          <a:prstGeom prst="rect">
            <a:avLst/>
          </a:prstGeom>
          <a:noFill/>
          <a:ln w="12700" cap="sq">
            <a:noFill/>
            <a:miter lim="800000"/>
            <a:headEnd type="none" w="sm" len="sm"/>
            <a:tailEnd type="none" w="sm" len="sm"/>
          </a:ln>
          <a:effectLst/>
        </p:spPr>
        <p:txBody>
          <a:bodyPr>
            <a:spAutoFit/>
          </a:bodyPr>
          <a:lstStyle/>
          <a:p>
            <a:r>
              <a:rPr lang="zh-CN" altLang="en-US" sz="3600" b="1">
                <a:solidFill>
                  <a:schemeClr val="hlink"/>
                </a:solidFill>
                <a:ea typeface="楷体_GB2312" pitchFamily="49" charset="-122"/>
              </a:rPr>
              <a:t>然而</a:t>
            </a:r>
            <a:r>
              <a:rPr lang="zh-CN" altLang="en-US" sz="3600" b="1">
                <a:solidFill>
                  <a:srgbClr val="000099"/>
                </a:solidFill>
                <a:ea typeface="楷体_GB2312" pitchFamily="49" charset="-122"/>
              </a:rPr>
              <a:t>求</a:t>
            </a:r>
            <a:r>
              <a:rPr lang="en-US" altLang="zh-CN" sz="3600" b="1">
                <a:solidFill>
                  <a:srgbClr val="0000FF"/>
                </a:solidFill>
                <a:ea typeface="楷体_GB2312" pitchFamily="49" charset="-122"/>
              </a:rPr>
              <a:t>vl</a:t>
            </a:r>
            <a:r>
              <a:rPr lang="zh-CN" altLang="en-US" sz="3600" b="1">
                <a:solidFill>
                  <a:srgbClr val="000099"/>
                </a:solidFill>
                <a:ea typeface="楷体_GB2312" pitchFamily="49" charset="-122"/>
              </a:rPr>
              <a:t>的顺序则应是</a:t>
            </a:r>
            <a:r>
              <a:rPr lang="zh-CN" altLang="en-US" sz="3600" b="1">
                <a:solidFill>
                  <a:srgbClr val="0000FF"/>
                </a:solidFill>
                <a:ea typeface="楷体_GB2312" pitchFamily="49" charset="-122"/>
              </a:rPr>
              <a:t>按拓扑逆序</a:t>
            </a:r>
            <a:r>
              <a:rPr lang="zh-CN" altLang="en-US" sz="3600" b="1">
                <a:solidFill>
                  <a:srgbClr val="000099"/>
                </a:solidFill>
                <a:ea typeface="楷体_GB2312" pitchFamily="49" charset="-122"/>
              </a:rPr>
              <a:t>的</a:t>
            </a:r>
            <a:r>
              <a:rPr lang="zh-CN" altLang="en-US" sz="3600" b="1">
                <a:solidFill>
                  <a:srgbClr val="0000FF"/>
                </a:solidFill>
                <a:ea typeface="楷体_GB2312" pitchFamily="49" charset="-122"/>
              </a:rPr>
              <a:t>次序</a:t>
            </a:r>
            <a:r>
              <a:rPr lang="zh-CN" altLang="en-US" sz="3600" b="1">
                <a:solidFill>
                  <a:srgbClr val="000099"/>
                </a:solidFill>
                <a:ea typeface="楷体_GB2312" pitchFamily="49" charset="-122"/>
              </a:rPr>
              <a:t>；</a:t>
            </a:r>
          </a:p>
        </p:txBody>
      </p:sp>
      <p:sp>
        <p:nvSpPr>
          <p:cNvPr id="242695" name="Rectangle 7"/>
          <p:cNvSpPr>
            <a:spLocks noChangeArrowheads="1"/>
          </p:cNvSpPr>
          <p:nvPr/>
        </p:nvSpPr>
        <p:spPr bwMode="auto">
          <a:xfrm>
            <a:off x="225425" y="3303588"/>
            <a:ext cx="8353425" cy="1409700"/>
          </a:xfrm>
          <a:prstGeom prst="rect">
            <a:avLst/>
          </a:prstGeom>
          <a:noFill/>
          <a:ln w="12700" cap="sq">
            <a:noFill/>
            <a:miter lim="800000"/>
            <a:headEnd type="none" w="sm" len="sm"/>
            <a:tailEnd type="none" w="sm" len="sm"/>
          </a:ln>
          <a:effectLst/>
        </p:spPr>
        <p:txBody>
          <a:bodyPr wrap="none">
            <a:spAutoFit/>
          </a:bodyPr>
          <a:lstStyle/>
          <a:p>
            <a:pPr>
              <a:lnSpc>
                <a:spcPct val="120000"/>
              </a:lnSpc>
            </a:pPr>
            <a:r>
              <a:rPr lang="zh-CN" altLang="en-US" sz="3600" b="1">
                <a:solidFill>
                  <a:schemeClr val="hlink"/>
                </a:solidFill>
                <a:ea typeface="楷体_GB2312" pitchFamily="49" charset="-122"/>
              </a:rPr>
              <a:t>由于</a:t>
            </a:r>
            <a:r>
              <a:rPr lang="zh-CN" altLang="en-US" sz="3600" b="1">
                <a:solidFill>
                  <a:srgbClr val="000099"/>
                </a:solidFill>
                <a:ea typeface="楷体_GB2312" pitchFamily="49" charset="-122"/>
              </a:rPr>
              <a:t>   拓扑逆序序列即为拓扑有序序列的</a:t>
            </a:r>
          </a:p>
          <a:p>
            <a:pPr>
              <a:lnSpc>
                <a:spcPct val="120000"/>
              </a:lnSpc>
            </a:pPr>
            <a:r>
              <a:rPr lang="zh-CN" altLang="en-US" sz="3600" b="1">
                <a:solidFill>
                  <a:srgbClr val="0000FF"/>
                </a:solidFill>
                <a:ea typeface="楷体_GB2312" pitchFamily="49" charset="-122"/>
              </a:rPr>
              <a:t>           逆序列</a:t>
            </a:r>
            <a:r>
              <a:rPr lang="zh-CN" altLang="en-US" sz="3600" b="1">
                <a:solidFill>
                  <a:srgbClr val="000099"/>
                </a:solidFill>
                <a:ea typeface="楷体_GB2312" pitchFamily="49" charset="-122"/>
              </a:rPr>
              <a:t>，</a:t>
            </a:r>
          </a:p>
        </p:txBody>
      </p:sp>
      <p:sp>
        <p:nvSpPr>
          <p:cNvPr id="242696" name="Rectangle 8"/>
          <p:cNvSpPr>
            <a:spLocks noChangeArrowheads="1"/>
          </p:cNvSpPr>
          <p:nvPr/>
        </p:nvSpPr>
        <p:spPr bwMode="auto">
          <a:xfrm>
            <a:off x="301625" y="4838700"/>
            <a:ext cx="9094788" cy="1409700"/>
          </a:xfrm>
          <a:prstGeom prst="rect">
            <a:avLst/>
          </a:prstGeom>
          <a:noFill/>
          <a:ln w="12700" cap="sq">
            <a:noFill/>
            <a:miter lim="800000"/>
            <a:headEnd type="none" w="sm" len="sm"/>
            <a:tailEnd type="none" w="sm" len="sm"/>
          </a:ln>
          <a:effectLst/>
        </p:spPr>
        <p:txBody>
          <a:bodyPr>
            <a:spAutoFit/>
          </a:bodyPr>
          <a:lstStyle/>
          <a:p>
            <a:pPr>
              <a:lnSpc>
                <a:spcPct val="120000"/>
              </a:lnSpc>
            </a:pPr>
            <a:r>
              <a:rPr lang="zh-CN" altLang="en-US" sz="3600" b="1">
                <a:solidFill>
                  <a:schemeClr val="hlink"/>
                </a:solidFill>
                <a:ea typeface="楷体_GB2312" pitchFamily="49" charset="-122"/>
              </a:rPr>
              <a:t>所以</a:t>
            </a:r>
            <a:r>
              <a:rPr lang="zh-CN" altLang="en-US" sz="3600" b="1">
                <a:solidFill>
                  <a:srgbClr val="000099"/>
                </a:solidFill>
                <a:ea typeface="楷体_GB2312" pitchFamily="49" charset="-122"/>
              </a:rPr>
              <a:t>   应该在拓扑排序的过程中，</a:t>
            </a:r>
          </a:p>
          <a:p>
            <a:pPr>
              <a:lnSpc>
                <a:spcPct val="120000"/>
              </a:lnSpc>
            </a:pPr>
            <a:r>
              <a:rPr lang="zh-CN" altLang="en-US" sz="3600" b="1">
                <a:solidFill>
                  <a:srgbClr val="000099"/>
                </a:solidFill>
                <a:ea typeface="楷体_GB2312" pitchFamily="49" charset="-122"/>
              </a:rPr>
              <a:t>          另设一个</a:t>
            </a:r>
            <a:r>
              <a:rPr lang="zh-CN" altLang="en-US" sz="3600" b="1">
                <a:solidFill>
                  <a:srgbClr val="CC0000"/>
                </a:solidFill>
                <a:ea typeface="楷体_GB2312" pitchFamily="49" charset="-122"/>
              </a:rPr>
              <a:t>“</a:t>
            </a:r>
            <a:r>
              <a:rPr lang="zh-CN" altLang="en-US" sz="3600" b="1">
                <a:solidFill>
                  <a:srgbClr val="FF0000"/>
                </a:solidFill>
                <a:ea typeface="楷体_GB2312" pitchFamily="49" charset="-122"/>
              </a:rPr>
              <a:t>栈</a:t>
            </a:r>
            <a:r>
              <a:rPr lang="zh-CN" altLang="en-US" sz="3600" b="1">
                <a:solidFill>
                  <a:srgbClr val="CC0000"/>
                </a:solidFill>
                <a:ea typeface="楷体_GB2312" pitchFamily="49" charset="-122"/>
              </a:rPr>
              <a:t>”</a:t>
            </a:r>
            <a:r>
              <a:rPr lang="zh-CN" altLang="en-US" sz="3600" b="1">
                <a:solidFill>
                  <a:srgbClr val="000099"/>
                </a:solidFill>
                <a:ea typeface="楷体_GB2312" pitchFamily="49" charset="-122"/>
              </a:rPr>
              <a:t>记下拓扑有序序列。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slide(fromTop)">
                                      <p:cBhvr>
                                        <p:cTn id="7" dur="500"/>
                                        <p:tgtEl>
                                          <p:spTgt spid="24269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2693"/>
                                        </p:tgtEl>
                                        <p:attrNameLst>
                                          <p:attrName>style.visibility</p:attrName>
                                        </p:attrNameLst>
                                      </p:cBhvr>
                                      <p:to>
                                        <p:strVal val="visible"/>
                                      </p:to>
                                    </p:set>
                                    <p:animEffect transition="in" filter="strips(downRight)">
                                      <p:cBhvr>
                                        <p:cTn id="12" dur="500"/>
                                        <p:tgtEl>
                                          <p:spTgt spid="24269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2694"/>
                                        </p:tgtEl>
                                        <p:attrNameLst>
                                          <p:attrName>style.visibility</p:attrName>
                                        </p:attrNameLst>
                                      </p:cBhvr>
                                      <p:to>
                                        <p:strVal val="visible"/>
                                      </p:to>
                                    </p:set>
                                    <p:animEffect transition="in" filter="strips(downRight)">
                                      <p:cBhvr>
                                        <p:cTn id="17" dur="500"/>
                                        <p:tgtEl>
                                          <p:spTgt spid="24269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2695"/>
                                        </p:tgtEl>
                                        <p:attrNameLst>
                                          <p:attrName>style.visibility</p:attrName>
                                        </p:attrNameLst>
                                      </p:cBhvr>
                                      <p:to>
                                        <p:strVal val="visible"/>
                                      </p:to>
                                    </p:set>
                                    <p:animEffect transition="in" filter="strips(downRight)">
                                      <p:cBhvr>
                                        <p:cTn id="22" dur="500"/>
                                        <p:tgtEl>
                                          <p:spTgt spid="24269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2696"/>
                                        </p:tgtEl>
                                        <p:attrNameLst>
                                          <p:attrName>style.visibility</p:attrName>
                                        </p:attrNameLst>
                                      </p:cBhvr>
                                      <p:to>
                                        <p:strVal val="visible"/>
                                      </p:to>
                                    </p:set>
                                    <p:animEffect transition="in" filter="strips(downRight)">
                                      <p:cBhvr>
                                        <p:cTn id="27" dur="500"/>
                                        <p:tgtEl>
                                          <p:spTgt spid="242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utoUpdateAnimBg="0"/>
      <p:bldP spid="242693" grpId="0" autoUpdateAnimBg="0"/>
      <p:bldP spid="242694" grpId="0" autoUpdateAnimBg="0"/>
      <p:bldP spid="242695" grpId="0" autoUpdateAnimBg="0"/>
      <p:bldP spid="242696"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57200" y="381000"/>
            <a:ext cx="7772400" cy="838200"/>
          </a:xfrm>
        </p:spPr>
        <p:txBody>
          <a:bodyPr/>
          <a:lstStyle/>
          <a:p>
            <a:r>
              <a:rPr lang="zh-CN" altLang="en-US" b="1"/>
              <a:t>例：</a:t>
            </a:r>
          </a:p>
        </p:txBody>
      </p:sp>
      <p:sp>
        <p:nvSpPr>
          <p:cNvPr id="243716" name="Line 4"/>
          <p:cNvSpPr>
            <a:spLocks noChangeShapeType="1"/>
          </p:cNvSpPr>
          <p:nvPr/>
        </p:nvSpPr>
        <p:spPr bwMode="auto">
          <a:xfrm>
            <a:off x="685800" y="6477000"/>
            <a:ext cx="7696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243717" name="Line 5"/>
          <p:cNvSpPr>
            <a:spLocks noChangeShapeType="1"/>
          </p:cNvSpPr>
          <p:nvPr/>
        </p:nvSpPr>
        <p:spPr bwMode="auto">
          <a:xfrm>
            <a:off x="8382000" y="4343400"/>
            <a:ext cx="0" cy="21336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aphicFrame>
        <p:nvGraphicFramePr>
          <p:cNvPr id="243718" name="Object 6"/>
          <p:cNvGraphicFramePr>
            <a:graphicFrameLocks noChangeAspect="1"/>
          </p:cNvGraphicFramePr>
          <p:nvPr/>
        </p:nvGraphicFramePr>
        <p:xfrm>
          <a:off x="768350" y="4356100"/>
          <a:ext cx="7613650" cy="2273300"/>
        </p:xfrm>
        <a:graphic>
          <a:graphicData uri="http://schemas.openxmlformats.org/presentationml/2006/ole">
            <p:oleObj spid="_x0000_s1026" name="文档" r:id="rId3" imgW="7612200" imgH="2273400" progId="Word.Document.8">
              <p:embed/>
            </p:oleObj>
          </a:graphicData>
        </a:graphic>
      </p:graphicFrame>
      <p:sp>
        <p:nvSpPr>
          <p:cNvPr id="243719" name="Text Box 7"/>
          <p:cNvSpPr txBox="1">
            <a:spLocks noChangeArrowheads="1"/>
          </p:cNvSpPr>
          <p:nvPr/>
        </p:nvSpPr>
        <p:spPr bwMode="auto">
          <a:xfrm>
            <a:off x="1676400" y="5105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0</a:t>
            </a:r>
            <a:endParaRPr lang="en-US" altLang="zh-CN" sz="3600"/>
          </a:p>
        </p:txBody>
      </p:sp>
      <p:sp>
        <p:nvSpPr>
          <p:cNvPr id="243720" name="Text Box 8"/>
          <p:cNvSpPr txBox="1">
            <a:spLocks noChangeArrowheads="1"/>
          </p:cNvSpPr>
          <p:nvPr/>
        </p:nvSpPr>
        <p:spPr bwMode="auto">
          <a:xfrm>
            <a:off x="2438400" y="5105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0</a:t>
            </a:r>
            <a:endParaRPr lang="en-US" altLang="zh-CN" sz="3600"/>
          </a:p>
        </p:txBody>
      </p:sp>
      <p:sp>
        <p:nvSpPr>
          <p:cNvPr id="243721" name="Text Box 9"/>
          <p:cNvSpPr txBox="1">
            <a:spLocks noChangeArrowheads="1"/>
          </p:cNvSpPr>
          <p:nvPr/>
        </p:nvSpPr>
        <p:spPr bwMode="auto">
          <a:xfrm>
            <a:off x="3200400" y="5105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0</a:t>
            </a:r>
            <a:endParaRPr lang="en-US" altLang="zh-CN" sz="3600"/>
          </a:p>
        </p:txBody>
      </p:sp>
      <p:sp>
        <p:nvSpPr>
          <p:cNvPr id="243722" name="Text Box 10"/>
          <p:cNvSpPr txBox="1">
            <a:spLocks noChangeArrowheads="1"/>
          </p:cNvSpPr>
          <p:nvPr/>
        </p:nvSpPr>
        <p:spPr bwMode="auto">
          <a:xfrm>
            <a:off x="3962400" y="5105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0</a:t>
            </a:r>
            <a:endParaRPr lang="en-US" altLang="zh-CN" sz="3600"/>
          </a:p>
        </p:txBody>
      </p:sp>
      <p:sp>
        <p:nvSpPr>
          <p:cNvPr id="243723" name="Text Box 11"/>
          <p:cNvSpPr txBox="1">
            <a:spLocks noChangeArrowheads="1"/>
          </p:cNvSpPr>
          <p:nvPr/>
        </p:nvSpPr>
        <p:spPr bwMode="auto">
          <a:xfrm>
            <a:off x="4724400" y="5105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0</a:t>
            </a:r>
            <a:endParaRPr lang="en-US" altLang="zh-CN" sz="3600"/>
          </a:p>
        </p:txBody>
      </p:sp>
      <p:sp>
        <p:nvSpPr>
          <p:cNvPr id="243724" name="Text Box 12"/>
          <p:cNvSpPr txBox="1">
            <a:spLocks noChangeArrowheads="1"/>
          </p:cNvSpPr>
          <p:nvPr/>
        </p:nvSpPr>
        <p:spPr bwMode="auto">
          <a:xfrm>
            <a:off x="5486400" y="5105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0</a:t>
            </a:r>
            <a:endParaRPr lang="en-US" altLang="zh-CN" sz="3600"/>
          </a:p>
        </p:txBody>
      </p:sp>
      <p:sp>
        <p:nvSpPr>
          <p:cNvPr id="243725" name="Text Box 13"/>
          <p:cNvSpPr txBox="1">
            <a:spLocks noChangeArrowheads="1"/>
          </p:cNvSpPr>
          <p:nvPr/>
        </p:nvSpPr>
        <p:spPr bwMode="auto">
          <a:xfrm>
            <a:off x="6248400" y="5105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0</a:t>
            </a:r>
            <a:endParaRPr lang="en-US" altLang="zh-CN" sz="3600"/>
          </a:p>
        </p:txBody>
      </p:sp>
      <p:sp>
        <p:nvSpPr>
          <p:cNvPr id="243726" name="Text Box 14"/>
          <p:cNvSpPr txBox="1">
            <a:spLocks noChangeArrowheads="1"/>
          </p:cNvSpPr>
          <p:nvPr/>
        </p:nvSpPr>
        <p:spPr bwMode="auto">
          <a:xfrm>
            <a:off x="7010400" y="5105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0</a:t>
            </a:r>
            <a:endParaRPr lang="en-US" altLang="zh-CN" sz="3600"/>
          </a:p>
        </p:txBody>
      </p:sp>
      <p:sp>
        <p:nvSpPr>
          <p:cNvPr id="243727" name="Text Box 15"/>
          <p:cNvSpPr txBox="1">
            <a:spLocks noChangeArrowheads="1"/>
          </p:cNvSpPr>
          <p:nvPr/>
        </p:nvSpPr>
        <p:spPr bwMode="auto">
          <a:xfrm>
            <a:off x="7816850" y="5105400"/>
            <a:ext cx="4127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0</a:t>
            </a:r>
            <a:endParaRPr lang="en-US" altLang="zh-CN" sz="3600"/>
          </a:p>
        </p:txBody>
      </p:sp>
      <p:sp>
        <p:nvSpPr>
          <p:cNvPr id="243728" name="Text Box 16"/>
          <p:cNvSpPr txBox="1">
            <a:spLocks noChangeArrowheads="1"/>
          </p:cNvSpPr>
          <p:nvPr/>
        </p:nvSpPr>
        <p:spPr bwMode="auto">
          <a:xfrm>
            <a:off x="2330450" y="5105400"/>
            <a:ext cx="64135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6</a:t>
            </a:r>
            <a:endParaRPr lang="en-US" altLang="zh-CN" sz="3600"/>
          </a:p>
        </p:txBody>
      </p:sp>
      <p:sp>
        <p:nvSpPr>
          <p:cNvPr id="243729" name="Text Box 17"/>
          <p:cNvSpPr txBox="1">
            <a:spLocks noChangeArrowheads="1"/>
          </p:cNvSpPr>
          <p:nvPr/>
        </p:nvSpPr>
        <p:spPr bwMode="auto">
          <a:xfrm>
            <a:off x="3124200" y="5105400"/>
            <a:ext cx="64135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4</a:t>
            </a:r>
            <a:endParaRPr lang="en-US" altLang="zh-CN" sz="3600"/>
          </a:p>
        </p:txBody>
      </p:sp>
      <p:sp>
        <p:nvSpPr>
          <p:cNvPr id="243730" name="Text Box 18"/>
          <p:cNvSpPr txBox="1">
            <a:spLocks noChangeArrowheads="1"/>
          </p:cNvSpPr>
          <p:nvPr/>
        </p:nvSpPr>
        <p:spPr bwMode="auto">
          <a:xfrm>
            <a:off x="3854450" y="5105400"/>
            <a:ext cx="64135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5</a:t>
            </a:r>
            <a:endParaRPr lang="en-US" altLang="zh-CN" sz="3600"/>
          </a:p>
        </p:txBody>
      </p:sp>
      <p:sp>
        <p:nvSpPr>
          <p:cNvPr id="243731" name="Text Box 19"/>
          <p:cNvSpPr txBox="1">
            <a:spLocks noChangeArrowheads="1"/>
          </p:cNvSpPr>
          <p:nvPr/>
        </p:nvSpPr>
        <p:spPr bwMode="auto">
          <a:xfrm>
            <a:off x="5410200" y="5105400"/>
            <a:ext cx="64135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7</a:t>
            </a:r>
            <a:endParaRPr lang="en-US" altLang="zh-CN" sz="3600"/>
          </a:p>
        </p:txBody>
      </p:sp>
      <p:sp>
        <p:nvSpPr>
          <p:cNvPr id="243732" name="Text Box 20"/>
          <p:cNvSpPr txBox="1">
            <a:spLocks noChangeArrowheads="1"/>
          </p:cNvSpPr>
          <p:nvPr/>
        </p:nvSpPr>
        <p:spPr bwMode="auto">
          <a:xfrm>
            <a:off x="6934200" y="5105400"/>
            <a:ext cx="64135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11</a:t>
            </a:r>
            <a:endParaRPr lang="en-US" altLang="zh-CN" sz="3600"/>
          </a:p>
        </p:txBody>
      </p:sp>
      <p:sp>
        <p:nvSpPr>
          <p:cNvPr id="243733" name="Text Box 21"/>
          <p:cNvSpPr txBox="1">
            <a:spLocks noChangeArrowheads="1"/>
          </p:cNvSpPr>
          <p:nvPr/>
        </p:nvSpPr>
        <p:spPr bwMode="auto">
          <a:xfrm>
            <a:off x="4654550" y="5105400"/>
            <a:ext cx="64135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5</a:t>
            </a:r>
            <a:endParaRPr lang="en-US" altLang="zh-CN" sz="3600"/>
          </a:p>
        </p:txBody>
      </p:sp>
      <p:sp>
        <p:nvSpPr>
          <p:cNvPr id="243734" name="Text Box 22"/>
          <p:cNvSpPr txBox="1">
            <a:spLocks noChangeArrowheads="1"/>
          </p:cNvSpPr>
          <p:nvPr/>
        </p:nvSpPr>
        <p:spPr bwMode="auto">
          <a:xfrm>
            <a:off x="4648200" y="5105400"/>
            <a:ext cx="641350" cy="641350"/>
          </a:xfrm>
          <a:prstGeom prst="rect">
            <a:avLst/>
          </a:prstGeom>
          <a:solidFill>
            <a:srgbClr val="C673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7</a:t>
            </a:r>
            <a:endParaRPr lang="en-US" altLang="zh-CN" sz="3600"/>
          </a:p>
        </p:txBody>
      </p:sp>
      <p:sp>
        <p:nvSpPr>
          <p:cNvPr id="243735" name="Text Box 23"/>
          <p:cNvSpPr txBox="1">
            <a:spLocks noChangeArrowheads="1"/>
          </p:cNvSpPr>
          <p:nvPr/>
        </p:nvSpPr>
        <p:spPr bwMode="auto">
          <a:xfrm>
            <a:off x="6172200" y="5105400"/>
            <a:ext cx="64135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15</a:t>
            </a:r>
            <a:endParaRPr lang="en-US" altLang="zh-CN" sz="3600"/>
          </a:p>
        </p:txBody>
      </p:sp>
      <p:sp>
        <p:nvSpPr>
          <p:cNvPr id="243736" name="Text Box 24"/>
          <p:cNvSpPr txBox="1">
            <a:spLocks noChangeArrowheads="1"/>
          </p:cNvSpPr>
          <p:nvPr/>
        </p:nvSpPr>
        <p:spPr bwMode="auto">
          <a:xfrm>
            <a:off x="6934200" y="5105400"/>
            <a:ext cx="641350" cy="641350"/>
          </a:xfrm>
          <a:prstGeom prst="rect">
            <a:avLst/>
          </a:prstGeom>
          <a:solidFill>
            <a:srgbClr val="C673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14</a:t>
            </a:r>
            <a:endParaRPr lang="en-US" altLang="zh-CN" sz="3600"/>
          </a:p>
        </p:txBody>
      </p:sp>
      <p:sp>
        <p:nvSpPr>
          <p:cNvPr id="243737" name="Text Box 25"/>
          <p:cNvSpPr txBox="1">
            <a:spLocks noChangeArrowheads="1"/>
          </p:cNvSpPr>
          <p:nvPr/>
        </p:nvSpPr>
        <p:spPr bwMode="auto">
          <a:xfrm>
            <a:off x="7696200" y="5105400"/>
            <a:ext cx="64135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18</a:t>
            </a:r>
            <a:endParaRPr lang="en-US" altLang="zh-CN" sz="3600"/>
          </a:p>
        </p:txBody>
      </p:sp>
      <p:sp>
        <p:nvSpPr>
          <p:cNvPr id="243738" name="Text Box 26"/>
          <p:cNvSpPr txBox="1">
            <a:spLocks noChangeArrowheads="1"/>
          </p:cNvSpPr>
          <p:nvPr/>
        </p:nvSpPr>
        <p:spPr bwMode="auto">
          <a:xfrm>
            <a:off x="7664450" y="57912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18</a:t>
            </a:r>
            <a:endParaRPr lang="en-US" altLang="zh-CN" sz="3600"/>
          </a:p>
        </p:txBody>
      </p:sp>
      <p:sp>
        <p:nvSpPr>
          <p:cNvPr id="243739" name="Text Box 27"/>
          <p:cNvSpPr txBox="1">
            <a:spLocks noChangeArrowheads="1"/>
          </p:cNvSpPr>
          <p:nvPr/>
        </p:nvSpPr>
        <p:spPr bwMode="auto">
          <a:xfrm>
            <a:off x="6902450" y="57912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18</a:t>
            </a:r>
            <a:endParaRPr lang="en-US" altLang="zh-CN" sz="3600"/>
          </a:p>
        </p:txBody>
      </p:sp>
      <p:sp>
        <p:nvSpPr>
          <p:cNvPr id="243740" name="Text Box 28"/>
          <p:cNvSpPr txBox="1">
            <a:spLocks noChangeArrowheads="1"/>
          </p:cNvSpPr>
          <p:nvPr/>
        </p:nvSpPr>
        <p:spPr bwMode="auto">
          <a:xfrm>
            <a:off x="6140450" y="57912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18</a:t>
            </a:r>
            <a:endParaRPr lang="en-US" altLang="zh-CN" sz="3600"/>
          </a:p>
        </p:txBody>
      </p:sp>
      <p:sp>
        <p:nvSpPr>
          <p:cNvPr id="243741" name="Text Box 29"/>
          <p:cNvSpPr txBox="1">
            <a:spLocks noChangeArrowheads="1"/>
          </p:cNvSpPr>
          <p:nvPr/>
        </p:nvSpPr>
        <p:spPr bwMode="auto">
          <a:xfrm>
            <a:off x="5378450" y="57912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18</a:t>
            </a:r>
            <a:endParaRPr lang="en-US" altLang="zh-CN" sz="3600"/>
          </a:p>
        </p:txBody>
      </p:sp>
      <p:sp>
        <p:nvSpPr>
          <p:cNvPr id="243742" name="Text Box 30"/>
          <p:cNvSpPr txBox="1">
            <a:spLocks noChangeArrowheads="1"/>
          </p:cNvSpPr>
          <p:nvPr/>
        </p:nvSpPr>
        <p:spPr bwMode="auto">
          <a:xfrm>
            <a:off x="4648200" y="57912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18</a:t>
            </a:r>
            <a:endParaRPr lang="en-US" altLang="zh-CN" sz="3600"/>
          </a:p>
        </p:txBody>
      </p:sp>
      <p:sp>
        <p:nvSpPr>
          <p:cNvPr id="243743" name="Text Box 31"/>
          <p:cNvSpPr txBox="1">
            <a:spLocks noChangeArrowheads="1"/>
          </p:cNvSpPr>
          <p:nvPr/>
        </p:nvSpPr>
        <p:spPr bwMode="auto">
          <a:xfrm>
            <a:off x="3854450" y="57912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18</a:t>
            </a:r>
            <a:endParaRPr lang="en-US" altLang="zh-CN" sz="3600"/>
          </a:p>
        </p:txBody>
      </p:sp>
      <p:sp>
        <p:nvSpPr>
          <p:cNvPr id="243744" name="Text Box 32"/>
          <p:cNvSpPr txBox="1">
            <a:spLocks noChangeArrowheads="1"/>
          </p:cNvSpPr>
          <p:nvPr/>
        </p:nvSpPr>
        <p:spPr bwMode="auto">
          <a:xfrm>
            <a:off x="3124200" y="57912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18</a:t>
            </a:r>
            <a:endParaRPr lang="en-US" altLang="zh-CN" sz="3600"/>
          </a:p>
        </p:txBody>
      </p:sp>
      <p:sp>
        <p:nvSpPr>
          <p:cNvPr id="243745" name="Text Box 33"/>
          <p:cNvSpPr txBox="1">
            <a:spLocks noChangeArrowheads="1"/>
          </p:cNvSpPr>
          <p:nvPr/>
        </p:nvSpPr>
        <p:spPr bwMode="auto">
          <a:xfrm>
            <a:off x="2330450" y="57912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18</a:t>
            </a:r>
            <a:endParaRPr lang="en-US" altLang="zh-CN" sz="3600"/>
          </a:p>
        </p:txBody>
      </p:sp>
      <p:sp>
        <p:nvSpPr>
          <p:cNvPr id="243746" name="Text Box 34"/>
          <p:cNvSpPr txBox="1">
            <a:spLocks noChangeArrowheads="1"/>
          </p:cNvSpPr>
          <p:nvPr/>
        </p:nvSpPr>
        <p:spPr bwMode="auto">
          <a:xfrm>
            <a:off x="1568450" y="5791200"/>
            <a:ext cx="641350" cy="641350"/>
          </a:xfrm>
          <a:prstGeom prst="rect">
            <a:avLst/>
          </a:prstGeom>
          <a:noFill/>
          <a:ln w="12700" cap="sq">
            <a:noFill/>
            <a:miter lim="800000"/>
            <a:headEnd type="none" w="sm" len="sm"/>
            <a:tailEnd type="none" w="sm" len="sm"/>
          </a:ln>
          <a:effectLst/>
        </p:spPr>
        <p:txBody>
          <a:bodyPr wrap="none">
            <a:spAutoFit/>
          </a:bodyPr>
          <a:lstStyle/>
          <a:p>
            <a:r>
              <a:rPr lang="en-US" altLang="zh-CN" sz="3600">
                <a:solidFill>
                  <a:srgbClr val="9900FF"/>
                </a:solidFill>
              </a:rPr>
              <a:t>18</a:t>
            </a:r>
            <a:endParaRPr lang="en-US" altLang="zh-CN" sz="3600"/>
          </a:p>
        </p:txBody>
      </p:sp>
      <p:sp>
        <p:nvSpPr>
          <p:cNvPr id="243747" name="Text Box 35"/>
          <p:cNvSpPr txBox="1">
            <a:spLocks noChangeArrowheads="1"/>
          </p:cNvSpPr>
          <p:nvPr/>
        </p:nvSpPr>
        <p:spPr bwMode="auto">
          <a:xfrm>
            <a:off x="6140450" y="5803900"/>
            <a:ext cx="641350" cy="641350"/>
          </a:xfrm>
          <a:prstGeom prst="rect">
            <a:avLst/>
          </a:prstGeom>
          <a:solidFill>
            <a:srgbClr val="DFAFFF"/>
          </a:solidFill>
          <a:ln w="12700" cap="sq">
            <a:noFill/>
            <a:miter lim="800000"/>
            <a:headEnd type="none" w="sm" len="sm"/>
            <a:tailEnd type="none" w="sm" len="sm"/>
          </a:ln>
          <a:effectLst/>
        </p:spPr>
        <p:txBody>
          <a:bodyPr wrap="none">
            <a:spAutoFit/>
          </a:bodyPr>
          <a:lstStyle/>
          <a:p>
            <a:r>
              <a:rPr lang="en-US" altLang="zh-CN" sz="3600" b="1">
                <a:solidFill>
                  <a:srgbClr val="580094"/>
                </a:solidFill>
              </a:rPr>
              <a:t>16</a:t>
            </a:r>
          </a:p>
        </p:txBody>
      </p:sp>
      <p:sp>
        <p:nvSpPr>
          <p:cNvPr id="243748" name="Text Box 36"/>
          <p:cNvSpPr txBox="1">
            <a:spLocks noChangeArrowheads="1"/>
          </p:cNvSpPr>
          <p:nvPr/>
        </p:nvSpPr>
        <p:spPr bwMode="auto">
          <a:xfrm>
            <a:off x="6934200" y="5803900"/>
            <a:ext cx="641350" cy="641350"/>
          </a:xfrm>
          <a:prstGeom prst="rect">
            <a:avLst/>
          </a:prstGeom>
          <a:solidFill>
            <a:srgbClr val="DFAFFF"/>
          </a:solidFill>
          <a:ln w="12700" cap="sq">
            <a:noFill/>
            <a:miter lim="800000"/>
            <a:headEnd type="none" w="sm" len="sm"/>
            <a:tailEnd type="none" w="sm" len="sm"/>
          </a:ln>
          <a:effectLst/>
        </p:spPr>
        <p:txBody>
          <a:bodyPr wrap="none">
            <a:spAutoFit/>
          </a:bodyPr>
          <a:lstStyle/>
          <a:p>
            <a:r>
              <a:rPr lang="en-US" altLang="zh-CN" sz="3600" b="1">
                <a:solidFill>
                  <a:srgbClr val="580094"/>
                </a:solidFill>
              </a:rPr>
              <a:t>14</a:t>
            </a:r>
          </a:p>
        </p:txBody>
      </p:sp>
      <p:sp>
        <p:nvSpPr>
          <p:cNvPr id="243749" name="Text Box 37"/>
          <p:cNvSpPr txBox="1">
            <a:spLocks noChangeArrowheads="1"/>
          </p:cNvSpPr>
          <p:nvPr/>
        </p:nvSpPr>
        <p:spPr bwMode="auto">
          <a:xfrm>
            <a:off x="4648200" y="5803900"/>
            <a:ext cx="60960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8</a:t>
            </a:r>
          </a:p>
        </p:txBody>
      </p:sp>
      <p:sp>
        <p:nvSpPr>
          <p:cNvPr id="243750" name="Text Box 38"/>
          <p:cNvSpPr txBox="1">
            <a:spLocks noChangeArrowheads="1"/>
          </p:cNvSpPr>
          <p:nvPr/>
        </p:nvSpPr>
        <p:spPr bwMode="auto">
          <a:xfrm>
            <a:off x="2362200" y="5803900"/>
            <a:ext cx="60960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6</a:t>
            </a:r>
          </a:p>
        </p:txBody>
      </p:sp>
      <p:sp>
        <p:nvSpPr>
          <p:cNvPr id="243751" name="Text Box 39"/>
          <p:cNvSpPr txBox="1">
            <a:spLocks noChangeArrowheads="1"/>
          </p:cNvSpPr>
          <p:nvPr/>
        </p:nvSpPr>
        <p:spPr bwMode="auto">
          <a:xfrm>
            <a:off x="3124200" y="5803900"/>
            <a:ext cx="60960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6</a:t>
            </a:r>
          </a:p>
        </p:txBody>
      </p:sp>
      <p:sp>
        <p:nvSpPr>
          <p:cNvPr id="243752" name="Text Box 40"/>
          <p:cNvSpPr txBox="1">
            <a:spLocks noChangeArrowheads="1"/>
          </p:cNvSpPr>
          <p:nvPr/>
        </p:nvSpPr>
        <p:spPr bwMode="auto">
          <a:xfrm>
            <a:off x="5410200" y="5803900"/>
            <a:ext cx="641350" cy="641350"/>
          </a:xfrm>
          <a:prstGeom prst="rect">
            <a:avLst/>
          </a:prstGeom>
          <a:solidFill>
            <a:srgbClr val="DFAFFF"/>
          </a:solidFill>
          <a:ln w="12700" cap="sq">
            <a:noFill/>
            <a:miter lim="800000"/>
            <a:headEnd type="none" w="sm" len="sm"/>
            <a:tailEnd type="none" w="sm" len="sm"/>
          </a:ln>
          <a:effectLst/>
        </p:spPr>
        <p:txBody>
          <a:bodyPr wrap="none">
            <a:spAutoFit/>
          </a:bodyPr>
          <a:lstStyle/>
          <a:p>
            <a:r>
              <a:rPr lang="en-US" altLang="zh-CN" sz="3600" b="1">
                <a:solidFill>
                  <a:srgbClr val="580094"/>
                </a:solidFill>
              </a:rPr>
              <a:t>10</a:t>
            </a:r>
          </a:p>
        </p:txBody>
      </p:sp>
      <p:sp>
        <p:nvSpPr>
          <p:cNvPr id="243753" name="Text Box 41"/>
          <p:cNvSpPr txBox="1">
            <a:spLocks noChangeArrowheads="1"/>
          </p:cNvSpPr>
          <p:nvPr/>
        </p:nvSpPr>
        <p:spPr bwMode="auto">
          <a:xfrm>
            <a:off x="3886200" y="5803900"/>
            <a:ext cx="60960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8</a:t>
            </a:r>
          </a:p>
        </p:txBody>
      </p:sp>
      <p:sp>
        <p:nvSpPr>
          <p:cNvPr id="243754" name="Text Box 42"/>
          <p:cNvSpPr txBox="1">
            <a:spLocks noChangeArrowheads="1"/>
          </p:cNvSpPr>
          <p:nvPr/>
        </p:nvSpPr>
        <p:spPr bwMode="auto">
          <a:xfrm>
            <a:off x="1600200" y="5803900"/>
            <a:ext cx="609600" cy="641350"/>
          </a:xfrm>
          <a:prstGeom prst="rect">
            <a:avLst/>
          </a:prstGeom>
          <a:solidFill>
            <a:srgbClr val="DFAF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0</a:t>
            </a:r>
          </a:p>
        </p:txBody>
      </p:sp>
      <p:sp>
        <p:nvSpPr>
          <p:cNvPr id="243755" name="Text Box 43"/>
          <p:cNvSpPr txBox="1">
            <a:spLocks noChangeArrowheads="1"/>
          </p:cNvSpPr>
          <p:nvPr/>
        </p:nvSpPr>
        <p:spPr bwMode="auto">
          <a:xfrm>
            <a:off x="4648200" y="5810250"/>
            <a:ext cx="641350" cy="641350"/>
          </a:xfrm>
          <a:prstGeom prst="rect">
            <a:avLst/>
          </a:prstGeom>
          <a:solidFill>
            <a:srgbClr val="C673FF"/>
          </a:solidFill>
          <a:ln w="12700" cap="sq">
            <a:noFill/>
            <a:miter lim="800000"/>
            <a:headEnd type="none" w="sm" len="sm"/>
            <a:tailEnd type="none" w="sm" len="sm"/>
          </a:ln>
          <a:effectLst/>
        </p:spPr>
        <p:txBody>
          <a:bodyPr>
            <a:spAutoFit/>
          </a:bodyPr>
          <a:lstStyle/>
          <a:p>
            <a:pPr algn="ctr"/>
            <a:r>
              <a:rPr lang="en-US" altLang="zh-CN" sz="3600" b="1">
                <a:solidFill>
                  <a:srgbClr val="580094"/>
                </a:solidFill>
              </a:rPr>
              <a:t>7</a:t>
            </a:r>
            <a:endParaRPr lang="en-US" altLang="zh-CN" sz="3600"/>
          </a:p>
        </p:txBody>
      </p:sp>
      <p:sp>
        <p:nvSpPr>
          <p:cNvPr id="243756" name="Text Box 44"/>
          <p:cNvSpPr txBox="1">
            <a:spLocks noChangeArrowheads="1"/>
          </p:cNvSpPr>
          <p:nvPr/>
        </p:nvSpPr>
        <p:spPr bwMode="auto">
          <a:xfrm>
            <a:off x="758825" y="3581400"/>
            <a:ext cx="8061325" cy="579438"/>
          </a:xfrm>
          <a:prstGeom prst="rect">
            <a:avLst/>
          </a:prstGeom>
          <a:noFill/>
          <a:ln w="12700" cap="sq">
            <a:noFill/>
            <a:miter lim="800000"/>
            <a:headEnd type="none" w="sm" len="sm"/>
            <a:tailEnd type="none" w="sm" len="sm"/>
          </a:ln>
          <a:effectLst/>
        </p:spPr>
        <p:txBody>
          <a:bodyPr>
            <a:spAutoFit/>
          </a:bodyPr>
          <a:lstStyle/>
          <a:p>
            <a:r>
              <a:rPr lang="zh-CN" altLang="en-US" sz="3200" b="1">
                <a:solidFill>
                  <a:srgbClr val="0000FF"/>
                </a:solidFill>
                <a:ea typeface="隶书" pitchFamily="49" charset="-122"/>
              </a:rPr>
              <a:t>拓扑有序序列</a:t>
            </a:r>
            <a:r>
              <a:rPr lang="en-US" altLang="zh-CN" sz="3200" b="1">
                <a:solidFill>
                  <a:srgbClr val="0000FF"/>
                </a:solidFill>
                <a:ea typeface="隶书" pitchFamily="49" charset="-122"/>
              </a:rPr>
              <a:t>:  </a:t>
            </a:r>
            <a:r>
              <a:rPr lang="en-US" altLang="zh-CN" sz="3200" b="1">
                <a:solidFill>
                  <a:srgbClr val="CC0000"/>
                </a:solidFill>
                <a:ea typeface="隶书" pitchFamily="49" charset="-122"/>
              </a:rPr>
              <a:t>a - d - f - c - b - e - h - g - k</a:t>
            </a:r>
            <a:endParaRPr lang="en-US" altLang="zh-CN" sz="3200"/>
          </a:p>
        </p:txBody>
      </p:sp>
      <p:grpSp>
        <p:nvGrpSpPr>
          <p:cNvPr id="2" name="Group 45"/>
          <p:cNvGrpSpPr>
            <a:grpSpLocks/>
          </p:cNvGrpSpPr>
          <p:nvPr/>
        </p:nvGrpSpPr>
        <p:grpSpPr bwMode="auto">
          <a:xfrm>
            <a:off x="1524000" y="314325"/>
            <a:ext cx="6553200" cy="3190875"/>
            <a:chOff x="816" y="144"/>
            <a:chExt cx="4128" cy="2010"/>
          </a:xfrm>
        </p:grpSpPr>
        <p:sp>
          <p:nvSpPr>
            <p:cNvPr id="243758" name="Line 46"/>
            <p:cNvSpPr>
              <a:spLocks noChangeShapeType="1"/>
            </p:cNvSpPr>
            <p:nvPr/>
          </p:nvSpPr>
          <p:spPr bwMode="auto">
            <a:xfrm flipV="1">
              <a:off x="1056" y="288"/>
              <a:ext cx="720" cy="432"/>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59" name="Line 47"/>
            <p:cNvSpPr>
              <a:spLocks noChangeShapeType="1"/>
            </p:cNvSpPr>
            <p:nvPr/>
          </p:nvSpPr>
          <p:spPr bwMode="auto">
            <a:xfrm>
              <a:off x="1080" y="900"/>
              <a:ext cx="720"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0" name="Line 48"/>
            <p:cNvSpPr>
              <a:spLocks noChangeShapeType="1"/>
            </p:cNvSpPr>
            <p:nvPr/>
          </p:nvSpPr>
          <p:spPr bwMode="auto">
            <a:xfrm flipV="1">
              <a:off x="2040" y="924"/>
              <a:ext cx="720"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1" name="Line 49"/>
            <p:cNvSpPr>
              <a:spLocks noChangeShapeType="1"/>
            </p:cNvSpPr>
            <p:nvPr/>
          </p:nvSpPr>
          <p:spPr bwMode="auto">
            <a:xfrm>
              <a:off x="2058" y="300"/>
              <a:ext cx="720"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2" name="Line 50"/>
            <p:cNvSpPr>
              <a:spLocks noChangeShapeType="1"/>
            </p:cNvSpPr>
            <p:nvPr/>
          </p:nvSpPr>
          <p:spPr bwMode="auto">
            <a:xfrm flipV="1">
              <a:off x="2976" y="288"/>
              <a:ext cx="720"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3" name="Line 51"/>
            <p:cNvSpPr>
              <a:spLocks noChangeShapeType="1"/>
            </p:cNvSpPr>
            <p:nvPr/>
          </p:nvSpPr>
          <p:spPr bwMode="auto">
            <a:xfrm>
              <a:off x="3996" y="288"/>
              <a:ext cx="720"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4" name="Line 52"/>
            <p:cNvSpPr>
              <a:spLocks noChangeShapeType="1"/>
            </p:cNvSpPr>
            <p:nvPr/>
          </p:nvSpPr>
          <p:spPr bwMode="auto">
            <a:xfrm flipV="1">
              <a:off x="3968" y="944"/>
              <a:ext cx="720"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5" name="Line 53"/>
            <p:cNvSpPr>
              <a:spLocks noChangeShapeType="1"/>
            </p:cNvSpPr>
            <p:nvPr/>
          </p:nvSpPr>
          <p:spPr bwMode="auto">
            <a:xfrm>
              <a:off x="3016" y="944"/>
              <a:ext cx="688" cy="48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6" name="Line 54"/>
            <p:cNvSpPr>
              <a:spLocks noChangeShapeType="1"/>
            </p:cNvSpPr>
            <p:nvPr/>
          </p:nvSpPr>
          <p:spPr bwMode="auto">
            <a:xfrm>
              <a:off x="984" y="960"/>
              <a:ext cx="328" cy="928"/>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7" name="Line 55"/>
            <p:cNvSpPr>
              <a:spLocks noChangeShapeType="1"/>
            </p:cNvSpPr>
            <p:nvPr/>
          </p:nvSpPr>
          <p:spPr bwMode="auto">
            <a:xfrm>
              <a:off x="1536" y="2016"/>
              <a:ext cx="1488" cy="0"/>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8" name="Line 56"/>
            <p:cNvSpPr>
              <a:spLocks noChangeShapeType="1"/>
            </p:cNvSpPr>
            <p:nvPr/>
          </p:nvSpPr>
          <p:spPr bwMode="auto">
            <a:xfrm flipV="1">
              <a:off x="3290" y="1568"/>
              <a:ext cx="438" cy="366"/>
            </a:xfrm>
            <a:prstGeom prst="line">
              <a:avLst/>
            </a:prstGeom>
            <a:noFill/>
            <a:ln w="25400" cap="sq">
              <a:solidFill>
                <a:srgbClr val="800000"/>
              </a:solidFill>
              <a:round/>
              <a:headEnd type="none" w="sm" len="sm"/>
              <a:tailEnd type="stealth" w="med" len="lg"/>
            </a:ln>
            <a:effectLst/>
          </p:spPr>
          <p:txBody>
            <a:bodyPr wrap="none" anchor="ctr"/>
            <a:lstStyle/>
            <a:p>
              <a:endParaRPr lang="zh-CN" altLang="en-US"/>
            </a:p>
          </p:txBody>
        </p:sp>
        <p:sp>
          <p:nvSpPr>
            <p:cNvPr id="243769" name="Text Box 57"/>
            <p:cNvSpPr txBox="1">
              <a:spLocks noChangeArrowheads="1"/>
            </p:cNvSpPr>
            <p:nvPr/>
          </p:nvSpPr>
          <p:spPr bwMode="auto">
            <a:xfrm>
              <a:off x="1196" y="211"/>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6</a:t>
              </a:r>
              <a:endParaRPr lang="en-US" altLang="zh-CN" sz="3200"/>
            </a:p>
          </p:txBody>
        </p:sp>
        <p:sp>
          <p:nvSpPr>
            <p:cNvPr id="243770" name="Text Box 58"/>
            <p:cNvSpPr txBox="1">
              <a:spLocks noChangeArrowheads="1"/>
            </p:cNvSpPr>
            <p:nvPr/>
          </p:nvSpPr>
          <p:spPr bwMode="auto">
            <a:xfrm>
              <a:off x="1344" y="787"/>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4</a:t>
              </a:r>
              <a:endParaRPr lang="en-US" altLang="zh-CN" sz="3200"/>
            </a:p>
          </p:txBody>
        </p:sp>
        <p:sp>
          <p:nvSpPr>
            <p:cNvPr id="243771" name="Text Box 59"/>
            <p:cNvSpPr txBox="1">
              <a:spLocks noChangeArrowheads="1"/>
            </p:cNvSpPr>
            <p:nvPr/>
          </p:nvSpPr>
          <p:spPr bwMode="auto">
            <a:xfrm>
              <a:off x="1148" y="1212"/>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5</a:t>
              </a:r>
              <a:endParaRPr lang="en-US" altLang="zh-CN" sz="3200"/>
            </a:p>
          </p:txBody>
        </p:sp>
        <p:sp>
          <p:nvSpPr>
            <p:cNvPr id="243772" name="Text Box 60"/>
            <p:cNvSpPr txBox="1">
              <a:spLocks noChangeArrowheads="1"/>
            </p:cNvSpPr>
            <p:nvPr/>
          </p:nvSpPr>
          <p:spPr bwMode="auto">
            <a:xfrm>
              <a:off x="2108" y="1699"/>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2</a:t>
              </a:r>
              <a:endParaRPr lang="en-US" altLang="zh-CN" sz="3200"/>
            </a:p>
          </p:txBody>
        </p:sp>
        <p:sp>
          <p:nvSpPr>
            <p:cNvPr id="243773" name="Text Box 61"/>
            <p:cNvSpPr txBox="1">
              <a:spLocks noChangeArrowheads="1"/>
            </p:cNvSpPr>
            <p:nvPr/>
          </p:nvSpPr>
          <p:spPr bwMode="auto">
            <a:xfrm>
              <a:off x="2304" y="211"/>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1</a:t>
              </a:r>
              <a:endParaRPr lang="en-US" altLang="zh-CN" sz="3200"/>
            </a:p>
          </p:txBody>
        </p:sp>
        <p:sp>
          <p:nvSpPr>
            <p:cNvPr id="243774" name="Text Box 62"/>
            <p:cNvSpPr txBox="1">
              <a:spLocks noChangeArrowheads="1"/>
            </p:cNvSpPr>
            <p:nvPr/>
          </p:nvSpPr>
          <p:spPr bwMode="auto">
            <a:xfrm>
              <a:off x="2246" y="876"/>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1</a:t>
              </a:r>
              <a:endParaRPr lang="en-US" altLang="zh-CN" sz="3200"/>
            </a:p>
          </p:txBody>
        </p:sp>
        <p:sp>
          <p:nvSpPr>
            <p:cNvPr id="243775" name="Text Box 63"/>
            <p:cNvSpPr txBox="1">
              <a:spLocks noChangeArrowheads="1"/>
            </p:cNvSpPr>
            <p:nvPr/>
          </p:nvSpPr>
          <p:spPr bwMode="auto">
            <a:xfrm>
              <a:off x="3164" y="240"/>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8</a:t>
              </a:r>
              <a:endParaRPr lang="en-US" altLang="zh-CN" sz="3200"/>
            </a:p>
          </p:txBody>
        </p:sp>
        <p:sp>
          <p:nvSpPr>
            <p:cNvPr id="243776" name="Text Box 64"/>
            <p:cNvSpPr txBox="1">
              <a:spLocks noChangeArrowheads="1"/>
            </p:cNvSpPr>
            <p:nvPr/>
          </p:nvSpPr>
          <p:spPr bwMode="auto">
            <a:xfrm>
              <a:off x="3264" y="864"/>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7</a:t>
              </a:r>
              <a:endParaRPr lang="en-US" altLang="zh-CN" sz="3200"/>
            </a:p>
          </p:txBody>
        </p:sp>
        <p:sp>
          <p:nvSpPr>
            <p:cNvPr id="243777" name="Text Box 65"/>
            <p:cNvSpPr txBox="1">
              <a:spLocks noChangeArrowheads="1"/>
            </p:cNvSpPr>
            <p:nvPr/>
          </p:nvSpPr>
          <p:spPr bwMode="auto">
            <a:xfrm>
              <a:off x="4268" y="163"/>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2</a:t>
              </a:r>
              <a:endParaRPr lang="en-US" altLang="zh-CN" sz="3200">
                <a:solidFill>
                  <a:srgbClr val="0000FF"/>
                </a:solidFill>
              </a:endParaRPr>
            </a:p>
          </p:txBody>
        </p:sp>
        <p:sp>
          <p:nvSpPr>
            <p:cNvPr id="243778" name="Text Box 66"/>
            <p:cNvSpPr txBox="1">
              <a:spLocks noChangeArrowheads="1"/>
            </p:cNvSpPr>
            <p:nvPr/>
          </p:nvSpPr>
          <p:spPr bwMode="auto">
            <a:xfrm>
              <a:off x="4022" y="931"/>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4</a:t>
              </a:r>
              <a:endParaRPr lang="en-US" altLang="zh-CN" sz="3200"/>
            </a:p>
          </p:txBody>
        </p:sp>
        <p:sp>
          <p:nvSpPr>
            <p:cNvPr id="243779" name="Text Box 67"/>
            <p:cNvSpPr txBox="1">
              <a:spLocks noChangeArrowheads="1"/>
            </p:cNvSpPr>
            <p:nvPr/>
          </p:nvSpPr>
          <p:spPr bwMode="auto">
            <a:xfrm>
              <a:off x="3272" y="1513"/>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a:solidFill>
                    <a:srgbClr val="800000"/>
                  </a:solidFill>
                </a:rPr>
                <a:t>4</a:t>
              </a:r>
              <a:endParaRPr lang="en-US" altLang="zh-CN" sz="3200"/>
            </a:p>
          </p:txBody>
        </p:sp>
        <p:sp>
          <p:nvSpPr>
            <p:cNvPr id="243780" name="Oval 68"/>
            <p:cNvSpPr>
              <a:spLocks noChangeArrowheads="1"/>
            </p:cNvSpPr>
            <p:nvPr/>
          </p:nvSpPr>
          <p:spPr bwMode="auto">
            <a:xfrm>
              <a:off x="816" y="672"/>
              <a:ext cx="288" cy="288"/>
            </a:xfrm>
            <a:prstGeom prst="ellipse">
              <a:avLst/>
            </a:prstGeom>
            <a:solidFill>
              <a:srgbClr val="99CCFF"/>
            </a:solidFill>
            <a:ln w="25400" cap="sq">
              <a:solidFill>
                <a:srgbClr val="000080"/>
              </a:solidFill>
              <a:round/>
              <a:headEnd type="none" w="sm" len="sm"/>
              <a:tailEnd type="none" w="sm" len="sm"/>
            </a:ln>
            <a:effectLst/>
          </p:spPr>
          <p:txBody>
            <a:bodyPr wrap="none" anchor="ctr"/>
            <a:lstStyle/>
            <a:p>
              <a:pPr algn="ctr">
                <a:lnSpc>
                  <a:spcPct val="80000"/>
                </a:lnSpc>
              </a:pPr>
              <a:r>
                <a:rPr lang="en-US" altLang="zh-CN" sz="3200">
                  <a:solidFill>
                    <a:srgbClr val="800000"/>
                  </a:solidFill>
                </a:rPr>
                <a:t>a</a:t>
              </a:r>
              <a:endParaRPr lang="en-US" altLang="zh-CN" sz="3200"/>
            </a:p>
          </p:txBody>
        </p:sp>
        <p:sp>
          <p:nvSpPr>
            <p:cNvPr id="243781" name="Oval 69"/>
            <p:cNvSpPr>
              <a:spLocks noChangeArrowheads="1"/>
            </p:cNvSpPr>
            <p:nvPr/>
          </p:nvSpPr>
          <p:spPr bwMode="auto">
            <a:xfrm>
              <a:off x="1776" y="144"/>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r>
                <a:rPr lang="en-US" altLang="zh-CN" sz="3200">
                  <a:solidFill>
                    <a:srgbClr val="800000"/>
                  </a:solidFill>
                </a:rPr>
                <a:t>b</a:t>
              </a:r>
              <a:endParaRPr lang="en-US" altLang="zh-CN" sz="3200"/>
            </a:p>
          </p:txBody>
        </p:sp>
        <p:sp>
          <p:nvSpPr>
            <p:cNvPr id="243782" name="Oval 70"/>
            <p:cNvSpPr>
              <a:spLocks noChangeArrowheads="1"/>
            </p:cNvSpPr>
            <p:nvPr/>
          </p:nvSpPr>
          <p:spPr bwMode="auto">
            <a:xfrm>
              <a:off x="1776" y="1296"/>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lnSpc>
                  <a:spcPct val="80000"/>
                </a:lnSpc>
              </a:pPr>
              <a:r>
                <a:rPr lang="en-US" altLang="zh-CN" sz="3200">
                  <a:solidFill>
                    <a:srgbClr val="800000"/>
                  </a:solidFill>
                </a:rPr>
                <a:t>c</a:t>
              </a:r>
              <a:endParaRPr lang="en-US" altLang="zh-CN" sz="3200"/>
            </a:p>
          </p:txBody>
        </p:sp>
        <p:sp>
          <p:nvSpPr>
            <p:cNvPr id="243783" name="Oval 71"/>
            <p:cNvSpPr>
              <a:spLocks noChangeArrowheads="1"/>
            </p:cNvSpPr>
            <p:nvPr/>
          </p:nvSpPr>
          <p:spPr bwMode="auto">
            <a:xfrm>
              <a:off x="1230" y="1866"/>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r>
                <a:rPr lang="en-US" altLang="zh-CN" sz="3200">
                  <a:solidFill>
                    <a:srgbClr val="800000"/>
                  </a:solidFill>
                </a:rPr>
                <a:t>d</a:t>
              </a:r>
              <a:endParaRPr lang="en-US" altLang="zh-CN" sz="3200"/>
            </a:p>
          </p:txBody>
        </p:sp>
        <p:sp>
          <p:nvSpPr>
            <p:cNvPr id="243784" name="Oval 72"/>
            <p:cNvSpPr>
              <a:spLocks noChangeArrowheads="1"/>
            </p:cNvSpPr>
            <p:nvPr/>
          </p:nvSpPr>
          <p:spPr bwMode="auto">
            <a:xfrm>
              <a:off x="2736" y="720"/>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lnSpc>
                  <a:spcPct val="80000"/>
                </a:lnSpc>
              </a:pPr>
              <a:r>
                <a:rPr lang="en-US" altLang="zh-CN" sz="3200">
                  <a:solidFill>
                    <a:srgbClr val="800000"/>
                  </a:solidFill>
                </a:rPr>
                <a:t>e</a:t>
              </a:r>
              <a:endParaRPr lang="en-US" altLang="zh-CN" sz="3200"/>
            </a:p>
          </p:txBody>
        </p:sp>
        <p:sp>
          <p:nvSpPr>
            <p:cNvPr id="243785" name="Oval 73"/>
            <p:cNvSpPr>
              <a:spLocks noChangeArrowheads="1"/>
            </p:cNvSpPr>
            <p:nvPr/>
          </p:nvSpPr>
          <p:spPr bwMode="auto">
            <a:xfrm>
              <a:off x="3024" y="1866"/>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r>
                <a:rPr lang="en-US" altLang="zh-CN" sz="3200">
                  <a:solidFill>
                    <a:srgbClr val="800000"/>
                  </a:solidFill>
                </a:rPr>
                <a:t>f</a:t>
              </a:r>
              <a:endParaRPr lang="en-US" altLang="zh-CN" sz="3200"/>
            </a:p>
          </p:txBody>
        </p:sp>
        <p:sp>
          <p:nvSpPr>
            <p:cNvPr id="243786" name="Oval 74"/>
            <p:cNvSpPr>
              <a:spLocks noChangeArrowheads="1"/>
            </p:cNvSpPr>
            <p:nvPr/>
          </p:nvSpPr>
          <p:spPr bwMode="auto">
            <a:xfrm>
              <a:off x="3696" y="144"/>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lnSpc>
                  <a:spcPct val="60000"/>
                </a:lnSpc>
              </a:pPr>
              <a:r>
                <a:rPr lang="en-US" altLang="zh-CN" sz="3200">
                  <a:solidFill>
                    <a:srgbClr val="800000"/>
                  </a:solidFill>
                </a:rPr>
                <a:t>g</a:t>
              </a:r>
              <a:endParaRPr lang="en-US" altLang="zh-CN" sz="3200"/>
            </a:p>
          </p:txBody>
        </p:sp>
        <p:sp>
          <p:nvSpPr>
            <p:cNvPr id="243787" name="Oval 75"/>
            <p:cNvSpPr>
              <a:spLocks noChangeArrowheads="1"/>
            </p:cNvSpPr>
            <p:nvPr/>
          </p:nvSpPr>
          <p:spPr bwMode="auto">
            <a:xfrm>
              <a:off x="3696" y="1344"/>
              <a:ext cx="288" cy="288"/>
            </a:xfrm>
            <a:prstGeom prst="ellipse">
              <a:avLst/>
            </a:prstGeom>
            <a:solidFill>
              <a:srgbClr val="FFFF99"/>
            </a:solidFill>
            <a:ln w="25400" cap="sq">
              <a:solidFill>
                <a:srgbClr val="800000"/>
              </a:solidFill>
              <a:round/>
              <a:headEnd type="none" w="sm" len="sm"/>
              <a:tailEnd type="none" w="sm" len="sm"/>
            </a:ln>
            <a:effectLst/>
          </p:spPr>
          <p:txBody>
            <a:bodyPr wrap="none" anchor="ctr"/>
            <a:lstStyle/>
            <a:p>
              <a:pPr algn="ctr"/>
              <a:r>
                <a:rPr lang="en-US" altLang="zh-CN" sz="3200">
                  <a:solidFill>
                    <a:srgbClr val="800000"/>
                  </a:solidFill>
                </a:rPr>
                <a:t>h</a:t>
              </a:r>
              <a:endParaRPr lang="en-US" altLang="zh-CN" sz="3200"/>
            </a:p>
          </p:txBody>
        </p:sp>
        <p:sp>
          <p:nvSpPr>
            <p:cNvPr id="243788" name="Oval 76"/>
            <p:cNvSpPr>
              <a:spLocks noChangeArrowheads="1"/>
            </p:cNvSpPr>
            <p:nvPr/>
          </p:nvSpPr>
          <p:spPr bwMode="auto">
            <a:xfrm>
              <a:off x="4656" y="720"/>
              <a:ext cx="288" cy="288"/>
            </a:xfrm>
            <a:prstGeom prst="ellipse">
              <a:avLst/>
            </a:prstGeom>
            <a:solidFill>
              <a:srgbClr val="99CCFF"/>
            </a:solidFill>
            <a:ln w="25400" cap="sq">
              <a:solidFill>
                <a:srgbClr val="000080"/>
              </a:solidFill>
              <a:round/>
              <a:headEnd type="none" w="sm" len="sm"/>
              <a:tailEnd type="none" w="sm" len="sm"/>
            </a:ln>
            <a:effectLst/>
          </p:spPr>
          <p:txBody>
            <a:bodyPr wrap="none" anchor="ctr"/>
            <a:lstStyle/>
            <a:p>
              <a:pPr algn="ctr"/>
              <a:r>
                <a:rPr lang="en-US" altLang="zh-CN" sz="3200">
                  <a:solidFill>
                    <a:srgbClr val="800000"/>
                  </a:solidFill>
                </a:rPr>
                <a:t>k</a:t>
              </a:r>
              <a:endParaRPr lang="en-US" altLang="zh-CN" sz="3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56"/>
                                        </p:tgtEl>
                                        <p:attrNameLst>
                                          <p:attrName>style.visibility</p:attrName>
                                        </p:attrNameLst>
                                      </p:cBhvr>
                                      <p:to>
                                        <p:strVal val="visible"/>
                                      </p:to>
                                    </p:set>
                                    <p:anim calcmode="lin" valueType="num">
                                      <p:cBhvr additive="base">
                                        <p:cTn id="7" dur="500" fill="hold"/>
                                        <p:tgtEl>
                                          <p:spTgt spid="243756"/>
                                        </p:tgtEl>
                                        <p:attrNameLst>
                                          <p:attrName>ppt_x</p:attrName>
                                        </p:attrNameLst>
                                      </p:cBhvr>
                                      <p:tavLst>
                                        <p:tav tm="0">
                                          <p:val>
                                            <p:strVal val="#ppt_x"/>
                                          </p:val>
                                        </p:tav>
                                        <p:tav tm="100000">
                                          <p:val>
                                            <p:strVal val="#ppt_x"/>
                                          </p:val>
                                        </p:tav>
                                      </p:tavLst>
                                    </p:anim>
                                    <p:anim calcmode="lin" valueType="num">
                                      <p:cBhvr additive="base">
                                        <p:cTn id="8" dur="500" fill="hold"/>
                                        <p:tgtEl>
                                          <p:spTgt spid="2437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43718"/>
                                        </p:tgtEl>
                                        <p:attrNameLst>
                                          <p:attrName>style.visibility</p:attrName>
                                        </p:attrNameLst>
                                      </p:cBhvr>
                                      <p:to>
                                        <p:strVal val="visible"/>
                                      </p:to>
                                    </p:set>
                                    <p:animEffect transition="in" filter="dissolve">
                                      <p:cBhvr>
                                        <p:cTn id="13" dur="500"/>
                                        <p:tgtEl>
                                          <p:spTgt spid="243718"/>
                                        </p:tgtEl>
                                      </p:cBhvr>
                                    </p:animEffect>
                                  </p:childTnLst>
                                </p:cTn>
                              </p:par>
                            </p:childTnLst>
                          </p:cTn>
                        </p:par>
                        <p:par>
                          <p:cTn id="14" fill="hold">
                            <p:stCondLst>
                              <p:cond delay="500"/>
                            </p:stCondLst>
                            <p:childTnLst>
                              <p:par>
                                <p:cTn id="15" presetID="17" presetClass="entr" presetSubtype="8" fill="hold" grpId="0" nodeType="afterEffect">
                                  <p:stCondLst>
                                    <p:cond delay="0"/>
                                  </p:stCondLst>
                                  <p:childTnLst>
                                    <p:set>
                                      <p:cBhvr>
                                        <p:cTn id="16" dur="1" fill="hold">
                                          <p:stCondLst>
                                            <p:cond delay="0"/>
                                          </p:stCondLst>
                                        </p:cTn>
                                        <p:tgtEl>
                                          <p:spTgt spid="243716"/>
                                        </p:tgtEl>
                                        <p:attrNameLst>
                                          <p:attrName>style.visibility</p:attrName>
                                        </p:attrNameLst>
                                      </p:cBhvr>
                                      <p:to>
                                        <p:strVal val="visible"/>
                                      </p:to>
                                    </p:set>
                                    <p:anim calcmode="lin" valueType="num">
                                      <p:cBhvr>
                                        <p:cTn id="17" dur="500" fill="hold"/>
                                        <p:tgtEl>
                                          <p:spTgt spid="243716"/>
                                        </p:tgtEl>
                                        <p:attrNameLst>
                                          <p:attrName>ppt_x</p:attrName>
                                        </p:attrNameLst>
                                      </p:cBhvr>
                                      <p:tavLst>
                                        <p:tav tm="0">
                                          <p:val>
                                            <p:strVal val="#ppt_x-#ppt_w/2"/>
                                          </p:val>
                                        </p:tav>
                                        <p:tav tm="100000">
                                          <p:val>
                                            <p:strVal val="#ppt_x"/>
                                          </p:val>
                                        </p:tav>
                                      </p:tavLst>
                                    </p:anim>
                                    <p:anim calcmode="lin" valueType="num">
                                      <p:cBhvr>
                                        <p:cTn id="18" dur="500" fill="hold"/>
                                        <p:tgtEl>
                                          <p:spTgt spid="243716"/>
                                        </p:tgtEl>
                                        <p:attrNameLst>
                                          <p:attrName>ppt_y</p:attrName>
                                        </p:attrNameLst>
                                      </p:cBhvr>
                                      <p:tavLst>
                                        <p:tav tm="0">
                                          <p:val>
                                            <p:strVal val="#ppt_y"/>
                                          </p:val>
                                        </p:tav>
                                        <p:tav tm="100000">
                                          <p:val>
                                            <p:strVal val="#ppt_y"/>
                                          </p:val>
                                        </p:tav>
                                      </p:tavLst>
                                    </p:anim>
                                    <p:anim calcmode="lin" valueType="num">
                                      <p:cBhvr>
                                        <p:cTn id="19" dur="500" fill="hold"/>
                                        <p:tgtEl>
                                          <p:spTgt spid="243716"/>
                                        </p:tgtEl>
                                        <p:attrNameLst>
                                          <p:attrName>ppt_w</p:attrName>
                                        </p:attrNameLst>
                                      </p:cBhvr>
                                      <p:tavLst>
                                        <p:tav tm="0">
                                          <p:val>
                                            <p:fltVal val="0"/>
                                          </p:val>
                                        </p:tav>
                                        <p:tav tm="100000">
                                          <p:val>
                                            <p:strVal val="#ppt_w"/>
                                          </p:val>
                                        </p:tav>
                                      </p:tavLst>
                                    </p:anim>
                                    <p:anim calcmode="lin" valueType="num">
                                      <p:cBhvr>
                                        <p:cTn id="20" dur="500" fill="hold"/>
                                        <p:tgtEl>
                                          <p:spTgt spid="243716"/>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7" presetClass="entr" presetSubtype="4" fill="hold" grpId="0" nodeType="afterEffect">
                                  <p:stCondLst>
                                    <p:cond delay="0"/>
                                  </p:stCondLst>
                                  <p:childTnLst>
                                    <p:set>
                                      <p:cBhvr>
                                        <p:cTn id="23" dur="1" fill="hold">
                                          <p:stCondLst>
                                            <p:cond delay="0"/>
                                          </p:stCondLst>
                                        </p:cTn>
                                        <p:tgtEl>
                                          <p:spTgt spid="243717"/>
                                        </p:tgtEl>
                                        <p:attrNameLst>
                                          <p:attrName>style.visibility</p:attrName>
                                        </p:attrNameLst>
                                      </p:cBhvr>
                                      <p:to>
                                        <p:strVal val="visible"/>
                                      </p:to>
                                    </p:set>
                                    <p:anim calcmode="lin" valueType="num">
                                      <p:cBhvr>
                                        <p:cTn id="24" dur="500" fill="hold"/>
                                        <p:tgtEl>
                                          <p:spTgt spid="243717"/>
                                        </p:tgtEl>
                                        <p:attrNameLst>
                                          <p:attrName>ppt_x</p:attrName>
                                        </p:attrNameLst>
                                      </p:cBhvr>
                                      <p:tavLst>
                                        <p:tav tm="0">
                                          <p:val>
                                            <p:strVal val="#ppt_x"/>
                                          </p:val>
                                        </p:tav>
                                        <p:tav tm="100000">
                                          <p:val>
                                            <p:strVal val="#ppt_x"/>
                                          </p:val>
                                        </p:tav>
                                      </p:tavLst>
                                    </p:anim>
                                    <p:anim calcmode="lin" valueType="num">
                                      <p:cBhvr>
                                        <p:cTn id="25" dur="500" fill="hold"/>
                                        <p:tgtEl>
                                          <p:spTgt spid="243717"/>
                                        </p:tgtEl>
                                        <p:attrNameLst>
                                          <p:attrName>ppt_y</p:attrName>
                                        </p:attrNameLst>
                                      </p:cBhvr>
                                      <p:tavLst>
                                        <p:tav tm="0">
                                          <p:val>
                                            <p:strVal val="#ppt_y+#ppt_h/2"/>
                                          </p:val>
                                        </p:tav>
                                        <p:tav tm="100000">
                                          <p:val>
                                            <p:strVal val="#ppt_y"/>
                                          </p:val>
                                        </p:tav>
                                      </p:tavLst>
                                    </p:anim>
                                    <p:anim calcmode="lin" valueType="num">
                                      <p:cBhvr>
                                        <p:cTn id="26" dur="500" fill="hold"/>
                                        <p:tgtEl>
                                          <p:spTgt spid="243717"/>
                                        </p:tgtEl>
                                        <p:attrNameLst>
                                          <p:attrName>ppt_w</p:attrName>
                                        </p:attrNameLst>
                                      </p:cBhvr>
                                      <p:tavLst>
                                        <p:tav tm="0">
                                          <p:val>
                                            <p:strVal val="#ppt_w"/>
                                          </p:val>
                                        </p:tav>
                                        <p:tav tm="100000">
                                          <p:val>
                                            <p:strVal val="#ppt_w"/>
                                          </p:val>
                                        </p:tav>
                                      </p:tavLst>
                                    </p:anim>
                                    <p:anim calcmode="lin" valueType="num">
                                      <p:cBhvr>
                                        <p:cTn id="27" dur="500" fill="hold"/>
                                        <p:tgtEl>
                                          <p:spTgt spid="243717"/>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9"/>
                                        </p:tgtEl>
                                        <p:attrNameLst>
                                          <p:attrName>style.visibility</p:attrName>
                                        </p:attrNameLst>
                                      </p:cBhvr>
                                      <p:to>
                                        <p:strVal val="visible"/>
                                      </p:to>
                                    </p:set>
                                    <p:animEffect transition="in" filter="wipe(left)">
                                      <p:cBhvr>
                                        <p:cTn id="32" dur="500"/>
                                        <p:tgtEl>
                                          <p:spTgt spid="243719"/>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43720"/>
                                        </p:tgtEl>
                                        <p:attrNameLst>
                                          <p:attrName>style.visibility</p:attrName>
                                        </p:attrNameLst>
                                      </p:cBhvr>
                                      <p:to>
                                        <p:strVal val="visible"/>
                                      </p:to>
                                    </p:set>
                                    <p:animEffect transition="in" filter="wipe(left)">
                                      <p:cBhvr>
                                        <p:cTn id="36" dur="500"/>
                                        <p:tgtEl>
                                          <p:spTgt spid="243720"/>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43721"/>
                                        </p:tgtEl>
                                        <p:attrNameLst>
                                          <p:attrName>style.visibility</p:attrName>
                                        </p:attrNameLst>
                                      </p:cBhvr>
                                      <p:to>
                                        <p:strVal val="visible"/>
                                      </p:to>
                                    </p:set>
                                    <p:animEffect transition="in" filter="wipe(left)">
                                      <p:cBhvr>
                                        <p:cTn id="40" dur="500"/>
                                        <p:tgtEl>
                                          <p:spTgt spid="243721"/>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243722"/>
                                        </p:tgtEl>
                                        <p:attrNameLst>
                                          <p:attrName>style.visibility</p:attrName>
                                        </p:attrNameLst>
                                      </p:cBhvr>
                                      <p:to>
                                        <p:strVal val="visible"/>
                                      </p:to>
                                    </p:set>
                                    <p:animEffect transition="in" filter="wipe(left)">
                                      <p:cBhvr>
                                        <p:cTn id="44" dur="500"/>
                                        <p:tgtEl>
                                          <p:spTgt spid="243722"/>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243723"/>
                                        </p:tgtEl>
                                        <p:attrNameLst>
                                          <p:attrName>style.visibility</p:attrName>
                                        </p:attrNameLst>
                                      </p:cBhvr>
                                      <p:to>
                                        <p:strVal val="visible"/>
                                      </p:to>
                                    </p:set>
                                    <p:animEffect transition="in" filter="wipe(left)">
                                      <p:cBhvr>
                                        <p:cTn id="48" dur="500"/>
                                        <p:tgtEl>
                                          <p:spTgt spid="243723"/>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243724"/>
                                        </p:tgtEl>
                                        <p:attrNameLst>
                                          <p:attrName>style.visibility</p:attrName>
                                        </p:attrNameLst>
                                      </p:cBhvr>
                                      <p:to>
                                        <p:strVal val="visible"/>
                                      </p:to>
                                    </p:set>
                                    <p:animEffect transition="in" filter="wipe(left)">
                                      <p:cBhvr>
                                        <p:cTn id="52" dur="500"/>
                                        <p:tgtEl>
                                          <p:spTgt spid="243724"/>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243725"/>
                                        </p:tgtEl>
                                        <p:attrNameLst>
                                          <p:attrName>style.visibility</p:attrName>
                                        </p:attrNameLst>
                                      </p:cBhvr>
                                      <p:to>
                                        <p:strVal val="visible"/>
                                      </p:to>
                                    </p:set>
                                    <p:animEffect transition="in" filter="wipe(left)">
                                      <p:cBhvr>
                                        <p:cTn id="56" dur="500"/>
                                        <p:tgtEl>
                                          <p:spTgt spid="243725"/>
                                        </p:tgtEl>
                                      </p:cBhvr>
                                    </p:animEffect>
                                  </p:childTnLst>
                                </p:cTn>
                              </p:par>
                            </p:childTnLst>
                          </p:cTn>
                        </p:par>
                        <p:par>
                          <p:cTn id="57" fill="hold">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243726"/>
                                        </p:tgtEl>
                                        <p:attrNameLst>
                                          <p:attrName>style.visibility</p:attrName>
                                        </p:attrNameLst>
                                      </p:cBhvr>
                                      <p:to>
                                        <p:strVal val="visible"/>
                                      </p:to>
                                    </p:set>
                                    <p:animEffect transition="in" filter="wipe(left)">
                                      <p:cBhvr>
                                        <p:cTn id="60" dur="500"/>
                                        <p:tgtEl>
                                          <p:spTgt spid="243726"/>
                                        </p:tgtEl>
                                      </p:cBhvr>
                                    </p:animEffect>
                                  </p:childTnLst>
                                </p:cTn>
                              </p:par>
                            </p:childTnLst>
                          </p:cTn>
                        </p:par>
                        <p:par>
                          <p:cTn id="61" fill="hold">
                            <p:stCondLst>
                              <p:cond delay="4000"/>
                            </p:stCondLst>
                            <p:childTnLst>
                              <p:par>
                                <p:cTn id="62" presetID="22" presetClass="entr" presetSubtype="8" fill="hold" grpId="0" nodeType="afterEffect">
                                  <p:stCondLst>
                                    <p:cond delay="0"/>
                                  </p:stCondLst>
                                  <p:childTnLst>
                                    <p:set>
                                      <p:cBhvr>
                                        <p:cTn id="63" dur="1" fill="hold">
                                          <p:stCondLst>
                                            <p:cond delay="0"/>
                                          </p:stCondLst>
                                        </p:cTn>
                                        <p:tgtEl>
                                          <p:spTgt spid="243727"/>
                                        </p:tgtEl>
                                        <p:attrNameLst>
                                          <p:attrName>style.visibility</p:attrName>
                                        </p:attrNameLst>
                                      </p:cBhvr>
                                      <p:to>
                                        <p:strVal val="visible"/>
                                      </p:to>
                                    </p:set>
                                    <p:animEffect transition="in" filter="wipe(left)">
                                      <p:cBhvr>
                                        <p:cTn id="64" dur="500"/>
                                        <p:tgtEl>
                                          <p:spTgt spid="2437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43728"/>
                                        </p:tgtEl>
                                        <p:attrNameLst>
                                          <p:attrName>style.visibility</p:attrName>
                                        </p:attrNameLst>
                                      </p:cBhvr>
                                      <p:to>
                                        <p:strVal val="visible"/>
                                      </p:to>
                                    </p:set>
                                    <p:animEffect transition="in" filter="wipe(left)">
                                      <p:cBhvr>
                                        <p:cTn id="69" dur="500"/>
                                        <p:tgtEl>
                                          <p:spTgt spid="243728"/>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43729"/>
                                        </p:tgtEl>
                                        <p:attrNameLst>
                                          <p:attrName>style.visibility</p:attrName>
                                        </p:attrNameLst>
                                      </p:cBhvr>
                                      <p:to>
                                        <p:strVal val="visible"/>
                                      </p:to>
                                    </p:set>
                                    <p:animEffect transition="in" filter="wipe(left)">
                                      <p:cBhvr>
                                        <p:cTn id="73" dur="500"/>
                                        <p:tgtEl>
                                          <p:spTgt spid="243729"/>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243730"/>
                                        </p:tgtEl>
                                        <p:attrNameLst>
                                          <p:attrName>style.visibility</p:attrName>
                                        </p:attrNameLst>
                                      </p:cBhvr>
                                      <p:to>
                                        <p:strVal val="visible"/>
                                      </p:to>
                                    </p:set>
                                    <p:animEffect transition="in" filter="wipe(left)">
                                      <p:cBhvr>
                                        <p:cTn id="77" dur="500"/>
                                        <p:tgtEl>
                                          <p:spTgt spid="24373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43731"/>
                                        </p:tgtEl>
                                        <p:attrNameLst>
                                          <p:attrName>style.visibility</p:attrName>
                                        </p:attrNameLst>
                                      </p:cBhvr>
                                      <p:to>
                                        <p:strVal val="visible"/>
                                      </p:to>
                                    </p:set>
                                    <p:animEffect transition="in" filter="wipe(left)">
                                      <p:cBhvr>
                                        <p:cTn id="82" dur="500"/>
                                        <p:tgtEl>
                                          <p:spTgt spid="24373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43732"/>
                                        </p:tgtEl>
                                        <p:attrNameLst>
                                          <p:attrName>style.visibility</p:attrName>
                                        </p:attrNameLst>
                                      </p:cBhvr>
                                      <p:to>
                                        <p:strVal val="visible"/>
                                      </p:to>
                                    </p:set>
                                    <p:animEffect transition="in" filter="wipe(left)">
                                      <p:cBhvr>
                                        <p:cTn id="87" dur="500"/>
                                        <p:tgtEl>
                                          <p:spTgt spid="24373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3733"/>
                                        </p:tgtEl>
                                        <p:attrNameLst>
                                          <p:attrName>style.visibility</p:attrName>
                                        </p:attrNameLst>
                                      </p:cBhvr>
                                      <p:to>
                                        <p:strVal val="visible"/>
                                      </p:to>
                                    </p:set>
                                    <p:animEffect transition="in" filter="wipe(left)">
                                      <p:cBhvr>
                                        <p:cTn id="92" dur="500"/>
                                        <p:tgtEl>
                                          <p:spTgt spid="24373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43734"/>
                                        </p:tgtEl>
                                        <p:attrNameLst>
                                          <p:attrName>style.visibility</p:attrName>
                                        </p:attrNameLst>
                                      </p:cBhvr>
                                      <p:to>
                                        <p:strVal val="visible"/>
                                      </p:to>
                                    </p:set>
                                    <p:animEffect transition="in" filter="wipe(left)">
                                      <p:cBhvr>
                                        <p:cTn id="97" dur="500"/>
                                        <p:tgtEl>
                                          <p:spTgt spid="24373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43735"/>
                                        </p:tgtEl>
                                        <p:attrNameLst>
                                          <p:attrName>style.visibility</p:attrName>
                                        </p:attrNameLst>
                                      </p:cBhvr>
                                      <p:to>
                                        <p:strVal val="visible"/>
                                      </p:to>
                                    </p:set>
                                    <p:animEffect transition="in" filter="wipe(left)">
                                      <p:cBhvr>
                                        <p:cTn id="102" dur="500"/>
                                        <p:tgtEl>
                                          <p:spTgt spid="243735"/>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243736"/>
                                        </p:tgtEl>
                                        <p:attrNameLst>
                                          <p:attrName>style.visibility</p:attrName>
                                        </p:attrNameLst>
                                      </p:cBhvr>
                                      <p:to>
                                        <p:strVal val="visible"/>
                                      </p:to>
                                    </p:set>
                                    <p:animEffect transition="in" filter="wipe(left)">
                                      <p:cBhvr>
                                        <p:cTn id="106" dur="500"/>
                                        <p:tgtEl>
                                          <p:spTgt spid="24373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43737"/>
                                        </p:tgtEl>
                                        <p:attrNameLst>
                                          <p:attrName>style.visibility</p:attrName>
                                        </p:attrNameLst>
                                      </p:cBhvr>
                                      <p:to>
                                        <p:strVal val="visible"/>
                                      </p:to>
                                    </p:set>
                                    <p:animEffect transition="in" filter="wipe(left)">
                                      <p:cBhvr>
                                        <p:cTn id="111" dur="500"/>
                                        <p:tgtEl>
                                          <p:spTgt spid="24373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grpId="0" nodeType="clickEffect">
                                  <p:stCondLst>
                                    <p:cond delay="0"/>
                                  </p:stCondLst>
                                  <p:childTnLst>
                                    <p:set>
                                      <p:cBhvr>
                                        <p:cTn id="115" dur="1" fill="hold">
                                          <p:stCondLst>
                                            <p:cond delay="0"/>
                                          </p:stCondLst>
                                        </p:cTn>
                                        <p:tgtEl>
                                          <p:spTgt spid="243738"/>
                                        </p:tgtEl>
                                        <p:attrNameLst>
                                          <p:attrName>style.visibility</p:attrName>
                                        </p:attrNameLst>
                                      </p:cBhvr>
                                      <p:to>
                                        <p:strVal val="visible"/>
                                      </p:to>
                                    </p:set>
                                    <p:animEffect transition="in" filter="wipe(right)">
                                      <p:cBhvr>
                                        <p:cTn id="116" dur="500"/>
                                        <p:tgtEl>
                                          <p:spTgt spid="243738"/>
                                        </p:tgtEl>
                                      </p:cBhvr>
                                    </p:animEffect>
                                  </p:childTnLst>
                                </p:cTn>
                              </p:par>
                            </p:childTnLst>
                          </p:cTn>
                        </p:par>
                        <p:par>
                          <p:cTn id="117" fill="hold">
                            <p:stCondLst>
                              <p:cond delay="500"/>
                            </p:stCondLst>
                            <p:childTnLst>
                              <p:par>
                                <p:cTn id="118" presetID="22" presetClass="entr" presetSubtype="2" fill="hold" grpId="0" nodeType="afterEffect">
                                  <p:stCondLst>
                                    <p:cond delay="0"/>
                                  </p:stCondLst>
                                  <p:childTnLst>
                                    <p:set>
                                      <p:cBhvr>
                                        <p:cTn id="119" dur="1" fill="hold">
                                          <p:stCondLst>
                                            <p:cond delay="0"/>
                                          </p:stCondLst>
                                        </p:cTn>
                                        <p:tgtEl>
                                          <p:spTgt spid="243739"/>
                                        </p:tgtEl>
                                        <p:attrNameLst>
                                          <p:attrName>style.visibility</p:attrName>
                                        </p:attrNameLst>
                                      </p:cBhvr>
                                      <p:to>
                                        <p:strVal val="visible"/>
                                      </p:to>
                                    </p:set>
                                    <p:animEffect transition="in" filter="wipe(right)">
                                      <p:cBhvr>
                                        <p:cTn id="120" dur="500"/>
                                        <p:tgtEl>
                                          <p:spTgt spid="243739"/>
                                        </p:tgtEl>
                                      </p:cBhvr>
                                    </p:animEffect>
                                  </p:childTnLst>
                                </p:cTn>
                              </p:par>
                            </p:childTnLst>
                          </p:cTn>
                        </p:par>
                        <p:par>
                          <p:cTn id="121" fill="hold">
                            <p:stCondLst>
                              <p:cond delay="1000"/>
                            </p:stCondLst>
                            <p:childTnLst>
                              <p:par>
                                <p:cTn id="122" presetID="22" presetClass="entr" presetSubtype="2" fill="hold" grpId="0" nodeType="afterEffect">
                                  <p:stCondLst>
                                    <p:cond delay="0"/>
                                  </p:stCondLst>
                                  <p:childTnLst>
                                    <p:set>
                                      <p:cBhvr>
                                        <p:cTn id="123" dur="1" fill="hold">
                                          <p:stCondLst>
                                            <p:cond delay="0"/>
                                          </p:stCondLst>
                                        </p:cTn>
                                        <p:tgtEl>
                                          <p:spTgt spid="243740"/>
                                        </p:tgtEl>
                                        <p:attrNameLst>
                                          <p:attrName>style.visibility</p:attrName>
                                        </p:attrNameLst>
                                      </p:cBhvr>
                                      <p:to>
                                        <p:strVal val="visible"/>
                                      </p:to>
                                    </p:set>
                                    <p:animEffect transition="in" filter="wipe(right)">
                                      <p:cBhvr>
                                        <p:cTn id="124" dur="500"/>
                                        <p:tgtEl>
                                          <p:spTgt spid="243740"/>
                                        </p:tgtEl>
                                      </p:cBhvr>
                                    </p:animEffect>
                                  </p:childTnLst>
                                </p:cTn>
                              </p:par>
                            </p:childTnLst>
                          </p:cTn>
                        </p:par>
                        <p:par>
                          <p:cTn id="125" fill="hold">
                            <p:stCondLst>
                              <p:cond delay="1500"/>
                            </p:stCondLst>
                            <p:childTnLst>
                              <p:par>
                                <p:cTn id="126" presetID="22" presetClass="entr" presetSubtype="2" fill="hold" grpId="0" nodeType="afterEffect">
                                  <p:stCondLst>
                                    <p:cond delay="0"/>
                                  </p:stCondLst>
                                  <p:childTnLst>
                                    <p:set>
                                      <p:cBhvr>
                                        <p:cTn id="127" dur="1" fill="hold">
                                          <p:stCondLst>
                                            <p:cond delay="0"/>
                                          </p:stCondLst>
                                        </p:cTn>
                                        <p:tgtEl>
                                          <p:spTgt spid="243741"/>
                                        </p:tgtEl>
                                        <p:attrNameLst>
                                          <p:attrName>style.visibility</p:attrName>
                                        </p:attrNameLst>
                                      </p:cBhvr>
                                      <p:to>
                                        <p:strVal val="visible"/>
                                      </p:to>
                                    </p:set>
                                    <p:animEffect transition="in" filter="wipe(right)">
                                      <p:cBhvr>
                                        <p:cTn id="128" dur="500"/>
                                        <p:tgtEl>
                                          <p:spTgt spid="243741"/>
                                        </p:tgtEl>
                                      </p:cBhvr>
                                    </p:animEffect>
                                  </p:childTnLst>
                                </p:cTn>
                              </p:par>
                            </p:childTnLst>
                          </p:cTn>
                        </p:par>
                        <p:par>
                          <p:cTn id="129" fill="hold">
                            <p:stCondLst>
                              <p:cond delay="2000"/>
                            </p:stCondLst>
                            <p:childTnLst>
                              <p:par>
                                <p:cTn id="130" presetID="22" presetClass="entr" presetSubtype="2" fill="hold" grpId="0" nodeType="afterEffect">
                                  <p:stCondLst>
                                    <p:cond delay="0"/>
                                  </p:stCondLst>
                                  <p:childTnLst>
                                    <p:set>
                                      <p:cBhvr>
                                        <p:cTn id="131" dur="1" fill="hold">
                                          <p:stCondLst>
                                            <p:cond delay="0"/>
                                          </p:stCondLst>
                                        </p:cTn>
                                        <p:tgtEl>
                                          <p:spTgt spid="243742"/>
                                        </p:tgtEl>
                                        <p:attrNameLst>
                                          <p:attrName>style.visibility</p:attrName>
                                        </p:attrNameLst>
                                      </p:cBhvr>
                                      <p:to>
                                        <p:strVal val="visible"/>
                                      </p:to>
                                    </p:set>
                                    <p:animEffect transition="in" filter="wipe(right)">
                                      <p:cBhvr>
                                        <p:cTn id="132" dur="500"/>
                                        <p:tgtEl>
                                          <p:spTgt spid="243742"/>
                                        </p:tgtEl>
                                      </p:cBhvr>
                                    </p:animEffect>
                                  </p:childTnLst>
                                </p:cTn>
                              </p:par>
                            </p:childTnLst>
                          </p:cTn>
                        </p:par>
                        <p:par>
                          <p:cTn id="133" fill="hold">
                            <p:stCondLst>
                              <p:cond delay="2500"/>
                            </p:stCondLst>
                            <p:childTnLst>
                              <p:par>
                                <p:cTn id="134" presetID="22" presetClass="entr" presetSubtype="2" fill="hold" grpId="0" nodeType="afterEffect">
                                  <p:stCondLst>
                                    <p:cond delay="0"/>
                                  </p:stCondLst>
                                  <p:childTnLst>
                                    <p:set>
                                      <p:cBhvr>
                                        <p:cTn id="135" dur="1" fill="hold">
                                          <p:stCondLst>
                                            <p:cond delay="0"/>
                                          </p:stCondLst>
                                        </p:cTn>
                                        <p:tgtEl>
                                          <p:spTgt spid="243743"/>
                                        </p:tgtEl>
                                        <p:attrNameLst>
                                          <p:attrName>style.visibility</p:attrName>
                                        </p:attrNameLst>
                                      </p:cBhvr>
                                      <p:to>
                                        <p:strVal val="visible"/>
                                      </p:to>
                                    </p:set>
                                    <p:animEffect transition="in" filter="wipe(right)">
                                      <p:cBhvr>
                                        <p:cTn id="136" dur="500"/>
                                        <p:tgtEl>
                                          <p:spTgt spid="243743"/>
                                        </p:tgtEl>
                                      </p:cBhvr>
                                    </p:animEffect>
                                  </p:childTnLst>
                                </p:cTn>
                              </p:par>
                            </p:childTnLst>
                          </p:cTn>
                        </p:par>
                        <p:par>
                          <p:cTn id="137" fill="hold">
                            <p:stCondLst>
                              <p:cond delay="3000"/>
                            </p:stCondLst>
                            <p:childTnLst>
                              <p:par>
                                <p:cTn id="138" presetID="22" presetClass="entr" presetSubtype="2" fill="hold" grpId="0" nodeType="afterEffect">
                                  <p:stCondLst>
                                    <p:cond delay="0"/>
                                  </p:stCondLst>
                                  <p:childTnLst>
                                    <p:set>
                                      <p:cBhvr>
                                        <p:cTn id="139" dur="1" fill="hold">
                                          <p:stCondLst>
                                            <p:cond delay="0"/>
                                          </p:stCondLst>
                                        </p:cTn>
                                        <p:tgtEl>
                                          <p:spTgt spid="243744"/>
                                        </p:tgtEl>
                                        <p:attrNameLst>
                                          <p:attrName>style.visibility</p:attrName>
                                        </p:attrNameLst>
                                      </p:cBhvr>
                                      <p:to>
                                        <p:strVal val="visible"/>
                                      </p:to>
                                    </p:set>
                                    <p:animEffect transition="in" filter="wipe(right)">
                                      <p:cBhvr>
                                        <p:cTn id="140" dur="500"/>
                                        <p:tgtEl>
                                          <p:spTgt spid="243744"/>
                                        </p:tgtEl>
                                      </p:cBhvr>
                                    </p:animEffect>
                                  </p:childTnLst>
                                </p:cTn>
                              </p:par>
                            </p:childTnLst>
                          </p:cTn>
                        </p:par>
                        <p:par>
                          <p:cTn id="141" fill="hold">
                            <p:stCondLst>
                              <p:cond delay="3500"/>
                            </p:stCondLst>
                            <p:childTnLst>
                              <p:par>
                                <p:cTn id="142" presetID="22" presetClass="entr" presetSubtype="2" fill="hold" grpId="0" nodeType="afterEffect">
                                  <p:stCondLst>
                                    <p:cond delay="0"/>
                                  </p:stCondLst>
                                  <p:childTnLst>
                                    <p:set>
                                      <p:cBhvr>
                                        <p:cTn id="143" dur="1" fill="hold">
                                          <p:stCondLst>
                                            <p:cond delay="0"/>
                                          </p:stCondLst>
                                        </p:cTn>
                                        <p:tgtEl>
                                          <p:spTgt spid="243745"/>
                                        </p:tgtEl>
                                        <p:attrNameLst>
                                          <p:attrName>style.visibility</p:attrName>
                                        </p:attrNameLst>
                                      </p:cBhvr>
                                      <p:to>
                                        <p:strVal val="visible"/>
                                      </p:to>
                                    </p:set>
                                    <p:animEffect transition="in" filter="wipe(right)">
                                      <p:cBhvr>
                                        <p:cTn id="144" dur="500"/>
                                        <p:tgtEl>
                                          <p:spTgt spid="243745"/>
                                        </p:tgtEl>
                                      </p:cBhvr>
                                    </p:animEffect>
                                  </p:childTnLst>
                                </p:cTn>
                              </p:par>
                            </p:childTnLst>
                          </p:cTn>
                        </p:par>
                        <p:par>
                          <p:cTn id="145" fill="hold">
                            <p:stCondLst>
                              <p:cond delay="4000"/>
                            </p:stCondLst>
                            <p:childTnLst>
                              <p:par>
                                <p:cTn id="146" presetID="22" presetClass="entr" presetSubtype="2" fill="hold" grpId="0" nodeType="afterEffect">
                                  <p:stCondLst>
                                    <p:cond delay="0"/>
                                  </p:stCondLst>
                                  <p:childTnLst>
                                    <p:set>
                                      <p:cBhvr>
                                        <p:cTn id="147" dur="1" fill="hold">
                                          <p:stCondLst>
                                            <p:cond delay="0"/>
                                          </p:stCondLst>
                                        </p:cTn>
                                        <p:tgtEl>
                                          <p:spTgt spid="243746"/>
                                        </p:tgtEl>
                                        <p:attrNameLst>
                                          <p:attrName>style.visibility</p:attrName>
                                        </p:attrNameLst>
                                      </p:cBhvr>
                                      <p:to>
                                        <p:strVal val="visible"/>
                                      </p:to>
                                    </p:set>
                                    <p:animEffect transition="in" filter="wipe(right)">
                                      <p:cBhvr>
                                        <p:cTn id="148" dur="500"/>
                                        <p:tgtEl>
                                          <p:spTgt spid="243746"/>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2" fill="hold" grpId="0" nodeType="clickEffect">
                                  <p:stCondLst>
                                    <p:cond delay="0"/>
                                  </p:stCondLst>
                                  <p:childTnLst>
                                    <p:set>
                                      <p:cBhvr>
                                        <p:cTn id="152" dur="1" fill="hold">
                                          <p:stCondLst>
                                            <p:cond delay="0"/>
                                          </p:stCondLst>
                                        </p:cTn>
                                        <p:tgtEl>
                                          <p:spTgt spid="243747"/>
                                        </p:tgtEl>
                                        <p:attrNameLst>
                                          <p:attrName>style.visibility</p:attrName>
                                        </p:attrNameLst>
                                      </p:cBhvr>
                                      <p:to>
                                        <p:strVal val="visible"/>
                                      </p:to>
                                    </p:set>
                                    <p:animEffect transition="in" filter="wipe(right)">
                                      <p:cBhvr>
                                        <p:cTn id="153" dur="500"/>
                                        <p:tgtEl>
                                          <p:spTgt spid="243747"/>
                                        </p:tgtEl>
                                      </p:cBhvr>
                                    </p:animEffect>
                                  </p:childTnLst>
                                </p:cTn>
                              </p:par>
                            </p:childTnLst>
                          </p:cTn>
                        </p:par>
                        <p:par>
                          <p:cTn id="154" fill="hold">
                            <p:stCondLst>
                              <p:cond delay="500"/>
                            </p:stCondLst>
                            <p:childTnLst>
                              <p:par>
                                <p:cTn id="155" presetID="22" presetClass="entr" presetSubtype="2" fill="hold" grpId="0" nodeType="afterEffect">
                                  <p:stCondLst>
                                    <p:cond delay="1000"/>
                                  </p:stCondLst>
                                  <p:childTnLst>
                                    <p:set>
                                      <p:cBhvr>
                                        <p:cTn id="156" dur="1" fill="hold">
                                          <p:stCondLst>
                                            <p:cond delay="0"/>
                                          </p:stCondLst>
                                        </p:cTn>
                                        <p:tgtEl>
                                          <p:spTgt spid="243748"/>
                                        </p:tgtEl>
                                        <p:attrNameLst>
                                          <p:attrName>style.visibility</p:attrName>
                                        </p:attrNameLst>
                                      </p:cBhvr>
                                      <p:to>
                                        <p:strVal val="visible"/>
                                      </p:to>
                                    </p:set>
                                    <p:animEffect transition="in" filter="wipe(right)">
                                      <p:cBhvr>
                                        <p:cTn id="157" dur="500"/>
                                        <p:tgtEl>
                                          <p:spTgt spid="243748"/>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grpId="0" nodeType="clickEffect">
                                  <p:stCondLst>
                                    <p:cond delay="0"/>
                                  </p:stCondLst>
                                  <p:childTnLst>
                                    <p:set>
                                      <p:cBhvr>
                                        <p:cTn id="161" dur="1" fill="hold">
                                          <p:stCondLst>
                                            <p:cond delay="0"/>
                                          </p:stCondLst>
                                        </p:cTn>
                                        <p:tgtEl>
                                          <p:spTgt spid="243749"/>
                                        </p:tgtEl>
                                        <p:attrNameLst>
                                          <p:attrName>style.visibility</p:attrName>
                                        </p:attrNameLst>
                                      </p:cBhvr>
                                      <p:to>
                                        <p:strVal val="visible"/>
                                      </p:to>
                                    </p:set>
                                    <p:animEffect transition="in" filter="wipe(right)">
                                      <p:cBhvr>
                                        <p:cTn id="162" dur="500"/>
                                        <p:tgtEl>
                                          <p:spTgt spid="243749"/>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2" fill="hold" grpId="0" nodeType="clickEffect">
                                  <p:stCondLst>
                                    <p:cond delay="0"/>
                                  </p:stCondLst>
                                  <p:childTnLst>
                                    <p:set>
                                      <p:cBhvr>
                                        <p:cTn id="166" dur="1" fill="hold">
                                          <p:stCondLst>
                                            <p:cond delay="0"/>
                                          </p:stCondLst>
                                        </p:cTn>
                                        <p:tgtEl>
                                          <p:spTgt spid="243755"/>
                                        </p:tgtEl>
                                        <p:attrNameLst>
                                          <p:attrName>style.visibility</p:attrName>
                                        </p:attrNameLst>
                                      </p:cBhvr>
                                      <p:to>
                                        <p:strVal val="visible"/>
                                      </p:to>
                                    </p:set>
                                    <p:animEffect transition="in" filter="wipe(right)">
                                      <p:cBhvr>
                                        <p:cTn id="167" dur="500"/>
                                        <p:tgtEl>
                                          <p:spTgt spid="243755"/>
                                        </p:tgtEl>
                                      </p:cBhvr>
                                    </p:animEffect>
                                  </p:childTnLst>
                                </p:cTn>
                              </p:par>
                            </p:childTnLst>
                          </p:cTn>
                        </p:par>
                        <p:par>
                          <p:cTn id="168" fill="hold">
                            <p:stCondLst>
                              <p:cond delay="500"/>
                            </p:stCondLst>
                            <p:childTnLst>
                              <p:par>
                                <p:cTn id="169" presetID="22" presetClass="entr" presetSubtype="2" fill="hold" grpId="0" nodeType="afterEffect">
                                  <p:stCondLst>
                                    <p:cond delay="0"/>
                                  </p:stCondLst>
                                  <p:childTnLst>
                                    <p:set>
                                      <p:cBhvr>
                                        <p:cTn id="170" dur="1" fill="hold">
                                          <p:stCondLst>
                                            <p:cond delay="0"/>
                                          </p:stCondLst>
                                        </p:cTn>
                                        <p:tgtEl>
                                          <p:spTgt spid="243752"/>
                                        </p:tgtEl>
                                        <p:attrNameLst>
                                          <p:attrName>style.visibility</p:attrName>
                                        </p:attrNameLst>
                                      </p:cBhvr>
                                      <p:to>
                                        <p:strVal val="visible"/>
                                      </p:to>
                                    </p:set>
                                    <p:animEffect transition="in" filter="wipe(right)">
                                      <p:cBhvr>
                                        <p:cTn id="171" dur="500"/>
                                        <p:tgtEl>
                                          <p:spTgt spid="24375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2" fill="hold" grpId="0" nodeType="clickEffect">
                                  <p:stCondLst>
                                    <p:cond delay="0"/>
                                  </p:stCondLst>
                                  <p:childTnLst>
                                    <p:set>
                                      <p:cBhvr>
                                        <p:cTn id="175" dur="1" fill="hold">
                                          <p:stCondLst>
                                            <p:cond delay="0"/>
                                          </p:stCondLst>
                                        </p:cTn>
                                        <p:tgtEl>
                                          <p:spTgt spid="243750"/>
                                        </p:tgtEl>
                                        <p:attrNameLst>
                                          <p:attrName>style.visibility</p:attrName>
                                        </p:attrNameLst>
                                      </p:cBhvr>
                                      <p:to>
                                        <p:strVal val="visible"/>
                                      </p:to>
                                    </p:set>
                                    <p:animEffect transition="in" filter="wipe(right)">
                                      <p:cBhvr>
                                        <p:cTn id="176" dur="500"/>
                                        <p:tgtEl>
                                          <p:spTgt spid="243750"/>
                                        </p:tgtEl>
                                      </p:cBhvr>
                                    </p:animEffect>
                                  </p:childTnLst>
                                </p:cTn>
                              </p:par>
                            </p:childTnLst>
                          </p:cTn>
                        </p:par>
                        <p:par>
                          <p:cTn id="177" fill="hold">
                            <p:stCondLst>
                              <p:cond delay="500"/>
                            </p:stCondLst>
                            <p:childTnLst>
                              <p:par>
                                <p:cTn id="178" presetID="22" presetClass="entr" presetSubtype="2" fill="hold" grpId="0" nodeType="afterEffect">
                                  <p:stCondLst>
                                    <p:cond delay="1000"/>
                                  </p:stCondLst>
                                  <p:childTnLst>
                                    <p:set>
                                      <p:cBhvr>
                                        <p:cTn id="179" dur="1" fill="hold">
                                          <p:stCondLst>
                                            <p:cond delay="0"/>
                                          </p:stCondLst>
                                        </p:cTn>
                                        <p:tgtEl>
                                          <p:spTgt spid="243751"/>
                                        </p:tgtEl>
                                        <p:attrNameLst>
                                          <p:attrName>style.visibility</p:attrName>
                                        </p:attrNameLst>
                                      </p:cBhvr>
                                      <p:to>
                                        <p:strVal val="visible"/>
                                      </p:to>
                                    </p:set>
                                    <p:animEffect transition="in" filter="wipe(right)">
                                      <p:cBhvr>
                                        <p:cTn id="180" dur="500"/>
                                        <p:tgtEl>
                                          <p:spTgt spid="24375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2" fill="hold" grpId="0" nodeType="clickEffect">
                                  <p:stCondLst>
                                    <p:cond delay="0"/>
                                  </p:stCondLst>
                                  <p:childTnLst>
                                    <p:set>
                                      <p:cBhvr>
                                        <p:cTn id="184" dur="1" fill="hold">
                                          <p:stCondLst>
                                            <p:cond delay="0"/>
                                          </p:stCondLst>
                                        </p:cTn>
                                        <p:tgtEl>
                                          <p:spTgt spid="243754"/>
                                        </p:tgtEl>
                                        <p:attrNameLst>
                                          <p:attrName>style.visibility</p:attrName>
                                        </p:attrNameLst>
                                      </p:cBhvr>
                                      <p:to>
                                        <p:strVal val="visible"/>
                                      </p:to>
                                    </p:set>
                                    <p:animEffect transition="in" filter="wipe(right)">
                                      <p:cBhvr>
                                        <p:cTn id="185" dur="500"/>
                                        <p:tgtEl>
                                          <p:spTgt spid="243754"/>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2" fill="hold" grpId="0" nodeType="clickEffect">
                                  <p:stCondLst>
                                    <p:cond delay="0"/>
                                  </p:stCondLst>
                                  <p:childTnLst>
                                    <p:set>
                                      <p:cBhvr>
                                        <p:cTn id="189" dur="1" fill="hold">
                                          <p:stCondLst>
                                            <p:cond delay="0"/>
                                          </p:stCondLst>
                                        </p:cTn>
                                        <p:tgtEl>
                                          <p:spTgt spid="243753"/>
                                        </p:tgtEl>
                                        <p:attrNameLst>
                                          <p:attrName>style.visibility</p:attrName>
                                        </p:attrNameLst>
                                      </p:cBhvr>
                                      <p:to>
                                        <p:strVal val="visible"/>
                                      </p:to>
                                    </p:set>
                                    <p:animEffect transition="in" filter="wipe(right)">
                                      <p:cBhvr>
                                        <p:cTn id="190" dur="500"/>
                                        <p:tgtEl>
                                          <p:spTgt spid="243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P spid="243717" grpId="0" animBg="1"/>
      <p:bldP spid="243719" grpId="0" autoUpdateAnimBg="0"/>
      <p:bldP spid="243720" grpId="0" autoUpdateAnimBg="0"/>
      <p:bldP spid="243721" grpId="0" autoUpdateAnimBg="0"/>
      <p:bldP spid="243722" grpId="0" autoUpdateAnimBg="0"/>
      <p:bldP spid="243723" grpId="0" autoUpdateAnimBg="0"/>
      <p:bldP spid="243724" grpId="0" autoUpdateAnimBg="0"/>
      <p:bldP spid="243725" grpId="0" autoUpdateAnimBg="0"/>
      <p:bldP spid="243726" grpId="0" autoUpdateAnimBg="0"/>
      <p:bldP spid="243727" grpId="0" autoUpdateAnimBg="0"/>
      <p:bldP spid="243728" grpId="0" animBg="1" autoUpdateAnimBg="0"/>
      <p:bldP spid="243729" grpId="0" animBg="1" autoUpdateAnimBg="0"/>
      <p:bldP spid="243730" grpId="0" animBg="1" autoUpdateAnimBg="0"/>
      <p:bldP spid="243731" grpId="0" animBg="1" autoUpdateAnimBg="0"/>
      <p:bldP spid="243732" grpId="0" animBg="1" autoUpdateAnimBg="0"/>
      <p:bldP spid="243733" grpId="0" animBg="1" autoUpdateAnimBg="0"/>
      <p:bldP spid="243734" grpId="0" animBg="1" autoUpdateAnimBg="0"/>
      <p:bldP spid="243735" grpId="0" animBg="1" autoUpdateAnimBg="0"/>
      <p:bldP spid="243736" grpId="0" animBg="1" autoUpdateAnimBg="0"/>
      <p:bldP spid="243737" grpId="0" animBg="1" autoUpdateAnimBg="0"/>
      <p:bldP spid="243738" grpId="0" autoUpdateAnimBg="0"/>
      <p:bldP spid="243739" grpId="0" autoUpdateAnimBg="0"/>
      <p:bldP spid="243740" grpId="0" autoUpdateAnimBg="0"/>
      <p:bldP spid="243741" grpId="0" autoUpdateAnimBg="0"/>
      <p:bldP spid="243742" grpId="0" autoUpdateAnimBg="0"/>
      <p:bldP spid="243743" grpId="0" autoUpdateAnimBg="0"/>
      <p:bldP spid="243744" grpId="0" autoUpdateAnimBg="0"/>
      <p:bldP spid="243745" grpId="0" autoUpdateAnimBg="0"/>
      <p:bldP spid="243746" grpId="0" autoUpdateAnimBg="0"/>
      <p:bldP spid="243747" grpId="0" animBg="1" autoUpdateAnimBg="0"/>
      <p:bldP spid="243748" grpId="0" animBg="1" autoUpdateAnimBg="0"/>
      <p:bldP spid="243749" grpId="0" animBg="1" autoUpdateAnimBg="0"/>
      <p:bldP spid="243750" grpId="0" animBg="1" autoUpdateAnimBg="0"/>
      <p:bldP spid="243751" grpId="0" animBg="1" autoUpdateAnimBg="0"/>
      <p:bldP spid="243752" grpId="0" animBg="1" autoUpdateAnimBg="0"/>
      <p:bldP spid="243753" grpId="0" animBg="1" autoUpdateAnimBg="0"/>
      <p:bldP spid="243754" grpId="0" animBg="1" autoUpdateAnimBg="0"/>
      <p:bldP spid="243755" grpId="0" animBg="1" autoUpdateAnimBg="0"/>
      <p:bldP spid="243756"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09600" y="228600"/>
            <a:ext cx="7772400" cy="838200"/>
          </a:xfrm>
        </p:spPr>
        <p:txBody>
          <a:bodyPr>
            <a:normAutofit/>
          </a:bodyPr>
          <a:lstStyle/>
          <a:p>
            <a:r>
              <a:rPr lang="en-US" altLang="zh-CN" sz="4000" b="1" dirty="0">
                <a:solidFill>
                  <a:srgbClr val="800000"/>
                </a:solidFill>
                <a:ea typeface="楷体_GB2312"/>
              </a:rPr>
              <a:t>4</a:t>
            </a:r>
            <a:r>
              <a:rPr lang="zh-CN" altLang="en-US" sz="4000" b="1" dirty="0">
                <a:solidFill>
                  <a:srgbClr val="800000"/>
                </a:solidFill>
                <a:ea typeface="楷体_GB2312"/>
              </a:rPr>
              <a:t>、修改后的拓扑排序算法</a:t>
            </a:r>
          </a:p>
        </p:txBody>
      </p:sp>
      <p:sp>
        <p:nvSpPr>
          <p:cNvPr id="244741" name="Text Box 5"/>
          <p:cNvSpPr txBox="1">
            <a:spLocks noChangeArrowheads="1"/>
          </p:cNvSpPr>
          <p:nvPr/>
        </p:nvSpPr>
        <p:spPr bwMode="auto">
          <a:xfrm>
            <a:off x="381000" y="1143000"/>
            <a:ext cx="8686800" cy="5262979"/>
          </a:xfrm>
          <a:prstGeom prst="rect">
            <a:avLst/>
          </a:prstGeom>
          <a:noFill/>
          <a:ln w="9525">
            <a:noFill/>
            <a:miter lim="800000"/>
            <a:headEnd/>
            <a:tailEnd/>
          </a:ln>
          <a:effectLst/>
        </p:spPr>
        <p:txBody>
          <a:bodyPr>
            <a:spAutoFit/>
          </a:bodyPr>
          <a:lstStyle/>
          <a:p>
            <a:pPr algn="just"/>
            <a:r>
              <a:rPr lang="en-US" altLang="zh-CN" sz="2400" b="1" dirty="0" err="1">
                <a:solidFill>
                  <a:srgbClr val="800000"/>
                </a:solidFill>
              </a:rPr>
              <a:t>int</a:t>
            </a:r>
            <a:r>
              <a:rPr lang="en-US" altLang="zh-CN" sz="2400" b="1" dirty="0">
                <a:solidFill>
                  <a:srgbClr val="800000"/>
                </a:solidFill>
              </a:rPr>
              <a:t>  </a:t>
            </a:r>
            <a:r>
              <a:rPr lang="en-US" altLang="zh-CN" sz="2400" b="1" dirty="0" err="1">
                <a:solidFill>
                  <a:srgbClr val="800000"/>
                </a:solidFill>
              </a:rPr>
              <a:t>ve</a:t>
            </a:r>
            <a:r>
              <a:rPr lang="en-US" altLang="zh-CN" sz="2400" b="1" dirty="0">
                <a:solidFill>
                  <a:srgbClr val="800000"/>
                </a:solidFill>
              </a:rPr>
              <a:t>[MAX_V];         </a:t>
            </a:r>
            <a:r>
              <a:rPr lang="en-US" altLang="zh-CN" sz="2400" b="1" dirty="0">
                <a:solidFill>
                  <a:srgbClr val="168E27"/>
                </a:solidFill>
              </a:rPr>
              <a:t>/*</a:t>
            </a:r>
            <a:r>
              <a:rPr lang="zh-CN" altLang="en-US" sz="2400" b="1" dirty="0">
                <a:solidFill>
                  <a:srgbClr val="168E27"/>
                </a:solidFill>
              </a:rPr>
              <a:t>记每个顶点的最早发生时间*</a:t>
            </a:r>
            <a:r>
              <a:rPr lang="en-US" altLang="zh-CN" sz="2400" b="1" dirty="0">
                <a:solidFill>
                  <a:srgbClr val="168E27"/>
                </a:solidFill>
              </a:rPr>
              <a:t>/</a:t>
            </a:r>
          </a:p>
          <a:p>
            <a:pPr algn="just"/>
            <a:r>
              <a:rPr lang="en-US" altLang="zh-CN" sz="2400" b="1" dirty="0" err="1">
                <a:solidFill>
                  <a:srgbClr val="800000"/>
                </a:solidFill>
              </a:rPr>
              <a:t>int</a:t>
            </a:r>
            <a:r>
              <a:rPr lang="en-US" altLang="zh-CN" sz="2400" b="1" dirty="0">
                <a:solidFill>
                  <a:srgbClr val="800000"/>
                </a:solidFill>
              </a:rPr>
              <a:t> </a:t>
            </a:r>
            <a:r>
              <a:rPr lang="en-US" altLang="zh-CN" sz="2400" b="1" dirty="0" err="1">
                <a:solidFill>
                  <a:srgbClr val="800000"/>
                </a:solidFill>
              </a:rPr>
              <a:t>TopoOrder</a:t>
            </a:r>
            <a:r>
              <a:rPr lang="en-US" altLang="zh-CN" sz="2400" b="1" dirty="0">
                <a:solidFill>
                  <a:srgbClr val="800000"/>
                </a:solidFill>
              </a:rPr>
              <a:t>(</a:t>
            </a:r>
            <a:r>
              <a:rPr lang="en-US" altLang="zh-CN" sz="2400" b="1" dirty="0" err="1">
                <a:solidFill>
                  <a:srgbClr val="800000"/>
                </a:solidFill>
              </a:rPr>
              <a:t>AdjList</a:t>
            </a:r>
            <a:r>
              <a:rPr lang="en-US" altLang="zh-CN" sz="2400" b="1" dirty="0">
                <a:solidFill>
                  <a:srgbClr val="800000"/>
                </a:solidFill>
              </a:rPr>
              <a:t> </a:t>
            </a:r>
            <a:r>
              <a:rPr lang="en-US" altLang="zh-CN" sz="2400" b="1" dirty="0" err="1">
                <a:solidFill>
                  <a:srgbClr val="800000"/>
                </a:solidFill>
              </a:rPr>
              <a:t>G,Stack</a:t>
            </a:r>
            <a:r>
              <a:rPr lang="en-US" altLang="zh-CN" sz="2400" b="1" dirty="0">
                <a:solidFill>
                  <a:srgbClr val="800000"/>
                </a:solidFill>
              </a:rPr>
              <a:t> * T) </a:t>
            </a:r>
          </a:p>
          <a:p>
            <a:pPr algn="just"/>
            <a:r>
              <a:rPr lang="en-US" altLang="zh-CN" sz="2400" b="1" dirty="0">
                <a:solidFill>
                  <a:srgbClr val="3333CC"/>
                </a:solidFill>
              </a:rPr>
              <a:t>     </a:t>
            </a:r>
            <a:r>
              <a:rPr lang="en-US" altLang="zh-CN" sz="2400" b="1" dirty="0">
                <a:solidFill>
                  <a:srgbClr val="168E27"/>
                </a:solidFill>
              </a:rPr>
              <a:t>/* G</a:t>
            </a:r>
            <a:r>
              <a:rPr lang="zh-CN" altLang="en-US" sz="2400" b="1" dirty="0">
                <a:solidFill>
                  <a:srgbClr val="168E27"/>
                </a:solidFill>
              </a:rPr>
              <a:t>为有向网，</a:t>
            </a:r>
            <a:r>
              <a:rPr lang="en-US" altLang="zh-CN" sz="2400" b="1" dirty="0">
                <a:solidFill>
                  <a:srgbClr val="168E27"/>
                </a:solidFill>
              </a:rPr>
              <a:t>T</a:t>
            </a:r>
            <a:r>
              <a:rPr lang="zh-CN" altLang="en-US" sz="2400" b="1" dirty="0">
                <a:solidFill>
                  <a:srgbClr val="168E27"/>
                </a:solidFill>
              </a:rPr>
              <a:t>为返回拓扑序列的栈，</a:t>
            </a:r>
            <a:r>
              <a:rPr lang="en-US" altLang="zh-CN" sz="2400" b="1" dirty="0">
                <a:solidFill>
                  <a:srgbClr val="168E27"/>
                </a:solidFill>
              </a:rPr>
              <a:t>S</a:t>
            </a:r>
            <a:r>
              <a:rPr lang="zh-CN" altLang="en-US" sz="2400" b="1" dirty="0">
                <a:solidFill>
                  <a:srgbClr val="168E27"/>
                </a:solidFill>
              </a:rPr>
              <a:t>为存放入度为</a:t>
            </a:r>
            <a:r>
              <a:rPr lang="en-US" altLang="zh-CN" sz="2400" b="1" dirty="0">
                <a:solidFill>
                  <a:srgbClr val="168E27"/>
                </a:solidFill>
              </a:rPr>
              <a:t>0</a:t>
            </a:r>
            <a:r>
              <a:rPr lang="zh-CN" altLang="en-US" sz="2400" b="1" dirty="0">
                <a:solidFill>
                  <a:srgbClr val="168E27"/>
                </a:solidFill>
              </a:rPr>
              <a:t>的顶点的栈*</a:t>
            </a:r>
            <a:r>
              <a:rPr lang="en-US" altLang="zh-CN" sz="2400" b="1" dirty="0">
                <a:solidFill>
                  <a:srgbClr val="168E27"/>
                </a:solidFill>
              </a:rPr>
              <a:t>/</a:t>
            </a:r>
          </a:p>
          <a:p>
            <a:pPr algn="just"/>
            <a:r>
              <a:rPr lang="en-US" altLang="zh-CN" sz="2400" b="1" dirty="0">
                <a:solidFill>
                  <a:srgbClr val="800000"/>
                </a:solidFill>
              </a:rPr>
              <a:t>{ </a:t>
            </a:r>
            <a:r>
              <a:rPr lang="en-US" altLang="zh-CN" sz="2400" b="1" dirty="0" err="1">
                <a:solidFill>
                  <a:srgbClr val="800000"/>
                </a:solidFill>
              </a:rPr>
              <a:t>int</a:t>
            </a:r>
            <a:r>
              <a:rPr lang="en-US" altLang="zh-CN" sz="2400" b="1" dirty="0">
                <a:solidFill>
                  <a:srgbClr val="800000"/>
                </a:solidFill>
              </a:rPr>
              <a:t> </a:t>
            </a:r>
            <a:r>
              <a:rPr lang="en-US" altLang="zh-CN" sz="2400" b="1" dirty="0" err="1">
                <a:solidFill>
                  <a:srgbClr val="800000"/>
                </a:solidFill>
              </a:rPr>
              <a:t>count,i,j,k</a:t>
            </a:r>
            <a:r>
              <a:rPr lang="en-US" altLang="zh-CN" sz="2400" b="1" dirty="0">
                <a:solidFill>
                  <a:srgbClr val="800000"/>
                </a:solidFill>
              </a:rPr>
              <a:t>;  </a:t>
            </a:r>
            <a:r>
              <a:rPr lang="en-US" altLang="zh-CN" sz="2400" b="1" dirty="0" err="1">
                <a:solidFill>
                  <a:srgbClr val="800000"/>
                </a:solidFill>
              </a:rPr>
              <a:t>ArcNode</a:t>
            </a:r>
            <a:r>
              <a:rPr lang="en-US" altLang="zh-CN" sz="2400" b="1" dirty="0">
                <a:solidFill>
                  <a:srgbClr val="800000"/>
                </a:solidFill>
              </a:rPr>
              <a:t> *p;</a:t>
            </a:r>
          </a:p>
          <a:p>
            <a:pPr algn="just"/>
            <a:r>
              <a:rPr lang="en-US" altLang="zh-CN" sz="2400" b="1" dirty="0">
                <a:solidFill>
                  <a:srgbClr val="800000"/>
                </a:solidFill>
              </a:rPr>
              <a:t>  </a:t>
            </a:r>
            <a:r>
              <a:rPr lang="en-US" altLang="zh-CN" sz="2400" b="1" dirty="0" err="1">
                <a:solidFill>
                  <a:srgbClr val="800000"/>
                </a:solidFill>
              </a:rPr>
              <a:t>int</a:t>
            </a:r>
            <a:r>
              <a:rPr lang="en-US" altLang="zh-CN" sz="2400" b="1" dirty="0">
                <a:solidFill>
                  <a:srgbClr val="800000"/>
                </a:solidFill>
              </a:rPr>
              <a:t> </a:t>
            </a:r>
            <a:r>
              <a:rPr lang="en-US" altLang="zh-CN" sz="2400" b="1" dirty="0" err="1">
                <a:solidFill>
                  <a:srgbClr val="800000"/>
                </a:solidFill>
              </a:rPr>
              <a:t>indegree</a:t>
            </a:r>
            <a:r>
              <a:rPr lang="en-US" altLang="zh-CN" sz="2400" b="1" dirty="0">
                <a:solidFill>
                  <a:srgbClr val="800000"/>
                </a:solidFill>
              </a:rPr>
              <a:t>[MAX_V];</a:t>
            </a:r>
            <a:r>
              <a:rPr lang="en-US" altLang="zh-CN" sz="2400" dirty="0">
                <a:solidFill>
                  <a:srgbClr val="168E27"/>
                </a:solidFill>
              </a:rPr>
              <a:t>          </a:t>
            </a:r>
            <a:r>
              <a:rPr lang="en-US" altLang="zh-CN" sz="2400" b="1" dirty="0">
                <a:solidFill>
                  <a:srgbClr val="800000"/>
                </a:solidFill>
              </a:rPr>
              <a:t> </a:t>
            </a:r>
            <a:r>
              <a:rPr lang="en-US" altLang="zh-CN" sz="2400" dirty="0">
                <a:solidFill>
                  <a:srgbClr val="168E27"/>
                </a:solidFill>
              </a:rPr>
              <a:t>/*</a:t>
            </a:r>
            <a:r>
              <a:rPr lang="zh-CN" altLang="en-US" sz="2400" dirty="0">
                <a:solidFill>
                  <a:srgbClr val="168E27"/>
                </a:solidFill>
              </a:rPr>
              <a:t>各顶点入度数组*</a:t>
            </a:r>
            <a:r>
              <a:rPr lang="en-US" altLang="zh-CN" sz="2400" dirty="0">
                <a:solidFill>
                  <a:srgbClr val="168E27"/>
                </a:solidFill>
              </a:rPr>
              <a:t>/</a:t>
            </a:r>
          </a:p>
          <a:p>
            <a:pPr algn="just"/>
            <a:r>
              <a:rPr lang="en-US" altLang="zh-CN" sz="2400" b="1" dirty="0">
                <a:solidFill>
                  <a:srgbClr val="800000"/>
                </a:solidFill>
              </a:rPr>
              <a:t>  Stack  S;</a:t>
            </a:r>
          </a:p>
          <a:p>
            <a:pPr algn="just"/>
            <a:r>
              <a:rPr lang="en-US" altLang="zh-CN" sz="2400" b="1" dirty="0">
                <a:solidFill>
                  <a:srgbClr val="800000"/>
                </a:solidFill>
              </a:rPr>
              <a:t>  </a:t>
            </a:r>
            <a:r>
              <a:rPr lang="en-US" altLang="zh-CN" sz="2400" b="1" dirty="0" err="1">
                <a:solidFill>
                  <a:srgbClr val="800000"/>
                </a:solidFill>
              </a:rPr>
              <a:t>InitStack</a:t>
            </a:r>
            <a:r>
              <a:rPr lang="en-US" altLang="zh-CN" sz="2400" b="1" dirty="0">
                <a:solidFill>
                  <a:srgbClr val="800000"/>
                </a:solidFill>
              </a:rPr>
              <a:t>(T);  </a:t>
            </a:r>
            <a:r>
              <a:rPr lang="en-US" altLang="zh-CN" sz="2400" b="1" dirty="0" err="1">
                <a:solidFill>
                  <a:srgbClr val="800000"/>
                </a:solidFill>
              </a:rPr>
              <a:t>InitStack</a:t>
            </a:r>
            <a:r>
              <a:rPr lang="en-US" altLang="zh-CN" sz="2400" b="1" dirty="0">
                <a:solidFill>
                  <a:srgbClr val="800000"/>
                </a:solidFill>
              </a:rPr>
              <a:t>(&amp;S);          </a:t>
            </a:r>
            <a:r>
              <a:rPr lang="en-US" altLang="zh-CN" sz="2400" dirty="0">
                <a:solidFill>
                  <a:srgbClr val="168E27"/>
                </a:solidFill>
              </a:rPr>
              <a:t>/*</a:t>
            </a:r>
            <a:r>
              <a:rPr lang="zh-CN" altLang="en-US" sz="2400" dirty="0">
                <a:solidFill>
                  <a:srgbClr val="168E27"/>
                </a:solidFill>
              </a:rPr>
              <a:t>初始化栈</a:t>
            </a:r>
            <a:r>
              <a:rPr lang="en-US" altLang="zh-CN" sz="2400" dirty="0">
                <a:solidFill>
                  <a:srgbClr val="168E27"/>
                </a:solidFill>
              </a:rPr>
              <a:t>T,  S*/</a:t>
            </a:r>
          </a:p>
          <a:p>
            <a:pPr algn="just"/>
            <a:r>
              <a:rPr lang="en-US" altLang="zh-CN" sz="2400" b="1" dirty="0">
                <a:solidFill>
                  <a:srgbClr val="800000"/>
                </a:solidFill>
              </a:rPr>
              <a:t>  </a:t>
            </a:r>
            <a:r>
              <a:rPr lang="en-US" altLang="zh-CN" sz="2400" b="1" dirty="0" err="1">
                <a:solidFill>
                  <a:srgbClr val="800000"/>
                </a:solidFill>
              </a:rPr>
              <a:t>FindID</a:t>
            </a:r>
            <a:r>
              <a:rPr lang="en-US" altLang="zh-CN" sz="2400" b="1" dirty="0">
                <a:solidFill>
                  <a:srgbClr val="800000"/>
                </a:solidFill>
              </a:rPr>
              <a:t>(G,  </a:t>
            </a:r>
            <a:r>
              <a:rPr lang="en-US" altLang="zh-CN" sz="2400" b="1" dirty="0" err="1">
                <a:solidFill>
                  <a:srgbClr val="800000"/>
                </a:solidFill>
              </a:rPr>
              <a:t>indegree</a:t>
            </a:r>
            <a:r>
              <a:rPr lang="en-US" altLang="zh-CN" sz="2400" b="1" dirty="0">
                <a:solidFill>
                  <a:srgbClr val="800000"/>
                </a:solidFill>
              </a:rPr>
              <a:t>);               </a:t>
            </a:r>
            <a:r>
              <a:rPr lang="en-US" altLang="zh-CN" sz="2400" dirty="0">
                <a:solidFill>
                  <a:srgbClr val="168E27"/>
                </a:solidFill>
              </a:rPr>
              <a:t>/*</a:t>
            </a:r>
            <a:r>
              <a:rPr lang="zh-CN" altLang="en-US" sz="2400" dirty="0">
                <a:solidFill>
                  <a:srgbClr val="168E27"/>
                </a:solidFill>
              </a:rPr>
              <a:t>求各个顶点的入度*</a:t>
            </a:r>
            <a:r>
              <a:rPr lang="en-US" altLang="zh-CN" sz="2400" dirty="0">
                <a:solidFill>
                  <a:srgbClr val="168E27"/>
                </a:solidFill>
              </a:rPr>
              <a:t>/</a:t>
            </a:r>
          </a:p>
          <a:p>
            <a:pPr algn="just"/>
            <a:r>
              <a:rPr lang="en-US" altLang="zh-CN" sz="2400" b="1" dirty="0">
                <a:solidFill>
                  <a:srgbClr val="800000"/>
                </a:solidFill>
              </a:rPr>
              <a:t>  for(</a:t>
            </a:r>
            <a:r>
              <a:rPr lang="en-US" altLang="zh-CN" sz="2400" b="1" dirty="0" err="1">
                <a:solidFill>
                  <a:srgbClr val="800000"/>
                </a:solidFill>
              </a:rPr>
              <a:t>i</a:t>
            </a:r>
            <a:r>
              <a:rPr lang="en-US" altLang="zh-CN" sz="2400" b="1" dirty="0">
                <a:solidFill>
                  <a:srgbClr val="800000"/>
                </a:solidFill>
              </a:rPr>
              <a:t>=0; </a:t>
            </a:r>
            <a:r>
              <a:rPr lang="en-US" altLang="zh-CN" sz="2400" b="1" dirty="0" err="1">
                <a:solidFill>
                  <a:srgbClr val="800000"/>
                </a:solidFill>
              </a:rPr>
              <a:t>i</a:t>
            </a:r>
            <a:r>
              <a:rPr lang="en-US" altLang="zh-CN" sz="2400" b="1" dirty="0">
                <a:solidFill>
                  <a:srgbClr val="800000"/>
                </a:solidFill>
              </a:rPr>
              <a:t>&lt;</a:t>
            </a:r>
            <a:r>
              <a:rPr lang="en-US" altLang="zh-CN" sz="2400" b="1" dirty="0" err="1">
                <a:solidFill>
                  <a:srgbClr val="800000"/>
                </a:solidFill>
              </a:rPr>
              <a:t>G.vexnum</a:t>
            </a:r>
            <a:r>
              <a:rPr lang="en-US" altLang="zh-CN" sz="2400" b="1" dirty="0">
                <a:solidFill>
                  <a:srgbClr val="800000"/>
                </a:solidFill>
              </a:rPr>
              <a:t>; </a:t>
            </a:r>
            <a:r>
              <a:rPr lang="en-US" altLang="zh-CN" sz="2400" b="1" dirty="0" err="1">
                <a:solidFill>
                  <a:srgbClr val="800000"/>
                </a:solidFill>
              </a:rPr>
              <a:t>i</a:t>
            </a:r>
            <a:r>
              <a:rPr lang="en-US" altLang="zh-CN" sz="2400" b="1" dirty="0">
                <a:solidFill>
                  <a:srgbClr val="800000"/>
                </a:solidFill>
              </a:rPr>
              <a:t>++)</a:t>
            </a:r>
          </a:p>
          <a:p>
            <a:pPr algn="just"/>
            <a:r>
              <a:rPr lang="en-US" altLang="zh-CN" sz="2400" b="1" dirty="0">
                <a:solidFill>
                  <a:srgbClr val="800000"/>
                </a:solidFill>
              </a:rPr>
              <a:t>  if(</a:t>
            </a:r>
            <a:r>
              <a:rPr lang="en-US" altLang="zh-CN" sz="2400" b="1" dirty="0" err="1">
                <a:solidFill>
                  <a:srgbClr val="800000"/>
                </a:solidFill>
              </a:rPr>
              <a:t>indegree</a:t>
            </a:r>
            <a:r>
              <a:rPr lang="en-US" altLang="zh-CN" sz="2400" b="1" dirty="0">
                <a:solidFill>
                  <a:srgbClr val="800000"/>
                </a:solidFill>
              </a:rPr>
              <a:t>[</a:t>
            </a:r>
            <a:r>
              <a:rPr lang="en-US" altLang="zh-CN" sz="2400" b="1" dirty="0" err="1">
                <a:solidFill>
                  <a:srgbClr val="800000"/>
                </a:solidFill>
              </a:rPr>
              <a:t>i</a:t>
            </a:r>
            <a:r>
              <a:rPr lang="en-US" altLang="zh-CN" sz="2400" b="1" dirty="0">
                <a:solidFill>
                  <a:srgbClr val="800000"/>
                </a:solidFill>
              </a:rPr>
              <a:t>]==0)   Push(&amp;</a:t>
            </a:r>
            <a:r>
              <a:rPr lang="en-US" altLang="zh-CN" sz="2400" b="1" dirty="0" err="1">
                <a:solidFill>
                  <a:srgbClr val="800000"/>
                </a:solidFill>
              </a:rPr>
              <a:t>S,i</a:t>
            </a:r>
            <a:r>
              <a:rPr lang="en-US" altLang="zh-CN" sz="2400" b="1" dirty="0">
                <a:solidFill>
                  <a:srgbClr val="800000"/>
                </a:solidFill>
              </a:rPr>
              <a:t>);</a:t>
            </a:r>
          </a:p>
          <a:p>
            <a:pPr algn="just"/>
            <a:r>
              <a:rPr lang="en-US" altLang="zh-CN" sz="2400" b="1" dirty="0">
                <a:solidFill>
                  <a:srgbClr val="800000"/>
                </a:solidFill>
              </a:rPr>
              <a:t>  count=0;</a:t>
            </a:r>
          </a:p>
          <a:p>
            <a:pPr algn="just"/>
            <a:r>
              <a:rPr lang="en-US" altLang="zh-CN" sz="2400" b="1" dirty="0">
                <a:solidFill>
                  <a:srgbClr val="800000"/>
                </a:solidFill>
              </a:rPr>
              <a:t>  for(</a:t>
            </a:r>
            <a:r>
              <a:rPr lang="en-US" altLang="zh-CN" sz="2400" b="1" dirty="0" err="1">
                <a:solidFill>
                  <a:srgbClr val="800000"/>
                </a:solidFill>
              </a:rPr>
              <a:t>i</a:t>
            </a:r>
            <a:r>
              <a:rPr lang="en-US" altLang="zh-CN" sz="2400" b="1" dirty="0">
                <a:solidFill>
                  <a:srgbClr val="800000"/>
                </a:solidFill>
              </a:rPr>
              <a:t>=0;i&lt;</a:t>
            </a:r>
            <a:r>
              <a:rPr lang="en-US" altLang="zh-CN" sz="2400" b="1" dirty="0" err="1">
                <a:solidFill>
                  <a:srgbClr val="800000"/>
                </a:solidFill>
              </a:rPr>
              <a:t>G.vexnum;i</a:t>
            </a:r>
            <a:r>
              <a:rPr lang="en-US" altLang="zh-CN" sz="2400" b="1" dirty="0">
                <a:solidFill>
                  <a:srgbClr val="800000"/>
                </a:solidFill>
              </a:rPr>
              <a:t>++)</a:t>
            </a:r>
          </a:p>
          <a:p>
            <a:pPr algn="just"/>
            <a:r>
              <a:rPr lang="en-US" altLang="zh-CN" sz="2400" b="1" dirty="0">
                <a:solidFill>
                  <a:srgbClr val="800000"/>
                </a:solidFill>
              </a:rPr>
              <a:t>       </a:t>
            </a:r>
            <a:r>
              <a:rPr lang="en-US" altLang="zh-CN" sz="2400" b="1" dirty="0" err="1">
                <a:solidFill>
                  <a:srgbClr val="800000"/>
                </a:solidFill>
              </a:rPr>
              <a:t>ve</a:t>
            </a:r>
            <a:r>
              <a:rPr lang="en-US" altLang="zh-CN" sz="2400" b="1" dirty="0">
                <a:solidFill>
                  <a:srgbClr val="800000"/>
                </a:solidFill>
              </a:rPr>
              <a:t>[</a:t>
            </a:r>
            <a:r>
              <a:rPr lang="en-US" altLang="zh-CN" sz="2400" b="1" dirty="0" err="1">
                <a:solidFill>
                  <a:srgbClr val="800000"/>
                </a:solidFill>
              </a:rPr>
              <a:t>i</a:t>
            </a:r>
            <a:r>
              <a:rPr lang="en-US" altLang="zh-CN" sz="2400" b="1" dirty="0">
                <a:solidFill>
                  <a:srgbClr val="800000"/>
                </a:solidFill>
              </a:rPr>
              <a:t>]=0;                                </a:t>
            </a:r>
            <a:r>
              <a:rPr lang="en-US" altLang="zh-CN" sz="2400" b="1" dirty="0">
                <a:solidFill>
                  <a:srgbClr val="168E27"/>
                </a:solidFill>
              </a:rPr>
              <a:t>/*</a:t>
            </a:r>
            <a:r>
              <a:rPr lang="zh-CN" altLang="en-US" sz="2400" b="1" dirty="0">
                <a:solidFill>
                  <a:srgbClr val="168E27"/>
                </a:solidFill>
              </a:rPr>
              <a:t>初始化最早发生时间*</a:t>
            </a:r>
            <a:r>
              <a:rPr lang="en-US" altLang="zh-CN" sz="2400" b="1" dirty="0">
                <a:solidFill>
                  <a:srgbClr val="168E27"/>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anim calcmode="lin" valueType="num">
                                      <p:cBhvr additive="base">
                                        <p:cTn id="7" dur="500" fill="hold"/>
                                        <p:tgtEl>
                                          <p:spTgt spid="244741"/>
                                        </p:tgtEl>
                                        <p:attrNameLst>
                                          <p:attrName>ppt_x</p:attrName>
                                        </p:attrNameLst>
                                      </p:cBhvr>
                                      <p:tavLst>
                                        <p:tav tm="0">
                                          <p:val>
                                            <p:strVal val="0-#ppt_w/2"/>
                                          </p:val>
                                        </p:tav>
                                        <p:tav tm="100000">
                                          <p:val>
                                            <p:strVal val="#ppt_x"/>
                                          </p:val>
                                        </p:tav>
                                      </p:tavLst>
                                    </p:anim>
                                    <p:anim calcmode="lin" valueType="num">
                                      <p:cBhvr additive="base">
                                        <p:cTn id="8" dur="500" fill="hold"/>
                                        <p:tgtEl>
                                          <p:spTgt spid="2447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Text Box 4"/>
          <p:cNvSpPr txBox="1">
            <a:spLocks noChangeArrowheads="1"/>
          </p:cNvSpPr>
          <p:nvPr/>
        </p:nvSpPr>
        <p:spPr bwMode="auto">
          <a:xfrm>
            <a:off x="457200" y="554038"/>
            <a:ext cx="8686800" cy="5429179"/>
          </a:xfrm>
          <a:prstGeom prst="rect">
            <a:avLst/>
          </a:prstGeom>
          <a:noFill/>
          <a:ln w="9525">
            <a:noFill/>
            <a:miter lim="800000"/>
            <a:headEnd/>
            <a:tailEnd/>
          </a:ln>
          <a:effectLst/>
        </p:spPr>
        <p:txBody>
          <a:bodyPr>
            <a:spAutoFit/>
          </a:bodyPr>
          <a:lstStyle/>
          <a:p>
            <a:pPr algn="just">
              <a:lnSpc>
                <a:spcPct val="90000"/>
              </a:lnSpc>
            </a:pPr>
            <a:r>
              <a:rPr lang="en-US" altLang="zh-CN" sz="2800" b="1" dirty="0">
                <a:solidFill>
                  <a:srgbClr val="800000"/>
                </a:solidFill>
              </a:rPr>
              <a:t>   </a:t>
            </a:r>
            <a:r>
              <a:rPr lang="en-US" altLang="zh-CN" sz="2400" b="1" dirty="0">
                <a:solidFill>
                  <a:srgbClr val="800000"/>
                </a:solidFill>
              </a:rPr>
              <a:t>while(!</a:t>
            </a:r>
            <a:r>
              <a:rPr lang="en-US" altLang="zh-CN" sz="2400" b="1" dirty="0" err="1">
                <a:solidFill>
                  <a:srgbClr val="800000"/>
                </a:solidFill>
              </a:rPr>
              <a:t>StackEmpty</a:t>
            </a:r>
            <a:r>
              <a:rPr lang="en-US" altLang="zh-CN" sz="2400" b="1" dirty="0">
                <a:solidFill>
                  <a:srgbClr val="800000"/>
                </a:solidFill>
              </a:rPr>
              <a:t>(S))</a:t>
            </a:r>
          </a:p>
          <a:p>
            <a:pPr algn="just">
              <a:lnSpc>
                <a:spcPct val="90000"/>
              </a:lnSpc>
            </a:pPr>
            <a:r>
              <a:rPr lang="en-US" altLang="zh-CN" sz="2400" b="1" dirty="0">
                <a:solidFill>
                  <a:srgbClr val="800000"/>
                </a:solidFill>
              </a:rPr>
              <a:t>    </a:t>
            </a:r>
            <a:r>
              <a:rPr lang="en-US" altLang="zh-CN" sz="2400" b="1" dirty="0" smtClean="0">
                <a:solidFill>
                  <a:srgbClr val="800000"/>
                </a:solidFill>
              </a:rPr>
              <a:t>{   Pop</a:t>
            </a:r>
            <a:r>
              <a:rPr lang="en-US" altLang="zh-CN" sz="2400" b="1" dirty="0">
                <a:solidFill>
                  <a:srgbClr val="800000"/>
                </a:solidFill>
              </a:rPr>
              <a:t>(&amp;</a:t>
            </a:r>
            <a:r>
              <a:rPr lang="en-US" altLang="zh-CN" sz="2400" b="1" dirty="0" err="1">
                <a:solidFill>
                  <a:srgbClr val="800000"/>
                </a:solidFill>
              </a:rPr>
              <a:t>S,&amp;j</a:t>
            </a:r>
            <a:r>
              <a:rPr lang="en-US" altLang="zh-CN" sz="2400" b="1" dirty="0">
                <a:solidFill>
                  <a:srgbClr val="800000"/>
                </a:solidFill>
              </a:rPr>
              <a:t>);   Push(</a:t>
            </a:r>
            <a:r>
              <a:rPr lang="en-US" altLang="zh-CN" sz="2400" b="1" dirty="0" err="1">
                <a:solidFill>
                  <a:srgbClr val="800000"/>
                </a:solidFill>
              </a:rPr>
              <a:t>T,j</a:t>
            </a:r>
            <a:r>
              <a:rPr lang="en-US" altLang="zh-CN" sz="2400" b="1" dirty="0">
                <a:solidFill>
                  <a:srgbClr val="800000"/>
                </a:solidFill>
              </a:rPr>
              <a:t>);</a:t>
            </a:r>
          </a:p>
          <a:p>
            <a:pPr algn="just">
              <a:lnSpc>
                <a:spcPct val="90000"/>
              </a:lnSpc>
            </a:pPr>
            <a:r>
              <a:rPr lang="en-US" altLang="zh-CN" sz="2400" b="1" dirty="0">
                <a:solidFill>
                  <a:srgbClr val="800000"/>
                </a:solidFill>
              </a:rPr>
              <a:t>         count++;</a:t>
            </a:r>
          </a:p>
          <a:p>
            <a:pPr algn="just">
              <a:lnSpc>
                <a:spcPct val="90000"/>
              </a:lnSpc>
            </a:pPr>
            <a:r>
              <a:rPr lang="en-US" altLang="zh-CN" sz="2400" b="1" dirty="0">
                <a:solidFill>
                  <a:srgbClr val="0303BD"/>
                </a:solidFill>
              </a:rPr>
              <a:t>         p=</a:t>
            </a:r>
            <a:r>
              <a:rPr lang="en-US" altLang="zh-CN" sz="2400" b="1" dirty="0" err="1">
                <a:solidFill>
                  <a:srgbClr val="0303BD"/>
                </a:solidFill>
              </a:rPr>
              <a:t>G.vertex</a:t>
            </a:r>
            <a:r>
              <a:rPr lang="en-US" altLang="zh-CN" sz="2400" b="1" dirty="0">
                <a:solidFill>
                  <a:srgbClr val="0303BD"/>
                </a:solidFill>
              </a:rPr>
              <a:t>[j</a:t>
            </a:r>
            <a:r>
              <a:rPr lang="en-US" altLang="zh-CN" sz="2400" b="1" dirty="0" smtClean="0">
                <a:solidFill>
                  <a:srgbClr val="0303BD"/>
                </a:solidFill>
              </a:rPr>
              <a:t>].head;</a:t>
            </a:r>
            <a:endParaRPr lang="en-US" altLang="zh-CN" sz="2400" b="1" dirty="0">
              <a:solidFill>
                <a:srgbClr val="0303BD"/>
              </a:solidFill>
            </a:endParaRPr>
          </a:p>
          <a:p>
            <a:pPr algn="just">
              <a:lnSpc>
                <a:spcPct val="90000"/>
              </a:lnSpc>
            </a:pPr>
            <a:r>
              <a:rPr lang="en-US" altLang="zh-CN" sz="2400" b="1" dirty="0">
                <a:solidFill>
                  <a:srgbClr val="0303BD"/>
                </a:solidFill>
              </a:rPr>
              <a:t>         while(p!=NULL)</a:t>
            </a:r>
          </a:p>
          <a:p>
            <a:pPr algn="just">
              <a:lnSpc>
                <a:spcPct val="90000"/>
              </a:lnSpc>
            </a:pPr>
            <a:r>
              <a:rPr lang="en-US" altLang="zh-CN" sz="2400" b="1" dirty="0" smtClean="0">
                <a:solidFill>
                  <a:srgbClr val="0303BD"/>
                </a:solidFill>
              </a:rPr>
              <a:t>         {</a:t>
            </a:r>
            <a:r>
              <a:rPr lang="en-US" altLang="zh-CN" sz="2400" b="1" dirty="0" smtClean="0">
                <a:solidFill>
                  <a:srgbClr val="800000"/>
                </a:solidFill>
              </a:rPr>
              <a:t>     k=p-</a:t>
            </a:r>
            <a:r>
              <a:rPr lang="en-US" altLang="zh-CN" sz="2400" b="1" dirty="0">
                <a:solidFill>
                  <a:srgbClr val="800000"/>
                </a:solidFill>
              </a:rPr>
              <a:t>&gt;</a:t>
            </a:r>
            <a:r>
              <a:rPr lang="en-US" altLang="zh-CN" sz="2400" b="1" dirty="0" err="1">
                <a:solidFill>
                  <a:srgbClr val="800000"/>
                </a:solidFill>
              </a:rPr>
              <a:t>adjvex</a:t>
            </a:r>
            <a:r>
              <a:rPr lang="en-US" altLang="zh-CN" sz="2400" b="1" dirty="0">
                <a:solidFill>
                  <a:srgbClr val="800000"/>
                </a:solidFill>
              </a:rPr>
              <a:t>;</a:t>
            </a:r>
          </a:p>
          <a:p>
            <a:pPr algn="just">
              <a:lnSpc>
                <a:spcPct val="90000"/>
              </a:lnSpc>
            </a:pPr>
            <a:r>
              <a:rPr lang="en-US" altLang="zh-CN" sz="2400" b="1" dirty="0">
                <a:solidFill>
                  <a:srgbClr val="800000"/>
                </a:solidFill>
              </a:rPr>
              <a:t>                if(--</a:t>
            </a:r>
            <a:r>
              <a:rPr lang="en-US" altLang="zh-CN" sz="2400" b="1" dirty="0" err="1">
                <a:solidFill>
                  <a:srgbClr val="800000"/>
                </a:solidFill>
              </a:rPr>
              <a:t>indegree</a:t>
            </a:r>
            <a:r>
              <a:rPr lang="en-US" altLang="zh-CN" sz="2400" b="1" dirty="0">
                <a:solidFill>
                  <a:srgbClr val="800000"/>
                </a:solidFill>
              </a:rPr>
              <a:t>[k]==0)  Push(&amp;</a:t>
            </a:r>
            <a:r>
              <a:rPr lang="en-US" altLang="zh-CN" sz="2400" b="1" dirty="0" err="1">
                <a:solidFill>
                  <a:srgbClr val="800000"/>
                </a:solidFill>
              </a:rPr>
              <a:t>S,k</a:t>
            </a:r>
            <a:r>
              <a:rPr lang="en-US" altLang="zh-CN" sz="2400" b="1" dirty="0">
                <a:solidFill>
                  <a:srgbClr val="800000"/>
                </a:solidFill>
              </a:rPr>
              <a:t>); </a:t>
            </a:r>
          </a:p>
          <a:p>
            <a:pPr algn="just"/>
            <a:r>
              <a:rPr lang="en-US" altLang="zh-CN" sz="2400" b="1" dirty="0">
                <a:solidFill>
                  <a:srgbClr val="800000"/>
                </a:solidFill>
              </a:rPr>
              <a:t>                if(</a:t>
            </a:r>
            <a:r>
              <a:rPr lang="en-US" altLang="zh-CN" sz="2400" b="1" dirty="0" err="1">
                <a:solidFill>
                  <a:srgbClr val="800000"/>
                </a:solidFill>
              </a:rPr>
              <a:t>ve</a:t>
            </a:r>
            <a:r>
              <a:rPr lang="en-US" altLang="zh-CN" sz="2400" b="1" dirty="0">
                <a:solidFill>
                  <a:srgbClr val="800000"/>
                </a:solidFill>
              </a:rPr>
              <a:t>[j]+p-&gt;weight&gt;</a:t>
            </a:r>
            <a:r>
              <a:rPr lang="en-US" altLang="zh-CN" sz="2400" b="1" dirty="0" err="1">
                <a:solidFill>
                  <a:srgbClr val="800000"/>
                </a:solidFill>
              </a:rPr>
              <a:t>ve</a:t>
            </a:r>
            <a:r>
              <a:rPr lang="en-US" altLang="zh-CN" sz="2400" b="1" dirty="0">
                <a:solidFill>
                  <a:srgbClr val="800000"/>
                </a:solidFill>
              </a:rPr>
              <a:t>[k])    </a:t>
            </a:r>
            <a:r>
              <a:rPr lang="en-US" altLang="zh-CN" sz="2400" b="1" dirty="0" smtClean="0">
                <a:solidFill>
                  <a:srgbClr val="800000"/>
                </a:solidFill>
              </a:rPr>
              <a:t>/*</a:t>
            </a:r>
            <a:r>
              <a:rPr lang="zh-CN" altLang="en-US" sz="2400" b="1" dirty="0" smtClean="0">
                <a:solidFill>
                  <a:srgbClr val="800000"/>
                </a:solidFill>
              </a:rPr>
              <a:t>求各</a:t>
            </a:r>
            <a:r>
              <a:rPr lang="zh-CN" altLang="en-US" sz="2400" b="1" dirty="0">
                <a:solidFill>
                  <a:srgbClr val="800000"/>
                </a:solidFill>
              </a:rPr>
              <a:t>顶点的</a:t>
            </a:r>
            <a:r>
              <a:rPr lang="en-US" altLang="zh-CN" sz="2400" b="1" dirty="0" err="1">
                <a:solidFill>
                  <a:srgbClr val="800000"/>
                </a:solidFill>
              </a:rPr>
              <a:t>ve</a:t>
            </a:r>
            <a:r>
              <a:rPr lang="zh-CN" altLang="en-US" sz="2400" b="1" dirty="0">
                <a:solidFill>
                  <a:srgbClr val="800000"/>
                </a:solidFill>
              </a:rPr>
              <a:t>值*</a:t>
            </a:r>
            <a:r>
              <a:rPr lang="en-US" altLang="zh-CN" sz="2400" b="1" dirty="0">
                <a:solidFill>
                  <a:srgbClr val="800000"/>
                </a:solidFill>
              </a:rPr>
              <a:t>/</a:t>
            </a:r>
          </a:p>
          <a:p>
            <a:pPr algn="just"/>
            <a:r>
              <a:rPr lang="en-US" altLang="zh-CN" sz="2400" b="1" dirty="0">
                <a:solidFill>
                  <a:srgbClr val="800000"/>
                </a:solidFill>
              </a:rPr>
              <a:t>                          </a:t>
            </a:r>
            <a:r>
              <a:rPr lang="en-US" altLang="zh-CN" sz="2400" b="1" dirty="0" err="1">
                <a:solidFill>
                  <a:srgbClr val="800000"/>
                </a:solidFill>
              </a:rPr>
              <a:t>ve</a:t>
            </a:r>
            <a:r>
              <a:rPr lang="en-US" altLang="zh-CN" sz="2400" b="1" dirty="0">
                <a:solidFill>
                  <a:srgbClr val="800000"/>
                </a:solidFill>
              </a:rPr>
              <a:t>[k]=</a:t>
            </a:r>
            <a:r>
              <a:rPr lang="en-US" altLang="zh-CN" sz="2400" b="1" dirty="0" err="1">
                <a:solidFill>
                  <a:srgbClr val="800000"/>
                </a:solidFill>
              </a:rPr>
              <a:t>ve</a:t>
            </a:r>
            <a:r>
              <a:rPr lang="en-US" altLang="zh-CN" sz="2400" b="1" dirty="0">
                <a:solidFill>
                  <a:srgbClr val="800000"/>
                </a:solidFill>
              </a:rPr>
              <a:t>[j]+p-&gt;weight;</a:t>
            </a:r>
          </a:p>
          <a:p>
            <a:pPr algn="just"/>
            <a:r>
              <a:rPr lang="en-US" altLang="zh-CN" sz="2400" b="1" dirty="0">
                <a:solidFill>
                  <a:srgbClr val="0303BD"/>
                </a:solidFill>
              </a:rPr>
              <a:t>                p=p-&gt;</a:t>
            </a:r>
            <a:r>
              <a:rPr lang="en-US" altLang="zh-CN" sz="2400" b="1" dirty="0" smtClean="0">
                <a:solidFill>
                  <a:srgbClr val="0303BD"/>
                </a:solidFill>
              </a:rPr>
              <a:t>next; </a:t>
            </a:r>
          </a:p>
          <a:p>
            <a:pPr algn="just"/>
            <a:r>
              <a:rPr lang="en-US" altLang="zh-CN" sz="2400" dirty="0" smtClean="0">
                <a:solidFill>
                  <a:srgbClr val="0303BD"/>
                </a:solidFill>
              </a:rPr>
              <a:t>         </a:t>
            </a:r>
            <a:r>
              <a:rPr lang="en-US" altLang="zh-CN" sz="2400" b="1" dirty="0" smtClean="0">
                <a:solidFill>
                  <a:srgbClr val="0303BD"/>
                </a:solidFill>
              </a:rPr>
              <a:t>}</a:t>
            </a:r>
            <a:endParaRPr lang="en-US" altLang="zh-CN" sz="2400" b="1" dirty="0">
              <a:solidFill>
                <a:srgbClr val="0303BD"/>
              </a:solidFill>
            </a:endParaRPr>
          </a:p>
          <a:p>
            <a:pPr algn="just"/>
            <a:r>
              <a:rPr lang="en-US" altLang="zh-CN" sz="2400" b="1" dirty="0">
                <a:solidFill>
                  <a:srgbClr val="800000"/>
                </a:solidFill>
              </a:rPr>
              <a:t>     </a:t>
            </a:r>
            <a:r>
              <a:rPr lang="en-US" altLang="zh-CN" sz="2400" b="1" dirty="0" smtClean="0">
                <a:solidFill>
                  <a:srgbClr val="800000"/>
                </a:solidFill>
              </a:rPr>
              <a:t>}</a:t>
            </a:r>
            <a:endParaRPr lang="en-US" altLang="zh-CN" sz="2400" b="1" dirty="0">
              <a:solidFill>
                <a:srgbClr val="800000"/>
              </a:solidFill>
            </a:endParaRPr>
          </a:p>
          <a:p>
            <a:pPr algn="just"/>
            <a:r>
              <a:rPr lang="en-US" altLang="zh-CN" sz="2400" b="1" dirty="0">
                <a:solidFill>
                  <a:srgbClr val="800000"/>
                </a:solidFill>
              </a:rPr>
              <a:t>     if(count&lt;</a:t>
            </a:r>
            <a:r>
              <a:rPr lang="en-US" altLang="zh-CN" sz="2400" b="1" dirty="0" err="1">
                <a:solidFill>
                  <a:srgbClr val="800000"/>
                </a:solidFill>
              </a:rPr>
              <a:t>G.vexnum</a:t>
            </a:r>
            <a:r>
              <a:rPr lang="en-US" altLang="zh-CN" sz="2400" b="1" dirty="0">
                <a:solidFill>
                  <a:srgbClr val="800000"/>
                </a:solidFill>
              </a:rPr>
              <a:t>)   return(Error);</a:t>
            </a:r>
          </a:p>
          <a:p>
            <a:pPr algn="just"/>
            <a:r>
              <a:rPr lang="en-US" altLang="zh-CN" sz="2400" b="1" dirty="0">
                <a:solidFill>
                  <a:srgbClr val="800000"/>
                </a:solidFill>
              </a:rPr>
              <a:t>     else  return(Ok);</a:t>
            </a:r>
          </a:p>
          <a:p>
            <a:r>
              <a:rPr lang="en-US" altLang="zh-CN" sz="2400" b="1" dirty="0">
                <a:solidFill>
                  <a:srgbClr val="800000"/>
                </a:solidFill>
              </a:rPr>
              <a:t>}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85800" y="76200"/>
            <a:ext cx="7772400" cy="838200"/>
          </a:xfrm>
        </p:spPr>
        <p:txBody>
          <a:bodyPr>
            <a:normAutofit/>
          </a:bodyPr>
          <a:lstStyle/>
          <a:p>
            <a:r>
              <a:rPr lang="en-US" altLang="zh-CN" sz="4000" b="1" dirty="0">
                <a:solidFill>
                  <a:srgbClr val="800000"/>
                </a:solidFill>
                <a:ea typeface="楷体_GB2312"/>
              </a:rPr>
              <a:t>5</a:t>
            </a:r>
            <a:r>
              <a:rPr lang="zh-CN" altLang="en-US" sz="4000" b="1" dirty="0">
                <a:solidFill>
                  <a:srgbClr val="800000"/>
                </a:solidFill>
                <a:ea typeface="楷体_GB2312"/>
              </a:rPr>
              <a:t>、求关键路径算法</a:t>
            </a:r>
          </a:p>
        </p:txBody>
      </p:sp>
      <p:sp>
        <p:nvSpPr>
          <p:cNvPr id="253957" name="Text Box 5"/>
          <p:cNvSpPr txBox="1">
            <a:spLocks noChangeArrowheads="1"/>
          </p:cNvSpPr>
          <p:nvPr/>
        </p:nvSpPr>
        <p:spPr bwMode="auto">
          <a:xfrm>
            <a:off x="357158" y="928670"/>
            <a:ext cx="8382000" cy="5410712"/>
          </a:xfrm>
          <a:prstGeom prst="rect">
            <a:avLst/>
          </a:prstGeom>
          <a:noFill/>
          <a:ln w="9525">
            <a:noFill/>
            <a:miter lim="800000"/>
            <a:headEnd/>
            <a:tailEnd/>
          </a:ln>
          <a:effectLst/>
        </p:spPr>
        <p:txBody>
          <a:bodyPr>
            <a:spAutoFit/>
          </a:bodyPr>
          <a:lstStyle/>
          <a:p>
            <a:pPr algn="just">
              <a:lnSpc>
                <a:spcPct val="90000"/>
              </a:lnSpc>
            </a:pPr>
            <a:r>
              <a:rPr lang="en-US" altLang="zh-CN" sz="2400" b="1" dirty="0" err="1">
                <a:solidFill>
                  <a:srgbClr val="800000"/>
                </a:solidFill>
              </a:rPr>
              <a:t>int</a:t>
            </a:r>
            <a:r>
              <a:rPr lang="en-US" altLang="zh-CN" sz="2400" b="1" dirty="0">
                <a:solidFill>
                  <a:srgbClr val="800000"/>
                </a:solidFill>
              </a:rPr>
              <a:t> </a:t>
            </a:r>
            <a:r>
              <a:rPr lang="en-US" altLang="zh-CN" sz="2400" b="1" dirty="0" err="1">
                <a:solidFill>
                  <a:srgbClr val="800000"/>
                </a:solidFill>
              </a:rPr>
              <a:t>CriticalPath</a:t>
            </a:r>
            <a:r>
              <a:rPr lang="en-US" altLang="zh-CN" sz="2400" b="1" dirty="0">
                <a:solidFill>
                  <a:srgbClr val="800000"/>
                </a:solidFill>
              </a:rPr>
              <a:t>(</a:t>
            </a:r>
            <a:r>
              <a:rPr lang="en-US" altLang="zh-CN" sz="2400" b="1" dirty="0" err="1">
                <a:solidFill>
                  <a:srgbClr val="800000"/>
                </a:solidFill>
              </a:rPr>
              <a:t>AdjList</a:t>
            </a:r>
            <a:r>
              <a:rPr lang="en-US" altLang="zh-CN" sz="2400" b="1" dirty="0">
                <a:solidFill>
                  <a:srgbClr val="800000"/>
                </a:solidFill>
              </a:rPr>
              <a:t> G)</a:t>
            </a:r>
          </a:p>
          <a:p>
            <a:pPr algn="just">
              <a:lnSpc>
                <a:spcPct val="90000"/>
              </a:lnSpc>
            </a:pPr>
            <a:r>
              <a:rPr lang="en-US" altLang="zh-CN" sz="2400" b="1" dirty="0" smtClean="0">
                <a:solidFill>
                  <a:srgbClr val="800000"/>
                </a:solidFill>
              </a:rPr>
              <a:t>{   </a:t>
            </a:r>
            <a:r>
              <a:rPr lang="en-US" altLang="zh-CN" sz="2400" b="1" dirty="0" err="1">
                <a:solidFill>
                  <a:srgbClr val="800000"/>
                </a:solidFill>
              </a:rPr>
              <a:t>ArcNode</a:t>
            </a:r>
            <a:r>
              <a:rPr lang="en-US" altLang="zh-CN" sz="2400" b="1" dirty="0">
                <a:solidFill>
                  <a:srgbClr val="800000"/>
                </a:solidFill>
              </a:rPr>
              <a:t>  *p; </a:t>
            </a:r>
          </a:p>
          <a:p>
            <a:pPr algn="just">
              <a:lnSpc>
                <a:spcPct val="90000"/>
              </a:lnSpc>
            </a:pPr>
            <a:r>
              <a:rPr lang="en-US" altLang="zh-CN" sz="2400" b="1" dirty="0" smtClean="0">
                <a:solidFill>
                  <a:srgbClr val="800000"/>
                </a:solidFill>
              </a:rPr>
              <a:t>    </a:t>
            </a:r>
            <a:r>
              <a:rPr lang="en-US" altLang="zh-CN" sz="2400" b="1" dirty="0" err="1">
                <a:solidFill>
                  <a:srgbClr val="800000"/>
                </a:solidFill>
              </a:rPr>
              <a:t>int</a:t>
            </a:r>
            <a:r>
              <a:rPr lang="en-US" altLang="zh-CN" sz="2400" b="1" dirty="0">
                <a:solidFill>
                  <a:srgbClr val="800000"/>
                </a:solidFill>
              </a:rPr>
              <a:t>  </a:t>
            </a:r>
            <a:r>
              <a:rPr lang="en-US" altLang="zh-CN" sz="2400" b="1" dirty="0" err="1">
                <a:solidFill>
                  <a:srgbClr val="800000"/>
                </a:solidFill>
              </a:rPr>
              <a:t>i,j,k,dut,ei,li</a:t>
            </a:r>
            <a:r>
              <a:rPr lang="en-US" altLang="zh-CN" sz="2400" b="1" dirty="0">
                <a:solidFill>
                  <a:srgbClr val="800000"/>
                </a:solidFill>
              </a:rPr>
              <a:t>;  char tag; </a:t>
            </a:r>
            <a:r>
              <a:rPr lang="en-US" altLang="zh-CN" sz="2400" b="1" dirty="0" err="1">
                <a:solidFill>
                  <a:srgbClr val="800000"/>
                </a:solidFill>
              </a:rPr>
              <a:t>int</a:t>
            </a:r>
            <a:r>
              <a:rPr lang="en-US" altLang="zh-CN" sz="2400" b="1" dirty="0">
                <a:solidFill>
                  <a:srgbClr val="800000"/>
                </a:solidFill>
              </a:rPr>
              <a:t>  </a:t>
            </a:r>
            <a:r>
              <a:rPr lang="en-US" altLang="zh-CN" sz="2400" b="1" dirty="0" err="1">
                <a:solidFill>
                  <a:srgbClr val="800000"/>
                </a:solidFill>
              </a:rPr>
              <a:t>vl</a:t>
            </a:r>
            <a:r>
              <a:rPr lang="en-US" altLang="zh-CN" sz="2400" b="1" dirty="0">
                <a:solidFill>
                  <a:srgbClr val="800000"/>
                </a:solidFill>
              </a:rPr>
              <a:t>[MAX_V]; </a:t>
            </a:r>
          </a:p>
          <a:p>
            <a:pPr algn="just">
              <a:lnSpc>
                <a:spcPct val="90000"/>
              </a:lnSpc>
            </a:pPr>
            <a:r>
              <a:rPr lang="en-US" altLang="zh-CN" sz="2400" b="1" dirty="0" smtClean="0">
                <a:solidFill>
                  <a:srgbClr val="800000"/>
                </a:solidFill>
              </a:rPr>
              <a:t>    </a:t>
            </a:r>
            <a:r>
              <a:rPr lang="en-US" altLang="zh-CN" sz="2400" b="1" dirty="0">
                <a:solidFill>
                  <a:srgbClr val="800000"/>
                </a:solidFill>
              </a:rPr>
              <a:t>Stack T;</a:t>
            </a:r>
          </a:p>
          <a:p>
            <a:pPr algn="just">
              <a:lnSpc>
                <a:spcPct val="90000"/>
              </a:lnSpc>
            </a:pPr>
            <a:r>
              <a:rPr lang="en-US" altLang="zh-CN" sz="2400" b="1" dirty="0" smtClean="0">
                <a:solidFill>
                  <a:srgbClr val="800000"/>
                </a:solidFill>
              </a:rPr>
              <a:t>    </a:t>
            </a:r>
            <a:r>
              <a:rPr lang="en-US" altLang="zh-CN" sz="2400" b="1" dirty="0">
                <a:solidFill>
                  <a:srgbClr val="800000"/>
                </a:solidFill>
              </a:rPr>
              <a:t>if(!</a:t>
            </a:r>
            <a:r>
              <a:rPr lang="en-US" altLang="zh-CN" sz="2400" b="1" dirty="0" err="1">
                <a:solidFill>
                  <a:srgbClr val="800000"/>
                </a:solidFill>
              </a:rPr>
              <a:t>TopoOrder</a:t>
            </a:r>
            <a:r>
              <a:rPr lang="en-US" altLang="zh-CN" sz="2400" b="1" dirty="0">
                <a:solidFill>
                  <a:srgbClr val="800000"/>
                </a:solidFill>
              </a:rPr>
              <a:t>(G,&amp;T))  return(Error);</a:t>
            </a:r>
          </a:p>
          <a:p>
            <a:pPr algn="just">
              <a:lnSpc>
                <a:spcPct val="90000"/>
              </a:lnSpc>
            </a:pPr>
            <a:r>
              <a:rPr lang="en-US" altLang="zh-CN" sz="2400" b="1" dirty="0">
                <a:solidFill>
                  <a:srgbClr val="800000"/>
                </a:solidFill>
              </a:rPr>
              <a:t>  </a:t>
            </a:r>
            <a:r>
              <a:rPr lang="en-US" altLang="zh-CN" sz="2400" b="1" dirty="0" smtClean="0">
                <a:solidFill>
                  <a:srgbClr val="800000"/>
                </a:solidFill>
              </a:rPr>
              <a:t>  </a:t>
            </a:r>
            <a:r>
              <a:rPr lang="en-US" altLang="zh-CN" sz="2400" b="1" dirty="0">
                <a:solidFill>
                  <a:srgbClr val="800000"/>
                </a:solidFill>
              </a:rPr>
              <a:t>for(</a:t>
            </a:r>
            <a:r>
              <a:rPr lang="en-US" altLang="zh-CN" sz="2400" b="1" dirty="0" err="1">
                <a:solidFill>
                  <a:srgbClr val="800000"/>
                </a:solidFill>
              </a:rPr>
              <a:t>i</a:t>
            </a:r>
            <a:r>
              <a:rPr lang="en-US" altLang="zh-CN" sz="2400" b="1" dirty="0">
                <a:solidFill>
                  <a:srgbClr val="800000"/>
                </a:solidFill>
              </a:rPr>
              <a:t>=0;i&lt;</a:t>
            </a:r>
            <a:r>
              <a:rPr lang="en-US" altLang="zh-CN" sz="2400" b="1" dirty="0" err="1">
                <a:solidFill>
                  <a:srgbClr val="800000"/>
                </a:solidFill>
              </a:rPr>
              <a:t>G.vexnum;i</a:t>
            </a:r>
            <a:r>
              <a:rPr lang="en-US" altLang="zh-CN" sz="2400" b="1" dirty="0">
                <a:solidFill>
                  <a:srgbClr val="800000"/>
                </a:solidFill>
              </a:rPr>
              <a:t>++)</a:t>
            </a:r>
          </a:p>
          <a:p>
            <a:pPr algn="just">
              <a:lnSpc>
                <a:spcPct val="90000"/>
              </a:lnSpc>
            </a:pPr>
            <a:r>
              <a:rPr lang="en-US" altLang="zh-CN" sz="2400" b="1" dirty="0" smtClean="0">
                <a:solidFill>
                  <a:srgbClr val="800000"/>
                </a:solidFill>
              </a:rPr>
              <a:t>            </a:t>
            </a:r>
            <a:r>
              <a:rPr lang="en-US" altLang="zh-CN" sz="2400" b="1" dirty="0" err="1">
                <a:solidFill>
                  <a:srgbClr val="800000"/>
                </a:solidFill>
              </a:rPr>
              <a:t>vl</a:t>
            </a:r>
            <a:r>
              <a:rPr lang="en-US" altLang="zh-CN" sz="2400" b="1" dirty="0">
                <a:solidFill>
                  <a:srgbClr val="800000"/>
                </a:solidFill>
              </a:rPr>
              <a:t>[</a:t>
            </a:r>
            <a:r>
              <a:rPr lang="en-US" altLang="zh-CN" sz="2400" b="1" dirty="0" err="1">
                <a:solidFill>
                  <a:srgbClr val="800000"/>
                </a:solidFill>
              </a:rPr>
              <a:t>i</a:t>
            </a:r>
            <a:r>
              <a:rPr lang="en-US" altLang="zh-CN" sz="2400" b="1" dirty="0">
                <a:solidFill>
                  <a:srgbClr val="800000"/>
                </a:solidFill>
              </a:rPr>
              <a:t>]=</a:t>
            </a:r>
            <a:r>
              <a:rPr lang="en-US" altLang="zh-CN" sz="2400" b="1" dirty="0" err="1">
                <a:solidFill>
                  <a:srgbClr val="800000"/>
                </a:solidFill>
              </a:rPr>
              <a:t>ve</a:t>
            </a:r>
            <a:r>
              <a:rPr lang="en-US" altLang="zh-CN" sz="2400" b="1" dirty="0">
                <a:solidFill>
                  <a:srgbClr val="800000"/>
                </a:solidFill>
              </a:rPr>
              <a:t>[G.vexnum-1];   </a:t>
            </a:r>
          </a:p>
          <a:p>
            <a:pPr algn="just">
              <a:lnSpc>
                <a:spcPct val="90000"/>
              </a:lnSpc>
            </a:pPr>
            <a:r>
              <a:rPr lang="en-US" altLang="zh-CN" sz="2400" b="1" dirty="0">
                <a:solidFill>
                  <a:srgbClr val="800000"/>
                </a:solidFill>
              </a:rPr>
              <a:t>    </a:t>
            </a:r>
            <a:r>
              <a:rPr lang="en-US" altLang="zh-CN" sz="2400" b="1" dirty="0" smtClean="0">
                <a:solidFill>
                  <a:srgbClr val="800000"/>
                </a:solidFill>
              </a:rPr>
              <a:t>while</a:t>
            </a:r>
            <a:r>
              <a:rPr lang="en-US" altLang="zh-CN" sz="2400" b="1" dirty="0">
                <a:solidFill>
                  <a:srgbClr val="800000"/>
                </a:solidFill>
              </a:rPr>
              <a:t>(!</a:t>
            </a:r>
            <a:r>
              <a:rPr lang="en-US" altLang="zh-CN" sz="2400" b="1" dirty="0" err="1">
                <a:solidFill>
                  <a:srgbClr val="800000"/>
                </a:solidFill>
              </a:rPr>
              <a:t>StackEmpty</a:t>
            </a:r>
            <a:r>
              <a:rPr lang="en-US" altLang="zh-CN" sz="2400" b="1" dirty="0">
                <a:solidFill>
                  <a:srgbClr val="800000"/>
                </a:solidFill>
              </a:rPr>
              <a:t>(T))  </a:t>
            </a:r>
          </a:p>
          <a:p>
            <a:pPr algn="just">
              <a:lnSpc>
                <a:spcPct val="90000"/>
              </a:lnSpc>
            </a:pPr>
            <a:r>
              <a:rPr lang="en-US" altLang="zh-CN" sz="2400" b="1" dirty="0">
                <a:solidFill>
                  <a:srgbClr val="800000"/>
                </a:solidFill>
              </a:rPr>
              <a:t>    </a:t>
            </a:r>
            <a:r>
              <a:rPr lang="en-US" altLang="zh-CN" sz="2400" b="1" dirty="0" smtClean="0">
                <a:solidFill>
                  <a:srgbClr val="800000"/>
                </a:solidFill>
              </a:rPr>
              <a:t>{      Pop</a:t>
            </a:r>
            <a:r>
              <a:rPr lang="en-US" altLang="zh-CN" sz="2400" b="1" dirty="0">
                <a:solidFill>
                  <a:srgbClr val="800000"/>
                </a:solidFill>
              </a:rPr>
              <a:t>(&amp;</a:t>
            </a:r>
            <a:r>
              <a:rPr lang="en-US" altLang="zh-CN" sz="2400" b="1" dirty="0" err="1">
                <a:solidFill>
                  <a:srgbClr val="800000"/>
                </a:solidFill>
              </a:rPr>
              <a:t>T,&amp;j</a:t>
            </a:r>
            <a:r>
              <a:rPr lang="en-US" altLang="zh-CN" sz="2400" b="1" dirty="0">
                <a:solidFill>
                  <a:srgbClr val="800000"/>
                </a:solidFill>
              </a:rPr>
              <a:t>);</a:t>
            </a:r>
          </a:p>
          <a:p>
            <a:pPr algn="just">
              <a:lnSpc>
                <a:spcPct val="90000"/>
              </a:lnSpc>
            </a:pPr>
            <a:r>
              <a:rPr lang="en-US" altLang="zh-CN" sz="2400" b="1" dirty="0">
                <a:solidFill>
                  <a:srgbClr val="800000"/>
                </a:solidFill>
              </a:rPr>
              <a:t>	 </a:t>
            </a:r>
            <a:r>
              <a:rPr lang="en-US" altLang="zh-CN" sz="2400" b="1" dirty="0" smtClean="0">
                <a:solidFill>
                  <a:srgbClr val="0303BD"/>
                </a:solidFill>
              </a:rPr>
              <a:t>p=</a:t>
            </a:r>
            <a:r>
              <a:rPr lang="en-US" altLang="zh-CN" sz="2400" b="1" dirty="0" err="1" smtClean="0">
                <a:solidFill>
                  <a:srgbClr val="0303BD"/>
                </a:solidFill>
              </a:rPr>
              <a:t>G.vertex</a:t>
            </a:r>
            <a:r>
              <a:rPr lang="en-US" altLang="zh-CN" sz="2400" b="1" dirty="0" smtClean="0">
                <a:solidFill>
                  <a:srgbClr val="0303BD"/>
                </a:solidFill>
              </a:rPr>
              <a:t>[j].head;</a:t>
            </a:r>
            <a:endParaRPr lang="en-US" altLang="zh-CN" sz="2400" b="1" dirty="0">
              <a:solidFill>
                <a:srgbClr val="0303BD"/>
              </a:solidFill>
            </a:endParaRPr>
          </a:p>
          <a:p>
            <a:pPr algn="just">
              <a:lnSpc>
                <a:spcPct val="90000"/>
              </a:lnSpc>
            </a:pPr>
            <a:r>
              <a:rPr lang="en-US" altLang="zh-CN" sz="2400" b="1" dirty="0">
                <a:solidFill>
                  <a:srgbClr val="800000"/>
                </a:solidFill>
              </a:rPr>
              <a:t>            </a:t>
            </a:r>
            <a:r>
              <a:rPr lang="en-US" altLang="zh-CN" sz="2400" b="1" dirty="0" smtClean="0">
                <a:solidFill>
                  <a:srgbClr val="0303BD"/>
                </a:solidFill>
              </a:rPr>
              <a:t>while(p</a:t>
            </a:r>
            <a:r>
              <a:rPr lang="en-US" altLang="zh-CN" sz="2400" b="1" dirty="0">
                <a:solidFill>
                  <a:srgbClr val="0303BD"/>
                </a:solidFill>
              </a:rPr>
              <a:t>!=NULL)              </a:t>
            </a:r>
            <a:r>
              <a:rPr lang="en-US" altLang="zh-CN" sz="2400" b="1" dirty="0">
                <a:solidFill>
                  <a:srgbClr val="00B050"/>
                </a:solidFill>
              </a:rPr>
              <a:t>/*</a:t>
            </a:r>
            <a:r>
              <a:rPr lang="zh-CN" altLang="en-US" sz="2400" b="1" dirty="0">
                <a:solidFill>
                  <a:srgbClr val="00B050"/>
                </a:solidFill>
              </a:rPr>
              <a:t>求各顶点的</a:t>
            </a:r>
            <a:r>
              <a:rPr lang="en-US" altLang="zh-CN" sz="2400" b="1" dirty="0" err="1">
                <a:solidFill>
                  <a:srgbClr val="00B050"/>
                </a:solidFill>
              </a:rPr>
              <a:t>vl</a:t>
            </a:r>
            <a:r>
              <a:rPr lang="zh-CN" altLang="en-US" sz="2400" b="1" dirty="0">
                <a:solidFill>
                  <a:srgbClr val="00B050"/>
                </a:solidFill>
              </a:rPr>
              <a:t>值*</a:t>
            </a:r>
            <a:r>
              <a:rPr lang="en-US" altLang="zh-CN" sz="2400" b="1" dirty="0">
                <a:solidFill>
                  <a:srgbClr val="00B050"/>
                </a:solidFill>
              </a:rPr>
              <a:t>/</a:t>
            </a:r>
          </a:p>
          <a:p>
            <a:pPr algn="just">
              <a:lnSpc>
                <a:spcPct val="90000"/>
              </a:lnSpc>
            </a:pPr>
            <a:r>
              <a:rPr lang="en-US" altLang="zh-CN" sz="2400" b="1" dirty="0">
                <a:solidFill>
                  <a:srgbClr val="0303BD"/>
                </a:solidFill>
              </a:rPr>
              <a:t>	 </a:t>
            </a:r>
            <a:r>
              <a:rPr lang="en-US" altLang="zh-CN" sz="2400" dirty="0" smtClean="0">
                <a:solidFill>
                  <a:srgbClr val="0303BD"/>
                </a:solidFill>
              </a:rPr>
              <a:t>{    </a:t>
            </a:r>
            <a:r>
              <a:rPr lang="en-US" altLang="zh-CN" sz="2400" b="1" dirty="0" smtClean="0">
                <a:solidFill>
                  <a:srgbClr val="0303BD"/>
                </a:solidFill>
              </a:rPr>
              <a:t> </a:t>
            </a:r>
            <a:r>
              <a:rPr lang="en-US" altLang="zh-CN" sz="2400" b="1" dirty="0">
                <a:solidFill>
                  <a:srgbClr val="800000"/>
                </a:solidFill>
              </a:rPr>
              <a:t>k=p-&gt;</a:t>
            </a:r>
            <a:r>
              <a:rPr lang="en-US" altLang="zh-CN" sz="2400" b="1" dirty="0" err="1">
                <a:solidFill>
                  <a:srgbClr val="800000"/>
                </a:solidFill>
              </a:rPr>
              <a:t>adjvex</a:t>
            </a:r>
            <a:r>
              <a:rPr lang="en-US" altLang="zh-CN" sz="2400" b="1" dirty="0">
                <a:solidFill>
                  <a:srgbClr val="800000"/>
                </a:solidFill>
              </a:rPr>
              <a:t>; </a:t>
            </a:r>
            <a:r>
              <a:rPr lang="en-US" altLang="zh-CN" sz="2400" b="1" dirty="0" err="1">
                <a:solidFill>
                  <a:srgbClr val="800000"/>
                </a:solidFill>
              </a:rPr>
              <a:t>dut</a:t>
            </a:r>
            <a:r>
              <a:rPr lang="en-US" altLang="zh-CN" sz="2400" b="1" dirty="0">
                <a:solidFill>
                  <a:srgbClr val="800000"/>
                </a:solidFill>
              </a:rPr>
              <a:t>=p-&gt;weight;</a:t>
            </a:r>
          </a:p>
          <a:p>
            <a:pPr algn="just">
              <a:lnSpc>
                <a:spcPct val="90000"/>
              </a:lnSpc>
            </a:pPr>
            <a:r>
              <a:rPr lang="en-US" altLang="zh-CN" sz="2400" b="1" dirty="0">
                <a:solidFill>
                  <a:srgbClr val="800000"/>
                </a:solidFill>
              </a:rPr>
              <a:t>	</a:t>
            </a:r>
            <a:r>
              <a:rPr lang="en-US" altLang="zh-CN" sz="2400" b="1" dirty="0" smtClean="0">
                <a:solidFill>
                  <a:srgbClr val="800000"/>
                </a:solidFill>
              </a:rPr>
              <a:t>        </a:t>
            </a:r>
            <a:r>
              <a:rPr lang="en-US" altLang="zh-CN" sz="2400" b="1" dirty="0">
                <a:solidFill>
                  <a:srgbClr val="800000"/>
                </a:solidFill>
              </a:rPr>
              <a:t>if(</a:t>
            </a:r>
            <a:r>
              <a:rPr lang="en-US" altLang="zh-CN" sz="2400" b="1" dirty="0" err="1">
                <a:solidFill>
                  <a:srgbClr val="800000"/>
                </a:solidFill>
              </a:rPr>
              <a:t>vl</a:t>
            </a:r>
            <a:r>
              <a:rPr lang="en-US" altLang="zh-CN" sz="2400" b="1" dirty="0">
                <a:solidFill>
                  <a:srgbClr val="800000"/>
                </a:solidFill>
              </a:rPr>
              <a:t>[k]-</a:t>
            </a:r>
            <a:r>
              <a:rPr lang="en-US" altLang="zh-CN" sz="2400" b="1" dirty="0" err="1">
                <a:solidFill>
                  <a:srgbClr val="800000"/>
                </a:solidFill>
              </a:rPr>
              <a:t>dut</a:t>
            </a:r>
            <a:r>
              <a:rPr lang="en-US" altLang="zh-CN" sz="2400" b="1" dirty="0">
                <a:solidFill>
                  <a:srgbClr val="800000"/>
                </a:solidFill>
              </a:rPr>
              <a:t>&lt;</a:t>
            </a:r>
            <a:r>
              <a:rPr lang="en-US" altLang="zh-CN" sz="2400" b="1" dirty="0" err="1">
                <a:solidFill>
                  <a:srgbClr val="800000"/>
                </a:solidFill>
              </a:rPr>
              <a:t>vl</a:t>
            </a:r>
            <a:r>
              <a:rPr lang="en-US" altLang="zh-CN" sz="2400" b="1" dirty="0">
                <a:solidFill>
                  <a:srgbClr val="800000"/>
                </a:solidFill>
              </a:rPr>
              <a:t>[j])  </a:t>
            </a:r>
            <a:r>
              <a:rPr lang="en-US" altLang="zh-CN" sz="2400" b="1" dirty="0" err="1">
                <a:solidFill>
                  <a:srgbClr val="800000"/>
                </a:solidFill>
              </a:rPr>
              <a:t>vl</a:t>
            </a:r>
            <a:r>
              <a:rPr lang="en-US" altLang="zh-CN" sz="2400" b="1" dirty="0">
                <a:solidFill>
                  <a:srgbClr val="800000"/>
                </a:solidFill>
              </a:rPr>
              <a:t>[j]= </a:t>
            </a:r>
            <a:r>
              <a:rPr lang="en-US" altLang="zh-CN" sz="2400" b="1" dirty="0" err="1">
                <a:solidFill>
                  <a:srgbClr val="800000"/>
                </a:solidFill>
              </a:rPr>
              <a:t>vl</a:t>
            </a:r>
            <a:r>
              <a:rPr lang="en-US" altLang="zh-CN" sz="2400" b="1" dirty="0">
                <a:solidFill>
                  <a:srgbClr val="800000"/>
                </a:solidFill>
              </a:rPr>
              <a:t>[k]-</a:t>
            </a:r>
            <a:r>
              <a:rPr lang="en-US" altLang="zh-CN" sz="2400" b="1" dirty="0" err="1">
                <a:solidFill>
                  <a:srgbClr val="800000"/>
                </a:solidFill>
              </a:rPr>
              <a:t>dut</a:t>
            </a:r>
            <a:r>
              <a:rPr lang="en-US" altLang="zh-CN" sz="2400" b="1" dirty="0">
                <a:solidFill>
                  <a:srgbClr val="800000"/>
                </a:solidFill>
              </a:rPr>
              <a:t>;</a:t>
            </a:r>
          </a:p>
          <a:p>
            <a:pPr algn="just">
              <a:lnSpc>
                <a:spcPct val="90000"/>
              </a:lnSpc>
            </a:pPr>
            <a:r>
              <a:rPr lang="en-US" altLang="zh-CN" sz="2400" b="1" dirty="0">
                <a:solidFill>
                  <a:srgbClr val="0303BD"/>
                </a:solidFill>
              </a:rPr>
              <a:t>                  </a:t>
            </a:r>
            <a:r>
              <a:rPr lang="en-US" altLang="zh-CN" sz="2400" b="1" dirty="0" smtClean="0">
                <a:solidFill>
                  <a:srgbClr val="0303BD"/>
                </a:solidFill>
              </a:rPr>
              <a:t> </a:t>
            </a:r>
            <a:r>
              <a:rPr lang="en-US" altLang="zh-CN" sz="2400" b="1" dirty="0">
                <a:solidFill>
                  <a:srgbClr val="0303BD"/>
                </a:solidFill>
              </a:rPr>
              <a:t>p=p-&gt;</a:t>
            </a:r>
            <a:r>
              <a:rPr lang="en-US" altLang="zh-CN" sz="2400" b="1" dirty="0" smtClean="0">
                <a:solidFill>
                  <a:srgbClr val="0303BD"/>
                </a:solidFill>
              </a:rPr>
              <a:t>next;   </a:t>
            </a:r>
          </a:p>
          <a:p>
            <a:pPr algn="just">
              <a:lnSpc>
                <a:spcPct val="90000"/>
              </a:lnSpc>
            </a:pPr>
            <a:r>
              <a:rPr lang="en-US" altLang="zh-CN" sz="2400" dirty="0" smtClean="0">
                <a:solidFill>
                  <a:srgbClr val="0303BD"/>
                </a:solidFill>
              </a:rPr>
              <a:t>            </a:t>
            </a:r>
            <a:r>
              <a:rPr lang="en-US" altLang="zh-CN" sz="2400" b="1" dirty="0" smtClean="0">
                <a:solidFill>
                  <a:srgbClr val="0303BD"/>
                </a:solidFill>
              </a:rPr>
              <a:t>}  </a:t>
            </a:r>
            <a:endParaRPr lang="en-US" altLang="zh-CN" sz="2400" b="1" dirty="0">
              <a:solidFill>
                <a:srgbClr val="0303BD"/>
              </a:solidFill>
            </a:endParaRPr>
          </a:p>
          <a:p>
            <a:pPr algn="just">
              <a:lnSpc>
                <a:spcPct val="90000"/>
              </a:lnSpc>
            </a:pPr>
            <a:r>
              <a:rPr lang="en-US" altLang="zh-CN" sz="2400" b="1" dirty="0">
                <a:solidFill>
                  <a:srgbClr val="800000"/>
                </a:solidFill>
              </a:rPr>
              <a:t>   </a:t>
            </a:r>
            <a:r>
              <a:rPr lang="en-US" altLang="zh-CN" sz="2400" b="1" dirty="0" smtClean="0">
                <a:solidFill>
                  <a:srgbClr val="800000"/>
                </a:solidFill>
              </a:rPr>
              <a:t> </a:t>
            </a:r>
            <a:r>
              <a:rPr lang="en-US" altLang="zh-CN" sz="2400" b="1" dirty="0">
                <a:solidFill>
                  <a:srgbClr val="8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7"/>
                                        </p:tgtEl>
                                        <p:attrNameLst>
                                          <p:attrName>style.visibility</p:attrName>
                                        </p:attrNameLst>
                                      </p:cBhvr>
                                      <p:to>
                                        <p:strVal val="visible"/>
                                      </p:to>
                                    </p:set>
                                    <p:anim calcmode="lin" valueType="num">
                                      <p:cBhvr additive="base">
                                        <p:cTn id="7" dur="500" fill="hold"/>
                                        <p:tgtEl>
                                          <p:spTgt spid="253957"/>
                                        </p:tgtEl>
                                        <p:attrNameLst>
                                          <p:attrName>ppt_x</p:attrName>
                                        </p:attrNameLst>
                                      </p:cBhvr>
                                      <p:tavLst>
                                        <p:tav tm="0">
                                          <p:val>
                                            <p:strVal val="0-#ppt_w/2"/>
                                          </p:val>
                                        </p:tav>
                                        <p:tav tm="100000">
                                          <p:val>
                                            <p:strVal val="#ppt_x"/>
                                          </p:val>
                                        </p:tav>
                                      </p:tavLst>
                                    </p:anim>
                                    <p:anim calcmode="lin" valueType="num">
                                      <p:cBhvr additive="base">
                                        <p:cTn id="8" dur="500" fill="hold"/>
                                        <p:tgtEl>
                                          <p:spTgt spid="2539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5539</TotalTime>
  <Words>13111</Words>
  <Application>Microsoft Office PowerPoint</Application>
  <PresentationFormat>全屏显示(4:3)</PresentationFormat>
  <Paragraphs>2943</Paragraphs>
  <Slides>150</Slides>
  <Notes>11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150</vt:i4>
      </vt:variant>
    </vt:vector>
  </HeadingPairs>
  <TitlesOfParts>
    <vt:vector size="155" baseType="lpstr">
      <vt:lpstr>凸显</vt:lpstr>
      <vt:lpstr>文档</vt:lpstr>
      <vt:lpstr>剪辑</vt:lpstr>
      <vt:lpstr>图表</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创建邻接矩阵存储的无向网</vt:lpstr>
      <vt:lpstr>幻灯片 26</vt:lpstr>
      <vt:lpstr>创建邻接矩阵存储的无向网</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深度优先生成树</vt:lpstr>
      <vt:lpstr>广度优先生成树 森林</vt:lpstr>
      <vt:lpstr>幻灯片 62</vt:lpstr>
      <vt:lpstr>例如:</vt:lpstr>
      <vt:lpstr>幻灯片 64</vt:lpstr>
      <vt:lpstr>最小生成树(MST)的性质：</vt:lpstr>
      <vt:lpstr>幻灯片 66</vt:lpstr>
      <vt:lpstr>幻灯片 67</vt:lpstr>
      <vt:lpstr>幻灯片 68</vt:lpstr>
      <vt:lpstr>幻灯片 69</vt:lpstr>
      <vt:lpstr>幻灯片 70</vt:lpstr>
      <vt:lpstr>幻灯片 71</vt:lpstr>
      <vt:lpstr>普里姆算法</vt:lpstr>
      <vt:lpstr>幻灯片 73</vt:lpstr>
      <vt:lpstr>幻灯片 74</vt:lpstr>
      <vt:lpstr>算法描述:</vt:lpstr>
      <vt:lpstr>两种算法的比较</vt:lpstr>
      <vt:lpstr>幻灯片 77</vt:lpstr>
      <vt:lpstr>幻灯片 78</vt:lpstr>
      <vt:lpstr>幻灯片 79</vt:lpstr>
      <vt:lpstr>幻灯片 80</vt:lpstr>
      <vt:lpstr>幻灯片 81</vt:lpstr>
      <vt:lpstr>幻灯片 82</vt:lpstr>
      <vt:lpstr>幻灯片 83</vt:lpstr>
      <vt:lpstr>幻灯片 84</vt:lpstr>
      <vt:lpstr>拓扑排序算法</vt:lpstr>
      <vt:lpstr>求各顶点入度的函数</vt:lpstr>
      <vt:lpstr>幻灯片 87</vt:lpstr>
      <vt:lpstr>AOE-网中的基本概念：</vt:lpstr>
      <vt:lpstr>例如:</vt:lpstr>
      <vt:lpstr>求关键路径的几个重要定义：</vt:lpstr>
      <vt:lpstr>2) “事件vk” 的 最晚发生时间 vl(k) :</vt:lpstr>
      <vt:lpstr>3) “活动(i)”的 最早开始时间 e(i) :</vt:lpstr>
      <vt:lpstr>5)活动ai的松弛时间（时间余量）：</vt:lpstr>
      <vt:lpstr>3、求关键路径的基本步骤：</vt:lpstr>
      <vt:lpstr>求关键路径步骤的要点：</vt:lpstr>
      <vt:lpstr>例：</vt:lpstr>
      <vt:lpstr>4、修改后的拓扑排序算法</vt:lpstr>
      <vt:lpstr>幻灯片 98</vt:lpstr>
      <vt:lpstr>5、求关键路径算法</vt:lpstr>
      <vt:lpstr>幻灯片 100</vt:lpstr>
      <vt:lpstr>幻灯片 101</vt:lpstr>
      <vt:lpstr>幻灯片 102</vt:lpstr>
      <vt:lpstr>幻灯片 103</vt:lpstr>
      <vt:lpstr>幻灯片 104</vt:lpstr>
      <vt:lpstr>1)第一条(长度最短的)最短路径的特点：</vt:lpstr>
      <vt:lpstr>3)再下一条长度次短的最短路径特点:</vt:lpstr>
      <vt:lpstr>例：</vt:lpstr>
      <vt:lpstr>例：</vt:lpstr>
      <vt:lpstr>例：</vt:lpstr>
      <vt:lpstr>例：</vt:lpstr>
      <vt:lpstr>例：</vt:lpstr>
      <vt:lpstr>例：</vt:lpstr>
      <vt:lpstr> 迪杰斯特拉算法的实现</vt:lpstr>
      <vt:lpstr>2) 主要步骤  </vt:lpstr>
      <vt:lpstr>迪杰斯特拉算法</vt:lpstr>
      <vt:lpstr>幻灯片 116</vt:lpstr>
      <vt:lpstr>幻灯片 117</vt:lpstr>
      <vt:lpstr>幻灯片 118</vt:lpstr>
      <vt:lpstr>定义：</vt:lpstr>
      <vt:lpstr>例：</vt:lpstr>
      <vt:lpstr>弗洛伊德Floyd算法：</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典型例题</vt:lpstr>
      <vt:lpstr>典型例题</vt:lpstr>
      <vt:lpstr>幻灯片 141</vt:lpstr>
      <vt:lpstr>③求两个顶点之间的一条路径长度最短的路径</vt:lpstr>
      <vt:lpstr>幻灯片 143</vt:lpstr>
      <vt:lpstr>幻灯片 144</vt:lpstr>
      <vt:lpstr>典型例题</vt:lpstr>
      <vt:lpstr>⑤找一条包含所有顶点的路径</vt:lpstr>
      <vt:lpstr>⑥求图的中心顶点</vt:lpstr>
      <vt:lpstr>第七章 结束</vt:lpstr>
      <vt:lpstr>幻灯片 149</vt:lpstr>
      <vt:lpstr>幻灯片 150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zhangshj</dc:creator>
  <cp:lastModifiedBy>song</cp:lastModifiedBy>
  <cp:revision>397</cp:revision>
  <dcterms:created xsi:type="dcterms:W3CDTF">2006-08-04T11:10:54Z</dcterms:created>
  <dcterms:modified xsi:type="dcterms:W3CDTF">2014-11-20T05:33:02Z</dcterms:modified>
</cp:coreProperties>
</file>